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2b0fbf171a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2b0fbf171a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2b0fbf171a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2b0fbf171a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2b0fbf171a5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2b0fbf171a5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2b1fea21024_2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2b1fea21024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b0fbf171a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b0fbf171a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2b0fbf171a5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7" name="Google Shape;777;g2b0fbf171a5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2b0fbf171a5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2b0fbf171a5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2b0fbf171a5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2" name="Google Shape;822;g2b0fbf171a5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2b0fbf171a5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2b0fbf171a5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2b0fbf171a5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2b0fbf171a5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2b0fbf171a5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g2b0fbf171a5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2b0fbf171a5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2b0fbf171a5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2b0fbf171a5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2b0fbf171a5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2b0fbf171a5_0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2b0fbf171a5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2b0fbf171a5_0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2b0fbf171a5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2b0fbf171a5_0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8" name="Google Shape;1158;g2b0fbf171a5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2b0fbf171a5_0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6" name="Google Shape;1186;g2b0fbf171a5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g2b0fbf171a5_0_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2" name="Google Shape;1202;g2b0fbf171a5_0_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2b0fbf171a5_0_5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2b0fbf171a5_0_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g2b0fbf171a5_0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2" name="Google Shape;1232;g2b0fbf171a5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2b0fbf171a5_0_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8" name="Google Shape;1268;g2b0fbf171a5_0_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7" name="Shape 1287"/>
        <p:cNvGrpSpPr/>
        <p:nvPr/>
      </p:nvGrpSpPr>
      <p:grpSpPr>
        <a:xfrm>
          <a:off x="0" y="0"/>
          <a:ext cx="0" cy="0"/>
          <a:chOff x="0" y="0"/>
          <a:chExt cx="0" cy="0"/>
        </a:xfrm>
      </p:grpSpPr>
      <p:sp>
        <p:nvSpPr>
          <p:cNvPr id="1288" name="Google Shape;1288;g2b0fbf171a5_0_1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9" name="Google Shape;1289;g2b0fbf171a5_0_1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2b0fbf171a5_0_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2b0fbf171a5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2b0fbf171a5_0_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2b0fbf171a5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g2b0fbf171a5_0_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g2b0fbf171a5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g2b0fbf171a5_0_1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7" name="Google Shape;1397;g2b0fbf171a5_0_1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2b0fbf171a5_0_1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2b0fbf171a5_0_1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g2b0fbf171a5_0_1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3" name="Google Shape;1483;g2b0fbf171a5_0_1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7" name="Shape 1527"/>
        <p:cNvGrpSpPr/>
        <p:nvPr/>
      </p:nvGrpSpPr>
      <p:grpSpPr>
        <a:xfrm>
          <a:off x="0" y="0"/>
          <a:ext cx="0" cy="0"/>
          <a:chOff x="0" y="0"/>
          <a:chExt cx="0" cy="0"/>
        </a:xfrm>
      </p:grpSpPr>
      <p:sp>
        <p:nvSpPr>
          <p:cNvPr id="1528" name="Google Shape;1528;g2b0fbf171a5_0_1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9" name="Google Shape;1529;g2b0fbf171a5_0_1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2b0fbf171a5_0_1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1" name="Google Shape;1551;g2b0fbf171a5_0_1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9" name="Shape 1569"/>
        <p:cNvGrpSpPr/>
        <p:nvPr/>
      </p:nvGrpSpPr>
      <p:grpSpPr>
        <a:xfrm>
          <a:off x="0" y="0"/>
          <a:ext cx="0" cy="0"/>
          <a:chOff x="0" y="0"/>
          <a:chExt cx="0" cy="0"/>
        </a:xfrm>
      </p:grpSpPr>
      <p:sp>
        <p:nvSpPr>
          <p:cNvPr id="1570" name="Google Shape;1570;g2b0fbf171a5_0_1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1" name="Google Shape;1571;g2b0fbf171a5_0_1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9" name="Shape 1599"/>
        <p:cNvGrpSpPr/>
        <p:nvPr/>
      </p:nvGrpSpPr>
      <p:grpSpPr>
        <a:xfrm>
          <a:off x="0" y="0"/>
          <a:ext cx="0" cy="0"/>
          <a:chOff x="0" y="0"/>
          <a:chExt cx="0" cy="0"/>
        </a:xfrm>
      </p:grpSpPr>
      <p:sp>
        <p:nvSpPr>
          <p:cNvPr id="1600" name="Google Shape;1600;g2b0fbf171a5_0_1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1" name="Google Shape;1601;g2b0fbf171a5_0_1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5" name="Shape 1625"/>
        <p:cNvGrpSpPr/>
        <p:nvPr/>
      </p:nvGrpSpPr>
      <p:grpSpPr>
        <a:xfrm>
          <a:off x="0" y="0"/>
          <a:ext cx="0" cy="0"/>
          <a:chOff x="0" y="0"/>
          <a:chExt cx="0" cy="0"/>
        </a:xfrm>
      </p:grpSpPr>
      <p:sp>
        <p:nvSpPr>
          <p:cNvPr id="1626" name="Google Shape;1626;g2b0fbf171a5_0_14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7" name="Google Shape;1627;g2b0fbf171a5_0_1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6" name="Shape 1656"/>
        <p:cNvGrpSpPr/>
        <p:nvPr/>
      </p:nvGrpSpPr>
      <p:grpSpPr>
        <a:xfrm>
          <a:off x="0" y="0"/>
          <a:ext cx="0" cy="0"/>
          <a:chOff x="0" y="0"/>
          <a:chExt cx="0" cy="0"/>
        </a:xfrm>
      </p:grpSpPr>
      <p:sp>
        <p:nvSpPr>
          <p:cNvPr id="1657" name="Google Shape;1657;g2b0fbf171a5_0_1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8" name="Google Shape;1658;g2b0fbf171a5_0_1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1" name="Shape 1691"/>
        <p:cNvGrpSpPr/>
        <p:nvPr/>
      </p:nvGrpSpPr>
      <p:grpSpPr>
        <a:xfrm>
          <a:off x="0" y="0"/>
          <a:ext cx="0" cy="0"/>
          <a:chOff x="0" y="0"/>
          <a:chExt cx="0" cy="0"/>
        </a:xfrm>
      </p:grpSpPr>
      <p:sp>
        <p:nvSpPr>
          <p:cNvPr id="1692" name="Google Shape;1692;g2b0fbf171a5_0_1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3" name="Google Shape;1693;g2b0fbf171a5_0_1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g2b0fbf171a5_0_1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3" name="Google Shape;1733;g2b0fbf171a5_0_1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g2b0fbf171a5_0_16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9" name="Google Shape;1769;g2b0fbf171a5_0_1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6" name="Shape 1806"/>
        <p:cNvGrpSpPr/>
        <p:nvPr/>
      </p:nvGrpSpPr>
      <p:grpSpPr>
        <a:xfrm>
          <a:off x="0" y="0"/>
          <a:ext cx="0" cy="0"/>
          <a:chOff x="0" y="0"/>
          <a:chExt cx="0" cy="0"/>
        </a:xfrm>
      </p:grpSpPr>
      <p:sp>
        <p:nvSpPr>
          <p:cNvPr id="1807" name="Google Shape;1807;g2b0fbf171a5_0_16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8" name="Google Shape;1808;g2b0fbf171a5_0_1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0" name="Shape 1890"/>
        <p:cNvGrpSpPr/>
        <p:nvPr/>
      </p:nvGrpSpPr>
      <p:grpSpPr>
        <a:xfrm>
          <a:off x="0" y="0"/>
          <a:ext cx="0" cy="0"/>
          <a:chOff x="0" y="0"/>
          <a:chExt cx="0" cy="0"/>
        </a:xfrm>
      </p:grpSpPr>
      <p:sp>
        <p:nvSpPr>
          <p:cNvPr id="1891" name="Google Shape;1891;g2b0fbf171a5_0_17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2" name="Google Shape;1892;g2b0fbf171a5_0_1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2" name="Shape 1962"/>
        <p:cNvGrpSpPr/>
        <p:nvPr/>
      </p:nvGrpSpPr>
      <p:grpSpPr>
        <a:xfrm>
          <a:off x="0" y="0"/>
          <a:ext cx="0" cy="0"/>
          <a:chOff x="0" y="0"/>
          <a:chExt cx="0" cy="0"/>
        </a:xfrm>
      </p:grpSpPr>
      <p:sp>
        <p:nvSpPr>
          <p:cNvPr id="1963" name="Google Shape;1963;g2b0fbf171a5_0_1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4" name="Google Shape;1964;g2b0fbf171a5_0_1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9" name="Shape 1999"/>
        <p:cNvGrpSpPr/>
        <p:nvPr/>
      </p:nvGrpSpPr>
      <p:grpSpPr>
        <a:xfrm>
          <a:off x="0" y="0"/>
          <a:ext cx="0" cy="0"/>
          <a:chOff x="0" y="0"/>
          <a:chExt cx="0" cy="0"/>
        </a:xfrm>
      </p:grpSpPr>
      <p:sp>
        <p:nvSpPr>
          <p:cNvPr id="2000" name="Google Shape;2000;g2b0fbf171a5_0_1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1" name="Google Shape;2001;g2b0fbf171a5_0_1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5" name="Shape 2095"/>
        <p:cNvGrpSpPr/>
        <p:nvPr/>
      </p:nvGrpSpPr>
      <p:grpSpPr>
        <a:xfrm>
          <a:off x="0" y="0"/>
          <a:ext cx="0" cy="0"/>
          <a:chOff x="0" y="0"/>
          <a:chExt cx="0" cy="0"/>
        </a:xfrm>
      </p:grpSpPr>
      <p:sp>
        <p:nvSpPr>
          <p:cNvPr id="2096" name="Google Shape;2096;g2b0fbf171a5_0_19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7" name="Google Shape;2097;g2b0fbf171a5_0_19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4" name="Shape 2174"/>
        <p:cNvGrpSpPr/>
        <p:nvPr/>
      </p:nvGrpSpPr>
      <p:grpSpPr>
        <a:xfrm>
          <a:off x="0" y="0"/>
          <a:ext cx="0" cy="0"/>
          <a:chOff x="0" y="0"/>
          <a:chExt cx="0" cy="0"/>
        </a:xfrm>
      </p:grpSpPr>
      <p:sp>
        <p:nvSpPr>
          <p:cNvPr id="2175" name="Google Shape;2175;g2b0fbf171a5_0_20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6" name="Google Shape;2176;g2b0fbf171a5_0_2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4" name="Shape 2214"/>
        <p:cNvGrpSpPr/>
        <p:nvPr/>
      </p:nvGrpSpPr>
      <p:grpSpPr>
        <a:xfrm>
          <a:off x="0" y="0"/>
          <a:ext cx="0" cy="0"/>
          <a:chOff x="0" y="0"/>
          <a:chExt cx="0" cy="0"/>
        </a:xfrm>
      </p:grpSpPr>
      <p:sp>
        <p:nvSpPr>
          <p:cNvPr id="2215" name="Google Shape;2215;g2b0fbf171a5_0_20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6" name="Google Shape;2216;g2b0fbf171a5_0_20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2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5.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25.png"/><Relationship Id="rId6" Type="http://schemas.openxmlformats.org/officeDocument/2006/relationships/image" Target="../media/image16.png"/><Relationship Id="rId7"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26.png"/><Relationship Id="rId4" Type="http://schemas.openxmlformats.org/officeDocument/2006/relationships/image" Target="../media/image68.png"/><Relationship Id="rId5" Type="http://schemas.openxmlformats.org/officeDocument/2006/relationships/image" Target="../media/image20.png"/><Relationship Id="rId6" Type="http://schemas.openxmlformats.org/officeDocument/2006/relationships/image" Target="../media/image30.png"/><Relationship Id="rId7" Type="http://schemas.openxmlformats.org/officeDocument/2006/relationships/image" Target="../media/image2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68.png"/><Relationship Id="rId4" Type="http://schemas.openxmlformats.org/officeDocument/2006/relationships/image" Target="../media/image23.png"/><Relationship Id="rId5" Type="http://schemas.openxmlformats.org/officeDocument/2006/relationships/image" Target="../media/image26.png"/><Relationship Id="rId6" Type="http://schemas.openxmlformats.org/officeDocument/2006/relationships/image" Target="../media/image29.png"/><Relationship Id="rId7" Type="http://schemas.openxmlformats.org/officeDocument/2006/relationships/image" Target="../media/image20.png"/><Relationship Id="rId8" Type="http://schemas.openxmlformats.org/officeDocument/2006/relationships/image" Target="../media/image30.png"/><Relationship Id="rId9"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68.png"/><Relationship Id="rId4" Type="http://schemas.openxmlformats.org/officeDocument/2006/relationships/image" Target="../media/image34.png"/><Relationship Id="rId5" Type="http://schemas.openxmlformats.org/officeDocument/2006/relationships/image" Target="../media/image23.png"/><Relationship Id="rId6" Type="http://schemas.openxmlformats.org/officeDocument/2006/relationships/image" Target="../media/image26.png"/><Relationship Id="rId7" Type="http://schemas.openxmlformats.org/officeDocument/2006/relationships/image" Target="../media/image29.png"/><Relationship Id="rId8" Type="http://schemas.openxmlformats.org/officeDocument/2006/relationships/image" Target="../media/image20.png"/><Relationship Id="rId9" Type="http://schemas.openxmlformats.org/officeDocument/2006/relationships/image" Target="../media/image30.png"/><Relationship Id="rId10" Type="http://schemas.openxmlformats.org/officeDocument/2006/relationships/image" Target="../media/image35.png"/><Relationship Id="rId11" Type="http://schemas.openxmlformats.org/officeDocument/2006/relationships/image" Target="../media/image2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7.png"/><Relationship Id="rId4" Type="http://schemas.openxmlformats.org/officeDocument/2006/relationships/image" Target="../media/image41.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 name="Shape 108"/>
        <p:cNvGrpSpPr/>
        <p:nvPr/>
      </p:nvGrpSpPr>
      <p:grpSpPr>
        <a:xfrm>
          <a:off x="0" y="0"/>
          <a:ext cx="0" cy="0"/>
          <a:chOff x="0" y="0"/>
          <a:chExt cx="0" cy="0"/>
        </a:xfrm>
      </p:grpSpPr>
      <p:sp>
        <p:nvSpPr>
          <p:cNvPr id="109" name="Google Shape;109;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 name="Google Shape;112;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8" name="Shape 118"/>
        <p:cNvGrpSpPr/>
        <p:nvPr/>
      </p:nvGrpSpPr>
      <p:grpSpPr>
        <a:xfrm>
          <a:off x="0" y="0"/>
          <a:ext cx="0" cy="0"/>
          <a:chOff x="0" y="0"/>
          <a:chExt cx="0" cy="0"/>
        </a:xfrm>
      </p:grpSpPr>
      <p:sp>
        <p:nvSpPr>
          <p:cNvPr id="119" name="Google Shape;119;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2" name="Google Shape;122;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30" name="Shape 130"/>
        <p:cNvGrpSpPr/>
        <p:nvPr/>
      </p:nvGrpSpPr>
      <p:grpSpPr>
        <a:xfrm>
          <a:off x="0" y="0"/>
          <a:ext cx="0" cy="0"/>
          <a:chOff x="0" y="0"/>
          <a:chExt cx="0" cy="0"/>
        </a:xfrm>
      </p:grpSpPr>
      <p:sp>
        <p:nvSpPr>
          <p:cNvPr id="131" name="Google Shape;131;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4" name="Google Shape;134;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36" name="Google Shape;136;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38" name="Google Shape;138;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40" name="Google Shape;140;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4" name="Shape 144"/>
        <p:cNvGrpSpPr/>
        <p:nvPr/>
      </p:nvGrpSpPr>
      <p:grpSpPr>
        <a:xfrm>
          <a:off x="0" y="0"/>
          <a:ext cx="0" cy="0"/>
          <a:chOff x="0" y="0"/>
          <a:chExt cx="0" cy="0"/>
        </a:xfrm>
      </p:grpSpPr>
      <p:sp>
        <p:nvSpPr>
          <p:cNvPr id="145" name="Google Shape;145;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8" name="Google Shape;148;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9" name="Google Shape;149;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2" name="Shape 152"/>
        <p:cNvGrpSpPr/>
        <p:nvPr/>
      </p:nvGrpSpPr>
      <p:grpSpPr>
        <a:xfrm>
          <a:off x="0" y="0"/>
          <a:ext cx="0" cy="0"/>
          <a:chOff x="0" y="0"/>
          <a:chExt cx="0" cy="0"/>
        </a:xfrm>
      </p:grpSpPr>
      <p:sp>
        <p:nvSpPr>
          <p:cNvPr id="153" name="Google Shape;153;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5" name="Google Shape;155;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6" name="Google Shape;156;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9" name="Google Shape;159;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61" name="Google Shape;161;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58" name="Google Shape;158;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4" name="Google Shape;164;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5" name="Shape 165"/>
        <p:cNvGrpSpPr/>
        <p:nvPr/>
      </p:nvGrpSpPr>
      <p:grpSpPr>
        <a:xfrm>
          <a:off x="0" y="0"/>
          <a:ext cx="0" cy="0"/>
          <a:chOff x="0" y="0"/>
          <a:chExt cx="0" cy="0"/>
        </a:xfrm>
      </p:grpSpPr>
      <p:pic>
        <p:nvPicPr>
          <p:cNvPr id="166" name="Google Shape;166;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7" name="Google Shape;167;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8" name="Google Shape;168;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9" name="Google Shape;169;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0" name="Google Shape;170;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1" name="Google Shape;171;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 name="Google Shape;173;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6" name="Google Shape;176;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7" name="Google Shape;177;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78" name="Google Shape;178;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2" name="Google Shape;182;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3" name="Shape 183"/>
        <p:cNvGrpSpPr/>
        <p:nvPr/>
      </p:nvGrpSpPr>
      <p:grpSpPr>
        <a:xfrm>
          <a:off x="0" y="0"/>
          <a:ext cx="0" cy="0"/>
          <a:chOff x="0" y="0"/>
          <a:chExt cx="0" cy="0"/>
        </a:xfrm>
      </p:grpSpPr>
      <p:pic>
        <p:nvPicPr>
          <p:cNvPr id="184" name="Google Shape;184;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5" name="Google Shape;185;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6" name="Google Shape;186;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7" name="Google Shape;187;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8" name="Google Shape;188;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9" name="Google Shape;189;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0" name="Google Shape;190;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1" name="Google Shape;191;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3" name="Google Shape;193;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9" name="Google Shape;199;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0" name="Google Shape;200;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4" name="Google Shape;204;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5" name="Shape 205"/>
        <p:cNvGrpSpPr/>
        <p:nvPr/>
      </p:nvGrpSpPr>
      <p:grpSpPr>
        <a:xfrm>
          <a:off x="0" y="0"/>
          <a:ext cx="0" cy="0"/>
          <a:chOff x="0" y="0"/>
          <a:chExt cx="0" cy="0"/>
        </a:xfrm>
      </p:grpSpPr>
      <p:pic>
        <p:nvPicPr>
          <p:cNvPr id="206" name="Google Shape;206;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9" name="Google Shape;209;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0" name="Google Shape;210;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6" name="Google Shape;216;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8" name="Google Shape;218;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9" name="Shape 219"/>
        <p:cNvGrpSpPr/>
        <p:nvPr/>
      </p:nvGrpSpPr>
      <p:grpSpPr>
        <a:xfrm>
          <a:off x="0" y="0"/>
          <a:ext cx="0" cy="0"/>
          <a:chOff x="0" y="0"/>
          <a:chExt cx="0" cy="0"/>
        </a:xfrm>
      </p:grpSpPr>
      <p:pic>
        <p:nvPicPr>
          <p:cNvPr id="220" name="Google Shape;220;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25" name="Google Shape;225;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6" name="Shape 226"/>
        <p:cNvGrpSpPr/>
        <p:nvPr/>
      </p:nvGrpSpPr>
      <p:grpSpPr>
        <a:xfrm>
          <a:off x="0" y="0"/>
          <a:ext cx="0" cy="0"/>
          <a:chOff x="0" y="0"/>
          <a:chExt cx="0" cy="0"/>
        </a:xfrm>
      </p:grpSpPr>
      <p:pic>
        <p:nvPicPr>
          <p:cNvPr id="227" name="Google Shape;227;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2" name="Google Shape;232;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3" name="Shape 233"/>
        <p:cNvGrpSpPr/>
        <p:nvPr/>
      </p:nvGrpSpPr>
      <p:grpSpPr>
        <a:xfrm>
          <a:off x="0" y="0"/>
          <a:ext cx="0" cy="0"/>
          <a:chOff x="0" y="0"/>
          <a:chExt cx="0" cy="0"/>
        </a:xfrm>
      </p:grpSpPr>
      <p:sp>
        <p:nvSpPr>
          <p:cNvPr id="234" name="Google Shape;234;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6" name="Shape 246"/>
        <p:cNvGrpSpPr/>
        <p:nvPr/>
      </p:nvGrpSpPr>
      <p:grpSpPr>
        <a:xfrm>
          <a:off x="0" y="0"/>
          <a:ext cx="0" cy="0"/>
          <a:chOff x="0" y="0"/>
          <a:chExt cx="0" cy="0"/>
        </a:xfrm>
      </p:grpSpPr>
      <p:sp>
        <p:nvSpPr>
          <p:cNvPr id="247" name="Google Shape;247;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9" name="Shape 259"/>
        <p:cNvGrpSpPr/>
        <p:nvPr/>
      </p:nvGrpSpPr>
      <p:grpSpPr>
        <a:xfrm>
          <a:off x="0" y="0"/>
          <a:ext cx="0" cy="0"/>
          <a:chOff x="0" y="0"/>
          <a:chExt cx="0" cy="0"/>
        </a:xfrm>
      </p:grpSpPr>
      <p:sp>
        <p:nvSpPr>
          <p:cNvPr id="260" name="Google Shape;260;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2" name="Shape 272"/>
        <p:cNvGrpSpPr/>
        <p:nvPr/>
      </p:nvGrpSpPr>
      <p:grpSpPr>
        <a:xfrm>
          <a:off x="0" y="0"/>
          <a:ext cx="0" cy="0"/>
          <a:chOff x="0" y="0"/>
          <a:chExt cx="0" cy="0"/>
        </a:xfrm>
      </p:grpSpPr>
      <p:sp>
        <p:nvSpPr>
          <p:cNvPr id="273" name="Google Shape;273;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5" name="Shape 285"/>
        <p:cNvGrpSpPr/>
        <p:nvPr/>
      </p:nvGrpSpPr>
      <p:grpSpPr>
        <a:xfrm>
          <a:off x="0" y="0"/>
          <a:ext cx="0" cy="0"/>
          <a:chOff x="0" y="0"/>
          <a:chExt cx="0" cy="0"/>
        </a:xfrm>
      </p:grpSpPr>
      <p:pic>
        <p:nvPicPr>
          <p:cNvPr id="286" name="Google Shape;286;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3" name="Google Shape;293;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5" name="Google Shape;295;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9" name="Google Shape;299;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4" name="Google Shape;314;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0" name="Google Shape;320;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7" name="Google Shape;327;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7" name="Google Shape;337;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3" name="Google Shape;343;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0" name="Google Shape;350;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4" name="Shape 354"/>
        <p:cNvGrpSpPr/>
        <p:nvPr/>
      </p:nvGrpSpPr>
      <p:grpSpPr>
        <a:xfrm>
          <a:off x="0" y="0"/>
          <a:ext cx="0" cy="0"/>
          <a:chOff x="0" y="0"/>
          <a:chExt cx="0" cy="0"/>
        </a:xfrm>
      </p:grpSpPr>
      <p:pic>
        <p:nvPicPr>
          <p:cNvPr id="355" name="Google Shape;355;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0" name="Google Shape;360;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6" name="Google Shape;366;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3" name="Google Shape;373;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7" name="Shape 377"/>
        <p:cNvGrpSpPr/>
        <p:nvPr/>
      </p:nvGrpSpPr>
      <p:grpSpPr>
        <a:xfrm>
          <a:off x="0" y="0"/>
          <a:ext cx="0" cy="0"/>
          <a:chOff x="0" y="0"/>
          <a:chExt cx="0" cy="0"/>
        </a:xfrm>
      </p:grpSpPr>
      <p:pic>
        <p:nvPicPr>
          <p:cNvPr id="378" name="Google Shape;378;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1" name="Google Shape;381;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3" name="Google Shape;383;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6" name="Google Shape;386;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6" name="Shape 396"/>
        <p:cNvGrpSpPr/>
        <p:nvPr/>
      </p:nvGrpSpPr>
      <p:grpSpPr>
        <a:xfrm>
          <a:off x="0" y="0"/>
          <a:ext cx="0" cy="0"/>
          <a:chOff x="0" y="0"/>
          <a:chExt cx="0" cy="0"/>
        </a:xfrm>
      </p:grpSpPr>
      <p:pic>
        <p:nvPicPr>
          <p:cNvPr id="397" name="Google Shape;397;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0" name="Google Shape;400;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2" name="Google Shape;402;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3" name="Google Shape;403;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5" name="Google Shape;405;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5" name="Shape 415"/>
        <p:cNvGrpSpPr/>
        <p:nvPr/>
      </p:nvGrpSpPr>
      <p:grpSpPr>
        <a:xfrm>
          <a:off x="0" y="0"/>
          <a:ext cx="0" cy="0"/>
          <a:chOff x="0" y="0"/>
          <a:chExt cx="0" cy="0"/>
        </a:xfrm>
      </p:grpSpPr>
      <p:pic>
        <p:nvPicPr>
          <p:cNvPr id="416" name="Google Shape;416;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9" name="Google Shape;419;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4" name="Google Shape;424;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4" name="Shape 434"/>
        <p:cNvGrpSpPr/>
        <p:nvPr/>
      </p:nvGrpSpPr>
      <p:grpSpPr>
        <a:xfrm>
          <a:off x="0" y="0"/>
          <a:ext cx="0" cy="0"/>
          <a:chOff x="0" y="0"/>
          <a:chExt cx="0" cy="0"/>
        </a:xfrm>
      </p:grpSpPr>
      <p:pic>
        <p:nvPicPr>
          <p:cNvPr id="435" name="Google Shape;435;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8" name="Google Shape;438;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1" name="Google Shape;441;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3" name="Google Shape;443;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3" name="Shape 453"/>
        <p:cNvGrpSpPr/>
        <p:nvPr/>
      </p:nvGrpSpPr>
      <p:grpSpPr>
        <a:xfrm>
          <a:off x="0" y="0"/>
          <a:ext cx="0" cy="0"/>
          <a:chOff x="0" y="0"/>
          <a:chExt cx="0" cy="0"/>
        </a:xfrm>
      </p:grpSpPr>
      <p:pic>
        <p:nvPicPr>
          <p:cNvPr id="454" name="Google Shape;454;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7" name="Google Shape;457;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9" name="Google Shape;459;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0" name="Google Shape;460;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6" name="Shape 476"/>
        <p:cNvGrpSpPr/>
        <p:nvPr/>
      </p:nvGrpSpPr>
      <p:grpSpPr>
        <a:xfrm>
          <a:off x="0" y="0"/>
          <a:ext cx="0" cy="0"/>
          <a:chOff x="0" y="0"/>
          <a:chExt cx="0" cy="0"/>
        </a:xfrm>
      </p:grpSpPr>
      <p:pic>
        <p:nvPicPr>
          <p:cNvPr id="477" name="Google Shape;47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0" name="Google Shape;480;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2" name="Google Shape;482;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3" name="Google Shape;483;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9" name="Shape 499"/>
        <p:cNvGrpSpPr/>
        <p:nvPr/>
      </p:nvGrpSpPr>
      <p:grpSpPr>
        <a:xfrm>
          <a:off x="0" y="0"/>
          <a:ext cx="0" cy="0"/>
          <a:chOff x="0" y="0"/>
          <a:chExt cx="0" cy="0"/>
        </a:xfrm>
      </p:grpSpPr>
      <p:pic>
        <p:nvPicPr>
          <p:cNvPr id="500" name="Google Shape;5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3" name="Google Shape;503;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5" name="Google Shape;505;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9" name="Google Shape;509;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2" name="Shape 522"/>
        <p:cNvGrpSpPr/>
        <p:nvPr/>
      </p:nvGrpSpPr>
      <p:grpSpPr>
        <a:xfrm>
          <a:off x="0" y="0"/>
          <a:ext cx="0" cy="0"/>
          <a:chOff x="0" y="0"/>
          <a:chExt cx="0" cy="0"/>
        </a:xfrm>
      </p:grpSpPr>
      <p:pic>
        <p:nvPicPr>
          <p:cNvPr id="523" name="Google Shape;523;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2" name="Google Shape;532;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5" name="Shape 545"/>
        <p:cNvGrpSpPr/>
        <p:nvPr/>
      </p:nvGrpSpPr>
      <p:grpSpPr>
        <a:xfrm>
          <a:off x="0" y="0"/>
          <a:ext cx="0" cy="0"/>
          <a:chOff x="0" y="0"/>
          <a:chExt cx="0" cy="0"/>
        </a:xfrm>
      </p:grpSpPr>
      <p:pic>
        <p:nvPicPr>
          <p:cNvPr id="546" name="Google Shape;546;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2" name="Google Shape;552;p40"/>
          <p:cNvSpPr/>
          <p:nvPr>
            <p:ph idx="3" type="pic"/>
          </p:nvPr>
        </p:nvSpPr>
        <p:spPr>
          <a:xfrm>
            <a:off x="324000" y="1893950"/>
            <a:ext cx="2555400" cy="1939500"/>
          </a:xfrm>
          <a:prstGeom prst="rect">
            <a:avLst/>
          </a:prstGeom>
          <a:noFill/>
          <a:ln>
            <a:noFill/>
          </a:ln>
        </p:spPr>
        <p:txBody>
          <a:bodyPr/>
          <a:p/>
        </p:txBody>
      </p:sp>
      <p:sp>
        <p:nvSpPr>
          <p:cNvPr id="553" name="Google Shape;553;p40"/>
          <p:cNvSpPr/>
          <p:nvPr>
            <p:ph idx="4" type="pic"/>
          </p:nvPr>
        </p:nvSpPr>
        <p:spPr>
          <a:xfrm>
            <a:off x="6256800" y="1893950"/>
            <a:ext cx="2555400" cy="1939500"/>
          </a:xfrm>
          <a:prstGeom prst="rect">
            <a:avLst/>
          </a:prstGeom>
          <a:noFill/>
          <a:ln>
            <a:noFill/>
          </a:ln>
        </p:spPr>
        <p:txBody>
          <a:bodyPr/>
          <a:p/>
        </p:txBody>
      </p:sp>
      <p:sp>
        <p:nvSpPr>
          <p:cNvPr id="554" name="Google Shape;554;p40"/>
          <p:cNvSpPr/>
          <p:nvPr>
            <p:ph idx="5" type="pic"/>
          </p:nvPr>
        </p:nvSpPr>
        <p:spPr>
          <a:xfrm>
            <a:off x="3294300" y="1893950"/>
            <a:ext cx="2555400" cy="1939500"/>
          </a:xfrm>
          <a:prstGeom prst="rect">
            <a:avLst/>
          </a:prstGeom>
          <a:noFill/>
          <a:ln>
            <a:noFill/>
          </a:ln>
        </p:spPr>
        <p:txBody>
          <a:bodyPr/>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4" name="Shape 564"/>
        <p:cNvGrpSpPr/>
        <p:nvPr/>
      </p:nvGrpSpPr>
      <p:grpSpPr>
        <a:xfrm>
          <a:off x="0" y="0"/>
          <a:ext cx="0" cy="0"/>
          <a:chOff x="0" y="0"/>
          <a:chExt cx="0" cy="0"/>
        </a:xfrm>
      </p:grpSpPr>
      <p:pic>
        <p:nvPicPr>
          <p:cNvPr id="565" name="Google Shape;565;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1"/>
          <p:cNvSpPr/>
          <p:nvPr>
            <p:ph idx="3" type="pic"/>
          </p:nvPr>
        </p:nvSpPr>
        <p:spPr>
          <a:xfrm>
            <a:off x="324000" y="1893950"/>
            <a:ext cx="2555400" cy="1939500"/>
          </a:xfrm>
          <a:prstGeom prst="rect">
            <a:avLst/>
          </a:prstGeom>
          <a:noFill/>
          <a:ln>
            <a:noFill/>
          </a:ln>
        </p:spPr>
        <p:txBody>
          <a:bodyPr/>
          <a:p/>
        </p:txBody>
      </p:sp>
      <p:sp>
        <p:nvSpPr>
          <p:cNvPr id="572" name="Google Shape;572;p41"/>
          <p:cNvSpPr/>
          <p:nvPr>
            <p:ph idx="4" type="pic"/>
          </p:nvPr>
        </p:nvSpPr>
        <p:spPr>
          <a:xfrm>
            <a:off x="6256800" y="1893950"/>
            <a:ext cx="2555400" cy="1939500"/>
          </a:xfrm>
          <a:prstGeom prst="rect">
            <a:avLst/>
          </a:prstGeom>
          <a:noFill/>
          <a:ln>
            <a:noFill/>
          </a:ln>
        </p:spPr>
        <p:txBody>
          <a:bodyPr/>
          <a:p/>
        </p:txBody>
      </p:sp>
      <p:sp>
        <p:nvSpPr>
          <p:cNvPr id="573" name="Google Shape;573;p41"/>
          <p:cNvSpPr/>
          <p:nvPr>
            <p:ph idx="5" type="pic"/>
          </p:nvPr>
        </p:nvSpPr>
        <p:spPr>
          <a:xfrm>
            <a:off x="3294300" y="1893950"/>
            <a:ext cx="2555400" cy="1939500"/>
          </a:xfrm>
          <a:prstGeom prst="rect">
            <a:avLst/>
          </a:prstGeom>
          <a:noFill/>
          <a:ln>
            <a:noFill/>
          </a:ln>
        </p:spPr>
        <p:txBody>
          <a:bodyPr/>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3" name="Shape 583"/>
        <p:cNvGrpSpPr/>
        <p:nvPr/>
      </p:nvGrpSpPr>
      <p:grpSpPr>
        <a:xfrm>
          <a:off x="0" y="0"/>
          <a:ext cx="0" cy="0"/>
          <a:chOff x="0" y="0"/>
          <a:chExt cx="0" cy="0"/>
        </a:xfrm>
      </p:grpSpPr>
      <p:pic>
        <p:nvPicPr>
          <p:cNvPr id="584" name="Google Shape;58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7" name="Google Shape;587;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9" name="Google Shape;589;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0" name="Google Shape;590;p42"/>
          <p:cNvSpPr/>
          <p:nvPr>
            <p:ph idx="3" type="pic"/>
          </p:nvPr>
        </p:nvSpPr>
        <p:spPr>
          <a:xfrm>
            <a:off x="324000" y="1893950"/>
            <a:ext cx="2555400" cy="1939500"/>
          </a:xfrm>
          <a:prstGeom prst="rect">
            <a:avLst/>
          </a:prstGeom>
          <a:noFill/>
          <a:ln>
            <a:noFill/>
          </a:ln>
        </p:spPr>
        <p:txBody>
          <a:bodyPr/>
          <a:p/>
        </p:txBody>
      </p:sp>
      <p:sp>
        <p:nvSpPr>
          <p:cNvPr id="591" name="Google Shape;591;p42"/>
          <p:cNvSpPr/>
          <p:nvPr>
            <p:ph idx="4" type="pic"/>
          </p:nvPr>
        </p:nvSpPr>
        <p:spPr>
          <a:xfrm>
            <a:off x="6256800" y="1893950"/>
            <a:ext cx="2555400" cy="1939500"/>
          </a:xfrm>
          <a:prstGeom prst="rect">
            <a:avLst/>
          </a:prstGeom>
          <a:noFill/>
          <a:ln>
            <a:noFill/>
          </a:ln>
        </p:spPr>
        <p:txBody>
          <a:bodyPr/>
          <a:p/>
        </p:txBody>
      </p:sp>
      <p:sp>
        <p:nvSpPr>
          <p:cNvPr id="592" name="Google Shape;592;p42"/>
          <p:cNvSpPr/>
          <p:nvPr>
            <p:ph idx="5" type="pic"/>
          </p:nvPr>
        </p:nvSpPr>
        <p:spPr>
          <a:xfrm>
            <a:off x="3294300" y="1893950"/>
            <a:ext cx="2555400" cy="1939500"/>
          </a:xfrm>
          <a:prstGeom prst="rect">
            <a:avLst/>
          </a:prstGeom>
          <a:noFill/>
          <a:ln>
            <a:noFill/>
          </a:ln>
        </p:spPr>
        <p:txBody>
          <a:bodyPr/>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2" name="Shape 602"/>
        <p:cNvGrpSpPr/>
        <p:nvPr/>
      </p:nvGrpSpPr>
      <p:grpSpPr>
        <a:xfrm>
          <a:off x="0" y="0"/>
          <a:ext cx="0" cy="0"/>
          <a:chOff x="0" y="0"/>
          <a:chExt cx="0" cy="0"/>
        </a:xfrm>
      </p:grpSpPr>
      <p:pic>
        <p:nvPicPr>
          <p:cNvPr id="603" name="Google Shape;603;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6" name="Google Shape;606;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8" name="Google Shape;608;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3"/>
          <p:cNvSpPr/>
          <p:nvPr>
            <p:ph idx="3" type="pic"/>
          </p:nvPr>
        </p:nvSpPr>
        <p:spPr>
          <a:xfrm>
            <a:off x="324000" y="1893950"/>
            <a:ext cx="2555400" cy="1939500"/>
          </a:xfrm>
          <a:prstGeom prst="rect">
            <a:avLst/>
          </a:prstGeom>
          <a:noFill/>
          <a:ln>
            <a:noFill/>
          </a:ln>
        </p:spPr>
        <p:txBody>
          <a:bodyPr/>
          <a:p/>
        </p:txBody>
      </p:sp>
      <p:sp>
        <p:nvSpPr>
          <p:cNvPr id="610" name="Google Shape;610;p43"/>
          <p:cNvSpPr/>
          <p:nvPr>
            <p:ph idx="4" type="pic"/>
          </p:nvPr>
        </p:nvSpPr>
        <p:spPr>
          <a:xfrm>
            <a:off x="6256800" y="1893950"/>
            <a:ext cx="2555400" cy="1939500"/>
          </a:xfrm>
          <a:prstGeom prst="rect">
            <a:avLst/>
          </a:prstGeom>
          <a:noFill/>
          <a:ln>
            <a:noFill/>
          </a:ln>
        </p:spPr>
        <p:txBody>
          <a:bodyPr/>
          <a:p/>
        </p:txBody>
      </p:sp>
      <p:sp>
        <p:nvSpPr>
          <p:cNvPr id="611" name="Google Shape;611;p43"/>
          <p:cNvSpPr/>
          <p:nvPr>
            <p:ph idx="5" type="pic"/>
          </p:nvPr>
        </p:nvSpPr>
        <p:spPr>
          <a:xfrm>
            <a:off x="3294300" y="1893950"/>
            <a:ext cx="2555400" cy="1939500"/>
          </a:xfrm>
          <a:prstGeom prst="rect">
            <a:avLst/>
          </a:prstGeom>
          <a:noFill/>
          <a:ln>
            <a:noFill/>
          </a:ln>
        </p:spPr>
        <p:txBody>
          <a:bodyPr/>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1" name="Shape 621"/>
        <p:cNvGrpSpPr/>
        <p:nvPr/>
      </p:nvGrpSpPr>
      <p:grpSpPr>
        <a:xfrm>
          <a:off x="0" y="0"/>
          <a:ext cx="0" cy="0"/>
          <a:chOff x="0" y="0"/>
          <a:chExt cx="0" cy="0"/>
        </a:xfrm>
      </p:grpSpPr>
      <p:pic>
        <p:nvPicPr>
          <p:cNvPr id="622" name="Google Shape;622;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5" name="Google Shape;62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8" name="Shape 628"/>
        <p:cNvGrpSpPr/>
        <p:nvPr/>
      </p:nvGrpSpPr>
      <p:grpSpPr>
        <a:xfrm>
          <a:off x="0" y="0"/>
          <a:ext cx="0" cy="0"/>
          <a:chOff x="0" y="0"/>
          <a:chExt cx="0" cy="0"/>
        </a:xfrm>
      </p:grpSpPr>
      <p:pic>
        <p:nvPicPr>
          <p:cNvPr id="629" name="Google Shape;629;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5" name="Shape 635"/>
        <p:cNvGrpSpPr/>
        <p:nvPr/>
      </p:nvGrpSpPr>
      <p:grpSpPr>
        <a:xfrm>
          <a:off x="0" y="0"/>
          <a:ext cx="0" cy="0"/>
          <a:chOff x="0" y="0"/>
          <a:chExt cx="0" cy="0"/>
        </a:xfrm>
      </p:grpSpPr>
      <p:pic>
        <p:nvPicPr>
          <p:cNvPr id="636" name="Google Shape;636;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2" name="Shape 642"/>
        <p:cNvGrpSpPr/>
        <p:nvPr/>
      </p:nvGrpSpPr>
      <p:grpSpPr>
        <a:xfrm>
          <a:off x="0" y="0"/>
          <a:ext cx="0" cy="0"/>
          <a:chOff x="0" y="0"/>
          <a:chExt cx="0" cy="0"/>
        </a:xfrm>
      </p:grpSpPr>
      <p:pic>
        <p:nvPicPr>
          <p:cNvPr id="643" name="Google Shape;643;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9" name="Shape 649"/>
        <p:cNvGrpSpPr/>
        <p:nvPr/>
      </p:nvGrpSpPr>
      <p:grpSpPr>
        <a:xfrm>
          <a:off x="0" y="0"/>
          <a:ext cx="0" cy="0"/>
          <a:chOff x="0" y="0"/>
          <a:chExt cx="0" cy="0"/>
        </a:xfrm>
      </p:grpSpPr>
      <p:pic>
        <p:nvPicPr>
          <p:cNvPr id="650" name="Google Shape;650;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3" name="Google Shape;653;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6" name="Google Shape;656;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7" name="Shape 657"/>
        <p:cNvGrpSpPr/>
        <p:nvPr/>
      </p:nvGrpSpPr>
      <p:grpSpPr>
        <a:xfrm>
          <a:off x="0" y="0"/>
          <a:ext cx="0" cy="0"/>
          <a:chOff x="0" y="0"/>
          <a:chExt cx="0" cy="0"/>
        </a:xfrm>
      </p:grpSpPr>
      <p:pic>
        <p:nvPicPr>
          <p:cNvPr id="658" name="Google Shape;65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1" name="Google Shape;661;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2" name="Google Shape;662;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64" name="Google Shape;664;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5" name="Shape 665"/>
        <p:cNvGrpSpPr/>
        <p:nvPr/>
      </p:nvGrpSpPr>
      <p:grpSpPr>
        <a:xfrm>
          <a:off x="0" y="0"/>
          <a:ext cx="0" cy="0"/>
          <a:chOff x="0" y="0"/>
          <a:chExt cx="0" cy="0"/>
        </a:xfrm>
      </p:grpSpPr>
      <p:pic>
        <p:nvPicPr>
          <p:cNvPr id="666" name="Google Shape;66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0" name="Google Shape;670;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72" name="Google Shape;672;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3" name="Shape 673"/>
        <p:cNvGrpSpPr/>
        <p:nvPr/>
      </p:nvGrpSpPr>
      <p:grpSpPr>
        <a:xfrm>
          <a:off x="0" y="0"/>
          <a:ext cx="0" cy="0"/>
          <a:chOff x="0" y="0"/>
          <a:chExt cx="0" cy="0"/>
        </a:xfrm>
      </p:grpSpPr>
      <p:pic>
        <p:nvPicPr>
          <p:cNvPr id="674" name="Google Shape;674;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8" name="Google Shape;678;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1" name="Shape 681"/>
        <p:cNvGrpSpPr/>
        <p:nvPr/>
      </p:nvGrpSpPr>
      <p:grpSpPr>
        <a:xfrm>
          <a:off x="0" y="0"/>
          <a:ext cx="0" cy="0"/>
          <a:chOff x="0" y="0"/>
          <a:chExt cx="0" cy="0"/>
        </a:xfrm>
      </p:grpSpPr>
      <p:pic>
        <p:nvPicPr>
          <p:cNvPr id="682" name="Google Shape;682;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5" name="Google Shape;685;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8" name="Google Shape;688;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9" name="Shape 689"/>
        <p:cNvGrpSpPr/>
        <p:nvPr/>
      </p:nvGrpSpPr>
      <p:grpSpPr>
        <a:xfrm>
          <a:off x="0" y="0"/>
          <a:ext cx="0" cy="0"/>
          <a:chOff x="0" y="0"/>
          <a:chExt cx="0" cy="0"/>
        </a:xfrm>
      </p:grpSpPr>
      <p:pic>
        <p:nvPicPr>
          <p:cNvPr id="690" name="Google Shape;690;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3" name="Google Shape;693;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4" name="Google Shape;694;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96" name="Google Shape;696;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7" name="Shape 697"/>
        <p:cNvGrpSpPr/>
        <p:nvPr/>
      </p:nvGrpSpPr>
      <p:grpSpPr>
        <a:xfrm>
          <a:off x="0" y="0"/>
          <a:ext cx="0" cy="0"/>
          <a:chOff x="0" y="0"/>
          <a:chExt cx="0" cy="0"/>
        </a:xfrm>
      </p:grpSpPr>
      <p:pic>
        <p:nvPicPr>
          <p:cNvPr id="698" name="Google Shape;698;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2" name="Google Shape;702;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04" name="Google Shape;704;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5" name="Shape 705"/>
        <p:cNvGrpSpPr/>
        <p:nvPr/>
      </p:nvGrpSpPr>
      <p:grpSpPr>
        <a:xfrm>
          <a:off x="0" y="0"/>
          <a:ext cx="0" cy="0"/>
          <a:chOff x="0" y="0"/>
          <a:chExt cx="0" cy="0"/>
        </a:xfrm>
      </p:grpSpPr>
      <p:pic>
        <p:nvPicPr>
          <p:cNvPr id="706" name="Google Shape;706;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0" name="Google Shape;710;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3" name="Shape 713"/>
        <p:cNvGrpSpPr/>
        <p:nvPr/>
      </p:nvGrpSpPr>
      <p:grpSpPr>
        <a:xfrm>
          <a:off x="0" y="0"/>
          <a:ext cx="0" cy="0"/>
          <a:chOff x="0" y="0"/>
          <a:chExt cx="0" cy="0"/>
        </a:xfrm>
      </p:grpSpPr>
      <p:sp>
        <p:nvSpPr>
          <p:cNvPr id="714" name="Google Shape;714;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6" name="Google Shape;716;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7" name="Google Shape;717;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9" name="Shape 719"/>
        <p:cNvGrpSpPr/>
        <p:nvPr/>
      </p:nvGrpSpPr>
      <p:grpSpPr>
        <a:xfrm>
          <a:off x="0" y="0"/>
          <a:ext cx="0" cy="0"/>
          <a:chOff x="0" y="0"/>
          <a:chExt cx="0" cy="0"/>
        </a:xfrm>
      </p:grpSpPr>
      <p:sp>
        <p:nvSpPr>
          <p:cNvPr id="720" name="Google Shape;720;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1" name="Google Shape;721;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2" name="Google Shape;722;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5" name="Shape 725"/>
        <p:cNvGrpSpPr/>
        <p:nvPr/>
      </p:nvGrpSpPr>
      <p:grpSpPr>
        <a:xfrm>
          <a:off x="0" y="0"/>
          <a:ext cx="0" cy="0"/>
          <a:chOff x="0" y="0"/>
          <a:chExt cx="0" cy="0"/>
        </a:xfrm>
      </p:grpSpPr>
      <p:sp>
        <p:nvSpPr>
          <p:cNvPr id="727" name="Google Shape;727;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8" name="Shape 728"/>
        <p:cNvGrpSpPr/>
        <p:nvPr/>
      </p:nvGrpSpPr>
      <p:grpSpPr>
        <a:xfrm>
          <a:off x="0" y="0"/>
          <a:ext cx="0" cy="0"/>
          <a:chOff x="0" y="0"/>
          <a:chExt cx="0" cy="0"/>
        </a:xfrm>
      </p:grpSpPr>
      <p:sp>
        <p:nvSpPr>
          <p:cNvPr id="729" name="Google Shape;729;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8" name="Shape 738"/>
        <p:cNvGrpSpPr/>
        <p:nvPr/>
      </p:nvGrpSpPr>
      <p:grpSpPr>
        <a:xfrm>
          <a:off x="0" y="0"/>
          <a:ext cx="0" cy="0"/>
          <a:chOff x="0" y="0"/>
          <a:chExt cx="0" cy="0"/>
        </a:xfrm>
      </p:grpSpPr>
      <p:pic>
        <p:nvPicPr>
          <p:cNvPr id="739" name="Google Shape;739;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0" name="Google Shape;740;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1" name="Shape 741"/>
        <p:cNvGrpSpPr/>
        <p:nvPr/>
      </p:nvGrpSpPr>
      <p:grpSpPr>
        <a:xfrm>
          <a:off x="0" y="0"/>
          <a:ext cx="0" cy="0"/>
          <a:chOff x="0" y="0"/>
          <a:chExt cx="0" cy="0"/>
        </a:xfrm>
      </p:grpSpPr>
      <p:sp>
        <p:nvSpPr>
          <p:cNvPr id="742" name="Google Shape;742;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4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1.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27.png"/><Relationship Id="rId7" Type="http://schemas.openxmlformats.org/officeDocument/2006/relationships/image" Target="../media/image31.png"/><Relationship Id="rId8" Type="http://schemas.openxmlformats.org/officeDocument/2006/relationships/image" Target="../media/image33.png"/><Relationship Id="rId9" Type="http://schemas.openxmlformats.org/officeDocument/2006/relationships/image" Target="../media/image4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0.xml"/><Relationship Id="rId3" Type="http://schemas.openxmlformats.org/officeDocument/2006/relationships/image" Target="../media/image44.png"/><Relationship Id="rId4" Type="http://schemas.openxmlformats.org/officeDocument/2006/relationships/image" Target="../media/image5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1.xml"/><Relationship Id="rId3" Type="http://schemas.openxmlformats.org/officeDocument/2006/relationships/image" Target="../media/image44.png"/><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51.png"/><Relationship Id="rId4" Type="http://schemas.openxmlformats.org/officeDocument/2006/relationships/image" Target="../media/image55.png"/><Relationship Id="rId5" Type="http://schemas.openxmlformats.org/officeDocument/2006/relationships/image" Target="../media/image61.png"/><Relationship Id="rId6" Type="http://schemas.openxmlformats.org/officeDocument/2006/relationships/image" Target="../media/image27.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55.png"/><Relationship Id="rId4" Type="http://schemas.openxmlformats.org/officeDocument/2006/relationships/image" Target="../media/image51.png"/><Relationship Id="rId5" Type="http://schemas.openxmlformats.org/officeDocument/2006/relationships/image" Target="../media/image27.png"/><Relationship Id="rId6"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4.xml"/><Relationship Id="rId3" Type="http://schemas.openxmlformats.org/officeDocument/2006/relationships/image" Target="../media/image44.png"/><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 Id="rId3" Type="http://schemas.openxmlformats.org/officeDocument/2006/relationships/image" Target="../media/image6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 Id="rId3" Type="http://schemas.openxmlformats.org/officeDocument/2006/relationships/image" Target="../media/image5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 Id="rId3" Type="http://schemas.openxmlformats.org/officeDocument/2006/relationships/image" Target="../media/image60.png"/><Relationship Id="rId4" Type="http://schemas.openxmlformats.org/officeDocument/2006/relationships/image" Target="../media/image54.png"/><Relationship Id="rId5" Type="http://schemas.openxmlformats.org/officeDocument/2006/relationships/image" Target="../media/image5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 Id="rId3" Type="http://schemas.openxmlformats.org/officeDocument/2006/relationships/image" Target="../media/image57.png"/><Relationship Id="rId4" Type="http://schemas.openxmlformats.org/officeDocument/2006/relationships/image" Target="../media/image59.png"/><Relationship Id="rId5" Type="http://schemas.openxmlformats.org/officeDocument/2006/relationships/image" Target="../media/image5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4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55.png"/><Relationship Id="rId4" Type="http://schemas.openxmlformats.org/officeDocument/2006/relationships/image" Target="../media/image61.png"/><Relationship Id="rId5" Type="http://schemas.openxmlformats.org/officeDocument/2006/relationships/image" Target="../media/image56.png"/><Relationship Id="rId6" Type="http://schemas.openxmlformats.org/officeDocument/2006/relationships/image" Target="../media/image32.png"/><Relationship Id="rId7" Type="http://schemas.openxmlformats.org/officeDocument/2006/relationships/image" Target="../media/image31.png"/><Relationship Id="rId8" Type="http://schemas.openxmlformats.org/officeDocument/2006/relationships/image" Target="../media/image47.png"/><Relationship Id="rId9"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64.png"/><Relationship Id="rId6" Type="http://schemas.openxmlformats.org/officeDocument/2006/relationships/image" Target="../media/image31.png"/><Relationship Id="rId7"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7.xml"/><Relationship Id="rId3" Type="http://schemas.openxmlformats.org/officeDocument/2006/relationships/image" Target="../media/image5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8.xml"/><Relationship Id="rId3" Type="http://schemas.openxmlformats.org/officeDocument/2006/relationships/image" Target="../media/image44.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9.xml"/><Relationship Id="rId3" Type="http://schemas.openxmlformats.org/officeDocument/2006/relationships/image" Target="../media/image62.png"/><Relationship Id="rId4" Type="http://schemas.openxmlformats.org/officeDocument/2006/relationships/image" Target="../media/image64.png"/><Relationship Id="rId5" Type="http://schemas.openxmlformats.org/officeDocument/2006/relationships/image" Target="../media/image55.png"/><Relationship Id="rId6" Type="http://schemas.openxmlformats.org/officeDocument/2006/relationships/image" Target="../media/image31.png"/><Relationship Id="rId7"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 Id="rId3" Type="http://schemas.openxmlformats.org/officeDocument/2006/relationships/image" Target="../media/image6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image" Target="../media/image62.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 Id="rId3" Type="http://schemas.openxmlformats.org/officeDocument/2006/relationships/image" Target="../media/image6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62.png"/><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image" Target="../media/image62.png"/><Relationship Id="rId4" Type="http://schemas.openxmlformats.org/officeDocument/2006/relationships/image" Target="../media/image63.png"/><Relationship Id="rId5" Type="http://schemas.openxmlformats.org/officeDocument/2006/relationships/image" Target="../media/image64.png"/><Relationship Id="rId6" Type="http://schemas.openxmlformats.org/officeDocument/2006/relationships/image" Target="../media/image55.png"/><Relationship Id="rId7" Type="http://schemas.openxmlformats.org/officeDocument/2006/relationships/image" Target="../media/image31.png"/><Relationship Id="rId8"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image" Target="../media/image62.png"/><Relationship Id="rId4" Type="http://schemas.openxmlformats.org/officeDocument/2006/relationships/image" Target="../media/image53.png"/><Relationship Id="rId5" Type="http://schemas.openxmlformats.org/officeDocument/2006/relationships/image" Target="../media/image64.png"/><Relationship Id="rId6" Type="http://schemas.openxmlformats.org/officeDocument/2006/relationships/image" Target="../media/image55.png"/><Relationship Id="rId7" Type="http://schemas.openxmlformats.org/officeDocument/2006/relationships/image" Target="../media/image31.png"/><Relationship Id="rId8"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 Id="rId3" Type="http://schemas.openxmlformats.org/officeDocument/2006/relationships/image" Target="../media/image62.pn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7.xml"/><Relationship Id="rId3" Type="http://schemas.openxmlformats.org/officeDocument/2006/relationships/image" Target="../media/image66.png"/><Relationship Id="rId4" Type="http://schemas.openxmlformats.org/officeDocument/2006/relationships/image" Target="../media/image44.png"/><Relationship Id="rId5" Type="http://schemas.openxmlformats.org/officeDocument/2006/relationships/image" Target="../media/image63.png"/><Relationship Id="rId6" Type="http://schemas.openxmlformats.org/officeDocument/2006/relationships/image" Target="../media/image5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8.xml"/><Relationship Id="rId3" Type="http://schemas.openxmlformats.org/officeDocument/2006/relationships/image" Target="../media/image67.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40.xml"/><Relationship Id="rId3" Type="http://schemas.openxmlformats.org/officeDocument/2006/relationships/image" Target="../media/image6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1.xml"/><Relationship Id="rId3" Type="http://schemas.openxmlformats.org/officeDocument/2006/relationships/image" Target="../media/image67.png"/><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2.xml"/><Relationship Id="rId3" Type="http://schemas.openxmlformats.org/officeDocument/2006/relationships/image" Target="../media/image54.png"/><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3.xml"/><Relationship Id="rId3" Type="http://schemas.openxmlformats.org/officeDocument/2006/relationships/image" Target="../media/image6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Go'aaminta dhinaca</a:t>
            </a:r>
            <a:endParaRPr/>
          </a:p>
        </p:txBody>
      </p:sp>
      <p:sp>
        <p:nvSpPr>
          <p:cNvPr id="748" name="Google Shape;748;p62"/>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Sifooyinka joomatari: isku ekaansho (similarity) iyo aragtida Pythagoras (Pythagoras' theorem)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2" name="Shape 752"/>
        <p:cNvGrpSpPr/>
        <p:nvPr/>
      </p:nvGrpSpPr>
      <p:grpSpPr>
        <a:xfrm>
          <a:off x="0" y="0"/>
          <a:ext cx="0" cy="0"/>
          <a:chOff x="0" y="0"/>
          <a:chExt cx="0" cy="0"/>
        </a:xfrm>
      </p:grpSpPr>
      <p:sp>
        <p:nvSpPr>
          <p:cNvPr id="753" name="Google Shape;753;p63"/>
          <p:cNvSpPr txBox="1"/>
          <p:nvPr/>
        </p:nvSpPr>
        <p:spPr>
          <a:xfrm>
            <a:off x="5655175" y="9530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aqoonsan karaa dhinaca dhererkiisa (side length) maqan oo waxaan isticmaali karaa qaabka ku habboon ee aragtida Pythagoras (Pythagoras' theorem) si aan u xisaabiyo.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65"/>
          <p:cNvSpPr txBox="1"/>
          <p:nvPr>
            <p:ph idx="4" type="subTitle"/>
          </p:nvPr>
        </p:nvSpPr>
        <p:spPr>
          <a:xfrm>
            <a:off x="324000" y="1402888"/>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Hypotenuse (hypotenuse) waa dhinaca saddexagalka qumman (right-angle triangle) kaas oo ka soo horjeeda xagasha qumman (right-angle).</a:t>
            </a:r>
            <a:endParaRPr/>
          </a:p>
        </p:txBody>
      </p:sp>
      <p:sp>
        <p:nvSpPr>
          <p:cNvPr id="764" name="Google Shape;764;p65"/>
          <p:cNvSpPr txBox="1"/>
          <p:nvPr>
            <p:ph idx="2" type="subTitle"/>
          </p:nvPr>
        </p:nvSpPr>
        <p:spPr>
          <a:xfrm>
            <a:off x="324000" y="810000"/>
            <a:ext cx="84960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Saddexagalka qumman (right-angled triangle) wuxuu leeyahay hal xagal 90° oo gudaha ah.</a:t>
            </a:r>
            <a:endParaRPr/>
          </a:p>
        </p:txBody>
      </p:sp>
      <p:sp>
        <p:nvSpPr>
          <p:cNvPr id="765" name="Google Shape;765;p65"/>
          <p:cNvSpPr txBox="1"/>
          <p:nvPr>
            <p:ph idx="6" type="subTitle"/>
          </p:nvPr>
        </p:nvSpPr>
        <p:spPr>
          <a:xfrm>
            <a:off x="324000" y="2486393"/>
            <a:ext cx="84960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Aragtida Pythagoras (Pythagoras' theorem) waxay muujinaysaa in wadarta labajibbaaranaha (squares) labada dhinac ee gaagaaban ee saddexagalka qumman (right-angled triangle) ay la mid tahay labajibbaaranaha (square) dhinaca ugu dheer (hypotenuse).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66"/>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Aqoonsashada hypotenuse (hypotenuse)</a:t>
            </a:r>
            <a:endParaRPr/>
          </a:p>
        </p:txBody>
      </p:sp>
      <p:sp>
        <p:nvSpPr>
          <p:cNvPr id="771" name="Google Shape;771;p66"/>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Saddexagalka qumman (right-angled triangles) iyo isku qummanaanta (congruence)</a:t>
            </a:r>
            <a:endParaRPr/>
          </a:p>
        </p:txBody>
      </p:sp>
      <p:sp>
        <p:nvSpPr>
          <p:cNvPr id="772" name="Google Shape;772;p66"/>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sp>
        <p:nvSpPr>
          <p:cNvPr id="773" name="Google Shape;773;p66"/>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Go'aaminta dhinaca</a:t>
            </a:r>
            <a:endParaRPr/>
          </a:p>
        </p:txBody>
      </p:sp>
      <p:pic>
        <p:nvPicPr>
          <p:cNvPr id="774" name="Google Shape;774;p66"/>
          <p:cNvPicPr preferRelativeResize="0"/>
          <p:nvPr/>
        </p:nvPicPr>
        <p:blipFill>
          <a:blip r:embed="rId3">
            <a:alphaModFix/>
          </a:blip>
          <a:stretch>
            <a:fillRect/>
          </a:stretch>
        </p:blipFill>
        <p:spPr>
          <a:xfrm>
            <a:off x="411000" y="174839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Aqoonsashada hypotenuse (hypotenuse)</a:t>
            </a:r>
            <a:endParaRPr/>
          </a:p>
        </p:txBody>
      </p:sp>
      <p:pic>
        <p:nvPicPr>
          <p:cNvPr id="780" name="Google Shape;780;p67"/>
          <p:cNvPicPr preferRelativeResize="0"/>
          <p:nvPr/>
        </p:nvPicPr>
        <p:blipFill>
          <a:blip r:embed="rId8">
            <a:alphaModFix/>
          </a:blip>
          <a:stretch>
            <a:fillRect/>
          </a:stretch>
        </p:blipFill>
        <p:spPr>
          <a:xfrm>
            <a:off x="448651" y="1643715"/>
            <a:ext cx="564900" cy="813475"/>
          </a:xfrm>
          <a:prstGeom prst="rect">
            <a:avLst/>
          </a:prstGeom>
          <a:noFill/>
          <a:ln>
            <a:noFill/>
          </a:ln>
        </p:spPr>
      </p:pic>
      <p:sp>
        <p:nvSpPr>
          <p:cNvPr id="781" name="Google Shape;781;p67"/>
          <p:cNvSpPr txBox="1"/>
          <p:nvPr/>
        </p:nvSpPr>
        <p:spPr>
          <a:xfrm>
            <a:off x="324001" y="245686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Saciid</a:t>
            </a:r>
            <a:endParaRPr sz="1800">
              <a:latin typeface="Lexend"/>
              <a:ea typeface="Lexend"/>
              <a:cs typeface="Lexend"/>
              <a:sym typeface="Lexend"/>
            </a:endParaRPr>
          </a:p>
        </p:txBody>
      </p:sp>
      <p:pic>
        <p:nvPicPr>
          <p:cNvPr id="782" name="Google Shape;782;p67"/>
          <p:cNvPicPr preferRelativeResize="0"/>
          <p:nvPr/>
        </p:nvPicPr>
        <p:blipFill rotWithShape="1">
          <a:blip r:embed="rId4">
            <a:alphaModFix/>
          </a:blip>
          <a:srcRect b="4760" l="40550" r="0" t="13015"/>
          <a:stretch/>
        </p:blipFill>
        <p:spPr>
          <a:xfrm>
            <a:off x="851375" y="572215"/>
            <a:ext cx="3169326" cy="1564700"/>
          </a:xfrm>
          <a:prstGeom prst="rect">
            <a:avLst/>
          </a:prstGeom>
          <a:noFill/>
          <a:ln>
            <a:noFill/>
          </a:ln>
        </p:spPr>
      </p:pic>
      <p:sp>
        <p:nvSpPr>
          <p:cNvPr id="783" name="Google Shape;783;p67"/>
          <p:cNvSpPr txBox="1"/>
          <p:nvPr/>
        </p:nvSpPr>
        <p:spPr>
          <a:xfrm>
            <a:off x="1095122" y="677457"/>
            <a:ext cx="28959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Waxaan isticmaali karaa aragtida Pythagoras (Pythagoras' theorem) saddexagalkan sababtoo ah waa saddexagal qumman (right-angled triangle).</a:t>
            </a:r>
            <a:endParaRPr sz="1800">
              <a:latin typeface="Lexend"/>
              <a:ea typeface="Lexend"/>
              <a:cs typeface="Lexend"/>
              <a:sym typeface="Lexend"/>
            </a:endParaRPr>
          </a:p>
        </p:txBody>
      </p:sp>
      <p:sp>
        <p:nvSpPr>
          <p:cNvPr id="784" name="Google Shape;784;p67"/>
          <p:cNvSpPr/>
          <p:nvPr/>
        </p:nvSpPr>
        <p:spPr>
          <a:xfrm flipH="1" rot="5400000">
            <a:off x="5840138" y="1583088"/>
            <a:ext cx="2741700" cy="1212000"/>
          </a:xfrm>
          <a:prstGeom prst="rtTriangle">
            <a:avLst/>
          </a:prstGeom>
          <a:solidFill>
            <a:srgbClr val="EBEDFE"/>
          </a:solid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85" name="Google Shape;785;p67"/>
          <p:cNvSpPr/>
          <p:nvPr/>
        </p:nvSpPr>
        <p:spPr>
          <a:xfrm flipH="1" rot="5400000">
            <a:off x="7277037" y="3026863"/>
            <a:ext cx="1071600" cy="1071600"/>
          </a:xfrm>
          <a:prstGeom prst="arc">
            <a:avLst>
              <a:gd fmla="val 1363875" name="adj1"/>
              <a:gd fmla="val 5301610"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86" name="Google Shape;786;p67"/>
          <p:cNvSpPr txBox="1"/>
          <p:nvPr/>
        </p:nvSpPr>
        <p:spPr>
          <a:xfrm flipH="1">
            <a:off x="6803888" y="3731888"/>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8 cm</a:t>
            </a:r>
            <a:endParaRPr sz="1800">
              <a:latin typeface="Lexend"/>
              <a:ea typeface="Lexend"/>
              <a:cs typeface="Lexend"/>
              <a:sym typeface="Lexend"/>
            </a:endParaRPr>
          </a:p>
        </p:txBody>
      </p:sp>
      <p:sp>
        <p:nvSpPr>
          <p:cNvPr id="787" name="Google Shape;787;p67"/>
          <p:cNvSpPr txBox="1"/>
          <p:nvPr/>
        </p:nvSpPr>
        <p:spPr>
          <a:xfrm flipH="1">
            <a:off x="5632887" y="2027238"/>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15 cm</a:t>
            </a:r>
            <a:endParaRPr sz="1800">
              <a:latin typeface="Lexend"/>
              <a:ea typeface="Lexend"/>
              <a:cs typeface="Lexend"/>
              <a:sym typeface="Lexend"/>
            </a:endParaRPr>
          </a:p>
        </p:txBody>
      </p:sp>
      <p:sp>
        <p:nvSpPr>
          <p:cNvPr id="788" name="Google Shape;788;p67"/>
          <p:cNvSpPr/>
          <p:nvPr/>
        </p:nvSpPr>
        <p:spPr>
          <a:xfrm flipH="1" rot="5400000">
            <a:off x="5382750" y="-379350"/>
            <a:ext cx="2457300" cy="2457300"/>
          </a:xfrm>
          <a:prstGeom prst="arc">
            <a:avLst>
              <a:gd fmla="val 10799790" name="adj1"/>
              <a:gd fmla="val 12233440"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89" name="Google Shape;789;p67"/>
          <p:cNvSpPr txBox="1"/>
          <p:nvPr/>
        </p:nvSpPr>
        <p:spPr>
          <a:xfrm flipH="1">
            <a:off x="6434373" y="1754564"/>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28°</a:t>
            </a:r>
            <a:endParaRPr sz="1800">
              <a:latin typeface="Lexend"/>
              <a:ea typeface="Lexend"/>
              <a:cs typeface="Lexend"/>
              <a:sym typeface="Lexend"/>
            </a:endParaRPr>
          </a:p>
        </p:txBody>
      </p:sp>
      <p:sp>
        <p:nvSpPr>
          <p:cNvPr id="790" name="Google Shape;790;p67"/>
          <p:cNvSpPr txBox="1"/>
          <p:nvPr/>
        </p:nvSpPr>
        <p:spPr>
          <a:xfrm flipH="1">
            <a:off x="7115888" y="3280599"/>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62°</a:t>
            </a:r>
            <a:endParaRPr sz="1800">
              <a:latin typeface="Lexend"/>
              <a:ea typeface="Lexend"/>
              <a:cs typeface="Lexend"/>
              <a:sym typeface="Lexend"/>
            </a:endParaRPr>
          </a:p>
        </p:txBody>
      </p:sp>
      <p:sp>
        <p:nvSpPr>
          <p:cNvPr id="791" name="Google Shape;791;p67"/>
          <p:cNvSpPr txBox="1"/>
          <p:nvPr/>
        </p:nvSpPr>
        <p:spPr>
          <a:xfrm flipH="1">
            <a:off x="5385351" y="4191050"/>
            <a:ext cx="3255300" cy="323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Yaa runta ka sheegay saddexagalkan?</a:t>
            </a:r>
            <a:endParaRPr sz="1800">
              <a:latin typeface="Lexend"/>
              <a:ea typeface="Lexend"/>
              <a:cs typeface="Lexend"/>
              <a:sym typeface="Lexend"/>
            </a:endParaRPr>
          </a:p>
        </p:txBody>
      </p:sp>
      <p:pic>
        <p:nvPicPr>
          <p:cNvPr id="792" name="Google Shape;792;p67"/>
          <p:cNvPicPr preferRelativeResize="0"/>
          <p:nvPr/>
        </p:nvPicPr>
        <p:blipFill>
          <a:blip r:embed="rId9">
            <a:alphaModFix/>
          </a:blip>
          <a:stretch>
            <a:fillRect/>
          </a:stretch>
        </p:blipFill>
        <p:spPr>
          <a:xfrm flipH="1">
            <a:off x="488875" y="3714648"/>
            <a:ext cx="650925" cy="839350"/>
          </a:xfrm>
          <a:prstGeom prst="rect">
            <a:avLst/>
          </a:prstGeom>
          <a:noFill/>
          <a:ln>
            <a:noFill/>
          </a:ln>
        </p:spPr>
      </p:pic>
      <p:sp>
        <p:nvSpPr>
          <p:cNvPr id="793" name="Google Shape;793;p67"/>
          <p:cNvSpPr txBox="1"/>
          <p:nvPr/>
        </p:nvSpPr>
        <p:spPr>
          <a:xfrm>
            <a:off x="371688" y="4514749"/>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Cali</a:t>
            </a:r>
            <a:endParaRPr sz="1800">
              <a:latin typeface="Lexend"/>
              <a:ea typeface="Lexend"/>
              <a:cs typeface="Lexend"/>
              <a:sym typeface="Lexend"/>
            </a:endParaRPr>
          </a:p>
        </p:txBody>
      </p:sp>
      <p:pic>
        <p:nvPicPr>
          <p:cNvPr id="794" name="Google Shape;794;p67"/>
          <p:cNvPicPr preferRelativeResize="0"/>
          <p:nvPr/>
        </p:nvPicPr>
        <p:blipFill rotWithShape="1">
          <a:blip r:embed="rId4">
            <a:alphaModFix/>
          </a:blip>
          <a:srcRect b="4760" l="40550" r="0" t="13015"/>
          <a:stretch/>
        </p:blipFill>
        <p:spPr>
          <a:xfrm>
            <a:off x="1003775" y="2619575"/>
            <a:ext cx="3169326" cy="1795899"/>
          </a:xfrm>
          <a:prstGeom prst="rect">
            <a:avLst/>
          </a:prstGeom>
          <a:noFill/>
          <a:ln>
            <a:noFill/>
          </a:ln>
        </p:spPr>
      </p:pic>
      <p:sp>
        <p:nvSpPr>
          <p:cNvPr id="795" name="Google Shape;795;p67"/>
          <p:cNvSpPr txBox="1"/>
          <p:nvPr/>
        </p:nvSpPr>
        <p:spPr>
          <a:xfrm>
            <a:off x="1247521" y="2718216"/>
            <a:ext cx="28959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isticmaali karo aragtida Pythagoras (Pythagoras' theorem) saddexagalkan sababtoo ah ma laha calaamad xagal qumman (right-angle marker) oo ku qoran.</a:t>
            </a:r>
            <a:endParaRPr sz="1800">
              <a:solidFill>
                <a:schemeClr val="dk1"/>
              </a:solidFill>
              <a:latin typeface="Lexend"/>
              <a:ea typeface="Lexend"/>
              <a:cs typeface="Lexend"/>
              <a:sym typeface="Lexend"/>
            </a:endParaRPr>
          </a:p>
        </p:txBody>
      </p:sp>
      <p:sp>
        <p:nvSpPr>
          <p:cNvPr id="796" name="Google Shape;796;p67"/>
          <p:cNvSpPr/>
          <p:nvPr/>
        </p:nvSpPr>
        <p:spPr>
          <a:xfrm flipH="1" rot="5400000">
            <a:off x="5840138" y="1583088"/>
            <a:ext cx="2741700" cy="1212000"/>
          </a:xfrm>
          <a:prstGeom prst="rtTriangle">
            <a:avLst/>
          </a:prstGeom>
          <a:no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797" name="Google Shape;797;p67"/>
          <p:cNvCxnSpPr/>
          <p:nvPr/>
        </p:nvCxnSpPr>
        <p:spPr>
          <a:xfrm flipH="1">
            <a:off x="6434375" y="840450"/>
            <a:ext cx="4500" cy="2697300"/>
          </a:xfrm>
          <a:prstGeom prst="straightConnector1">
            <a:avLst/>
          </a:prstGeom>
          <a:noFill/>
          <a:ln cap="flat" cmpd="sng" w="28575">
            <a:solidFill>
              <a:schemeClr val="accent4"/>
            </a:solidFill>
            <a:prstDash val="solid"/>
            <a:round/>
            <a:headEnd len="med" w="med" type="triangle"/>
            <a:tailEnd len="med" w="med" type="triangle"/>
          </a:ln>
        </p:spPr>
      </p:cxnSp>
      <p:cxnSp>
        <p:nvCxnSpPr>
          <p:cNvPr id="798" name="Google Shape;798;p67"/>
          <p:cNvCxnSpPr>
            <a:endCxn id="790" idx="1"/>
          </p:cNvCxnSpPr>
          <p:nvPr/>
        </p:nvCxnSpPr>
        <p:spPr>
          <a:xfrm>
            <a:off x="6740288" y="809949"/>
            <a:ext cx="1189800" cy="2632500"/>
          </a:xfrm>
          <a:prstGeom prst="straightConnector1">
            <a:avLst/>
          </a:prstGeom>
          <a:noFill/>
          <a:ln cap="flat" cmpd="sng" w="28575">
            <a:solidFill>
              <a:schemeClr val="accent4"/>
            </a:solidFill>
            <a:prstDash val="solid"/>
            <a:round/>
            <a:headEnd len="med" w="med" type="triangle"/>
            <a:tailEnd len="med" w="med" type="triangle"/>
          </a:ln>
        </p:spPr>
      </p:cxnSp>
      <p:cxnSp>
        <p:nvCxnSpPr>
          <p:cNvPr id="799" name="Google Shape;799;p67"/>
          <p:cNvCxnSpPr/>
          <p:nvPr/>
        </p:nvCxnSpPr>
        <p:spPr>
          <a:xfrm>
            <a:off x="6610750" y="3666900"/>
            <a:ext cx="1181100" cy="18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Aqoonsashada hypotenuse (hypotenuse)</a:t>
            </a:r>
            <a:endParaRPr/>
          </a:p>
        </p:txBody>
      </p:sp>
      <p:sp>
        <p:nvSpPr>
          <p:cNvPr id="805" name="Google Shape;805;p68"/>
          <p:cNvSpPr/>
          <p:nvPr/>
        </p:nvSpPr>
        <p:spPr>
          <a:xfrm flipH="1" rot="5400000">
            <a:off x="5840138" y="1583088"/>
            <a:ext cx="2741700" cy="1212000"/>
          </a:xfrm>
          <a:prstGeom prst="rtTriangle">
            <a:avLst/>
          </a:prstGeom>
          <a:solidFill>
            <a:srgbClr val="EBEDFE"/>
          </a:solid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6" name="Google Shape;806;p68"/>
          <p:cNvSpPr/>
          <p:nvPr/>
        </p:nvSpPr>
        <p:spPr>
          <a:xfrm flipH="1" rot="5400000">
            <a:off x="7277037" y="3026863"/>
            <a:ext cx="1071600" cy="1071600"/>
          </a:xfrm>
          <a:prstGeom prst="arc">
            <a:avLst>
              <a:gd fmla="val 1363875" name="adj1"/>
              <a:gd fmla="val 5301610"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7" name="Google Shape;807;p68"/>
          <p:cNvSpPr txBox="1"/>
          <p:nvPr/>
        </p:nvSpPr>
        <p:spPr>
          <a:xfrm flipH="1">
            <a:off x="6803888" y="3731888"/>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8 cm</a:t>
            </a:r>
            <a:endParaRPr sz="1800">
              <a:latin typeface="Lexend"/>
              <a:ea typeface="Lexend"/>
              <a:cs typeface="Lexend"/>
              <a:sym typeface="Lexend"/>
            </a:endParaRPr>
          </a:p>
        </p:txBody>
      </p:sp>
      <p:sp>
        <p:nvSpPr>
          <p:cNvPr id="808" name="Google Shape;808;p68"/>
          <p:cNvSpPr txBox="1"/>
          <p:nvPr/>
        </p:nvSpPr>
        <p:spPr>
          <a:xfrm flipH="1">
            <a:off x="5632887" y="2027238"/>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15 cm</a:t>
            </a:r>
            <a:endParaRPr sz="1800">
              <a:latin typeface="Lexend"/>
              <a:ea typeface="Lexend"/>
              <a:cs typeface="Lexend"/>
              <a:sym typeface="Lexend"/>
            </a:endParaRPr>
          </a:p>
        </p:txBody>
      </p:sp>
      <p:sp>
        <p:nvSpPr>
          <p:cNvPr id="809" name="Google Shape;809;p68"/>
          <p:cNvSpPr txBox="1"/>
          <p:nvPr/>
        </p:nvSpPr>
        <p:spPr>
          <a:xfrm flipH="1">
            <a:off x="323875" y="742050"/>
            <a:ext cx="4908300" cy="323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Saciid waa sax.</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Qiyaasta (theorem) ee Pythagoras waxaa loo isticmaali karaa in lagu helo dhererka dhinaca maqan ee saddex-xagal kasta oo qumman (right-angled triangle), iyadoo aan loo eegin in calaamadda xagasha qumman (right-angle marker) la muujiyey iyo in kale.</a:t>
            </a:r>
            <a:endParaRPr sz="1800">
              <a:latin typeface="Lexend"/>
              <a:ea typeface="Lexend"/>
              <a:cs typeface="Lexend"/>
              <a:sym typeface="Lexend"/>
            </a:endParaRPr>
          </a:p>
        </p:txBody>
      </p:sp>
      <p:sp>
        <p:nvSpPr>
          <p:cNvPr id="810" name="Google Shape;810;p68"/>
          <p:cNvSpPr/>
          <p:nvPr/>
        </p:nvSpPr>
        <p:spPr>
          <a:xfrm flipH="1" rot="5400000">
            <a:off x="5382750" y="-379350"/>
            <a:ext cx="2457300" cy="2457300"/>
          </a:xfrm>
          <a:prstGeom prst="arc">
            <a:avLst>
              <a:gd fmla="val 10799790" name="adj1"/>
              <a:gd fmla="val 12233440"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1" name="Google Shape;811;p68"/>
          <p:cNvSpPr txBox="1"/>
          <p:nvPr/>
        </p:nvSpPr>
        <p:spPr>
          <a:xfrm flipH="1">
            <a:off x="6434373" y="1754564"/>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28°</a:t>
            </a:r>
            <a:endParaRPr sz="1800">
              <a:latin typeface="Lexend"/>
              <a:ea typeface="Lexend"/>
              <a:cs typeface="Lexend"/>
              <a:sym typeface="Lexend"/>
            </a:endParaRPr>
          </a:p>
        </p:txBody>
      </p:sp>
      <p:sp>
        <p:nvSpPr>
          <p:cNvPr id="812" name="Google Shape;812;p68"/>
          <p:cNvSpPr txBox="1"/>
          <p:nvPr/>
        </p:nvSpPr>
        <p:spPr>
          <a:xfrm flipH="1">
            <a:off x="7115888" y="3280599"/>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62°</a:t>
            </a:r>
            <a:endParaRPr sz="1800">
              <a:latin typeface="Lexend"/>
              <a:ea typeface="Lexend"/>
              <a:cs typeface="Lexend"/>
              <a:sym typeface="Lexend"/>
            </a:endParaRPr>
          </a:p>
        </p:txBody>
      </p:sp>
      <p:sp>
        <p:nvSpPr>
          <p:cNvPr id="813" name="Google Shape;813;p68"/>
          <p:cNvSpPr txBox="1"/>
          <p:nvPr/>
        </p:nvSpPr>
        <p:spPr>
          <a:xfrm flipH="1">
            <a:off x="323875" y="2956900"/>
            <a:ext cx="4908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Haddii calaamadda xagasha qumman si cad loo muujin waayo, waxaa faa'iido leh in:</a:t>
            </a:r>
            <a:endParaRPr sz="1800">
              <a:latin typeface="Lexend"/>
              <a:ea typeface="Lexend"/>
              <a:cs typeface="Lexend"/>
              <a:sym typeface="Lexend"/>
            </a:endParaRPr>
          </a:p>
        </p:txBody>
      </p:sp>
      <p:sp>
        <p:nvSpPr>
          <p:cNvPr id="814" name="Google Shape;814;p68"/>
          <p:cNvSpPr txBox="1"/>
          <p:nvPr/>
        </p:nvSpPr>
        <p:spPr>
          <a:xfrm flipH="1">
            <a:off x="783475" y="3780150"/>
            <a:ext cx="4448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la aqoonsado dhinaca saddex-xagalka ee ah hypotenuse-ga</a:t>
            </a:r>
            <a:endParaRPr sz="1800">
              <a:latin typeface="Lexend"/>
              <a:ea typeface="Lexend"/>
              <a:cs typeface="Lexend"/>
              <a:sym typeface="Lexend"/>
            </a:endParaRPr>
          </a:p>
        </p:txBody>
      </p:sp>
      <p:sp>
        <p:nvSpPr>
          <p:cNvPr id="815" name="Google Shape;815;p68"/>
          <p:cNvSpPr txBox="1"/>
          <p:nvPr/>
        </p:nvSpPr>
        <p:spPr>
          <a:xfrm flipH="1">
            <a:off x="783475" y="3502950"/>
            <a:ext cx="444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la helo xagasha qumman (right angle)</a:t>
            </a:r>
            <a:endParaRPr sz="1800">
              <a:latin typeface="Lexend"/>
              <a:ea typeface="Lexend"/>
              <a:cs typeface="Lexend"/>
              <a:sym typeface="Lexend"/>
            </a:endParaRPr>
          </a:p>
        </p:txBody>
      </p:sp>
      <p:sp>
        <p:nvSpPr>
          <p:cNvPr id="816" name="Google Shape;816;p68"/>
          <p:cNvSpPr/>
          <p:nvPr/>
        </p:nvSpPr>
        <p:spPr>
          <a:xfrm flipH="1" rot="5400000">
            <a:off x="5840138" y="1583088"/>
            <a:ext cx="2741700" cy="1212000"/>
          </a:xfrm>
          <a:prstGeom prst="rtTriangle">
            <a:avLst/>
          </a:prstGeom>
          <a:no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17" name="Google Shape;817;p68"/>
          <p:cNvCxnSpPr/>
          <p:nvPr/>
        </p:nvCxnSpPr>
        <p:spPr>
          <a:xfrm rot="10800000">
            <a:off x="6611525" y="3661375"/>
            <a:ext cx="1142700" cy="9300"/>
          </a:xfrm>
          <a:prstGeom prst="straightConnector1">
            <a:avLst/>
          </a:prstGeom>
          <a:noFill/>
          <a:ln cap="flat" cmpd="sng" w="28575">
            <a:solidFill>
              <a:schemeClr val="accent4"/>
            </a:solidFill>
            <a:prstDash val="solid"/>
            <a:round/>
            <a:headEnd len="med" w="med" type="triangle"/>
            <a:tailEnd len="med" w="med" type="triangle"/>
          </a:ln>
        </p:spPr>
      </p:cxnSp>
      <p:cxnSp>
        <p:nvCxnSpPr>
          <p:cNvPr id="818" name="Google Shape;818;p68"/>
          <p:cNvCxnSpPr>
            <a:endCxn id="812" idx="1"/>
          </p:cNvCxnSpPr>
          <p:nvPr/>
        </p:nvCxnSpPr>
        <p:spPr>
          <a:xfrm>
            <a:off x="6740288" y="789249"/>
            <a:ext cx="1189800" cy="2653200"/>
          </a:xfrm>
          <a:prstGeom prst="straightConnector1">
            <a:avLst/>
          </a:prstGeom>
          <a:noFill/>
          <a:ln cap="flat" cmpd="sng" w="28575">
            <a:solidFill>
              <a:schemeClr val="accent4"/>
            </a:solidFill>
            <a:prstDash val="solid"/>
            <a:round/>
            <a:headEnd len="med" w="med" type="triangle"/>
            <a:tailEnd len="med" w="med" type="triangle"/>
          </a:ln>
        </p:spPr>
      </p:cxnSp>
      <p:cxnSp>
        <p:nvCxnSpPr>
          <p:cNvPr id="819" name="Google Shape;819;p68"/>
          <p:cNvCxnSpPr/>
          <p:nvPr/>
        </p:nvCxnSpPr>
        <p:spPr>
          <a:xfrm flipH="1">
            <a:off x="6484075" y="810000"/>
            <a:ext cx="19200" cy="27339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69"/>
          <p:cNvSpPr txBox="1"/>
          <p:nvPr/>
        </p:nvSpPr>
        <p:spPr>
          <a:xfrm flipH="1">
            <a:off x="411480" y="4657040"/>
            <a:ext cx="539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ea typeface="Lexend"/>
                <a:cs typeface="Lexend"/>
                <a:sym typeface="Lexend"/>
              </a:rPr>
              <a:t>180°</a:t>
            </a:r>
            <a:endParaRPr sz="1800">
              <a:latin typeface="Lexend"/>
              <a:ea typeface="Lexend"/>
              <a:cs typeface="Lexend"/>
              <a:sym typeface="Lexend"/>
            </a:endParaRPr>
          </a:p>
        </p:txBody>
      </p:sp>
      <p:sp>
        <p:nvSpPr>
          <p:cNvPr id="825" name="Google Shape;825;p69"/>
          <p:cNvSpPr txBox="1"/>
          <p:nvPr/>
        </p:nvSpPr>
        <p:spPr>
          <a:xfrm flipH="1">
            <a:off x="2185344" y="4657040"/>
            <a:ext cx="857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ea typeface="Lexend"/>
                <a:cs typeface="Lexend"/>
                <a:sym typeface="Lexend"/>
              </a:rPr>
              <a:t>– 62°</a:t>
            </a:r>
            <a:endParaRPr sz="1800">
              <a:latin typeface="Lexend"/>
              <a:ea typeface="Lexend"/>
              <a:cs typeface="Lexend"/>
              <a:sym typeface="Lexend"/>
            </a:endParaRPr>
          </a:p>
        </p:txBody>
      </p:sp>
      <p:sp>
        <p:nvSpPr>
          <p:cNvPr id="826" name="Google Shape;826;p69"/>
          <p:cNvSpPr txBox="1"/>
          <p:nvPr/>
        </p:nvSpPr>
        <p:spPr>
          <a:xfrm flipH="1">
            <a:off x="1207212" y="4657040"/>
            <a:ext cx="722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ea typeface="Lexend"/>
                <a:cs typeface="Lexend"/>
                <a:sym typeface="Lexend"/>
              </a:rPr>
              <a:t>– 28°</a:t>
            </a:r>
            <a:endParaRPr sz="1800">
              <a:latin typeface="Lexend"/>
              <a:ea typeface="Lexend"/>
              <a:cs typeface="Lexend"/>
              <a:sym typeface="Lexend"/>
            </a:endParaRPr>
          </a:p>
        </p:txBody>
      </p:sp>
      <p:sp>
        <p:nvSpPr>
          <p:cNvPr id="827" name="Google Shape;827;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Aqoonsashada hypotenuse-ga</a:t>
            </a:r>
            <a:endParaRPr/>
          </a:p>
        </p:txBody>
      </p:sp>
      <p:sp>
        <p:nvSpPr>
          <p:cNvPr id="828" name="Google Shape;828;p69"/>
          <p:cNvSpPr/>
          <p:nvPr/>
        </p:nvSpPr>
        <p:spPr>
          <a:xfrm flipH="1" rot="5400000">
            <a:off x="5840138" y="1583088"/>
            <a:ext cx="2741700" cy="1212000"/>
          </a:xfrm>
          <a:prstGeom prst="rtTriangle">
            <a:avLst/>
          </a:prstGeom>
          <a:solidFill>
            <a:srgbClr val="EBEDFE"/>
          </a:solid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9" name="Google Shape;829;p69"/>
          <p:cNvSpPr/>
          <p:nvPr/>
        </p:nvSpPr>
        <p:spPr>
          <a:xfrm flipH="1" rot="5400000">
            <a:off x="7277037" y="3026863"/>
            <a:ext cx="1071600" cy="1071600"/>
          </a:xfrm>
          <a:prstGeom prst="arc">
            <a:avLst>
              <a:gd fmla="val 1363875" name="adj1"/>
              <a:gd fmla="val 5301610"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0" name="Google Shape;830;p69"/>
          <p:cNvSpPr txBox="1"/>
          <p:nvPr/>
        </p:nvSpPr>
        <p:spPr>
          <a:xfrm flipH="1">
            <a:off x="6803888" y="3731888"/>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8 cm</a:t>
            </a:r>
            <a:endParaRPr sz="1800">
              <a:latin typeface="Lexend"/>
              <a:ea typeface="Lexend"/>
              <a:cs typeface="Lexend"/>
              <a:sym typeface="Lexend"/>
            </a:endParaRPr>
          </a:p>
        </p:txBody>
      </p:sp>
      <p:sp>
        <p:nvSpPr>
          <p:cNvPr id="831" name="Google Shape;831;p69"/>
          <p:cNvSpPr txBox="1"/>
          <p:nvPr/>
        </p:nvSpPr>
        <p:spPr>
          <a:xfrm flipH="1">
            <a:off x="5632887" y="2027238"/>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15 cm</a:t>
            </a:r>
            <a:endParaRPr sz="1800">
              <a:latin typeface="Lexend"/>
              <a:ea typeface="Lexend"/>
              <a:cs typeface="Lexend"/>
              <a:sym typeface="Lexend"/>
            </a:endParaRPr>
          </a:p>
        </p:txBody>
      </p:sp>
      <p:sp>
        <p:nvSpPr>
          <p:cNvPr id="832" name="Google Shape;832;p69"/>
          <p:cNvSpPr/>
          <p:nvPr/>
        </p:nvSpPr>
        <p:spPr>
          <a:xfrm flipH="1" rot="5400000">
            <a:off x="5382750" y="-379350"/>
            <a:ext cx="2457300" cy="2457300"/>
          </a:xfrm>
          <a:prstGeom prst="arc">
            <a:avLst>
              <a:gd fmla="val 10799790" name="adj1"/>
              <a:gd fmla="val 12233440"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3" name="Google Shape;833;p69"/>
          <p:cNvSpPr txBox="1"/>
          <p:nvPr/>
        </p:nvSpPr>
        <p:spPr>
          <a:xfrm flipH="1">
            <a:off x="6434373" y="1754564"/>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28°</a:t>
            </a:r>
            <a:endParaRPr sz="1800">
              <a:latin typeface="Lexend"/>
              <a:ea typeface="Lexend"/>
              <a:cs typeface="Lexend"/>
              <a:sym typeface="Lexend"/>
            </a:endParaRPr>
          </a:p>
        </p:txBody>
      </p:sp>
      <p:sp>
        <p:nvSpPr>
          <p:cNvPr id="834" name="Google Shape;834;p69"/>
          <p:cNvSpPr txBox="1"/>
          <p:nvPr/>
        </p:nvSpPr>
        <p:spPr>
          <a:xfrm flipH="1">
            <a:off x="7115888" y="3280599"/>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62°</a:t>
            </a:r>
            <a:endParaRPr sz="1800">
              <a:latin typeface="Lexend"/>
              <a:ea typeface="Lexend"/>
              <a:cs typeface="Lexend"/>
              <a:sym typeface="Lexend"/>
            </a:endParaRPr>
          </a:p>
        </p:txBody>
      </p:sp>
      <p:sp>
        <p:nvSpPr>
          <p:cNvPr id="835" name="Google Shape;835;p69"/>
          <p:cNvSpPr/>
          <p:nvPr/>
        </p:nvSpPr>
        <p:spPr>
          <a:xfrm flipH="1" rot="5400000">
            <a:off x="6297475" y="3248750"/>
            <a:ext cx="627900" cy="627900"/>
          </a:xfrm>
          <a:prstGeom prst="arc">
            <a:avLst>
              <a:gd fmla="val 16213616" name="adj1"/>
              <a:gd fmla="val 21588882" name="adj2"/>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6" name="Google Shape;836;p69"/>
          <p:cNvSpPr/>
          <p:nvPr/>
        </p:nvSpPr>
        <p:spPr>
          <a:xfrm flipH="1" rot="5400000">
            <a:off x="6605000" y="3280600"/>
            <a:ext cx="270300" cy="2703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7" name="Google Shape;837;p69"/>
          <p:cNvSpPr txBox="1"/>
          <p:nvPr/>
        </p:nvSpPr>
        <p:spPr>
          <a:xfrm flipH="1">
            <a:off x="323875" y="1966300"/>
            <a:ext cx="49083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ea typeface="Lexend"/>
                <a:cs typeface="Lexend"/>
                <a:sym typeface="Lexend"/>
              </a:rPr>
              <a:t>Sababtoo ah waxaan ognahay in xaglaha saddex-xagalku isku yimaadaan 180°, marka waxaan ognahay in cabbirka xagashani yahay:</a:t>
            </a:r>
            <a:endParaRPr sz="1800">
              <a:latin typeface="Lexend"/>
              <a:ea typeface="Lexend"/>
              <a:cs typeface="Lexend"/>
              <a:sym typeface="Lexend"/>
            </a:endParaRPr>
          </a:p>
        </p:txBody>
      </p:sp>
      <p:cxnSp>
        <p:nvCxnSpPr>
          <p:cNvPr id="838" name="Google Shape;838;p69"/>
          <p:cNvCxnSpPr/>
          <p:nvPr/>
        </p:nvCxnSpPr>
        <p:spPr>
          <a:xfrm>
            <a:off x="5045500" y="2409600"/>
            <a:ext cx="1695000" cy="1012500"/>
          </a:xfrm>
          <a:prstGeom prst="straightConnector1">
            <a:avLst/>
          </a:prstGeom>
          <a:noFill/>
          <a:ln cap="flat" cmpd="sng" w="28575">
            <a:solidFill>
              <a:schemeClr val="accent5"/>
            </a:solidFill>
            <a:prstDash val="solid"/>
            <a:round/>
            <a:headEnd len="med" w="med" type="none"/>
            <a:tailEnd len="med" w="med" type="none"/>
          </a:ln>
        </p:spPr>
      </p:cxnSp>
      <p:sp>
        <p:nvSpPr>
          <p:cNvPr id="839" name="Google Shape;839;p69"/>
          <p:cNvSpPr txBox="1"/>
          <p:nvPr/>
        </p:nvSpPr>
        <p:spPr>
          <a:xfrm flipH="1">
            <a:off x="3299076" y="4657040"/>
            <a:ext cx="857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ea typeface="Lexend"/>
                <a:cs typeface="Lexend"/>
                <a:sym typeface="Lexend"/>
              </a:rPr>
              <a:t>= 90°</a:t>
            </a:r>
            <a:endParaRPr sz="1800">
              <a:latin typeface="Lexend"/>
              <a:ea typeface="Lexend"/>
              <a:cs typeface="Lexend"/>
              <a:sym typeface="Lexend"/>
            </a:endParaRPr>
          </a:p>
        </p:txBody>
      </p:sp>
      <p:sp>
        <p:nvSpPr>
          <p:cNvPr id="840" name="Google Shape;840;p69"/>
          <p:cNvSpPr txBox="1"/>
          <p:nvPr/>
        </p:nvSpPr>
        <p:spPr>
          <a:xfrm flipH="1">
            <a:off x="323875" y="3554300"/>
            <a:ext cx="4908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ea typeface="Lexend"/>
                <a:cs typeface="Lexend"/>
                <a:sym typeface="Lexend"/>
              </a:rPr>
              <a:t>Oo tan iyo inta ay tahay xagasha qumman (right-angle), hypotenuse-ga waa dhinaca ka soo horjeeda.</a:t>
            </a:r>
            <a:endParaRPr sz="1800">
              <a:latin typeface="Lexend"/>
              <a:ea typeface="Lexend"/>
              <a:cs typeface="Lexend"/>
              <a:sym typeface="Lexend"/>
            </a:endParaRPr>
          </a:p>
        </p:txBody>
      </p:sp>
      <p:sp>
        <p:nvSpPr>
          <p:cNvPr id="841" name="Google Shape;841;p69"/>
          <p:cNvSpPr txBox="1"/>
          <p:nvPr/>
        </p:nvSpPr>
        <p:spPr>
          <a:xfrm rot="3966563">
            <a:off x="6201463" y="1883088"/>
            <a:ext cx="2622276" cy="323672"/>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hypotenuse</a:t>
            </a:r>
            <a:endParaRPr sz="1800">
              <a:latin typeface="Lexend"/>
              <a:ea typeface="Lexend"/>
              <a:cs typeface="Lexend"/>
              <a:sym typeface="Lexend"/>
            </a:endParaRPr>
          </a:p>
        </p:txBody>
      </p:sp>
      <p:sp>
        <p:nvSpPr>
          <p:cNvPr id="842" name="Google Shape;842;p69"/>
          <p:cNvSpPr/>
          <p:nvPr/>
        </p:nvSpPr>
        <p:spPr>
          <a:xfrm flipH="1" rot="5400000">
            <a:off x="5840138" y="1583088"/>
            <a:ext cx="2741700" cy="1212000"/>
          </a:xfrm>
          <a:prstGeom prst="rtTriangle">
            <a:avLst/>
          </a:prstGeom>
          <a:no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43" name="Google Shape;843;p69"/>
          <p:cNvCxnSpPr/>
          <p:nvPr/>
        </p:nvCxnSpPr>
        <p:spPr>
          <a:xfrm>
            <a:off x="6450125" y="818250"/>
            <a:ext cx="14400" cy="2706000"/>
          </a:xfrm>
          <a:prstGeom prst="straightConnector1">
            <a:avLst/>
          </a:prstGeom>
          <a:noFill/>
          <a:ln cap="flat" cmpd="sng" w="28575">
            <a:solidFill>
              <a:schemeClr val="accent4"/>
            </a:solidFill>
            <a:prstDash val="solid"/>
            <a:round/>
            <a:headEnd len="med" w="med" type="triangle"/>
            <a:tailEnd len="med" w="med" type="triangle"/>
          </a:ln>
        </p:spPr>
      </p:cxnSp>
      <p:cxnSp>
        <p:nvCxnSpPr>
          <p:cNvPr id="844" name="Google Shape;844;p69"/>
          <p:cNvCxnSpPr/>
          <p:nvPr/>
        </p:nvCxnSpPr>
        <p:spPr>
          <a:xfrm>
            <a:off x="6602800" y="3657425"/>
            <a:ext cx="1222200" cy="5100"/>
          </a:xfrm>
          <a:prstGeom prst="straightConnector1">
            <a:avLst/>
          </a:prstGeom>
          <a:noFill/>
          <a:ln cap="flat" cmpd="sng" w="28575">
            <a:solidFill>
              <a:schemeClr val="accent4"/>
            </a:solidFill>
            <a:prstDash val="solid"/>
            <a:round/>
            <a:headEnd len="med" w="med" type="triangle"/>
            <a:tailEnd len="med" w="med" type="triangle"/>
          </a:ln>
        </p:spPr>
      </p:cxnSp>
      <p:cxnSp>
        <p:nvCxnSpPr>
          <p:cNvPr id="845" name="Google Shape;845;p69"/>
          <p:cNvCxnSpPr>
            <a:endCxn id="834" idx="1"/>
          </p:cNvCxnSpPr>
          <p:nvPr/>
        </p:nvCxnSpPr>
        <p:spPr>
          <a:xfrm>
            <a:off x="6740588" y="818349"/>
            <a:ext cx="1189500" cy="2624100"/>
          </a:xfrm>
          <a:prstGeom prst="straightConnector1">
            <a:avLst/>
          </a:prstGeom>
          <a:noFill/>
          <a:ln cap="flat" cmpd="sng" w="28575">
            <a:solidFill>
              <a:schemeClr val="accent4"/>
            </a:solidFill>
            <a:prstDash val="solid"/>
            <a:round/>
            <a:headEnd len="med" w="med" type="triangle"/>
            <a:tailEnd len="med" w="med" type="triangle"/>
          </a:ln>
        </p:spPr>
      </p:cxnSp>
      <p:sp>
        <p:nvSpPr>
          <p:cNvPr id="846" name="TextBox 845"/>
          <p:cNvSpPr txBox="1"/>
          <p:nvPr/>
        </p:nvSpPr>
        <p:spPr>
          <a:xfrm>
            <a:off x="411480" y="438272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3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3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70"/>
          <p:cNvSpPr txBox="1"/>
          <p:nvPr/>
        </p:nvSpPr>
        <p:spPr>
          <a:xfrm flipH="1">
            <a:off x="933225" y="2513133"/>
            <a:ext cx="277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hypotenuse² = 289</a:t>
            </a:r>
            <a:endParaRPr sz="1800">
              <a:solidFill>
                <a:schemeClr val="dk1"/>
              </a:solidFill>
              <a:latin typeface="Lexend"/>
              <a:ea typeface="Lexend"/>
              <a:cs typeface="Lexend"/>
              <a:sym typeface="Lexend"/>
            </a:endParaRPr>
          </a:p>
        </p:txBody>
      </p:sp>
      <p:sp>
        <p:nvSpPr>
          <p:cNvPr id="851" name="Google Shape;851;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Aqoonsashada hypotenuse-ga</a:t>
            </a:r>
            <a:endParaRPr/>
          </a:p>
        </p:txBody>
      </p:sp>
      <p:sp>
        <p:nvSpPr>
          <p:cNvPr id="852" name="Google Shape;852;p70"/>
          <p:cNvSpPr txBox="1"/>
          <p:nvPr/>
        </p:nvSpPr>
        <p:spPr>
          <a:xfrm flipH="1">
            <a:off x="933225" y="2021467"/>
            <a:ext cx="277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hypotenuse² = 15² + 8²</a:t>
            </a:r>
            <a:r>
              <a:rPr lang="en-GB" sz="1400">
                <a:latin typeface="Lexend"/>
                <a:ea typeface="Lexend"/>
                <a:cs typeface="Lexend"/>
                <a:sym typeface="Lexend"/>
              </a:rPr>
              <a:t/>
            </a:r>
            <a:endParaRPr sz="1800">
              <a:latin typeface="Lexend"/>
              <a:ea typeface="Lexend"/>
              <a:cs typeface="Lexend"/>
              <a:sym typeface="Lexend"/>
            </a:endParaRPr>
          </a:p>
        </p:txBody>
      </p:sp>
      <p:sp>
        <p:nvSpPr>
          <p:cNvPr id="853" name="Google Shape;853;p70"/>
          <p:cNvSpPr/>
          <p:nvPr/>
        </p:nvSpPr>
        <p:spPr>
          <a:xfrm flipH="1" rot="5400000">
            <a:off x="5840138" y="1583088"/>
            <a:ext cx="2741700" cy="1212000"/>
          </a:xfrm>
          <a:prstGeom prst="rtTriangle">
            <a:avLst/>
          </a:prstGeom>
          <a:solidFill>
            <a:srgbClr val="EBEDFE"/>
          </a:solid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4" name="Google Shape;854;p70"/>
          <p:cNvSpPr/>
          <p:nvPr/>
        </p:nvSpPr>
        <p:spPr>
          <a:xfrm flipH="1" rot="5400000">
            <a:off x="7277037" y="3026863"/>
            <a:ext cx="1071600" cy="1071600"/>
          </a:xfrm>
          <a:prstGeom prst="arc">
            <a:avLst>
              <a:gd fmla="val 1363875" name="adj1"/>
              <a:gd fmla="val 5301610"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5" name="Google Shape;855;p70"/>
          <p:cNvSpPr txBox="1"/>
          <p:nvPr/>
        </p:nvSpPr>
        <p:spPr>
          <a:xfrm flipH="1">
            <a:off x="6803888" y="3731888"/>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8 cm</a:t>
            </a:r>
            <a:endParaRPr sz="1800">
              <a:latin typeface="Lexend"/>
              <a:ea typeface="Lexend"/>
              <a:cs typeface="Lexend"/>
              <a:sym typeface="Lexend"/>
            </a:endParaRPr>
          </a:p>
        </p:txBody>
      </p:sp>
      <p:sp>
        <p:nvSpPr>
          <p:cNvPr id="856" name="Google Shape;856;p70"/>
          <p:cNvSpPr txBox="1"/>
          <p:nvPr/>
        </p:nvSpPr>
        <p:spPr>
          <a:xfrm flipH="1">
            <a:off x="5632887" y="2027238"/>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15 cm</a:t>
            </a:r>
            <a:endParaRPr sz="1800">
              <a:latin typeface="Lexend"/>
              <a:ea typeface="Lexend"/>
              <a:cs typeface="Lexend"/>
              <a:sym typeface="Lexend"/>
            </a:endParaRPr>
          </a:p>
        </p:txBody>
      </p:sp>
      <p:sp>
        <p:nvSpPr>
          <p:cNvPr id="857" name="Google Shape;857;p70"/>
          <p:cNvSpPr/>
          <p:nvPr/>
        </p:nvSpPr>
        <p:spPr>
          <a:xfrm flipH="1" rot="5400000">
            <a:off x="5382750" y="-379350"/>
            <a:ext cx="2457300" cy="2457300"/>
          </a:xfrm>
          <a:prstGeom prst="arc">
            <a:avLst>
              <a:gd fmla="val 10799790" name="adj1"/>
              <a:gd fmla="val 12233440"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8" name="Google Shape;858;p70"/>
          <p:cNvSpPr txBox="1"/>
          <p:nvPr/>
        </p:nvSpPr>
        <p:spPr>
          <a:xfrm flipH="1">
            <a:off x="6434373" y="1754564"/>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28°</a:t>
            </a:r>
            <a:endParaRPr sz="1800">
              <a:latin typeface="Lexend"/>
              <a:ea typeface="Lexend"/>
              <a:cs typeface="Lexend"/>
              <a:sym typeface="Lexend"/>
            </a:endParaRPr>
          </a:p>
        </p:txBody>
      </p:sp>
      <p:sp>
        <p:nvSpPr>
          <p:cNvPr id="859" name="Google Shape;859;p70"/>
          <p:cNvSpPr txBox="1"/>
          <p:nvPr/>
        </p:nvSpPr>
        <p:spPr>
          <a:xfrm flipH="1">
            <a:off x="7115888" y="3280599"/>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62°</a:t>
            </a:r>
            <a:endParaRPr sz="1800">
              <a:latin typeface="Lexend"/>
              <a:ea typeface="Lexend"/>
              <a:cs typeface="Lexend"/>
              <a:sym typeface="Lexend"/>
            </a:endParaRPr>
          </a:p>
        </p:txBody>
      </p:sp>
      <p:sp>
        <p:nvSpPr>
          <p:cNvPr id="860" name="Google Shape;860;p70"/>
          <p:cNvSpPr/>
          <p:nvPr/>
        </p:nvSpPr>
        <p:spPr>
          <a:xfrm flipH="1" rot="5400000">
            <a:off x="6605000" y="3280600"/>
            <a:ext cx="270300" cy="2703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61" name="Google Shape;861;p70"/>
          <p:cNvSpPr txBox="1"/>
          <p:nvPr/>
        </p:nvSpPr>
        <p:spPr>
          <a:xfrm flipH="1">
            <a:off x="323875" y="823300"/>
            <a:ext cx="49083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ea typeface="Lexend"/>
                <a:cs typeface="Lexend"/>
                <a:sym typeface="Lexend"/>
              </a:rPr>
              <a:t>Hadda waxaan isticmaali karnaa qiyaasta (theorem) ee Pythagoras si aan u xisaabino dhererka dhinaca maqan - markan waa hypotenuse-ga.</a:t>
            </a:r>
            <a:endParaRPr sz="1800">
              <a:latin typeface="Lexend"/>
              <a:ea typeface="Lexend"/>
              <a:cs typeface="Lexend"/>
              <a:sym typeface="Lexend"/>
            </a:endParaRPr>
          </a:p>
        </p:txBody>
      </p:sp>
      <p:sp>
        <p:nvSpPr>
          <p:cNvPr id="862" name="Google Shape;862;p70"/>
          <p:cNvSpPr txBox="1"/>
          <p:nvPr/>
        </p:nvSpPr>
        <p:spPr>
          <a:xfrm flipH="1">
            <a:off x="933375" y="3008850"/>
            <a:ext cx="34815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hypotenuse = 289 = 17</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863" name="Google Shape;863;p70"/>
          <p:cNvSpPr txBox="1"/>
          <p:nvPr/>
        </p:nvSpPr>
        <p:spPr>
          <a:xfrm rot="3966563">
            <a:off x="6201463" y="1883088"/>
            <a:ext cx="2622276" cy="323672"/>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hypotenuse</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864" name="Google Shape;864;p70" title="the square root of"/>
          <p:cNvPicPr preferRelativeResize="0"/>
          <p:nvPr/>
        </p:nvPicPr>
        <p:blipFill rotWithShape="1">
          <a:blip r:embed="rId3">
            <a:alphaModFix/>
          </a:blip>
          <a:srcRect b="0" l="0" r="59151" t="0"/>
          <a:stretch/>
        </p:blipFill>
        <p:spPr>
          <a:xfrm>
            <a:off x="2526383" y="2990873"/>
            <a:ext cx="550500" cy="262850"/>
          </a:xfrm>
          <a:prstGeom prst="rect">
            <a:avLst/>
          </a:prstGeom>
          <a:noFill/>
          <a:ln>
            <a:noFill/>
          </a:ln>
        </p:spPr>
      </p:pic>
      <p:sp>
        <p:nvSpPr>
          <p:cNvPr id="865" name="Google Shape;865;p70"/>
          <p:cNvSpPr txBox="1"/>
          <p:nvPr/>
        </p:nvSpPr>
        <p:spPr>
          <a:xfrm rot="3966760">
            <a:off x="6653388" y="2033064"/>
            <a:ext cx="1881022" cy="323672"/>
          </a:xfrm>
          <a:prstGeom prst="rect">
            <a:avLst/>
          </a:prstGeom>
          <a:solidFill>
            <a:schemeClr val="lt1"/>
          </a:solid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17 cm</a:t>
            </a:r>
            <a:endParaRPr sz="1800">
              <a:latin typeface="Lexend"/>
              <a:ea typeface="Lexend"/>
              <a:cs typeface="Lexend"/>
              <a:sym typeface="Lexend"/>
            </a:endParaRPr>
          </a:p>
        </p:txBody>
      </p:sp>
      <p:sp>
        <p:nvSpPr>
          <p:cNvPr id="866" name="Google Shape;866;p70"/>
          <p:cNvSpPr/>
          <p:nvPr/>
        </p:nvSpPr>
        <p:spPr>
          <a:xfrm flipH="1" rot="5400000">
            <a:off x="5840138" y="1583088"/>
            <a:ext cx="2741700" cy="1212000"/>
          </a:xfrm>
          <a:prstGeom prst="rtTriangle">
            <a:avLst/>
          </a:prstGeom>
          <a:no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67" name="Google Shape;867;p70"/>
          <p:cNvCxnSpPr/>
          <p:nvPr/>
        </p:nvCxnSpPr>
        <p:spPr>
          <a:xfrm rot="10800000">
            <a:off x="6611525" y="3661375"/>
            <a:ext cx="1142700" cy="9300"/>
          </a:xfrm>
          <a:prstGeom prst="straightConnector1">
            <a:avLst/>
          </a:prstGeom>
          <a:noFill/>
          <a:ln cap="flat" cmpd="sng" w="28575">
            <a:solidFill>
              <a:schemeClr val="accent4"/>
            </a:solidFill>
            <a:prstDash val="solid"/>
            <a:round/>
            <a:headEnd len="med" w="med" type="triangle"/>
            <a:tailEnd len="med" w="med" type="triangle"/>
          </a:ln>
        </p:spPr>
      </p:cxnSp>
      <p:cxnSp>
        <p:nvCxnSpPr>
          <p:cNvPr id="868" name="Google Shape;868;p70"/>
          <p:cNvCxnSpPr/>
          <p:nvPr/>
        </p:nvCxnSpPr>
        <p:spPr>
          <a:xfrm>
            <a:off x="6740288" y="789249"/>
            <a:ext cx="1189800" cy="2653200"/>
          </a:xfrm>
          <a:prstGeom prst="straightConnector1">
            <a:avLst/>
          </a:prstGeom>
          <a:noFill/>
          <a:ln cap="flat" cmpd="sng" w="28575">
            <a:solidFill>
              <a:schemeClr val="accent4"/>
            </a:solidFill>
            <a:prstDash val="solid"/>
            <a:round/>
            <a:headEnd len="med" w="med" type="triangle"/>
            <a:tailEnd len="med" w="med" type="triangle"/>
          </a:ln>
        </p:spPr>
      </p:cxnSp>
      <p:cxnSp>
        <p:nvCxnSpPr>
          <p:cNvPr id="869" name="Google Shape;869;p70"/>
          <p:cNvCxnSpPr/>
          <p:nvPr/>
        </p:nvCxnSpPr>
        <p:spPr>
          <a:xfrm flipH="1">
            <a:off x="6484075" y="810000"/>
            <a:ext cx="19200" cy="27339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Aqoonsashada hypotenuse-ga</a:t>
            </a:r>
            <a:endParaRPr/>
          </a:p>
        </p:txBody>
      </p:sp>
      <p:sp>
        <p:nvSpPr>
          <p:cNvPr id="875" name="Google Shape;875;p71"/>
          <p:cNvSpPr txBox="1"/>
          <p:nvPr/>
        </p:nvSpPr>
        <p:spPr>
          <a:xfrm flipH="1">
            <a:off x="324000" y="613195"/>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ea typeface="Lexend"/>
                <a:cs typeface="Lexend"/>
                <a:sym typeface="Lexend"/>
              </a:rPr>
              <a:t>Kee ka mid ah afartan saddex-xagal ayaa ah saddex-xagal qumman (right-angled triangle)?</a:t>
            </a:r>
            <a:endParaRPr sz="1800">
              <a:latin typeface="Lexend"/>
              <a:ea typeface="Lexend"/>
              <a:cs typeface="Lexend"/>
              <a:sym typeface="Lexend"/>
            </a:endParaRPr>
          </a:p>
        </p:txBody>
      </p:sp>
      <p:sp>
        <p:nvSpPr>
          <p:cNvPr id="876" name="Google Shape;876;p71"/>
          <p:cNvSpPr/>
          <p:nvPr/>
        </p:nvSpPr>
        <p:spPr>
          <a:xfrm flipH="1" rot="5400000">
            <a:off x="-40476" y="26725"/>
            <a:ext cx="2515800" cy="2515800"/>
          </a:xfrm>
          <a:prstGeom prst="arc">
            <a:avLst>
              <a:gd fmla="val 10799790" name="adj1"/>
              <a:gd fmla="val 11742007"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7" name="Google Shape;877;p71"/>
          <p:cNvSpPr txBox="1"/>
          <p:nvPr/>
        </p:nvSpPr>
        <p:spPr>
          <a:xfrm flipH="1">
            <a:off x="1144638" y="2193474"/>
            <a:ext cx="462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9°</a:t>
            </a:r>
            <a:endParaRPr sz="1800">
              <a:latin typeface="Lexend"/>
              <a:ea typeface="Lexend"/>
              <a:cs typeface="Lexend"/>
              <a:sym typeface="Lexend"/>
            </a:endParaRPr>
          </a:p>
        </p:txBody>
      </p:sp>
      <p:sp>
        <p:nvSpPr>
          <p:cNvPr id="878" name="Google Shape;878;p71"/>
          <p:cNvSpPr/>
          <p:nvPr/>
        </p:nvSpPr>
        <p:spPr>
          <a:xfrm flipH="1" rot="5400000">
            <a:off x="1480799" y="3562900"/>
            <a:ext cx="1056000" cy="1056000"/>
          </a:xfrm>
          <a:prstGeom prst="arc">
            <a:avLst>
              <a:gd fmla="val 937916" name="adj1"/>
              <a:gd fmla="val 5419468"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9" name="Google Shape;879;p71"/>
          <p:cNvSpPr txBox="1"/>
          <p:nvPr/>
        </p:nvSpPr>
        <p:spPr>
          <a:xfrm flipH="1">
            <a:off x="1517220" y="3780000"/>
            <a:ext cx="462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81°</a:t>
            </a:r>
            <a:endParaRPr sz="1800">
              <a:latin typeface="Lexend"/>
              <a:ea typeface="Lexend"/>
              <a:cs typeface="Lexend"/>
              <a:sym typeface="Lexend"/>
            </a:endParaRPr>
          </a:p>
        </p:txBody>
      </p:sp>
      <p:sp>
        <p:nvSpPr>
          <p:cNvPr id="880" name="Google Shape;880;p71"/>
          <p:cNvSpPr txBox="1"/>
          <p:nvPr/>
        </p:nvSpPr>
        <p:spPr>
          <a:xfrm flipH="1">
            <a:off x="262161" y="2561800"/>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72 cm</a:t>
            </a:r>
            <a:endParaRPr sz="1800">
              <a:latin typeface="Lexend"/>
              <a:ea typeface="Lexend"/>
              <a:cs typeface="Lexend"/>
              <a:sym typeface="Lexend"/>
            </a:endParaRPr>
          </a:p>
        </p:txBody>
      </p:sp>
      <p:sp>
        <p:nvSpPr>
          <p:cNvPr id="881" name="Google Shape;881;p71"/>
          <p:cNvSpPr txBox="1"/>
          <p:nvPr/>
        </p:nvSpPr>
        <p:spPr>
          <a:xfrm flipH="1">
            <a:off x="1215861" y="4250875"/>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12 cm</a:t>
            </a:r>
            <a:endParaRPr sz="1800">
              <a:latin typeface="Lexend"/>
              <a:ea typeface="Lexend"/>
              <a:cs typeface="Lexend"/>
              <a:sym typeface="Lexend"/>
            </a:endParaRPr>
          </a:p>
        </p:txBody>
      </p:sp>
      <p:sp>
        <p:nvSpPr>
          <p:cNvPr id="882" name="Google Shape;882;p71"/>
          <p:cNvSpPr/>
          <p:nvPr/>
        </p:nvSpPr>
        <p:spPr>
          <a:xfrm flipH="1" rot="5400000">
            <a:off x="179234" y="2256964"/>
            <a:ext cx="2870400" cy="798300"/>
          </a:xfrm>
          <a:prstGeom prst="rtTriangle">
            <a:avLst/>
          </a:prstGeom>
          <a:no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3" name="Google Shape;883;p71"/>
          <p:cNvSpPr/>
          <p:nvPr/>
        </p:nvSpPr>
        <p:spPr>
          <a:xfrm flipH="1" rot="8787904">
            <a:off x="5257810" y="2502173"/>
            <a:ext cx="1999347" cy="1797622"/>
          </a:xfrm>
          <a:prstGeom prst="rtTriangle">
            <a:avLst/>
          </a:prstGeom>
          <a:solidFill>
            <a:srgbClr val="EBEDFE"/>
          </a:solid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4" name="Google Shape;884;p71"/>
          <p:cNvSpPr/>
          <p:nvPr/>
        </p:nvSpPr>
        <p:spPr>
          <a:xfrm flipH="1" rot="8787326">
            <a:off x="5261205" y="4031013"/>
            <a:ext cx="1310567" cy="1310567"/>
          </a:xfrm>
          <a:prstGeom prst="arc">
            <a:avLst>
              <a:gd fmla="val 2465196" name="adj1"/>
              <a:gd fmla="val 5419468"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5" name="Google Shape;885;p71"/>
          <p:cNvSpPr/>
          <p:nvPr/>
        </p:nvSpPr>
        <p:spPr>
          <a:xfrm flipH="1" rot="8787326">
            <a:off x="5920867" y="1473438"/>
            <a:ext cx="1310567" cy="1310567"/>
          </a:xfrm>
          <a:prstGeom prst="arc">
            <a:avLst>
              <a:gd fmla="val 10740252" name="adj1"/>
              <a:gd fmla="val 13367975"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6" name="Google Shape;886;p71"/>
          <p:cNvSpPr txBox="1"/>
          <p:nvPr/>
        </p:nvSpPr>
        <p:spPr>
          <a:xfrm flipH="1" rot="1266">
            <a:off x="4549455" y="3924041"/>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36 cm</a:t>
            </a:r>
            <a:endParaRPr sz="1800">
              <a:latin typeface="Lexend"/>
              <a:ea typeface="Lexend"/>
              <a:cs typeface="Lexend"/>
              <a:sym typeface="Lexend"/>
            </a:endParaRPr>
          </a:p>
        </p:txBody>
      </p:sp>
      <p:sp>
        <p:nvSpPr>
          <p:cNvPr id="887" name="Google Shape;887;p71"/>
          <p:cNvSpPr txBox="1"/>
          <p:nvPr/>
        </p:nvSpPr>
        <p:spPr>
          <a:xfrm flipH="1" rot="-1266">
            <a:off x="6321311" y="3405387"/>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54 cm</a:t>
            </a:r>
            <a:endParaRPr sz="1800">
              <a:latin typeface="Lexend"/>
              <a:ea typeface="Lexend"/>
              <a:cs typeface="Lexend"/>
              <a:sym typeface="Lexend"/>
            </a:endParaRPr>
          </a:p>
        </p:txBody>
      </p:sp>
      <p:sp>
        <p:nvSpPr>
          <p:cNvPr id="888" name="Google Shape;888;p71"/>
          <p:cNvSpPr txBox="1"/>
          <p:nvPr/>
        </p:nvSpPr>
        <p:spPr>
          <a:xfrm flipH="1" rot="1973">
            <a:off x="5592276" y="4087535"/>
            <a:ext cx="5226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48°</a:t>
            </a:r>
            <a:endParaRPr sz="1800">
              <a:latin typeface="Lexend"/>
              <a:ea typeface="Lexend"/>
              <a:cs typeface="Lexend"/>
              <a:sym typeface="Lexend"/>
            </a:endParaRPr>
          </a:p>
        </p:txBody>
      </p:sp>
      <p:sp>
        <p:nvSpPr>
          <p:cNvPr id="889" name="Google Shape;889;p71"/>
          <p:cNvSpPr/>
          <p:nvPr/>
        </p:nvSpPr>
        <p:spPr>
          <a:xfrm flipH="1" rot="-8312316">
            <a:off x="2419106" y="1425665"/>
            <a:ext cx="1999393" cy="1797650"/>
          </a:xfrm>
          <a:prstGeom prst="rtTriangle">
            <a:avLst/>
          </a:prstGeom>
          <a:solidFill>
            <a:srgbClr val="EBEDFE"/>
          </a:solid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0" name="Google Shape;890;p71"/>
          <p:cNvSpPr/>
          <p:nvPr/>
        </p:nvSpPr>
        <p:spPr>
          <a:xfrm flipH="1" rot="-8312706">
            <a:off x="1433836" y="1672345"/>
            <a:ext cx="1310514" cy="1310514"/>
          </a:xfrm>
          <a:prstGeom prst="arc">
            <a:avLst>
              <a:gd fmla="val 2465196" name="adj1"/>
              <a:gd fmla="val 5419468"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1" name="Google Shape;891;p71"/>
          <p:cNvSpPr/>
          <p:nvPr/>
        </p:nvSpPr>
        <p:spPr>
          <a:xfrm flipH="1" rot="-8312706">
            <a:off x="4087687" y="1648060"/>
            <a:ext cx="1310514" cy="1310514"/>
          </a:xfrm>
          <a:prstGeom prst="arc">
            <a:avLst>
              <a:gd fmla="val 10740252" name="adj1"/>
              <a:gd fmla="val 13367975"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2" name="Google Shape;892;p71"/>
          <p:cNvSpPr txBox="1"/>
          <p:nvPr/>
        </p:nvSpPr>
        <p:spPr>
          <a:xfrm flipH="1" rot="-2913240">
            <a:off x="2072448" y="1304118"/>
            <a:ext cx="814456" cy="323705"/>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34 cm</a:t>
            </a:r>
            <a:endParaRPr sz="1800">
              <a:latin typeface="Lexend"/>
              <a:ea typeface="Lexend"/>
              <a:cs typeface="Lexend"/>
              <a:sym typeface="Lexend"/>
            </a:endParaRPr>
          </a:p>
        </p:txBody>
      </p:sp>
      <p:sp>
        <p:nvSpPr>
          <p:cNvPr id="893" name="Google Shape;893;p71"/>
          <p:cNvSpPr txBox="1"/>
          <p:nvPr/>
        </p:nvSpPr>
        <p:spPr>
          <a:xfrm flipH="1" rot="-34199">
            <a:off x="2908746" y="2447316"/>
            <a:ext cx="814240" cy="323717"/>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56 cm</a:t>
            </a:r>
            <a:endParaRPr sz="1800">
              <a:latin typeface="Lexend"/>
              <a:ea typeface="Lexend"/>
              <a:cs typeface="Lexend"/>
              <a:sym typeface="Lexend"/>
            </a:endParaRPr>
          </a:p>
        </p:txBody>
      </p:sp>
      <p:sp>
        <p:nvSpPr>
          <p:cNvPr id="894" name="Google Shape;894;p71"/>
          <p:cNvSpPr txBox="1"/>
          <p:nvPr/>
        </p:nvSpPr>
        <p:spPr>
          <a:xfrm flipH="1" rot="1266">
            <a:off x="2052630" y="2041582"/>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48°</a:t>
            </a:r>
            <a:endParaRPr sz="1800">
              <a:latin typeface="Lexend"/>
              <a:ea typeface="Lexend"/>
              <a:cs typeface="Lexend"/>
              <a:sym typeface="Lexend"/>
            </a:endParaRPr>
          </a:p>
        </p:txBody>
      </p:sp>
      <p:sp>
        <p:nvSpPr>
          <p:cNvPr id="895" name="Google Shape;895;p71"/>
          <p:cNvSpPr txBox="1"/>
          <p:nvPr/>
        </p:nvSpPr>
        <p:spPr>
          <a:xfrm flipH="1" rot="1266">
            <a:off x="3949711" y="2050535"/>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47°</a:t>
            </a:r>
            <a:endParaRPr sz="1800">
              <a:latin typeface="Lexend"/>
              <a:ea typeface="Lexend"/>
              <a:cs typeface="Lexend"/>
              <a:sym typeface="Lexend"/>
            </a:endParaRPr>
          </a:p>
        </p:txBody>
      </p:sp>
      <p:sp>
        <p:nvSpPr>
          <p:cNvPr id="896" name="Google Shape;896;p71"/>
          <p:cNvSpPr txBox="1"/>
          <p:nvPr/>
        </p:nvSpPr>
        <p:spPr>
          <a:xfrm flipH="1" rot="2532">
            <a:off x="5908592" y="2362337"/>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4</a:t>
            </a:r>
            <a:r>
              <a:rPr lang="en-GB" sz="1400">
                <a:latin typeface="Lexend"/>
                <a:ea typeface="Lexend"/>
                <a:cs typeface="Lexend"/>
                <a:sym typeface="Lexend"/>
              </a:rPr>
              <a:t>2°</a:t>
            </a:r>
            <a:endParaRPr sz="1800">
              <a:latin typeface="Lexend"/>
              <a:ea typeface="Lexend"/>
              <a:cs typeface="Lexend"/>
              <a:sym typeface="Lexend"/>
            </a:endParaRPr>
          </a:p>
        </p:txBody>
      </p:sp>
      <p:sp>
        <p:nvSpPr>
          <p:cNvPr id="897" name="Google Shape;897;p71"/>
          <p:cNvSpPr/>
          <p:nvPr/>
        </p:nvSpPr>
        <p:spPr>
          <a:xfrm flipH="1" rot="8787752">
            <a:off x="5257798" y="2502190"/>
            <a:ext cx="1999341" cy="1797567"/>
          </a:xfrm>
          <a:prstGeom prst="rtTriangle">
            <a:avLst/>
          </a:prstGeom>
          <a:no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8" name="Google Shape;898;p71"/>
          <p:cNvSpPr/>
          <p:nvPr/>
        </p:nvSpPr>
        <p:spPr>
          <a:xfrm rot="4664639">
            <a:off x="6551334" y="2286905"/>
            <a:ext cx="2870668" cy="798374"/>
          </a:xfrm>
          <a:prstGeom prst="rtTriangle">
            <a:avLst/>
          </a:prstGeom>
          <a:solidFill>
            <a:srgbClr val="EBEDFE"/>
          </a:solid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9" name="Google Shape;899;p71"/>
          <p:cNvSpPr/>
          <p:nvPr/>
        </p:nvSpPr>
        <p:spPr>
          <a:xfrm rot="4664831">
            <a:off x="6454033" y="2675268"/>
            <a:ext cx="2870999" cy="2870999"/>
          </a:xfrm>
          <a:prstGeom prst="arc">
            <a:avLst>
              <a:gd fmla="val 10799790" name="adj1"/>
              <a:gd fmla="val 11742007"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0" name="Google Shape;900;p71"/>
          <p:cNvSpPr txBox="1"/>
          <p:nvPr/>
        </p:nvSpPr>
        <p:spPr>
          <a:xfrm rot="2231">
            <a:off x="7569401" y="2684008"/>
            <a:ext cx="462300" cy="3240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11°</a:t>
            </a:r>
            <a:endParaRPr sz="1800">
              <a:latin typeface="Lexend"/>
              <a:ea typeface="Lexend"/>
              <a:cs typeface="Lexend"/>
              <a:sym typeface="Lexend"/>
            </a:endParaRPr>
          </a:p>
        </p:txBody>
      </p:sp>
      <p:sp>
        <p:nvSpPr>
          <p:cNvPr id="901" name="Google Shape;901;p71"/>
          <p:cNvSpPr/>
          <p:nvPr/>
        </p:nvSpPr>
        <p:spPr>
          <a:xfrm rot="4664902">
            <a:off x="7539124" y="672502"/>
            <a:ext cx="1056052" cy="1056052"/>
          </a:xfrm>
          <a:prstGeom prst="arc">
            <a:avLst>
              <a:gd fmla="val 937916" name="adj1"/>
              <a:gd fmla="val 5419468"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2" name="Google Shape;902;p71"/>
          <p:cNvSpPr txBox="1"/>
          <p:nvPr/>
        </p:nvSpPr>
        <p:spPr>
          <a:xfrm rot="2231">
            <a:off x="7628968" y="1306447"/>
            <a:ext cx="462300" cy="3240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78°</a:t>
            </a:r>
            <a:endParaRPr sz="1800">
              <a:latin typeface="Lexend"/>
              <a:ea typeface="Lexend"/>
              <a:cs typeface="Lexend"/>
              <a:sym typeface="Lexend"/>
            </a:endParaRPr>
          </a:p>
        </p:txBody>
      </p:sp>
      <p:sp>
        <p:nvSpPr>
          <p:cNvPr id="903" name="Google Shape;903;p71"/>
          <p:cNvSpPr txBox="1"/>
          <p:nvPr/>
        </p:nvSpPr>
        <p:spPr>
          <a:xfrm rot="-735241">
            <a:off x="7192041" y="822859"/>
            <a:ext cx="814149" cy="323934"/>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13 cm</a:t>
            </a:r>
            <a:endParaRPr sz="1800">
              <a:latin typeface="Lexend"/>
              <a:ea typeface="Lexend"/>
              <a:cs typeface="Lexend"/>
              <a:sym typeface="Lexend"/>
            </a:endParaRPr>
          </a:p>
        </p:txBody>
      </p:sp>
      <p:sp>
        <p:nvSpPr>
          <p:cNvPr id="904" name="Google Shape;904;p71"/>
          <p:cNvSpPr/>
          <p:nvPr/>
        </p:nvSpPr>
        <p:spPr>
          <a:xfrm flipH="1" rot="-8312783">
            <a:off x="2419313" y="1425949"/>
            <a:ext cx="1999355" cy="1797653"/>
          </a:xfrm>
          <a:prstGeom prst="rtTriangle">
            <a:avLst/>
          </a:prstGeom>
          <a:no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5" name="Google Shape;905;p71"/>
          <p:cNvSpPr txBox="1"/>
          <p:nvPr/>
        </p:nvSpPr>
        <p:spPr>
          <a:xfrm rot="2533">
            <a:off x="8051703" y="2684022"/>
            <a:ext cx="814200" cy="3240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68 cm</a:t>
            </a:r>
            <a:endParaRPr sz="1800">
              <a:latin typeface="Lexend"/>
              <a:ea typeface="Lexend"/>
              <a:cs typeface="Lexend"/>
              <a:sym typeface="Lexend"/>
            </a:endParaRPr>
          </a:p>
        </p:txBody>
      </p:sp>
      <p:sp>
        <p:nvSpPr>
          <p:cNvPr id="906" name="Google Shape;906;p71"/>
          <p:cNvSpPr/>
          <p:nvPr/>
        </p:nvSpPr>
        <p:spPr>
          <a:xfrm rot="4664755">
            <a:off x="6551211" y="2286883"/>
            <a:ext cx="2870706" cy="798498"/>
          </a:xfrm>
          <a:prstGeom prst="rtTriangle">
            <a:avLst/>
          </a:prstGeom>
          <a:no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907" name="Google Shape;907;p71"/>
          <p:cNvPicPr preferRelativeResize="0"/>
          <p:nvPr/>
        </p:nvPicPr>
        <p:blipFill>
          <a:blip r:embed="rId3">
            <a:alphaModFix/>
          </a:blip>
          <a:stretch>
            <a:fillRect/>
          </a:stretch>
        </p:blipFill>
        <p:spPr>
          <a:xfrm>
            <a:off x="1334807" y="3116978"/>
            <a:ext cx="274366" cy="274366"/>
          </a:xfrm>
          <a:prstGeom prst="rect">
            <a:avLst/>
          </a:prstGeom>
          <a:noFill/>
          <a:ln>
            <a:noFill/>
          </a:ln>
        </p:spPr>
      </p:pic>
      <p:sp>
        <p:nvSpPr>
          <p:cNvPr id="908" name="Google Shape;908;p71"/>
          <p:cNvSpPr txBox="1"/>
          <p:nvPr/>
        </p:nvSpPr>
        <p:spPr>
          <a:xfrm>
            <a:off x="1349577" y="3167574"/>
            <a:ext cx="244841" cy="16634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pic>
        <p:nvPicPr>
          <p:cNvPr id="909" name="Google Shape;909;p71"/>
          <p:cNvPicPr preferRelativeResize="0"/>
          <p:nvPr/>
        </p:nvPicPr>
        <p:blipFill>
          <a:blip r:embed="rId3">
            <a:alphaModFix/>
          </a:blip>
          <a:stretch>
            <a:fillRect/>
          </a:stretch>
        </p:blipFill>
        <p:spPr>
          <a:xfrm>
            <a:off x="5592558" y="3088151"/>
            <a:ext cx="274366" cy="274366"/>
          </a:xfrm>
          <a:prstGeom prst="rect">
            <a:avLst/>
          </a:prstGeom>
          <a:noFill/>
          <a:ln>
            <a:noFill/>
          </a:ln>
        </p:spPr>
      </p:pic>
      <p:sp>
        <p:nvSpPr>
          <p:cNvPr id="910" name="Google Shape;910;p71"/>
          <p:cNvSpPr txBox="1"/>
          <p:nvPr/>
        </p:nvSpPr>
        <p:spPr>
          <a:xfrm>
            <a:off x="5607328" y="3138747"/>
            <a:ext cx="244841" cy="16634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pic>
        <p:nvPicPr>
          <p:cNvPr id="911" name="Google Shape;911;p71"/>
          <p:cNvPicPr preferRelativeResize="0"/>
          <p:nvPr/>
        </p:nvPicPr>
        <p:blipFill>
          <a:blip r:embed="rId3">
            <a:alphaModFix/>
          </a:blip>
          <a:stretch>
            <a:fillRect/>
          </a:stretch>
        </p:blipFill>
        <p:spPr>
          <a:xfrm>
            <a:off x="7634879" y="1938042"/>
            <a:ext cx="274366" cy="274366"/>
          </a:xfrm>
          <a:prstGeom prst="rect">
            <a:avLst/>
          </a:prstGeom>
          <a:noFill/>
          <a:ln>
            <a:noFill/>
          </a:ln>
        </p:spPr>
      </p:pic>
      <p:sp>
        <p:nvSpPr>
          <p:cNvPr id="912" name="Google Shape;912;p71"/>
          <p:cNvSpPr txBox="1"/>
          <p:nvPr/>
        </p:nvSpPr>
        <p:spPr>
          <a:xfrm>
            <a:off x="7649649" y="1988638"/>
            <a:ext cx="244841" cy="16634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pic>
        <p:nvPicPr>
          <p:cNvPr id="913" name="Google Shape;913;p71"/>
          <p:cNvPicPr preferRelativeResize="0"/>
          <p:nvPr/>
        </p:nvPicPr>
        <p:blipFill>
          <a:blip r:embed="rId3">
            <a:alphaModFix/>
          </a:blip>
          <a:stretch>
            <a:fillRect/>
          </a:stretch>
        </p:blipFill>
        <p:spPr>
          <a:xfrm>
            <a:off x="3178696" y="1642013"/>
            <a:ext cx="274366" cy="274366"/>
          </a:xfrm>
          <a:prstGeom prst="rect">
            <a:avLst/>
          </a:prstGeom>
          <a:noFill/>
          <a:ln>
            <a:noFill/>
          </a:ln>
        </p:spPr>
      </p:pic>
      <p:sp>
        <p:nvSpPr>
          <p:cNvPr id="914" name="Google Shape;914;p71"/>
          <p:cNvSpPr txBox="1"/>
          <p:nvPr/>
        </p:nvSpPr>
        <p:spPr>
          <a:xfrm>
            <a:off x="3193466" y="1692609"/>
            <a:ext cx="244841" cy="16634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pic>
        <p:nvPicPr>
          <p:cNvPr id="915" name="Google Shape;915;p71"/>
          <p:cNvPicPr preferRelativeResize="0"/>
          <p:nvPr/>
        </p:nvPicPr>
        <p:blipFill>
          <a:blip r:embed="rId4">
            <a:alphaModFix/>
          </a:blip>
          <a:stretch>
            <a:fillRect/>
          </a:stretch>
        </p:blipFill>
        <p:spPr>
          <a:xfrm>
            <a:off x="1480796" y="3270100"/>
            <a:ext cx="396000" cy="419100"/>
          </a:xfrm>
          <a:prstGeom prst="rect">
            <a:avLst/>
          </a:prstGeom>
          <a:noFill/>
          <a:ln>
            <a:noFill/>
          </a:ln>
        </p:spPr>
      </p:pic>
      <p:pic>
        <p:nvPicPr>
          <p:cNvPr id="916" name="Google Shape;916;p71"/>
          <p:cNvPicPr preferRelativeResize="0"/>
          <p:nvPr/>
        </p:nvPicPr>
        <p:blipFill>
          <a:blip r:embed="rId4">
            <a:alphaModFix/>
          </a:blip>
          <a:stretch>
            <a:fillRect/>
          </a:stretch>
        </p:blipFill>
        <p:spPr>
          <a:xfrm>
            <a:off x="5737983" y="3197963"/>
            <a:ext cx="396000" cy="419100"/>
          </a:xfrm>
          <a:prstGeom prst="rect">
            <a:avLst/>
          </a:prstGeom>
          <a:noFill/>
          <a:ln>
            <a:noFill/>
          </a:ln>
        </p:spPr>
      </p:pic>
      <p:cxnSp>
        <p:nvCxnSpPr>
          <p:cNvPr id="917" name="Google Shape;917;p71"/>
          <p:cNvCxnSpPr>
            <a:endCxn id="894" idx="3"/>
          </p:cNvCxnSpPr>
          <p:nvPr/>
        </p:nvCxnSpPr>
        <p:spPr>
          <a:xfrm flipH="1">
            <a:off x="2052630" y="941782"/>
            <a:ext cx="1112100" cy="1261500"/>
          </a:xfrm>
          <a:prstGeom prst="straightConnector1">
            <a:avLst/>
          </a:prstGeom>
          <a:noFill/>
          <a:ln cap="flat" cmpd="sng" w="28575">
            <a:solidFill>
              <a:schemeClr val="accent4"/>
            </a:solidFill>
            <a:prstDash val="solid"/>
            <a:round/>
            <a:headEnd len="med" w="med" type="triangle"/>
            <a:tailEnd len="med" w="med" type="triangle"/>
          </a:ln>
        </p:spPr>
      </p:cxnSp>
      <p:cxnSp>
        <p:nvCxnSpPr>
          <p:cNvPr id="918" name="Google Shape;918;p71"/>
          <p:cNvCxnSpPr/>
          <p:nvPr/>
        </p:nvCxnSpPr>
        <p:spPr>
          <a:xfrm flipH="1" rot="10800000">
            <a:off x="4879025" y="2044975"/>
            <a:ext cx="1614000" cy="1041300"/>
          </a:xfrm>
          <a:prstGeom prst="straightConnector1">
            <a:avLst/>
          </a:prstGeom>
          <a:noFill/>
          <a:ln cap="flat" cmpd="sng" w="28575">
            <a:solidFill>
              <a:schemeClr val="accent4"/>
            </a:solidFill>
            <a:prstDash val="solid"/>
            <a:round/>
            <a:headEnd len="med" w="med" type="triangle"/>
            <a:tailEnd len="med" w="med" type="triangle"/>
          </a:ln>
        </p:spPr>
      </p:cxnSp>
      <p:cxnSp>
        <p:nvCxnSpPr>
          <p:cNvPr id="919" name="Google Shape;919;p71"/>
          <p:cNvCxnSpPr/>
          <p:nvPr/>
        </p:nvCxnSpPr>
        <p:spPr>
          <a:xfrm>
            <a:off x="3352123" y="900498"/>
            <a:ext cx="1488900" cy="1322700"/>
          </a:xfrm>
          <a:prstGeom prst="straightConnector1">
            <a:avLst/>
          </a:prstGeom>
          <a:noFill/>
          <a:ln cap="flat" cmpd="sng" w="28575">
            <a:solidFill>
              <a:schemeClr val="accent4"/>
            </a:solidFill>
            <a:prstDash val="solid"/>
            <a:round/>
            <a:headEnd len="med" w="med" type="triangle"/>
            <a:tailEnd len="med" w="med" type="triangle"/>
          </a:ln>
        </p:spPr>
      </p:cxnSp>
      <p:cxnSp>
        <p:nvCxnSpPr>
          <p:cNvPr id="920" name="Google Shape;920;p71"/>
          <p:cNvCxnSpPr/>
          <p:nvPr/>
        </p:nvCxnSpPr>
        <p:spPr>
          <a:xfrm>
            <a:off x="4828400" y="3243075"/>
            <a:ext cx="993900" cy="1500000"/>
          </a:xfrm>
          <a:prstGeom prst="straightConnector1">
            <a:avLst/>
          </a:prstGeom>
          <a:noFill/>
          <a:ln cap="flat" cmpd="sng" w="28575">
            <a:solidFill>
              <a:schemeClr val="accent4"/>
            </a:solidFill>
            <a:prstDash val="solid"/>
            <a:round/>
            <a:headEnd len="med" w="med" type="triangle"/>
            <a:tailEnd len="med" w="med" type="triangle"/>
          </a:ln>
        </p:spPr>
      </p:cxnSp>
      <p:cxnSp>
        <p:nvCxnSpPr>
          <p:cNvPr id="921" name="Google Shape;921;p71"/>
          <p:cNvCxnSpPr/>
          <p:nvPr/>
        </p:nvCxnSpPr>
        <p:spPr>
          <a:xfrm flipH="1" rot="10800000">
            <a:off x="7263650" y="1099450"/>
            <a:ext cx="769800" cy="165900"/>
          </a:xfrm>
          <a:prstGeom prst="straightConnector1">
            <a:avLst/>
          </a:prstGeom>
          <a:noFill/>
          <a:ln cap="flat" cmpd="sng" w="28575">
            <a:solidFill>
              <a:schemeClr val="accent4"/>
            </a:solidFill>
            <a:prstDash val="solid"/>
            <a:round/>
            <a:headEnd len="med" w="med" type="triangle"/>
            <a:tailEnd len="med" w="med" type="triangle"/>
          </a:ln>
        </p:spPr>
      </p:cxnSp>
      <p:cxnSp>
        <p:nvCxnSpPr>
          <p:cNvPr id="922" name="Google Shape;922;p71"/>
          <p:cNvCxnSpPr/>
          <p:nvPr/>
        </p:nvCxnSpPr>
        <p:spPr>
          <a:xfrm>
            <a:off x="1307225" y="1245425"/>
            <a:ext cx="825900" cy="2802000"/>
          </a:xfrm>
          <a:prstGeom prst="straightConnector1">
            <a:avLst/>
          </a:prstGeom>
          <a:noFill/>
          <a:ln cap="flat" cmpd="sng" w="28575">
            <a:solidFill>
              <a:schemeClr val="accent4"/>
            </a:solidFill>
            <a:prstDash val="solid"/>
            <a:round/>
            <a:headEnd len="med" w="med" type="triangle"/>
            <a:tailEnd len="med" w="med" type="triangle"/>
          </a:ln>
        </p:spPr>
      </p:cxnSp>
      <p:cxnSp>
        <p:nvCxnSpPr>
          <p:cNvPr id="923" name="Google Shape;923;p71"/>
          <p:cNvCxnSpPr/>
          <p:nvPr/>
        </p:nvCxnSpPr>
        <p:spPr>
          <a:xfrm flipH="1">
            <a:off x="6024875" y="2133500"/>
            <a:ext cx="671400" cy="2587500"/>
          </a:xfrm>
          <a:prstGeom prst="straightConnector1">
            <a:avLst/>
          </a:prstGeom>
          <a:noFill/>
          <a:ln cap="flat" cmpd="sng" w="28575">
            <a:solidFill>
              <a:schemeClr val="accent4"/>
            </a:solidFill>
            <a:prstDash val="solid"/>
            <a:round/>
            <a:headEnd len="med" w="med" type="triangle"/>
            <a:tailEnd len="med" w="med" type="triangle"/>
          </a:ln>
        </p:spPr>
      </p:cxnSp>
      <p:cxnSp>
        <p:nvCxnSpPr>
          <p:cNvPr id="924" name="Google Shape;924;p71"/>
          <p:cNvCxnSpPr/>
          <p:nvPr/>
        </p:nvCxnSpPr>
        <p:spPr>
          <a:xfrm flipH="1" rot="10800000">
            <a:off x="2101388" y="2441475"/>
            <a:ext cx="2625600" cy="1800"/>
          </a:xfrm>
          <a:prstGeom prst="straightConnector1">
            <a:avLst/>
          </a:prstGeom>
          <a:noFill/>
          <a:ln cap="flat" cmpd="sng" w="28575">
            <a:solidFill>
              <a:schemeClr val="accent4"/>
            </a:solidFill>
            <a:prstDash val="solid"/>
            <a:round/>
            <a:headEnd len="med" w="med" type="triangle"/>
            <a:tailEnd len="med" w="med" type="triangle"/>
          </a:ln>
        </p:spPr>
      </p:cxnSp>
      <p:cxnSp>
        <p:nvCxnSpPr>
          <p:cNvPr id="925" name="Google Shape;925;p71"/>
          <p:cNvCxnSpPr/>
          <p:nvPr/>
        </p:nvCxnSpPr>
        <p:spPr>
          <a:xfrm flipH="1">
            <a:off x="8018625" y="1194525"/>
            <a:ext cx="158400" cy="2963700"/>
          </a:xfrm>
          <a:prstGeom prst="straightConnector1">
            <a:avLst/>
          </a:prstGeom>
          <a:noFill/>
          <a:ln cap="flat" cmpd="sng" w="28575">
            <a:solidFill>
              <a:schemeClr val="accent4"/>
            </a:solidFill>
            <a:prstDash val="solid"/>
            <a:round/>
            <a:headEnd len="med" w="med" type="triangle"/>
            <a:tailEnd len="med" w="med" type="triangle"/>
          </a:ln>
        </p:spPr>
      </p:cxnSp>
      <p:cxnSp>
        <p:nvCxnSpPr>
          <p:cNvPr id="926" name="Google Shape;926;p71"/>
          <p:cNvCxnSpPr/>
          <p:nvPr/>
        </p:nvCxnSpPr>
        <p:spPr>
          <a:xfrm flipH="1">
            <a:off x="1060550" y="1239100"/>
            <a:ext cx="31500" cy="2830200"/>
          </a:xfrm>
          <a:prstGeom prst="straightConnector1">
            <a:avLst/>
          </a:prstGeom>
          <a:noFill/>
          <a:ln cap="flat" cmpd="sng" w="28575">
            <a:solidFill>
              <a:schemeClr val="accent4"/>
            </a:solidFill>
            <a:prstDash val="solid"/>
            <a:round/>
            <a:headEnd len="med" w="med" type="triangle"/>
            <a:tailEnd len="med" w="med" type="triangle"/>
          </a:ln>
        </p:spPr>
      </p:cxnSp>
      <p:cxnSp>
        <p:nvCxnSpPr>
          <p:cNvPr id="927" name="Google Shape;927;p71"/>
          <p:cNvCxnSpPr/>
          <p:nvPr/>
        </p:nvCxnSpPr>
        <p:spPr>
          <a:xfrm flipH="1" rot="10800000">
            <a:off x="1243150" y="4194500"/>
            <a:ext cx="759600" cy="6300"/>
          </a:xfrm>
          <a:prstGeom prst="straightConnector1">
            <a:avLst/>
          </a:prstGeom>
          <a:noFill/>
          <a:ln cap="flat" cmpd="sng" w="28575">
            <a:solidFill>
              <a:schemeClr val="accent4"/>
            </a:solidFill>
            <a:prstDash val="solid"/>
            <a:round/>
            <a:headEnd len="med" w="med" type="triangle"/>
            <a:tailEnd len="med" w="med" type="triangle"/>
          </a:ln>
        </p:spPr>
      </p:cxnSp>
      <p:cxnSp>
        <p:nvCxnSpPr>
          <p:cNvPr id="928" name="Google Shape;928;p71"/>
          <p:cNvCxnSpPr/>
          <p:nvPr/>
        </p:nvCxnSpPr>
        <p:spPr>
          <a:xfrm>
            <a:off x="7192825" y="1410750"/>
            <a:ext cx="600300" cy="27585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8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hypotenuse-ga (hypotenuse)</a:t>
            </a:r>
            <a:endParaRPr/>
          </a:p>
        </p:txBody>
      </p:sp>
      <p:sp>
        <p:nvSpPr>
          <p:cNvPr id="934" name="Google Shape;934;p72"/>
          <p:cNvSpPr txBox="1"/>
          <p:nvPr/>
        </p:nvSpPr>
        <p:spPr>
          <a:xfrm flipH="1">
            <a:off x="324000" y="613195"/>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Dhinac ee saddexagalka xagal-qumman ee hypotenuse-ga (hypotenuse) yahay?</a:t>
            </a:r>
            <a:endParaRPr sz="1800">
              <a:latin typeface="Lexend"/>
              <a:ea typeface="Lexend"/>
              <a:cs typeface="Lexend"/>
              <a:sym typeface="Lexend"/>
            </a:endParaRPr>
          </a:p>
        </p:txBody>
      </p:sp>
      <p:sp>
        <p:nvSpPr>
          <p:cNvPr id="935" name="Google Shape;935;p72"/>
          <p:cNvSpPr/>
          <p:nvPr/>
        </p:nvSpPr>
        <p:spPr>
          <a:xfrm flipH="1" rot="5400000">
            <a:off x="179234" y="2256964"/>
            <a:ext cx="2870400" cy="798300"/>
          </a:xfrm>
          <a:prstGeom prst="rtTriangle">
            <a:avLst/>
          </a:prstGeom>
          <a:solidFill>
            <a:srgbClr val="EBEDFE"/>
          </a:solid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6" name="Google Shape;936;p72"/>
          <p:cNvSpPr/>
          <p:nvPr/>
        </p:nvSpPr>
        <p:spPr>
          <a:xfrm flipH="1" rot="5400000">
            <a:off x="-40476" y="26725"/>
            <a:ext cx="2515800" cy="2515800"/>
          </a:xfrm>
          <a:prstGeom prst="arc">
            <a:avLst>
              <a:gd fmla="val 10799790" name="adj1"/>
              <a:gd fmla="val 11742007"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7" name="Google Shape;937;p72"/>
          <p:cNvSpPr txBox="1"/>
          <p:nvPr/>
        </p:nvSpPr>
        <p:spPr>
          <a:xfrm flipH="1">
            <a:off x="1144638" y="2193474"/>
            <a:ext cx="462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9°</a:t>
            </a:r>
            <a:endParaRPr sz="1800">
              <a:latin typeface="Lexend"/>
              <a:ea typeface="Lexend"/>
              <a:cs typeface="Lexend"/>
              <a:sym typeface="Lexend"/>
            </a:endParaRPr>
          </a:p>
        </p:txBody>
      </p:sp>
      <p:sp>
        <p:nvSpPr>
          <p:cNvPr id="938" name="Google Shape;938;p72"/>
          <p:cNvSpPr/>
          <p:nvPr/>
        </p:nvSpPr>
        <p:spPr>
          <a:xfrm flipH="1" rot="5400000">
            <a:off x="1480799" y="3562900"/>
            <a:ext cx="1056000" cy="1056000"/>
          </a:xfrm>
          <a:prstGeom prst="arc">
            <a:avLst>
              <a:gd fmla="val 937916" name="adj1"/>
              <a:gd fmla="val 5419468"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9" name="Google Shape;939;p72"/>
          <p:cNvSpPr txBox="1"/>
          <p:nvPr/>
        </p:nvSpPr>
        <p:spPr>
          <a:xfrm flipH="1">
            <a:off x="1517220" y="3780000"/>
            <a:ext cx="462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81°</a:t>
            </a:r>
            <a:endParaRPr sz="1800">
              <a:latin typeface="Lexend"/>
              <a:ea typeface="Lexend"/>
              <a:cs typeface="Lexend"/>
              <a:sym typeface="Lexend"/>
            </a:endParaRPr>
          </a:p>
        </p:txBody>
      </p:sp>
      <p:sp>
        <p:nvSpPr>
          <p:cNvPr id="940" name="Google Shape;940;p72"/>
          <p:cNvSpPr txBox="1"/>
          <p:nvPr/>
        </p:nvSpPr>
        <p:spPr>
          <a:xfrm flipH="1">
            <a:off x="262161" y="2561800"/>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72 cm</a:t>
            </a:r>
            <a:endParaRPr sz="1800">
              <a:latin typeface="Lexend"/>
              <a:ea typeface="Lexend"/>
              <a:cs typeface="Lexend"/>
              <a:sym typeface="Lexend"/>
            </a:endParaRPr>
          </a:p>
        </p:txBody>
      </p:sp>
      <p:sp>
        <p:nvSpPr>
          <p:cNvPr id="941" name="Google Shape;941;p72"/>
          <p:cNvSpPr txBox="1"/>
          <p:nvPr/>
        </p:nvSpPr>
        <p:spPr>
          <a:xfrm flipH="1">
            <a:off x="1215861" y="4250875"/>
            <a:ext cx="81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12 cm</a:t>
            </a:r>
            <a:endParaRPr sz="1800">
              <a:latin typeface="Lexend"/>
              <a:ea typeface="Lexend"/>
              <a:cs typeface="Lexend"/>
              <a:sym typeface="Lexend"/>
            </a:endParaRPr>
          </a:p>
        </p:txBody>
      </p:sp>
      <p:sp>
        <p:nvSpPr>
          <p:cNvPr id="942" name="Google Shape;942;p72"/>
          <p:cNvSpPr/>
          <p:nvPr/>
        </p:nvSpPr>
        <p:spPr>
          <a:xfrm flipH="1" rot="5400000">
            <a:off x="179234" y="2256964"/>
            <a:ext cx="2870400" cy="798300"/>
          </a:xfrm>
          <a:prstGeom prst="rtTriangle">
            <a:avLst/>
          </a:prstGeom>
          <a:no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3" name="Google Shape;943;p72"/>
          <p:cNvSpPr/>
          <p:nvPr/>
        </p:nvSpPr>
        <p:spPr>
          <a:xfrm flipH="1" rot="8787904">
            <a:off x="5257810" y="2502173"/>
            <a:ext cx="1999347" cy="1797622"/>
          </a:xfrm>
          <a:prstGeom prst="rtTriangle">
            <a:avLst/>
          </a:prstGeom>
          <a:solidFill>
            <a:srgbClr val="EBEDFE"/>
          </a:solid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4" name="Google Shape;944;p72"/>
          <p:cNvSpPr/>
          <p:nvPr/>
        </p:nvSpPr>
        <p:spPr>
          <a:xfrm flipH="1" rot="8787326">
            <a:off x="5261205" y="4031013"/>
            <a:ext cx="1310567" cy="1310567"/>
          </a:xfrm>
          <a:prstGeom prst="arc">
            <a:avLst>
              <a:gd fmla="val 2465196" name="adj1"/>
              <a:gd fmla="val 5419468"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5" name="Google Shape;945;p72"/>
          <p:cNvSpPr/>
          <p:nvPr/>
        </p:nvSpPr>
        <p:spPr>
          <a:xfrm flipH="1" rot="8787326">
            <a:off x="5920867" y="1473438"/>
            <a:ext cx="1310567" cy="1310567"/>
          </a:xfrm>
          <a:prstGeom prst="arc">
            <a:avLst>
              <a:gd fmla="val 10740252" name="adj1"/>
              <a:gd fmla="val 13367975"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6" name="Google Shape;946;p72"/>
          <p:cNvSpPr txBox="1"/>
          <p:nvPr/>
        </p:nvSpPr>
        <p:spPr>
          <a:xfrm flipH="1" rot="1266">
            <a:off x="4549455" y="3924041"/>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36 cm</a:t>
            </a:r>
            <a:endParaRPr sz="1800">
              <a:latin typeface="Lexend"/>
              <a:ea typeface="Lexend"/>
              <a:cs typeface="Lexend"/>
              <a:sym typeface="Lexend"/>
            </a:endParaRPr>
          </a:p>
        </p:txBody>
      </p:sp>
      <p:sp>
        <p:nvSpPr>
          <p:cNvPr id="947" name="Google Shape;947;p72"/>
          <p:cNvSpPr txBox="1"/>
          <p:nvPr/>
        </p:nvSpPr>
        <p:spPr>
          <a:xfrm flipH="1" rot="-1266">
            <a:off x="6321311" y="3405387"/>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54 cm</a:t>
            </a:r>
            <a:endParaRPr sz="1800">
              <a:latin typeface="Lexend"/>
              <a:ea typeface="Lexend"/>
              <a:cs typeface="Lexend"/>
              <a:sym typeface="Lexend"/>
            </a:endParaRPr>
          </a:p>
        </p:txBody>
      </p:sp>
      <p:sp>
        <p:nvSpPr>
          <p:cNvPr id="948" name="Google Shape;948;p72"/>
          <p:cNvSpPr txBox="1"/>
          <p:nvPr/>
        </p:nvSpPr>
        <p:spPr>
          <a:xfrm flipH="1" rot="1973">
            <a:off x="5592276" y="4087535"/>
            <a:ext cx="5226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48°</a:t>
            </a:r>
            <a:endParaRPr sz="1800">
              <a:latin typeface="Lexend"/>
              <a:ea typeface="Lexend"/>
              <a:cs typeface="Lexend"/>
              <a:sym typeface="Lexend"/>
            </a:endParaRPr>
          </a:p>
        </p:txBody>
      </p:sp>
      <p:sp>
        <p:nvSpPr>
          <p:cNvPr id="949" name="Google Shape;949;p72"/>
          <p:cNvSpPr txBox="1"/>
          <p:nvPr/>
        </p:nvSpPr>
        <p:spPr>
          <a:xfrm flipH="1" rot="2532">
            <a:off x="5908592" y="2362337"/>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4</a:t>
            </a:r>
            <a:r>
              <a:rPr lang="en-GB" sz="1100">
                <a:latin typeface="Lexend"/>
                <a:ea typeface="Lexend"/>
                <a:cs typeface="Lexend"/>
                <a:sym typeface="Lexend"/>
              </a:rPr>
              <a:t>2°</a:t>
            </a:r>
            <a:endParaRPr sz="1800">
              <a:latin typeface="Lexend"/>
              <a:ea typeface="Lexend"/>
              <a:cs typeface="Lexend"/>
              <a:sym typeface="Lexend"/>
            </a:endParaRPr>
          </a:p>
        </p:txBody>
      </p:sp>
      <p:sp>
        <p:nvSpPr>
          <p:cNvPr id="950" name="Google Shape;950;p72"/>
          <p:cNvSpPr/>
          <p:nvPr/>
        </p:nvSpPr>
        <p:spPr>
          <a:xfrm flipH="1" rot="8787752">
            <a:off x="5257798" y="2502190"/>
            <a:ext cx="1999341" cy="1797567"/>
          </a:xfrm>
          <a:prstGeom prst="rtTriangle">
            <a:avLst/>
          </a:prstGeom>
          <a:no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951" name="Google Shape;951;p72"/>
          <p:cNvPicPr preferRelativeResize="0"/>
          <p:nvPr/>
        </p:nvPicPr>
        <p:blipFill>
          <a:blip r:embed="rId3">
            <a:alphaModFix/>
          </a:blip>
          <a:stretch>
            <a:fillRect/>
          </a:stretch>
        </p:blipFill>
        <p:spPr>
          <a:xfrm>
            <a:off x="532071" y="2799926"/>
            <a:ext cx="274366" cy="274366"/>
          </a:xfrm>
          <a:prstGeom prst="rect">
            <a:avLst/>
          </a:prstGeom>
          <a:noFill/>
          <a:ln>
            <a:noFill/>
          </a:ln>
        </p:spPr>
      </p:pic>
      <p:sp>
        <p:nvSpPr>
          <p:cNvPr id="952" name="Google Shape;952;p72"/>
          <p:cNvSpPr txBox="1"/>
          <p:nvPr/>
        </p:nvSpPr>
        <p:spPr>
          <a:xfrm>
            <a:off x="546841" y="2850522"/>
            <a:ext cx="244841" cy="16634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nvGrpSpPr>
          <p:cNvPr id="953" name="Google Shape;953;p72"/>
          <p:cNvGrpSpPr/>
          <p:nvPr/>
        </p:nvGrpSpPr>
        <p:grpSpPr>
          <a:xfrm>
            <a:off x="5286058" y="2269963"/>
            <a:ext cx="274366" cy="274366"/>
            <a:chOff x="1020916" y="1442088"/>
            <a:chExt cx="457200" cy="457200"/>
          </a:xfrm>
        </p:grpSpPr>
        <p:pic>
          <p:nvPicPr>
            <p:cNvPr id="954" name="Google Shape;954;p7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55" name="Google Shape;955;p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956" name="Google Shape;956;p72"/>
          <p:cNvPicPr preferRelativeResize="0"/>
          <p:nvPr/>
        </p:nvPicPr>
        <p:blipFill>
          <a:blip r:embed="rId3">
            <a:alphaModFix/>
          </a:blip>
          <a:stretch>
            <a:fillRect/>
          </a:stretch>
        </p:blipFill>
        <p:spPr>
          <a:xfrm>
            <a:off x="1477246" y="4493676"/>
            <a:ext cx="274366" cy="274366"/>
          </a:xfrm>
          <a:prstGeom prst="rect">
            <a:avLst/>
          </a:prstGeom>
          <a:noFill/>
          <a:ln>
            <a:noFill/>
          </a:ln>
        </p:spPr>
      </p:pic>
      <p:sp>
        <p:nvSpPr>
          <p:cNvPr id="957" name="Google Shape;957;p72"/>
          <p:cNvSpPr txBox="1"/>
          <p:nvPr/>
        </p:nvSpPr>
        <p:spPr>
          <a:xfrm>
            <a:off x="1492016" y="4544272"/>
            <a:ext cx="244841" cy="16634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pic>
        <p:nvPicPr>
          <p:cNvPr id="958" name="Google Shape;958;p72"/>
          <p:cNvPicPr preferRelativeResize="0"/>
          <p:nvPr/>
        </p:nvPicPr>
        <p:blipFill>
          <a:blip r:embed="rId3">
            <a:alphaModFix/>
          </a:blip>
          <a:stretch>
            <a:fillRect/>
          </a:stretch>
        </p:blipFill>
        <p:spPr>
          <a:xfrm>
            <a:off x="1822921" y="2518938"/>
            <a:ext cx="274366" cy="274366"/>
          </a:xfrm>
          <a:prstGeom prst="rect">
            <a:avLst/>
          </a:prstGeom>
          <a:noFill/>
          <a:ln>
            <a:noFill/>
          </a:ln>
        </p:spPr>
      </p:pic>
      <p:sp>
        <p:nvSpPr>
          <p:cNvPr id="959" name="Google Shape;959;p72"/>
          <p:cNvSpPr txBox="1"/>
          <p:nvPr/>
        </p:nvSpPr>
        <p:spPr>
          <a:xfrm>
            <a:off x="1837691" y="2569534"/>
            <a:ext cx="244841" cy="16634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pic>
        <p:nvPicPr>
          <p:cNvPr id="960" name="Google Shape;960;p72"/>
          <p:cNvPicPr preferRelativeResize="0"/>
          <p:nvPr/>
        </p:nvPicPr>
        <p:blipFill>
          <a:blip r:embed="rId3">
            <a:alphaModFix/>
          </a:blip>
          <a:stretch>
            <a:fillRect/>
          </a:stretch>
        </p:blipFill>
        <p:spPr>
          <a:xfrm>
            <a:off x="6591386" y="3643938"/>
            <a:ext cx="274366" cy="274366"/>
          </a:xfrm>
          <a:prstGeom prst="rect">
            <a:avLst/>
          </a:prstGeom>
          <a:noFill/>
          <a:ln>
            <a:noFill/>
          </a:ln>
        </p:spPr>
      </p:pic>
      <p:sp>
        <p:nvSpPr>
          <p:cNvPr id="961" name="Google Shape;961;p72"/>
          <p:cNvSpPr txBox="1"/>
          <p:nvPr/>
        </p:nvSpPr>
        <p:spPr>
          <a:xfrm>
            <a:off x="6606156" y="3694534"/>
            <a:ext cx="244841" cy="16634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pic>
        <p:nvPicPr>
          <p:cNvPr id="962" name="Google Shape;962;p72"/>
          <p:cNvPicPr preferRelativeResize="0"/>
          <p:nvPr/>
        </p:nvPicPr>
        <p:blipFill>
          <a:blip r:embed="rId3">
            <a:alphaModFix/>
          </a:blip>
          <a:stretch>
            <a:fillRect/>
          </a:stretch>
        </p:blipFill>
        <p:spPr>
          <a:xfrm>
            <a:off x="4819521" y="4182813"/>
            <a:ext cx="274366" cy="274366"/>
          </a:xfrm>
          <a:prstGeom prst="rect">
            <a:avLst/>
          </a:prstGeom>
          <a:noFill/>
          <a:ln>
            <a:noFill/>
          </a:ln>
        </p:spPr>
      </p:pic>
      <p:sp>
        <p:nvSpPr>
          <p:cNvPr id="963" name="Google Shape;963;p72"/>
          <p:cNvSpPr txBox="1"/>
          <p:nvPr/>
        </p:nvSpPr>
        <p:spPr>
          <a:xfrm>
            <a:off x="4834291" y="4233409"/>
            <a:ext cx="244841" cy="16634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pic>
        <p:nvPicPr>
          <p:cNvPr id="964" name="Google Shape;964;p72"/>
          <p:cNvPicPr preferRelativeResize="0"/>
          <p:nvPr/>
        </p:nvPicPr>
        <p:blipFill>
          <a:blip r:embed="rId4">
            <a:alphaModFix/>
          </a:blip>
          <a:stretch>
            <a:fillRect/>
          </a:stretch>
        </p:blipFill>
        <p:spPr>
          <a:xfrm>
            <a:off x="2097283" y="2446575"/>
            <a:ext cx="396000" cy="419100"/>
          </a:xfrm>
          <a:prstGeom prst="rect">
            <a:avLst/>
          </a:prstGeom>
          <a:noFill/>
          <a:ln>
            <a:noFill/>
          </a:ln>
        </p:spPr>
      </p:pic>
      <p:pic>
        <p:nvPicPr>
          <p:cNvPr id="965" name="Google Shape;965;p72"/>
          <p:cNvPicPr preferRelativeResize="0"/>
          <p:nvPr/>
        </p:nvPicPr>
        <p:blipFill>
          <a:blip r:embed="rId4">
            <a:alphaModFix/>
          </a:blip>
          <a:stretch>
            <a:fillRect/>
          </a:stretch>
        </p:blipFill>
        <p:spPr>
          <a:xfrm>
            <a:off x="6530573" y="3918300"/>
            <a:ext cx="396000" cy="419100"/>
          </a:xfrm>
          <a:prstGeom prst="rect">
            <a:avLst/>
          </a:prstGeom>
          <a:noFill/>
          <a:ln>
            <a:noFill/>
          </a:ln>
        </p:spPr>
      </p:pic>
      <p:sp>
        <p:nvSpPr>
          <p:cNvPr id="966" name="Google Shape;966;p72"/>
          <p:cNvSpPr txBox="1"/>
          <p:nvPr/>
        </p:nvSpPr>
        <p:spPr>
          <a:xfrm flipH="1">
            <a:off x="2135100" y="983060"/>
            <a:ext cx="66849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Kalam"/>
                <a:ea typeface="Kalam"/>
                <a:cs typeface="Kalam"/>
                <a:sym typeface="Kalam"/>
              </a:rPr>
              <a:t>Hypotenuse-ga (hypotenuse) had iyo jeer waa dhinaca ka soo horjeeda xagasha qumman.</a:t>
            </a:r>
            <a:endParaRPr sz="1800">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100">
                <a:latin typeface="Kalam"/>
                <a:ea typeface="Kalam"/>
                <a:cs typeface="Kalam"/>
                <a:sym typeface="Kalam"/>
              </a:rPr>
              <a:t>Tani waxay ka dhigan tahay inuu yahay dhinaca kaliya ee saddexagalka ee aan ahayn lugta xagasha 90°.</a:t>
            </a:r>
            <a:endParaRPr sz="1800">
              <a:latin typeface="Kalam"/>
              <a:ea typeface="Kalam"/>
              <a:cs typeface="Kalam"/>
              <a:sym typeface="Kalam"/>
            </a:endParaRPr>
          </a:p>
        </p:txBody>
      </p:sp>
      <p:cxnSp>
        <p:nvCxnSpPr>
          <p:cNvPr id="967" name="Google Shape;967;p72"/>
          <p:cNvCxnSpPr/>
          <p:nvPr/>
        </p:nvCxnSpPr>
        <p:spPr>
          <a:xfrm flipH="1">
            <a:off x="4863800" y="2029100"/>
            <a:ext cx="1629600" cy="1067700"/>
          </a:xfrm>
          <a:prstGeom prst="straightConnector1">
            <a:avLst/>
          </a:prstGeom>
          <a:noFill/>
          <a:ln cap="flat" cmpd="sng" w="28575">
            <a:solidFill>
              <a:schemeClr val="accent4"/>
            </a:solidFill>
            <a:prstDash val="solid"/>
            <a:round/>
            <a:headEnd len="med" w="med" type="triangle"/>
            <a:tailEnd len="med" w="med" type="triangle"/>
          </a:ln>
        </p:spPr>
      </p:cxnSp>
      <p:cxnSp>
        <p:nvCxnSpPr>
          <p:cNvPr id="968" name="Google Shape;968;p72"/>
          <p:cNvCxnSpPr/>
          <p:nvPr/>
        </p:nvCxnSpPr>
        <p:spPr>
          <a:xfrm>
            <a:off x="4850975" y="3283975"/>
            <a:ext cx="968100" cy="1435500"/>
          </a:xfrm>
          <a:prstGeom prst="straightConnector1">
            <a:avLst/>
          </a:prstGeom>
          <a:noFill/>
          <a:ln cap="flat" cmpd="sng" w="28575">
            <a:solidFill>
              <a:schemeClr val="accent4"/>
            </a:solidFill>
            <a:prstDash val="solid"/>
            <a:round/>
            <a:headEnd len="med" w="med" type="triangle"/>
            <a:tailEnd len="med" w="med" type="triangle"/>
          </a:ln>
        </p:spPr>
      </p:cxnSp>
      <p:cxnSp>
        <p:nvCxnSpPr>
          <p:cNvPr id="969" name="Google Shape;969;p72"/>
          <p:cNvCxnSpPr/>
          <p:nvPr/>
        </p:nvCxnSpPr>
        <p:spPr>
          <a:xfrm flipH="1">
            <a:off x="6006900" y="2139575"/>
            <a:ext cx="687300" cy="2592900"/>
          </a:xfrm>
          <a:prstGeom prst="straightConnector1">
            <a:avLst/>
          </a:prstGeom>
          <a:noFill/>
          <a:ln cap="flat" cmpd="sng" w="28575">
            <a:solidFill>
              <a:schemeClr val="accent4"/>
            </a:solidFill>
            <a:prstDash val="solid"/>
            <a:round/>
            <a:headEnd len="med" w="med" type="triangle"/>
            <a:tailEnd len="med" w="med" type="triangle"/>
          </a:ln>
        </p:spPr>
      </p:cxnSp>
      <p:cxnSp>
        <p:nvCxnSpPr>
          <p:cNvPr id="970" name="Google Shape;970;p72"/>
          <p:cNvCxnSpPr/>
          <p:nvPr/>
        </p:nvCxnSpPr>
        <p:spPr>
          <a:xfrm>
            <a:off x="1104500" y="1229575"/>
            <a:ext cx="15900" cy="2853000"/>
          </a:xfrm>
          <a:prstGeom prst="straightConnector1">
            <a:avLst/>
          </a:prstGeom>
          <a:noFill/>
          <a:ln cap="flat" cmpd="sng" w="28575">
            <a:solidFill>
              <a:schemeClr val="accent4"/>
            </a:solidFill>
            <a:prstDash val="solid"/>
            <a:round/>
            <a:headEnd len="med" w="med" type="triangle"/>
            <a:tailEnd len="med" w="med" type="triangle"/>
          </a:ln>
        </p:spPr>
      </p:cxnSp>
      <p:cxnSp>
        <p:nvCxnSpPr>
          <p:cNvPr id="971" name="Google Shape;971;p72"/>
          <p:cNvCxnSpPr/>
          <p:nvPr/>
        </p:nvCxnSpPr>
        <p:spPr>
          <a:xfrm flipH="1" rot="10800000">
            <a:off x="1207325" y="4182825"/>
            <a:ext cx="814200" cy="7800"/>
          </a:xfrm>
          <a:prstGeom prst="straightConnector1">
            <a:avLst/>
          </a:prstGeom>
          <a:noFill/>
          <a:ln cap="flat" cmpd="sng" w="28575">
            <a:solidFill>
              <a:schemeClr val="accent4"/>
            </a:solidFill>
            <a:prstDash val="solid"/>
            <a:round/>
            <a:headEnd len="med" w="med" type="triangle"/>
            <a:tailEnd len="med" w="med" type="triangle"/>
          </a:ln>
        </p:spPr>
      </p:cxnSp>
      <p:cxnSp>
        <p:nvCxnSpPr>
          <p:cNvPr id="972" name="Google Shape;972;p72"/>
          <p:cNvCxnSpPr/>
          <p:nvPr/>
        </p:nvCxnSpPr>
        <p:spPr>
          <a:xfrm>
            <a:off x="1346575" y="1204125"/>
            <a:ext cx="758700" cy="27930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73"/>
          <p:cNvSpPr/>
          <p:nvPr/>
        </p:nvSpPr>
        <p:spPr>
          <a:xfrm>
            <a:off x="6683713" y="744525"/>
            <a:ext cx="1973262" cy="1831090"/>
          </a:xfrm>
          <a:custGeom>
            <a:rect b="b" l="l" r="r" t="t"/>
            <a:pathLst>
              <a:path extrusionOk="0" h="119134" w="128384">
                <a:moveTo>
                  <a:pt x="0" y="0"/>
                </a:moveTo>
                <a:lnTo>
                  <a:pt x="2064" y="119134"/>
                </a:lnTo>
                <a:lnTo>
                  <a:pt x="128384" y="119134"/>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978" name="Google Shape;978;p73"/>
          <p:cNvSpPr/>
          <p:nvPr/>
        </p:nvSpPr>
        <p:spPr>
          <a:xfrm rot="4665158">
            <a:off x="6463682" y="2319831"/>
            <a:ext cx="503458" cy="503458"/>
          </a:xfrm>
          <a:prstGeom prst="arc">
            <a:avLst>
              <a:gd fmla="val 11547298" name="adj1"/>
              <a:gd fmla="val 16983879" name="adj2"/>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9" name="Google Shape;979;p73"/>
          <p:cNvSpPr/>
          <p:nvPr/>
        </p:nvSpPr>
        <p:spPr>
          <a:xfrm rot="4664726">
            <a:off x="6080820" y="149488"/>
            <a:ext cx="1216929" cy="1216929"/>
          </a:xfrm>
          <a:prstGeom prst="arc">
            <a:avLst>
              <a:gd fmla="val 19504642" name="adj1"/>
              <a:gd fmla="val 720533"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0" name="Google Shape;980;p73"/>
          <p:cNvSpPr txBox="1"/>
          <p:nvPr/>
        </p:nvSpPr>
        <p:spPr>
          <a:xfrm flipH="1" rot="2353">
            <a:off x="6682237" y="1064112"/>
            <a:ext cx="438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46°</a:t>
            </a:r>
            <a:endParaRPr sz="1800">
              <a:latin typeface="Lexend"/>
              <a:ea typeface="Lexend"/>
              <a:cs typeface="Lexend"/>
              <a:sym typeface="Lexend"/>
            </a:endParaRPr>
          </a:p>
        </p:txBody>
      </p:sp>
      <p:sp>
        <p:nvSpPr>
          <p:cNvPr id="981" name="Google Shape;981;p73"/>
          <p:cNvSpPr/>
          <p:nvPr/>
        </p:nvSpPr>
        <p:spPr>
          <a:xfrm>
            <a:off x="7980100" y="1909450"/>
            <a:ext cx="1307700" cy="1307700"/>
          </a:xfrm>
          <a:prstGeom prst="arc">
            <a:avLst>
              <a:gd fmla="val 10712530" name="adj1"/>
              <a:gd fmla="val 13390362"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2" name="Google Shape;982;p73"/>
          <p:cNvSpPr txBox="1"/>
          <p:nvPr/>
        </p:nvSpPr>
        <p:spPr>
          <a:xfrm flipH="1" rot="2353">
            <a:off x="7982062" y="2296089"/>
            <a:ext cx="438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43°</a:t>
            </a:r>
            <a:endParaRPr sz="1800">
              <a:latin typeface="Lexend"/>
              <a:ea typeface="Lexend"/>
              <a:cs typeface="Lexend"/>
              <a:sym typeface="Lexend"/>
            </a:endParaRPr>
          </a:p>
        </p:txBody>
      </p:sp>
      <p:sp>
        <p:nvSpPr>
          <p:cNvPr id="983" name="Google Shape;983;p73"/>
          <p:cNvSpPr/>
          <p:nvPr/>
        </p:nvSpPr>
        <p:spPr>
          <a:xfrm>
            <a:off x="6683713" y="744525"/>
            <a:ext cx="1973262" cy="1831090"/>
          </a:xfrm>
          <a:custGeom>
            <a:rect b="b" l="l" r="r" t="t"/>
            <a:pathLst>
              <a:path extrusionOk="0" h="119134" w="128384">
                <a:moveTo>
                  <a:pt x="0" y="0"/>
                </a:moveTo>
                <a:lnTo>
                  <a:pt x="2064" y="119134"/>
                </a:lnTo>
                <a:lnTo>
                  <a:pt x="128384" y="119134"/>
                </a:lnTo>
                <a:close/>
              </a:path>
            </a:pathLst>
          </a:custGeom>
          <a:noFill/>
          <a:ln cap="flat" cmpd="sng" w="28575">
            <a:solidFill>
              <a:schemeClr val="dk1"/>
            </a:solidFill>
            <a:prstDash val="solid"/>
            <a:round/>
            <a:headEnd len="med" w="med" type="none"/>
            <a:tailEnd len="med" w="med" type="none"/>
          </a:ln>
        </p:spPr>
        <p:txBody>
          <a:bodyPr wrap="square">
            <a:normAutofit/>
          </a:bodyPr>
          <a:p/>
        </p:txBody>
      </p:sp>
      <p:cxnSp>
        <p:nvCxnSpPr>
          <p:cNvPr id="984" name="Google Shape;984;p73"/>
          <p:cNvCxnSpPr/>
          <p:nvPr/>
        </p:nvCxnSpPr>
        <p:spPr>
          <a:xfrm>
            <a:off x="6530375" y="732375"/>
            <a:ext cx="31800" cy="1854600"/>
          </a:xfrm>
          <a:prstGeom prst="straightConnector1">
            <a:avLst/>
          </a:prstGeom>
          <a:noFill/>
          <a:ln cap="flat" cmpd="sng" w="19050">
            <a:solidFill>
              <a:schemeClr val="accent4"/>
            </a:solidFill>
            <a:prstDash val="solid"/>
            <a:round/>
            <a:headEnd len="med" w="med" type="triangle"/>
            <a:tailEnd len="med" w="med" type="triangle"/>
          </a:ln>
        </p:spPr>
      </p:cxnSp>
      <p:cxnSp>
        <p:nvCxnSpPr>
          <p:cNvPr id="985" name="Google Shape;985;p73"/>
          <p:cNvCxnSpPr/>
          <p:nvPr/>
        </p:nvCxnSpPr>
        <p:spPr>
          <a:xfrm flipH="1" rot="10800000">
            <a:off x="6709325" y="2733325"/>
            <a:ext cx="1960500" cy="2700"/>
          </a:xfrm>
          <a:prstGeom prst="straightConnector1">
            <a:avLst/>
          </a:prstGeom>
          <a:noFill/>
          <a:ln cap="flat" cmpd="sng" w="19050">
            <a:solidFill>
              <a:schemeClr val="accent4"/>
            </a:solidFill>
            <a:prstDash val="solid"/>
            <a:round/>
            <a:headEnd len="med" w="med" type="triangle"/>
            <a:tailEnd len="med" w="med" type="triangle"/>
          </a:ln>
        </p:spPr>
      </p:cxnSp>
      <p:cxnSp>
        <p:nvCxnSpPr>
          <p:cNvPr id="986" name="Google Shape;986;p73"/>
          <p:cNvCxnSpPr/>
          <p:nvPr/>
        </p:nvCxnSpPr>
        <p:spPr>
          <a:xfrm>
            <a:off x="6778001" y="633624"/>
            <a:ext cx="1990200" cy="1849500"/>
          </a:xfrm>
          <a:prstGeom prst="straightConnector1">
            <a:avLst/>
          </a:prstGeom>
          <a:noFill/>
          <a:ln cap="flat" cmpd="sng" w="19050">
            <a:solidFill>
              <a:schemeClr val="accent4"/>
            </a:solidFill>
            <a:prstDash val="solid"/>
            <a:round/>
            <a:headEnd len="med" w="med" type="triangle"/>
            <a:tailEnd len="med" w="med" type="triangle"/>
          </a:ln>
        </p:spPr>
      </p:cxnSp>
      <p:sp>
        <p:nvSpPr>
          <p:cNvPr id="987" name="Google Shape;987;p73"/>
          <p:cNvSpPr txBox="1"/>
          <p:nvPr/>
        </p:nvSpPr>
        <p:spPr>
          <a:xfrm flipH="1" rot="1486">
            <a:off x="7323237" y="2764972"/>
            <a:ext cx="69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36 cm</a:t>
            </a:r>
            <a:endParaRPr sz="1800">
              <a:latin typeface="Lexend"/>
              <a:ea typeface="Lexend"/>
              <a:cs typeface="Lexend"/>
              <a:sym typeface="Lexend"/>
            </a:endParaRPr>
          </a:p>
        </p:txBody>
      </p:sp>
      <p:sp>
        <p:nvSpPr>
          <p:cNvPr id="988" name="Google Shape;988;p73"/>
          <p:cNvSpPr txBox="1"/>
          <p:nvPr/>
        </p:nvSpPr>
        <p:spPr>
          <a:xfrm flipH="1" rot="1486">
            <a:off x="5854528" y="1521438"/>
            <a:ext cx="69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34 cm</a:t>
            </a:r>
            <a:endParaRPr sz="1800">
              <a:latin typeface="Lexend"/>
              <a:ea typeface="Lexend"/>
              <a:cs typeface="Lexend"/>
              <a:sym typeface="Lexend"/>
            </a:endParaRPr>
          </a:p>
        </p:txBody>
      </p:sp>
      <p:sp>
        <p:nvSpPr>
          <p:cNvPr id="989" name="Google Shape;989;p73"/>
          <p:cNvSpPr txBox="1"/>
          <p:nvPr/>
        </p:nvSpPr>
        <p:spPr>
          <a:xfrm flipH="1" rot="2581287">
            <a:off x="7686022" y="1417443"/>
            <a:ext cx="694298" cy="323697"/>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50 cm</a:t>
            </a:r>
            <a:endParaRPr sz="1800">
              <a:latin typeface="Lexend"/>
              <a:ea typeface="Lexend"/>
              <a:cs typeface="Lexend"/>
              <a:sym typeface="Lexend"/>
            </a:endParaRPr>
          </a:p>
        </p:txBody>
      </p:sp>
      <p:sp>
        <p:nvSpPr>
          <p:cNvPr id="990" name="Google Shape;990;p73"/>
          <p:cNvSpPr txBox="1"/>
          <p:nvPr/>
        </p:nvSpPr>
        <p:spPr>
          <a:xfrm>
            <a:off x="1126709" y="653905"/>
            <a:ext cx="3271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Maxaan looma oggolaan inaan u isticmaalno aragtida Pythagoras (Pythagoras' theorem) saddexagalkan?</a:t>
            </a:r>
            <a:endParaRPr sz="1800">
              <a:solidFill>
                <a:schemeClr val="dk1"/>
              </a:solidFill>
              <a:latin typeface="Lexend"/>
              <a:ea typeface="Lexend"/>
              <a:cs typeface="Lexend"/>
              <a:sym typeface="Lexend"/>
            </a:endParaRPr>
          </a:p>
        </p:txBody>
      </p:sp>
      <p:sp>
        <p:nvSpPr>
          <p:cNvPr id="991" name="Google Shape;991;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hypotenuse-ga (hypotenuse)</a:t>
            </a:r>
            <a:endParaRPr/>
          </a:p>
        </p:txBody>
      </p:sp>
      <p:pic>
        <p:nvPicPr>
          <p:cNvPr id="992" name="Google Shape;992;p73"/>
          <p:cNvPicPr preferRelativeResize="0"/>
          <p:nvPr/>
        </p:nvPicPr>
        <p:blipFill>
          <a:blip r:embed="rId8">
            <a:alphaModFix/>
          </a:blip>
          <a:stretch>
            <a:fillRect/>
          </a:stretch>
        </p:blipFill>
        <p:spPr>
          <a:xfrm>
            <a:off x="448651" y="1796115"/>
            <a:ext cx="564900" cy="813475"/>
          </a:xfrm>
          <a:prstGeom prst="rect">
            <a:avLst/>
          </a:prstGeom>
          <a:noFill/>
          <a:ln>
            <a:noFill/>
          </a:ln>
        </p:spPr>
      </p:pic>
      <p:sp>
        <p:nvSpPr>
          <p:cNvPr id="993" name="Google Shape;993;p73"/>
          <p:cNvSpPr txBox="1"/>
          <p:nvPr/>
        </p:nvSpPr>
        <p:spPr>
          <a:xfrm>
            <a:off x="324001" y="260926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Saciid</a:t>
            </a:r>
            <a:endParaRPr sz="1800">
              <a:latin typeface="Lexend"/>
              <a:ea typeface="Lexend"/>
              <a:cs typeface="Lexend"/>
              <a:sym typeface="Lexend"/>
            </a:endParaRPr>
          </a:p>
        </p:txBody>
      </p:sp>
      <p:pic>
        <p:nvPicPr>
          <p:cNvPr id="994" name="Google Shape;994;p73"/>
          <p:cNvPicPr preferRelativeResize="0"/>
          <p:nvPr/>
        </p:nvPicPr>
        <p:blipFill rotWithShape="1">
          <a:blip r:embed="rId4">
            <a:alphaModFix/>
          </a:blip>
          <a:srcRect b="4760" l="40550" r="0" t="13015"/>
          <a:stretch/>
        </p:blipFill>
        <p:spPr>
          <a:xfrm>
            <a:off x="851375" y="572225"/>
            <a:ext cx="3580052" cy="1831101"/>
          </a:xfrm>
          <a:prstGeom prst="rect">
            <a:avLst/>
          </a:prstGeom>
          <a:noFill/>
          <a:ln>
            <a:noFill/>
          </a:ln>
        </p:spPr>
      </p:pic>
      <p:sp>
        <p:nvSpPr>
          <p:cNvPr id="995" name="Google Shape;995;p73"/>
          <p:cNvSpPr txBox="1"/>
          <p:nvPr/>
        </p:nvSpPr>
        <p:spPr>
          <a:xfrm flipH="1">
            <a:off x="3476325" y="2410411"/>
            <a:ext cx="2521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180° – </a:t>
            </a:r>
            <a:r>
              <a:rPr lang="en-GB" sz="1100">
                <a:solidFill>
                  <a:schemeClr val="dk1"/>
                </a:solidFill>
                <a:latin typeface="Lexend"/>
                <a:ea typeface="Lexend"/>
                <a:cs typeface="Lexend"/>
                <a:sym typeface="Lexend"/>
              </a:rPr>
              <a:t>46° – 43° = 91°</a:t>
            </a:r>
            <a:endParaRPr sz="1800">
              <a:solidFill>
                <a:schemeClr val="dk1"/>
              </a:solidFill>
              <a:latin typeface="Lexend"/>
              <a:ea typeface="Lexend"/>
              <a:cs typeface="Lexend"/>
              <a:sym typeface="Lexend"/>
            </a:endParaRPr>
          </a:p>
        </p:txBody>
      </p:sp>
      <p:sp>
        <p:nvSpPr>
          <p:cNvPr id="996" name="Google Shape;996;p73"/>
          <p:cNvSpPr txBox="1"/>
          <p:nvPr/>
        </p:nvSpPr>
        <p:spPr>
          <a:xfrm>
            <a:off x="1126709" y="1494645"/>
            <a:ext cx="3271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Xagashani waxay ka dhintay 1° inay noqoto xagal-qumman (right-angle)!</a:t>
            </a:r>
            <a:endParaRPr sz="1800">
              <a:solidFill>
                <a:schemeClr val="dk1"/>
              </a:solidFill>
              <a:latin typeface="Lexend"/>
              <a:ea typeface="Lexend"/>
              <a:cs typeface="Lexend"/>
              <a:sym typeface="Lexend"/>
            </a:endParaRPr>
          </a:p>
        </p:txBody>
      </p:sp>
      <p:pic>
        <p:nvPicPr>
          <p:cNvPr id="997" name="Google Shape;997;p73"/>
          <p:cNvPicPr preferRelativeResize="0"/>
          <p:nvPr/>
        </p:nvPicPr>
        <p:blipFill rotWithShape="1">
          <a:blip r:embed="rId4">
            <a:alphaModFix/>
          </a:blip>
          <a:srcRect b="4218" l="40550" r="0" t="13558"/>
          <a:stretch/>
        </p:blipFill>
        <p:spPr>
          <a:xfrm>
            <a:off x="982900" y="2912450"/>
            <a:ext cx="3327473" cy="1231174"/>
          </a:xfrm>
          <a:prstGeom prst="rect">
            <a:avLst/>
          </a:prstGeom>
          <a:noFill/>
          <a:ln>
            <a:noFill/>
          </a:ln>
        </p:spPr>
      </p:pic>
      <p:sp>
        <p:nvSpPr>
          <p:cNvPr id="998" name="Google Shape;998;p73"/>
          <p:cNvSpPr txBox="1"/>
          <p:nvPr/>
        </p:nvSpPr>
        <p:spPr>
          <a:xfrm>
            <a:off x="1237265" y="3013606"/>
            <a:ext cx="3040500" cy="8313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Waxaan u malaynayaa sababtoo ah hypotenuse (hypotenuse) wuxuu u kala baxaa oo kaliya saddex-xagal xagal-qumman (right-angled triangle).</a:t>
            </a:r>
            <a:endParaRPr sz="1800">
              <a:latin typeface="Lexend"/>
              <a:ea typeface="Lexend"/>
              <a:cs typeface="Lexend"/>
              <a:sym typeface="Lexend"/>
            </a:endParaRPr>
          </a:p>
        </p:txBody>
      </p:sp>
      <p:sp>
        <p:nvSpPr>
          <p:cNvPr id="999" name="Google Shape;999;p73"/>
          <p:cNvSpPr/>
          <p:nvPr/>
        </p:nvSpPr>
        <p:spPr>
          <a:xfrm>
            <a:off x="1126700" y="2864638"/>
            <a:ext cx="3271200" cy="1256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0" name="Google Shape;1000;p73"/>
          <p:cNvSpPr txBox="1"/>
          <p:nvPr/>
        </p:nvSpPr>
        <p:spPr>
          <a:xfrm>
            <a:off x="475372" y="4548082"/>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Layla</a:t>
            </a:r>
            <a:endParaRPr sz="1800">
              <a:latin typeface="Lexend"/>
              <a:ea typeface="Lexend"/>
              <a:cs typeface="Lexend"/>
              <a:sym typeface="Lexend"/>
            </a:endParaRPr>
          </a:p>
        </p:txBody>
      </p:sp>
      <p:pic>
        <p:nvPicPr>
          <p:cNvPr id="1001" name="Google Shape;1001;p73"/>
          <p:cNvPicPr preferRelativeResize="0"/>
          <p:nvPr/>
        </p:nvPicPr>
        <p:blipFill>
          <a:blip r:embed="rId9">
            <a:alphaModFix/>
          </a:blip>
          <a:stretch>
            <a:fillRect/>
          </a:stretch>
        </p:blipFill>
        <p:spPr>
          <a:xfrm>
            <a:off x="567847" y="3757079"/>
            <a:ext cx="629124" cy="823977"/>
          </a:xfrm>
          <a:prstGeom prst="rect">
            <a:avLst/>
          </a:prstGeom>
          <a:noFill/>
          <a:ln>
            <a:noFill/>
          </a:ln>
        </p:spPr>
      </p:pic>
      <p:pic>
        <p:nvPicPr>
          <p:cNvPr id="1002" name="Google Shape;1002;p73"/>
          <p:cNvPicPr preferRelativeResize="0"/>
          <p:nvPr/>
        </p:nvPicPr>
        <p:blipFill rotWithShape="1">
          <a:blip r:embed="rId4">
            <a:alphaModFix/>
          </a:blip>
          <a:srcRect b="4218" l="40550" r="0" t="13558"/>
          <a:stretch/>
        </p:blipFill>
        <p:spPr>
          <a:xfrm>
            <a:off x="946904" y="2852350"/>
            <a:ext cx="3727048" cy="1415876"/>
          </a:xfrm>
          <a:prstGeom prst="rect">
            <a:avLst/>
          </a:prstGeom>
          <a:noFill/>
          <a:ln>
            <a:noFill/>
          </a:ln>
        </p:spPr>
      </p:pic>
      <p:sp>
        <p:nvSpPr>
          <p:cNvPr id="1003" name="Google Shape;1003;p73"/>
          <p:cNvSpPr txBox="1"/>
          <p:nvPr/>
        </p:nvSpPr>
        <p:spPr>
          <a:xfrm>
            <a:off x="1248956" y="2895614"/>
            <a:ext cx="36813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Oo waa laba jibaaranka hypotenuse (hypotenuse) oo la mid ah laba jibaaranka labada dhinac ee kale oo la isku daray.</a:t>
            </a:r>
            <a:endParaRPr sz="1800">
              <a:latin typeface="Lexend"/>
              <a:ea typeface="Lexend"/>
              <a:cs typeface="Lexend"/>
              <a:sym typeface="Lexend"/>
            </a:endParaRPr>
          </a:p>
        </p:txBody>
      </p:sp>
      <p:cxnSp>
        <p:nvCxnSpPr>
          <p:cNvPr id="1004" name="Google Shape;1004;p73"/>
          <p:cNvCxnSpPr/>
          <p:nvPr/>
        </p:nvCxnSpPr>
        <p:spPr>
          <a:xfrm flipH="1" rot="10800000">
            <a:off x="5947025" y="2484800"/>
            <a:ext cx="876900" cy="54600"/>
          </a:xfrm>
          <a:prstGeom prst="straightConnector1">
            <a:avLst/>
          </a:prstGeom>
          <a:noFill/>
          <a:ln cap="flat" cmpd="sng" w="28575">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74"/>
          <p:cNvSpPr/>
          <p:nvPr/>
        </p:nvSpPr>
        <p:spPr>
          <a:xfrm rot="-59670">
            <a:off x="5582269" y="1856336"/>
            <a:ext cx="1054359" cy="1054359"/>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0" name="Google Shape;1010;p74"/>
          <p:cNvSpPr/>
          <p:nvPr/>
        </p:nvSpPr>
        <p:spPr>
          <a:xfrm>
            <a:off x="6650626" y="2909123"/>
            <a:ext cx="1124100" cy="112410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1" name="Google Shape;1011;p74"/>
          <p:cNvSpPr/>
          <p:nvPr/>
        </p:nvSpPr>
        <p:spPr>
          <a:xfrm rot="2573875">
            <a:off x="6957955" y="1014803"/>
            <a:ext cx="1561494" cy="156129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012" name="Google Shape;1012;p74"/>
          <p:cNvPicPr preferRelativeResize="0"/>
          <p:nvPr/>
        </p:nvPicPr>
        <p:blipFill rotWithShape="1">
          <a:blip r:embed="rId3">
            <a:alphaModFix/>
          </a:blip>
          <a:srcRect b="4760" l="40550" r="0" t="13015"/>
          <a:stretch/>
        </p:blipFill>
        <p:spPr>
          <a:xfrm>
            <a:off x="851375" y="572225"/>
            <a:ext cx="3580052" cy="1831101"/>
          </a:xfrm>
          <a:prstGeom prst="rect">
            <a:avLst/>
          </a:prstGeom>
          <a:noFill/>
          <a:ln>
            <a:noFill/>
          </a:ln>
        </p:spPr>
      </p:pic>
      <p:sp>
        <p:nvSpPr>
          <p:cNvPr id="1013" name="Google Shape;1013;p74"/>
          <p:cNvSpPr txBox="1"/>
          <p:nvPr/>
        </p:nvSpPr>
        <p:spPr>
          <a:xfrm>
            <a:off x="1126709" y="653905"/>
            <a:ext cx="32712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Haa! Bedka (area) laba jibaaranka ugu weyn wuxuu la mid yahay oo kaliya wadarta (sum) labada laba jibaaran ee yaryar marka xagashaasi tahay xagal-qumman (right angle).</a:t>
            </a:r>
            <a:endParaRPr sz="1800">
              <a:solidFill>
                <a:schemeClr val="dk1"/>
              </a:solidFill>
              <a:latin typeface="Lexend"/>
              <a:ea typeface="Lexend"/>
              <a:cs typeface="Lexend"/>
              <a:sym typeface="Lexend"/>
            </a:endParaRPr>
          </a:p>
        </p:txBody>
      </p:sp>
      <p:sp>
        <p:nvSpPr>
          <p:cNvPr id="1014" name="Google Shape;1014;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hypotenuse (hypotenuse)</a:t>
            </a:r>
            <a:endParaRPr/>
          </a:p>
        </p:txBody>
      </p:sp>
      <p:pic>
        <p:nvPicPr>
          <p:cNvPr id="1015" name="Google Shape;1015;p74"/>
          <p:cNvPicPr preferRelativeResize="0"/>
          <p:nvPr/>
        </p:nvPicPr>
        <p:blipFill>
          <a:blip r:embed="rId6">
            <a:alphaModFix/>
          </a:blip>
          <a:stretch>
            <a:fillRect/>
          </a:stretch>
        </p:blipFill>
        <p:spPr>
          <a:xfrm>
            <a:off x="448651" y="1796115"/>
            <a:ext cx="564900" cy="813475"/>
          </a:xfrm>
          <a:prstGeom prst="rect">
            <a:avLst/>
          </a:prstGeom>
          <a:noFill/>
          <a:ln>
            <a:noFill/>
          </a:ln>
        </p:spPr>
      </p:pic>
      <p:sp>
        <p:nvSpPr>
          <p:cNvPr id="1016" name="Google Shape;1016;p74"/>
          <p:cNvSpPr txBox="1"/>
          <p:nvPr/>
        </p:nvSpPr>
        <p:spPr>
          <a:xfrm>
            <a:off x="324001" y="2609265"/>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Saciid</a:t>
            </a:r>
            <a:endParaRPr sz="1800">
              <a:latin typeface="Lexend"/>
              <a:ea typeface="Lexend"/>
              <a:cs typeface="Lexend"/>
              <a:sym typeface="Lexend"/>
            </a:endParaRPr>
          </a:p>
        </p:txBody>
      </p:sp>
      <p:sp>
        <p:nvSpPr>
          <p:cNvPr id="1017" name="Google Shape;1017;p74"/>
          <p:cNvSpPr/>
          <p:nvPr/>
        </p:nvSpPr>
        <p:spPr>
          <a:xfrm>
            <a:off x="11092938" y="6224150"/>
            <a:ext cx="1260000" cy="1260000"/>
          </a:xfrm>
          <a:prstGeom prst="triangle">
            <a:avLst>
              <a:gd fmla="val 1785"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8" name="Google Shape;1018;p74"/>
          <p:cNvSpPr txBox="1"/>
          <p:nvPr/>
        </p:nvSpPr>
        <p:spPr>
          <a:xfrm flipH="1" rot="1266">
            <a:off x="11315692" y="7560391"/>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36 cm</a:t>
            </a:r>
            <a:endParaRPr sz="1800">
              <a:latin typeface="Lexend"/>
              <a:ea typeface="Lexend"/>
              <a:cs typeface="Lexend"/>
              <a:sym typeface="Lexend"/>
            </a:endParaRPr>
          </a:p>
        </p:txBody>
      </p:sp>
      <p:sp>
        <p:nvSpPr>
          <p:cNvPr id="1019" name="Google Shape;1019;p74"/>
          <p:cNvSpPr txBox="1"/>
          <p:nvPr/>
        </p:nvSpPr>
        <p:spPr>
          <a:xfrm flipH="1" rot="1486">
            <a:off x="10322537" y="6782285"/>
            <a:ext cx="69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39 cm</a:t>
            </a:r>
            <a:endParaRPr sz="1800">
              <a:latin typeface="Lexend"/>
              <a:ea typeface="Lexend"/>
              <a:cs typeface="Lexend"/>
              <a:sym typeface="Lexend"/>
            </a:endParaRPr>
          </a:p>
        </p:txBody>
      </p:sp>
      <p:sp>
        <p:nvSpPr>
          <p:cNvPr id="1020" name="Google Shape;1020;p74"/>
          <p:cNvSpPr/>
          <p:nvPr/>
        </p:nvSpPr>
        <p:spPr>
          <a:xfrm rot="4665158">
            <a:off x="10842146" y="7225421"/>
            <a:ext cx="503458" cy="503458"/>
          </a:xfrm>
          <a:prstGeom prst="arc">
            <a:avLst>
              <a:gd fmla="val 11680388" name="adj1"/>
              <a:gd fmla="val 17082108" name="adj2"/>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1" name="Google Shape;1021;p74"/>
          <p:cNvSpPr/>
          <p:nvPr/>
        </p:nvSpPr>
        <p:spPr>
          <a:xfrm rot="4664588">
            <a:off x="11737548" y="6876226"/>
            <a:ext cx="1199747" cy="1199747"/>
          </a:xfrm>
          <a:prstGeom prst="arc">
            <a:avLst>
              <a:gd fmla="val 6098409" name="adj1"/>
              <a:gd fmla="val 8893976"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2" name="Google Shape;1022;p74"/>
          <p:cNvSpPr/>
          <p:nvPr/>
        </p:nvSpPr>
        <p:spPr>
          <a:xfrm rot="4664726">
            <a:off x="10513924" y="5633211"/>
            <a:ext cx="1216929" cy="1216929"/>
          </a:xfrm>
          <a:prstGeom prst="arc">
            <a:avLst>
              <a:gd fmla="val 19648779" name="adj1"/>
              <a:gd fmla="val 857899"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3" name="Google Shape;1023;p74"/>
          <p:cNvSpPr txBox="1"/>
          <p:nvPr/>
        </p:nvSpPr>
        <p:spPr>
          <a:xfrm flipH="1" rot="2353">
            <a:off x="11732787" y="7206782"/>
            <a:ext cx="438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47°</a:t>
            </a:r>
            <a:endParaRPr sz="1800">
              <a:latin typeface="Lexend"/>
              <a:ea typeface="Lexend"/>
              <a:cs typeface="Lexend"/>
              <a:sym typeface="Lexend"/>
            </a:endParaRPr>
          </a:p>
        </p:txBody>
      </p:sp>
      <p:sp>
        <p:nvSpPr>
          <p:cNvPr id="1024" name="Google Shape;1024;p74"/>
          <p:cNvSpPr txBox="1"/>
          <p:nvPr/>
        </p:nvSpPr>
        <p:spPr>
          <a:xfrm flipH="1" rot="2353">
            <a:off x="11092958" y="6552809"/>
            <a:ext cx="438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42°</a:t>
            </a:r>
            <a:endParaRPr sz="1800">
              <a:latin typeface="Lexend"/>
              <a:ea typeface="Lexend"/>
              <a:cs typeface="Lexend"/>
              <a:sym typeface="Lexend"/>
            </a:endParaRPr>
          </a:p>
        </p:txBody>
      </p:sp>
      <p:cxnSp>
        <p:nvCxnSpPr>
          <p:cNvPr id="1025" name="Google Shape;1025;p74"/>
          <p:cNvCxnSpPr/>
          <p:nvPr/>
        </p:nvCxnSpPr>
        <p:spPr>
          <a:xfrm flipH="1">
            <a:off x="11016729" y="6224150"/>
            <a:ext cx="22500" cy="1260000"/>
          </a:xfrm>
          <a:prstGeom prst="straightConnector1">
            <a:avLst/>
          </a:prstGeom>
          <a:noFill/>
          <a:ln cap="flat" cmpd="sng" w="19050">
            <a:solidFill>
              <a:schemeClr val="accent4"/>
            </a:solidFill>
            <a:prstDash val="solid"/>
            <a:round/>
            <a:headEnd len="med" w="med" type="triangle"/>
            <a:tailEnd len="med" w="med" type="triangle"/>
          </a:ln>
        </p:spPr>
      </p:cxnSp>
      <p:cxnSp>
        <p:nvCxnSpPr>
          <p:cNvPr id="1026" name="Google Shape;1026;p74"/>
          <p:cNvCxnSpPr/>
          <p:nvPr/>
        </p:nvCxnSpPr>
        <p:spPr>
          <a:xfrm>
            <a:off x="11092938" y="7560350"/>
            <a:ext cx="1260000" cy="0"/>
          </a:xfrm>
          <a:prstGeom prst="straightConnector1">
            <a:avLst/>
          </a:prstGeom>
          <a:noFill/>
          <a:ln cap="flat" cmpd="sng" w="19050">
            <a:solidFill>
              <a:schemeClr val="accent4"/>
            </a:solidFill>
            <a:prstDash val="solid"/>
            <a:round/>
            <a:headEnd len="med" w="med" type="triangle"/>
            <a:tailEnd len="med" w="med" type="triangle"/>
          </a:ln>
        </p:spPr>
      </p:cxnSp>
      <p:cxnSp>
        <p:nvCxnSpPr>
          <p:cNvPr id="1027" name="Google Shape;1027;p74"/>
          <p:cNvCxnSpPr/>
          <p:nvPr/>
        </p:nvCxnSpPr>
        <p:spPr>
          <a:xfrm>
            <a:off x="11191629" y="6147950"/>
            <a:ext cx="1237500" cy="1260000"/>
          </a:xfrm>
          <a:prstGeom prst="straightConnector1">
            <a:avLst/>
          </a:prstGeom>
          <a:noFill/>
          <a:ln cap="flat" cmpd="sng" w="19050">
            <a:solidFill>
              <a:schemeClr val="accent4"/>
            </a:solidFill>
            <a:prstDash val="solid"/>
            <a:round/>
            <a:headEnd len="med" w="med" type="triangle"/>
            <a:tailEnd len="med" w="med" type="triangle"/>
          </a:ln>
        </p:spPr>
      </p:cxnSp>
      <p:sp>
        <p:nvSpPr>
          <p:cNvPr id="1028" name="Google Shape;1028;p74"/>
          <p:cNvSpPr txBox="1"/>
          <p:nvPr/>
        </p:nvSpPr>
        <p:spPr>
          <a:xfrm flipH="1" rot="2731843">
            <a:off x="11485103" y="6565453"/>
            <a:ext cx="1007670" cy="323727"/>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53.5 cm</a:t>
            </a:r>
            <a:endParaRPr sz="1800">
              <a:latin typeface="Lexend"/>
              <a:ea typeface="Lexend"/>
              <a:cs typeface="Lexend"/>
              <a:sym typeface="Lexend"/>
            </a:endParaRPr>
          </a:p>
        </p:txBody>
      </p:sp>
      <p:sp>
        <p:nvSpPr>
          <p:cNvPr id="1029" name="Google Shape;1029;p74"/>
          <p:cNvSpPr/>
          <p:nvPr/>
        </p:nvSpPr>
        <p:spPr>
          <a:xfrm>
            <a:off x="6632825" y="1843059"/>
            <a:ext cx="1141976" cy="1059697"/>
          </a:xfrm>
          <a:custGeom>
            <a:rect b="b" l="l" r="r" t="t"/>
            <a:pathLst>
              <a:path extrusionOk="0" h="119134" w="128384">
                <a:moveTo>
                  <a:pt x="0" y="0"/>
                </a:moveTo>
                <a:lnTo>
                  <a:pt x="2064" y="119134"/>
                </a:lnTo>
                <a:lnTo>
                  <a:pt x="128384" y="119134"/>
                </a:lnTo>
                <a:close/>
              </a:path>
            </a:pathLst>
          </a:custGeom>
          <a:solidFill>
            <a:srgbClr val="EBEDFE"/>
          </a:solidFill>
          <a:ln cap="flat" cmpd="sng" w="28575">
            <a:solidFill>
              <a:schemeClr val="dk1"/>
            </a:solidFill>
            <a:prstDash val="solid"/>
            <a:round/>
            <a:headEnd len="med" w="med" type="none"/>
            <a:tailEnd len="med" w="med" type="none"/>
          </a:ln>
        </p:spPr>
        <p:txBody>
          <a:bodyPr wrap="square">
            <a:normAutofit/>
          </a:bodyPr>
          <a:p/>
        </p:txBody>
      </p:sp>
      <p:sp>
        <p:nvSpPr>
          <p:cNvPr id="1030" name="Google Shape;1030;p74"/>
          <p:cNvSpPr/>
          <p:nvPr/>
        </p:nvSpPr>
        <p:spPr>
          <a:xfrm rot="4665166">
            <a:off x="6505509" y="2754667"/>
            <a:ext cx="291330" cy="291330"/>
          </a:xfrm>
          <a:prstGeom prst="arc">
            <a:avLst>
              <a:gd fmla="val 11547298" name="adj1"/>
              <a:gd fmla="val 16983879" name="adj2"/>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1" name="Google Shape;1031;p74"/>
          <p:cNvSpPr/>
          <p:nvPr/>
        </p:nvSpPr>
        <p:spPr>
          <a:xfrm rot="4665101">
            <a:off x="6014491" y="1229326"/>
            <a:ext cx="1242994" cy="1242994"/>
          </a:xfrm>
          <a:prstGeom prst="arc">
            <a:avLst>
              <a:gd fmla="val 19504642" name="adj1"/>
              <a:gd fmla="val 720533"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2" name="Google Shape;1032;p74"/>
          <p:cNvSpPr txBox="1"/>
          <p:nvPr/>
        </p:nvSpPr>
        <p:spPr>
          <a:xfrm flipH="1" rot="2537">
            <a:off x="6645781" y="2166124"/>
            <a:ext cx="406500" cy="18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46°</a:t>
            </a:r>
            <a:endParaRPr sz="1800">
              <a:latin typeface="Lexend"/>
              <a:ea typeface="Lexend"/>
              <a:cs typeface="Lexend"/>
              <a:sym typeface="Lexend"/>
            </a:endParaRPr>
          </a:p>
        </p:txBody>
      </p:sp>
      <p:sp>
        <p:nvSpPr>
          <p:cNvPr id="1033" name="Google Shape;1033;p74"/>
          <p:cNvSpPr/>
          <p:nvPr/>
        </p:nvSpPr>
        <p:spPr>
          <a:xfrm>
            <a:off x="7156825" y="2290973"/>
            <a:ext cx="1209300" cy="1209300"/>
          </a:xfrm>
          <a:prstGeom prst="arc">
            <a:avLst>
              <a:gd fmla="val 10712530" name="adj1"/>
              <a:gd fmla="val 13390362"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4" name="Google Shape;1034;p74"/>
          <p:cNvSpPr txBox="1"/>
          <p:nvPr/>
        </p:nvSpPr>
        <p:spPr>
          <a:xfrm flipH="1" rot="4462">
            <a:off x="7152549" y="2644445"/>
            <a:ext cx="462300" cy="18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43°</a:t>
            </a:r>
            <a:endParaRPr sz="1800">
              <a:latin typeface="Lexend"/>
              <a:ea typeface="Lexend"/>
              <a:cs typeface="Lexend"/>
              <a:sym typeface="Lexend"/>
            </a:endParaRPr>
          </a:p>
        </p:txBody>
      </p:sp>
      <p:sp>
        <p:nvSpPr>
          <p:cNvPr id="1035" name="Google Shape;1035;p74"/>
          <p:cNvSpPr/>
          <p:nvPr/>
        </p:nvSpPr>
        <p:spPr>
          <a:xfrm>
            <a:off x="6632825" y="1843059"/>
            <a:ext cx="1141976" cy="1059697"/>
          </a:xfrm>
          <a:custGeom>
            <a:rect b="b" l="l" r="r" t="t"/>
            <a:pathLst>
              <a:path extrusionOk="0" h="119134" w="128384">
                <a:moveTo>
                  <a:pt x="0" y="0"/>
                </a:moveTo>
                <a:lnTo>
                  <a:pt x="2064" y="119134"/>
                </a:lnTo>
                <a:lnTo>
                  <a:pt x="128384" y="119134"/>
                </a:lnTo>
                <a:close/>
              </a:path>
            </a:pathLst>
          </a:custGeom>
          <a:noFill/>
          <a:ln cap="flat" cmpd="sng" w="28575">
            <a:solidFill>
              <a:schemeClr val="dk1"/>
            </a:solidFill>
            <a:prstDash val="solid"/>
            <a:round/>
            <a:headEnd len="med" w="med" type="none"/>
            <a:tailEnd len="med" w="med" type="none"/>
          </a:ln>
        </p:spPr>
        <p:txBody>
          <a:bodyPr wrap="square">
            <a:normAutofit/>
          </a:bodyPr>
          <a:p/>
        </p:txBody>
      </p:sp>
      <p:cxnSp>
        <p:nvCxnSpPr>
          <p:cNvPr id="1036" name="Google Shape;1036;p74"/>
          <p:cNvCxnSpPr/>
          <p:nvPr/>
        </p:nvCxnSpPr>
        <p:spPr>
          <a:xfrm>
            <a:off x="6544090" y="1836027"/>
            <a:ext cx="18300" cy="1073100"/>
          </a:xfrm>
          <a:prstGeom prst="straightConnector1">
            <a:avLst/>
          </a:prstGeom>
          <a:noFill/>
          <a:ln cap="flat" cmpd="sng" w="19050">
            <a:solidFill>
              <a:schemeClr val="accent4"/>
            </a:solidFill>
            <a:prstDash val="solid"/>
            <a:round/>
            <a:headEnd len="med" w="med" type="triangle"/>
            <a:tailEnd len="med" w="med" type="triangle"/>
          </a:ln>
        </p:spPr>
      </p:cxnSp>
      <p:cxnSp>
        <p:nvCxnSpPr>
          <p:cNvPr id="1037" name="Google Shape;1037;p74"/>
          <p:cNvCxnSpPr/>
          <p:nvPr/>
        </p:nvCxnSpPr>
        <p:spPr>
          <a:xfrm flipH="1" rot="10800000">
            <a:off x="6647646" y="2994015"/>
            <a:ext cx="1134600" cy="1500"/>
          </a:xfrm>
          <a:prstGeom prst="straightConnector1">
            <a:avLst/>
          </a:prstGeom>
          <a:noFill/>
          <a:ln cap="flat" cmpd="sng" w="19050">
            <a:solidFill>
              <a:schemeClr val="accent4"/>
            </a:solidFill>
            <a:prstDash val="solid"/>
            <a:round/>
            <a:headEnd len="med" w="med" type="triangle"/>
            <a:tailEnd len="med" w="med" type="triangle"/>
          </a:ln>
        </p:spPr>
      </p:cxnSp>
      <p:cxnSp>
        <p:nvCxnSpPr>
          <p:cNvPr id="1038" name="Google Shape;1038;p74"/>
          <p:cNvCxnSpPr/>
          <p:nvPr/>
        </p:nvCxnSpPr>
        <p:spPr>
          <a:xfrm>
            <a:off x="6687388" y="1778881"/>
            <a:ext cx="1151700" cy="1070400"/>
          </a:xfrm>
          <a:prstGeom prst="straightConnector1">
            <a:avLst/>
          </a:prstGeom>
          <a:noFill/>
          <a:ln cap="flat" cmpd="sng" w="19050">
            <a:solidFill>
              <a:schemeClr val="accent4"/>
            </a:solidFill>
            <a:prstDash val="solid"/>
            <a:round/>
            <a:headEnd len="med" w="med" type="triangle"/>
            <a:tailEnd len="med" w="med" type="triangle"/>
          </a:ln>
        </p:spPr>
      </p:cxnSp>
      <p:sp>
        <p:nvSpPr>
          <p:cNvPr id="1039" name="Google Shape;1039;p74"/>
          <p:cNvSpPr txBox="1"/>
          <p:nvPr/>
        </p:nvSpPr>
        <p:spPr>
          <a:xfrm flipH="1" rot="2971">
            <a:off x="6856687" y="3012164"/>
            <a:ext cx="694200" cy="18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36 cm</a:t>
            </a:r>
            <a:endParaRPr sz="1800">
              <a:latin typeface="Lexend"/>
              <a:ea typeface="Lexend"/>
              <a:cs typeface="Lexend"/>
              <a:sym typeface="Lexend"/>
            </a:endParaRPr>
          </a:p>
        </p:txBody>
      </p:sp>
      <p:sp>
        <p:nvSpPr>
          <p:cNvPr id="1040" name="Google Shape;1040;p74"/>
          <p:cNvSpPr txBox="1"/>
          <p:nvPr/>
        </p:nvSpPr>
        <p:spPr>
          <a:xfrm flipH="1" rot="1486">
            <a:off x="5860501" y="2292599"/>
            <a:ext cx="694200" cy="18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34 cm</a:t>
            </a:r>
            <a:endParaRPr sz="1800">
              <a:latin typeface="Lexend"/>
              <a:ea typeface="Lexend"/>
              <a:cs typeface="Lexend"/>
              <a:sym typeface="Lexend"/>
            </a:endParaRPr>
          </a:p>
        </p:txBody>
      </p:sp>
      <p:sp>
        <p:nvSpPr>
          <p:cNvPr id="1041" name="Google Shape;1041;p74"/>
          <p:cNvSpPr txBox="1"/>
          <p:nvPr/>
        </p:nvSpPr>
        <p:spPr>
          <a:xfrm flipH="1" rot="2669">
            <a:off x="6430874" y="4226409"/>
            <a:ext cx="1545900" cy="18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bed (area) 1296 cm²</a:t>
            </a:r>
            <a:endParaRPr sz="1800">
              <a:latin typeface="Lexend"/>
              <a:ea typeface="Lexend"/>
              <a:cs typeface="Lexend"/>
              <a:sym typeface="Lexend"/>
            </a:endParaRPr>
          </a:p>
        </p:txBody>
      </p:sp>
      <p:sp>
        <p:nvSpPr>
          <p:cNvPr id="1042" name="Google Shape;1042;p74"/>
          <p:cNvSpPr txBox="1"/>
          <p:nvPr/>
        </p:nvSpPr>
        <p:spPr>
          <a:xfrm flipH="1" rot="2582441">
            <a:off x="6959915" y="2148547"/>
            <a:ext cx="912065" cy="187428"/>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50 cm</a:t>
            </a:r>
            <a:endParaRPr sz="1800">
              <a:latin typeface="Lexend"/>
              <a:ea typeface="Lexend"/>
              <a:cs typeface="Lexend"/>
              <a:sym typeface="Lexend"/>
            </a:endParaRPr>
          </a:p>
        </p:txBody>
      </p:sp>
      <p:sp>
        <p:nvSpPr>
          <p:cNvPr id="1043" name="Google Shape;1043;p74"/>
          <p:cNvSpPr txBox="1"/>
          <p:nvPr/>
        </p:nvSpPr>
        <p:spPr>
          <a:xfrm flipH="1" rot="2669">
            <a:off x="5263871" y="1150602"/>
            <a:ext cx="1545900" cy="18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bed (area) 1156 cm²</a:t>
            </a:r>
            <a:endParaRPr sz="1800">
              <a:latin typeface="Lexend"/>
              <a:ea typeface="Lexend"/>
              <a:cs typeface="Lexend"/>
              <a:sym typeface="Lexend"/>
            </a:endParaRPr>
          </a:p>
        </p:txBody>
      </p:sp>
      <p:sp>
        <p:nvSpPr>
          <p:cNvPr id="1044" name="Google Shape;1044;p74"/>
          <p:cNvSpPr txBox="1"/>
          <p:nvPr/>
        </p:nvSpPr>
        <p:spPr>
          <a:xfrm flipH="1" rot="2463">
            <a:off x="7163663" y="1293970"/>
            <a:ext cx="1256100" cy="18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2500 cm²</a:t>
            </a:r>
            <a:endParaRPr sz="1800">
              <a:latin typeface="Lexend"/>
              <a:ea typeface="Lexend"/>
              <a:cs typeface="Lexend"/>
              <a:sym typeface="Lexend"/>
            </a:endParaRPr>
          </a:p>
        </p:txBody>
      </p:sp>
      <p:cxnSp>
        <p:nvCxnSpPr>
          <p:cNvPr id="1045" name="Google Shape;1045;p74"/>
          <p:cNvCxnSpPr/>
          <p:nvPr/>
        </p:nvCxnSpPr>
        <p:spPr>
          <a:xfrm>
            <a:off x="6066300" y="1401998"/>
            <a:ext cx="21600" cy="764100"/>
          </a:xfrm>
          <a:prstGeom prst="straightConnector1">
            <a:avLst/>
          </a:prstGeom>
          <a:noFill/>
          <a:ln cap="flat" cmpd="sng" w="28575">
            <a:solidFill>
              <a:schemeClr val="accent4"/>
            </a:solidFill>
            <a:prstDash val="solid"/>
            <a:round/>
            <a:headEnd len="med" w="med" type="none"/>
            <a:tailEnd len="med" w="med" type="none"/>
          </a:ln>
        </p:spPr>
      </p:cxnSp>
      <p:cxnSp>
        <p:nvCxnSpPr>
          <p:cNvPr id="1046" name="Google Shape;1046;p74"/>
          <p:cNvCxnSpPr/>
          <p:nvPr/>
        </p:nvCxnSpPr>
        <p:spPr>
          <a:xfrm flipH="1" rot="10800000">
            <a:off x="7197300" y="3673950"/>
            <a:ext cx="1200" cy="514200"/>
          </a:xfrm>
          <a:prstGeom prst="straightConnector1">
            <a:avLst/>
          </a:prstGeom>
          <a:noFill/>
          <a:ln cap="flat" cmpd="sng" w="28575">
            <a:solidFill>
              <a:schemeClr val="accent4"/>
            </a:solidFill>
            <a:prstDash val="solid"/>
            <a:round/>
            <a:headEnd len="med" w="med" type="none"/>
            <a:tailEnd len="med" w="med" type="none"/>
          </a:ln>
        </p:spPr>
      </p:cxnSp>
      <p:sp>
        <p:nvSpPr>
          <p:cNvPr id="1047" name="Google Shape;1047;p74"/>
          <p:cNvSpPr/>
          <p:nvPr/>
        </p:nvSpPr>
        <p:spPr>
          <a:xfrm>
            <a:off x="320550" y="613500"/>
            <a:ext cx="4378500" cy="2427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8" name="Google Shape;1048;p74"/>
          <p:cNvSpPr txBox="1"/>
          <p:nvPr/>
        </p:nvSpPr>
        <p:spPr>
          <a:xfrm flipH="1" rot="2645">
            <a:off x="628789" y="1876121"/>
            <a:ext cx="31194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1156 + 1296 = 2452 </a:t>
            </a:r>
            <a:endParaRPr sz="1800">
              <a:latin typeface="Lexend"/>
              <a:ea typeface="Lexend"/>
              <a:cs typeface="Lexend"/>
              <a:sym typeface="Lexend"/>
            </a:endParaRPr>
          </a:p>
        </p:txBody>
      </p:sp>
      <p:sp>
        <p:nvSpPr>
          <p:cNvPr id="1049" name="Google Shape;1049;p74"/>
          <p:cNvSpPr txBox="1"/>
          <p:nvPr/>
        </p:nvSpPr>
        <p:spPr>
          <a:xfrm flipH="1" rot="2645">
            <a:off x="323989" y="713921"/>
            <a:ext cx="31194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Wadarta (sum) bedka (area) labada laba jibaaran ee yaryar waa:</a:t>
            </a:r>
            <a:endParaRPr sz="1800">
              <a:latin typeface="Lexend"/>
              <a:ea typeface="Lexend"/>
              <a:cs typeface="Lexend"/>
              <a:sym typeface="Lexend"/>
            </a:endParaRPr>
          </a:p>
        </p:txBody>
      </p:sp>
      <p:sp>
        <p:nvSpPr>
          <p:cNvPr id="1050" name="Google Shape;1050;p74"/>
          <p:cNvSpPr txBox="1"/>
          <p:nvPr/>
        </p:nvSpPr>
        <p:spPr>
          <a:xfrm flipH="1" rot="2645">
            <a:off x="628789" y="1433471"/>
            <a:ext cx="31194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 </a:t>
            </a:r>
            <a:r>
              <a:rPr lang="en-GB" sz="1800">
                <a:latin typeface="Lexend"/>
                <a:ea typeface="Lexend"/>
                <a:cs typeface="Lexend"/>
                <a:sym typeface="Lexend"/>
              </a:rPr>
              <a:t> 34²  +   36²   </a:t>
            </a:r>
            <a:endParaRPr sz="1800">
              <a:latin typeface="Lexend"/>
              <a:ea typeface="Lexend"/>
              <a:cs typeface="Lexend"/>
              <a:sym typeface="Lexend"/>
            </a:endParaRPr>
          </a:p>
        </p:txBody>
      </p:sp>
      <p:sp>
        <p:nvSpPr>
          <p:cNvPr id="1051" name="Google Shape;1051;p74"/>
          <p:cNvSpPr txBox="1"/>
          <p:nvPr/>
        </p:nvSpPr>
        <p:spPr>
          <a:xfrm flipH="1" rot="2610">
            <a:off x="323950" y="2319393"/>
            <a:ext cx="47424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Maadaama aysan tani la mid ahayn 2500, kani ma aha saddex-xagal xagal-qumman (right-angled triangle), sidaas darteed aragtida Pythagoras (Pythagoras’ theorem) ma shaqeyso.</a:t>
            </a:r>
            <a:endParaRPr sz="1800">
              <a:latin typeface="Lexend"/>
              <a:ea typeface="Lexend"/>
              <a:cs typeface="Lexend"/>
              <a:sym typeface="Lexend"/>
            </a:endParaRPr>
          </a:p>
        </p:txBody>
      </p:sp>
      <p:sp>
        <p:nvSpPr>
          <p:cNvPr id="1052" name="Google Shape;1052;p74"/>
          <p:cNvSpPr txBox="1"/>
          <p:nvPr/>
        </p:nvSpPr>
        <p:spPr>
          <a:xfrm flipH="1" rot="2645">
            <a:off x="628789" y="3316771"/>
            <a:ext cx="31194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 </a:t>
            </a:r>
            <a:r>
              <a:rPr lang="en-GB" sz="1800">
                <a:latin typeface="Lexend"/>
                <a:ea typeface="Lexend"/>
                <a:cs typeface="Lexend"/>
                <a:sym typeface="Lexend"/>
              </a:rPr>
              <a:t> 34²  +   36²  ≠  50²</a:t>
            </a:r>
            <a:endParaRPr sz="1800">
              <a:latin typeface="Lexend"/>
              <a:ea typeface="Lexend"/>
              <a:cs typeface="Lexend"/>
              <a:sym typeface="Lexend"/>
            </a:endParaRPr>
          </a:p>
        </p:txBody>
      </p:sp>
      <p:sp>
        <p:nvSpPr>
          <p:cNvPr id="1053" name="Google Shape;1053;p74"/>
          <p:cNvSpPr txBox="1"/>
          <p:nvPr/>
        </p:nvSpPr>
        <p:spPr>
          <a:xfrm flipH="1" rot="2610">
            <a:off x="323950" y="3760043"/>
            <a:ext cx="47424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Maadaama saddex-xagalkani uusan ahayn xagal-qumman (right-angled), ma laha hypotenuse (hypotenuse).</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75"/>
          <p:cNvSpPr/>
          <p:nvPr/>
        </p:nvSpPr>
        <p:spPr>
          <a:xfrm>
            <a:off x="3889882" y="3341500"/>
            <a:ext cx="1499700" cy="977100"/>
          </a:xfrm>
          <a:prstGeom prst="rtTriangl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9" name="Google Shape;1059;p75"/>
          <p:cNvSpPr txBox="1"/>
          <p:nvPr/>
        </p:nvSpPr>
        <p:spPr>
          <a:xfrm flipH="1">
            <a:off x="324000" y="613195"/>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ea typeface="Lexend"/>
                <a:cs typeface="Lexend"/>
                <a:sym typeface="Lexend"/>
              </a:rPr>
              <a:t>Saddex-xagalahaas ayaa aragtida Pythagoras (Pythagoras’ theorem) run ku tahay?</a:t>
            </a:r>
            <a:endParaRPr sz="1800">
              <a:latin typeface="Lexend"/>
              <a:ea typeface="Lexend"/>
              <a:cs typeface="Lexend"/>
              <a:sym typeface="Lexend"/>
            </a:endParaRPr>
          </a:p>
        </p:txBody>
      </p:sp>
      <p:sp>
        <p:nvSpPr>
          <p:cNvPr id="1060" name="Google Shape;1060;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hypotenuse (hypotenuse)</a:t>
            </a:r>
            <a:endParaRPr/>
          </a:p>
        </p:txBody>
      </p:sp>
      <p:grpSp>
        <p:nvGrpSpPr>
          <p:cNvPr id="1061" name="Google Shape;1061;p75"/>
          <p:cNvGrpSpPr/>
          <p:nvPr/>
        </p:nvGrpSpPr>
        <p:grpSpPr>
          <a:xfrm rot="5400000">
            <a:off x="338601" y="1097483"/>
            <a:ext cx="1589118" cy="1587815"/>
            <a:chOff x="6577689" y="980020"/>
            <a:chExt cx="1589118" cy="1587815"/>
          </a:xfrm>
        </p:grpSpPr>
        <p:grpSp>
          <p:nvGrpSpPr>
            <p:cNvPr id="1062" name="Google Shape;1062;p75"/>
            <p:cNvGrpSpPr/>
            <p:nvPr/>
          </p:nvGrpSpPr>
          <p:grpSpPr>
            <a:xfrm>
              <a:off x="6679395" y="980020"/>
              <a:ext cx="1487413" cy="1487413"/>
              <a:chOff x="6679600" y="980050"/>
              <a:chExt cx="1216200" cy="1216200"/>
            </a:xfrm>
          </p:grpSpPr>
          <p:sp>
            <p:nvSpPr>
              <p:cNvPr id="1063" name="Google Shape;1063;p75"/>
              <p:cNvSpPr/>
              <p:nvPr/>
            </p:nvSpPr>
            <p:spPr>
              <a:xfrm>
                <a:off x="6679600" y="980050"/>
                <a:ext cx="1216200" cy="1216200"/>
              </a:xfrm>
              <a:prstGeom prst="rtTriangl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4" name="Google Shape;1064;p75"/>
              <p:cNvSpPr/>
              <p:nvPr/>
            </p:nvSpPr>
            <p:spPr>
              <a:xfrm>
                <a:off x="6679600" y="1939150"/>
                <a:ext cx="257100" cy="257100"/>
              </a:xfrm>
              <a:prstGeom prst="rect">
                <a:avLst/>
              </a:prstGeom>
              <a:noFill/>
              <a:ln cap="flat" cmpd="sng" w="28575">
                <a:solidFill>
                  <a:srgbClr val="0B5FA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5" name="Google Shape;1065;p75"/>
              <p:cNvSpPr/>
              <p:nvPr/>
            </p:nvSpPr>
            <p:spPr>
              <a:xfrm>
                <a:off x="6679600" y="980050"/>
                <a:ext cx="1216200" cy="12162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66" name="Google Shape;1066;p75"/>
            <p:cNvGrpSpPr/>
            <p:nvPr/>
          </p:nvGrpSpPr>
          <p:grpSpPr>
            <a:xfrm>
              <a:off x="6577689" y="1622164"/>
              <a:ext cx="203100" cy="203100"/>
              <a:chOff x="5878935" y="1619989"/>
              <a:chExt cx="203100" cy="203100"/>
            </a:xfrm>
          </p:grpSpPr>
          <p:cxnSp>
            <p:nvCxnSpPr>
              <p:cNvPr id="1067" name="Google Shape;1067;p75"/>
              <p:cNvCxnSpPr/>
              <p:nvPr/>
            </p:nvCxnSpPr>
            <p:spPr>
              <a:xfrm>
                <a:off x="5878935" y="1721539"/>
                <a:ext cx="203100" cy="0"/>
              </a:xfrm>
              <a:prstGeom prst="straightConnector1">
                <a:avLst/>
              </a:prstGeom>
              <a:noFill/>
              <a:ln cap="flat" cmpd="sng" w="19050">
                <a:solidFill>
                  <a:srgbClr val="000000"/>
                </a:solidFill>
                <a:prstDash val="solid"/>
                <a:round/>
                <a:headEnd len="med" w="med" type="none"/>
                <a:tailEnd len="med" w="med" type="none"/>
              </a:ln>
            </p:spPr>
          </p:cxnSp>
          <p:cxnSp>
            <p:nvCxnSpPr>
              <p:cNvPr id="1068" name="Google Shape;1068;p75"/>
              <p:cNvCxnSpPr/>
              <p:nvPr/>
            </p:nvCxnSpPr>
            <p:spPr>
              <a:xfrm rot="5400000">
                <a:off x="5878935" y="1721539"/>
                <a:ext cx="203100" cy="0"/>
              </a:xfrm>
              <a:prstGeom prst="straightConnector1">
                <a:avLst/>
              </a:prstGeom>
              <a:noFill/>
              <a:ln cap="flat" cmpd="sng" w="19050">
                <a:solidFill>
                  <a:srgbClr val="000000"/>
                </a:solidFill>
                <a:prstDash val="solid"/>
                <a:round/>
                <a:headEnd len="med" w="med" type="none"/>
                <a:tailEnd len="med" w="med" type="none"/>
              </a:ln>
            </p:spPr>
          </p:cxnSp>
        </p:grpSp>
        <p:grpSp>
          <p:nvGrpSpPr>
            <p:cNvPr id="1069" name="Google Shape;1069;p75"/>
            <p:cNvGrpSpPr/>
            <p:nvPr/>
          </p:nvGrpSpPr>
          <p:grpSpPr>
            <a:xfrm>
              <a:off x="7321539" y="2364735"/>
              <a:ext cx="203100" cy="203100"/>
              <a:chOff x="5878935" y="1619989"/>
              <a:chExt cx="203100" cy="203100"/>
            </a:xfrm>
          </p:grpSpPr>
          <p:cxnSp>
            <p:nvCxnSpPr>
              <p:cNvPr id="1070" name="Google Shape;1070;p75"/>
              <p:cNvCxnSpPr/>
              <p:nvPr/>
            </p:nvCxnSpPr>
            <p:spPr>
              <a:xfrm>
                <a:off x="5878935" y="1721539"/>
                <a:ext cx="203100" cy="0"/>
              </a:xfrm>
              <a:prstGeom prst="straightConnector1">
                <a:avLst/>
              </a:prstGeom>
              <a:noFill/>
              <a:ln cap="flat" cmpd="sng" w="19050">
                <a:solidFill>
                  <a:srgbClr val="000000"/>
                </a:solidFill>
                <a:prstDash val="solid"/>
                <a:round/>
                <a:headEnd len="med" w="med" type="none"/>
                <a:tailEnd len="med" w="med" type="none"/>
              </a:ln>
            </p:spPr>
          </p:cxnSp>
          <p:cxnSp>
            <p:nvCxnSpPr>
              <p:cNvPr id="1071" name="Google Shape;1071;p75"/>
              <p:cNvCxnSpPr/>
              <p:nvPr/>
            </p:nvCxnSpPr>
            <p:spPr>
              <a:xfrm rot="5400000">
                <a:off x="5878935" y="1721539"/>
                <a:ext cx="203100" cy="0"/>
              </a:xfrm>
              <a:prstGeom prst="straightConnector1">
                <a:avLst/>
              </a:prstGeom>
              <a:noFill/>
              <a:ln cap="flat" cmpd="sng" w="19050">
                <a:solidFill>
                  <a:srgbClr val="000000"/>
                </a:solidFill>
                <a:prstDash val="solid"/>
                <a:round/>
                <a:headEnd len="med" w="med" type="none"/>
                <a:tailEnd len="med" w="med" type="none"/>
              </a:ln>
            </p:spPr>
          </p:cxnSp>
        </p:grpSp>
      </p:grpSp>
      <p:grpSp>
        <p:nvGrpSpPr>
          <p:cNvPr id="1072" name="Google Shape;1072;p75"/>
          <p:cNvGrpSpPr/>
          <p:nvPr/>
        </p:nvGrpSpPr>
        <p:grpSpPr>
          <a:xfrm rot="8100000">
            <a:off x="6902257" y="3372723"/>
            <a:ext cx="1589090" cy="1587800"/>
            <a:chOff x="6577689" y="980020"/>
            <a:chExt cx="1589106" cy="1587815"/>
          </a:xfrm>
        </p:grpSpPr>
        <p:sp>
          <p:nvSpPr>
            <p:cNvPr id="1073" name="Google Shape;1073;p75"/>
            <p:cNvSpPr/>
            <p:nvPr/>
          </p:nvSpPr>
          <p:spPr>
            <a:xfrm>
              <a:off x="6679395" y="980020"/>
              <a:ext cx="1487400" cy="1487400"/>
            </a:xfrm>
            <a:prstGeom prst="rtTriangl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074" name="Google Shape;1074;p75"/>
            <p:cNvGrpSpPr/>
            <p:nvPr/>
          </p:nvGrpSpPr>
          <p:grpSpPr>
            <a:xfrm>
              <a:off x="6577689" y="1622164"/>
              <a:ext cx="203100" cy="203100"/>
              <a:chOff x="5878935" y="1619989"/>
              <a:chExt cx="203100" cy="203100"/>
            </a:xfrm>
          </p:grpSpPr>
          <p:cxnSp>
            <p:nvCxnSpPr>
              <p:cNvPr id="1075" name="Google Shape;1075;p75"/>
              <p:cNvCxnSpPr/>
              <p:nvPr/>
            </p:nvCxnSpPr>
            <p:spPr>
              <a:xfrm>
                <a:off x="5878935" y="1721539"/>
                <a:ext cx="203100" cy="0"/>
              </a:xfrm>
              <a:prstGeom prst="straightConnector1">
                <a:avLst/>
              </a:prstGeom>
              <a:noFill/>
              <a:ln cap="flat" cmpd="sng" w="19050">
                <a:solidFill>
                  <a:srgbClr val="000000"/>
                </a:solidFill>
                <a:prstDash val="solid"/>
                <a:round/>
                <a:headEnd len="med" w="med" type="none"/>
                <a:tailEnd len="med" w="med" type="none"/>
              </a:ln>
            </p:spPr>
          </p:cxnSp>
          <p:cxnSp>
            <p:nvCxnSpPr>
              <p:cNvPr id="1076" name="Google Shape;1076;p75"/>
              <p:cNvCxnSpPr/>
              <p:nvPr/>
            </p:nvCxnSpPr>
            <p:spPr>
              <a:xfrm rot="5400000">
                <a:off x="5878935" y="1721539"/>
                <a:ext cx="203100" cy="0"/>
              </a:xfrm>
              <a:prstGeom prst="straightConnector1">
                <a:avLst/>
              </a:prstGeom>
              <a:noFill/>
              <a:ln cap="flat" cmpd="sng" w="19050">
                <a:solidFill>
                  <a:srgbClr val="000000"/>
                </a:solidFill>
                <a:prstDash val="solid"/>
                <a:round/>
                <a:headEnd len="med" w="med" type="none"/>
                <a:tailEnd len="med" w="med" type="none"/>
              </a:ln>
            </p:spPr>
          </p:cxnSp>
        </p:grpSp>
        <p:grpSp>
          <p:nvGrpSpPr>
            <p:cNvPr id="1077" name="Google Shape;1077;p75"/>
            <p:cNvGrpSpPr/>
            <p:nvPr/>
          </p:nvGrpSpPr>
          <p:grpSpPr>
            <a:xfrm>
              <a:off x="7321539" y="2364735"/>
              <a:ext cx="203100" cy="203100"/>
              <a:chOff x="5878935" y="1619989"/>
              <a:chExt cx="203100" cy="203100"/>
            </a:xfrm>
          </p:grpSpPr>
          <p:cxnSp>
            <p:nvCxnSpPr>
              <p:cNvPr id="1078" name="Google Shape;1078;p75"/>
              <p:cNvCxnSpPr/>
              <p:nvPr/>
            </p:nvCxnSpPr>
            <p:spPr>
              <a:xfrm>
                <a:off x="5878935" y="1721539"/>
                <a:ext cx="203100" cy="0"/>
              </a:xfrm>
              <a:prstGeom prst="straightConnector1">
                <a:avLst/>
              </a:prstGeom>
              <a:noFill/>
              <a:ln cap="flat" cmpd="sng" w="19050">
                <a:solidFill>
                  <a:srgbClr val="000000"/>
                </a:solidFill>
                <a:prstDash val="solid"/>
                <a:round/>
                <a:headEnd len="med" w="med" type="none"/>
                <a:tailEnd len="med" w="med" type="none"/>
              </a:ln>
            </p:spPr>
          </p:cxnSp>
          <p:cxnSp>
            <p:nvCxnSpPr>
              <p:cNvPr id="1079" name="Google Shape;1079;p75"/>
              <p:cNvCxnSpPr/>
              <p:nvPr/>
            </p:nvCxnSpPr>
            <p:spPr>
              <a:xfrm rot="5400000">
                <a:off x="5878935" y="1721539"/>
                <a:ext cx="203100" cy="0"/>
              </a:xfrm>
              <a:prstGeom prst="straightConnector1">
                <a:avLst/>
              </a:prstGeom>
              <a:noFill/>
              <a:ln cap="flat" cmpd="sng" w="19050">
                <a:solidFill>
                  <a:srgbClr val="000000"/>
                </a:solidFill>
                <a:prstDash val="solid"/>
                <a:round/>
                <a:headEnd len="med" w="med" type="none"/>
                <a:tailEnd len="med" w="med" type="none"/>
              </a:ln>
            </p:spPr>
          </p:cxnSp>
        </p:grpSp>
      </p:grpSp>
      <p:sp>
        <p:nvSpPr>
          <p:cNvPr id="1080" name="Google Shape;1080;p75"/>
          <p:cNvSpPr/>
          <p:nvPr/>
        </p:nvSpPr>
        <p:spPr>
          <a:xfrm rot="8100000">
            <a:off x="6952551" y="3494348"/>
            <a:ext cx="1487470" cy="148747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1" name="Google Shape;1081;p75"/>
          <p:cNvSpPr/>
          <p:nvPr/>
        </p:nvSpPr>
        <p:spPr>
          <a:xfrm flipH="1">
            <a:off x="6054734" y="3622676"/>
            <a:ext cx="1209300" cy="1209300"/>
          </a:xfrm>
          <a:prstGeom prst="arc">
            <a:avLst>
              <a:gd fmla="val 10761646" name="adj1"/>
              <a:gd fmla="val 13538841"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2" name="Google Shape;1082;p75"/>
          <p:cNvSpPr txBox="1"/>
          <p:nvPr/>
        </p:nvSpPr>
        <p:spPr>
          <a:xfrm flipH="1" rot="4462">
            <a:off x="6809323" y="3951507"/>
            <a:ext cx="462300" cy="18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45°</a:t>
            </a:r>
            <a:endParaRPr sz="1800">
              <a:latin typeface="Lexend"/>
              <a:ea typeface="Lexend"/>
              <a:cs typeface="Lexend"/>
              <a:sym typeface="Lexend"/>
            </a:endParaRPr>
          </a:p>
        </p:txBody>
      </p:sp>
      <p:sp>
        <p:nvSpPr>
          <p:cNvPr id="1083" name="Google Shape;1083;p75"/>
          <p:cNvSpPr/>
          <p:nvPr/>
        </p:nvSpPr>
        <p:spPr>
          <a:xfrm rot="8100000">
            <a:off x="6952551" y="3494348"/>
            <a:ext cx="1487470" cy="148747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84" name="Google Shape;1084;p75"/>
          <p:cNvGrpSpPr/>
          <p:nvPr/>
        </p:nvGrpSpPr>
        <p:grpSpPr>
          <a:xfrm>
            <a:off x="846100" y="2267000"/>
            <a:ext cx="2327086" cy="2319418"/>
            <a:chOff x="2293900" y="1428800"/>
            <a:chExt cx="2327086" cy="2319418"/>
          </a:xfrm>
        </p:grpSpPr>
        <p:grpSp>
          <p:nvGrpSpPr>
            <p:cNvPr id="1085" name="Google Shape;1085;p75"/>
            <p:cNvGrpSpPr/>
            <p:nvPr/>
          </p:nvGrpSpPr>
          <p:grpSpPr>
            <a:xfrm>
              <a:off x="2294029" y="1428800"/>
              <a:ext cx="2326956" cy="2319418"/>
              <a:chOff x="2294090" y="1428156"/>
              <a:chExt cx="2143870" cy="2136925"/>
            </a:xfrm>
          </p:grpSpPr>
          <p:sp>
            <p:nvSpPr>
              <p:cNvPr id="1086" name="Google Shape;1086;p75"/>
              <p:cNvSpPr/>
              <p:nvPr/>
            </p:nvSpPr>
            <p:spPr>
              <a:xfrm>
                <a:off x="3011090" y="2131081"/>
                <a:ext cx="717000" cy="717000"/>
              </a:xfrm>
              <a:prstGeom prst="rtTriangl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7" name="Google Shape;1087;p75"/>
              <p:cNvSpPr/>
              <p:nvPr/>
            </p:nvSpPr>
            <p:spPr>
              <a:xfrm>
                <a:off x="3011090" y="2848081"/>
                <a:ext cx="717000" cy="717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8" name="Google Shape;1088;p75"/>
              <p:cNvSpPr/>
              <p:nvPr/>
            </p:nvSpPr>
            <p:spPr>
              <a:xfrm>
                <a:off x="2294090" y="2131081"/>
                <a:ext cx="717000" cy="717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9" name="Google Shape;1089;p75"/>
              <p:cNvSpPr/>
              <p:nvPr/>
            </p:nvSpPr>
            <p:spPr>
              <a:xfrm rot="2700000">
                <a:off x="3221134" y="1636930"/>
                <a:ext cx="1008051" cy="1008051"/>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90" name="Google Shape;1090;p75"/>
            <p:cNvSpPr txBox="1"/>
            <p:nvPr/>
          </p:nvSpPr>
          <p:spPr>
            <a:xfrm flipH="1">
              <a:off x="2293900" y="2294700"/>
              <a:ext cx="770100" cy="554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10 cm²</a:t>
              </a:r>
              <a:endParaRPr sz="1800">
                <a:latin typeface="Lexend"/>
                <a:ea typeface="Lexend"/>
                <a:cs typeface="Lexend"/>
                <a:sym typeface="Lexend"/>
              </a:endParaRPr>
            </a:p>
          </p:txBody>
        </p:sp>
        <p:sp>
          <p:nvSpPr>
            <p:cNvPr id="1091" name="Google Shape;1091;p75"/>
            <p:cNvSpPr txBox="1"/>
            <p:nvPr/>
          </p:nvSpPr>
          <p:spPr>
            <a:xfrm flipH="1">
              <a:off x="3072450" y="3082975"/>
              <a:ext cx="770100" cy="554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8 cm²</a:t>
              </a:r>
              <a:endParaRPr sz="1800">
                <a:latin typeface="Lexend"/>
                <a:ea typeface="Lexend"/>
                <a:cs typeface="Lexend"/>
                <a:sym typeface="Lexend"/>
              </a:endParaRPr>
            </a:p>
          </p:txBody>
        </p:sp>
        <p:sp>
          <p:nvSpPr>
            <p:cNvPr id="1092" name="Google Shape;1092;p75"/>
            <p:cNvSpPr txBox="1"/>
            <p:nvPr/>
          </p:nvSpPr>
          <p:spPr>
            <a:xfrm flipH="1">
              <a:off x="3463175" y="1882950"/>
              <a:ext cx="770100" cy="554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000">
                  <a:latin typeface="Lexend"/>
                  <a:ea typeface="Lexend"/>
                  <a:cs typeface="Lexend"/>
                  <a:sym typeface="Lexend"/>
                </a:rPr>
                <a:t>19 cm²</a:t>
              </a:r>
              <a:endParaRPr sz="1800">
                <a:latin typeface="Lexend"/>
                <a:ea typeface="Lexend"/>
                <a:cs typeface="Lexend"/>
                <a:sym typeface="Lexend"/>
              </a:endParaRPr>
            </a:p>
          </p:txBody>
        </p:sp>
      </p:grpSp>
      <p:sp>
        <p:nvSpPr>
          <p:cNvPr id="1093" name="Google Shape;1093;p75"/>
          <p:cNvSpPr txBox="1"/>
          <p:nvPr/>
        </p:nvSpPr>
        <p:spPr>
          <a:xfrm flipH="1">
            <a:off x="3250513" y="1107445"/>
            <a:ext cx="15081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jifaarka (hypotenuse)</a:t>
            </a:r>
            <a:endParaRPr sz="1800">
              <a:latin typeface="Lexend"/>
              <a:ea typeface="Lexend"/>
              <a:cs typeface="Lexend"/>
              <a:sym typeface="Lexend"/>
            </a:endParaRPr>
          </a:p>
        </p:txBody>
      </p:sp>
      <p:cxnSp>
        <p:nvCxnSpPr>
          <p:cNvPr id="1094" name="Google Shape;1094;p75"/>
          <p:cNvCxnSpPr/>
          <p:nvPr/>
        </p:nvCxnSpPr>
        <p:spPr>
          <a:xfrm rot="10798633">
            <a:off x="3891475" y="4465945"/>
            <a:ext cx="1509300" cy="0"/>
          </a:xfrm>
          <a:prstGeom prst="straightConnector1">
            <a:avLst/>
          </a:prstGeom>
          <a:noFill/>
          <a:ln cap="flat" cmpd="sng" w="28575">
            <a:solidFill>
              <a:srgbClr val="374CF1"/>
            </a:solidFill>
            <a:prstDash val="solid"/>
            <a:round/>
            <a:headEnd len="med" w="med" type="triangle"/>
            <a:tailEnd len="med" w="med" type="triangle"/>
          </a:ln>
        </p:spPr>
      </p:cxnSp>
      <p:sp>
        <p:nvSpPr>
          <p:cNvPr id="1095" name="Google Shape;1095;p75"/>
          <p:cNvSpPr txBox="1"/>
          <p:nvPr/>
        </p:nvSpPr>
        <p:spPr>
          <a:xfrm flipH="1">
            <a:off x="4138988" y="4456383"/>
            <a:ext cx="1025400" cy="304200"/>
          </a:xfrm>
          <a:prstGeom prst="rect">
            <a:avLst/>
          </a:prstGeom>
          <a:noFill/>
          <a:ln>
            <a:noFill/>
          </a:ln>
        </p:spPr>
        <p:txBody>
          <a:bodyPr anchorCtr="0" anchor="ctr" bIns="0" lIns="0" spcFirstLastPara="1" rIns="0" wrap="squar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10 cm</a:t>
            </a:r>
            <a:endParaRPr sz="1800">
              <a:latin typeface="Lexend"/>
              <a:ea typeface="Lexend"/>
              <a:cs typeface="Lexend"/>
              <a:sym typeface="Lexend"/>
            </a:endParaRPr>
          </a:p>
        </p:txBody>
      </p:sp>
      <p:sp>
        <p:nvSpPr>
          <p:cNvPr id="1096" name="Google Shape;1096;p75"/>
          <p:cNvSpPr/>
          <p:nvPr/>
        </p:nvSpPr>
        <p:spPr>
          <a:xfrm>
            <a:off x="4599172" y="3552941"/>
            <a:ext cx="1534200" cy="1534200"/>
          </a:xfrm>
          <a:prstGeom prst="arc">
            <a:avLst>
              <a:gd fmla="val 10761646" name="adj1"/>
              <a:gd fmla="val 12845392"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97" name="Google Shape;1097;p75"/>
          <p:cNvSpPr txBox="1"/>
          <p:nvPr/>
        </p:nvSpPr>
        <p:spPr>
          <a:xfrm rot="-4462">
            <a:off x="4635489" y="4045810"/>
            <a:ext cx="462300" cy="18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38°</a:t>
            </a:r>
            <a:endParaRPr sz="1800">
              <a:latin typeface="Lexend"/>
              <a:ea typeface="Lexend"/>
              <a:cs typeface="Lexend"/>
              <a:sym typeface="Lexend"/>
            </a:endParaRPr>
          </a:p>
        </p:txBody>
      </p:sp>
      <p:sp>
        <p:nvSpPr>
          <p:cNvPr id="1098" name="Google Shape;1098;p75"/>
          <p:cNvSpPr/>
          <p:nvPr/>
        </p:nvSpPr>
        <p:spPr>
          <a:xfrm>
            <a:off x="3370025" y="2821398"/>
            <a:ext cx="1065600" cy="1065600"/>
          </a:xfrm>
          <a:prstGeom prst="arc">
            <a:avLst>
              <a:gd fmla="val 1968750" name="adj1"/>
              <a:gd fmla="val 5437026"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99" name="Google Shape;1099;p75"/>
          <p:cNvGrpSpPr/>
          <p:nvPr/>
        </p:nvGrpSpPr>
        <p:grpSpPr>
          <a:xfrm rot="-2700000">
            <a:off x="3260783" y="655074"/>
            <a:ext cx="1487541" cy="1487386"/>
            <a:chOff x="6679239" y="980020"/>
            <a:chExt cx="1487556" cy="1487400"/>
          </a:xfrm>
        </p:grpSpPr>
        <p:sp>
          <p:nvSpPr>
            <p:cNvPr id="1100" name="Google Shape;1100;p75"/>
            <p:cNvSpPr/>
            <p:nvPr/>
          </p:nvSpPr>
          <p:spPr>
            <a:xfrm>
              <a:off x="6679395" y="980020"/>
              <a:ext cx="1487400" cy="1487400"/>
            </a:xfrm>
            <a:prstGeom prst="rtTriangl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01" name="Google Shape;1101;p75"/>
            <p:cNvCxnSpPr/>
            <p:nvPr/>
          </p:nvCxnSpPr>
          <p:spPr>
            <a:xfrm rot="5400000">
              <a:off x="6577689" y="1723714"/>
              <a:ext cx="203100" cy="0"/>
            </a:xfrm>
            <a:prstGeom prst="straightConnector1">
              <a:avLst/>
            </a:prstGeom>
            <a:noFill/>
            <a:ln cap="flat" cmpd="sng" w="19050">
              <a:solidFill>
                <a:srgbClr val="000000"/>
              </a:solidFill>
              <a:prstDash val="solid"/>
              <a:round/>
              <a:headEnd len="med" w="med" type="none"/>
              <a:tailEnd len="med" w="med" type="none"/>
            </a:ln>
          </p:spPr>
        </p:cxnSp>
        <p:cxnSp>
          <p:nvCxnSpPr>
            <p:cNvPr id="1102" name="Google Shape;1102;p75"/>
            <p:cNvCxnSpPr/>
            <p:nvPr/>
          </p:nvCxnSpPr>
          <p:spPr>
            <a:xfrm>
              <a:off x="7321539" y="2466285"/>
              <a:ext cx="203100" cy="0"/>
            </a:xfrm>
            <a:prstGeom prst="straightConnector1">
              <a:avLst/>
            </a:prstGeom>
            <a:noFill/>
            <a:ln cap="flat" cmpd="sng" w="19050">
              <a:solidFill>
                <a:srgbClr val="000000"/>
              </a:solidFill>
              <a:prstDash val="solid"/>
              <a:round/>
              <a:headEnd len="med" w="med" type="none"/>
              <a:tailEnd len="med" w="med" type="none"/>
            </a:ln>
          </p:spPr>
        </p:cxnSp>
      </p:grpSp>
      <p:sp>
        <p:nvSpPr>
          <p:cNvPr id="1103" name="Google Shape;1103;p75"/>
          <p:cNvSpPr txBox="1"/>
          <p:nvPr/>
        </p:nvSpPr>
        <p:spPr>
          <a:xfrm rot="-4462">
            <a:off x="3868066" y="3559189"/>
            <a:ext cx="462300" cy="18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62°</a:t>
            </a:r>
            <a:endParaRPr sz="1800">
              <a:latin typeface="Lexend"/>
              <a:ea typeface="Lexend"/>
              <a:cs typeface="Lexend"/>
              <a:sym typeface="Lexend"/>
            </a:endParaRPr>
          </a:p>
        </p:txBody>
      </p:sp>
      <p:sp>
        <p:nvSpPr>
          <p:cNvPr id="1104" name="Google Shape;1104;p75"/>
          <p:cNvSpPr/>
          <p:nvPr/>
        </p:nvSpPr>
        <p:spPr>
          <a:xfrm>
            <a:off x="3889870" y="3341500"/>
            <a:ext cx="1499700" cy="977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05" name="Google Shape;1105;p75"/>
          <p:cNvGrpSpPr/>
          <p:nvPr/>
        </p:nvGrpSpPr>
        <p:grpSpPr>
          <a:xfrm rot="8100000">
            <a:off x="5694345" y="894080"/>
            <a:ext cx="2326975" cy="2319437"/>
            <a:chOff x="2294090" y="1428156"/>
            <a:chExt cx="2143870" cy="2136925"/>
          </a:xfrm>
        </p:grpSpPr>
        <p:sp>
          <p:nvSpPr>
            <p:cNvPr id="1106" name="Google Shape;1106;p75"/>
            <p:cNvSpPr/>
            <p:nvPr/>
          </p:nvSpPr>
          <p:spPr>
            <a:xfrm>
              <a:off x="3011090" y="2131081"/>
              <a:ext cx="717000" cy="717000"/>
            </a:xfrm>
            <a:prstGeom prst="rtTriangl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7" name="Google Shape;1107;p75"/>
            <p:cNvSpPr/>
            <p:nvPr/>
          </p:nvSpPr>
          <p:spPr>
            <a:xfrm>
              <a:off x="3011090" y="2848081"/>
              <a:ext cx="717000" cy="717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8" name="Google Shape;1108;p75"/>
            <p:cNvSpPr/>
            <p:nvPr/>
          </p:nvSpPr>
          <p:spPr>
            <a:xfrm>
              <a:off x="2294090" y="2131081"/>
              <a:ext cx="717000" cy="717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9" name="Google Shape;1109;p75"/>
            <p:cNvSpPr/>
            <p:nvPr/>
          </p:nvSpPr>
          <p:spPr>
            <a:xfrm rot="2700000">
              <a:off x="3221134" y="1636930"/>
              <a:ext cx="1008051" cy="1008051"/>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10" name="Google Shape;1110;p75"/>
          <p:cNvSpPr txBox="1"/>
          <p:nvPr/>
        </p:nvSpPr>
        <p:spPr>
          <a:xfrm flipH="1">
            <a:off x="5934180" y="1190067"/>
            <a:ext cx="7701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37 cm²</a:t>
            </a:r>
            <a:endParaRPr sz="1800">
              <a:latin typeface="Lexend"/>
              <a:ea typeface="Lexend"/>
              <a:cs typeface="Lexend"/>
              <a:sym typeface="Lexend"/>
            </a:endParaRPr>
          </a:p>
        </p:txBody>
      </p:sp>
      <p:sp>
        <p:nvSpPr>
          <p:cNvPr id="1111" name="Google Shape;1111;p75"/>
          <p:cNvSpPr txBox="1"/>
          <p:nvPr/>
        </p:nvSpPr>
        <p:spPr>
          <a:xfrm flipH="1">
            <a:off x="6472869" y="2356014"/>
            <a:ext cx="7701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77 cm²</a:t>
            </a:r>
            <a:endParaRPr sz="1800">
              <a:latin typeface="Lexend"/>
              <a:ea typeface="Lexend"/>
              <a:cs typeface="Lexend"/>
              <a:sym typeface="Lexend"/>
            </a:endParaRPr>
          </a:p>
        </p:txBody>
      </p:sp>
      <p:sp>
        <p:nvSpPr>
          <p:cNvPr id="1112" name="Google Shape;1112;p75"/>
          <p:cNvSpPr txBox="1"/>
          <p:nvPr/>
        </p:nvSpPr>
        <p:spPr>
          <a:xfrm flipH="1">
            <a:off x="7028178" y="1190067"/>
            <a:ext cx="7701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40 cm²</a:t>
            </a:r>
            <a:endParaRPr sz="1800">
              <a:latin typeface="Lexend"/>
              <a:ea typeface="Lexend"/>
              <a:cs typeface="Lexend"/>
              <a:sym typeface="Lexend"/>
            </a:endParaRPr>
          </a:p>
        </p:txBody>
      </p:sp>
      <p:grpSp>
        <p:nvGrpSpPr>
          <p:cNvPr id="1113" name="Google Shape;1113;p75"/>
          <p:cNvGrpSpPr/>
          <p:nvPr/>
        </p:nvGrpSpPr>
        <p:grpSpPr>
          <a:xfrm>
            <a:off x="1800596" y="1384651"/>
            <a:ext cx="274366" cy="274366"/>
            <a:chOff x="1020916" y="1442088"/>
            <a:chExt cx="457200" cy="457200"/>
          </a:xfrm>
        </p:grpSpPr>
        <p:pic>
          <p:nvPicPr>
            <p:cNvPr id="1114" name="Google Shape;1114;p7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15" name="Google Shape;1115;p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16" name="Google Shape;1116;p75"/>
          <p:cNvGrpSpPr/>
          <p:nvPr/>
        </p:nvGrpSpPr>
        <p:grpSpPr>
          <a:xfrm>
            <a:off x="2787646" y="1542301"/>
            <a:ext cx="274366" cy="274366"/>
            <a:chOff x="1020916" y="1442088"/>
            <a:chExt cx="457200" cy="457200"/>
          </a:xfrm>
        </p:grpSpPr>
        <p:pic>
          <p:nvPicPr>
            <p:cNvPr id="1117" name="Google Shape;1117;p7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18" name="Google Shape;1118;p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19" name="Google Shape;1119;p75"/>
          <p:cNvGrpSpPr/>
          <p:nvPr/>
        </p:nvGrpSpPr>
        <p:grpSpPr>
          <a:xfrm>
            <a:off x="649021" y="3907913"/>
            <a:ext cx="274366" cy="274366"/>
            <a:chOff x="1020916" y="1442088"/>
            <a:chExt cx="457200" cy="457200"/>
          </a:xfrm>
        </p:grpSpPr>
        <p:pic>
          <p:nvPicPr>
            <p:cNvPr id="1120" name="Google Shape;1120;p7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21" name="Google Shape;1121;p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122" name="Google Shape;1122;p75"/>
          <p:cNvGrpSpPr/>
          <p:nvPr/>
        </p:nvGrpSpPr>
        <p:grpSpPr>
          <a:xfrm>
            <a:off x="3500521" y="3341488"/>
            <a:ext cx="274366" cy="274366"/>
            <a:chOff x="1020916" y="1442088"/>
            <a:chExt cx="457200" cy="457200"/>
          </a:xfrm>
        </p:grpSpPr>
        <p:pic>
          <p:nvPicPr>
            <p:cNvPr id="1123" name="Google Shape;1123;p7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24" name="Google Shape;1124;p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125" name="Google Shape;1125;p75"/>
          <p:cNvGrpSpPr/>
          <p:nvPr/>
        </p:nvGrpSpPr>
        <p:grpSpPr>
          <a:xfrm>
            <a:off x="7990271" y="1038363"/>
            <a:ext cx="274366" cy="274366"/>
            <a:chOff x="1020916" y="1442088"/>
            <a:chExt cx="457200" cy="457200"/>
          </a:xfrm>
        </p:grpSpPr>
        <p:pic>
          <p:nvPicPr>
            <p:cNvPr id="1126" name="Google Shape;1126;p7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27" name="Google Shape;1127;p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128" name="Google Shape;1128;p75"/>
          <p:cNvGrpSpPr/>
          <p:nvPr/>
        </p:nvGrpSpPr>
        <p:grpSpPr>
          <a:xfrm>
            <a:off x="6383896" y="3803188"/>
            <a:ext cx="274366" cy="274366"/>
            <a:chOff x="1020916" y="1442088"/>
            <a:chExt cx="457200" cy="457200"/>
          </a:xfrm>
        </p:grpSpPr>
        <p:pic>
          <p:nvPicPr>
            <p:cNvPr id="1129" name="Google Shape;1129;p7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30" name="Google Shape;1130;p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pic>
        <p:nvPicPr>
          <p:cNvPr id="1131" name="Google Shape;1131;p75"/>
          <p:cNvPicPr preferRelativeResize="0"/>
          <p:nvPr/>
        </p:nvPicPr>
        <p:blipFill>
          <a:blip r:embed="rId4">
            <a:alphaModFix/>
          </a:blip>
          <a:stretch>
            <a:fillRect/>
          </a:stretch>
        </p:blipFill>
        <p:spPr>
          <a:xfrm>
            <a:off x="1739783" y="1659013"/>
            <a:ext cx="396000" cy="419100"/>
          </a:xfrm>
          <a:prstGeom prst="rect">
            <a:avLst/>
          </a:prstGeom>
          <a:noFill/>
          <a:ln>
            <a:noFill/>
          </a:ln>
        </p:spPr>
      </p:pic>
      <p:pic>
        <p:nvPicPr>
          <p:cNvPr id="1132" name="Google Shape;1132;p75"/>
          <p:cNvPicPr preferRelativeResize="0"/>
          <p:nvPr/>
        </p:nvPicPr>
        <p:blipFill>
          <a:blip r:embed="rId4">
            <a:alphaModFix/>
          </a:blip>
          <a:stretch>
            <a:fillRect/>
          </a:stretch>
        </p:blipFill>
        <p:spPr>
          <a:xfrm>
            <a:off x="2726833" y="1832288"/>
            <a:ext cx="396000" cy="419100"/>
          </a:xfrm>
          <a:prstGeom prst="rect">
            <a:avLst/>
          </a:prstGeom>
          <a:noFill/>
          <a:ln>
            <a:noFill/>
          </a:ln>
        </p:spPr>
      </p:pic>
      <p:pic>
        <p:nvPicPr>
          <p:cNvPr id="1133" name="Google Shape;1133;p75"/>
          <p:cNvPicPr preferRelativeResize="0"/>
          <p:nvPr/>
        </p:nvPicPr>
        <p:blipFill>
          <a:blip r:embed="rId4">
            <a:alphaModFix/>
          </a:blip>
          <a:stretch>
            <a:fillRect/>
          </a:stretch>
        </p:blipFill>
        <p:spPr>
          <a:xfrm>
            <a:off x="7929458" y="1312288"/>
            <a:ext cx="396000" cy="419100"/>
          </a:xfrm>
          <a:prstGeom prst="rect">
            <a:avLst/>
          </a:prstGeom>
          <a:noFill/>
          <a:ln>
            <a:noFill/>
          </a:ln>
        </p:spPr>
      </p:pic>
      <p:pic>
        <p:nvPicPr>
          <p:cNvPr id="1134" name="Google Shape;1134;p75"/>
          <p:cNvPicPr preferRelativeResize="0"/>
          <p:nvPr/>
        </p:nvPicPr>
        <p:blipFill>
          <a:blip r:embed="rId4">
            <a:alphaModFix/>
          </a:blip>
          <a:stretch>
            <a:fillRect/>
          </a:stretch>
        </p:blipFill>
        <p:spPr>
          <a:xfrm>
            <a:off x="6323083" y="40775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76"/>
          <p:cNvSpPr txBox="1"/>
          <p:nvPr/>
        </p:nvSpPr>
        <p:spPr>
          <a:xfrm flipH="1" rot="2699">
            <a:off x="566423" y="976384"/>
            <a:ext cx="8025002" cy="1837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Clr>
                <a:srgbClr val="000000"/>
              </a:buClr>
              <a:buSzPts val="1800"/>
              <a:buFont typeface="Arial"/>
              <a:buNone/>
            </a:pPr>
            <a:r>
              <a:rPr lang="en-GB" sz="1400">
                <a:latin typeface="Lexend"/>
                <a:ea typeface="Lexend"/>
                <a:cs typeface="Lexend"/>
                <a:sym typeface="Lexend"/>
              </a:rPr>
              <a:t>a) Aragtida Pythagoras waxaa kaliya loo isticmaali karaa in lagu xisaabiyo dhererka dhinaca maqan ee saddexagalka haddii mid ka mid ah dhinacyadiisu yahay ____________.</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Times New Roman"/>
                <a:cs typeface="Times New Roman"/>
                <a:sym typeface="Times New Roman"/>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lnSpc>
                <a:spcPct val="130000"/>
              </a:lnSpc>
              <a:spcBef>
                <a:spcPts val="0"/>
              </a:spcBef>
              <a:spcAft>
                <a:spcPts val="0"/>
              </a:spcAft>
              <a:buClr>
                <a:srgbClr val="000000"/>
              </a:buClr>
              <a:buSzPts val="1800"/>
              <a:buFont typeface="Arial"/>
              <a:buNone/>
            </a:pPr>
            <a:r>
              <a:rPr>
                <a:latin typeface="Lexend"/>
              </a:rPr>
              <a:t/>
            </a:r>
            <a:endParaRPr sz="1200">
              <a:latin typeface="Lexend"/>
              <a:ea typeface="Lexend"/>
              <a:cs typeface="Lexend"/>
              <a:sym typeface="Lexend"/>
            </a:endParaRPr>
          </a:p>
          <a:p>
            <a:pPr indent="0" lvl="0" marL="0" rtl="0" algn="l">
              <a:lnSpc>
                <a:spcPct val="130000"/>
              </a:lnSpc>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b) Kaliya saddexagalka ____________ ayaa leh jifaar (hypotenuse).</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30000"/>
              </a:lnSpc>
              <a:spcBef>
                <a:spcPts val="0"/>
              </a:spcBef>
              <a:spcAft>
                <a:spcPts val="0"/>
              </a:spcAft>
              <a:buClr>
                <a:schemeClr val="dk1"/>
              </a:buClr>
              <a:buSzPts val="1800"/>
              <a:buFont typeface="Arial"/>
              <a:buNone/>
            </a:pPr>
            <a:r>
              <a:rPr>
                <a:latin typeface="Lexend"/>
              </a:rPr>
              <a:t/>
            </a:r>
            <a:endParaRPr sz="1200">
              <a:solidFill>
                <a:schemeClr val="dk1"/>
              </a:solidFill>
              <a:latin typeface="Lexend"/>
              <a:ea typeface="Lexend"/>
              <a:cs typeface="Lexend"/>
              <a:sym typeface="Lexend"/>
            </a:endParaRPr>
          </a:p>
          <a:p>
            <a:pPr indent="0" lvl="0" marL="0" rtl="0" algn="l">
              <a:lnSpc>
                <a:spcPct val="130000"/>
              </a:lnSpc>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c) Jifaarku (hypotenuse) had iyo jeer wuxuu ka soo horjeedaa ____________.</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40" name="Google Shape;1140;p76"/>
          <p:cNvSpPr txBox="1"/>
          <p:nvPr/>
        </p:nvSpPr>
        <p:spPr>
          <a:xfrm flipH="1" rot="2781">
            <a:off x="324001" y="3505235"/>
            <a:ext cx="5932802"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2) Qor jumlad sharraxaysa sababta aragtida Pythagoras looma isticmaali karo in lagu helo qiimaha (value) k.</a:t>
            </a:r>
            <a:r>
              <a:rPr i="1" lang="en-GB" sz="1400">
                <a:latin typeface="Lexend"/>
                <a:ea typeface="Times New Roman"/>
                <a:cs typeface="Times New Roman"/>
                <a:sym typeface="Times New Roman"/>
              </a:rPr>
              <a:t/>
            </a:r>
            <a:r>
              <a:rPr lang="en-GB" sz="1400">
                <a:latin typeface="Lexend"/>
                <a:ea typeface="Lexend"/>
                <a:cs typeface="Lexend"/>
                <a:sym typeface="Lexend"/>
              </a:rPr>
              <a:t/>
            </a:r>
            <a:endParaRPr sz="1800">
              <a:latin typeface="Lexend"/>
              <a:ea typeface="Lexend"/>
              <a:cs typeface="Lexend"/>
              <a:sym typeface="Lexend"/>
            </a:endParaRPr>
          </a:p>
        </p:txBody>
      </p:sp>
      <p:sp>
        <p:nvSpPr>
          <p:cNvPr id="1141" name="Google Shape;1141;p76"/>
          <p:cNvSpPr txBox="1"/>
          <p:nvPr/>
        </p:nvSpPr>
        <p:spPr>
          <a:xfrm flipH="1" rot="2671">
            <a:off x="324016" y="619200"/>
            <a:ext cx="8496003"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1) Dhammeystir weedh kasta.</a:t>
            </a:r>
            <a:endParaRPr sz="1800">
              <a:latin typeface="Lexend"/>
              <a:ea typeface="Lexend"/>
              <a:cs typeface="Lexend"/>
              <a:sym typeface="Lexend"/>
            </a:endParaRPr>
          </a:p>
        </p:txBody>
      </p:sp>
      <p:sp>
        <p:nvSpPr>
          <p:cNvPr id="1142" name="Google Shape;1142;p7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Aqoonsiga jifaarka (hypotenuse)</a:t>
            </a:r>
            <a:endParaRPr/>
          </a:p>
        </p:txBody>
      </p:sp>
      <p:sp>
        <p:nvSpPr>
          <p:cNvPr id="1143" name="Google Shape;1143;p76"/>
          <p:cNvSpPr/>
          <p:nvPr/>
        </p:nvSpPr>
        <p:spPr>
          <a:xfrm>
            <a:off x="7138563" y="3186491"/>
            <a:ext cx="1260000" cy="1260000"/>
          </a:xfrm>
          <a:prstGeom prst="triangle">
            <a:avLst>
              <a:gd fmla="val 1785"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4" name="Google Shape;1144;p76"/>
          <p:cNvSpPr txBox="1"/>
          <p:nvPr/>
        </p:nvSpPr>
        <p:spPr>
          <a:xfrm flipH="1" rot="1266">
            <a:off x="7361317" y="4522733"/>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37 cm</a:t>
            </a:r>
            <a:endParaRPr sz="1800">
              <a:latin typeface="Lexend"/>
              <a:ea typeface="Lexend"/>
              <a:cs typeface="Lexend"/>
              <a:sym typeface="Lexend"/>
            </a:endParaRPr>
          </a:p>
        </p:txBody>
      </p:sp>
      <p:sp>
        <p:nvSpPr>
          <p:cNvPr id="1145" name="Google Shape;1145;p76"/>
          <p:cNvSpPr txBox="1"/>
          <p:nvPr/>
        </p:nvSpPr>
        <p:spPr>
          <a:xfrm flipH="1" rot="1486">
            <a:off x="6368162" y="3744626"/>
            <a:ext cx="69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39 cm</a:t>
            </a:r>
            <a:endParaRPr sz="1800">
              <a:latin typeface="Lexend"/>
              <a:ea typeface="Lexend"/>
              <a:cs typeface="Lexend"/>
              <a:sym typeface="Lexend"/>
            </a:endParaRPr>
          </a:p>
        </p:txBody>
      </p:sp>
      <p:sp>
        <p:nvSpPr>
          <p:cNvPr id="1146" name="Google Shape;1146;p76"/>
          <p:cNvSpPr/>
          <p:nvPr/>
        </p:nvSpPr>
        <p:spPr>
          <a:xfrm rot="4665158">
            <a:off x="6887771" y="4187762"/>
            <a:ext cx="503458" cy="503458"/>
          </a:xfrm>
          <a:prstGeom prst="arc">
            <a:avLst>
              <a:gd fmla="val 11680388" name="adj1"/>
              <a:gd fmla="val 17082108" name="adj2"/>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7" name="Google Shape;1147;p76"/>
          <p:cNvSpPr/>
          <p:nvPr/>
        </p:nvSpPr>
        <p:spPr>
          <a:xfrm rot="4664588">
            <a:off x="7783173" y="3838567"/>
            <a:ext cx="1199747" cy="1199747"/>
          </a:xfrm>
          <a:prstGeom prst="arc">
            <a:avLst>
              <a:gd fmla="val 6098409" name="adj1"/>
              <a:gd fmla="val 8893976"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8" name="Google Shape;1148;p76"/>
          <p:cNvSpPr/>
          <p:nvPr/>
        </p:nvSpPr>
        <p:spPr>
          <a:xfrm rot="4664726">
            <a:off x="6559549" y="2595552"/>
            <a:ext cx="1216929" cy="1216929"/>
          </a:xfrm>
          <a:prstGeom prst="arc">
            <a:avLst>
              <a:gd fmla="val 19648779" name="adj1"/>
              <a:gd fmla="val 857899"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9" name="Google Shape;1149;p76"/>
          <p:cNvSpPr txBox="1"/>
          <p:nvPr/>
        </p:nvSpPr>
        <p:spPr>
          <a:xfrm flipH="1" rot="2353">
            <a:off x="7778412" y="4169124"/>
            <a:ext cx="438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47°</a:t>
            </a:r>
            <a:endParaRPr sz="1800">
              <a:latin typeface="Lexend"/>
              <a:ea typeface="Lexend"/>
              <a:cs typeface="Lexend"/>
              <a:sym typeface="Lexend"/>
            </a:endParaRPr>
          </a:p>
        </p:txBody>
      </p:sp>
      <p:sp>
        <p:nvSpPr>
          <p:cNvPr id="1150" name="Google Shape;1150;p76"/>
          <p:cNvSpPr txBox="1"/>
          <p:nvPr/>
        </p:nvSpPr>
        <p:spPr>
          <a:xfrm flipH="1" rot="2353">
            <a:off x="7138583" y="3515150"/>
            <a:ext cx="438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44°</a:t>
            </a:r>
            <a:endParaRPr sz="1800">
              <a:latin typeface="Lexend"/>
              <a:ea typeface="Lexend"/>
              <a:cs typeface="Lexend"/>
              <a:sym typeface="Lexend"/>
            </a:endParaRPr>
          </a:p>
        </p:txBody>
      </p:sp>
      <p:cxnSp>
        <p:nvCxnSpPr>
          <p:cNvPr id="1151" name="Google Shape;1151;p76"/>
          <p:cNvCxnSpPr/>
          <p:nvPr/>
        </p:nvCxnSpPr>
        <p:spPr>
          <a:xfrm flipH="1">
            <a:off x="7062354" y="3186491"/>
            <a:ext cx="22500" cy="1260000"/>
          </a:xfrm>
          <a:prstGeom prst="straightConnector1">
            <a:avLst/>
          </a:prstGeom>
          <a:noFill/>
          <a:ln cap="flat" cmpd="sng" w="19050">
            <a:solidFill>
              <a:schemeClr val="accent4"/>
            </a:solidFill>
            <a:prstDash val="solid"/>
            <a:round/>
            <a:headEnd len="med" w="med" type="triangle"/>
            <a:tailEnd len="med" w="med" type="triangle"/>
          </a:ln>
        </p:spPr>
      </p:cxnSp>
      <p:cxnSp>
        <p:nvCxnSpPr>
          <p:cNvPr id="1152" name="Google Shape;1152;p76"/>
          <p:cNvCxnSpPr/>
          <p:nvPr/>
        </p:nvCxnSpPr>
        <p:spPr>
          <a:xfrm>
            <a:off x="7138563" y="4522691"/>
            <a:ext cx="1260000" cy="0"/>
          </a:xfrm>
          <a:prstGeom prst="straightConnector1">
            <a:avLst/>
          </a:prstGeom>
          <a:noFill/>
          <a:ln cap="flat" cmpd="sng" w="19050">
            <a:solidFill>
              <a:schemeClr val="accent4"/>
            </a:solidFill>
            <a:prstDash val="solid"/>
            <a:round/>
            <a:headEnd len="med" w="med" type="triangle"/>
            <a:tailEnd len="med" w="med" type="triangle"/>
          </a:ln>
        </p:spPr>
      </p:cxnSp>
      <p:cxnSp>
        <p:nvCxnSpPr>
          <p:cNvPr id="1153" name="Google Shape;1153;p76"/>
          <p:cNvCxnSpPr/>
          <p:nvPr/>
        </p:nvCxnSpPr>
        <p:spPr>
          <a:xfrm>
            <a:off x="7237254" y="3110291"/>
            <a:ext cx="1237500" cy="1260000"/>
          </a:xfrm>
          <a:prstGeom prst="straightConnector1">
            <a:avLst/>
          </a:prstGeom>
          <a:noFill/>
          <a:ln cap="flat" cmpd="sng" w="19050">
            <a:solidFill>
              <a:schemeClr val="accent4"/>
            </a:solidFill>
            <a:prstDash val="solid"/>
            <a:round/>
            <a:headEnd len="med" w="med" type="triangle"/>
            <a:tailEnd len="med" w="med" type="triangle"/>
          </a:ln>
        </p:spPr>
      </p:cxnSp>
      <p:sp>
        <p:nvSpPr>
          <p:cNvPr id="1154" name="Google Shape;1154;p76"/>
          <p:cNvSpPr txBox="1"/>
          <p:nvPr/>
        </p:nvSpPr>
        <p:spPr>
          <a:xfrm flipH="1" rot="2731843">
            <a:off x="7530728" y="3527794"/>
            <a:ext cx="1007670" cy="323727"/>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i="1" lang="en-GB" sz="1800">
                <a:solidFill>
                  <a:schemeClr val="dk1"/>
                </a:solidFill>
                <a:latin typeface="Lexend"/>
                <a:ea typeface="Times New Roman"/>
                <a:cs typeface="Times New Roman"/>
                <a:sym typeface="Times New Roman"/>
              </a:rPr>
              <a:t>k cm</a:t>
            </a:r>
            <a:r>
              <a:rPr lang="en-GB" sz="1800">
                <a:latin typeface="Lexend"/>
                <a:ea typeface="Lexend"/>
                <a:cs typeface="Lexend"/>
                <a:sym typeface="Lexend"/>
              </a:rPr>
              <a:t/>
            </a:r>
            <a:endParaRPr sz="1800">
              <a:latin typeface="Lexend"/>
              <a:ea typeface="Lexend"/>
              <a:cs typeface="Lexend"/>
              <a:sym typeface="Lexend"/>
            </a:endParaRPr>
          </a:p>
        </p:txBody>
      </p:sp>
      <p:sp>
        <p:nvSpPr>
          <p:cNvPr id="1155" name="Google Shape;1155;p76"/>
          <p:cNvSpPr/>
          <p:nvPr/>
        </p:nvSpPr>
        <p:spPr>
          <a:xfrm>
            <a:off x="7138563" y="3186491"/>
            <a:ext cx="1260000" cy="1260000"/>
          </a:xfrm>
          <a:prstGeom prst="triangle">
            <a:avLst>
              <a:gd fmla="val 1785"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sp>
        <p:nvSpPr>
          <p:cNvPr id="1160" name="Google Shape;1160;p77"/>
          <p:cNvSpPr txBox="1"/>
          <p:nvPr/>
        </p:nvSpPr>
        <p:spPr>
          <a:xfrm flipH="1" rot="2671">
            <a:off x="324016" y="619200"/>
            <a:ext cx="8496003"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3) Saddex-xagal kasta oo ka mid ah kuwan, calaamadee (✔) saddex-xagal qumman (right-angled triangle), iskutallaab (✘) saddex-xagal aan qummanayn (non-right-angled triangle), su'aal calaamad (?) dhig mid kasta oo aadan garan karin.</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Saddex-xagal qumman (right-angled triangle) kasta, goobo ama iftiimi hypotenuse-kiisa.</a:t>
            </a:r>
            <a:endParaRPr sz="1800">
              <a:latin typeface="Lexend"/>
              <a:ea typeface="Lexend"/>
              <a:cs typeface="Lexend"/>
              <a:sym typeface="Lexend"/>
            </a:endParaRPr>
          </a:p>
        </p:txBody>
      </p:sp>
      <p:sp>
        <p:nvSpPr>
          <p:cNvPr id="1161" name="Google Shape;1161;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Aqoonsiga hypotenuse-ka (hypotenuse)</a:t>
            </a:r>
            <a:endParaRPr/>
          </a:p>
        </p:txBody>
      </p:sp>
      <p:pic>
        <p:nvPicPr>
          <p:cNvPr id="1162" name="Google Shape;1162;p77"/>
          <p:cNvPicPr preferRelativeResize="0"/>
          <p:nvPr/>
        </p:nvPicPr>
        <p:blipFill>
          <a:blip r:embed="rId3">
            <a:alphaModFix/>
          </a:blip>
          <a:stretch>
            <a:fillRect/>
          </a:stretch>
        </p:blipFill>
        <p:spPr>
          <a:xfrm>
            <a:off x="425100" y="1734202"/>
            <a:ext cx="8293852" cy="3279225"/>
          </a:xfrm>
          <a:prstGeom prst="rect">
            <a:avLst/>
          </a:prstGeom>
          <a:noFill/>
          <a:ln>
            <a:noFill/>
          </a:ln>
        </p:spPr>
      </p:pic>
      <p:sp>
        <p:nvSpPr>
          <p:cNvPr id="1163" name="Google Shape;1163;p77"/>
          <p:cNvSpPr txBox="1"/>
          <p:nvPr/>
        </p:nvSpPr>
        <p:spPr>
          <a:xfrm flipH="1" rot="2532">
            <a:off x="761556" y="2174021"/>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68°</a:t>
            </a:r>
            <a:endParaRPr sz="1800">
              <a:latin typeface="Lexend"/>
              <a:ea typeface="Lexend"/>
              <a:cs typeface="Lexend"/>
              <a:sym typeface="Lexend"/>
            </a:endParaRPr>
          </a:p>
        </p:txBody>
      </p:sp>
      <p:sp>
        <p:nvSpPr>
          <p:cNvPr id="1164" name="Google Shape;1164;p77"/>
          <p:cNvSpPr txBox="1"/>
          <p:nvPr/>
        </p:nvSpPr>
        <p:spPr>
          <a:xfrm flipH="1" rot="2532">
            <a:off x="2221581" y="2485296"/>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22°</a:t>
            </a:r>
            <a:endParaRPr sz="1800">
              <a:latin typeface="Lexend"/>
              <a:ea typeface="Lexend"/>
              <a:cs typeface="Lexend"/>
              <a:sym typeface="Lexend"/>
            </a:endParaRPr>
          </a:p>
        </p:txBody>
      </p:sp>
      <p:sp>
        <p:nvSpPr>
          <p:cNvPr id="1165" name="Google Shape;1165;p77"/>
          <p:cNvSpPr txBox="1"/>
          <p:nvPr/>
        </p:nvSpPr>
        <p:spPr>
          <a:xfrm flipH="1" rot="2532">
            <a:off x="3092101" y="4278380"/>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52°</a:t>
            </a:r>
            <a:endParaRPr sz="1800">
              <a:latin typeface="Lexend"/>
              <a:ea typeface="Lexend"/>
              <a:cs typeface="Lexend"/>
              <a:sym typeface="Lexend"/>
            </a:endParaRPr>
          </a:p>
        </p:txBody>
      </p:sp>
      <p:sp>
        <p:nvSpPr>
          <p:cNvPr id="1166" name="Google Shape;1166;p77"/>
          <p:cNvSpPr txBox="1"/>
          <p:nvPr/>
        </p:nvSpPr>
        <p:spPr>
          <a:xfrm flipH="1" rot="2532">
            <a:off x="7431065" y="2797774"/>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92°</a:t>
            </a:r>
            <a:endParaRPr sz="1800">
              <a:latin typeface="Lexend"/>
              <a:ea typeface="Lexend"/>
              <a:cs typeface="Lexend"/>
              <a:sym typeface="Lexend"/>
            </a:endParaRPr>
          </a:p>
        </p:txBody>
      </p:sp>
      <p:sp>
        <p:nvSpPr>
          <p:cNvPr id="1167" name="Google Shape;1167;p77"/>
          <p:cNvSpPr txBox="1"/>
          <p:nvPr/>
        </p:nvSpPr>
        <p:spPr>
          <a:xfrm flipH="1" rot="2532">
            <a:off x="4570333" y="3635648"/>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34°</a:t>
            </a:r>
            <a:endParaRPr sz="1800">
              <a:latin typeface="Lexend"/>
              <a:ea typeface="Lexend"/>
              <a:cs typeface="Lexend"/>
              <a:sym typeface="Lexend"/>
            </a:endParaRPr>
          </a:p>
        </p:txBody>
      </p:sp>
      <p:sp>
        <p:nvSpPr>
          <p:cNvPr id="1168" name="Google Shape;1168;p77"/>
          <p:cNvSpPr txBox="1"/>
          <p:nvPr/>
        </p:nvSpPr>
        <p:spPr>
          <a:xfrm flipH="1" rot="2089">
            <a:off x="6978754" y="4177989"/>
            <a:ext cx="4938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50°</a:t>
            </a:r>
            <a:endParaRPr sz="1800">
              <a:latin typeface="Lexend"/>
              <a:ea typeface="Lexend"/>
              <a:cs typeface="Lexend"/>
              <a:sym typeface="Lexend"/>
            </a:endParaRPr>
          </a:p>
        </p:txBody>
      </p:sp>
      <p:sp>
        <p:nvSpPr>
          <p:cNvPr id="1169" name="Google Shape;1169;p77"/>
          <p:cNvSpPr txBox="1"/>
          <p:nvPr/>
        </p:nvSpPr>
        <p:spPr>
          <a:xfrm flipH="1" rot="2207">
            <a:off x="6949252" y="3218322"/>
            <a:ext cx="4674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41°</a:t>
            </a:r>
            <a:endParaRPr sz="1800">
              <a:latin typeface="Lexend"/>
              <a:ea typeface="Lexend"/>
              <a:cs typeface="Lexend"/>
              <a:sym typeface="Lexend"/>
            </a:endParaRPr>
          </a:p>
        </p:txBody>
      </p:sp>
      <p:sp>
        <p:nvSpPr>
          <p:cNvPr id="1170" name="Google Shape;1170;p77"/>
          <p:cNvSpPr txBox="1"/>
          <p:nvPr/>
        </p:nvSpPr>
        <p:spPr>
          <a:xfrm flipH="1" rot="2207">
            <a:off x="5139638" y="2282167"/>
            <a:ext cx="4674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52°</a:t>
            </a:r>
            <a:endParaRPr sz="1800">
              <a:latin typeface="Lexend"/>
              <a:ea typeface="Lexend"/>
              <a:cs typeface="Lexend"/>
              <a:sym typeface="Lexend"/>
            </a:endParaRPr>
          </a:p>
        </p:txBody>
      </p:sp>
      <p:sp>
        <p:nvSpPr>
          <p:cNvPr id="1171" name="Google Shape;1171;p77"/>
          <p:cNvSpPr txBox="1"/>
          <p:nvPr/>
        </p:nvSpPr>
        <p:spPr>
          <a:xfrm flipH="1" rot="2207">
            <a:off x="1397043" y="4379681"/>
            <a:ext cx="4674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51°</a:t>
            </a:r>
            <a:endParaRPr sz="1800">
              <a:latin typeface="Lexend"/>
              <a:ea typeface="Lexend"/>
              <a:cs typeface="Lexend"/>
              <a:sym typeface="Lexend"/>
            </a:endParaRPr>
          </a:p>
        </p:txBody>
      </p:sp>
      <p:sp>
        <p:nvSpPr>
          <p:cNvPr id="1172" name="Google Shape;1172;p77"/>
          <p:cNvSpPr txBox="1"/>
          <p:nvPr/>
        </p:nvSpPr>
        <p:spPr>
          <a:xfrm flipH="1" rot="2207">
            <a:off x="568431" y="3426731"/>
            <a:ext cx="4674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39°</a:t>
            </a:r>
            <a:endParaRPr sz="1800">
              <a:latin typeface="Lexend"/>
              <a:ea typeface="Lexend"/>
              <a:cs typeface="Lexend"/>
              <a:sym typeface="Lexend"/>
            </a:endParaRPr>
          </a:p>
        </p:txBody>
      </p:sp>
      <p:cxnSp>
        <p:nvCxnSpPr>
          <p:cNvPr id="1173" name="Google Shape;1173;p77"/>
          <p:cNvCxnSpPr/>
          <p:nvPr/>
        </p:nvCxnSpPr>
        <p:spPr>
          <a:xfrm>
            <a:off x="1274950" y="2351125"/>
            <a:ext cx="192000" cy="68700"/>
          </a:xfrm>
          <a:prstGeom prst="straightConnector1">
            <a:avLst/>
          </a:prstGeom>
          <a:noFill/>
          <a:ln cap="flat" cmpd="sng" w="28575">
            <a:solidFill>
              <a:schemeClr val="accent4"/>
            </a:solidFill>
            <a:prstDash val="solid"/>
            <a:round/>
            <a:headEnd len="med" w="med" type="none"/>
            <a:tailEnd len="med" w="med" type="none"/>
          </a:ln>
        </p:spPr>
      </p:cxnSp>
      <p:cxnSp>
        <p:nvCxnSpPr>
          <p:cNvPr id="1174" name="Google Shape;1174;p77"/>
          <p:cNvCxnSpPr/>
          <p:nvPr/>
        </p:nvCxnSpPr>
        <p:spPr>
          <a:xfrm>
            <a:off x="2728125" y="2665650"/>
            <a:ext cx="397500" cy="144600"/>
          </a:xfrm>
          <a:prstGeom prst="straightConnector1">
            <a:avLst/>
          </a:prstGeom>
          <a:noFill/>
          <a:ln cap="flat" cmpd="sng" w="28575">
            <a:solidFill>
              <a:schemeClr val="accent4"/>
            </a:solidFill>
            <a:prstDash val="solid"/>
            <a:round/>
            <a:headEnd len="med" w="med" type="none"/>
            <a:tailEnd len="med" w="med" type="none"/>
          </a:ln>
        </p:spPr>
      </p:cxnSp>
      <p:cxnSp>
        <p:nvCxnSpPr>
          <p:cNvPr id="1175" name="Google Shape;1175;p77"/>
          <p:cNvCxnSpPr/>
          <p:nvPr/>
        </p:nvCxnSpPr>
        <p:spPr>
          <a:xfrm>
            <a:off x="4530875" y="3591800"/>
            <a:ext cx="240000" cy="123300"/>
          </a:xfrm>
          <a:prstGeom prst="straightConnector1">
            <a:avLst/>
          </a:prstGeom>
          <a:noFill/>
          <a:ln cap="flat" cmpd="sng" w="28575">
            <a:solidFill>
              <a:schemeClr val="accent4"/>
            </a:solidFill>
            <a:prstDash val="solid"/>
            <a:round/>
            <a:headEnd len="med" w="med" type="none"/>
            <a:tailEnd len="med" w="med" type="none"/>
          </a:ln>
        </p:spPr>
      </p:cxnSp>
      <p:cxnSp>
        <p:nvCxnSpPr>
          <p:cNvPr id="1176" name="Google Shape;1176;p77"/>
          <p:cNvCxnSpPr/>
          <p:nvPr/>
        </p:nvCxnSpPr>
        <p:spPr>
          <a:xfrm>
            <a:off x="6700275" y="3312163"/>
            <a:ext cx="270900" cy="46500"/>
          </a:xfrm>
          <a:prstGeom prst="straightConnector1">
            <a:avLst/>
          </a:prstGeom>
          <a:noFill/>
          <a:ln cap="flat" cmpd="sng" w="28575">
            <a:solidFill>
              <a:schemeClr val="accent4"/>
            </a:solidFill>
            <a:prstDash val="solid"/>
            <a:round/>
            <a:headEnd len="med" w="med" type="none"/>
            <a:tailEnd len="med" w="med" type="none"/>
          </a:ln>
        </p:spPr>
      </p:cxnSp>
      <p:cxnSp>
        <p:nvCxnSpPr>
          <p:cNvPr id="1177" name="Google Shape;1177;p77"/>
          <p:cNvCxnSpPr/>
          <p:nvPr/>
        </p:nvCxnSpPr>
        <p:spPr>
          <a:xfrm flipH="1" rot="10800000">
            <a:off x="6710625" y="4277975"/>
            <a:ext cx="260700" cy="26700"/>
          </a:xfrm>
          <a:prstGeom prst="straightConnector1">
            <a:avLst/>
          </a:prstGeom>
          <a:noFill/>
          <a:ln cap="flat" cmpd="sng" w="28575">
            <a:solidFill>
              <a:schemeClr val="accent4"/>
            </a:solidFill>
            <a:prstDash val="solid"/>
            <a:round/>
            <a:headEnd len="med" w="med" type="none"/>
            <a:tailEnd len="med" w="med" type="none"/>
          </a:ln>
        </p:spPr>
      </p:cxnSp>
      <p:sp>
        <p:nvSpPr>
          <p:cNvPr id="1178" name="Google Shape;1178;p77"/>
          <p:cNvSpPr txBox="1"/>
          <p:nvPr/>
        </p:nvSpPr>
        <p:spPr>
          <a:xfrm flipH="1" rot="3364">
            <a:off x="1274943" y="1730839"/>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a) </a:t>
            </a:r>
            <a:endParaRPr sz="1800">
              <a:latin typeface="Lexend"/>
              <a:ea typeface="Lexend"/>
              <a:cs typeface="Lexend"/>
              <a:sym typeface="Lexend"/>
            </a:endParaRPr>
          </a:p>
        </p:txBody>
      </p:sp>
      <p:sp>
        <p:nvSpPr>
          <p:cNvPr id="1179" name="Google Shape;1179;p77"/>
          <p:cNvSpPr txBox="1"/>
          <p:nvPr/>
        </p:nvSpPr>
        <p:spPr>
          <a:xfrm flipH="1" rot="3364">
            <a:off x="3756293" y="1734339"/>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b) </a:t>
            </a:r>
            <a:endParaRPr sz="1800">
              <a:latin typeface="Lexend"/>
              <a:ea typeface="Lexend"/>
              <a:cs typeface="Lexend"/>
              <a:sym typeface="Lexend"/>
            </a:endParaRPr>
          </a:p>
        </p:txBody>
      </p:sp>
      <p:sp>
        <p:nvSpPr>
          <p:cNvPr id="1180" name="Google Shape;1180;p77"/>
          <p:cNvSpPr txBox="1"/>
          <p:nvPr/>
        </p:nvSpPr>
        <p:spPr>
          <a:xfrm flipH="1" rot="3364">
            <a:off x="6134843" y="1924289"/>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c) </a:t>
            </a:r>
            <a:endParaRPr sz="1800">
              <a:latin typeface="Lexend"/>
              <a:ea typeface="Lexend"/>
              <a:cs typeface="Lexend"/>
              <a:sym typeface="Lexend"/>
            </a:endParaRPr>
          </a:p>
        </p:txBody>
      </p:sp>
      <p:sp>
        <p:nvSpPr>
          <p:cNvPr id="1181" name="Google Shape;1181;p77"/>
          <p:cNvSpPr txBox="1"/>
          <p:nvPr/>
        </p:nvSpPr>
        <p:spPr>
          <a:xfrm flipH="1" rot="3364">
            <a:off x="356418" y="2561389"/>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d) </a:t>
            </a:r>
            <a:endParaRPr sz="1800">
              <a:latin typeface="Lexend"/>
              <a:ea typeface="Lexend"/>
              <a:cs typeface="Lexend"/>
              <a:sym typeface="Lexend"/>
            </a:endParaRPr>
          </a:p>
        </p:txBody>
      </p:sp>
      <p:sp>
        <p:nvSpPr>
          <p:cNvPr id="1182" name="Google Shape;1182;p77"/>
          <p:cNvSpPr txBox="1"/>
          <p:nvPr/>
        </p:nvSpPr>
        <p:spPr>
          <a:xfrm flipH="1" rot="3364">
            <a:off x="2926893" y="3405551"/>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e) </a:t>
            </a:r>
            <a:endParaRPr sz="1800">
              <a:latin typeface="Lexend"/>
              <a:ea typeface="Lexend"/>
              <a:cs typeface="Lexend"/>
              <a:sym typeface="Lexend"/>
            </a:endParaRPr>
          </a:p>
        </p:txBody>
      </p:sp>
      <p:sp>
        <p:nvSpPr>
          <p:cNvPr id="1183" name="Google Shape;1183;p77"/>
          <p:cNvSpPr txBox="1"/>
          <p:nvPr/>
        </p:nvSpPr>
        <p:spPr>
          <a:xfrm flipH="1" rot="3364">
            <a:off x="5731218" y="3830551"/>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f) </a:t>
            </a:r>
            <a:endParaRPr sz="1800">
              <a:latin typeface="Lexend"/>
              <a:ea typeface="Lexend"/>
              <a:cs typeface="Lexend"/>
              <a:sym typeface="Lexe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sp>
        <p:nvSpPr>
          <p:cNvPr id="1188" name="Google Shape;1188;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Aqoonsiga hypotenuse-ka (hypotenuse)</a:t>
            </a:r>
            <a:endParaRPr/>
          </a:p>
        </p:txBody>
      </p:sp>
      <p:pic>
        <p:nvPicPr>
          <p:cNvPr id="1189" name="Google Shape;1189;p78"/>
          <p:cNvPicPr preferRelativeResize="0"/>
          <p:nvPr/>
        </p:nvPicPr>
        <p:blipFill>
          <a:blip r:embed="rId3">
            <a:alphaModFix/>
          </a:blip>
          <a:stretch>
            <a:fillRect/>
          </a:stretch>
        </p:blipFill>
        <p:spPr>
          <a:xfrm>
            <a:off x="1096725" y="1401057"/>
            <a:ext cx="6950551" cy="3371550"/>
          </a:xfrm>
          <a:prstGeom prst="rect">
            <a:avLst/>
          </a:prstGeom>
          <a:noFill/>
          <a:ln>
            <a:noFill/>
          </a:ln>
        </p:spPr>
      </p:pic>
      <p:sp>
        <p:nvSpPr>
          <p:cNvPr id="1190" name="Google Shape;1190;p78"/>
          <p:cNvSpPr txBox="1"/>
          <p:nvPr/>
        </p:nvSpPr>
        <p:spPr>
          <a:xfrm flipH="1">
            <a:off x="2607375" y="2232075"/>
            <a:ext cx="10941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350 cm²</a:t>
            </a:r>
            <a:endParaRPr sz="1800">
              <a:latin typeface="Lexend"/>
              <a:ea typeface="Lexend"/>
              <a:cs typeface="Lexend"/>
              <a:sym typeface="Lexend"/>
            </a:endParaRPr>
          </a:p>
        </p:txBody>
      </p:sp>
      <p:sp>
        <p:nvSpPr>
          <p:cNvPr id="1191" name="Google Shape;1191;p78"/>
          <p:cNvSpPr txBox="1"/>
          <p:nvPr/>
        </p:nvSpPr>
        <p:spPr>
          <a:xfrm flipH="1">
            <a:off x="1137600" y="2734350"/>
            <a:ext cx="10353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169 cm²</a:t>
            </a:r>
            <a:endParaRPr sz="1800">
              <a:latin typeface="Lexend"/>
              <a:ea typeface="Lexend"/>
              <a:cs typeface="Lexend"/>
              <a:sym typeface="Lexend"/>
            </a:endParaRPr>
          </a:p>
        </p:txBody>
      </p:sp>
      <p:sp>
        <p:nvSpPr>
          <p:cNvPr id="1192" name="Google Shape;1192;p78"/>
          <p:cNvSpPr txBox="1"/>
          <p:nvPr/>
        </p:nvSpPr>
        <p:spPr>
          <a:xfrm flipH="1">
            <a:off x="2145214" y="3741975"/>
            <a:ext cx="10353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171 cm²</a:t>
            </a:r>
            <a:endParaRPr sz="1800">
              <a:latin typeface="Lexend"/>
              <a:ea typeface="Lexend"/>
              <a:cs typeface="Lexend"/>
              <a:sym typeface="Lexend"/>
            </a:endParaRPr>
          </a:p>
        </p:txBody>
      </p:sp>
      <p:sp>
        <p:nvSpPr>
          <p:cNvPr id="1193" name="Google Shape;1193;p78"/>
          <p:cNvSpPr txBox="1"/>
          <p:nvPr/>
        </p:nvSpPr>
        <p:spPr>
          <a:xfrm flipH="1">
            <a:off x="4389289" y="3111675"/>
            <a:ext cx="10353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7569 cm²</a:t>
            </a:r>
            <a:endParaRPr sz="1800">
              <a:latin typeface="Lexend"/>
              <a:ea typeface="Lexend"/>
              <a:cs typeface="Lexend"/>
              <a:sym typeface="Lexend"/>
            </a:endParaRPr>
          </a:p>
        </p:txBody>
      </p:sp>
      <p:sp>
        <p:nvSpPr>
          <p:cNvPr id="1194" name="Google Shape;1194;p78"/>
          <p:cNvSpPr txBox="1"/>
          <p:nvPr/>
        </p:nvSpPr>
        <p:spPr>
          <a:xfrm flipH="1">
            <a:off x="5990951" y="3680277"/>
            <a:ext cx="6456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lnSpc>
                <a:spcPct val="80000"/>
              </a:lnSpc>
              <a:spcBef>
                <a:spcPts val="0"/>
              </a:spcBef>
              <a:spcAft>
                <a:spcPts val="0"/>
              </a:spcAft>
              <a:buClr>
                <a:schemeClr val="dk1"/>
              </a:buClr>
              <a:buSzPts val="1100"/>
              <a:buFont typeface="Arial"/>
              <a:buNone/>
            </a:pPr>
            <a:r>
              <a:rPr lang="en-GB" sz="1100">
                <a:latin typeface="Lexend"/>
                <a:ea typeface="Lexend"/>
                <a:cs typeface="Lexend"/>
                <a:sym typeface="Lexend"/>
              </a:rPr>
              <a:t>648 cm²</a:t>
            </a:r>
            <a:endParaRPr sz="1800">
              <a:latin typeface="Lexend"/>
              <a:ea typeface="Lexend"/>
              <a:cs typeface="Lexend"/>
              <a:sym typeface="Lexend"/>
            </a:endParaRPr>
          </a:p>
        </p:txBody>
      </p:sp>
      <p:sp>
        <p:nvSpPr>
          <p:cNvPr id="1195" name="Google Shape;1195;p78"/>
          <p:cNvSpPr txBox="1"/>
          <p:nvPr/>
        </p:nvSpPr>
        <p:spPr>
          <a:xfrm flipH="1">
            <a:off x="6767839" y="2724484"/>
            <a:ext cx="10353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1201 cm²</a:t>
            </a:r>
            <a:endParaRPr sz="1800">
              <a:latin typeface="Lexend"/>
              <a:ea typeface="Lexend"/>
              <a:cs typeface="Lexend"/>
              <a:sym typeface="Lexend"/>
            </a:endParaRPr>
          </a:p>
        </p:txBody>
      </p:sp>
      <p:sp>
        <p:nvSpPr>
          <p:cNvPr id="1196" name="Google Shape;1196;p78"/>
          <p:cNvSpPr txBox="1"/>
          <p:nvPr/>
        </p:nvSpPr>
        <p:spPr>
          <a:xfrm flipH="1" rot="3364">
            <a:off x="790118" y="2447114"/>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a) </a:t>
            </a:r>
            <a:endParaRPr sz="1800">
              <a:latin typeface="Lexend"/>
              <a:ea typeface="Lexend"/>
              <a:cs typeface="Lexend"/>
              <a:sym typeface="Lexend"/>
            </a:endParaRPr>
          </a:p>
        </p:txBody>
      </p:sp>
      <p:sp>
        <p:nvSpPr>
          <p:cNvPr id="1197" name="Google Shape;1197;p78"/>
          <p:cNvSpPr txBox="1"/>
          <p:nvPr/>
        </p:nvSpPr>
        <p:spPr>
          <a:xfrm flipH="1" rot="3364">
            <a:off x="4628668" y="2332789"/>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b) </a:t>
            </a:r>
            <a:endParaRPr sz="1800">
              <a:latin typeface="Lexend"/>
              <a:ea typeface="Lexend"/>
              <a:cs typeface="Lexend"/>
              <a:sym typeface="Lexend"/>
            </a:endParaRPr>
          </a:p>
        </p:txBody>
      </p:sp>
      <p:sp>
        <p:nvSpPr>
          <p:cNvPr id="1198" name="Google Shape;1198;p78"/>
          <p:cNvSpPr txBox="1"/>
          <p:nvPr/>
        </p:nvSpPr>
        <p:spPr>
          <a:xfrm flipH="1" rot="3364">
            <a:off x="6329943" y="2298514"/>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c) </a:t>
            </a:r>
            <a:endParaRPr sz="1800">
              <a:latin typeface="Lexend"/>
              <a:ea typeface="Lexend"/>
              <a:cs typeface="Lexend"/>
              <a:sym typeface="Lexend"/>
            </a:endParaRPr>
          </a:p>
        </p:txBody>
      </p:sp>
      <p:sp>
        <p:nvSpPr>
          <p:cNvPr id="1199" name="Google Shape;1199;p78"/>
          <p:cNvSpPr txBox="1"/>
          <p:nvPr/>
        </p:nvSpPr>
        <p:spPr>
          <a:xfrm flipH="1" rot="2671">
            <a:off x="324016" y="619200"/>
            <a:ext cx="8496003" cy="692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4) Saddex-xagal (triangle) yaase aad u isticmaali kartaa aragtida (theorem) Pythagoras?</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9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Halkii suurtagal ah, xisaabi dhererka hypotenuse-ka (hypotenuse) oo calaamadee dhererkiisa.</a:t>
            </a:r>
            <a:endParaRPr sz="1800">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sp>
        <p:nvSpPr>
          <p:cNvPr id="1204" name="Google Shape;1204;p79"/>
          <p:cNvSpPr txBox="1"/>
          <p:nvPr/>
        </p:nvSpPr>
        <p:spPr>
          <a:xfrm flipH="1" rot="2699">
            <a:off x="566423" y="976384"/>
            <a:ext cx="8025002" cy="1837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Clr>
                <a:srgbClr val="000000"/>
              </a:buClr>
              <a:buSzPts val="1800"/>
              <a:buFont typeface="Arial"/>
              <a:buNone/>
            </a:pPr>
            <a:r>
              <a:rPr lang="en-GB" sz="1100">
                <a:latin typeface="Lexend"/>
                <a:ea typeface="Lexend"/>
                <a:cs typeface="Lexend"/>
                <a:sym typeface="Lexend"/>
              </a:rPr>
              <a:t>a) Aragtida (theorem) Pythagoras waxaa loo isticmaali karaa oo kaliya in lagu xisaabiyo dhererka dhinaca maqan ee saddex-xagal (triangle) haddii mid ka mid ah dhinacyadiisu yahay ____________.</a:t>
            </a:r>
            <a:r>
              <a:rPr lang="en-GB" sz="1100">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lnSpc>
                <a:spcPct val="130000"/>
              </a:lnSpc>
              <a:spcBef>
                <a:spcPts val="0"/>
              </a:spcBef>
              <a:spcAft>
                <a:spcPts val="0"/>
              </a:spcAft>
              <a:buClr>
                <a:srgbClr val="000000"/>
              </a:buClr>
              <a:buSzPts val="1800"/>
              <a:buFont typeface="Arial"/>
              <a:buNone/>
            </a:pPr>
            <a:r>
              <a:rPr>
                <a:latin typeface="Lexend"/>
              </a:rPr>
              <a:t/>
            </a:r>
            <a:endParaRPr sz="1200">
              <a:latin typeface="Lexend"/>
              <a:ea typeface="Lexend"/>
              <a:cs typeface="Lexend"/>
              <a:sym typeface="Lexend"/>
            </a:endParaRPr>
          </a:p>
          <a:p>
            <a:pPr indent="0" lvl="0" marL="0" rtl="0" algn="l">
              <a:lnSpc>
                <a:spcPct val="130000"/>
              </a:lnSpc>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b) Kaliya saddex-xagal (triangle) ________________ ayaa leh hypotenuse (hypotenuse).</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30000"/>
              </a:lnSpc>
              <a:spcBef>
                <a:spcPts val="0"/>
              </a:spcBef>
              <a:spcAft>
                <a:spcPts val="0"/>
              </a:spcAft>
              <a:buClr>
                <a:schemeClr val="dk1"/>
              </a:buClr>
              <a:buSzPts val="1800"/>
              <a:buFont typeface="Arial"/>
              <a:buNone/>
            </a:pPr>
            <a:r>
              <a:rPr>
                <a:latin typeface="Lexend"/>
              </a:rPr>
              <a:t/>
            </a:r>
            <a:endParaRPr sz="1200">
              <a:solidFill>
                <a:schemeClr val="dk1"/>
              </a:solidFill>
              <a:latin typeface="Lexend"/>
              <a:ea typeface="Lexend"/>
              <a:cs typeface="Lexend"/>
              <a:sym typeface="Lexend"/>
            </a:endParaRPr>
          </a:p>
          <a:p>
            <a:pPr indent="0" lvl="0" marL="0" rtl="0" algn="l">
              <a:lnSpc>
                <a:spcPct val="130000"/>
              </a:lnSpc>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c) Hypotenuse-ku (hypotenuse) had iyo jeer waa ka soo horjeedaa ________________.</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05" name="Google Shape;1205;p79"/>
          <p:cNvSpPr txBox="1"/>
          <p:nvPr/>
        </p:nvSpPr>
        <p:spPr>
          <a:xfrm flipH="1" rot="2671">
            <a:off x="324016" y="619200"/>
            <a:ext cx="8496003"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1) Dhammeysti weedh kasta.</a:t>
            </a:r>
            <a:endParaRPr sz="1800">
              <a:latin typeface="Lexend"/>
              <a:ea typeface="Lexend"/>
              <a:cs typeface="Lexend"/>
              <a:sym typeface="Lexend"/>
            </a:endParaRPr>
          </a:p>
        </p:txBody>
      </p:sp>
      <p:sp>
        <p:nvSpPr>
          <p:cNvPr id="1206" name="Google Shape;1206;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Aqoonsiga hypotenuse-ka</a:t>
            </a:r>
            <a:endParaRPr/>
          </a:p>
        </p:txBody>
      </p:sp>
      <p:sp>
        <p:nvSpPr>
          <p:cNvPr id="1207" name="Google Shape;1207;p79"/>
          <p:cNvSpPr txBox="1"/>
          <p:nvPr/>
        </p:nvSpPr>
        <p:spPr>
          <a:xfrm flipH="1" rot="2245">
            <a:off x="411480" y="3874770"/>
            <a:ext cx="1378200" cy="277200"/>
          </a:xfrm>
          <a:prstGeom prst="rect">
            <a:avLst/>
          </a:prstGeom>
          <a:noFill/>
          <a:ln>
            <a:noFill/>
          </a:ln>
        </p:spPr>
        <p:txBody>
          <a:bodyPr anchorCtr="0" anchor="ctr" bIns="0" lIns="0" spcFirstLastPara="1" rIns="0" wrap="square" tIns="0">
            <a:normAutofit/>
          </a:bodyPr>
          <a:lstStyle/>
          <a:p>
            <a:pPr indent="0" lvl="0" marL="0" rtl="0" algn="ctr">
              <a:lnSpc>
                <a:spcPct val="130000"/>
              </a:lnSpc>
              <a:spcBef>
                <a:spcPts val="0"/>
              </a:spcBef>
              <a:spcAft>
                <a:spcPts val="0"/>
              </a:spcAft>
              <a:buClr>
                <a:schemeClr val="dk1"/>
              </a:buClr>
              <a:buSzPts val="1800"/>
              <a:buFont typeface="Arial"/>
              <a:buNone/>
            </a:pPr>
            <a:r>
              <a:rPr lang="en-GB" sz="1100">
                <a:latin typeface="Kalam"/>
                <a:ea typeface="Kalam"/>
                <a:cs typeface="Kalam"/>
                <a:sym typeface="Kalam"/>
              </a:rPr>
              <a:t>hypotenuse</a:t>
            </a:r>
            <a:endParaRPr sz="2000">
              <a:solidFill>
                <a:schemeClr val="dk1"/>
              </a:solidFill>
              <a:latin typeface="Kalam"/>
              <a:ea typeface="Kalam"/>
              <a:cs typeface="Kalam"/>
              <a:sym typeface="Kalam"/>
            </a:endParaRPr>
          </a:p>
        </p:txBody>
      </p:sp>
      <p:sp>
        <p:nvSpPr>
          <p:cNvPr id="1208" name="Google Shape;1208;p79"/>
          <p:cNvSpPr txBox="1"/>
          <p:nvPr/>
        </p:nvSpPr>
        <p:spPr>
          <a:xfrm flipH="1" rot="2252">
            <a:off x="4133244" y="3874770"/>
            <a:ext cx="1831500" cy="277200"/>
          </a:xfrm>
          <a:prstGeom prst="rect">
            <a:avLst/>
          </a:prstGeom>
          <a:noFill/>
          <a:ln>
            <a:noFill/>
          </a:ln>
        </p:spPr>
        <p:txBody>
          <a:bodyPr anchorCtr="0" anchor="ctr" bIns="0" lIns="0" spcFirstLastPara="1" rIns="0" wrap="square" tIns="0">
            <a:normAutofit/>
          </a:bodyPr>
          <a:lstStyle/>
          <a:p>
            <a:pPr indent="0" lvl="0" marL="0" rtl="0" algn="ctr">
              <a:lnSpc>
                <a:spcPct val="130000"/>
              </a:lnSpc>
              <a:spcBef>
                <a:spcPts val="0"/>
              </a:spcBef>
              <a:spcAft>
                <a:spcPts val="0"/>
              </a:spcAft>
              <a:buClr>
                <a:schemeClr val="dk1"/>
              </a:buClr>
              <a:buSzPts val="1800"/>
              <a:buFont typeface="Arial"/>
              <a:buNone/>
            </a:pPr>
            <a:r>
              <a:rPr lang="en-GB" sz="1100">
                <a:latin typeface="Kalam"/>
                <a:ea typeface="Kalam"/>
                <a:cs typeface="Kalam"/>
                <a:sym typeface="Kalam"/>
              </a:rPr>
              <a:t>xagal qumman (right angle)</a:t>
            </a:r>
            <a:endParaRPr sz="2000">
              <a:solidFill>
                <a:schemeClr val="dk1"/>
              </a:solidFill>
              <a:latin typeface="Kalam"/>
              <a:ea typeface="Kalam"/>
              <a:cs typeface="Kalam"/>
              <a:sym typeface="Kalam"/>
            </a:endParaRPr>
          </a:p>
        </p:txBody>
      </p:sp>
      <p:sp>
        <p:nvSpPr>
          <p:cNvPr id="1209" name="Google Shape;1209;p79"/>
          <p:cNvSpPr txBox="1"/>
          <p:nvPr/>
        </p:nvSpPr>
        <p:spPr>
          <a:xfrm flipH="1" rot="2252">
            <a:off x="2045712" y="3874770"/>
            <a:ext cx="1831500" cy="277200"/>
          </a:xfrm>
          <a:prstGeom prst="rect">
            <a:avLst/>
          </a:prstGeom>
          <a:noFill/>
          <a:ln>
            <a:noFill/>
          </a:ln>
        </p:spPr>
        <p:txBody>
          <a:bodyPr anchorCtr="0" anchor="ctr" bIns="0" lIns="0" spcFirstLastPara="1" rIns="0" wrap="square" tIns="0">
            <a:normAutofit/>
          </a:bodyPr>
          <a:lstStyle/>
          <a:p>
            <a:pPr indent="0" lvl="0" marL="0" rtl="0" algn="ctr">
              <a:lnSpc>
                <a:spcPct val="130000"/>
              </a:lnSpc>
              <a:spcBef>
                <a:spcPts val="0"/>
              </a:spcBef>
              <a:spcAft>
                <a:spcPts val="0"/>
              </a:spcAft>
              <a:buClr>
                <a:schemeClr val="dk1"/>
              </a:buClr>
              <a:buSzPts val="1800"/>
              <a:buFont typeface="Arial"/>
              <a:buNone/>
            </a:pPr>
            <a:r>
              <a:rPr lang="en-GB" sz="1100">
                <a:latin typeface="Kalam"/>
                <a:ea typeface="Kalam"/>
                <a:cs typeface="Kalam"/>
                <a:sym typeface="Kalam"/>
              </a:rPr>
              <a:t>xagal-qumman (right-angled)</a:t>
            </a:r>
            <a:endParaRPr sz="2000">
              <a:solidFill>
                <a:schemeClr val="dk1"/>
              </a:solidFill>
              <a:latin typeface="Kalam"/>
              <a:ea typeface="Kalam"/>
              <a:cs typeface="Kalam"/>
              <a:sym typeface="Kalam"/>
            </a:endParaRPr>
          </a:p>
        </p:txBody>
      </p:sp>
      <p:sp>
        <p:nvSpPr>
          <p:cNvPr id="1210" name="TextBox 1209"/>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sp>
        <p:nvSpPr>
          <p:cNvPr id="1214" name="Google Shape;1214;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Aqoonsiga hypotenuse-ka</a:t>
            </a:r>
            <a:endParaRPr/>
          </a:p>
        </p:txBody>
      </p:sp>
      <p:sp>
        <p:nvSpPr>
          <p:cNvPr id="1215" name="Google Shape;1215;p80"/>
          <p:cNvSpPr txBox="1"/>
          <p:nvPr/>
        </p:nvSpPr>
        <p:spPr>
          <a:xfrm flipH="1" rot="2781">
            <a:off x="324001" y="1066835"/>
            <a:ext cx="5932802"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800">
                <a:latin typeface="Lexend"/>
                <a:ea typeface="Lexend"/>
                <a:cs typeface="Lexend"/>
                <a:sym typeface="Lexend"/>
              </a:rPr>
              <a:t>2) Qor jumlad sharraxaysa sababta aan loo isticmaali karin aragtida Pythagoras si loo helo qiimaha (value) k.</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216" name="Google Shape;1216;p80"/>
          <p:cNvSpPr/>
          <p:nvPr/>
        </p:nvSpPr>
        <p:spPr>
          <a:xfrm>
            <a:off x="7138563" y="900491"/>
            <a:ext cx="1260000" cy="1260000"/>
          </a:xfrm>
          <a:prstGeom prst="triangle">
            <a:avLst>
              <a:gd fmla="val 1785" name="adj"/>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7" name="Google Shape;1217;p80"/>
          <p:cNvSpPr txBox="1"/>
          <p:nvPr/>
        </p:nvSpPr>
        <p:spPr>
          <a:xfrm flipH="1" rot="1266">
            <a:off x="7361317" y="2236733"/>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800">
                <a:latin typeface="Lexend"/>
                <a:ea typeface="Lexend"/>
                <a:cs typeface="Lexend"/>
                <a:sym typeface="Lexend"/>
              </a:rPr>
              <a:t>37 cm</a:t>
            </a:r>
            <a:endParaRPr sz="1800">
              <a:latin typeface="Lexend"/>
              <a:ea typeface="Lexend"/>
              <a:cs typeface="Lexend"/>
              <a:sym typeface="Lexend"/>
            </a:endParaRPr>
          </a:p>
        </p:txBody>
      </p:sp>
      <p:sp>
        <p:nvSpPr>
          <p:cNvPr id="1218" name="Google Shape;1218;p80"/>
          <p:cNvSpPr txBox="1"/>
          <p:nvPr/>
        </p:nvSpPr>
        <p:spPr>
          <a:xfrm flipH="1" rot="1486">
            <a:off x="6368162" y="1458626"/>
            <a:ext cx="6942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800">
                <a:latin typeface="Lexend"/>
                <a:ea typeface="Lexend"/>
                <a:cs typeface="Lexend"/>
                <a:sym typeface="Lexend"/>
              </a:rPr>
              <a:t>39 cm</a:t>
            </a:r>
            <a:endParaRPr sz="1800">
              <a:latin typeface="Lexend"/>
              <a:ea typeface="Lexend"/>
              <a:cs typeface="Lexend"/>
              <a:sym typeface="Lexend"/>
            </a:endParaRPr>
          </a:p>
        </p:txBody>
      </p:sp>
      <p:sp>
        <p:nvSpPr>
          <p:cNvPr id="1219" name="Google Shape;1219;p80"/>
          <p:cNvSpPr/>
          <p:nvPr/>
        </p:nvSpPr>
        <p:spPr>
          <a:xfrm rot="4665158">
            <a:off x="6887771" y="1901762"/>
            <a:ext cx="503458" cy="503458"/>
          </a:xfrm>
          <a:prstGeom prst="arc">
            <a:avLst>
              <a:gd fmla="val 11680388" name="adj1"/>
              <a:gd fmla="val 17082108" name="adj2"/>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0" name="Google Shape;1220;p80"/>
          <p:cNvSpPr/>
          <p:nvPr/>
        </p:nvSpPr>
        <p:spPr>
          <a:xfrm rot="4664588">
            <a:off x="7783173" y="1552567"/>
            <a:ext cx="1199747" cy="1199747"/>
          </a:xfrm>
          <a:prstGeom prst="arc">
            <a:avLst>
              <a:gd fmla="val 6098409" name="adj1"/>
              <a:gd fmla="val 8893976"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1" name="Google Shape;1221;p80"/>
          <p:cNvSpPr/>
          <p:nvPr/>
        </p:nvSpPr>
        <p:spPr>
          <a:xfrm rot="4664726">
            <a:off x="6559549" y="309552"/>
            <a:ext cx="1216929" cy="1216929"/>
          </a:xfrm>
          <a:prstGeom prst="arc">
            <a:avLst>
              <a:gd fmla="val 19648779" name="adj1"/>
              <a:gd fmla="val 857899"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2" name="Google Shape;1222;p80"/>
          <p:cNvSpPr txBox="1"/>
          <p:nvPr/>
        </p:nvSpPr>
        <p:spPr>
          <a:xfrm flipH="1" rot="2353">
            <a:off x="7778412" y="1883124"/>
            <a:ext cx="438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800">
                <a:latin typeface="Lexend"/>
                <a:ea typeface="Lexend"/>
                <a:cs typeface="Lexend"/>
                <a:sym typeface="Lexend"/>
              </a:rPr>
              <a:t>47°</a:t>
            </a:r>
            <a:endParaRPr sz="1800">
              <a:latin typeface="Lexend"/>
              <a:ea typeface="Lexend"/>
              <a:cs typeface="Lexend"/>
              <a:sym typeface="Lexend"/>
            </a:endParaRPr>
          </a:p>
        </p:txBody>
      </p:sp>
      <p:sp>
        <p:nvSpPr>
          <p:cNvPr id="1223" name="Google Shape;1223;p80"/>
          <p:cNvSpPr txBox="1"/>
          <p:nvPr/>
        </p:nvSpPr>
        <p:spPr>
          <a:xfrm flipH="1" rot="2353">
            <a:off x="7138583" y="1229150"/>
            <a:ext cx="4383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800">
                <a:latin typeface="Lexend"/>
                <a:ea typeface="Lexend"/>
                <a:cs typeface="Lexend"/>
                <a:sym typeface="Lexend"/>
              </a:rPr>
              <a:t>44°</a:t>
            </a:r>
            <a:endParaRPr sz="1800">
              <a:latin typeface="Lexend"/>
              <a:ea typeface="Lexend"/>
              <a:cs typeface="Lexend"/>
              <a:sym typeface="Lexend"/>
            </a:endParaRPr>
          </a:p>
        </p:txBody>
      </p:sp>
      <p:cxnSp>
        <p:nvCxnSpPr>
          <p:cNvPr id="1224" name="Google Shape;1224;p80"/>
          <p:cNvCxnSpPr/>
          <p:nvPr/>
        </p:nvCxnSpPr>
        <p:spPr>
          <a:xfrm flipH="1">
            <a:off x="7062354" y="900491"/>
            <a:ext cx="22500" cy="1260000"/>
          </a:xfrm>
          <a:prstGeom prst="straightConnector1">
            <a:avLst/>
          </a:prstGeom>
          <a:noFill/>
          <a:ln cap="flat" cmpd="sng" w="19050">
            <a:solidFill>
              <a:schemeClr val="accent4"/>
            </a:solidFill>
            <a:prstDash val="solid"/>
            <a:round/>
            <a:headEnd len="med" w="med" type="triangle"/>
            <a:tailEnd len="med" w="med" type="triangle"/>
          </a:ln>
        </p:spPr>
      </p:cxnSp>
      <p:cxnSp>
        <p:nvCxnSpPr>
          <p:cNvPr id="1225" name="Google Shape;1225;p80"/>
          <p:cNvCxnSpPr/>
          <p:nvPr/>
        </p:nvCxnSpPr>
        <p:spPr>
          <a:xfrm>
            <a:off x="7138563" y="2236691"/>
            <a:ext cx="1260000" cy="0"/>
          </a:xfrm>
          <a:prstGeom prst="straightConnector1">
            <a:avLst/>
          </a:prstGeom>
          <a:noFill/>
          <a:ln cap="flat" cmpd="sng" w="19050">
            <a:solidFill>
              <a:schemeClr val="accent4"/>
            </a:solidFill>
            <a:prstDash val="solid"/>
            <a:round/>
            <a:headEnd len="med" w="med" type="triangle"/>
            <a:tailEnd len="med" w="med" type="triangle"/>
          </a:ln>
        </p:spPr>
      </p:cxnSp>
      <p:cxnSp>
        <p:nvCxnSpPr>
          <p:cNvPr id="1226" name="Google Shape;1226;p80"/>
          <p:cNvCxnSpPr/>
          <p:nvPr/>
        </p:nvCxnSpPr>
        <p:spPr>
          <a:xfrm>
            <a:off x="7237254" y="824291"/>
            <a:ext cx="1237500" cy="1260000"/>
          </a:xfrm>
          <a:prstGeom prst="straightConnector1">
            <a:avLst/>
          </a:prstGeom>
          <a:noFill/>
          <a:ln cap="flat" cmpd="sng" w="19050">
            <a:solidFill>
              <a:schemeClr val="accent4"/>
            </a:solidFill>
            <a:prstDash val="solid"/>
            <a:round/>
            <a:headEnd len="med" w="med" type="triangle"/>
            <a:tailEnd len="med" w="med" type="triangle"/>
          </a:ln>
        </p:spPr>
      </p:cxnSp>
      <p:sp>
        <p:nvSpPr>
          <p:cNvPr id="1227" name="Google Shape;1227;p80"/>
          <p:cNvSpPr txBox="1"/>
          <p:nvPr/>
        </p:nvSpPr>
        <p:spPr>
          <a:xfrm flipH="1" rot="2731843">
            <a:off x="7530728" y="1241794"/>
            <a:ext cx="1007670" cy="323727"/>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i="1" lang="en-GB" sz="1800">
                <a:solidFill>
                  <a:schemeClr val="dk1"/>
                </a:solidFill>
                <a:latin typeface="Lexend"/>
                <a:ea typeface="Times New Roman"/>
                <a:cs typeface="Times New Roman"/>
                <a:sym typeface="Times New Roman"/>
              </a:rPr>
              <a:t>k cm</a:t>
            </a:r>
            <a:r>
              <a:rPr lang="en-GB" sz="1800">
                <a:latin typeface="Lexend"/>
                <a:ea typeface="Lexend"/>
                <a:cs typeface="Lexend"/>
                <a:sym typeface="Lexend"/>
              </a:rPr>
              <a:t/>
            </a:r>
            <a:endParaRPr sz="1800">
              <a:latin typeface="Lexend"/>
              <a:ea typeface="Lexend"/>
              <a:cs typeface="Lexend"/>
              <a:sym typeface="Lexend"/>
            </a:endParaRPr>
          </a:p>
        </p:txBody>
      </p:sp>
      <p:sp>
        <p:nvSpPr>
          <p:cNvPr id="1228" name="Google Shape;1228;p80"/>
          <p:cNvSpPr txBox="1"/>
          <p:nvPr/>
        </p:nvSpPr>
        <p:spPr>
          <a:xfrm flipH="1" rot="2162">
            <a:off x="685325" y="1915254"/>
            <a:ext cx="5723701" cy="2772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800"/>
              <a:buFont typeface="Arial"/>
              <a:buNone/>
            </a:pPr>
            <a:r>
              <a:rPr lang="en-GB" sz="1100">
                <a:latin typeface="Kalam"/>
                <a:ea typeface="Kalam"/>
                <a:cs typeface="Kalam"/>
                <a:sym typeface="Kalam"/>
              </a:rPr>
              <a:t>Xagasha maqan waa 89°, sidaas darteed saddexagalkani ma aha mid xagal-qumman (right-angled).</a:t>
            </a:r>
            <a:endParaRPr sz="2000">
              <a:latin typeface="Kalam"/>
              <a:ea typeface="Kalam"/>
              <a:cs typeface="Kalam"/>
              <a:sym typeface="Kalam"/>
            </a:endParaRPr>
          </a:p>
          <a:p>
            <a:pPr indent="0" lvl="0" marL="0" rtl="0" algn="l">
              <a:lnSpc>
                <a:spcPct val="100000"/>
              </a:lnSpc>
              <a:spcBef>
                <a:spcPts val="0"/>
              </a:spcBef>
              <a:spcAft>
                <a:spcPts val="0"/>
              </a:spcAft>
              <a:buClr>
                <a:schemeClr val="dk1"/>
              </a:buClr>
              <a:buSzPts val="1800"/>
              <a:buFont typeface="Arial"/>
              <a:buNone/>
            </a:pPr>
            <a:r>
              <a:rPr lang="en-GB" sz="1100">
                <a:latin typeface="Kalam"/>
                <a:ea typeface="Kalam"/>
                <a:cs typeface="Kalam"/>
                <a:sym typeface="Kalam"/>
              </a:rPr>
              <a:t>Ma isticmaali kartid aragtida Pythagoras saddexagallo aan xagal-qumman (right-angled) ahayn.</a:t>
            </a:r>
            <a:endParaRPr sz="2000">
              <a:latin typeface="Kalam"/>
              <a:ea typeface="Kalam"/>
              <a:cs typeface="Kalam"/>
              <a:sym typeface="Kalam"/>
            </a:endParaRPr>
          </a:p>
        </p:txBody>
      </p:sp>
      <p:sp>
        <p:nvSpPr>
          <p:cNvPr id="1229" name="Google Shape;1229;p80"/>
          <p:cNvSpPr/>
          <p:nvPr/>
        </p:nvSpPr>
        <p:spPr>
          <a:xfrm>
            <a:off x="7138563" y="900491"/>
            <a:ext cx="1260000" cy="1260000"/>
          </a:xfrm>
          <a:prstGeom prst="triangle">
            <a:avLst>
              <a:gd fmla="val 1785"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3" name="Shape 1233"/>
        <p:cNvGrpSpPr/>
        <p:nvPr/>
      </p:nvGrpSpPr>
      <p:grpSpPr>
        <a:xfrm>
          <a:off x="0" y="0"/>
          <a:ext cx="0" cy="0"/>
          <a:chOff x="0" y="0"/>
          <a:chExt cx="0" cy="0"/>
        </a:xfrm>
      </p:grpSpPr>
      <p:sp>
        <p:nvSpPr>
          <p:cNvPr id="1234" name="Google Shape;1234;p81"/>
          <p:cNvSpPr txBox="1"/>
          <p:nvPr/>
        </p:nvSpPr>
        <p:spPr>
          <a:xfrm flipH="1" rot="2671">
            <a:off x="324016" y="619200"/>
            <a:ext cx="8496003"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400">
                <a:latin typeface="Lexend"/>
                <a:ea typeface="Lexend"/>
                <a:cs typeface="Lexend"/>
                <a:sym typeface="Lexend"/>
              </a:rPr>
              <a:t>3) Saddexagal kasta, calaamadee (✔) saddexagal xagal-qumman (right-angled) kasta, calaamadee (✘) kuwa aan xagal-qumman ahayn, dhig su'aal (?) meesha aadan garan karin.</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Saddexagal xagal-qumman (right-angled) kasta, ku wareeji ama iftiimi hypotenuse-kiisa.</a:t>
            </a:r>
            <a:endParaRPr sz="1800">
              <a:solidFill>
                <a:schemeClr val="dk1"/>
              </a:solidFill>
              <a:latin typeface="Lexend"/>
              <a:ea typeface="Lexend"/>
              <a:cs typeface="Lexend"/>
              <a:sym typeface="Lexend"/>
            </a:endParaRPr>
          </a:p>
          <a:p>
            <a:pPr indent="0" lvl="0" marL="0" rtl="0" algn="l">
              <a:spcBef>
                <a:spcPts val="0"/>
              </a:spcBef>
              <a:spcAft>
                <a:spcPts val="0"/>
              </a:spcAft>
              <a:buClr>
                <a:srgbClr val="000000"/>
              </a:buClr>
              <a:buSzPts val="1800"/>
              <a:buFont typeface="Arial"/>
              <a:buNone/>
            </a:pPr>
            <a:r>
              <a:rPr>
                <a:latin typeface="Lexend"/>
              </a:rPr>
              <a:t/>
            </a:r>
            <a:endParaRPr sz="1800">
              <a:latin typeface="Lexend"/>
              <a:ea typeface="Lexend"/>
              <a:cs typeface="Lexend"/>
              <a:sym typeface="Lexend"/>
            </a:endParaRPr>
          </a:p>
        </p:txBody>
      </p:sp>
      <p:sp>
        <p:nvSpPr>
          <p:cNvPr id="1235" name="Google Shape;1235;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Aqoonsiga hypotenuse-ka</a:t>
            </a:r>
            <a:endParaRPr/>
          </a:p>
        </p:txBody>
      </p:sp>
      <p:pic>
        <p:nvPicPr>
          <p:cNvPr id="1236" name="Google Shape;1236;p81"/>
          <p:cNvPicPr preferRelativeResize="0"/>
          <p:nvPr/>
        </p:nvPicPr>
        <p:blipFill>
          <a:blip r:embed="rId3">
            <a:alphaModFix/>
          </a:blip>
          <a:stretch>
            <a:fillRect/>
          </a:stretch>
        </p:blipFill>
        <p:spPr>
          <a:xfrm>
            <a:off x="425100" y="1734202"/>
            <a:ext cx="8293852" cy="3279225"/>
          </a:xfrm>
          <a:prstGeom prst="rect">
            <a:avLst/>
          </a:prstGeom>
          <a:noFill/>
          <a:ln>
            <a:noFill/>
          </a:ln>
        </p:spPr>
      </p:pic>
      <p:sp>
        <p:nvSpPr>
          <p:cNvPr id="1237" name="Google Shape;1237;p81"/>
          <p:cNvSpPr txBox="1"/>
          <p:nvPr/>
        </p:nvSpPr>
        <p:spPr>
          <a:xfrm flipH="1" rot="2532">
            <a:off x="761556" y="2174021"/>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68°</a:t>
            </a:r>
            <a:endParaRPr sz="1800">
              <a:latin typeface="Lexend"/>
              <a:ea typeface="Lexend"/>
              <a:cs typeface="Lexend"/>
              <a:sym typeface="Lexend"/>
            </a:endParaRPr>
          </a:p>
        </p:txBody>
      </p:sp>
      <p:sp>
        <p:nvSpPr>
          <p:cNvPr id="1238" name="Google Shape;1238;p81"/>
          <p:cNvSpPr txBox="1"/>
          <p:nvPr/>
        </p:nvSpPr>
        <p:spPr>
          <a:xfrm flipH="1" rot="2532">
            <a:off x="2221581" y="2485296"/>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22°</a:t>
            </a:r>
            <a:endParaRPr sz="1800">
              <a:latin typeface="Lexend"/>
              <a:ea typeface="Lexend"/>
              <a:cs typeface="Lexend"/>
              <a:sym typeface="Lexend"/>
            </a:endParaRPr>
          </a:p>
        </p:txBody>
      </p:sp>
      <p:sp>
        <p:nvSpPr>
          <p:cNvPr id="1239" name="Google Shape;1239;p81"/>
          <p:cNvSpPr txBox="1"/>
          <p:nvPr/>
        </p:nvSpPr>
        <p:spPr>
          <a:xfrm flipH="1" rot="2532">
            <a:off x="3092101" y="4278380"/>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52°</a:t>
            </a:r>
            <a:endParaRPr sz="1800">
              <a:latin typeface="Lexend"/>
              <a:ea typeface="Lexend"/>
              <a:cs typeface="Lexend"/>
              <a:sym typeface="Lexend"/>
            </a:endParaRPr>
          </a:p>
        </p:txBody>
      </p:sp>
      <p:sp>
        <p:nvSpPr>
          <p:cNvPr id="1240" name="Google Shape;1240;p81"/>
          <p:cNvSpPr txBox="1"/>
          <p:nvPr/>
        </p:nvSpPr>
        <p:spPr>
          <a:xfrm flipH="1" rot="2532">
            <a:off x="7431065" y="2797774"/>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92°</a:t>
            </a:r>
            <a:endParaRPr sz="1800">
              <a:latin typeface="Lexend"/>
              <a:ea typeface="Lexend"/>
              <a:cs typeface="Lexend"/>
              <a:sym typeface="Lexend"/>
            </a:endParaRPr>
          </a:p>
        </p:txBody>
      </p:sp>
      <p:sp>
        <p:nvSpPr>
          <p:cNvPr id="1241" name="Google Shape;1241;p81"/>
          <p:cNvSpPr txBox="1"/>
          <p:nvPr/>
        </p:nvSpPr>
        <p:spPr>
          <a:xfrm flipH="1" rot="2532">
            <a:off x="4570333" y="3635648"/>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34°</a:t>
            </a:r>
            <a:endParaRPr sz="1800">
              <a:latin typeface="Lexend"/>
              <a:ea typeface="Lexend"/>
              <a:cs typeface="Lexend"/>
              <a:sym typeface="Lexend"/>
            </a:endParaRPr>
          </a:p>
        </p:txBody>
      </p:sp>
      <p:sp>
        <p:nvSpPr>
          <p:cNvPr id="1242" name="Google Shape;1242;p81"/>
          <p:cNvSpPr txBox="1"/>
          <p:nvPr/>
        </p:nvSpPr>
        <p:spPr>
          <a:xfrm flipH="1" rot="2089">
            <a:off x="6978754" y="4177989"/>
            <a:ext cx="4938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50°</a:t>
            </a:r>
            <a:endParaRPr sz="1800">
              <a:latin typeface="Lexend"/>
              <a:ea typeface="Lexend"/>
              <a:cs typeface="Lexend"/>
              <a:sym typeface="Lexend"/>
            </a:endParaRPr>
          </a:p>
        </p:txBody>
      </p:sp>
      <p:sp>
        <p:nvSpPr>
          <p:cNvPr id="1243" name="Google Shape;1243;p81"/>
          <p:cNvSpPr txBox="1"/>
          <p:nvPr/>
        </p:nvSpPr>
        <p:spPr>
          <a:xfrm flipH="1" rot="2207">
            <a:off x="6949252" y="3218322"/>
            <a:ext cx="4674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41°</a:t>
            </a:r>
            <a:endParaRPr sz="1800">
              <a:latin typeface="Lexend"/>
              <a:ea typeface="Lexend"/>
              <a:cs typeface="Lexend"/>
              <a:sym typeface="Lexend"/>
            </a:endParaRPr>
          </a:p>
        </p:txBody>
      </p:sp>
      <p:sp>
        <p:nvSpPr>
          <p:cNvPr id="1244" name="Google Shape;1244;p81"/>
          <p:cNvSpPr txBox="1"/>
          <p:nvPr/>
        </p:nvSpPr>
        <p:spPr>
          <a:xfrm flipH="1" rot="2207">
            <a:off x="5139638" y="2282167"/>
            <a:ext cx="4674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52°</a:t>
            </a:r>
            <a:endParaRPr sz="1800">
              <a:latin typeface="Lexend"/>
              <a:ea typeface="Lexend"/>
              <a:cs typeface="Lexend"/>
              <a:sym typeface="Lexend"/>
            </a:endParaRPr>
          </a:p>
        </p:txBody>
      </p:sp>
      <p:sp>
        <p:nvSpPr>
          <p:cNvPr id="1245" name="Google Shape;1245;p81"/>
          <p:cNvSpPr txBox="1"/>
          <p:nvPr/>
        </p:nvSpPr>
        <p:spPr>
          <a:xfrm flipH="1" rot="2207">
            <a:off x="1397043" y="4379681"/>
            <a:ext cx="4674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51°</a:t>
            </a:r>
            <a:endParaRPr sz="1800">
              <a:latin typeface="Lexend"/>
              <a:ea typeface="Lexend"/>
              <a:cs typeface="Lexend"/>
              <a:sym typeface="Lexend"/>
            </a:endParaRPr>
          </a:p>
        </p:txBody>
      </p:sp>
      <p:sp>
        <p:nvSpPr>
          <p:cNvPr id="1246" name="Google Shape;1246;p81"/>
          <p:cNvSpPr txBox="1"/>
          <p:nvPr/>
        </p:nvSpPr>
        <p:spPr>
          <a:xfrm flipH="1" rot="2207">
            <a:off x="568431" y="3426731"/>
            <a:ext cx="4674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400">
                <a:latin typeface="Lexend"/>
                <a:ea typeface="Lexend"/>
                <a:cs typeface="Lexend"/>
                <a:sym typeface="Lexend"/>
              </a:rPr>
              <a:t>39°</a:t>
            </a:r>
            <a:endParaRPr sz="1800">
              <a:latin typeface="Lexend"/>
              <a:ea typeface="Lexend"/>
              <a:cs typeface="Lexend"/>
              <a:sym typeface="Lexend"/>
            </a:endParaRPr>
          </a:p>
        </p:txBody>
      </p:sp>
      <p:cxnSp>
        <p:nvCxnSpPr>
          <p:cNvPr id="1247" name="Google Shape;1247;p81"/>
          <p:cNvCxnSpPr/>
          <p:nvPr/>
        </p:nvCxnSpPr>
        <p:spPr>
          <a:xfrm>
            <a:off x="1274950" y="2351125"/>
            <a:ext cx="192000" cy="68700"/>
          </a:xfrm>
          <a:prstGeom prst="straightConnector1">
            <a:avLst/>
          </a:prstGeom>
          <a:noFill/>
          <a:ln cap="flat" cmpd="sng" w="28575">
            <a:solidFill>
              <a:schemeClr val="accent4"/>
            </a:solidFill>
            <a:prstDash val="solid"/>
            <a:round/>
            <a:headEnd len="med" w="med" type="none"/>
            <a:tailEnd len="med" w="med" type="none"/>
          </a:ln>
        </p:spPr>
      </p:cxnSp>
      <p:cxnSp>
        <p:nvCxnSpPr>
          <p:cNvPr id="1248" name="Google Shape;1248;p81"/>
          <p:cNvCxnSpPr/>
          <p:nvPr/>
        </p:nvCxnSpPr>
        <p:spPr>
          <a:xfrm>
            <a:off x="2728125" y="2665650"/>
            <a:ext cx="397500" cy="144600"/>
          </a:xfrm>
          <a:prstGeom prst="straightConnector1">
            <a:avLst/>
          </a:prstGeom>
          <a:noFill/>
          <a:ln cap="flat" cmpd="sng" w="28575">
            <a:solidFill>
              <a:schemeClr val="accent4"/>
            </a:solidFill>
            <a:prstDash val="solid"/>
            <a:round/>
            <a:headEnd len="med" w="med" type="none"/>
            <a:tailEnd len="med" w="med" type="none"/>
          </a:ln>
        </p:spPr>
      </p:cxnSp>
      <p:cxnSp>
        <p:nvCxnSpPr>
          <p:cNvPr id="1249" name="Google Shape;1249;p81"/>
          <p:cNvCxnSpPr/>
          <p:nvPr/>
        </p:nvCxnSpPr>
        <p:spPr>
          <a:xfrm>
            <a:off x="4530875" y="3591800"/>
            <a:ext cx="240000" cy="123300"/>
          </a:xfrm>
          <a:prstGeom prst="straightConnector1">
            <a:avLst/>
          </a:prstGeom>
          <a:noFill/>
          <a:ln cap="flat" cmpd="sng" w="28575">
            <a:solidFill>
              <a:schemeClr val="accent4"/>
            </a:solidFill>
            <a:prstDash val="solid"/>
            <a:round/>
            <a:headEnd len="med" w="med" type="none"/>
            <a:tailEnd len="med" w="med" type="none"/>
          </a:ln>
        </p:spPr>
      </p:cxnSp>
      <p:cxnSp>
        <p:nvCxnSpPr>
          <p:cNvPr id="1250" name="Google Shape;1250;p81"/>
          <p:cNvCxnSpPr/>
          <p:nvPr/>
        </p:nvCxnSpPr>
        <p:spPr>
          <a:xfrm>
            <a:off x="6700275" y="3312163"/>
            <a:ext cx="270900" cy="46500"/>
          </a:xfrm>
          <a:prstGeom prst="straightConnector1">
            <a:avLst/>
          </a:prstGeom>
          <a:noFill/>
          <a:ln cap="flat" cmpd="sng" w="28575">
            <a:solidFill>
              <a:schemeClr val="accent4"/>
            </a:solidFill>
            <a:prstDash val="solid"/>
            <a:round/>
            <a:headEnd len="med" w="med" type="none"/>
            <a:tailEnd len="med" w="med" type="none"/>
          </a:ln>
        </p:spPr>
      </p:cxnSp>
      <p:cxnSp>
        <p:nvCxnSpPr>
          <p:cNvPr id="1251" name="Google Shape;1251;p81"/>
          <p:cNvCxnSpPr/>
          <p:nvPr/>
        </p:nvCxnSpPr>
        <p:spPr>
          <a:xfrm flipH="1" rot="10800000">
            <a:off x="6710625" y="4277975"/>
            <a:ext cx="260700" cy="26700"/>
          </a:xfrm>
          <a:prstGeom prst="straightConnector1">
            <a:avLst/>
          </a:prstGeom>
          <a:noFill/>
          <a:ln cap="flat" cmpd="sng" w="28575">
            <a:solidFill>
              <a:schemeClr val="accent4"/>
            </a:solidFill>
            <a:prstDash val="solid"/>
            <a:round/>
            <a:headEnd len="med" w="med" type="none"/>
            <a:tailEnd len="med" w="med" type="none"/>
          </a:ln>
        </p:spPr>
      </p:cxnSp>
      <p:pic>
        <p:nvPicPr>
          <p:cNvPr id="1252" name="Google Shape;1252;p81"/>
          <p:cNvPicPr preferRelativeResize="0"/>
          <p:nvPr/>
        </p:nvPicPr>
        <p:blipFill>
          <a:blip r:embed="rId4">
            <a:alphaModFix/>
          </a:blip>
          <a:stretch>
            <a:fillRect/>
          </a:stretch>
        </p:blipFill>
        <p:spPr>
          <a:xfrm>
            <a:off x="1616396" y="2750075"/>
            <a:ext cx="396000" cy="419100"/>
          </a:xfrm>
          <a:prstGeom prst="rect">
            <a:avLst/>
          </a:prstGeom>
          <a:noFill/>
          <a:ln>
            <a:noFill/>
          </a:ln>
        </p:spPr>
      </p:pic>
      <p:pic>
        <p:nvPicPr>
          <p:cNvPr id="1253" name="Google Shape;1253;p81"/>
          <p:cNvPicPr preferRelativeResize="0"/>
          <p:nvPr/>
        </p:nvPicPr>
        <p:blipFill>
          <a:blip r:embed="rId5">
            <a:alphaModFix/>
          </a:blip>
          <a:stretch>
            <a:fillRect/>
          </a:stretch>
        </p:blipFill>
        <p:spPr>
          <a:xfrm>
            <a:off x="8112495" y="2837660"/>
            <a:ext cx="396000" cy="419760"/>
          </a:xfrm>
          <a:prstGeom prst="rect">
            <a:avLst/>
          </a:prstGeom>
          <a:noFill/>
          <a:ln>
            <a:noFill/>
          </a:ln>
        </p:spPr>
      </p:pic>
      <p:sp>
        <p:nvSpPr>
          <p:cNvPr id="1254" name="Google Shape;1254;p81"/>
          <p:cNvSpPr txBox="1"/>
          <p:nvPr/>
        </p:nvSpPr>
        <p:spPr>
          <a:xfrm flipH="1">
            <a:off x="4024445" y="2351123"/>
            <a:ext cx="396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2800">
                <a:latin typeface="Lexend"/>
                <a:ea typeface="Lexend"/>
                <a:cs typeface="Lexend"/>
                <a:sym typeface="Lexend"/>
              </a:rPr>
              <a:t>?</a:t>
            </a:r>
            <a:endParaRPr sz="3500">
              <a:latin typeface="Lexend"/>
              <a:ea typeface="Lexend"/>
              <a:cs typeface="Lexend"/>
              <a:sym typeface="Lexend"/>
            </a:endParaRPr>
          </a:p>
        </p:txBody>
      </p:sp>
      <p:pic>
        <p:nvPicPr>
          <p:cNvPr id="1255" name="Google Shape;1255;p81"/>
          <p:cNvPicPr preferRelativeResize="0"/>
          <p:nvPr/>
        </p:nvPicPr>
        <p:blipFill>
          <a:blip r:embed="rId5">
            <a:alphaModFix/>
          </a:blip>
          <a:stretch>
            <a:fillRect/>
          </a:stretch>
        </p:blipFill>
        <p:spPr>
          <a:xfrm>
            <a:off x="6912945" y="3608448"/>
            <a:ext cx="396000" cy="419760"/>
          </a:xfrm>
          <a:prstGeom prst="rect">
            <a:avLst/>
          </a:prstGeom>
          <a:noFill/>
          <a:ln>
            <a:noFill/>
          </a:ln>
        </p:spPr>
      </p:pic>
      <p:pic>
        <p:nvPicPr>
          <p:cNvPr id="1256" name="Google Shape;1256;p81"/>
          <p:cNvPicPr preferRelativeResize="0"/>
          <p:nvPr/>
        </p:nvPicPr>
        <p:blipFill>
          <a:blip r:embed="rId5">
            <a:alphaModFix/>
          </a:blip>
          <a:stretch>
            <a:fillRect/>
          </a:stretch>
        </p:blipFill>
        <p:spPr>
          <a:xfrm>
            <a:off x="4089533" y="4177848"/>
            <a:ext cx="396000" cy="419760"/>
          </a:xfrm>
          <a:prstGeom prst="rect">
            <a:avLst/>
          </a:prstGeom>
          <a:noFill/>
          <a:ln>
            <a:noFill/>
          </a:ln>
        </p:spPr>
      </p:pic>
      <p:pic>
        <p:nvPicPr>
          <p:cNvPr id="1257" name="Google Shape;1257;p81"/>
          <p:cNvPicPr preferRelativeResize="0"/>
          <p:nvPr/>
        </p:nvPicPr>
        <p:blipFill>
          <a:blip r:embed="rId4">
            <a:alphaModFix/>
          </a:blip>
          <a:stretch>
            <a:fillRect/>
          </a:stretch>
        </p:blipFill>
        <p:spPr>
          <a:xfrm>
            <a:off x="2041371" y="3858875"/>
            <a:ext cx="396000" cy="419100"/>
          </a:xfrm>
          <a:prstGeom prst="rect">
            <a:avLst/>
          </a:prstGeom>
          <a:noFill/>
          <a:ln>
            <a:noFill/>
          </a:ln>
        </p:spPr>
      </p:pic>
      <p:sp>
        <p:nvSpPr>
          <p:cNvPr id="1258" name="Google Shape;1258;p81"/>
          <p:cNvSpPr/>
          <p:nvPr/>
        </p:nvSpPr>
        <p:spPr>
          <a:xfrm rot="8461652">
            <a:off x="1190046" y="2525291"/>
            <a:ext cx="206059" cy="2516519"/>
          </a:xfrm>
          <a:prstGeom prst="ellipse">
            <a:avLst/>
          </a:prstGeom>
          <a:solidFill>
            <a:srgbClr val="4F7BE8">
              <a:alpha val="60000"/>
            </a:srgbClr>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9" name="Google Shape;1259;p81"/>
          <p:cNvSpPr/>
          <p:nvPr/>
        </p:nvSpPr>
        <p:spPr>
          <a:xfrm rot="-4663475">
            <a:off x="2302835" y="1474170"/>
            <a:ext cx="206010" cy="2516336"/>
          </a:xfrm>
          <a:prstGeom prst="ellipse">
            <a:avLst/>
          </a:prstGeom>
          <a:solidFill>
            <a:srgbClr val="4F7BE8">
              <a:alpha val="60000"/>
            </a:srgbClr>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0" name="Google Shape;1260;p81"/>
          <p:cNvSpPr txBox="1"/>
          <p:nvPr/>
        </p:nvSpPr>
        <p:spPr>
          <a:xfrm flipH="1" rot="3364">
            <a:off x="1274943" y="1730839"/>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a) </a:t>
            </a:r>
            <a:endParaRPr sz="1800">
              <a:latin typeface="Lexend"/>
              <a:ea typeface="Lexend"/>
              <a:cs typeface="Lexend"/>
              <a:sym typeface="Lexend"/>
            </a:endParaRPr>
          </a:p>
        </p:txBody>
      </p:sp>
      <p:sp>
        <p:nvSpPr>
          <p:cNvPr id="1261" name="Google Shape;1261;p81"/>
          <p:cNvSpPr txBox="1"/>
          <p:nvPr/>
        </p:nvSpPr>
        <p:spPr>
          <a:xfrm flipH="1" rot="3364">
            <a:off x="3756293" y="1734339"/>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b) </a:t>
            </a:r>
            <a:endParaRPr sz="1800">
              <a:latin typeface="Lexend"/>
              <a:ea typeface="Lexend"/>
              <a:cs typeface="Lexend"/>
              <a:sym typeface="Lexend"/>
            </a:endParaRPr>
          </a:p>
        </p:txBody>
      </p:sp>
      <p:sp>
        <p:nvSpPr>
          <p:cNvPr id="1262" name="Google Shape;1262;p81"/>
          <p:cNvSpPr txBox="1"/>
          <p:nvPr/>
        </p:nvSpPr>
        <p:spPr>
          <a:xfrm flipH="1" rot="3364">
            <a:off x="6134843" y="1924289"/>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c) </a:t>
            </a:r>
            <a:endParaRPr sz="1800">
              <a:latin typeface="Lexend"/>
              <a:ea typeface="Lexend"/>
              <a:cs typeface="Lexend"/>
              <a:sym typeface="Lexend"/>
            </a:endParaRPr>
          </a:p>
        </p:txBody>
      </p:sp>
      <p:sp>
        <p:nvSpPr>
          <p:cNvPr id="1263" name="Google Shape;1263;p81"/>
          <p:cNvSpPr txBox="1"/>
          <p:nvPr/>
        </p:nvSpPr>
        <p:spPr>
          <a:xfrm flipH="1" rot="3364">
            <a:off x="356418" y="2561389"/>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d) </a:t>
            </a:r>
            <a:endParaRPr sz="1800">
              <a:latin typeface="Lexend"/>
              <a:ea typeface="Lexend"/>
              <a:cs typeface="Lexend"/>
              <a:sym typeface="Lexend"/>
            </a:endParaRPr>
          </a:p>
        </p:txBody>
      </p:sp>
      <p:sp>
        <p:nvSpPr>
          <p:cNvPr id="1264" name="Google Shape;1264;p81"/>
          <p:cNvSpPr txBox="1"/>
          <p:nvPr/>
        </p:nvSpPr>
        <p:spPr>
          <a:xfrm flipH="1" rot="3364">
            <a:off x="2926893" y="3405551"/>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e) </a:t>
            </a:r>
            <a:endParaRPr sz="1800">
              <a:latin typeface="Lexend"/>
              <a:ea typeface="Lexend"/>
              <a:cs typeface="Lexend"/>
              <a:sym typeface="Lexend"/>
            </a:endParaRPr>
          </a:p>
        </p:txBody>
      </p:sp>
      <p:sp>
        <p:nvSpPr>
          <p:cNvPr id="1265" name="Google Shape;1265;p81"/>
          <p:cNvSpPr txBox="1"/>
          <p:nvPr/>
        </p:nvSpPr>
        <p:spPr>
          <a:xfrm flipH="1" rot="3364">
            <a:off x="5731218" y="3830551"/>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f) </a:t>
            </a:r>
            <a:endParaRPr sz="1800">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9" name="Shape 1269"/>
        <p:cNvGrpSpPr/>
        <p:nvPr/>
      </p:nvGrpSpPr>
      <p:grpSpPr>
        <a:xfrm>
          <a:off x="0" y="0"/>
          <a:ext cx="0" cy="0"/>
          <a:chOff x="0" y="0"/>
          <a:chExt cx="0" cy="0"/>
        </a:xfrm>
      </p:grpSpPr>
      <p:pic>
        <p:nvPicPr>
          <p:cNvPr id="1270" name="Google Shape;1270;p82"/>
          <p:cNvPicPr preferRelativeResize="0"/>
          <p:nvPr/>
        </p:nvPicPr>
        <p:blipFill>
          <a:blip r:embed="rId3">
            <a:alphaModFix/>
          </a:blip>
          <a:stretch>
            <a:fillRect/>
          </a:stretch>
        </p:blipFill>
        <p:spPr>
          <a:xfrm>
            <a:off x="1096725" y="1401057"/>
            <a:ext cx="6950551" cy="3371550"/>
          </a:xfrm>
          <a:prstGeom prst="rect">
            <a:avLst/>
          </a:prstGeom>
          <a:noFill/>
          <a:ln>
            <a:noFill/>
          </a:ln>
        </p:spPr>
      </p:pic>
      <p:sp>
        <p:nvSpPr>
          <p:cNvPr id="1271" name="Google Shape;1271;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Aqoonsiga hypotenuse-ka</a:t>
            </a:r>
            <a:endParaRPr/>
          </a:p>
        </p:txBody>
      </p:sp>
      <p:pic>
        <p:nvPicPr>
          <p:cNvPr id="1272" name="Google Shape;1272;p82"/>
          <p:cNvPicPr preferRelativeResize="0"/>
          <p:nvPr/>
        </p:nvPicPr>
        <p:blipFill>
          <a:blip r:embed="rId4">
            <a:alphaModFix/>
          </a:blip>
          <a:stretch>
            <a:fillRect/>
          </a:stretch>
        </p:blipFill>
        <p:spPr>
          <a:xfrm>
            <a:off x="1684808" y="3551410"/>
            <a:ext cx="396000" cy="419760"/>
          </a:xfrm>
          <a:prstGeom prst="rect">
            <a:avLst/>
          </a:prstGeom>
          <a:noFill/>
          <a:ln>
            <a:noFill/>
          </a:ln>
        </p:spPr>
      </p:pic>
      <p:pic>
        <p:nvPicPr>
          <p:cNvPr id="1273" name="Google Shape;1273;p82"/>
          <p:cNvPicPr preferRelativeResize="0"/>
          <p:nvPr/>
        </p:nvPicPr>
        <p:blipFill>
          <a:blip r:embed="rId5">
            <a:alphaModFix/>
          </a:blip>
          <a:stretch>
            <a:fillRect/>
          </a:stretch>
        </p:blipFill>
        <p:spPr>
          <a:xfrm>
            <a:off x="4927946" y="2178238"/>
            <a:ext cx="396000" cy="419100"/>
          </a:xfrm>
          <a:prstGeom prst="rect">
            <a:avLst/>
          </a:prstGeom>
          <a:noFill/>
          <a:ln>
            <a:noFill/>
          </a:ln>
        </p:spPr>
      </p:pic>
      <p:pic>
        <p:nvPicPr>
          <p:cNvPr id="1274" name="Google Shape;1274;p82"/>
          <p:cNvPicPr preferRelativeResize="0"/>
          <p:nvPr/>
        </p:nvPicPr>
        <p:blipFill>
          <a:blip r:embed="rId5">
            <a:alphaModFix/>
          </a:blip>
          <a:stretch>
            <a:fillRect/>
          </a:stretch>
        </p:blipFill>
        <p:spPr>
          <a:xfrm>
            <a:off x="7196796" y="1855188"/>
            <a:ext cx="396000" cy="419100"/>
          </a:xfrm>
          <a:prstGeom prst="rect">
            <a:avLst/>
          </a:prstGeom>
          <a:noFill/>
          <a:ln>
            <a:noFill/>
          </a:ln>
        </p:spPr>
      </p:pic>
      <p:sp>
        <p:nvSpPr>
          <p:cNvPr id="1275" name="Google Shape;1275;p82"/>
          <p:cNvSpPr txBox="1"/>
          <p:nvPr/>
        </p:nvSpPr>
        <p:spPr>
          <a:xfrm flipH="1">
            <a:off x="4286790" y="3197275"/>
            <a:ext cx="13440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Kalam"/>
                <a:ea typeface="Kalam"/>
                <a:cs typeface="Kalam"/>
                <a:sym typeface="Kalam"/>
              </a:rPr>
              <a:t>hypotenuse</a:t>
            </a:r>
            <a:endParaRPr sz="2000">
              <a:latin typeface="Kalam"/>
              <a:ea typeface="Kalam"/>
              <a:cs typeface="Kalam"/>
              <a:sym typeface="Kalam"/>
            </a:endParaRPr>
          </a:p>
          <a:p>
            <a:pPr indent="0" lvl="0" marL="0" rtl="0" algn="ctr">
              <a:spcBef>
                <a:spcPts val="0"/>
              </a:spcBef>
              <a:spcAft>
                <a:spcPts val="0"/>
              </a:spcAft>
              <a:buClr>
                <a:schemeClr val="dk1"/>
              </a:buClr>
              <a:buSzPts val="1100"/>
              <a:buFont typeface="Arial"/>
              <a:buNone/>
            </a:pPr>
            <a:r>
              <a:rPr lang="en-GB" sz="1100">
                <a:latin typeface="Kalam"/>
                <a:ea typeface="Kalam"/>
                <a:cs typeface="Kalam"/>
                <a:sym typeface="Kalam"/>
              </a:rPr>
              <a:t>87 cm</a:t>
            </a:r>
            <a:endParaRPr sz="2000">
              <a:latin typeface="Kalam"/>
              <a:ea typeface="Kalam"/>
              <a:cs typeface="Kalam"/>
              <a:sym typeface="Kalam"/>
            </a:endParaRPr>
          </a:p>
        </p:txBody>
      </p:sp>
      <p:sp>
        <p:nvSpPr>
          <p:cNvPr id="1276" name="Google Shape;1276;p82"/>
          <p:cNvSpPr txBox="1"/>
          <p:nvPr/>
        </p:nvSpPr>
        <p:spPr>
          <a:xfrm flipH="1">
            <a:off x="7363971" y="3950459"/>
            <a:ext cx="13440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Kalam"/>
                <a:ea typeface="Kalam"/>
                <a:cs typeface="Kalam"/>
                <a:sym typeface="Kalam"/>
              </a:rPr>
              <a:t>hypotenuse</a:t>
            </a:r>
            <a:endParaRPr sz="2000">
              <a:latin typeface="Kalam"/>
              <a:ea typeface="Kalam"/>
              <a:cs typeface="Kalam"/>
              <a:sym typeface="Kalam"/>
            </a:endParaRPr>
          </a:p>
          <a:p>
            <a:pPr indent="0" lvl="0" marL="0" rtl="0" algn="ctr">
              <a:spcBef>
                <a:spcPts val="0"/>
              </a:spcBef>
              <a:spcAft>
                <a:spcPts val="0"/>
              </a:spcAft>
              <a:buClr>
                <a:schemeClr val="dk1"/>
              </a:buClr>
              <a:buSzPts val="1100"/>
              <a:buFont typeface="Arial"/>
              <a:buNone/>
            </a:pPr>
            <a:r>
              <a:rPr lang="en-GB" sz="1100">
                <a:latin typeface="Kalam"/>
                <a:ea typeface="Kalam"/>
                <a:cs typeface="Kalam"/>
                <a:sym typeface="Kalam"/>
              </a:rPr>
              <a:t>43 cm</a:t>
            </a:r>
            <a:endParaRPr sz="2000">
              <a:latin typeface="Kalam"/>
              <a:ea typeface="Kalam"/>
              <a:cs typeface="Kalam"/>
              <a:sym typeface="Kalam"/>
            </a:endParaRPr>
          </a:p>
        </p:txBody>
      </p:sp>
      <p:sp>
        <p:nvSpPr>
          <p:cNvPr id="1277" name="Google Shape;1277;p82"/>
          <p:cNvSpPr txBox="1"/>
          <p:nvPr/>
        </p:nvSpPr>
        <p:spPr>
          <a:xfrm flipH="1">
            <a:off x="2607375" y="2232075"/>
            <a:ext cx="10941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350 cm²</a:t>
            </a:r>
            <a:endParaRPr sz="1800">
              <a:latin typeface="Lexend"/>
              <a:ea typeface="Lexend"/>
              <a:cs typeface="Lexend"/>
              <a:sym typeface="Lexend"/>
            </a:endParaRPr>
          </a:p>
        </p:txBody>
      </p:sp>
      <p:sp>
        <p:nvSpPr>
          <p:cNvPr id="1278" name="Google Shape;1278;p82"/>
          <p:cNvSpPr txBox="1"/>
          <p:nvPr/>
        </p:nvSpPr>
        <p:spPr>
          <a:xfrm flipH="1">
            <a:off x="1137600" y="2734350"/>
            <a:ext cx="10353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169 cm²</a:t>
            </a:r>
            <a:endParaRPr sz="1800">
              <a:latin typeface="Lexend"/>
              <a:ea typeface="Lexend"/>
              <a:cs typeface="Lexend"/>
              <a:sym typeface="Lexend"/>
            </a:endParaRPr>
          </a:p>
        </p:txBody>
      </p:sp>
      <p:sp>
        <p:nvSpPr>
          <p:cNvPr id="1279" name="Google Shape;1279;p82"/>
          <p:cNvSpPr txBox="1"/>
          <p:nvPr/>
        </p:nvSpPr>
        <p:spPr>
          <a:xfrm flipH="1">
            <a:off x="2145214" y="3741975"/>
            <a:ext cx="10353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171 cm²</a:t>
            </a:r>
            <a:endParaRPr sz="1800">
              <a:latin typeface="Lexend"/>
              <a:ea typeface="Lexend"/>
              <a:cs typeface="Lexend"/>
              <a:sym typeface="Lexend"/>
            </a:endParaRPr>
          </a:p>
        </p:txBody>
      </p:sp>
      <p:sp>
        <p:nvSpPr>
          <p:cNvPr id="1280" name="Google Shape;1280;p82"/>
          <p:cNvSpPr txBox="1"/>
          <p:nvPr/>
        </p:nvSpPr>
        <p:spPr>
          <a:xfrm flipH="1">
            <a:off x="3855889" y="3949875"/>
            <a:ext cx="10353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7569 cm²</a:t>
            </a:r>
            <a:endParaRPr sz="1800">
              <a:latin typeface="Lexend"/>
              <a:ea typeface="Lexend"/>
              <a:cs typeface="Lexend"/>
              <a:sym typeface="Lexend"/>
            </a:endParaRPr>
          </a:p>
        </p:txBody>
      </p:sp>
      <p:sp>
        <p:nvSpPr>
          <p:cNvPr id="1281" name="Google Shape;1281;p82"/>
          <p:cNvSpPr txBox="1"/>
          <p:nvPr/>
        </p:nvSpPr>
        <p:spPr>
          <a:xfrm flipH="1">
            <a:off x="5990951" y="3680277"/>
            <a:ext cx="6456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lnSpc>
                <a:spcPct val="80000"/>
              </a:lnSpc>
              <a:spcBef>
                <a:spcPts val="0"/>
              </a:spcBef>
              <a:spcAft>
                <a:spcPts val="0"/>
              </a:spcAft>
              <a:buClr>
                <a:schemeClr val="dk1"/>
              </a:buClr>
              <a:buSzPts val="1100"/>
              <a:buFont typeface="Arial"/>
              <a:buNone/>
            </a:pPr>
            <a:r>
              <a:rPr lang="en-GB" sz="1100">
                <a:latin typeface="Lexend"/>
                <a:ea typeface="Lexend"/>
                <a:cs typeface="Lexend"/>
                <a:sym typeface="Lexend"/>
              </a:rPr>
              <a:t>648 cm²</a:t>
            </a:r>
            <a:endParaRPr sz="1800">
              <a:latin typeface="Lexend"/>
              <a:ea typeface="Lexend"/>
              <a:cs typeface="Lexend"/>
              <a:sym typeface="Lexend"/>
            </a:endParaRPr>
          </a:p>
        </p:txBody>
      </p:sp>
      <p:sp>
        <p:nvSpPr>
          <p:cNvPr id="1282" name="Google Shape;1282;p82"/>
          <p:cNvSpPr txBox="1"/>
          <p:nvPr/>
        </p:nvSpPr>
        <p:spPr>
          <a:xfrm flipH="1">
            <a:off x="6767839" y="2724484"/>
            <a:ext cx="1035300" cy="55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bed (area)</a:t>
            </a:r>
            <a:endParaRPr sz="1800">
              <a:latin typeface="Lexend"/>
              <a:ea typeface="Lexend"/>
              <a:cs typeface="Lexend"/>
              <a:sym typeface="Lexend"/>
            </a:endParaRPr>
          </a:p>
          <a:p>
            <a:pPr indent="0" lvl="0" marL="0" rtl="0" algn="ctr">
              <a:spcBef>
                <a:spcPts val="0"/>
              </a:spcBef>
              <a:spcAft>
                <a:spcPts val="0"/>
              </a:spcAft>
              <a:buClr>
                <a:schemeClr val="dk1"/>
              </a:buClr>
              <a:buSzPts val="1100"/>
              <a:buFont typeface="Arial"/>
              <a:buNone/>
            </a:pPr>
            <a:r>
              <a:rPr lang="en-GB" sz="1100">
                <a:latin typeface="Lexend"/>
                <a:ea typeface="Lexend"/>
                <a:cs typeface="Lexend"/>
                <a:sym typeface="Lexend"/>
              </a:rPr>
              <a:t>1201 cm²</a:t>
            </a:r>
            <a:endParaRPr sz="1800">
              <a:latin typeface="Lexend"/>
              <a:ea typeface="Lexend"/>
              <a:cs typeface="Lexend"/>
              <a:sym typeface="Lexend"/>
            </a:endParaRPr>
          </a:p>
        </p:txBody>
      </p:sp>
      <p:sp>
        <p:nvSpPr>
          <p:cNvPr id="1283" name="Google Shape;1283;p82"/>
          <p:cNvSpPr txBox="1"/>
          <p:nvPr/>
        </p:nvSpPr>
        <p:spPr>
          <a:xfrm flipH="1" rot="3364">
            <a:off x="790118" y="2447114"/>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a) </a:t>
            </a:r>
            <a:endParaRPr sz="1800">
              <a:latin typeface="Lexend"/>
              <a:ea typeface="Lexend"/>
              <a:cs typeface="Lexend"/>
              <a:sym typeface="Lexend"/>
            </a:endParaRPr>
          </a:p>
        </p:txBody>
      </p:sp>
      <p:sp>
        <p:nvSpPr>
          <p:cNvPr id="1284" name="Google Shape;1284;p82"/>
          <p:cNvSpPr txBox="1"/>
          <p:nvPr/>
        </p:nvSpPr>
        <p:spPr>
          <a:xfrm flipH="1" rot="3364">
            <a:off x="4628668" y="2332789"/>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b) </a:t>
            </a:r>
            <a:endParaRPr sz="1800">
              <a:latin typeface="Lexend"/>
              <a:ea typeface="Lexend"/>
              <a:cs typeface="Lexend"/>
              <a:sym typeface="Lexend"/>
            </a:endParaRPr>
          </a:p>
        </p:txBody>
      </p:sp>
      <p:sp>
        <p:nvSpPr>
          <p:cNvPr id="1285" name="Google Shape;1285;p82"/>
          <p:cNvSpPr txBox="1"/>
          <p:nvPr/>
        </p:nvSpPr>
        <p:spPr>
          <a:xfrm flipH="1" rot="3364">
            <a:off x="6329943" y="2298514"/>
            <a:ext cx="306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c) </a:t>
            </a:r>
            <a:endParaRPr sz="1800">
              <a:latin typeface="Lexend"/>
              <a:ea typeface="Lexend"/>
              <a:cs typeface="Lexend"/>
              <a:sym typeface="Lexend"/>
            </a:endParaRPr>
          </a:p>
        </p:txBody>
      </p:sp>
      <p:sp>
        <p:nvSpPr>
          <p:cNvPr id="1286" name="Google Shape;1286;p82"/>
          <p:cNvSpPr txBox="1"/>
          <p:nvPr/>
        </p:nvSpPr>
        <p:spPr>
          <a:xfrm flipH="1" rot="2671">
            <a:off x="324016" y="619200"/>
            <a:ext cx="8496003" cy="692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800"/>
              <a:buFont typeface="Arial"/>
              <a:buNone/>
            </a:pPr>
            <a:r>
              <a:rPr lang="en-GB" sz="1100">
                <a:latin typeface="Lexend"/>
                <a:ea typeface="Lexend"/>
                <a:cs typeface="Lexend"/>
                <a:sym typeface="Lexend"/>
              </a:rPr>
              <a:t>4) Saddexagalkee ayaad u isticmaali kartaa aragtida (theorem) Pythagoras?</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9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Halkii suurtagal ah, xisaabi dhererka hypotenuse (hypotenuse) oo ku qor dhererkiisa.</a:t>
            </a:r>
            <a:endParaRPr sz="1800">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0" name="Shape 1290"/>
        <p:cNvGrpSpPr/>
        <p:nvPr/>
      </p:nvGrpSpPr>
      <p:grpSpPr>
        <a:xfrm>
          <a:off x="0" y="0"/>
          <a:ext cx="0" cy="0"/>
          <a:chOff x="0" y="0"/>
          <a:chExt cx="0" cy="0"/>
        </a:xfrm>
      </p:grpSpPr>
      <p:sp>
        <p:nvSpPr>
          <p:cNvPr id="1291" name="Google Shape;1291;p83"/>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hypotenuse (hypotenuse)</a:t>
            </a:r>
            <a:endParaRPr/>
          </a:p>
        </p:txBody>
      </p:sp>
      <p:sp>
        <p:nvSpPr>
          <p:cNvPr id="1292" name="Google Shape;1292;p83"/>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Saddexagalka xagal-qumman (right-angled triangles) iyo isku-ekaanshaha (congruence)</a:t>
            </a:r>
            <a:endParaRPr/>
          </a:p>
        </p:txBody>
      </p:sp>
      <p:sp>
        <p:nvSpPr>
          <p:cNvPr id="1293" name="Google Shape;1293;p83"/>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sp>
        <p:nvSpPr>
          <p:cNvPr id="1294" name="Google Shape;1294;p83"/>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Go'aaminta dhinaca</a:t>
            </a:r>
            <a:endParaRPr/>
          </a:p>
        </p:txBody>
      </p:sp>
      <p:pic>
        <p:nvPicPr>
          <p:cNvPr id="1295" name="Google Shape;1295;p83"/>
          <p:cNvPicPr preferRelativeResize="0"/>
          <p:nvPr/>
        </p:nvPicPr>
        <p:blipFill>
          <a:blip r:embed="rId3">
            <a:alphaModFix/>
          </a:blip>
          <a:stretch>
            <a:fillRect/>
          </a:stretch>
        </p:blipFill>
        <p:spPr>
          <a:xfrm>
            <a:off x="411000" y="3700465"/>
            <a:ext cx="450575" cy="446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pic>
        <p:nvPicPr>
          <p:cNvPr id="1300" name="Google Shape;1300;p84"/>
          <p:cNvPicPr preferRelativeResize="0"/>
          <p:nvPr/>
        </p:nvPicPr>
        <p:blipFill rotWithShape="1">
          <a:blip r:embed="rId3">
            <a:alphaModFix/>
          </a:blip>
          <a:srcRect b="4218" l="40550" r="0" t="13558"/>
          <a:stretch/>
        </p:blipFill>
        <p:spPr>
          <a:xfrm>
            <a:off x="946900" y="2796143"/>
            <a:ext cx="4029527" cy="1584726"/>
          </a:xfrm>
          <a:prstGeom prst="rect">
            <a:avLst/>
          </a:prstGeom>
          <a:noFill/>
          <a:ln>
            <a:noFill/>
          </a:ln>
        </p:spPr>
      </p:pic>
      <p:pic>
        <p:nvPicPr>
          <p:cNvPr id="1301" name="Google Shape;1301;p84"/>
          <p:cNvPicPr preferRelativeResize="0"/>
          <p:nvPr/>
        </p:nvPicPr>
        <p:blipFill rotWithShape="1">
          <a:blip r:embed="rId3">
            <a:alphaModFix/>
          </a:blip>
          <a:srcRect b="4760" l="40550" r="0" t="13015"/>
          <a:stretch/>
        </p:blipFill>
        <p:spPr>
          <a:xfrm>
            <a:off x="1003775" y="648573"/>
            <a:ext cx="3411702" cy="1564700"/>
          </a:xfrm>
          <a:prstGeom prst="rect">
            <a:avLst/>
          </a:prstGeom>
          <a:noFill/>
          <a:ln>
            <a:noFill/>
          </a:ln>
        </p:spPr>
      </p:pic>
      <p:sp>
        <p:nvSpPr>
          <p:cNvPr id="1302" name="Google Shape;1302;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cxnSp>
        <p:nvCxnSpPr>
          <p:cNvPr id="1303" name="Google Shape;1303;p84"/>
          <p:cNvCxnSpPr/>
          <p:nvPr/>
        </p:nvCxnSpPr>
        <p:spPr>
          <a:xfrm>
            <a:off x="8100500" y="863972"/>
            <a:ext cx="0" cy="1344900"/>
          </a:xfrm>
          <a:prstGeom prst="straightConnector1">
            <a:avLst/>
          </a:prstGeom>
          <a:noFill/>
          <a:ln cap="flat" cmpd="sng" w="28575">
            <a:solidFill>
              <a:schemeClr val="accent4"/>
            </a:solidFill>
            <a:prstDash val="solid"/>
            <a:round/>
            <a:headEnd len="med" w="med" type="triangle"/>
            <a:tailEnd len="med" w="med" type="triangle"/>
          </a:ln>
        </p:spPr>
      </p:cxnSp>
      <p:cxnSp>
        <p:nvCxnSpPr>
          <p:cNvPr id="1304" name="Google Shape;1304;p84"/>
          <p:cNvCxnSpPr/>
          <p:nvPr/>
        </p:nvCxnSpPr>
        <p:spPr>
          <a:xfrm>
            <a:off x="5668132" y="2367954"/>
            <a:ext cx="22947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305" name="Google Shape;1305;p84"/>
          <p:cNvCxnSpPr/>
          <p:nvPr/>
        </p:nvCxnSpPr>
        <p:spPr>
          <a:xfrm flipH="1" rot="10800000">
            <a:off x="5654250" y="678983"/>
            <a:ext cx="2294700" cy="1344900"/>
          </a:xfrm>
          <a:prstGeom prst="straightConnector1">
            <a:avLst/>
          </a:prstGeom>
          <a:noFill/>
          <a:ln cap="flat" cmpd="sng" w="28575">
            <a:solidFill>
              <a:schemeClr val="accent4"/>
            </a:solidFill>
            <a:prstDash val="solid"/>
            <a:round/>
            <a:headEnd len="med" w="med" type="triangle"/>
            <a:tailEnd len="med" w="med" type="triangle"/>
          </a:ln>
        </p:spPr>
      </p:cxnSp>
      <p:sp>
        <p:nvSpPr>
          <p:cNvPr id="1306" name="Google Shape;1306;p84"/>
          <p:cNvSpPr txBox="1"/>
          <p:nvPr/>
        </p:nvSpPr>
        <p:spPr>
          <a:xfrm flipH="1" rot="-2330">
            <a:off x="6358957" y="2368258"/>
            <a:ext cx="8853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14 cm</a:t>
            </a:r>
            <a:endParaRPr sz="1800">
              <a:latin typeface="Lexend"/>
              <a:ea typeface="Lexend"/>
              <a:cs typeface="Lexend"/>
              <a:sym typeface="Lexend"/>
            </a:endParaRPr>
          </a:p>
        </p:txBody>
      </p:sp>
      <p:sp>
        <p:nvSpPr>
          <p:cNvPr id="1307" name="Google Shape;1307;p84"/>
          <p:cNvSpPr txBox="1"/>
          <p:nvPr/>
        </p:nvSpPr>
        <p:spPr>
          <a:xfrm rot="-2181544">
            <a:off x="6568099" y="3330704"/>
            <a:ext cx="720089" cy="31387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14 cm</a:t>
            </a:r>
            <a:endParaRPr sz="1800">
              <a:latin typeface="Lexend"/>
              <a:ea typeface="Lexend"/>
              <a:cs typeface="Lexend"/>
              <a:sym typeface="Lexend"/>
            </a:endParaRPr>
          </a:p>
        </p:txBody>
      </p:sp>
      <p:sp>
        <p:nvSpPr>
          <p:cNvPr id="1308" name="Google Shape;1308;p84"/>
          <p:cNvSpPr/>
          <p:nvPr/>
        </p:nvSpPr>
        <p:spPr>
          <a:xfrm flipH="1">
            <a:off x="5668208" y="863896"/>
            <a:ext cx="2295000" cy="13449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9" name="Google Shape;1309;p84"/>
          <p:cNvSpPr/>
          <p:nvPr/>
        </p:nvSpPr>
        <p:spPr>
          <a:xfrm flipH="1">
            <a:off x="7756515" y="2001639"/>
            <a:ext cx="206700" cy="2070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10" name="Google Shape;1310;p84"/>
          <p:cNvCxnSpPr/>
          <p:nvPr/>
        </p:nvCxnSpPr>
        <p:spPr>
          <a:xfrm>
            <a:off x="8100500" y="3103372"/>
            <a:ext cx="0" cy="1344900"/>
          </a:xfrm>
          <a:prstGeom prst="straightConnector1">
            <a:avLst/>
          </a:prstGeom>
          <a:noFill/>
          <a:ln cap="flat" cmpd="sng" w="28575">
            <a:solidFill>
              <a:schemeClr val="accent4"/>
            </a:solidFill>
            <a:prstDash val="solid"/>
            <a:round/>
            <a:headEnd len="med" w="med" type="triangle"/>
            <a:tailEnd len="med" w="med" type="triangle"/>
          </a:ln>
        </p:spPr>
      </p:cxnSp>
      <p:cxnSp>
        <p:nvCxnSpPr>
          <p:cNvPr id="1311" name="Google Shape;1311;p84"/>
          <p:cNvCxnSpPr/>
          <p:nvPr/>
        </p:nvCxnSpPr>
        <p:spPr>
          <a:xfrm>
            <a:off x="6162139" y="4607350"/>
            <a:ext cx="18288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312" name="Google Shape;1312;p84"/>
          <p:cNvCxnSpPr/>
          <p:nvPr/>
        </p:nvCxnSpPr>
        <p:spPr>
          <a:xfrm flipH="1" rot="10800000">
            <a:off x="6151076" y="2918379"/>
            <a:ext cx="1828800" cy="1344900"/>
          </a:xfrm>
          <a:prstGeom prst="straightConnector1">
            <a:avLst/>
          </a:prstGeom>
          <a:noFill/>
          <a:ln cap="flat" cmpd="sng" w="28575">
            <a:solidFill>
              <a:schemeClr val="accent4"/>
            </a:solidFill>
            <a:prstDash val="solid"/>
            <a:round/>
            <a:headEnd len="med" w="med" type="triangle"/>
            <a:tailEnd len="med" w="med" type="triangle"/>
          </a:ln>
        </p:spPr>
      </p:cxnSp>
      <p:sp>
        <p:nvSpPr>
          <p:cNvPr id="1313" name="Google Shape;1313;p84"/>
          <p:cNvSpPr/>
          <p:nvPr/>
        </p:nvSpPr>
        <p:spPr>
          <a:xfrm flipH="1">
            <a:off x="6162300" y="3103301"/>
            <a:ext cx="1828800" cy="13449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4" name="Google Shape;1314;p84"/>
          <p:cNvSpPr/>
          <p:nvPr/>
        </p:nvSpPr>
        <p:spPr>
          <a:xfrm flipH="1">
            <a:off x="7784400" y="4240704"/>
            <a:ext cx="206700" cy="2073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5" name="Google Shape;1315;p84"/>
          <p:cNvSpPr/>
          <p:nvPr/>
        </p:nvSpPr>
        <p:spPr>
          <a:xfrm flipH="1">
            <a:off x="5668497" y="863896"/>
            <a:ext cx="2294700" cy="1344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6" name="Google Shape;1316;p84"/>
          <p:cNvSpPr/>
          <p:nvPr/>
        </p:nvSpPr>
        <p:spPr>
          <a:xfrm flipH="1">
            <a:off x="6162289" y="3103301"/>
            <a:ext cx="1828800" cy="1344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7" name="Google Shape;1317;p84"/>
          <p:cNvSpPr txBox="1"/>
          <p:nvPr/>
        </p:nvSpPr>
        <p:spPr>
          <a:xfrm flipH="1" rot="-1584">
            <a:off x="8162118" y="1379627"/>
            <a:ext cx="6510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10 cm</a:t>
            </a:r>
            <a:endParaRPr sz="1800">
              <a:latin typeface="Lexend"/>
              <a:ea typeface="Lexend"/>
              <a:cs typeface="Lexend"/>
              <a:sym typeface="Lexend"/>
            </a:endParaRPr>
          </a:p>
        </p:txBody>
      </p:sp>
      <p:sp>
        <p:nvSpPr>
          <p:cNvPr id="1318" name="Google Shape;1318;p84"/>
          <p:cNvSpPr txBox="1"/>
          <p:nvPr/>
        </p:nvSpPr>
        <p:spPr>
          <a:xfrm flipH="1" rot="-1584">
            <a:off x="8162118" y="3619002"/>
            <a:ext cx="6510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10 cm</a:t>
            </a:r>
            <a:endParaRPr sz="1800">
              <a:latin typeface="Lexend"/>
              <a:ea typeface="Lexend"/>
              <a:cs typeface="Lexend"/>
              <a:sym typeface="Lexend"/>
            </a:endParaRPr>
          </a:p>
        </p:txBody>
      </p:sp>
      <p:sp>
        <p:nvSpPr>
          <p:cNvPr id="1319" name="Google Shape;1319;p84"/>
          <p:cNvSpPr txBox="1"/>
          <p:nvPr/>
        </p:nvSpPr>
        <p:spPr>
          <a:xfrm flipH="1" rot="-1871">
            <a:off x="6832059" y="1701524"/>
            <a:ext cx="11025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saddexagal A (triangle A)</a:t>
            </a:r>
            <a:endParaRPr sz="1800">
              <a:latin typeface="Lexend"/>
              <a:ea typeface="Lexend"/>
              <a:cs typeface="Lexend"/>
              <a:sym typeface="Lexend"/>
            </a:endParaRPr>
          </a:p>
        </p:txBody>
      </p:sp>
      <p:sp>
        <p:nvSpPr>
          <p:cNvPr id="1320" name="Google Shape;1320;p84"/>
          <p:cNvSpPr txBox="1"/>
          <p:nvPr/>
        </p:nvSpPr>
        <p:spPr>
          <a:xfrm flipH="1" rot="-1871">
            <a:off x="6832059" y="3932949"/>
            <a:ext cx="11025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saddexagal B</a:t>
            </a:r>
            <a:endParaRPr sz="1800">
              <a:latin typeface="Lexend"/>
              <a:ea typeface="Lexend"/>
              <a:cs typeface="Lexend"/>
              <a:sym typeface="Lexend"/>
            </a:endParaRPr>
          </a:p>
        </p:txBody>
      </p:sp>
      <p:sp>
        <p:nvSpPr>
          <p:cNvPr id="1321" name="Google Shape;1321;p84"/>
          <p:cNvSpPr txBox="1"/>
          <p:nvPr/>
        </p:nvSpPr>
        <p:spPr>
          <a:xfrm>
            <a:off x="475372" y="4548082"/>
            <a:ext cx="814200" cy="277200"/>
          </a:xfrm>
          <a:prstGeom prst="rect">
            <a:avLst/>
          </a:prstGeom>
          <a:noFill/>
          <a:ln>
            <a:noFill/>
          </a:ln>
        </p:spPr>
        <p:txBody>
          <a:bodyPr anchorCtr="0" anchor="t" bIns="0" lIns="0" spcFirstLastPara="1" rIns="0" wrap="none" tIns="0">
            <a:normAutofit/>
          </a:bodyPr>
          <a:lstStyle/>
          <a:p>
            <a:pPr indent="0" lvl="0" marL="0" marR="0" rtl="0" algn="ctr">
              <a:lnSpc>
                <a:spcPct val="100000"/>
              </a:lnSpc>
              <a:spcBef>
                <a:spcPts val="0"/>
              </a:spcBef>
              <a:spcAft>
                <a:spcPts val="0"/>
              </a:spcAft>
              <a:buClr>
                <a:srgbClr val="000000"/>
              </a:buClr>
              <a:buSzPts val="1800"/>
              <a:buFont typeface="Arial"/>
              <a:buNone/>
            </a:pPr>
            <a:r>
              <a:rPr lang="en-GB" sz="1100">
                <a:latin typeface="Lexend"/>
                <a:ea typeface="Lexend"/>
                <a:cs typeface="Lexend"/>
                <a:sym typeface="Lexend"/>
              </a:rPr>
              <a:t>Layla</a:t>
            </a:r>
            <a:endParaRPr sz="1800">
              <a:latin typeface="Lexend"/>
              <a:ea typeface="Lexend"/>
              <a:cs typeface="Lexend"/>
              <a:sym typeface="Lexend"/>
            </a:endParaRPr>
          </a:p>
        </p:txBody>
      </p:sp>
      <p:pic>
        <p:nvPicPr>
          <p:cNvPr id="1322" name="Google Shape;1322;p84"/>
          <p:cNvPicPr preferRelativeResize="0"/>
          <p:nvPr/>
        </p:nvPicPr>
        <p:blipFill>
          <a:blip r:embed="rId8">
            <a:alphaModFix/>
          </a:blip>
          <a:stretch>
            <a:fillRect/>
          </a:stretch>
        </p:blipFill>
        <p:spPr>
          <a:xfrm>
            <a:off x="567847" y="3757079"/>
            <a:ext cx="629124" cy="823977"/>
          </a:xfrm>
          <a:prstGeom prst="rect">
            <a:avLst/>
          </a:prstGeom>
          <a:noFill/>
          <a:ln>
            <a:noFill/>
          </a:ln>
        </p:spPr>
      </p:pic>
      <p:sp>
        <p:nvSpPr>
          <p:cNvPr id="1323" name="Google Shape;1323;p84"/>
          <p:cNvSpPr txBox="1"/>
          <p:nvPr/>
        </p:nvSpPr>
        <p:spPr>
          <a:xfrm>
            <a:off x="1303675" y="2903279"/>
            <a:ext cx="35835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Oh maya, waxaan u malaynayaa inay si cad isku mid ahayn (incongruent).</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Maxaa yeelay 14 cm waa hypotenuse (hypotenuse) saddexagalka B, laakiin ma aha saddexagalka A.</a:t>
            </a:r>
            <a:endParaRPr sz="1800">
              <a:solidFill>
                <a:schemeClr val="dk1"/>
              </a:solidFill>
              <a:latin typeface="Lexend"/>
              <a:ea typeface="Lexend"/>
              <a:cs typeface="Lexend"/>
              <a:sym typeface="Lexend"/>
            </a:endParaRPr>
          </a:p>
        </p:txBody>
      </p:sp>
      <p:sp>
        <p:nvSpPr>
          <p:cNvPr id="1324" name="Google Shape;1324;p84"/>
          <p:cNvSpPr txBox="1"/>
          <p:nvPr/>
        </p:nvSpPr>
        <p:spPr>
          <a:xfrm flipH="1" rot="2733">
            <a:off x="1695750" y="2277328"/>
            <a:ext cx="2263801"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Cali ma sax baa?</a:t>
            </a:r>
            <a:endParaRPr sz="1800">
              <a:latin typeface="Lexend"/>
              <a:ea typeface="Lexend"/>
              <a:cs typeface="Lexend"/>
              <a:sym typeface="Lexend"/>
            </a:endParaRPr>
          </a:p>
        </p:txBody>
      </p:sp>
      <p:grpSp>
        <p:nvGrpSpPr>
          <p:cNvPr id="1325" name="Google Shape;1325;p84"/>
          <p:cNvGrpSpPr/>
          <p:nvPr/>
        </p:nvGrpSpPr>
        <p:grpSpPr>
          <a:xfrm>
            <a:off x="5408409" y="582500"/>
            <a:ext cx="3411758" cy="4229400"/>
            <a:chOff x="5778405" y="582500"/>
            <a:chExt cx="3041595" cy="4229400"/>
          </a:xfrm>
        </p:grpSpPr>
        <p:cxnSp>
          <p:nvCxnSpPr>
            <p:cNvPr id="1326" name="Google Shape;1326;p84"/>
            <p:cNvCxnSpPr/>
            <p:nvPr/>
          </p:nvCxnSpPr>
          <p:spPr>
            <a:xfrm rot="10800000">
              <a:off x="5786700" y="2797473"/>
              <a:ext cx="3033300" cy="0"/>
            </a:xfrm>
            <a:prstGeom prst="straightConnector1">
              <a:avLst/>
            </a:prstGeom>
            <a:noFill/>
            <a:ln cap="flat" cmpd="sng" w="28575">
              <a:solidFill>
                <a:schemeClr val="accent5"/>
              </a:solidFill>
              <a:prstDash val="solid"/>
              <a:round/>
              <a:headEnd len="med" w="med" type="none"/>
              <a:tailEnd len="med" w="med" type="none"/>
            </a:ln>
          </p:spPr>
        </p:cxnSp>
        <p:cxnSp>
          <p:nvCxnSpPr>
            <p:cNvPr id="1327" name="Google Shape;1327;p84"/>
            <p:cNvCxnSpPr/>
            <p:nvPr/>
          </p:nvCxnSpPr>
          <p:spPr>
            <a:xfrm rot="10800000">
              <a:off x="5778405" y="582500"/>
              <a:ext cx="0" cy="4229400"/>
            </a:xfrm>
            <a:prstGeom prst="straightConnector1">
              <a:avLst/>
            </a:prstGeom>
            <a:noFill/>
            <a:ln cap="flat" cmpd="sng" w="28575">
              <a:solidFill>
                <a:schemeClr val="accent5"/>
              </a:solidFill>
              <a:prstDash val="solid"/>
              <a:round/>
              <a:headEnd len="med" w="med" type="none"/>
              <a:tailEnd len="med" w="med" type="none"/>
            </a:ln>
          </p:spPr>
        </p:cxnSp>
      </p:grpSp>
      <p:sp>
        <p:nvSpPr>
          <p:cNvPr id="1328" name="Google Shape;1328;p84"/>
          <p:cNvSpPr txBox="1"/>
          <p:nvPr/>
        </p:nvSpPr>
        <p:spPr>
          <a:xfrm>
            <a:off x="1266162" y="753814"/>
            <a:ext cx="31173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Saddexagalladani waa isku mid (congruent), maxaa yeelay labaduba waxay leeyihiin dhinacyo 10 cm iyo 14 cm.</a:t>
            </a:r>
            <a:endParaRPr sz="1800">
              <a:solidFill>
                <a:schemeClr val="dk1"/>
              </a:solidFill>
              <a:latin typeface="Lexend"/>
              <a:ea typeface="Lexend"/>
              <a:cs typeface="Lexend"/>
              <a:sym typeface="Lexend"/>
            </a:endParaRPr>
          </a:p>
        </p:txBody>
      </p:sp>
      <p:grpSp>
        <p:nvGrpSpPr>
          <p:cNvPr id="1329" name="Google Shape;1329;p84"/>
          <p:cNvGrpSpPr/>
          <p:nvPr/>
        </p:nvGrpSpPr>
        <p:grpSpPr>
          <a:xfrm>
            <a:off x="1091000" y="648575"/>
            <a:ext cx="3433100" cy="1584600"/>
            <a:chOff x="1243400" y="648575"/>
            <a:chExt cx="3433100" cy="1584600"/>
          </a:xfrm>
        </p:grpSpPr>
        <p:sp>
          <p:nvSpPr>
            <p:cNvPr id="1330" name="Google Shape;1330;p84"/>
            <p:cNvSpPr/>
            <p:nvPr/>
          </p:nvSpPr>
          <p:spPr>
            <a:xfrm>
              <a:off x="1292200" y="648575"/>
              <a:ext cx="3384300" cy="1584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331" name="Google Shape;1331;p84"/>
            <p:cNvPicPr preferRelativeResize="0"/>
            <p:nvPr/>
          </p:nvPicPr>
          <p:blipFill rotWithShape="1">
            <a:blip r:embed="rId3">
              <a:alphaModFix/>
            </a:blip>
            <a:srcRect b="4760" l="40550" r="0" t="13015"/>
            <a:stretch/>
          </p:blipFill>
          <p:spPr>
            <a:xfrm>
              <a:off x="1243400" y="728350"/>
              <a:ext cx="2932449" cy="1450400"/>
            </a:xfrm>
            <a:prstGeom prst="rect">
              <a:avLst/>
            </a:prstGeom>
            <a:noFill/>
            <a:ln>
              <a:noFill/>
            </a:ln>
          </p:spPr>
        </p:pic>
        <p:sp>
          <p:nvSpPr>
            <p:cNvPr id="1332" name="Google Shape;1332;p84"/>
            <p:cNvSpPr txBox="1"/>
            <p:nvPr/>
          </p:nvSpPr>
          <p:spPr>
            <a:xfrm>
              <a:off x="1468929" y="798485"/>
              <a:ext cx="2679300" cy="1108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200">
                  <a:solidFill>
                    <a:schemeClr val="dk1"/>
                  </a:solidFill>
                  <a:latin typeface="Lexend"/>
                  <a:ea typeface="Lexend"/>
                  <a:cs typeface="Lexend"/>
                  <a:sym typeface="Lexend"/>
                </a:rPr>
                <a:t>Haa, waan fahmay.</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200">
                  <a:solidFill>
                    <a:schemeClr val="dk1"/>
                  </a:solidFill>
                  <a:latin typeface="Lexend"/>
                  <a:ea typeface="Lexend"/>
                  <a:cs typeface="Lexend"/>
                  <a:sym typeface="Lexend"/>
                </a:rPr>
                <a:t>Laakiin maxay taasi uga dhigan tahay inay si cad isku mid ahayn (congruent)?</a:t>
              </a:r>
              <a:endParaRPr sz="1800">
                <a:solidFill>
                  <a:schemeClr val="dk1"/>
                </a:solidFill>
                <a:latin typeface="Lexend"/>
                <a:ea typeface="Lexend"/>
                <a:cs typeface="Lexend"/>
                <a:sym typeface="Lexend"/>
              </a:endParaRPr>
            </a:p>
          </p:txBody>
        </p:sp>
      </p:grpSp>
      <p:pic>
        <p:nvPicPr>
          <p:cNvPr id="1333" name="Google Shape;1333;p84"/>
          <p:cNvPicPr preferRelativeResize="0"/>
          <p:nvPr/>
        </p:nvPicPr>
        <p:blipFill>
          <a:blip r:embed="rId9">
            <a:alphaModFix/>
          </a:blip>
          <a:stretch>
            <a:fillRect/>
          </a:stretch>
        </p:blipFill>
        <p:spPr>
          <a:xfrm flipH="1">
            <a:off x="488875" y="1743646"/>
            <a:ext cx="650925" cy="839350"/>
          </a:xfrm>
          <a:prstGeom prst="rect">
            <a:avLst/>
          </a:prstGeom>
          <a:noFill/>
          <a:ln>
            <a:noFill/>
          </a:ln>
        </p:spPr>
      </p:pic>
      <p:sp>
        <p:nvSpPr>
          <p:cNvPr id="1334" name="Google Shape;1334;p84"/>
          <p:cNvSpPr txBox="1"/>
          <p:nvPr/>
        </p:nvSpPr>
        <p:spPr>
          <a:xfrm>
            <a:off x="371688" y="2543746"/>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Cali</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2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sp>
        <p:nvSpPr>
          <p:cNvPr id="1339" name="Google Shape;1339;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cxnSp>
        <p:nvCxnSpPr>
          <p:cNvPr id="1340" name="Google Shape;1340;p85"/>
          <p:cNvCxnSpPr/>
          <p:nvPr/>
        </p:nvCxnSpPr>
        <p:spPr>
          <a:xfrm>
            <a:off x="2770250" y="2997572"/>
            <a:ext cx="0" cy="1344900"/>
          </a:xfrm>
          <a:prstGeom prst="straightConnector1">
            <a:avLst/>
          </a:prstGeom>
          <a:noFill/>
          <a:ln cap="flat" cmpd="sng" w="28575">
            <a:solidFill>
              <a:schemeClr val="accent4"/>
            </a:solidFill>
            <a:prstDash val="solid"/>
            <a:round/>
            <a:headEnd len="med" w="med" type="triangle"/>
            <a:tailEnd len="med" w="med" type="triangle"/>
          </a:ln>
        </p:spPr>
      </p:cxnSp>
      <p:cxnSp>
        <p:nvCxnSpPr>
          <p:cNvPr id="1341" name="Google Shape;1341;p85"/>
          <p:cNvCxnSpPr/>
          <p:nvPr/>
        </p:nvCxnSpPr>
        <p:spPr>
          <a:xfrm>
            <a:off x="337882" y="4501554"/>
            <a:ext cx="22947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342" name="Google Shape;1342;p85"/>
          <p:cNvCxnSpPr/>
          <p:nvPr/>
        </p:nvCxnSpPr>
        <p:spPr>
          <a:xfrm flipH="1" rot="10800000">
            <a:off x="324000" y="2812583"/>
            <a:ext cx="2294700" cy="1344900"/>
          </a:xfrm>
          <a:prstGeom prst="straightConnector1">
            <a:avLst/>
          </a:prstGeom>
          <a:noFill/>
          <a:ln cap="flat" cmpd="sng" w="28575">
            <a:solidFill>
              <a:schemeClr val="accent4"/>
            </a:solidFill>
            <a:prstDash val="solid"/>
            <a:round/>
            <a:headEnd len="med" w="med" type="triangle"/>
            <a:tailEnd len="med" w="med" type="triangle"/>
          </a:ln>
        </p:spPr>
      </p:cxnSp>
      <p:sp>
        <p:nvSpPr>
          <p:cNvPr id="1343" name="Google Shape;1343;p85"/>
          <p:cNvSpPr txBox="1"/>
          <p:nvPr/>
        </p:nvSpPr>
        <p:spPr>
          <a:xfrm flipH="1" rot="-2330">
            <a:off x="1028707" y="4501858"/>
            <a:ext cx="8853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14 cm</a:t>
            </a:r>
            <a:endParaRPr sz="1800">
              <a:latin typeface="Lexend"/>
              <a:ea typeface="Lexend"/>
              <a:cs typeface="Lexend"/>
              <a:sym typeface="Lexend"/>
            </a:endParaRPr>
          </a:p>
        </p:txBody>
      </p:sp>
      <p:sp>
        <p:nvSpPr>
          <p:cNvPr id="1344" name="Google Shape;1344;p85"/>
          <p:cNvSpPr txBox="1"/>
          <p:nvPr/>
        </p:nvSpPr>
        <p:spPr>
          <a:xfrm rot="-2181544">
            <a:off x="6568099" y="3222843"/>
            <a:ext cx="720089" cy="31387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14 cm</a:t>
            </a:r>
            <a:endParaRPr sz="1800">
              <a:latin typeface="Lexend"/>
              <a:ea typeface="Lexend"/>
              <a:cs typeface="Lexend"/>
              <a:sym typeface="Lexend"/>
            </a:endParaRPr>
          </a:p>
        </p:txBody>
      </p:sp>
      <p:sp>
        <p:nvSpPr>
          <p:cNvPr id="1345" name="Google Shape;1345;p85"/>
          <p:cNvSpPr/>
          <p:nvPr/>
        </p:nvSpPr>
        <p:spPr>
          <a:xfrm flipH="1">
            <a:off x="337958" y="2997496"/>
            <a:ext cx="2295000" cy="13449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6" name="Google Shape;1346;p85"/>
          <p:cNvSpPr/>
          <p:nvPr/>
        </p:nvSpPr>
        <p:spPr>
          <a:xfrm flipH="1">
            <a:off x="2426265" y="4135239"/>
            <a:ext cx="206700" cy="2070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47" name="Google Shape;1347;p85"/>
          <p:cNvCxnSpPr/>
          <p:nvPr/>
        </p:nvCxnSpPr>
        <p:spPr>
          <a:xfrm>
            <a:off x="8100500" y="2995510"/>
            <a:ext cx="0" cy="1344900"/>
          </a:xfrm>
          <a:prstGeom prst="straightConnector1">
            <a:avLst/>
          </a:prstGeom>
          <a:noFill/>
          <a:ln cap="flat" cmpd="sng" w="28575">
            <a:solidFill>
              <a:schemeClr val="accent4"/>
            </a:solidFill>
            <a:prstDash val="solid"/>
            <a:round/>
            <a:headEnd len="med" w="med" type="triangle"/>
            <a:tailEnd len="med" w="med" type="triangle"/>
          </a:ln>
        </p:spPr>
      </p:cxnSp>
      <p:cxnSp>
        <p:nvCxnSpPr>
          <p:cNvPr id="1348" name="Google Shape;1348;p85"/>
          <p:cNvCxnSpPr/>
          <p:nvPr/>
        </p:nvCxnSpPr>
        <p:spPr>
          <a:xfrm>
            <a:off x="6162139" y="4499488"/>
            <a:ext cx="18288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349" name="Google Shape;1349;p85"/>
          <p:cNvCxnSpPr/>
          <p:nvPr/>
        </p:nvCxnSpPr>
        <p:spPr>
          <a:xfrm flipH="1" rot="10800000">
            <a:off x="6151076" y="2810517"/>
            <a:ext cx="1828800" cy="1344900"/>
          </a:xfrm>
          <a:prstGeom prst="straightConnector1">
            <a:avLst/>
          </a:prstGeom>
          <a:noFill/>
          <a:ln cap="flat" cmpd="sng" w="28575">
            <a:solidFill>
              <a:schemeClr val="accent4"/>
            </a:solidFill>
            <a:prstDash val="solid"/>
            <a:round/>
            <a:headEnd len="med" w="med" type="triangle"/>
            <a:tailEnd len="med" w="med" type="triangle"/>
          </a:ln>
        </p:spPr>
      </p:cxnSp>
      <p:sp>
        <p:nvSpPr>
          <p:cNvPr id="1350" name="Google Shape;1350;p85"/>
          <p:cNvSpPr/>
          <p:nvPr/>
        </p:nvSpPr>
        <p:spPr>
          <a:xfrm flipH="1">
            <a:off x="6162300" y="2995440"/>
            <a:ext cx="1828800" cy="13449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1" name="Google Shape;1351;p85"/>
          <p:cNvSpPr/>
          <p:nvPr/>
        </p:nvSpPr>
        <p:spPr>
          <a:xfrm flipH="1">
            <a:off x="7784400" y="4132842"/>
            <a:ext cx="206700" cy="2073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2" name="Google Shape;1352;p85"/>
          <p:cNvSpPr/>
          <p:nvPr/>
        </p:nvSpPr>
        <p:spPr>
          <a:xfrm flipH="1">
            <a:off x="338247" y="2997496"/>
            <a:ext cx="2294700" cy="1344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3" name="Google Shape;1353;p85"/>
          <p:cNvSpPr/>
          <p:nvPr/>
        </p:nvSpPr>
        <p:spPr>
          <a:xfrm flipH="1">
            <a:off x="6162289" y="2995440"/>
            <a:ext cx="1828800" cy="1344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4" name="Google Shape;1354;p85"/>
          <p:cNvSpPr txBox="1"/>
          <p:nvPr/>
        </p:nvSpPr>
        <p:spPr>
          <a:xfrm flipH="1" rot="-1584">
            <a:off x="2831868" y="3513227"/>
            <a:ext cx="6510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10 cm</a:t>
            </a:r>
            <a:endParaRPr sz="1800">
              <a:latin typeface="Lexend"/>
              <a:ea typeface="Lexend"/>
              <a:cs typeface="Lexend"/>
              <a:sym typeface="Lexend"/>
            </a:endParaRPr>
          </a:p>
        </p:txBody>
      </p:sp>
      <p:sp>
        <p:nvSpPr>
          <p:cNvPr id="1355" name="Google Shape;1355;p85"/>
          <p:cNvSpPr txBox="1"/>
          <p:nvPr/>
        </p:nvSpPr>
        <p:spPr>
          <a:xfrm flipH="1" rot="-1584">
            <a:off x="8162118" y="3511140"/>
            <a:ext cx="6510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10 cm</a:t>
            </a:r>
            <a:endParaRPr sz="1800">
              <a:latin typeface="Lexend"/>
              <a:ea typeface="Lexend"/>
              <a:cs typeface="Lexend"/>
              <a:sym typeface="Lexend"/>
            </a:endParaRPr>
          </a:p>
        </p:txBody>
      </p:sp>
      <p:sp>
        <p:nvSpPr>
          <p:cNvPr id="1356" name="Google Shape;1356;p85"/>
          <p:cNvSpPr txBox="1"/>
          <p:nvPr/>
        </p:nvSpPr>
        <p:spPr>
          <a:xfrm flipH="1" rot="2551">
            <a:off x="324324" y="637568"/>
            <a:ext cx="84888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Hypotenuse (hypotenuse) waa dhinaca ugu dheer ee saddexagalka qumman (right-angled triangle).</a:t>
            </a:r>
            <a:endParaRPr sz="1800">
              <a:latin typeface="Lexend"/>
              <a:ea typeface="Lexend"/>
              <a:cs typeface="Lexend"/>
              <a:sym typeface="Lexend"/>
            </a:endParaRPr>
          </a:p>
        </p:txBody>
      </p:sp>
      <p:sp>
        <p:nvSpPr>
          <p:cNvPr id="1357" name="Google Shape;1357;p85"/>
          <p:cNvSpPr txBox="1"/>
          <p:nvPr/>
        </p:nvSpPr>
        <p:spPr>
          <a:xfrm flipH="1" rot="-1871">
            <a:off x="1501809" y="3835124"/>
            <a:ext cx="11025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saddexagal A</a:t>
            </a:r>
            <a:endParaRPr sz="1800">
              <a:latin typeface="Lexend"/>
              <a:ea typeface="Lexend"/>
              <a:cs typeface="Lexend"/>
              <a:sym typeface="Lexend"/>
            </a:endParaRPr>
          </a:p>
        </p:txBody>
      </p:sp>
      <p:sp>
        <p:nvSpPr>
          <p:cNvPr id="1358" name="Google Shape;1358;p85"/>
          <p:cNvSpPr txBox="1"/>
          <p:nvPr/>
        </p:nvSpPr>
        <p:spPr>
          <a:xfrm flipH="1" rot="2247">
            <a:off x="553100" y="1039755"/>
            <a:ext cx="2295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Sidaa darteed hypotenuse (hypotenuse)-kan waa inuu ka weyn yahay 14 cm.</a:t>
            </a:r>
            <a:endParaRPr sz="1800">
              <a:latin typeface="Lexend"/>
              <a:ea typeface="Lexend"/>
              <a:cs typeface="Lexend"/>
              <a:sym typeface="Lexend"/>
            </a:endParaRPr>
          </a:p>
        </p:txBody>
      </p:sp>
      <p:sp>
        <p:nvSpPr>
          <p:cNvPr id="1359" name="Google Shape;1359;p85"/>
          <p:cNvSpPr txBox="1"/>
          <p:nvPr/>
        </p:nvSpPr>
        <p:spPr>
          <a:xfrm flipH="1" rot="-1871">
            <a:off x="6832059" y="3825088"/>
            <a:ext cx="11025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saddexagal B</a:t>
            </a:r>
            <a:endParaRPr sz="1800">
              <a:latin typeface="Lexend"/>
              <a:ea typeface="Lexend"/>
              <a:cs typeface="Lexend"/>
              <a:sym typeface="Lexend"/>
            </a:endParaRPr>
          </a:p>
        </p:txBody>
      </p:sp>
      <p:sp>
        <p:nvSpPr>
          <p:cNvPr id="1360" name="Google Shape;1360;p85"/>
          <p:cNvSpPr txBox="1"/>
          <p:nvPr/>
        </p:nvSpPr>
        <p:spPr>
          <a:xfrm flipH="1" rot="-1826409">
            <a:off x="1090459" y="3135882"/>
            <a:ext cx="720633" cy="313704"/>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361" name="Google Shape;1361;p85"/>
          <p:cNvSpPr txBox="1"/>
          <p:nvPr/>
        </p:nvSpPr>
        <p:spPr>
          <a:xfrm flipH="1" rot="2330">
            <a:off x="982700" y="2158168"/>
            <a:ext cx="8853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x</a:t>
            </a:r>
            <a:r>
              <a:rPr lang="en-GB" sz="1800">
                <a:latin typeface="Lexend"/>
                <a:ea typeface="Lexend"/>
                <a:cs typeface="Lexend"/>
                <a:sym typeface="Lexend"/>
              </a:rPr>
              <a:t> &gt; 14</a:t>
            </a:r>
            <a:endParaRPr sz="1800">
              <a:latin typeface="Lexend"/>
              <a:ea typeface="Lexend"/>
              <a:cs typeface="Lexend"/>
              <a:sym typeface="Lexend"/>
            </a:endParaRPr>
          </a:p>
        </p:txBody>
      </p:sp>
      <p:cxnSp>
        <p:nvCxnSpPr>
          <p:cNvPr id="1362" name="Google Shape;1362;p85"/>
          <p:cNvCxnSpPr/>
          <p:nvPr/>
        </p:nvCxnSpPr>
        <p:spPr>
          <a:xfrm>
            <a:off x="1316075" y="2118075"/>
            <a:ext cx="110700" cy="1140600"/>
          </a:xfrm>
          <a:prstGeom prst="straightConnector1">
            <a:avLst/>
          </a:prstGeom>
          <a:noFill/>
          <a:ln cap="flat" cmpd="sng" w="38100">
            <a:solidFill>
              <a:schemeClr val="accent5"/>
            </a:solidFill>
            <a:prstDash val="solid"/>
            <a:round/>
            <a:headEnd len="med" w="med" type="none"/>
            <a:tailEnd len="med" w="med" type="none"/>
          </a:ln>
        </p:spPr>
      </p:cxnSp>
      <p:sp>
        <p:nvSpPr>
          <p:cNvPr id="1363" name="Google Shape;1363;p85"/>
          <p:cNvSpPr txBox="1"/>
          <p:nvPr/>
        </p:nvSpPr>
        <p:spPr>
          <a:xfrm flipH="1" rot="2319">
            <a:off x="4103825" y="1039844"/>
            <a:ext cx="26685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Sidaa darteed dhinacan gaaban waa inuu ka yar yahay 14 cm.</a:t>
            </a:r>
            <a:endParaRPr sz="1800">
              <a:latin typeface="Lexend"/>
              <a:ea typeface="Lexend"/>
              <a:cs typeface="Lexend"/>
              <a:sym typeface="Lexend"/>
            </a:endParaRPr>
          </a:p>
        </p:txBody>
      </p:sp>
      <p:sp>
        <p:nvSpPr>
          <p:cNvPr id="1364" name="Google Shape;1364;p85"/>
          <p:cNvSpPr txBox="1"/>
          <p:nvPr/>
        </p:nvSpPr>
        <p:spPr>
          <a:xfrm flipH="1" rot="2330">
            <a:off x="4609575" y="1895295"/>
            <a:ext cx="8853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y</a:t>
            </a:r>
            <a:r>
              <a:rPr lang="en-GB" sz="1800">
                <a:latin typeface="Lexend"/>
                <a:ea typeface="Lexend"/>
                <a:cs typeface="Lexend"/>
                <a:sym typeface="Lexend"/>
              </a:rPr>
              <a:t> &lt; 14</a:t>
            </a:r>
            <a:endParaRPr sz="1800">
              <a:latin typeface="Lexend"/>
              <a:ea typeface="Lexend"/>
              <a:cs typeface="Lexend"/>
              <a:sym typeface="Lexend"/>
            </a:endParaRPr>
          </a:p>
        </p:txBody>
      </p:sp>
      <p:cxnSp>
        <p:nvCxnSpPr>
          <p:cNvPr id="1365" name="Google Shape;1365;p85"/>
          <p:cNvCxnSpPr/>
          <p:nvPr/>
        </p:nvCxnSpPr>
        <p:spPr>
          <a:xfrm>
            <a:off x="5271175" y="1891850"/>
            <a:ext cx="1608300" cy="2708700"/>
          </a:xfrm>
          <a:prstGeom prst="straightConnector1">
            <a:avLst/>
          </a:prstGeom>
          <a:noFill/>
          <a:ln cap="flat" cmpd="sng" w="38100">
            <a:solidFill>
              <a:schemeClr val="accent5"/>
            </a:solidFill>
            <a:prstDash val="solid"/>
            <a:round/>
            <a:headEnd len="med" w="med" type="none"/>
            <a:tailEnd len="med" w="med" type="none"/>
          </a:ln>
        </p:spPr>
      </p:cxnSp>
      <p:sp>
        <p:nvSpPr>
          <p:cNvPr id="1366" name="Google Shape;1366;p85"/>
          <p:cNvSpPr txBox="1"/>
          <p:nvPr/>
        </p:nvSpPr>
        <p:spPr>
          <a:xfrm flipH="1" rot="-2862">
            <a:off x="6716392" y="4499795"/>
            <a:ext cx="720600" cy="3138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i="1" lang="en-GB" sz="1800">
                <a:latin typeface="Lexend"/>
                <a:ea typeface="Times New Roman"/>
                <a:cs typeface="Times New Roman"/>
                <a:sym typeface="Times New Roman"/>
              </a:rPr>
              <a:t>y cm</a:t>
            </a:r>
            <a:r>
              <a:rPr lang="en-GB" sz="1800">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6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6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cxnSp>
        <p:nvCxnSpPr>
          <p:cNvPr id="1372" name="Google Shape;1372;p86"/>
          <p:cNvCxnSpPr/>
          <p:nvPr/>
        </p:nvCxnSpPr>
        <p:spPr>
          <a:xfrm>
            <a:off x="2770250" y="2997572"/>
            <a:ext cx="0" cy="1344900"/>
          </a:xfrm>
          <a:prstGeom prst="straightConnector1">
            <a:avLst/>
          </a:prstGeom>
          <a:noFill/>
          <a:ln cap="flat" cmpd="sng" w="28575">
            <a:solidFill>
              <a:schemeClr val="accent4"/>
            </a:solidFill>
            <a:prstDash val="solid"/>
            <a:round/>
            <a:headEnd len="med" w="med" type="triangle"/>
            <a:tailEnd len="med" w="med" type="triangle"/>
          </a:ln>
        </p:spPr>
      </p:cxnSp>
      <p:cxnSp>
        <p:nvCxnSpPr>
          <p:cNvPr id="1373" name="Google Shape;1373;p86"/>
          <p:cNvCxnSpPr/>
          <p:nvPr/>
        </p:nvCxnSpPr>
        <p:spPr>
          <a:xfrm>
            <a:off x="337882" y="4501554"/>
            <a:ext cx="22947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374" name="Google Shape;1374;p86"/>
          <p:cNvCxnSpPr/>
          <p:nvPr/>
        </p:nvCxnSpPr>
        <p:spPr>
          <a:xfrm flipH="1" rot="10800000">
            <a:off x="324000" y="2812583"/>
            <a:ext cx="2294700" cy="1344900"/>
          </a:xfrm>
          <a:prstGeom prst="straightConnector1">
            <a:avLst/>
          </a:prstGeom>
          <a:noFill/>
          <a:ln cap="flat" cmpd="sng" w="28575">
            <a:solidFill>
              <a:schemeClr val="accent4"/>
            </a:solidFill>
            <a:prstDash val="solid"/>
            <a:round/>
            <a:headEnd len="med" w="med" type="triangle"/>
            <a:tailEnd len="med" w="med" type="triangle"/>
          </a:ln>
        </p:spPr>
      </p:cxnSp>
      <p:sp>
        <p:nvSpPr>
          <p:cNvPr id="1375" name="Google Shape;1375;p86"/>
          <p:cNvSpPr txBox="1"/>
          <p:nvPr/>
        </p:nvSpPr>
        <p:spPr>
          <a:xfrm flipH="1" rot="-2330">
            <a:off x="1028707" y="4501858"/>
            <a:ext cx="8853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14 cm</a:t>
            </a:r>
            <a:endParaRPr sz="1800">
              <a:latin typeface="Lexend"/>
              <a:ea typeface="Lexend"/>
              <a:cs typeface="Lexend"/>
              <a:sym typeface="Lexend"/>
            </a:endParaRPr>
          </a:p>
        </p:txBody>
      </p:sp>
      <p:sp>
        <p:nvSpPr>
          <p:cNvPr id="1376" name="Google Shape;1376;p86"/>
          <p:cNvSpPr txBox="1"/>
          <p:nvPr/>
        </p:nvSpPr>
        <p:spPr>
          <a:xfrm rot="-2181544">
            <a:off x="6568099" y="3222843"/>
            <a:ext cx="720089" cy="31387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14 cm</a:t>
            </a:r>
            <a:endParaRPr sz="1800">
              <a:latin typeface="Lexend"/>
              <a:ea typeface="Lexend"/>
              <a:cs typeface="Lexend"/>
              <a:sym typeface="Lexend"/>
            </a:endParaRPr>
          </a:p>
        </p:txBody>
      </p:sp>
      <p:sp>
        <p:nvSpPr>
          <p:cNvPr id="1377" name="Google Shape;1377;p86"/>
          <p:cNvSpPr/>
          <p:nvPr/>
        </p:nvSpPr>
        <p:spPr>
          <a:xfrm flipH="1">
            <a:off x="337958" y="2997496"/>
            <a:ext cx="2295000" cy="13449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8" name="Google Shape;1378;p86"/>
          <p:cNvSpPr/>
          <p:nvPr/>
        </p:nvSpPr>
        <p:spPr>
          <a:xfrm flipH="1">
            <a:off x="2426265" y="4135239"/>
            <a:ext cx="206700" cy="2070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79" name="Google Shape;1379;p86"/>
          <p:cNvCxnSpPr/>
          <p:nvPr/>
        </p:nvCxnSpPr>
        <p:spPr>
          <a:xfrm>
            <a:off x="8100500" y="2995510"/>
            <a:ext cx="0" cy="1344900"/>
          </a:xfrm>
          <a:prstGeom prst="straightConnector1">
            <a:avLst/>
          </a:prstGeom>
          <a:noFill/>
          <a:ln cap="flat" cmpd="sng" w="28575">
            <a:solidFill>
              <a:schemeClr val="accent4"/>
            </a:solidFill>
            <a:prstDash val="solid"/>
            <a:round/>
            <a:headEnd len="med" w="med" type="triangle"/>
            <a:tailEnd len="med" w="med" type="triangle"/>
          </a:ln>
        </p:spPr>
      </p:cxnSp>
      <p:cxnSp>
        <p:nvCxnSpPr>
          <p:cNvPr id="1380" name="Google Shape;1380;p86"/>
          <p:cNvCxnSpPr/>
          <p:nvPr/>
        </p:nvCxnSpPr>
        <p:spPr>
          <a:xfrm>
            <a:off x="6162139" y="4499488"/>
            <a:ext cx="18288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381" name="Google Shape;1381;p86"/>
          <p:cNvCxnSpPr/>
          <p:nvPr/>
        </p:nvCxnSpPr>
        <p:spPr>
          <a:xfrm flipH="1" rot="10800000">
            <a:off x="6151076" y="2810517"/>
            <a:ext cx="1828800" cy="1344900"/>
          </a:xfrm>
          <a:prstGeom prst="straightConnector1">
            <a:avLst/>
          </a:prstGeom>
          <a:noFill/>
          <a:ln cap="flat" cmpd="sng" w="28575">
            <a:solidFill>
              <a:schemeClr val="accent4"/>
            </a:solidFill>
            <a:prstDash val="solid"/>
            <a:round/>
            <a:headEnd len="med" w="med" type="triangle"/>
            <a:tailEnd len="med" w="med" type="triangle"/>
          </a:ln>
        </p:spPr>
      </p:cxnSp>
      <p:sp>
        <p:nvSpPr>
          <p:cNvPr id="1382" name="Google Shape;1382;p86"/>
          <p:cNvSpPr/>
          <p:nvPr/>
        </p:nvSpPr>
        <p:spPr>
          <a:xfrm flipH="1">
            <a:off x="6162300" y="2995440"/>
            <a:ext cx="1828800" cy="13449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3" name="Google Shape;1383;p86"/>
          <p:cNvSpPr/>
          <p:nvPr/>
        </p:nvSpPr>
        <p:spPr>
          <a:xfrm flipH="1">
            <a:off x="7784400" y="4132842"/>
            <a:ext cx="206700" cy="2073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4" name="Google Shape;1384;p86"/>
          <p:cNvSpPr/>
          <p:nvPr/>
        </p:nvSpPr>
        <p:spPr>
          <a:xfrm flipH="1">
            <a:off x="338247" y="2997496"/>
            <a:ext cx="2294700" cy="1344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5" name="Google Shape;1385;p86"/>
          <p:cNvSpPr/>
          <p:nvPr/>
        </p:nvSpPr>
        <p:spPr>
          <a:xfrm flipH="1">
            <a:off x="6162289" y="2995440"/>
            <a:ext cx="1828800" cy="1344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6" name="Google Shape;1386;p86"/>
          <p:cNvSpPr txBox="1"/>
          <p:nvPr/>
        </p:nvSpPr>
        <p:spPr>
          <a:xfrm flipH="1" rot="-1584">
            <a:off x="2831868" y="3513227"/>
            <a:ext cx="6510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10 cm</a:t>
            </a:r>
            <a:endParaRPr sz="1800">
              <a:latin typeface="Lexend"/>
              <a:ea typeface="Lexend"/>
              <a:cs typeface="Lexend"/>
              <a:sym typeface="Lexend"/>
            </a:endParaRPr>
          </a:p>
        </p:txBody>
      </p:sp>
      <p:sp>
        <p:nvSpPr>
          <p:cNvPr id="1387" name="Google Shape;1387;p86"/>
          <p:cNvSpPr txBox="1"/>
          <p:nvPr/>
        </p:nvSpPr>
        <p:spPr>
          <a:xfrm flipH="1" rot="-1584">
            <a:off x="8162118" y="3511140"/>
            <a:ext cx="6510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10 cm</a:t>
            </a:r>
            <a:endParaRPr sz="1800">
              <a:latin typeface="Lexend"/>
              <a:ea typeface="Lexend"/>
              <a:cs typeface="Lexend"/>
              <a:sym typeface="Lexend"/>
            </a:endParaRPr>
          </a:p>
        </p:txBody>
      </p:sp>
      <p:sp>
        <p:nvSpPr>
          <p:cNvPr id="1388" name="Google Shape;1388;p86"/>
          <p:cNvSpPr txBox="1"/>
          <p:nvPr/>
        </p:nvSpPr>
        <p:spPr>
          <a:xfrm flipH="1" rot="-1871">
            <a:off x="1501809" y="3835124"/>
            <a:ext cx="11025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saddex-xagal A (triangle A)</a:t>
            </a:r>
            <a:endParaRPr sz="1800">
              <a:latin typeface="Lexend"/>
              <a:ea typeface="Lexend"/>
              <a:cs typeface="Lexend"/>
              <a:sym typeface="Lexend"/>
            </a:endParaRPr>
          </a:p>
        </p:txBody>
      </p:sp>
      <p:sp>
        <p:nvSpPr>
          <p:cNvPr id="1389" name="Google Shape;1389;p86"/>
          <p:cNvSpPr txBox="1"/>
          <p:nvPr/>
        </p:nvSpPr>
        <p:spPr>
          <a:xfrm flipH="1" rot="-1871">
            <a:off x="6832059" y="3825088"/>
            <a:ext cx="11025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saddex-xagal B (triangle B)</a:t>
            </a:r>
            <a:endParaRPr sz="1800">
              <a:latin typeface="Lexend"/>
              <a:ea typeface="Lexend"/>
              <a:cs typeface="Lexend"/>
              <a:sym typeface="Lexend"/>
            </a:endParaRPr>
          </a:p>
        </p:txBody>
      </p:sp>
      <p:sp>
        <p:nvSpPr>
          <p:cNvPr id="1390" name="Google Shape;1390;p86"/>
          <p:cNvSpPr txBox="1"/>
          <p:nvPr/>
        </p:nvSpPr>
        <p:spPr>
          <a:xfrm flipH="1" rot="-1826409">
            <a:off x="1090459" y="3135882"/>
            <a:ext cx="720633" cy="313704"/>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391" name="Google Shape;1391;p86"/>
          <p:cNvSpPr txBox="1"/>
          <p:nvPr/>
        </p:nvSpPr>
        <p:spPr>
          <a:xfrm flipH="1" rot="-2862">
            <a:off x="6716392" y="4499795"/>
            <a:ext cx="720600" cy="3138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i="1" lang="en-GB" sz="1800">
                <a:latin typeface="Lexend"/>
                <a:ea typeface="Times New Roman"/>
                <a:cs typeface="Times New Roman"/>
                <a:sym typeface="Times New Roman"/>
              </a:rPr>
              <a:t>y cm</a:t>
            </a:r>
            <a:r>
              <a:rPr lang="en-GB" sz="1800">
                <a:latin typeface="Lexend"/>
                <a:ea typeface="Lexend"/>
                <a:cs typeface="Lexend"/>
                <a:sym typeface="Lexend"/>
              </a:rPr>
              <a:t/>
            </a:r>
            <a:endParaRPr sz="1800">
              <a:latin typeface="Lexend"/>
              <a:ea typeface="Lexend"/>
              <a:cs typeface="Lexend"/>
              <a:sym typeface="Lexend"/>
            </a:endParaRPr>
          </a:p>
        </p:txBody>
      </p:sp>
      <p:sp>
        <p:nvSpPr>
          <p:cNvPr id="1392" name="Google Shape;1392;p86"/>
          <p:cNvSpPr txBox="1"/>
          <p:nvPr/>
        </p:nvSpPr>
        <p:spPr>
          <a:xfrm flipH="1" rot="-2247">
            <a:off x="1012574" y="2255531"/>
            <a:ext cx="22947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dhererka dhinacyada (side lengths of)</a:t>
            </a:r>
            <a:endParaRPr sz="1800">
              <a:latin typeface="Lexend"/>
              <a:ea typeface="Lexend"/>
              <a:cs typeface="Lexend"/>
              <a:sym typeface="Lexend"/>
            </a:endParaRPr>
          </a:p>
          <a:p>
            <a:pPr indent="0" lvl="0" marL="0" rtl="0" algn="ctr">
              <a:lnSpc>
                <a:spcPct val="115000"/>
              </a:lnSpc>
              <a:spcBef>
                <a:spcPts val="0"/>
              </a:spcBef>
              <a:spcAft>
                <a:spcPts val="0"/>
              </a:spcAft>
              <a:buNone/>
            </a:pPr>
            <a:r>
              <a:rPr lang="en-GB" sz="1100">
                <a:latin typeface="Lexend"/>
                <a:ea typeface="Lexend"/>
                <a:cs typeface="Lexend"/>
                <a:sym typeface="Lexend"/>
              </a:rPr>
              <a:t>10 cm, 14 cm, x cm</a:t>
            </a:r>
            <a:r>
              <a:rPr i="1"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393" name="Google Shape;1393;p86"/>
          <p:cNvSpPr txBox="1"/>
          <p:nvPr/>
        </p:nvSpPr>
        <p:spPr>
          <a:xfrm flipH="1" rot="-2247">
            <a:off x="6235949" y="2255531"/>
            <a:ext cx="22947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dhererka dhinacyada (side lengths of)</a:t>
            </a:r>
            <a:endParaRPr sz="1800">
              <a:latin typeface="Lexend"/>
              <a:ea typeface="Lexend"/>
              <a:cs typeface="Lexend"/>
              <a:sym typeface="Lexend"/>
            </a:endParaRPr>
          </a:p>
          <a:p>
            <a:pPr indent="0" lvl="0" marL="0" rtl="0" algn="ctr">
              <a:lnSpc>
                <a:spcPct val="115000"/>
              </a:lnSpc>
              <a:spcBef>
                <a:spcPts val="0"/>
              </a:spcBef>
              <a:spcAft>
                <a:spcPts val="0"/>
              </a:spcAft>
              <a:buNone/>
            </a:pPr>
            <a:r>
              <a:rPr lang="en-GB" sz="1100">
                <a:latin typeface="Lexend"/>
                <a:ea typeface="Lexend"/>
                <a:cs typeface="Lexend"/>
                <a:sym typeface="Lexend"/>
              </a:rPr>
              <a:t>10 cm, 14 cm, y cm</a:t>
            </a:r>
            <a:r>
              <a:rPr i="1"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394" name="Google Shape;1394;p86"/>
          <p:cNvSpPr txBox="1"/>
          <p:nvPr/>
        </p:nvSpPr>
        <p:spPr>
          <a:xfrm flipH="1" rot="2551">
            <a:off x="324324" y="637568"/>
            <a:ext cx="8488802" cy="89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Dhinaca x iyo dhinaca y ma lahaan karaan isku dherer.</a:t>
            </a:r>
            <a:r>
              <a:rPr i="1"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i="1"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Labadan saddex-xagal qumman (right-angled triangles) ma aha kuwo isku mid ah (congruent), sababtoo ah kama qancayaan qaanuunka SSS (SSS rule) ee isku midnimada (congruence).</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8" name="Shape 1398"/>
        <p:cNvGrpSpPr/>
        <p:nvPr/>
      </p:nvGrpSpPr>
      <p:grpSpPr>
        <a:xfrm>
          <a:off x="0" y="0"/>
          <a:ext cx="0" cy="0"/>
          <a:chOff x="0" y="0"/>
          <a:chExt cx="0" cy="0"/>
        </a:xfrm>
      </p:grpSpPr>
      <p:pic>
        <p:nvPicPr>
          <p:cNvPr id="1399" name="Google Shape;1399;p87"/>
          <p:cNvPicPr preferRelativeResize="0"/>
          <p:nvPr/>
        </p:nvPicPr>
        <p:blipFill rotWithShape="1">
          <a:blip r:embed="rId3">
            <a:alphaModFix/>
          </a:blip>
          <a:srcRect b="4760" l="40550" r="0" t="13015"/>
          <a:stretch/>
        </p:blipFill>
        <p:spPr>
          <a:xfrm>
            <a:off x="1005950" y="545775"/>
            <a:ext cx="3217275" cy="2535175"/>
          </a:xfrm>
          <a:prstGeom prst="rect">
            <a:avLst/>
          </a:prstGeom>
          <a:noFill/>
          <a:ln>
            <a:noFill/>
          </a:ln>
        </p:spPr>
      </p:pic>
      <p:sp>
        <p:nvSpPr>
          <p:cNvPr id="1400" name="Google Shape;1400;p87"/>
          <p:cNvSpPr txBox="1"/>
          <p:nvPr/>
        </p:nvSpPr>
        <p:spPr>
          <a:xfrm>
            <a:off x="1278901" y="648920"/>
            <a:ext cx="29169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Waan arki karaa sababta saddex-xagalladani u kala duwan yihiin isla sababtaas.</a:t>
            </a:r>
            <a:endParaRPr sz="1800">
              <a:solidFill>
                <a:schemeClr val="dk1"/>
              </a:solidFill>
              <a:latin typeface="Lexend"/>
              <a:ea typeface="Lexend"/>
              <a:cs typeface="Lexend"/>
              <a:sym typeface="Lexend"/>
            </a:endParaRPr>
          </a:p>
        </p:txBody>
      </p:sp>
      <p:sp>
        <p:nvSpPr>
          <p:cNvPr id="1401" name="Google Shape;1401;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 (Finding the length of missing sides)</a:t>
            </a:r>
            <a:endParaRPr/>
          </a:p>
        </p:txBody>
      </p:sp>
      <p:sp>
        <p:nvSpPr>
          <p:cNvPr id="1402" name="Google Shape;1402;p87"/>
          <p:cNvSpPr txBox="1"/>
          <p:nvPr/>
        </p:nvSpPr>
        <p:spPr>
          <a:xfrm>
            <a:off x="1278901" y="1463561"/>
            <a:ext cx="29169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Saddex-xagalka kore, hypotenuse (hypotenuse) waa 24 cm.</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Laakiin ma naqaanno hypotenuse (hypotenuse) kan kale!</a:t>
            </a:r>
            <a:endParaRPr sz="1800">
              <a:solidFill>
                <a:schemeClr val="dk1"/>
              </a:solidFill>
              <a:latin typeface="Lexend"/>
              <a:ea typeface="Lexend"/>
              <a:cs typeface="Lexend"/>
              <a:sym typeface="Lexend"/>
            </a:endParaRPr>
          </a:p>
        </p:txBody>
      </p:sp>
      <p:cxnSp>
        <p:nvCxnSpPr>
          <p:cNvPr id="1403" name="Google Shape;1403;p87"/>
          <p:cNvCxnSpPr/>
          <p:nvPr/>
        </p:nvCxnSpPr>
        <p:spPr>
          <a:xfrm>
            <a:off x="5964281" y="881870"/>
            <a:ext cx="0" cy="920700"/>
          </a:xfrm>
          <a:prstGeom prst="straightConnector1">
            <a:avLst/>
          </a:prstGeom>
          <a:noFill/>
          <a:ln cap="flat" cmpd="sng" w="28575">
            <a:solidFill>
              <a:schemeClr val="accent4"/>
            </a:solidFill>
            <a:prstDash val="solid"/>
            <a:round/>
            <a:headEnd len="med" w="med" type="triangle"/>
            <a:tailEnd len="med" w="med" type="triangle"/>
          </a:ln>
        </p:spPr>
      </p:cxnSp>
      <p:cxnSp>
        <p:nvCxnSpPr>
          <p:cNvPr id="1404" name="Google Shape;1404;p87"/>
          <p:cNvCxnSpPr/>
          <p:nvPr/>
        </p:nvCxnSpPr>
        <p:spPr>
          <a:xfrm rot="10800000">
            <a:off x="6122786" y="1911550"/>
            <a:ext cx="26484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405" name="Google Shape;1405;p87"/>
          <p:cNvCxnSpPr/>
          <p:nvPr/>
        </p:nvCxnSpPr>
        <p:spPr>
          <a:xfrm rot="10800000">
            <a:off x="6138806" y="755286"/>
            <a:ext cx="2648400" cy="920700"/>
          </a:xfrm>
          <a:prstGeom prst="straightConnector1">
            <a:avLst/>
          </a:prstGeom>
          <a:noFill/>
          <a:ln cap="flat" cmpd="sng" w="28575">
            <a:solidFill>
              <a:schemeClr val="accent4"/>
            </a:solidFill>
            <a:prstDash val="solid"/>
            <a:round/>
            <a:headEnd len="med" w="med" type="triangle"/>
            <a:tailEnd len="med" w="med" type="triangle"/>
          </a:ln>
        </p:spPr>
      </p:cxnSp>
      <p:sp>
        <p:nvSpPr>
          <p:cNvPr id="1406" name="Google Shape;1406;p87"/>
          <p:cNvSpPr txBox="1"/>
          <p:nvPr/>
        </p:nvSpPr>
        <p:spPr>
          <a:xfrm rot="1152510">
            <a:off x="7140829" y="915283"/>
            <a:ext cx="885392" cy="31347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24 cm</a:t>
            </a:r>
            <a:endParaRPr sz="1800">
              <a:latin typeface="Lexend"/>
              <a:ea typeface="Lexend"/>
              <a:cs typeface="Lexend"/>
              <a:sym typeface="Lexend"/>
            </a:endParaRPr>
          </a:p>
        </p:txBody>
      </p:sp>
      <p:sp>
        <p:nvSpPr>
          <p:cNvPr id="1407" name="Google Shape;1407;p87"/>
          <p:cNvSpPr txBox="1"/>
          <p:nvPr/>
        </p:nvSpPr>
        <p:spPr>
          <a:xfrm rot="2865">
            <a:off x="5278830" y="1177600"/>
            <a:ext cx="7200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9 cm</a:t>
            </a:r>
            <a:endParaRPr sz="1800">
              <a:latin typeface="Lexend"/>
              <a:ea typeface="Lexend"/>
              <a:cs typeface="Lexend"/>
              <a:sym typeface="Lexend"/>
            </a:endParaRPr>
          </a:p>
        </p:txBody>
      </p:sp>
      <p:grpSp>
        <p:nvGrpSpPr>
          <p:cNvPr id="1408" name="Google Shape;1408;p87"/>
          <p:cNvGrpSpPr/>
          <p:nvPr/>
        </p:nvGrpSpPr>
        <p:grpSpPr>
          <a:xfrm>
            <a:off x="5828584" y="3090985"/>
            <a:ext cx="2940787" cy="1023717"/>
            <a:chOff x="5421975" y="1288650"/>
            <a:chExt cx="3187500" cy="1109600"/>
          </a:xfrm>
        </p:grpSpPr>
        <p:sp>
          <p:nvSpPr>
            <p:cNvPr id="1409" name="Google Shape;1409;p87"/>
            <p:cNvSpPr/>
            <p:nvPr/>
          </p:nvSpPr>
          <p:spPr>
            <a:xfrm>
              <a:off x="5421975" y="1288650"/>
              <a:ext cx="3187500" cy="11082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10" name="Google Shape;1410;p87"/>
            <p:cNvSpPr/>
            <p:nvPr/>
          </p:nvSpPr>
          <p:spPr>
            <a:xfrm>
              <a:off x="5421975" y="2038250"/>
              <a:ext cx="360000" cy="3600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11" name="Google Shape;1411;p87"/>
            <p:cNvSpPr/>
            <p:nvPr/>
          </p:nvSpPr>
          <p:spPr>
            <a:xfrm>
              <a:off x="5421975" y="1288650"/>
              <a:ext cx="3187500" cy="11082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412" name="Google Shape;1412;p87"/>
          <p:cNvCxnSpPr/>
          <p:nvPr/>
        </p:nvCxnSpPr>
        <p:spPr>
          <a:xfrm>
            <a:off x="5652504" y="3090989"/>
            <a:ext cx="0" cy="1022400"/>
          </a:xfrm>
          <a:prstGeom prst="straightConnector1">
            <a:avLst/>
          </a:prstGeom>
          <a:noFill/>
          <a:ln cap="flat" cmpd="sng" w="28575">
            <a:solidFill>
              <a:schemeClr val="accent4"/>
            </a:solidFill>
            <a:prstDash val="solid"/>
            <a:round/>
            <a:headEnd len="med" w="med" type="triangle"/>
            <a:tailEnd len="med" w="med" type="triangle"/>
          </a:ln>
        </p:spPr>
      </p:cxnSp>
      <p:cxnSp>
        <p:nvCxnSpPr>
          <p:cNvPr id="1413" name="Google Shape;1413;p87"/>
          <p:cNvCxnSpPr/>
          <p:nvPr/>
        </p:nvCxnSpPr>
        <p:spPr>
          <a:xfrm rot="10800000">
            <a:off x="5828516" y="4234394"/>
            <a:ext cx="29409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414" name="Google Shape;1414;p87"/>
          <p:cNvCxnSpPr/>
          <p:nvPr/>
        </p:nvCxnSpPr>
        <p:spPr>
          <a:xfrm rot="10800000">
            <a:off x="5846305" y="2950413"/>
            <a:ext cx="2940900" cy="1022400"/>
          </a:xfrm>
          <a:prstGeom prst="straightConnector1">
            <a:avLst/>
          </a:prstGeom>
          <a:noFill/>
          <a:ln cap="flat" cmpd="sng" w="28575">
            <a:solidFill>
              <a:schemeClr val="accent4"/>
            </a:solidFill>
            <a:prstDash val="solid"/>
            <a:round/>
            <a:headEnd len="med" w="med" type="triangle"/>
            <a:tailEnd len="med" w="med" type="triangle"/>
          </a:ln>
        </p:spPr>
      </p:cxnSp>
      <p:sp>
        <p:nvSpPr>
          <p:cNvPr id="1415" name="Google Shape;1415;p87"/>
          <p:cNvSpPr txBox="1"/>
          <p:nvPr/>
        </p:nvSpPr>
        <p:spPr>
          <a:xfrm rot="2098">
            <a:off x="6807419" y="4226208"/>
            <a:ext cx="983100" cy="3480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24 cm</a:t>
            </a:r>
            <a:endParaRPr sz="1800">
              <a:latin typeface="Lexend"/>
              <a:ea typeface="Lexend"/>
              <a:cs typeface="Lexend"/>
              <a:sym typeface="Lexend"/>
            </a:endParaRPr>
          </a:p>
        </p:txBody>
      </p:sp>
      <p:sp>
        <p:nvSpPr>
          <p:cNvPr id="1416" name="Google Shape;1416;p87"/>
          <p:cNvSpPr txBox="1"/>
          <p:nvPr/>
        </p:nvSpPr>
        <p:spPr>
          <a:xfrm rot="2931">
            <a:off x="4987191" y="3419427"/>
            <a:ext cx="703800" cy="3480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9 cm</a:t>
            </a:r>
            <a:endParaRPr sz="1800">
              <a:latin typeface="Lexend"/>
              <a:ea typeface="Lexend"/>
              <a:cs typeface="Lexend"/>
              <a:sym typeface="Lexend"/>
            </a:endParaRPr>
          </a:p>
        </p:txBody>
      </p:sp>
      <p:grpSp>
        <p:nvGrpSpPr>
          <p:cNvPr id="1417" name="Google Shape;1417;p87"/>
          <p:cNvGrpSpPr/>
          <p:nvPr/>
        </p:nvGrpSpPr>
        <p:grpSpPr>
          <a:xfrm>
            <a:off x="946904" y="3080950"/>
            <a:ext cx="3727147" cy="1415876"/>
            <a:chOff x="946904" y="3080950"/>
            <a:chExt cx="3727147" cy="1415876"/>
          </a:xfrm>
        </p:grpSpPr>
        <p:pic>
          <p:nvPicPr>
            <p:cNvPr id="1418" name="Google Shape;1418;p87"/>
            <p:cNvPicPr preferRelativeResize="0"/>
            <p:nvPr/>
          </p:nvPicPr>
          <p:blipFill rotWithShape="1">
            <a:blip r:embed="rId3">
              <a:alphaModFix/>
            </a:blip>
            <a:srcRect b="4218" l="40550" r="0" t="13558"/>
            <a:stretch/>
          </p:blipFill>
          <p:spPr>
            <a:xfrm>
              <a:off x="946904" y="3080950"/>
              <a:ext cx="3727048" cy="1415876"/>
            </a:xfrm>
            <a:prstGeom prst="rect">
              <a:avLst/>
            </a:prstGeom>
            <a:noFill/>
            <a:ln>
              <a:noFill/>
            </a:ln>
          </p:spPr>
        </p:pic>
        <p:sp>
          <p:nvSpPr>
            <p:cNvPr id="1419" name="Google Shape;1419;p87"/>
            <p:cNvSpPr txBox="1"/>
            <p:nvPr/>
          </p:nvSpPr>
          <p:spPr>
            <a:xfrm>
              <a:off x="1248950" y="3124225"/>
              <a:ext cx="3425100" cy="1108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GB" sz="1300">
                  <a:solidFill>
                    <a:schemeClr val="dk1"/>
                  </a:solidFill>
                  <a:latin typeface="Lexend"/>
                  <a:ea typeface="Lexend"/>
                  <a:cs typeface="Lexend"/>
                  <a:sym typeface="Lexend"/>
                </a:rPr>
                <a:t>Waan fahmay!</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300">
                  <a:solidFill>
                    <a:schemeClr val="dk1"/>
                  </a:solidFill>
                  <a:latin typeface="Lexend"/>
                  <a:ea typeface="Lexend"/>
                  <a:cs typeface="Lexend"/>
                  <a:sym typeface="Lexend"/>
                </a:rPr>
                <a:t>Sababtoo ah 24 cm wuxuu ka soo horjeedaa xagasha qumman (right angle) saddexagalka sare.</a:t>
              </a:r>
              <a:endParaRPr sz="1800">
                <a:solidFill>
                  <a:schemeClr val="dk1"/>
                </a:solidFill>
                <a:latin typeface="Lexend"/>
                <a:ea typeface="Lexend"/>
                <a:cs typeface="Lexend"/>
                <a:sym typeface="Lexend"/>
              </a:endParaRPr>
            </a:p>
          </p:txBody>
        </p:sp>
      </p:grpSp>
      <p:grpSp>
        <p:nvGrpSpPr>
          <p:cNvPr id="1420" name="Google Shape;1420;p87"/>
          <p:cNvGrpSpPr/>
          <p:nvPr/>
        </p:nvGrpSpPr>
        <p:grpSpPr>
          <a:xfrm>
            <a:off x="943361" y="3040664"/>
            <a:ext cx="4098189" cy="1594860"/>
            <a:chOff x="943361" y="3040664"/>
            <a:chExt cx="4098189" cy="1594860"/>
          </a:xfrm>
        </p:grpSpPr>
        <p:sp>
          <p:nvSpPr>
            <p:cNvPr id="1421" name="Google Shape;1421;p87"/>
            <p:cNvSpPr/>
            <p:nvPr/>
          </p:nvSpPr>
          <p:spPr>
            <a:xfrm>
              <a:off x="1124150" y="3091425"/>
              <a:ext cx="3917400" cy="154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422" name="Google Shape;1422;p87"/>
            <p:cNvGrpSpPr/>
            <p:nvPr/>
          </p:nvGrpSpPr>
          <p:grpSpPr>
            <a:xfrm>
              <a:off x="943361" y="3040664"/>
              <a:ext cx="4064345" cy="1544012"/>
              <a:chOff x="946904" y="3080950"/>
              <a:chExt cx="3727048" cy="1415876"/>
            </a:xfrm>
          </p:grpSpPr>
          <p:pic>
            <p:nvPicPr>
              <p:cNvPr id="1423" name="Google Shape;1423;p87"/>
              <p:cNvPicPr preferRelativeResize="0"/>
              <p:nvPr/>
            </p:nvPicPr>
            <p:blipFill rotWithShape="1">
              <a:blip r:embed="rId3">
                <a:alphaModFix/>
              </a:blip>
              <a:srcRect b="4218" l="40550" r="0" t="13558"/>
              <a:stretch/>
            </p:blipFill>
            <p:spPr>
              <a:xfrm>
                <a:off x="946904" y="3080950"/>
                <a:ext cx="3727048" cy="1415876"/>
              </a:xfrm>
              <a:prstGeom prst="rect">
                <a:avLst/>
              </a:prstGeom>
              <a:noFill/>
              <a:ln>
                <a:noFill/>
              </a:ln>
            </p:spPr>
          </p:pic>
          <p:sp>
            <p:nvSpPr>
              <p:cNvPr id="1424" name="Google Shape;1424;p87"/>
              <p:cNvSpPr txBox="1"/>
              <p:nvPr/>
            </p:nvSpPr>
            <p:spPr>
              <a:xfrm>
                <a:off x="1223003" y="3174511"/>
                <a:ext cx="3425100" cy="1016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GB" sz="1300">
                    <a:solidFill>
                      <a:schemeClr val="dk1"/>
                    </a:solidFill>
                    <a:latin typeface="Lexend"/>
                    <a:ea typeface="Lexend"/>
                    <a:cs typeface="Lexend"/>
                    <a:sym typeface="Lexend"/>
                  </a:rPr>
                  <a:t>Laakiin saddexagalka hoose, 24 cm waa lug (leg) xagasha qumman. Tani waxay ka dhigan tahay in hypotenuse-ka saddexagalkani uu ka dheer yahay 24 cm.</a:t>
                </a:r>
                <a:endParaRPr sz="1800">
                  <a:solidFill>
                    <a:schemeClr val="dk1"/>
                  </a:solidFill>
                  <a:latin typeface="Lexend"/>
                  <a:ea typeface="Lexend"/>
                  <a:cs typeface="Lexend"/>
                  <a:sym typeface="Lexend"/>
                </a:endParaRPr>
              </a:p>
            </p:txBody>
          </p:sp>
        </p:grpSp>
      </p:grpSp>
      <p:sp>
        <p:nvSpPr>
          <p:cNvPr id="1425" name="Google Shape;1425;p87"/>
          <p:cNvSpPr/>
          <p:nvPr/>
        </p:nvSpPr>
        <p:spPr>
          <a:xfrm rot="1152510">
            <a:off x="7140834" y="897636"/>
            <a:ext cx="885392" cy="348766"/>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6" name="Google Shape;1426;p87"/>
          <p:cNvSpPr/>
          <p:nvPr/>
        </p:nvSpPr>
        <p:spPr>
          <a:xfrm rot="1165">
            <a:off x="6856334" y="4239448"/>
            <a:ext cx="885300" cy="3489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27" name="Google Shape;1427;p87"/>
          <p:cNvGrpSpPr/>
          <p:nvPr/>
        </p:nvGrpSpPr>
        <p:grpSpPr>
          <a:xfrm>
            <a:off x="943361" y="3041110"/>
            <a:ext cx="4098189" cy="1594860"/>
            <a:chOff x="943361" y="3040664"/>
            <a:chExt cx="4098189" cy="1594860"/>
          </a:xfrm>
        </p:grpSpPr>
        <p:sp>
          <p:nvSpPr>
            <p:cNvPr id="1428" name="Google Shape;1428;p87"/>
            <p:cNvSpPr/>
            <p:nvPr/>
          </p:nvSpPr>
          <p:spPr>
            <a:xfrm>
              <a:off x="1124150" y="3091425"/>
              <a:ext cx="3917400" cy="154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429" name="Google Shape;1429;p87"/>
            <p:cNvGrpSpPr/>
            <p:nvPr/>
          </p:nvGrpSpPr>
          <p:grpSpPr>
            <a:xfrm>
              <a:off x="943361" y="3040664"/>
              <a:ext cx="4064345" cy="1544012"/>
              <a:chOff x="946904" y="3080950"/>
              <a:chExt cx="3727048" cy="1415876"/>
            </a:xfrm>
          </p:grpSpPr>
          <p:pic>
            <p:nvPicPr>
              <p:cNvPr id="1430" name="Google Shape;1430;p87"/>
              <p:cNvPicPr preferRelativeResize="0"/>
              <p:nvPr/>
            </p:nvPicPr>
            <p:blipFill rotWithShape="1">
              <a:blip r:embed="rId3">
                <a:alphaModFix/>
              </a:blip>
              <a:srcRect b="4218" l="40550" r="0" t="13558"/>
              <a:stretch/>
            </p:blipFill>
            <p:spPr>
              <a:xfrm>
                <a:off x="946904" y="3080950"/>
                <a:ext cx="3727048" cy="1415876"/>
              </a:xfrm>
              <a:prstGeom prst="rect">
                <a:avLst/>
              </a:prstGeom>
              <a:noFill/>
              <a:ln>
                <a:noFill/>
              </a:ln>
            </p:spPr>
          </p:pic>
          <p:sp>
            <p:nvSpPr>
              <p:cNvPr id="1431" name="Google Shape;1431;p87"/>
              <p:cNvSpPr txBox="1"/>
              <p:nvPr/>
            </p:nvSpPr>
            <p:spPr>
              <a:xfrm>
                <a:off x="1223003" y="3174511"/>
                <a:ext cx="3425100" cy="1016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GB" sz="1300">
                    <a:solidFill>
                      <a:schemeClr val="dk1"/>
                    </a:solidFill>
                    <a:latin typeface="Lexend"/>
                    <a:ea typeface="Lexend"/>
                    <a:cs typeface="Lexend"/>
                    <a:sym typeface="Lexend"/>
                  </a:rPr>
                  <a:t>Laakiin maxay tani muhiim u tahay?</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300">
                    <a:solidFill>
                      <a:schemeClr val="dk1"/>
                    </a:solidFill>
                    <a:latin typeface="Lexend"/>
                    <a:ea typeface="Lexend"/>
                    <a:cs typeface="Lexend"/>
                    <a:sym typeface="Lexend"/>
                  </a:rPr>
                  <a:t>Waxaan isticmaali karnaa aragtida Pythagoras (Pythagoras' theorem) labada saddexagalba, haddii ay yihiin kuwa xagasha qumman leh?</a:t>
                </a:r>
                <a:endParaRPr sz="1800">
                  <a:solidFill>
                    <a:schemeClr val="dk1"/>
                  </a:solidFill>
                  <a:latin typeface="Lexend"/>
                  <a:ea typeface="Lexend"/>
                  <a:cs typeface="Lexend"/>
                  <a:sym typeface="Lexend"/>
                </a:endParaRPr>
              </a:p>
            </p:txBody>
          </p:sp>
        </p:grpSp>
      </p:grpSp>
      <p:grpSp>
        <p:nvGrpSpPr>
          <p:cNvPr id="1432" name="Google Shape;1432;p87"/>
          <p:cNvGrpSpPr/>
          <p:nvPr/>
        </p:nvGrpSpPr>
        <p:grpSpPr>
          <a:xfrm>
            <a:off x="6122638" y="881819"/>
            <a:ext cx="2648175" cy="921856"/>
            <a:chOff x="5421975" y="1288650"/>
            <a:chExt cx="3187500" cy="1109600"/>
          </a:xfrm>
        </p:grpSpPr>
        <p:sp>
          <p:nvSpPr>
            <p:cNvPr id="1433" name="Google Shape;1433;p87"/>
            <p:cNvSpPr/>
            <p:nvPr/>
          </p:nvSpPr>
          <p:spPr>
            <a:xfrm>
              <a:off x="5421975" y="1288650"/>
              <a:ext cx="3187500" cy="11082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34" name="Google Shape;1434;p87"/>
            <p:cNvSpPr/>
            <p:nvPr/>
          </p:nvSpPr>
          <p:spPr>
            <a:xfrm>
              <a:off x="5421975" y="2038250"/>
              <a:ext cx="360000" cy="3600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35" name="Google Shape;1435;p87"/>
            <p:cNvSpPr/>
            <p:nvPr/>
          </p:nvSpPr>
          <p:spPr>
            <a:xfrm>
              <a:off x="5421975" y="1288650"/>
              <a:ext cx="3187500" cy="11082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36" name="Google Shape;1436;p87"/>
          <p:cNvGrpSpPr/>
          <p:nvPr/>
        </p:nvGrpSpPr>
        <p:grpSpPr>
          <a:xfrm>
            <a:off x="930148" y="596250"/>
            <a:ext cx="4090218" cy="2444315"/>
            <a:chOff x="809761" y="5092518"/>
            <a:chExt cx="3510314" cy="2402983"/>
          </a:xfrm>
        </p:grpSpPr>
        <p:sp>
          <p:nvSpPr>
            <p:cNvPr id="1437" name="Google Shape;1437;p87"/>
            <p:cNvSpPr/>
            <p:nvPr/>
          </p:nvSpPr>
          <p:spPr>
            <a:xfrm>
              <a:off x="1044075" y="5122201"/>
              <a:ext cx="3276000" cy="2373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438" name="Google Shape;1438;p87"/>
            <p:cNvPicPr preferRelativeResize="0"/>
            <p:nvPr/>
          </p:nvPicPr>
          <p:blipFill rotWithShape="1">
            <a:blip r:embed="rId3">
              <a:alphaModFix/>
            </a:blip>
            <a:srcRect b="4760" l="40550" r="0" t="13015"/>
            <a:stretch/>
          </p:blipFill>
          <p:spPr>
            <a:xfrm>
              <a:off x="809761" y="5092518"/>
              <a:ext cx="3463475" cy="2190550"/>
            </a:xfrm>
            <a:prstGeom prst="rect">
              <a:avLst/>
            </a:prstGeom>
            <a:noFill/>
            <a:ln>
              <a:noFill/>
            </a:ln>
          </p:spPr>
        </p:pic>
        <p:sp>
          <p:nvSpPr>
            <p:cNvPr id="1439" name="Google Shape;1439;p87"/>
            <p:cNvSpPr txBox="1"/>
            <p:nvPr/>
          </p:nvSpPr>
          <p:spPr>
            <a:xfrm>
              <a:off x="1069973" y="5209352"/>
              <a:ext cx="3117300" cy="1634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Oh, waan ogahay! Sababtoo ah isla'eg kasta oo aad ka dhisatid aragtida Pythagoras waxay noqon doontaa mid xoogaa ka duwan, sidaas darteed xallinta mid kasta waxay ku siin doontaa laba dherer oo kala duwan!</a:t>
              </a:r>
              <a:r>
                <a:rPr lang="en-GB" sz="1300">
                  <a:solidFill>
                    <a:schemeClr val="accent2"/>
                  </a:solidFill>
                  <a:latin typeface="Lexend"/>
                  <a:ea typeface="Lexend"/>
                  <a:cs typeface="Lexend"/>
                  <a:sym typeface="Lexend"/>
                </a:rPr>
                <a:t/>
              </a:r>
              <a:r>
                <a:rPr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pic>
        <p:nvPicPr>
          <p:cNvPr id="1440" name="Google Shape;1440;p87"/>
          <p:cNvPicPr preferRelativeResize="0"/>
          <p:nvPr/>
        </p:nvPicPr>
        <p:blipFill>
          <a:blip r:embed="rId7">
            <a:alphaModFix/>
          </a:blip>
          <a:stretch>
            <a:fillRect/>
          </a:stretch>
        </p:blipFill>
        <p:spPr>
          <a:xfrm flipH="1">
            <a:off x="336475" y="1976557"/>
            <a:ext cx="650925" cy="839350"/>
          </a:xfrm>
          <a:prstGeom prst="rect">
            <a:avLst/>
          </a:prstGeom>
          <a:noFill/>
          <a:ln>
            <a:noFill/>
          </a:ln>
        </p:spPr>
      </p:pic>
      <p:sp>
        <p:nvSpPr>
          <p:cNvPr id="1441" name="Google Shape;1441;p87"/>
          <p:cNvSpPr txBox="1"/>
          <p:nvPr/>
        </p:nvSpPr>
        <p:spPr>
          <a:xfrm>
            <a:off x="305227" y="2776658"/>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Cali</a:t>
            </a:r>
            <a:endParaRPr sz="1800">
              <a:latin typeface="Lexend"/>
              <a:ea typeface="Lexend"/>
              <a:cs typeface="Lexend"/>
              <a:sym typeface="Lexend"/>
            </a:endParaRPr>
          </a:p>
        </p:txBody>
      </p:sp>
      <p:pic>
        <p:nvPicPr>
          <p:cNvPr id="1442" name="Google Shape;1442;p87"/>
          <p:cNvPicPr preferRelativeResize="0"/>
          <p:nvPr/>
        </p:nvPicPr>
        <p:blipFill>
          <a:blip r:embed="rId7">
            <a:alphaModFix/>
          </a:blip>
          <a:stretch>
            <a:fillRect/>
          </a:stretch>
        </p:blipFill>
        <p:spPr>
          <a:xfrm>
            <a:off x="333459" y="3898758"/>
            <a:ext cx="652400" cy="732325"/>
          </a:xfrm>
          <a:prstGeom prst="rect">
            <a:avLst/>
          </a:prstGeom>
          <a:noFill/>
          <a:ln>
            <a:noFill/>
          </a:ln>
        </p:spPr>
      </p:pic>
      <p:sp>
        <p:nvSpPr>
          <p:cNvPr id="1443" name="Google Shape;1443;p87"/>
          <p:cNvSpPr txBox="1"/>
          <p:nvPr/>
        </p:nvSpPr>
        <p:spPr>
          <a:xfrm>
            <a:off x="216996" y="456173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Cabdi</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2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88"/>
          <p:cNvSpPr txBox="1"/>
          <p:nvPr/>
        </p:nvSpPr>
        <p:spPr>
          <a:xfrm flipH="1" rot="2698">
            <a:off x="1467174" y="1766400"/>
            <a:ext cx="34407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x</a:t>
            </a:r>
            <a:r>
              <a:rPr lang="en-GB" sz="1800">
                <a:solidFill>
                  <a:schemeClr val="lt1"/>
                </a:solidFill>
                <a:latin typeface="Lexend"/>
                <a:ea typeface="Lexend"/>
                <a:cs typeface="Lexend"/>
                <a:sym typeface="Lexend"/>
              </a:rPr>
              <a:t>²</a:t>
            </a:r>
            <a:r>
              <a:rPr lang="en-GB" sz="1800">
                <a:latin typeface="Lexend"/>
                <a:ea typeface="Lexend"/>
                <a:cs typeface="Lexend"/>
                <a:sym typeface="Lexend"/>
              </a:rPr>
              <a:t>        </a:t>
            </a:r>
            <a:r>
              <a:rPr lang="en-GB" sz="1100">
                <a:latin typeface="Lexend"/>
                <a:ea typeface="Lexend"/>
                <a:cs typeface="Lexend"/>
                <a:sym typeface="Lexend"/>
              </a:rPr>
              <a:t> </a:t>
            </a:r>
            <a:r>
              <a:rPr lang="en-GB" sz="1800">
                <a:latin typeface="Lexend"/>
                <a:ea typeface="Lexend"/>
                <a:cs typeface="Lexend"/>
                <a:sym typeface="Lexend"/>
              </a:rPr>
              <a:t>=   495 = 22.25</a:t>
            </a:r>
            <a:endParaRPr sz="1800">
              <a:latin typeface="Lexend"/>
              <a:ea typeface="Lexend"/>
              <a:cs typeface="Lexend"/>
              <a:sym typeface="Lexend"/>
            </a:endParaRPr>
          </a:p>
        </p:txBody>
      </p:sp>
      <p:sp>
        <p:nvSpPr>
          <p:cNvPr id="1449" name="Google Shape;1449;p88"/>
          <p:cNvSpPr txBox="1"/>
          <p:nvPr/>
        </p:nvSpPr>
        <p:spPr>
          <a:xfrm flipH="1" rot="2698">
            <a:off x="1467174" y="1410300"/>
            <a:ext cx="34407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x</a:t>
            </a:r>
            <a:r>
              <a:rPr lang="en-GB" sz="1800">
                <a:latin typeface="Lexend"/>
                <a:ea typeface="Lexend"/>
                <a:cs typeface="Lexend"/>
                <a:sym typeface="Lexend"/>
              </a:rPr>
              <a:t>²        </a:t>
            </a:r>
            <a:r>
              <a:rPr lang="en-GB" sz="1100">
                <a:latin typeface="Lexend"/>
                <a:ea typeface="Lexend"/>
                <a:cs typeface="Lexend"/>
                <a:sym typeface="Lexend"/>
              </a:rPr>
              <a:t> </a:t>
            </a:r>
            <a:r>
              <a:rPr lang="en-GB" sz="1800">
                <a:latin typeface="Lexend"/>
                <a:ea typeface="Lexend"/>
                <a:cs typeface="Lexend"/>
                <a:sym typeface="Lexend"/>
              </a:rPr>
              <a:t>= 495</a:t>
            </a:r>
            <a:endParaRPr sz="1800">
              <a:latin typeface="Lexend"/>
              <a:ea typeface="Lexend"/>
              <a:cs typeface="Lexend"/>
              <a:sym typeface="Lexend"/>
            </a:endParaRPr>
          </a:p>
        </p:txBody>
      </p:sp>
      <p:sp>
        <p:nvSpPr>
          <p:cNvPr id="1450" name="Google Shape;1450;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Helista dhererka dhinacyada maqan</a:t>
            </a:r>
            <a:endParaRPr/>
          </a:p>
        </p:txBody>
      </p:sp>
      <p:cxnSp>
        <p:nvCxnSpPr>
          <p:cNvPr id="1451" name="Google Shape;1451;p88"/>
          <p:cNvCxnSpPr/>
          <p:nvPr/>
        </p:nvCxnSpPr>
        <p:spPr>
          <a:xfrm>
            <a:off x="5964281" y="881870"/>
            <a:ext cx="0" cy="920700"/>
          </a:xfrm>
          <a:prstGeom prst="straightConnector1">
            <a:avLst/>
          </a:prstGeom>
          <a:noFill/>
          <a:ln cap="flat" cmpd="sng" w="28575">
            <a:solidFill>
              <a:schemeClr val="accent4"/>
            </a:solidFill>
            <a:prstDash val="solid"/>
            <a:round/>
            <a:headEnd len="med" w="med" type="triangle"/>
            <a:tailEnd len="med" w="med" type="triangle"/>
          </a:ln>
        </p:spPr>
      </p:cxnSp>
      <p:cxnSp>
        <p:nvCxnSpPr>
          <p:cNvPr id="1452" name="Google Shape;1452;p88"/>
          <p:cNvCxnSpPr/>
          <p:nvPr/>
        </p:nvCxnSpPr>
        <p:spPr>
          <a:xfrm rot="10800000">
            <a:off x="6122786" y="1911550"/>
            <a:ext cx="26484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453" name="Google Shape;1453;p88"/>
          <p:cNvCxnSpPr/>
          <p:nvPr/>
        </p:nvCxnSpPr>
        <p:spPr>
          <a:xfrm rot="10800000">
            <a:off x="6138806" y="755286"/>
            <a:ext cx="2648400" cy="920700"/>
          </a:xfrm>
          <a:prstGeom prst="straightConnector1">
            <a:avLst/>
          </a:prstGeom>
          <a:noFill/>
          <a:ln cap="flat" cmpd="sng" w="28575">
            <a:solidFill>
              <a:schemeClr val="accent4"/>
            </a:solidFill>
            <a:prstDash val="solid"/>
            <a:round/>
            <a:headEnd len="med" w="med" type="triangle"/>
            <a:tailEnd len="med" w="med" type="triangle"/>
          </a:ln>
        </p:spPr>
      </p:cxnSp>
      <p:sp>
        <p:nvSpPr>
          <p:cNvPr id="1454" name="Google Shape;1454;p88"/>
          <p:cNvSpPr txBox="1"/>
          <p:nvPr/>
        </p:nvSpPr>
        <p:spPr>
          <a:xfrm rot="1152510">
            <a:off x="7140829" y="915283"/>
            <a:ext cx="885392" cy="31347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24 cm</a:t>
            </a:r>
            <a:endParaRPr sz="1800">
              <a:latin typeface="Lexend"/>
              <a:ea typeface="Lexend"/>
              <a:cs typeface="Lexend"/>
              <a:sym typeface="Lexend"/>
            </a:endParaRPr>
          </a:p>
        </p:txBody>
      </p:sp>
      <p:sp>
        <p:nvSpPr>
          <p:cNvPr id="1455" name="Google Shape;1455;p88"/>
          <p:cNvSpPr txBox="1"/>
          <p:nvPr/>
        </p:nvSpPr>
        <p:spPr>
          <a:xfrm rot="2865">
            <a:off x="5278830" y="1177600"/>
            <a:ext cx="720000" cy="3135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9 cm</a:t>
            </a:r>
            <a:endParaRPr sz="1800">
              <a:latin typeface="Lexend"/>
              <a:ea typeface="Lexend"/>
              <a:cs typeface="Lexend"/>
              <a:sym typeface="Lexend"/>
            </a:endParaRPr>
          </a:p>
        </p:txBody>
      </p:sp>
      <p:grpSp>
        <p:nvGrpSpPr>
          <p:cNvPr id="1456" name="Google Shape;1456;p88"/>
          <p:cNvGrpSpPr/>
          <p:nvPr/>
        </p:nvGrpSpPr>
        <p:grpSpPr>
          <a:xfrm>
            <a:off x="5828584" y="3090985"/>
            <a:ext cx="2940787" cy="1023717"/>
            <a:chOff x="5421975" y="1288650"/>
            <a:chExt cx="3187500" cy="1109600"/>
          </a:xfrm>
        </p:grpSpPr>
        <p:sp>
          <p:nvSpPr>
            <p:cNvPr id="1457" name="Google Shape;1457;p88"/>
            <p:cNvSpPr/>
            <p:nvPr/>
          </p:nvSpPr>
          <p:spPr>
            <a:xfrm>
              <a:off x="5421975" y="1288650"/>
              <a:ext cx="3187500" cy="11082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8" name="Google Shape;1458;p88"/>
            <p:cNvSpPr/>
            <p:nvPr/>
          </p:nvSpPr>
          <p:spPr>
            <a:xfrm>
              <a:off x="5421975" y="2038250"/>
              <a:ext cx="360000" cy="3600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9" name="Google Shape;1459;p88"/>
            <p:cNvSpPr/>
            <p:nvPr/>
          </p:nvSpPr>
          <p:spPr>
            <a:xfrm>
              <a:off x="5421975" y="1288650"/>
              <a:ext cx="3187500" cy="11082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460" name="Google Shape;1460;p88"/>
          <p:cNvCxnSpPr/>
          <p:nvPr/>
        </p:nvCxnSpPr>
        <p:spPr>
          <a:xfrm>
            <a:off x="5652504" y="3090989"/>
            <a:ext cx="0" cy="1022400"/>
          </a:xfrm>
          <a:prstGeom prst="straightConnector1">
            <a:avLst/>
          </a:prstGeom>
          <a:noFill/>
          <a:ln cap="flat" cmpd="sng" w="28575">
            <a:solidFill>
              <a:schemeClr val="accent4"/>
            </a:solidFill>
            <a:prstDash val="solid"/>
            <a:round/>
            <a:headEnd len="med" w="med" type="triangle"/>
            <a:tailEnd len="med" w="med" type="triangle"/>
          </a:ln>
        </p:spPr>
      </p:cxnSp>
      <p:cxnSp>
        <p:nvCxnSpPr>
          <p:cNvPr id="1461" name="Google Shape;1461;p88"/>
          <p:cNvCxnSpPr/>
          <p:nvPr/>
        </p:nvCxnSpPr>
        <p:spPr>
          <a:xfrm rot="10800000">
            <a:off x="5828516" y="4234394"/>
            <a:ext cx="29409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462" name="Google Shape;1462;p88"/>
          <p:cNvCxnSpPr/>
          <p:nvPr/>
        </p:nvCxnSpPr>
        <p:spPr>
          <a:xfrm rot="10800000">
            <a:off x="5846305" y="2950413"/>
            <a:ext cx="2940900" cy="1022400"/>
          </a:xfrm>
          <a:prstGeom prst="straightConnector1">
            <a:avLst/>
          </a:prstGeom>
          <a:noFill/>
          <a:ln cap="flat" cmpd="sng" w="28575">
            <a:solidFill>
              <a:schemeClr val="accent4"/>
            </a:solidFill>
            <a:prstDash val="solid"/>
            <a:round/>
            <a:headEnd len="med" w="med" type="triangle"/>
            <a:tailEnd len="med" w="med" type="triangle"/>
          </a:ln>
        </p:spPr>
      </p:cxnSp>
      <p:sp>
        <p:nvSpPr>
          <p:cNvPr id="1463" name="Google Shape;1463;p88"/>
          <p:cNvSpPr txBox="1"/>
          <p:nvPr/>
        </p:nvSpPr>
        <p:spPr>
          <a:xfrm rot="2098">
            <a:off x="6807419" y="4226208"/>
            <a:ext cx="983100" cy="3480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24 cm</a:t>
            </a:r>
            <a:endParaRPr sz="1800">
              <a:latin typeface="Lexend"/>
              <a:ea typeface="Lexend"/>
              <a:cs typeface="Lexend"/>
              <a:sym typeface="Lexend"/>
            </a:endParaRPr>
          </a:p>
        </p:txBody>
      </p:sp>
      <p:sp>
        <p:nvSpPr>
          <p:cNvPr id="1464" name="Google Shape;1464;p88"/>
          <p:cNvSpPr txBox="1"/>
          <p:nvPr/>
        </p:nvSpPr>
        <p:spPr>
          <a:xfrm rot="2931">
            <a:off x="4987191" y="3419427"/>
            <a:ext cx="703800" cy="3480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9 cm</a:t>
            </a:r>
            <a:endParaRPr sz="1800">
              <a:latin typeface="Lexend"/>
              <a:ea typeface="Lexend"/>
              <a:cs typeface="Lexend"/>
              <a:sym typeface="Lexend"/>
            </a:endParaRPr>
          </a:p>
        </p:txBody>
      </p:sp>
      <p:grpSp>
        <p:nvGrpSpPr>
          <p:cNvPr id="1465" name="Google Shape;1465;p88"/>
          <p:cNvGrpSpPr/>
          <p:nvPr/>
        </p:nvGrpSpPr>
        <p:grpSpPr>
          <a:xfrm>
            <a:off x="6122638" y="881819"/>
            <a:ext cx="2648175" cy="921856"/>
            <a:chOff x="5421975" y="1288650"/>
            <a:chExt cx="3187500" cy="1109600"/>
          </a:xfrm>
        </p:grpSpPr>
        <p:sp>
          <p:nvSpPr>
            <p:cNvPr id="1466" name="Google Shape;1466;p88"/>
            <p:cNvSpPr/>
            <p:nvPr/>
          </p:nvSpPr>
          <p:spPr>
            <a:xfrm>
              <a:off x="5421975" y="1288650"/>
              <a:ext cx="3187500" cy="11082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67" name="Google Shape;1467;p88"/>
            <p:cNvSpPr/>
            <p:nvPr/>
          </p:nvSpPr>
          <p:spPr>
            <a:xfrm>
              <a:off x="5421975" y="2038250"/>
              <a:ext cx="360000" cy="3600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68" name="Google Shape;1468;p88"/>
            <p:cNvSpPr/>
            <p:nvPr/>
          </p:nvSpPr>
          <p:spPr>
            <a:xfrm>
              <a:off x="5421975" y="1288650"/>
              <a:ext cx="3187500" cy="11082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469" name="Google Shape;1469;p88"/>
          <p:cNvCxnSpPr/>
          <p:nvPr/>
        </p:nvCxnSpPr>
        <p:spPr>
          <a:xfrm rot="10800000">
            <a:off x="324075" y="2647450"/>
            <a:ext cx="8490900" cy="0"/>
          </a:xfrm>
          <a:prstGeom prst="straightConnector1">
            <a:avLst/>
          </a:prstGeom>
          <a:noFill/>
          <a:ln cap="flat" cmpd="sng" w="28575">
            <a:solidFill>
              <a:schemeClr val="accent2"/>
            </a:solidFill>
            <a:prstDash val="solid"/>
            <a:round/>
            <a:headEnd len="med" w="med" type="none"/>
            <a:tailEnd len="med" w="med" type="none"/>
          </a:ln>
        </p:spPr>
      </p:cxnSp>
      <p:sp>
        <p:nvSpPr>
          <p:cNvPr id="1470" name="Google Shape;1470;p88"/>
          <p:cNvSpPr txBox="1"/>
          <p:nvPr/>
        </p:nvSpPr>
        <p:spPr>
          <a:xfrm flipH="1" rot="2698">
            <a:off x="1467174" y="698100"/>
            <a:ext cx="34407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latin typeface="Lexend"/>
                <a:ea typeface="Times New Roman"/>
                <a:cs typeface="Times New Roman"/>
                <a:sym typeface="Times New Roman"/>
              </a:rPr>
              <a:t>x</a:t>
            </a:r>
            <a:r>
              <a:rPr lang="en-GB" sz="1800">
                <a:latin typeface="Lexend"/>
                <a:ea typeface="Lexend"/>
                <a:cs typeface="Lexend"/>
                <a:sym typeface="Lexend"/>
              </a:rPr>
              <a:t>² + 9² = 24²</a:t>
            </a:r>
            <a:endParaRPr sz="1800">
              <a:latin typeface="Lexend"/>
              <a:ea typeface="Lexend"/>
              <a:cs typeface="Lexend"/>
              <a:sym typeface="Lexend"/>
            </a:endParaRPr>
          </a:p>
        </p:txBody>
      </p:sp>
      <p:sp>
        <p:nvSpPr>
          <p:cNvPr id="1471" name="Google Shape;1471;p88"/>
          <p:cNvSpPr txBox="1"/>
          <p:nvPr/>
        </p:nvSpPr>
        <p:spPr>
          <a:xfrm flipH="1" rot="2698">
            <a:off x="1467174" y="1054200"/>
            <a:ext cx="34407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x</a:t>
            </a:r>
            <a:r>
              <a:rPr lang="en-GB" sz="1800">
                <a:latin typeface="Lexend"/>
                <a:ea typeface="Lexend"/>
                <a:cs typeface="Lexend"/>
                <a:sym typeface="Lexend"/>
              </a:rPr>
              <a:t>²        </a:t>
            </a:r>
            <a:r>
              <a:rPr lang="en-GB" sz="1100">
                <a:latin typeface="Lexend"/>
                <a:ea typeface="Lexend"/>
                <a:cs typeface="Lexend"/>
                <a:sym typeface="Lexend"/>
              </a:rPr>
              <a:t> </a:t>
            </a:r>
            <a:r>
              <a:rPr lang="en-GB" sz="1800">
                <a:latin typeface="Lexend"/>
                <a:ea typeface="Lexend"/>
                <a:cs typeface="Lexend"/>
                <a:sym typeface="Lexend"/>
              </a:rPr>
              <a:t>= 24² </a:t>
            </a:r>
            <a:r>
              <a:rPr lang="en-GB" sz="1800">
                <a:solidFill>
                  <a:schemeClr val="dk1"/>
                </a:solidFill>
                <a:latin typeface="Lexend"/>
                <a:ea typeface="Lexend"/>
                <a:cs typeface="Lexend"/>
                <a:sym typeface="Lexend"/>
              </a:rPr>
              <a:t>– 9²</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472" name="Google Shape;1472;p88" title="the square root of"/>
          <p:cNvPicPr preferRelativeResize="0"/>
          <p:nvPr/>
        </p:nvPicPr>
        <p:blipFill rotWithShape="1">
          <a:blip r:embed="rId3">
            <a:alphaModFix/>
          </a:blip>
          <a:srcRect b="0" l="0" r="58411" t="0"/>
          <a:stretch/>
        </p:blipFill>
        <p:spPr>
          <a:xfrm>
            <a:off x="2376628" y="1800123"/>
            <a:ext cx="560475" cy="262850"/>
          </a:xfrm>
          <a:prstGeom prst="rect">
            <a:avLst/>
          </a:prstGeom>
          <a:noFill/>
          <a:ln>
            <a:noFill/>
          </a:ln>
        </p:spPr>
      </p:pic>
      <p:sp>
        <p:nvSpPr>
          <p:cNvPr id="1473" name="Google Shape;1473;p88"/>
          <p:cNvSpPr txBox="1"/>
          <p:nvPr/>
        </p:nvSpPr>
        <p:spPr>
          <a:xfrm flipH="1" rot="2763">
            <a:off x="400224" y="2199002"/>
            <a:ext cx="55986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Dhererka dhinacan gaaban waa 22.25 cm (2 d.p.)</a:t>
            </a:r>
            <a:endParaRPr sz="1800">
              <a:latin typeface="Lexend"/>
              <a:ea typeface="Lexend"/>
              <a:cs typeface="Lexend"/>
              <a:sym typeface="Lexend"/>
            </a:endParaRPr>
          </a:p>
        </p:txBody>
      </p:sp>
      <p:sp>
        <p:nvSpPr>
          <p:cNvPr id="1474" name="Google Shape;1474;p88"/>
          <p:cNvSpPr txBox="1"/>
          <p:nvPr/>
        </p:nvSpPr>
        <p:spPr>
          <a:xfrm flipH="1" rot="2698">
            <a:off x="1467174" y="2818450"/>
            <a:ext cx="34407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24² + 9² = </a:t>
            </a:r>
            <a:r>
              <a:rPr i="1" lang="en-GB" sz="1800">
                <a:solidFill>
                  <a:schemeClr val="dk1"/>
                </a:solidFill>
                <a:latin typeface="Lexend"/>
                <a:ea typeface="Times New Roman"/>
                <a:cs typeface="Times New Roman"/>
                <a:sym typeface="Times New Roman"/>
              </a:rPr>
              <a:t>y</a:t>
            </a:r>
            <a:r>
              <a:rPr lang="en-GB" sz="1800">
                <a:solidFill>
                  <a:schemeClr val="dk1"/>
                </a:solidFill>
                <a:latin typeface="Lexend"/>
                <a:ea typeface="Lexend"/>
                <a:cs typeface="Lexend"/>
                <a:sym typeface="Lexend"/>
              </a:rPr>
              <a:t>²</a:t>
            </a:r>
            <a:endParaRPr sz="1800">
              <a:latin typeface="Lexend"/>
              <a:ea typeface="Lexend"/>
              <a:cs typeface="Lexend"/>
              <a:sym typeface="Lexend"/>
            </a:endParaRPr>
          </a:p>
        </p:txBody>
      </p:sp>
      <p:sp>
        <p:nvSpPr>
          <p:cNvPr id="1475" name="Google Shape;1475;p88"/>
          <p:cNvSpPr txBox="1"/>
          <p:nvPr/>
        </p:nvSpPr>
        <p:spPr>
          <a:xfrm flipH="1" rot="2771">
            <a:off x="6520925" y="1953653"/>
            <a:ext cx="18609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22.25 cm</a:t>
            </a:r>
            <a:endParaRPr sz="1800">
              <a:latin typeface="Lexend"/>
              <a:ea typeface="Lexend"/>
              <a:cs typeface="Lexend"/>
              <a:sym typeface="Lexend"/>
            </a:endParaRPr>
          </a:p>
        </p:txBody>
      </p:sp>
      <p:sp>
        <p:nvSpPr>
          <p:cNvPr id="1476" name="Google Shape;1476;p88"/>
          <p:cNvSpPr txBox="1"/>
          <p:nvPr/>
        </p:nvSpPr>
        <p:spPr>
          <a:xfrm flipH="1" rot="2698">
            <a:off x="1467174" y="3561150"/>
            <a:ext cx="34407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y</a:t>
            </a:r>
            <a:r>
              <a:rPr lang="en-GB" sz="1800">
                <a:solidFill>
                  <a:schemeClr val="dk1"/>
                </a:solidFill>
                <a:latin typeface="Lexend"/>
                <a:ea typeface="Lexend"/>
                <a:cs typeface="Lexend"/>
                <a:sym typeface="Lexend"/>
              </a:rPr>
              <a:t> =   657 = 25.63</a:t>
            </a:r>
            <a:endParaRPr sz="1800">
              <a:latin typeface="Lexend"/>
              <a:ea typeface="Lexend"/>
              <a:cs typeface="Lexend"/>
              <a:sym typeface="Lexend"/>
            </a:endParaRPr>
          </a:p>
        </p:txBody>
      </p:sp>
      <p:sp>
        <p:nvSpPr>
          <p:cNvPr id="1477" name="Google Shape;1477;p88"/>
          <p:cNvSpPr txBox="1"/>
          <p:nvPr/>
        </p:nvSpPr>
        <p:spPr>
          <a:xfrm flipH="1" rot="2780">
            <a:off x="400174" y="4319291"/>
            <a:ext cx="55641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Dhererka hypotenuse-ka waa 25.63 cm (2 d.p.)</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478" name="Google Shape;1478;p88"/>
          <p:cNvSpPr txBox="1"/>
          <p:nvPr/>
        </p:nvSpPr>
        <p:spPr>
          <a:xfrm flipH="1" rot="2698">
            <a:off x="1467174" y="3189800"/>
            <a:ext cx="34407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657       </a:t>
            </a:r>
            <a:r>
              <a:rPr lang="en-GB" sz="1100">
                <a:latin typeface="Lexend"/>
                <a:ea typeface="Lexend"/>
                <a:cs typeface="Lexend"/>
                <a:sym typeface="Lexend"/>
              </a:rPr>
              <a:t> </a:t>
            </a:r>
            <a:r>
              <a:rPr lang="en-GB" sz="1800">
                <a:latin typeface="Lexend"/>
                <a:ea typeface="Lexend"/>
                <a:cs typeface="Lexend"/>
                <a:sym typeface="Lexend"/>
              </a:rPr>
              <a:t>= </a:t>
            </a:r>
            <a:r>
              <a:rPr i="1" lang="en-GB" sz="1800">
                <a:solidFill>
                  <a:schemeClr val="dk1"/>
                </a:solidFill>
                <a:latin typeface="Lexend"/>
                <a:ea typeface="Times New Roman"/>
                <a:cs typeface="Times New Roman"/>
                <a:sym typeface="Times New Roman"/>
              </a:rPr>
              <a:t>y</a:t>
            </a:r>
            <a:r>
              <a:rPr lang="en-GB" sz="1800">
                <a:solidFill>
                  <a:schemeClr val="dk1"/>
                </a:solidFill>
                <a:latin typeface="Lexend"/>
                <a:ea typeface="Lexend"/>
                <a:cs typeface="Lexend"/>
                <a:sym typeface="Lexend"/>
              </a:rPr>
              <a:t>²</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479" name="Google Shape;1479;p88" title="the square root of"/>
          <p:cNvPicPr preferRelativeResize="0"/>
          <p:nvPr/>
        </p:nvPicPr>
        <p:blipFill rotWithShape="1">
          <a:blip r:embed="rId3">
            <a:alphaModFix/>
          </a:blip>
          <a:srcRect b="0" l="0" r="58411" t="0"/>
          <a:stretch/>
        </p:blipFill>
        <p:spPr>
          <a:xfrm>
            <a:off x="1822222" y="3606348"/>
            <a:ext cx="560475" cy="262850"/>
          </a:xfrm>
          <a:prstGeom prst="rect">
            <a:avLst/>
          </a:prstGeom>
          <a:noFill/>
          <a:ln>
            <a:noFill/>
          </a:ln>
        </p:spPr>
      </p:pic>
      <p:sp>
        <p:nvSpPr>
          <p:cNvPr id="1480" name="Google Shape;1480;p88"/>
          <p:cNvSpPr txBox="1"/>
          <p:nvPr/>
        </p:nvSpPr>
        <p:spPr>
          <a:xfrm rot="1152724">
            <a:off x="6818285" y="3173414"/>
            <a:ext cx="1217083" cy="31347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25.63 cm</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sp>
        <p:nvSpPr>
          <p:cNvPr id="1485" name="Google Shape;1485;p89"/>
          <p:cNvSpPr/>
          <p:nvPr/>
        </p:nvSpPr>
        <p:spPr>
          <a:xfrm>
            <a:off x="5802625" y="4339975"/>
            <a:ext cx="2787600" cy="385200"/>
          </a:xfrm>
          <a:prstGeom prst="rect">
            <a:avLst/>
          </a:prstGeom>
          <a:noFill/>
          <a:ln>
            <a:noFill/>
          </a:ln>
        </p:spPr>
        <p:txBody>
          <a:bodyPr anchorCtr="0" anchor="t" bIns="18000" lIns="0" spcFirstLastPara="1" rIns="0" wrap="square" tIns="1800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r = 43.1 cm (1 d.p.)</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latin typeface="Kalam"/>
              <a:ea typeface="Kalam"/>
              <a:cs typeface="Kalam"/>
              <a:sym typeface="Kalam"/>
            </a:endParaRPr>
          </a:p>
        </p:txBody>
      </p:sp>
      <p:sp>
        <p:nvSpPr>
          <p:cNvPr id="1486" name="Google Shape;1486;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sp>
        <p:nvSpPr>
          <p:cNvPr id="1487" name="Google Shape;1487;p89"/>
          <p:cNvSpPr/>
          <p:nvPr/>
        </p:nvSpPr>
        <p:spPr>
          <a:xfrm rot="8969687">
            <a:off x="6017724" y="1378680"/>
            <a:ext cx="1999343" cy="1797605"/>
          </a:xfrm>
          <a:prstGeom prst="rtTriangle">
            <a:avLst/>
          </a:prstGeom>
          <a:solidFill>
            <a:srgbClr val="EBEDFE"/>
          </a:solid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8" name="Google Shape;1488;p89"/>
          <p:cNvSpPr/>
          <p:nvPr/>
        </p:nvSpPr>
        <p:spPr>
          <a:xfrm rot="8970112">
            <a:off x="7667236" y="1878117"/>
            <a:ext cx="1310515" cy="1310515"/>
          </a:xfrm>
          <a:prstGeom prst="arc">
            <a:avLst>
              <a:gd fmla="val 2465196" name="adj1"/>
              <a:gd fmla="val 5419468"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9" name="Google Shape;1489;p89"/>
          <p:cNvSpPr/>
          <p:nvPr/>
        </p:nvSpPr>
        <p:spPr>
          <a:xfrm rot="8970112">
            <a:off x="5066382" y="1349839"/>
            <a:ext cx="1310515" cy="1310515"/>
          </a:xfrm>
          <a:prstGeom prst="arc">
            <a:avLst>
              <a:gd fmla="val 10740252" name="adj1"/>
              <a:gd fmla="val 13367975" name="adj2"/>
            </a:avLst>
          </a:prstGeom>
          <a:solidFill>
            <a:srgbClr val="EBEDFE"/>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0" name="Google Shape;1490;p89"/>
          <p:cNvSpPr txBox="1"/>
          <p:nvPr/>
        </p:nvSpPr>
        <p:spPr>
          <a:xfrm rot="3570847">
            <a:off x="7695605" y="1451260"/>
            <a:ext cx="814269" cy="323682"/>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30 cm</a:t>
            </a:r>
            <a:endParaRPr sz="1800">
              <a:latin typeface="Lexend"/>
              <a:ea typeface="Lexend"/>
              <a:cs typeface="Lexend"/>
              <a:sym typeface="Lexend"/>
            </a:endParaRPr>
          </a:p>
        </p:txBody>
      </p:sp>
      <p:sp>
        <p:nvSpPr>
          <p:cNvPr id="1491" name="Google Shape;1491;p89"/>
          <p:cNvSpPr txBox="1"/>
          <p:nvPr/>
        </p:nvSpPr>
        <p:spPr>
          <a:xfrm rot="691267">
            <a:off x="6657441" y="2414707"/>
            <a:ext cx="814103" cy="323653"/>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i="1" lang="en-GB" sz="1800">
                <a:latin typeface="Lexend"/>
                <a:ea typeface="Times New Roman"/>
                <a:cs typeface="Times New Roman"/>
                <a:sym typeface="Times New Roman"/>
              </a:rPr>
              <a:t>r cm</a:t>
            </a:r>
            <a:r>
              <a:rPr lang="en-GB" sz="1800">
                <a:latin typeface="Lexend"/>
                <a:ea typeface="Lexend"/>
                <a:cs typeface="Lexend"/>
                <a:sym typeface="Lexend"/>
              </a:rPr>
              <a:t/>
            </a:r>
            <a:endParaRPr sz="1800">
              <a:latin typeface="Lexend"/>
              <a:ea typeface="Lexend"/>
              <a:cs typeface="Lexend"/>
              <a:sym typeface="Lexend"/>
            </a:endParaRPr>
          </a:p>
        </p:txBody>
      </p:sp>
      <p:sp>
        <p:nvSpPr>
          <p:cNvPr id="1492" name="Google Shape;1492;p89"/>
          <p:cNvSpPr txBox="1"/>
          <p:nvPr/>
        </p:nvSpPr>
        <p:spPr>
          <a:xfrm rot="-1266">
            <a:off x="7554274" y="2185187"/>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46°</a:t>
            </a:r>
            <a:endParaRPr sz="1800">
              <a:latin typeface="Lexend"/>
              <a:ea typeface="Lexend"/>
              <a:cs typeface="Lexend"/>
              <a:sym typeface="Lexend"/>
            </a:endParaRPr>
          </a:p>
        </p:txBody>
      </p:sp>
      <p:sp>
        <p:nvSpPr>
          <p:cNvPr id="1493" name="Google Shape;1493;p89"/>
          <p:cNvSpPr txBox="1"/>
          <p:nvPr/>
        </p:nvSpPr>
        <p:spPr>
          <a:xfrm rot="-1266">
            <a:off x="5738058" y="1805968"/>
            <a:ext cx="814500" cy="323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44°</a:t>
            </a:r>
            <a:endParaRPr sz="1800">
              <a:latin typeface="Lexend"/>
              <a:ea typeface="Lexend"/>
              <a:cs typeface="Lexend"/>
              <a:sym typeface="Lexend"/>
            </a:endParaRPr>
          </a:p>
        </p:txBody>
      </p:sp>
      <p:sp>
        <p:nvSpPr>
          <p:cNvPr id="1494" name="Google Shape;1494;p89"/>
          <p:cNvSpPr txBox="1"/>
          <p:nvPr/>
        </p:nvSpPr>
        <p:spPr>
          <a:xfrm rot="-1828926">
            <a:off x="5903829" y="1062887"/>
            <a:ext cx="1052696" cy="323682"/>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800"/>
              <a:buFont typeface="Arial"/>
              <a:buNone/>
            </a:pPr>
            <a:r>
              <a:rPr lang="en-GB" sz="1100">
                <a:latin typeface="Lexend"/>
                <a:ea typeface="Lexend"/>
                <a:cs typeface="Lexend"/>
                <a:sym typeface="Lexend"/>
              </a:rPr>
              <a:t>31 cm</a:t>
            </a:r>
            <a:endParaRPr sz="1800">
              <a:latin typeface="Lexend"/>
              <a:ea typeface="Lexend"/>
              <a:cs typeface="Lexend"/>
              <a:sym typeface="Lexend"/>
            </a:endParaRPr>
          </a:p>
        </p:txBody>
      </p:sp>
      <p:sp>
        <p:nvSpPr>
          <p:cNvPr id="1495" name="Google Shape;1495;p89"/>
          <p:cNvSpPr/>
          <p:nvPr/>
        </p:nvSpPr>
        <p:spPr>
          <a:xfrm rot="8969687">
            <a:off x="6017762" y="1378680"/>
            <a:ext cx="1999343" cy="1797605"/>
          </a:xfrm>
          <a:prstGeom prst="rtTriangle">
            <a:avLst/>
          </a:prstGeom>
          <a:noFill/>
          <a:ln cap="flat" cmpd="sng" w="28575">
            <a:solidFill>
              <a:srgbClr val="28282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6" name="Google Shape;1496;p89"/>
          <p:cNvSpPr/>
          <p:nvPr/>
        </p:nvSpPr>
        <p:spPr>
          <a:xfrm>
            <a:off x="324000" y="657651"/>
            <a:ext cx="4529100" cy="612900"/>
          </a:xfrm>
          <a:prstGeom prst="rect">
            <a:avLst/>
          </a:prstGeom>
          <a:noFill/>
          <a:ln>
            <a:noFill/>
          </a:ln>
        </p:spPr>
        <p:txBody>
          <a:bodyPr anchorCtr="0" anchor="t" bIns="18000" lIns="0" spcFirstLastPara="1" rIns="0" wrap="square" tIns="18000">
            <a:normAutofit/>
          </a:bodyPr>
          <a:lstStyle/>
          <a:p>
            <a:pPr indent="0" lvl="0" marL="0" rtl="0" algn="l">
              <a:spcBef>
                <a:spcPts val="0"/>
              </a:spcBef>
              <a:spcAft>
                <a:spcPts val="0"/>
              </a:spcAft>
              <a:buNone/>
            </a:pPr>
            <a:r>
              <a:rPr lang="en-GB" sz="1100">
                <a:latin typeface="Lexend"/>
                <a:ea typeface="Lexend"/>
                <a:cs typeface="Lexend"/>
                <a:sym typeface="Lexend"/>
              </a:rPr>
              <a:t>Dhinac (side) kee (a, b ama c) ayaa ah hypotenuse (hypotenuse) saddex-xagalkan (triangle)?</a:t>
            </a:r>
            <a:r>
              <a:rPr lang="en-GB" sz="1100">
                <a:latin typeface="Lexend"/>
                <a:ea typeface="Lexend"/>
                <a:cs typeface="Lexend"/>
                <a:sym typeface="Lexend"/>
              </a:rPr>
              <a:t/>
            </a:r>
            <a:endParaRPr sz="1800">
              <a:latin typeface="Lexend"/>
              <a:ea typeface="Lexend"/>
              <a:cs typeface="Lexend"/>
              <a:sym typeface="Lexend"/>
            </a:endParaRPr>
          </a:p>
        </p:txBody>
      </p:sp>
      <p:sp>
        <p:nvSpPr>
          <p:cNvPr id="1497" name="Google Shape;1497;p89"/>
          <p:cNvSpPr/>
          <p:nvPr/>
        </p:nvSpPr>
        <p:spPr>
          <a:xfrm>
            <a:off x="324000" y="1731426"/>
            <a:ext cx="4529100" cy="612900"/>
          </a:xfrm>
          <a:prstGeom prst="rect">
            <a:avLst/>
          </a:prstGeom>
          <a:noFill/>
          <a:ln>
            <a:noFill/>
          </a:ln>
        </p:spPr>
        <p:txBody>
          <a:bodyPr anchorCtr="0" anchor="t" bIns="18000" lIns="0" spcFirstLastPara="1" rIns="0" wrap="square" tIns="18000">
            <a:normAutofit/>
          </a:bodyPr>
          <a:lstStyle/>
          <a:p>
            <a:pPr indent="0" lvl="0" marL="0" rtl="0" algn="l">
              <a:spcBef>
                <a:spcPts val="0"/>
              </a:spcBef>
              <a:spcAft>
                <a:spcPts val="0"/>
              </a:spcAft>
              <a:buNone/>
            </a:pPr>
            <a:r>
              <a:rPr lang="en-GB" sz="1100">
                <a:latin typeface="Lexend"/>
                <a:ea typeface="Lexend"/>
                <a:cs typeface="Lexend"/>
                <a:sym typeface="Lexend"/>
              </a:rPr>
              <a:t>Midkee ka mid ah isleegyadan (equations) ayaa sax u ah saddex-xagalkan (triangle)?</a:t>
            </a:r>
            <a:endParaRPr sz="1800">
              <a:latin typeface="Lexend"/>
              <a:ea typeface="Lexend"/>
              <a:cs typeface="Lexend"/>
              <a:sym typeface="Lexend"/>
            </a:endParaRPr>
          </a:p>
        </p:txBody>
      </p:sp>
      <p:pic>
        <p:nvPicPr>
          <p:cNvPr id="1498" name="Google Shape;1498;p89"/>
          <p:cNvPicPr preferRelativeResize="0"/>
          <p:nvPr/>
        </p:nvPicPr>
        <p:blipFill>
          <a:blip r:embed="rId3">
            <a:alphaModFix/>
          </a:blip>
          <a:stretch>
            <a:fillRect/>
          </a:stretch>
        </p:blipFill>
        <p:spPr>
          <a:xfrm>
            <a:off x="985646" y="2468388"/>
            <a:ext cx="274366" cy="274366"/>
          </a:xfrm>
          <a:prstGeom prst="rect">
            <a:avLst/>
          </a:prstGeom>
          <a:noFill/>
          <a:ln>
            <a:noFill/>
          </a:ln>
        </p:spPr>
      </p:pic>
      <p:sp>
        <p:nvSpPr>
          <p:cNvPr id="1499" name="Google Shape;1499;p89"/>
          <p:cNvSpPr txBox="1"/>
          <p:nvPr/>
        </p:nvSpPr>
        <p:spPr>
          <a:xfrm>
            <a:off x="1000416" y="2518984"/>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pic>
        <p:nvPicPr>
          <p:cNvPr id="1500" name="Google Shape;1500;p89"/>
          <p:cNvPicPr preferRelativeResize="0"/>
          <p:nvPr/>
        </p:nvPicPr>
        <p:blipFill>
          <a:blip r:embed="rId3">
            <a:alphaModFix/>
          </a:blip>
          <a:stretch>
            <a:fillRect/>
          </a:stretch>
        </p:blipFill>
        <p:spPr>
          <a:xfrm>
            <a:off x="985646" y="3071588"/>
            <a:ext cx="274366" cy="274366"/>
          </a:xfrm>
          <a:prstGeom prst="rect">
            <a:avLst/>
          </a:prstGeom>
          <a:noFill/>
          <a:ln>
            <a:noFill/>
          </a:ln>
        </p:spPr>
      </p:pic>
      <p:sp>
        <p:nvSpPr>
          <p:cNvPr id="1501" name="Google Shape;1501;p89"/>
          <p:cNvSpPr/>
          <p:nvPr/>
        </p:nvSpPr>
        <p:spPr>
          <a:xfrm>
            <a:off x="1260000" y="2434275"/>
            <a:ext cx="21603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100">
                <a:latin typeface="Lexend"/>
                <a:ea typeface="Lexend"/>
                <a:cs typeface="Lexend"/>
                <a:sym typeface="Lexend"/>
              </a:rPr>
              <a:t>31²  +  </a:t>
            </a:r>
            <a:r>
              <a:rPr lang="en-GB" sz="1100">
                <a:solidFill>
                  <a:schemeClr val="dk1"/>
                </a:solidFill>
                <a:latin typeface="Lexend"/>
                <a:ea typeface="Lexend"/>
                <a:cs typeface="Lexend"/>
                <a:sym typeface="Lexend"/>
              </a:rPr>
              <a:t>30²</a:t>
            </a:r>
            <a:r>
              <a:rPr lang="en-GB" sz="1100">
                <a:latin typeface="Lexend"/>
                <a:ea typeface="Lexend"/>
                <a:cs typeface="Lexend"/>
                <a:sym typeface="Lexend"/>
              </a:rPr>
              <a:t>  =  </a:t>
            </a:r>
            <a:r>
              <a:rPr i="1" lang="en-GB" sz="1100">
                <a:solidFill>
                  <a:schemeClr val="dk1"/>
                </a:solidFill>
                <a:latin typeface="Lexend"/>
                <a:ea typeface="Times New Roman"/>
                <a:cs typeface="Times New Roman"/>
                <a:sym typeface="Times New Roman"/>
              </a:rPr>
              <a:t>r</a:t>
            </a:r>
            <a:r>
              <a:rPr lang="en-GB" sz="1100">
                <a:solidFill>
                  <a:schemeClr val="dk1"/>
                </a:solidFill>
                <a:latin typeface="Lexend"/>
                <a:ea typeface="Lexend"/>
                <a:cs typeface="Lexend"/>
                <a:sym typeface="Lexend"/>
              </a:rPr>
              <a:t>²</a:t>
            </a:r>
            <a:endParaRPr sz="1800">
              <a:latin typeface="Lexend"/>
              <a:ea typeface="Lexend"/>
              <a:cs typeface="Lexend"/>
              <a:sym typeface="Lexend"/>
            </a:endParaRPr>
          </a:p>
        </p:txBody>
      </p:sp>
      <p:sp>
        <p:nvSpPr>
          <p:cNvPr id="1502" name="Google Shape;1502;p89"/>
          <p:cNvSpPr txBox="1"/>
          <p:nvPr/>
        </p:nvSpPr>
        <p:spPr>
          <a:xfrm>
            <a:off x="1000416" y="3122184"/>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pic>
        <p:nvPicPr>
          <p:cNvPr id="1503" name="Google Shape;1503;p89"/>
          <p:cNvPicPr preferRelativeResize="0"/>
          <p:nvPr/>
        </p:nvPicPr>
        <p:blipFill>
          <a:blip r:embed="rId3">
            <a:alphaModFix/>
          </a:blip>
          <a:stretch>
            <a:fillRect/>
          </a:stretch>
        </p:blipFill>
        <p:spPr>
          <a:xfrm>
            <a:off x="985646" y="3674788"/>
            <a:ext cx="274366" cy="274366"/>
          </a:xfrm>
          <a:prstGeom prst="rect">
            <a:avLst/>
          </a:prstGeom>
          <a:noFill/>
          <a:ln>
            <a:noFill/>
          </a:ln>
        </p:spPr>
      </p:pic>
      <p:sp>
        <p:nvSpPr>
          <p:cNvPr id="1504" name="Google Shape;1504;p89"/>
          <p:cNvSpPr txBox="1"/>
          <p:nvPr/>
        </p:nvSpPr>
        <p:spPr>
          <a:xfrm>
            <a:off x="1000416" y="3725384"/>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sp>
        <p:nvSpPr>
          <p:cNvPr id="1505" name="Google Shape;1505;p89"/>
          <p:cNvSpPr/>
          <p:nvPr/>
        </p:nvSpPr>
        <p:spPr>
          <a:xfrm>
            <a:off x="1260000" y="3640675"/>
            <a:ext cx="21603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r</a:t>
            </a:r>
            <a:r>
              <a:rPr lang="en-GB" sz="1800">
                <a:solidFill>
                  <a:schemeClr val="dk1"/>
                </a:solidFill>
                <a:latin typeface="Lexend"/>
                <a:ea typeface="Lexend"/>
                <a:cs typeface="Lexend"/>
                <a:sym typeface="Lexend"/>
              </a:rPr>
              <a:t>²  =  31²  +  30²</a:t>
            </a:r>
            <a:endParaRPr i="1" sz="2200">
              <a:solidFill>
                <a:schemeClr val="dk1"/>
              </a:solidFill>
              <a:latin typeface="Times New Roman"/>
              <a:ea typeface="Times New Roman"/>
              <a:cs typeface="Times New Roman"/>
              <a:sym typeface="Times New Roman"/>
            </a:endParaRPr>
          </a:p>
        </p:txBody>
      </p:sp>
      <p:sp>
        <p:nvSpPr>
          <p:cNvPr id="1506" name="Google Shape;1506;p89"/>
          <p:cNvSpPr/>
          <p:nvPr/>
        </p:nvSpPr>
        <p:spPr>
          <a:xfrm>
            <a:off x="1260000" y="3037475"/>
            <a:ext cx="21603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r</a:t>
            </a:r>
            <a:r>
              <a:rPr lang="en-GB" sz="1800">
                <a:solidFill>
                  <a:schemeClr val="dk1"/>
                </a:solidFill>
                <a:latin typeface="Lexend"/>
                <a:ea typeface="Lexend"/>
                <a:cs typeface="Lexend"/>
                <a:sym typeface="Lexend"/>
              </a:rPr>
              <a:t>²  +  31²  =  30²</a:t>
            </a:r>
            <a:endParaRPr sz="1800">
              <a:solidFill>
                <a:schemeClr val="dk1"/>
              </a:solidFill>
              <a:latin typeface="Lexend"/>
              <a:ea typeface="Lexend"/>
              <a:cs typeface="Lexend"/>
              <a:sym typeface="Lexend"/>
            </a:endParaRPr>
          </a:p>
        </p:txBody>
      </p:sp>
      <p:pic>
        <p:nvPicPr>
          <p:cNvPr id="1507" name="Google Shape;1507;p89"/>
          <p:cNvPicPr preferRelativeResize="0"/>
          <p:nvPr/>
        </p:nvPicPr>
        <p:blipFill>
          <a:blip r:embed="rId3">
            <a:alphaModFix/>
          </a:blip>
          <a:stretch>
            <a:fillRect/>
          </a:stretch>
        </p:blipFill>
        <p:spPr>
          <a:xfrm>
            <a:off x="985646" y="4277988"/>
            <a:ext cx="274366" cy="274366"/>
          </a:xfrm>
          <a:prstGeom prst="rect">
            <a:avLst/>
          </a:prstGeom>
          <a:noFill/>
          <a:ln>
            <a:noFill/>
          </a:ln>
        </p:spPr>
      </p:pic>
      <p:sp>
        <p:nvSpPr>
          <p:cNvPr id="1508" name="Google Shape;1508;p89"/>
          <p:cNvSpPr/>
          <p:nvPr/>
        </p:nvSpPr>
        <p:spPr>
          <a:xfrm>
            <a:off x="1260000" y="4243875"/>
            <a:ext cx="21603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31²  =  30²  +  </a:t>
            </a:r>
            <a:r>
              <a:rPr i="1" lang="en-GB" sz="1100">
                <a:solidFill>
                  <a:schemeClr val="dk1"/>
                </a:solidFill>
                <a:latin typeface="Lexend"/>
                <a:ea typeface="Times New Roman"/>
                <a:cs typeface="Times New Roman"/>
                <a:sym typeface="Times New Roman"/>
              </a:rPr>
              <a:t>r</a:t>
            </a:r>
            <a:r>
              <a:rPr lang="en-GB" sz="1100">
                <a:solidFill>
                  <a:schemeClr val="dk1"/>
                </a:solidFill>
                <a:latin typeface="Lexend"/>
                <a:ea typeface="Lexend"/>
                <a:cs typeface="Lexend"/>
                <a:sym typeface="Lexend"/>
              </a:rPr>
              <a:t>²</a:t>
            </a:r>
            <a:endParaRPr sz="1800">
              <a:solidFill>
                <a:schemeClr val="dk1"/>
              </a:solidFill>
              <a:latin typeface="Lexend"/>
              <a:ea typeface="Lexend"/>
              <a:cs typeface="Lexend"/>
              <a:sym typeface="Lexend"/>
            </a:endParaRPr>
          </a:p>
        </p:txBody>
      </p:sp>
      <p:sp>
        <p:nvSpPr>
          <p:cNvPr id="1509" name="Google Shape;1509;p89"/>
          <p:cNvSpPr txBox="1"/>
          <p:nvPr/>
        </p:nvSpPr>
        <p:spPr>
          <a:xfrm>
            <a:off x="1000416" y="4328584"/>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g</a:t>
            </a:r>
            <a:endParaRPr b="1" sz="1800">
              <a:solidFill>
                <a:srgbClr val="FFFFFF"/>
              </a:solidFill>
              <a:latin typeface="Lexend"/>
              <a:ea typeface="Lexend"/>
              <a:cs typeface="Lexend"/>
              <a:sym typeface="Lexend"/>
            </a:endParaRPr>
          </a:p>
        </p:txBody>
      </p:sp>
      <p:pic>
        <p:nvPicPr>
          <p:cNvPr id="1510" name="Google Shape;1510;p89"/>
          <p:cNvPicPr preferRelativeResize="0"/>
          <p:nvPr/>
        </p:nvPicPr>
        <p:blipFill>
          <a:blip r:embed="rId4">
            <a:alphaModFix/>
          </a:blip>
          <a:stretch>
            <a:fillRect/>
          </a:stretch>
        </p:blipFill>
        <p:spPr>
          <a:xfrm>
            <a:off x="604421" y="2400025"/>
            <a:ext cx="396000" cy="419100"/>
          </a:xfrm>
          <a:prstGeom prst="rect">
            <a:avLst/>
          </a:prstGeom>
          <a:noFill/>
          <a:ln>
            <a:noFill/>
          </a:ln>
        </p:spPr>
      </p:pic>
      <p:pic>
        <p:nvPicPr>
          <p:cNvPr id="1511" name="Google Shape;1511;p89"/>
          <p:cNvPicPr preferRelativeResize="0"/>
          <p:nvPr/>
        </p:nvPicPr>
        <p:blipFill>
          <a:blip r:embed="rId4">
            <a:alphaModFix/>
          </a:blip>
          <a:stretch>
            <a:fillRect/>
          </a:stretch>
        </p:blipFill>
        <p:spPr>
          <a:xfrm>
            <a:off x="604421" y="3602425"/>
            <a:ext cx="396000" cy="419100"/>
          </a:xfrm>
          <a:prstGeom prst="rect">
            <a:avLst/>
          </a:prstGeom>
          <a:noFill/>
          <a:ln>
            <a:noFill/>
          </a:ln>
        </p:spPr>
      </p:pic>
      <p:sp>
        <p:nvSpPr>
          <p:cNvPr id="1512" name="Google Shape;1512;p89"/>
          <p:cNvSpPr/>
          <p:nvPr/>
        </p:nvSpPr>
        <p:spPr>
          <a:xfrm>
            <a:off x="4367900" y="3119325"/>
            <a:ext cx="4234500" cy="612900"/>
          </a:xfrm>
          <a:prstGeom prst="rect">
            <a:avLst/>
          </a:prstGeom>
          <a:noFill/>
          <a:ln>
            <a:noFill/>
          </a:ln>
        </p:spPr>
        <p:txBody>
          <a:bodyPr anchorCtr="0" anchor="t" bIns="18000" lIns="0" spcFirstLastPara="1" rIns="0" wrap="square" tIns="18000">
            <a:normAutofit/>
          </a:bodyPr>
          <a:lstStyle/>
          <a:p>
            <a:pPr indent="0" lvl="0" marL="0" rtl="0" algn="l">
              <a:spcBef>
                <a:spcPts val="0"/>
              </a:spcBef>
              <a:spcAft>
                <a:spcPts val="0"/>
              </a:spcAft>
              <a:buNone/>
            </a:pPr>
            <a:r>
              <a:rPr lang="en-GB" sz="1100">
                <a:latin typeface="Lexend"/>
                <a:ea typeface="Lexend"/>
                <a:cs typeface="Lexend"/>
                <a:sym typeface="Lexend"/>
              </a:rPr>
              <a:t>Sidaa awgeed, xisaabi dhererka (length) hypotenuse (hypotenuse) saddex-xagalkan (triangle), oo ku soo koob 1 meel jajab tobanle (decimal place).</a:t>
            </a:r>
            <a:endParaRPr sz="1800">
              <a:latin typeface="Lexend"/>
              <a:ea typeface="Lexend"/>
              <a:cs typeface="Lexend"/>
              <a:sym typeface="Lexend"/>
            </a:endParaRPr>
          </a:p>
        </p:txBody>
      </p:sp>
      <p:sp>
        <p:nvSpPr>
          <p:cNvPr id="1513" name="Google Shape;1513;p89"/>
          <p:cNvSpPr/>
          <p:nvPr/>
        </p:nvSpPr>
        <p:spPr>
          <a:xfrm>
            <a:off x="5421625" y="3941450"/>
            <a:ext cx="2296500" cy="385200"/>
          </a:xfrm>
          <a:prstGeom prst="rect">
            <a:avLst/>
          </a:prstGeom>
          <a:noFill/>
          <a:ln>
            <a:noFill/>
          </a:ln>
        </p:spPr>
        <p:txBody>
          <a:bodyPr anchorCtr="0" anchor="t" bIns="18000" lIns="0" spcFirstLastPara="1" rIns="0" wrap="square" tIns="1800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r²  =  1861</a:t>
            </a:r>
            <a:endParaRPr sz="2000">
              <a:latin typeface="Kalam"/>
              <a:ea typeface="Kalam"/>
              <a:cs typeface="Kalam"/>
              <a:sym typeface="Kalam"/>
            </a:endParaRPr>
          </a:p>
        </p:txBody>
      </p:sp>
      <p:grpSp>
        <p:nvGrpSpPr>
          <p:cNvPr id="1514" name="Google Shape;1514;p89"/>
          <p:cNvGrpSpPr/>
          <p:nvPr/>
        </p:nvGrpSpPr>
        <p:grpSpPr>
          <a:xfrm>
            <a:off x="6158721" y="866413"/>
            <a:ext cx="274366" cy="274366"/>
            <a:chOff x="4252071" y="4683213"/>
            <a:chExt cx="274366" cy="274366"/>
          </a:xfrm>
        </p:grpSpPr>
        <p:pic>
          <p:nvPicPr>
            <p:cNvPr id="1515" name="Google Shape;1515;p89"/>
            <p:cNvPicPr preferRelativeResize="0"/>
            <p:nvPr/>
          </p:nvPicPr>
          <p:blipFill>
            <a:blip r:embed="rId3">
              <a:alphaModFix/>
            </a:blip>
            <a:stretch>
              <a:fillRect/>
            </a:stretch>
          </p:blipFill>
          <p:spPr>
            <a:xfrm>
              <a:off x="4252071" y="4683213"/>
              <a:ext cx="274366" cy="274366"/>
            </a:xfrm>
            <a:prstGeom prst="rect">
              <a:avLst/>
            </a:prstGeom>
            <a:noFill/>
            <a:ln>
              <a:noFill/>
            </a:ln>
          </p:spPr>
        </p:pic>
        <p:sp>
          <p:nvSpPr>
            <p:cNvPr id="1516" name="Google Shape;1516;p89"/>
            <p:cNvSpPr txBox="1"/>
            <p:nvPr/>
          </p:nvSpPr>
          <p:spPr>
            <a:xfrm>
              <a:off x="4266841" y="4733809"/>
              <a:ext cx="244800" cy="166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17" name="Google Shape;1517;p89"/>
          <p:cNvGrpSpPr/>
          <p:nvPr/>
        </p:nvGrpSpPr>
        <p:grpSpPr>
          <a:xfrm>
            <a:off x="8185321" y="1300363"/>
            <a:ext cx="274366" cy="274366"/>
            <a:chOff x="4252071" y="4683213"/>
            <a:chExt cx="274366" cy="274366"/>
          </a:xfrm>
        </p:grpSpPr>
        <p:pic>
          <p:nvPicPr>
            <p:cNvPr id="1518" name="Google Shape;1518;p89"/>
            <p:cNvPicPr preferRelativeResize="0"/>
            <p:nvPr/>
          </p:nvPicPr>
          <p:blipFill>
            <a:blip r:embed="rId3">
              <a:alphaModFix/>
            </a:blip>
            <a:stretch>
              <a:fillRect/>
            </a:stretch>
          </p:blipFill>
          <p:spPr>
            <a:xfrm>
              <a:off x="4252071" y="4683213"/>
              <a:ext cx="274366" cy="274366"/>
            </a:xfrm>
            <a:prstGeom prst="rect">
              <a:avLst/>
            </a:prstGeom>
            <a:noFill/>
            <a:ln>
              <a:noFill/>
            </a:ln>
          </p:spPr>
        </p:pic>
        <p:sp>
          <p:nvSpPr>
            <p:cNvPr id="1519" name="Google Shape;1519;p89"/>
            <p:cNvSpPr txBox="1"/>
            <p:nvPr/>
          </p:nvSpPr>
          <p:spPr>
            <a:xfrm>
              <a:off x="4266841" y="4733809"/>
              <a:ext cx="244800" cy="166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20" name="Google Shape;1520;p89"/>
          <p:cNvGrpSpPr/>
          <p:nvPr/>
        </p:nvGrpSpPr>
        <p:grpSpPr>
          <a:xfrm>
            <a:off x="6884896" y="2742738"/>
            <a:ext cx="274366" cy="274366"/>
            <a:chOff x="4252071" y="4683213"/>
            <a:chExt cx="274366" cy="274366"/>
          </a:xfrm>
        </p:grpSpPr>
        <p:pic>
          <p:nvPicPr>
            <p:cNvPr id="1521" name="Google Shape;1521;p89"/>
            <p:cNvPicPr preferRelativeResize="0"/>
            <p:nvPr/>
          </p:nvPicPr>
          <p:blipFill>
            <a:blip r:embed="rId3">
              <a:alphaModFix/>
            </a:blip>
            <a:stretch>
              <a:fillRect/>
            </a:stretch>
          </p:blipFill>
          <p:spPr>
            <a:xfrm>
              <a:off x="4252071" y="4683213"/>
              <a:ext cx="274366" cy="274366"/>
            </a:xfrm>
            <a:prstGeom prst="rect">
              <a:avLst/>
            </a:prstGeom>
            <a:noFill/>
            <a:ln>
              <a:noFill/>
            </a:ln>
          </p:spPr>
        </p:pic>
        <p:sp>
          <p:nvSpPr>
            <p:cNvPr id="1522" name="Google Shape;1522;p89"/>
            <p:cNvSpPr txBox="1"/>
            <p:nvPr/>
          </p:nvSpPr>
          <p:spPr>
            <a:xfrm>
              <a:off x="4266841" y="4733809"/>
              <a:ext cx="244800" cy="166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523" name="Google Shape;1523;p89"/>
          <p:cNvSpPr/>
          <p:nvPr/>
        </p:nvSpPr>
        <p:spPr>
          <a:xfrm>
            <a:off x="1230350" y="1256275"/>
            <a:ext cx="1033800" cy="385200"/>
          </a:xfrm>
          <a:prstGeom prst="rect">
            <a:avLst/>
          </a:prstGeom>
          <a:noFill/>
          <a:ln>
            <a:noFill/>
          </a:ln>
        </p:spPr>
        <p:txBody>
          <a:bodyPr anchorCtr="0" anchor="t" bIns="18000" lIns="0" spcFirstLastPara="1" rIns="0" wrap="square" tIns="1800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c</a:t>
            </a:r>
            <a:endParaRPr sz="2000">
              <a:latin typeface="Kalam"/>
              <a:ea typeface="Kalam"/>
              <a:cs typeface="Kalam"/>
              <a:sym typeface="Kalam"/>
            </a:endParaRPr>
          </a:p>
        </p:txBody>
      </p:sp>
      <p:cxnSp>
        <p:nvCxnSpPr>
          <p:cNvPr id="1524" name="Google Shape;1524;p89"/>
          <p:cNvCxnSpPr/>
          <p:nvPr/>
        </p:nvCxnSpPr>
        <p:spPr>
          <a:xfrm>
            <a:off x="7533050" y="966200"/>
            <a:ext cx="873900" cy="1519200"/>
          </a:xfrm>
          <a:prstGeom prst="straightConnector1">
            <a:avLst/>
          </a:prstGeom>
          <a:noFill/>
          <a:ln cap="flat" cmpd="sng" w="28575">
            <a:solidFill>
              <a:schemeClr val="accent4"/>
            </a:solidFill>
            <a:prstDash val="solid"/>
            <a:round/>
            <a:headEnd len="med" w="med" type="triangle"/>
            <a:tailEnd len="med" w="med" type="triangle"/>
          </a:ln>
        </p:spPr>
      </p:cxnSp>
      <p:cxnSp>
        <p:nvCxnSpPr>
          <p:cNvPr id="1525" name="Google Shape;1525;p89"/>
          <p:cNvCxnSpPr/>
          <p:nvPr/>
        </p:nvCxnSpPr>
        <p:spPr>
          <a:xfrm>
            <a:off x="5680025" y="2129825"/>
            <a:ext cx="2574900" cy="528900"/>
          </a:xfrm>
          <a:prstGeom prst="straightConnector1">
            <a:avLst/>
          </a:prstGeom>
          <a:noFill/>
          <a:ln cap="flat" cmpd="sng" w="28575">
            <a:solidFill>
              <a:schemeClr val="accent4"/>
            </a:solidFill>
            <a:prstDash val="solid"/>
            <a:round/>
            <a:headEnd len="med" w="med" type="triangle"/>
            <a:tailEnd len="med" w="med" type="triangle"/>
          </a:ln>
        </p:spPr>
      </p:cxnSp>
      <p:cxnSp>
        <p:nvCxnSpPr>
          <p:cNvPr id="1526" name="Google Shape;1526;p89"/>
          <p:cNvCxnSpPr/>
          <p:nvPr/>
        </p:nvCxnSpPr>
        <p:spPr>
          <a:xfrm flipH="1" rot="10800000">
            <a:off x="5689150" y="936400"/>
            <a:ext cx="1606500" cy="9426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0" name="Shape 1530"/>
        <p:cNvGrpSpPr/>
        <p:nvPr/>
      </p:nvGrpSpPr>
      <p:grpSpPr>
        <a:xfrm>
          <a:off x="0" y="0"/>
          <a:ext cx="0" cy="0"/>
          <a:chOff x="0" y="0"/>
          <a:chExt cx="0" cy="0"/>
        </a:xfrm>
      </p:grpSpPr>
      <p:sp>
        <p:nvSpPr>
          <p:cNvPr id="1531" name="Google Shape;1531;p90"/>
          <p:cNvSpPr txBox="1"/>
          <p:nvPr/>
        </p:nvSpPr>
        <p:spPr>
          <a:xfrm flipH="1" rot="2558">
            <a:off x="324324" y="636319"/>
            <a:ext cx="5241601"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Aragtida (theorem) Pythagoras waxaa loo isticmaali karaa marar badan qaababka (shapes) isku dhafan (composite) ee ka samaysan saddex-xagal quman (right-angled triangles).</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Waxaan u isticmaalnaa aragtida (theorem) Pythagoras si aan u xisaabino dhinac (side) ay wadaagaan saddex-xagallo quman (right-angled triangles) badan.</a:t>
            </a:r>
            <a:endParaRPr sz="1800">
              <a:latin typeface="Lexend"/>
              <a:ea typeface="Lexend"/>
              <a:cs typeface="Lexend"/>
              <a:sym typeface="Lexend"/>
            </a:endParaRPr>
          </a:p>
        </p:txBody>
      </p:sp>
      <p:sp>
        <p:nvSpPr>
          <p:cNvPr id="1532" name="Google Shape;1532;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(length) dhinacyada (sides) maqan</a:t>
            </a:r>
            <a:endParaRPr/>
          </a:p>
        </p:txBody>
      </p:sp>
      <p:pic>
        <p:nvPicPr>
          <p:cNvPr id="1533" name="Google Shape;1533;p90"/>
          <p:cNvPicPr preferRelativeResize="0"/>
          <p:nvPr/>
        </p:nvPicPr>
        <p:blipFill>
          <a:blip r:embed="rId3">
            <a:alphaModFix/>
          </a:blip>
          <a:stretch>
            <a:fillRect/>
          </a:stretch>
        </p:blipFill>
        <p:spPr>
          <a:xfrm>
            <a:off x="6256801" y="878548"/>
            <a:ext cx="2177150" cy="3093525"/>
          </a:xfrm>
          <a:prstGeom prst="rect">
            <a:avLst/>
          </a:prstGeom>
          <a:noFill/>
          <a:ln>
            <a:noFill/>
          </a:ln>
        </p:spPr>
      </p:pic>
      <p:cxnSp>
        <p:nvCxnSpPr>
          <p:cNvPr id="1534" name="Google Shape;1534;p90"/>
          <p:cNvCxnSpPr/>
          <p:nvPr/>
        </p:nvCxnSpPr>
        <p:spPr>
          <a:xfrm>
            <a:off x="7553775" y="908425"/>
            <a:ext cx="941400" cy="2968500"/>
          </a:xfrm>
          <a:prstGeom prst="straightConnector1">
            <a:avLst/>
          </a:prstGeom>
          <a:noFill/>
          <a:ln cap="flat" cmpd="sng" w="28575">
            <a:solidFill>
              <a:srgbClr val="4F7BE8"/>
            </a:solidFill>
            <a:prstDash val="solid"/>
            <a:round/>
            <a:headEnd len="med" w="med" type="triangle"/>
            <a:tailEnd len="med" w="med" type="triangle"/>
          </a:ln>
        </p:spPr>
      </p:cxnSp>
      <p:cxnSp>
        <p:nvCxnSpPr>
          <p:cNvPr id="1535" name="Google Shape;1535;p90"/>
          <p:cNvCxnSpPr/>
          <p:nvPr/>
        </p:nvCxnSpPr>
        <p:spPr>
          <a:xfrm flipH="1">
            <a:off x="6183275" y="878550"/>
            <a:ext cx="1081800" cy="1413300"/>
          </a:xfrm>
          <a:prstGeom prst="straightConnector1">
            <a:avLst/>
          </a:prstGeom>
          <a:noFill/>
          <a:ln cap="flat" cmpd="sng" w="28575">
            <a:solidFill>
              <a:srgbClr val="4F7BE8"/>
            </a:solidFill>
            <a:prstDash val="solid"/>
            <a:round/>
            <a:headEnd len="med" w="med" type="triangle"/>
            <a:tailEnd len="med" w="med" type="triangle"/>
          </a:ln>
        </p:spPr>
      </p:cxnSp>
      <p:cxnSp>
        <p:nvCxnSpPr>
          <p:cNvPr id="1536" name="Google Shape;1536;p90"/>
          <p:cNvCxnSpPr/>
          <p:nvPr/>
        </p:nvCxnSpPr>
        <p:spPr>
          <a:xfrm>
            <a:off x="6183275" y="2368725"/>
            <a:ext cx="0" cy="1546500"/>
          </a:xfrm>
          <a:prstGeom prst="straightConnector1">
            <a:avLst/>
          </a:prstGeom>
          <a:noFill/>
          <a:ln cap="flat" cmpd="sng" w="28575">
            <a:solidFill>
              <a:srgbClr val="4F7BE8"/>
            </a:solidFill>
            <a:prstDash val="solid"/>
            <a:round/>
            <a:headEnd len="med" w="med" type="triangle"/>
            <a:tailEnd len="med" w="med" type="triangle"/>
          </a:ln>
        </p:spPr>
      </p:cxnSp>
      <p:sp>
        <p:nvSpPr>
          <p:cNvPr id="1537" name="Google Shape;1537;p90"/>
          <p:cNvSpPr txBox="1"/>
          <p:nvPr/>
        </p:nvSpPr>
        <p:spPr>
          <a:xfrm flipH="1" rot="3287">
            <a:off x="8068566" y="2167283"/>
            <a:ext cx="941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26 cm</a:t>
            </a:r>
            <a:endParaRPr sz="1800">
              <a:latin typeface="Lexend"/>
              <a:ea typeface="Lexend"/>
              <a:cs typeface="Lexend"/>
              <a:sym typeface="Lexend"/>
            </a:endParaRPr>
          </a:p>
        </p:txBody>
      </p:sp>
      <p:sp>
        <p:nvSpPr>
          <p:cNvPr id="1538" name="Google Shape;1538;p90"/>
          <p:cNvSpPr txBox="1"/>
          <p:nvPr/>
        </p:nvSpPr>
        <p:spPr>
          <a:xfrm flipH="1" rot="2924">
            <a:off x="5984770" y="1398695"/>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15 cm</a:t>
            </a:r>
            <a:endParaRPr sz="1800">
              <a:latin typeface="Lexend"/>
              <a:ea typeface="Lexend"/>
              <a:cs typeface="Lexend"/>
              <a:sym typeface="Lexend"/>
            </a:endParaRPr>
          </a:p>
        </p:txBody>
      </p:sp>
      <p:sp>
        <p:nvSpPr>
          <p:cNvPr id="1539" name="Google Shape;1539;p90"/>
          <p:cNvSpPr txBox="1"/>
          <p:nvPr/>
        </p:nvSpPr>
        <p:spPr>
          <a:xfrm flipH="1" rot="2924">
            <a:off x="5476811" y="3003370"/>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13 cm</a:t>
            </a:r>
            <a:endParaRPr sz="1800">
              <a:latin typeface="Lexend"/>
              <a:ea typeface="Lexend"/>
              <a:cs typeface="Lexend"/>
              <a:sym typeface="Lexend"/>
            </a:endParaRPr>
          </a:p>
        </p:txBody>
      </p:sp>
      <p:sp>
        <p:nvSpPr>
          <p:cNvPr id="1540" name="Google Shape;1540;p90"/>
          <p:cNvSpPr txBox="1"/>
          <p:nvPr/>
        </p:nvSpPr>
        <p:spPr>
          <a:xfrm flipH="1" rot="3157">
            <a:off x="6829450" y="334132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A</a:t>
            </a:r>
            <a:endParaRPr sz="1800">
              <a:latin typeface="Lexend"/>
              <a:ea typeface="Lexend"/>
              <a:cs typeface="Lexend"/>
              <a:sym typeface="Lexend"/>
            </a:endParaRPr>
          </a:p>
        </p:txBody>
      </p:sp>
      <p:sp>
        <p:nvSpPr>
          <p:cNvPr id="1541" name="Google Shape;1541;p90"/>
          <p:cNvSpPr txBox="1"/>
          <p:nvPr/>
        </p:nvSpPr>
        <p:spPr>
          <a:xfrm flipH="1" rot="3157">
            <a:off x="7132500" y="221717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B</a:t>
            </a:r>
            <a:endParaRPr sz="1800">
              <a:latin typeface="Lexend"/>
              <a:ea typeface="Lexend"/>
              <a:cs typeface="Lexend"/>
              <a:sym typeface="Lexend"/>
            </a:endParaRPr>
          </a:p>
        </p:txBody>
      </p:sp>
      <p:pic>
        <p:nvPicPr>
          <p:cNvPr id="1542" name="Google Shape;1542;p90"/>
          <p:cNvPicPr preferRelativeResize="0"/>
          <p:nvPr/>
        </p:nvPicPr>
        <p:blipFill>
          <a:blip r:embed="rId7">
            <a:alphaModFix/>
          </a:blip>
          <a:stretch>
            <a:fillRect/>
          </a:stretch>
        </p:blipFill>
        <p:spPr>
          <a:xfrm>
            <a:off x="488151" y="3746358"/>
            <a:ext cx="652400" cy="732325"/>
          </a:xfrm>
          <a:prstGeom prst="rect">
            <a:avLst/>
          </a:prstGeom>
          <a:noFill/>
          <a:ln>
            <a:noFill/>
          </a:ln>
        </p:spPr>
      </p:pic>
      <p:sp>
        <p:nvSpPr>
          <p:cNvPr id="1543" name="Google Shape;1543;p90"/>
          <p:cNvSpPr txBox="1"/>
          <p:nvPr/>
        </p:nvSpPr>
        <p:spPr>
          <a:xfrm>
            <a:off x="371688" y="440933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Cabdi</a:t>
            </a:r>
            <a:endParaRPr sz="1800">
              <a:latin typeface="Lexend"/>
              <a:ea typeface="Lexend"/>
              <a:cs typeface="Lexend"/>
              <a:sym typeface="Lexend"/>
            </a:endParaRPr>
          </a:p>
        </p:txBody>
      </p:sp>
      <p:grpSp>
        <p:nvGrpSpPr>
          <p:cNvPr id="1544" name="Google Shape;1544;p90"/>
          <p:cNvGrpSpPr/>
          <p:nvPr/>
        </p:nvGrpSpPr>
        <p:grpSpPr>
          <a:xfrm>
            <a:off x="943361" y="2736310"/>
            <a:ext cx="4064345" cy="1544012"/>
            <a:chOff x="946904" y="3080950"/>
            <a:chExt cx="3727048" cy="1415876"/>
          </a:xfrm>
        </p:grpSpPr>
        <p:pic>
          <p:nvPicPr>
            <p:cNvPr id="1545" name="Google Shape;1545;p90"/>
            <p:cNvPicPr preferRelativeResize="0"/>
            <p:nvPr/>
          </p:nvPicPr>
          <p:blipFill rotWithShape="1">
            <a:blip r:embed="rId5">
              <a:alphaModFix/>
            </a:blip>
            <a:srcRect b="4218" l="40550" r="0" t="13558"/>
            <a:stretch/>
          </p:blipFill>
          <p:spPr>
            <a:xfrm>
              <a:off x="946904" y="3080950"/>
              <a:ext cx="3727048" cy="1415876"/>
            </a:xfrm>
            <a:prstGeom prst="rect">
              <a:avLst/>
            </a:prstGeom>
            <a:noFill/>
            <a:ln>
              <a:noFill/>
            </a:ln>
          </p:spPr>
        </p:pic>
        <p:sp>
          <p:nvSpPr>
            <p:cNvPr id="1546" name="Google Shape;1546;p90"/>
            <p:cNvSpPr txBox="1"/>
            <p:nvPr/>
          </p:nvSpPr>
          <p:spPr>
            <a:xfrm>
              <a:off x="1223003" y="3155492"/>
              <a:ext cx="3425100" cy="1072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GB" sz="1200">
                  <a:solidFill>
                    <a:schemeClr val="dk1"/>
                  </a:solidFill>
                  <a:latin typeface="Lexend"/>
                  <a:ea typeface="Lexend"/>
                  <a:cs typeface="Lexend"/>
                  <a:sym typeface="Lexend"/>
                </a:rPr>
                <a:t>Waa wax badan oo la eego!</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200">
                  <a:solidFill>
                    <a:schemeClr val="dk1"/>
                  </a:solidFill>
                  <a:latin typeface="Lexend"/>
                  <a:ea typeface="Lexend"/>
                  <a:cs typeface="Lexend"/>
                  <a:sym typeface="Lexend"/>
                </a:rPr>
                <a:t>Saddex-xagal (triangle) kee ayaan marka hore diirada saaraa si aan u helo dhererka (length) w?</a:t>
              </a:r>
              <a:r>
                <a:rPr i="1" lang="en-GB" sz="1200">
                  <a:solidFill>
                    <a:schemeClr val="dk1"/>
                  </a:solidFill>
                  <a:latin typeface="Times New Roman"/>
                  <a:ea typeface="Times New Roman"/>
                  <a:cs typeface="Times New Roman"/>
                  <a:sym typeface="Times New Roman"/>
                </a:rPr>
                <a:t/>
              </a:r>
              <a:r>
                <a:rPr lang="en-GB" sz="12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200">
                  <a:solidFill>
                    <a:schemeClr val="dk1"/>
                  </a:solidFill>
                  <a:latin typeface="Lexend"/>
                  <a:ea typeface="Lexend"/>
                  <a:cs typeface="Lexend"/>
                  <a:sym typeface="Lexend"/>
                </a:rPr>
                <a:t>Mise kuma kala duwana?</a:t>
              </a:r>
              <a:endParaRPr sz="1800">
                <a:solidFill>
                  <a:schemeClr val="dk1"/>
                </a:solidFill>
                <a:latin typeface="Lexend"/>
                <a:ea typeface="Lexend"/>
                <a:cs typeface="Lexend"/>
                <a:sym typeface="Lexend"/>
              </a:endParaRPr>
            </a:p>
          </p:txBody>
        </p:sp>
      </p:grpSp>
      <p:cxnSp>
        <p:nvCxnSpPr>
          <p:cNvPr id="1547" name="Google Shape;1547;p90"/>
          <p:cNvCxnSpPr/>
          <p:nvPr/>
        </p:nvCxnSpPr>
        <p:spPr>
          <a:xfrm rot="10800000">
            <a:off x="6308375" y="4040875"/>
            <a:ext cx="2029800" cy="0"/>
          </a:xfrm>
          <a:prstGeom prst="straightConnector1">
            <a:avLst/>
          </a:prstGeom>
          <a:noFill/>
          <a:ln cap="flat" cmpd="sng" w="28575">
            <a:solidFill>
              <a:srgbClr val="4F7BE8"/>
            </a:solidFill>
            <a:prstDash val="solid"/>
            <a:round/>
            <a:headEnd len="med" w="med" type="triangle"/>
            <a:tailEnd len="med" w="med" type="triangle"/>
          </a:ln>
        </p:spPr>
      </p:cxnSp>
      <p:sp>
        <p:nvSpPr>
          <p:cNvPr id="1548" name="Google Shape;1548;p90"/>
          <p:cNvSpPr txBox="1"/>
          <p:nvPr/>
        </p:nvSpPr>
        <p:spPr>
          <a:xfrm flipH="1" rot="2924">
            <a:off x="6992736" y="4063845"/>
            <a:ext cx="7053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latin typeface="Lexend"/>
                <a:ea typeface="Times New Roman"/>
                <a:cs typeface="Times New Roman"/>
                <a:sym typeface="Times New Roman"/>
              </a:rPr>
              <a:t>w cm</a:t>
            </a:r>
            <a:r>
              <a:rPr lang="en-GB" sz="1800">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sp>
        <p:nvSpPr>
          <p:cNvPr id="1553" name="Google Shape;1553;p91"/>
          <p:cNvSpPr txBox="1"/>
          <p:nvPr/>
        </p:nvSpPr>
        <p:spPr>
          <a:xfrm flipH="1" rot="2558">
            <a:off x="324324" y="636319"/>
            <a:ext cx="5241601" cy="1446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Haddii aan isku dayno inaan ka bilowno saddex-xagalka (triangle) A, waxaan haysannaa hal dherer (side length) oo la yaqaan (13 cm).</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Tani waxay ka dhigan tahay inaanan isticmaali karin aragtida (theorem) Pythagoras si aan u xisaabino dhererka (length) dhinaca (side) aan la aqoon ee loo yaqaan w cm.</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554" name="Google Shape;1554;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(length) dhinacyada (sides) maqan</a:t>
            </a:r>
            <a:endParaRPr/>
          </a:p>
        </p:txBody>
      </p:sp>
      <p:pic>
        <p:nvPicPr>
          <p:cNvPr id="1555" name="Google Shape;1555;p91"/>
          <p:cNvPicPr preferRelativeResize="0"/>
          <p:nvPr/>
        </p:nvPicPr>
        <p:blipFill>
          <a:blip r:embed="rId3">
            <a:alphaModFix/>
          </a:blip>
          <a:stretch>
            <a:fillRect/>
          </a:stretch>
        </p:blipFill>
        <p:spPr>
          <a:xfrm>
            <a:off x="6256801" y="878548"/>
            <a:ext cx="2177150" cy="3093525"/>
          </a:xfrm>
          <a:prstGeom prst="rect">
            <a:avLst/>
          </a:prstGeom>
          <a:noFill/>
          <a:ln>
            <a:noFill/>
          </a:ln>
        </p:spPr>
      </p:pic>
      <p:cxnSp>
        <p:nvCxnSpPr>
          <p:cNvPr id="1556" name="Google Shape;1556;p91"/>
          <p:cNvCxnSpPr/>
          <p:nvPr/>
        </p:nvCxnSpPr>
        <p:spPr>
          <a:xfrm>
            <a:off x="7553775" y="908425"/>
            <a:ext cx="941400" cy="2968500"/>
          </a:xfrm>
          <a:prstGeom prst="straightConnector1">
            <a:avLst/>
          </a:prstGeom>
          <a:noFill/>
          <a:ln cap="flat" cmpd="sng" w="28575">
            <a:solidFill>
              <a:srgbClr val="4F7BE8"/>
            </a:solidFill>
            <a:prstDash val="solid"/>
            <a:round/>
            <a:headEnd len="med" w="med" type="triangle"/>
            <a:tailEnd len="med" w="med" type="triangle"/>
          </a:ln>
        </p:spPr>
      </p:cxnSp>
      <p:cxnSp>
        <p:nvCxnSpPr>
          <p:cNvPr id="1557" name="Google Shape;1557;p91"/>
          <p:cNvCxnSpPr/>
          <p:nvPr/>
        </p:nvCxnSpPr>
        <p:spPr>
          <a:xfrm flipH="1">
            <a:off x="6183275" y="878550"/>
            <a:ext cx="1081800" cy="1413300"/>
          </a:xfrm>
          <a:prstGeom prst="straightConnector1">
            <a:avLst/>
          </a:prstGeom>
          <a:noFill/>
          <a:ln cap="flat" cmpd="sng" w="28575">
            <a:solidFill>
              <a:srgbClr val="4F7BE8"/>
            </a:solidFill>
            <a:prstDash val="solid"/>
            <a:round/>
            <a:headEnd len="med" w="med" type="triangle"/>
            <a:tailEnd len="med" w="med" type="triangle"/>
          </a:ln>
        </p:spPr>
      </p:cxnSp>
      <p:cxnSp>
        <p:nvCxnSpPr>
          <p:cNvPr id="1558" name="Google Shape;1558;p91"/>
          <p:cNvCxnSpPr/>
          <p:nvPr/>
        </p:nvCxnSpPr>
        <p:spPr>
          <a:xfrm>
            <a:off x="6183275" y="2368725"/>
            <a:ext cx="0" cy="1546500"/>
          </a:xfrm>
          <a:prstGeom prst="straightConnector1">
            <a:avLst/>
          </a:prstGeom>
          <a:noFill/>
          <a:ln cap="flat" cmpd="sng" w="28575">
            <a:solidFill>
              <a:srgbClr val="4F7BE8"/>
            </a:solidFill>
            <a:prstDash val="solid"/>
            <a:round/>
            <a:headEnd len="med" w="med" type="triangle"/>
            <a:tailEnd len="med" w="med" type="triangle"/>
          </a:ln>
        </p:spPr>
      </p:cxnSp>
      <p:sp>
        <p:nvSpPr>
          <p:cNvPr id="1559" name="Google Shape;1559;p91"/>
          <p:cNvSpPr txBox="1"/>
          <p:nvPr/>
        </p:nvSpPr>
        <p:spPr>
          <a:xfrm flipH="1" rot="3287">
            <a:off x="8068566" y="2167283"/>
            <a:ext cx="941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26 cm</a:t>
            </a:r>
            <a:endParaRPr sz="1800">
              <a:latin typeface="Lexend"/>
              <a:ea typeface="Lexend"/>
              <a:cs typeface="Lexend"/>
              <a:sym typeface="Lexend"/>
            </a:endParaRPr>
          </a:p>
        </p:txBody>
      </p:sp>
      <p:sp>
        <p:nvSpPr>
          <p:cNvPr id="1560" name="Google Shape;1560;p91"/>
          <p:cNvSpPr txBox="1"/>
          <p:nvPr/>
        </p:nvSpPr>
        <p:spPr>
          <a:xfrm flipH="1" rot="2924">
            <a:off x="5984770" y="1398695"/>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15 cm</a:t>
            </a:r>
            <a:endParaRPr sz="1800">
              <a:latin typeface="Lexend"/>
              <a:ea typeface="Lexend"/>
              <a:cs typeface="Lexend"/>
              <a:sym typeface="Lexend"/>
            </a:endParaRPr>
          </a:p>
        </p:txBody>
      </p:sp>
      <p:sp>
        <p:nvSpPr>
          <p:cNvPr id="1561" name="Google Shape;1561;p91"/>
          <p:cNvSpPr txBox="1"/>
          <p:nvPr/>
        </p:nvSpPr>
        <p:spPr>
          <a:xfrm flipH="1" rot="2924">
            <a:off x="5476811" y="3003370"/>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13 cm</a:t>
            </a:r>
            <a:endParaRPr sz="1800">
              <a:latin typeface="Lexend"/>
              <a:ea typeface="Lexend"/>
              <a:cs typeface="Lexend"/>
              <a:sym typeface="Lexend"/>
            </a:endParaRPr>
          </a:p>
        </p:txBody>
      </p:sp>
      <p:sp>
        <p:nvSpPr>
          <p:cNvPr id="1562" name="Google Shape;1562;p91"/>
          <p:cNvSpPr txBox="1"/>
          <p:nvPr/>
        </p:nvSpPr>
        <p:spPr>
          <a:xfrm flipH="1" rot="3157">
            <a:off x="6829450" y="334132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A</a:t>
            </a:r>
            <a:endParaRPr sz="1800">
              <a:latin typeface="Lexend"/>
              <a:ea typeface="Lexend"/>
              <a:cs typeface="Lexend"/>
              <a:sym typeface="Lexend"/>
            </a:endParaRPr>
          </a:p>
        </p:txBody>
      </p:sp>
      <p:sp>
        <p:nvSpPr>
          <p:cNvPr id="1563" name="Google Shape;1563;p91"/>
          <p:cNvSpPr txBox="1"/>
          <p:nvPr/>
        </p:nvSpPr>
        <p:spPr>
          <a:xfrm flipH="1" rot="3157">
            <a:off x="7132500" y="221717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B</a:t>
            </a:r>
            <a:endParaRPr sz="1800">
              <a:latin typeface="Lexend"/>
              <a:ea typeface="Lexend"/>
              <a:cs typeface="Lexend"/>
              <a:sym typeface="Lexend"/>
            </a:endParaRPr>
          </a:p>
        </p:txBody>
      </p:sp>
      <p:cxnSp>
        <p:nvCxnSpPr>
          <p:cNvPr id="1564" name="Google Shape;1564;p91"/>
          <p:cNvCxnSpPr/>
          <p:nvPr/>
        </p:nvCxnSpPr>
        <p:spPr>
          <a:xfrm rot="10800000">
            <a:off x="6308375" y="4040875"/>
            <a:ext cx="2029800" cy="0"/>
          </a:xfrm>
          <a:prstGeom prst="straightConnector1">
            <a:avLst/>
          </a:prstGeom>
          <a:noFill/>
          <a:ln cap="flat" cmpd="sng" w="28575">
            <a:solidFill>
              <a:srgbClr val="4F7BE8"/>
            </a:solidFill>
            <a:prstDash val="solid"/>
            <a:round/>
            <a:headEnd len="med" w="med" type="triangle"/>
            <a:tailEnd len="med" w="med" type="triangle"/>
          </a:ln>
        </p:spPr>
      </p:cxnSp>
      <p:sp>
        <p:nvSpPr>
          <p:cNvPr id="1565" name="Google Shape;1565;p91"/>
          <p:cNvSpPr txBox="1"/>
          <p:nvPr/>
        </p:nvSpPr>
        <p:spPr>
          <a:xfrm flipH="1" rot="2620">
            <a:off x="324349" y="2675097"/>
            <a:ext cx="43299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Si kastaba ha ahaatee, waxaan naqaan laba dherer oo dhinacyada (side lengths) saddex-xagalka (triangle) B (hypotenuse (hypotenuse) 26 cm ah iyo dhinac gaaban (shorter side) 15 cm ah).</a:t>
            </a:r>
            <a:endParaRPr sz="1800">
              <a:latin typeface="Lexend"/>
              <a:ea typeface="Lexend"/>
              <a:cs typeface="Lexend"/>
              <a:sym typeface="Lexend"/>
            </a:endParaRPr>
          </a:p>
        </p:txBody>
      </p:sp>
      <p:sp>
        <p:nvSpPr>
          <p:cNvPr id="1566" name="Google Shape;1566;p91"/>
          <p:cNvSpPr txBox="1"/>
          <p:nvPr/>
        </p:nvSpPr>
        <p:spPr>
          <a:xfrm flipH="1" rot="2924">
            <a:off x="6992736" y="4063845"/>
            <a:ext cx="7053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latin typeface="Lexend"/>
                <a:ea typeface="Times New Roman"/>
                <a:cs typeface="Times New Roman"/>
                <a:sym typeface="Times New Roman"/>
              </a:rPr>
              <a:t>w cm</a:t>
            </a:r>
            <a:r>
              <a:rPr lang="en-GB" sz="1800">
                <a:latin typeface="Lexend"/>
                <a:ea typeface="Lexend"/>
                <a:cs typeface="Lexend"/>
                <a:sym typeface="Lexend"/>
              </a:rPr>
              <a:t/>
            </a:r>
            <a:endParaRPr sz="1800">
              <a:latin typeface="Lexend"/>
              <a:ea typeface="Lexend"/>
              <a:cs typeface="Lexend"/>
              <a:sym typeface="Lexend"/>
            </a:endParaRPr>
          </a:p>
        </p:txBody>
      </p:sp>
      <p:sp>
        <p:nvSpPr>
          <p:cNvPr id="1567" name="Google Shape;1567;p91"/>
          <p:cNvSpPr/>
          <p:nvPr/>
        </p:nvSpPr>
        <p:spPr>
          <a:xfrm flipH="1" rot="2244395">
            <a:off x="5000409" y="2883506"/>
            <a:ext cx="3279684" cy="1869381"/>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8" name="Google Shape;1568;p91"/>
          <p:cNvSpPr txBox="1"/>
          <p:nvPr/>
        </p:nvSpPr>
        <p:spPr>
          <a:xfrm flipH="1" rot="2620">
            <a:off x="324349" y="3781647"/>
            <a:ext cx="4329901"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Sidaa darteed waxaan isticmaali karnaa aragtida Pythagoras (Pythagoras’ theorem) si aan u xisaabino dhererka dhinaca saddexaad.</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567"/>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56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2" name="Shape 1572"/>
        <p:cNvGrpSpPr/>
        <p:nvPr/>
      </p:nvGrpSpPr>
      <p:grpSpPr>
        <a:xfrm>
          <a:off x="0" y="0"/>
          <a:ext cx="0" cy="0"/>
          <a:chOff x="0" y="0"/>
          <a:chExt cx="0" cy="0"/>
        </a:xfrm>
      </p:grpSpPr>
      <p:sp>
        <p:nvSpPr>
          <p:cNvPr id="1573" name="Google Shape;1573;p92"/>
          <p:cNvSpPr txBox="1"/>
          <p:nvPr/>
        </p:nvSpPr>
        <p:spPr>
          <a:xfrm flipH="1" rot="2640">
            <a:off x="324349" y="2890482"/>
            <a:ext cx="3906601"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Dhererka dhinaca gaaban ee saddexagalka B waa 21.23676 cm.</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800">
                <a:solidFill>
                  <a:schemeClr val="dk1"/>
                </a:solidFill>
                <a:latin typeface="Lexend"/>
                <a:ea typeface="Lexend"/>
                <a:cs typeface="Lexend"/>
                <a:sym typeface="Lexend"/>
              </a:rPr>
              <a:t>Waa habboon in la bixiyo dhererkan tiro jajab badan si looga fogaado qaladka wareega marka aan mar kale isticmaalno dhererkan.</a:t>
            </a:r>
            <a:endParaRPr sz="1800">
              <a:solidFill>
                <a:schemeClr val="dk1"/>
              </a:solidFill>
              <a:latin typeface="Lexend"/>
              <a:ea typeface="Lexend"/>
              <a:cs typeface="Lexend"/>
              <a:sym typeface="Lexend"/>
            </a:endParaRPr>
          </a:p>
        </p:txBody>
      </p:sp>
      <p:sp>
        <p:nvSpPr>
          <p:cNvPr id="1574" name="Google Shape;1574;p92"/>
          <p:cNvSpPr txBox="1"/>
          <p:nvPr/>
        </p:nvSpPr>
        <p:spPr>
          <a:xfrm flipH="1" rot="2640">
            <a:off x="324349" y="635782"/>
            <a:ext cx="39066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Isla'egta aragtida Pythagoras ee saddexagalka B waa:</a:t>
            </a:r>
            <a:endParaRPr sz="1800">
              <a:latin typeface="Lexend"/>
              <a:ea typeface="Lexend"/>
              <a:cs typeface="Lexend"/>
              <a:sym typeface="Lexend"/>
            </a:endParaRPr>
          </a:p>
        </p:txBody>
      </p:sp>
      <p:sp>
        <p:nvSpPr>
          <p:cNvPr id="1575" name="Google Shape;1575;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Helista dhererka dhinacyada maqan</a:t>
            </a:r>
            <a:endParaRPr/>
          </a:p>
        </p:txBody>
      </p:sp>
      <p:pic>
        <p:nvPicPr>
          <p:cNvPr id="1576" name="Google Shape;1576;p92"/>
          <p:cNvPicPr preferRelativeResize="0"/>
          <p:nvPr/>
        </p:nvPicPr>
        <p:blipFill>
          <a:blip r:embed="rId3">
            <a:alphaModFix/>
          </a:blip>
          <a:stretch>
            <a:fillRect/>
          </a:stretch>
        </p:blipFill>
        <p:spPr>
          <a:xfrm>
            <a:off x="6256801" y="878548"/>
            <a:ext cx="2177150" cy="3093525"/>
          </a:xfrm>
          <a:prstGeom prst="rect">
            <a:avLst/>
          </a:prstGeom>
          <a:noFill/>
          <a:ln>
            <a:noFill/>
          </a:ln>
        </p:spPr>
      </p:pic>
      <p:cxnSp>
        <p:nvCxnSpPr>
          <p:cNvPr id="1577" name="Google Shape;1577;p92"/>
          <p:cNvCxnSpPr/>
          <p:nvPr/>
        </p:nvCxnSpPr>
        <p:spPr>
          <a:xfrm>
            <a:off x="7553775" y="908425"/>
            <a:ext cx="941400" cy="2968500"/>
          </a:xfrm>
          <a:prstGeom prst="straightConnector1">
            <a:avLst/>
          </a:prstGeom>
          <a:noFill/>
          <a:ln cap="flat" cmpd="sng" w="28575">
            <a:solidFill>
              <a:srgbClr val="4F7BE8"/>
            </a:solidFill>
            <a:prstDash val="solid"/>
            <a:round/>
            <a:headEnd len="med" w="med" type="triangle"/>
            <a:tailEnd len="med" w="med" type="triangle"/>
          </a:ln>
        </p:spPr>
      </p:cxnSp>
      <p:cxnSp>
        <p:nvCxnSpPr>
          <p:cNvPr id="1578" name="Google Shape;1578;p92"/>
          <p:cNvCxnSpPr/>
          <p:nvPr/>
        </p:nvCxnSpPr>
        <p:spPr>
          <a:xfrm flipH="1">
            <a:off x="6183275" y="878550"/>
            <a:ext cx="1081800" cy="1413300"/>
          </a:xfrm>
          <a:prstGeom prst="straightConnector1">
            <a:avLst/>
          </a:prstGeom>
          <a:noFill/>
          <a:ln cap="flat" cmpd="sng" w="28575">
            <a:solidFill>
              <a:srgbClr val="4F7BE8"/>
            </a:solidFill>
            <a:prstDash val="solid"/>
            <a:round/>
            <a:headEnd len="med" w="med" type="triangle"/>
            <a:tailEnd len="med" w="med" type="triangle"/>
          </a:ln>
        </p:spPr>
      </p:cxnSp>
      <p:cxnSp>
        <p:nvCxnSpPr>
          <p:cNvPr id="1579" name="Google Shape;1579;p92"/>
          <p:cNvCxnSpPr/>
          <p:nvPr/>
        </p:nvCxnSpPr>
        <p:spPr>
          <a:xfrm>
            <a:off x="6183275" y="2368725"/>
            <a:ext cx="0" cy="1546500"/>
          </a:xfrm>
          <a:prstGeom prst="straightConnector1">
            <a:avLst/>
          </a:prstGeom>
          <a:noFill/>
          <a:ln cap="flat" cmpd="sng" w="28575">
            <a:solidFill>
              <a:srgbClr val="4F7BE8"/>
            </a:solidFill>
            <a:prstDash val="solid"/>
            <a:round/>
            <a:headEnd len="med" w="med" type="triangle"/>
            <a:tailEnd len="med" w="med" type="triangle"/>
          </a:ln>
        </p:spPr>
      </p:cxnSp>
      <p:sp>
        <p:nvSpPr>
          <p:cNvPr id="1580" name="Google Shape;1580;p92"/>
          <p:cNvSpPr txBox="1"/>
          <p:nvPr/>
        </p:nvSpPr>
        <p:spPr>
          <a:xfrm flipH="1" rot="3287">
            <a:off x="8068566" y="2167283"/>
            <a:ext cx="941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26 cm</a:t>
            </a:r>
            <a:endParaRPr sz="1800">
              <a:latin typeface="Lexend"/>
              <a:ea typeface="Lexend"/>
              <a:cs typeface="Lexend"/>
              <a:sym typeface="Lexend"/>
            </a:endParaRPr>
          </a:p>
        </p:txBody>
      </p:sp>
      <p:sp>
        <p:nvSpPr>
          <p:cNvPr id="1581" name="Google Shape;1581;p92"/>
          <p:cNvSpPr txBox="1"/>
          <p:nvPr/>
        </p:nvSpPr>
        <p:spPr>
          <a:xfrm flipH="1" rot="2924">
            <a:off x="5984770" y="1398695"/>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15 cm</a:t>
            </a:r>
            <a:endParaRPr sz="1800">
              <a:latin typeface="Lexend"/>
              <a:ea typeface="Lexend"/>
              <a:cs typeface="Lexend"/>
              <a:sym typeface="Lexend"/>
            </a:endParaRPr>
          </a:p>
        </p:txBody>
      </p:sp>
      <p:sp>
        <p:nvSpPr>
          <p:cNvPr id="1582" name="Google Shape;1582;p92"/>
          <p:cNvSpPr txBox="1"/>
          <p:nvPr/>
        </p:nvSpPr>
        <p:spPr>
          <a:xfrm flipH="1" rot="2924">
            <a:off x="5476811" y="3003370"/>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13 cm</a:t>
            </a:r>
            <a:endParaRPr sz="1800">
              <a:latin typeface="Lexend"/>
              <a:ea typeface="Lexend"/>
              <a:cs typeface="Lexend"/>
              <a:sym typeface="Lexend"/>
            </a:endParaRPr>
          </a:p>
        </p:txBody>
      </p:sp>
      <p:sp>
        <p:nvSpPr>
          <p:cNvPr id="1583" name="Google Shape;1583;p92"/>
          <p:cNvSpPr txBox="1"/>
          <p:nvPr/>
        </p:nvSpPr>
        <p:spPr>
          <a:xfrm flipH="1" rot="3157">
            <a:off x="6829450" y="334132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584" name="Google Shape;1584;p92"/>
          <p:cNvSpPr txBox="1"/>
          <p:nvPr/>
        </p:nvSpPr>
        <p:spPr>
          <a:xfrm flipH="1" rot="3157">
            <a:off x="7132500" y="221717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B</a:t>
            </a:r>
            <a:endParaRPr sz="1800">
              <a:latin typeface="Lexend"/>
              <a:ea typeface="Lexend"/>
              <a:cs typeface="Lexend"/>
              <a:sym typeface="Lexend"/>
            </a:endParaRPr>
          </a:p>
        </p:txBody>
      </p:sp>
      <p:cxnSp>
        <p:nvCxnSpPr>
          <p:cNvPr id="1585" name="Google Shape;1585;p92"/>
          <p:cNvCxnSpPr/>
          <p:nvPr/>
        </p:nvCxnSpPr>
        <p:spPr>
          <a:xfrm rot="10800000">
            <a:off x="6308375" y="4040875"/>
            <a:ext cx="2029800" cy="0"/>
          </a:xfrm>
          <a:prstGeom prst="straightConnector1">
            <a:avLst/>
          </a:prstGeom>
          <a:noFill/>
          <a:ln cap="flat" cmpd="sng" w="28575">
            <a:solidFill>
              <a:srgbClr val="4F7BE8"/>
            </a:solidFill>
            <a:prstDash val="solid"/>
            <a:round/>
            <a:headEnd len="med" w="med" type="triangle"/>
            <a:tailEnd len="med" w="med" type="triangle"/>
          </a:ln>
        </p:spPr>
      </p:cxnSp>
      <p:sp>
        <p:nvSpPr>
          <p:cNvPr id="1586" name="Google Shape;1586;p92"/>
          <p:cNvSpPr txBox="1"/>
          <p:nvPr/>
        </p:nvSpPr>
        <p:spPr>
          <a:xfrm flipH="1" rot="2924">
            <a:off x="6992736" y="4063845"/>
            <a:ext cx="7053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latin typeface="Lexend"/>
                <a:ea typeface="Times New Roman"/>
                <a:cs typeface="Times New Roman"/>
                <a:sym typeface="Times New Roman"/>
              </a:rPr>
              <a:t>w</a:t>
            </a:r>
            <a:r>
              <a:rPr lang="en-GB" sz="1800">
                <a:latin typeface="Lexend"/>
                <a:ea typeface="Lexend"/>
                <a:cs typeface="Lexend"/>
                <a:sym typeface="Lexend"/>
              </a:rPr>
              <a:t> cm</a:t>
            </a:r>
            <a:endParaRPr sz="1800">
              <a:latin typeface="Lexend"/>
              <a:ea typeface="Lexend"/>
              <a:cs typeface="Lexend"/>
              <a:sym typeface="Lexend"/>
            </a:endParaRPr>
          </a:p>
        </p:txBody>
      </p:sp>
      <p:sp>
        <p:nvSpPr>
          <p:cNvPr id="1587" name="Google Shape;1587;p92"/>
          <p:cNvSpPr/>
          <p:nvPr/>
        </p:nvSpPr>
        <p:spPr>
          <a:xfrm flipH="1" rot="2244395">
            <a:off x="5000409" y="2883506"/>
            <a:ext cx="3279684" cy="1869381"/>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88" name="Google Shape;1588;p92"/>
          <p:cNvGrpSpPr/>
          <p:nvPr/>
        </p:nvGrpSpPr>
        <p:grpSpPr>
          <a:xfrm>
            <a:off x="6211325" y="2504425"/>
            <a:ext cx="2017500" cy="1549200"/>
            <a:chOff x="6211325" y="2504425"/>
            <a:chExt cx="2017500" cy="1549200"/>
          </a:xfrm>
        </p:grpSpPr>
        <p:cxnSp>
          <p:nvCxnSpPr>
            <p:cNvPr id="1589" name="Google Shape;1589;p92"/>
            <p:cNvCxnSpPr/>
            <p:nvPr/>
          </p:nvCxnSpPr>
          <p:spPr>
            <a:xfrm>
              <a:off x="6211325" y="2504425"/>
              <a:ext cx="2017500" cy="1549200"/>
            </a:xfrm>
            <a:prstGeom prst="straightConnector1">
              <a:avLst/>
            </a:prstGeom>
            <a:noFill/>
            <a:ln cap="flat" cmpd="sng" w="28575">
              <a:solidFill>
                <a:srgbClr val="4F7BE8"/>
              </a:solidFill>
              <a:prstDash val="solid"/>
              <a:round/>
              <a:headEnd len="med" w="med" type="triangle"/>
              <a:tailEnd len="med" w="med" type="triangle"/>
            </a:ln>
          </p:spPr>
        </p:cxnSp>
        <p:sp>
          <p:nvSpPr>
            <p:cNvPr id="1590" name="Google Shape;1590;p92"/>
            <p:cNvSpPr txBox="1"/>
            <p:nvPr/>
          </p:nvSpPr>
          <p:spPr>
            <a:xfrm flipH="1" rot="3528">
              <a:off x="6680378" y="3184411"/>
              <a:ext cx="5847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i="1" lang="en-GB" sz="2200">
                  <a:latin typeface="Times New Roman"/>
                  <a:ea typeface="Times New Roman"/>
                  <a:cs typeface="Times New Roman"/>
                  <a:sym typeface="Times New Roman"/>
                </a:rPr>
                <a:t>x</a:t>
              </a:r>
              <a:r>
                <a:rPr lang="en-GB" sz="1800">
                  <a:latin typeface="Lexend"/>
                  <a:ea typeface="Lexend"/>
                  <a:cs typeface="Lexend"/>
                  <a:sym typeface="Lexend"/>
                </a:rPr>
                <a:t> cm</a:t>
              </a:r>
              <a:endParaRPr sz="1800">
                <a:latin typeface="Lexend"/>
                <a:ea typeface="Lexend"/>
                <a:cs typeface="Lexend"/>
                <a:sym typeface="Lexend"/>
              </a:endParaRPr>
            </a:p>
          </p:txBody>
        </p:sp>
      </p:grpSp>
      <p:sp>
        <p:nvSpPr>
          <p:cNvPr id="1591" name="Google Shape;1591;p92"/>
          <p:cNvSpPr txBox="1"/>
          <p:nvPr/>
        </p:nvSpPr>
        <p:spPr>
          <a:xfrm flipH="1" rot="2566">
            <a:off x="781100" y="1574744"/>
            <a:ext cx="32148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x</a:t>
            </a:r>
            <a:r>
              <a:rPr lang="en-GB" sz="1800">
                <a:latin typeface="Lexend"/>
                <a:ea typeface="Lexend"/>
                <a:cs typeface="Lexend"/>
                <a:sym typeface="Lexend"/>
              </a:rPr>
              <a:t>² </a:t>
            </a:r>
            <a:r>
              <a:rPr lang="en-GB" sz="1800">
                <a:solidFill>
                  <a:schemeClr val="lt1"/>
                </a:solidFill>
                <a:latin typeface="Lexend"/>
                <a:ea typeface="Lexend"/>
                <a:cs typeface="Lexend"/>
                <a:sym typeface="Lexend"/>
              </a:rPr>
              <a:t>+ 15²</a:t>
            </a:r>
            <a:r>
              <a:rPr lang="en-GB" sz="1800">
                <a:latin typeface="Lexend"/>
                <a:ea typeface="Lexend"/>
                <a:cs typeface="Lexend"/>
                <a:sym typeface="Lexend"/>
              </a:rPr>
              <a:t> = 26² – </a:t>
            </a:r>
            <a:r>
              <a:rPr lang="en-GB" sz="1800">
                <a:solidFill>
                  <a:schemeClr val="dk1"/>
                </a:solidFill>
                <a:latin typeface="Lexend"/>
                <a:ea typeface="Lexend"/>
                <a:cs typeface="Lexend"/>
                <a:sym typeface="Lexend"/>
              </a:rPr>
              <a:t>15²</a:t>
            </a:r>
            <a:endParaRPr sz="1800">
              <a:latin typeface="Lexend"/>
              <a:ea typeface="Lexend"/>
              <a:cs typeface="Lexend"/>
              <a:sym typeface="Lexend"/>
            </a:endParaRPr>
          </a:p>
        </p:txBody>
      </p:sp>
      <p:sp>
        <p:nvSpPr>
          <p:cNvPr id="1592" name="Google Shape;1592;p92"/>
          <p:cNvSpPr txBox="1"/>
          <p:nvPr/>
        </p:nvSpPr>
        <p:spPr>
          <a:xfrm flipH="1" rot="2566">
            <a:off x="781100" y="2299294"/>
            <a:ext cx="32148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x</a:t>
            </a:r>
            <a:r>
              <a:rPr lang="en-GB" sz="1800">
                <a:solidFill>
                  <a:schemeClr val="lt1"/>
                </a:solidFill>
                <a:latin typeface="Lexend"/>
                <a:ea typeface="Lexend"/>
                <a:cs typeface="Lexend"/>
                <a:sym typeface="Lexend"/>
              </a:rPr>
              <a:t>²</a:t>
            </a:r>
            <a:r>
              <a:rPr lang="en-GB" sz="1800">
                <a:latin typeface="Lexend"/>
                <a:ea typeface="Lexend"/>
                <a:cs typeface="Lexend"/>
                <a:sym typeface="Lexend"/>
              </a:rPr>
              <a:t> </a:t>
            </a:r>
            <a:r>
              <a:rPr lang="en-GB" sz="1800">
                <a:solidFill>
                  <a:schemeClr val="lt1"/>
                </a:solidFill>
                <a:latin typeface="Lexend"/>
                <a:ea typeface="Lexend"/>
                <a:cs typeface="Lexend"/>
                <a:sym typeface="Lexend"/>
              </a:rPr>
              <a:t>+ 15²</a:t>
            </a:r>
            <a:r>
              <a:rPr lang="en-GB" sz="1800">
                <a:latin typeface="Lexend"/>
                <a:ea typeface="Lexend"/>
                <a:cs typeface="Lexend"/>
                <a:sym typeface="Lexend"/>
              </a:rPr>
              <a:t> =   451 = 21.23676</a:t>
            </a:r>
            <a:endParaRPr sz="1800">
              <a:latin typeface="Lexend"/>
              <a:ea typeface="Lexend"/>
              <a:cs typeface="Lexend"/>
              <a:sym typeface="Lexend"/>
            </a:endParaRPr>
          </a:p>
        </p:txBody>
      </p:sp>
      <p:sp>
        <p:nvSpPr>
          <p:cNvPr id="1593" name="Google Shape;1593;p92"/>
          <p:cNvSpPr txBox="1"/>
          <p:nvPr/>
        </p:nvSpPr>
        <p:spPr>
          <a:xfrm flipH="1" rot="2640">
            <a:off x="781200" y="1213073"/>
            <a:ext cx="15624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x</a:t>
            </a:r>
            <a:r>
              <a:rPr lang="en-GB" sz="1800">
                <a:latin typeface="Lexend"/>
                <a:ea typeface="Lexend"/>
                <a:cs typeface="Lexend"/>
                <a:sym typeface="Lexend"/>
              </a:rPr>
              <a:t>² + 15² = 26²</a:t>
            </a:r>
            <a:endParaRPr sz="1800">
              <a:latin typeface="Lexend"/>
              <a:ea typeface="Lexend"/>
              <a:cs typeface="Lexend"/>
              <a:sym typeface="Lexend"/>
            </a:endParaRPr>
          </a:p>
        </p:txBody>
      </p:sp>
      <p:sp>
        <p:nvSpPr>
          <p:cNvPr id="1594" name="Google Shape;1594;p92"/>
          <p:cNvSpPr txBox="1"/>
          <p:nvPr/>
        </p:nvSpPr>
        <p:spPr>
          <a:xfrm flipH="1" rot="2566">
            <a:off x="781100" y="1937019"/>
            <a:ext cx="32148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x</a:t>
            </a:r>
            <a:r>
              <a:rPr lang="en-GB" sz="1800">
                <a:latin typeface="Lexend"/>
                <a:ea typeface="Lexend"/>
                <a:cs typeface="Lexend"/>
                <a:sym typeface="Lexend"/>
              </a:rPr>
              <a:t>² </a:t>
            </a:r>
            <a:r>
              <a:rPr lang="en-GB" sz="1800">
                <a:solidFill>
                  <a:schemeClr val="lt1"/>
                </a:solidFill>
                <a:latin typeface="Lexend"/>
                <a:ea typeface="Lexend"/>
                <a:cs typeface="Lexend"/>
                <a:sym typeface="Lexend"/>
              </a:rPr>
              <a:t>+ 15²</a:t>
            </a:r>
            <a:r>
              <a:rPr lang="en-GB" sz="1800">
                <a:latin typeface="Lexend"/>
                <a:ea typeface="Lexend"/>
                <a:cs typeface="Lexend"/>
                <a:sym typeface="Lexend"/>
              </a:rPr>
              <a:t> = 451</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595" name="Google Shape;1595;p92" title="the square root of"/>
          <p:cNvPicPr preferRelativeResize="0"/>
          <p:nvPr/>
        </p:nvPicPr>
        <p:blipFill rotWithShape="1">
          <a:blip r:embed="rId4">
            <a:alphaModFix/>
          </a:blip>
          <a:srcRect b="0" l="0" r="58411" t="0"/>
          <a:stretch/>
        </p:blipFill>
        <p:spPr>
          <a:xfrm>
            <a:off x="1802661" y="2337223"/>
            <a:ext cx="560475" cy="262850"/>
          </a:xfrm>
          <a:prstGeom prst="rect">
            <a:avLst/>
          </a:prstGeom>
          <a:noFill/>
          <a:ln>
            <a:noFill/>
          </a:ln>
        </p:spPr>
      </p:pic>
      <p:grpSp>
        <p:nvGrpSpPr>
          <p:cNvPr id="1596" name="Google Shape;1596;p92"/>
          <p:cNvGrpSpPr/>
          <p:nvPr/>
        </p:nvGrpSpPr>
        <p:grpSpPr>
          <a:xfrm>
            <a:off x="6301880" y="2273147"/>
            <a:ext cx="2017500" cy="1628648"/>
            <a:chOff x="6301880" y="2273147"/>
            <a:chExt cx="2017500" cy="1628648"/>
          </a:xfrm>
        </p:grpSpPr>
        <p:cxnSp>
          <p:nvCxnSpPr>
            <p:cNvPr id="1597" name="Google Shape;1597;p92"/>
            <p:cNvCxnSpPr/>
            <p:nvPr/>
          </p:nvCxnSpPr>
          <p:spPr>
            <a:xfrm>
              <a:off x="6301880" y="2352595"/>
              <a:ext cx="2017500" cy="1549200"/>
            </a:xfrm>
            <a:prstGeom prst="straightConnector1">
              <a:avLst/>
            </a:prstGeom>
            <a:noFill/>
            <a:ln cap="flat" cmpd="sng" w="38100">
              <a:solidFill>
                <a:schemeClr val="accent2"/>
              </a:solidFill>
              <a:prstDash val="solid"/>
              <a:round/>
              <a:headEnd len="med" w="med" type="triangle"/>
              <a:tailEnd len="med" w="med" type="triangle"/>
            </a:ln>
          </p:spPr>
        </p:cxnSp>
        <p:sp>
          <p:nvSpPr>
            <p:cNvPr id="1598" name="Google Shape;1598;p92"/>
            <p:cNvSpPr txBox="1"/>
            <p:nvPr/>
          </p:nvSpPr>
          <p:spPr>
            <a:xfrm flipH="1" rot="2220064">
              <a:off x="6385942" y="2860487"/>
              <a:ext cx="2044265" cy="27702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800"/>
                <a:buFont typeface="Arial"/>
                <a:buNone/>
              </a:pPr>
              <a:r>
                <a:rPr lang="en-GB" sz="1800">
                  <a:solidFill>
                    <a:schemeClr val="dk1"/>
                  </a:solidFill>
                  <a:latin typeface="Lexend"/>
                  <a:ea typeface="Lexend"/>
                  <a:cs typeface="Lexend"/>
                  <a:sym typeface="Lexend"/>
                </a:rPr>
                <a:t>21.23676</a:t>
              </a:r>
              <a:r>
                <a:rPr lang="en-GB" sz="1800">
                  <a:latin typeface="Lexend"/>
                  <a:ea typeface="Lexend"/>
                  <a:cs typeface="Lexend"/>
                  <a:sym typeface="Lexend"/>
                </a:rPr>
                <a:t> cm</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8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2" name="Shape 1602"/>
        <p:cNvGrpSpPr/>
        <p:nvPr/>
      </p:nvGrpSpPr>
      <p:grpSpPr>
        <a:xfrm>
          <a:off x="0" y="0"/>
          <a:ext cx="0" cy="0"/>
          <a:chOff x="0" y="0"/>
          <a:chExt cx="0" cy="0"/>
        </a:xfrm>
      </p:grpSpPr>
      <p:sp>
        <p:nvSpPr>
          <p:cNvPr id="1603" name="Google Shape;1603;p93"/>
          <p:cNvSpPr txBox="1"/>
          <p:nvPr/>
        </p:nvSpPr>
        <p:spPr>
          <a:xfrm flipH="1" rot="2640">
            <a:off x="324524" y="635837"/>
            <a:ext cx="3906601"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Dhinaca dhererkiisu yahay 21.23676 cm waa dhinac wadaag ah oo ah:</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800">
                <a:solidFill>
                  <a:schemeClr val="dk1"/>
                </a:solidFill>
                <a:latin typeface="Lexend"/>
                <a:ea typeface="Lexend"/>
                <a:cs typeface="Lexend"/>
                <a:sym typeface="Lexend"/>
              </a:rPr>
              <a:t>     a shorter side of triangle B</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800">
                <a:solidFill>
                  <a:schemeClr val="dk1"/>
                </a:solidFill>
                <a:latin typeface="Lexend"/>
                <a:ea typeface="Lexend"/>
                <a:cs typeface="Lexend"/>
                <a:sym typeface="Lexend"/>
              </a:rPr>
              <a:t>hypotenuse-ka saddexagalka A</a:t>
            </a:r>
            <a:endParaRPr sz="1800">
              <a:solidFill>
                <a:schemeClr val="dk1"/>
              </a:solidFill>
              <a:latin typeface="Lexend"/>
              <a:ea typeface="Lexend"/>
              <a:cs typeface="Lexend"/>
              <a:sym typeface="Lexend"/>
            </a:endParaRPr>
          </a:p>
        </p:txBody>
      </p:sp>
      <p:sp>
        <p:nvSpPr>
          <p:cNvPr id="1604" name="Google Shape;1604;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Helista dhererka dhinacyada maqan</a:t>
            </a:r>
            <a:endParaRPr/>
          </a:p>
        </p:txBody>
      </p:sp>
      <p:pic>
        <p:nvPicPr>
          <p:cNvPr id="1605" name="Google Shape;1605;p93"/>
          <p:cNvPicPr preferRelativeResize="0"/>
          <p:nvPr/>
        </p:nvPicPr>
        <p:blipFill>
          <a:blip r:embed="rId3">
            <a:alphaModFix/>
          </a:blip>
          <a:stretch>
            <a:fillRect/>
          </a:stretch>
        </p:blipFill>
        <p:spPr>
          <a:xfrm>
            <a:off x="6256801" y="878548"/>
            <a:ext cx="2177150" cy="3093525"/>
          </a:xfrm>
          <a:prstGeom prst="rect">
            <a:avLst/>
          </a:prstGeom>
          <a:noFill/>
          <a:ln>
            <a:noFill/>
          </a:ln>
        </p:spPr>
      </p:pic>
      <p:cxnSp>
        <p:nvCxnSpPr>
          <p:cNvPr id="1606" name="Google Shape;1606;p93"/>
          <p:cNvCxnSpPr/>
          <p:nvPr/>
        </p:nvCxnSpPr>
        <p:spPr>
          <a:xfrm>
            <a:off x="7553775" y="908425"/>
            <a:ext cx="941400" cy="2968500"/>
          </a:xfrm>
          <a:prstGeom prst="straightConnector1">
            <a:avLst/>
          </a:prstGeom>
          <a:noFill/>
          <a:ln cap="flat" cmpd="sng" w="28575">
            <a:solidFill>
              <a:srgbClr val="4F7BE8"/>
            </a:solidFill>
            <a:prstDash val="solid"/>
            <a:round/>
            <a:headEnd len="med" w="med" type="triangle"/>
            <a:tailEnd len="med" w="med" type="triangle"/>
          </a:ln>
        </p:spPr>
      </p:cxnSp>
      <p:cxnSp>
        <p:nvCxnSpPr>
          <p:cNvPr id="1607" name="Google Shape;1607;p93"/>
          <p:cNvCxnSpPr/>
          <p:nvPr/>
        </p:nvCxnSpPr>
        <p:spPr>
          <a:xfrm flipH="1">
            <a:off x="6183275" y="878550"/>
            <a:ext cx="1081800" cy="1413300"/>
          </a:xfrm>
          <a:prstGeom prst="straightConnector1">
            <a:avLst/>
          </a:prstGeom>
          <a:noFill/>
          <a:ln cap="flat" cmpd="sng" w="28575">
            <a:solidFill>
              <a:srgbClr val="4F7BE8"/>
            </a:solidFill>
            <a:prstDash val="solid"/>
            <a:round/>
            <a:headEnd len="med" w="med" type="triangle"/>
            <a:tailEnd len="med" w="med" type="triangle"/>
          </a:ln>
        </p:spPr>
      </p:cxnSp>
      <p:cxnSp>
        <p:nvCxnSpPr>
          <p:cNvPr id="1608" name="Google Shape;1608;p93"/>
          <p:cNvCxnSpPr/>
          <p:nvPr/>
        </p:nvCxnSpPr>
        <p:spPr>
          <a:xfrm>
            <a:off x="6183275" y="2368725"/>
            <a:ext cx="0" cy="1546500"/>
          </a:xfrm>
          <a:prstGeom prst="straightConnector1">
            <a:avLst/>
          </a:prstGeom>
          <a:noFill/>
          <a:ln cap="flat" cmpd="sng" w="28575">
            <a:solidFill>
              <a:srgbClr val="4F7BE8"/>
            </a:solidFill>
            <a:prstDash val="solid"/>
            <a:round/>
            <a:headEnd len="med" w="med" type="triangle"/>
            <a:tailEnd len="med" w="med" type="triangle"/>
          </a:ln>
        </p:spPr>
      </p:cxnSp>
      <p:sp>
        <p:nvSpPr>
          <p:cNvPr id="1609" name="Google Shape;1609;p93"/>
          <p:cNvSpPr txBox="1"/>
          <p:nvPr/>
        </p:nvSpPr>
        <p:spPr>
          <a:xfrm flipH="1" rot="3287">
            <a:off x="8068566" y="2167283"/>
            <a:ext cx="941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26 cm</a:t>
            </a:r>
            <a:endParaRPr sz="1800">
              <a:latin typeface="Lexend"/>
              <a:ea typeface="Lexend"/>
              <a:cs typeface="Lexend"/>
              <a:sym typeface="Lexend"/>
            </a:endParaRPr>
          </a:p>
        </p:txBody>
      </p:sp>
      <p:sp>
        <p:nvSpPr>
          <p:cNvPr id="1610" name="Google Shape;1610;p93"/>
          <p:cNvSpPr txBox="1"/>
          <p:nvPr/>
        </p:nvSpPr>
        <p:spPr>
          <a:xfrm flipH="1" rot="2924">
            <a:off x="5984770" y="1398695"/>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15 cm</a:t>
            </a:r>
            <a:endParaRPr sz="1800">
              <a:latin typeface="Lexend"/>
              <a:ea typeface="Lexend"/>
              <a:cs typeface="Lexend"/>
              <a:sym typeface="Lexend"/>
            </a:endParaRPr>
          </a:p>
        </p:txBody>
      </p:sp>
      <p:sp>
        <p:nvSpPr>
          <p:cNvPr id="1611" name="Google Shape;1611;p93"/>
          <p:cNvSpPr txBox="1"/>
          <p:nvPr/>
        </p:nvSpPr>
        <p:spPr>
          <a:xfrm flipH="1" rot="2924">
            <a:off x="5476811" y="3003370"/>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13 cm</a:t>
            </a:r>
            <a:endParaRPr sz="1800">
              <a:latin typeface="Lexend"/>
              <a:ea typeface="Lexend"/>
              <a:cs typeface="Lexend"/>
              <a:sym typeface="Lexend"/>
            </a:endParaRPr>
          </a:p>
        </p:txBody>
      </p:sp>
      <p:sp>
        <p:nvSpPr>
          <p:cNvPr id="1612" name="Google Shape;1612;p93"/>
          <p:cNvSpPr txBox="1"/>
          <p:nvPr/>
        </p:nvSpPr>
        <p:spPr>
          <a:xfrm flipH="1" rot="3157">
            <a:off x="6829450" y="334132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613" name="Google Shape;1613;p93"/>
          <p:cNvSpPr txBox="1"/>
          <p:nvPr/>
        </p:nvSpPr>
        <p:spPr>
          <a:xfrm flipH="1" rot="3157">
            <a:off x="7132500" y="221717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B</a:t>
            </a:r>
            <a:endParaRPr sz="1800">
              <a:latin typeface="Lexend"/>
              <a:ea typeface="Lexend"/>
              <a:cs typeface="Lexend"/>
              <a:sym typeface="Lexend"/>
            </a:endParaRPr>
          </a:p>
        </p:txBody>
      </p:sp>
      <p:cxnSp>
        <p:nvCxnSpPr>
          <p:cNvPr id="1614" name="Google Shape;1614;p93"/>
          <p:cNvCxnSpPr/>
          <p:nvPr/>
        </p:nvCxnSpPr>
        <p:spPr>
          <a:xfrm rot="10800000">
            <a:off x="6308375" y="4040875"/>
            <a:ext cx="2029800" cy="0"/>
          </a:xfrm>
          <a:prstGeom prst="straightConnector1">
            <a:avLst/>
          </a:prstGeom>
          <a:noFill/>
          <a:ln cap="flat" cmpd="sng" w="28575">
            <a:solidFill>
              <a:srgbClr val="4F7BE8"/>
            </a:solidFill>
            <a:prstDash val="solid"/>
            <a:round/>
            <a:headEnd len="med" w="med" type="triangle"/>
            <a:tailEnd len="med" w="med" type="triangle"/>
          </a:ln>
        </p:spPr>
      </p:cxnSp>
      <p:sp>
        <p:nvSpPr>
          <p:cNvPr id="1615" name="Google Shape;1615;p93"/>
          <p:cNvSpPr txBox="1"/>
          <p:nvPr/>
        </p:nvSpPr>
        <p:spPr>
          <a:xfrm flipH="1" rot="2924">
            <a:off x="6992736" y="4063845"/>
            <a:ext cx="7053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latin typeface="Lexend"/>
                <a:ea typeface="Times New Roman"/>
                <a:cs typeface="Times New Roman"/>
                <a:sym typeface="Times New Roman"/>
              </a:rPr>
              <a:t>w</a:t>
            </a:r>
            <a:r>
              <a:rPr lang="en-GB" sz="1800">
                <a:latin typeface="Lexend"/>
                <a:ea typeface="Lexend"/>
                <a:cs typeface="Lexend"/>
                <a:sym typeface="Lexend"/>
              </a:rPr>
              <a:t> cm</a:t>
            </a:r>
            <a:endParaRPr sz="1800">
              <a:latin typeface="Lexend"/>
              <a:ea typeface="Lexend"/>
              <a:cs typeface="Lexend"/>
              <a:sym typeface="Lexend"/>
            </a:endParaRPr>
          </a:p>
        </p:txBody>
      </p:sp>
      <p:grpSp>
        <p:nvGrpSpPr>
          <p:cNvPr id="1616" name="Google Shape;1616;p93"/>
          <p:cNvGrpSpPr/>
          <p:nvPr/>
        </p:nvGrpSpPr>
        <p:grpSpPr>
          <a:xfrm>
            <a:off x="5911689" y="641265"/>
            <a:ext cx="3869286" cy="3477300"/>
            <a:chOff x="5911689" y="638925"/>
            <a:chExt cx="3869286" cy="3477300"/>
          </a:xfrm>
        </p:grpSpPr>
        <p:grpSp>
          <p:nvGrpSpPr>
            <p:cNvPr id="1617" name="Google Shape;1617;p93"/>
            <p:cNvGrpSpPr/>
            <p:nvPr/>
          </p:nvGrpSpPr>
          <p:grpSpPr>
            <a:xfrm>
              <a:off x="5911689" y="638925"/>
              <a:ext cx="3869286" cy="3477300"/>
              <a:chOff x="5911689" y="638925"/>
              <a:chExt cx="3869286" cy="3477300"/>
            </a:xfrm>
          </p:grpSpPr>
          <p:sp>
            <p:nvSpPr>
              <p:cNvPr id="1618" name="Google Shape;1618;p93"/>
              <p:cNvSpPr/>
              <p:nvPr/>
            </p:nvSpPr>
            <p:spPr>
              <a:xfrm flipH="1" rot="2244395">
                <a:off x="6270784" y="1442884"/>
                <a:ext cx="3279684" cy="1869381"/>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9" name="Google Shape;1619;p93"/>
              <p:cNvSpPr/>
              <p:nvPr/>
            </p:nvSpPr>
            <p:spPr>
              <a:xfrm flipH="1">
                <a:off x="6047518" y="1982105"/>
                <a:ext cx="2715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20" name="Google Shape;1620;p93"/>
              <p:cNvSpPr/>
              <p:nvPr/>
            </p:nvSpPr>
            <p:spPr>
              <a:xfrm flipH="1">
                <a:off x="5911689" y="1359400"/>
                <a:ext cx="8382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21" name="Google Shape;1621;p93"/>
            <p:cNvSpPr/>
            <p:nvPr/>
          </p:nvSpPr>
          <p:spPr>
            <a:xfrm flipH="1">
              <a:off x="7265064" y="839375"/>
              <a:ext cx="8382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622" name="Google Shape;1622;p93"/>
          <p:cNvCxnSpPr/>
          <p:nvPr/>
        </p:nvCxnSpPr>
        <p:spPr>
          <a:xfrm>
            <a:off x="6301880" y="2352595"/>
            <a:ext cx="2017500" cy="1549200"/>
          </a:xfrm>
          <a:prstGeom prst="straightConnector1">
            <a:avLst/>
          </a:prstGeom>
          <a:noFill/>
          <a:ln cap="flat" cmpd="sng" w="38100">
            <a:solidFill>
              <a:schemeClr val="accent2"/>
            </a:solidFill>
            <a:prstDash val="solid"/>
            <a:round/>
            <a:headEnd len="med" w="med" type="triangle"/>
            <a:tailEnd len="med" w="med" type="triangle"/>
          </a:ln>
        </p:spPr>
      </p:cxnSp>
      <p:sp>
        <p:nvSpPr>
          <p:cNvPr id="1623" name="Google Shape;1623;p93"/>
          <p:cNvSpPr txBox="1"/>
          <p:nvPr/>
        </p:nvSpPr>
        <p:spPr>
          <a:xfrm flipH="1" rot="2220064">
            <a:off x="6385942" y="2860487"/>
            <a:ext cx="2044265" cy="27702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solidFill>
                  <a:schemeClr val="dk1"/>
                </a:solidFill>
                <a:latin typeface="Lexend"/>
                <a:ea typeface="Lexend"/>
                <a:cs typeface="Lexend"/>
                <a:sym typeface="Lexend"/>
              </a:rPr>
              <a:t>21.23676</a:t>
            </a:r>
            <a:r>
              <a:rPr lang="en-GB" sz="1800">
                <a:latin typeface="Lexend"/>
                <a:ea typeface="Lexend"/>
                <a:cs typeface="Lexend"/>
                <a:sym typeface="Lexend"/>
              </a:rPr>
              <a:t> cm</a:t>
            </a:r>
            <a:endParaRPr sz="1800">
              <a:latin typeface="Lexend"/>
              <a:ea typeface="Lexend"/>
              <a:cs typeface="Lexend"/>
              <a:sym typeface="Lexend"/>
            </a:endParaRPr>
          </a:p>
        </p:txBody>
      </p:sp>
      <p:sp>
        <p:nvSpPr>
          <p:cNvPr id="1624" name="Google Shape;1624;p93"/>
          <p:cNvSpPr txBox="1"/>
          <p:nvPr/>
        </p:nvSpPr>
        <p:spPr>
          <a:xfrm flipH="1" rot="2640">
            <a:off x="324349" y="2270807"/>
            <a:ext cx="3906601" cy="1446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Hadda oo aan ognahay dhererka dhinaca labaad ee saddexagalka A, waxaan hadda isticmaali karnaa aragtida Pythagoras si aan u xisaabino dhererka dhinaca aan la aqoon ee lagu calaamadeeyay w cm.</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8" name="Shape 1628"/>
        <p:cNvGrpSpPr/>
        <p:nvPr/>
      </p:nvGrpSpPr>
      <p:grpSpPr>
        <a:xfrm>
          <a:off x="0" y="0"/>
          <a:ext cx="0" cy="0"/>
          <a:chOff x="0" y="0"/>
          <a:chExt cx="0" cy="0"/>
        </a:xfrm>
      </p:grpSpPr>
      <p:sp>
        <p:nvSpPr>
          <p:cNvPr id="1629" name="Google Shape;1629;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Helista dhererka dhinacyada maqan</a:t>
            </a:r>
            <a:endParaRPr/>
          </a:p>
        </p:txBody>
      </p:sp>
      <p:pic>
        <p:nvPicPr>
          <p:cNvPr id="1630" name="Google Shape;1630;p94"/>
          <p:cNvPicPr preferRelativeResize="0"/>
          <p:nvPr/>
        </p:nvPicPr>
        <p:blipFill>
          <a:blip r:embed="rId3">
            <a:alphaModFix/>
          </a:blip>
          <a:stretch>
            <a:fillRect/>
          </a:stretch>
        </p:blipFill>
        <p:spPr>
          <a:xfrm>
            <a:off x="6256801" y="878548"/>
            <a:ext cx="2177150" cy="3093525"/>
          </a:xfrm>
          <a:prstGeom prst="rect">
            <a:avLst/>
          </a:prstGeom>
          <a:noFill/>
          <a:ln>
            <a:noFill/>
          </a:ln>
        </p:spPr>
      </p:pic>
      <p:cxnSp>
        <p:nvCxnSpPr>
          <p:cNvPr id="1631" name="Google Shape;1631;p94"/>
          <p:cNvCxnSpPr/>
          <p:nvPr/>
        </p:nvCxnSpPr>
        <p:spPr>
          <a:xfrm>
            <a:off x="7553775" y="908425"/>
            <a:ext cx="941400" cy="2968500"/>
          </a:xfrm>
          <a:prstGeom prst="straightConnector1">
            <a:avLst/>
          </a:prstGeom>
          <a:noFill/>
          <a:ln cap="flat" cmpd="sng" w="28575">
            <a:solidFill>
              <a:srgbClr val="4F7BE8"/>
            </a:solidFill>
            <a:prstDash val="solid"/>
            <a:round/>
            <a:headEnd len="med" w="med" type="triangle"/>
            <a:tailEnd len="med" w="med" type="triangle"/>
          </a:ln>
        </p:spPr>
      </p:cxnSp>
      <p:cxnSp>
        <p:nvCxnSpPr>
          <p:cNvPr id="1632" name="Google Shape;1632;p94"/>
          <p:cNvCxnSpPr/>
          <p:nvPr/>
        </p:nvCxnSpPr>
        <p:spPr>
          <a:xfrm flipH="1">
            <a:off x="6183275" y="878550"/>
            <a:ext cx="1081800" cy="1413300"/>
          </a:xfrm>
          <a:prstGeom prst="straightConnector1">
            <a:avLst/>
          </a:prstGeom>
          <a:noFill/>
          <a:ln cap="flat" cmpd="sng" w="28575">
            <a:solidFill>
              <a:srgbClr val="4F7BE8"/>
            </a:solidFill>
            <a:prstDash val="solid"/>
            <a:round/>
            <a:headEnd len="med" w="med" type="triangle"/>
            <a:tailEnd len="med" w="med" type="triangle"/>
          </a:ln>
        </p:spPr>
      </p:cxnSp>
      <p:cxnSp>
        <p:nvCxnSpPr>
          <p:cNvPr id="1633" name="Google Shape;1633;p94"/>
          <p:cNvCxnSpPr/>
          <p:nvPr/>
        </p:nvCxnSpPr>
        <p:spPr>
          <a:xfrm>
            <a:off x="6183275" y="2368725"/>
            <a:ext cx="0" cy="1546500"/>
          </a:xfrm>
          <a:prstGeom prst="straightConnector1">
            <a:avLst/>
          </a:prstGeom>
          <a:noFill/>
          <a:ln cap="flat" cmpd="sng" w="28575">
            <a:solidFill>
              <a:srgbClr val="4F7BE8"/>
            </a:solidFill>
            <a:prstDash val="solid"/>
            <a:round/>
            <a:headEnd len="med" w="med" type="triangle"/>
            <a:tailEnd len="med" w="med" type="triangle"/>
          </a:ln>
        </p:spPr>
      </p:cxnSp>
      <p:sp>
        <p:nvSpPr>
          <p:cNvPr id="1634" name="Google Shape;1634;p94"/>
          <p:cNvSpPr txBox="1"/>
          <p:nvPr/>
        </p:nvSpPr>
        <p:spPr>
          <a:xfrm flipH="1" rot="3287">
            <a:off x="8068566" y="2167283"/>
            <a:ext cx="941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26 cm</a:t>
            </a:r>
            <a:endParaRPr sz="1800">
              <a:latin typeface="Lexend"/>
              <a:ea typeface="Lexend"/>
              <a:cs typeface="Lexend"/>
              <a:sym typeface="Lexend"/>
            </a:endParaRPr>
          </a:p>
        </p:txBody>
      </p:sp>
      <p:sp>
        <p:nvSpPr>
          <p:cNvPr id="1635" name="Google Shape;1635;p94"/>
          <p:cNvSpPr txBox="1"/>
          <p:nvPr/>
        </p:nvSpPr>
        <p:spPr>
          <a:xfrm flipH="1" rot="2924">
            <a:off x="5984770" y="1398695"/>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15 cm</a:t>
            </a:r>
            <a:endParaRPr sz="1800">
              <a:latin typeface="Lexend"/>
              <a:ea typeface="Lexend"/>
              <a:cs typeface="Lexend"/>
              <a:sym typeface="Lexend"/>
            </a:endParaRPr>
          </a:p>
        </p:txBody>
      </p:sp>
      <p:sp>
        <p:nvSpPr>
          <p:cNvPr id="1636" name="Google Shape;1636;p94"/>
          <p:cNvSpPr txBox="1"/>
          <p:nvPr/>
        </p:nvSpPr>
        <p:spPr>
          <a:xfrm flipH="1" rot="2924">
            <a:off x="5476811" y="3003370"/>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13 cm</a:t>
            </a:r>
            <a:endParaRPr sz="1800">
              <a:latin typeface="Lexend"/>
              <a:ea typeface="Lexend"/>
              <a:cs typeface="Lexend"/>
              <a:sym typeface="Lexend"/>
            </a:endParaRPr>
          </a:p>
        </p:txBody>
      </p:sp>
      <p:sp>
        <p:nvSpPr>
          <p:cNvPr id="1637" name="Google Shape;1637;p94"/>
          <p:cNvSpPr txBox="1"/>
          <p:nvPr/>
        </p:nvSpPr>
        <p:spPr>
          <a:xfrm flipH="1" rot="3157">
            <a:off x="6829450" y="334132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638" name="Google Shape;1638;p94"/>
          <p:cNvSpPr txBox="1"/>
          <p:nvPr/>
        </p:nvSpPr>
        <p:spPr>
          <a:xfrm flipH="1" rot="3157">
            <a:off x="7132500" y="221717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B</a:t>
            </a:r>
            <a:endParaRPr sz="1800">
              <a:latin typeface="Lexend"/>
              <a:ea typeface="Lexend"/>
              <a:cs typeface="Lexend"/>
              <a:sym typeface="Lexend"/>
            </a:endParaRPr>
          </a:p>
        </p:txBody>
      </p:sp>
      <p:cxnSp>
        <p:nvCxnSpPr>
          <p:cNvPr id="1639" name="Google Shape;1639;p94"/>
          <p:cNvCxnSpPr/>
          <p:nvPr/>
        </p:nvCxnSpPr>
        <p:spPr>
          <a:xfrm rot="10800000">
            <a:off x="6308375" y="4040875"/>
            <a:ext cx="2029800" cy="0"/>
          </a:xfrm>
          <a:prstGeom prst="straightConnector1">
            <a:avLst/>
          </a:prstGeom>
          <a:noFill/>
          <a:ln cap="flat" cmpd="sng" w="28575">
            <a:solidFill>
              <a:srgbClr val="4F7BE8"/>
            </a:solidFill>
            <a:prstDash val="solid"/>
            <a:round/>
            <a:headEnd len="med" w="med" type="triangle"/>
            <a:tailEnd len="med" w="med" type="triangle"/>
          </a:ln>
        </p:spPr>
      </p:cxnSp>
      <p:sp>
        <p:nvSpPr>
          <p:cNvPr id="1640" name="Google Shape;1640;p94"/>
          <p:cNvSpPr txBox="1"/>
          <p:nvPr/>
        </p:nvSpPr>
        <p:spPr>
          <a:xfrm flipH="1" rot="2924">
            <a:off x="6992736" y="4063845"/>
            <a:ext cx="7053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latin typeface="Lexend"/>
                <a:ea typeface="Times New Roman"/>
                <a:cs typeface="Times New Roman"/>
                <a:sym typeface="Times New Roman"/>
              </a:rPr>
              <a:t>w cm</a:t>
            </a:r>
            <a:r>
              <a:rPr lang="en-GB" sz="1800">
                <a:latin typeface="Lexend"/>
                <a:ea typeface="Lexend"/>
                <a:cs typeface="Lexend"/>
                <a:sym typeface="Lexend"/>
              </a:rPr>
              <a:t/>
            </a:r>
            <a:endParaRPr sz="1800">
              <a:latin typeface="Lexend"/>
              <a:ea typeface="Lexend"/>
              <a:cs typeface="Lexend"/>
              <a:sym typeface="Lexend"/>
            </a:endParaRPr>
          </a:p>
        </p:txBody>
      </p:sp>
      <p:grpSp>
        <p:nvGrpSpPr>
          <p:cNvPr id="1641" name="Google Shape;1641;p94"/>
          <p:cNvGrpSpPr/>
          <p:nvPr/>
        </p:nvGrpSpPr>
        <p:grpSpPr>
          <a:xfrm>
            <a:off x="5911689" y="641265"/>
            <a:ext cx="3869286" cy="3477300"/>
            <a:chOff x="5911689" y="638925"/>
            <a:chExt cx="3869286" cy="3477300"/>
          </a:xfrm>
        </p:grpSpPr>
        <p:grpSp>
          <p:nvGrpSpPr>
            <p:cNvPr id="1642" name="Google Shape;1642;p94"/>
            <p:cNvGrpSpPr/>
            <p:nvPr/>
          </p:nvGrpSpPr>
          <p:grpSpPr>
            <a:xfrm>
              <a:off x="5911689" y="638925"/>
              <a:ext cx="3869286" cy="3477300"/>
              <a:chOff x="5911689" y="638925"/>
              <a:chExt cx="3869286" cy="3477300"/>
            </a:xfrm>
          </p:grpSpPr>
          <p:sp>
            <p:nvSpPr>
              <p:cNvPr id="1643" name="Google Shape;1643;p94"/>
              <p:cNvSpPr/>
              <p:nvPr/>
            </p:nvSpPr>
            <p:spPr>
              <a:xfrm flipH="1" rot="2244395">
                <a:off x="6270784" y="1442884"/>
                <a:ext cx="3279684" cy="1869381"/>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4" name="Google Shape;1644;p94"/>
              <p:cNvSpPr/>
              <p:nvPr/>
            </p:nvSpPr>
            <p:spPr>
              <a:xfrm flipH="1">
                <a:off x="6047518" y="1982105"/>
                <a:ext cx="2715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5" name="Google Shape;1645;p94"/>
              <p:cNvSpPr/>
              <p:nvPr/>
            </p:nvSpPr>
            <p:spPr>
              <a:xfrm flipH="1">
                <a:off x="5911689" y="1359400"/>
                <a:ext cx="8382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46" name="Google Shape;1646;p94"/>
            <p:cNvSpPr/>
            <p:nvPr/>
          </p:nvSpPr>
          <p:spPr>
            <a:xfrm flipH="1">
              <a:off x="7265064" y="839375"/>
              <a:ext cx="8382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647" name="Google Shape;1647;p94"/>
          <p:cNvCxnSpPr/>
          <p:nvPr/>
        </p:nvCxnSpPr>
        <p:spPr>
          <a:xfrm>
            <a:off x="6301880" y="2352595"/>
            <a:ext cx="2017500" cy="1549200"/>
          </a:xfrm>
          <a:prstGeom prst="straightConnector1">
            <a:avLst/>
          </a:prstGeom>
          <a:noFill/>
          <a:ln cap="flat" cmpd="sng" w="38100">
            <a:solidFill>
              <a:schemeClr val="accent2"/>
            </a:solidFill>
            <a:prstDash val="solid"/>
            <a:round/>
            <a:headEnd len="med" w="med" type="triangle"/>
            <a:tailEnd len="med" w="med" type="triangle"/>
          </a:ln>
        </p:spPr>
      </p:cxnSp>
      <p:sp>
        <p:nvSpPr>
          <p:cNvPr id="1648" name="Google Shape;1648;p94"/>
          <p:cNvSpPr txBox="1"/>
          <p:nvPr/>
        </p:nvSpPr>
        <p:spPr>
          <a:xfrm flipH="1" rot="2220064">
            <a:off x="6385942" y="2860487"/>
            <a:ext cx="2044265" cy="27702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solidFill>
                  <a:schemeClr val="dk1"/>
                </a:solidFill>
                <a:latin typeface="Lexend"/>
                <a:ea typeface="Lexend"/>
                <a:cs typeface="Lexend"/>
                <a:sym typeface="Lexend"/>
              </a:rPr>
              <a:t>21.23676 cm</a:t>
            </a:r>
            <a:r>
              <a:rPr lang="en-GB" sz="1800">
                <a:latin typeface="Lexend"/>
                <a:ea typeface="Lexend"/>
                <a:cs typeface="Lexend"/>
                <a:sym typeface="Lexend"/>
              </a:rPr>
              <a:t/>
            </a:r>
            <a:endParaRPr sz="1800">
              <a:latin typeface="Lexend"/>
              <a:ea typeface="Lexend"/>
              <a:cs typeface="Lexend"/>
              <a:sym typeface="Lexend"/>
            </a:endParaRPr>
          </a:p>
        </p:txBody>
      </p:sp>
      <p:sp>
        <p:nvSpPr>
          <p:cNvPr id="1649" name="Google Shape;1649;p94"/>
          <p:cNvSpPr txBox="1"/>
          <p:nvPr/>
        </p:nvSpPr>
        <p:spPr>
          <a:xfrm flipH="1" rot="2665">
            <a:off x="780974" y="2299486"/>
            <a:ext cx="38694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solidFill>
                  <a:schemeClr val="lt1"/>
                </a:solidFill>
                <a:latin typeface="Lexend"/>
                <a:ea typeface="Lexend"/>
                <a:cs typeface="Lexend"/>
                <a:sym typeface="Lexend"/>
              </a:rPr>
              <a:t>²</a:t>
            </a:r>
            <a:r>
              <a:rPr lang="en-GB" sz="1800">
                <a:latin typeface="Lexend"/>
                <a:ea typeface="Lexend"/>
                <a:cs typeface="Lexend"/>
                <a:sym typeface="Lexend"/>
              </a:rPr>
              <a:t> </a:t>
            </a:r>
            <a:r>
              <a:rPr lang="en-GB" sz="1800">
                <a:solidFill>
                  <a:schemeClr val="lt1"/>
                </a:solidFill>
                <a:latin typeface="Lexend"/>
                <a:ea typeface="Lexend"/>
                <a:cs typeface="Lexend"/>
                <a:sym typeface="Lexend"/>
              </a:rPr>
              <a:t>+ 15²</a:t>
            </a:r>
            <a:r>
              <a:rPr lang="en-GB" sz="1800">
                <a:latin typeface="Lexend"/>
                <a:ea typeface="Lexend"/>
                <a:cs typeface="Lexend"/>
                <a:sym typeface="Lexend"/>
              </a:rPr>
              <a:t> =   </a:t>
            </a:r>
            <a:r>
              <a:rPr lang="en-GB" sz="1800">
                <a:solidFill>
                  <a:schemeClr val="dk1"/>
                </a:solidFill>
                <a:latin typeface="Lexend"/>
                <a:ea typeface="Lexend"/>
                <a:cs typeface="Lexend"/>
                <a:sym typeface="Lexend"/>
              </a:rPr>
              <a:t>281.9999753 = 16.79</a:t>
            </a:r>
            <a:endParaRPr sz="1800">
              <a:latin typeface="Lexend"/>
              <a:ea typeface="Lexend"/>
              <a:cs typeface="Lexend"/>
              <a:sym typeface="Lexend"/>
            </a:endParaRPr>
          </a:p>
        </p:txBody>
      </p:sp>
      <p:sp>
        <p:nvSpPr>
          <p:cNvPr id="1650" name="Google Shape;1650;p94"/>
          <p:cNvSpPr txBox="1"/>
          <p:nvPr/>
        </p:nvSpPr>
        <p:spPr>
          <a:xfrm flipH="1" rot="2671">
            <a:off x="324299" y="2890585"/>
            <a:ext cx="4247701" cy="89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Dhererka dhinaca lagu calaamadeeyay w cm waa 16.79 cm.</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lang="en-GB" sz="1800">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solidFill>
                <a:schemeClr val="dk1"/>
              </a:solidFill>
              <a:latin typeface="Lexend"/>
              <a:ea typeface="Lexend"/>
              <a:cs typeface="Lexend"/>
              <a:sym typeface="Lexend"/>
            </a:endParaRPr>
          </a:p>
        </p:txBody>
      </p:sp>
      <p:sp>
        <p:nvSpPr>
          <p:cNvPr id="1651" name="Google Shape;1651;p94"/>
          <p:cNvSpPr txBox="1"/>
          <p:nvPr/>
        </p:nvSpPr>
        <p:spPr>
          <a:xfrm flipH="1" rot="2640">
            <a:off x="324349" y="635782"/>
            <a:ext cx="39066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Isla'egta aragtida Pythagoras ee saddexagalka A waa:</a:t>
            </a:r>
            <a:endParaRPr sz="1800">
              <a:latin typeface="Lexend"/>
              <a:ea typeface="Lexend"/>
              <a:cs typeface="Lexend"/>
              <a:sym typeface="Lexend"/>
            </a:endParaRPr>
          </a:p>
        </p:txBody>
      </p:sp>
      <p:sp>
        <p:nvSpPr>
          <p:cNvPr id="1652" name="Google Shape;1652;p94"/>
          <p:cNvSpPr txBox="1"/>
          <p:nvPr/>
        </p:nvSpPr>
        <p:spPr>
          <a:xfrm flipH="1" rot="2509">
            <a:off x="781100" y="1213635"/>
            <a:ext cx="2877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latin typeface="Lexend"/>
                <a:ea typeface="Lexend"/>
                <a:cs typeface="Lexend"/>
                <a:sym typeface="Lexend"/>
              </a:rPr>
              <a:t>² + 13² = 21.23676²</a:t>
            </a:r>
            <a:endParaRPr sz="1800">
              <a:latin typeface="Lexend"/>
              <a:ea typeface="Lexend"/>
              <a:cs typeface="Lexend"/>
              <a:sym typeface="Lexend"/>
            </a:endParaRPr>
          </a:p>
        </p:txBody>
      </p:sp>
      <p:sp>
        <p:nvSpPr>
          <p:cNvPr id="1653" name="Google Shape;1653;p94"/>
          <p:cNvSpPr txBox="1"/>
          <p:nvPr/>
        </p:nvSpPr>
        <p:spPr>
          <a:xfrm flipH="1" rot="2369">
            <a:off x="781075" y="1595242"/>
            <a:ext cx="3483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latin typeface="Lexend"/>
                <a:ea typeface="Lexend"/>
                <a:cs typeface="Lexend"/>
                <a:sym typeface="Lexend"/>
              </a:rPr>
              <a:t>² </a:t>
            </a:r>
            <a:r>
              <a:rPr lang="en-GB" sz="1800">
                <a:solidFill>
                  <a:schemeClr val="lt1"/>
                </a:solidFill>
                <a:latin typeface="Lexend"/>
                <a:ea typeface="Lexend"/>
                <a:cs typeface="Lexend"/>
                <a:sym typeface="Lexend"/>
              </a:rPr>
              <a:t>+ 13²</a:t>
            </a:r>
            <a:r>
              <a:rPr lang="en-GB" sz="1800">
                <a:latin typeface="Lexend"/>
                <a:ea typeface="Lexend"/>
                <a:cs typeface="Lexend"/>
                <a:sym typeface="Lexend"/>
              </a:rPr>
              <a:t> = 21.23676² – </a:t>
            </a:r>
            <a:r>
              <a:rPr lang="en-GB" sz="1800">
                <a:solidFill>
                  <a:schemeClr val="dk1"/>
                </a:solidFill>
                <a:latin typeface="Lexend"/>
                <a:ea typeface="Lexend"/>
                <a:cs typeface="Lexend"/>
                <a:sym typeface="Lexend"/>
              </a:rPr>
              <a:t>13²</a:t>
            </a:r>
            <a:endParaRPr sz="1800">
              <a:latin typeface="Lexend"/>
              <a:ea typeface="Lexend"/>
              <a:cs typeface="Lexend"/>
              <a:sym typeface="Lexend"/>
            </a:endParaRPr>
          </a:p>
        </p:txBody>
      </p:sp>
      <p:sp>
        <p:nvSpPr>
          <p:cNvPr id="1654" name="Google Shape;1654;p94"/>
          <p:cNvSpPr txBox="1"/>
          <p:nvPr/>
        </p:nvSpPr>
        <p:spPr>
          <a:xfrm flipH="1" rot="2509">
            <a:off x="781100" y="1947060"/>
            <a:ext cx="2877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latin typeface="Lexend"/>
                <a:ea typeface="Lexend"/>
                <a:cs typeface="Lexend"/>
                <a:sym typeface="Lexend"/>
              </a:rPr>
              <a:t>² </a:t>
            </a:r>
            <a:r>
              <a:rPr lang="en-GB" sz="1800">
                <a:solidFill>
                  <a:schemeClr val="lt1"/>
                </a:solidFill>
                <a:latin typeface="Lexend"/>
                <a:ea typeface="Lexend"/>
                <a:cs typeface="Lexend"/>
                <a:sym typeface="Lexend"/>
              </a:rPr>
              <a:t>+ 13²</a:t>
            </a:r>
            <a:r>
              <a:rPr lang="en-GB" sz="1800">
                <a:latin typeface="Lexend"/>
                <a:ea typeface="Lexend"/>
                <a:cs typeface="Lexend"/>
                <a:sym typeface="Lexend"/>
              </a:rPr>
              <a:t> = 281.9999753</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 \ \ \ \ \ \ \ \ \ \ \ \ \ \ \ \ \ \ \ \ \ \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655" name="Google Shape;1655;p94" title="the square root of"/>
          <p:cNvPicPr preferRelativeResize="0"/>
          <p:nvPr/>
        </p:nvPicPr>
        <p:blipFill rotWithShape="1">
          <a:blip r:embed="rId4">
            <a:alphaModFix/>
          </a:blip>
          <a:srcRect b="10" l="0" r="58593" t="0"/>
          <a:stretch/>
        </p:blipFill>
        <p:spPr>
          <a:xfrm>
            <a:off x="1845550" y="2342200"/>
            <a:ext cx="1524049" cy="26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9" name="Shape 1659"/>
        <p:cNvGrpSpPr/>
        <p:nvPr/>
      </p:nvGrpSpPr>
      <p:grpSpPr>
        <a:xfrm>
          <a:off x="0" y="0"/>
          <a:ext cx="0" cy="0"/>
          <a:chOff x="0" y="0"/>
          <a:chExt cx="0" cy="0"/>
        </a:xfrm>
      </p:grpSpPr>
      <p:sp>
        <p:nvSpPr>
          <p:cNvPr id="1660" name="Google Shape;1660;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Helista dhererka dhinacyada maqan</a:t>
            </a:r>
            <a:endParaRPr/>
          </a:p>
        </p:txBody>
      </p:sp>
      <p:pic>
        <p:nvPicPr>
          <p:cNvPr id="1661" name="Google Shape;1661;p95"/>
          <p:cNvPicPr preferRelativeResize="0"/>
          <p:nvPr/>
        </p:nvPicPr>
        <p:blipFill>
          <a:blip r:embed="rId3">
            <a:alphaModFix/>
          </a:blip>
          <a:stretch>
            <a:fillRect/>
          </a:stretch>
        </p:blipFill>
        <p:spPr>
          <a:xfrm>
            <a:off x="6256801" y="878548"/>
            <a:ext cx="2177150" cy="3093525"/>
          </a:xfrm>
          <a:prstGeom prst="rect">
            <a:avLst/>
          </a:prstGeom>
          <a:noFill/>
          <a:ln>
            <a:noFill/>
          </a:ln>
        </p:spPr>
      </p:pic>
      <p:cxnSp>
        <p:nvCxnSpPr>
          <p:cNvPr id="1662" name="Google Shape;1662;p95"/>
          <p:cNvCxnSpPr/>
          <p:nvPr/>
        </p:nvCxnSpPr>
        <p:spPr>
          <a:xfrm>
            <a:off x="7553775" y="908425"/>
            <a:ext cx="941400" cy="2968500"/>
          </a:xfrm>
          <a:prstGeom prst="straightConnector1">
            <a:avLst/>
          </a:prstGeom>
          <a:noFill/>
          <a:ln cap="flat" cmpd="sng" w="28575">
            <a:solidFill>
              <a:srgbClr val="4F7BE8"/>
            </a:solidFill>
            <a:prstDash val="solid"/>
            <a:round/>
            <a:headEnd len="med" w="med" type="triangle"/>
            <a:tailEnd len="med" w="med" type="triangle"/>
          </a:ln>
        </p:spPr>
      </p:cxnSp>
      <p:cxnSp>
        <p:nvCxnSpPr>
          <p:cNvPr id="1663" name="Google Shape;1663;p95"/>
          <p:cNvCxnSpPr/>
          <p:nvPr/>
        </p:nvCxnSpPr>
        <p:spPr>
          <a:xfrm flipH="1">
            <a:off x="6183275" y="878550"/>
            <a:ext cx="1081800" cy="1413300"/>
          </a:xfrm>
          <a:prstGeom prst="straightConnector1">
            <a:avLst/>
          </a:prstGeom>
          <a:noFill/>
          <a:ln cap="flat" cmpd="sng" w="28575">
            <a:solidFill>
              <a:srgbClr val="4F7BE8"/>
            </a:solidFill>
            <a:prstDash val="solid"/>
            <a:round/>
            <a:headEnd len="med" w="med" type="triangle"/>
            <a:tailEnd len="med" w="med" type="triangle"/>
          </a:ln>
        </p:spPr>
      </p:cxnSp>
      <p:cxnSp>
        <p:nvCxnSpPr>
          <p:cNvPr id="1664" name="Google Shape;1664;p95"/>
          <p:cNvCxnSpPr/>
          <p:nvPr/>
        </p:nvCxnSpPr>
        <p:spPr>
          <a:xfrm>
            <a:off x="6183275" y="2368725"/>
            <a:ext cx="0" cy="1546500"/>
          </a:xfrm>
          <a:prstGeom prst="straightConnector1">
            <a:avLst/>
          </a:prstGeom>
          <a:noFill/>
          <a:ln cap="flat" cmpd="sng" w="28575">
            <a:solidFill>
              <a:srgbClr val="4F7BE8"/>
            </a:solidFill>
            <a:prstDash val="solid"/>
            <a:round/>
            <a:headEnd len="med" w="med" type="triangle"/>
            <a:tailEnd len="med" w="med" type="triangle"/>
          </a:ln>
        </p:spPr>
      </p:cxnSp>
      <p:sp>
        <p:nvSpPr>
          <p:cNvPr id="1665" name="Google Shape;1665;p95"/>
          <p:cNvSpPr txBox="1"/>
          <p:nvPr/>
        </p:nvSpPr>
        <p:spPr>
          <a:xfrm flipH="1" rot="3287">
            <a:off x="8068566" y="2167283"/>
            <a:ext cx="941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26 cm</a:t>
            </a:r>
            <a:endParaRPr sz="1800">
              <a:latin typeface="Lexend"/>
              <a:ea typeface="Lexend"/>
              <a:cs typeface="Lexend"/>
              <a:sym typeface="Lexend"/>
            </a:endParaRPr>
          </a:p>
        </p:txBody>
      </p:sp>
      <p:sp>
        <p:nvSpPr>
          <p:cNvPr id="1666" name="Google Shape;1666;p95"/>
          <p:cNvSpPr txBox="1"/>
          <p:nvPr/>
        </p:nvSpPr>
        <p:spPr>
          <a:xfrm flipH="1" rot="2924">
            <a:off x="5984770" y="1398695"/>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15 cm</a:t>
            </a:r>
            <a:endParaRPr sz="1800">
              <a:latin typeface="Lexend"/>
              <a:ea typeface="Lexend"/>
              <a:cs typeface="Lexend"/>
              <a:sym typeface="Lexend"/>
            </a:endParaRPr>
          </a:p>
        </p:txBody>
      </p:sp>
      <p:sp>
        <p:nvSpPr>
          <p:cNvPr id="1667" name="Google Shape;1667;p95"/>
          <p:cNvSpPr txBox="1"/>
          <p:nvPr/>
        </p:nvSpPr>
        <p:spPr>
          <a:xfrm flipH="1" rot="2924">
            <a:off x="5476811" y="3003370"/>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13 cm</a:t>
            </a:r>
            <a:endParaRPr sz="1800">
              <a:latin typeface="Lexend"/>
              <a:ea typeface="Lexend"/>
              <a:cs typeface="Lexend"/>
              <a:sym typeface="Lexend"/>
            </a:endParaRPr>
          </a:p>
        </p:txBody>
      </p:sp>
      <p:sp>
        <p:nvSpPr>
          <p:cNvPr id="1668" name="Google Shape;1668;p95"/>
          <p:cNvSpPr txBox="1"/>
          <p:nvPr/>
        </p:nvSpPr>
        <p:spPr>
          <a:xfrm flipH="1" rot="3157">
            <a:off x="6829450" y="334132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400">
                <a:latin typeface="Lexend"/>
                <a:ea typeface="Lexend"/>
                <a:cs typeface="Lexend"/>
                <a:sym typeface="Lexend"/>
              </a:rPr>
              <a:t>A</a:t>
            </a:r>
            <a:endParaRPr sz="1800">
              <a:latin typeface="Lexend"/>
              <a:ea typeface="Lexend"/>
              <a:cs typeface="Lexend"/>
              <a:sym typeface="Lexend"/>
            </a:endParaRPr>
          </a:p>
        </p:txBody>
      </p:sp>
      <p:sp>
        <p:nvSpPr>
          <p:cNvPr id="1669" name="Google Shape;1669;p95"/>
          <p:cNvSpPr txBox="1"/>
          <p:nvPr/>
        </p:nvSpPr>
        <p:spPr>
          <a:xfrm flipH="1" rot="3157">
            <a:off x="7132500" y="221717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400">
                <a:latin typeface="Lexend"/>
                <a:ea typeface="Lexend"/>
                <a:cs typeface="Lexend"/>
                <a:sym typeface="Lexend"/>
              </a:rPr>
              <a:t>B</a:t>
            </a:r>
            <a:endParaRPr sz="1800">
              <a:latin typeface="Lexend"/>
              <a:ea typeface="Lexend"/>
              <a:cs typeface="Lexend"/>
              <a:sym typeface="Lexend"/>
            </a:endParaRPr>
          </a:p>
        </p:txBody>
      </p:sp>
      <p:cxnSp>
        <p:nvCxnSpPr>
          <p:cNvPr id="1670" name="Google Shape;1670;p95"/>
          <p:cNvCxnSpPr/>
          <p:nvPr/>
        </p:nvCxnSpPr>
        <p:spPr>
          <a:xfrm rot="10800000">
            <a:off x="6308375" y="4040875"/>
            <a:ext cx="2029800" cy="0"/>
          </a:xfrm>
          <a:prstGeom prst="straightConnector1">
            <a:avLst/>
          </a:prstGeom>
          <a:noFill/>
          <a:ln cap="flat" cmpd="sng" w="28575">
            <a:solidFill>
              <a:srgbClr val="4F7BE8"/>
            </a:solidFill>
            <a:prstDash val="solid"/>
            <a:round/>
            <a:headEnd len="med" w="med" type="triangle"/>
            <a:tailEnd len="med" w="med" type="triangle"/>
          </a:ln>
        </p:spPr>
      </p:cxnSp>
      <p:sp>
        <p:nvSpPr>
          <p:cNvPr id="1671" name="Google Shape;1671;p95"/>
          <p:cNvSpPr txBox="1"/>
          <p:nvPr/>
        </p:nvSpPr>
        <p:spPr>
          <a:xfrm flipH="1" rot="2682">
            <a:off x="6692476" y="4063881"/>
            <a:ext cx="11535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16.79 cm</a:t>
            </a:r>
            <a:r>
              <a:rPr lang="en-GB" sz="1400">
                <a:latin typeface="Lexend"/>
                <a:ea typeface="Lexend"/>
                <a:cs typeface="Lexend"/>
                <a:sym typeface="Lexend"/>
              </a:rPr>
              <a:t/>
            </a:r>
            <a:endParaRPr sz="1800">
              <a:latin typeface="Lexend"/>
              <a:ea typeface="Lexend"/>
              <a:cs typeface="Lexend"/>
              <a:sym typeface="Lexend"/>
            </a:endParaRPr>
          </a:p>
        </p:txBody>
      </p:sp>
      <p:grpSp>
        <p:nvGrpSpPr>
          <p:cNvPr id="1672" name="Google Shape;1672;p95"/>
          <p:cNvGrpSpPr/>
          <p:nvPr/>
        </p:nvGrpSpPr>
        <p:grpSpPr>
          <a:xfrm>
            <a:off x="5911689" y="641265"/>
            <a:ext cx="3869286" cy="3477300"/>
            <a:chOff x="5911689" y="638925"/>
            <a:chExt cx="3869286" cy="3477300"/>
          </a:xfrm>
        </p:grpSpPr>
        <p:grpSp>
          <p:nvGrpSpPr>
            <p:cNvPr id="1673" name="Google Shape;1673;p95"/>
            <p:cNvGrpSpPr/>
            <p:nvPr/>
          </p:nvGrpSpPr>
          <p:grpSpPr>
            <a:xfrm>
              <a:off x="5911689" y="638925"/>
              <a:ext cx="3869286" cy="3477300"/>
              <a:chOff x="5911689" y="638925"/>
              <a:chExt cx="3869286" cy="3477300"/>
            </a:xfrm>
          </p:grpSpPr>
          <p:sp>
            <p:nvSpPr>
              <p:cNvPr id="1674" name="Google Shape;1674;p95"/>
              <p:cNvSpPr/>
              <p:nvPr/>
            </p:nvSpPr>
            <p:spPr>
              <a:xfrm flipH="1" rot="2244395">
                <a:off x="6270784" y="1442884"/>
                <a:ext cx="3279684" cy="1869381"/>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5" name="Google Shape;1675;p95"/>
              <p:cNvSpPr/>
              <p:nvPr/>
            </p:nvSpPr>
            <p:spPr>
              <a:xfrm flipH="1">
                <a:off x="6047518" y="1982105"/>
                <a:ext cx="2715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6" name="Google Shape;1676;p95"/>
              <p:cNvSpPr/>
              <p:nvPr/>
            </p:nvSpPr>
            <p:spPr>
              <a:xfrm flipH="1">
                <a:off x="5911689" y="1359400"/>
                <a:ext cx="8382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77" name="Google Shape;1677;p95"/>
            <p:cNvSpPr/>
            <p:nvPr/>
          </p:nvSpPr>
          <p:spPr>
            <a:xfrm flipH="1">
              <a:off x="7265064" y="839375"/>
              <a:ext cx="8382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678" name="Google Shape;1678;p95"/>
          <p:cNvCxnSpPr/>
          <p:nvPr/>
        </p:nvCxnSpPr>
        <p:spPr>
          <a:xfrm>
            <a:off x="6301880" y="2352595"/>
            <a:ext cx="2017500" cy="1549200"/>
          </a:xfrm>
          <a:prstGeom prst="straightConnector1">
            <a:avLst/>
          </a:prstGeom>
          <a:noFill/>
          <a:ln cap="flat" cmpd="sng" w="38100">
            <a:solidFill>
              <a:schemeClr val="accent2"/>
            </a:solidFill>
            <a:prstDash val="solid"/>
            <a:round/>
            <a:headEnd len="med" w="med" type="triangle"/>
            <a:tailEnd len="med" w="med" type="triangle"/>
          </a:ln>
        </p:spPr>
      </p:cxnSp>
      <p:sp>
        <p:nvSpPr>
          <p:cNvPr id="1679" name="Google Shape;1679;p95"/>
          <p:cNvSpPr txBox="1"/>
          <p:nvPr/>
        </p:nvSpPr>
        <p:spPr>
          <a:xfrm flipH="1" rot="2220064">
            <a:off x="6385942" y="2860487"/>
            <a:ext cx="2044265" cy="27702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400">
                <a:solidFill>
                  <a:schemeClr val="dk1"/>
                </a:solidFill>
                <a:latin typeface="Lexend"/>
                <a:ea typeface="Lexend"/>
                <a:cs typeface="Lexend"/>
                <a:sym typeface="Lexend"/>
              </a:rPr>
              <a:t>21.23676 cm</a:t>
            </a:r>
            <a:r>
              <a:rPr lang="en-GB" sz="1400">
                <a:latin typeface="Lexend"/>
                <a:ea typeface="Lexend"/>
                <a:cs typeface="Lexend"/>
                <a:sym typeface="Lexend"/>
              </a:rPr>
              <a:t/>
            </a:r>
            <a:endParaRPr sz="1800">
              <a:latin typeface="Lexend"/>
              <a:ea typeface="Lexend"/>
              <a:cs typeface="Lexend"/>
              <a:sym typeface="Lexend"/>
            </a:endParaRPr>
          </a:p>
        </p:txBody>
      </p:sp>
      <p:sp>
        <p:nvSpPr>
          <p:cNvPr id="1680" name="Google Shape;1680;p95"/>
          <p:cNvSpPr txBox="1"/>
          <p:nvPr/>
        </p:nvSpPr>
        <p:spPr>
          <a:xfrm flipH="1" rot="2665">
            <a:off x="780974" y="2299486"/>
            <a:ext cx="38694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solidFill>
                  <a:schemeClr val="lt1"/>
                </a:solidFill>
                <a:latin typeface="Lexend"/>
                <a:ea typeface="Lexend"/>
                <a:cs typeface="Lexend"/>
                <a:sym typeface="Lexend"/>
              </a:rPr>
              <a:t>²</a:t>
            </a:r>
            <a:r>
              <a:rPr lang="en-GB" sz="1800">
                <a:latin typeface="Lexend"/>
                <a:ea typeface="Lexend"/>
                <a:cs typeface="Lexend"/>
                <a:sym typeface="Lexend"/>
              </a:rPr>
              <a:t> </a:t>
            </a:r>
            <a:r>
              <a:rPr lang="en-GB" sz="1800">
                <a:solidFill>
                  <a:schemeClr val="lt1"/>
                </a:solidFill>
                <a:latin typeface="Lexend"/>
                <a:ea typeface="Lexend"/>
                <a:cs typeface="Lexend"/>
                <a:sym typeface="Lexend"/>
              </a:rPr>
              <a:t>+ 15²</a:t>
            </a:r>
            <a:r>
              <a:rPr lang="en-GB" sz="1800">
                <a:latin typeface="Lexend"/>
                <a:ea typeface="Lexend"/>
                <a:cs typeface="Lexend"/>
                <a:sym typeface="Lexend"/>
              </a:rPr>
              <a:t> =   </a:t>
            </a:r>
            <a:r>
              <a:rPr lang="en-GB" sz="1800">
                <a:solidFill>
                  <a:schemeClr val="dk1"/>
                </a:solidFill>
                <a:latin typeface="Lexend"/>
                <a:ea typeface="Lexend"/>
                <a:cs typeface="Lexend"/>
                <a:sym typeface="Lexend"/>
              </a:rPr>
              <a:t>281.9999753 = 16.79</a:t>
            </a:r>
            <a:endParaRPr sz="1800">
              <a:latin typeface="Lexend"/>
              <a:ea typeface="Lexend"/>
              <a:cs typeface="Lexend"/>
              <a:sym typeface="Lexend"/>
            </a:endParaRPr>
          </a:p>
        </p:txBody>
      </p:sp>
      <p:sp>
        <p:nvSpPr>
          <p:cNvPr id="1681" name="Google Shape;1681;p95"/>
          <p:cNvSpPr txBox="1"/>
          <p:nvPr/>
        </p:nvSpPr>
        <p:spPr>
          <a:xfrm flipH="1" rot="2640">
            <a:off x="324349" y="635782"/>
            <a:ext cx="39066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400">
                <a:latin typeface="Lexend"/>
                <a:ea typeface="Lexend"/>
                <a:cs typeface="Lexend"/>
                <a:sym typeface="Lexend"/>
              </a:rPr>
              <a:t>Isla'egta aragtida Pythagoras ee saddexagalka A waa:</a:t>
            </a:r>
            <a:endParaRPr sz="1800">
              <a:latin typeface="Lexend"/>
              <a:ea typeface="Lexend"/>
              <a:cs typeface="Lexend"/>
              <a:sym typeface="Lexend"/>
            </a:endParaRPr>
          </a:p>
        </p:txBody>
      </p:sp>
      <p:sp>
        <p:nvSpPr>
          <p:cNvPr id="1682" name="Google Shape;1682;p95"/>
          <p:cNvSpPr txBox="1"/>
          <p:nvPr/>
        </p:nvSpPr>
        <p:spPr>
          <a:xfrm flipH="1" rot="2509">
            <a:off x="781100" y="1213635"/>
            <a:ext cx="2877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latin typeface="Lexend"/>
                <a:ea typeface="Lexend"/>
                <a:cs typeface="Lexend"/>
                <a:sym typeface="Lexend"/>
              </a:rPr>
              <a:t>² + 13² = 21.23676²</a:t>
            </a:r>
            <a:endParaRPr sz="1800">
              <a:latin typeface="Lexend"/>
              <a:ea typeface="Lexend"/>
              <a:cs typeface="Lexend"/>
              <a:sym typeface="Lexend"/>
            </a:endParaRPr>
          </a:p>
        </p:txBody>
      </p:sp>
      <p:sp>
        <p:nvSpPr>
          <p:cNvPr id="1683" name="Google Shape;1683;p95"/>
          <p:cNvSpPr txBox="1"/>
          <p:nvPr/>
        </p:nvSpPr>
        <p:spPr>
          <a:xfrm flipH="1" rot="2369">
            <a:off x="781075" y="1595242"/>
            <a:ext cx="3483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latin typeface="Lexend"/>
                <a:ea typeface="Lexend"/>
                <a:cs typeface="Lexend"/>
                <a:sym typeface="Lexend"/>
              </a:rPr>
              <a:t>² </a:t>
            </a:r>
            <a:r>
              <a:rPr lang="en-GB" sz="1800">
                <a:solidFill>
                  <a:schemeClr val="lt1"/>
                </a:solidFill>
                <a:latin typeface="Lexend"/>
                <a:ea typeface="Lexend"/>
                <a:cs typeface="Lexend"/>
                <a:sym typeface="Lexend"/>
              </a:rPr>
              <a:t>+ 13²</a:t>
            </a:r>
            <a:r>
              <a:rPr lang="en-GB" sz="1800">
                <a:latin typeface="Lexend"/>
                <a:ea typeface="Lexend"/>
                <a:cs typeface="Lexend"/>
                <a:sym typeface="Lexend"/>
              </a:rPr>
              <a:t> = 21.23676² – </a:t>
            </a:r>
            <a:r>
              <a:rPr lang="en-GB" sz="1800">
                <a:solidFill>
                  <a:schemeClr val="dk1"/>
                </a:solidFill>
                <a:latin typeface="Lexend"/>
                <a:ea typeface="Lexend"/>
                <a:cs typeface="Lexend"/>
                <a:sym typeface="Lexend"/>
              </a:rPr>
              <a:t>13²</a:t>
            </a:r>
            <a:endParaRPr sz="1800">
              <a:latin typeface="Lexend"/>
              <a:ea typeface="Lexend"/>
              <a:cs typeface="Lexend"/>
              <a:sym typeface="Lexend"/>
            </a:endParaRPr>
          </a:p>
        </p:txBody>
      </p:sp>
      <p:sp>
        <p:nvSpPr>
          <p:cNvPr id="1684" name="Google Shape;1684;p95"/>
          <p:cNvSpPr txBox="1"/>
          <p:nvPr/>
        </p:nvSpPr>
        <p:spPr>
          <a:xfrm flipH="1" rot="2509">
            <a:off x="781100" y="1947060"/>
            <a:ext cx="2877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latin typeface="Lexend"/>
                <a:ea typeface="Lexend"/>
                <a:cs typeface="Lexend"/>
                <a:sym typeface="Lexend"/>
              </a:rPr>
              <a:t>² </a:t>
            </a:r>
            <a:r>
              <a:rPr lang="en-GB" sz="1800">
                <a:solidFill>
                  <a:schemeClr val="lt1"/>
                </a:solidFill>
                <a:latin typeface="Lexend"/>
                <a:ea typeface="Lexend"/>
                <a:cs typeface="Lexend"/>
                <a:sym typeface="Lexend"/>
              </a:rPr>
              <a:t>+ 13²</a:t>
            </a:r>
            <a:r>
              <a:rPr lang="en-GB" sz="1800">
                <a:latin typeface="Lexend"/>
                <a:ea typeface="Lexend"/>
                <a:cs typeface="Lexend"/>
                <a:sym typeface="Lexend"/>
              </a:rPr>
              <a:t> = 281.9999753</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 \ \ \ \ \ \ \ \ \ \ \ \ \ \ \ \ \ \ \ \ \ \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685" name="Google Shape;1685;p95" title="the square root of"/>
          <p:cNvPicPr preferRelativeResize="0"/>
          <p:nvPr/>
        </p:nvPicPr>
        <p:blipFill rotWithShape="1">
          <a:blip r:embed="rId4">
            <a:alphaModFix/>
          </a:blip>
          <a:srcRect b="10" l="0" r="58593" t="0"/>
          <a:stretch/>
        </p:blipFill>
        <p:spPr>
          <a:xfrm>
            <a:off x="1845550" y="2342200"/>
            <a:ext cx="1524049" cy="262775"/>
          </a:xfrm>
          <a:prstGeom prst="rect">
            <a:avLst/>
          </a:prstGeom>
          <a:noFill/>
          <a:ln>
            <a:noFill/>
          </a:ln>
        </p:spPr>
      </p:pic>
      <p:pic>
        <p:nvPicPr>
          <p:cNvPr id="1686" name="Google Shape;1686;p95"/>
          <p:cNvPicPr preferRelativeResize="0"/>
          <p:nvPr/>
        </p:nvPicPr>
        <p:blipFill>
          <a:blip r:embed="rId8">
            <a:alphaModFix/>
          </a:blip>
          <a:stretch>
            <a:fillRect/>
          </a:stretch>
        </p:blipFill>
        <p:spPr>
          <a:xfrm>
            <a:off x="488151" y="3822558"/>
            <a:ext cx="652400" cy="732325"/>
          </a:xfrm>
          <a:prstGeom prst="rect">
            <a:avLst/>
          </a:prstGeom>
          <a:noFill/>
          <a:ln>
            <a:noFill/>
          </a:ln>
        </p:spPr>
      </p:pic>
      <p:sp>
        <p:nvSpPr>
          <p:cNvPr id="1687" name="Google Shape;1687;p95"/>
          <p:cNvSpPr txBox="1"/>
          <p:nvPr/>
        </p:nvSpPr>
        <p:spPr>
          <a:xfrm>
            <a:off x="371688" y="448553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800">
              <a:latin typeface="Lexend"/>
              <a:ea typeface="Lexend"/>
              <a:cs typeface="Lexend"/>
              <a:sym typeface="Lexend"/>
            </a:endParaRPr>
          </a:p>
        </p:txBody>
      </p:sp>
      <p:grpSp>
        <p:nvGrpSpPr>
          <p:cNvPr id="1688" name="Google Shape;1688;p95"/>
          <p:cNvGrpSpPr/>
          <p:nvPr/>
        </p:nvGrpSpPr>
        <p:grpSpPr>
          <a:xfrm>
            <a:off x="943361" y="2812510"/>
            <a:ext cx="4064345" cy="1544012"/>
            <a:chOff x="946904" y="3080950"/>
            <a:chExt cx="3727048" cy="1415876"/>
          </a:xfrm>
        </p:grpSpPr>
        <p:pic>
          <p:nvPicPr>
            <p:cNvPr id="1689" name="Google Shape;1689;p95"/>
            <p:cNvPicPr preferRelativeResize="0"/>
            <p:nvPr/>
          </p:nvPicPr>
          <p:blipFill rotWithShape="1">
            <a:blip r:embed="rId6">
              <a:alphaModFix/>
            </a:blip>
            <a:srcRect b="4218" l="40550" r="0" t="13558"/>
            <a:stretch/>
          </p:blipFill>
          <p:spPr>
            <a:xfrm>
              <a:off x="946904" y="3080950"/>
              <a:ext cx="3727048" cy="1415876"/>
            </a:xfrm>
            <a:prstGeom prst="rect">
              <a:avLst/>
            </a:prstGeom>
            <a:noFill/>
            <a:ln>
              <a:noFill/>
            </a:ln>
          </p:spPr>
        </p:pic>
        <p:sp>
          <p:nvSpPr>
            <p:cNvPr id="1690" name="Google Shape;1690;p95"/>
            <p:cNvSpPr txBox="1"/>
            <p:nvPr/>
          </p:nvSpPr>
          <p:spPr>
            <a:xfrm>
              <a:off x="1223003" y="3155492"/>
              <a:ext cx="3425100" cy="1016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GB" sz="1700">
                  <a:solidFill>
                    <a:schemeClr val="dk1"/>
                  </a:solidFill>
                  <a:latin typeface="Lexend"/>
                  <a:ea typeface="Lexend"/>
                  <a:cs typeface="Lexend"/>
                  <a:sym typeface="Lexend"/>
                </a:rPr>
                <a:t>Wow, taasi waa qurux badan laakiin waxay u egtahay mid qasan oo leh jajab tobanle dheer!</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700">
                  <a:solidFill>
                    <a:schemeClr val="dk1"/>
                  </a:solidFill>
                  <a:latin typeface="Lexend"/>
                  <a:ea typeface="Lexend"/>
                  <a:cs typeface="Lexend"/>
                  <a:sym typeface="Lexend"/>
                </a:rPr>
                <a:t>Ma jirtaa hab looga fogaado?</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4" name="Shape 1694"/>
        <p:cNvGrpSpPr/>
        <p:nvPr/>
      </p:nvGrpSpPr>
      <p:grpSpPr>
        <a:xfrm>
          <a:off x="0" y="0"/>
          <a:ext cx="0" cy="0"/>
          <a:chOff x="0" y="0"/>
          <a:chExt cx="0" cy="0"/>
        </a:xfrm>
      </p:grpSpPr>
      <p:sp>
        <p:nvSpPr>
          <p:cNvPr id="1695" name="Google Shape;1695;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pic>
        <p:nvPicPr>
          <p:cNvPr id="1696" name="Google Shape;1696;p96"/>
          <p:cNvPicPr preferRelativeResize="0"/>
          <p:nvPr/>
        </p:nvPicPr>
        <p:blipFill>
          <a:blip r:embed="rId3">
            <a:alphaModFix/>
          </a:blip>
          <a:stretch>
            <a:fillRect/>
          </a:stretch>
        </p:blipFill>
        <p:spPr>
          <a:xfrm>
            <a:off x="6256801" y="878548"/>
            <a:ext cx="2177150" cy="3093525"/>
          </a:xfrm>
          <a:prstGeom prst="rect">
            <a:avLst/>
          </a:prstGeom>
          <a:noFill/>
          <a:ln>
            <a:noFill/>
          </a:ln>
        </p:spPr>
      </p:pic>
      <p:cxnSp>
        <p:nvCxnSpPr>
          <p:cNvPr id="1697" name="Google Shape;1697;p96"/>
          <p:cNvCxnSpPr/>
          <p:nvPr/>
        </p:nvCxnSpPr>
        <p:spPr>
          <a:xfrm>
            <a:off x="7553775" y="908425"/>
            <a:ext cx="941400" cy="2968500"/>
          </a:xfrm>
          <a:prstGeom prst="straightConnector1">
            <a:avLst/>
          </a:prstGeom>
          <a:noFill/>
          <a:ln cap="flat" cmpd="sng" w="28575">
            <a:solidFill>
              <a:srgbClr val="4F7BE8"/>
            </a:solidFill>
            <a:prstDash val="solid"/>
            <a:round/>
            <a:headEnd len="med" w="med" type="triangle"/>
            <a:tailEnd len="med" w="med" type="triangle"/>
          </a:ln>
        </p:spPr>
      </p:cxnSp>
      <p:cxnSp>
        <p:nvCxnSpPr>
          <p:cNvPr id="1698" name="Google Shape;1698;p96"/>
          <p:cNvCxnSpPr/>
          <p:nvPr/>
        </p:nvCxnSpPr>
        <p:spPr>
          <a:xfrm flipH="1">
            <a:off x="6183275" y="878550"/>
            <a:ext cx="1081800" cy="1413300"/>
          </a:xfrm>
          <a:prstGeom prst="straightConnector1">
            <a:avLst/>
          </a:prstGeom>
          <a:noFill/>
          <a:ln cap="flat" cmpd="sng" w="28575">
            <a:solidFill>
              <a:srgbClr val="4F7BE8"/>
            </a:solidFill>
            <a:prstDash val="solid"/>
            <a:round/>
            <a:headEnd len="med" w="med" type="triangle"/>
            <a:tailEnd len="med" w="med" type="triangle"/>
          </a:ln>
        </p:spPr>
      </p:cxnSp>
      <p:cxnSp>
        <p:nvCxnSpPr>
          <p:cNvPr id="1699" name="Google Shape;1699;p96"/>
          <p:cNvCxnSpPr/>
          <p:nvPr/>
        </p:nvCxnSpPr>
        <p:spPr>
          <a:xfrm>
            <a:off x="6183275" y="2368725"/>
            <a:ext cx="0" cy="1546500"/>
          </a:xfrm>
          <a:prstGeom prst="straightConnector1">
            <a:avLst/>
          </a:prstGeom>
          <a:noFill/>
          <a:ln cap="flat" cmpd="sng" w="28575">
            <a:solidFill>
              <a:srgbClr val="4F7BE8"/>
            </a:solidFill>
            <a:prstDash val="solid"/>
            <a:round/>
            <a:headEnd len="med" w="med" type="triangle"/>
            <a:tailEnd len="med" w="med" type="triangle"/>
          </a:ln>
        </p:spPr>
      </p:cxnSp>
      <p:sp>
        <p:nvSpPr>
          <p:cNvPr id="1700" name="Google Shape;1700;p96"/>
          <p:cNvSpPr txBox="1"/>
          <p:nvPr/>
        </p:nvSpPr>
        <p:spPr>
          <a:xfrm flipH="1" rot="3287">
            <a:off x="8068566" y="2167283"/>
            <a:ext cx="941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26 cm</a:t>
            </a:r>
            <a:endParaRPr sz="1800">
              <a:latin typeface="Lexend"/>
              <a:ea typeface="Lexend"/>
              <a:cs typeface="Lexend"/>
              <a:sym typeface="Lexend"/>
            </a:endParaRPr>
          </a:p>
        </p:txBody>
      </p:sp>
      <p:sp>
        <p:nvSpPr>
          <p:cNvPr id="1701" name="Google Shape;1701;p96"/>
          <p:cNvSpPr txBox="1"/>
          <p:nvPr/>
        </p:nvSpPr>
        <p:spPr>
          <a:xfrm flipH="1" rot="2924">
            <a:off x="5984770" y="1398695"/>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15 cm</a:t>
            </a:r>
            <a:endParaRPr sz="1800">
              <a:latin typeface="Lexend"/>
              <a:ea typeface="Lexend"/>
              <a:cs typeface="Lexend"/>
              <a:sym typeface="Lexend"/>
            </a:endParaRPr>
          </a:p>
        </p:txBody>
      </p:sp>
      <p:sp>
        <p:nvSpPr>
          <p:cNvPr id="1702" name="Google Shape;1702;p96"/>
          <p:cNvSpPr txBox="1"/>
          <p:nvPr/>
        </p:nvSpPr>
        <p:spPr>
          <a:xfrm flipH="1" rot="2924">
            <a:off x="5476811" y="3003370"/>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13 cm</a:t>
            </a:r>
            <a:endParaRPr sz="1800">
              <a:latin typeface="Lexend"/>
              <a:ea typeface="Lexend"/>
              <a:cs typeface="Lexend"/>
              <a:sym typeface="Lexend"/>
            </a:endParaRPr>
          </a:p>
        </p:txBody>
      </p:sp>
      <p:sp>
        <p:nvSpPr>
          <p:cNvPr id="1703" name="Google Shape;1703;p96"/>
          <p:cNvSpPr txBox="1"/>
          <p:nvPr/>
        </p:nvSpPr>
        <p:spPr>
          <a:xfrm flipH="1" rot="3157">
            <a:off x="6829450" y="334132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A</a:t>
            </a:r>
            <a:endParaRPr sz="1800">
              <a:latin typeface="Lexend"/>
              <a:ea typeface="Lexend"/>
              <a:cs typeface="Lexend"/>
              <a:sym typeface="Lexend"/>
            </a:endParaRPr>
          </a:p>
        </p:txBody>
      </p:sp>
      <p:sp>
        <p:nvSpPr>
          <p:cNvPr id="1704" name="Google Shape;1704;p96"/>
          <p:cNvSpPr txBox="1"/>
          <p:nvPr/>
        </p:nvSpPr>
        <p:spPr>
          <a:xfrm flipH="1" rot="3157">
            <a:off x="7132500" y="221717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B</a:t>
            </a:r>
            <a:endParaRPr sz="1800">
              <a:latin typeface="Lexend"/>
              <a:ea typeface="Lexend"/>
              <a:cs typeface="Lexend"/>
              <a:sym typeface="Lexend"/>
            </a:endParaRPr>
          </a:p>
        </p:txBody>
      </p:sp>
      <p:cxnSp>
        <p:nvCxnSpPr>
          <p:cNvPr id="1705" name="Google Shape;1705;p96"/>
          <p:cNvCxnSpPr/>
          <p:nvPr/>
        </p:nvCxnSpPr>
        <p:spPr>
          <a:xfrm rot="10800000">
            <a:off x="6308375" y="4040875"/>
            <a:ext cx="2029800" cy="0"/>
          </a:xfrm>
          <a:prstGeom prst="straightConnector1">
            <a:avLst/>
          </a:prstGeom>
          <a:noFill/>
          <a:ln cap="flat" cmpd="sng" w="28575">
            <a:solidFill>
              <a:srgbClr val="4F7BE8"/>
            </a:solidFill>
            <a:prstDash val="solid"/>
            <a:round/>
            <a:headEnd len="med" w="med" type="triangle"/>
            <a:tailEnd len="med" w="med" type="triangle"/>
          </a:ln>
        </p:spPr>
      </p:cxnSp>
      <p:sp>
        <p:nvSpPr>
          <p:cNvPr id="1706" name="Google Shape;1706;p96"/>
          <p:cNvSpPr txBox="1"/>
          <p:nvPr/>
        </p:nvSpPr>
        <p:spPr>
          <a:xfrm flipH="1" rot="2682">
            <a:off x="6692476" y="4063881"/>
            <a:ext cx="11535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16.79 cm</a:t>
            </a:r>
            <a:r>
              <a:rPr lang="en-GB" sz="1100">
                <a:latin typeface="Lexend"/>
                <a:ea typeface="Lexend"/>
                <a:cs typeface="Lexend"/>
                <a:sym typeface="Lexend"/>
              </a:rPr>
              <a:t/>
            </a:r>
            <a:endParaRPr sz="1800">
              <a:latin typeface="Lexend"/>
              <a:ea typeface="Lexend"/>
              <a:cs typeface="Lexend"/>
              <a:sym typeface="Lexend"/>
            </a:endParaRPr>
          </a:p>
        </p:txBody>
      </p:sp>
      <p:grpSp>
        <p:nvGrpSpPr>
          <p:cNvPr id="1707" name="Google Shape;1707;p96"/>
          <p:cNvGrpSpPr/>
          <p:nvPr/>
        </p:nvGrpSpPr>
        <p:grpSpPr>
          <a:xfrm>
            <a:off x="5911689" y="641265"/>
            <a:ext cx="3869286" cy="3477300"/>
            <a:chOff x="5911689" y="638925"/>
            <a:chExt cx="3869286" cy="3477300"/>
          </a:xfrm>
        </p:grpSpPr>
        <p:grpSp>
          <p:nvGrpSpPr>
            <p:cNvPr id="1708" name="Google Shape;1708;p96"/>
            <p:cNvGrpSpPr/>
            <p:nvPr/>
          </p:nvGrpSpPr>
          <p:grpSpPr>
            <a:xfrm>
              <a:off x="5911689" y="638925"/>
              <a:ext cx="3869286" cy="3477300"/>
              <a:chOff x="5911689" y="638925"/>
              <a:chExt cx="3869286" cy="3477300"/>
            </a:xfrm>
          </p:grpSpPr>
          <p:sp>
            <p:nvSpPr>
              <p:cNvPr id="1709" name="Google Shape;1709;p96"/>
              <p:cNvSpPr/>
              <p:nvPr/>
            </p:nvSpPr>
            <p:spPr>
              <a:xfrm flipH="1" rot="2244395">
                <a:off x="6270784" y="1442884"/>
                <a:ext cx="3279684" cy="1869381"/>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10" name="Google Shape;1710;p96"/>
              <p:cNvSpPr/>
              <p:nvPr/>
            </p:nvSpPr>
            <p:spPr>
              <a:xfrm flipH="1">
                <a:off x="6047518" y="1982105"/>
                <a:ext cx="2715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11" name="Google Shape;1711;p96"/>
              <p:cNvSpPr/>
              <p:nvPr/>
            </p:nvSpPr>
            <p:spPr>
              <a:xfrm flipH="1">
                <a:off x="5911689" y="1359400"/>
                <a:ext cx="8382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712" name="Google Shape;1712;p96"/>
            <p:cNvSpPr/>
            <p:nvPr/>
          </p:nvSpPr>
          <p:spPr>
            <a:xfrm flipH="1">
              <a:off x="7265064" y="839375"/>
              <a:ext cx="8382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713" name="Google Shape;1713;p96"/>
          <p:cNvCxnSpPr/>
          <p:nvPr/>
        </p:nvCxnSpPr>
        <p:spPr>
          <a:xfrm>
            <a:off x="6301880" y="2352595"/>
            <a:ext cx="2017500" cy="1549200"/>
          </a:xfrm>
          <a:prstGeom prst="straightConnector1">
            <a:avLst/>
          </a:prstGeom>
          <a:noFill/>
          <a:ln cap="flat" cmpd="sng" w="38100">
            <a:solidFill>
              <a:schemeClr val="accent2"/>
            </a:solidFill>
            <a:prstDash val="solid"/>
            <a:round/>
            <a:headEnd len="med" w="med" type="triangle"/>
            <a:tailEnd len="med" w="med" type="triangle"/>
          </a:ln>
        </p:spPr>
      </p:cxnSp>
      <p:sp>
        <p:nvSpPr>
          <p:cNvPr id="1714" name="Google Shape;1714;p96"/>
          <p:cNvSpPr txBox="1"/>
          <p:nvPr/>
        </p:nvSpPr>
        <p:spPr>
          <a:xfrm flipH="1" rot="2220064">
            <a:off x="6385942" y="2860487"/>
            <a:ext cx="2044265" cy="27702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21.23676 cm</a:t>
            </a:r>
            <a:r>
              <a:rPr lang="en-GB" sz="1100">
                <a:latin typeface="Lexend"/>
                <a:ea typeface="Lexend"/>
                <a:cs typeface="Lexend"/>
                <a:sym typeface="Lexend"/>
              </a:rPr>
              <a:t/>
            </a:r>
            <a:endParaRPr sz="1800">
              <a:latin typeface="Lexend"/>
              <a:ea typeface="Lexend"/>
              <a:cs typeface="Lexend"/>
              <a:sym typeface="Lexend"/>
            </a:endParaRPr>
          </a:p>
        </p:txBody>
      </p:sp>
      <p:sp>
        <p:nvSpPr>
          <p:cNvPr id="1715" name="Google Shape;1715;p96"/>
          <p:cNvSpPr txBox="1"/>
          <p:nvPr/>
        </p:nvSpPr>
        <p:spPr>
          <a:xfrm flipH="1" rot="2750">
            <a:off x="4230899" y="1107068"/>
            <a:ext cx="44997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Halkii aan u beddeli lahayn 451 jajab tobanle (decimal), waxaan ku hayn karnaa qaabka surd (surd form).</a:t>
            </a:r>
            <a:endParaRPr sz="1800">
              <a:latin typeface="Lexend"/>
              <a:ea typeface="Lexend"/>
              <a:cs typeface="Lexend"/>
              <a:sym typeface="Lexend"/>
            </a:endParaRPr>
          </a:p>
        </p:txBody>
      </p:sp>
      <p:sp>
        <p:nvSpPr>
          <p:cNvPr id="1716" name="Google Shape;1716;p96"/>
          <p:cNvSpPr txBox="1"/>
          <p:nvPr/>
        </p:nvSpPr>
        <p:spPr>
          <a:xfrm flipH="1" rot="2509">
            <a:off x="781100" y="1213635"/>
            <a:ext cx="2877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latin typeface="Lexend"/>
                <a:ea typeface="Lexend"/>
                <a:cs typeface="Lexend"/>
                <a:sym typeface="Lexend"/>
              </a:rPr>
              <a:t>² + 13² = 21.23676²</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717" name="Google Shape;1717;p96" title="the square root of"/>
          <p:cNvPicPr preferRelativeResize="0"/>
          <p:nvPr/>
        </p:nvPicPr>
        <p:blipFill rotWithShape="1">
          <a:blip r:embed="rId4">
            <a:alphaModFix/>
          </a:blip>
          <a:srcRect b="0" l="0" r="58411" t="0"/>
          <a:stretch/>
        </p:blipFill>
        <p:spPr>
          <a:xfrm>
            <a:off x="6838822" y="1080233"/>
            <a:ext cx="560475" cy="262850"/>
          </a:xfrm>
          <a:prstGeom prst="rect">
            <a:avLst/>
          </a:prstGeom>
          <a:noFill/>
          <a:ln>
            <a:noFill/>
          </a:ln>
        </p:spPr>
      </p:pic>
      <p:grpSp>
        <p:nvGrpSpPr>
          <p:cNvPr id="1718" name="Google Shape;1718;p96"/>
          <p:cNvGrpSpPr/>
          <p:nvPr/>
        </p:nvGrpSpPr>
        <p:grpSpPr>
          <a:xfrm>
            <a:off x="781100" y="1141462"/>
            <a:ext cx="2877000" cy="457200"/>
            <a:chOff x="781100" y="1694499"/>
            <a:chExt cx="2877000" cy="457200"/>
          </a:xfrm>
        </p:grpSpPr>
        <p:sp>
          <p:nvSpPr>
            <p:cNvPr id="1719" name="Google Shape;1719;p96"/>
            <p:cNvSpPr txBox="1"/>
            <p:nvPr/>
          </p:nvSpPr>
          <p:spPr>
            <a:xfrm flipH="1" rot="2509">
              <a:off x="781100" y="1695549"/>
              <a:ext cx="2877001" cy="455100"/>
            </a:xfrm>
            <a:prstGeom prst="rect">
              <a:avLst/>
            </a:prstGeom>
            <a:solidFill>
              <a:schemeClr val="lt1"/>
            </a:solid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800"/>
                <a:buFont typeface="Arial"/>
                <a:buNone/>
              </a:pPr>
              <a:r>
                <a:rPr i="1" lang="en-GB" sz="2200">
                  <a:solidFill>
                    <a:schemeClr val="dk1"/>
                  </a:solidFill>
                  <a:latin typeface="Times New Roman"/>
                  <a:ea typeface="Times New Roman"/>
                  <a:cs typeface="Times New Roman"/>
                  <a:sym typeface="Times New Roman"/>
                </a:rPr>
                <a:t>w</a:t>
              </a:r>
              <a:r>
                <a:rPr lang="en-GB" sz="1800">
                  <a:latin typeface="Lexend"/>
                  <a:ea typeface="Lexend"/>
                  <a:cs typeface="Lexend"/>
                  <a:sym typeface="Lexend"/>
                </a:rPr>
                <a:t>² + 13² = </a:t>
              </a:r>
              <a:r>
                <a:rPr lang="en-GB" sz="300">
                  <a:latin typeface="Lexend"/>
                  <a:ea typeface="Lexend"/>
                  <a:cs typeface="Lexend"/>
                  <a:sym typeface="Lexend"/>
                </a:rPr>
                <a:t> </a:t>
              </a:r>
              <a:r>
                <a:rPr lang="en-GB" sz="1800">
                  <a:latin typeface="Lexend"/>
                  <a:ea typeface="Lexend"/>
                  <a:cs typeface="Lexend"/>
                  <a:sym typeface="Lexend"/>
                </a:rPr>
                <a:t> </a:t>
              </a:r>
              <a:r>
                <a:rPr lang="en-GB" sz="2400">
                  <a:solidFill>
                    <a:schemeClr val="dk1"/>
                  </a:solidFill>
                  <a:latin typeface="Lexend"/>
                  <a:ea typeface="Lexend"/>
                  <a:cs typeface="Lexend"/>
                  <a:sym typeface="Lexend"/>
                </a:rPr>
                <a:t>(</a:t>
              </a:r>
              <a:r>
                <a:rPr lang="en-GB" sz="1800">
                  <a:latin typeface="Lexend"/>
                  <a:ea typeface="Lexend"/>
                  <a:cs typeface="Lexend"/>
                  <a:sym typeface="Lexend"/>
                </a:rPr>
                <a:t>  451 </a:t>
              </a:r>
              <a:r>
                <a:rPr lang="en-GB" sz="2400">
                  <a:latin typeface="Lexend"/>
                  <a:ea typeface="Lexend"/>
                  <a:cs typeface="Lexend"/>
                  <a:sym typeface="Lexend"/>
                </a:rPr>
                <a:t>)</a:t>
              </a:r>
              <a:r>
                <a:rPr lang="en-GB" sz="1800">
                  <a:latin typeface="Lexend"/>
                  <a:ea typeface="Lexend"/>
                  <a:cs typeface="Lexend"/>
                  <a:sym typeface="Lexend"/>
                </a:rPr>
                <a:t>²</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720" name="Google Shape;1720;p96" title="the square root of"/>
            <p:cNvPicPr preferRelativeResize="0"/>
            <p:nvPr/>
          </p:nvPicPr>
          <p:blipFill rotWithShape="1">
            <a:blip r:embed="rId4">
              <a:alphaModFix/>
            </a:blip>
            <a:srcRect b="0" l="0" r="59644" t="0"/>
            <a:stretch/>
          </p:blipFill>
          <p:spPr>
            <a:xfrm>
              <a:off x="2042309" y="1797925"/>
              <a:ext cx="543850" cy="262850"/>
            </a:xfrm>
            <a:prstGeom prst="rect">
              <a:avLst/>
            </a:prstGeom>
            <a:noFill/>
            <a:ln>
              <a:noFill/>
            </a:ln>
          </p:spPr>
        </p:pic>
      </p:grpSp>
      <p:sp>
        <p:nvSpPr>
          <p:cNvPr id="1721" name="Google Shape;1721;p96"/>
          <p:cNvSpPr/>
          <p:nvPr/>
        </p:nvSpPr>
        <p:spPr>
          <a:xfrm rot="953">
            <a:off x="1847125" y="1212250"/>
            <a:ext cx="1081800" cy="3489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722" name="Google Shape;1722;p96"/>
          <p:cNvCxnSpPr>
            <a:stCxn id="1715" idx="3"/>
            <a:endCxn id="1721" idx="3"/>
          </p:cNvCxnSpPr>
          <p:nvPr/>
        </p:nvCxnSpPr>
        <p:spPr>
          <a:xfrm flipH="1">
            <a:off x="2928900" y="1382318"/>
            <a:ext cx="1302000" cy="4500"/>
          </a:xfrm>
          <a:prstGeom prst="straightConnector1">
            <a:avLst/>
          </a:prstGeom>
          <a:noFill/>
          <a:ln cap="flat" cmpd="sng" w="28575">
            <a:solidFill>
              <a:schemeClr val="accent2"/>
            </a:solidFill>
            <a:prstDash val="solid"/>
            <a:round/>
            <a:headEnd len="med" w="med" type="none"/>
            <a:tailEnd len="med" w="med" type="none"/>
          </a:ln>
        </p:spPr>
      </p:cxnSp>
      <p:sp>
        <p:nvSpPr>
          <p:cNvPr id="1723" name="Google Shape;1723;p96"/>
          <p:cNvSpPr txBox="1"/>
          <p:nvPr/>
        </p:nvSpPr>
        <p:spPr>
          <a:xfrm flipH="1" rot="2640">
            <a:off x="324349" y="635782"/>
            <a:ext cx="39066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Isla'egta aragtida Pythagoras (Pythagoras’ theorem) ee saddexagalka A waa:</a:t>
            </a:r>
            <a:endParaRPr sz="1800">
              <a:latin typeface="Lexend"/>
              <a:ea typeface="Lexend"/>
              <a:cs typeface="Lexend"/>
              <a:sym typeface="Lexend"/>
            </a:endParaRPr>
          </a:p>
        </p:txBody>
      </p:sp>
      <p:pic>
        <p:nvPicPr>
          <p:cNvPr id="1724" name="Google Shape;1724;p96"/>
          <p:cNvPicPr preferRelativeResize="0"/>
          <p:nvPr/>
        </p:nvPicPr>
        <p:blipFill>
          <a:blip r:embed="rId8">
            <a:alphaModFix/>
          </a:blip>
          <a:stretch>
            <a:fillRect/>
          </a:stretch>
        </p:blipFill>
        <p:spPr>
          <a:xfrm>
            <a:off x="411951" y="3898758"/>
            <a:ext cx="652400" cy="732325"/>
          </a:xfrm>
          <a:prstGeom prst="rect">
            <a:avLst/>
          </a:prstGeom>
          <a:noFill/>
          <a:ln>
            <a:noFill/>
          </a:ln>
        </p:spPr>
      </p:pic>
      <p:sp>
        <p:nvSpPr>
          <p:cNvPr id="1725" name="Google Shape;1725;p96"/>
          <p:cNvSpPr txBox="1"/>
          <p:nvPr/>
        </p:nvSpPr>
        <p:spPr>
          <a:xfrm>
            <a:off x="295488" y="456173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Cabdi</a:t>
            </a:r>
            <a:endParaRPr sz="1800">
              <a:latin typeface="Lexend"/>
              <a:ea typeface="Lexend"/>
              <a:cs typeface="Lexend"/>
              <a:sym typeface="Lexend"/>
            </a:endParaRPr>
          </a:p>
        </p:txBody>
      </p:sp>
      <p:grpSp>
        <p:nvGrpSpPr>
          <p:cNvPr id="1726" name="Google Shape;1726;p96"/>
          <p:cNvGrpSpPr/>
          <p:nvPr/>
        </p:nvGrpSpPr>
        <p:grpSpPr>
          <a:xfrm>
            <a:off x="867150" y="2660099"/>
            <a:ext cx="4064351" cy="1742375"/>
            <a:chOff x="946894" y="3080940"/>
            <a:chExt cx="3727053" cy="1597776"/>
          </a:xfrm>
        </p:grpSpPr>
        <p:pic>
          <p:nvPicPr>
            <p:cNvPr id="1727" name="Google Shape;1727;p96"/>
            <p:cNvPicPr preferRelativeResize="0"/>
            <p:nvPr/>
          </p:nvPicPr>
          <p:blipFill rotWithShape="1">
            <a:blip r:embed="rId6">
              <a:alphaModFix/>
            </a:blip>
            <a:srcRect b="4218" l="40550" r="0" t="13558"/>
            <a:stretch/>
          </p:blipFill>
          <p:spPr>
            <a:xfrm>
              <a:off x="946894" y="3080940"/>
              <a:ext cx="3727053" cy="1597776"/>
            </a:xfrm>
            <a:prstGeom prst="rect">
              <a:avLst/>
            </a:prstGeom>
            <a:noFill/>
            <a:ln>
              <a:noFill/>
            </a:ln>
          </p:spPr>
        </p:pic>
        <p:sp>
          <p:nvSpPr>
            <p:cNvPr id="1728" name="Google Shape;1728;p96"/>
            <p:cNvSpPr txBox="1"/>
            <p:nvPr/>
          </p:nvSpPr>
          <p:spPr>
            <a:xfrm>
              <a:off x="1223003" y="3155492"/>
              <a:ext cx="3425100" cy="846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GB" sz="1300">
                  <a:solidFill>
                    <a:schemeClr val="dk1"/>
                  </a:solidFill>
                  <a:latin typeface="Lexend"/>
                  <a:ea typeface="Lexend"/>
                  <a:cs typeface="Lexend"/>
                  <a:sym typeface="Lexend"/>
                </a:rPr>
                <a:t>Sidee tani caawinaysaa?</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300">
                  <a:solidFill>
                    <a:schemeClr val="dk1"/>
                  </a:solidFill>
                  <a:latin typeface="Lexend"/>
                  <a:ea typeface="Lexend"/>
                  <a:cs typeface="Lexend"/>
                  <a:sym typeface="Lexend"/>
                </a:rPr>
                <a:t>Maxaa dhacaya haddii aan ku qoro ( 451 )² xisaabiyaha (calculator)?</a:t>
              </a:r>
              <a:r>
                <a:rPr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pic>
        <p:nvPicPr>
          <p:cNvPr descr="&lt;math xmlns=&quot;http://www.w3.org/1998/Math/MathML&quot; display=&quot;block&quot; data-is-equatio=&quot;1&quot; data-latex=&quot;\sqrt{\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729" name="Google Shape;1729;p96" title="the square root of"/>
          <p:cNvPicPr preferRelativeResize="0"/>
          <p:nvPr/>
        </p:nvPicPr>
        <p:blipFill rotWithShape="1">
          <a:blip r:embed="rId4">
            <a:alphaModFix/>
          </a:blip>
          <a:srcRect b="0" l="0" r="59644" t="0"/>
          <a:stretch/>
        </p:blipFill>
        <p:spPr>
          <a:xfrm>
            <a:off x="1253300" y="3348512"/>
            <a:ext cx="543850" cy="262850"/>
          </a:xfrm>
          <a:prstGeom prst="rect">
            <a:avLst/>
          </a:prstGeom>
          <a:noFill/>
          <a:ln>
            <a:noFill/>
          </a:ln>
        </p:spPr>
      </p:pic>
      <p:sp>
        <p:nvSpPr>
          <p:cNvPr id="1730" name="Google Shape;1730;p96"/>
          <p:cNvSpPr txBox="1"/>
          <p:nvPr/>
        </p:nvSpPr>
        <p:spPr>
          <a:xfrm>
            <a:off x="1168250" y="3761742"/>
            <a:ext cx="3763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Oh, waxaan helay 451. Taasi ma aha mid qasan!</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72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4" name="Shape 1734"/>
        <p:cNvGrpSpPr/>
        <p:nvPr/>
      </p:nvGrpSpPr>
      <p:grpSpPr>
        <a:xfrm>
          <a:off x="0" y="0"/>
          <a:ext cx="0" cy="0"/>
          <a:chOff x="0" y="0"/>
          <a:chExt cx="0" cy="0"/>
        </a:xfrm>
      </p:grpSpPr>
      <p:sp>
        <p:nvSpPr>
          <p:cNvPr id="1735" name="Google Shape;1735;p97"/>
          <p:cNvSpPr txBox="1"/>
          <p:nvPr/>
        </p:nvSpPr>
        <p:spPr>
          <a:xfrm flipH="1" rot="2671">
            <a:off x="324299" y="3271585"/>
            <a:ext cx="42477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Jawaabtan waxay la mid tahay 16.79 cm ee aan ku xisaabinay habka jajab tobanle (decimal method).</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736" name="Google Shape;1736;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pic>
        <p:nvPicPr>
          <p:cNvPr id="1737" name="Google Shape;1737;p97"/>
          <p:cNvPicPr preferRelativeResize="0"/>
          <p:nvPr/>
        </p:nvPicPr>
        <p:blipFill>
          <a:blip r:embed="rId3">
            <a:alphaModFix/>
          </a:blip>
          <a:stretch>
            <a:fillRect/>
          </a:stretch>
        </p:blipFill>
        <p:spPr>
          <a:xfrm>
            <a:off x="6256801" y="878548"/>
            <a:ext cx="2177150" cy="3093525"/>
          </a:xfrm>
          <a:prstGeom prst="rect">
            <a:avLst/>
          </a:prstGeom>
          <a:noFill/>
          <a:ln>
            <a:noFill/>
          </a:ln>
        </p:spPr>
      </p:pic>
      <p:cxnSp>
        <p:nvCxnSpPr>
          <p:cNvPr id="1738" name="Google Shape;1738;p97"/>
          <p:cNvCxnSpPr/>
          <p:nvPr/>
        </p:nvCxnSpPr>
        <p:spPr>
          <a:xfrm>
            <a:off x="7553775" y="908425"/>
            <a:ext cx="941400" cy="2968500"/>
          </a:xfrm>
          <a:prstGeom prst="straightConnector1">
            <a:avLst/>
          </a:prstGeom>
          <a:noFill/>
          <a:ln cap="flat" cmpd="sng" w="28575">
            <a:solidFill>
              <a:srgbClr val="4F7BE8"/>
            </a:solidFill>
            <a:prstDash val="solid"/>
            <a:round/>
            <a:headEnd len="med" w="med" type="triangle"/>
            <a:tailEnd len="med" w="med" type="triangle"/>
          </a:ln>
        </p:spPr>
      </p:cxnSp>
      <p:cxnSp>
        <p:nvCxnSpPr>
          <p:cNvPr id="1739" name="Google Shape;1739;p97"/>
          <p:cNvCxnSpPr/>
          <p:nvPr/>
        </p:nvCxnSpPr>
        <p:spPr>
          <a:xfrm flipH="1">
            <a:off x="6183275" y="878550"/>
            <a:ext cx="1081800" cy="1413300"/>
          </a:xfrm>
          <a:prstGeom prst="straightConnector1">
            <a:avLst/>
          </a:prstGeom>
          <a:noFill/>
          <a:ln cap="flat" cmpd="sng" w="28575">
            <a:solidFill>
              <a:srgbClr val="4F7BE8"/>
            </a:solidFill>
            <a:prstDash val="solid"/>
            <a:round/>
            <a:headEnd len="med" w="med" type="triangle"/>
            <a:tailEnd len="med" w="med" type="triangle"/>
          </a:ln>
        </p:spPr>
      </p:cxnSp>
      <p:cxnSp>
        <p:nvCxnSpPr>
          <p:cNvPr id="1740" name="Google Shape;1740;p97"/>
          <p:cNvCxnSpPr/>
          <p:nvPr/>
        </p:nvCxnSpPr>
        <p:spPr>
          <a:xfrm>
            <a:off x="6183275" y="2368725"/>
            <a:ext cx="0" cy="1546500"/>
          </a:xfrm>
          <a:prstGeom prst="straightConnector1">
            <a:avLst/>
          </a:prstGeom>
          <a:noFill/>
          <a:ln cap="flat" cmpd="sng" w="28575">
            <a:solidFill>
              <a:srgbClr val="4F7BE8"/>
            </a:solidFill>
            <a:prstDash val="solid"/>
            <a:round/>
            <a:headEnd len="med" w="med" type="triangle"/>
            <a:tailEnd len="med" w="med" type="triangle"/>
          </a:ln>
        </p:spPr>
      </p:cxnSp>
      <p:sp>
        <p:nvSpPr>
          <p:cNvPr id="1741" name="Google Shape;1741;p97"/>
          <p:cNvSpPr txBox="1"/>
          <p:nvPr/>
        </p:nvSpPr>
        <p:spPr>
          <a:xfrm flipH="1" rot="3287">
            <a:off x="8068566" y="2167283"/>
            <a:ext cx="941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26 cm</a:t>
            </a:r>
            <a:endParaRPr sz="1800">
              <a:latin typeface="Lexend"/>
              <a:ea typeface="Lexend"/>
              <a:cs typeface="Lexend"/>
              <a:sym typeface="Lexend"/>
            </a:endParaRPr>
          </a:p>
        </p:txBody>
      </p:sp>
      <p:sp>
        <p:nvSpPr>
          <p:cNvPr id="1742" name="Google Shape;1742;p97"/>
          <p:cNvSpPr txBox="1"/>
          <p:nvPr/>
        </p:nvSpPr>
        <p:spPr>
          <a:xfrm flipH="1" rot="2924">
            <a:off x="5984770" y="1398695"/>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15 cm</a:t>
            </a:r>
            <a:endParaRPr sz="1800">
              <a:latin typeface="Lexend"/>
              <a:ea typeface="Lexend"/>
              <a:cs typeface="Lexend"/>
              <a:sym typeface="Lexend"/>
            </a:endParaRPr>
          </a:p>
        </p:txBody>
      </p:sp>
      <p:sp>
        <p:nvSpPr>
          <p:cNvPr id="1743" name="Google Shape;1743;p97"/>
          <p:cNvSpPr txBox="1"/>
          <p:nvPr/>
        </p:nvSpPr>
        <p:spPr>
          <a:xfrm flipH="1" rot="2924">
            <a:off x="5476811" y="3003370"/>
            <a:ext cx="705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13 cm</a:t>
            </a:r>
            <a:endParaRPr sz="1800">
              <a:latin typeface="Lexend"/>
              <a:ea typeface="Lexend"/>
              <a:cs typeface="Lexend"/>
              <a:sym typeface="Lexend"/>
            </a:endParaRPr>
          </a:p>
        </p:txBody>
      </p:sp>
      <p:sp>
        <p:nvSpPr>
          <p:cNvPr id="1744" name="Google Shape;1744;p97"/>
          <p:cNvSpPr txBox="1"/>
          <p:nvPr/>
        </p:nvSpPr>
        <p:spPr>
          <a:xfrm flipH="1" rot="3157">
            <a:off x="6829450" y="334132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A</a:t>
            </a:r>
            <a:endParaRPr sz="1800">
              <a:latin typeface="Lexend"/>
              <a:ea typeface="Lexend"/>
              <a:cs typeface="Lexend"/>
              <a:sym typeface="Lexend"/>
            </a:endParaRPr>
          </a:p>
        </p:txBody>
      </p:sp>
      <p:sp>
        <p:nvSpPr>
          <p:cNvPr id="1745" name="Google Shape;1745;p97"/>
          <p:cNvSpPr txBox="1"/>
          <p:nvPr/>
        </p:nvSpPr>
        <p:spPr>
          <a:xfrm flipH="1" rot="3157">
            <a:off x="7132500" y="2217174"/>
            <a:ext cx="326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B</a:t>
            </a:r>
            <a:endParaRPr sz="1800">
              <a:latin typeface="Lexend"/>
              <a:ea typeface="Lexend"/>
              <a:cs typeface="Lexend"/>
              <a:sym typeface="Lexend"/>
            </a:endParaRPr>
          </a:p>
        </p:txBody>
      </p:sp>
      <p:cxnSp>
        <p:nvCxnSpPr>
          <p:cNvPr id="1746" name="Google Shape;1746;p97"/>
          <p:cNvCxnSpPr/>
          <p:nvPr/>
        </p:nvCxnSpPr>
        <p:spPr>
          <a:xfrm rot="10800000">
            <a:off x="6308375" y="4040875"/>
            <a:ext cx="2029800" cy="0"/>
          </a:xfrm>
          <a:prstGeom prst="straightConnector1">
            <a:avLst/>
          </a:prstGeom>
          <a:noFill/>
          <a:ln cap="flat" cmpd="sng" w="28575">
            <a:solidFill>
              <a:srgbClr val="4F7BE8"/>
            </a:solidFill>
            <a:prstDash val="solid"/>
            <a:round/>
            <a:headEnd len="med" w="med" type="triangle"/>
            <a:tailEnd len="med" w="med" type="triangle"/>
          </a:ln>
        </p:spPr>
      </p:cxnSp>
      <p:sp>
        <p:nvSpPr>
          <p:cNvPr id="1747" name="Google Shape;1747;p97"/>
          <p:cNvSpPr txBox="1"/>
          <p:nvPr/>
        </p:nvSpPr>
        <p:spPr>
          <a:xfrm flipH="1" rot="2682">
            <a:off x="6692476" y="4063881"/>
            <a:ext cx="11535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16.79 cm</a:t>
            </a:r>
            <a:r>
              <a:rPr lang="en-GB" sz="1100">
                <a:latin typeface="Lexend"/>
                <a:ea typeface="Lexend"/>
                <a:cs typeface="Lexend"/>
                <a:sym typeface="Lexend"/>
              </a:rPr>
              <a:t/>
            </a:r>
            <a:endParaRPr sz="1800">
              <a:latin typeface="Lexend"/>
              <a:ea typeface="Lexend"/>
              <a:cs typeface="Lexend"/>
              <a:sym typeface="Lexend"/>
            </a:endParaRPr>
          </a:p>
        </p:txBody>
      </p:sp>
      <p:grpSp>
        <p:nvGrpSpPr>
          <p:cNvPr id="1748" name="Google Shape;1748;p97"/>
          <p:cNvGrpSpPr/>
          <p:nvPr/>
        </p:nvGrpSpPr>
        <p:grpSpPr>
          <a:xfrm>
            <a:off x="5911689" y="641265"/>
            <a:ext cx="3869286" cy="3477300"/>
            <a:chOff x="5911689" y="638925"/>
            <a:chExt cx="3869286" cy="3477300"/>
          </a:xfrm>
        </p:grpSpPr>
        <p:grpSp>
          <p:nvGrpSpPr>
            <p:cNvPr id="1749" name="Google Shape;1749;p97"/>
            <p:cNvGrpSpPr/>
            <p:nvPr/>
          </p:nvGrpSpPr>
          <p:grpSpPr>
            <a:xfrm>
              <a:off x="5911689" y="638925"/>
              <a:ext cx="3869286" cy="3477300"/>
              <a:chOff x="5911689" y="638925"/>
              <a:chExt cx="3869286" cy="3477300"/>
            </a:xfrm>
          </p:grpSpPr>
          <p:sp>
            <p:nvSpPr>
              <p:cNvPr id="1750" name="Google Shape;1750;p97"/>
              <p:cNvSpPr/>
              <p:nvPr/>
            </p:nvSpPr>
            <p:spPr>
              <a:xfrm flipH="1" rot="2244395">
                <a:off x="6270784" y="1442884"/>
                <a:ext cx="3279684" cy="1869381"/>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51" name="Google Shape;1751;p97"/>
              <p:cNvSpPr/>
              <p:nvPr/>
            </p:nvSpPr>
            <p:spPr>
              <a:xfrm flipH="1">
                <a:off x="6047518" y="1982105"/>
                <a:ext cx="2715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52" name="Google Shape;1752;p97"/>
              <p:cNvSpPr/>
              <p:nvPr/>
            </p:nvSpPr>
            <p:spPr>
              <a:xfrm flipH="1">
                <a:off x="5911689" y="1359400"/>
                <a:ext cx="8382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753" name="Google Shape;1753;p97"/>
            <p:cNvSpPr/>
            <p:nvPr/>
          </p:nvSpPr>
          <p:spPr>
            <a:xfrm flipH="1">
              <a:off x="7265064" y="839375"/>
              <a:ext cx="838200" cy="35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754" name="Google Shape;1754;p97"/>
          <p:cNvCxnSpPr/>
          <p:nvPr/>
        </p:nvCxnSpPr>
        <p:spPr>
          <a:xfrm>
            <a:off x="6301880" y="2352595"/>
            <a:ext cx="2017500" cy="1549200"/>
          </a:xfrm>
          <a:prstGeom prst="straightConnector1">
            <a:avLst/>
          </a:prstGeom>
          <a:noFill/>
          <a:ln cap="flat" cmpd="sng" w="38100">
            <a:solidFill>
              <a:schemeClr val="accent2"/>
            </a:solidFill>
            <a:prstDash val="solid"/>
            <a:round/>
            <a:headEnd len="med" w="med" type="triangle"/>
            <a:tailEnd len="med" w="med" type="triangle"/>
          </a:ln>
        </p:spPr>
      </p:cxnSp>
      <p:sp>
        <p:nvSpPr>
          <p:cNvPr id="1755" name="Google Shape;1755;p97"/>
          <p:cNvSpPr txBox="1"/>
          <p:nvPr/>
        </p:nvSpPr>
        <p:spPr>
          <a:xfrm flipH="1" rot="2220064">
            <a:off x="6385942" y="2860487"/>
            <a:ext cx="2044265" cy="27702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21.23676 cm</a:t>
            </a:r>
            <a:r>
              <a:rPr lang="en-GB" sz="1100">
                <a:latin typeface="Lexend"/>
                <a:ea typeface="Lexend"/>
                <a:cs typeface="Lexend"/>
                <a:sym typeface="Lexend"/>
              </a:rPr>
              <a:t/>
            </a:r>
            <a:endParaRPr sz="1800">
              <a:latin typeface="Lexend"/>
              <a:ea typeface="Lexend"/>
              <a:cs typeface="Lexend"/>
              <a:sym typeface="Lexend"/>
            </a:endParaRPr>
          </a:p>
        </p:txBody>
      </p:sp>
      <p:sp>
        <p:nvSpPr>
          <p:cNvPr id="1756" name="Google Shape;1756;p97"/>
          <p:cNvSpPr txBox="1"/>
          <p:nvPr/>
        </p:nvSpPr>
        <p:spPr>
          <a:xfrm flipH="1" rot="2750">
            <a:off x="4230899" y="1107068"/>
            <a:ext cx="4499701" cy="646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Maaddaama labajibbaaran (squaring) iyo xidid labajibbaaran (square rooting) ay yihiin hawlo iska soo horjeeda (inverse operations), ( 451 )² = 451.</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757" name="Google Shape;1757;p97"/>
          <p:cNvSpPr txBox="1"/>
          <p:nvPr/>
        </p:nvSpPr>
        <p:spPr>
          <a:xfrm flipH="1" rot="2509">
            <a:off x="781100" y="1947060"/>
            <a:ext cx="2877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solidFill>
                  <a:schemeClr val="dk1"/>
                </a:solidFill>
                <a:latin typeface="Lexend"/>
                <a:ea typeface="Lexend"/>
                <a:cs typeface="Lexend"/>
                <a:sym typeface="Lexend"/>
              </a:rPr>
              <a:t>² </a:t>
            </a:r>
            <a:r>
              <a:rPr lang="en-GB" sz="1800">
                <a:solidFill>
                  <a:schemeClr val="lt1"/>
                </a:solidFill>
                <a:latin typeface="Lexend"/>
                <a:ea typeface="Lexend"/>
                <a:cs typeface="Lexend"/>
                <a:sym typeface="Lexend"/>
              </a:rPr>
              <a:t>+ 13²</a:t>
            </a:r>
            <a:r>
              <a:rPr lang="en-GB" sz="1800">
                <a:solidFill>
                  <a:schemeClr val="dk1"/>
                </a:solidFill>
                <a:latin typeface="Lexend"/>
                <a:ea typeface="Lexend"/>
                <a:cs typeface="Lexend"/>
                <a:sym typeface="Lexend"/>
              </a:rPr>
              <a:t> = 451 – 13²</a:t>
            </a:r>
            <a:endParaRPr i="1" sz="2200">
              <a:solidFill>
                <a:schemeClr val="dk1"/>
              </a:solidFill>
              <a:latin typeface="Times New Roman"/>
              <a:ea typeface="Times New Roman"/>
              <a:cs typeface="Times New Roman"/>
              <a:sym typeface="Times New Roman"/>
            </a:endParaRPr>
          </a:p>
        </p:txBody>
      </p:sp>
      <p:sp>
        <p:nvSpPr>
          <p:cNvPr id="1758" name="Google Shape;1758;p97"/>
          <p:cNvSpPr txBox="1"/>
          <p:nvPr/>
        </p:nvSpPr>
        <p:spPr>
          <a:xfrm flipH="1" rot="2640">
            <a:off x="324349" y="635782"/>
            <a:ext cx="3906601"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Isla'egta aragtida Pythagoras (Pythagoras’ theorem) ee saddexagalka A waa:</a:t>
            </a:r>
            <a:endParaRPr sz="1800">
              <a:latin typeface="Lexend"/>
              <a:ea typeface="Lexend"/>
              <a:cs typeface="Lexend"/>
              <a:sym typeface="Lexend"/>
            </a:endParaRPr>
          </a:p>
        </p:txBody>
      </p:sp>
      <p:grpSp>
        <p:nvGrpSpPr>
          <p:cNvPr id="1759" name="Google Shape;1759;p97"/>
          <p:cNvGrpSpPr/>
          <p:nvPr/>
        </p:nvGrpSpPr>
        <p:grpSpPr>
          <a:xfrm>
            <a:off x="781100" y="1141462"/>
            <a:ext cx="2877000" cy="457200"/>
            <a:chOff x="781100" y="1694499"/>
            <a:chExt cx="2877000" cy="457200"/>
          </a:xfrm>
        </p:grpSpPr>
        <p:sp>
          <p:nvSpPr>
            <p:cNvPr id="1760" name="Google Shape;1760;p97"/>
            <p:cNvSpPr txBox="1"/>
            <p:nvPr/>
          </p:nvSpPr>
          <p:spPr>
            <a:xfrm flipH="1" rot="2509">
              <a:off x="781100" y="1695549"/>
              <a:ext cx="2877001" cy="455100"/>
            </a:xfrm>
            <a:prstGeom prst="rect">
              <a:avLst/>
            </a:prstGeom>
            <a:solidFill>
              <a:schemeClr val="lt1"/>
            </a:solid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800"/>
                <a:buFont typeface="Arial"/>
                <a:buNone/>
              </a:pPr>
              <a:r>
                <a:rPr i="1" lang="en-GB" sz="2200">
                  <a:solidFill>
                    <a:schemeClr val="dk1"/>
                  </a:solidFill>
                  <a:latin typeface="Times New Roman"/>
                  <a:ea typeface="Times New Roman"/>
                  <a:cs typeface="Times New Roman"/>
                  <a:sym typeface="Times New Roman"/>
                </a:rPr>
                <a:t>w</a:t>
              </a:r>
              <a:r>
                <a:rPr lang="en-GB" sz="1800">
                  <a:latin typeface="Lexend"/>
                  <a:ea typeface="Lexend"/>
                  <a:cs typeface="Lexend"/>
                  <a:sym typeface="Lexend"/>
                </a:rPr>
                <a:t>² + 13² = </a:t>
              </a:r>
              <a:r>
                <a:rPr lang="en-GB" sz="300">
                  <a:latin typeface="Lexend"/>
                  <a:ea typeface="Lexend"/>
                  <a:cs typeface="Lexend"/>
                  <a:sym typeface="Lexend"/>
                </a:rPr>
                <a:t> </a:t>
              </a:r>
              <a:r>
                <a:rPr lang="en-GB" sz="1800">
                  <a:latin typeface="Lexend"/>
                  <a:ea typeface="Lexend"/>
                  <a:cs typeface="Lexend"/>
                  <a:sym typeface="Lexend"/>
                </a:rPr>
                <a:t> </a:t>
              </a:r>
              <a:r>
                <a:rPr lang="en-GB" sz="2400">
                  <a:solidFill>
                    <a:schemeClr val="dk1"/>
                  </a:solidFill>
                  <a:latin typeface="Lexend"/>
                  <a:ea typeface="Lexend"/>
                  <a:cs typeface="Lexend"/>
                  <a:sym typeface="Lexend"/>
                </a:rPr>
                <a:t>(</a:t>
              </a:r>
              <a:r>
                <a:rPr lang="en-GB" sz="1800">
                  <a:latin typeface="Lexend"/>
                  <a:ea typeface="Lexend"/>
                  <a:cs typeface="Lexend"/>
                  <a:sym typeface="Lexend"/>
                </a:rPr>
                <a:t>  451 </a:t>
              </a:r>
              <a:r>
                <a:rPr lang="en-GB" sz="2400">
                  <a:latin typeface="Lexend"/>
                  <a:ea typeface="Lexend"/>
                  <a:cs typeface="Lexend"/>
                  <a:sym typeface="Lexend"/>
                </a:rPr>
                <a:t>)</a:t>
              </a:r>
              <a:r>
                <a:rPr lang="en-GB" sz="1800">
                  <a:latin typeface="Lexend"/>
                  <a:ea typeface="Lexend"/>
                  <a:cs typeface="Lexend"/>
                  <a:sym typeface="Lexend"/>
                </a:rPr>
                <a:t>²</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761" name="Google Shape;1761;p97" title="the square root of"/>
            <p:cNvPicPr preferRelativeResize="0"/>
            <p:nvPr/>
          </p:nvPicPr>
          <p:blipFill rotWithShape="1">
            <a:blip r:embed="rId4">
              <a:alphaModFix/>
            </a:blip>
            <a:srcRect b="0" l="0" r="59644" t="0"/>
            <a:stretch/>
          </p:blipFill>
          <p:spPr>
            <a:xfrm>
              <a:off x="2042309" y="1797925"/>
              <a:ext cx="543850" cy="262850"/>
            </a:xfrm>
            <a:prstGeom prst="rect">
              <a:avLst/>
            </a:prstGeom>
            <a:noFill/>
            <a:ln>
              <a:noFill/>
            </a:ln>
          </p:spPr>
        </p:pic>
      </p:grpSp>
      <p:pic>
        <p:nvPicPr>
          <p:cNvPr descr="&lt;math xmlns=&quot;http://www.w3.org/1998/Math/MathML&quot; display=&quot;block&quot; data-is-equatio=&quot;1&quot; data-latex=&quot;\sqrt{\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762" name="Google Shape;1762;p97" title="the square root of"/>
          <p:cNvPicPr preferRelativeResize="0"/>
          <p:nvPr/>
        </p:nvPicPr>
        <p:blipFill rotWithShape="1">
          <a:blip r:embed="rId4">
            <a:alphaModFix/>
          </a:blip>
          <a:srcRect b="0" l="0" r="59644" t="0"/>
          <a:stretch/>
        </p:blipFill>
        <p:spPr>
          <a:xfrm>
            <a:off x="6480881" y="1453787"/>
            <a:ext cx="543850" cy="262850"/>
          </a:xfrm>
          <a:prstGeom prst="rect">
            <a:avLst/>
          </a:prstGeom>
          <a:noFill/>
          <a:ln>
            <a:noFill/>
          </a:ln>
        </p:spPr>
      </p:pic>
      <p:sp>
        <p:nvSpPr>
          <p:cNvPr id="1763" name="Google Shape;1763;p97"/>
          <p:cNvSpPr txBox="1"/>
          <p:nvPr/>
        </p:nvSpPr>
        <p:spPr>
          <a:xfrm flipH="1" rot="2509">
            <a:off x="781100" y="2650360"/>
            <a:ext cx="2877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solidFill>
                  <a:schemeClr val="lt1"/>
                </a:solidFill>
                <a:latin typeface="Lexend"/>
                <a:ea typeface="Lexend"/>
                <a:cs typeface="Lexend"/>
                <a:sym typeface="Lexend"/>
              </a:rPr>
              <a:t>²</a:t>
            </a:r>
            <a:r>
              <a:rPr lang="en-GB" sz="1800">
                <a:solidFill>
                  <a:schemeClr val="dk1"/>
                </a:solidFill>
                <a:latin typeface="Lexend"/>
                <a:ea typeface="Lexend"/>
                <a:cs typeface="Lexend"/>
                <a:sym typeface="Lexend"/>
              </a:rPr>
              <a:t> </a:t>
            </a:r>
            <a:r>
              <a:rPr lang="en-GB" sz="1800">
                <a:solidFill>
                  <a:schemeClr val="lt1"/>
                </a:solidFill>
                <a:latin typeface="Lexend"/>
                <a:ea typeface="Lexend"/>
                <a:cs typeface="Lexend"/>
                <a:sym typeface="Lexend"/>
              </a:rPr>
              <a:t>+ 13²</a:t>
            </a:r>
            <a:r>
              <a:rPr lang="en-GB" sz="1800">
                <a:solidFill>
                  <a:schemeClr val="dk1"/>
                </a:solidFill>
                <a:latin typeface="Lexend"/>
                <a:ea typeface="Lexend"/>
                <a:cs typeface="Lexend"/>
                <a:sym typeface="Lexend"/>
              </a:rPr>
              <a:t> =   282 = 16.79</a:t>
            </a:r>
            <a:endParaRPr i="1" sz="2200">
              <a:solidFill>
                <a:schemeClr val="dk1"/>
              </a:solidFill>
              <a:latin typeface="Times New Roman"/>
              <a:ea typeface="Times New Roman"/>
              <a:cs typeface="Times New Roman"/>
              <a:sym typeface="Times New Roman"/>
            </a:endParaRPr>
          </a:p>
        </p:txBody>
      </p:sp>
      <p:sp>
        <p:nvSpPr>
          <p:cNvPr id="1764" name="Google Shape;1764;p97"/>
          <p:cNvSpPr txBox="1"/>
          <p:nvPr/>
        </p:nvSpPr>
        <p:spPr>
          <a:xfrm flipH="1" rot="2369">
            <a:off x="781075" y="1595242"/>
            <a:ext cx="3483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solidFill>
                  <a:schemeClr val="dk1"/>
                </a:solidFill>
                <a:latin typeface="Lexend"/>
                <a:ea typeface="Lexend"/>
                <a:cs typeface="Lexend"/>
                <a:sym typeface="Lexend"/>
              </a:rPr>
              <a:t>² + 13² = 451</a:t>
            </a:r>
            <a:endParaRPr i="1" sz="2200">
              <a:solidFill>
                <a:schemeClr val="dk1"/>
              </a:solidFill>
              <a:latin typeface="Times New Roman"/>
              <a:ea typeface="Times New Roman"/>
              <a:cs typeface="Times New Roman"/>
              <a:sym typeface="Times New Roman"/>
            </a:endParaRPr>
          </a:p>
        </p:txBody>
      </p:sp>
      <p:sp>
        <p:nvSpPr>
          <p:cNvPr id="1765" name="Google Shape;1765;p97"/>
          <p:cNvSpPr txBox="1"/>
          <p:nvPr/>
        </p:nvSpPr>
        <p:spPr>
          <a:xfrm flipH="1" rot="2509">
            <a:off x="781100" y="2298710"/>
            <a:ext cx="2877001"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w</a:t>
            </a:r>
            <a:r>
              <a:rPr lang="en-GB" sz="1800">
                <a:solidFill>
                  <a:schemeClr val="dk1"/>
                </a:solidFill>
                <a:latin typeface="Lexend"/>
                <a:ea typeface="Lexend"/>
                <a:cs typeface="Lexend"/>
                <a:sym typeface="Lexend"/>
              </a:rPr>
              <a:t>² </a:t>
            </a:r>
            <a:r>
              <a:rPr lang="en-GB" sz="1800">
                <a:solidFill>
                  <a:schemeClr val="lt1"/>
                </a:solidFill>
                <a:latin typeface="Lexend"/>
                <a:ea typeface="Lexend"/>
                <a:cs typeface="Lexend"/>
                <a:sym typeface="Lexend"/>
              </a:rPr>
              <a:t>+ 13²</a:t>
            </a:r>
            <a:r>
              <a:rPr lang="en-GB" sz="1800">
                <a:solidFill>
                  <a:schemeClr val="dk1"/>
                </a:solidFill>
                <a:latin typeface="Lexend"/>
                <a:ea typeface="Lexend"/>
                <a:cs typeface="Lexend"/>
                <a:sym typeface="Lexend"/>
              </a:rPr>
              <a:t> = 282</a:t>
            </a:r>
            <a:endParaRPr i="1" sz="2200">
              <a:solidFill>
                <a:schemeClr val="dk1"/>
              </a:solidFill>
              <a:latin typeface="Times New Roman"/>
              <a:ea typeface="Times New Roman"/>
              <a:cs typeface="Times New Roman"/>
              <a:sym typeface="Times New Roman"/>
            </a:endParaRPr>
          </a:p>
        </p:txBody>
      </p:sp>
      <p:pic>
        <p:nvPicPr>
          <p:cNvPr descr="&lt;math xmlns=&quot;http://www.w3.org/1998/Math/MathML&quot; display=&quot;block&quot; data-is-equatio=&quot;1&quot; data-latex=&quot;\sqrt{\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766" name="Google Shape;1766;p97" title="the square root of"/>
          <p:cNvPicPr preferRelativeResize="0"/>
          <p:nvPr/>
        </p:nvPicPr>
        <p:blipFill rotWithShape="1">
          <a:blip r:embed="rId4">
            <a:alphaModFix/>
          </a:blip>
          <a:srcRect b="0" l="0" r="59644" t="0"/>
          <a:stretch/>
        </p:blipFill>
        <p:spPr>
          <a:xfrm>
            <a:off x="1847382" y="2691274"/>
            <a:ext cx="543850" cy="262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0" name="Shape 1770"/>
        <p:cNvGrpSpPr/>
        <p:nvPr/>
      </p:nvGrpSpPr>
      <p:grpSpPr>
        <a:xfrm>
          <a:off x="0" y="0"/>
          <a:ext cx="0" cy="0"/>
          <a:chOff x="0" y="0"/>
          <a:chExt cx="0" cy="0"/>
        </a:xfrm>
      </p:grpSpPr>
      <p:sp>
        <p:nvSpPr>
          <p:cNvPr id="1771" name="Google Shape;1771;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sp>
        <p:nvSpPr>
          <p:cNvPr id="1772" name="Google Shape;1772;p98"/>
          <p:cNvSpPr/>
          <p:nvPr/>
        </p:nvSpPr>
        <p:spPr>
          <a:xfrm>
            <a:off x="324000" y="886250"/>
            <a:ext cx="1632600" cy="612900"/>
          </a:xfrm>
          <a:prstGeom prst="rect">
            <a:avLst/>
          </a:prstGeom>
          <a:noFill/>
          <a:ln>
            <a:noFill/>
          </a:ln>
        </p:spPr>
        <p:txBody>
          <a:bodyPr anchorCtr="0" anchor="t" bIns="18000" lIns="0" spcFirstLastPara="1" rIns="0" wrap="square" tIns="18000">
            <a:normAutofit/>
          </a:bodyPr>
          <a:lstStyle/>
          <a:p>
            <a:pPr indent="0" lvl="0" marL="0" rtl="0" algn="l">
              <a:spcBef>
                <a:spcPts val="0"/>
              </a:spcBef>
              <a:spcAft>
                <a:spcPts val="0"/>
              </a:spcAft>
              <a:buNone/>
            </a:pPr>
            <a:r>
              <a:rPr lang="en-GB" sz="1100">
                <a:latin typeface="Lexend"/>
                <a:ea typeface="Lexend"/>
                <a:cs typeface="Lexend"/>
                <a:sym typeface="Lexend"/>
              </a:rPr>
              <a:t>Kee ka mid ah kuwan ayaa ah dhererka saxda ah ee dhinaca wadaagga ah ee lagu calaamadeeyay k cm?</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pic>
        <p:nvPicPr>
          <p:cNvPr id="1773" name="Google Shape;1773;p98"/>
          <p:cNvPicPr preferRelativeResize="0"/>
          <p:nvPr/>
        </p:nvPicPr>
        <p:blipFill>
          <a:blip r:embed="rId3">
            <a:alphaModFix/>
          </a:blip>
          <a:stretch>
            <a:fillRect/>
          </a:stretch>
        </p:blipFill>
        <p:spPr>
          <a:xfrm flipH="1">
            <a:off x="4824000" y="982849"/>
            <a:ext cx="3512125" cy="3372525"/>
          </a:xfrm>
          <a:prstGeom prst="rect">
            <a:avLst/>
          </a:prstGeom>
          <a:noFill/>
          <a:ln>
            <a:noFill/>
          </a:ln>
        </p:spPr>
      </p:pic>
      <p:cxnSp>
        <p:nvCxnSpPr>
          <p:cNvPr id="1774" name="Google Shape;1774;p98"/>
          <p:cNvCxnSpPr/>
          <p:nvPr/>
        </p:nvCxnSpPr>
        <p:spPr>
          <a:xfrm flipH="1">
            <a:off x="4856093" y="962143"/>
            <a:ext cx="2608800" cy="3246000"/>
          </a:xfrm>
          <a:prstGeom prst="straightConnector1">
            <a:avLst/>
          </a:prstGeom>
          <a:noFill/>
          <a:ln cap="flat" cmpd="sng" w="28575">
            <a:solidFill>
              <a:srgbClr val="4F7BE8"/>
            </a:solidFill>
            <a:prstDash val="solid"/>
            <a:round/>
            <a:headEnd len="med" w="med" type="triangle"/>
            <a:tailEnd len="med" w="med" type="triangle"/>
          </a:ln>
        </p:spPr>
      </p:cxnSp>
      <p:cxnSp>
        <p:nvCxnSpPr>
          <p:cNvPr id="1775" name="Google Shape;1775;p98"/>
          <p:cNvCxnSpPr/>
          <p:nvPr/>
        </p:nvCxnSpPr>
        <p:spPr>
          <a:xfrm>
            <a:off x="7671509" y="991368"/>
            <a:ext cx="726000" cy="2061000"/>
          </a:xfrm>
          <a:prstGeom prst="straightConnector1">
            <a:avLst/>
          </a:prstGeom>
          <a:noFill/>
          <a:ln cap="flat" cmpd="sng" w="28575">
            <a:solidFill>
              <a:srgbClr val="4F7BE8"/>
            </a:solidFill>
            <a:prstDash val="solid"/>
            <a:round/>
            <a:headEnd len="med" w="med" type="triangle"/>
            <a:tailEnd len="med" w="med" type="triangle"/>
          </a:ln>
        </p:spPr>
      </p:cxnSp>
      <p:cxnSp>
        <p:nvCxnSpPr>
          <p:cNvPr id="1776" name="Google Shape;1776;p98"/>
          <p:cNvCxnSpPr/>
          <p:nvPr/>
        </p:nvCxnSpPr>
        <p:spPr>
          <a:xfrm rot="10800000">
            <a:off x="8411786" y="3114525"/>
            <a:ext cx="0" cy="1197600"/>
          </a:xfrm>
          <a:prstGeom prst="straightConnector1">
            <a:avLst/>
          </a:prstGeom>
          <a:noFill/>
          <a:ln cap="flat" cmpd="sng" w="28575">
            <a:solidFill>
              <a:srgbClr val="4F7BE8"/>
            </a:solidFill>
            <a:prstDash val="solid"/>
            <a:round/>
            <a:headEnd len="med" w="med" type="triangle"/>
            <a:tailEnd len="med" w="med" type="triangle"/>
          </a:ln>
        </p:spPr>
      </p:cxnSp>
      <p:cxnSp>
        <p:nvCxnSpPr>
          <p:cNvPr id="1777" name="Google Shape;1777;p98"/>
          <p:cNvCxnSpPr/>
          <p:nvPr/>
        </p:nvCxnSpPr>
        <p:spPr>
          <a:xfrm flipH="1">
            <a:off x="5286321" y="3209410"/>
            <a:ext cx="2963100" cy="1052400"/>
          </a:xfrm>
          <a:prstGeom prst="straightConnector1">
            <a:avLst/>
          </a:prstGeom>
          <a:noFill/>
          <a:ln cap="flat" cmpd="sng" w="28575">
            <a:solidFill>
              <a:schemeClr val="accent2"/>
            </a:solidFill>
            <a:prstDash val="solid"/>
            <a:round/>
            <a:headEnd len="med" w="med" type="triangle"/>
            <a:tailEnd len="med" w="med" type="triangle"/>
          </a:ln>
        </p:spPr>
      </p:cxnSp>
      <p:sp>
        <p:nvSpPr>
          <p:cNvPr id="1778" name="Google Shape;1778;p98"/>
          <p:cNvSpPr/>
          <p:nvPr/>
        </p:nvSpPr>
        <p:spPr>
          <a:xfrm>
            <a:off x="5386813" y="2316900"/>
            <a:ext cx="789000" cy="383100"/>
          </a:xfrm>
          <a:prstGeom prst="rect">
            <a:avLst/>
          </a:prstGeom>
          <a:noFill/>
          <a:ln>
            <a:noFill/>
          </a:ln>
        </p:spPr>
        <p:txBody>
          <a:bodyPr anchorCtr="0" anchor="ctr" bIns="18000" lIns="0" spcFirstLastPara="1" rIns="0" wrap="square" tIns="18000">
            <a:normAutofit/>
          </a:bodyPr>
          <a:lstStyle/>
          <a:p>
            <a:pPr indent="0" lvl="0" marL="0" rtl="0" algn="ctr">
              <a:spcBef>
                <a:spcPts val="0"/>
              </a:spcBef>
              <a:spcAft>
                <a:spcPts val="0"/>
              </a:spcAft>
              <a:buNone/>
            </a:pPr>
            <a:r>
              <a:rPr lang="en-GB" sz="1100">
                <a:latin typeface="Lexend"/>
                <a:ea typeface="Lexend"/>
                <a:cs typeface="Lexend"/>
                <a:sym typeface="Lexend"/>
              </a:rPr>
              <a:t>39 cm</a:t>
            </a:r>
            <a:endParaRPr sz="1800">
              <a:latin typeface="Lexend"/>
              <a:ea typeface="Lexend"/>
              <a:cs typeface="Lexend"/>
              <a:sym typeface="Lexend"/>
            </a:endParaRPr>
          </a:p>
        </p:txBody>
      </p:sp>
      <p:sp>
        <p:nvSpPr>
          <p:cNvPr id="1779" name="Google Shape;1779;p98"/>
          <p:cNvSpPr/>
          <p:nvPr/>
        </p:nvSpPr>
        <p:spPr>
          <a:xfrm>
            <a:off x="7951652" y="1700116"/>
            <a:ext cx="789000" cy="383100"/>
          </a:xfrm>
          <a:prstGeom prst="rect">
            <a:avLst/>
          </a:prstGeom>
          <a:noFill/>
          <a:ln>
            <a:noFill/>
          </a:ln>
        </p:spPr>
        <p:txBody>
          <a:bodyPr anchorCtr="0" anchor="ctr" bIns="18000" lIns="0" spcFirstLastPara="1" rIns="0" wrap="square" tIns="18000">
            <a:normAutofit/>
          </a:bodyPr>
          <a:lstStyle/>
          <a:p>
            <a:pPr indent="0" lvl="0" marL="0" rtl="0" algn="ctr">
              <a:spcBef>
                <a:spcPts val="0"/>
              </a:spcBef>
              <a:spcAft>
                <a:spcPts val="0"/>
              </a:spcAft>
              <a:buNone/>
            </a:pPr>
            <a:r>
              <a:rPr lang="en-GB" sz="1100">
                <a:latin typeface="Lexend"/>
                <a:ea typeface="Lexend"/>
                <a:cs typeface="Lexend"/>
                <a:sym typeface="Lexend"/>
              </a:rPr>
              <a:t>20 cm</a:t>
            </a:r>
            <a:endParaRPr sz="1800">
              <a:latin typeface="Lexend"/>
              <a:ea typeface="Lexend"/>
              <a:cs typeface="Lexend"/>
              <a:sym typeface="Lexend"/>
            </a:endParaRPr>
          </a:p>
        </p:txBody>
      </p:sp>
      <p:sp>
        <p:nvSpPr>
          <p:cNvPr id="1780" name="Google Shape;1780;p98"/>
          <p:cNvSpPr/>
          <p:nvPr/>
        </p:nvSpPr>
        <p:spPr>
          <a:xfrm rot="-1199145">
            <a:off x="5433852" y="3686756"/>
            <a:ext cx="2772784" cy="382462"/>
          </a:xfrm>
          <a:prstGeom prst="rect">
            <a:avLst/>
          </a:prstGeom>
          <a:noFill/>
          <a:ln>
            <a:noFill/>
          </a:ln>
        </p:spPr>
        <p:txBody>
          <a:bodyPr anchorCtr="0" anchor="ctr" bIns="18000" lIns="0" spcFirstLastPara="1" rIns="0" wrap="square" tIns="1800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k cm</a:t>
            </a:r>
            <a:r>
              <a:rPr lang="en-GB" sz="1800">
                <a:latin typeface="Lexend"/>
                <a:ea typeface="Lexend"/>
                <a:cs typeface="Lexend"/>
                <a:sym typeface="Lexend"/>
              </a:rPr>
              <a:t/>
            </a:r>
            <a:endParaRPr sz="1800">
              <a:latin typeface="Lexend"/>
              <a:ea typeface="Lexend"/>
              <a:cs typeface="Lexend"/>
              <a:sym typeface="Lexend"/>
            </a:endParaRPr>
          </a:p>
        </p:txBody>
      </p:sp>
      <p:pic>
        <p:nvPicPr>
          <p:cNvPr id="1781" name="Google Shape;1781;p98"/>
          <p:cNvPicPr preferRelativeResize="0"/>
          <p:nvPr/>
        </p:nvPicPr>
        <p:blipFill>
          <a:blip r:embed="rId4">
            <a:alphaModFix/>
          </a:blip>
          <a:stretch>
            <a:fillRect/>
          </a:stretch>
        </p:blipFill>
        <p:spPr>
          <a:xfrm>
            <a:off x="2011189" y="930266"/>
            <a:ext cx="274366" cy="354041"/>
          </a:xfrm>
          <a:prstGeom prst="rect">
            <a:avLst/>
          </a:prstGeom>
          <a:noFill/>
          <a:ln>
            <a:noFill/>
          </a:ln>
        </p:spPr>
      </p:pic>
      <p:sp>
        <p:nvSpPr>
          <p:cNvPr id="1782" name="Google Shape;1782;p98"/>
          <p:cNvSpPr txBox="1"/>
          <p:nvPr/>
        </p:nvSpPr>
        <p:spPr>
          <a:xfrm>
            <a:off x="2025959" y="995555"/>
            <a:ext cx="244800" cy="214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sp>
        <p:nvSpPr>
          <p:cNvPr id="1783" name="Google Shape;1783;p98"/>
          <p:cNvSpPr/>
          <p:nvPr/>
        </p:nvSpPr>
        <p:spPr>
          <a:xfrm>
            <a:off x="2285543" y="886246"/>
            <a:ext cx="1569300" cy="4422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39² + 20²</a:t>
            </a:r>
            <a:endParaRPr sz="1800">
              <a:latin typeface="Lexend"/>
              <a:ea typeface="Lexend"/>
              <a:cs typeface="Lexend"/>
              <a:sym typeface="Lexend"/>
            </a:endParaRPr>
          </a:p>
        </p:txBody>
      </p:sp>
      <p:pic>
        <p:nvPicPr>
          <p:cNvPr id="1784" name="Google Shape;1784;p98"/>
          <p:cNvPicPr preferRelativeResize="0"/>
          <p:nvPr/>
        </p:nvPicPr>
        <p:blipFill>
          <a:blip r:embed="rId4">
            <a:alphaModFix/>
          </a:blip>
          <a:stretch>
            <a:fillRect/>
          </a:stretch>
        </p:blipFill>
        <p:spPr>
          <a:xfrm>
            <a:off x="2011189" y="1554748"/>
            <a:ext cx="274366" cy="354042"/>
          </a:xfrm>
          <a:prstGeom prst="rect">
            <a:avLst/>
          </a:prstGeom>
          <a:noFill/>
          <a:ln>
            <a:noFill/>
          </a:ln>
        </p:spPr>
      </p:pic>
      <p:sp>
        <p:nvSpPr>
          <p:cNvPr id="1785" name="Google Shape;1785;p98"/>
          <p:cNvSpPr txBox="1"/>
          <p:nvPr/>
        </p:nvSpPr>
        <p:spPr>
          <a:xfrm>
            <a:off x="2025959" y="1620037"/>
            <a:ext cx="244800" cy="214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sp>
        <p:nvSpPr>
          <p:cNvPr id="1786" name="Google Shape;1786;p98"/>
          <p:cNvSpPr/>
          <p:nvPr/>
        </p:nvSpPr>
        <p:spPr>
          <a:xfrm>
            <a:off x="2285543" y="1510728"/>
            <a:ext cx="1569300" cy="4422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39² – 20²</a:t>
            </a:r>
            <a:endParaRPr sz="1800">
              <a:latin typeface="Lexend"/>
              <a:ea typeface="Lexend"/>
              <a:cs typeface="Lexend"/>
              <a:sym typeface="Lexend"/>
            </a:endParaRPr>
          </a:p>
        </p:txBody>
      </p:sp>
      <p:pic>
        <p:nvPicPr>
          <p:cNvPr id="1787" name="Google Shape;1787;p98"/>
          <p:cNvPicPr preferRelativeResize="0"/>
          <p:nvPr/>
        </p:nvPicPr>
        <p:blipFill>
          <a:blip r:embed="rId4">
            <a:alphaModFix/>
          </a:blip>
          <a:stretch>
            <a:fillRect/>
          </a:stretch>
        </p:blipFill>
        <p:spPr>
          <a:xfrm>
            <a:off x="2011189" y="2179230"/>
            <a:ext cx="274366" cy="354042"/>
          </a:xfrm>
          <a:prstGeom prst="rect">
            <a:avLst/>
          </a:prstGeom>
          <a:noFill/>
          <a:ln>
            <a:noFill/>
          </a:ln>
        </p:spPr>
      </p:pic>
      <p:sp>
        <p:nvSpPr>
          <p:cNvPr id="1788" name="Google Shape;1788;p98"/>
          <p:cNvSpPr txBox="1"/>
          <p:nvPr/>
        </p:nvSpPr>
        <p:spPr>
          <a:xfrm>
            <a:off x="2025959" y="2244519"/>
            <a:ext cx="244800" cy="214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sp>
        <p:nvSpPr>
          <p:cNvPr id="1789" name="Google Shape;1789;p98"/>
          <p:cNvSpPr/>
          <p:nvPr/>
        </p:nvSpPr>
        <p:spPr>
          <a:xfrm>
            <a:off x="2285543" y="2135210"/>
            <a:ext cx="1569300" cy="442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  1921</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 \ \ \ \ \ \ \ \ \ \ \ \ \ \ \ \ \ \ \ \ \ \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790" name="Google Shape;1790;p98" title="the square root of"/>
          <p:cNvPicPr preferRelativeResize="0"/>
          <p:nvPr/>
        </p:nvPicPr>
        <p:blipFill rotWithShape="1">
          <a:blip r:embed="rId5">
            <a:alphaModFix/>
          </a:blip>
          <a:srcRect b="10" l="0" r="68291" t="0"/>
          <a:stretch/>
        </p:blipFill>
        <p:spPr>
          <a:xfrm>
            <a:off x="2423704" y="955150"/>
            <a:ext cx="1167125" cy="262775"/>
          </a:xfrm>
          <a:prstGeom prst="rect">
            <a:avLst/>
          </a:prstGeom>
          <a:noFill/>
          <a:ln>
            <a:noFill/>
          </a:ln>
        </p:spPr>
      </p:pic>
      <p:pic>
        <p:nvPicPr>
          <p:cNvPr descr="&lt;math xmlns=&quot;http://www.w3.org/1998/Math/MathML&quot; display=&quot;block&quot; data-is-equatio=&quot;1&quot; data-latex=&quot;\sqrt{\ \ \ \ \ \ \ \ \ \ \ \ \ \ \ \ \ \ \ \ \ \ \ \ \ \ \ \ \ \ \ \ \ \ \ \ \ \ \ \ \ \ \ \ \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791" name="Google Shape;1791;p98" title="the square root of"/>
          <p:cNvPicPr preferRelativeResize="0"/>
          <p:nvPr/>
        </p:nvPicPr>
        <p:blipFill rotWithShape="1">
          <a:blip r:embed="rId5">
            <a:alphaModFix/>
          </a:blip>
          <a:srcRect b="10" l="0" r="68291" t="0"/>
          <a:stretch/>
        </p:blipFill>
        <p:spPr>
          <a:xfrm>
            <a:off x="2423704" y="1572722"/>
            <a:ext cx="1167125" cy="262775"/>
          </a:xfrm>
          <a:prstGeom prst="rect">
            <a:avLst/>
          </a:prstGeom>
          <a:noFill/>
          <a:ln>
            <a:noFill/>
          </a:ln>
        </p:spPr>
      </p:pic>
      <p:pic>
        <p:nvPicPr>
          <p:cNvPr descr="&lt;math xmlns=&quot;http://www.w3.org/1998/Math/MathML&quot; display=&quot;block&quot; data-is-equatio=&quot;1&quot; data-latex=&quot;\sqrt{\ \ \ \ \ \ \ \ \ \ \ \ \ \ \ \ \ \ \ \ \ \ \ \ \ \ \ \ \ \ \ \ \ \ \ \ \ \ \ \ \ \ \ \ \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792" name="Google Shape;1792;p98" title="the square root of"/>
          <p:cNvPicPr preferRelativeResize="0"/>
          <p:nvPr/>
        </p:nvPicPr>
        <p:blipFill rotWithShape="1">
          <a:blip r:embed="rId5">
            <a:alphaModFix/>
          </a:blip>
          <a:srcRect b="10" l="0" r="81671" t="0"/>
          <a:stretch/>
        </p:blipFill>
        <p:spPr>
          <a:xfrm>
            <a:off x="2718051" y="2213375"/>
            <a:ext cx="674625" cy="262775"/>
          </a:xfrm>
          <a:prstGeom prst="rect">
            <a:avLst/>
          </a:prstGeom>
          <a:noFill/>
          <a:ln>
            <a:noFill/>
          </a:ln>
        </p:spPr>
      </p:pic>
      <p:pic>
        <p:nvPicPr>
          <p:cNvPr id="1793" name="Google Shape;1793;p98"/>
          <p:cNvPicPr preferRelativeResize="0"/>
          <p:nvPr/>
        </p:nvPicPr>
        <p:blipFill>
          <a:blip r:embed="rId4">
            <a:alphaModFix/>
          </a:blip>
          <a:stretch>
            <a:fillRect/>
          </a:stretch>
        </p:blipFill>
        <p:spPr>
          <a:xfrm>
            <a:off x="2011189" y="2803705"/>
            <a:ext cx="274366" cy="354042"/>
          </a:xfrm>
          <a:prstGeom prst="rect">
            <a:avLst/>
          </a:prstGeom>
          <a:noFill/>
          <a:ln>
            <a:noFill/>
          </a:ln>
        </p:spPr>
      </p:pic>
      <p:sp>
        <p:nvSpPr>
          <p:cNvPr id="1794" name="Google Shape;1794;p98"/>
          <p:cNvSpPr txBox="1"/>
          <p:nvPr/>
        </p:nvSpPr>
        <p:spPr>
          <a:xfrm>
            <a:off x="2025959" y="2868994"/>
            <a:ext cx="244800" cy="214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sp>
        <p:nvSpPr>
          <p:cNvPr id="1795" name="Google Shape;1795;p98"/>
          <p:cNvSpPr/>
          <p:nvPr/>
        </p:nvSpPr>
        <p:spPr>
          <a:xfrm>
            <a:off x="2285543" y="2759685"/>
            <a:ext cx="1569300" cy="442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  1121</a:t>
            </a:r>
            <a:endParaRPr sz="1800">
              <a:latin typeface="Lexend"/>
              <a:ea typeface="Lexend"/>
              <a:cs typeface="Lexend"/>
              <a:sym typeface="Lexend"/>
            </a:endParaRPr>
          </a:p>
        </p:txBody>
      </p:sp>
      <p:pic>
        <p:nvPicPr>
          <p:cNvPr descr="&lt;math xmlns=&quot;http://www.w3.org/1998/Math/MathML&quot; display=&quot;block&quot; data-is-equatio=&quot;1&quot; data-latex=&quot;\sqrt{\ \ \ \ \ \ \ \ \ \ \ \ \ \ \ \ \ \ \ \ \ \ \ \ \ \ \ \ \ \ \ \ \ \ \ \ \ \ \ \ \ \ \ \ \ \ \ \ \ \ \ \ \ \ \ \ \ \ \ \ \ \ \ \ \ \ }&quot;&gt;&lt;msqr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sqrt&gt;&lt;/math&gt;" id="1796" name="Google Shape;1796;p98" title="the square root of"/>
          <p:cNvPicPr preferRelativeResize="0"/>
          <p:nvPr/>
        </p:nvPicPr>
        <p:blipFill rotWithShape="1">
          <a:blip r:embed="rId5">
            <a:alphaModFix/>
          </a:blip>
          <a:srcRect b="10" l="0" r="81671" t="0"/>
          <a:stretch/>
        </p:blipFill>
        <p:spPr>
          <a:xfrm>
            <a:off x="2718051" y="2837850"/>
            <a:ext cx="674625" cy="262775"/>
          </a:xfrm>
          <a:prstGeom prst="rect">
            <a:avLst/>
          </a:prstGeom>
          <a:noFill/>
          <a:ln>
            <a:noFill/>
          </a:ln>
        </p:spPr>
      </p:pic>
      <p:pic>
        <p:nvPicPr>
          <p:cNvPr id="1797" name="Google Shape;1797;p98"/>
          <p:cNvPicPr preferRelativeResize="0"/>
          <p:nvPr/>
        </p:nvPicPr>
        <p:blipFill>
          <a:blip r:embed="rId4">
            <a:alphaModFix/>
          </a:blip>
          <a:stretch>
            <a:fillRect/>
          </a:stretch>
        </p:blipFill>
        <p:spPr>
          <a:xfrm>
            <a:off x="2025939" y="3428166"/>
            <a:ext cx="274366" cy="354042"/>
          </a:xfrm>
          <a:prstGeom prst="rect">
            <a:avLst/>
          </a:prstGeom>
          <a:noFill/>
          <a:ln>
            <a:noFill/>
          </a:ln>
        </p:spPr>
      </p:pic>
      <p:sp>
        <p:nvSpPr>
          <p:cNvPr id="1798" name="Google Shape;1798;p98"/>
          <p:cNvSpPr txBox="1"/>
          <p:nvPr/>
        </p:nvSpPr>
        <p:spPr>
          <a:xfrm>
            <a:off x="2040709" y="3493455"/>
            <a:ext cx="244800" cy="214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sp>
        <p:nvSpPr>
          <p:cNvPr id="1799" name="Google Shape;1799;p98"/>
          <p:cNvSpPr/>
          <p:nvPr/>
        </p:nvSpPr>
        <p:spPr>
          <a:xfrm>
            <a:off x="2300293" y="3384146"/>
            <a:ext cx="1569300" cy="4422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33.48133809</a:t>
            </a:r>
            <a:endParaRPr sz="1800">
              <a:latin typeface="Lexend"/>
              <a:ea typeface="Lexend"/>
              <a:cs typeface="Lexend"/>
              <a:sym typeface="Lexend"/>
            </a:endParaRPr>
          </a:p>
        </p:txBody>
      </p:sp>
      <p:pic>
        <p:nvPicPr>
          <p:cNvPr id="1800" name="Google Shape;1800;p98"/>
          <p:cNvPicPr preferRelativeResize="0"/>
          <p:nvPr/>
        </p:nvPicPr>
        <p:blipFill>
          <a:blip r:embed="rId4">
            <a:alphaModFix/>
          </a:blip>
          <a:stretch>
            <a:fillRect/>
          </a:stretch>
        </p:blipFill>
        <p:spPr>
          <a:xfrm>
            <a:off x="2025939" y="4052648"/>
            <a:ext cx="274366" cy="354042"/>
          </a:xfrm>
          <a:prstGeom prst="rect">
            <a:avLst/>
          </a:prstGeom>
          <a:noFill/>
          <a:ln>
            <a:noFill/>
          </a:ln>
        </p:spPr>
      </p:pic>
      <p:sp>
        <p:nvSpPr>
          <p:cNvPr id="1801" name="Google Shape;1801;p98"/>
          <p:cNvSpPr txBox="1"/>
          <p:nvPr/>
        </p:nvSpPr>
        <p:spPr>
          <a:xfrm>
            <a:off x="2040709" y="4117937"/>
            <a:ext cx="244800" cy="214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sp>
        <p:nvSpPr>
          <p:cNvPr id="1802" name="Google Shape;1802;p98"/>
          <p:cNvSpPr/>
          <p:nvPr/>
        </p:nvSpPr>
        <p:spPr>
          <a:xfrm>
            <a:off x="2300293" y="4008628"/>
            <a:ext cx="1569300" cy="4422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33.4</a:t>
            </a:r>
            <a:endParaRPr sz="1800">
              <a:latin typeface="Lexend"/>
              <a:ea typeface="Lexend"/>
              <a:cs typeface="Lexend"/>
              <a:sym typeface="Lexend"/>
            </a:endParaRPr>
          </a:p>
        </p:txBody>
      </p:sp>
      <p:pic>
        <p:nvPicPr>
          <p:cNvPr id="1803" name="Google Shape;1803;p98"/>
          <p:cNvPicPr preferRelativeResize="0"/>
          <p:nvPr/>
        </p:nvPicPr>
        <p:blipFill>
          <a:blip r:embed="rId6">
            <a:alphaModFix/>
          </a:blip>
          <a:stretch>
            <a:fillRect/>
          </a:stretch>
        </p:blipFill>
        <p:spPr>
          <a:xfrm>
            <a:off x="3869646" y="1522275"/>
            <a:ext cx="396000" cy="419100"/>
          </a:xfrm>
          <a:prstGeom prst="rect">
            <a:avLst/>
          </a:prstGeom>
          <a:noFill/>
          <a:ln>
            <a:noFill/>
          </a:ln>
        </p:spPr>
      </p:pic>
      <p:pic>
        <p:nvPicPr>
          <p:cNvPr id="1804" name="Google Shape;1804;p98"/>
          <p:cNvPicPr preferRelativeResize="0"/>
          <p:nvPr/>
        </p:nvPicPr>
        <p:blipFill>
          <a:blip r:embed="rId6">
            <a:alphaModFix/>
          </a:blip>
          <a:stretch>
            <a:fillRect/>
          </a:stretch>
        </p:blipFill>
        <p:spPr>
          <a:xfrm>
            <a:off x="3869646" y="2766850"/>
            <a:ext cx="396000" cy="419100"/>
          </a:xfrm>
          <a:prstGeom prst="rect">
            <a:avLst/>
          </a:prstGeom>
          <a:noFill/>
          <a:ln>
            <a:noFill/>
          </a:ln>
        </p:spPr>
      </p:pic>
      <p:pic>
        <p:nvPicPr>
          <p:cNvPr id="1805" name="Google Shape;1805;p98"/>
          <p:cNvPicPr preferRelativeResize="0"/>
          <p:nvPr/>
        </p:nvPicPr>
        <p:blipFill>
          <a:blip r:embed="rId6">
            <a:alphaModFix/>
          </a:blip>
          <a:stretch>
            <a:fillRect/>
          </a:stretch>
        </p:blipFill>
        <p:spPr>
          <a:xfrm>
            <a:off x="3869646" y="33957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9" name="Shape 1809"/>
        <p:cNvGrpSpPr/>
        <p:nvPr/>
      </p:nvGrpSpPr>
      <p:grpSpPr>
        <a:xfrm>
          <a:off x="0" y="0"/>
          <a:ext cx="0" cy="0"/>
          <a:chOff x="0" y="0"/>
          <a:chExt cx="0" cy="0"/>
        </a:xfrm>
      </p:grpSpPr>
      <p:pic>
        <p:nvPicPr>
          <p:cNvPr id="1810" name="Google Shape;1810;p99"/>
          <p:cNvPicPr preferRelativeResize="0"/>
          <p:nvPr/>
        </p:nvPicPr>
        <p:blipFill rotWithShape="1">
          <a:blip r:embed="rId3">
            <a:alphaModFix/>
          </a:blip>
          <a:srcRect b="4355" l="-811" r="72349" t="62947"/>
          <a:stretch/>
        </p:blipFill>
        <p:spPr>
          <a:xfrm>
            <a:off x="363887" y="3540942"/>
            <a:ext cx="1798701" cy="1168375"/>
          </a:xfrm>
          <a:prstGeom prst="rect">
            <a:avLst/>
          </a:prstGeom>
          <a:noFill/>
          <a:ln>
            <a:noFill/>
          </a:ln>
        </p:spPr>
      </p:pic>
      <p:sp>
        <p:nvSpPr>
          <p:cNvPr id="1811" name="Google Shape;1811;p99"/>
          <p:cNvSpPr txBox="1"/>
          <p:nvPr/>
        </p:nvSpPr>
        <p:spPr>
          <a:xfrm flipH="1" rot="2671">
            <a:off x="324016" y="653473"/>
            <a:ext cx="8496003"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1) Isku xidh saddexagalka iyo dhererka dhinaciisa maqan.</a:t>
            </a:r>
            <a:endParaRPr sz="1800">
              <a:latin typeface="Lexend"/>
              <a:ea typeface="Lexend"/>
              <a:cs typeface="Lexend"/>
              <a:sym typeface="Lexend"/>
            </a:endParaRPr>
          </a:p>
        </p:txBody>
      </p:sp>
      <p:sp>
        <p:nvSpPr>
          <p:cNvPr id="1812" name="Google Shape;1812;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Helista dhererka dhinacyada maqan</a:t>
            </a:r>
            <a:endParaRPr/>
          </a:p>
        </p:txBody>
      </p:sp>
      <p:grpSp>
        <p:nvGrpSpPr>
          <p:cNvPr id="1813" name="Google Shape;1813;p99"/>
          <p:cNvGrpSpPr/>
          <p:nvPr/>
        </p:nvGrpSpPr>
        <p:grpSpPr>
          <a:xfrm>
            <a:off x="781225" y="400575"/>
            <a:ext cx="1960450" cy="1997275"/>
            <a:chOff x="324025" y="933975"/>
            <a:chExt cx="1960450" cy="1997275"/>
          </a:xfrm>
        </p:grpSpPr>
        <p:pic>
          <p:nvPicPr>
            <p:cNvPr id="1814" name="Google Shape;1814;p99"/>
            <p:cNvPicPr preferRelativeResize="0"/>
            <p:nvPr/>
          </p:nvPicPr>
          <p:blipFill rotWithShape="1">
            <a:blip r:embed="rId3">
              <a:alphaModFix/>
            </a:blip>
            <a:srcRect b="44105" l="0" r="69793" t="0"/>
            <a:stretch/>
          </p:blipFill>
          <p:spPr>
            <a:xfrm>
              <a:off x="324025" y="933975"/>
              <a:ext cx="1908974" cy="1997275"/>
            </a:xfrm>
            <a:prstGeom prst="rect">
              <a:avLst/>
            </a:prstGeom>
            <a:noFill/>
            <a:ln>
              <a:noFill/>
            </a:ln>
          </p:spPr>
        </p:pic>
        <p:cxnSp>
          <p:nvCxnSpPr>
            <p:cNvPr id="1815" name="Google Shape;1815;p99"/>
            <p:cNvCxnSpPr/>
            <p:nvPr/>
          </p:nvCxnSpPr>
          <p:spPr>
            <a:xfrm>
              <a:off x="487575" y="1607900"/>
              <a:ext cx="0" cy="1142700"/>
            </a:xfrm>
            <a:prstGeom prst="straightConnector1">
              <a:avLst/>
            </a:prstGeom>
            <a:noFill/>
            <a:ln cap="flat" cmpd="sng" w="28575">
              <a:solidFill>
                <a:schemeClr val="accent4"/>
              </a:solidFill>
              <a:prstDash val="solid"/>
              <a:round/>
              <a:headEnd len="med" w="med" type="triangle"/>
              <a:tailEnd len="med" w="med" type="triangle"/>
            </a:ln>
          </p:spPr>
        </p:cxnSp>
        <p:cxnSp>
          <p:nvCxnSpPr>
            <p:cNvPr id="1816" name="Google Shape;1816;p99"/>
            <p:cNvCxnSpPr/>
            <p:nvPr/>
          </p:nvCxnSpPr>
          <p:spPr>
            <a:xfrm rot="10800000">
              <a:off x="642350" y="2869650"/>
              <a:ext cx="15117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1817" name="Google Shape;1817;p99"/>
            <p:cNvCxnSpPr/>
            <p:nvPr/>
          </p:nvCxnSpPr>
          <p:spPr>
            <a:xfrm rot="10800000">
              <a:off x="774875" y="1527250"/>
              <a:ext cx="1509600" cy="1136100"/>
            </a:xfrm>
            <a:prstGeom prst="straightConnector1">
              <a:avLst/>
            </a:prstGeom>
            <a:noFill/>
            <a:ln cap="flat" cmpd="sng" w="28575">
              <a:solidFill>
                <a:schemeClr val="accent4"/>
              </a:solidFill>
              <a:prstDash val="solid"/>
              <a:round/>
              <a:headEnd len="med" w="med" type="triangle"/>
              <a:tailEnd len="med" w="med" type="triangle"/>
            </a:ln>
          </p:spPr>
        </p:cxnSp>
      </p:grpSp>
      <p:grpSp>
        <p:nvGrpSpPr>
          <p:cNvPr id="1818" name="Google Shape;1818;p99"/>
          <p:cNvGrpSpPr/>
          <p:nvPr/>
        </p:nvGrpSpPr>
        <p:grpSpPr>
          <a:xfrm>
            <a:off x="2967137" y="899665"/>
            <a:ext cx="1938885" cy="1798610"/>
            <a:chOff x="2284463" y="928565"/>
            <a:chExt cx="1938885" cy="1798610"/>
          </a:xfrm>
        </p:grpSpPr>
        <p:pic>
          <p:nvPicPr>
            <p:cNvPr id="1819" name="Google Shape;1819;p99"/>
            <p:cNvPicPr preferRelativeResize="0"/>
            <p:nvPr/>
          </p:nvPicPr>
          <p:blipFill rotWithShape="1">
            <a:blip r:embed="rId3">
              <a:alphaModFix/>
            </a:blip>
            <a:srcRect b="50550" l="31511" r="38281" t="-403"/>
            <a:stretch/>
          </p:blipFill>
          <p:spPr>
            <a:xfrm>
              <a:off x="2314373" y="928565"/>
              <a:ext cx="1908974" cy="1781424"/>
            </a:xfrm>
            <a:prstGeom prst="rect">
              <a:avLst/>
            </a:prstGeom>
            <a:noFill/>
            <a:ln>
              <a:noFill/>
            </a:ln>
          </p:spPr>
        </p:pic>
        <p:cxnSp>
          <p:nvCxnSpPr>
            <p:cNvPr id="1820" name="Google Shape;1820;p99"/>
            <p:cNvCxnSpPr/>
            <p:nvPr/>
          </p:nvCxnSpPr>
          <p:spPr>
            <a:xfrm rot="10800000">
              <a:off x="2349913" y="2224975"/>
              <a:ext cx="1258200" cy="502200"/>
            </a:xfrm>
            <a:prstGeom prst="straightConnector1">
              <a:avLst/>
            </a:prstGeom>
            <a:noFill/>
            <a:ln cap="flat" cmpd="sng" w="28575">
              <a:solidFill>
                <a:schemeClr val="accent4"/>
              </a:solidFill>
              <a:prstDash val="solid"/>
              <a:round/>
              <a:headEnd len="med" w="med" type="triangle"/>
              <a:tailEnd len="med" w="med" type="triangle"/>
            </a:ln>
          </p:spPr>
        </p:cxnSp>
        <p:cxnSp>
          <p:nvCxnSpPr>
            <p:cNvPr id="1821" name="Google Shape;1821;p99"/>
            <p:cNvCxnSpPr/>
            <p:nvPr/>
          </p:nvCxnSpPr>
          <p:spPr>
            <a:xfrm flipH="1">
              <a:off x="2284463" y="968675"/>
              <a:ext cx="437700" cy="1113000"/>
            </a:xfrm>
            <a:prstGeom prst="straightConnector1">
              <a:avLst/>
            </a:prstGeom>
            <a:noFill/>
            <a:ln cap="flat" cmpd="sng" w="28575">
              <a:solidFill>
                <a:schemeClr val="accent4"/>
              </a:solidFill>
              <a:prstDash val="solid"/>
              <a:round/>
              <a:headEnd len="med" w="med" type="triangle"/>
              <a:tailEnd len="med" w="med" type="triangle"/>
            </a:ln>
          </p:spPr>
        </p:cxnSp>
        <p:cxnSp>
          <p:nvCxnSpPr>
            <p:cNvPr id="1822" name="Google Shape;1822;p99"/>
            <p:cNvCxnSpPr/>
            <p:nvPr/>
          </p:nvCxnSpPr>
          <p:spPr>
            <a:xfrm>
              <a:off x="3018088" y="968675"/>
              <a:ext cx="822000" cy="1618200"/>
            </a:xfrm>
            <a:prstGeom prst="straightConnector1">
              <a:avLst/>
            </a:prstGeom>
            <a:noFill/>
            <a:ln cap="flat" cmpd="sng" w="28575">
              <a:solidFill>
                <a:schemeClr val="accent4"/>
              </a:solidFill>
              <a:prstDash val="solid"/>
              <a:round/>
              <a:headEnd len="med" w="med" type="triangle"/>
              <a:tailEnd len="med" w="med" type="triangle"/>
            </a:ln>
          </p:spPr>
        </p:cxnSp>
      </p:grpSp>
      <p:grpSp>
        <p:nvGrpSpPr>
          <p:cNvPr id="1823" name="Google Shape;1823;p99"/>
          <p:cNvGrpSpPr/>
          <p:nvPr/>
        </p:nvGrpSpPr>
        <p:grpSpPr>
          <a:xfrm>
            <a:off x="3188550" y="3012675"/>
            <a:ext cx="1569300" cy="1602375"/>
            <a:chOff x="3112350" y="3088875"/>
            <a:chExt cx="1569300" cy="1602375"/>
          </a:xfrm>
        </p:grpSpPr>
        <p:pic>
          <p:nvPicPr>
            <p:cNvPr id="1824" name="Google Shape;1824;p99"/>
            <p:cNvPicPr preferRelativeResize="0"/>
            <p:nvPr/>
          </p:nvPicPr>
          <p:blipFill rotWithShape="1">
            <a:blip r:embed="rId3">
              <a:alphaModFix/>
            </a:blip>
            <a:srcRect b="9395" l="45848" r="30230" t="48281"/>
            <a:stretch/>
          </p:blipFill>
          <p:spPr>
            <a:xfrm>
              <a:off x="3156675" y="3119448"/>
              <a:ext cx="1511701" cy="1512325"/>
            </a:xfrm>
            <a:prstGeom prst="rect">
              <a:avLst/>
            </a:prstGeom>
            <a:noFill/>
            <a:ln>
              <a:noFill/>
            </a:ln>
          </p:spPr>
        </p:pic>
        <p:cxnSp>
          <p:nvCxnSpPr>
            <p:cNvPr id="1825" name="Google Shape;1825;p99"/>
            <p:cNvCxnSpPr/>
            <p:nvPr/>
          </p:nvCxnSpPr>
          <p:spPr>
            <a:xfrm rot="10800000">
              <a:off x="3112350" y="3342275"/>
              <a:ext cx="129900" cy="1267200"/>
            </a:xfrm>
            <a:prstGeom prst="straightConnector1">
              <a:avLst/>
            </a:prstGeom>
            <a:noFill/>
            <a:ln cap="flat" cmpd="sng" w="28575">
              <a:solidFill>
                <a:schemeClr val="accent4"/>
              </a:solidFill>
              <a:prstDash val="solid"/>
              <a:round/>
              <a:headEnd len="med" w="med" type="triangle"/>
              <a:tailEnd len="med" w="med" type="triangle"/>
            </a:ln>
          </p:spPr>
        </p:cxnSp>
        <p:cxnSp>
          <p:nvCxnSpPr>
            <p:cNvPr id="1826" name="Google Shape;1826;p99"/>
            <p:cNvCxnSpPr/>
            <p:nvPr/>
          </p:nvCxnSpPr>
          <p:spPr>
            <a:xfrm flipH="1">
              <a:off x="3206150" y="3088875"/>
              <a:ext cx="1383600" cy="131100"/>
            </a:xfrm>
            <a:prstGeom prst="straightConnector1">
              <a:avLst/>
            </a:prstGeom>
            <a:noFill/>
            <a:ln cap="flat" cmpd="sng" w="28575">
              <a:solidFill>
                <a:schemeClr val="accent4"/>
              </a:solidFill>
              <a:prstDash val="solid"/>
              <a:round/>
              <a:headEnd len="med" w="med" type="triangle"/>
              <a:tailEnd len="med" w="med" type="triangle"/>
            </a:ln>
          </p:spPr>
        </p:cxnSp>
        <p:cxnSp>
          <p:nvCxnSpPr>
            <p:cNvPr id="1827" name="Google Shape;1827;p99"/>
            <p:cNvCxnSpPr/>
            <p:nvPr/>
          </p:nvCxnSpPr>
          <p:spPr>
            <a:xfrm flipH="1" rot="10800000">
              <a:off x="3422850" y="3289650"/>
              <a:ext cx="1258800" cy="1401600"/>
            </a:xfrm>
            <a:prstGeom prst="straightConnector1">
              <a:avLst/>
            </a:prstGeom>
            <a:noFill/>
            <a:ln cap="flat" cmpd="sng" w="28575">
              <a:solidFill>
                <a:schemeClr val="accent4"/>
              </a:solidFill>
              <a:prstDash val="solid"/>
              <a:round/>
              <a:headEnd len="med" w="med" type="triangle"/>
              <a:tailEnd len="med" w="med" type="triangle"/>
            </a:ln>
          </p:spPr>
        </p:cxnSp>
      </p:grpSp>
      <p:cxnSp>
        <p:nvCxnSpPr>
          <p:cNvPr id="1828" name="Google Shape;1828;p99"/>
          <p:cNvCxnSpPr/>
          <p:nvPr/>
        </p:nvCxnSpPr>
        <p:spPr>
          <a:xfrm rot="10800000">
            <a:off x="2127142" y="3602235"/>
            <a:ext cx="86400" cy="1005600"/>
          </a:xfrm>
          <a:prstGeom prst="straightConnector1">
            <a:avLst/>
          </a:prstGeom>
          <a:noFill/>
          <a:ln cap="flat" cmpd="sng" w="28575">
            <a:solidFill>
              <a:schemeClr val="accent4"/>
            </a:solidFill>
            <a:prstDash val="solid"/>
            <a:round/>
            <a:headEnd len="med" w="med" type="triangle"/>
            <a:tailEnd len="med" w="med" type="triangle"/>
          </a:ln>
        </p:spPr>
      </p:cxnSp>
      <p:cxnSp>
        <p:nvCxnSpPr>
          <p:cNvPr id="1829" name="Google Shape;1829;p99"/>
          <p:cNvCxnSpPr/>
          <p:nvPr/>
        </p:nvCxnSpPr>
        <p:spPr>
          <a:xfrm rot="10800000">
            <a:off x="386342" y="3881673"/>
            <a:ext cx="1596900" cy="880500"/>
          </a:xfrm>
          <a:prstGeom prst="straightConnector1">
            <a:avLst/>
          </a:prstGeom>
          <a:noFill/>
          <a:ln cap="flat" cmpd="sng" w="28575">
            <a:solidFill>
              <a:schemeClr val="accent4"/>
            </a:solidFill>
            <a:prstDash val="solid"/>
            <a:round/>
            <a:headEnd len="med" w="med" type="triangle"/>
            <a:tailEnd len="med" w="med" type="triangle"/>
          </a:ln>
        </p:spPr>
      </p:cxnSp>
      <p:cxnSp>
        <p:nvCxnSpPr>
          <p:cNvPr id="1830" name="Google Shape;1830;p99"/>
          <p:cNvCxnSpPr/>
          <p:nvPr/>
        </p:nvCxnSpPr>
        <p:spPr>
          <a:xfrm flipH="1" rot="10800000">
            <a:off x="474842" y="3471598"/>
            <a:ext cx="1508400" cy="123000"/>
          </a:xfrm>
          <a:prstGeom prst="straightConnector1">
            <a:avLst/>
          </a:prstGeom>
          <a:noFill/>
          <a:ln cap="flat" cmpd="sng" w="28575">
            <a:solidFill>
              <a:schemeClr val="accent4"/>
            </a:solidFill>
            <a:prstDash val="solid"/>
            <a:round/>
            <a:headEnd len="med" w="med" type="triangle"/>
            <a:tailEnd len="med" w="med" type="triangle"/>
          </a:ln>
        </p:spPr>
      </p:cxnSp>
      <p:grpSp>
        <p:nvGrpSpPr>
          <p:cNvPr id="1831" name="Google Shape;1831;p99"/>
          <p:cNvGrpSpPr/>
          <p:nvPr/>
        </p:nvGrpSpPr>
        <p:grpSpPr>
          <a:xfrm>
            <a:off x="5629749" y="2195637"/>
            <a:ext cx="1569302" cy="2217891"/>
            <a:chOff x="7060299" y="2102112"/>
            <a:chExt cx="1569302" cy="2217891"/>
          </a:xfrm>
        </p:grpSpPr>
        <p:pic>
          <p:nvPicPr>
            <p:cNvPr id="1832" name="Google Shape;1832;p99"/>
            <p:cNvPicPr preferRelativeResize="0"/>
            <p:nvPr/>
          </p:nvPicPr>
          <p:blipFill rotWithShape="1">
            <a:blip r:embed="rId3">
              <a:alphaModFix/>
            </a:blip>
            <a:srcRect b="4353" l="75386" r="-218" t="45311"/>
            <a:stretch/>
          </p:blipFill>
          <p:spPr>
            <a:xfrm>
              <a:off x="7060299" y="2521403"/>
              <a:ext cx="1569302" cy="1798600"/>
            </a:xfrm>
            <a:prstGeom prst="rect">
              <a:avLst/>
            </a:prstGeom>
            <a:noFill/>
            <a:ln>
              <a:noFill/>
            </a:ln>
          </p:spPr>
        </p:pic>
        <p:sp>
          <p:nvSpPr>
            <p:cNvPr id="1833" name="Google Shape;1833;p99"/>
            <p:cNvSpPr/>
            <p:nvPr/>
          </p:nvSpPr>
          <p:spPr>
            <a:xfrm rot="1337787">
              <a:off x="7403010" y="2261119"/>
              <a:ext cx="960731" cy="621286"/>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34" name="Google Shape;1834;p99"/>
          <p:cNvGrpSpPr/>
          <p:nvPr/>
        </p:nvGrpSpPr>
        <p:grpSpPr>
          <a:xfrm>
            <a:off x="5530123" y="2700865"/>
            <a:ext cx="1712375" cy="1761775"/>
            <a:chOff x="6821900" y="2489425"/>
            <a:chExt cx="1712375" cy="1761775"/>
          </a:xfrm>
        </p:grpSpPr>
        <p:cxnSp>
          <p:nvCxnSpPr>
            <p:cNvPr id="1835" name="Google Shape;1835;p99"/>
            <p:cNvCxnSpPr/>
            <p:nvPr/>
          </p:nvCxnSpPr>
          <p:spPr>
            <a:xfrm rot="10800000">
              <a:off x="6821900" y="2583300"/>
              <a:ext cx="156300" cy="1577400"/>
            </a:xfrm>
            <a:prstGeom prst="straightConnector1">
              <a:avLst/>
            </a:prstGeom>
            <a:noFill/>
            <a:ln cap="flat" cmpd="sng" w="28575">
              <a:solidFill>
                <a:schemeClr val="accent4"/>
              </a:solidFill>
              <a:prstDash val="solid"/>
              <a:round/>
              <a:headEnd len="med" w="med" type="triangle"/>
              <a:tailEnd len="med" w="med" type="triangle"/>
            </a:ln>
          </p:spPr>
        </p:cxnSp>
        <p:cxnSp>
          <p:nvCxnSpPr>
            <p:cNvPr id="1836" name="Google Shape;1836;p99"/>
            <p:cNvCxnSpPr/>
            <p:nvPr/>
          </p:nvCxnSpPr>
          <p:spPr>
            <a:xfrm flipH="1" rot="10800000">
              <a:off x="7151050" y="4124600"/>
              <a:ext cx="1264500" cy="126600"/>
            </a:xfrm>
            <a:prstGeom prst="straightConnector1">
              <a:avLst/>
            </a:prstGeom>
            <a:noFill/>
            <a:ln cap="flat" cmpd="sng" w="28575">
              <a:solidFill>
                <a:schemeClr val="accent4"/>
              </a:solidFill>
              <a:prstDash val="solid"/>
              <a:round/>
              <a:headEnd len="med" w="med" type="triangle"/>
              <a:tailEnd len="med" w="med" type="triangle"/>
            </a:ln>
          </p:spPr>
        </p:cxnSp>
        <p:cxnSp>
          <p:nvCxnSpPr>
            <p:cNvPr id="1837" name="Google Shape;1837;p99"/>
            <p:cNvCxnSpPr/>
            <p:nvPr/>
          </p:nvCxnSpPr>
          <p:spPr>
            <a:xfrm rot="10800000">
              <a:off x="7116475" y="2489425"/>
              <a:ext cx="1417800" cy="1450800"/>
            </a:xfrm>
            <a:prstGeom prst="straightConnector1">
              <a:avLst/>
            </a:prstGeom>
            <a:noFill/>
            <a:ln cap="flat" cmpd="sng" w="28575">
              <a:solidFill>
                <a:schemeClr val="accent4"/>
              </a:solidFill>
              <a:prstDash val="solid"/>
              <a:round/>
              <a:headEnd len="med" w="med" type="triangle"/>
              <a:tailEnd len="med" w="med" type="triangle"/>
            </a:ln>
          </p:spPr>
        </p:cxnSp>
      </p:grpSp>
      <p:sp>
        <p:nvSpPr>
          <p:cNvPr id="1838" name="Google Shape;1838;p99"/>
          <p:cNvSpPr txBox="1"/>
          <p:nvPr/>
        </p:nvSpPr>
        <p:spPr>
          <a:xfrm flipH="1" rot="2927">
            <a:off x="248077" y="1537164"/>
            <a:ext cx="704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18 cm</a:t>
            </a:r>
            <a:endParaRPr sz="1800">
              <a:latin typeface="Lexend"/>
              <a:ea typeface="Lexend"/>
              <a:cs typeface="Lexend"/>
              <a:sym typeface="Lexend"/>
            </a:endParaRPr>
          </a:p>
        </p:txBody>
      </p:sp>
      <p:sp>
        <p:nvSpPr>
          <p:cNvPr id="1839" name="Google Shape;1839;p99"/>
          <p:cNvSpPr txBox="1"/>
          <p:nvPr/>
        </p:nvSpPr>
        <p:spPr>
          <a:xfrm flipH="1" rot="3145">
            <a:off x="370731" y="4323466"/>
            <a:ext cx="983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40.5 cm</a:t>
            </a:r>
            <a:endParaRPr sz="1800">
              <a:latin typeface="Lexend"/>
              <a:ea typeface="Lexend"/>
              <a:cs typeface="Lexend"/>
              <a:sym typeface="Lexend"/>
            </a:endParaRPr>
          </a:p>
        </p:txBody>
      </p:sp>
      <p:sp>
        <p:nvSpPr>
          <p:cNvPr id="1840" name="Google Shape;1840;p99"/>
          <p:cNvSpPr txBox="1"/>
          <p:nvPr/>
        </p:nvSpPr>
        <p:spPr>
          <a:xfrm flipH="1" rot="-277853">
            <a:off x="710392" y="3229503"/>
            <a:ext cx="1010699" cy="27694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31.5 cm</a:t>
            </a:r>
            <a:endParaRPr sz="1800">
              <a:latin typeface="Lexend"/>
              <a:ea typeface="Lexend"/>
              <a:cs typeface="Lexend"/>
              <a:sym typeface="Lexend"/>
            </a:endParaRPr>
          </a:p>
        </p:txBody>
      </p:sp>
      <p:sp>
        <p:nvSpPr>
          <p:cNvPr id="1841" name="Google Shape;1841;p99"/>
          <p:cNvSpPr txBox="1"/>
          <p:nvPr/>
        </p:nvSpPr>
        <p:spPr>
          <a:xfrm flipH="1" rot="2927">
            <a:off x="1457902" y="2339114"/>
            <a:ext cx="704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24 cm</a:t>
            </a:r>
            <a:endParaRPr sz="1800">
              <a:latin typeface="Lexend"/>
              <a:ea typeface="Lexend"/>
              <a:cs typeface="Lexend"/>
              <a:sym typeface="Lexend"/>
            </a:endParaRPr>
          </a:p>
        </p:txBody>
      </p:sp>
      <p:sp>
        <p:nvSpPr>
          <p:cNvPr id="1842" name="Google Shape;1842;p99"/>
          <p:cNvSpPr txBox="1"/>
          <p:nvPr/>
        </p:nvSpPr>
        <p:spPr>
          <a:xfrm flipH="1" rot="-4082673">
            <a:off x="2695342" y="1297842"/>
            <a:ext cx="704494" cy="277151"/>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13 cm</a:t>
            </a:r>
            <a:endParaRPr sz="1800">
              <a:latin typeface="Lexend"/>
              <a:ea typeface="Lexend"/>
              <a:cs typeface="Lexend"/>
              <a:sym typeface="Lexend"/>
            </a:endParaRPr>
          </a:p>
        </p:txBody>
      </p:sp>
      <p:grpSp>
        <p:nvGrpSpPr>
          <p:cNvPr id="1843" name="Google Shape;1843;p99"/>
          <p:cNvGrpSpPr/>
          <p:nvPr/>
        </p:nvGrpSpPr>
        <p:grpSpPr>
          <a:xfrm rot="1351559">
            <a:off x="4440870" y="1030050"/>
            <a:ext cx="1934715" cy="1546314"/>
            <a:chOff x="4526675" y="1025813"/>
            <a:chExt cx="1934727" cy="1546324"/>
          </a:xfrm>
        </p:grpSpPr>
        <p:grpSp>
          <p:nvGrpSpPr>
            <p:cNvPr id="1844" name="Google Shape;1844;p99"/>
            <p:cNvGrpSpPr/>
            <p:nvPr/>
          </p:nvGrpSpPr>
          <p:grpSpPr>
            <a:xfrm>
              <a:off x="4526675" y="1059798"/>
              <a:ext cx="1913999" cy="1512339"/>
              <a:chOff x="8449050" y="933975"/>
              <a:chExt cx="1913999" cy="1512339"/>
            </a:xfrm>
          </p:grpSpPr>
          <p:pic>
            <p:nvPicPr>
              <p:cNvPr id="1845" name="Google Shape;1845;p99"/>
              <p:cNvPicPr preferRelativeResize="0"/>
              <p:nvPr/>
            </p:nvPicPr>
            <p:blipFill rotWithShape="1">
              <a:blip r:embed="rId3">
                <a:alphaModFix/>
              </a:blip>
              <a:srcRect b="43916" l="67529" r="4708" t="24105"/>
              <a:stretch/>
            </p:blipFill>
            <p:spPr>
              <a:xfrm>
                <a:off x="8608575" y="933975"/>
                <a:ext cx="1754474" cy="1142700"/>
              </a:xfrm>
              <a:prstGeom prst="rect">
                <a:avLst/>
              </a:prstGeom>
              <a:noFill/>
              <a:ln>
                <a:noFill/>
              </a:ln>
            </p:spPr>
          </p:pic>
          <p:sp>
            <p:nvSpPr>
              <p:cNvPr id="1846" name="Google Shape;1846;p99"/>
              <p:cNvSpPr/>
              <p:nvPr/>
            </p:nvSpPr>
            <p:spPr>
              <a:xfrm rot="1337787">
                <a:off x="8531035" y="1666021"/>
                <a:ext cx="960731" cy="621286"/>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47" name="Google Shape;1847;p99"/>
            <p:cNvGrpSpPr/>
            <p:nvPr/>
          </p:nvGrpSpPr>
          <p:grpSpPr>
            <a:xfrm>
              <a:off x="4730563" y="1025812"/>
              <a:ext cx="1730840" cy="1222942"/>
              <a:chOff x="4625175" y="1781400"/>
              <a:chExt cx="1730840" cy="1222942"/>
            </a:xfrm>
          </p:grpSpPr>
          <p:cxnSp>
            <p:nvCxnSpPr>
              <p:cNvPr id="1848" name="Google Shape;1848;p99"/>
              <p:cNvCxnSpPr/>
              <p:nvPr/>
            </p:nvCxnSpPr>
            <p:spPr>
              <a:xfrm>
                <a:off x="6058415" y="1861212"/>
                <a:ext cx="297600" cy="998700"/>
              </a:xfrm>
              <a:prstGeom prst="straightConnector1">
                <a:avLst/>
              </a:prstGeom>
              <a:noFill/>
              <a:ln cap="flat" cmpd="sng" w="28575">
                <a:solidFill>
                  <a:schemeClr val="accent4"/>
                </a:solidFill>
                <a:prstDash val="solid"/>
                <a:round/>
                <a:headEnd len="med" w="med" type="triangle"/>
                <a:tailEnd len="med" w="med" type="triangle"/>
              </a:ln>
            </p:spPr>
          </p:cxnSp>
          <p:cxnSp>
            <p:nvCxnSpPr>
              <p:cNvPr id="1849" name="Google Shape;1849;p99"/>
              <p:cNvCxnSpPr/>
              <p:nvPr/>
            </p:nvCxnSpPr>
            <p:spPr>
              <a:xfrm flipH="1">
                <a:off x="4625175" y="1781400"/>
                <a:ext cx="1265700" cy="378600"/>
              </a:xfrm>
              <a:prstGeom prst="straightConnector1">
                <a:avLst/>
              </a:prstGeom>
              <a:noFill/>
              <a:ln cap="flat" cmpd="sng" w="28575">
                <a:solidFill>
                  <a:schemeClr val="accent4"/>
                </a:solidFill>
                <a:prstDash val="solid"/>
                <a:round/>
                <a:headEnd len="med" w="med" type="triangle"/>
                <a:tailEnd len="med" w="med" type="triangle"/>
              </a:ln>
            </p:spPr>
          </p:cxnSp>
          <p:cxnSp>
            <p:nvCxnSpPr>
              <p:cNvPr id="1850" name="Google Shape;1850;p99"/>
              <p:cNvCxnSpPr/>
              <p:nvPr/>
            </p:nvCxnSpPr>
            <p:spPr>
              <a:xfrm rot="10800000">
                <a:off x="4645958" y="2383042"/>
                <a:ext cx="1565700" cy="621300"/>
              </a:xfrm>
              <a:prstGeom prst="straightConnector1">
                <a:avLst/>
              </a:prstGeom>
              <a:noFill/>
              <a:ln cap="flat" cmpd="sng" w="28575">
                <a:solidFill>
                  <a:schemeClr val="accent4"/>
                </a:solidFill>
                <a:prstDash val="solid"/>
                <a:round/>
                <a:headEnd len="med" w="med" type="triangle"/>
                <a:tailEnd len="med" w="med" type="triangle"/>
              </a:ln>
            </p:spPr>
          </p:cxnSp>
        </p:grpSp>
      </p:grpSp>
      <p:sp>
        <p:nvSpPr>
          <p:cNvPr id="1851" name="Google Shape;1851;p99"/>
          <p:cNvSpPr txBox="1"/>
          <p:nvPr/>
        </p:nvSpPr>
        <p:spPr>
          <a:xfrm flipH="1" rot="3784673">
            <a:off x="3528663" y="1536921"/>
            <a:ext cx="1442426" cy="277056"/>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20 cm</a:t>
            </a:r>
            <a:endParaRPr sz="1800">
              <a:latin typeface="Lexend"/>
              <a:ea typeface="Lexend"/>
              <a:cs typeface="Lexend"/>
              <a:sym typeface="Lexend"/>
            </a:endParaRPr>
          </a:p>
        </p:txBody>
      </p:sp>
      <p:sp>
        <p:nvSpPr>
          <p:cNvPr id="1852" name="Google Shape;1852;p99"/>
          <p:cNvSpPr txBox="1"/>
          <p:nvPr/>
        </p:nvSpPr>
        <p:spPr>
          <a:xfrm flipH="1" rot="354720">
            <a:off x="5225842" y="920449"/>
            <a:ext cx="704849" cy="277138"/>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16 cm</a:t>
            </a:r>
            <a:endParaRPr sz="1800">
              <a:latin typeface="Lexend"/>
              <a:ea typeface="Lexend"/>
              <a:cs typeface="Lexend"/>
              <a:sym typeface="Lexend"/>
            </a:endParaRPr>
          </a:p>
        </p:txBody>
      </p:sp>
      <p:sp>
        <p:nvSpPr>
          <p:cNvPr id="1853" name="Google Shape;1853;p99"/>
          <p:cNvSpPr txBox="1"/>
          <p:nvPr/>
        </p:nvSpPr>
        <p:spPr>
          <a:xfrm flipH="1" rot="4390">
            <a:off x="6224869" y="1787866"/>
            <a:ext cx="7047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14 cm</a:t>
            </a:r>
            <a:endParaRPr sz="1800">
              <a:latin typeface="Lexend"/>
              <a:ea typeface="Lexend"/>
              <a:cs typeface="Lexend"/>
              <a:sym typeface="Lexend"/>
            </a:endParaRPr>
          </a:p>
        </p:txBody>
      </p:sp>
      <p:sp>
        <p:nvSpPr>
          <p:cNvPr id="1854" name="Google Shape;1854;p99"/>
          <p:cNvSpPr txBox="1"/>
          <p:nvPr/>
        </p:nvSpPr>
        <p:spPr>
          <a:xfrm flipH="1" rot="-336239">
            <a:off x="3452562" y="2786051"/>
            <a:ext cx="1010731" cy="277078"/>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22 cm</a:t>
            </a:r>
            <a:endParaRPr sz="1800">
              <a:latin typeface="Lexend"/>
              <a:ea typeface="Lexend"/>
              <a:cs typeface="Lexend"/>
              <a:sym typeface="Lexend"/>
            </a:endParaRPr>
          </a:p>
        </p:txBody>
      </p:sp>
      <p:sp>
        <p:nvSpPr>
          <p:cNvPr id="1855" name="Google Shape;1855;p99"/>
          <p:cNvSpPr txBox="1"/>
          <p:nvPr/>
        </p:nvSpPr>
        <p:spPr>
          <a:xfrm flipH="1" rot="7143">
            <a:off x="2402894" y="3687973"/>
            <a:ext cx="1010702"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24 cm</a:t>
            </a:r>
            <a:endParaRPr sz="1800">
              <a:latin typeface="Lexend"/>
              <a:ea typeface="Lexend"/>
              <a:cs typeface="Lexend"/>
              <a:sym typeface="Lexend"/>
            </a:endParaRPr>
          </a:p>
        </p:txBody>
      </p:sp>
      <p:sp>
        <p:nvSpPr>
          <p:cNvPr id="1856" name="Google Shape;1856;p99"/>
          <p:cNvSpPr txBox="1"/>
          <p:nvPr/>
        </p:nvSpPr>
        <p:spPr>
          <a:xfrm flipH="1" rot="-336239">
            <a:off x="6052344" y="4411618"/>
            <a:ext cx="1010731" cy="277078"/>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30 cm</a:t>
            </a:r>
            <a:endParaRPr sz="1800">
              <a:latin typeface="Lexend"/>
              <a:ea typeface="Lexend"/>
              <a:cs typeface="Lexend"/>
              <a:sym typeface="Lexend"/>
            </a:endParaRPr>
          </a:p>
        </p:txBody>
      </p:sp>
      <p:sp>
        <p:nvSpPr>
          <p:cNvPr id="1857" name="Google Shape;1857;p99"/>
          <p:cNvSpPr txBox="1"/>
          <p:nvPr/>
        </p:nvSpPr>
        <p:spPr>
          <a:xfrm flipH="1" rot="6122">
            <a:off x="6301224" y="3125993"/>
            <a:ext cx="1010702"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58 cm</a:t>
            </a:r>
            <a:endParaRPr sz="1800">
              <a:latin typeface="Lexend"/>
              <a:ea typeface="Lexend"/>
              <a:cs typeface="Lexend"/>
              <a:sym typeface="Lexend"/>
            </a:endParaRPr>
          </a:p>
        </p:txBody>
      </p:sp>
      <p:cxnSp>
        <p:nvCxnSpPr>
          <p:cNvPr id="1858" name="Google Shape;1858;p99"/>
          <p:cNvCxnSpPr/>
          <p:nvPr/>
        </p:nvCxnSpPr>
        <p:spPr>
          <a:xfrm flipH="1">
            <a:off x="4507650" y="3033975"/>
            <a:ext cx="353700" cy="167100"/>
          </a:xfrm>
          <a:prstGeom prst="straightConnector1">
            <a:avLst/>
          </a:prstGeom>
          <a:noFill/>
          <a:ln cap="flat" cmpd="sng" w="28575">
            <a:solidFill>
              <a:srgbClr val="374CF1"/>
            </a:solidFill>
            <a:prstDash val="solid"/>
            <a:round/>
            <a:headEnd len="med" w="med" type="none"/>
            <a:tailEnd len="med" w="med" type="none"/>
          </a:ln>
        </p:spPr>
      </p:cxnSp>
      <p:cxnSp>
        <p:nvCxnSpPr>
          <p:cNvPr id="1859" name="Google Shape;1859;p99"/>
          <p:cNvCxnSpPr/>
          <p:nvPr/>
        </p:nvCxnSpPr>
        <p:spPr>
          <a:xfrm flipH="1" rot="10800000">
            <a:off x="3373550" y="4329475"/>
            <a:ext cx="105600" cy="364500"/>
          </a:xfrm>
          <a:prstGeom prst="straightConnector1">
            <a:avLst/>
          </a:prstGeom>
          <a:noFill/>
          <a:ln cap="flat" cmpd="sng" w="28575">
            <a:solidFill>
              <a:srgbClr val="374CF1"/>
            </a:solidFill>
            <a:prstDash val="solid"/>
            <a:round/>
            <a:headEnd len="med" w="med" type="none"/>
            <a:tailEnd len="med" w="med" type="none"/>
          </a:ln>
        </p:spPr>
      </p:cxnSp>
      <p:cxnSp>
        <p:nvCxnSpPr>
          <p:cNvPr id="1860" name="Google Shape;1860;p99"/>
          <p:cNvCxnSpPr/>
          <p:nvPr/>
        </p:nvCxnSpPr>
        <p:spPr>
          <a:xfrm rot="10800000">
            <a:off x="6941000" y="4159775"/>
            <a:ext cx="420000" cy="117300"/>
          </a:xfrm>
          <a:prstGeom prst="straightConnector1">
            <a:avLst/>
          </a:prstGeom>
          <a:noFill/>
          <a:ln cap="flat" cmpd="sng" w="28575">
            <a:solidFill>
              <a:srgbClr val="374CF1"/>
            </a:solidFill>
            <a:prstDash val="solid"/>
            <a:round/>
            <a:headEnd len="med" w="med" type="none"/>
            <a:tailEnd len="med" w="med" type="none"/>
          </a:ln>
        </p:spPr>
      </p:cxnSp>
      <p:sp>
        <p:nvSpPr>
          <p:cNvPr id="1861" name="Google Shape;1861;p99"/>
          <p:cNvSpPr txBox="1"/>
          <p:nvPr/>
        </p:nvSpPr>
        <p:spPr>
          <a:xfrm flipH="1" rot="6565">
            <a:off x="3122127" y="4661604"/>
            <a:ext cx="4713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48°</a:t>
            </a:r>
            <a:endParaRPr sz="1800">
              <a:latin typeface="Lexend"/>
              <a:ea typeface="Lexend"/>
              <a:cs typeface="Lexend"/>
              <a:sym typeface="Lexend"/>
            </a:endParaRPr>
          </a:p>
        </p:txBody>
      </p:sp>
      <p:sp>
        <p:nvSpPr>
          <p:cNvPr id="1862" name="Google Shape;1862;p99"/>
          <p:cNvSpPr txBox="1"/>
          <p:nvPr/>
        </p:nvSpPr>
        <p:spPr>
          <a:xfrm flipH="1" rot="6565">
            <a:off x="4819588" y="2875407"/>
            <a:ext cx="4713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42°</a:t>
            </a:r>
            <a:endParaRPr sz="1800">
              <a:latin typeface="Lexend"/>
              <a:ea typeface="Lexend"/>
              <a:cs typeface="Lexend"/>
              <a:sym typeface="Lexend"/>
            </a:endParaRPr>
          </a:p>
        </p:txBody>
      </p:sp>
      <p:sp>
        <p:nvSpPr>
          <p:cNvPr id="1863" name="Google Shape;1863;p99"/>
          <p:cNvSpPr txBox="1"/>
          <p:nvPr/>
        </p:nvSpPr>
        <p:spPr>
          <a:xfrm flipH="1" rot="6565">
            <a:off x="5303223" y="2467724"/>
            <a:ext cx="4713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39°</a:t>
            </a:r>
            <a:endParaRPr sz="1800">
              <a:latin typeface="Lexend"/>
              <a:ea typeface="Lexend"/>
              <a:cs typeface="Lexend"/>
              <a:sym typeface="Lexend"/>
            </a:endParaRPr>
          </a:p>
        </p:txBody>
      </p:sp>
      <p:sp>
        <p:nvSpPr>
          <p:cNvPr id="1864" name="Google Shape;1864;p99"/>
          <p:cNvSpPr txBox="1"/>
          <p:nvPr/>
        </p:nvSpPr>
        <p:spPr>
          <a:xfrm flipH="1" rot="6565">
            <a:off x="7303005" y="4157231"/>
            <a:ext cx="4713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51°</a:t>
            </a:r>
            <a:endParaRPr sz="1800">
              <a:latin typeface="Lexend"/>
              <a:ea typeface="Lexend"/>
              <a:cs typeface="Lexend"/>
              <a:sym typeface="Lexend"/>
            </a:endParaRPr>
          </a:p>
        </p:txBody>
      </p:sp>
      <p:pic>
        <p:nvPicPr>
          <p:cNvPr id="1865" name="Google Shape;1865;p99"/>
          <p:cNvPicPr preferRelativeResize="0"/>
          <p:nvPr/>
        </p:nvPicPr>
        <p:blipFill>
          <a:blip r:embed="rId4">
            <a:alphaModFix/>
          </a:blip>
          <a:stretch>
            <a:fillRect/>
          </a:stretch>
        </p:blipFill>
        <p:spPr>
          <a:xfrm>
            <a:off x="7380596" y="2374953"/>
            <a:ext cx="274366" cy="274366"/>
          </a:xfrm>
          <a:prstGeom prst="rect">
            <a:avLst/>
          </a:prstGeom>
          <a:noFill/>
          <a:ln>
            <a:noFill/>
          </a:ln>
        </p:spPr>
      </p:pic>
      <p:sp>
        <p:nvSpPr>
          <p:cNvPr id="1866" name="Google Shape;1866;p99"/>
          <p:cNvSpPr txBox="1"/>
          <p:nvPr/>
        </p:nvSpPr>
        <p:spPr>
          <a:xfrm>
            <a:off x="7395366" y="2425549"/>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j</a:t>
            </a:r>
            <a:endParaRPr b="1" sz="1800">
              <a:solidFill>
                <a:srgbClr val="FFFFFF"/>
              </a:solidFill>
              <a:latin typeface="Lexend"/>
              <a:ea typeface="Lexend"/>
              <a:cs typeface="Lexend"/>
              <a:sym typeface="Lexend"/>
            </a:endParaRPr>
          </a:p>
        </p:txBody>
      </p:sp>
      <p:sp>
        <p:nvSpPr>
          <p:cNvPr id="1867" name="Google Shape;1867;p99"/>
          <p:cNvSpPr/>
          <p:nvPr/>
        </p:nvSpPr>
        <p:spPr>
          <a:xfrm>
            <a:off x="7654950" y="2340846"/>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49.64 cm</a:t>
            </a:r>
            <a:endParaRPr sz="1800">
              <a:latin typeface="Lexend"/>
              <a:ea typeface="Lexend"/>
              <a:cs typeface="Lexend"/>
              <a:sym typeface="Lexend"/>
            </a:endParaRPr>
          </a:p>
        </p:txBody>
      </p:sp>
      <p:pic>
        <p:nvPicPr>
          <p:cNvPr id="1868" name="Google Shape;1868;p99"/>
          <p:cNvPicPr preferRelativeResize="0"/>
          <p:nvPr/>
        </p:nvPicPr>
        <p:blipFill>
          <a:blip r:embed="rId4">
            <a:alphaModFix/>
          </a:blip>
          <a:stretch>
            <a:fillRect/>
          </a:stretch>
        </p:blipFill>
        <p:spPr>
          <a:xfrm>
            <a:off x="7380596" y="1852611"/>
            <a:ext cx="274366" cy="274366"/>
          </a:xfrm>
          <a:prstGeom prst="rect">
            <a:avLst/>
          </a:prstGeom>
          <a:noFill/>
          <a:ln>
            <a:noFill/>
          </a:ln>
        </p:spPr>
      </p:pic>
      <p:sp>
        <p:nvSpPr>
          <p:cNvPr id="1869" name="Google Shape;1869;p99"/>
          <p:cNvSpPr txBox="1"/>
          <p:nvPr/>
        </p:nvSpPr>
        <p:spPr>
          <a:xfrm>
            <a:off x="7395366" y="1903207"/>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i</a:t>
            </a:r>
            <a:endParaRPr b="1" sz="1800">
              <a:solidFill>
                <a:srgbClr val="FFFFFF"/>
              </a:solidFill>
              <a:latin typeface="Lexend"/>
              <a:ea typeface="Lexend"/>
              <a:cs typeface="Lexend"/>
              <a:sym typeface="Lexend"/>
            </a:endParaRPr>
          </a:p>
        </p:txBody>
      </p:sp>
      <p:sp>
        <p:nvSpPr>
          <p:cNvPr id="1870" name="Google Shape;1870;p99"/>
          <p:cNvSpPr/>
          <p:nvPr/>
        </p:nvSpPr>
        <p:spPr>
          <a:xfrm>
            <a:off x="7654950" y="1818506"/>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30 cm</a:t>
            </a:r>
            <a:endParaRPr sz="1800">
              <a:latin typeface="Lexend"/>
              <a:ea typeface="Lexend"/>
              <a:cs typeface="Lexend"/>
              <a:sym typeface="Lexend"/>
            </a:endParaRPr>
          </a:p>
        </p:txBody>
      </p:sp>
      <p:pic>
        <p:nvPicPr>
          <p:cNvPr id="1871" name="Google Shape;1871;p99"/>
          <p:cNvPicPr preferRelativeResize="0"/>
          <p:nvPr/>
        </p:nvPicPr>
        <p:blipFill>
          <a:blip r:embed="rId4">
            <a:alphaModFix/>
          </a:blip>
          <a:stretch>
            <a:fillRect/>
          </a:stretch>
        </p:blipFill>
        <p:spPr>
          <a:xfrm>
            <a:off x="7380596" y="1330268"/>
            <a:ext cx="274366" cy="274366"/>
          </a:xfrm>
          <a:prstGeom prst="rect">
            <a:avLst/>
          </a:prstGeom>
          <a:noFill/>
          <a:ln>
            <a:noFill/>
          </a:ln>
        </p:spPr>
      </p:pic>
      <p:sp>
        <p:nvSpPr>
          <p:cNvPr id="1872" name="Google Shape;1872;p99"/>
          <p:cNvSpPr txBox="1"/>
          <p:nvPr/>
        </p:nvSpPr>
        <p:spPr>
          <a:xfrm>
            <a:off x="7395366" y="1380864"/>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h</a:t>
            </a:r>
            <a:endParaRPr b="1" sz="1800">
              <a:solidFill>
                <a:srgbClr val="FFFFFF"/>
              </a:solidFill>
              <a:latin typeface="Lexend"/>
              <a:ea typeface="Lexend"/>
              <a:cs typeface="Lexend"/>
              <a:sym typeface="Lexend"/>
            </a:endParaRPr>
          </a:p>
        </p:txBody>
      </p:sp>
      <p:sp>
        <p:nvSpPr>
          <p:cNvPr id="1873" name="Google Shape;1873;p99"/>
          <p:cNvSpPr/>
          <p:nvPr/>
        </p:nvSpPr>
        <p:spPr>
          <a:xfrm>
            <a:off x="7654950" y="1296165"/>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25.46 cm</a:t>
            </a:r>
            <a:endParaRPr sz="1800">
              <a:latin typeface="Lexend"/>
              <a:ea typeface="Lexend"/>
              <a:cs typeface="Lexend"/>
              <a:sym typeface="Lexend"/>
            </a:endParaRPr>
          </a:p>
        </p:txBody>
      </p:sp>
      <p:pic>
        <p:nvPicPr>
          <p:cNvPr id="1874" name="Google Shape;1874;p99"/>
          <p:cNvPicPr preferRelativeResize="0"/>
          <p:nvPr/>
        </p:nvPicPr>
        <p:blipFill>
          <a:blip r:embed="rId4">
            <a:alphaModFix/>
          </a:blip>
          <a:stretch>
            <a:fillRect/>
          </a:stretch>
        </p:blipFill>
        <p:spPr>
          <a:xfrm>
            <a:off x="7380596" y="807926"/>
            <a:ext cx="274366" cy="274366"/>
          </a:xfrm>
          <a:prstGeom prst="rect">
            <a:avLst/>
          </a:prstGeom>
          <a:noFill/>
          <a:ln>
            <a:noFill/>
          </a:ln>
        </p:spPr>
      </p:pic>
      <p:sp>
        <p:nvSpPr>
          <p:cNvPr id="1875" name="Google Shape;1875;p99"/>
          <p:cNvSpPr txBox="1"/>
          <p:nvPr/>
        </p:nvSpPr>
        <p:spPr>
          <a:xfrm>
            <a:off x="7395366" y="858522"/>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g</a:t>
            </a:r>
            <a:endParaRPr b="1" sz="1800">
              <a:solidFill>
                <a:srgbClr val="FFFFFF"/>
              </a:solidFill>
              <a:latin typeface="Lexend"/>
              <a:ea typeface="Lexend"/>
              <a:cs typeface="Lexend"/>
              <a:sym typeface="Lexend"/>
            </a:endParaRPr>
          </a:p>
        </p:txBody>
      </p:sp>
      <p:sp>
        <p:nvSpPr>
          <p:cNvPr id="1876" name="Google Shape;1876;p99"/>
          <p:cNvSpPr/>
          <p:nvPr/>
        </p:nvSpPr>
        <p:spPr>
          <a:xfrm>
            <a:off x="7654950" y="773825"/>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21.26 cm</a:t>
            </a:r>
            <a:endParaRPr sz="1800">
              <a:latin typeface="Lexend"/>
              <a:ea typeface="Lexend"/>
              <a:cs typeface="Lexend"/>
              <a:sym typeface="Lexend"/>
            </a:endParaRPr>
          </a:p>
        </p:txBody>
      </p:sp>
      <p:pic>
        <p:nvPicPr>
          <p:cNvPr id="1877" name="Google Shape;1877;p99"/>
          <p:cNvPicPr preferRelativeResize="0"/>
          <p:nvPr/>
        </p:nvPicPr>
        <p:blipFill>
          <a:blip r:embed="rId4">
            <a:alphaModFix/>
          </a:blip>
          <a:stretch>
            <a:fillRect/>
          </a:stretch>
        </p:blipFill>
        <p:spPr>
          <a:xfrm>
            <a:off x="7380596" y="3419638"/>
            <a:ext cx="274366" cy="274366"/>
          </a:xfrm>
          <a:prstGeom prst="rect">
            <a:avLst/>
          </a:prstGeom>
          <a:noFill/>
          <a:ln>
            <a:noFill/>
          </a:ln>
        </p:spPr>
      </p:pic>
      <p:sp>
        <p:nvSpPr>
          <p:cNvPr id="1878" name="Google Shape;1878;p99"/>
          <p:cNvSpPr txBox="1"/>
          <p:nvPr/>
        </p:nvSpPr>
        <p:spPr>
          <a:xfrm>
            <a:off x="7395366" y="3470234"/>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l</a:t>
            </a:r>
            <a:endParaRPr b="1" sz="1800">
              <a:solidFill>
                <a:srgbClr val="FFFFFF"/>
              </a:solidFill>
              <a:latin typeface="Lexend"/>
              <a:ea typeface="Lexend"/>
              <a:cs typeface="Lexend"/>
              <a:sym typeface="Lexend"/>
            </a:endParaRPr>
          </a:p>
        </p:txBody>
      </p:sp>
      <p:sp>
        <p:nvSpPr>
          <p:cNvPr id="1879" name="Google Shape;1879;p99"/>
          <p:cNvSpPr/>
          <p:nvPr/>
        </p:nvSpPr>
        <p:spPr>
          <a:xfrm>
            <a:off x="7654950" y="3385526"/>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32.56 cm</a:t>
            </a:r>
            <a:endParaRPr sz="1800">
              <a:latin typeface="Lexend"/>
              <a:ea typeface="Lexend"/>
              <a:cs typeface="Lexend"/>
              <a:sym typeface="Lexend"/>
            </a:endParaRPr>
          </a:p>
        </p:txBody>
      </p:sp>
      <p:pic>
        <p:nvPicPr>
          <p:cNvPr id="1880" name="Google Shape;1880;p99"/>
          <p:cNvPicPr preferRelativeResize="0"/>
          <p:nvPr/>
        </p:nvPicPr>
        <p:blipFill>
          <a:blip r:embed="rId4">
            <a:alphaModFix/>
          </a:blip>
          <a:stretch>
            <a:fillRect/>
          </a:stretch>
        </p:blipFill>
        <p:spPr>
          <a:xfrm>
            <a:off x="7380596" y="2897296"/>
            <a:ext cx="274366" cy="274366"/>
          </a:xfrm>
          <a:prstGeom prst="rect">
            <a:avLst/>
          </a:prstGeom>
          <a:noFill/>
          <a:ln>
            <a:noFill/>
          </a:ln>
        </p:spPr>
      </p:pic>
      <p:sp>
        <p:nvSpPr>
          <p:cNvPr id="1881" name="Google Shape;1881;p99"/>
          <p:cNvSpPr txBox="1"/>
          <p:nvPr/>
        </p:nvSpPr>
        <p:spPr>
          <a:xfrm>
            <a:off x="7395366" y="2947892"/>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k</a:t>
            </a:r>
            <a:endParaRPr b="1" sz="1800">
              <a:solidFill>
                <a:srgbClr val="FFFFFF"/>
              </a:solidFill>
              <a:latin typeface="Lexend"/>
              <a:ea typeface="Lexend"/>
              <a:cs typeface="Lexend"/>
              <a:sym typeface="Lexend"/>
            </a:endParaRPr>
          </a:p>
        </p:txBody>
      </p:sp>
      <p:sp>
        <p:nvSpPr>
          <p:cNvPr id="1882" name="Google Shape;1882;p99"/>
          <p:cNvSpPr/>
          <p:nvPr/>
        </p:nvSpPr>
        <p:spPr>
          <a:xfrm>
            <a:off x="7654950" y="2863186"/>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15.20 cm</a:t>
            </a:r>
            <a:endParaRPr sz="1800">
              <a:latin typeface="Lexend"/>
              <a:ea typeface="Lexend"/>
              <a:cs typeface="Lexend"/>
              <a:sym typeface="Lexend"/>
            </a:endParaRPr>
          </a:p>
        </p:txBody>
      </p:sp>
      <p:cxnSp>
        <p:nvCxnSpPr>
          <p:cNvPr id="1883" name="Google Shape;1883;p99"/>
          <p:cNvCxnSpPr/>
          <p:nvPr/>
        </p:nvCxnSpPr>
        <p:spPr>
          <a:xfrm rot="10800000">
            <a:off x="5614025" y="2634075"/>
            <a:ext cx="167400" cy="324000"/>
          </a:xfrm>
          <a:prstGeom prst="straightConnector1">
            <a:avLst/>
          </a:prstGeom>
          <a:noFill/>
          <a:ln cap="flat" cmpd="sng" w="28575">
            <a:solidFill>
              <a:srgbClr val="374CF1"/>
            </a:solidFill>
            <a:prstDash val="solid"/>
            <a:round/>
            <a:headEnd len="med" w="med" type="none"/>
            <a:tailEnd len="med" w="med" type="none"/>
          </a:ln>
        </p:spPr>
      </p:cxnSp>
      <p:sp>
        <p:nvSpPr>
          <p:cNvPr id="1884" name="Google Shape;1884;p99"/>
          <p:cNvSpPr txBox="1"/>
          <p:nvPr/>
        </p:nvSpPr>
        <p:spPr>
          <a:xfrm flipH="1">
            <a:off x="1403483" y="1620005"/>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885" name="Google Shape;1885;p99"/>
          <p:cNvSpPr txBox="1"/>
          <p:nvPr/>
        </p:nvSpPr>
        <p:spPr>
          <a:xfrm flipH="1">
            <a:off x="3480017" y="1655605"/>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886" name="Google Shape;1886;p99"/>
          <p:cNvSpPr txBox="1"/>
          <p:nvPr/>
        </p:nvSpPr>
        <p:spPr>
          <a:xfrm flipH="1">
            <a:off x="5567495" y="1536855"/>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c)</a:t>
            </a:r>
            <a:endParaRPr sz="1800">
              <a:latin typeface="Lexend"/>
              <a:ea typeface="Lexend"/>
              <a:cs typeface="Lexend"/>
              <a:sym typeface="Lexend"/>
            </a:endParaRPr>
          </a:p>
        </p:txBody>
      </p:sp>
      <p:sp>
        <p:nvSpPr>
          <p:cNvPr id="1887" name="Google Shape;1887;p99"/>
          <p:cNvSpPr txBox="1"/>
          <p:nvPr/>
        </p:nvSpPr>
        <p:spPr>
          <a:xfrm flipH="1">
            <a:off x="1403483" y="3832280"/>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d)</a:t>
            </a:r>
            <a:endParaRPr sz="1800">
              <a:latin typeface="Lexend"/>
              <a:ea typeface="Lexend"/>
              <a:cs typeface="Lexend"/>
              <a:sym typeface="Lexend"/>
            </a:endParaRPr>
          </a:p>
        </p:txBody>
      </p:sp>
      <p:sp>
        <p:nvSpPr>
          <p:cNvPr id="1888" name="Google Shape;1888;p99"/>
          <p:cNvSpPr txBox="1"/>
          <p:nvPr/>
        </p:nvSpPr>
        <p:spPr>
          <a:xfrm flipH="1">
            <a:off x="3630611" y="3502805"/>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e)</a:t>
            </a:r>
            <a:endParaRPr sz="1800">
              <a:latin typeface="Lexend"/>
              <a:ea typeface="Lexend"/>
              <a:cs typeface="Lexend"/>
              <a:sym typeface="Lexend"/>
            </a:endParaRPr>
          </a:p>
        </p:txBody>
      </p:sp>
      <p:sp>
        <p:nvSpPr>
          <p:cNvPr id="1889" name="Google Shape;1889;p99"/>
          <p:cNvSpPr txBox="1"/>
          <p:nvPr/>
        </p:nvSpPr>
        <p:spPr>
          <a:xfrm flipH="1">
            <a:off x="6053491" y="3613752"/>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f)</a:t>
            </a:r>
            <a:endParaRPr sz="1800">
              <a:latin typeface="Lexend"/>
              <a:ea typeface="Lexend"/>
              <a:cs typeface="Lexend"/>
              <a:sym typeface="Lexe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3" name="Shape 1893"/>
        <p:cNvGrpSpPr/>
        <p:nvPr/>
      </p:nvGrpSpPr>
      <p:grpSpPr>
        <a:xfrm>
          <a:off x="0" y="0"/>
          <a:ext cx="0" cy="0"/>
          <a:chOff x="0" y="0"/>
          <a:chExt cx="0" cy="0"/>
        </a:xfrm>
      </p:grpSpPr>
      <p:sp>
        <p:nvSpPr>
          <p:cNvPr id="1894" name="Google Shape;1894;p100"/>
          <p:cNvSpPr txBox="1"/>
          <p:nvPr/>
        </p:nvSpPr>
        <p:spPr>
          <a:xfrm flipH="1" rot="2564">
            <a:off x="7346101" y="2700440"/>
            <a:ext cx="12069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saddax-xagal X</a:t>
            </a:r>
            <a:endParaRPr sz="1800">
              <a:latin typeface="Lexend"/>
              <a:ea typeface="Lexend"/>
              <a:cs typeface="Lexend"/>
              <a:sym typeface="Lexend"/>
            </a:endParaRPr>
          </a:p>
        </p:txBody>
      </p:sp>
      <p:sp>
        <p:nvSpPr>
          <p:cNvPr id="1895" name="Google Shape;1895;p100"/>
          <p:cNvSpPr txBox="1"/>
          <p:nvPr/>
        </p:nvSpPr>
        <p:spPr>
          <a:xfrm flipH="1" rot="2748">
            <a:off x="324301" y="652739"/>
            <a:ext cx="67548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2) Kee ka mid ah saddax-xagalladan ayaa la siman (congruent) saddax-xagalka X?</a:t>
            </a:r>
            <a:endParaRPr sz="1800">
              <a:latin typeface="Lexend"/>
              <a:ea typeface="Lexend"/>
              <a:cs typeface="Lexend"/>
              <a:sym typeface="Lexend"/>
            </a:endParaRPr>
          </a:p>
        </p:txBody>
      </p:sp>
      <p:sp>
        <p:nvSpPr>
          <p:cNvPr id="1896" name="Google Shape;1896;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cxnSp>
        <p:nvCxnSpPr>
          <p:cNvPr id="1897" name="Google Shape;1897;p100"/>
          <p:cNvCxnSpPr/>
          <p:nvPr/>
        </p:nvCxnSpPr>
        <p:spPr>
          <a:xfrm rot="10800000">
            <a:off x="7953975" y="2317821"/>
            <a:ext cx="622200" cy="0"/>
          </a:xfrm>
          <a:prstGeom prst="straightConnector1">
            <a:avLst/>
          </a:prstGeom>
          <a:noFill/>
          <a:ln cap="flat" cmpd="sng" w="28575">
            <a:solidFill>
              <a:srgbClr val="4F7BE8"/>
            </a:solidFill>
            <a:prstDash val="solid"/>
            <a:round/>
            <a:headEnd len="med" w="med" type="triangle"/>
            <a:tailEnd len="med" w="med" type="triangle"/>
          </a:ln>
        </p:spPr>
      </p:cxnSp>
      <p:cxnSp>
        <p:nvCxnSpPr>
          <p:cNvPr id="1898" name="Google Shape;1898;p100"/>
          <p:cNvCxnSpPr/>
          <p:nvPr/>
        </p:nvCxnSpPr>
        <p:spPr>
          <a:xfrm>
            <a:off x="7814150" y="796085"/>
            <a:ext cx="0" cy="1396500"/>
          </a:xfrm>
          <a:prstGeom prst="straightConnector1">
            <a:avLst/>
          </a:prstGeom>
          <a:noFill/>
          <a:ln cap="flat" cmpd="sng" w="28575">
            <a:solidFill>
              <a:srgbClr val="4F7BE8"/>
            </a:solidFill>
            <a:prstDash val="solid"/>
            <a:round/>
            <a:headEnd len="med" w="med" type="triangle"/>
            <a:tailEnd len="med" w="med" type="triangle"/>
          </a:ln>
        </p:spPr>
      </p:cxnSp>
      <p:cxnSp>
        <p:nvCxnSpPr>
          <p:cNvPr id="1899" name="Google Shape;1899;p100"/>
          <p:cNvCxnSpPr/>
          <p:nvPr/>
        </p:nvCxnSpPr>
        <p:spPr>
          <a:xfrm>
            <a:off x="8082150" y="761135"/>
            <a:ext cx="622200" cy="1396500"/>
          </a:xfrm>
          <a:prstGeom prst="straightConnector1">
            <a:avLst/>
          </a:prstGeom>
          <a:noFill/>
          <a:ln cap="flat" cmpd="sng" w="28575">
            <a:solidFill>
              <a:srgbClr val="4F7BE8"/>
            </a:solidFill>
            <a:prstDash val="solid"/>
            <a:round/>
            <a:headEnd len="med" w="med" type="triangle"/>
            <a:tailEnd len="med" w="med" type="triangle"/>
          </a:ln>
        </p:spPr>
      </p:cxnSp>
      <p:grpSp>
        <p:nvGrpSpPr>
          <p:cNvPr id="1900" name="Google Shape;1900;p100"/>
          <p:cNvGrpSpPr/>
          <p:nvPr/>
        </p:nvGrpSpPr>
        <p:grpSpPr>
          <a:xfrm>
            <a:off x="7953975" y="796085"/>
            <a:ext cx="622200" cy="1396500"/>
            <a:chOff x="7148100" y="763500"/>
            <a:chExt cx="622200" cy="1396500"/>
          </a:xfrm>
        </p:grpSpPr>
        <p:sp>
          <p:nvSpPr>
            <p:cNvPr id="1901" name="Google Shape;1901;p100"/>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02" name="Google Shape;1902;p100"/>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03" name="Google Shape;1903;p100"/>
          <p:cNvSpPr txBox="1"/>
          <p:nvPr/>
        </p:nvSpPr>
        <p:spPr>
          <a:xfrm flipH="1" rot="3048">
            <a:off x="7926672" y="2357594"/>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1904" name="Google Shape;1904;p100"/>
          <p:cNvSpPr txBox="1"/>
          <p:nvPr/>
        </p:nvSpPr>
        <p:spPr>
          <a:xfrm flipH="1" rot="3048">
            <a:off x="7123520" y="1355744"/>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63 cm</a:t>
            </a:r>
            <a:endParaRPr sz="1800">
              <a:latin typeface="Lexend"/>
              <a:ea typeface="Lexend"/>
              <a:cs typeface="Lexend"/>
              <a:sym typeface="Lexend"/>
            </a:endParaRPr>
          </a:p>
        </p:txBody>
      </p:sp>
      <p:cxnSp>
        <p:nvCxnSpPr>
          <p:cNvPr id="1905" name="Google Shape;1905;p100"/>
          <p:cNvCxnSpPr/>
          <p:nvPr/>
        </p:nvCxnSpPr>
        <p:spPr>
          <a:xfrm>
            <a:off x="351592" y="2716783"/>
            <a:ext cx="622200" cy="0"/>
          </a:xfrm>
          <a:prstGeom prst="straightConnector1">
            <a:avLst/>
          </a:prstGeom>
          <a:noFill/>
          <a:ln cap="flat" cmpd="sng" w="28575">
            <a:solidFill>
              <a:srgbClr val="4F7BE8"/>
            </a:solidFill>
            <a:prstDash val="solid"/>
            <a:round/>
            <a:headEnd len="med" w="med" type="triangle"/>
            <a:tailEnd len="med" w="med" type="triangle"/>
          </a:ln>
        </p:spPr>
      </p:cxnSp>
      <p:cxnSp>
        <p:nvCxnSpPr>
          <p:cNvPr id="1906" name="Google Shape;1906;p100"/>
          <p:cNvCxnSpPr/>
          <p:nvPr/>
        </p:nvCxnSpPr>
        <p:spPr>
          <a:xfrm>
            <a:off x="1113617" y="1195048"/>
            <a:ext cx="0" cy="1396500"/>
          </a:xfrm>
          <a:prstGeom prst="straightConnector1">
            <a:avLst/>
          </a:prstGeom>
          <a:noFill/>
          <a:ln cap="flat" cmpd="sng" w="28575">
            <a:solidFill>
              <a:srgbClr val="4F7BE8"/>
            </a:solidFill>
            <a:prstDash val="solid"/>
            <a:round/>
            <a:headEnd len="med" w="med" type="triangle"/>
            <a:tailEnd len="med" w="med" type="triangle"/>
          </a:ln>
        </p:spPr>
      </p:cxnSp>
      <p:grpSp>
        <p:nvGrpSpPr>
          <p:cNvPr id="1907" name="Google Shape;1907;p100"/>
          <p:cNvGrpSpPr/>
          <p:nvPr/>
        </p:nvGrpSpPr>
        <p:grpSpPr>
          <a:xfrm flipH="1">
            <a:off x="351592" y="1195048"/>
            <a:ext cx="622200" cy="1396500"/>
            <a:chOff x="7148100" y="763500"/>
            <a:chExt cx="622200" cy="1396500"/>
          </a:xfrm>
        </p:grpSpPr>
        <p:sp>
          <p:nvSpPr>
            <p:cNvPr id="1908" name="Google Shape;1908;p100"/>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09" name="Google Shape;1909;p100"/>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10" name="Google Shape;1910;p100"/>
          <p:cNvSpPr txBox="1"/>
          <p:nvPr/>
        </p:nvSpPr>
        <p:spPr>
          <a:xfrm rot="-3048">
            <a:off x="324295" y="2756557"/>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1911" name="Google Shape;1911;p100"/>
          <p:cNvSpPr txBox="1"/>
          <p:nvPr/>
        </p:nvSpPr>
        <p:spPr>
          <a:xfrm rot="-3048">
            <a:off x="1127447" y="1754707"/>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63 cm</a:t>
            </a:r>
            <a:endParaRPr sz="1800">
              <a:latin typeface="Lexend"/>
              <a:ea typeface="Lexend"/>
              <a:cs typeface="Lexend"/>
              <a:sym typeface="Lexend"/>
            </a:endParaRPr>
          </a:p>
        </p:txBody>
      </p:sp>
      <p:cxnSp>
        <p:nvCxnSpPr>
          <p:cNvPr id="1912" name="Google Shape;1912;p100"/>
          <p:cNvCxnSpPr/>
          <p:nvPr/>
        </p:nvCxnSpPr>
        <p:spPr>
          <a:xfrm rot="5400000">
            <a:off x="3152391" y="2285400"/>
            <a:ext cx="622200" cy="0"/>
          </a:xfrm>
          <a:prstGeom prst="straightConnector1">
            <a:avLst/>
          </a:prstGeom>
          <a:noFill/>
          <a:ln cap="flat" cmpd="sng" w="28575">
            <a:solidFill>
              <a:srgbClr val="4F7BE8"/>
            </a:solidFill>
            <a:prstDash val="solid"/>
            <a:round/>
            <a:headEnd len="med" w="med" type="triangle"/>
            <a:tailEnd len="med" w="med" type="triangle"/>
          </a:ln>
        </p:spPr>
      </p:cxnSp>
      <p:cxnSp>
        <p:nvCxnSpPr>
          <p:cNvPr id="1913" name="Google Shape;1913;p100"/>
          <p:cNvCxnSpPr/>
          <p:nvPr/>
        </p:nvCxnSpPr>
        <p:spPr>
          <a:xfrm rot="-5400000">
            <a:off x="2293956" y="1458975"/>
            <a:ext cx="622200" cy="1396500"/>
          </a:xfrm>
          <a:prstGeom prst="straightConnector1">
            <a:avLst/>
          </a:prstGeom>
          <a:noFill/>
          <a:ln cap="flat" cmpd="sng" w="28575">
            <a:solidFill>
              <a:srgbClr val="4F7BE8"/>
            </a:solidFill>
            <a:prstDash val="solid"/>
            <a:round/>
            <a:headEnd len="med" w="med" type="triangle"/>
            <a:tailEnd len="med" w="med" type="triangle"/>
          </a:ln>
        </p:spPr>
      </p:cxnSp>
      <p:grpSp>
        <p:nvGrpSpPr>
          <p:cNvPr id="1914" name="Google Shape;1914;p100"/>
          <p:cNvGrpSpPr/>
          <p:nvPr/>
        </p:nvGrpSpPr>
        <p:grpSpPr>
          <a:xfrm rot="-5400000">
            <a:off x="2328906" y="1587150"/>
            <a:ext cx="622200" cy="1396500"/>
            <a:chOff x="7148100" y="763500"/>
            <a:chExt cx="622200" cy="1396500"/>
          </a:xfrm>
        </p:grpSpPr>
        <p:sp>
          <p:nvSpPr>
            <p:cNvPr id="1915" name="Google Shape;1915;p100"/>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16" name="Google Shape;1916;p100"/>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17" name="Google Shape;1917;p100"/>
          <p:cNvSpPr txBox="1"/>
          <p:nvPr/>
        </p:nvSpPr>
        <p:spPr>
          <a:xfrm flipH="1" rot="3048">
            <a:off x="3469063" y="2146803"/>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1918" name="Google Shape;1918;p100"/>
          <p:cNvSpPr txBox="1"/>
          <p:nvPr/>
        </p:nvSpPr>
        <p:spPr>
          <a:xfrm flipH="1" rot="-1434932">
            <a:off x="1966563" y="1880430"/>
            <a:ext cx="1152225" cy="27719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63 cm</a:t>
            </a:r>
            <a:endParaRPr sz="1800">
              <a:latin typeface="Lexend"/>
              <a:ea typeface="Lexend"/>
              <a:cs typeface="Lexend"/>
              <a:sym typeface="Lexend"/>
            </a:endParaRPr>
          </a:p>
        </p:txBody>
      </p:sp>
      <p:sp>
        <p:nvSpPr>
          <p:cNvPr id="1919" name="Google Shape;1919;p100"/>
          <p:cNvSpPr/>
          <p:nvPr/>
        </p:nvSpPr>
        <p:spPr>
          <a:xfrm>
            <a:off x="7079100" y="682160"/>
            <a:ext cx="1740900" cy="19971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20" name="Google Shape;1920;p100"/>
          <p:cNvGrpSpPr/>
          <p:nvPr/>
        </p:nvGrpSpPr>
        <p:grpSpPr>
          <a:xfrm flipH="1" rot="2700000">
            <a:off x="5066039" y="1204540"/>
            <a:ext cx="622194" cy="1396487"/>
            <a:chOff x="7148100" y="763500"/>
            <a:chExt cx="622200" cy="1396500"/>
          </a:xfrm>
        </p:grpSpPr>
        <p:sp>
          <p:nvSpPr>
            <p:cNvPr id="1921" name="Google Shape;1921;p100"/>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22" name="Google Shape;1922;p100"/>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23" name="Google Shape;1923;p100"/>
          <p:cNvSpPr txBox="1"/>
          <p:nvPr/>
        </p:nvSpPr>
        <p:spPr>
          <a:xfrm rot="2696768">
            <a:off x="4337300" y="2467331"/>
            <a:ext cx="676914" cy="277044"/>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1924" name="Google Shape;1924;p100"/>
          <p:cNvSpPr txBox="1"/>
          <p:nvPr/>
        </p:nvSpPr>
        <p:spPr>
          <a:xfrm rot="-2702831">
            <a:off x="5274581" y="2172126"/>
            <a:ext cx="1030538" cy="277044"/>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65 cm</a:t>
            </a:r>
            <a:endParaRPr sz="1800">
              <a:latin typeface="Lexend"/>
              <a:ea typeface="Lexend"/>
              <a:cs typeface="Lexend"/>
              <a:sym typeface="Lexend"/>
            </a:endParaRPr>
          </a:p>
        </p:txBody>
      </p:sp>
      <p:grpSp>
        <p:nvGrpSpPr>
          <p:cNvPr id="1925" name="Google Shape;1925;p100"/>
          <p:cNvGrpSpPr/>
          <p:nvPr/>
        </p:nvGrpSpPr>
        <p:grpSpPr>
          <a:xfrm rot="-2700000">
            <a:off x="1106150" y="3113222"/>
            <a:ext cx="622194" cy="1396487"/>
            <a:chOff x="7148100" y="763500"/>
            <a:chExt cx="622200" cy="1396500"/>
          </a:xfrm>
        </p:grpSpPr>
        <p:sp>
          <p:nvSpPr>
            <p:cNvPr id="1926" name="Google Shape;1926;p100"/>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27" name="Google Shape;1927;p100"/>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28" name="Google Shape;1928;p100"/>
          <p:cNvSpPr txBox="1"/>
          <p:nvPr/>
        </p:nvSpPr>
        <p:spPr>
          <a:xfrm flipH="1" rot="-2696768">
            <a:off x="1766343" y="4355273"/>
            <a:ext cx="676914" cy="277044"/>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1929" name="Google Shape;1929;p100"/>
          <p:cNvSpPr txBox="1"/>
          <p:nvPr/>
        </p:nvSpPr>
        <p:spPr>
          <a:xfrm flipH="1" rot="2702831">
            <a:off x="489265" y="4080808"/>
            <a:ext cx="1030538" cy="277044"/>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67 cm</a:t>
            </a:r>
            <a:endParaRPr sz="1800">
              <a:latin typeface="Lexend"/>
              <a:ea typeface="Lexend"/>
              <a:cs typeface="Lexend"/>
              <a:sym typeface="Lexend"/>
            </a:endParaRPr>
          </a:p>
        </p:txBody>
      </p:sp>
      <p:cxnSp>
        <p:nvCxnSpPr>
          <p:cNvPr id="1930" name="Google Shape;1930;p100"/>
          <p:cNvCxnSpPr/>
          <p:nvPr/>
        </p:nvCxnSpPr>
        <p:spPr>
          <a:xfrm rot="-5400000">
            <a:off x="4001941" y="4091100"/>
            <a:ext cx="622200" cy="0"/>
          </a:xfrm>
          <a:prstGeom prst="straightConnector1">
            <a:avLst/>
          </a:prstGeom>
          <a:noFill/>
          <a:ln cap="flat" cmpd="sng" w="28575">
            <a:solidFill>
              <a:srgbClr val="4F7BE8"/>
            </a:solidFill>
            <a:prstDash val="solid"/>
            <a:round/>
            <a:headEnd len="med" w="med" type="triangle"/>
            <a:tailEnd len="med" w="med" type="triangle"/>
          </a:ln>
        </p:spPr>
      </p:cxnSp>
      <p:grpSp>
        <p:nvGrpSpPr>
          <p:cNvPr id="1931" name="Google Shape;1931;p100"/>
          <p:cNvGrpSpPr/>
          <p:nvPr/>
        </p:nvGrpSpPr>
        <p:grpSpPr>
          <a:xfrm flipH="1" rot="-5400000">
            <a:off x="3178456" y="3392850"/>
            <a:ext cx="622200" cy="1396500"/>
            <a:chOff x="7148100" y="763500"/>
            <a:chExt cx="622200" cy="1396500"/>
          </a:xfrm>
        </p:grpSpPr>
        <p:sp>
          <p:nvSpPr>
            <p:cNvPr id="1932" name="Google Shape;1932;p100"/>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33" name="Google Shape;1933;p100"/>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934" name="Google Shape;1934;p100"/>
          <p:cNvCxnSpPr/>
          <p:nvPr/>
        </p:nvCxnSpPr>
        <p:spPr>
          <a:xfrm flipH="1" rot="-5400000">
            <a:off x="3143506" y="3521025"/>
            <a:ext cx="622200" cy="1396500"/>
          </a:xfrm>
          <a:prstGeom prst="straightConnector1">
            <a:avLst/>
          </a:prstGeom>
          <a:noFill/>
          <a:ln cap="flat" cmpd="sng" w="28575">
            <a:solidFill>
              <a:srgbClr val="4F7BE8"/>
            </a:solidFill>
            <a:prstDash val="solid"/>
            <a:round/>
            <a:headEnd len="med" w="med" type="triangle"/>
            <a:tailEnd len="med" w="med" type="triangle"/>
          </a:ln>
        </p:spPr>
      </p:cxnSp>
      <p:sp>
        <p:nvSpPr>
          <p:cNvPr id="1935" name="Google Shape;1935;p100"/>
          <p:cNvSpPr txBox="1"/>
          <p:nvPr/>
        </p:nvSpPr>
        <p:spPr>
          <a:xfrm rot="-3048">
            <a:off x="4318613" y="3952497"/>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1936" name="Google Shape;1936;p100"/>
          <p:cNvSpPr txBox="1"/>
          <p:nvPr/>
        </p:nvSpPr>
        <p:spPr>
          <a:xfrm rot="1434932">
            <a:off x="2816113" y="4218880"/>
            <a:ext cx="1152225" cy="27719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65 cm</a:t>
            </a:r>
            <a:endParaRPr sz="1800">
              <a:latin typeface="Lexend"/>
              <a:ea typeface="Lexend"/>
              <a:cs typeface="Lexend"/>
              <a:sym typeface="Lexend"/>
            </a:endParaRPr>
          </a:p>
        </p:txBody>
      </p:sp>
      <p:grpSp>
        <p:nvGrpSpPr>
          <p:cNvPr id="1937" name="Google Shape;1937;p100"/>
          <p:cNvGrpSpPr/>
          <p:nvPr/>
        </p:nvGrpSpPr>
        <p:grpSpPr>
          <a:xfrm flipH="1" rot="9369442">
            <a:off x="5784502" y="3258454"/>
            <a:ext cx="622160" cy="1396410"/>
            <a:chOff x="7148100" y="763500"/>
            <a:chExt cx="622200" cy="1396500"/>
          </a:xfrm>
        </p:grpSpPr>
        <p:sp>
          <p:nvSpPr>
            <p:cNvPr id="1938" name="Google Shape;1938;p100"/>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39" name="Google Shape;1939;p100"/>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940" name="Google Shape;1940;p100"/>
          <p:cNvCxnSpPr/>
          <p:nvPr/>
        </p:nvCxnSpPr>
        <p:spPr>
          <a:xfrm flipH="1" rot="9369147">
            <a:off x="5916859" y="3238608"/>
            <a:ext cx="622551" cy="1396644"/>
          </a:xfrm>
          <a:prstGeom prst="straightConnector1">
            <a:avLst/>
          </a:prstGeom>
          <a:noFill/>
          <a:ln cap="flat" cmpd="sng" w="28575">
            <a:solidFill>
              <a:srgbClr val="4F7BE8"/>
            </a:solidFill>
            <a:prstDash val="solid"/>
            <a:round/>
            <a:headEnd len="med" w="med" type="triangle"/>
            <a:tailEnd len="med" w="med" type="triangle"/>
          </a:ln>
        </p:spPr>
      </p:cxnSp>
      <p:sp>
        <p:nvSpPr>
          <p:cNvPr id="1941" name="Google Shape;1941;p100"/>
          <p:cNvSpPr txBox="1"/>
          <p:nvPr/>
        </p:nvSpPr>
        <p:spPr>
          <a:xfrm rot="-5395525">
            <a:off x="5803248" y="3799807"/>
            <a:ext cx="1152301" cy="277201"/>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65 cm</a:t>
            </a:r>
            <a:endParaRPr sz="1800">
              <a:latin typeface="Lexend"/>
              <a:ea typeface="Lexend"/>
              <a:cs typeface="Lexend"/>
              <a:sym typeface="Lexend"/>
            </a:endParaRPr>
          </a:p>
        </p:txBody>
      </p:sp>
      <p:cxnSp>
        <p:nvCxnSpPr>
          <p:cNvPr id="1942" name="Google Shape;1942;p100"/>
          <p:cNvCxnSpPr/>
          <p:nvPr/>
        </p:nvCxnSpPr>
        <p:spPr>
          <a:xfrm rot="10800000">
            <a:off x="5419307" y="3492725"/>
            <a:ext cx="560100" cy="1272300"/>
          </a:xfrm>
          <a:prstGeom prst="straightConnector1">
            <a:avLst/>
          </a:prstGeom>
          <a:noFill/>
          <a:ln cap="flat" cmpd="sng" w="28575">
            <a:solidFill>
              <a:srgbClr val="4F7BE8"/>
            </a:solidFill>
            <a:prstDash val="solid"/>
            <a:round/>
            <a:headEnd len="med" w="med" type="triangle"/>
            <a:tailEnd len="med" w="med" type="triangle"/>
          </a:ln>
        </p:spPr>
      </p:cxnSp>
      <p:sp>
        <p:nvSpPr>
          <p:cNvPr id="1943" name="Google Shape;1943;p100"/>
          <p:cNvSpPr txBox="1"/>
          <p:nvPr/>
        </p:nvSpPr>
        <p:spPr>
          <a:xfrm rot="-6373">
            <a:off x="5024874" y="4181400"/>
            <a:ext cx="8091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63 cm</a:t>
            </a:r>
            <a:endParaRPr sz="1800">
              <a:latin typeface="Lexend"/>
              <a:ea typeface="Lexend"/>
              <a:cs typeface="Lexend"/>
              <a:sym typeface="Lexend"/>
            </a:endParaRPr>
          </a:p>
        </p:txBody>
      </p:sp>
      <p:cxnSp>
        <p:nvCxnSpPr>
          <p:cNvPr id="1944" name="Google Shape;1944;p100"/>
          <p:cNvCxnSpPr/>
          <p:nvPr/>
        </p:nvCxnSpPr>
        <p:spPr>
          <a:xfrm rot="10800000">
            <a:off x="7093426" y="4387386"/>
            <a:ext cx="1407300" cy="0"/>
          </a:xfrm>
          <a:prstGeom prst="straightConnector1">
            <a:avLst/>
          </a:prstGeom>
          <a:noFill/>
          <a:ln cap="flat" cmpd="sng" w="28575">
            <a:solidFill>
              <a:srgbClr val="4F7BE8"/>
            </a:solidFill>
            <a:prstDash val="solid"/>
            <a:round/>
            <a:headEnd len="med" w="med" type="triangle"/>
            <a:tailEnd len="med" w="med" type="triangle"/>
          </a:ln>
        </p:spPr>
      </p:cxnSp>
      <p:cxnSp>
        <p:nvCxnSpPr>
          <p:cNvPr id="1945" name="Google Shape;1945;p100"/>
          <p:cNvCxnSpPr/>
          <p:nvPr/>
        </p:nvCxnSpPr>
        <p:spPr>
          <a:xfrm flipH="1" rot="5400000">
            <a:off x="7526326" y="3111287"/>
            <a:ext cx="622200" cy="1396500"/>
          </a:xfrm>
          <a:prstGeom prst="straightConnector1">
            <a:avLst/>
          </a:prstGeom>
          <a:noFill/>
          <a:ln cap="flat" cmpd="sng" w="28575">
            <a:solidFill>
              <a:srgbClr val="4F7BE8"/>
            </a:solidFill>
            <a:prstDash val="solid"/>
            <a:round/>
            <a:headEnd len="med" w="med" type="triangle"/>
            <a:tailEnd len="med" w="med" type="triangle"/>
          </a:ln>
        </p:spPr>
      </p:cxnSp>
      <p:grpSp>
        <p:nvGrpSpPr>
          <p:cNvPr id="1946" name="Google Shape;1946;p100"/>
          <p:cNvGrpSpPr/>
          <p:nvPr/>
        </p:nvGrpSpPr>
        <p:grpSpPr>
          <a:xfrm flipH="1" rot="5400000">
            <a:off x="7491376" y="3239462"/>
            <a:ext cx="622200" cy="1396500"/>
            <a:chOff x="7148100" y="763500"/>
            <a:chExt cx="622200" cy="1396500"/>
          </a:xfrm>
        </p:grpSpPr>
        <p:sp>
          <p:nvSpPr>
            <p:cNvPr id="1947" name="Google Shape;1947;p100"/>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48" name="Google Shape;1948;p100"/>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49" name="Google Shape;1949;p100"/>
          <p:cNvSpPr txBox="1"/>
          <p:nvPr/>
        </p:nvSpPr>
        <p:spPr>
          <a:xfrm rot="1434932">
            <a:off x="7323693" y="3532743"/>
            <a:ext cx="1152225" cy="27719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63 cm</a:t>
            </a:r>
            <a:endParaRPr sz="1800">
              <a:latin typeface="Lexend"/>
              <a:ea typeface="Lexend"/>
              <a:cs typeface="Lexend"/>
              <a:sym typeface="Lexend"/>
            </a:endParaRPr>
          </a:p>
        </p:txBody>
      </p:sp>
      <p:sp>
        <p:nvSpPr>
          <p:cNvPr id="1950" name="Google Shape;1950;p100"/>
          <p:cNvSpPr txBox="1"/>
          <p:nvPr/>
        </p:nvSpPr>
        <p:spPr>
          <a:xfrm flipH="1" rot="3048">
            <a:off x="7458663" y="4387678"/>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65 cm</a:t>
            </a:r>
            <a:endParaRPr sz="1800">
              <a:latin typeface="Lexend"/>
              <a:ea typeface="Lexend"/>
              <a:cs typeface="Lexend"/>
              <a:sym typeface="Lexend"/>
            </a:endParaRPr>
          </a:p>
        </p:txBody>
      </p:sp>
      <p:sp>
        <p:nvSpPr>
          <p:cNvPr id="1951" name="Google Shape;1951;p100"/>
          <p:cNvSpPr txBox="1"/>
          <p:nvPr/>
        </p:nvSpPr>
        <p:spPr>
          <a:xfrm flipH="1">
            <a:off x="641545" y="2061169"/>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a)</a:t>
            </a:r>
            <a:endParaRPr sz="1800">
              <a:latin typeface="Lexend"/>
              <a:ea typeface="Lexend"/>
              <a:cs typeface="Lexend"/>
              <a:sym typeface="Lexend"/>
            </a:endParaRPr>
          </a:p>
        </p:txBody>
      </p:sp>
      <p:sp>
        <p:nvSpPr>
          <p:cNvPr id="1952" name="Google Shape;1952;p100"/>
          <p:cNvSpPr txBox="1"/>
          <p:nvPr/>
        </p:nvSpPr>
        <p:spPr>
          <a:xfrm flipH="1">
            <a:off x="2829910" y="2220169"/>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b)</a:t>
            </a:r>
            <a:endParaRPr sz="1800">
              <a:latin typeface="Lexend"/>
              <a:ea typeface="Lexend"/>
              <a:cs typeface="Lexend"/>
              <a:sym typeface="Lexend"/>
            </a:endParaRPr>
          </a:p>
        </p:txBody>
      </p:sp>
      <p:sp>
        <p:nvSpPr>
          <p:cNvPr id="1953" name="Google Shape;1953;p100"/>
          <p:cNvSpPr txBox="1"/>
          <p:nvPr/>
        </p:nvSpPr>
        <p:spPr>
          <a:xfrm flipH="1">
            <a:off x="5069335" y="2018619"/>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c)</a:t>
            </a:r>
            <a:endParaRPr sz="1800">
              <a:latin typeface="Lexend"/>
              <a:ea typeface="Lexend"/>
              <a:cs typeface="Lexend"/>
              <a:sym typeface="Lexend"/>
            </a:endParaRPr>
          </a:p>
        </p:txBody>
      </p:sp>
      <p:sp>
        <p:nvSpPr>
          <p:cNvPr id="1954" name="Google Shape;1954;p100"/>
          <p:cNvSpPr txBox="1"/>
          <p:nvPr/>
        </p:nvSpPr>
        <p:spPr>
          <a:xfrm flipH="1">
            <a:off x="1480361" y="3938667"/>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d)</a:t>
            </a:r>
            <a:endParaRPr sz="1800">
              <a:latin typeface="Lexend"/>
              <a:ea typeface="Lexend"/>
              <a:cs typeface="Lexend"/>
              <a:sym typeface="Lexend"/>
            </a:endParaRPr>
          </a:p>
        </p:txBody>
      </p:sp>
      <p:sp>
        <p:nvSpPr>
          <p:cNvPr id="1955" name="Google Shape;1955;p100"/>
          <p:cNvSpPr txBox="1"/>
          <p:nvPr/>
        </p:nvSpPr>
        <p:spPr>
          <a:xfrm flipH="1">
            <a:off x="3635786" y="3818054"/>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e)</a:t>
            </a:r>
            <a:endParaRPr sz="1800">
              <a:latin typeface="Lexend"/>
              <a:ea typeface="Lexend"/>
              <a:cs typeface="Lexend"/>
              <a:sym typeface="Lexend"/>
            </a:endParaRPr>
          </a:p>
        </p:txBody>
      </p:sp>
      <p:sp>
        <p:nvSpPr>
          <p:cNvPr id="1956" name="Google Shape;1956;p100"/>
          <p:cNvSpPr txBox="1"/>
          <p:nvPr/>
        </p:nvSpPr>
        <p:spPr>
          <a:xfrm flipH="1">
            <a:off x="5781325" y="3566154"/>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f)</a:t>
            </a:r>
            <a:endParaRPr sz="1800">
              <a:latin typeface="Lexend"/>
              <a:ea typeface="Lexend"/>
              <a:cs typeface="Lexend"/>
              <a:sym typeface="Lexend"/>
            </a:endParaRPr>
          </a:p>
        </p:txBody>
      </p:sp>
      <p:sp>
        <p:nvSpPr>
          <p:cNvPr id="1957" name="Google Shape;1957;p100"/>
          <p:cNvSpPr txBox="1"/>
          <p:nvPr/>
        </p:nvSpPr>
        <p:spPr>
          <a:xfrm flipH="1">
            <a:off x="7400641" y="3866700"/>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g)</a:t>
            </a:r>
            <a:endParaRPr sz="1800">
              <a:latin typeface="Lexend"/>
              <a:ea typeface="Lexend"/>
              <a:cs typeface="Lexend"/>
              <a:sym typeface="Lexend"/>
            </a:endParaRPr>
          </a:p>
        </p:txBody>
      </p:sp>
      <p:cxnSp>
        <p:nvCxnSpPr>
          <p:cNvPr id="1958" name="Google Shape;1958;p100"/>
          <p:cNvCxnSpPr/>
          <p:nvPr/>
        </p:nvCxnSpPr>
        <p:spPr>
          <a:xfrm flipH="1">
            <a:off x="5168225" y="1695325"/>
            <a:ext cx="982800" cy="966000"/>
          </a:xfrm>
          <a:prstGeom prst="straightConnector1">
            <a:avLst/>
          </a:prstGeom>
          <a:noFill/>
          <a:ln cap="flat" cmpd="sng" w="28575">
            <a:solidFill>
              <a:schemeClr val="accent4"/>
            </a:solidFill>
            <a:prstDash val="solid"/>
            <a:round/>
            <a:headEnd len="med" w="med" type="triangle"/>
            <a:tailEnd len="med" w="med" type="triangle"/>
          </a:ln>
        </p:spPr>
      </p:cxnSp>
      <p:cxnSp>
        <p:nvCxnSpPr>
          <p:cNvPr id="1959" name="Google Shape;1959;p100"/>
          <p:cNvCxnSpPr/>
          <p:nvPr/>
        </p:nvCxnSpPr>
        <p:spPr>
          <a:xfrm flipH="1" rot="10800000">
            <a:off x="1751050" y="4152250"/>
            <a:ext cx="452700" cy="452700"/>
          </a:xfrm>
          <a:prstGeom prst="straightConnector1">
            <a:avLst/>
          </a:prstGeom>
          <a:noFill/>
          <a:ln cap="flat" cmpd="sng" w="28575">
            <a:solidFill>
              <a:schemeClr val="accent4"/>
            </a:solidFill>
            <a:prstDash val="solid"/>
            <a:round/>
            <a:headEnd len="med" w="med" type="triangle"/>
            <a:tailEnd len="med" w="med" type="triangle"/>
          </a:ln>
        </p:spPr>
      </p:cxnSp>
      <p:cxnSp>
        <p:nvCxnSpPr>
          <p:cNvPr id="1960" name="Google Shape;1960;p100"/>
          <p:cNvCxnSpPr/>
          <p:nvPr/>
        </p:nvCxnSpPr>
        <p:spPr>
          <a:xfrm>
            <a:off x="4604531" y="2233952"/>
            <a:ext cx="400500" cy="440400"/>
          </a:xfrm>
          <a:prstGeom prst="straightConnector1">
            <a:avLst/>
          </a:prstGeom>
          <a:noFill/>
          <a:ln cap="flat" cmpd="sng" w="28575">
            <a:solidFill>
              <a:schemeClr val="accent4"/>
            </a:solidFill>
            <a:prstDash val="solid"/>
            <a:round/>
            <a:headEnd len="med" w="med" type="triangle"/>
            <a:tailEnd len="med" w="med" type="triangle"/>
          </a:ln>
        </p:spPr>
      </p:cxnSp>
      <p:cxnSp>
        <p:nvCxnSpPr>
          <p:cNvPr id="1961" name="Google Shape;1961;p100"/>
          <p:cNvCxnSpPr/>
          <p:nvPr/>
        </p:nvCxnSpPr>
        <p:spPr>
          <a:xfrm>
            <a:off x="630850" y="3649100"/>
            <a:ext cx="955800" cy="9525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5" name="Shape 1965"/>
        <p:cNvGrpSpPr/>
        <p:nvPr/>
      </p:nvGrpSpPr>
      <p:grpSpPr>
        <a:xfrm>
          <a:off x="0" y="0"/>
          <a:ext cx="0" cy="0"/>
          <a:chOff x="0" y="0"/>
          <a:chExt cx="0" cy="0"/>
        </a:xfrm>
      </p:grpSpPr>
      <p:pic>
        <p:nvPicPr>
          <p:cNvPr id="1966" name="Google Shape;1966;p101"/>
          <p:cNvPicPr preferRelativeResize="0"/>
          <p:nvPr/>
        </p:nvPicPr>
        <p:blipFill rotWithShape="1">
          <a:blip r:embed="rId3">
            <a:alphaModFix/>
          </a:blip>
          <a:srcRect b="0" l="58255" r="0" t="12717"/>
          <a:stretch/>
        </p:blipFill>
        <p:spPr>
          <a:xfrm flipH="1">
            <a:off x="5216478" y="1546893"/>
            <a:ext cx="2945642" cy="2425025"/>
          </a:xfrm>
          <a:prstGeom prst="rect">
            <a:avLst/>
          </a:prstGeom>
          <a:noFill/>
          <a:ln>
            <a:noFill/>
          </a:ln>
        </p:spPr>
      </p:pic>
      <p:sp>
        <p:nvSpPr>
          <p:cNvPr id="1967" name="Google Shape;1967;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pic>
        <p:nvPicPr>
          <p:cNvPr id="1968" name="Google Shape;1968;p101"/>
          <p:cNvPicPr preferRelativeResize="0"/>
          <p:nvPr/>
        </p:nvPicPr>
        <p:blipFill rotWithShape="1">
          <a:blip r:embed="rId3">
            <a:alphaModFix/>
          </a:blip>
          <a:srcRect b="0" l="0" r="41493" t="0"/>
          <a:stretch/>
        </p:blipFill>
        <p:spPr>
          <a:xfrm>
            <a:off x="1083844" y="1193557"/>
            <a:ext cx="4128448" cy="2778362"/>
          </a:xfrm>
          <a:prstGeom prst="rect">
            <a:avLst/>
          </a:prstGeom>
          <a:noFill/>
          <a:ln>
            <a:noFill/>
          </a:ln>
        </p:spPr>
      </p:pic>
      <p:sp>
        <p:nvSpPr>
          <p:cNvPr id="1969" name="Google Shape;1969;p101"/>
          <p:cNvSpPr txBox="1"/>
          <p:nvPr/>
        </p:nvSpPr>
        <p:spPr>
          <a:xfrm rot="-3628">
            <a:off x="5860885" y="2409793"/>
            <a:ext cx="1137001" cy="831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bedka labajibbaaranaha (area of square)</a:t>
            </a:r>
            <a:endParaRPr sz="1800">
              <a:latin typeface="Lexend"/>
              <a:ea typeface="Lexend"/>
              <a:cs typeface="Lexend"/>
              <a:sym typeface="Lexend"/>
            </a:endParaRPr>
          </a:p>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28 cm²</a:t>
            </a:r>
            <a:endParaRPr sz="1800">
              <a:latin typeface="Lexend"/>
              <a:ea typeface="Lexend"/>
              <a:cs typeface="Lexend"/>
              <a:sym typeface="Lexend"/>
            </a:endParaRPr>
          </a:p>
        </p:txBody>
      </p:sp>
      <p:cxnSp>
        <p:nvCxnSpPr>
          <p:cNvPr id="1970" name="Google Shape;1970;p101"/>
          <p:cNvCxnSpPr/>
          <p:nvPr/>
        </p:nvCxnSpPr>
        <p:spPr>
          <a:xfrm>
            <a:off x="1131310" y="4034612"/>
            <a:ext cx="2271000" cy="0"/>
          </a:xfrm>
          <a:prstGeom prst="straightConnector1">
            <a:avLst/>
          </a:prstGeom>
          <a:noFill/>
          <a:ln cap="flat" cmpd="sng" w="28575">
            <a:solidFill>
              <a:srgbClr val="4F7BE8"/>
            </a:solidFill>
            <a:prstDash val="solid"/>
            <a:round/>
            <a:headEnd len="med" w="med" type="triangle"/>
            <a:tailEnd len="med" w="med" type="triangle"/>
          </a:ln>
        </p:spPr>
      </p:cxnSp>
      <p:sp>
        <p:nvSpPr>
          <p:cNvPr id="1971" name="Google Shape;1971;p101"/>
          <p:cNvSpPr txBox="1"/>
          <p:nvPr/>
        </p:nvSpPr>
        <p:spPr>
          <a:xfrm flipH="1" rot="3468">
            <a:off x="1820715" y="4035126"/>
            <a:ext cx="892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25 cm</a:t>
            </a:r>
            <a:endParaRPr sz="1800">
              <a:latin typeface="Lexend"/>
              <a:ea typeface="Lexend"/>
              <a:cs typeface="Lexend"/>
              <a:sym typeface="Lexend"/>
            </a:endParaRPr>
          </a:p>
        </p:txBody>
      </p:sp>
      <p:cxnSp>
        <p:nvCxnSpPr>
          <p:cNvPr id="1972" name="Google Shape;1972;p101"/>
          <p:cNvCxnSpPr/>
          <p:nvPr/>
        </p:nvCxnSpPr>
        <p:spPr>
          <a:xfrm rot="10800000">
            <a:off x="993446" y="3168232"/>
            <a:ext cx="0" cy="744900"/>
          </a:xfrm>
          <a:prstGeom prst="straightConnector1">
            <a:avLst/>
          </a:prstGeom>
          <a:noFill/>
          <a:ln cap="flat" cmpd="sng" w="28575">
            <a:solidFill>
              <a:srgbClr val="4F7BE8"/>
            </a:solidFill>
            <a:prstDash val="solid"/>
            <a:round/>
            <a:headEnd len="med" w="med" type="triangle"/>
            <a:tailEnd len="med" w="med" type="triangle"/>
          </a:ln>
        </p:spPr>
      </p:cxnSp>
      <p:sp>
        <p:nvSpPr>
          <p:cNvPr id="1973" name="Google Shape;1973;p101"/>
          <p:cNvSpPr txBox="1"/>
          <p:nvPr/>
        </p:nvSpPr>
        <p:spPr>
          <a:xfrm flipH="1" rot="3468">
            <a:off x="218242" y="3414831"/>
            <a:ext cx="892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10 cm</a:t>
            </a:r>
            <a:endParaRPr sz="1800">
              <a:latin typeface="Lexend"/>
              <a:ea typeface="Lexend"/>
              <a:cs typeface="Lexend"/>
              <a:sym typeface="Lexend"/>
            </a:endParaRPr>
          </a:p>
        </p:txBody>
      </p:sp>
      <p:cxnSp>
        <p:nvCxnSpPr>
          <p:cNvPr id="1974" name="Google Shape;1974;p101"/>
          <p:cNvCxnSpPr/>
          <p:nvPr/>
        </p:nvCxnSpPr>
        <p:spPr>
          <a:xfrm flipH="1" rot="10800000">
            <a:off x="1008481" y="1856387"/>
            <a:ext cx="418500" cy="1244700"/>
          </a:xfrm>
          <a:prstGeom prst="straightConnector1">
            <a:avLst/>
          </a:prstGeom>
          <a:noFill/>
          <a:ln cap="flat" cmpd="sng" w="28575">
            <a:solidFill>
              <a:srgbClr val="4F7BE8"/>
            </a:solidFill>
            <a:prstDash val="solid"/>
            <a:round/>
            <a:headEnd len="med" w="med" type="triangle"/>
            <a:tailEnd len="med" w="med" type="triangle"/>
          </a:ln>
        </p:spPr>
      </p:cxnSp>
      <p:sp>
        <p:nvSpPr>
          <p:cNvPr id="1975" name="Google Shape;1975;p101"/>
          <p:cNvSpPr txBox="1"/>
          <p:nvPr/>
        </p:nvSpPr>
        <p:spPr>
          <a:xfrm flipH="1" rot="3468">
            <a:off x="435511" y="2279449"/>
            <a:ext cx="892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18 cm</a:t>
            </a:r>
            <a:endParaRPr sz="1800">
              <a:latin typeface="Lexend"/>
              <a:ea typeface="Lexend"/>
              <a:cs typeface="Lexend"/>
              <a:sym typeface="Lexend"/>
            </a:endParaRPr>
          </a:p>
        </p:txBody>
      </p:sp>
      <p:cxnSp>
        <p:nvCxnSpPr>
          <p:cNvPr id="1976" name="Google Shape;1976;p101"/>
          <p:cNvCxnSpPr/>
          <p:nvPr/>
        </p:nvCxnSpPr>
        <p:spPr>
          <a:xfrm rot="10800000">
            <a:off x="1557305" y="1909956"/>
            <a:ext cx="1854300" cy="2003700"/>
          </a:xfrm>
          <a:prstGeom prst="straightConnector1">
            <a:avLst/>
          </a:prstGeom>
          <a:noFill/>
          <a:ln cap="flat" cmpd="sng" w="28575">
            <a:solidFill>
              <a:srgbClr val="4F7BE8"/>
            </a:solidFill>
            <a:prstDash val="solid"/>
            <a:round/>
            <a:headEnd len="med" w="med" type="triangle"/>
            <a:tailEnd len="med" w="med" type="triangle"/>
          </a:ln>
        </p:spPr>
      </p:cxnSp>
      <p:sp>
        <p:nvSpPr>
          <p:cNvPr id="1977" name="Google Shape;1977;p101"/>
          <p:cNvSpPr txBox="1"/>
          <p:nvPr/>
        </p:nvSpPr>
        <p:spPr>
          <a:xfrm flipH="1" rot="3468">
            <a:off x="2225801" y="2502132"/>
            <a:ext cx="892200"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cxnSp>
        <p:nvCxnSpPr>
          <p:cNvPr id="1978" name="Google Shape;1978;p101"/>
          <p:cNvCxnSpPr/>
          <p:nvPr/>
        </p:nvCxnSpPr>
        <p:spPr>
          <a:xfrm>
            <a:off x="3886044" y="4034623"/>
            <a:ext cx="924300" cy="0"/>
          </a:xfrm>
          <a:prstGeom prst="straightConnector1">
            <a:avLst/>
          </a:prstGeom>
          <a:noFill/>
          <a:ln cap="flat" cmpd="sng" w="28575">
            <a:solidFill>
              <a:srgbClr val="4F7BE8"/>
            </a:solidFill>
            <a:prstDash val="solid"/>
            <a:round/>
            <a:headEnd len="med" w="med" type="triangle"/>
            <a:tailEnd len="med" w="med" type="triangle"/>
          </a:ln>
        </p:spPr>
      </p:cxnSp>
      <p:sp>
        <p:nvSpPr>
          <p:cNvPr id="1979" name="Google Shape;1979;p101"/>
          <p:cNvSpPr txBox="1"/>
          <p:nvPr/>
        </p:nvSpPr>
        <p:spPr>
          <a:xfrm flipH="1" rot="8098">
            <a:off x="3966123" y="4035168"/>
            <a:ext cx="764102"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b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980" name="Google Shape;1980;p101"/>
          <p:cNvGrpSpPr/>
          <p:nvPr/>
        </p:nvGrpSpPr>
        <p:grpSpPr>
          <a:xfrm>
            <a:off x="2935941" y="1650794"/>
            <a:ext cx="892229" cy="2279147"/>
            <a:chOff x="303660" y="3471683"/>
            <a:chExt cx="922200" cy="769800"/>
          </a:xfrm>
        </p:grpSpPr>
        <p:cxnSp>
          <p:nvCxnSpPr>
            <p:cNvPr id="1981" name="Google Shape;1981;p101"/>
            <p:cNvCxnSpPr/>
            <p:nvPr/>
          </p:nvCxnSpPr>
          <p:spPr>
            <a:xfrm rot="10800000">
              <a:off x="1171846" y="3471683"/>
              <a:ext cx="0" cy="769800"/>
            </a:xfrm>
            <a:prstGeom prst="straightConnector1">
              <a:avLst/>
            </a:prstGeom>
            <a:noFill/>
            <a:ln cap="flat" cmpd="sng" w="28575">
              <a:solidFill>
                <a:srgbClr val="4F7BE8"/>
              </a:solidFill>
              <a:prstDash val="solid"/>
              <a:round/>
              <a:headEnd len="med" w="med" type="triangle"/>
              <a:tailEnd len="med" w="med" type="triangle"/>
            </a:ln>
          </p:spPr>
        </p:cxnSp>
        <p:sp>
          <p:nvSpPr>
            <p:cNvPr id="1982" name="Google Shape;1982;p101"/>
            <p:cNvSpPr txBox="1"/>
            <p:nvPr/>
          </p:nvSpPr>
          <p:spPr>
            <a:xfrm flipH="1" rot="3355">
              <a:off x="303660" y="3548378"/>
              <a:ext cx="922200" cy="93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800"/>
                <a:buFont typeface="Arial"/>
                <a:buNone/>
              </a:pPr>
              <a:r>
                <a:rPr lang="en-GB" sz="1000">
                  <a:latin typeface="Lexend"/>
                  <a:ea typeface="Lexend"/>
                  <a:cs typeface="Lexend"/>
                  <a:sym typeface="Lexend"/>
                </a:rPr>
                <a:t>50 cm</a:t>
              </a:r>
              <a:endParaRPr sz="1800">
                <a:latin typeface="Lexend"/>
                <a:ea typeface="Lexend"/>
                <a:cs typeface="Lexend"/>
                <a:sym typeface="Lexend"/>
              </a:endParaRPr>
            </a:p>
          </p:txBody>
        </p:sp>
      </p:grpSp>
      <p:cxnSp>
        <p:nvCxnSpPr>
          <p:cNvPr id="1983" name="Google Shape;1983;p101"/>
          <p:cNvCxnSpPr/>
          <p:nvPr/>
        </p:nvCxnSpPr>
        <p:spPr>
          <a:xfrm flipH="1" rot="10800000">
            <a:off x="3855196" y="1133071"/>
            <a:ext cx="1005000" cy="398100"/>
          </a:xfrm>
          <a:prstGeom prst="straightConnector1">
            <a:avLst/>
          </a:prstGeom>
          <a:noFill/>
          <a:ln cap="flat" cmpd="sng" w="28575">
            <a:solidFill>
              <a:srgbClr val="4F7BE8"/>
            </a:solidFill>
            <a:prstDash val="solid"/>
            <a:round/>
            <a:headEnd len="med" w="med" type="triangle"/>
            <a:tailEnd len="med" w="med" type="triangle"/>
          </a:ln>
        </p:spPr>
      </p:cxnSp>
      <p:sp>
        <p:nvSpPr>
          <p:cNvPr id="1984" name="Google Shape;1984;p101"/>
          <p:cNvSpPr txBox="1"/>
          <p:nvPr/>
        </p:nvSpPr>
        <p:spPr>
          <a:xfrm rot="-1298287">
            <a:off x="3944210" y="1063175"/>
            <a:ext cx="723268" cy="277152"/>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18 cm</a:t>
            </a:r>
            <a:endParaRPr sz="1800">
              <a:latin typeface="Lexend"/>
              <a:ea typeface="Lexend"/>
              <a:cs typeface="Lexend"/>
              <a:sym typeface="Lexend"/>
            </a:endParaRPr>
          </a:p>
        </p:txBody>
      </p:sp>
      <p:cxnSp>
        <p:nvCxnSpPr>
          <p:cNvPr id="1985" name="Google Shape;1985;p101"/>
          <p:cNvCxnSpPr/>
          <p:nvPr/>
        </p:nvCxnSpPr>
        <p:spPr>
          <a:xfrm flipH="1" rot="10800000">
            <a:off x="4945605" y="1262435"/>
            <a:ext cx="121800" cy="2654100"/>
          </a:xfrm>
          <a:prstGeom prst="straightConnector1">
            <a:avLst/>
          </a:prstGeom>
          <a:noFill/>
          <a:ln cap="flat" cmpd="sng" w="28575">
            <a:solidFill>
              <a:srgbClr val="4F7BE8"/>
            </a:solidFill>
            <a:prstDash val="solid"/>
            <a:round/>
            <a:headEnd len="med" w="med" type="triangle"/>
            <a:tailEnd len="med" w="med" type="triangle"/>
          </a:ln>
        </p:spPr>
      </p:cxnSp>
      <p:sp>
        <p:nvSpPr>
          <p:cNvPr id="1986" name="Google Shape;1986;p101"/>
          <p:cNvSpPr txBox="1"/>
          <p:nvPr/>
        </p:nvSpPr>
        <p:spPr>
          <a:xfrm rot="-10403">
            <a:off x="4964194" y="1814914"/>
            <a:ext cx="892204"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56 cm</a:t>
            </a:r>
            <a:endParaRPr sz="1800">
              <a:latin typeface="Lexend"/>
              <a:ea typeface="Lexend"/>
              <a:cs typeface="Lexend"/>
              <a:sym typeface="Lexend"/>
            </a:endParaRPr>
          </a:p>
        </p:txBody>
      </p:sp>
      <p:cxnSp>
        <p:nvCxnSpPr>
          <p:cNvPr id="1987" name="Google Shape;1987;p101"/>
          <p:cNvCxnSpPr/>
          <p:nvPr/>
        </p:nvCxnSpPr>
        <p:spPr>
          <a:xfrm>
            <a:off x="6660863" y="4027349"/>
            <a:ext cx="1409700" cy="0"/>
          </a:xfrm>
          <a:prstGeom prst="straightConnector1">
            <a:avLst/>
          </a:prstGeom>
          <a:noFill/>
          <a:ln cap="flat" cmpd="sng" w="28575">
            <a:solidFill>
              <a:srgbClr val="4F7BE8"/>
            </a:solidFill>
            <a:prstDash val="solid"/>
            <a:round/>
            <a:headEnd len="med" w="med" type="triangle"/>
            <a:tailEnd len="med" w="med" type="triangle"/>
          </a:ln>
        </p:spPr>
      </p:cxnSp>
      <p:sp>
        <p:nvSpPr>
          <p:cNvPr id="1988" name="Google Shape;1988;p101"/>
          <p:cNvSpPr txBox="1"/>
          <p:nvPr/>
        </p:nvSpPr>
        <p:spPr>
          <a:xfrm flipH="1" rot="5309">
            <a:off x="6783195" y="4027894"/>
            <a:ext cx="1165501"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c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989" name="Google Shape;1989;p101"/>
          <p:cNvGrpSpPr/>
          <p:nvPr/>
        </p:nvGrpSpPr>
        <p:grpSpPr>
          <a:xfrm flipH="1">
            <a:off x="8114912" y="3405205"/>
            <a:ext cx="892229" cy="516074"/>
            <a:chOff x="370567" y="3471683"/>
            <a:chExt cx="922200" cy="769800"/>
          </a:xfrm>
        </p:grpSpPr>
        <p:cxnSp>
          <p:nvCxnSpPr>
            <p:cNvPr id="1990" name="Google Shape;1990;p101"/>
            <p:cNvCxnSpPr/>
            <p:nvPr/>
          </p:nvCxnSpPr>
          <p:spPr>
            <a:xfrm rot="10800000">
              <a:off x="1171846" y="3471683"/>
              <a:ext cx="0" cy="769800"/>
            </a:xfrm>
            <a:prstGeom prst="straightConnector1">
              <a:avLst/>
            </a:prstGeom>
            <a:noFill/>
            <a:ln cap="flat" cmpd="sng" w="28575">
              <a:solidFill>
                <a:srgbClr val="4F7BE8"/>
              </a:solidFill>
              <a:prstDash val="solid"/>
              <a:round/>
              <a:headEnd len="med" w="med" type="triangle"/>
              <a:tailEnd len="med" w="med" type="triangle"/>
            </a:ln>
          </p:spPr>
        </p:cxnSp>
        <p:sp>
          <p:nvSpPr>
            <p:cNvPr id="1991" name="Google Shape;1991;p101"/>
            <p:cNvSpPr txBox="1"/>
            <p:nvPr/>
          </p:nvSpPr>
          <p:spPr>
            <a:xfrm flipH="1" rot="3355">
              <a:off x="370567" y="3656630"/>
              <a:ext cx="922200" cy="413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800"/>
                <a:buFont typeface="Arial"/>
                <a:buNone/>
              </a:pPr>
              <a:r>
                <a:rPr lang="en-GB" sz="1000">
                  <a:latin typeface="Lexend"/>
                  <a:ea typeface="Lexend"/>
                  <a:cs typeface="Lexend"/>
                  <a:sym typeface="Lexend"/>
                </a:rPr>
                <a:t>1 cm</a:t>
              </a:r>
              <a:endParaRPr sz="1800">
                <a:latin typeface="Lexend"/>
                <a:ea typeface="Lexend"/>
                <a:cs typeface="Lexend"/>
                <a:sym typeface="Lexend"/>
              </a:endParaRPr>
            </a:p>
          </p:txBody>
        </p:sp>
      </p:grpSp>
      <p:grpSp>
        <p:nvGrpSpPr>
          <p:cNvPr id="1992" name="Google Shape;1992;p101"/>
          <p:cNvGrpSpPr/>
          <p:nvPr/>
        </p:nvGrpSpPr>
        <p:grpSpPr>
          <a:xfrm flipH="1" rot="-1260516">
            <a:off x="8005470" y="2715089"/>
            <a:ext cx="892340" cy="516108"/>
            <a:chOff x="370567" y="3471683"/>
            <a:chExt cx="922200" cy="769800"/>
          </a:xfrm>
        </p:grpSpPr>
        <p:cxnSp>
          <p:nvCxnSpPr>
            <p:cNvPr id="1993" name="Google Shape;1993;p101"/>
            <p:cNvCxnSpPr/>
            <p:nvPr/>
          </p:nvCxnSpPr>
          <p:spPr>
            <a:xfrm rot="10800000">
              <a:off x="1171846" y="3471683"/>
              <a:ext cx="0" cy="769800"/>
            </a:xfrm>
            <a:prstGeom prst="straightConnector1">
              <a:avLst/>
            </a:prstGeom>
            <a:noFill/>
            <a:ln cap="flat" cmpd="sng" w="28575">
              <a:solidFill>
                <a:srgbClr val="4F7BE8"/>
              </a:solidFill>
              <a:prstDash val="solid"/>
              <a:round/>
              <a:headEnd len="med" w="med" type="triangle"/>
              <a:tailEnd len="med" w="med" type="triangle"/>
            </a:ln>
          </p:spPr>
        </p:cxnSp>
        <p:sp>
          <p:nvSpPr>
            <p:cNvPr id="1994" name="Google Shape;1994;p101"/>
            <p:cNvSpPr txBox="1"/>
            <p:nvPr/>
          </p:nvSpPr>
          <p:spPr>
            <a:xfrm flipH="1" rot="3355">
              <a:off x="370567" y="3656630"/>
              <a:ext cx="922200" cy="413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800"/>
                <a:buFont typeface="Arial"/>
                <a:buNone/>
              </a:pPr>
              <a:r>
                <a:rPr lang="en-GB" sz="1000">
                  <a:latin typeface="Lexend"/>
                  <a:ea typeface="Lexend"/>
                  <a:cs typeface="Lexend"/>
                  <a:sym typeface="Lexend"/>
                </a:rPr>
                <a:t>1 cm</a:t>
              </a:r>
              <a:endParaRPr sz="1800">
                <a:latin typeface="Lexend"/>
                <a:ea typeface="Lexend"/>
                <a:cs typeface="Lexend"/>
                <a:sym typeface="Lexend"/>
              </a:endParaRPr>
            </a:p>
          </p:txBody>
        </p:sp>
      </p:grpSp>
      <p:grpSp>
        <p:nvGrpSpPr>
          <p:cNvPr id="1995" name="Google Shape;1995;p101"/>
          <p:cNvGrpSpPr/>
          <p:nvPr/>
        </p:nvGrpSpPr>
        <p:grpSpPr>
          <a:xfrm flipH="1" rot="-2340341">
            <a:off x="7680451" y="2148510"/>
            <a:ext cx="892314" cy="516017"/>
            <a:chOff x="370567" y="3471683"/>
            <a:chExt cx="922200" cy="769800"/>
          </a:xfrm>
        </p:grpSpPr>
        <p:cxnSp>
          <p:nvCxnSpPr>
            <p:cNvPr id="1996" name="Google Shape;1996;p101"/>
            <p:cNvCxnSpPr/>
            <p:nvPr/>
          </p:nvCxnSpPr>
          <p:spPr>
            <a:xfrm rot="10800000">
              <a:off x="1171846" y="3471683"/>
              <a:ext cx="0" cy="769800"/>
            </a:xfrm>
            <a:prstGeom prst="straightConnector1">
              <a:avLst/>
            </a:prstGeom>
            <a:noFill/>
            <a:ln cap="flat" cmpd="sng" w="28575">
              <a:solidFill>
                <a:srgbClr val="4F7BE8"/>
              </a:solidFill>
              <a:prstDash val="solid"/>
              <a:round/>
              <a:headEnd len="med" w="med" type="triangle"/>
              <a:tailEnd len="med" w="med" type="triangle"/>
            </a:ln>
          </p:spPr>
        </p:cxnSp>
        <p:sp>
          <p:nvSpPr>
            <p:cNvPr id="1997" name="Google Shape;1997;p101"/>
            <p:cNvSpPr txBox="1"/>
            <p:nvPr/>
          </p:nvSpPr>
          <p:spPr>
            <a:xfrm flipH="1" rot="3355">
              <a:off x="370567" y="3656630"/>
              <a:ext cx="922200" cy="413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800"/>
                <a:buFont typeface="Arial"/>
                <a:buNone/>
              </a:pPr>
              <a:r>
                <a:rPr lang="en-GB" sz="1000">
                  <a:latin typeface="Lexend"/>
                  <a:ea typeface="Lexend"/>
                  <a:cs typeface="Lexend"/>
                  <a:sym typeface="Lexend"/>
                </a:rPr>
                <a:t>1 cm</a:t>
              </a:r>
              <a:endParaRPr sz="1800">
                <a:latin typeface="Lexend"/>
                <a:ea typeface="Lexend"/>
                <a:cs typeface="Lexend"/>
                <a:sym typeface="Lexend"/>
              </a:endParaRPr>
            </a:p>
          </p:txBody>
        </p:sp>
      </p:grpSp>
      <p:sp>
        <p:nvSpPr>
          <p:cNvPr id="1998" name="Google Shape;1998;p101"/>
          <p:cNvSpPr txBox="1"/>
          <p:nvPr/>
        </p:nvSpPr>
        <p:spPr>
          <a:xfrm flipH="1" rot="2792">
            <a:off x="324299" y="618813"/>
            <a:ext cx="8495703"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3) Xisaabi dhererka dhinac kasta oo aan la garanayn oo ku calaamadsan xaraf, ku soo koob jawaabtaada 2 meelood oo jajab tobanle (decimal places).</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2" name="Shape 2002"/>
        <p:cNvGrpSpPr/>
        <p:nvPr/>
      </p:nvGrpSpPr>
      <p:grpSpPr>
        <a:xfrm>
          <a:off x="0" y="0"/>
          <a:ext cx="0" cy="0"/>
          <a:chOff x="0" y="0"/>
          <a:chExt cx="0" cy="0"/>
        </a:xfrm>
      </p:grpSpPr>
      <p:pic>
        <p:nvPicPr>
          <p:cNvPr id="2003" name="Google Shape;2003;p102"/>
          <p:cNvPicPr preferRelativeResize="0"/>
          <p:nvPr/>
        </p:nvPicPr>
        <p:blipFill rotWithShape="1">
          <a:blip r:embed="rId3">
            <a:alphaModFix/>
          </a:blip>
          <a:srcRect b="4355" l="-811" r="72349" t="62947"/>
          <a:stretch/>
        </p:blipFill>
        <p:spPr>
          <a:xfrm>
            <a:off x="363887" y="3540942"/>
            <a:ext cx="1798701" cy="1168375"/>
          </a:xfrm>
          <a:prstGeom prst="rect">
            <a:avLst/>
          </a:prstGeom>
          <a:noFill/>
          <a:ln>
            <a:noFill/>
          </a:ln>
        </p:spPr>
      </p:pic>
      <p:sp>
        <p:nvSpPr>
          <p:cNvPr id="2004" name="Google Shape;2004;p102"/>
          <p:cNvSpPr txBox="1"/>
          <p:nvPr/>
        </p:nvSpPr>
        <p:spPr>
          <a:xfrm flipH="1" rot="2671">
            <a:off x="324016" y="653473"/>
            <a:ext cx="8496003"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1) Isku dhig saddax-xagalka (triangle) iyo dhererka dhinaciisa maqan.</a:t>
            </a:r>
            <a:endParaRPr sz="1800">
              <a:latin typeface="Lexend"/>
              <a:ea typeface="Lexend"/>
              <a:cs typeface="Lexend"/>
              <a:sym typeface="Lexend"/>
            </a:endParaRPr>
          </a:p>
        </p:txBody>
      </p:sp>
      <p:sp>
        <p:nvSpPr>
          <p:cNvPr id="2005" name="Google Shape;2005;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Helista dhererka dhinacyada maqan</a:t>
            </a:r>
            <a:endParaRPr/>
          </a:p>
        </p:txBody>
      </p:sp>
      <p:grpSp>
        <p:nvGrpSpPr>
          <p:cNvPr id="2006" name="Google Shape;2006;p102"/>
          <p:cNvGrpSpPr/>
          <p:nvPr/>
        </p:nvGrpSpPr>
        <p:grpSpPr>
          <a:xfrm>
            <a:off x="781225" y="400575"/>
            <a:ext cx="1960450" cy="1997275"/>
            <a:chOff x="324025" y="933975"/>
            <a:chExt cx="1960450" cy="1997275"/>
          </a:xfrm>
        </p:grpSpPr>
        <p:pic>
          <p:nvPicPr>
            <p:cNvPr id="2007" name="Google Shape;2007;p102"/>
            <p:cNvPicPr preferRelativeResize="0"/>
            <p:nvPr/>
          </p:nvPicPr>
          <p:blipFill rotWithShape="1">
            <a:blip r:embed="rId3">
              <a:alphaModFix/>
            </a:blip>
            <a:srcRect b="44105" l="0" r="69793" t="0"/>
            <a:stretch/>
          </p:blipFill>
          <p:spPr>
            <a:xfrm>
              <a:off x="324025" y="933975"/>
              <a:ext cx="1908974" cy="1997275"/>
            </a:xfrm>
            <a:prstGeom prst="rect">
              <a:avLst/>
            </a:prstGeom>
            <a:noFill/>
            <a:ln>
              <a:noFill/>
            </a:ln>
          </p:spPr>
        </p:pic>
        <p:cxnSp>
          <p:nvCxnSpPr>
            <p:cNvPr id="2008" name="Google Shape;2008;p102"/>
            <p:cNvCxnSpPr/>
            <p:nvPr/>
          </p:nvCxnSpPr>
          <p:spPr>
            <a:xfrm>
              <a:off x="487575" y="1607900"/>
              <a:ext cx="0" cy="1142700"/>
            </a:xfrm>
            <a:prstGeom prst="straightConnector1">
              <a:avLst/>
            </a:prstGeom>
            <a:noFill/>
            <a:ln cap="flat" cmpd="sng" w="28575">
              <a:solidFill>
                <a:schemeClr val="accent4"/>
              </a:solidFill>
              <a:prstDash val="solid"/>
              <a:round/>
              <a:headEnd len="med" w="med" type="triangle"/>
              <a:tailEnd len="med" w="med" type="triangle"/>
            </a:ln>
          </p:spPr>
        </p:cxnSp>
        <p:cxnSp>
          <p:nvCxnSpPr>
            <p:cNvPr id="2009" name="Google Shape;2009;p102"/>
            <p:cNvCxnSpPr/>
            <p:nvPr/>
          </p:nvCxnSpPr>
          <p:spPr>
            <a:xfrm rot="10800000">
              <a:off x="642350" y="2869650"/>
              <a:ext cx="1511700" cy="0"/>
            </a:xfrm>
            <a:prstGeom prst="straightConnector1">
              <a:avLst/>
            </a:prstGeom>
            <a:noFill/>
            <a:ln cap="flat" cmpd="sng" w="28575">
              <a:solidFill>
                <a:schemeClr val="accent4"/>
              </a:solidFill>
              <a:prstDash val="solid"/>
              <a:round/>
              <a:headEnd len="med" w="med" type="triangle"/>
              <a:tailEnd len="med" w="med" type="triangle"/>
            </a:ln>
          </p:spPr>
        </p:cxnSp>
        <p:cxnSp>
          <p:nvCxnSpPr>
            <p:cNvPr id="2010" name="Google Shape;2010;p102"/>
            <p:cNvCxnSpPr/>
            <p:nvPr/>
          </p:nvCxnSpPr>
          <p:spPr>
            <a:xfrm rot="10800000">
              <a:off x="774875" y="1527250"/>
              <a:ext cx="1509600" cy="1136100"/>
            </a:xfrm>
            <a:prstGeom prst="straightConnector1">
              <a:avLst/>
            </a:prstGeom>
            <a:noFill/>
            <a:ln cap="flat" cmpd="sng" w="28575">
              <a:solidFill>
                <a:schemeClr val="accent4"/>
              </a:solidFill>
              <a:prstDash val="solid"/>
              <a:round/>
              <a:headEnd len="med" w="med" type="triangle"/>
              <a:tailEnd len="med" w="med" type="triangle"/>
            </a:ln>
          </p:spPr>
        </p:cxnSp>
      </p:grpSp>
      <p:grpSp>
        <p:nvGrpSpPr>
          <p:cNvPr id="2011" name="Google Shape;2011;p102"/>
          <p:cNvGrpSpPr/>
          <p:nvPr/>
        </p:nvGrpSpPr>
        <p:grpSpPr>
          <a:xfrm>
            <a:off x="2967137" y="899665"/>
            <a:ext cx="1938885" cy="1798610"/>
            <a:chOff x="2284463" y="928565"/>
            <a:chExt cx="1938885" cy="1798610"/>
          </a:xfrm>
        </p:grpSpPr>
        <p:pic>
          <p:nvPicPr>
            <p:cNvPr id="2012" name="Google Shape;2012;p102"/>
            <p:cNvPicPr preferRelativeResize="0"/>
            <p:nvPr/>
          </p:nvPicPr>
          <p:blipFill rotWithShape="1">
            <a:blip r:embed="rId3">
              <a:alphaModFix/>
            </a:blip>
            <a:srcRect b="50550" l="31511" r="38281" t="-403"/>
            <a:stretch/>
          </p:blipFill>
          <p:spPr>
            <a:xfrm>
              <a:off x="2314373" y="928565"/>
              <a:ext cx="1908974" cy="1781424"/>
            </a:xfrm>
            <a:prstGeom prst="rect">
              <a:avLst/>
            </a:prstGeom>
            <a:noFill/>
            <a:ln>
              <a:noFill/>
            </a:ln>
          </p:spPr>
        </p:pic>
        <p:cxnSp>
          <p:nvCxnSpPr>
            <p:cNvPr id="2013" name="Google Shape;2013;p102"/>
            <p:cNvCxnSpPr/>
            <p:nvPr/>
          </p:nvCxnSpPr>
          <p:spPr>
            <a:xfrm rot="10800000">
              <a:off x="2349913" y="2224975"/>
              <a:ext cx="1258200" cy="502200"/>
            </a:xfrm>
            <a:prstGeom prst="straightConnector1">
              <a:avLst/>
            </a:prstGeom>
            <a:noFill/>
            <a:ln cap="flat" cmpd="sng" w="28575">
              <a:solidFill>
                <a:schemeClr val="accent4"/>
              </a:solidFill>
              <a:prstDash val="solid"/>
              <a:round/>
              <a:headEnd len="med" w="med" type="triangle"/>
              <a:tailEnd len="med" w="med" type="triangle"/>
            </a:ln>
          </p:spPr>
        </p:cxnSp>
        <p:cxnSp>
          <p:nvCxnSpPr>
            <p:cNvPr id="2014" name="Google Shape;2014;p102"/>
            <p:cNvCxnSpPr/>
            <p:nvPr/>
          </p:nvCxnSpPr>
          <p:spPr>
            <a:xfrm flipH="1">
              <a:off x="2284463" y="968675"/>
              <a:ext cx="437700" cy="1113000"/>
            </a:xfrm>
            <a:prstGeom prst="straightConnector1">
              <a:avLst/>
            </a:prstGeom>
            <a:noFill/>
            <a:ln cap="flat" cmpd="sng" w="28575">
              <a:solidFill>
                <a:schemeClr val="accent4"/>
              </a:solidFill>
              <a:prstDash val="solid"/>
              <a:round/>
              <a:headEnd len="med" w="med" type="triangle"/>
              <a:tailEnd len="med" w="med" type="triangle"/>
            </a:ln>
          </p:spPr>
        </p:cxnSp>
        <p:cxnSp>
          <p:nvCxnSpPr>
            <p:cNvPr id="2015" name="Google Shape;2015;p102"/>
            <p:cNvCxnSpPr/>
            <p:nvPr/>
          </p:nvCxnSpPr>
          <p:spPr>
            <a:xfrm>
              <a:off x="3018088" y="968675"/>
              <a:ext cx="822000" cy="1618200"/>
            </a:xfrm>
            <a:prstGeom prst="straightConnector1">
              <a:avLst/>
            </a:prstGeom>
            <a:noFill/>
            <a:ln cap="flat" cmpd="sng" w="28575">
              <a:solidFill>
                <a:schemeClr val="accent4"/>
              </a:solidFill>
              <a:prstDash val="solid"/>
              <a:round/>
              <a:headEnd len="med" w="med" type="triangle"/>
              <a:tailEnd len="med" w="med" type="triangle"/>
            </a:ln>
          </p:spPr>
        </p:cxnSp>
      </p:grpSp>
      <p:grpSp>
        <p:nvGrpSpPr>
          <p:cNvPr id="2016" name="Google Shape;2016;p102"/>
          <p:cNvGrpSpPr/>
          <p:nvPr/>
        </p:nvGrpSpPr>
        <p:grpSpPr>
          <a:xfrm>
            <a:off x="3188550" y="3012675"/>
            <a:ext cx="1569300" cy="1602375"/>
            <a:chOff x="3112350" y="3088875"/>
            <a:chExt cx="1569300" cy="1602375"/>
          </a:xfrm>
        </p:grpSpPr>
        <p:pic>
          <p:nvPicPr>
            <p:cNvPr id="2017" name="Google Shape;2017;p102"/>
            <p:cNvPicPr preferRelativeResize="0"/>
            <p:nvPr/>
          </p:nvPicPr>
          <p:blipFill rotWithShape="1">
            <a:blip r:embed="rId3">
              <a:alphaModFix/>
            </a:blip>
            <a:srcRect b="9395" l="45848" r="30230" t="48281"/>
            <a:stretch/>
          </p:blipFill>
          <p:spPr>
            <a:xfrm>
              <a:off x="3156675" y="3119448"/>
              <a:ext cx="1511701" cy="1512325"/>
            </a:xfrm>
            <a:prstGeom prst="rect">
              <a:avLst/>
            </a:prstGeom>
            <a:noFill/>
            <a:ln>
              <a:noFill/>
            </a:ln>
          </p:spPr>
        </p:pic>
        <p:cxnSp>
          <p:nvCxnSpPr>
            <p:cNvPr id="2018" name="Google Shape;2018;p102"/>
            <p:cNvCxnSpPr/>
            <p:nvPr/>
          </p:nvCxnSpPr>
          <p:spPr>
            <a:xfrm rot="10800000">
              <a:off x="3112350" y="3342275"/>
              <a:ext cx="129900" cy="1267200"/>
            </a:xfrm>
            <a:prstGeom prst="straightConnector1">
              <a:avLst/>
            </a:prstGeom>
            <a:noFill/>
            <a:ln cap="flat" cmpd="sng" w="28575">
              <a:solidFill>
                <a:schemeClr val="accent4"/>
              </a:solidFill>
              <a:prstDash val="solid"/>
              <a:round/>
              <a:headEnd len="med" w="med" type="triangle"/>
              <a:tailEnd len="med" w="med" type="triangle"/>
            </a:ln>
          </p:spPr>
        </p:cxnSp>
        <p:cxnSp>
          <p:nvCxnSpPr>
            <p:cNvPr id="2019" name="Google Shape;2019;p102"/>
            <p:cNvCxnSpPr/>
            <p:nvPr/>
          </p:nvCxnSpPr>
          <p:spPr>
            <a:xfrm flipH="1">
              <a:off x="3206150" y="3088875"/>
              <a:ext cx="1383600" cy="131100"/>
            </a:xfrm>
            <a:prstGeom prst="straightConnector1">
              <a:avLst/>
            </a:prstGeom>
            <a:noFill/>
            <a:ln cap="flat" cmpd="sng" w="28575">
              <a:solidFill>
                <a:schemeClr val="accent4"/>
              </a:solidFill>
              <a:prstDash val="solid"/>
              <a:round/>
              <a:headEnd len="med" w="med" type="triangle"/>
              <a:tailEnd len="med" w="med" type="triangle"/>
            </a:ln>
          </p:spPr>
        </p:cxnSp>
        <p:cxnSp>
          <p:nvCxnSpPr>
            <p:cNvPr id="2020" name="Google Shape;2020;p102"/>
            <p:cNvCxnSpPr/>
            <p:nvPr/>
          </p:nvCxnSpPr>
          <p:spPr>
            <a:xfrm flipH="1" rot="10800000">
              <a:off x="3422850" y="3289650"/>
              <a:ext cx="1258800" cy="1401600"/>
            </a:xfrm>
            <a:prstGeom prst="straightConnector1">
              <a:avLst/>
            </a:prstGeom>
            <a:noFill/>
            <a:ln cap="flat" cmpd="sng" w="28575">
              <a:solidFill>
                <a:schemeClr val="accent4"/>
              </a:solidFill>
              <a:prstDash val="solid"/>
              <a:round/>
              <a:headEnd len="med" w="med" type="triangle"/>
              <a:tailEnd len="med" w="med" type="triangle"/>
            </a:ln>
          </p:spPr>
        </p:cxnSp>
      </p:grpSp>
      <p:cxnSp>
        <p:nvCxnSpPr>
          <p:cNvPr id="2021" name="Google Shape;2021;p102"/>
          <p:cNvCxnSpPr/>
          <p:nvPr/>
        </p:nvCxnSpPr>
        <p:spPr>
          <a:xfrm rot="10800000">
            <a:off x="2127142" y="3602235"/>
            <a:ext cx="86400" cy="1005600"/>
          </a:xfrm>
          <a:prstGeom prst="straightConnector1">
            <a:avLst/>
          </a:prstGeom>
          <a:noFill/>
          <a:ln cap="flat" cmpd="sng" w="28575">
            <a:solidFill>
              <a:schemeClr val="accent4"/>
            </a:solidFill>
            <a:prstDash val="solid"/>
            <a:round/>
            <a:headEnd len="med" w="med" type="triangle"/>
            <a:tailEnd len="med" w="med" type="triangle"/>
          </a:ln>
        </p:spPr>
      </p:cxnSp>
      <p:cxnSp>
        <p:nvCxnSpPr>
          <p:cNvPr id="2022" name="Google Shape;2022;p102"/>
          <p:cNvCxnSpPr/>
          <p:nvPr/>
        </p:nvCxnSpPr>
        <p:spPr>
          <a:xfrm rot="10800000">
            <a:off x="386342" y="3881673"/>
            <a:ext cx="1596900" cy="880500"/>
          </a:xfrm>
          <a:prstGeom prst="straightConnector1">
            <a:avLst/>
          </a:prstGeom>
          <a:noFill/>
          <a:ln cap="flat" cmpd="sng" w="28575">
            <a:solidFill>
              <a:schemeClr val="accent4"/>
            </a:solidFill>
            <a:prstDash val="solid"/>
            <a:round/>
            <a:headEnd len="med" w="med" type="triangle"/>
            <a:tailEnd len="med" w="med" type="triangle"/>
          </a:ln>
        </p:spPr>
      </p:cxnSp>
      <p:cxnSp>
        <p:nvCxnSpPr>
          <p:cNvPr id="2023" name="Google Shape;2023;p102"/>
          <p:cNvCxnSpPr/>
          <p:nvPr/>
        </p:nvCxnSpPr>
        <p:spPr>
          <a:xfrm flipH="1" rot="10800000">
            <a:off x="474842" y="3471598"/>
            <a:ext cx="1508400" cy="123000"/>
          </a:xfrm>
          <a:prstGeom prst="straightConnector1">
            <a:avLst/>
          </a:prstGeom>
          <a:noFill/>
          <a:ln cap="flat" cmpd="sng" w="28575">
            <a:solidFill>
              <a:schemeClr val="accent4"/>
            </a:solidFill>
            <a:prstDash val="solid"/>
            <a:round/>
            <a:headEnd len="med" w="med" type="triangle"/>
            <a:tailEnd len="med" w="med" type="triangle"/>
          </a:ln>
        </p:spPr>
      </p:cxnSp>
      <p:grpSp>
        <p:nvGrpSpPr>
          <p:cNvPr id="2024" name="Google Shape;2024;p102"/>
          <p:cNvGrpSpPr/>
          <p:nvPr/>
        </p:nvGrpSpPr>
        <p:grpSpPr>
          <a:xfrm>
            <a:off x="5629749" y="2195637"/>
            <a:ext cx="1569302" cy="2217891"/>
            <a:chOff x="7060299" y="2102112"/>
            <a:chExt cx="1569302" cy="2217891"/>
          </a:xfrm>
        </p:grpSpPr>
        <p:pic>
          <p:nvPicPr>
            <p:cNvPr id="2025" name="Google Shape;2025;p102"/>
            <p:cNvPicPr preferRelativeResize="0"/>
            <p:nvPr/>
          </p:nvPicPr>
          <p:blipFill rotWithShape="1">
            <a:blip r:embed="rId3">
              <a:alphaModFix/>
            </a:blip>
            <a:srcRect b="4353" l="75386" r="-218" t="45311"/>
            <a:stretch/>
          </p:blipFill>
          <p:spPr>
            <a:xfrm>
              <a:off x="7060299" y="2521403"/>
              <a:ext cx="1569302" cy="1798600"/>
            </a:xfrm>
            <a:prstGeom prst="rect">
              <a:avLst/>
            </a:prstGeom>
            <a:noFill/>
            <a:ln>
              <a:noFill/>
            </a:ln>
          </p:spPr>
        </p:pic>
        <p:sp>
          <p:nvSpPr>
            <p:cNvPr id="2026" name="Google Shape;2026;p102"/>
            <p:cNvSpPr/>
            <p:nvPr/>
          </p:nvSpPr>
          <p:spPr>
            <a:xfrm rot="1337787">
              <a:off x="7403010" y="2261119"/>
              <a:ext cx="960731" cy="621286"/>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27" name="Google Shape;2027;p102"/>
          <p:cNvGrpSpPr/>
          <p:nvPr/>
        </p:nvGrpSpPr>
        <p:grpSpPr>
          <a:xfrm>
            <a:off x="5530123" y="2700865"/>
            <a:ext cx="1712375" cy="1761775"/>
            <a:chOff x="6821900" y="2489425"/>
            <a:chExt cx="1712375" cy="1761775"/>
          </a:xfrm>
        </p:grpSpPr>
        <p:cxnSp>
          <p:nvCxnSpPr>
            <p:cNvPr id="2028" name="Google Shape;2028;p102"/>
            <p:cNvCxnSpPr/>
            <p:nvPr/>
          </p:nvCxnSpPr>
          <p:spPr>
            <a:xfrm rot="10800000">
              <a:off x="6821900" y="2583300"/>
              <a:ext cx="156300" cy="1577400"/>
            </a:xfrm>
            <a:prstGeom prst="straightConnector1">
              <a:avLst/>
            </a:prstGeom>
            <a:noFill/>
            <a:ln cap="flat" cmpd="sng" w="28575">
              <a:solidFill>
                <a:schemeClr val="accent4"/>
              </a:solidFill>
              <a:prstDash val="solid"/>
              <a:round/>
              <a:headEnd len="med" w="med" type="triangle"/>
              <a:tailEnd len="med" w="med" type="triangle"/>
            </a:ln>
          </p:spPr>
        </p:cxnSp>
        <p:cxnSp>
          <p:nvCxnSpPr>
            <p:cNvPr id="2029" name="Google Shape;2029;p102"/>
            <p:cNvCxnSpPr/>
            <p:nvPr/>
          </p:nvCxnSpPr>
          <p:spPr>
            <a:xfrm flipH="1" rot="10800000">
              <a:off x="7151050" y="4124600"/>
              <a:ext cx="1264500" cy="126600"/>
            </a:xfrm>
            <a:prstGeom prst="straightConnector1">
              <a:avLst/>
            </a:prstGeom>
            <a:noFill/>
            <a:ln cap="flat" cmpd="sng" w="28575">
              <a:solidFill>
                <a:schemeClr val="accent4"/>
              </a:solidFill>
              <a:prstDash val="solid"/>
              <a:round/>
              <a:headEnd len="med" w="med" type="triangle"/>
              <a:tailEnd len="med" w="med" type="triangle"/>
            </a:ln>
          </p:spPr>
        </p:cxnSp>
        <p:cxnSp>
          <p:nvCxnSpPr>
            <p:cNvPr id="2030" name="Google Shape;2030;p102"/>
            <p:cNvCxnSpPr/>
            <p:nvPr/>
          </p:nvCxnSpPr>
          <p:spPr>
            <a:xfrm rot="10800000">
              <a:off x="7116475" y="2489425"/>
              <a:ext cx="1417800" cy="1450800"/>
            </a:xfrm>
            <a:prstGeom prst="straightConnector1">
              <a:avLst/>
            </a:prstGeom>
            <a:noFill/>
            <a:ln cap="flat" cmpd="sng" w="28575">
              <a:solidFill>
                <a:schemeClr val="accent4"/>
              </a:solidFill>
              <a:prstDash val="solid"/>
              <a:round/>
              <a:headEnd len="med" w="med" type="triangle"/>
              <a:tailEnd len="med" w="med" type="triangle"/>
            </a:ln>
          </p:spPr>
        </p:cxnSp>
      </p:grpSp>
      <p:sp>
        <p:nvSpPr>
          <p:cNvPr id="2031" name="Google Shape;2031;p102"/>
          <p:cNvSpPr txBox="1"/>
          <p:nvPr/>
        </p:nvSpPr>
        <p:spPr>
          <a:xfrm flipH="1" rot="2927">
            <a:off x="248077" y="1537164"/>
            <a:ext cx="704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18 cm</a:t>
            </a:r>
            <a:endParaRPr sz="1800">
              <a:latin typeface="Lexend"/>
              <a:ea typeface="Lexend"/>
              <a:cs typeface="Lexend"/>
              <a:sym typeface="Lexend"/>
            </a:endParaRPr>
          </a:p>
        </p:txBody>
      </p:sp>
      <p:sp>
        <p:nvSpPr>
          <p:cNvPr id="2032" name="Google Shape;2032;p102"/>
          <p:cNvSpPr txBox="1"/>
          <p:nvPr/>
        </p:nvSpPr>
        <p:spPr>
          <a:xfrm flipH="1" rot="3145">
            <a:off x="370731" y="4323466"/>
            <a:ext cx="983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40.5 cm</a:t>
            </a:r>
            <a:endParaRPr sz="1800">
              <a:latin typeface="Lexend"/>
              <a:ea typeface="Lexend"/>
              <a:cs typeface="Lexend"/>
              <a:sym typeface="Lexend"/>
            </a:endParaRPr>
          </a:p>
        </p:txBody>
      </p:sp>
      <p:sp>
        <p:nvSpPr>
          <p:cNvPr id="2033" name="Google Shape;2033;p102"/>
          <p:cNvSpPr txBox="1"/>
          <p:nvPr/>
        </p:nvSpPr>
        <p:spPr>
          <a:xfrm flipH="1" rot="-277853">
            <a:off x="710392" y="3229503"/>
            <a:ext cx="1010699" cy="27694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31.5 cm</a:t>
            </a:r>
            <a:endParaRPr sz="1800">
              <a:latin typeface="Lexend"/>
              <a:ea typeface="Lexend"/>
              <a:cs typeface="Lexend"/>
              <a:sym typeface="Lexend"/>
            </a:endParaRPr>
          </a:p>
        </p:txBody>
      </p:sp>
      <p:sp>
        <p:nvSpPr>
          <p:cNvPr id="2034" name="Google Shape;2034;p102"/>
          <p:cNvSpPr txBox="1"/>
          <p:nvPr/>
        </p:nvSpPr>
        <p:spPr>
          <a:xfrm flipH="1" rot="2927">
            <a:off x="1457902" y="2339114"/>
            <a:ext cx="7047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24 cm</a:t>
            </a:r>
            <a:endParaRPr sz="1800">
              <a:latin typeface="Lexend"/>
              <a:ea typeface="Lexend"/>
              <a:cs typeface="Lexend"/>
              <a:sym typeface="Lexend"/>
            </a:endParaRPr>
          </a:p>
        </p:txBody>
      </p:sp>
      <p:sp>
        <p:nvSpPr>
          <p:cNvPr id="2035" name="Google Shape;2035;p102"/>
          <p:cNvSpPr txBox="1"/>
          <p:nvPr/>
        </p:nvSpPr>
        <p:spPr>
          <a:xfrm flipH="1" rot="-4082673">
            <a:off x="2695342" y="1297842"/>
            <a:ext cx="704494" cy="277151"/>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13 cm</a:t>
            </a:r>
            <a:endParaRPr sz="1800">
              <a:latin typeface="Lexend"/>
              <a:ea typeface="Lexend"/>
              <a:cs typeface="Lexend"/>
              <a:sym typeface="Lexend"/>
            </a:endParaRPr>
          </a:p>
        </p:txBody>
      </p:sp>
      <p:grpSp>
        <p:nvGrpSpPr>
          <p:cNvPr id="2036" name="Google Shape;2036;p102"/>
          <p:cNvGrpSpPr/>
          <p:nvPr/>
        </p:nvGrpSpPr>
        <p:grpSpPr>
          <a:xfrm rot="1351559">
            <a:off x="4440870" y="1030050"/>
            <a:ext cx="1934715" cy="1546314"/>
            <a:chOff x="4526675" y="1025813"/>
            <a:chExt cx="1934727" cy="1546324"/>
          </a:xfrm>
        </p:grpSpPr>
        <p:grpSp>
          <p:nvGrpSpPr>
            <p:cNvPr id="2037" name="Google Shape;2037;p102"/>
            <p:cNvGrpSpPr/>
            <p:nvPr/>
          </p:nvGrpSpPr>
          <p:grpSpPr>
            <a:xfrm>
              <a:off x="4526675" y="1059798"/>
              <a:ext cx="1913999" cy="1512339"/>
              <a:chOff x="8449050" y="933975"/>
              <a:chExt cx="1913999" cy="1512339"/>
            </a:xfrm>
          </p:grpSpPr>
          <p:pic>
            <p:nvPicPr>
              <p:cNvPr id="2038" name="Google Shape;2038;p102"/>
              <p:cNvPicPr preferRelativeResize="0"/>
              <p:nvPr/>
            </p:nvPicPr>
            <p:blipFill rotWithShape="1">
              <a:blip r:embed="rId3">
                <a:alphaModFix/>
              </a:blip>
              <a:srcRect b="43916" l="67529" r="4708" t="24105"/>
              <a:stretch/>
            </p:blipFill>
            <p:spPr>
              <a:xfrm>
                <a:off x="8608575" y="933975"/>
                <a:ext cx="1754474" cy="1142700"/>
              </a:xfrm>
              <a:prstGeom prst="rect">
                <a:avLst/>
              </a:prstGeom>
              <a:noFill/>
              <a:ln>
                <a:noFill/>
              </a:ln>
            </p:spPr>
          </p:pic>
          <p:sp>
            <p:nvSpPr>
              <p:cNvPr id="2039" name="Google Shape;2039;p102"/>
              <p:cNvSpPr/>
              <p:nvPr/>
            </p:nvSpPr>
            <p:spPr>
              <a:xfrm rot="1337787">
                <a:off x="8531035" y="1666021"/>
                <a:ext cx="960731" cy="621286"/>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40" name="Google Shape;2040;p102"/>
            <p:cNvGrpSpPr/>
            <p:nvPr/>
          </p:nvGrpSpPr>
          <p:grpSpPr>
            <a:xfrm>
              <a:off x="4730563" y="1025812"/>
              <a:ext cx="1730840" cy="1222942"/>
              <a:chOff x="4625175" y="1781400"/>
              <a:chExt cx="1730840" cy="1222942"/>
            </a:xfrm>
          </p:grpSpPr>
          <p:cxnSp>
            <p:nvCxnSpPr>
              <p:cNvPr id="2041" name="Google Shape;2041;p102"/>
              <p:cNvCxnSpPr/>
              <p:nvPr/>
            </p:nvCxnSpPr>
            <p:spPr>
              <a:xfrm>
                <a:off x="6058415" y="1861212"/>
                <a:ext cx="297600" cy="998700"/>
              </a:xfrm>
              <a:prstGeom prst="straightConnector1">
                <a:avLst/>
              </a:prstGeom>
              <a:noFill/>
              <a:ln cap="flat" cmpd="sng" w="28575">
                <a:solidFill>
                  <a:schemeClr val="accent4"/>
                </a:solidFill>
                <a:prstDash val="solid"/>
                <a:round/>
                <a:headEnd len="med" w="med" type="triangle"/>
                <a:tailEnd len="med" w="med" type="triangle"/>
              </a:ln>
            </p:spPr>
          </p:cxnSp>
          <p:cxnSp>
            <p:nvCxnSpPr>
              <p:cNvPr id="2042" name="Google Shape;2042;p102"/>
              <p:cNvCxnSpPr/>
              <p:nvPr/>
            </p:nvCxnSpPr>
            <p:spPr>
              <a:xfrm flipH="1">
                <a:off x="4625175" y="1781400"/>
                <a:ext cx="1265700" cy="378600"/>
              </a:xfrm>
              <a:prstGeom prst="straightConnector1">
                <a:avLst/>
              </a:prstGeom>
              <a:noFill/>
              <a:ln cap="flat" cmpd="sng" w="28575">
                <a:solidFill>
                  <a:schemeClr val="accent4"/>
                </a:solidFill>
                <a:prstDash val="solid"/>
                <a:round/>
                <a:headEnd len="med" w="med" type="triangle"/>
                <a:tailEnd len="med" w="med" type="triangle"/>
              </a:ln>
            </p:spPr>
          </p:cxnSp>
          <p:cxnSp>
            <p:nvCxnSpPr>
              <p:cNvPr id="2043" name="Google Shape;2043;p102"/>
              <p:cNvCxnSpPr/>
              <p:nvPr/>
            </p:nvCxnSpPr>
            <p:spPr>
              <a:xfrm rot="10800000">
                <a:off x="4645958" y="2383042"/>
                <a:ext cx="1565700" cy="621300"/>
              </a:xfrm>
              <a:prstGeom prst="straightConnector1">
                <a:avLst/>
              </a:prstGeom>
              <a:noFill/>
              <a:ln cap="flat" cmpd="sng" w="28575">
                <a:solidFill>
                  <a:schemeClr val="accent4"/>
                </a:solidFill>
                <a:prstDash val="solid"/>
                <a:round/>
                <a:headEnd len="med" w="med" type="triangle"/>
                <a:tailEnd len="med" w="med" type="triangle"/>
              </a:ln>
            </p:spPr>
          </p:cxnSp>
        </p:grpSp>
      </p:grpSp>
      <p:sp>
        <p:nvSpPr>
          <p:cNvPr id="2044" name="Google Shape;2044;p102"/>
          <p:cNvSpPr txBox="1"/>
          <p:nvPr/>
        </p:nvSpPr>
        <p:spPr>
          <a:xfrm flipH="1" rot="3784673">
            <a:off x="3528663" y="1536921"/>
            <a:ext cx="1442426" cy="277056"/>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20 cm</a:t>
            </a:r>
            <a:endParaRPr sz="1800">
              <a:latin typeface="Lexend"/>
              <a:ea typeface="Lexend"/>
              <a:cs typeface="Lexend"/>
              <a:sym typeface="Lexend"/>
            </a:endParaRPr>
          </a:p>
        </p:txBody>
      </p:sp>
      <p:sp>
        <p:nvSpPr>
          <p:cNvPr id="2045" name="Google Shape;2045;p102"/>
          <p:cNvSpPr txBox="1"/>
          <p:nvPr/>
        </p:nvSpPr>
        <p:spPr>
          <a:xfrm flipH="1" rot="354720">
            <a:off x="5225842" y="920449"/>
            <a:ext cx="704849" cy="277138"/>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16 cm</a:t>
            </a:r>
            <a:endParaRPr sz="1800">
              <a:latin typeface="Lexend"/>
              <a:ea typeface="Lexend"/>
              <a:cs typeface="Lexend"/>
              <a:sym typeface="Lexend"/>
            </a:endParaRPr>
          </a:p>
        </p:txBody>
      </p:sp>
      <p:sp>
        <p:nvSpPr>
          <p:cNvPr id="2046" name="Google Shape;2046;p102"/>
          <p:cNvSpPr txBox="1"/>
          <p:nvPr/>
        </p:nvSpPr>
        <p:spPr>
          <a:xfrm flipH="1" rot="4390">
            <a:off x="6224869" y="1787866"/>
            <a:ext cx="7047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14 cm</a:t>
            </a:r>
            <a:endParaRPr sz="1800">
              <a:latin typeface="Lexend"/>
              <a:ea typeface="Lexend"/>
              <a:cs typeface="Lexend"/>
              <a:sym typeface="Lexend"/>
            </a:endParaRPr>
          </a:p>
        </p:txBody>
      </p:sp>
      <p:sp>
        <p:nvSpPr>
          <p:cNvPr id="2047" name="Google Shape;2047;p102"/>
          <p:cNvSpPr txBox="1"/>
          <p:nvPr/>
        </p:nvSpPr>
        <p:spPr>
          <a:xfrm flipH="1" rot="-336239">
            <a:off x="3452562" y="2786051"/>
            <a:ext cx="1010731" cy="277078"/>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22 cm</a:t>
            </a:r>
            <a:endParaRPr sz="1800">
              <a:latin typeface="Lexend"/>
              <a:ea typeface="Lexend"/>
              <a:cs typeface="Lexend"/>
              <a:sym typeface="Lexend"/>
            </a:endParaRPr>
          </a:p>
        </p:txBody>
      </p:sp>
      <p:sp>
        <p:nvSpPr>
          <p:cNvPr id="2048" name="Google Shape;2048;p102"/>
          <p:cNvSpPr txBox="1"/>
          <p:nvPr/>
        </p:nvSpPr>
        <p:spPr>
          <a:xfrm flipH="1" rot="7143">
            <a:off x="2402894" y="3687973"/>
            <a:ext cx="1010702"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24 cm</a:t>
            </a:r>
            <a:endParaRPr sz="1800">
              <a:latin typeface="Lexend"/>
              <a:ea typeface="Lexend"/>
              <a:cs typeface="Lexend"/>
              <a:sym typeface="Lexend"/>
            </a:endParaRPr>
          </a:p>
        </p:txBody>
      </p:sp>
      <p:sp>
        <p:nvSpPr>
          <p:cNvPr id="2049" name="Google Shape;2049;p102"/>
          <p:cNvSpPr txBox="1"/>
          <p:nvPr/>
        </p:nvSpPr>
        <p:spPr>
          <a:xfrm flipH="1" rot="-336239">
            <a:off x="6052344" y="4411618"/>
            <a:ext cx="1010731" cy="277078"/>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30 cm</a:t>
            </a:r>
            <a:endParaRPr sz="1800">
              <a:latin typeface="Lexend"/>
              <a:ea typeface="Lexend"/>
              <a:cs typeface="Lexend"/>
              <a:sym typeface="Lexend"/>
            </a:endParaRPr>
          </a:p>
        </p:txBody>
      </p:sp>
      <p:sp>
        <p:nvSpPr>
          <p:cNvPr id="2050" name="Google Shape;2050;p102"/>
          <p:cNvSpPr txBox="1"/>
          <p:nvPr/>
        </p:nvSpPr>
        <p:spPr>
          <a:xfrm flipH="1" rot="6122">
            <a:off x="6301224" y="3125993"/>
            <a:ext cx="1010702"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58 cm</a:t>
            </a:r>
            <a:endParaRPr sz="1800">
              <a:latin typeface="Lexend"/>
              <a:ea typeface="Lexend"/>
              <a:cs typeface="Lexend"/>
              <a:sym typeface="Lexend"/>
            </a:endParaRPr>
          </a:p>
        </p:txBody>
      </p:sp>
      <p:cxnSp>
        <p:nvCxnSpPr>
          <p:cNvPr id="2051" name="Google Shape;2051;p102"/>
          <p:cNvCxnSpPr/>
          <p:nvPr/>
        </p:nvCxnSpPr>
        <p:spPr>
          <a:xfrm flipH="1">
            <a:off x="4507650" y="3033975"/>
            <a:ext cx="353700" cy="167100"/>
          </a:xfrm>
          <a:prstGeom prst="straightConnector1">
            <a:avLst/>
          </a:prstGeom>
          <a:noFill/>
          <a:ln cap="flat" cmpd="sng" w="28575">
            <a:solidFill>
              <a:srgbClr val="374CF1"/>
            </a:solidFill>
            <a:prstDash val="solid"/>
            <a:round/>
            <a:headEnd len="med" w="med" type="none"/>
            <a:tailEnd len="med" w="med" type="none"/>
          </a:ln>
        </p:spPr>
      </p:cxnSp>
      <p:cxnSp>
        <p:nvCxnSpPr>
          <p:cNvPr id="2052" name="Google Shape;2052;p102"/>
          <p:cNvCxnSpPr/>
          <p:nvPr/>
        </p:nvCxnSpPr>
        <p:spPr>
          <a:xfrm flipH="1" rot="10800000">
            <a:off x="3373550" y="4329475"/>
            <a:ext cx="105600" cy="364500"/>
          </a:xfrm>
          <a:prstGeom prst="straightConnector1">
            <a:avLst/>
          </a:prstGeom>
          <a:noFill/>
          <a:ln cap="flat" cmpd="sng" w="28575">
            <a:solidFill>
              <a:srgbClr val="374CF1"/>
            </a:solidFill>
            <a:prstDash val="solid"/>
            <a:round/>
            <a:headEnd len="med" w="med" type="none"/>
            <a:tailEnd len="med" w="med" type="none"/>
          </a:ln>
        </p:spPr>
      </p:cxnSp>
      <p:cxnSp>
        <p:nvCxnSpPr>
          <p:cNvPr id="2053" name="Google Shape;2053;p102"/>
          <p:cNvCxnSpPr/>
          <p:nvPr/>
        </p:nvCxnSpPr>
        <p:spPr>
          <a:xfrm rot="10800000">
            <a:off x="6941000" y="4159775"/>
            <a:ext cx="420000" cy="117300"/>
          </a:xfrm>
          <a:prstGeom prst="straightConnector1">
            <a:avLst/>
          </a:prstGeom>
          <a:noFill/>
          <a:ln cap="flat" cmpd="sng" w="28575">
            <a:solidFill>
              <a:srgbClr val="374CF1"/>
            </a:solidFill>
            <a:prstDash val="solid"/>
            <a:round/>
            <a:headEnd len="med" w="med" type="none"/>
            <a:tailEnd len="med" w="med" type="none"/>
          </a:ln>
        </p:spPr>
      </p:cxnSp>
      <p:sp>
        <p:nvSpPr>
          <p:cNvPr id="2054" name="Google Shape;2054;p102"/>
          <p:cNvSpPr txBox="1"/>
          <p:nvPr/>
        </p:nvSpPr>
        <p:spPr>
          <a:xfrm flipH="1" rot="6565">
            <a:off x="3122127" y="4661604"/>
            <a:ext cx="4713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48°</a:t>
            </a:r>
            <a:endParaRPr sz="1800">
              <a:latin typeface="Lexend"/>
              <a:ea typeface="Lexend"/>
              <a:cs typeface="Lexend"/>
              <a:sym typeface="Lexend"/>
            </a:endParaRPr>
          </a:p>
        </p:txBody>
      </p:sp>
      <p:sp>
        <p:nvSpPr>
          <p:cNvPr id="2055" name="Google Shape;2055;p102"/>
          <p:cNvSpPr txBox="1"/>
          <p:nvPr/>
        </p:nvSpPr>
        <p:spPr>
          <a:xfrm flipH="1" rot="6565">
            <a:off x="4819588" y="2875407"/>
            <a:ext cx="4713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42°</a:t>
            </a:r>
            <a:endParaRPr sz="1800">
              <a:latin typeface="Lexend"/>
              <a:ea typeface="Lexend"/>
              <a:cs typeface="Lexend"/>
              <a:sym typeface="Lexend"/>
            </a:endParaRPr>
          </a:p>
        </p:txBody>
      </p:sp>
      <p:sp>
        <p:nvSpPr>
          <p:cNvPr id="2056" name="Google Shape;2056;p102"/>
          <p:cNvSpPr txBox="1"/>
          <p:nvPr/>
        </p:nvSpPr>
        <p:spPr>
          <a:xfrm flipH="1" rot="6565">
            <a:off x="5303223" y="2467724"/>
            <a:ext cx="4713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39°</a:t>
            </a:r>
            <a:endParaRPr sz="1800">
              <a:latin typeface="Lexend"/>
              <a:ea typeface="Lexend"/>
              <a:cs typeface="Lexend"/>
              <a:sym typeface="Lexend"/>
            </a:endParaRPr>
          </a:p>
        </p:txBody>
      </p:sp>
      <p:sp>
        <p:nvSpPr>
          <p:cNvPr id="2057" name="Google Shape;2057;p102"/>
          <p:cNvSpPr txBox="1"/>
          <p:nvPr/>
        </p:nvSpPr>
        <p:spPr>
          <a:xfrm flipH="1" rot="6565">
            <a:off x="7303005" y="4157231"/>
            <a:ext cx="4713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800">
                <a:latin typeface="Lexend"/>
                <a:ea typeface="Lexend"/>
                <a:cs typeface="Lexend"/>
                <a:sym typeface="Lexend"/>
              </a:rPr>
              <a:t>51°</a:t>
            </a:r>
            <a:endParaRPr sz="1800">
              <a:latin typeface="Lexend"/>
              <a:ea typeface="Lexend"/>
              <a:cs typeface="Lexend"/>
              <a:sym typeface="Lexend"/>
            </a:endParaRPr>
          </a:p>
        </p:txBody>
      </p:sp>
      <p:pic>
        <p:nvPicPr>
          <p:cNvPr id="2058" name="Google Shape;2058;p102"/>
          <p:cNvPicPr preferRelativeResize="0"/>
          <p:nvPr/>
        </p:nvPicPr>
        <p:blipFill>
          <a:blip r:embed="rId4">
            <a:alphaModFix/>
          </a:blip>
          <a:stretch>
            <a:fillRect/>
          </a:stretch>
        </p:blipFill>
        <p:spPr>
          <a:xfrm>
            <a:off x="7380596" y="2374953"/>
            <a:ext cx="274366" cy="274366"/>
          </a:xfrm>
          <a:prstGeom prst="rect">
            <a:avLst/>
          </a:prstGeom>
          <a:noFill/>
          <a:ln>
            <a:noFill/>
          </a:ln>
        </p:spPr>
      </p:pic>
      <p:sp>
        <p:nvSpPr>
          <p:cNvPr id="2059" name="Google Shape;2059;p102"/>
          <p:cNvSpPr txBox="1"/>
          <p:nvPr/>
        </p:nvSpPr>
        <p:spPr>
          <a:xfrm>
            <a:off x="7395366" y="2425549"/>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j</a:t>
            </a:r>
            <a:endParaRPr b="1" sz="1800">
              <a:solidFill>
                <a:srgbClr val="FFFFFF"/>
              </a:solidFill>
              <a:latin typeface="Lexend"/>
              <a:ea typeface="Lexend"/>
              <a:cs typeface="Lexend"/>
              <a:sym typeface="Lexend"/>
            </a:endParaRPr>
          </a:p>
        </p:txBody>
      </p:sp>
      <p:sp>
        <p:nvSpPr>
          <p:cNvPr id="2060" name="Google Shape;2060;p102"/>
          <p:cNvSpPr/>
          <p:nvPr/>
        </p:nvSpPr>
        <p:spPr>
          <a:xfrm>
            <a:off x="7654950" y="2340846"/>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49.64 cm</a:t>
            </a:r>
            <a:endParaRPr sz="1800">
              <a:latin typeface="Lexend"/>
              <a:ea typeface="Lexend"/>
              <a:cs typeface="Lexend"/>
              <a:sym typeface="Lexend"/>
            </a:endParaRPr>
          </a:p>
        </p:txBody>
      </p:sp>
      <p:pic>
        <p:nvPicPr>
          <p:cNvPr id="2061" name="Google Shape;2061;p102"/>
          <p:cNvPicPr preferRelativeResize="0"/>
          <p:nvPr/>
        </p:nvPicPr>
        <p:blipFill>
          <a:blip r:embed="rId4">
            <a:alphaModFix/>
          </a:blip>
          <a:stretch>
            <a:fillRect/>
          </a:stretch>
        </p:blipFill>
        <p:spPr>
          <a:xfrm>
            <a:off x="7380596" y="1852611"/>
            <a:ext cx="274366" cy="274366"/>
          </a:xfrm>
          <a:prstGeom prst="rect">
            <a:avLst/>
          </a:prstGeom>
          <a:noFill/>
          <a:ln>
            <a:noFill/>
          </a:ln>
        </p:spPr>
      </p:pic>
      <p:sp>
        <p:nvSpPr>
          <p:cNvPr id="2062" name="Google Shape;2062;p102"/>
          <p:cNvSpPr txBox="1"/>
          <p:nvPr/>
        </p:nvSpPr>
        <p:spPr>
          <a:xfrm>
            <a:off x="7395366" y="1903207"/>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i</a:t>
            </a:r>
            <a:endParaRPr b="1" sz="1800">
              <a:solidFill>
                <a:srgbClr val="FFFFFF"/>
              </a:solidFill>
              <a:latin typeface="Lexend"/>
              <a:ea typeface="Lexend"/>
              <a:cs typeface="Lexend"/>
              <a:sym typeface="Lexend"/>
            </a:endParaRPr>
          </a:p>
        </p:txBody>
      </p:sp>
      <p:sp>
        <p:nvSpPr>
          <p:cNvPr id="2063" name="Google Shape;2063;p102"/>
          <p:cNvSpPr/>
          <p:nvPr/>
        </p:nvSpPr>
        <p:spPr>
          <a:xfrm>
            <a:off x="7654950" y="1818506"/>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30 cm</a:t>
            </a:r>
            <a:endParaRPr sz="1800">
              <a:latin typeface="Lexend"/>
              <a:ea typeface="Lexend"/>
              <a:cs typeface="Lexend"/>
              <a:sym typeface="Lexend"/>
            </a:endParaRPr>
          </a:p>
        </p:txBody>
      </p:sp>
      <p:pic>
        <p:nvPicPr>
          <p:cNvPr id="2064" name="Google Shape;2064;p102"/>
          <p:cNvPicPr preferRelativeResize="0"/>
          <p:nvPr/>
        </p:nvPicPr>
        <p:blipFill>
          <a:blip r:embed="rId4">
            <a:alphaModFix/>
          </a:blip>
          <a:stretch>
            <a:fillRect/>
          </a:stretch>
        </p:blipFill>
        <p:spPr>
          <a:xfrm>
            <a:off x="7380596" y="1330268"/>
            <a:ext cx="274366" cy="274366"/>
          </a:xfrm>
          <a:prstGeom prst="rect">
            <a:avLst/>
          </a:prstGeom>
          <a:noFill/>
          <a:ln>
            <a:noFill/>
          </a:ln>
        </p:spPr>
      </p:pic>
      <p:sp>
        <p:nvSpPr>
          <p:cNvPr id="2065" name="Google Shape;2065;p102"/>
          <p:cNvSpPr txBox="1"/>
          <p:nvPr/>
        </p:nvSpPr>
        <p:spPr>
          <a:xfrm>
            <a:off x="7395366" y="1380864"/>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h</a:t>
            </a:r>
            <a:endParaRPr b="1" sz="1800">
              <a:solidFill>
                <a:srgbClr val="FFFFFF"/>
              </a:solidFill>
              <a:latin typeface="Lexend"/>
              <a:ea typeface="Lexend"/>
              <a:cs typeface="Lexend"/>
              <a:sym typeface="Lexend"/>
            </a:endParaRPr>
          </a:p>
        </p:txBody>
      </p:sp>
      <p:sp>
        <p:nvSpPr>
          <p:cNvPr id="2066" name="Google Shape;2066;p102"/>
          <p:cNvSpPr/>
          <p:nvPr/>
        </p:nvSpPr>
        <p:spPr>
          <a:xfrm>
            <a:off x="7654950" y="1296165"/>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25.46 cm</a:t>
            </a:r>
            <a:endParaRPr sz="1800">
              <a:latin typeface="Lexend"/>
              <a:ea typeface="Lexend"/>
              <a:cs typeface="Lexend"/>
              <a:sym typeface="Lexend"/>
            </a:endParaRPr>
          </a:p>
        </p:txBody>
      </p:sp>
      <p:pic>
        <p:nvPicPr>
          <p:cNvPr id="2067" name="Google Shape;2067;p102"/>
          <p:cNvPicPr preferRelativeResize="0"/>
          <p:nvPr/>
        </p:nvPicPr>
        <p:blipFill>
          <a:blip r:embed="rId4">
            <a:alphaModFix/>
          </a:blip>
          <a:stretch>
            <a:fillRect/>
          </a:stretch>
        </p:blipFill>
        <p:spPr>
          <a:xfrm>
            <a:off x="7380596" y="807926"/>
            <a:ext cx="274366" cy="274366"/>
          </a:xfrm>
          <a:prstGeom prst="rect">
            <a:avLst/>
          </a:prstGeom>
          <a:noFill/>
          <a:ln>
            <a:noFill/>
          </a:ln>
        </p:spPr>
      </p:pic>
      <p:sp>
        <p:nvSpPr>
          <p:cNvPr id="2068" name="Google Shape;2068;p102"/>
          <p:cNvSpPr txBox="1"/>
          <p:nvPr/>
        </p:nvSpPr>
        <p:spPr>
          <a:xfrm>
            <a:off x="7395366" y="858522"/>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g</a:t>
            </a:r>
            <a:endParaRPr b="1" sz="1800">
              <a:solidFill>
                <a:srgbClr val="FFFFFF"/>
              </a:solidFill>
              <a:latin typeface="Lexend"/>
              <a:ea typeface="Lexend"/>
              <a:cs typeface="Lexend"/>
              <a:sym typeface="Lexend"/>
            </a:endParaRPr>
          </a:p>
        </p:txBody>
      </p:sp>
      <p:sp>
        <p:nvSpPr>
          <p:cNvPr id="2069" name="Google Shape;2069;p102"/>
          <p:cNvSpPr/>
          <p:nvPr/>
        </p:nvSpPr>
        <p:spPr>
          <a:xfrm>
            <a:off x="7654950" y="773825"/>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21.26 cm</a:t>
            </a:r>
            <a:endParaRPr sz="1800">
              <a:latin typeface="Lexend"/>
              <a:ea typeface="Lexend"/>
              <a:cs typeface="Lexend"/>
              <a:sym typeface="Lexend"/>
            </a:endParaRPr>
          </a:p>
        </p:txBody>
      </p:sp>
      <p:pic>
        <p:nvPicPr>
          <p:cNvPr id="2070" name="Google Shape;2070;p102"/>
          <p:cNvPicPr preferRelativeResize="0"/>
          <p:nvPr/>
        </p:nvPicPr>
        <p:blipFill>
          <a:blip r:embed="rId4">
            <a:alphaModFix/>
          </a:blip>
          <a:stretch>
            <a:fillRect/>
          </a:stretch>
        </p:blipFill>
        <p:spPr>
          <a:xfrm>
            <a:off x="7380596" y="3419638"/>
            <a:ext cx="274366" cy="274366"/>
          </a:xfrm>
          <a:prstGeom prst="rect">
            <a:avLst/>
          </a:prstGeom>
          <a:noFill/>
          <a:ln>
            <a:noFill/>
          </a:ln>
        </p:spPr>
      </p:pic>
      <p:sp>
        <p:nvSpPr>
          <p:cNvPr id="2071" name="Google Shape;2071;p102"/>
          <p:cNvSpPr txBox="1"/>
          <p:nvPr/>
        </p:nvSpPr>
        <p:spPr>
          <a:xfrm>
            <a:off x="7395366" y="3470234"/>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l</a:t>
            </a:r>
            <a:endParaRPr b="1" sz="1800">
              <a:solidFill>
                <a:srgbClr val="FFFFFF"/>
              </a:solidFill>
              <a:latin typeface="Lexend"/>
              <a:ea typeface="Lexend"/>
              <a:cs typeface="Lexend"/>
              <a:sym typeface="Lexend"/>
            </a:endParaRPr>
          </a:p>
        </p:txBody>
      </p:sp>
      <p:sp>
        <p:nvSpPr>
          <p:cNvPr id="2072" name="Google Shape;2072;p102"/>
          <p:cNvSpPr/>
          <p:nvPr/>
        </p:nvSpPr>
        <p:spPr>
          <a:xfrm>
            <a:off x="7654950" y="3385526"/>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32.56 cm</a:t>
            </a:r>
            <a:endParaRPr sz="1800">
              <a:latin typeface="Lexend"/>
              <a:ea typeface="Lexend"/>
              <a:cs typeface="Lexend"/>
              <a:sym typeface="Lexend"/>
            </a:endParaRPr>
          </a:p>
        </p:txBody>
      </p:sp>
      <p:pic>
        <p:nvPicPr>
          <p:cNvPr id="2073" name="Google Shape;2073;p102"/>
          <p:cNvPicPr preferRelativeResize="0"/>
          <p:nvPr/>
        </p:nvPicPr>
        <p:blipFill>
          <a:blip r:embed="rId4">
            <a:alphaModFix/>
          </a:blip>
          <a:stretch>
            <a:fillRect/>
          </a:stretch>
        </p:blipFill>
        <p:spPr>
          <a:xfrm>
            <a:off x="7380596" y="2897296"/>
            <a:ext cx="274366" cy="274366"/>
          </a:xfrm>
          <a:prstGeom prst="rect">
            <a:avLst/>
          </a:prstGeom>
          <a:noFill/>
          <a:ln>
            <a:noFill/>
          </a:ln>
        </p:spPr>
      </p:pic>
      <p:sp>
        <p:nvSpPr>
          <p:cNvPr id="2074" name="Google Shape;2074;p102"/>
          <p:cNvSpPr txBox="1"/>
          <p:nvPr/>
        </p:nvSpPr>
        <p:spPr>
          <a:xfrm>
            <a:off x="7395366" y="2947892"/>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k</a:t>
            </a:r>
            <a:endParaRPr b="1" sz="1800">
              <a:solidFill>
                <a:srgbClr val="FFFFFF"/>
              </a:solidFill>
              <a:latin typeface="Lexend"/>
              <a:ea typeface="Lexend"/>
              <a:cs typeface="Lexend"/>
              <a:sym typeface="Lexend"/>
            </a:endParaRPr>
          </a:p>
        </p:txBody>
      </p:sp>
      <p:sp>
        <p:nvSpPr>
          <p:cNvPr id="2075" name="Google Shape;2075;p102"/>
          <p:cNvSpPr/>
          <p:nvPr/>
        </p:nvSpPr>
        <p:spPr>
          <a:xfrm>
            <a:off x="7654950" y="2863186"/>
            <a:ext cx="1165200" cy="342600"/>
          </a:xfrm>
          <a:prstGeom prst="roundRect">
            <a:avLst>
              <a:gd fmla="val 16667" name="adj"/>
            </a:avLst>
          </a:prstGeom>
          <a:noFill/>
          <a:ln cap="flat" cmpd="sng" w="28575">
            <a:solidFill>
              <a:schemeClr val="accent2"/>
            </a:solidFill>
            <a:prstDash val="solid"/>
            <a:round/>
            <a:headEnd len="sm" w="sm" type="none"/>
            <a:tailEnd len="sm" w="sm" type="none"/>
          </a:ln>
        </p:spPr>
        <p:txBody>
          <a:bodyPr anchorCtr="0" anchor="ctr" bIns="18000" lIns="0" spcFirstLastPara="1" rIns="0" wrap="square" tIns="18000">
            <a:normAutofit/>
          </a:bodyPr>
          <a:lstStyle/>
          <a:p>
            <a:pPr indent="0" lvl="0" marL="0" rtl="0" algn="ctr">
              <a:spcBef>
                <a:spcPts val="0"/>
              </a:spcBef>
              <a:spcAft>
                <a:spcPts val="0"/>
              </a:spcAft>
              <a:buNone/>
            </a:pPr>
            <a:r>
              <a:rPr lang="en-GB" sz="1800">
                <a:latin typeface="Lexend"/>
                <a:ea typeface="Lexend"/>
                <a:cs typeface="Lexend"/>
                <a:sym typeface="Lexend"/>
              </a:rPr>
              <a:t>15.20 cm</a:t>
            </a:r>
            <a:endParaRPr sz="1800">
              <a:latin typeface="Lexend"/>
              <a:ea typeface="Lexend"/>
              <a:cs typeface="Lexend"/>
              <a:sym typeface="Lexend"/>
            </a:endParaRPr>
          </a:p>
        </p:txBody>
      </p:sp>
      <p:cxnSp>
        <p:nvCxnSpPr>
          <p:cNvPr id="2076" name="Google Shape;2076;p102"/>
          <p:cNvCxnSpPr/>
          <p:nvPr/>
        </p:nvCxnSpPr>
        <p:spPr>
          <a:xfrm rot="10800000">
            <a:off x="5614025" y="2634075"/>
            <a:ext cx="167400" cy="324000"/>
          </a:xfrm>
          <a:prstGeom prst="straightConnector1">
            <a:avLst/>
          </a:prstGeom>
          <a:noFill/>
          <a:ln cap="flat" cmpd="sng" w="28575">
            <a:solidFill>
              <a:srgbClr val="374CF1"/>
            </a:solidFill>
            <a:prstDash val="solid"/>
            <a:round/>
            <a:headEnd len="med" w="med" type="none"/>
            <a:tailEnd len="med" w="med" type="none"/>
          </a:ln>
        </p:spPr>
      </p:cxnSp>
      <p:sp>
        <p:nvSpPr>
          <p:cNvPr id="2077" name="Google Shape;2077;p102"/>
          <p:cNvSpPr txBox="1"/>
          <p:nvPr/>
        </p:nvSpPr>
        <p:spPr>
          <a:xfrm flipH="1">
            <a:off x="1403483" y="1620005"/>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a)</a:t>
            </a:r>
            <a:endParaRPr sz="1800">
              <a:latin typeface="Lexend"/>
              <a:ea typeface="Lexend"/>
              <a:cs typeface="Lexend"/>
              <a:sym typeface="Lexend"/>
            </a:endParaRPr>
          </a:p>
        </p:txBody>
      </p:sp>
      <p:sp>
        <p:nvSpPr>
          <p:cNvPr id="2078" name="Google Shape;2078;p102"/>
          <p:cNvSpPr txBox="1"/>
          <p:nvPr/>
        </p:nvSpPr>
        <p:spPr>
          <a:xfrm flipH="1">
            <a:off x="3480017" y="1655605"/>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b)</a:t>
            </a:r>
            <a:endParaRPr sz="1800">
              <a:latin typeface="Lexend"/>
              <a:ea typeface="Lexend"/>
              <a:cs typeface="Lexend"/>
              <a:sym typeface="Lexend"/>
            </a:endParaRPr>
          </a:p>
        </p:txBody>
      </p:sp>
      <p:sp>
        <p:nvSpPr>
          <p:cNvPr id="2079" name="Google Shape;2079;p102"/>
          <p:cNvSpPr txBox="1"/>
          <p:nvPr/>
        </p:nvSpPr>
        <p:spPr>
          <a:xfrm flipH="1">
            <a:off x="5567495" y="1536855"/>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c)</a:t>
            </a:r>
            <a:endParaRPr sz="1800">
              <a:latin typeface="Lexend"/>
              <a:ea typeface="Lexend"/>
              <a:cs typeface="Lexend"/>
              <a:sym typeface="Lexend"/>
            </a:endParaRPr>
          </a:p>
        </p:txBody>
      </p:sp>
      <p:sp>
        <p:nvSpPr>
          <p:cNvPr id="2080" name="Google Shape;2080;p102"/>
          <p:cNvSpPr txBox="1"/>
          <p:nvPr/>
        </p:nvSpPr>
        <p:spPr>
          <a:xfrm flipH="1">
            <a:off x="1403483" y="3832280"/>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d)</a:t>
            </a:r>
            <a:endParaRPr sz="1800">
              <a:latin typeface="Lexend"/>
              <a:ea typeface="Lexend"/>
              <a:cs typeface="Lexend"/>
              <a:sym typeface="Lexend"/>
            </a:endParaRPr>
          </a:p>
        </p:txBody>
      </p:sp>
      <p:sp>
        <p:nvSpPr>
          <p:cNvPr id="2081" name="Google Shape;2081;p102"/>
          <p:cNvSpPr txBox="1"/>
          <p:nvPr/>
        </p:nvSpPr>
        <p:spPr>
          <a:xfrm flipH="1">
            <a:off x="3630611" y="3502805"/>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e)</a:t>
            </a:r>
            <a:endParaRPr sz="1800">
              <a:latin typeface="Lexend"/>
              <a:ea typeface="Lexend"/>
              <a:cs typeface="Lexend"/>
              <a:sym typeface="Lexend"/>
            </a:endParaRPr>
          </a:p>
        </p:txBody>
      </p:sp>
      <p:sp>
        <p:nvSpPr>
          <p:cNvPr id="2082" name="Google Shape;2082;p102"/>
          <p:cNvSpPr txBox="1"/>
          <p:nvPr/>
        </p:nvSpPr>
        <p:spPr>
          <a:xfrm flipH="1">
            <a:off x="6053491" y="3613752"/>
            <a:ext cx="24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800">
                <a:latin typeface="Lexend"/>
                <a:ea typeface="Lexend"/>
                <a:cs typeface="Lexend"/>
                <a:sym typeface="Lexend"/>
              </a:rPr>
              <a:t>f)</a:t>
            </a:r>
            <a:endParaRPr sz="1800">
              <a:latin typeface="Lexend"/>
              <a:ea typeface="Lexend"/>
              <a:cs typeface="Lexend"/>
              <a:sym typeface="Lexend"/>
            </a:endParaRPr>
          </a:p>
        </p:txBody>
      </p:sp>
      <p:pic>
        <p:nvPicPr>
          <p:cNvPr id="2083" name="Google Shape;2083;p102"/>
          <p:cNvPicPr preferRelativeResize="0"/>
          <p:nvPr/>
        </p:nvPicPr>
        <p:blipFill>
          <a:blip r:embed="rId4">
            <a:alphaModFix/>
          </a:blip>
          <a:stretch>
            <a:fillRect/>
          </a:stretch>
        </p:blipFill>
        <p:spPr>
          <a:xfrm>
            <a:off x="1962506" y="1241296"/>
            <a:ext cx="274366" cy="274366"/>
          </a:xfrm>
          <a:prstGeom prst="rect">
            <a:avLst/>
          </a:prstGeom>
          <a:noFill/>
          <a:ln>
            <a:noFill/>
          </a:ln>
        </p:spPr>
      </p:pic>
      <p:sp>
        <p:nvSpPr>
          <p:cNvPr id="2084" name="Google Shape;2084;p102"/>
          <p:cNvSpPr txBox="1"/>
          <p:nvPr/>
        </p:nvSpPr>
        <p:spPr>
          <a:xfrm>
            <a:off x="1977276" y="1291892"/>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i</a:t>
            </a:r>
            <a:endParaRPr b="1" sz="1800">
              <a:solidFill>
                <a:srgbClr val="FFFFFF"/>
              </a:solidFill>
              <a:latin typeface="Lexend"/>
              <a:ea typeface="Lexend"/>
              <a:cs typeface="Lexend"/>
              <a:sym typeface="Lexend"/>
            </a:endParaRPr>
          </a:p>
        </p:txBody>
      </p:sp>
      <p:pic>
        <p:nvPicPr>
          <p:cNvPr id="2085" name="Google Shape;2085;p102"/>
          <p:cNvPicPr preferRelativeResize="0"/>
          <p:nvPr/>
        </p:nvPicPr>
        <p:blipFill>
          <a:blip r:embed="rId4">
            <a:alphaModFix/>
          </a:blip>
          <a:stretch>
            <a:fillRect/>
          </a:stretch>
        </p:blipFill>
        <p:spPr>
          <a:xfrm>
            <a:off x="3443536" y="2439187"/>
            <a:ext cx="274366" cy="274366"/>
          </a:xfrm>
          <a:prstGeom prst="rect">
            <a:avLst/>
          </a:prstGeom>
          <a:noFill/>
          <a:ln>
            <a:noFill/>
          </a:ln>
        </p:spPr>
      </p:pic>
      <p:sp>
        <p:nvSpPr>
          <p:cNvPr id="2086" name="Google Shape;2086;p102"/>
          <p:cNvSpPr txBox="1"/>
          <p:nvPr/>
        </p:nvSpPr>
        <p:spPr>
          <a:xfrm>
            <a:off x="3458306" y="2489783"/>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k</a:t>
            </a:r>
            <a:endParaRPr b="1" sz="1800">
              <a:solidFill>
                <a:srgbClr val="FFFFFF"/>
              </a:solidFill>
              <a:latin typeface="Lexend"/>
              <a:ea typeface="Lexend"/>
              <a:cs typeface="Lexend"/>
              <a:sym typeface="Lexend"/>
            </a:endParaRPr>
          </a:p>
        </p:txBody>
      </p:sp>
      <p:pic>
        <p:nvPicPr>
          <p:cNvPr id="2087" name="Google Shape;2087;p102"/>
          <p:cNvPicPr preferRelativeResize="0"/>
          <p:nvPr/>
        </p:nvPicPr>
        <p:blipFill>
          <a:blip r:embed="rId4">
            <a:alphaModFix/>
          </a:blip>
          <a:stretch>
            <a:fillRect/>
          </a:stretch>
        </p:blipFill>
        <p:spPr>
          <a:xfrm>
            <a:off x="5124557" y="1930702"/>
            <a:ext cx="274366" cy="274366"/>
          </a:xfrm>
          <a:prstGeom prst="rect">
            <a:avLst/>
          </a:prstGeom>
          <a:noFill/>
          <a:ln>
            <a:noFill/>
          </a:ln>
        </p:spPr>
      </p:pic>
      <p:sp>
        <p:nvSpPr>
          <p:cNvPr id="2088" name="Google Shape;2088;p102"/>
          <p:cNvSpPr txBox="1"/>
          <p:nvPr/>
        </p:nvSpPr>
        <p:spPr>
          <a:xfrm>
            <a:off x="5139327" y="1981298"/>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g</a:t>
            </a:r>
            <a:endParaRPr b="1" sz="1800">
              <a:solidFill>
                <a:srgbClr val="FFFFFF"/>
              </a:solidFill>
              <a:latin typeface="Lexend"/>
              <a:ea typeface="Lexend"/>
              <a:cs typeface="Lexend"/>
              <a:sym typeface="Lexend"/>
            </a:endParaRPr>
          </a:p>
        </p:txBody>
      </p:sp>
      <p:pic>
        <p:nvPicPr>
          <p:cNvPr id="2089" name="Google Shape;2089;p102"/>
          <p:cNvPicPr preferRelativeResize="0"/>
          <p:nvPr/>
        </p:nvPicPr>
        <p:blipFill>
          <a:blip r:embed="rId4">
            <a:alphaModFix/>
          </a:blip>
          <a:stretch>
            <a:fillRect/>
          </a:stretch>
        </p:blipFill>
        <p:spPr>
          <a:xfrm>
            <a:off x="2192806" y="3967843"/>
            <a:ext cx="274366" cy="274366"/>
          </a:xfrm>
          <a:prstGeom prst="rect">
            <a:avLst/>
          </a:prstGeom>
          <a:noFill/>
          <a:ln>
            <a:noFill/>
          </a:ln>
        </p:spPr>
      </p:pic>
      <p:sp>
        <p:nvSpPr>
          <p:cNvPr id="2090" name="Google Shape;2090;p102"/>
          <p:cNvSpPr txBox="1"/>
          <p:nvPr/>
        </p:nvSpPr>
        <p:spPr>
          <a:xfrm>
            <a:off x="2207576" y="4018439"/>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h</a:t>
            </a:r>
            <a:endParaRPr b="1" sz="1800">
              <a:solidFill>
                <a:srgbClr val="FFFFFF"/>
              </a:solidFill>
              <a:latin typeface="Lexend"/>
              <a:ea typeface="Lexend"/>
              <a:cs typeface="Lexend"/>
              <a:sym typeface="Lexend"/>
            </a:endParaRPr>
          </a:p>
        </p:txBody>
      </p:sp>
      <p:pic>
        <p:nvPicPr>
          <p:cNvPr id="2091" name="Google Shape;2091;p102"/>
          <p:cNvPicPr preferRelativeResize="0"/>
          <p:nvPr/>
        </p:nvPicPr>
        <p:blipFill>
          <a:blip r:embed="rId4">
            <a:alphaModFix/>
          </a:blip>
          <a:stretch>
            <a:fillRect/>
          </a:stretch>
        </p:blipFill>
        <p:spPr>
          <a:xfrm>
            <a:off x="4112696" y="3890938"/>
            <a:ext cx="274366" cy="274366"/>
          </a:xfrm>
          <a:prstGeom prst="rect">
            <a:avLst/>
          </a:prstGeom>
          <a:noFill/>
          <a:ln>
            <a:noFill/>
          </a:ln>
        </p:spPr>
      </p:pic>
      <p:sp>
        <p:nvSpPr>
          <p:cNvPr id="2092" name="Google Shape;2092;p102"/>
          <p:cNvSpPr txBox="1"/>
          <p:nvPr/>
        </p:nvSpPr>
        <p:spPr>
          <a:xfrm>
            <a:off x="4127466" y="3941534"/>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l</a:t>
            </a:r>
            <a:endParaRPr b="1" sz="1800">
              <a:solidFill>
                <a:srgbClr val="FFFFFF"/>
              </a:solidFill>
              <a:latin typeface="Lexend"/>
              <a:ea typeface="Lexend"/>
              <a:cs typeface="Lexend"/>
              <a:sym typeface="Lexend"/>
            </a:endParaRPr>
          </a:p>
        </p:txBody>
      </p:sp>
      <p:pic>
        <p:nvPicPr>
          <p:cNvPr id="2093" name="Google Shape;2093;p102"/>
          <p:cNvPicPr preferRelativeResize="0"/>
          <p:nvPr/>
        </p:nvPicPr>
        <p:blipFill>
          <a:blip r:embed="rId4">
            <a:alphaModFix/>
          </a:blip>
          <a:stretch>
            <a:fillRect/>
          </a:stretch>
        </p:blipFill>
        <p:spPr>
          <a:xfrm>
            <a:off x="5343396" y="3444578"/>
            <a:ext cx="274366" cy="274366"/>
          </a:xfrm>
          <a:prstGeom prst="rect">
            <a:avLst/>
          </a:prstGeom>
          <a:noFill/>
          <a:ln>
            <a:noFill/>
          </a:ln>
        </p:spPr>
      </p:pic>
      <p:sp>
        <p:nvSpPr>
          <p:cNvPr id="2094" name="Google Shape;2094;p102"/>
          <p:cNvSpPr txBox="1"/>
          <p:nvPr/>
        </p:nvSpPr>
        <p:spPr>
          <a:xfrm>
            <a:off x="5358166" y="3495174"/>
            <a:ext cx="244800" cy="166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j</a:t>
            </a:r>
            <a:endParaRPr b="1" sz="1800">
              <a:solidFill>
                <a:srgbClr val="FFFFFF"/>
              </a:solidFill>
              <a:latin typeface="Lexend"/>
              <a:ea typeface="Lexend"/>
              <a:cs typeface="Lexend"/>
              <a:sym typeface="Lexen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8" name="Shape 2098"/>
        <p:cNvGrpSpPr/>
        <p:nvPr/>
      </p:nvGrpSpPr>
      <p:grpSpPr>
        <a:xfrm>
          <a:off x="0" y="0"/>
          <a:ext cx="0" cy="0"/>
          <a:chOff x="0" y="0"/>
          <a:chExt cx="0" cy="0"/>
        </a:xfrm>
      </p:grpSpPr>
      <p:sp>
        <p:nvSpPr>
          <p:cNvPr id="2099" name="Google Shape;2099;p103"/>
          <p:cNvSpPr txBox="1"/>
          <p:nvPr/>
        </p:nvSpPr>
        <p:spPr>
          <a:xfrm flipH="1" rot="2564">
            <a:off x="7346101" y="2700440"/>
            <a:ext cx="12069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saddexagal X</a:t>
            </a:r>
            <a:endParaRPr sz="1800">
              <a:latin typeface="Lexend"/>
              <a:ea typeface="Lexend"/>
              <a:cs typeface="Lexend"/>
              <a:sym typeface="Lexend"/>
            </a:endParaRPr>
          </a:p>
        </p:txBody>
      </p:sp>
      <p:sp>
        <p:nvSpPr>
          <p:cNvPr id="2100" name="Google Shape;2100;p103"/>
          <p:cNvSpPr txBox="1"/>
          <p:nvPr/>
        </p:nvSpPr>
        <p:spPr>
          <a:xfrm flipH="1" rot="2748">
            <a:off x="324301" y="652739"/>
            <a:ext cx="6754802"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2) Kee ka mid ah saddexagalladan ayaa la mid ah (congruent) saddexagalka X?</a:t>
            </a:r>
            <a:endParaRPr sz="1800">
              <a:latin typeface="Lexend"/>
              <a:ea typeface="Lexend"/>
              <a:cs typeface="Lexend"/>
              <a:sym typeface="Lexend"/>
            </a:endParaRPr>
          </a:p>
        </p:txBody>
      </p:sp>
      <p:sp>
        <p:nvSpPr>
          <p:cNvPr id="2101" name="Google Shape;2101;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cxnSp>
        <p:nvCxnSpPr>
          <p:cNvPr id="2102" name="Google Shape;2102;p103"/>
          <p:cNvCxnSpPr/>
          <p:nvPr/>
        </p:nvCxnSpPr>
        <p:spPr>
          <a:xfrm rot="10800000">
            <a:off x="7953975" y="2317821"/>
            <a:ext cx="622200" cy="0"/>
          </a:xfrm>
          <a:prstGeom prst="straightConnector1">
            <a:avLst/>
          </a:prstGeom>
          <a:noFill/>
          <a:ln cap="flat" cmpd="sng" w="28575">
            <a:solidFill>
              <a:srgbClr val="4F7BE8"/>
            </a:solidFill>
            <a:prstDash val="solid"/>
            <a:round/>
            <a:headEnd len="med" w="med" type="triangle"/>
            <a:tailEnd len="med" w="med" type="triangle"/>
          </a:ln>
        </p:spPr>
      </p:cxnSp>
      <p:cxnSp>
        <p:nvCxnSpPr>
          <p:cNvPr id="2103" name="Google Shape;2103;p103"/>
          <p:cNvCxnSpPr/>
          <p:nvPr/>
        </p:nvCxnSpPr>
        <p:spPr>
          <a:xfrm>
            <a:off x="7814150" y="796085"/>
            <a:ext cx="0" cy="1396500"/>
          </a:xfrm>
          <a:prstGeom prst="straightConnector1">
            <a:avLst/>
          </a:prstGeom>
          <a:noFill/>
          <a:ln cap="flat" cmpd="sng" w="28575">
            <a:solidFill>
              <a:srgbClr val="4F7BE8"/>
            </a:solidFill>
            <a:prstDash val="solid"/>
            <a:round/>
            <a:headEnd len="med" w="med" type="triangle"/>
            <a:tailEnd len="med" w="med" type="triangle"/>
          </a:ln>
        </p:spPr>
      </p:cxnSp>
      <p:cxnSp>
        <p:nvCxnSpPr>
          <p:cNvPr id="2104" name="Google Shape;2104;p103"/>
          <p:cNvCxnSpPr/>
          <p:nvPr/>
        </p:nvCxnSpPr>
        <p:spPr>
          <a:xfrm>
            <a:off x="8082150" y="761135"/>
            <a:ext cx="622200" cy="1396500"/>
          </a:xfrm>
          <a:prstGeom prst="straightConnector1">
            <a:avLst/>
          </a:prstGeom>
          <a:noFill/>
          <a:ln cap="flat" cmpd="sng" w="28575">
            <a:solidFill>
              <a:srgbClr val="4F7BE8"/>
            </a:solidFill>
            <a:prstDash val="solid"/>
            <a:round/>
            <a:headEnd len="med" w="med" type="triangle"/>
            <a:tailEnd len="med" w="med" type="triangle"/>
          </a:ln>
        </p:spPr>
      </p:cxnSp>
      <p:grpSp>
        <p:nvGrpSpPr>
          <p:cNvPr id="2105" name="Google Shape;2105;p103"/>
          <p:cNvGrpSpPr/>
          <p:nvPr/>
        </p:nvGrpSpPr>
        <p:grpSpPr>
          <a:xfrm>
            <a:off x="7953975" y="796085"/>
            <a:ext cx="622200" cy="1396500"/>
            <a:chOff x="7148100" y="763500"/>
            <a:chExt cx="622200" cy="1396500"/>
          </a:xfrm>
        </p:grpSpPr>
        <p:sp>
          <p:nvSpPr>
            <p:cNvPr id="2106" name="Google Shape;2106;p103"/>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7" name="Google Shape;2107;p103"/>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08" name="Google Shape;2108;p103"/>
          <p:cNvSpPr txBox="1"/>
          <p:nvPr/>
        </p:nvSpPr>
        <p:spPr>
          <a:xfrm flipH="1" rot="3048">
            <a:off x="7926672" y="2357594"/>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2109" name="Google Shape;2109;p103"/>
          <p:cNvSpPr txBox="1"/>
          <p:nvPr/>
        </p:nvSpPr>
        <p:spPr>
          <a:xfrm flipH="1" rot="3048">
            <a:off x="7123520" y="1355744"/>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63 cm</a:t>
            </a:r>
            <a:endParaRPr sz="1800">
              <a:latin typeface="Lexend"/>
              <a:ea typeface="Lexend"/>
              <a:cs typeface="Lexend"/>
              <a:sym typeface="Lexend"/>
            </a:endParaRPr>
          </a:p>
        </p:txBody>
      </p:sp>
      <p:cxnSp>
        <p:nvCxnSpPr>
          <p:cNvPr id="2110" name="Google Shape;2110;p103"/>
          <p:cNvCxnSpPr/>
          <p:nvPr/>
        </p:nvCxnSpPr>
        <p:spPr>
          <a:xfrm>
            <a:off x="351592" y="2716783"/>
            <a:ext cx="622200" cy="0"/>
          </a:xfrm>
          <a:prstGeom prst="straightConnector1">
            <a:avLst/>
          </a:prstGeom>
          <a:noFill/>
          <a:ln cap="flat" cmpd="sng" w="28575">
            <a:solidFill>
              <a:srgbClr val="4F7BE8"/>
            </a:solidFill>
            <a:prstDash val="solid"/>
            <a:round/>
            <a:headEnd len="med" w="med" type="triangle"/>
            <a:tailEnd len="med" w="med" type="triangle"/>
          </a:ln>
        </p:spPr>
      </p:cxnSp>
      <p:cxnSp>
        <p:nvCxnSpPr>
          <p:cNvPr id="2111" name="Google Shape;2111;p103"/>
          <p:cNvCxnSpPr/>
          <p:nvPr/>
        </p:nvCxnSpPr>
        <p:spPr>
          <a:xfrm>
            <a:off x="1113617" y="1195048"/>
            <a:ext cx="0" cy="1396500"/>
          </a:xfrm>
          <a:prstGeom prst="straightConnector1">
            <a:avLst/>
          </a:prstGeom>
          <a:noFill/>
          <a:ln cap="flat" cmpd="sng" w="28575">
            <a:solidFill>
              <a:srgbClr val="4F7BE8"/>
            </a:solidFill>
            <a:prstDash val="solid"/>
            <a:round/>
            <a:headEnd len="med" w="med" type="triangle"/>
            <a:tailEnd len="med" w="med" type="triangle"/>
          </a:ln>
        </p:spPr>
      </p:cxnSp>
      <p:grpSp>
        <p:nvGrpSpPr>
          <p:cNvPr id="2112" name="Google Shape;2112;p103"/>
          <p:cNvGrpSpPr/>
          <p:nvPr/>
        </p:nvGrpSpPr>
        <p:grpSpPr>
          <a:xfrm flipH="1">
            <a:off x="351592" y="1195048"/>
            <a:ext cx="622200" cy="1396500"/>
            <a:chOff x="7148100" y="763500"/>
            <a:chExt cx="622200" cy="1396500"/>
          </a:xfrm>
        </p:grpSpPr>
        <p:sp>
          <p:nvSpPr>
            <p:cNvPr id="2113" name="Google Shape;2113;p103"/>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4" name="Google Shape;2114;p103"/>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15" name="Google Shape;2115;p103"/>
          <p:cNvSpPr txBox="1"/>
          <p:nvPr/>
        </p:nvSpPr>
        <p:spPr>
          <a:xfrm rot="-3048">
            <a:off x="324295" y="2756557"/>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2116" name="Google Shape;2116;p103"/>
          <p:cNvSpPr txBox="1"/>
          <p:nvPr/>
        </p:nvSpPr>
        <p:spPr>
          <a:xfrm rot="-3048">
            <a:off x="1127447" y="1754707"/>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63 cm</a:t>
            </a:r>
            <a:endParaRPr sz="1800">
              <a:latin typeface="Lexend"/>
              <a:ea typeface="Lexend"/>
              <a:cs typeface="Lexend"/>
              <a:sym typeface="Lexend"/>
            </a:endParaRPr>
          </a:p>
        </p:txBody>
      </p:sp>
      <p:cxnSp>
        <p:nvCxnSpPr>
          <p:cNvPr id="2117" name="Google Shape;2117;p103"/>
          <p:cNvCxnSpPr/>
          <p:nvPr/>
        </p:nvCxnSpPr>
        <p:spPr>
          <a:xfrm rot="5400000">
            <a:off x="3152391" y="2285400"/>
            <a:ext cx="622200" cy="0"/>
          </a:xfrm>
          <a:prstGeom prst="straightConnector1">
            <a:avLst/>
          </a:prstGeom>
          <a:noFill/>
          <a:ln cap="flat" cmpd="sng" w="28575">
            <a:solidFill>
              <a:srgbClr val="4F7BE8"/>
            </a:solidFill>
            <a:prstDash val="solid"/>
            <a:round/>
            <a:headEnd len="med" w="med" type="triangle"/>
            <a:tailEnd len="med" w="med" type="triangle"/>
          </a:ln>
        </p:spPr>
      </p:cxnSp>
      <p:cxnSp>
        <p:nvCxnSpPr>
          <p:cNvPr id="2118" name="Google Shape;2118;p103"/>
          <p:cNvCxnSpPr/>
          <p:nvPr/>
        </p:nvCxnSpPr>
        <p:spPr>
          <a:xfrm rot="-5400000">
            <a:off x="2293956" y="1458975"/>
            <a:ext cx="622200" cy="1396500"/>
          </a:xfrm>
          <a:prstGeom prst="straightConnector1">
            <a:avLst/>
          </a:prstGeom>
          <a:noFill/>
          <a:ln cap="flat" cmpd="sng" w="28575">
            <a:solidFill>
              <a:srgbClr val="4F7BE8"/>
            </a:solidFill>
            <a:prstDash val="solid"/>
            <a:round/>
            <a:headEnd len="med" w="med" type="triangle"/>
            <a:tailEnd len="med" w="med" type="triangle"/>
          </a:ln>
        </p:spPr>
      </p:cxnSp>
      <p:grpSp>
        <p:nvGrpSpPr>
          <p:cNvPr id="2119" name="Google Shape;2119;p103"/>
          <p:cNvGrpSpPr/>
          <p:nvPr/>
        </p:nvGrpSpPr>
        <p:grpSpPr>
          <a:xfrm rot="-5400000">
            <a:off x="2328906" y="1587150"/>
            <a:ext cx="622200" cy="1396500"/>
            <a:chOff x="7148100" y="763500"/>
            <a:chExt cx="622200" cy="1396500"/>
          </a:xfrm>
        </p:grpSpPr>
        <p:sp>
          <p:nvSpPr>
            <p:cNvPr id="2120" name="Google Shape;2120;p103"/>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1" name="Google Shape;2121;p103"/>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22" name="Google Shape;2122;p103"/>
          <p:cNvSpPr txBox="1"/>
          <p:nvPr/>
        </p:nvSpPr>
        <p:spPr>
          <a:xfrm flipH="1" rot="3048">
            <a:off x="3469063" y="2146803"/>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2123" name="Google Shape;2123;p103"/>
          <p:cNvSpPr txBox="1"/>
          <p:nvPr/>
        </p:nvSpPr>
        <p:spPr>
          <a:xfrm flipH="1" rot="-1434932">
            <a:off x="1966563" y="1880430"/>
            <a:ext cx="1152225" cy="27719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63 cm</a:t>
            </a:r>
            <a:endParaRPr sz="1800">
              <a:latin typeface="Lexend"/>
              <a:ea typeface="Lexend"/>
              <a:cs typeface="Lexend"/>
              <a:sym typeface="Lexend"/>
            </a:endParaRPr>
          </a:p>
        </p:txBody>
      </p:sp>
      <p:sp>
        <p:nvSpPr>
          <p:cNvPr id="2124" name="Google Shape;2124;p103"/>
          <p:cNvSpPr/>
          <p:nvPr/>
        </p:nvSpPr>
        <p:spPr>
          <a:xfrm>
            <a:off x="7079100" y="682160"/>
            <a:ext cx="1740900" cy="1997100"/>
          </a:xfrm>
          <a:prstGeom prst="roundRect">
            <a:avLst>
              <a:gd fmla="val 16667" name="adj"/>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25" name="Google Shape;2125;p103"/>
          <p:cNvGrpSpPr/>
          <p:nvPr/>
        </p:nvGrpSpPr>
        <p:grpSpPr>
          <a:xfrm flipH="1" rot="2700000">
            <a:off x="5066039" y="1204540"/>
            <a:ext cx="622194" cy="1396487"/>
            <a:chOff x="7148100" y="763500"/>
            <a:chExt cx="622200" cy="1396500"/>
          </a:xfrm>
        </p:grpSpPr>
        <p:sp>
          <p:nvSpPr>
            <p:cNvPr id="2126" name="Google Shape;2126;p103"/>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7" name="Google Shape;2127;p103"/>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28" name="Google Shape;2128;p103"/>
          <p:cNvSpPr txBox="1"/>
          <p:nvPr/>
        </p:nvSpPr>
        <p:spPr>
          <a:xfrm rot="2696768">
            <a:off x="4337300" y="2467331"/>
            <a:ext cx="676914" cy="277044"/>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2129" name="Google Shape;2129;p103"/>
          <p:cNvSpPr txBox="1"/>
          <p:nvPr/>
        </p:nvSpPr>
        <p:spPr>
          <a:xfrm rot="-2702831">
            <a:off x="5274581" y="2172126"/>
            <a:ext cx="1030538" cy="277044"/>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65 cm</a:t>
            </a:r>
            <a:endParaRPr sz="1800">
              <a:latin typeface="Lexend"/>
              <a:ea typeface="Lexend"/>
              <a:cs typeface="Lexend"/>
              <a:sym typeface="Lexend"/>
            </a:endParaRPr>
          </a:p>
        </p:txBody>
      </p:sp>
      <p:grpSp>
        <p:nvGrpSpPr>
          <p:cNvPr id="2130" name="Google Shape;2130;p103"/>
          <p:cNvGrpSpPr/>
          <p:nvPr/>
        </p:nvGrpSpPr>
        <p:grpSpPr>
          <a:xfrm rot="-2700000">
            <a:off x="1106150" y="3113222"/>
            <a:ext cx="622194" cy="1396487"/>
            <a:chOff x="7148100" y="763500"/>
            <a:chExt cx="622200" cy="1396500"/>
          </a:xfrm>
        </p:grpSpPr>
        <p:sp>
          <p:nvSpPr>
            <p:cNvPr id="2131" name="Google Shape;2131;p103"/>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2" name="Google Shape;2132;p103"/>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33" name="Google Shape;2133;p103"/>
          <p:cNvSpPr txBox="1"/>
          <p:nvPr/>
        </p:nvSpPr>
        <p:spPr>
          <a:xfrm flipH="1" rot="-2696768">
            <a:off x="1766343" y="4355273"/>
            <a:ext cx="676914" cy="277044"/>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2134" name="Google Shape;2134;p103"/>
          <p:cNvSpPr txBox="1"/>
          <p:nvPr/>
        </p:nvSpPr>
        <p:spPr>
          <a:xfrm flipH="1" rot="2702831">
            <a:off x="489265" y="4080808"/>
            <a:ext cx="1030538" cy="277044"/>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67 cm</a:t>
            </a:r>
            <a:endParaRPr sz="1800">
              <a:latin typeface="Lexend"/>
              <a:ea typeface="Lexend"/>
              <a:cs typeface="Lexend"/>
              <a:sym typeface="Lexend"/>
            </a:endParaRPr>
          </a:p>
        </p:txBody>
      </p:sp>
      <p:cxnSp>
        <p:nvCxnSpPr>
          <p:cNvPr id="2135" name="Google Shape;2135;p103"/>
          <p:cNvCxnSpPr/>
          <p:nvPr/>
        </p:nvCxnSpPr>
        <p:spPr>
          <a:xfrm rot="-5400000">
            <a:off x="4001941" y="4091100"/>
            <a:ext cx="622200" cy="0"/>
          </a:xfrm>
          <a:prstGeom prst="straightConnector1">
            <a:avLst/>
          </a:prstGeom>
          <a:noFill/>
          <a:ln cap="flat" cmpd="sng" w="28575">
            <a:solidFill>
              <a:srgbClr val="4F7BE8"/>
            </a:solidFill>
            <a:prstDash val="solid"/>
            <a:round/>
            <a:headEnd len="med" w="med" type="triangle"/>
            <a:tailEnd len="med" w="med" type="triangle"/>
          </a:ln>
        </p:spPr>
      </p:cxnSp>
      <p:grpSp>
        <p:nvGrpSpPr>
          <p:cNvPr id="2136" name="Google Shape;2136;p103"/>
          <p:cNvGrpSpPr/>
          <p:nvPr/>
        </p:nvGrpSpPr>
        <p:grpSpPr>
          <a:xfrm flipH="1" rot="-5400000">
            <a:off x="3178456" y="3392850"/>
            <a:ext cx="622200" cy="1396500"/>
            <a:chOff x="7148100" y="763500"/>
            <a:chExt cx="622200" cy="1396500"/>
          </a:xfrm>
        </p:grpSpPr>
        <p:sp>
          <p:nvSpPr>
            <p:cNvPr id="2137" name="Google Shape;2137;p103"/>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8" name="Google Shape;2138;p103"/>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139" name="Google Shape;2139;p103"/>
          <p:cNvCxnSpPr/>
          <p:nvPr/>
        </p:nvCxnSpPr>
        <p:spPr>
          <a:xfrm flipH="1" rot="-5400000">
            <a:off x="3143506" y="3521025"/>
            <a:ext cx="622200" cy="1396500"/>
          </a:xfrm>
          <a:prstGeom prst="straightConnector1">
            <a:avLst/>
          </a:prstGeom>
          <a:noFill/>
          <a:ln cap="flat" cmpd="sng" w="28575">
            <a:solidFill>
              <a:srgbClr val="4F7BE8"/>
            </a:solidFill>
            <a:prstDash val="solid"/>
            <a:round/>
            <a:headEnd len="med" w="med" type="triangle"/>
            <a:tailEnd len="med" w="med" type="triangle"/>
          </a:ln>
        </p:spPr>
      </p:cxnSp>
      <p:sp>
        <p:nvSpPr>
          <p:cNvPr id="2140" name="Google Shape;2140;p103"/>
          <p:cNvSpPr txBox="1"/>
          <p:nvPr/>
        </p:nvSpPr>
        <p:spPr>
          <a:xfrm rot="-3048">
            <a:off x="4318613" y="3952497"/>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16 cm</a:t>
            </a:r>
            <a:endParaRPr sz="1800">
              <a:latin typeface="Lexend"/>
              <a:ea typeface="Lexend"/>
              <a:cs typeface="Lexend"/>
              <a:sym typeface="Lexend"/>
            </a:endParaRPr>
          </a:p>
        </p:txBody>
      </p:sp>
      <p:sp>
        <p:nvSpPr>
          <p:cNvPr id="2141" name="Google Shape;2141;p103"/>
          <p:cNvSpPr txBox="1"/>
          <p:nvPr/>
        </p:nvSpPr>
        <p:spPr>
          <a:xfrm rot="1434932">
            <a:off x="2816113" y="4218880"/>
            <a:ext cx="1152225" cy="27719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65 cm</a:t>
            </a:r>
            <a:endParaRPr sz="1800">
              <a:latin typeface="Lexend"/>
              <a:ea typeface="Lexend"/>
              <a:cs typeface="Lexend"/>
              <a:sym typeface="Lexend"/>
            </a:endParaRPr>
          </a:p>
        </p:txBody>
      </p:sp>
      <p:grpSp>
        <p:nvGrpSpPr>
          <p:cNvPr id="2142" name="Google Shape;2142;p103"/>
          <p:cNvGrpSpPr/>
          <p:nvPr/>
        </p:nvGrpSpPr>
        <p:grpSpPr>
          <a:xfrm flipH="1" rot="9369442">
            <a:off x="5784502" y="3258454"/>
            <a:ext cx="622160" cy="1396410"/>
            <a:chOff x="7148100" y="763500"/>
            <a:chExt cx="622200" cy="1396500"/>
          </a:xfrm>
        </p:grpSpPr>
        <p:sp>
          <p:nvSpPr>
            <p:cNvPr id="2143" name="Google Shape;2143;p103"/>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4" name="Google Shape;2144;p103"/>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145" name="Google Shape;2145;p103"/>
          <p:cNvCxnSpPr/>
          <p:nvPr/>
        </p:nvCxnSpPr>
        <p:spPr>
          <a:xfrm flipH="1" rot="9369147">
            <a:off x="5916859" y="3238608"/>
            <a:ext cx="622551" cy="1396644"/>
          </a:xfrm>
          <a:prstGeom prst="straightConnector1">
            <a:avLst/>
          </a:prstGeom>
          <a:noFill/>
          <a:ln cap="flat" cmpd="sng" w="28575">
            <a:solidFill>
              <a:srgbClr val="4F7BE8"/>
            </a:solidFill>
            <a:prstDash val="solid"/>
            <a:round/>
            <a:headEnd len="med" w="med" type="triangle"/>
            <a:tailEnd len="med" w="med" type="triangle"/>
          </a:ln>
        </p:spPr>
      </p:cxnSp>
      <p:sp>
        <p:nvSpPr>
          <p:cNvPr id="2146" name="Google Shape;2146;p103"/>
          <p:cNvSpPr txBox="1"/>
          <p:nvPr/>
        </p:nvSpPr>
        <p:spPr>
          <a:xfrm rot="-5395525">
            <a:off x="5803248" y="3799807"/>
            <a:ext cx="1152301" cy="277201"/>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65 cm</a:t>
            </a:r>
            <a:endParaRPr sz="1800">
              <a:latin typeface="Lexend"/>
              <a:ea typeface="Lexend"/>
              <a:cs typeface="Lexend"/>
              <a:sym typeface="Lexend"/>
            </a:endParaRPr>
          </a:p>
        </p:txBody>
      </p:sp>
      <p:cxnSp>
        <p:nvCxnSpPr>
          <p:cNvPr id="2147" name="Google Shape;2147;p103"/>
          <p:cNvCxnSpPr/>
          <p:nvPr/>
        </p:nvCxnSpPr>
        <p:spPr>
          <a:xfrm rot="10800000">
            <a:off x="5419307" y="3492725"/>
            <a:ext cx="560100" cy="1272300"/>
          </a:xfrm>
          <a:prstGeom prst="straightConnector1">
            <a:avLst/>
          </a:prstGeom>
          <a:noFill/>
          <a:ln cap="flat" cmpd="sng" w="28575">
            <a:solidFill>
              <a:srgbClr val="4F7BE8"/>
            </a:solidFill>
            <a:prstDash val="solid"/>
            <a:round/>
            <a:headEnd len="med" w="med" type="triangle"/>
            <a:tailEnd len="med" w="med" type="triangle"/>
          </a:ln>
        </p:spPr>
      </p:cxnSp>
      <p:sp>
        <p:nvSpPr>
          <p:cNvPr id="2148" name="Google Shape;2148;p103"/>
          <p:cNvSpPr txBox="1"/>
          <p:nvPr/>
        </p:nvSpPr>
        <p:spPr>
          <a:xfrm rot="-6373">
            <a:off x="5024874" y="4181400"/>
            <a:ext cx="809101"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63 cm</a:t>
            </a:r>
            <a:endParaRPr sz="1800">
              <a:latin typeface="Lexend"/>
              <a:ea typeface="Lexend"/>
              <a:cs typeface="Lexend"/>
              <a:sym typeface="Lexend"/>
            </a:endParaRPr>
          </a:p>
        </p:txBody>
      </p:sp>
      <p:cxnSp>
        <p:nvCxnSpPr>
          <p:cNvPr id="2149" name="Google Shape;2149;p103"/>
          <p:cNvCxnSpPr/>
          <p:nvPr/>
        </p:nvCxnSpPr>
        <p:spPr>
          <a:xfrm rot="10800000">
            <a:off x="7093426" y="4387386"/>
            <a:ext cx="1407300" cy="0"/>
          </a:xfrm>
          <a:prstGeom prst="straightConnector1">
            <a:avLst/>
          </a:prstGeom>
          <a:noFill/>
          <a:ln cap="flat" cmpd="sng" w="28575">
            <a:solidFill>
              <a:srgbClr val="4F7BE8"/>
            </a:solidFill>
            <a:prstDash val="solid"/>
            <a:round/>
            <a:headEnd len="med" w="med" type="triangle"/>
            <a:tailEnd len="med" w="med" type="triangle"/>
          </a:ln>
        </p:spPr>
      </p:cxnSp>
      <p:cxnSp>
        <p:nvCxnSpPr>
          <p:cNvPr id="2150" name="Google Shape;2150;p103"/>
          <p:cNvCxnSpPr/>
          <p:nvPr/>
        </p:nvCxnSpPr>
        <p:spPr>
          <a:xfrm flipH="1" rot="5400000">
            <a:off x="7526326" y="3111287"/>
            <a:ext cx="622200" cy="1396500"/>
          </a:xfrm>
          <a:prstGeom prst="straightConnector1">
            <a:avLst/>
          </a:prstGeom>
          <a:noFill/>
          <a:ln cap="flat" cmpd="sng" w="28575">
            <a:solidFill>
              <a:srgbClr val="4F7BE8"/>
            </a:solidFill>
            <a:prstDash val="solid"/>
            <a:round/>
            <a:headEnd len="med" w="med" type="triangle"/>
            <a:tailEnd len="med" w="med" type="triangle"/>
          </a:ln>
        </p:spPr>
      </p:cxnSp>
      <p:grpSp>
        <p:nvGrpSpPr>
          <p:cNvPr id="2151" name="Google Shape;2151;p103"/>
          <p:cNvGrpSpPr/>
          <p:nvPr/>
        </p:nvGrpSpPr>
        <p:grpSpPr>
          <a:xfrm flipH="1" rot="5400000">
            <a:off x="7491376" y="3239462"/>
            <a:ext cx="622200" cy="1396500"/>
            <a:chOff x="7148100" y="763500"/>
            <a:chExt cx="622200" cy="1396500"/>
          </a:xfrm>
        </p:grpSpPr>
        <p:sp>
          <p:nvSpPr>
            <p:cNvPr id="2152" name="Google Shape;2152;p103"/>
            <p:cNvSpPr/>
            <p:nvPr/>
          </p:nvSpPr>
          <p:spPr>
            <a:xfrm>
              <a:off x="7148100" y="763500"/>
              <a:ext cx="622200" cy="13965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3" name="Google Shape;2153;p103"/>
            <p:cNvSpPr/>
            <p:nvPr/>
          </p:nvSpPr>
          <p:spPr>
            <a:xfrm>
              <a:off x="7149329" y="1958371"/>
              <a:ext cx="200400" cy="200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54" name="Google Shape;2154;p103"/>
          <p:cNvSpPr txBox="1"/>
          <p:nvPr/>
        </p:nvSpPr>
        <p:spPr>
          <a:xfrm rot="1434932">
            <a:off x="7323693" y="3532743"/>
            <a:ext cx="1152225" cy="27719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63 cm</a:t>
            </a:r>
            <a:endParaRPr sz="1800">
              <a:latin typeface="Lexend"/>
              <a:ea typeface="Lexend"/>
              <a:cs typeface="Lexend"/>
              <a:sym typeface="Lexend"/>
            </a:endParaRPr>
          </a:p>
        </p:txBody>
      </p:sp>
      <p:sp>
        <p:nvSpPr>
          <p:cNvPr id="2155" name="Google Shape;2155;p103"/>
          <p:cNvSpPr txBox="1"/>
          <p:nvPr/>
        </p:nvSpPr>
        <p:spPr>
          <a:xfrm flipH="1" rot="3048">
            <a:off x="7458663" y="4387678"/>
            <a:ext cx="6768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65 cm</a:t>
            </a:r>
            <a:endParaRPr sz="1800">
              <a:latin typeface="Lexend"/>
              <a:ea typeface="Lexend"/>
              <a:cs typeface="Lexend"/>
              <a:sym typeface="Lexend"/>
            </a:endParaRPr>
          </a:p>
        </p:txBody>
      </p:sp>
      <p:sp>
        <p:nvSpPr>
          <p:cNvPr id="2156" name="Google Shape;2156;p103"/>
          <p:cNvSpPr txBox="1"/>
          <p:nvPr/>
        </p:nvSpPr>
        <p:spPr>
          <a:xfrm flipH="1">
            <a:off x="641545" y="2061169"/>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a)</a:t>
            </a:r>
            <a:endParaRPr sz="1800">
              <a:latin typeface="Lexend"/>
              <a:ea typeface="Lexend"/>
              <a:cs typeface="Lexend"/>
              <a:sym typeface="Lexend"/>
            </a:endParaRPr>
          </a:p>
        </p:txBody>
      </p:sp>
      <p:sp>
        <p:nvSpPr>
          <p:cNvPr id="2157" name="Google Shape;2157;p103"/>
          <p:cNvSpPr txBox="1"/>
          <p:nvPr/>
        </p:nvSpPr>
        <p:spPr>
          <a:xfrm flipH="1">
            <a:off x="2829910" y="2220169"/>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b)</a:t>
            </a:r>
            <a:endParaRPr sz="1800">
              <a:latin typeface="Lexend"/>
              <a:ea typeface="Lexend"/>
              <a:cs typeface="Lexend"/>
              <a:sym typeface="Lexend"/>
            </a:endParaRPr>
          </a:p>
        </p:txBody>
      </p:sp>
      <p:sp>
        <p:nvSpPr>
          <p:cNvPr id="2158" name="Google Shape;2158;p103"/>
          <p:cNvSpPr txBox="1"/>
          <p:nvPr/>
        </p:nvSpPr>
        <p:spPr>
          <a:xfrm flipH="1">
            <a:off x="5069335" y="2018619"/>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c)</a:t>
            </a:r>
            <a:endParaRPr sz="1800">
              <a:latin typeface="Lexend"/>
              <a:ea typeface="Lexend"/>
              <a:cs typeface="Lexend"/>
              <a:sym typeface="Lexend"/>
            </a:endParaRPr>
          </a:p>
        </p:txBody>
      </p:sp>
      <p:sp>
        <p:nvSpPr>
          <p:cNvPr id="2159" name="Google Shape;2159;p103"/>
          <p:cNvSpPr txBox="1"/>
          <p:nvPr/>
        </p:nvSpPr>
        <p:spPr>
          <a:xfrm flipH="1">
            <a:off x="1480361" y="3938667"/>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d)</a:t>
            </a:r>
            <a:endParaRPr sz="1800">
              <a:latin typeface="Lexend"/>
              <a:ea typeface="Lexend"/>
              <a:cs typeface="Lexend"/>
              <a:sym typeface="Lexend"/>
            </a:endParaRPr>
          </a:p>
        </p:txBody>
      </p:sp>
      <p:sp>
        <p:nvSpPr>
          <p:cNvPr id="2160" name="Google Shape;2160;p103"/>
          <p:cNvSpPr txBox="1"/>
          <p:nvPr/>
        </p:nvSpPr>
        <p:spPr>
          <a:xfrm flipH="1">
            <a:off x="3635786" y="3818054"/>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e)</a:t>
            </a:r>
            <a:endParaRPr sz="1800">
              <a:latin typeface="Lexend"/>
              <a:ea typeface="Lexend"/>
              <a:cs typeface="Lexend"/>
              <a:sym typeface="Lexend"/>
            </a:endParaRPr>
          </a:p>
        </p:txBody>
      </p:sp>
      <p:sp>
        <p:nvSpPr>
          <p:cNvPr id="2161" name="Google Shape;2161;p103"/>
          <p:cNvSpPr txBox="1"/>
          <p:nvPr/>
        </p:nvSpPr>
        <p:spPr>
          <a:xfrm flipH="1">
            <a:off x="5781325" y="3566154"/>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f)</a:t>
            </a:r>
            <a:endParaRPr sz="1800">
              <a:latin typeface="Lexend"/>
              <a:ea typeface="Lexend"/>
              <a:cs typeface="Lexend"/>
              <a:sym typeface="Lexend"/>
            </a:endParaRPr>
          </a:p>
        </p:txBody>
      </p:sp>
      <p:sp>
        <p:nvSpPr>
          <p:cNvPr id="2162" name="Google Shape;2162;p103"/>
          <p:cNvSpPr txBox="1"/>
          <p:nvPr/>
        </p:nvSpPr>
        <p:spPr>
          <a:xfrm flipH="1">
            <a:off x="7400641" y="3866700"/>
            <a:ext cx="278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g)</a:t>
            </a:r>
            <a:endParaRPr sz="1800">
              <a:latin typeface="Lexend"/>
              <a:ea typeface="Lexend"/>
              <a:cs typeface="Lexend"/>
              <a:sym typeface="Lexend"/>
            </a:endParaRPr>
          </a:p>
        </p:txBody>
      </p:sp>
      <p:pic>
        <p:nvPicPr>
          <p:cNvPr id="2163" name="Google Shape;2163;p103"/>
          <p:cNvPicPr preferRelativeResize="0"/>
          <p:nvPr/>
        </p:nvPicPr>
        <p:blipFill>
          <a:blip r:embed="rId3">
            <a:alphaModFix/>
          </a:blip>
          <a:stretch>
            <a:fillRect/>
          </a:stretch>
        </p:blipFill>
        <p:spPr>
          <a:xfrm>
            <a:off x="967708" y="2472425"/>
            <a:ext cx="396000" cy="419100"/>
          </a:xfrm>
          <a:prstGeom prst="rect">
            <a:avLst/>
          </a:prstGeom>
          <a:noFill/>
          <a:ln>
            <a:noFill/>
          </a:ln>
        </p:spPr>
      </p:pic>
      <p:pic>
        <p:nvPicPr>
          <p:cNvPr id="2164" name="Google Shape;2164;p103"/>
          <p:cNvPicPr preferRelativeResize="0"/>
          <p:nvPr/>
        </p:nvPicPr>
        <p:blipFill>
          <a:blip r:embed="rId4">
            <a:alphaModFix/>
          </a:blip>
          <a:stretch>
            <a:fillRect/>
          </a:stretch>
        </p:blipFill>
        <p:spPr>
          <a:xfrm>
            <a:off x="2276113" y="1554542"/>
            <a:ext cx="396000" cy="419760"/>
          </a:xfrm>
          <a:prstGeom prst="rect">
            <a:avLst/>
          </a:prstGeom>
          <a:noFill/>
          <a:ln>
            <a:noFill/>
          </a:ln>
        </p:spPr>
      </p:pic>
      <p:pic>
        <p:nvPicPr>
          <p:cNvPr id="2165" name="Google Shape;2165;p103"/>
          <p:cNvPicPr preferRelativeResize="0"/>
          <p:nvPr/>
        </p:nvPicPr>
        <p:blipFill>
          <a:blip r:embed="rId3">
            <a:alphaModFix/>
          </a:blip>
          <a:stretch>
            <a:fillRect/>
          </a:stretch>
        </p:blipFill>
        <p:spPr>
          <a:xfrm>
            <a:off x="3428883" y="3361800"/>
            <a:ext cx="396000" cy="419100"/>
          </a:xfrm>
          <a:prstGeom prst="rect">
            <a:avLst/>
          </a:prstGeom>
          <a:noFill/>
          <a:ln>
            <a:noFill/>
          </a:ln>
        </p:spPr>
      </p:pic>
      <p:pic>
        <p:nvPicPr>
          <p:cNvPr id="2166" name="Google Shape;2166;p103"/>
          <p:cNvPicPr preferRelativeResize="0"/>
          <p:nvPr/>
        </p:nvPicPr>
        <p:blipFill>
          <a:blip r:embed="rId3">
            <a:alphaModFix/>
          </a:blip>
          <a:stretch>
            <a:fillRect/>
          </a:stretch>
        </p:blipFill>
        <p:spPr>
          <a:xfrm>
            <a:off x="6318659" y="3097750"/>
            <a:ext cx="396000" cy="419100"/>
          </a:xfrm>
          <a:prstGeom prst="rect">
            <a:avLst/>
          </a:prstGeom>
          <a:noFill/>
          <a:ln>
            <a:noFill/>
          </a:ln>
        </p:spPr>
      </p:pic>
      <p:pic>
        <p:nvPicPr>
          <p:cNvPr id="2167" name="Google Shape;2167;p103"/>
          <p:cNvPicPr preferRelativeResize="0"/>
          <p:nvPr/>
        </p:nvPicPr>
        <p:blipFill>
          <a:blip r:embed="rId4">
            <a:alphaModFix/>
          </a:blip>
          <a:stretch>
            <a:fillRect/>
          </a:stretch>
        </p:blipFill>
        <p:spPr>
          <a:xfrm>
            <a:off x="4993188" y="1513617"/>
            <a:ext cx="396000" cy="419760"/>
          </a:xfrm>
          <a:prstGeom prst="rect">
            <a:avLst/>
          </a:prstGeom>
          <a:noFill/>
          <a:ln>
            <a:noFill/>
          </a:ln>
        </p:spPr>
      </p:pic>
      <p:pic>
        <p:nvPicPr>
          <p:cNvPr id="2168" name="Google Shape;2168;p103"/>
          <p:cNvPicPr preferRelativeResize="0"/>
          <p:nvPr/>
        </p:nvPicPr>
        <p:blipFill>
          <a:blip r:embed="rId4">
            <a:alphaModFix/>
          </a:blip>
          <a:stretch>
            <a:fillRect/>
          </a:stretch>
        </p:blipFill>
        <p:spPr>
          <a:xfrm>
            <a:off x="1492813" y="3461467"/>
            <a:ext cx="396000" cy="419760"/>
          </a:xfrm>
          <a:prstGeom prst="rect">
            <a:avLst/>
          </a:prstGeom>
          <a:noFill/>
          <a:ln>
            <a:noFill/>
          </a:ln>
        </p:spPr>
      </p:pic>
      <p:pic>
        <p:nvPicPr>
          <p:cNvPr id="2169" name="Google Shape;2169;p103"/>
          <p:cNvPicPr preferRelativeResize="0"/>
          <p:nvPr/>
        </p:nvPicPr>
        <p:blipFill>
          <a:blip r:embed="rId4">
            <a:alphaModFix/>
          </a:blip>
          <a:stretch>
            <a:fillRect/>
          </a:stretch>
        </p:blipFill>
        <p:spPr>
          <a:xfrm>
            <a:off x="7926663" y="3251874"/>
            <a:ext cx="396000" cy="419760"/>
          </a:xfrm>
          <a:prstGeom prst="rect">
            <a:avLst/>
          </a:prstGeom>
          <a:noFill/>
          <a:ln>
            <a:noFill/>
          </a:ln>
        </p:spPr>
      </p:pic>
      <p:cxnSp>
        <p:nvCxnSpPr>
          <p:cNvPr id="2170" name="Google Shape;2170;p103"/>
          <p:cNvCxnSpPr/>
          <p:nvPr/>
        </p:nvCxnSpPr>
        <p:spPr>
          <a:xfrm flipH="1">
            <a:off x="5168225" y="1695325"/>
            <a:ext cx="982800" cy="966000"/>
          </a:xfrm>
          <a:prstGeom prst="straightConnector1">
            <a:avLst/>
          </a:prstGeom>
          <a:noFill/>
          <a:ln cap="flat" cmpd="sng" w="28575">
            <a:solidFill>
              <a:schemeClr val="accent4"/>
            </a:solidFill>
            <a:prstDash val="solid"/>
            <a:round/>
            <a:headEnd len="med" w="med" type="triangle"/>
            <a:tailEnd len="med" w="med" type="triangle"/>
          </a:ln>
        </p:spPr>
      </p:cxnSp>
      <p:cxnSp>
        <p:nvCxnSpPr>
          <p:cNvPr id="2171" name="Google Shape;2171;p103"/>
          <p:cNvCxnSpPr/>
          <p:nvPr/>
        </p:nvCxnSpPr>
        <p:spPr>
          <a:xfrm flipH="1" rot="10800000">
            <a:off x="1751050" y="4152250"/>
            <a:ext cx="452700" cy="452700"/>
          </a:xfrm>
          <a:prstGeom prst="straightConnector1">
            <a:avLst/>
          </a:prstGeom>
          <a:noFill/>
          <a:ln cap="flat" cmpd="sng" w="28575">
            <a:solidFill>
              <a:schemeClr val="accent4"/>
            </a:solidFill>
            <a:prstDash val="solid"/>
            <a:round/>
            <a:headEnd len="med" w="med" type="triangle"/>
            <a:tailEnd len="med" w="med" type="triangle"/>
          </a:ln>
        </p:spPr>
      </p:cxnSp>
      <p:cxnSp>
        <p:nvCxnSpPr>
          <p:cNvPr id="2172" name="Google Shape;2172;p103"/>
          <p:cNvCxnSpPr/>
          <p:nvPr/>
        </p:nvCxnSpPr>
        <p:spPr>
          <a:xfrm>
            <a:off x="4604531" y="2233952"/>
            <a:ext cx="400500" cy="440400"/>
          </a:xfrm>
          <a:prstGeom prst="straightConnector1">
            <a:avLst/>
          </a:prstGeom>
          <a:noFill/>
          <a:ln cap="flat" cmpd="sng" w="28575">
            <a:solidFill>
              <a:schemeClr val="accent4"/>
            </a:solidFill>
            <a:prstDash val="solid"/>
            <a:round/>
            <a:headEnd len="med" w="med" type="triangle"/>
            <a:tailEnd len="med" w="med" type="triangle"/>
          </a:ln>
        </p:spPr>
      </p:cxnSp>
      <p:cxnSp>
        <p:nvCxnSpPr>
          <p:cNvPr id="2173" name="Google Shape;2173;p103"/>
          <p:cNvCxnSpPr/>
          <p:nvPr/>
        </p:nvCxnSpPr>
        <p:spPr>
          <a:xfrm>
            <a:off x="630850" y="3649100"/>
            <a:ext cx="955800" cy="9525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7" name="Shape 2177"/>
        <p:cNvGrpSpPr/>
        <p:nvPr/>
      </p:nvGrpSpPr>
      <p:grpSpPr>
        <a:xfrm>
          <a:off x="0" y="0"/>
          <a:ext cx="0" cy="0"/>
          <a:chOff x="0" y="0"/>
          <a:chExt cx="0" cy="0"/>
        </a:xfrm>
      </p:grpSpPr>
      <p:sp>
        <p:nvSpPr>
          <p:cNvPr id="2178" name="Google Shape;2178;p104"/>
          <p:cNvSpPr txBox="1"/>
          <p:nvPr/>
        </p:nvSpPr>
        <p:spPr>
          <a:xfrm flipH="1" rot="2792">
            <a:off x="324299" y="618813"/>
            <a:ext cx="8495703"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3) Xisaabi dhererka dhinac kasta oo aan la garanayn oo ku calaamaysan xaraf, adoo ku soo celinaya jawaabtaada 2 meelood oo jajab tobanle ah.</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pic>
        <p:nvPicPr>
          <p:cNvPr id="2179" name="Google Shape;2179;p104"/>
          <p:cNvPicPr preferRelativeResize="0"/>
          <p:nvPr/>
        </p:nvPicPr>
        <p:blipFill rotWithShape="1">
          <a:blip r:embed="rId3">
            <a:alphaModFix/>
          </a:blip>
          <a:srcRect b="0" l="58255" r="0" t="12717"/>
          <a:stretch/>
        </p:blipFill>
        <p:spPr>
          <a:xfrm flipH="1">
            <a:off x="5216478" y="1546893"/>
            <a:ext cx="2945642" cy="2425025"/>
          </a:xfrm>
          <a:prstGeom prst="rect">
            <a:avLst/>
          </a:prstGeom>
          <a:noFill/>
          <a:ln>
            <a:noFill/>
          </a:ln>
        </p:spPr>
      </p:pic>
      <p:sp>
        <p:nvSpPr>
          <p:cNvPr id="2180" name="Google Shape;2180;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Helista dhererka dhinacyada maqan</a:t>
            </a:r>
            <a:endParaRPr/>
          </a:p>
        </p:txBody>
      </p:sp>
      <p:pic>
        <p:nvPicPr>
          <p:cNvPr id="2181" name="Google Shape;2181;p104"/>
          <p:cNvPicPr preferRelativeResize="0"/>
          <p:nvPr/>
        </p:nvPicPr>
        <p:blipFill rotWithShape="1">
          <a:blip r:embed="rId3">
            <a:alphaModFix/>
          </a:blip>
          <a:srcRect b="0" l="0" r="41493" t="0"/>
          <a:stretch/>
        </p:blipFill>
        <p:spPr>
          <a:xfrm>
            <a:off x="1083844" y="1193557"/>
            <a:ext cx="4128448" cy="2778362"/>
          </a:xfrm>
          <a:prstGeom prst="rect">
            <a:avLst/>
          </a:prstGeom>
          <a:noFill/>
          <a:ln>
            <a:noFill/>
          </a:ln>
        </p:spPr>
      </p:pic>
      <p:sp>
        <p:nvSpPr>
          <p:cNvPr id="2182" name="Google Shape;2182;p104"/>
          <p:cNvSpPr txBox="1"/>
          <p:nvPr/>
        </p:nvSpPr>
        <p:spPr>
          <a:xfrm rot="-3628">
            <a:off x="5860885" y="2409793"/>
            <a:ext cx="1137001" cy="831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bedka labajibbaaranaha (area of square)</a:t>
            </a:r>
            <a:endParaRPr sz="1800">
              <a:latin typeface="Lexend"/>
              <a:ea typeface="Lexend"/>
              <a:cs typeface="Lexend"/>
              <a:sym typeface="Lexend"/>
            </a:endParaRPr>
          </a:p>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28 cm²</a:t>
            </a:r>
            <a:endParaRPr sz="1800">
              <a:latin typeface="Lexend"/>
              <a:ea typeface="Lexend"/>
              <a:cs typeface="Lexend"/>
              <a:sym typeface="Lexend"/>
            </a:endParaRPr>
          </a:p>
        </p:txBody>
      </p:sp>
      <p:cxnSp>
        <p:nvCxnSpPr>
          <p:cNvPr id="2183" name="Google Shape;2183;p104"/>
          <p:cNvCxnSpPr/>
          <p:nvPr/>
        </p:nvCxnSpPr>
        <p:spPr>
          <a:xfrm>
            <a:off x="1131310" y="4034612"/>
            <a:ext cx="2271000" cy="0"/>
          </a:xfrm>
          <a:prstGeom prst="straightConnector1">
            <a:avLst/>
          </a:prstGeom>
          <a:noFill/>
          <a:ln cap="flat" cmpd="sng" w="28575">
            <a:solidFill>
              <a:srgbClr val="4F7BE8"/>
            </a:solidFill>
            <a:prstDash val="solid"/>
            <a:round/>
            <a:headEnd len="med" w="med" type="triangle"/>
            <a:tailEnd len="med" w="med" type="triangle"/>
          </a:ln>
        </p:spPr>
      </p:cxnSp>
      <p:sp>
        <p:nvSpPr>
          <p:cNvPr id="2184" name="Google Shape;2184;p104"/>
          <p:cNvSpPr txBox="1"/>
          <p:nvPr/>
        </p:nvSpPr>
        <p:spPr>
          <a:xfrm flipH="1" rot="3468">
            <a:off x="1820715" y="4035126"/>
            <a:ext cx="892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25 cm</a:t>
            </a:r>
            <a:endParaRPr sz="1800">
              <a:latin typeface="Lexend"/>
              <a:ea typeface="Lexend"/>
              <a:cs typeface="Lexend"/>
              <a:sym typeface="Lexend"/>
            </a:endParaRPr>
          </a:p>
        </p:txBody>
      </p:sp>
      <p:cxnSp>
        <p:nvCxnSpPr>
          <p:cNvPr id="2185" name="Google Shape;2185;p104"/>
          <p:cNvCxnSpPr/>
          <p:nvPr/>
        </p:nvCxnSpPr>
        <p:spPr>
          <a:xfrm rot="10800000">
            <a:off x="993446" y="3168232"/>
            <a:ext cx="0" cy="744900"/>
          </a:xfrm>
          <a:prstGeom prst="straightConnector1">
            <a:avLst/>
          </a:prstGeom>
          <a:noFill/>
          <a:ln cap="flat" cmpd="sng" w="28575">
            <a:solidFill>
              <a:srgbClr val="4F7BE8"/>
            </a:solidFill>
            <a:prstDash val="solid"/>
            <a:round/>
            <a:headEnd len="med" w="med" type="triangle"/>
            <a:tailEnd len="med" w="med" type="triangle"/>
          </a:ln>
        </p:spPr>
      </p:cxnSp>
      <p:sp>
        <p:nvSpPr>
          <p:cNvPr id="2186" name="Google Shape;2186;p104"/>
          <p:cNvSpPr txBox="1"/>
          <p:nvPr/>
        </p:nvSpPr>
        <p:spPr>
          <a:xfrm flipH="1" rot="3468">
            <a:off x="218242" y="3414831"/>
            <a:ext cx="892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10 cm</a:t>
            </a:r>
            <a:endParaRPr sz="1800">
              <a:latin typeface="Lexend"/>
              <a:ea typeface="Lexend"/>
              <a:cs typeface="Lexend"/>
              <a:sym typeface="Lexend"/>
            </a:endParaRPr>
          </a:p>
        </p:txBody>
      </p:sp>
      <p:cxnSp>
        <p:nvCxnSpPr>
          <p:cNvPr id="2187" name="Google Shape;2187;p104"/>
          <p:cNvCxnSpPr/>
          <p:nvPr/>
        </p:nvCxnSpPr>
        <p:spPr>
          <a:xfrm flipH="1" rot="10800000">
            <a:off x="1008481" y="1856387"/>
            <a:ext cx="418500" cy="1244700"/>
          </a:xfrm>
          <a:prstGeom prst="straightConnector1">
            <a:avLst/>
          </a:prstGeom>
          <a:noFill/>
          <a:ln cap="flat" cmpd="sng" w="28575">
            <a:solidFill>
              <a:srgbClr val="4F7BE8"/>
            </a:solidFill>
            <a:prstDash val="solid"/>
            <a:round/>
            <a:headEnd len="med" w="med" type="triangle"/>
            <a:tailEnd len="med" w="med" type="triangle"/>
          </a:ln>
        </p:spPr>
      </p:cxnSp>
      <p:sp>
        <p:nvSpPr>
          <p:cNvPr id="2188" name="Google Shape;2188;p104"/>
          <p:cNvSpPr txBox="1"/>
          <p:nvPr/>
        </p:nvSpPr>
        <p:spPr>
          <a:xfrm flipH="1" rot="3468">
            <a:off x="435511" y="2279449"/>
            <a:ext cx="892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18 cm</a:t>
            </a:r>
            <a:endParaRPr sz="1800">
              <a:latin typeface="Lexend"/>
              <a:ea typeface="Lexend"/>
              <a:cs typeface="Lexend"/>
              <a:sym typeface="Lexend"/>
            </a:endParaRPr>
          </a:p>
        </p:txBody>
      </p:sp>
      <p:cxnSp>
        <p:nvCxnSpPr>
          <p:cNvPr id="2189" name="Google Shape;2189;p104"/>
          <p:cNvCxnSpPr/>
          <p:nvPr/>
        </p:nvCxnSpPr>
        <p:spPr>
          <a:xfrm rot="10800000">
            <a:off x="1557305" y="1909956"/>
            <a:ext cx="1854300" cy="2003700"/>
          </a:xfrm>
          <a:prstGeom prst="straightConnector1">
            <a:avLst/>
          </a:prstGeom>
          <a:noFill/>
          <a:ln cap="flat" cmpd="sng" w="28575">
            <a:solidFill>
              <a:srgbClr val="4F7BE8"/>
            </a:solidFill>
            <a:prstDash val="solid"/>
            <a:round/>
            <a:headEnd len="med" w="med" type="triangle"/>
            <a:tailEnd len="med" w="med" type="triangle"/>
          </a:ln>
        </p:spPr>
      </p:cxnSp>
      <p:sp>
        <p:nvSpPr>
          <p:cNvPr id="2190" name="Google Shape;2190;p104"/>
          <p:cNvSpPr txBox="1"/>
          <p:nvPr/>
        </p:nvSpPr>
        <p:spPr>
          <a:xfrm flipH="1" rot="3468">
            <a:off x="2225801" y="2502132"/>
            <a:ext cx="892200"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cxnSp>
        <p:nvCxnSpPr>
          <p:cNvPr id="2191" name="Google Shape;2191;p104"/>
          <p:cNvCxnSpPr/>
          <p:nvPr/>
        </p:nvCxnSpPr>
        <p:spPr>
          <a:xfrm>
            <a:off x="3886044" y="4034623"/>
            <a:ext cx="924300" cy="0"/>
          </a:xfrm>
          <a:prstGeom prst="straightConnector1">
            <a:avLst/>
          </a:prstGeom>
          <a:noFill/>
          <a:ln cap="flat" cmpd="sng" w="28575">
            <a:solidFill>
              <a:srgbClr val="4F7BE8"/>
            </a:solidFill>
            <a:prstDash val="solid"/>
            <a:round/>
            <a:headEnd len="med" w="med" type="triangle"/>
            <a:tailEnd len="med" w="med" type="triangle"/>
          </a:ln>
        </p:spPr>
      </p:cxnSp>
      <p:sp>
        <p:nvSpPr>
          <p:cNvPr id="2192" name="Google Shape;2192;p104"/>
          <p:cNvSpPr txBox="1"/>
          <p:nvPr/>
        </p:nvSpPr>
        <p:spPr>
          <a:xfrm flipH="1" rot="8098">
            <a:off x="3966123" y="4035168"/>
            <a:ext cx="764102"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b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2193" name="Google Shape;2193;p104"/>
          <p:cNvGrpSpPr/>
          <p:nvPr/>
        </p:nvGrpSpPr>
        <p:grpSpPr>
          <a:xfrm>
            <a:off x="2935941" y="1650794"/>
            <a:ext cx="892229" cy="2279147"/>
            <a:chOff x="303660" y="3471683"/>
            <a:chExt cx="922200" cy="769800"/>
          </a:xfrm>
        </p:grpSpPr>
        <p:cxnSp>
          <p:nvCxnSpPr>
            <p:cNvPr id="2194" name="Google Shape;2194;p104"/>
            <p:cNvCxnSpPr/>
            <p:nvPr/>
          </p:nvCxnSpPr>
          <p:spPr>
            <a:xfrm rot="10800000">
              <a:off x="1171846" y="3471683"/>
              <a:ext cx="0" cy="769800"/>
            </a:xfrm>
            <a:prstGeom prst="straightConnector1">
              <a:avLst/>
            </a:prstGeom>
            <a:noFill/>
            <a:ln cap="flat" cmpd="sng" w="28575">
              <a:solidFill>
                <a:srgbClr val="4F7BE8"/>
              </a:solidFill>
              <a:prstDash val="solid"/>
              <a:round/>
              <a:headEnd len="med" w="med" type="triangle"/>
              <a:tailEnd len="med" w="med" type="triangle"/>
            </a:ln>
          </p:spPr>
        </p:cxnSp>
        <p:sp>
          <p:nvSpPr>
            <p:cNvPr id="2195" name="Google Shape;2195;p104"/>
            <p:cNvSpPr txBox="1"/>
            <p:nvPr/>
          </p:nvSpPr>
          <p:spPr>
            <a:xfrm flipH="1" rot="3355">
              <a:off x="303660" y="3548378"/>
              <a:ext cx="922200" cy="93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800"/>
                <a:buFont typeface="Arial"/>
                <a:buNone/>
              </a:pPr>
              <a:r>
                <a:rPr lang="en-GB" sz="1000">
                  <a:latin typeface="Lexend"/>
                  <a:ea typeface="Lexend"/>
                  <a:cs typeface="Lexend"/>
                  <a:sym typeface="Lexend"/>
                </a:rPr>
                <a:t>50 cm</a:t>
              </a:r>
              <a:endParaRPr sz="1800">
                <a:latin typeface="Lexend"/>
                <a:ea typeface="Lexend"/>
                <a:cs typeface="Lexend"/>
                <a:sym typeface="Lexend"/>
              </a:endParaRPr>
            </a:p>
          </p:txBody>
        </p:sp>
      </p:grpSp>
      <p:cxnSp>
        <p:nvCxnSpPr>
          <p:cNvPr id="2196" name="Google Shape;2196;p104"/>
          <p:cNvCxnSpPr/>
          <p:nvPr/>
        </p:nvCxnSpPr>
        <p:spPr>
          <a:xfrm flipH="1" rot="10800000">
            <a:off x="3855196" y="1133071"/>
            <a:ext cx="1005000" cy="398100"/>
          </a:xfrm>
          <a:prstGeom prst="straightConnector1">
            <a:avLst/>
          </a:prstGeom>
          <a:noFill/>
          <a:ln cap="flat" cmpd="sng" w="28575">
            <a:solidFill>
              <a:srgbClr val="4F7BE8"/>
            </a:solidFill>
            <a:prstDash val="solid"/>
            <a:round/>
            <a:headEnd len="med" w="med" type="triangle"/>
            <a:tailEnd len="med" w="med" type="triangle"/>
          </a:ln>
        </p:spPr>
      </p:cxnSp>
      <p:sp>
        <p:nvSpPr>
          <p:cNvPr id="2197" name="Google Shape;2197;p104"/>
          <p:cNvSpPr txBox="1"/>
          <p:nvPr/>
        </p:nvSpPr>
        <p:spPr>
          <a:xfrm rot="-1298287">
            <a:off x="3944210" y="1063175"/>
            <a:ext cx="723268" cy="277152"/>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18 cm</a:t>
            </a:r>
            <a:endParaRPr sz="1800">
              <a:latin typeface="Lexend"/>
              <a:ea typeface="Lexend"/>
              <a:cs typeface="Lexend"/>
              <a:sym typeface="Lexend"/>
            </a:endParaRPr>
          </a:p>
        </p:txBody>
      </p:sp>
      <p:cxnSp>
        <p:nvCxnSpPr>
          <p:cNvPr id="2198" name="Google Shape;2198;p104"/>
          <p:cNvCxnSpPr/>
          <p:nvPr/>
        </p:nvCxnSpPr>
        <p:spPr>
          <a:xfrm flipH="1" rot="10800000">
            <a:off x="4945605" y="1262435"/>
            <a:ext cx="121800" cy="2654100"/>
          </a:xfrm>
          <a:prstGeom prst="straightConnector1">
            <a:avLst/>
          </a:prstGeom>
          <a:noFill/>
          <a:ln cap="flat" cmpd="sng" w="28575">
            <a:solidFill>
              <a:srgbClr val="4F7BE8"/>
            </a:solidFill>
            <a:prstDash val="solid"/>
            <a:round/>
            <a:headEnd len="med" w="med" type="triangle"/>
            <a:tailEnd len="med" w="med" type="triangle"/>
          </a:ln>
        </p:spPr>
      </p:cxnSp>
      <p:sp>
        <p:nvSpPr>
          <p:cNvPr id="2199" name="Google Shape;2199;p104"/>
          <p:cNvSpPr txBox="1"/>
          <p:nvPr/>
        </p:nvSpPr>
        <p:spPr>
          <a:xfrm rot="-10403">
            <a:off x="4964194" y="1814914"/>
            <a:ext cx="892204"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lang="en-GB" sz="1100">
                <a:latin typeface="Lexend"/>
                <a:ea typeface="Lexend"/>
                <a:cs typeface="Lexend"/>
                <a:sym typeface="Lexend"/>
              </a:rPr>
              <a:t>56 cm</a:t>
            </a:r>
            <a:endParaRPr sz="1800">
              <a:latin typeface="Lexend"/>
              <a:ea typeface="Lexend"/>
              <a:cs typeface="Lexend"/>
              <a:sym typeface="Lexend"/>
            </a:endParaRPr>
          </a:p>
        </p:txBody>
      </p:sp>
      <p:cxnSp>
        <p:nvCxnSpPr>
          <p:cNvPr id="2200" name="Google Shape;2200;p104"/>
          <p:cNvCxnSpPr/>
          <p:nvPr/>
        </p:nvCxnSpPr>
        <p:spPr>
          <a:xfrm>
            <a:off x="6660863" y="4027349"/>
            <a:ext cx="1409700" cy="0"/>
          </a:xfrm>
          <a:prstGeom prst="straightConnector1">
            <a:avLst/>
          </a:prstGeom>
          <a:noFill/>
          <a:ln cap="flat" cmpd="sng" w="28575">
            <a:solidFill>
              <a:srgbClr val="4F7BE8"/>
            </a:solidFill>
            <a:prstDash val="solid"/>
            <a:round/>
            <a:headEnd len="med" w="med" type="triangle"/>
            <a:tailEnd len="med" w="med" type="triangle"/>
          </a:ln>
        </p:spPr>
      </p:cxnSp>
      <p:sp>
        <p:nvSpPr>
          <p:cNvPr id="2201" name="Google Shape;2201;p104"/>
          <p:cNvSpPr txBox="1"/>
          <p:nvPr/>
        </p:nvSpPr>
        <p:spPr>
          <a:xfrm flipH="1" rot="5309">
            <a:off x="6783195" y="4027894"/>
            <a:ext cx="1165501"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800">
                <a:solidFill>
                  <a:schemeClr val="dk1"/>
                </a:solidFill>
                <a:latin typeface="Lexend"/>
                <a:ea typeface="Times New Roman"/>
                <a:cs typeface="Times New Roman"/>
                <a:sym typeface="Times New Roman"/>
              </a:rPr>
              <a:t>c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2202" name="Google Shape;2202;p104"/>
          <p:cNvGrpSpPr/>
          <p:nvPr/>
        </p:nvGrpSpPr>
        <p:grpSpPr>
          <a:xfrm flipH="1">
            <a:off x="8114912" y="3405205"/>
            <a:ext cx="892229" cy="516074"/>
            <a:chOff x="370567" y="3471683"/>
            <a:chExt cx="922200" cy="769800"/>
          </a:xfrm>
        </p:grpSpPr>
        <p:cxnSp>
          <p:nvCxnSpPr>
            <p:cNvPr id="2203" name="Google Shape;2203;p104"/>
            <p:cNvCxnSpPr/>
            <p:nvPr/>
          </p:nvCxnSpPr>
          <p:spPr>
            <a:xfrm rot="10800000">
              <a:off x="1171846" y="3471683"/>
              <a:ext cx="0" cy="769800"/>
            </a:xfrm>
            <a:prstGeom prst="straightConnector1">
              <a:avLst/>
            </a:prstGeom>
            <a:noFill/>
            <a:ln cap="flat" cmpd="sng" w="28575">
              <a:solidFill>
                <a:srgbClr val="4F7BE8"/>
              </a:solidFill>
              <a:prstDash val="solid"/>
              <a:round/>
              <a:headEnd len="med" w="med" type="triangle"/>
              <a:tailEnd len="med" w="med" type="triangle"/>
            </a:ln>
          </p:spPr>
        </p:cxnSp>
        <p:sp>
          <p:nvSpPr>
            <p:cNvPr id="2204" name="Google Shape;2204;p104"/>
            <p:cNvSpPr txBox="1"/>
            <p:nvPr/>
          </p:nvSpPr>
          <p:spPr>
            <a:xfrm flipH="1" rot="3355">
              <a:off x="370567" y="3656630"/>
              <a:ext cx="922200" cy="413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800"/>
                <a:buFont typeface="Arial"/>
                <a:buNone/>
              </a:pPr>
              <a:r>
                <a:rPr lang="en-GB" sz="1000">
                  <a:latin typeface="Lexend"/>
                  <a:ea typeface="Lexend"/>
                  <a:cs typeface="Lexend"/>
                  <a:sym typeface="Lexend"/>
                </a:rPr>
                <a:t>1 cm</a:t>
              </a:r>
              <a:endParaRPr sz="1800">
                <a:latin typeface="Lexend"/>
                <a:ea typeface="Lexend"/>
                <a:cs typeface="Lexend"/>
                <a:sym typeface="Lexend"/>
              </a:endParaRPr>
            </a:p>
          </p:txBody>
        </p:sp>
      </p:grpSp>
      <p:grpSp>
        <p:nvGrpSpPr>
          <p:cNvPr id="2205" name="Google Shape;2205;p104"/>
          <p:cNvGrpSpPr/>
          <p:nvPr/>
        </p:nvGrpSpPr>
        <p:grpSpPr>
          <a:xfrm flipH="1" rot="-1260516">
            <a:off x="8005470" y="2715089"/>
            <a:ext cx="892340" cy="516108"/>
            <a:chOff x="370567" y="3471683"/>
            <a:chExt cx="922200" cy="769800"/>
          </a:xfrm>
        </p:grpSpPr>
        <p:cxnSp>
          <p:nvCxnSpPr>
            <p:cNvPr id="2206" name="Google Shape;2206;p104"/>
            <p:cNvCxnSpPr/>
            <p:nvPr/>
          </p:nvCxnSpPr>
          <p:spPr>
            <a:xfrm rot="10800000">
              <a:off x="1171846" y="3471683"/>
              <a:ext cx="0" cy="769800"/>
            </a:xfrm>
            <a:prstGeom prst="straightConnector1">
              <a:avLst/>
            </a:prstGeom>
            <a:noFill/>
            <a:ln cap="flat" cmpd="sng" w="28575">
              <a:solidFill>
                <a:srgbClr val="4F7BE8"/>
              </a:solidFill>
              <a:prstDash val="solid"/>
              <a:round/>
              <a:headEnd len="med" w="med" type="triangle"/>
              <a:tailEnd len="med" w="med" type="triangle"/>
            </a:ln>
          </p:spPr>
        </p:cxnSp>
        <p:sp>
          <p:nvSpPr>
            <p:cNvPr id="2207" name="Google Shape;2207;p104"/>
            <p:cNvSpPr txBox="1"/>
            <p:nvPr/>
          </p:nvSpPr>
          <p:spPr>
            <a:xfrm flipH="1" rot="3355">
              <a:off x="370567" y="3656630"/>
              <a:ext cx="922200" cy="413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800"/>
                <a:buFont typeface="Arial"/>
                <a:buNone/>
              </a:pPr>
              <a:r>
                <a:rPr lang="en-GB" sz="1000">
                  <a:latin typeface="Lexend"/>
                  <a:ea typeface="Lexend"/>
                  <a:cs typeface="Lexend"/>
                  <a:sym typeface="Lexend"/>
                </a:rPr>
                <a:t>1 cm</a:t>
              </a:r>
              <a:endParaRPr sz="1800">
                <a:latin typeface="Lexend"/>
                <a:ea typeface="Lexend"/>
                <a:cs typeface="Lexend"/>
                <a:sym typeface="Lexend"/>
              </a:endParaRPr>
            </a:p>
          </p:txBody>
        </p:sp>
      </p:grpSp>
      <p:grpSp>
        <p:nvGrpSpPr>
          <p:cNvPr id="2208" name="Google Shape;2208;p104"/>
          <p:cNvGrpSpPr/>
          <p:nvPr/>
        </p:nvGrpSpPr>
        <p:grpSpPr>
          <a:xfrm flipH="1" rot="-2340341">
            <a:off x="7680451" y="2148510"/>
            <a:ext cx="892314" cy="516017"/>
            <a:chOff x="370567" y="3471683"/>
            <a:chExt cx="922200" cy="769800"/>
          </a:xfrm>
        </p:grpSpPr>
        <p:cxnSp>
          <p:nvCxnSpPr>
            <p:cNvPr id="2209" name="Google Shape;2209;p104"/>
            <p:cNvCxnSpPr/>
            <p:nvPr/>
          </p:nvCxnSpPr>
          <p:spPr>
            <a:xfrm rot="10800000">
              <a:off x="1171846" y="3471683"/>
              <a:ext cx="0" cy="769800"/>
            </a:xfrm>
            <a:prstGeom prst="straightConnector1">
              <a:avLst/>
            </a:prstGeom>
            <a:noFill/>
            <a:ln cap="flat" cmpd="sng" w="28575">
              <a:solidFill>
                <a:srgbClr val="4F7BE8"/>
              </a:solidFill>
              <a:prstDash val="solid"/>
              <a:round/>
              <a:headEnd len="med" w="med" type="triangle"/>
              <a:tailEnd len="med" w="med" type="triangle"/>
            </a:ln>
          </p:spPr>
        </p:cxnSp>
        <p:sp>
          <p:nvSpPr>
            <p:cNvPr id="2210" name="Google Shape;2210;p104"/>
            <p:cNvSpPr txBox="1"/>
            <p:nvPr/>
          </p:nvSpPr>
          <p:spPr>
            <a:xfrm flipH="1" rot="3355">
              <a:off x="370567" y="3656630"/>
              <a:ext cx="922200" cy="413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800"/>
                <a:buFont typeface="Arial"/>
                <a:buNone/>
              </a:pPr>
              <a:r>
                <a:rPr lang="en-GB" sz="1000">
                  <a:latin typeface="Lexend"/>
                  <a:ea typeface="Lexend"/>
                  <a:cs typeface="Lexend"/>
                  <a:sym typeface="Lexend"/>
                </a:rPr>
                <a:t>1 cm</a:t>
              </a:r>
              <a:endParaRPr sz="1800">
                <a:latin typeface="Lexend"/>
                <a:ea typeface="Lexend"/>
                <a:cs typeface="Lexend"/>
                <a:sym typeface="Lexend"/>
              </a:endParaRPr>
            </a:p>
          </p:txBody>
        </p:sp>
      </p:grpSp>
      <p:sp>
        <p:nvSpPr>
          <p:cNvPr id="2211" name="Google Shape;2211;p104"/>
          <p:cNvSpPr txBox="1"/>
          <p:nvPr/>
        </p:nvSpPr>
        <p:spPr>
          <a:xfrm flipH="1" rot="3388">
            <a:off x="629098" y="4376626"/>
            <a:ext cx="2130901"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800">
                <a:latin typeface="Lexend"/>
                <a:ea typeface="Times New Roman"/>
                <a:cs typeface="Times New Roman"/>
                <a:sym typeface="Times New Roman"/>
              </a:rPr>
              <a:t>a cm = 32.39 cm</a:t>
            </a:r>
            <a:r>
              <a:rPr lang="en-GB" sz="1800">
                <a:latin typeface="Lexend"/>
                <a:ea typeface="Lexend"/>
                <a:cs typeface="Lexend"/>
                <a:sym typeface="Lexend"/>
              </a:rPr>
              <a:t/>
            </a:r>
            <a:r>
              <a:rPr lang="en-GB" sz="1100">
                <a:latin typeface="Kalam"/>
                <a:ea typeface="Kalam"/>
                <a:cs typeface="Kalam"/>
                <a:sym typeface="Kalam"/>
              </a:rPr>
              <a:t/>
            </a:r>
            <a:endParaRPr sz="2000">
              <a:latin typeface="Kalam"/>
              <a:ea typeface="Kalam"/>
              <a:cs typeface="Kalam"/>
              <a:sym typeface="Kalam"/>
            </a:endParaRPr>
          </a:p>
        </p:txBody>
      </p:sp>
      <p:sp>
        <p:nvSpPr>
          <p:cNvPr id="2212" name="Google Shape;2212;p104"/>
          <p:cNvSpPr txBox="1"/>
          <p:nvPr/>
        </p:nvSpPr>
        <p:spPr>
          <a:xfrm flipH="1" rot="3388">
            <a:off x="3506548" y="4376626"/>
            <a:ext cx="2130901"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800">
                <a:latin typeface="Lexend"/>
                <a:ea typeface="Times New Roman"/>
                <a:cs typeface="Times New Roman"/>
                <a:sym typeface="Times New Roman"/>
              </a:rPr>
              <a:t>b cm = 17.66 cm</a:t>
            </a:r>
            <a:r>
              <a:rPr lang="en-GB" sz="1800">
                <a:latin typeface="Lexend"/>
                <a:ea typeface="Lexend"/>
                <a:cs typeface="Lexend"/>
                <a:sym typeface="Lexend"/>
              </a:rPr>
              <a:t/>
            </a:r>
            <a:r>
              <a:rPr lang="en-GB" sz="1100">
                <a:latin typeface="Kalam"/>
                <a:ea typeface="Kalam"/>
                <a:cs typeface="Kalam"/>
                <a:sym typeface="Kalam"/>
              </a:rPr>
              <a:t/>
            </a:r>
            <a:endParaRPr sz="2000">
              <a:latin typeface="Kalam"/>
              <a:ea typeface="Kalam"/>
              <a:cs typeface="Kalam"/>
              <a:sym typeface="Kalam"/>
            </a:endParaRPr>
          </a:p>
        </p:txBody>
      </p:sp>
      <p:sp>
        <p:nvSpPr>
          <p:cNvPr id="2213" name="Google Shape;2213;p104"/>
          <p:cNvSpPr txBox="1"/>
          <p:nvPr/>
        </p:nvSpPr>
        <p:spPr>
          <a:xfrm flipH="1" rot="3388">
            <a:off x="6256798" y="4376626"/>
            <a:ext cx="2130901" cy="338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chemeClr val="dk1"/>
              </a:buClr>
              <a:buSzPts val="1800"/>
              <a:buFont typeface="Arial"/>
              <a:buNone/>
            </a:pPr>
            <a:r>
              <a:rPr i="1" lang="en-GB" sz="1800">
                <a:latin typeface="Lexend"/>
                <a:ea typeface="Times New Roman"/>
                <a:cs typeface="Times New Roman"/>
                <a:sym typeface="Times New Roman"/>
              </a:rPr>
              <a:t>c cm = 5 cm</a:t>
            </a:r>
            <a:r>
              <a:rPr lang="en-GB" sz="1800">
                <a:latin typeface="Lexend"/>
                <a:ea typeface="Lexend"/>
                <a:cs typeface="Lexend"/>
                <a:sym typeface="Lexend"/>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7" name="Shape 2217"/>
        <p:cNvGrpSpPr/>
        <p:nvPr/>
      </p:nvGrpSpPr>
      <p:grpSpPr>
        <a:xfrm>
          <a:off x="0" y="0"/>
          <a:ext cx="0" cy="0"/>
          <a:chOff x="0" y="0"/>
          <a:chExt cx="0" cy="0"/>
        </a:xfrm>
      </p:grpSpPr>
      <p:sp>
        <p:nvSpPr>
          <p:cNvPr id="2218" name="Google Shape;2218;p105"/>
          <p:cNvSpPr txBox="1"/>
          <p:nvPr/>
        </p:nvSpPr>
        <p:spPr>
          <a:xfrm flipH="1" rot="2792">
            <a:off x="324298" y="653401"/>
            <a:ext cx="8495703" cy="2770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Hypotenuse-ga saddexagalka qumman (right-angled triangle) waxaa loo aqoonsan karaa sida:</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dhinaca ka soo horjeeda calaamadda xagasha qumman (right angle marker)</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solidFill>
                  <a:schemeClr val="dk1"/>
                </a:solidFill>
                <a:latin typeface="Lexend"/>
                <a:ea typeface="Lexend"/>
                <a:cs typeface="Lexend"/>
                <a:sym typeface="Lexend"/>
              </a:rPr>
              <a:t>dhinaca ku xiga laba xagal oo isku darkoodu yahay 90°</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Maadaama isku darka (addition) uu yahay mid is-beddelaya (commutative), wadarta laba jibaaranka (squares) ee labada dhinac ee gaagaaban waxaa loo qori karaa hab kasta, taasoo la macno ah in ay jiraan matallo (representations) badan oo isla'egta (equation) aragtida Pythagoras (Pythagoras’ theorem) ah saddexagal kasta.</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chemeClr val="dk1"/>
              </a:buClr>
              <a:buSzPts val="1800"/>
              <a:buFont typeface="Arial"/>
              <a:buNone/>
            </a:pPr>
            <a:r>
              <a:rPr lang="en-GB" sz="1100">
                <a:latin typeface="Lexend"/>
                <a:ea typeface="Lexend"/>
                <a:cs typeface="Lexend"/>
                <a:sym typeface="Lexend"/>
              </a:rPr>
              <a:t>Aragtida Pythagoras (Pythagoras’ theorem) waxaa lagu dabaqi karaa si isdaba joog ah (repeatedly) qaababka (shapes) isku dhisan (composite) oo ka samaysan saddexagallo qumman (right-angled triangles).</a:t>
            </a:r>
            <a:endParaRPr sz="1800">
              <a:latin typeface="Lexend"/>
              <a:ea typeface="Lexend"/>
              <a:cs typeface="Lexend"/>
              <a:sym typeface="Lexend"/>
            </a:endParaRPr>
          </a:p>
        </p:txBody>
      </p:sp>
      <p:sp>
        <p:nvSpPr>
          <p:cNvPr id="2219" name="Google Shape;2219;p105"/>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Go'aaminta dhinaca</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