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B0A8F17-AC0D-48F0-A289-C9BF3E2B132B}">
  <a:tblStyle styleId="{DB0A8F17-AC0D-48F0-A289-C9BF3E2B132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a94557e2f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a94557e2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ba94557e2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ba94557e2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ba94557e2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2ba94557e2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ba94557e2f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ba94557e2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bab8ba962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bab8ba962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bab8ba962e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2bab8ba962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ba94557e2f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2ba94557e2f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2bab8ba962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2bab8ba962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bab8ba962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bab8ba962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bab8ba962e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bab8ba962e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bab8ba962e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2bab8ba962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2ba94557e2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2ba94557e2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2ba94557e2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2ba94557e2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2bab8ba962e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2bab8ba962e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bab8ba962e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bab8ba962e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2bab8ba962e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2bab8ba962e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bb20d2906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2bb20d2906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bab8ba962e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bab8ba962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bb20d2906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bb20d2906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2bb20d2906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2bb20d2906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2bb20d29061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2bb20d29061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2bb20d2906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2bb20d2906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2bb20d29061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2bb20d29061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bb20d29061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bb20d29061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2bb20d29061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2bb20d2906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bb20d29061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2bb20d29061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1.png"/><Relationship Id="rId6" Type="http://schemas.openxmlformats.org/officeDocument/2006/relationships/image" Target="../media/image18.png"/><Relationship Id="rId7"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5.png"/><Relationship Id="rId4" Type="http://schemas.openxmlformats.org/officeDocument/2006/relationships/image" Target="../media/image63.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3.png"/><Relationship Id="rId4" Type="http://schemas.openxmlformats.org/officeDocument/2006/relationships/image" Target="../media/image19.png"/><Relationship Id="rId5" Type="http://schemas.openxmlformats.org/officeDocument/2006/relationships/image" Target="../media/image25.png"/><Relationship Id="rId6" Type="http://schemas.openxmlformats.org/officeDocument/2006/relationships/image" Target="../media/image33.png"/><Relationship Id="rId7" Type="http://schemas.openxmlformats.org/officeDocument/2006/relationships/image" Target="../media/image26.png"/><Relationship Id="rId8" Type="http://schemas.openxmlformats.org/officeDocument/2006/relationships/image" Target="../media/image30.png"/><Relationship Id="rId9"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3.png"/><Relationship Id="rId4" Type="http://schemas.openxmlformats.org/officeDocument/2006/relationships/image" Target="../media/image29.png"/><Relationship Id="rId5" Type="http://schemas.openxmlformats.org/officeDocument/2006/relationships/image" Target="../media/image19.png"/><Relationship Id="rId6" Type="http://schemas.openxmlformats.org/officeDocument/2006/relationships/image" Target="../media/image25.png"/><Relationship Id="rId7" Type="http://schemas.openxmlformats.org/officeDocument/2006/relationships/image" Target="../media/image33.png"/><Relationship Id="rId8" Type="http://schemas.openxmlformats.org/officeDocument/2006/relationships/image" Target="../media/image26.png"/><Relationship Id="rId9" Type="http://schemas.openxmlformats.org/officeDocument/2006/relationships/image" Target="../media/image30.png"/><Relationship Id="rId10" Type="http://schemas.openxmlformats.org/officeDocument/2006/relationships/image" Target="../media/image39.png"/><Relationship Id="rId11"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1.png"/><Relationship Id="rId4" Type="http://schemas.openxmlformats.org/officeDocument/2006/relationships/hyperlink" Target="https://creativecommons.org/licenses/by/4.0/deed.en" TargetMode="External"/><Relationship Id="rId5" Type="http://schemas.openxmlformats.org/officeDocument/2006/relationships/image" Target="../media/image65.gif"/><Relationship Id="rId6" Type="http://schemas.openxmlformats.org/officeDocument/2006/relationships/image" Target="../media/image5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 Id="rId3"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 Id="rId3" Type="http://schemas.openxmlformats.org/officeDocument/2006/relationships/image" Target="../media/image5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hyperlink" Target="http://oaknationalacademy-res.cloudinary.com/video/upload/v1708508498/jeq6fwyubernfvsnzvjc.mp4" TargetMode="External"/><Relationship Id="rId4" Type="http://schemas.openxmlformats.org/officeDocument/2006/relationships/image" Target="../media/image53.png"/><Relationship Id="rId5" Type="http://schemas.openxmlformats.org/officeDocument/2006/relationships/image" Target="../media/image6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2.xml"/><Relationship Id="rId3" Type="http://schemas.openxmlformats.org/officeDocument/2006/relationships/image" Target="../media/image59.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 Id="rId3" Type="http://schemas.openxmlformats.org/officeDocument/2006/relationships/image" Target="../media/image60.jpg"/><Relationship Id="rId4" Type="http://schemas.openxmlformats.org/officeDocument/2006/relationships/image" Target="../media/image54.jpg"/><Relationship Id="rId5" Type="http://schemas.openxmlformats.org/officeDocument/2006/relationships/image" Target="../media/image61.jpg"/><Relationship Id="rId6" Type="http://schemas.openxmlformats.org/officeDocument/2006/relationships/image" Target="../media/image6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7.xml"/><Relationship Id="rId3"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9.xml"/><Relationship Id="rId3"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5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hyperlink" Target="about:blank" TargetMode="Externa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2.xml"/><Relationship Id="rId3" Type="http://schemas.openxmlformats.org/officeDocument/2006/relationships/image" Target="../media/image58.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hyperlink" Target="http://oaknationalacademy-res.cloudinary.com/video/upload/v1708520966/zudydulo62gwpqw1tr7f.mp4" TargetMode="External"/><Relationship Id="rId4" Type="http://schemas.openxmlformats.org/officeDocument/2006/relationships/image" Target="../media/image53.png"/><Relationship Id="rId5" Type="http://schemas.openxmlformats.org/officeDocument/2006/relationships/image" Target="../media/image6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4.xml"/><Relationship Id="rId3"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 Id="rId3"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6.xml"/><Relationship Id="rId3" Type="http://schemas.openxmlformats.org/officeDocument/2006/relationships/image" Target="../media/image5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8.xml"/><Relationship Id="rId3" Type="http://schemas.openxmlformats.org/officeDocument/2006/relationships/hyperlink" Target="http://oaknationalacademy-res.cloudinary.com/video/upload/v1708534895/hlcayvgkgrlbvywhqcqi.mp4" TargetMode="External"/><Relationship Id="rId4" Type="http://schemas.openxmlformats.org/officeDocument/2006/relationships/image" Target="../media/image53.png"/><Relationship Id="rId5" Type="http://schemas.openxmlformats.org/officeDocument/2006/relationships/image" Target="../media/image6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0.xml"/><Relationship Id="rId3"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Faafin (Diffusion) iyada oo loo marayo walxo daloola (permeable material): tijaabo (experiment)</a:t>
            </a:r>
            <a:endParaRPr/>
          </a:p>
        </p:txBody>
      </p:sp>
      <p:sp>
        <p:nvSpPr>
          <p:cNvPr id="747" name="Google Shape;747;p6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Faafin (Diffusion)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sharxi karaa indho-indhaynta faafinta (diffusion) iyada oo loo marayo xabadaha jelly (walxo daloola).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1" type="subTitle"/>
          </p:nvPr>
        </p:nvSpPr>
        <p:spPr>
          <a:xfrm>
            <a:off x="324000" y="810000"/>
            <a:ext cx="2127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faafin (diffusion)</a:t>
            </a:r>
            <a:endParaRPr/>
          </a:p>
        </p:txBody>
      </p:sp>
      <p:sp>
        <p:nvSpPr>
          <p:cNvPr id="763" name="Google Shape;763;p65"/>
          <p:cNvSpPr txBox="1"/>
          <p:nvPr>
            <p:ph idx="2" type="subTitle"/>
          </p:nvPr>
        </p:nvSpPr>
        <p:spPr>
          <a:xfrm>
            <a:off x="2318325" y="810000"/>
            <a:ext cx="5058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Faafin (Diffusion) waa dhaqdhaqaaq (movement) guud ee walxaha hoos u dhaca heerka xoojinta (concentration gradient).</a:t>
            </a:r>
            <a:endParaRPr/>
          </a:p>
        </p:txBody>
      </p:sp>
      <p:sp>
        <p:nvSpPr>
          <p:cNvPr id="764" name="Google Shape;764;p65"/>
          <p:cNvSpPr txBox="1"/>
          <p:nvPr>
            <p:ph idx="3" type="subTitle"/>
          </p:nvPr>
        </p:nvSpPr>
        <p:spPr>
          <a:xfrm>
            <a:off x="324000" y="1648200"/>
            <a:ext cx="2127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 guud (net movement)</a:t>
            </a:r>
            <a:endParaRPr/>
          </a:p>
        </p:txBody>
      </p:sp>
      <p:sp>
        <p:nvSpPr>
          <p:cNvPr id="765" name="Google Shape;765;p65"/>
          <p:cNvSpPr txBox="1"/>
          <p:nvPr>
            <p:ph idx="4" type="subTitle"/>
          </p:nvPr>
        </p:nvSpPr>
        <p:spPr>
          <a:xfrm>
            <a:off x="2318325" y="2486400"/>
            <a:ext cx="6516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Walax daloola (permeable) waa mid ay walxaha dareeraha awood u leeyihiin inay dhex maraan.</a:t>
            </a:r>
            <a:r>
              <a:rPr lang="en-GB" sz="1100">
                <a:latin typeface="Lexend"/>
              </a:rPr>
              <a:t/>
            </a:r>
            <a:r>
              <a:rPr lang="en-GB" sz="1100">
                <a:latin typeface="Lexend"/>
              </a:rPr>
              <a:t/>
            </a:r>
            <a:r>
              <a:rPr lang="en-GB" sz="1100">
                <a:latin typeface="Lexend"/>
              </a:rPr>
              <a:t/>
            </a:r>
            <a:endParaRPr/>
          </a:p>
        </p:txBody>
      </p:sp>
      <p:sp>
        <p:nvSpPr>
          <p:cNvPr id="766" name="Google Shape;766;p65"/>
          <p:cNvSpPr txBox="1"/>
          <p:nvPr>
            <p:ph idx="5" type="subTitle"/>
          </p:nvPr>
        </p:nvSpPr>
        <p:spPr>
          <a:xfrm>
            <a:off x="324000" y="4162800"/>
            <a:ext cx="2127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saadaalin (prediction)</a:t>
            </a:r>
            <a:endParaRPr/>
          </a:p>
        </p:txBody>
      </p:sp>
      <p:sp>
        <p:nvSpPr>
          <p:cNvPr id="767" name="Google Shape;767;p65"/>
          <p:cNvSpPr txBox="1"/>
          <p:nvPr>
            <p:ph idx="6" type="subTitle"/>
          </p:nvPr>
        </p:nvSpPr>
        <p:spPr>
          <a:xfrm>
            <a:off x="2318325" y="4162800"/>
            <a:ext cx="6516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Saadaalin saynis (scientific prediction) waa hadal la tijaabin karo oo ku saabsan natiijo suurtagal ah oo tijaabo (experiment) ah.</a:t>
            </a:r>
            <a:endParaRPr/>
          </a:p>
        </p:txBody>
      </p:sp>
      <p:sp>
        <p:nvSpPr>
          <p:cNvPr id="768" name="Google Shape;768;p65"/>
          <p:cNvSpPr txBox="1"/>
          <p:nvPr>
            <p:ph idx="7" type="subTitle"/>
          </p:nvPr>
        </p:nvSpPr>
        <p:spPr>
          <a:xfrm>
            <a:off x="324000" y="3324600"/>
            <a:ext cx="2127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doorsoome (variable)</a:t>
            </a:r>
            <a:endParaRPr/>
          </a:p>
        </p:txBody>
      </p:sp>
      <p:sp>
        <p:nvSpPr>
          <p:cNvPr id="769" name="Google Shape;769;p65"/>
          <p:cNvSpPr txBox="1"/>
          <p:nvPr>
            <p:ph idx="8" type="subTitle"/>
          </p:nvPr>
        </p:nvSpPr>
        <p:spPr>
          <a:xfrm>
            <a:off x="2318325" y="1648200"/>
            <a:ext cx="6516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Dhaqdhaqaaqa guud (net movement) waa dhaqdhaqaaqa guud ee walxaha ka yimaada meel ilaa meel kale.</a:t>
            </a:r>
            <a:endParaRPr/>
          </a:p>
        </p:txBody>
      </p:sp>
      <p:sp>
        <p:nvSpPr>
          <p:cNvPr id="770" name="Google Shape;770;p65"/>
          <p:cNvSpPr txBox="1"/>
          <p:nvPr>
            <p:ph idx="9" type="subTitle"/>
          </p:nvPr>
        </p:nvSpPr>
        <p:spPr>
          <a:xfrm>
            <a:off x="324000" y="2486400"/>
            <a:ext cx="2127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daloola (permeable)</a:t>
            </a:r>
            <a:endParaRPr/>
          </a:p>
        </p:txBody>
      </p:sp>
      <p:sp>
        <p:nvSpPr>
          <p:cNvPr id="771" name="Google Shape;771;p65"/>
          <p:cNvSpPr txBox="1"/>
          <p:nvPr>
            <p:ph idx="13" type="subTitle"/>
          </p:nvPr>
        </p:nvSpPr>
        <p:spPr>
          <a:xfrm>
            <a:off x="2318325" y="3324600"/>
            <a:ext cx="6516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Tijaabo (experiment) sayniska, doorsoome (variable) waa arrin la beddeli karo, la isku midayn karo, ama la qiyaasi karo.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Faafin (Diffusion) gudaha xabad jelly</a:t>
            </a:r>
            <a:endParaRPr/>
          </a:p>
        </p:txBody>
      </p:sp>
      <p:sp>
        <p:nvSpPr>
          <p:cNvPr id="777" name="Google Shape;777;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Beddelidda doorsoomayaasha (variables)</a:t>
            </a:r>
            <a:endParaRPr/>
          </a:p>
        </p:txBody>
      </p:sp>
      <p:sp>
        <p:nvSpPr>
          <p:cNvPr id="778" name="Google Shape;778;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Faafin (Diffusion) iyada oo loo marayo walxo daloola (permeable material): tijaabo (experiment)</a:t>
            </a:r>
            <a:endParaRPr/>
          </a:p>
        </p:txBody>
      </p:sp>
      <p:pic>
        <p:nvPicPr>
          <p:cNvPr id="779" name="Google Shape;779;p66"/>
          <p:cNvPicPr preferRelativeResize="0"/>
          <p:nvPr/>
        </p:nvPicPr>
        <p:blipFill>
          <a:blip r:embed="rId3">
            <a:alphaModFix/>
          </a:blip>
          <a:stretch>
            <a:fillRect/>
          </a:stretch>
        </p:blipFill>
        <p:spPr>
          <a:xfrm>
            <a:off x="415750" y="205495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Faafin (Diffusion) gudaha xabad jelly</a:t>
            </a:r>
            <a:endParaRPr/>
          </a:p>
        </p:txBody>
      </p:sp>
      <p:sp>
        <p:nvSpPr>
          <p:cNvPr id="785" name="Google Shape;785;p67"/>
          <p:cNvSpPr txBox="1"/>
          <p:nvPr/>
        </p:nvSpPr>
        <p:spPr>
          <a:xfrm>
            <a:off x="324000" y="683100"/>
            <a:ext cx="84603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Dhammaan walxaha waxay ka kooban yihiin walxo yaryar (particles).</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786" name="Google Shape;786;p67"/>
          <p:cNvSpPr txBox="1"/>
          <p:nvPr/>
        </p:nvSpPr>
        <p:spPr>
          <a:xfrm>
            <a:off x="324000" y="3882300"/>
            <a:ext cx="2143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Walxaha adag (solid)</a:t>
            </a:r>
            <a:endParaRPr sz="1800">
              <a:latin typeface="Lexend"/>
              <a:ea typeface="Lexend"/>
              <a:cs typeface="Lexend"/>
              <a:sym typeface="Lexend"/>
            </a:endParaRPr>
          </a:p>
        </p:txBody>
      </p:sp>
      <p:pic>
        <p:nvPicPr>
          <p:cNvPr id="787" name="Google Shape;787;p67"/>
          <p:cNvPicPr preferRelativeResize="0"/>
          <p:nvPr/>
        </p:nvPicPr>
        <p:blipFill rotWithShape="1">
          <a:blip r:embed="rId3">
            <a:alphaModFix/>
          </a:blip>
          <a:srcRect b="5781" l="4855" r="4556" t="4160"/>
          <a:stretch/>
        </p:blipFill>
        <p:spPr>
          <a:xfrm>
            <a:off x="376225" y="2209163"/>
            <a:ext cx="1551525" cy="1573875"/>
          </a:xfrm>
          <a:prstGeom prst="rect">
            <a:avLst/>
          </a:prstGeom>
          <a:noFill/>
          <a:ln cap="flat" cmpd="sng" w="19050">
            <a:solidFill>
              <a:srgbClr val="000000"/>
            </a:solidFill>
            <a:prstDash val="solid"/>
            <a:round/>
            <a:headEnd len="sm" w="sm" type="none"/>
            <a:tailEnd len="sm" w="sm" type="none"/>
          </a:ln>
        </p:spPr>
      </p:pic>
      <p:sp>
        <p:nvSpPr>
          <p:cNvPr id="788" name="Google Shape;788;p67"/>
          <p:cNvSpPr txBox="1"/>
          <p:nvPr/>
        </p:nvSpPr>
        <p:spPr>
          <a:xfrm>
            <a:off x="324000" y="1098600"/>
            <a:ext cx="84603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Marka walax ku jirto xaalad dareere (liquid) ama gaas (gas), walxaha yaryar (particles) waxay dhaqaaqaan wakhti kasta jihada random.</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789" name="Google Shape;789;p67"/>
          <p:cNvSpPr txBox="1"/>
          <p:nvPr/>
        </p:nvSpPr>
        <p:spPr>
          <a:xfrm>
            <a:off x="250375" y="4518700"/>
            <a:ext cx="6682500" cy="511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GIF dhexe: GIF midig: PhET Interactive Simulations, University of Colorado Boulder, https://phet.colorado.edu, shatiyey CC BY 4.0.</a:t>
            </a:r>
            <a:r>
              <a:rPr lang="en-GB" sz="1100" u="sng">
                <a:solidFill>
                  <a:schemeClr val="dk2"/>
                </a:solid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endParaRPr sz="200">
              <a:solidFill>
                <a:schemeClr val="dk2"/>
              </a:solidFill>
              <a:latin typeface="Lexend"/>
              <a:ea typeface="Lexend"/>
              <a:cs typeface="Lexend"/>
              <a:sym typeface="Lexend"/>
            </a:endParaRPr>
          </a:p>
        </p:txBody>
      </p:sp>
      <p:pic>
        <p:nvPicPr>
          <p:cNvPr id="790" name="Google Shape;790;p67"/>
          <p:cNvPicPr preferRelativeResize="0"/>
          <p:nvPr/>
        </p:nvPicPr>
        <p:blipFill rotWithShape="1">
          <a:blip r:embed="rId5">
            <a:alphaModFix/>
          </a:blip>
          <a:srcRect b="0" l="4" r="55861" t="59165"/>
          <a:stretch/>
        </p:blipFill>
        <p:spPr>
          <a:xfrm>
            <a:off x="5987459" y="2238002"/>
            <a:ext cx="1564565" cy="1600135"/>
          </a:xfrm>
          <a:prstGeom prst="rect">
            <a:avLst/>
          </a:prstGeom>
          <a:noFill/>
          <a:ln>
            <a:noFill/>
          </a:ln>
        </p:spPr>
      </p:pic>
      <p:sp>
        <p:nvSpPr>
          <p:cNvPr id="791" name="Google Shape;791;p67"/>
          <p:cNvSpPr txBox="1"/>
          <p:nvPr/>
        </p:nvSpPr>
        <p:spPr>
          <a:xfrm>
            <a:off x="3082725" y="3882300"/>
            <a:ext cx="2204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Walxaha dareeraha (Particles of a liquid)</a:t>
            </a:r>
            <a:endParaRPr sz="1800">
              <a:latin typeface="Lexend"/>
              <a:ea typeface="Lexend"/>
              <a:cs typeface="Lexend"/>
              <a:sym typeface="Lexend"/>
            </a:endParaRPr>
          </a:p>
        </p:txBody>
      </p:sp>
      <p:sp>
        <p:nvSpPr>
          <p:cNvPr id="792" name="Google Shape;792;p67"/>
          <p:cNvSpPr txBox="1"/>
          <p:nvPr/>
        </p:nvSpPr>
        <p:spPr>
          <a:xfrm>
            <a:off x="5978325" y="3882300"/>
            <a:ext cx="2076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Walxaha gaaska (Particles of a gas)</a:t>
            </a:r>
            <a:endParaRPr sz="1800">
              <a:latin typeface="Lexend"/>
              <a:ea typeface="Lexend"/>
              <a:cs typeface="Lexend"/>
              <a:sym typeface="Lexend"/>
            </a:endParaRPr>
          </a:p>
        </p:txBody>
      </p:sp>
      <p:sp>
        <p:nvSpPr>
          <p:cNvPr id="793" name="Google Shape;793;p67"/>
          <p:cNvSpPr txBox="1"/>
          <p:nvPr/>
        </p:nvSpPr>
        <p:spPr>
          <a:xfrm>
            <a:off x="324000" y="1832700"/>
            <a:ext cx="70269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Dhaqdhaqaaqa (movement) joogtada ah ee walxaha ayaa sababa faafinta (diffusion).</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794" name="Google Shape;794;p67"/>
          <p:cNvPicPr preferRelativeResize="0"/>
          <p:nvPr/>
        </p:nvPicPr>
        <p:blipFill>
          <a:blip r:embed="rId6">
            <a:alphaModFix/>
          </a:blip>
          <a:stretch>
            <a:fillRect/>
          </a:stretch>
        </p:blipFill>
        <p:spPr>
          <a:xfrm>
            <a:off x="3082725" y="2138288"/>
            <a:ext cx="1841375" cy="171561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Faafinta (Diffusion) gudaha xabad jelly ah</a:t>
            </a:r>
            <a:endParaRPr/>
          </a:p>
        </p:txBody>
      </p:sp>
      <p:sp>
        <p:nvSpPr>
          <p:cNvPr id="800" name="Google Shape;800;p68"/>
          <p:cNvSpPr txBox="1"/>
          <p:nvPr/>
        </p:nvSpPr>
        <p:spPr>
          <a:xfrm>
            <a:off x="324000" y="759300"/>
            <a:ext cx="52809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Marka ay jirto kala-saar ururinta (concentration gradient) ...</a:t>
            </a:r>
            <a:endParaRPr sz="1800">
              <a:solidFill>
                <a:srgbClr val="000000"/>
              </a:solidFill>
              <a:latin typeface="Lexend"/>
              <a:ea typeface="Lexend"/>
              <a:cs typeface="Lexend"/>
              <a:sym typeface="Lexend"/>
            </a:endParaRPr>
          </a:p>
        </p:txBody>
      </p:sp>
      <p:sp>
        <p:nvSpPr>
          <p:cNvPr id="801" name="Google Shape;801;p68"/>
          <p:cNvSpPr txBox="1"/>
          <p:nvPr/>
        </p:nvSpPr>
        <p:spPr>
          <a:xfrm>
            <a:off x="324000" y="1140300"/>
            <a:ext cx="89226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laga bilaabo aagga ururinta (concentration) sare ilaa aagga ururinta (concentration) hoose.</a:t>
            </a:r>
            <a:r>
              <a:rPr lang="en-GB" sz="1100">
                <a:solidFill>
                  <a:srgbClr val="000000"/>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802" name="Google Shape;802;p68"/>
          <p:cNvCxnSpPr/>
          <p:nvPr/>
        </p:nvCxnSpPr>
        <p:spPr>
          <a:xfrm>
            <a:off x="455650" y="4337725"/>
            <a:ext cx="7644900" cy="0"/>
          </a:xfrm>
          <a:prstGeom prst="straightConnector1">
            <a:avLst/>
          </a:prstGeom>
          <a:noFill/>
          <a:ln cap="flat" cmpd="sng" w="38100">
            <a:solidFill>
              <a:schemeClr val="accent4"/>
            </a:solidFill>
            <a:prstDash val="solid"/>
            <a:round/>
            <a:headEnd len="med" w="med" type="none"/>
            <a:tailEnd len="med" w="med" type="triangle"/>
          </a:ln>
        </p:spPr>
      </p:cxnSp>
      <p:sp>
        <p:nvSpPr>
          <p:cNvPr id="803" name="Google Shape;803;p68"/>
          <p:cNvSpPr/>
          <p:nvPr/>
        </p:nvSpPr>
        <p:spPr>
          <a:xfrm>
            <a:off x="324000" y="2469500"/>
            <a:ext cx="7951500" cy="1746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804" name="Google Shape;804;p68"/>
          <p:cNvSpPr txBox="1"/>
          <p:nvPr/>
        </p:nvSpPr>
        <p:spPr>
          <a:xfrm>
            <a:off x="4824000" y="2511900"/>
            <a:ext cx="352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aagga ururinta (concentration) hoose</a:t>
            </a:r>
            <a:endParaRPr sz="1800">
              <a:solidFill>
                <a:srgbClr val="000000"/>
              </a:solidFill>
              <a:latin typeface="Lexend"/>
              <a:ea typeface="Lexend"/>
              <a:cs typeface="Lexend"/>
              <a:sym typeface="Lexend"/>
            </a:endParaRPr>
          </a:p>
        </p:txBody>
      </p:sp>
      <p:sp>
        <p:nvSpPr>
          <p:cNvPr id="805" name="Google Shape;805;p68"/>
          <p:cNvSpPr txBox="1"/>
          <p:nvPr/>
        </p:nvSpPr>
        <p:spPr>
          <a:xfrm>
            <a:off x="380475" y="2511900"/>
            <a:ext cx="3770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aagga ururinta (concentration) sare</a:t>
            </a:r>
            <a:endParaRPr sz="1800">
              <a:solidFill>
                <a:srgbClr val="000000"/>
              </a:solidFill>
              <a:latin typeface="Lexend"/>
              <a:ea typeface="Lexend"/>
              <a:cs typeface="Lexend"/>
              <a:sym typeface="Lexend"/>
            </a:endParaRPr>
          </a:p>
        </p:txBody>
      </p:sp>
      <p:grpSp>
        <p:nvGrpSpPr>
          <p:cNvPr id="806" name="Google Shape;806;p68"/>
          <p:cNvGrpSpPr/>
          <p:nvPr/>
        </p:nvGrpSpPr>
        <p:grpSpPr>
          <a:xfrm rot="723468">
            <a:off x="542919" y="2872856"/>
            <a:ext cx="362674" cy="179998"/>
            <a:chOff x="5208325" y="2053075"/>
            <a:chExt cx="492600" cy="246300"/>
          </a:xfrm>
        </p:grpSpPr>
        <p:sp>
          <p:nvSpPr>
            <p:cNvPr id="807" name="Google Shape;807;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9" name="Google Shape;809;p68"/>
          <p:cNvGrpSpPr/>
          <p:nvPr/>
        </p:nvGrpSpPr>
        <p:grpSpPr>
          <a:xfrm rot="418070">
            <a:off x="7535917" y="3814055"/>
            <a:ext cx="363018" cy="179997"/>
            <a:chOff x="5208325" y="2053075"/>
            <a:chExt cx="492600" cy="246300"/>
          </a:xfrm>
        </p:grpSpPr>
        <p:sp>
          <p:nvSpPr>
            <p:cNvPr id="810" name="Google Shape;810;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2" name="Google Shape;812;p68"/>
          <p:cNvGrpSpPr/>
          <p:nvPr/>
        </p:nvGrpSpPr>
        <p:grpSpPr>
          <a:xfrm rot="9563467">
            <a:off x="1050319" y="3927280"/>
            <a:ext cx="362606" cy="179994"/>
            <a:chOff x="5208325" y="2053075"/>
            <a:chExt cx="492600" cy="246300"/>
          </a:xfrm>
        </p:grpSpPr>
        <p:sp>
          <p:nvSpPr>
            <p:cNvPr id="813" name="Google Shape;813;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5" name="Google Shape;815;p68"/>
          <p:cNvGrpSpPr/>
          <p:nvPr/>
        </p:nvGrpSpPr>
        <p:grpSpPr>
          <a:xfrm rot="10639461">
            <a:off x="2084744" y="2944336"/>
            <a:ext cx="362999" cy="179994"/>
            <a:chOff x="5208325" y="2053075"/>
            <a:chExt cx="492600" cy="246300"/>
          </a:xfrm>
        </p:grpSpPr>
        <p:sp>
          <p:nvSpPr>
            <p:cNvPr id="816" name="Google Shape;816;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18" name="Google Shape;818;p68"/>
          <p:cNvCxnSpPr/>
          <p:nvPr/>
        </p:nvCxnSpPr>
        <p:spPr>
          <a:xfrm>
            <a:off x="714647" y="3088749"/>
            <a:ext cx="19200" cy="282900"/>
          </a:xfrm>
          <a:prstGeom prst="straightConnector1">
            <a:avLst/>
          </a:prstGeom>
          <a:noFill/>
          <a:ln cap="flat" cmpd="sng" w="9525">
            <a:solidFill>
              <a:srgbClr val="FF0000"/>
            </a:solidFill>
            <a:prstDash val="dash"/>
            <a:round/>
            <a:headEnd len="med" w="med" type="none"/>
            <a:tailEnd len="med" w="med" type="triangle"/>
          </a:ln>
        </p:spPr>
      </p:cxnSp>
      <p:cxnSp>
        <p:nvCxnSpPr>
          <p:cNvPr id="819" name="Google Shape;819;p68"/>
          <p:cNvCxnSpPr/>
          <p:nvPr/>
        </p:nvCxnSpPr>
        <p:spPr>
          <a:xfrm>
            <a:off x="6966350" y="3734600"/>
            <a:ext cx="517500" cy="115800"/>
          </a:xfrm>
          <a:prstGeom prst="straightConnector1">
            <a:avLst/>
          </a:prstGeom>
          <a:noFill/>
          <a:ln cap="flat" cmpd="sng" w="9525">
            <a:solidFill>
              <a:srgbClr val="FF0000"/>
            </a:solidFill>
            <a:prstDash val="dash"/>
            <a:round/>
            <a:headEnd len="med" w="med" type="stealth"/>
            <a:tailEnd len="med" w="med" type="none"/>
          </a:ln>
        </p:spPr>
      </p:cxnSp>
      <p:cxnSp>
        <p:nvCxnSpPr>
          <p:cNvPr id="820" name="Google Shape;820;p68"/>
          <p:cNvCxnSpPr/>
          <p:nvPr/>
        </p:nvCxnSpPr>
        <p:spPr>
          <a:xfrm flipH="1" rot="-8644042">
            <a:off x="1538989" y="3680398"/>
            <a:ext cx="293439" cy="370968"/>
          </a:xfrm>
          <a:prstGeom prst="straightConnector1">
            <a:avLst/>
          </a:prstGeom>
          <a:noFill/>
          <a:ln cap="flat" cmpd="sng" w="9525">
            <a:solidFill>
              <a:srgbClr val="FF0000"/>
            </a:solidFill>
            <a:prstDash val="dash"/>
            <a:round/>
            <a:headEnd len="med" w="med" type="none"/>
            <a:tailEnd len="med" w="med" type="triangle"/>
          </a:ln>
        </p:spPr>
      </p:cxnSp>
      <p:cxnSp>
        <p:nvCxnSpPr>
          <p:cNvPr id="821" name="Google Shape;821;p68"/>
          <p:cNvCxnSpPr/>
          <p:nvPr/>
        </p:nvCxnSpPr>
        <p:spPr>
          <a:xfrm rot="7242447">
            <a:off x="2588882" y="2790002"/>
            <a:ext cx="299028" cy="345694"/>
          </a:xfrm>
          <a:prstGeom prst="straightConnector1">
            <a:avLst/>
          </a:prstGeom>
          <a:noFill/>
          <a:ln cap="flat" cmpd="sng" w="9525">
            <a:solidFill>
              <a:srgbClr val="FF0000"/>
            </a:solidFill>
            <a:prstDash val="dash"/>
            <a:round/>
            <a:headEnd len="med" w="med" type="stealth"/>
            <a:tailEnd len="med" w="med" type="none"/>
          </a:ln>
        </p:spPr>
      </p:cxnSp>
      <p:cxnSp>
        <p:nvCxnSpPr>
          <p:cNvPr id="822" name="Google Shape;822;p68"/>
          <p:cNvCxnSpPr/>
          <p:nvPr/>
        </p:nvCxnSpPr>
        <p:spPr>
          <a:xfrm flipH="1" rot="10800000">
            <a:off x="6095250" y="3072300"/>
            <a:ext cx="323100" cy="335400"/>
          </a:xfrm>
          <a:prstGeom prst="straightConnector1">
            <a:avLst/>
          </a:prstGeom>
          <a:noFill/>
          <a:ln cap="flat" cmpd="sng" w="9525">
            <a:solidFill>
              <a:srgbClr val="FF0000"/>
            </a:solidFill>
            <a:prstDash val="dash"/>
            <a:round/>
            <a:headEnd len="med" w="med" type="stealth"/>
            <a:tailEnd len="med" w="med" type="none"/>
          </a:ln>
        </p:spPr>
      </p:cxnSp>
      <p:grpSp>
        <p:nvGrpSpPr>
          <p:cNvPr id="823" name="Google Shape;823;p68"/>
          <p:cNvGrpSpPr/>
          <p:nvPr/>
        </p:nvGrpSpPr>
        <p:grpSpPr>
          <a:xfrm rot="-9826422">
            <a:off x="2703408" y="3221837"/>
            <a:ext cx="362973" cy="179981"/>
            <a:chOff x="5208325" y="2053075"/>
            <a:chExt cx="492600" cy="246300"/>
          </a:xfrm>
        </p:grpSpPr>
        <p:sp>
          <p:nvSpPr>
            <p:cNvPr id="824" name="Google Shape;824;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26" name="Google Shape;826;p68"/>
          <p:cNvCxnSpPr/>
          <p:nvPr/>
        </p:nvCxnSpPr>
        <p:spPr>
          <a:xfrm rot="8375894">
            <a:off x="3205040" y="3224238"/>
            <a:ext cx="299008" cy="345604"/>
          </a:xfrm>
          <a:prstGeom prst="straightConnector1">
            <a:avLst/>
          </a:prstGeom>
          <a:noFill/>
          <a:ln cap="flat" cmpd="sng" w="9525">
            <a:solidFill>
              <a:srgbClr val="FF0000"/>
            </a:solidFill>
            <a:prstDash val="dash"/>
            <a:round/>
            <a:headEnd len="med" w="med" type="stealth"/>
            <a:tailEnd len="med" w="med" type="none"/>
          </a:ln>
        </p:spPr>
      </p:cxnSp>
      <p:grpSp>
        <p:nvGrpSpPr>
          <p:cNvPr id="827" name="Google Shape;827;p68"/>
          <p:cNvGrpSpPr/>
          <p:nvPr/>
        </p:nvGrpSpPr>
        <p:grpSpPr>
          <a:xfrm flipH="1" rot="-117580">
            <a:off x="405498" y="3537737"/>
            <a:ext cx="363012" cy="179978"/>
            <a:chOff x="5208325" y="2053075"/>
            <a:chExt cx="492600" cy="246300"/>
          </a:xfrm>
        </p:grpSpPr>
        <p:sp>
          <p:nvSpPr>
            <p:cNvPr id="828" name="Google Shape;828;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30" name="Google Shape;830;p68"/>
          <p:cNvCxnSpPr/>
          <p:nvPr/>
        </p:nvCxnSpPr>
        <p:spPr>
          <a:xfrm rot="10800000">
            <a:off x="836480" y="3638338"/>
            <a:ext cx="456000" cy="14700"/>
          </a:xfrm>
          <a:prstGeom prst="straightConnector1">
            <a:avLst/>
          </a:prstGeom>
          <a:noFill/>
          <a:ln cap="flat" cmpd="sng" w="9525">
            <a:solidFill>
              <a:srgbClr val="FF0000"/>
            </a:solidFill>
            <a:prstDash val="dash"/>
            <a:round/>
            <a:headEnd len="med" w="med" type="stealth"/>
            <a:tailEnd len="med" w="med" type="none"/>
          </a:ln>
        </p:spPr>
      </p:cxnSp>
      <p:grpSp>
        <p:nvGrpSpPr>
          <p:cNvPr id="831" name="Google Shape;831;p68"/>
          <p:cNvGrpSpPr/>
          <p:nvPr/>
        </p:nvGrpSpPr>
        <p:grpSpPr>
          <a:xfrm rot="-9931462">
            <a:off x="2159611" y="3963567"/>
            <a:ext cx="362994" cy="179997"/>
            <a:chOff x="5208325" y="2053075"/>
            <a:chExt cx="492600" cy="246300"/>
          </a:xfrm>
        </p:grpSpPr>
        <p:sp>
          <p:nvSpPr>
            <p:cNvPr id="832" name="Google Shape;832;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4" name="Google Shape;834;p68"/>
          <p:cNvGrpSpPr/>
          <p:nvPr/>
        </p:nvGrpSpPr>
        <p:grpSpPr>
          <a:xfrm flipH="1" rot="442546">
            <a:off x="1669978" y="3192543"/>
            <a:ext cx="362996" cy="179983"/>
            <a:chOff x="5208325" y="2053075"/>
            <a:chExt cx="492600" cy="246300"/>
          </a:xfrm>
        </p:grpSpPr>
        <p:sp>
          <p:nvSpPr>
            <p:cNvPr id="835" name="Google Shape;835;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37" name="Google Shape;837;p68"/>
          <p:cNvCxnSpPr/>
          <p:nvPr/>
        </p:nvCxnSpPr>
        <p:spPr>
          <a:xfrm flipH="1" rot="10800000">
            <a:off x="1433000" y="3448450"/>
            <a:ext cx="384000" cy="127800"/>
          </a:xfrm>
          <a:prstGeom prst="straightConnector1">
            <a:avLst/>
          </a:prstGeom>
          <a:noFill/>
          <a:ln cap="flat" cmpd="sng" w="9525">
            <a:solidFill>
              <a:srgbClr val="FF0000"/>
            </a:solidFill>
            <a:prstDash val="dash"/>
            <a:round/>
            <a:headEnd len="med" w="med" type="stealth"/>
            <a:tailEnd len="med" w="med" type="none"/>
          </a:ln>
        </p:spPr>
      </p:cxnSp>
      <p:grpSp>
        <p:nvGrpSpPr>
          <p:cNvPr id="838" name="Google Shape;838;p68"/>
          <p:cNvGrpSpPr/>
          <p:nvPr/>
        </p:nvGrpSpPr>
        <p:grpSpPr>
          <a:xfrm rot="-10464513">
            <a:off x="3436378" y="3778489"/>
            <a:ext cx="363000" cy="179990"/>
            <a:chOff x="5208325" y="2053075"/>
            <a:chExt cx="492600" cy="246300"/>
          </a:xfrm>
        </p:grpSpPr>
        <p:sp>
          <p:nvSpPr>
            <p:cNvPr id="839" name="Google Shape;839;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41" name="Google Shape;841;p68"/>
          <p:cNvCxnSpPr/>
          <p:nvPr/>
        </p:nvCxnSpPr>
        <p:spPr>
          <a:xfrm rot="10800000">
            <a:off x="3866850" y="3873525"/>
            <a:ext cx="412500" cy="181500"/>
          </a:xfrm>
          <a:prstGeom prst="straightConnector1">
            <a:avLst/>
          </a:prstGeom>
          <a:noFill/>
          <a:ln cap="flat" cmpd="sng" w="9525">
            <a:solidFill>
              <a:srgbClr val="FF0000"/>
            </a:solidFill>
            <a:prstDash val="dash"/>
            <a:round/>
            <a:headEnd len="med" w="med" type="stealth"/>
            <a:tailEnd len="med" w="med" type="none"/>
          </a:ln>
        </p:spPr>
      </p:cxnSp>
      <p:cxnSp>
        <p:nvCxnSpPr>
          <p:cNvPr id="842" name="Google Shape;842;p68"/>
          <p:cNvCxnSpPr/>
          <p:nvPr/>
        </p:nvCxnSpPr>
        <p:spPr>
          <a:xfrm flipH="1" rot="-9898579">
            <a:off x="4297314" y="3402267"/>
            <a:ext cx="455986" cy="14629"/>
          </a:xfrm>
          <a:prstGeom prst="straightConnector1">
            <a:avLst/>
          </a:prstGeom>
          <a:noFill/>
          <a:ln cap="flat" cmpd="sng" w="9525">
            <a:solidFill>
              <a:srgbClr val="FF0000"/>
            </a:solidFill>
            <a:prstDash val="dash"/>
            <a:round/>
            <a:headEnd len="med" w="med" type="stealth"/>
            <a:tailEnd len="med" w="med" type="none"/>
          </a:ln>
        </p:spPr>
      </p:cxnSp>
      <p:grpSp>
        <p:nvGrpSpPr>
          <p:cNvPr id="843" name="Google Shape;843;p68"/>
          <p:cNvGrpSpPr/>
          <p:nvPr/>
        </p:nvGrpSpPr>
        <p:grpSpPr>
          <a:xfrm rot="117580">
            <a:off x="6235020" y="2825262"/>
            <a:ext cx="363012" cy="179978"/>
            <a:chOff x="5208325" y="2053075"/>
            <a:chExt cx="492600" cy="246300"/>
          </a:xfrm>
        </p:grpSpPr>
        <p:sp>
          <p:nvSpPr>
            <p:cNvPr id="844" name="Google Shape;844;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6" name="Google Shape;846;p68"/>
          <p:cNvGrpSpPr/>
          <p:nvPr/>
        </p:nvGrpSpPr>
        <p:grpSpPr>
          <a:xfrm rot="1018309">
            <a:off x="4793682" y="3461404"/>
            <a:ext cx="362993" cy="179977"/>
            <a:chOff x="5208325" y="2053075"/>
            <a:chExt cx="492600" cy="246300"/>
          </a:xfrm>
        </p:grpSpPr>
        <p:sp>
          <p:nvSpPr>
            <p:cNvPr id="847" name="Google Shape;847;p68"/>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68"/>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49" name="Google Shape;849;p68"/>
          <p:cNvCxnSpPr/>
          <p:nvPr/>
        </p:nvCxnSpPr>
        <p:spPr>
          <a:xfrm rot="8270770">
            <a:off x="2663704" y="3951946"/>
            <a:ext cx="299051" cy="345768"/>
          </a:xfrm>
          <a:prstGeom prst="straightConnector1">
            <a:avLst/>
          </a:prstGeom>
          <a:noFill/>
          <a:ln cap="flat" cmpd="sng" w="9525">
            <a:solidFill>
              <a:srgbClr val="FF0000"/>
            </a:solidFill>
            <a:prstDash val="dash"/>
            <a:round/>
            <a:headEnd len="med" w="med" type="stealth"/>
            <a:tailEnd len="med" w="med" type="none"/>
          </a:ln>
        </p:spPr>
      </p:cxnSp>
      <p:sp>
        <p:nvSpPr>
          <p:cNvPr id="850" name="Google Shape;850;p68"/>
          <p:cNvSpPr txBox="1"/>
          <p:nvPr/>
        </p:nvSpPr>
        <p:spPr>
          <a:xfrm>
            <a:off x="324000" y="1521300"/>
            <a:ext cx="801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Tani waa jihada dhaqdhaqaaqa (movement) saafiga ah (net movement).</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851" name="Google Shape;851;p68"/>
          <p:cNvCxnSpPr/>
          <p:nvPr/>
        </p:nvCxnSpPr>
        <p:spPr>
          <a:xfrm>
            <a:off x="455650" y="2356525"/>
            <a:ext cx="7644900" cy="0"/>
          </a:xfrm>
          <a:prstGeom prst="straightConnector1">
            <a:avLst/>
          </a:prstGeom>
          <a:noFill/>
          <a:ln cap="flat" cmpd="sng" w="38100">
            <a:solidFill>
              <a:schemeClr val="accent4"/>
            </a:solidFill>
            <a:prstDash val="solid"/>
            <a:round/>
            <a:headEnd len="med" w="med" type="none"/>
            <a:tailEnd len="med" w="med" type="triangle"/>
          </a:ln>
        </p:spPr>
      </p:cxnSp>
      <p:sp>
        <p:nvSpPr>
          <p:cNvPr id="852" name="Google Shape;852;p68"/>
          <p:cNvSpPr txBox="1"/>
          <p:nvPr/>
        </p:nvSpPr>
        <p:spPr>
          <a:xfrm>
            <a:off x="2971275" y="1978500"/>
            <a:ext cx="2633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kala-saar ururinta (concentration gradient)</a:t>
            </a:r>
            <a:endParaRPr sz="1800">
              <a:solidFill>
                <a:srgbClr val="000000"/>
              </a:solidFill>
              <a:latin typeface="Lexend"/>
              <a:ea typeface="Lexend"/>
              <a:cs typeface="Lexend"/>
              <a:sym typeface="Lexend"/>
            </a:endParaRPr>
          </a:p>
        </p:txBody>
      </p:sp>
      <p:sp>
        <p:nvSpPr>
          <p:cNvPr id="853" name="Google Shape;853;p68"/>
          <p:cNvSpPr txBox="1"/>
          <p:nvPr/>
        </p:nvSpPr>
        <p:spPr>
          <a:xfrm>
            <a:off x="4954850" y="759300"/>
            <a:ext cx="30843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walxo badan ayaa dhaqaaqa: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54" name="Google Shape;854;p68"/>
          <p:cNvSpPr txBox="1"/>
          <p:nvPr/>
        </p:nvSpPr>
        <p:spPr>
          <a:xfrm>
            <a:off x="1512200" y="4416900"/>
            <a:ext cx="5891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dhaqdhaqaaqa (movement) saafiga ah (net movement) (hoos u dhaca kala-saarka ururinta (concentration gradient))</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69"/>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Maxaa sababa faafinta (diffusion)?</a:t>
            </a:r>
            <a:endParaRPr/>
          </a:p>
        </p:txBody>
      </p:sp>
      <p:sp>
        <p:nvSpPr>
          <p:cNvPr id="860" name="Google Shape;860;p6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Faafinta (Diffusion) gudaha xabad jelly ah</a:t>
            </a:r>
            <a:endParaRPr/>
          </a:p>
        </p:txBody>
      </p:sp>
      <p:sp>
        <p:nvSpPr>
          <p:cNvPr id="861" name="Google Shape;861;p69"/>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ururinta (concentration) walxaha</a:t>
            </a:r>
            <a:r>
              <a:rPr lang="en-GB">
                <a:latin typeface="Lexend"/>
              </a:rPr>
              <a:t/>
            </a:r>
            <a:r>
              <a:rPr lang="en-GB">
                <a:latin typeface="Lexend"/>
              </a:rPr>
              <a:t/>
            </a:r>
            <a:endParaRPr/>
          </a:p>
        </p:txBody>
      </p:sp>
      <p:sp>
        <p:nvSpPr>
          <p:cNvPr id="862" name="Google Shape;862;p69"/>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dhaqdhaqaaqa (movement) walxaha</a:t>
            </a:r>
            <a:r>
              <a:rPr lang="en-GB">
                <a:latin typeface="Lexend"/>
              </a:rPr>
              <a:t/>
            </a:r>
            <a:r>
              <a:rPr lang="en-GB">
                <a:latin typeface="Lexend"/>
              </a:rPr>
              <a:t/>
            </a:r>
            <a:endParaRPr/>
          </a:p>
        </p:txBody>
      </p:sp>
      <p:sp>
        <p:nvSpPr>
          <p:cNvPr id="863" name="Google Shape;863;p69"/>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maadada (substance) walxaha</a:t>
            </a:r>
            <a:r>
              <a:rPr lang="en-GB">
                <a:latin typeface="Lexend"/>
              </a:rPr>
              <a:t/>
            </a:r>
            <a:r>
              <a:rPr lang="en-GB">
                <a:latin typeface="Lexend"/>
              </a:rPr>
              <a:t/>
            </a:r>
            <a:endParaRPr/>
          </a:p>
        </p:txBody>
      </p:sp>
      <p:pic>
        <p:nvPicPr>
          <p:cNvPr id="864" name="Google Shape;864;p69"/>
          <p:cNvPicPr preferRelativeResize="0"/>
          <p:nvPr/>
        </p:nvPicPr>
        <p:blipFill>
          <a:blip r:embed="rId3">
            <a:alphaModFix/>
          </a:blip>
          <a:stretch>
            <a:fillRect/>
          </a:stretch>
        </p:blipFill>
        <p:spPr>
          <a:xfrm>
            <a:off x="4824008" y="2755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70"/>
          <p:cNvSpPr txBox="1"/>
          <p:nvPr>
            <p:ph type="title"/>
          </p:nvPr>
        </p:nvSpPr>
        <p:spPr>
          <a:xfrm>
            <a:off x="324000" y="748775"/>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Faafinta (Diffusion) walxaha hoos u dhaca kala-saarka ururinta (concentration gradient) waxaa loo yaqaan …</a:t>
            </a:r>
            <a:r>
              <a:rPr lang="en-GB" sz="1100">
                <a:latin typeface="Lexend"/>
              </a:rPr>
              <a:t/>
            </a:r>
            <a:endParaRPr/>
          </a:p>
        </p:txBody>
      </p:sp>
      <p:sp>
        <p:nvSpPr>
          <p:cNvPr id="870" name="Google Shape;870;p7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Faafinta (Diffusion) gudaha xabad jelly ah</a:t>
            </a:r>
            <a:endParaRPr/>
          </a:p>
        </p:txBody>
      </p:sp>
      <p:sp>
        <p:nvSpPr>
          <p:cNvPr id="871" name="Google Shape;871;p70"/>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dhaqdhaqaaqa (movement) ururinta (concentration).</a:t>
            </a:r>
            <a:endParaRPr/>
          </a:p>
        </p:txBody>
      </p:sp>
      <p:sp>
        <p:nvSpPr>
          <p:cNvPr id="872" name="Google Shape;872;p70"/>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dhaqdhaqaaqa (movement) kala-saarka (gradient).</a:t>
            </a:r>
            <a:r>
              <a:rPr lang="en-GB" sz="1100">
                <a:latin typeface="Lexend"/>
              </a:rPr>
              <a:t/>
            </a:r>
            <a:endParaRPr/>
          </a:p>
        </p:txBody>
      </p:sp>
      <p:sp>
        <p:nvSpPr>
          <p:cNvPr id="873" name="Google Shape;873;p70"/>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dhaqdhaqaaqa (movement) saafiga ah (net movement).</a:t>
            </a:r>
            <a:endParaRPr/>
          </a:p>
        </p:txBody>
      </p:sp>
      <p:pic>
        <p:nvPicPr>
          <p:cNvPr id="874" name="Google Shape;874;p70"/>
          <p:cNvPicPr preferRelativeResize="0"/>
          <p:nvPr/>
        </p:nvPicPr>
        <p:blipFill>
          <a:blip r:embed="rId3">
            <a:alphaModFix/>
          </a:blip>
          <a:stretch>
            <a:fillRect/>
          </a:stretch>
        </p:blipFill>
        <p:spPr>
          <a:xfrm>
            <a:off x="3211758"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pic>
        <p:nvPicPr>
          <p:cNvPr id="879" name="Google Shape;879;p71"/>
          <p:cNvPicPr preferRelativeResize="0"/>
          <p:nvPr/>
        </p:nvPicPr>
        <p:blipFill rotWithShape="1">
          <a:blip r:embed="rId3">
            <a:alphaModFix/>
          </a:blip>
          <a:srcRect b="0" l="0" r="0" t="0"/>
          <a:stretch/>
        </p:blipFill>
        <p:spPr>
          <a:xfrm>
            <a:off x="4789026" y="1794326"/>
            <a:ext cx="1586675" cy="1925674"/>
          </a:xfrm>
          <a:prstGeom prst="rect">
            <a:avLst/>
          </a:prstGeom>
          <a:noFill/>
          <a:ln>
            <a:noFill/>
          </a:ln>
        </p:spPr>
      </p:pic>
      <p:sp>
        <p:nvSpPr>
          <p:cNvPr id="880" name="Google Shape;880;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Faafitaanka (Diffusion) gudaha cube jelly ah</a:t>
            </a:r>
            <a:endParaRPr/>
          </a:p>
        </p:txBody>
      </p:sp>
      <p:sp>
        <p:nvSpPr>
          <p:cNvPr id="881" name="Google Shape;881;p71"/>
          <p:cNvSpPr txBox="1"/>
          <p:nvPr/>
        </p:nvSpPr>
        <p:spPr>
          <a:xfrm>
            <a:off x="324000" y="759300"/>
            <a:ext cx="6990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Qaar ka mid ah agabyada waa kuwo dhex mari kara (permeable).</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882" name="Google Shape;882;p71"/>
          <p:cNvSpPr txBox="1"/>
          <p:nvPr/>
        </p:nvSpPr>
        <p:spPr>
          <a:xfrm>
            <a:off x="324000" y="1216500"/>
            <a:ext cx="84138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Dareerayaashu waxay awood u leeyihiin inay dhex maraan agabyada dhex mari kara (permeable).</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883" name="Google Shape;883;p71"/>
          <p:cNvSpPr/>
          <p:nvPr/>
        </p:nvSpPr>
        <p:spPr>
          <a:xfrm>
            <a:off x="1213600" y="3189750"/>
            <a:ext cx="324000" cy="324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4" name="Google Shape;884;p71"/>
          <p:cNvSpPr txBox="1"/>
          <p:nvPr/>
        </p:nvSpPr>
        <p:spPr>
          <a:xfrm>
            <a:off x="324000" y="3883500"/>
            <a:ext cx="26883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Cube jelly ah waa agab dhex mari kara (permeable).</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885" name="Google Shape;885;p71"/>
          <p:cNvSpPr/>
          <p:nvPr/>
        </p:nvSpPr>
        <p:spPr>
          <a:xfrm>
            <a:off x="5404600" y="2808750"/>
            <a:ext cx="324000" cy="324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6" name="Google Shape;886;p71"/>
          <p:cNvSpPr txBox="1"/>
          <p:nvPr/>
        </p:nvSpPr>
        <p:spPr>
          <a:xfrm>
            <a:off x="3600600" y="3883500"/>
            <a:ext cx="47046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Haddii aan jelly-ga gelinno dareere, qaybaha (particles) dareeraha ayaa ku faafi doona (diffuse) jelly-ga.</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887" name="Google Shape;887;p71"/>
          <p:cNvCxnSpPr/>
          <p:nvPr/>
        </p:nvCxnSpPr>
        <p:spPr>
          <a:xfrm>
            <a:off x="5017675" y="3004300"/>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888" name="Google Shape;888;p71"/>
          <p:cNvCxnSpPr/>
          <p:nvPr/>
        </p:nvCxnSpPr>
        <p:spPr>
          <a:xfrm rot="5400000">
            <a:off x="5342463" y="2606150"/>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889" name="Google Shape;889;p71"/>
          <p:cNvCxnSpPr/>
          <p:nvPr/>
        </p:nvCxnSpPr>
        <p:spPr>
          <a:xfrm rot="10800000">
            <a:off x="5681275" y="2975825"/>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890" name="Google Shape;890;p71"/>
          <p:cNvCxnSpPr/>
          <p:nvPr/>
        </p:nvCxnSpPr>
        <p:spPr>
          <a:xfrm rot="-5400000">
            <a:off x="5319500" y="3282550"/>
            <a:ext cx="464100" cy="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7"/>
                                        </p:tgtEl>
                                        <p:attrNameLst>
                                          <p:attrName>style.visibility</p:attrName>
                                        </p:attrNameLst>
                                      </p:cBhvr>
                                      <p:to>
                                        <p:strVal val="visible"/>
                                      </p:to>
                                    </p:set>
                                    <p:animEffect filter="fade" transition="in">
                                      <p:cBhvr>
                                        <p:cTn dur="1000"/>
                                        <p:tgtEl>
                                          <p:spTgt spid="887"/>
                                        </p:tgtEl>
                                      </p:cBhvr>
                                    </p:animEffect>
                                  </p:childTnLst>
                                </p:cTn>
                              </p:par>
                              <p:par>
                                <p:cTn fill="hold" nodeType="withEffect" presetClass="entr" presetID="10" presetSubtype="0">
                                  <p:stCondLst>
                                    <p:cond delay="0"/>
                                  </p:stCondLst>
                                  <p:childTnLst>
                                    <p:set>
                                      <p:cBhvr>
                                        <p:cTn dur="1" fill="hold">
                                          <p:stCondLst>
                                            <p:cond delay="0"/>
                                          </p:stCondLst>
                                        </p:cTn>
                                        <p:tgtEl>
                                          <p:spTgt spid="888"/>
                                        </p:tgtEl>
                                        <p:attrNameLst>
                                          <p:attrName>style.visibility</p:attrName>
                                        </p:attrNameLst>
                                      </p:cBhvr>
                                      <p:to>
                                        <p:strVal val="visible"/>
                                      </p:to>
                                    </p:set>
                                    <p:animEffect filter="fade" transition="in">
                                      <p:cBhvr>
                                        <p:cTn dur="1000"/>
                                        <p:tgtEl>
                                          <p:spTgt spid="888"/>
                                        </p:tgtEl>
                                      </p:cBhvr>
                                    </p:animEffect>
                                  </p:childTnLst>
                                </p:cTn>
                              </p:par>
                              <p:par>
                                <p:cTn fill="hold" nodeType="withEffect" presetClass="entr" presetID="10" presetSubtype="0">
                                  <p:stCondLst>
                                    <p:cond delay="0"/>
                                  </p:stCondLst>
                                  <p:childTnLst>
                                    <p:set>
                                      <p:cBhvr>
                                        <p:cTn dur="1" fill="hold">
                                          <p:stCondLst>
                                            <p:cond delay="0"/>
                                          </p:stCondLst>
                                        </p:cTn>
                                        <p:tgtEl>
                                          <p:spTgt spid="889"/>
                                        </p:tgtEl>
                                        <p:attrNameLst>
                                          <p:attrName>style.visibility</p:attrName>
                                        </p:attrNameLst>
                                      </p:cBhvr>
                                      <p:to>
                                        <p:strVal val="visible"/>
                                      </p:to>
                                    </p:set>
                                    <p:animEffect filter="fade" transition="in">
                                      <p:cBhvr>
                                        <p:cTn dur="1000"/>
                                        <p:tgtEl>
                                          <p:spTgt spid="889"/>
                                        </p:tgtEl>
                                      </p:cBhvr>
                                    </p:animEffect>
                                  </p:childTnLst>
                                </p:cTn>
                              </p:par>
                              <p:par>
                                <p:cTn fill="hold" nodeType="withEffect" presetClass="entr" presetID="10" presetSubtype="0">
                                  <p:stCondLst>
                                    <p:cond delay="0"/>
                                  </p:stCondLst>
                                  <p:childTnLst>
                                    <p:set>
                                      <p:cBhvr>
                                        <p:cTn dur="1" fill="hold">
                                          <p:stCondLst>
                                            <p:cond delay="0"/>
                                          </p:stCondLst>
                                        </p:cTn>
                                        <p:tgtEl>
                                          <p:spTgt spid="890"/>
                                        </p:tgtEl>
                                        <p:attrNameLst>
                                          <p:attrName>style.visibility</p:attrName>
                                        </p:attrNameLst>
                                      </p:cBhvr>
                                      <p:to>
                                        <p:strVal val="visible"/>
                                      </p:to>
                                    </p:set>
                                    <p:animEffect filter="fade" transition="in">
                                      <p:cBhvr>
                                        <p:cTn dur="1000"/>
                                        <p:tgtEl>
                                          <p:spTgt spid="8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Faafitaanka (Diffusion) gudaha cube jelly ah</a:t>
            </a:r>
            <a:endParaRPr/>
          </a:p>
        </p:txBody>
      </p:sp>
      <p:sp>
        <p:nvSpPr>
          <p:cNvPr id="896" name="Google Shape;896;p72"/>
          <p:cNvSpPr txBox="1"/>
          <p:nvPr/>
        </p:nvSpPr>
        <p:spPr>
          <a:xfrm>
            <a:off x="324000" y="759300"/>
            <a:ext cx="6990300" cy="29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Waxaan gelin karnaa cube jelly midab leh oo gudaha acid ah.</a:t>
            </a:r>
            <a:endParaRPr sz="1900">
              <a:solidFill>
                <a:srgbClr val="000000"/>
              </a:solidFill>
              <a:latin typeface="Lexend"/>
              <a:ea typeface="Lexend"/>
              <a:cs typeface="Lexend"/>
              <a:sym typeface="Lexend"/>
            </a:endParaRPr>
          </a:p>
        </p:txBody>
      </p:sp>
      <p:sp>
        <p:nvSpPr>
          <p:cNvPr id="897" name="Google Shape;897;p72"/>
          <p:cNvSpPr txBox="1"/>
          <p:nvPr/>
        </p:nvSpPr>
        <p:spPr>
          <a:xfrm>
            <a:off x="324000" y="1216500"/>
            <a:ext cx="5118300" cy="628800"/>
          </a:xfrm>
          <a:prstGeom prst="rect">
            <a:avLst/>
          </a:prstGeom>
          <a:noFill/>
          <a:ln>
            <a:noFill/>
          </a:ln>
        </p:spPr>
        <p:txBody>
          <a:bodyPr anchorCtr="0" anchor="t" bIns="0" lIns="0" spcFirstLastPara="1" rIns="0" wrap="square" tIns="0">
            <a:normAutofit/>
          </a:bodyPr>
          <a:lstStyle/>
          <a:p>
            <a:pPr indent="-349250" lvl="0" marL="457200" rtl="0" algn="l">
              <a:lnSpc>
                <a:spcPct val="115000"/>
              </a:lnSpc>
              <a:spcBef>
                <a:spcPts val="0"/>
              </a:spcBef>
              <a:spcAft>
                <a:spcPts val="0"/>
              </a:spcAft>
              <a:buSzPts val="1900"/>
              <a:buFont typeface="Lexend"/>
              <a:buChar char="●"/>
            </a:pPr>
            <a:r>
              <a:rPr lang="en-GB" sz="1800">
                <a:latin typeface="Lexend"/>
                <a:ea typeface="Lexend"/>
                <a:cs typeface="Lexend"/>
                <a:sym typeface="Lexend"/>
              </a:rPr>
              <a:t>Qaybaha (particles) acid-ka ayaa ku faafi doona (diffuse) jelly-ga dhex mari kara (permeable).</a:t>
            </a:r>
            <a:endParaRPr sz="1900">
              <a:solidFill>
                <a:srgbClr val="000000"/>
              </a:solidFill>
              <a:latin typeface="Lexend"/>
              <a:ea typeface="Lexend"/>
              <a:cs typeface="Lexend"/>
              <a:sym typeface="Lexend"/>
            </a:endParaRPr>
          </a:p>
        </p:txBody>
      </p:sp>
      <p:sp>
        <p:nvSpPr>
          <p:cNvPr id="898" name="Google Shape;898;p72"/>
          <p:cNvSpPr txBox="1"/>
          <p:nvPr/>
        </p:nvSpPr>
        <p:spPr>
          <a:xfrm>
            <a:off x="324000" y="2054700"/>
            <a:ext cx="5118300" cy="628800"/>
          </a:xfrm>
          <a:prstGeom prst="rect">
            <a:avLst/>
          </a:prstGeom>
          <a:noFill/>
          <a:ln>
            <a:noFill/>
          </a:ln>
        </p:spPr>
        <p:txBody>
          <a:bodyPr anchorCtr="0" anchor="t" bIns="0" lIns="0" spcFirstLastPara="1" rIns="0" wrap="square" tIns="0">
            <a:normAutofit/>
          </a:bodyPr>
          <a:lstStyle/>
          <a:p>
            <a:pPr indent="-349250" lvl="0" marL="457200" rtl="0" algn="l">
              <a:lnSpc>
                <a:spcPct val="115000"/>
              </a:lnSpc>
              <a:spcBef>
                <a:spcPts val="0"/>
              </a:spcBef>
              <a:spcAft>
                <a:spcPts val="0"/>
              </a:spcAft>
              <a:buSzPts val="1900"/>
              <a:buFont typeface="Lexend"/>
              <a:buChar char="●"/>
            </a:pPr>
            <a:r>
              <a:rPr lang="en-GB" sz="1800">
                <a:latin typeface="Lexend"/>
                <a:ea typeface="Lexend"/>
                <a:cs typeface="Lexend"/>
                <a:sym typeface="Lexend"/>
              </a:rPr>
              <a:t>Qaybaha (particles) acid-ka ayaa sababa in jelly-gu noqdo mid aan midab lahayn.</a:t>
            </a:r>
            <a:r>
              <a:rPr lang="en-GB" sz="1800">
                <a:latin typeface="Lexend"/>
                <a:ea typeface="Lexend"/>
                <a:cs typeface="Lexend"/>
                <a:sym typeface="Lexend"/>
              </a:rPr>
              <a:t/>
            </a:r>
            <a:r>
              <a:rPr lang="en-GB" sz="1800">
                <a:latin typeface="Lexend"/>
                <a:ea typeface="Lexend"/>
                <a:cs typeface="Lexend"/>
                <a:sym typeface="Lexend"/>
              </a:rPr>
              <a:t/>
            </a:r>
            <a:endParaRPr sz="1900">
              <a:solidFill>
                <a:srgbClr val="000000"/>
              </a:solidFill>
              <a:latin typeface="Lexend"/>
              <a:ea typeface="Lexend"/>
              <a:cs typeface="Lexend"/>
              <a:sym typeface="Lexend"/>
            </a:endParaRPr>
          </a:p>
        </p:txBody>
      </p:sp>
      <p:sp>
        <p:nvSpPr>
          <p:cNvPr id="899" name="Google Shape;899;p72"/>
          <p:cNvSpPr txBox="1"/>
          <p:nvPr/>
        </p:nvSpPr>
        <p:spPr>
          <a:xfrm>
            <a:off x="324000" y="2969100"/>
            <a:ext cx="5824800" cy="96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Maxaad u malaynaysaa inaad arki doonto?</a:t>
            </a:r>
            <a:endParaRPr sz="1900">
              <a:latin typeface="Lexend"/>
              <a:ea typeface="Lexend"/>
              <a:cs typeface="Lexend"/>
              <a:sym typeface="Lexend"/>
            </a:endParaRPr>
          </a:p>
          <a:p>
            <a:pPr indent="0" lvl="0" marL="0" rtl="0" algn="l">
              <a:lnSpc>
                <a:spcPct val="115000"/>
              </a:lnSpc>
              <a:spcBef>
                <a:spcPts val="0"/>
              </a:spcBef>
              <a:spcAft>
                <a:spcPts val="0"/>
              </a:spcAft>
              <a:buNone/>
            </a:pPr>
            <a:r>
              <a:rPr lang="en-GB" sz="1800">
                <a:latin typeface="Lexend"/>
                <a:ea typeface="Lexend"/>
                <a:cs typeface="Lexend"/>
                <a:sym typeface="Lexend"/>
              </a:rPr>
              <a:t>Sidee muuqaalka cube jelly-gu isu beddeli doonaa waqti ka dib?</a:t>
            </a:r>
            <a:endParaRPr sz="1900">
              <a:solidFill>
                <a:srgbClr val="000000"/>
              </a:solidFill>
              <a:latin typeface="Lexend"/>
              <a:ea typeface="Lexend"/>
              <a:cs typeface="Lexend"/>
              <a:sym typeface="Lexend"/>
            </a:endParaRPr>
          </a:p>
        </p:txBody>
      </p:sp>
      <p:sp>
        <p:nvSpPr>
          <p:cNvPr id="900" name="Google Shape;900;p72"/>
          <p:cNvSpPr txBox="1"/>
          <p:nvPr/>
        </p:nvSpPr>
        <p:spPr>
          <a:xfrm>
            <a:off x="324000" y="4188300"/>
            <a:ext cx="7800300" cy="29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Daawo muujinta (demonstration) si aad u aragto waxa dhacaya.</a:t>
            </a:r>
            <a:endParaRPr sz="1900">
              <a:solidFill>
                <a:srgbClr val="000000"/>
              </a:solidFill>
              <a:latin typeface="Lexend"/>
              <a:ea typeface="Lexend"/>
              <a:cs typeface="Lexend"/>
              <a:sym typeface="Lexend"/>
            </a:endParaRPr>
          </a:p>
        </p:txBody>
      </p:sp>
      <p:pic>
        <p:nvPicPr>
          <p:cNvPr id="901" name="Google Shape;901;p72">
            <a:hlinkClick r:id="rId3"/>
          </p:cNvPr>
          <p:cNvPicPr preferRelativeResize="0"/>
          <p:nvPr/>
        </p:nvPicPr>
        <p:blipFill rotWithShape="1">
          <a:blip r:embed="rId4">
            <a:alphaModFix/>
          </a:blip>
          <a:srcRect b="0" l="0" r="0" t="0"/>
          <a:stretch/>
        </p:blipFill>
        <p:spPr>
          <a:xfrm>
            <a:off x="6851525" y="3550113"/>
            <a:ext cx="1133728" cy="515329"/>
          </a:xfrm>
          <a:prstGeom prst="rect">
            <a:avLst/>
          </a:prstGeom>
          <a:noFill/>
          <a:ln>
            <a:noFill/>
          </a:ln>
        </p:spPr>
      </p:pic>
      <p:pic>
        <p:nvPicPr>
          <p:cNvPr id="902" name="Google Shape;902;p72"/>
          <p:cNvPicPr preferRelativeResize="0"/>
          <p:nvPr/>
        </p:nvPicPr>
        <p:blipFill>
          <a:blip r:embed="rId5">
            <a:alphaModFix/>
          </a:blip>
          <a:stretch>
            <a:fillRect/>
          </a:stretch>
        </p:blipFill>
        <p:spPr>
          <a:xfrm>
            <a:off x="6385388" y="1328924"/>
            <a:ext cx="2066006" cy="21439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73"/>
          <p:cNvSpPr txBox="1"/>
          <p:nvPr>
            <p:ph type="title"/>
          </p:nvPr>
        </p:nvSpPr>
        <p:spPr>
          <a:xfrm>
            <a:off x="324000" y="8128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Qaybaha (particles) acid-ka ayaa awood u leh inay galaan jelly-ga sababtoo ah waa …</a:t>
            </a:r>
            <a:endParaRPr sz="2100"/>
          </a:p>
        </p:txBody>
      </p:sp>
      <p:sp>
        <p:nvSpPr>
          <p:cNvPr id="908" name="Google Shape;908;p7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Faafitaanka (Diffusion) gudaha cube jelly ah</a:t>
            </a:r>
            <a:endParaRPr/>
          </a:p>
        </p:txBody>
      </p:sp>
      <p:sp>
        <p:nvSpPr>
          <p:cNvPr id="909" name="Google Shape;909;p73"/>
          <p:cNvSpPr txBox="1"/>
          <p:nvPr>
            <p:ph idx="1" type="subTitle"/>
          </p:nvPr>
        </p:nvSpPr>
        <p:spPr>
          <a:xfrm>
            <a:off x="1034425" y="1685375"/>
            <a:ext cx="2968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cube ah.</a:t>
            </a:r>
            <a:endParaRPr/>
          </a:p>
        </p:txBody>
      </p:sp>
      <p:sp>
        <p:nvSpPr>
          <p:cNvPr id="910" name="Google Shape;910;p73"/>
          <p:cNvSpPr txBox="1"/>
          <p:nvPr>
            <p:ph idx="3" type="subTitle"/>
          </p:nvPr>
        </p:nvSpPr>
        <p:spPr>
          <a:xfrm>
            <a:off x="1034425" y="2489443"/>
            <a:ext cx="2968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agab ah.</a:t>
            </a:r>
            <a:endParaRPr/>
          </a:p>
        </p:txBody>
      </p:sp>
      <p:sp>
        <p:nvSpPr>
          <p:cNvPr id="911" name="Google Shape;911;p73"/>
          <p:cNvSpPr txBox="1"/>
          <p:nvPr>
            <p:ph idx="4" type="subTitle"/>
          </p:nvPr>
        </p:nvSpPr>
        <p:spPr>
          <a:xfrm>
            <a:off x="1034425" y="3309758"/>
            <a:ext cx="2952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faafi (diffuse).</a:t>
            </a:r>
            <a:endParaRPr/>
          </a:p>
        </p:txBody>
      </p:sp>
      <p:pic>
        <p:nvPicPr>
          <p:cNvPr id="912" name="Google Shape;912;p73"/>
          <p:cNvPicPr preferRelativeResize="0"/>
          <p:nvPr/>
        </p:nvPicPr>
        <p:blipFill rotWithShape="1">
          <a:blip r:embed="rId3">
            <a:alphaModFix/>
          </a:blip>
          <a:srcRect b="0" l="0" r="0" t="0"/>
          <a:stretch/>
        </p:blipFill>
        <p:spPr>
          <a:xfrm>
            <a:off x="5993201" y="1951626"/>
            <a:ext cx="1586675" cy="1925674"/>
          </a:xfrm>
          <a:prstGeom prst="rect">
            <a:avLst/>
          </a:prstGeom>
          <a:noFill/>
          <a:ln>
            <a:noFill/>
          </a:ln>
        </p:spPr>
      </p:pic>
      <p:sp>
        <p:nvSpPr>
          <p:cNvPr id="913" name="Google Shape;913;p73"/>
          <p:cNvSpPr/>
          <p:nvPr/>
        </p:nvSpPr>
        <p:spPr>
          <a:xfrm>
            <a:off x="6608775" y="2966050"/>
            <a:ext cx="324000" cy="324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14" name="Google Shape;914;p73"/>
          <p:cNvCxnSpPr/>
          <p:nvPr/>
        </p:nvCxnSpPr>
        <p:spPr>
          <a:xfrm>
            <a:off x="6221850" y="3161600"/>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915" name="Google Shape;915;p73"/>
          <p:cNvCxnSpPr/>
          <p:nvPr/>
        </p:nvCxnSpPr>
        <p:spPr>
          <a:xfrm rot="5400000">
            <a:off x="6546638" y="2763450"/>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916" name="Google Shape;916;p73"/>
          <p:cNvCxnSpPr/>
          <p:nvPr/>
        </p:nvCxnSpPr>
        <p:spPr>
          <a:xfrm rot="10800000">
            <a:off x="6885450" y="3133125"/>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917" name="Google Shape;917;p73"/>
          <p:cNvCxnSpPr/>
          <p:nvPr/>
        </p:nvCxnSpPr>
        <p:spPr>
          <a:xfrm rot="-5400000">
            <a:off x="6523675" y="3439850"/>
            <a:ext cx="464100" cy="0"/>
          </a:xfrm>
          <a:prstGeom prst="straightConnector1">
            <a:avLst/>
          </a:prstGeom>
          <a:noFill/>
          <a:ln cap="flat" cmpd="sng" w="28575">
            <a:solidFill>
              <a:schemeClr val="accent4"/>
            </a:solidFill>
            <a:prstDash val="solid"/>
            <a:round/>
            <a:headEnd len="med" w="med" type="none"/>
            <a:tailEnd len="med" w="med" type="triangle"/>
          </a:ln>
        </p:spPr>
      </p:cxnSp>
      <p:sp>
        <p:nvSpPr>
          <p:cNvPr id="918" name="Google Shape;918;p73"/>
          <p:cNvSpPr txBox="1"/>
          <p:nvPr>
            <p:ph idx="5" type="subTitle"/>
          </p:nvPr>
        </p:nvSpPr>
        <p:spPr>
          <a:xfrm>
            <a:off x="1034425" y="4113827"/>
            <a:ext cx="29688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dhex mari kara (permeable).</a:t>
            </a:r>
            <a:endParaRPr/>
          </a:p>
        </p:txBody>
      </p:sp>
      <p:pic>
        <p:nvPicPr>
          <p:cNvPr id="919" name="Google Shape;919;p73"/>
          <p:cNvPicPr preferRelativeResize="0"/>
          <p:nvPr/>
        </p:nvPicPr>
        <p:blipFill>
          <a:blip r:embed="rId4">
            <a:alphaModFix/>
          </a:blip>
          <a:stretch>
            <a:fillRect/>
          </a:stretch>
        </p:blipFill>
        <p:spPr>
          <a:xfrm>
            <a:off x="2860508" y="40656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74"/>
          <p:cNvSpPr txBox="1"/>
          <p:nvPr>
            <p:ph idx="1" type="body"/>
          </p:nvPr>
        </p:nvSpPr>
        <p:spPr>
          <a:xfrm>
            <a:off x="324000" y="759300"/>
            <a:ext cx="72345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Sawirradu waxay muujinayaan waxa dhacaya marka cube jelly midab leh la geliyo acid.</a:t>
            </a:r>
            <a:endParaRPr sz="2000"/>
          </a:p>
        </p:txBody>
      </p:sp>
      <p:sp>
        <p:nvSpPr>
          <p:cNvPr id="925" name="Google Shape;925;p7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Faafitaanka (Diffusion) gudaha cube jelly ah</a:t>
            </a:r>
            <a:endParaRPr/>
          </a:p>
        </p:txBody>
      </p:sp>
      <p:pic>
        <p:nvPicPr>
          <p:cNvPr id="926" name="Google Shape;926;p74"/>
          <p:cNvPicPr preferRelativeResize="0"/>
          <p:nvPr/>
        </p:nvPicPr>
        <p:blipFill>
          <a:blip r:embed="rId3">
            <a:alphaModFix/>
          </a:blip>
          <a:stretch>
            <a:fillRect/>
          </a:stretch>
        </p:blipFill>
        <p:spPr>
          <a:xfrm>
            <a:off x="324000" y="1551825"/>
            <a:ext cx="1475449" cy="1531124"/>
          </a:xfrm>
          <a:prstGeom prst="rect">
            <a:avLst/>
          </a:prstGeom>
          <a:noFill/>
          <a:ln>
            <a:noFill/>
          </a:ln>
        </p:spPr>
      </p:pic>
      <p:sp>
        <p:nvSpPr>
          <p:cNvPr id="927" name="Google Shape;927;p74"/>
          <p:cNvSpPr txBox="1"/>
          <p:nvPr>
            <p:ph idx="1" type="body"/>
          </p:nvPr>
        </p:nvSpPr>
        <p:spPr>
          <a:xfrm>
            <a:off x="324000" y="3273900"/>
            <a:ext cx="8435700" cy="756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Qor sharaxaad sababta muuqaalka cube-ga isu beddelo.</a:t>
            </a:r>
            <a:endParaRPr sz="1900"/>
          </a:p>
          <a:p>
            <a:pPr indent="0" lvl="0" marL="0" rtl="0" algn="l">
              <a:spcBef>
                <a:spcPts val="1000"/>
              </a:spcBef>
              <a:spcAft>
                <a:spcPts val="1000"/>
              </a:spcAft>
              <a:buNone/>
            </a:pPr>
            <a:r>
              <a:rPr lang="en-GB" sz="1400">
                <a:latin typeface="Lexend"/>
              </a:rPr>
              <a:t>Isticmaal ereyadan soo socda sharaxaadaada:</a:t>
            </a:r>
            <a:endParaRPr sz="1900"/>
          </a:p>
        </p:txBody>
      </p:sp>
      <p:pic>
        <p:nvPicPr>
          <p:cNvPr id="928" name="Google Shape;928;p74"/>
          <p:cNvPicPr preferRelativeResize="0"/>
          <p:nvPr/>
        </p:nvPicPr>
        <p:blipFill rotWithShape="1">
          <a:blip r:embed="rId4">
            <a:alphaModFix/>
          </a:blip>
          <a:srcRect b="0" l="0" r="0" t="0"/>
          <a:stretch/>
        </p:blipFill>
        <p:spPr>
          <a:xfrm>
            <a:off x="2610000" y="1551825"/>
            <a:ext cx="1475449" cy="1531124"/>
          </a:xfrm>
          <a:prstGeom prst="rect">
            <a:avLst/>
          </a:prstGeom>
          <a:noFill/>
          <a:ln>
            <a:noFill/>
          </a:ln>
        </p:spPr>
      </p:pic>
      <p:pic>
        <p:nvPicPr>
          <p:cNvPr id="929" name="Google Shape;929;p74"/>
          <p:cNvPicPr preferRelativeResize="0"/>
          <p:nvPr/>
        </p:nvPicPr>
        <p:blipFill rotWithShape="1">
          <a:blip r:embed="rId5">
            <a:alphaModFix/>
          </a:blip>
          <a:srcRect b="0" l="0" r="0" t="0"/>
          <a:stretch/>
        </p:blipFill>
        <p:spPr>
          <a:xfrm>
            <a:off x="4896000" y="1551825"/>
            <a:ext cx="1475449" cy="1531124"/>
          </a:xfrm>
          <a:prstGeom prst="rect">
            <a:avLst/>
          </a:prstGeom>
          <a:noFill/>
          <a:ln>
            <a:noFill/>
          </a:ln>
        </p:spPr>
      </p:pic>
      <p:pic>
        <p:nvPicPr>
          <p:cNvPr id="930" name="Google Shape;930;p74"/>
          <p:cNvPicPr preferRelativeResize="0"/>
          <p:nvPr/>
        </p:nvPicPr>
        <p:blipFill rotWithShape="1">
          <a:blip r:embed="rId6">
            <a:alphaModFix/>
          </a:blip>
          <a:srcRect b="0" l="0" r="0" t="0"/>
          <a:stretch/>
        </p:blipFill>
        <p:spPr>
          <a:xfrm>
            <a:off x="7182000" y="1551825"/>
            <a:ext cx="1475449" cy="1531124"/>
          </a:xfrm>
          <a:prstGeom prst="rect">
            <a:avLst/>
          </a:prstGeom>
          <a:noFill/>
          <a:ln>
            <a:noFill/>
          </a:ln>
        </p:spPr>
      </p:pic>
      <p:sp>
        <p:nvSpPr>
          <p:cNvPr id="931" name="Google Shape;931;p74"/>
          <p:cNvSpPr/>
          <p:nvPr/>
        </p:nvSpPr>
        <p:spPr>
          <a:xfrm>
            <a:off x="1934700" y="2167987"/>
            <a:ext cx="557100" cy="298800"/>
          </a:xfrm>
          <a:prstGeom prst="rightArrow">
            <a:avLst>
              <a:gd fmla="val 50000" name="adj1"/>
              <a:gd fmla="val 50000" name="adj2"/>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2" name="Google Shape;932;p74"/>
          <p:cNvSpPr/>
          <p:nvPr/>
        </p:nvSpPr>
        <p:spPr>
          <a:xfrm>
            <a:off x="4220700" y="2167987"/>
            <a:ext cx="557100" cy="298800"/>
          </a:xfrm>
          <a:prstGeom prst="rightArrow">
            <a:avLst>
              <a:gd fmla="val 50000" name="adj1"/>
              <a:gd fmla="val 50000" name="adj2"/>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3" name="Google Shape;933;p74"/>
          <p:cNvSpPr/>
          <p:nvPr/>
        </p:nvSpPr>
        <p:spPr>
          <a:xfrm>
            <a:off x="6506700" y="2167987"/>
            <a:ext cx="557100" cy="298800"/>
          </a:xfrm>
          <a:prstGeom prst="rightArrow">
            <a:avLst>
              <a:gd fmla="val 50000" name="adj1"/>
              <a:gd fmla="val 50000" name="adj2"/>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4" name="Google Shape;934;p74"/>
          <p:cNvSpPr txBox="1"/>
          <p:nvPr>
            <p:ph idx="1" type="body"/>
          </p:nvPr>
        </p:nvSpPr>
        <p:spPr>
          <a:xfrm>
            <a:off x="324000" y="4112100"/>
            <a:ext cx="8366400" cy="628800"/>
          </a:xfrm>
          <a:prstGeom prst="rect">
            <a:avLst/>
          </a:prstGeom>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accent4"/>
                </a:solidFill>
                <a:latin typeface="Lexend"/>
              </a:rPr>
              <a:t>walxaha (particles) dhexmara (permeable) dhaqdhaqaaq saafi ah (net movement)</a:t>
            </a:r>
            <a:endParaRPr sz="1900">
              <a:solidFill>
                <a:schemeClr val="accent4"/>
              </a:solidFill>
            </a:endParaRPr>
          </a:p>
          <a:p>
            <a:pPr indent="0" lvl="0" marL="0" rtl="0" algn="ctr">
              <a:spcBef>
                <a:spcPts val="0"/>
              </a:spcBef>
              <a:spcAft>
                <a:spcPts val="1000"/>
              </a:spcAft>
              <a:buNone/>
            </a:pPr>
            <a:r>
              <a:rPr lang="en-GB" sz="1400">
                <a:solidFill>
                  <a:schemeClr val="accent4"/>
                </a:solidFill>
                <a:latin typeface="Lexend"/>
              </a:rPr>
              <a:t>heerka uruurinta (concentration gradient) faafin (diffusion)</a:t>
            </a:r>
            <a:endParaRPr sz="1900">
              <a:solidFill>
                <a:schemeClr val="accent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Faafin (Diffusion) gudaha cube jelly ah</a:t>
            </a:r>
            <a:endParaRPr/>
          </a:p>
        </p:txBody>
      </p:sp>
      <p:sp>
        <p:nvSpPr>
          <p:cNvPr id="940" name="Google Shape;940;p75"/>
          <p:cNvSpPr txBox="1"/>
          <p:nvPr>
            <p:ph idx="1" type="body"/>
          </p:nvPr>
        </p:nvSpPr>
        <p:spPr>
          <a:xfrm>
            <a:off x="324000" y="683100"/>
            <a:ext cx="71352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Qor sharaxaad sababta muuqaalka cube-ga u beddelmo. Isticmaal erayadan soo socda sharaxaaddaada:</a:t>
            </a:r>
            <a:endParaRPr sz="1800"/>
          </a:p>
        </p:txBody>
      </p:sp>
      <p:sp>
        <p:nvSpPr>
          <p:cNvPr id="941" name="Google Shape;941;p75"/>
          <p:cNvSpPr txBox="1"/>
          <p:nvPr>
            <p:ph idx="1" type="body"/>
          </p:nvPr>
        </p:nvSpPr>
        <p:spPr>
          <a:xfrm>
            <a:off x="324000" y="1368900"/>
            <a:ext cx="8366400" cy="595800"/>
          </a:xfrm>
          <a:prstGeom prst="rect">
            <a:avLst/>
          </a:prstGeom>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accent4"/>
                </a:solidFill>
                <a:latin typeface="Lexend"/>
              </a:rPr>
              <a:t>walxaha (particles) dhexmara (permeable) dhaqdhaqaaq saafi ah (net movement)</a:t>
            </a:r>
            <a:r>
              <a:rPr lang="en-GB" sz="1400">
                <a:solidFill>
                  <a:schemeClr val="accent4"/>
                </a:solidFill>
                <a:latin typeface="Lexend"/>
              </a:rPr>
              <a:t/>
            </a:r>
            <a:r>
              <a:rPr lang="en-GB" sz="1400">
                <a:solidFill>
                  <a:schemeClr val="accent4"/>
                </a:solidFill>
                <a:latin typeface="Lexend"/>
              </a:rPr>
              <a:t/>
            </a:r>
            <a:endParaRPr sz="1800">
              <a:solidFill>
                <a:schemeClr val="accent4"/>
              </a:solidFill>
            </a:endParaRPr>
          </a:p>
          <a:p>
            <a:pPr indent="0" lvl="0" marL="0" rtl="0" algn="ctr">
              <a:spcBef>
                <a:spcPts val="0"/>
              </a:spcBef>
              <a:spcAft>
                <a:spcPts val="1000"/>
              </a:spcAft>
              <a:buNone/>
            </a:pPr>
            <a:r>
              <a:rPr lang="en-GB" sz="1400">
                <a:solidFill>
                  <a:schemeClr val="accent4"/>
                </a:solidFill>
                <a:latin typeface="Lexend"/>
              </a:rPr>
              <a:t>heerka uruurinta (concentration gradient) faafin (diffusion)</a:t>
            </a:r>
            <a:endParaRPr sz="1800">
              <a:solidFill>
                <a:schemeClr val="accent4"/>
              </a:solidFill>
            </a:endParaRPr>
          </a:p>
        </p:txBody>
      </p:sp>
      <p:sp>
        <p:nvSpPr>
          <p:cNvPr id="942" name="Google Shape;942;p75"/>
          <p:cNvSpPr txBox="1"/>
          <p:nvPr>
            <p:ph idx="1" type="body"/>
          </p:nvPr>
        </p:nvSpPr>
        <p:spPr>
          <a:xfrm>
            <a:off x="221250" y="2054700"/>
            <a:ext cx="8571900" cy="27861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Font typeface="Kalam"/>
              <a:buChar char="●"/>
            </a:pPr>
            <a:r>
              <a:rPr lang="en-GB" sz="1100">
                <a:solidFill>
                  <a:schemeClr val="accent4"/>
                </a:solidFill>
                <a:latin typeface="Kalam"/>
                <a:ea typeface="Kalam"/>
                <a:cs typeface="Kalam"/>
                <a:sym typeface="Kalam"/>
              </a:rPr>
              <a:t>Walxaha aashitada waxay u dhaqaaqi karaan gudaha cube-ga sababtoo ah waa dhexmara (permeable).</a:t>
            </a:r>
            <a:r>
              <a:rPr lang="en-GB" sz="1100">
                <a:latin typeface="Kalam"/>
                <a:ea typeface="Kalam"/>
                <a:cs typeface="Kalam"/>
                <a:sym typeface="Kalam"/>
              </a:rPr>
              <a:t/>
            </a:r>
            <a:r>
              <a:rPr lang="en-GB" sz="1100">
                <a:solidFill>
                  <a:schemeClr val="accent4"/>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Waxaa jira uruurin sare oo ah walxaha aashitada bannaanka cube-ga.</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Dhaqdhaqaaqa saafi ah (net movement) ee walxaha aashitada wuxuu hoos ugu socdaa heerka uruurinta (concentration gradient) laga bilaabo bannaanka ilaa gudaha cube-ga.</a:t>
            </a:r>
            <a:r>
              <a:rPr lang="en-GB" sz="1100">
                <a:solidFill>
                  <a:schemeClr val="accent4"/>
                </a:solidFill>
                <a:latin typeface="Kalam"/>
                <a:ea typeface="Kalam"/>
                <a:cs typeface="Kalam"/>
                <a:sym typeface="Kalam"/>
              </a:rPr>
              <a:t/>
            </a:r>
            <a:r>
              <a:rPr lang="en-GB" sz="1100">
                <a:latin typeface="Kalam"/>
                <a:ea typeface="Kalam"/>
                <a:cs typeface="Kalam"/>
                <a:sym typeface="Kalam"/>
              </a:rPr>
              <a:t/>
            </a:r>
            <a:r>
              <a:rPr lang="en-GB" sz="1100">
                <a:solidFill>
                  <a:schemeClr val="accent4"/>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Walxaha aashitada waxay u dhaqaaqaan gudaha cube-ga sababtoo ah faafin (diffusion) oo ka imanaysa dusha kasta ee cube-ga una socota xaruntiisa.</a:t>
            </a:r>
            <a:r>
              <a:rPr lang="en-GB" sz="1100">
                <a:solidFill>
                  <a:schemeClr val="accent4"/>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Walxaha aashitada waxay sababaan in jelly-ku u beddelo midab la'aan, laga bilaabo dusha kasta ee cube-ga ka dibna u dhaqaaqo gudaha xagga xarunta.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7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Faafin (Diffusion) gudaha cube jelly ah</a:t>
            </a:r>
            <a:endParaRPr/>
          </a:p>
        </p:txBody>
      </p:sp>
      <p:sp>
        <p:nvSpPr>
          <p:cNvPr id="948" name="Google Shape;948;p7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Beddelidda doorsoomayaasha (Changing variables)</a:t>
            </a:r>
            <a:endParaRPr/>
          </a:p>
        </p:txBody>
      </p:sp>
      <p:sp>
        <p:nvSpPr>
          <p:cNvPr id="949" name="Google Shape;949;p7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Faafin (Diffusion) iyada oo loo marayo walax dhexmarta (permeable): tijaabo (experiment) wax ku ool ah</a:t>
            </a:r>
            <a:endParaRPr/>
          </a:p>
        </p:txBody>
      </p:sp>
      <p:pic>
        <p:nvPicPr>
          <p:cNvPr id="950" name="Google Shape;950;p76"/>
          <p:cNvPicPr preferRelativeResize="0"/>
          <p:nvPr/>
        </p:nvPicPr>
        <p:blipFill>
          <a:blip r:embed="rId3">
            <a:alphaModFix/>
          </a:blip>
          <a:stretch>
            <a:fillRect/>
          </a:stretch>
        </p:blipFill>
        <p:spPr>
          <a:xfrm>
            <a:off x="423600" y="2982975"/>
            <a:ext cx="450575" cy="446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Beddelidda doorsoomayaasha (Changing variables)</a:t>
            </a:r>
            <a:endParaRPr/>
          </a:p>
        </p:txBody>
      </p:sp>
      <p:sp>
        <p:nvSpPr>
          <p:cNvPr id="956" name="Google Shape;956;p77"/>
          <p:cNvSpPr txBox="1"/>
          <p:nvPr/>
        </p:nvSpPr>
        <p:spPr>
          <a:xfrm>
            <a:off x="324000" y="765900"/>
            <a:ext cx="71352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Tijaabo (experiment) saynis ah, doorsoome (variable) waa qodob la beddeli karo, la isku mid yeeli karo, ama la qiyaasi karo.</a:t>
            </a:r>
            <a:r>
              <a:rPr lang="en-GB" sz="1100">
                <a:solidFill>
                  <a:schemeClr val="dk1"/>
                </a:solidFill>
                <a:latin typeface="Lexend"/>
                <a:ea typeface="Lexend"/>
                <a:cs typeface="Lexend"/>
                <a:sym typeface="Lexend"/>
              </a:rPr>
              <a:t/>
            </a:r>
            <a:r>
              <a:rPr lang="en-GB" sz="1100">
                <a:solidFill>
                  <a:srgbClr val="000000"/>
                </a:solidFill>
                <a:latin typeface="Lexend"/>
                <a:ea typeface="Lexend"/>
                <a:cs typeface="Lexend"/>
                <a:sym typeface="Lexend"/>
              </a:rPr>
              <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957" name="Google Shape;957;p77"/>
          <p:cNvSpPr txBox="1"/>
          <p:nvPr/>
        </p:nvSpPr>
        <p:spPr>
          <a:xfrm>
            <a:off x="247800" y="1832700"/>
            <a:ext cx="3540000" cy="3387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1000"/>
              </a:spcBef>
              <a:spcAft>
                <a:spcPts val="1000"/>
              </a:spcAft>
              <a:buClr>
                <a:srgbClr val="000000"/>
              </a:buClr>
              <a:buSzPts val="2200"/>
              <a:buFont typeface="Lexend"/>
              <a:buChar char="●"/>
            </a:pPr>
            <a:r>
              <a:rPr lang="en-GB" sz="1100">
                <a:solidFill>
                  <a:schemeClr val="accent5"/>
                </a:solidFill>
                <a:latin typeface="Lexend"/>
                <a:ea typeface="Lexend"/>
                <a:cs typeface="Lexend"/>
                <a:sym typeface="Lexend"/>
              </a:rPr>
              <a:t>Doorsoome madaxbanaan (Independent variable):</a:t>
            </a:r>
            <a:endParaRPr sz="2200">
              <a:solidFill>
                <a:srgbClr val="000000"/>
              </a:solidFill>
              <a:latin typeface="Lexend"/>
              <a:ea typeface="Lexend"/>
              <a:cs typeface="Lexend"/>
              <a:sym typeface="Lexend"/>
            </a:endParaRPr>
          </a:p>
        </p:txBody>
      </p:sp>
      <p:sp>
        <p:nvSpPr>
          <p:cNvPr id="958" name="Google Shape;958;p77"/>
          <p:cNvSpPr txBox="1"/>
          <p:nvPr/>
        </p:nvSpPr>
        <p:spPr>
          <a:xfrm>
            <a:off x="247800" y="2442300"/>
            <a:ext cx="3256800" cy="3387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1000"/>
              </a:spcBef>
              <a:spcAft>
                <a:spcPts val="0"/>
              </a:spcAft>
              <a:buClr>
                <a:srgbClr val="000000"/>
              </a:buClr>
              <a:buSzPts val="2200"/>
              <a:buFont typeface="Lexend"/>
              <a:buChar char="●"/>
            </a:pPr>
            <a:r>
              <a:rPr lang="en-GB" sz="1100">
                <a:solidFill>
                  <a:schemeClr val="accent5"/>
                </a:solidFill>
                <a:latin typeface="Lexend"/>
                <a:ea typeface="Lexend"/>
                <a:cs typeface="Lexend"/>
                <a:sym typeface="Lexend"/>
              </a:rPr>
              <a:t>Doorsoome ku-tiirsan (Dependent variable):</a:t>
            </a:r>
            <a:endParaRPr sz="2200">
              <a:solidFill>
                <a:srgbClr val="000000"/>
              </a:solidFill>
              <a:latin typeface="Lexend"/>
              <a:ea typeface="Lexend"/>
              <a:cs typeface="Lexend"/>
              <a:sym typeface="Lexend"/>
            </a:endParaRPr>
          </a:p>
        </p:txBody>
      </p:sp>
      <p:sp>
        <p:nvSpPr>
          <p:cNvPr id="959" name="Google Shape;959;p77"/>
          <p:cNvSpPr txBox="1"/>
          <p:nvPr/>
        </p:nvSpPr>
        <p:spPr>
          <a:xfrm>
            <a:off x="247800" y="3128100"/>
            <a:ext cx="2722200" cy="3387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1000"/>
              </a:spcBef>
              <a:spcAft>
                <a:spcPts val="1000"/>
              </a:spcAft>
              <a:buClr>
                <a:srgbClr val="000000"/>
              </a:buClr>
              <a:buSzPts val="2200"/>
              <a:buFont typeface="Lexend"/>
              <a:buChar char="●"/>
            </a:pPr>
            <a:r>
              <a:rPr lang="en-GB" sz="1100">
                <a:solidFill>
                  <a:schemeClr val="accent5"/>
                </a:solidFill>
                <a:latin typeface="Lexend"/>
                <a:ea typeface="Lexend"/>
                <a:cs typeface="Lexend"/>
                <a:sym typeface="Lexend"/>
              </a:rPr>
              <a:t>Doorsoome xakameyn (Control variable):</a:t>
            </a:r>
            <a:endParaRPr sz="2200">
              <a:solidFill>
                <a:srgbClr val="000000"/>
              </a:solidFill>
              <a:latin typeface="Lexend"/>
              <a:ea typeface="Lexend"/>
              <a:cs typeface="Lexend"/>
              <a:sym typeface="Lexend"/>
            </a:endParaRPr>
          </a:p>
        </p:txBody>
      </p:sp>
      <p:sp>
        <p:nvSpPr>
          <p:cNvPr id="960" name="Google Shape;960;p77"/>
          <p:cNvSpPr txBox="1"/>
          <p:nvPr/>
        </p:nvSpPr>
        <p:spPr>
          <a:xfrm>
            <a:off x="3787800" y="1832700"/>
            <a:ext cx="48798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rgbClr val="000000"/>
                </a:solidFill>
                <a:latin typeface="Lexend"/>
                <a:ea typeface="Lexend"/>
                <a:cs typeface="Lexend"/>
                <a:sym typeface="Lexend"/>
              </a:rPr>
              <a:t>Qodobka la beddelayo.</a:t>
            </a:r>
            <a:endParaRPr sz="2200">
              <a:solidFill>
                <a:srgbClr val="000000"/>
              </a:solidFill>
              <a:latin typeface="Lexend"/>
              <a:ea typeface="Lexend"/>
              <a:cs typeface="Lexend"/>
              <a:sym typeface="Lexend"/>
            </a:endParaRPr>
          </a:p>
        </p:txBody>
      </p:sp>
      <p:sp>
        <p:nvSpPr>
          <p:cNvPr id="961" name="Google Shape;961;p77"/>
          <p:cNvSpPr txBox="1"/>
          <p:nvPr/>
        </p:nvSpPr>
        <p:spPr>
          <a:xfrm>
            <a:off x="3504675" y="2442300"/>
            <a:ext cx="47817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rgbClr val="000000"/>
                </a:solidFill>
                <a:latin typeface="Lexend"/>
                <a:ea typeface="Lexend"/>
                <a:cs typeface="Lexend"/>
                <a:sym typeface="Lexend"/>
              </a:rPr>
              <a:t>Qodobka la qiyaasayo.</a:t>
            </a:r>
            <a:endParaRPr sz="2200">
              <a:solidFill>
                <a:srgbClr val="000000"/>
              </a:solidFill>
              <a:latin typeface="Lexend"/>
              <a:ea typeface="Lexend"/>
              <a:cs typeface="Lexend"/>
              <a:sym typeface="Lexend"/>
            </a:endParaRPr>
          </a:p>
        </p:txBody>
      </p:sp>
      <p:sp>
        <p:nvSpPr>
          <p:cNvPr id="962" name="Google Shape;962;p77"/>
          <p:cNvSpPr txBox="1"/>
          <p:nvPr/>
        </p:nvSpPr>
        <p:spPr>
          <a:xfrm>
            <a:off x="3017075" y="3128100"/>
            <a:ext cx="52692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latin typeface="Lexend"/>
                <a:ea typeface="Lexend"/>
                <a:cs typeface="Lexend"/>
                <a:sym typeface="Lexend"/>
              </a:rPr>
              <a:t>Qodobka isku midka loo hayo.</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963" name="Google Shape;963;p77"/>
          <p:cNvSpPr txBox="1"/>
          <p:nvPr/>
        </p:nvSpPr>
        <p:spPr>
          <a:xfrm>
            <a:off x="324000" y="3813900"/>
            <a:ext cx="81147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latin typeface="Lexend"/>
                <a:ea typeface="Lexend"/>
                <a:cs typeface="Lexend"/>
                <a:sym typeface="Lexend"/>
              </a:rPr>
              <a:t>Kontorool doorsoomayaasha (Control variables) waa la isku mid dhigaa si isbeddelka doorsoomaha madaxbannaan (independent variable) kaliya uu u saameeyo natiijada.</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78"/>
          <p:cNvSpPr txBox="1"/>
          <p:nvPr>
            <p:ph idx="1"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Isku xir nooc kasta oo doorsoome (variable) tilmaantiisa saxda ah.</a:t>
            </a:r>
            <a:endParaRPr/>
          </a:p>
        </p:txBody>
      </p:sp>
      <p:sp>
        <p:nvSpPr>
          <p:cNvPr id="969" name="Google Shape;969;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Doorsoomayaasha isbeddelaya (Changing variables)</a:t>
            </a:r>
            <a:endParaRPr/>
          </a:p>
        </p:txBody>
      </p:sp>
      <p:sp>
        <p:nvSpPr>
          <p:cNvPr id="970" name="Google Shape;970;p78"/>
          <p:cNvSpPr txBox="1"/>
          <p:nvPr/>
        </p:nvSpPr>
        <p:spPr>
          <a:xfrm>
            <a:off x="324000" y="1798800"/>
            <a:ext cx="3081300" cy="3387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1000"/>
              </a:spcBef>
              <a:spcAft>
                <a:spcPts val="1000"/>
              </a:spcAft>
              <a:buNone/>
            </a:pPr>
            <a:r>
              <a:rPr lang="en-GB" sz="1100">
                <a:solidFill>
                  <a:schemeClr val="dk1"/>
                </a:solidFill>
                <a:latin typeface="Lexend"/>
                <a:ea typeface="Lexend"/>
                <a:cs typeface="Lexend"/>
                <a:sym typeface="Lexend"/>
              </a:rPr>
              <a:t>Doorsoome madaxbannaan (Independent variable)</a:t>
            </a:r>
            <a:endParaRPr sz="2200">
              <a:solidFill>
                <a:schemeClr val="dk1"/>
              </a:solidFill>
              <a:latin typeface="Lexend"/>
              <a:ea typeface="Lexend"/>
              <a:cs typeface="Lexend"/>
              <a:sym typeface="Lexend"/>
            </a:endParaRPr>
          </a:p>
        </p:txBody>
      </p:sp>
      <p:sp>
        <p:nvSpPr>
          <p:cNvPr id="971" name="Google Shape;971;p78"/>
          <p:cNvSpPr txBox="1"/>
          <p:nvPr/>
        </p:nvSpPr>
        <p:spPr>
          <a:xfrm>
            <a:off x="294975" y="2865600"/>
            <a:ext cx="3081300" cy="3387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1000"/>
              </a:spcBef>
              <a:spcAft>
                <a:spcPts val="0"/>
              </a:spcAft>
              <a:buNone/>
            </a:pPr>
            <a:r>
              <a:rPr lang="en-GB" sz="1100">
                <a:solidFill>
                  <a:schemeClr val="dk1"/>
                </a:solidFill>
                <a:latin typeface="Lexend"/>
                <a:ea typeface="Lexend"/>
                <a:cs typeface="Lexend"/>
                <a:sym typeface="Lexend"/>
              </a:rPr>
              <a:t>Doorsoome ku-tiirsan (Dependent variable)</a:t>
            </a:r>
            <a:endParaRPr sz="2200">
              <a:solidFill>
                <a:schemeClr val="dk1"/>
              </a:solidFill>
              <a:latin typeface="Lexend"/>
              <a:ea typeface="Lexend"/>
              <a:cs typeface="Lexend"/>
              <a:sym typeface="Lexend"/>
            </a:endParaRPr>
          </a:p>
        </p:txBody>
      </p:sp>
      <p:sp>
        <p:nvSpPr>
          <p:cNvPr id="972" name="Google Shape;972;p78"/>
          <p:cNvSpPr txBox="1"/>
          <p:nvPr/>
        </p:nvSpPr>
        <p:spPr>
          <a:xfrm>
            <a:off x="324000" y="4008600"/>
            <a:ext cx="3081300" cy="3387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1000"/>
              </a:spcBef>
              <a:spcAft>
                <a:spcPts val="1000"/>
              </a:spcAft>
              <a:buNone/>
            </a:pPr>
            <a:r>
              <a:rPr lang="en-GB" sz="1100">
                <a:solidFill>
                  <a:schemeClr val="dk1"/>
                </a:solidFill>
                <a:latin typeface="Lexend"/>
                <a:ea typeface="Lexend"/>
                <a:cs typeface="Lexend"/>
                <a:sym typeface="Lexend"/>
              </a:rPr>
              <a:t>Doorsoome kontorool (Control variable)</a:t>
            </a:r>
            <a:endParaRPr sz="2200">
              <a:solidFill>
                <a:schemeClr val="dk1"/>
              </a:solidFill>
              <a:latin typeface="Lexend"/>
              <a:ea typeface="Lexend"/>
              <a:cs typeface="Lexend"/>
              <a:sym typeface="Lexend"/>
            </a:endParaRPr>
          </a:p>
        </p:txBody>
      </p:sp>
      <p:sp>
        <p:nvSpPr>
          <p:cNvPr id="973" name="Google Shape;973;p78"/>
          <p:cNvSpPr txBox="1"/>
          <p:nvPr/>
        </p:nvSpPr>
        <p:spPr>
          <a:xfrm>
            <a:off x="5912675" y="1604100"/>
            <a:ext cx="26415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Qodob si isku mid ah loo hayo.</a:t>
            </a:r>
            <a:endParaRPr sz="2200">
              <a:solidFill>
                <a:schemeClr val="dk1"/>
              </a:solidFill>
              <a:latin typeface="Lexend"/>
              <a:ea typeface="Lexend"/>
              <a:cs typeface="Lexend"/>
              <a:sym typeface="Lexend"/>
            </a:endParaRPr>
          </a:p>
        </p:txBody>
      </p:sp>
      <p:sp>
        <p:nvSpPr>
          <p:cNvPr id="974" name="Google Shape;974;p78"/>
          <p:cNvSpPr txBox="1"/>
          <p:nvPr/>
        </p:nvSpPr>
        <p:spPr>
          <a:xfrm>
            <a:off x="5912675" y="2670900"/>
            <a:ext cx="28971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chemeClr val="dk1"/>
                </a:solidFill>
                <a:latin typeface="Lexend"/>
                <a:ea typeface="Lexend"/>
                <a:cs typeface="Lexend"/>
                <a:sym typeface="Lexend"/>
              </a:rPr>
              <a:t>Qodobka la beddelayo.</a:t>
            </a:r>
            <a:endParaRPr sz="2200">
              <a:solidFill>
                <a:schemeClr val="dk1"/>
              </a:solidFill>
              <a:latin typeface="Lexend"/>
              <a:ea typeface="Lexend"/>
              <a:cs typeface="Lexend"/>
              <a:sym typeface="Lexend"/>
            </a:endParaRPr>
          </a:p>
        </p:txBody>
      </p:sp>
      <p:sp>
        <p:nvSpPr>
          <p:cNvPr id="975" name="Google Shape;975;p78"/>
          <p:cNvSpPr txBox="1"/>
          <p:nvPr/>
        </p:nvSpPr>
        <p:spPr>
          <a:xfrm>
            <a:off x="5912675" y="3813900"/>
            <a:ext cx="25746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chemeClr val="dk1"/>
                </a:solidFill>
                <a:latin typeface="Lexend"/>
                <a:ea typeface="Lexend"/>
                <a:cs typeface="Lexend"/>
                <a:sym typeface="Lexend"/>
              </a:rPr>
              <a:t>Qodobka la qiyaasayo.</a:t>
            </a:r>
            <a:endParaRPr sz="2200">
              <a:solidFill>
                <a:schemeClr val="dk1"/>
              </a:solidFill>
              <a:latin typeface="Lexend"/>
              <a:ea typeface="Lexend"/>
              <a:cs typeface="Lexend"/>
              <a:sym typeface="Lexend"/>
            </a:endParaRPr>
          </a:p>
        </p:txBody>
      </p:sp>
      <p:grpSp>
        <p:nvGrpSpPr>
          <p:cNvPr id="976" name="Google Shape;976;p78"/>
          <p:cNvGrpSpPr/>
          <p:nvPr/>
        </p:nvGrpSpPr>
        <p:grpSpPr>
          <a:xfrm>
            <a:off x="5207616" y="1739550"/>
            <a:ext cx="457200" cy="457200"/>
            <a:chOff x="1020916" y="1442088"/>
            <a:chExt cx="457200" cy="457200"/>
          </a:xfrm>
        </p:grpSpPr>
        <p:pic>
          <p:nvPicPr>
            <p:cNvPr id="977" name="Google Shape;977;p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78" name="Google Shape;978;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79" name="Google Shape;979;p78"/>
          <p:cNvGrpSpPr/>
          <p:nvPr/>
        </p:nvGrpSpPr>
        <p:grpSpPr>
          <a:xfrm>
            <a:off x="5207616" y="2806350"/>
            <a:ext cx="457200" cy="457200"/>
            <a:chOff x="1020916" y="1442088"/>
            <a:chExt cx="457200" cy="457200"/>
          </a:xfrm>
        </p:grpSpPr>
        <p:pic>
          <p:nvPicPr>
            <p:cNvPr id="980" name="Google Shape;980;p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81" name="Google Shape;981;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82" name="Google Shape;982;p78"/>
          <p:cNvGrpSpPr/>
          <p:nvPr/>
        </p:nvGrpSpPr>
        <p:grpSpPr>
          <a:xfrm>
            <a:off x="5207616" y="3949350"/>
            <a:ext cx="457200" cy="457200"/>
            <a:chOff x="1020916" y="1442088"/>
            <a:chExt cx="457200" cy="457200"/>
          </a:xfrm>
        </p:grpSpPr>
        <p:pic>
          <p:nvPicPr>
            <p:cNvPr id="983" name="Google Shape;983;p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84" name="Google Shape;984;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cxnSp>
        <p:nvCxnSpPr>
          <p:cNvPr id="985" name="Google Shape;985;p78"/>
          <p:cNvCxnSpPr>
            <a:endCxn id="981" idx="1"/>
          </p:cNvCxnSpPr>
          <p:nvPr/>
        </p:nvCxnSpPr>
        <p:spPr>
          <a:xfrm>
            <a:off x="3405528" y="1989763"/>
            <a:ext cx="1826700" cy="1039500"/>
          </a:xfrm>
          <a:prstGeom prst="straightConnector1">
            <a:avLst/>
          </a:prstGeom>
          <a:noFill/>
          <a:ln cap="flat" cmpd="sng" w="38100">
            <a:solidFill>
              <a:schemeClr val="accent5"/>
            </a:solidFill>
            <a:prstDash val="solid"/>
            <a:round/>
            <a:headEnd len="med" w="med" type="none"/>
            <a:tailEnd len="med" w="med" type="none"/>
          </a:ln>
        </p:spPr>
      </p:cxnSp>
      <p:cxnSp>
        <p:nvCxnSpPr>
          <p:cNvPr id="986" name="Google Shape;986;p78"/>
          <p:cNvCxnSpPr>
            <a:stCxn id="971" idx="3"/>
            <a:endCxn id="984" idx="1"/>
          </p:cNvCxnSpPr>
          <p:nvPr/>
        </p:nvCxnSpPr>
        <p:spPr>
          <a:xfrm>
            <a:off x="3376275" y="3034950"/>
            <a:ext cx="1856100" cy="1137300"/>
          </a:xfrm>
          <a:prstGeom prst="straightConnector1">
            <a:avLst/>
          </a:prstGeom>
          <a:noFill/>
          <a:ln cap="flat" cmpd="sng" w="38100">
            <a:solidFill>
              <a:schemeClr val="accent5"/>
            </a:solidFill>
            <a:prstDash val="solid"/>
            <a:round/>
            <a:headEnd len="med" w="med" type="none"/>
            <a:tailEnd len="med" w="med" type="none"/>
          </a:ln>
        </p:spPr>
      </p:cxnSp>
      <p:cxnSp>
        <p:nvCxnSpPr>
          <p:cNvPr id="987" name="Google Shape;987;p78"/>
          <p:cNvCxnSpPr>
            <a:stCxn id="972" idx="3"/>
            <a:endCxn id="978" idx="1"/>
          </p:cNvCxnSpPr>
          <p:nvPr/>
        </p:nvCxnSpPr>
        <p:spPr>
          <a:xfrm flipH="1" rot="10800000">
            <a:off x="3405300" y="1962450"/>
            <a:ext cx="1827000" cy="22155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Doorsoomayaasha isbeddelaya (Changing variables)</a:t>
            </a:r>
            <a:endParaRPr/>
          </a:p>
        </p:txBody>
      </p:sp>
      <p:sp>
        <p:nvSpPr>
          <p:cNvPr id="993" name="Google Shape;993;p79"/>
          <p:cNvSpPr txBox="1"/>
          <p:nvPr/>
        </p:nvSpPr>
        <p:spPr>
          <a:xfrm>
            <a:off x="324000" y="765900"/>
            <a:ext cx="71352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Ka hor inta aanan samayn tijaabo (experiment) saynis, waxaan samayn karnaa saadaal saynis.</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994" name="Google Shape;994;p79"/>
          <p:cNvSpPr txBox="1"/>
          <p:nvPr/>
        </p:nvSpPr>
        <p:spPr>
          <a:xfrm>
            <a:off x="476400" y="1680300"/>
            <a:ext cx="28509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accent5"/>
                </a:solidFill>
                <a:latin typeface="Lexend"/>
                <a:ea typeface="Lexend"/>
                <a:cs typeface="Lexend"/>
                <a:sym typeface="Lexend"/>
              </a:rPr>
              <a:t>Saadaal saynis (Scientific prediction):</a:t>
            </a:r>
            <a:r>
              <a:rPr lang="en-GB" sz="1100">
                <a:solidFill>
                  <a:schemeClr val="accent5"/>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995" name="Google Shape;995;p79"/>
          <p:cNvSpPr txBox="1"/>
          <p:nvPr/>
        </p:nvSpPr>
        <p:spPr>
          <a:xfrm>
            <a:off x="3301100" y="1680300"/>
            <a:ext cx="44907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latin typeface="Lexend"/>
                <a:ea typeface="Lexend"/>
                <a:cs typeface="Lexend"/>
                <a:sym typeface="Lexend"/>
              </a:rPr>
              <a:t>Saadaasha saynisku waa hadal la tijaabin karo oo ku saabsan natiijada suurtagalka ah ee tijaabo (experiment).</a:t>
            </a:r>
            <a:endParaRPr sz="2000">
              <a:solidFill>
                <a:srgbClr val="000000"/>
              </a:solidFill>
              <a:latin typeface="Lexend"/>
              <a:ea typeface="Lexend"/>
              <a:cs typeface="Lexend"/>
              <a:sym typeface="Lexend"/>
            </a:endParaRPr>
          </a:p>
        </p:txBody>
      </p:sp>
      <p:sp>
        <p:nvSpPr>
          <p:cNvPr id="996" name="Google Shape;996;p79"/>
          <p:cNvSpPr txBox="1"/>
          <p:nvPr/>
        </p:nvSpPr>
        <p:spPr>
          <a:xfrm>
            <a:off x="3301100" y="2975700"/>
            <a:ext cx="52695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Saadaalinta saameynta</a:t>
            </a:r>
            <a:r>
              <a:rPr lang="en-GB" sz="11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isbeddelka doorsoomaha madaxbannaan (independent variable)</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ee ku yeelan doono doorsoomaha ku-tiirsan (dependent variable).</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997" name="Google Shape;997;p79"/>
          <p:cNvSpPr txBox="1"/>
          <p:nvPr/>
        </p:nvSpPr>
        <p:spPr>
          <a:xfrm>
            <a:off x="1520000" y="2975700"/>
            <a:ext cx="16848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accent5"/>
                </a:solidFill>
                <a:latin typeface="Lexend"/>
                <a:ea typeface="Lexend"/>
                <a:cs typeface="Lexend"/>
                <a:sym typeface="Lexend"/>
              </a:rPr>
              <a:t>Tusaale ahaan:</a:t>
            </a:r>
            <a:endParaRPr sz="2000">
              <a:solidFill>
                <a:schemeClr val="accent5"/>
              </a:solidFill>
              <a:latin typeface="Lexend"/>
              <a:ea typeface="Lexend"/>
              <a:cs typeface="Lexend"/>
              <a:sym typeface="Lexend"/>
            </a:endParaRPr>
          </a:p>
        </p:txBody>
      </p:sp>
      <p:sp>
        <p:nvSpPr>
          <p:cNvPr id="998" name="Google Shape;998;p79"/>
          <p:cNvSpPr txBox="1"/>
          <p:nvPr/>
        </p:nvSpPr>
        <p:spPr>
          <a:xfrm>
            <a:off x="324000" y="4271100"/>
            <a:ext cx="82467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Saadaal saynis (Scientific prediction) had iyo jeer waa la tijaabin karaa iyadoo la adeegsanayo tijaabo (experiment).</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80"/>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Kee yahay saadaal saynis (Scientific prediction) la tijaabin karo?</a:t>
            </a:r>
            <a:endParaRPr sz="2000"/>
          </a:p>
        </p:txBody>
      </p:sp>
      <p:sp>
        <p:nvSpPr>
          <p:cNvPr id="1004" name="Google Shape;1004;p8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Doorsoomayaasha isbeddelaya (Changing variables)</a:t>
            </a:r>
            <a:endParaRPr/>
          </a:p>
        </p:txBody>
      </p:sp>
      <p:sp>
        <p:nvSpPr>
          <p:cNvPr id="1005" name="Google Shape;1005;p80"/>
          <p:cNvSpPr txBox="1"/>
          <p:nvPr>
            <p:ph idx="1" type="subTitle"/>
          </p:nvPr>
        </p:nvSpPr>
        <p:spPr>
          <a:xfrm>
            <a:off x="1034425" y="1837775"/>
            <a:ext cx="52224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Diffusion waxaa keena qaybo dhaqaaqaya (movement).</a:t>
            </a:r>
            <a:endParaRPr sz="2000"/>
          </a:p>
        </p:txBody>
      </p:sp>
      <p:sp>
        <p:nvSpPr>
          <p:cNvPr id="1006" name="Google Shape;1006;p80"/>
          <p:cNvSpPr txBox="1"/>
          <p:nvPr>
            <p:ph idx="3" type="subTitle"/>
          </p:nvPr>
        </p:nvSpPr>
        <p:spPr>
          <a:xfrm>
            <a:off x="1034425" y="2641850"/>
            <a:ext cx="53754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Waqtigii loo qaaday in cube jelly uu midabkiisa ku beddelo acid wuxuu ahaa 13 m 45 s.</a:t>
            </a:r>
            <a:endParaRPr sz="2000"/>
          </a:p>
        </p:txBody>
      </p:sp>
      <p:sp>
        <p:nvSpPr>
          <p:cNvPr id="1007" name="Google Shape;1007;p80"/>
          <p:cNvSpPr txBox="1"/>
          <p:nvPr>
            <p:ph idx="4" type="subTitle"/>
          </p:nvPr>
        </p:nvSpPr>
        <p:spPr>
          <a:xfrm>
            <a:off x="1034425" y="3614575"/>
            <a:ext cx="53754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Isticmaalka aashito (acid) xoog leh ayaa ka dhigi doonta in xabagta jelly midabkeedu uu si dhakhso leh u lumo (turn colourless).</a:t>
            </a:r>
            <a:endParaRPr sz="2000"/>
          </a:p>
        </p:txBody>
      </p:sp>
      <p:pic>
        <p:nvPicPr>
          <p:cNvPr id="1008" name="Google Shape;1008;p80"/>
          <p:cNvPicPr preferRelativeResize="0"/>
          <p:nvPr/>
        </p:nvPicPr>
        <p:blipFill>
          <a:blip r:embed="rId3">
            <a:alphaModFix/>
          </a:blip>
          <a:stretch>
            <a:fillRect/>
          </a:stretch>
        </p:blipFill>
        <p:spPr>
          <a:xfrm>
            <a:off x="6535683" y="3744200"/>
            <a:ext cx="396000" cy="419100"/>
          </a:xfrm>
          <a:prstGeom prst="rect">
            <a:avLst/>
          </a:prstGeom>
          <a:noFill/>
          <a:ln>
            <a:noFill/>
          </a:ln>
        </p:spPr>
      </p:pic>
      <p:sp>
        <p:nvSpPr>
          <p:cNvPr id="1009" name="Google Shape;1009;p80"/>
          <p:cNvSpPr txBox="1"/>
          <p:nvPr>
            <p:ph idx="1" type="subTitle"/>
          </p:nvPr>
        </p:nvSpPr>
        <p:spPr>
          <a:xfrm>
            <a:off x="7282825" y="1837775"/>
            <a:ext cx="1666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Sharaxaad (Sharraxaad)</a:t>
            </a:r>
            <a:endParaRPr sz="2000">
              <a:solidFill>
                <a:schemeClr val="accent5"/>
              </a:solidFill>
            </a:endParaRPr>
          </a:p>
        </p:txBody>
      </p:sp>
      <p:sp>
        <p:nvSpPr>
          <p:cNvPr id="1010" name="Google Shape;1010;p80"/>
          <p:cNvSpPr txBox="1"/>
          <p:nvPr>
            <p:ph idx="1" type="subTitle"/>
          </p:nvPr>
        </p:nvSpPr>
        <p:spPr>
          <a:xfrm>
            <a:off x="7282825" y="2641850"/>
            <a:ext cx="1666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Indho-indhayn (Observation)</a:t>
            </a:r>
            <a:endParaRPr sz="2000">
              <a:solidFill>
                <a:schemeClr val="accent5"/>
              </a:solidFill>
            </a:endParaRPr>
          </a:p>
        </p:txBody>
      </p:sp>
      <p:sp>
        <p:nvSpPr>
          <p:cNvPr id="1011" name="Google Shape;1011;p80"/>
          <p:cNvSpPr txBox="1"/>
          <p:nvPr>
            <p:ph idx="1" type="subTitle"/>
          </p:nvPr>
        </p:nvSpPr>
        <p:spPr>
          <a:xfrm>
            <a:off x="7459200" y="3614575"/>
            <a:ext cx="1537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Saadaal (Prediction)</a:t>
            </a:r>
            <a:endParaRPr sz="2000">
              <a:solidFill>
                <a:schemeClr val="accent5"/>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Beddelidda doorsoomayaasha (Changing variables)</a:t>
            </a:r>
            <a:endParaRPr/>
          </a:p>
        </p:txBody>
      </p:sp>
      <p:sp>
        <p:nvSpPr>
          <p:cNvPr id="1017" name="Google Shape;1017;p81"/>
          <p:cNvSpPr txBox="1"/>
          <p:nvPr/>
        </p:nvSpPr>
        <p:spPr>
          <a:xfrm>
            <a:off x="324000" y="765900"/>
            <a:ext cx="71352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Marka la baarayo faafinta (diffusion) aashitada (acid) gudaha xabagta jelly midabka leh, doorsoome (variable) aan beddeli karno waa heerkulka (temperature).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018" name="Google Shape;1018;p81"/>
          <p:cNvSpPr txBox="1"/>
          <p:nvPr/>
        </p:nvSpPr>
        <p:spPr>
          <a:xfrm>
            <a:off x="3600600" y="1832700"/>
            <a:ext cx="3540000" cy="307800"/>
          </a:xfrm>
          <a:prstGeom prst="rect">
            <a:avLst/>
          </a:prstGeom>
          <a:noFill/>
          <a:ln>
            <a:noFill/>
          </a:ln>
        </p:spPr>
        <p:txBody>
          <a:bodyPr anchorCtr="0" anchor="t" bIns="0" lIns="0" spcFirstLastPara="1" rIns="0" wrap="square" tIns="0">
            <a:normAutofit/>
          </a:bodyPr>
          <a:lstStyle/>
          <a:p>
            <a:pPr indent="-355600" lvl="0" marL="457200" rtl="0" algn="l">
              <a:lnSpc>
                <a:spcPct val="115000"/>
              </a:lnSpc>
              <a:spcBef>
                <a:spcPts val="1000"/>
              </a:spcBef>
              <a:spcAft>
                <a:spcPts val="1000"/>
              </a:spcAft>
              <a:buClr>
                <a:srgbClr val="000000"/>
              </a:buClr>
              <a:buSzPts val="2000"/>
              <a:buFont typeface="Lexend"/>
              <a:buChar char="●"/>
            </a:pPr>
            <a:r>
              <a:rPr lang="en-GB" sz="1100">
                <a:solidFill>
                  <a:schemeClr val="accent5"/>
                </a:solidFill>
                <a:latin typeface="Lexend"/>
                <a:ea typeface="Lexend"/>
                <a:cs typeface="Lexend"/>
                <a:sym typeface="Lexend"/>
              </a:rPr>
              <a:t>Doorsoome madaxbannaan (Independent variable):</a:t>
            </a:r>
            <a:endParaRPr sz="2000">
              <a:solidFill>
                <a:srgbClr val="000000"/>
              </a:solidFill>
              <a:latin typeface="Lexend"/>
              <a:ea typeface="Lexend"/>
              <a:cs typeface="Lexend"/>
              <a:sym typeface="Lexend"/>
            </a:endParaRPr>
          </a:p>
        </p:txBody>
      </p:sp>
      <p:sp>
        <p:nvSpPr>
          <p:cNvPr id="1019" name="Google Shape;1019;p81"/>
          <p:cNvSpPr txBox="1"/>
          <p:nvPr/>
        </p:nvSpPr>
        <p:spPr>
          <a:xfrm>
            <a:off x="3600600" y="2670900"/>
            <a:ext cx="3256800" cy="307800"/>
          </a:xfrm>
          <a:prstGeom prst="rect">
            <a:avLst/>
          </a:prstGeom>
          <a:noFill/>
          <a:ln>
            <a:noFill/>
          </a:ln>
        </p:spPr>
        <p:txBody>
          <a:bodyPr anchorCtr="0" anchor="t" bIns="0" lIns="0" spcFirstLastPara="1" rIns="0" wrap="square" tIns="0">
            <a:normAutofit/>
          </a:bodyPr>
          <a:lstStyle/>
          <a:p>
            <a:pPr indent="-355600" lvl="0" marL="457200" rtl="0" algn="l">
              <a:lnSpc>
                <a:spcPct val="115000"/>
              </a:lnSpc>
              <a:spcBef>
                <a:spcPts val="1000"/>
              </a:spcBef>
              <a:spcAft>
                <a:spcPts val="0"/>
              </a:spcAft>
              <a:buClr>
                <a:srgbClr val="000000"/>
              </a:buClr>
              <a:buSzPts val="2000"/>
              <a:buFont typeface="Lexend"/>
              <a:buChar char="●"/>
            </a:pPr>
            <a:r>
              <a:rPr lang="en-GB" sz="1100">
                <a:solidFill>
                  <a:schemeClr val="accent5"/>
                </a:solidFill>
                <a:latin typeface="Lexend"/>
                <a:ea typeface="Lexend"/>
                <a:cs typeface="Lexend"/>
                <a:sym typeface="Lexend"/>
              </a:rPr>
              <a:t>Doorsoome ku-tiirsan (Dependent variable):</a:t>
            </a:r>
            <a:endParaRPr sz="2000">
              <a:solidFill>
                <a:srgbClr val="000000"/>
              </a:solidFill>
              <a:latin typeface="Lexend"/>
              <a:ea typeface="Lexend"/>
              <a:cs typeface="Lexend"/>
              <a:sym typeface="Lexend"/>
            </a:endParaRPr>
          </a:p>
        </p:txBody>
      </p:sp>
      <p:sp>
        <p:nvSpPr>
          <p:cNvPr id="1020" name="Google Shape;1020;p81"/>
          <p:cNvSpPr txBox="1"/>
          <p:nvPr/>
        </p:nvSpPr>
        <p:spPr>
          <a:xfrm>
            <a:off x="411480" y="4098180"/>
            <a:ext cx="2722200" cy="307800"/>
          </a:xfrm>
          <a:prstGeom prst="rect">
            <a:avLst/>
          </a:prstGeom>
          <a:noFill/>
          <a:ln>
            <a:noFill/>
          </a:ln>
        </p:spPr>
        <p:txBody>
          <a:bodyPr anchorCtr="0" anchor="t" bIns="0" lIns="0" spcFirstLastPara="1" rIns="0" wrap="square" tIns="0">
            <a:normAutofit/>
          </a:bodyPr>
          <a:lstStyle/>
          <a:p>
            <a:pPr indent="-355600" lvl="0" marL="457200" rtl="0" algn="l">
              <a:lnSpc>
                <a:spcPct val="115000"/>
              </a:lnSpc>
              <a:spcBef>
                <a:spcPts val="1000"/>
              </a:spcBef>
              <a:spcAft>
                <a:spcPts val="1000"/>
              </a:spcAft>
              <a:buClr>
                <a:srgbClr val="000000"/>
              </a:buClr>
              <a:buSzPts val="2000"/>
              <a:buFont typeface="Lexend"/>
              <a:buChar char="●"/>
            </a:pPr>
            <a:r>
              <a:rPr lang="en-GB" sz="1100">
                <a:solidFill>
                  <a:schemeClr val="accent5"/>
                </a:solidFill>
                <a:latin typeface="Lexend"/>
                <a:ea typeface="Lexend"/>
                <a:cs typeface="Lexend"/>
                <a:sym typeface="Lexend"/>
              </a:rPr>
              <a:t>Doorsoome xakameyn (Control variable):</a:t>
            </a:r>
            <a:endParaRPr sz="2000">
              <a:solidFill>
                <a:srgbClr val="000000"/>
              </a:solidFill>
              <a:latin typeface="Lexend"/>
              <a:ea typeface="Lexend"/>
              <a:cs typeface="Lexend"/>
              <a:sym typeface="Lexend"/>
            </a:endParaRPr>
          </a:p>
        </p:txBody>
      </p:sp>
      <p:sp>
        <p:nvSpPr>
          <p:cNvPr id="1021" name="Google Shape;1021;p81"/>
          <p:cNvSpPr txBox="1"/>
          <p:nvPr/>
        </p:nvSpPr>
        <p:spPr>
          <a:xfrm>
            <a:off x="6912000" y="1832700"/>
            <a:ext cx="18753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latin typeface="Lexend"/>
                <a:ea typeface="Lexend"/>
                <a:cs typeface="Lexend"/>
                <a:sym typeface="Lexend"/>
              </a:rPr>
              <a:t>Heerkulka (Temperature) aashitada (acid).</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022" name="Google Shape;1022;p81"/>
          <p:cNvSpPr txBox="1"/>
          <p:nvPr/>
        </p:nvSpPr>
        <p:spPr>
          <a:xfrm>
            <a:off x="6628875" y="2670900"/>
            <a:ext cx="21912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latin typeface="Lexend"/>
                <a:ea typeface="Lexend"/>
                <a:cs typeface="Lexend"/>
                <a:sym typeface="Lexend"/>
              </a:rPr>
              <a:t>Waqtiga loo qaato in midabka xabag kasta laga tirtiro (decolourise).</a:t>
            </a:r>
            <a:endParaRPr sz="2000">
              <a:solidFill>
                <a:srgbClr val="000000"/>
              </a:solidFill>
              <a:latin typeface="Lexend"/>
              <a:ea typeface="Lexend"/>
              <a:cs typeface="Lexend"/>
              <a:sym typeface="Lexend"/>
            </a:endParaRPr>
          </a:p>
        </p:txBody>
      </p:sp>
      <p:sp>
        <p:nvSpPr>
          <p:cNvPr id="1023" name="Google Shape;1023;p81"/>
          <p:cNvSpPr txBox="1"/>
          <p:nvPr/>
        </p:nvSpPr>
        <p:spPr>
          <a:xfrm>
            <a:off x="3389712" y="4098180"/>
            <a:ext cx="2829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latin typeface="Lexend"/>
                <a:ea typeface="Lexend"/>
                <a:cs typeface="Lexend"/>
                <a:sym typeface="Lexend"/>
              </a:rPr>
              <a:t>Cabbirka (size) xabagta.</a:t>
            </a:r>
            <a:endParaRPr sz="2000">
              <a:solidFill>
                <a:srgbClr val="000000"/>
              </a:solidFill>
              <a:latin typeface="Lexend"/>
              <a:ea typeface="Lexend"/>
              <a:cs typeface="Lexend"/>
              <a:sym typeface="Lexend"/>
            </a:endParaRPr>
          </a:p>
        </p:txBody>
      </p:sp>
      <p:grpSp>
        <p:nvGrpSpPr>
          <p:cNvPr id="1024" name="Google Shape;1024;p81"/>
          <p:cNvGrpSpPr/>
          <p:nvPr/>
        </p:nvGrpSpPr>
        <p:grpSpPr>
          <a:xfrm>
            <a:off x="324000" y="1798813"/>
            <a:ext cx="714000" cy="2651787"/>
            <a:chOff x="324000" y="1798813"/>
            <a:chExt cx="714000" cy="2651787"/>
          </a:xfrm>
        </p:grpSpPr>
        <p:pic>
          <p:nvPicPr>
            <p:cNvPr id="1025" name="Google Shape;1025;p81"/>
            <p:cNvPicPr preferRelativeResize="0"/>
            <p:nvPr/>
          </p:nvPicPr>
          <p:blipFill>
            <a:blip r:embed="rId3">
              <a:alphaModFix/>
            </a:blip>
            <a:stretch>
              <a:fillRect/>
            </a:stretch>
          </p:blipFill>
          <p:spPr>
            <a:xfrm>
              <a:off x="400200" y="1798813"/>
              <a:ext cx="525250" cy="2307677"/>
            </a:xfrm>
            <a:prstGeom prst="rect">
              <a:avLst/>
            </a:prstGeom>
            <a:noFill/>
            <a:ln>
              <a:noFill/>
            </a:ln>
          </p:spPr>
        </p:pic>
        <p:sp>
          <p:nvSpPr>
            <p:cNvPr id="1026" name="Google Shape;1026;p81"/>
            <p:cNvSpPr/>
            <p:nvPr/>
          </p:nvSpPr>
          <p:spPr>
            <a:xfrm>
              <a:off x="518825" y="2848100"/>
              <a:ext cx="288000" cy="288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7" name="Google Shape;1027;p81"/>
            <p:cNvSpPr txBox="1"/>
            <p:nvPr/>
          </p:nvSpPr>
          <p:spPr>
            <a:xfrm>
              <a:off x="324000" y="4173400"/>
              <a:ext cx="714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000"/>
                </a:spcBef>
                <a:spcAft>
                  <a:spcPts val="1000"/>
                </a:spcAft>
                <a:buNone/>
              </a:pPr>
              <a:r>
                <a:rPr lang="en-GB" sz="1800">
                  <a:latin typeface="Lexend"/>
                  <a:ea typeface="Lexend"/>
                  <a:cs typeface="Lexend"/>
                  <a:sym typeface="Lexend"/>
                </a:rPr>
                <a:t>20</a:t>
              </a:r>
              <a:r>
                <a:rPr baseline="30000" lang="en-GB" sz="1800">
                  <a:latin typeface="Lexend"/>
                  <a:ea typeface="Lexend"/>
                  <a:cs typeface="Lexend"/>
                  <a:sym typeface="Lexend"/>
                </a:rPr>
                <a:t> </a:t>
              </a:r>
              <a:r>
                <a:rPr lang="en-GB" sz="1800">
                  <a:latin typeface="Lexend"/>
                  <a:ea typeface="Lexend"/>
                  <a:cs typeface="Lexend"/>
                  <a:sym typeface="Lexend"/>
                </a:rPr>
                <a:t>°C</a:t>
              </a:r>
              <a:endParaRPr sz="1800">
                <a:solidFill>
                  <a:srgbClr val="000000"/>
                </a:solidFill>
                <a:latin typeface="Lexend"/>
                <a:ea typeface="Lexend"/>
                <a:cs typeface="Lexend"/>
                <a:sym typeface="Lexend"/>
              </a:endParaRPr>
            </a:p>
          </p:txBody>
        </p:sp>
      </p:grpSp>
      <p:grpSp>
        <p:nvGrpSpPr>
          <p:cNvPr id="1028" name="Google Shape;1028;p81"/>
          <p:cNvGrpSpPr/>
          <p:nvPr/>
        </p:nvGrpSpPr>
        <p:grpSpPr>
          <a:xfrm>
            <a:off x="1390800" y="1798813"/>
            <a:ext cx="714000" cy="2651787"/>
            <a:chOff x="1390800" y="1798813"/>
            <a:chExt cx="714000" cy="2651787"/>
          </a:xfrm>
        </p:grpSpPr>
        <p:pic>
          <p:nvPicPr>
            <p:cNvPr id="1029" name="Google Shape;1029;p81"/>
            <p:cNvPicPr preferRelativeResize="0"/>
            <p:nvPr/>
          </p:nvPicPr>
          <p:blipFill>
            <a:blip r:embed="rId3">
              <a:alphaModFix/>
            </a:blip>
            <a:stretch>
              <a:fillRect/>
            </a:stretch>
          </p:blipFill>
          <p:spPr>
            <a:xfrm>
              <a:off x="1390800" y="1798813"/>
              <a:ext cx="525250" cy="2307677"/>
            </a:xfrm>
            <a:prstGeom prst="rect">
              <a:avLst/>
            </a:prstGeom>
            <a:noFill/>
            <a:ln>
              <a:noFill/>
            </a:ln>
          </p:spPr>
        </p:pic>
        <p:sp>
          <p:nvSpPr>
            <p:cNvPr id="1030" name="Google Shape;1030;p81"/>
            <p:cNvSpPr/>
            <p:nvPr/>
          </p:nvSpPr>
          <p:spPr>
            <a:xfrm>
              <a:off x="1509425" y="2848100"/>
              <a:ext cx="288000" cy="288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1" name="Google Shape;1031;p81"/>
            <p:cNvSpPr txBox="1"/>
            <p:nvPr/>
          </p:nvSpPr>
          <p:spPr>
            <a:xfrm>
              <a:off x="1390800" y="4173400"/>
              <a:ext cx="714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000"/>
                </a:spcBef>
                <a:spcAft>
                  <a:spcPts val="1000"/>
                </a:spcAft>
                <a:buNone/>
              </a:pPr>
              <a:r>
                <a:rPr lang="en-GB" sz="1800">
                  <a:latin typeface="Lexend"/>
                  <a:ea typeface="Lexend"/>
                  <a:cs typeface="Lexend"/>
                  <a:sym typeface="Lexend"/>
                </a:rPr>
                <a:t>4</a:t>
              </a:r>
              <a:r>
                <a:rPr lang="en-GB" sz="1800">
                  <a:latin typeface="Lexend"/>
                  <a:ea typeface="Lexend"/>
                  <a:cs typeface="Lexend"/>
                  <a:sym typeface="Lexend"/>
                </a:rPr>
                <a:t>0</a:t>
              </a:r>
              <a:r>
                <a:rPr baseline="30000" lang="en-GB" sz="1800">
                  <a:latin typeface="Lexend"/>
                  <a:ea typeface="Lexend"/>
                  <a:cs typeface="Lexend"/>
                  <a:sym typeface="Lexend"/>
                </a:rPr>
                <a:t> </a:t>
              </a:r>
              <a:r>
                <a:rPr lang="en-GB" sz="1800">
                  <a:latin typeface="Lexend"/>
                  <a:ea typeface="Lexend"/>
                  <a:cs typeface="Lexend"/>
                  <a:sym typeface="Lexend"/>
                </a:rPr>
                <a:t>°C</a:t>
              </a:r>
              <a:endParaRPr sz="1800">
                <a:solidFill>
                  <a:srgbClr val="000000"/>
                </a:solidFill>
                <a:latin typeface="Lexend"/>
                <a:ea typeface="Lexend"/>
                <a:cs typeface="Lexend"/>
                <a:sym typeface="Lexend"/>
              </a:endParaRPr>
            </a:p>
          </p:txBody>
        </p:sp>
      </p:grpSp>
      <p:grpSp>
        <p:nvGrpSpPr>
          <p:cNvPr id="1032" name="Google Shape;1032;p81"/>
          <p:cNvGrpSpPr/>
          <p:nvPr/>
        </p:nvGrpSpPr>
        <p:grpSpPr>
          <a:xfrm>
            <a:off x="2381400" y="1798813"/>
            <a:ext cx="714000" cy="2651787"/>
            <a:chOff x="2381400" y="1798813"/>
            <a:chExt cx="714000" cy="2651787"/>
          </a:xfrm>
        </p:grpSpPr>
        <p:pic>
          <p:nvPicPr>
            <p:cNvPr id="1033" name="Google Shape;1033;p81"/>
            <p:cNvPicPr preferRelativeResize="0"/>
            <p:nvPr/>
          </p:nvPicPr>
          <p:blipFill>
            <a:blip r:embed="rId3">
              <a:alphaModFix/>
            </a:blip>
            <a:stretch>
              <a:fillRect/>
            </a:stretch>
          </p:blipFill>
          <p:spPr>
            <a:xfrm>
              <a:off x="2381400" y="1798813"/>
              <a:ext cx="525250" cy="2307677"/>
            </a:xfrm>
            <a:prstGeom prst="rect">
              <a:avLst/>
            </a:prstGeom>
            <a:noFill/>
            <a:ln>
              <a:noFill/>
            </a:ln>
          </p:spPr>
        </p:pic>
        <p:sp>
          <p:nvSpPr>
            <p:cNvPr id="1034" name="Google Shape;1034;p81"/>
            <p:cNvSpPr/>
            <p:nvPr/>
          </p:nvSpPr>
          <p:spPr>
            <a:xfrm>
              <a:off x="2500025" y="2848100"/>
              <a:ext cx="288000" cy="288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5" name="Google Shape;1035;p81"/>
            <p:cNvSpPr txBox="1"/>
            <p:nvPr/>
          </p:nvSpPr>
          <p:spPr>
            <a:xfrm>
              <a:off x="2381400" y="4173400"/>
              <a:ext cx="714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000"/>
                </a:spcBef>
                <a:spcAft>
                  <a:spcPts val="1000"/>
                </a:spcAft>
                <a:buNone/>
              </a:pPr>
              <a:r>
                <a:rPr lang="en-GB" sz="1800">
                  <a:latin typeface="Lexend"/>
                  <a:ea typeface="Lexend"/>
                  <a:cs typeface="Lexend"/>
                  <a:sym typeface="Lexend"/>
                </a:rPr>
                <a:t>6</a:t>
              </a:r>
              <a:r>
                <a:rPr lang="en-GB" sz="1800">
                  <a:latin typeface="Lexend"/>
                  <a:ea typeface="Lexend"/>
                  <a:cs typeface="Lexend"/>
                  <a:sym typeface="Lexend"/>
                </a:rPr>
                <a:t>0</a:t>
              </a:r>
              <a:r>
                <a:rPr baseline="30000" lang="en-GB" sz="1800">
                  <a:latin typeface="Lexend"/>
                  <a:ea typeface="Lexend"/>
                  <a:cs typeface="Lexend"/>
                  <a:sym typeface="Lexend"/>
                </a:rPr>
                <a:t> </a:t>
              </a:r>
              <a:r>
                <a:rPr lang="en-GB" sz="1800">
                  <a:latin typeface="Lexend"/>
                  <a:ea typeface="Lexend"/>
                  <a:cs typeface="Lexend"/>
                  <a:sym typeface="Lexend"/>
                </a:rPr>
                <a:t>°C</a:t>
              </a:r>
              <a:endParaRPr sz="1800">
                <a:solidFill>
                  <a:srgbClr val="000000"/>
                </a:solidFill>
                <a:latin typeface="Lexend"/>
                <a:ea typeface="Lexend"/>
                <a:cs typeface="Lexend"/>
                <a:sym typeface="Lexend"/>
              </a:endParaRPr>
            </a:p>
          </p:txBody>
        </p:sp>
      </p:grpSp>
      <p:sp>
        <p:nvSpPr>
          <p:cNvPr id="1036" name="TextBox 1035"/>
          <p:cNvSpPr txBox="1"/>
          <p:nvPr/>
        </p:nvSpPr>
        <p:spPr>
          <a:xfrm>
            <a:off x="411480" y="382386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Beddelidda doorsoomayaasha (Changing variables)</a:t>
            </a:r>
            <a:endParaRPr/>
          </a:p>
        </p:txBody>
      </p:sp>
      <p:sp>
        <p:nvSpPr>
          <p:cNvPr id="1041" name="Google Shape;1041;p82"/>
          <p:cNvSpPr txBox="1"/>
          <p:nvPr/>
        </p:nvSpPr>
        <p:spPr>
          <a:xfrm>
            <a:off x="324000" y="765900"/>
            <a:ext cx="71352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Uma baahna inaan kululeyno dareere (liquid) si faafintu (diffusion) u dhacdo.</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042" name="Google Shape;1042;p82"/>
          <p:cNvSpPr txBox="1"/>
          <p:nvPr/>
        </p:nvSpPr>
        <p:spPr>
          <a:xfrm>
            <a:off x="6243700" y="3459075"/>
            <a:ext cx="2283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Walxaha (Particles) dareeraha (liquid)</a:t>
            </a:r>
            <a:endParaRPr sz="1800">
              <a:latin typeface="Lexend"/>
              <a:ea typeface="Lexend"/>
              <a:cs typeface="Lexend"/>
              <a:sym typeface="Lexend"/>
            </a:endParaRPr>
          </a:p>
        </p:txBody>
      </p:sp>
      <p:sp>
        <p:nvSpPr>
          <p:cNvPr id="1043" name="Google Shape;1043;p82"/>
          <p:cNvSpPr txBox="1"/>
          <p:nvPr/>
        </p:nvSpPr>
        <p:spPr>
          <a:xfrm>
            <a:off x="324000" y="1756500"/>
            <a:ext cx="48744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Faafintu (Diffusion) waxay had iyo jeer ka dhacdaa dareere (liquid) sababtoo ah walxuhu (particles) si joogto ah ayuu u dhaqdhaqaaqaan (movement).</a:t>
            </a:r>
            <a:endParaRPr sz="2200">
              <a:solidFill>
                <a:srgbClr val="000000"/>
              </a:solidFill>
              <a:latin typeface="Lexend"/>
              <a:ea typeface="Lexend"/>
              <a:cs typeface="Lexend"/>
              <a:sym typeface="Lexend"/>
            </a:endParaRPr>
          </a:p>
        </p:txBody>
      </p:sp>
      <p:sp>
        <p:nvSpPr>
          <p:cNvPr id="1044" name="Google Shape;1044;p82"/>
          <p:cNvSpPr txBox="1"/>
          <p:nvPr/>
        </p:nvSpPr>
        <p:spPr>
          <a:xfrm>
            <a:off x="324000" y="3204300"/>
            <a:ext cx="48744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Laakiin kordhinta heerkulka (temperature) waxay kordhisaa xawaaraha (speed) ay walxuhu (particles) ku dhaqdhaqaaqaan (movement).</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045" name="Google Shape;1045;p82"/>
          <p:cNvSpPr txBox="1"/>
          <p:nvPr/>
        </p:nvSpPr>
        <p:spPr>
          <a:xfrm>
            <a:off x="250650" y="4547475"/>
            <a:ext cx="8478900" cy="492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highlight>
                  <a:srgbClr val="FFFFFF"/>
                </a:highlight>
                <a:latin typeface="Lexend"/>
                <a:ea typeface="Lexend"/>
                <a:cs typeface="Lexend"/>
                <a:sym typeface="Lexend"/>
              </a:rPr>
              <a:t>Jilitaan (Simulation) by PhET Interactive Simulations, University of Colorado Boulder, licensed under CC-BY-4.0 (https://phet.colorado.edu).</a:t>
            </a:r>
            <a:r>
              <a:rPr lang="en-GB" sz="1100" u="sng">
                <a:solidFill>
                  <a:schemeClr val="dk2"/>
                </a:solidFill>
                <a:highlight>
                  <a:srgbClr val="FFFFFF"/>
                </a:highlight>
                <a:latin typeface="Lexend"/>
                <a:ea typeface="Lexend"/>
                <a:cs typeface="Lexend"/>
                <a:sym typeface="Lexend"/>
                <a:hlinkClick r:id="rId3">
                  <a:extLst>
                    <a:ext uri="{A12FA001-AC4F-418D-AE19-62706E023703}">
                      <ahyp:hlinkClr val="tx"/>
                    </a:ext>
                  </a:extLst>
                </a:hlinkClick>
              </a:rPr>
              <a:t/>
            </a:r>
            <a:r>
              <a:rPr lang="en-GB" sz="1100">
                <a:solidFill>
                  <a:schemeClr val="dk2"/>
                </a:solidFill>
                <a:highlight>
                  <a:srgbClr val="FFFFFF"/>
                </a:highlight>
                <a:latin typeface="Lexend"/>
                <a:ea typeface="Lexend"/>
                <a:cs typeface="Lexend"/>
                <a:sym typeface="Lexend"/>
              </a:rPr>
              <a:t/>
            </a:r>
            <a:endParaRPr sz="600">
              <a:solidFill>
                <a:schemeClr val="dk2"/>
              </a:solidFill>
              <a:latin typeface="Lexend"/>
              <a:ea typeface="Lexend"/>
              <a:cs typeface="Lexend"/>
              <a:sym typeface="Lexend"/>
            </a:endParaRPr>
          </a:p>
          <a:p>
            <a:pPr indent="0" lvl="0" marL="0" rtl="0" algn="l">
              <a:spcBef>
                <a:spcPts val="0"/>
              </a:spcBef>
              <a:spcAft>
                <a:spcPts val="0"/>
              </a:spcAft>
              <a:buNone/>
            </a:pPr>
            <a:r>
              <a:rPr>
                <a:latin typeface="Lexend"/>
              </a:rPr>
              <a:t/>
            </a:r>
            <a:endParaRPr/>
          </a:p>
        </p:txBody>
      </p:sp>
      <p:pic>
        <p:nvPicPr>
          <p:cNvPr id="1046" name="Google Shape;1046;p82"/>
          <p:cNvPicPr preferRelativeResize="0"/>
          <p:nvPr/>
        </p:nvPicPr>
        <p:blipFill>
          <a:blip r:embed="rId4">
            <a:alphaModFix/>
          </a:blip>
          <a:stretch>
            <a:fillRect/>
          </a:stretch>
        </p:blipFill>
        <p:spPr>
          <a:xfrm>
            <a:off x="6289300" y="1646400"/>
            <a:ext cx="1841375" cy="171561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Beddelidda doorsoomayaasha (Changing variables)</a:t>
            </a:r>
            <a:endParaRPr/>
          </a:p>
        </p:txBody>
      </p:sp>
      <p:sp>
        <p:nvSpPr>
          <p:cNvPr id="1052" name="Google Shape;1052;p83"/>
          <p:cNvSpPr txBox="1"/>
          <p:nvPr/>
        </p:nvSpPr>
        <p:spPr>
          <a:xfrm>
            <a:off x="324000" y="765900"/>
            <a:ext cx="71352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Saadaasha (Prediction) sayniska (scientific) ee ugu badan ee saxda ah waa kee?</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200">
              <a:solidFill>
                <a:srgbClr val="000000"/>
              </a:solidFill>
              <a:latin typeface="Lexend"/>
              <a:ea typeface="Lexend"/>
              <a:cs typeface="Lexend"/>
              <a:sym typeface="Lexend"/>
            </a:endParaRPr>
          </a:p>
        </p:txBody>
      </p:sp>
      <p:grpSp>
        <p:nvGrpSpPr>
          <p:cNvPr id="1053" name="Google Shape;1053;p83"/>
          <p:cNvGrpSpPr/>
          <p:nvPr/>
        </p:nvGrpSpPr>
        <p:grpSpPr>
          <a:xfrm>
            <a:off x="6076400" y="1517038"/>
            <a:ext cx="714000" cy="2651787"/>
            <a:chOff x="324000" y="1798813"/>
            <a:chExt cx="714000" cy="2651787"/>
          </a:xfrm>
        </p:grpSpPr>
        <p:pic>
          <p:nvPicPr>
            <p:cNvPr id="1054" name="Google Shape;1054;p83"/>
            <p:cNvPicPr preferRelativeResize="0"/>
            <p:nvPr/>
          </p:nvPicPr>
          <p:blipFill>
            <a:blip r:embed="rId3">
              <a:alphaModFix/>
            </a:blip>
            <a:stretch>
              <a:fillRect/>
            </a:stretch>
          </p:blipFill>
          <p:spPr>
            <a:xfrm>
              <a:off x="400200" y="1798813"/>
              <a:ext cx="525250" cy="2307677"/>
            </a:xfrm>
            <a:prstGeom prst="rect">
              <a:avLst/>
            </a:prstGeom>
            <a:noFill/>
            <a:ln>
              <a:noFill/>
            </a:ln>
          </p:spPr>
        </p:pic>
        <p:sp>
          <p:nvSpPr>
            <p:cNvPr id="1055" name="Google Shape;1055;p83"/>
            <p:cNvSpPr/>
            <p:nvPr/>
          </p:nvSpPr>
          <p:spPr>
            <a:xfrm>
              <a:off x="518825" y="2848100"/>
              <a:ext cx="288000" cy="288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6" name="Google Shape;1056;p83"/>
            <p:cNvSpPr txBox="1"/>
            <p:nvPr/>
          </p:nvSpPr>
          <p:spPr>
            <a:xfrm>
              <a:off x="324000" y="4173400"/>
              <a:ext cx="714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000"/>
                </a:spcBef>
                <a:spcAft>
                  <a:spcPts val="1000"/>
                </a:spcAft>
                <a:buNone/>
              </a:pPr>
              <a:r>
                <a:rPr lang="en-GB" sz="1300">
                  <a:latin typeface="Lexend"/>
                  <a:ea typeface="Lexend"/>
                  <a:cs typeface="Lexend"/>
                  <a:sym typeface="Lexend"/>
                </a:rPr>
                <a:t>20</a:t>
              </a:r>
              <a:r>
                <a:rPr baseline="30000" lang="en-GB" sz="1300">
                  <a:latin typeface="Lexend"/>
                  <a:ea typeface="Lexend"/>
                  <a:cs typeface="Lexend"/>
                  <a:sym typeface="Lexend"/>
                </a:rPr>
                <a:t> </a:t>
              </a:r>
              <a:r>
                <a:rPr lang="en-GB" sz="1300">
                  <a:latin typeface="Lexend"/>
                  <a:ea typeface="Lexend"/>
                  <a:cs typeface="Lexend"/>
                  <a:sym typeface="Lexend"/>
                </a:rPr>
                <a:t>°C</a:t>
              </a:r>
              <a:endParaRPr sz="1800">
                <a:solidFill>
                  <a:srgbClr val="000000"/>
                </a:solidFill>
                <a:latin typeface="Lexend"/>
                <a:ea typeface="Lexend"/>
                <a:cs typeface="Lexend"/>
                <a:sym typeface="Lexend"/>
              </a:endParaRPr>
            </a:p>
          </p:txBody>
        </p:sp>
      </p:grpSp>
      <p:grpSp>
        <p:nvGrpSpPr>
          <p:cNvPr id="1057" name="Google Shape;1057;p83"/>
          <p:cNvGrpSpPr/>
          <p:nvPr/>
        </p:nvGrpSpPr>
        <p:grpSpPr>
          <a:xfrm>
            <a:off x="7143200" y="1517038"/>
            <a:ext cx="714000" cy="2651787"/>
            <a:chOff x="1390800" y="1798813"/>
            <a:chExt cx="714000" cy="2651787"/>
          </a:xfrm>
        </p:grpSpPr>
        <p:pic>
          <p:nvPicPr>
            <p:cNvPr id="1058" name="Google Shape;1058;p83"/>
            <p:cNvPicPr preferRelativeResize="0"/>
            <p:nvPr/>
          </p:nvPicPr>
          <p:blipFill>
            <a:blip r:embed="rId3">
              <a:alphaModFix/>
            </a:blip>
            <a:stretch>
              <a:fillRect/>
            </a:stretch>
          </p:blipFill>
          <p:spPr>
            <a:xfrm>
              <a:off x="1390800" y="1798813"/>
              <a:ext cx="525250" cy="2307677"/>
            </a:xfrm>
            <a:prstGeom prst="rect">
              <a:avLst/>
            </a:prstGeom>
            <a:noFill/>
            <a:ln>
              <a:noFill/>
            </a:ln>
          </p:spPr>
        </p:pic>
        <p:sp>
          <p:nvSpPr>
            <p:cNvPr id="1059" name="Google Shape;1059;p83"/>
            <p:cNvSpPr/>
            <p:nvPr/>
          </p:nvSpPr>
          <p:spPr>
            <a:xfrm>
              <a:off x="1509425" y="2848100"/>
              <a:ext cx="288000" cy="288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0" name="Google Shape;1060;p83"/>
            <p:cNvSpPr txBox="1"/>
            <p:nvPr/>
          </p:nvSpPr>
          <p:spPr>
            <a:xfrm>
              <a:off x="1390800" y="4173400"/>
              <a:ext cx="714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000"/>
                </a:spcBef>
                <a:spcAft>
                  <a:spcPts val="1000"/>
                </a:spcAft>
                <a:buNone/>
              </a:pPr>
              <a:r>
                <a:rPr lang="en-GB" sz="1300">
                  <a:latin typeface="Lexend"/>
                  <a:ea typeface="Lexend"/>
                  <a:cs typeface="Lexend"/>
                  <a:sym typeface="Lexend"/>
                </a:rPr>
                <a:t>40</a:t>
              </a:r>
              <a:r>
                <a:rPr baseline="30000" lang="en-GB" sz="1300">
                  <a:latin typeface="Lexend"/>
                  <a:ea typeface="Lexend"/>
                  <a:cs typeface="Lexend"/>
                  <a:sym typeface="Lexend"/>
                </a:rPr>
                <a:t> </a:t>
              </a:r>
              <a:r>
                <a:rPr lang="en-GB" sz="1300">
                  <a:latin typeface="Lexend"/>
                  <a:ea typeface="Lexend"/>
                  <a:cs typeface="Lexend"/>
                  <a:sym typeface="Lexend"/>
                </a:rPr>
                <a:t>°C</a:t>
              </a:r>
              <a:endParaRPr sz="1800">
                <a:solidFill>
                  <a:srgbClr val="000000"/>
                </a:solidFill>
                <a:latin typeface="Lexend"/>
                <a:ea typeface="Lexend"/>
                <a:cs typeface="Lexend"/>
                <a:sym typeface="Lexend"/>
              </a:endParaRPr>
            </a:p>
          </p:txBody>
        </p:sp>
      </p:grpSp>
      <p:grpSp>
        <p:nvGrpSpPr>
          <p:cNvPr id="1061" name="Google Shape;1061;p83"/>
          <p:cNvGrpSpPr/>
          <p:nvPr/>
        </p:nvGrpSpPr>
        <p:grpSpPr>
          <a:xfrm>
            <a:off x="8133800" y="1517038"/>
            <a:ext cx="714000" cy="2651787"/>
            <a:chOff x="2381400" y="1798813"/>
            <a:chExt cx="714000" cy="2651787"/>
          </a:xfrm>
        </p:grpSpPr>
        <p:pic>
          <p:nvPicPr>
            <p:cNvPr id="1062" name="Google Shape;1062;p83"/>
            <p:cNvPicPr preferRelativeResize="0"/>
            <p:nvPr/>
          </p:nvPicPr>
          <p:blipFill>
            <a:blip r:embed="rId3">
              <a:alphaModFix/>
            </a:blip>
            <a:stretch>
              <a:fillRect/>
            </a:stretch>
          </p:blipFill>
          <p:spPr>
            <a:xfrm>
              <a:off x="2381400" y="1798813"/>
              <a:ext cx="525250" cy="2307677"/>
            </a:xfrm>
            <a:prstGeom prst="rect">
              <a:avLst/>
            </a:prstGeom>
            <a:noFill/>
            <a:ln>
              <a:noFill/>
            </a:ln>
          </p:spPr>
        </p:pic>
        <p:sp>
          <p:nvSpPr>
            <p:cNvPr id="1063" name="Google Shape;1063;p83"/>
            <p:cNvSpPr/>
            <p:nvPr/>
          </p:nvSpPr>
          <p:spPr>
            <a:xfrm>
              <a:off x="2500025" y="2848100"/>
              <a:ext cx="288000" cy="288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4" name="Google Shape;1064;p83"/>
            <p:cNvSpPr txBox="1"/>
            <p:nvPr/>
          </p:nvSpPr>
          <p:spPr>
            <a:xfrm>
              <a:off x="2381400" y="4173400"/>
              <a:ext cx="7140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000"/>
                </a:spcBef>
                <a:spcAft>
                  <a:spcPts val="1000"/>
                </a:spcAft>
                <a:buNone/>
              </a:pPr>
              <a:r>
                <a:rPr lang="en-GB" sz="1300">
                  <a:latin typeface="Lexend"/>
                  <a:ea typeface="Lexend"/>
                  <a:cs typeface="Lexend"/>
                  <a:sym typeface="Lexend"/>
                </a:rPr>
                <a:t>60</a:t>
              </a:r>
              <a:r>
                <a:rPr baseline="30000" lang="en-GB" sz="1300">
                  <a:latin typeface="Lexend"/>
                  <a:ea typeface="Lexend"/>
                  <a:cs typeface="Lexend"/>
                  <a:sym typeface="Lexend"/>
                </a:rPr>
                <a:t> </a:t>
              </a:r>
              <a:r>
                <a:rPr lang="en-GB" sz="1300">
                  <a:latin typeface="Lexend"/>
                  <a:ea typeface="Lexend"/>
                  <a:cs typeface="Lexend"/>
                  <a:sym typeface="Lexend"/>
                </a:rPr>
                <a:t>°C</a:t>
              </a:r>
              <a:endParaRPr sz="1800">
                <a:solidFill>
                  <a:srgbClr val="000000"/>
                </a:solidFill>
                <a:latin typeface="Lexend"/>
                <a:ea typeface="Lexend"/>
                <a:cs typeface="Lexend"/>
                <a:sym typeface="Lexend"/>
              </a:endParaRPr>
            </a:p>
          </p:txBody>
        </p:sp>
      </p:grpSp>
      <p:sp>
        <p:nvSpPr>
          <p:cNvPr id="1065" name="Google Shape;1065;p83"/>
          <p:cNvSpPr txBox="1"/>
          <p:nvPr>
            <p:ph idx="1" type="subTitle"/>
          </p:nvPr>
        </p:nvSpPr>
        <p:spPr>
          <a:xfrm>
            <a:off x="1034425" y="1685375"/>
            <a:ext cx="4455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Heerkulka (Temperature) sare, waqtiga loo qaato in midabka xabagta laga tirtiro (decolourise) wuu dheeraan doonaa.</a:t>
            </a:r>
            <a:endParaRPr sz="1800"/>
          </a:p>
        </p:txBody>
      </p:sp>
      <p:sp>
        <p:nvSpPr>
          <p:cNvPr id="1066" name="Google Shape;1066;p83"/>
          <p:cNvSpPr txBox="1"/>
          <p:nvPr>
            <p:ph idx="3" type="subTitle"/>
          </p:nvPr>
        </p:nvSpPr>
        <p:spPr>
          <a:xfrm>
            <a:off x="1034425" y="2641850"/>
            <a:ext cx="45633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Heerkulka (Temperature) sare, waqtiga loo qaato in midabka xabagta laga tirtiro (decolourise) wuu gaaban doonaa.</a:t>
            </a:r>
            <a:endParaRPr sz="1800"/>
          </a:p>
        </p:txBody>
      </p:sp>
      <p:sp>
        <p:nvSpPr>
          <p:cNvPr id="1067" name="Google Shape;1067;p83"/>
          <p:cNvSpPr txBox="1"/>
          <p:nvPr>
            <p:ph idx="4" type="subTitle"/>
          </p:nvPr>
        </p:nvSpPr>
        <p:spPr>
          <a:xfrm>
            <a:off x="1034425" y="3614574"/>
            <a:ext cx="4563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Kordhinta heerkulka saameyn kuma yeelan doonto waqtiga lagu qaato in midabka ka baxo cube-ka (decolourise).</a:t>
            </a:r>
            <a:r>
              <a:rPr lang="en-GB" sz="1100">
                <a:latin typeface="Lexend"/>
              </a:rPr>
              <a:t/>
            </a:r>
            <a:endParaRPr sz="1800"/>
          </a:p>
        </p:txBody>
      </p:sp>
      <p:pic>
        <p:nvPicPr>
          <p:cNvPr id="1068" name="Google Shape;1068;p83"/>
          <p:cNvPicPr preferRelativeResize="0"/>
          <p:nvPr/>
        </p:nvPicPr>
        <p:blipFill>
          <a:blip r:embed="rId4">
            <a:alphaModFix/>
          </a:blip>
          <a:stretch>
            <a:fillRect/>
          </a:stretch>
        </p:blipFill>
        <p:spPr>
          <a:xfrm>
            <a:off x="5489433" y="2761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Beddelidda doorsoomayaasha (variables)</a:t>
            </a:r>
            <a:endParaRPr/>
          </a:p>
        </p:txBody>
      </p:sp>
      <p:sp>
        <p:nvSpPr>
          <p:cNvPr id="1074" name="Google Shape;1074;p84"/>
          <p:cNvSpPr txBox="1"/>
          <p:nvPr/>
        </p:nvSpPr>
        <p:spPr>
          <a:xfrm>
            <a:off x="324000" y="2366100"/>
            <a:ext cx="43005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Daawo muujinta (demonstration) si aad u aragto waxa dhacaya.</a:t>
            </a:r>
            <a:endParaRPr sz="2000">
              <a:solidFill>
                <a:srgbClr val="000000"/>
              </a:solidFill>
              <a:latin typeface="Lexend"/>
              <a:ea typeface="Lexend"/>
              <a:cs typeface="Lexend"/>
              <a:sym typeface="Lexend"/>
            </a:endParaRPr>
          </a:p>
        </p:txBody>
      </p:sp>
      <p:sp>
        <p:nvSpPr>
          <p:cNvPr id="1075" name="Google Shape;1075;p84"/>
          <p:cNvSpPr txBox="1"/>
          <p:nvPr/>
        </p:nvSpPr>
        <p:spPr>
          <a:xfrm>
            <a:off x="324000" y="765900"/>
            <a:ext cx="28509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accent5"/>
                </a:solidFill>
                <a:latin typeface="Lexend"/>
                <a:ea typeface="Lexend"/>
                <a:cs typeface="Lexend"/>
                <a:sym typeface="Lexend"/>
              </a:rPr>
              <a:t>Saadaal cilmiyeed (scientific prediction):</a:t>
            </a:r>
            <a:endParaRPr sz="2000">
              <a:solidFill>
                <a:srgbClr val="000000"/>
              </a:solidFill>
              <a:latin typeface="Lexend"/>
              <a:ea typeface="Lexend"/>
              <a:cs typeface="Lexend"/>
              <a:sym typeface="Lexend"/>
            </a:endParaRPr>
          </a:p>
        </p:txBody>
      </p:sp>
      <p:sp>
        <p:nvSpPr>
          <p:cNvPr id="1076" name="Google Shape;1076;p84"/>
          <p:cNvSpPr txBox="1"/>
          <p:nvPr/>
        </p:nvSpPr>
        <p:spPr>
          <a:xfrm>
            <a:off x="2996300" y="765900"/>
            <a:ext cx="44907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latin typeface="Lexend"/>
                <a:ea typeface="Lexend"/>
                <a:cs typeface="Lexend"/>
                <a:sym typeface="Lexend"/>
              </a:rPr>
              <a:t>Heerkulka sare, waqtiga lagu qaato in midabka ka baxo cube-ka wuu gaaban doonaa.</a:t>
            </a:r>
            <a:endParaRPr sz="2000">
              <a:solidFill>
                <a:srgbClr val="000000"/>
              </a:solidFill>
              <a:latin typeface="Lexend"/>
              <a:ea typeface="Lexend"/>
              <a:cs typeface="Lexend"/>
              <a:sym typeface="Lexend"/>
            </a:endParaRPr>
          </a:p>
        </p:txBody>
      </p:sp>
      <p:pic>
        <p:nvPicPr>
          <p:cNvPr id="1077" name="Google Shape;1077;p84">
            <a:hlinkClick r:id="rId3"/>
          </p:cNvPr>
          <p:cNvPicPr preferRelativeResize="0"/>
          <p:nvPr/>
        </p:nvPicPr>
        <p:blipFill rotWithShape="1">
          <a:blip r:embed="rId4">
            <a:alphaModFix/>
          </a:blip>
          <a:srcRect b="0" l="0" r="0" t="0"/>
          <a:stretch/>
        </p:blipFill>
        <p:spPr>
          <a:xfrm>
            <a:off x="6120762" y="4062338"/>
            <a:ext cx="1133728" cy="515329"/>
          </a:xfrm>
          <a:prstGeom prst="rect">
            <a:avLst/>
          </a:prstGeom>
          <a:noFill/>
          <a:ln>
            <a:noFill/>
          </a:ln>
        </p:spPr>
      </p:pic>
      <p:sp>
        <p:nvSpPr>
          <p:cNvPr id="1078" name="Google Shape;1078;p84"/>
          <p:cNvSpPr txBox="1"/>
          <p:nvPr/>
        </p:nvSpPr>
        <p:spPr>
          <a:xfrm>
            <a:off x="324000" y="3356700"/>
            <a:ext cx="43005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Ma taageeray indho-indhayntii (observations) tijaabada (experiment) saadaashii?</a:t>
            </a:r>
            <a:r>
              <a:rPr lang="en-GB" sz="1100">
                <a:solidFill>
                  <a:schemeClr val="dk1"/>
                </a:solidFill>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1079" name="Google Shape;1079;p84"/>
          <p:cNvPicPr preferRelativeResize="0"/>
          <p:nvPr/>
        </p:nvPicPr>
        <p:blipFill rotWithShape="1">
          <a:blip r:embed="rId5">
            <a:alphaModFix/>
          </a:blip>
          <a:srcRect b="0" l="6633" r="2241" t="0"/>
          <a:stretch/>
        </p:blipFill>
        <p:spPr>
          <a:xfrm>
            <a:off x="5087925" y="1934100"/>
            <a:ext cx="3199400" cy="19758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85"/>
          <p:cNvSpPr txBox="1"/>
          <p:nvPr>
            <p:ph type="title"/>
          </p:nvPr>
        </p:nvSpPr>
        <p:spPr>
          <a:xfrm>
            <a:off x="324000" y="748775"/>
            <a:ext cx="5374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Yaa qeexaya indho-indhaynta (observations) tijaabada (experiment)?</a:t>
            </a:r>
            <a:r>
              <a:rPr lang="en-GB" sz="1800">
                <a:solidFill>
                  <a:schemeClr val="accent5"/>
                </a:solidFill>
                <a:latin typeface="Lexend"/>
              </a:rPr>
              <a:t/>
            </a:r>
            <a:r>
              <a:rPr lang="en-GB" sz="1800">
                <a:latin typeface="Lexend"/>
              </a:rPr>
              <a:t/>
            </a:r>
            <a:endParaRPr sz="2000"/>
          </a:p>
        </p:txBody>
      </p:sp>
      <p:sp>
        <p:nvSpPr>
          <p:cNvPr id="1085" name="Google Shape;1085;p8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Beddelidda doorsoomayaasha (variables)</a:t>
            </a:r>
            <a:endParaRPr/>
          </a:p>
        </p:txBody>
      </p:sp>
      <p:sp>
        <p:nvSpPr>
          <p:cNvPr id="1086" name="Google Shape;1086;p85"/>
          <p:cNvSpPr txBox="1"/>
          <p:nvPr>
            <p:ph idx="1" type="subTitle"/>
          </p:nvPr>
        </p:nvSpPr>
        <p:spPr>
          <a:xfrm>
            <a:off x="958225" y="1685375"/>
            <a:ext cx="44685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Heerkulka sare, waqtiga lagu qaato in midabka ka baxo cube-ka wuu dheeraa.</a:t>
            </a:r>
            <a:r>
              <a:rPr lang="en-GB" sz="1800">
                <a:latin typeface="Lexend"/>
              </a:rPr>
              <a:t/>
            </a:r>
            <a:r>
              <a:rPr lang="en-GB" sz="1800">
                <a:latin typeface="Lexend"/>
              </a:rPr>
              <a:t/>
            </a:r>
            <a:endParaRPr sz="1800"/>
          </a:p>
        </p:txBody>
      </p:sp>
      <p:sp>
        <p:nvSpPr>
          <p:cNvPr id="1087" name="Google Shape;1087;p85"/>
          <p:cNvSpPr txBox="1"/>
          <p:nvPr>
            <p:ph idx="1" type="subTitle"/>
          </p:nvPr>
        </p:nvSpPr>
        <p:spPr>
          <a:xfrm>
            <a:off x="958225" y="2675975"/>
            <a:ext cx="4344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Heerkulka sare, waqtiga lagu qaato in midabka ka baxo cube-ka wuu gaabnaa.</a:t>
            </a:r>
            <a:endParaRPr sz="1800"/>
          </a:p>
        </p:txBody>
      </p:sp>
      <p:sp>
        <p:nvSpPr>
          <p:cNvPr id="1088" name="Google Shape;1088;p85"/>
          <p:cNvSpPr txBox="1"/>
          <p:nvPr>
            <p:ph idx="1" type="subTitle"/>
          </p:nvPr>
        </p:nvSpPr>
        <p:spPr>
          <a:xfrm>
            <a:off x="958225" y="3666575"/>
            <a:ext cx="4437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Heerkulka sare, waqtiga lagu qaato in midabka ka baxo cube-ka wuxuu la mid ahaa kii heerkulka hoose.</a:t>
            </a:r>
            <a:r>
              <a:rPr lang="en-GB" sz="1800">
                <a:latin typeface="Lexend"/>
              </a:rPr>
              <a:t/>
            </a:r>
            <a:r>
              <a:rPr lang="en-GB" sz="1800">
                <a:latin typeface="Lexend"/>
              </a:rPr>
              <a:t/>
            </a:r>
            <a:endParaRPr sz="1800"/>
          </a:p>
        </p:txBody>
      </p:sp>
      <p:graphicFrame>
        <p:nvGraphicFramePr>
          <p:cNvPr id="1089" name="Google Shape;1089;p85"/>
          <p:cNvGraphicFramePr/>
          <p:nvPr/>
        </p:nvGraphicFramePr>
        <p:xfrm>
          <a:off x="5698200" y="1080000"/>
          <a:ext cx="3000000" cy="3000000"/>
        </p:xfrm>
        <a:graphic>
          <a:graphicData uri="http://schemas.openxmlformats.org/drawingml/2006/table">
            <a:tbl>
              <a:tblPr>
                <a:noFill/>
                <a:tableStyleId>{DB0A8F17-AC0D-48F0-A289-C9BF3E2B132B}</a:tableStyleId>
              </a:tblPr>
              <a:tblGrid>
                <a:gridCol w="1560900"/>
                <a:gridCol w="1560900"/>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Heerkulka (°C)</a:t>
                      </a:r>
                      <a:endParaRPr sz="1600">
                        <a:solidFill>
                          <a:schemeClr val="lt1"/>
                        </a:solidFill>
                        <a:latin typeface="Lexend"/>
                        <a:ea typeface="Lexend"/>
                        <a:cs typeface="Lexend"/>
                        <a:sym typeface="Lexend"/>
                      </a:endParaRPr>
                    </a:p>
                  </a:txBody>
                  <a:tcPr marT="91425" marB="91425" marR="91425" marL="91425">
                    <a:lnL cap="flat" cmpd="sng" w="9525">
                      <a:solidFill>
                        <a:srgbClr val="EBEDFE"/>
                      </a:solidFill>
                      <a:prstDash val="solid"/>
                      <a:round/>
                      <a:headEnd len="sm" w="sm" type="none"/>
                      <a:tailEnd len="sm" w="sm" type="none"/>
                    </a:lnL>
                    <a:lnR cap="flat" cmpd="sng" w="9525">
                      <a:solidFill>
                        <a:srgbClr val="EBEDFE"/>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EBEDF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Waqtiga lagu qaato in midabka ka baxo cube-ka (s)</a:t>
                      </a:r>
                      <a:endParaRPr sz="1600">
                        <a:solidFill>
                          <a:schemeClr val="lt1"/>
                        </a:solidFill>
                        <a:latin typeface="Lexend"/>
                        <a:ea typeface="Lexend"/>
                        <a:cs typeface="Lexend"/>
                        <a:sym typeface="Lexend"/>
                      </a:endParaRPr>
                    </a:p>
                  </a:txBody>
                  <a:tcPr marT="91425" marB="91425" marR="91425" marL="91425">
                    <a:lnL cap="flat" cmpd="sng" w="9525">
                      <a:solidFill>
                        <a:srgbClr val="EBEDFE"/>
                      </a:solidFill>
                      <a:prstDash val="solid"/>
                      <a:round/>
                      <a:headEnd len="sm" w="sm" type="none"/>
                      <a:tailEnd len="sm" w="sm" type="none"/>
                    </a:lnL>
                    <a:lnR cap="flat" cmpd="sng" w="9525">
                      <a:solidFill>
                        <a:srgbClr val="EBEDFE"/>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EBEDFE"/>
                      </a:solidFill>
                      <a:prstDash val="solid"/>
                      <a:round/>
                      <a:headEnd len="sm" w="sm" type="none"/>
                      <a:tailEnd len="sm" w="sm" type="none"/>
                    </a:lnB>
                    <a:solidFill>
                      <a:schemeClr val="accent5"/>
                    </a:solid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20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chemeClr val="accent5"/>
                      </a:solidFill>
                      <a:prstDash val="solid"/>
                      <a:round/>
                      <a:headEnd len="sm" w="sm" type="none"/>
                      <a:tailEnd len="sm" w="sm" type="none"/>
                    </a:lnB>
                    <a:noFill/>
                  </a:tcPr>
                </a:tc>
                <a:tc>
                  <a:txBody>
                    <a:bodyPr/>
                    <a:lstStyle/>
                    <a:p>
                      <a:pPr indent="0" lvl="0" marL="0" rtl="0" algn="l">
                        <a:spcBef>
                          <a:spcPts val="0"/>
                        </a:spcBef>
                        <a:spcAft>
                          <a:spcPts val="0"/>
                        </a:spcAft>
                        <a:buNone/>
                      </a:pPr>
                      <a:r>
                        <a:rPr lang="en-GB" sz="1800">
                          <a:latin typeface="Lexend"/>
                          <a:ea typeface="Lexend"/>
                          <a:cs typeface="Lexend"/>
                          <a:sym typeface="Lexend"/>
                        </a:rPr>
                        <a:t>602</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chemeClr val="accent5"/>
                      </a:solidFill>
                      <a:prstDash val="solid"/>
                      <a:round/>
                      <a:headEnd len="sm" w="sm" type="none"/>
                      <a:tailEnd len="sm" w="sm" type="none"/>
                    </a:lnB>
                    <a:no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40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c>
                  <a:txBody>
                    <a:bodyPr/>
                    <a:lstStyle/>
                    <a:p>
                      <a:pPr indent="0" lvl="0" marL="0" rtl="0" algn="l">
                        <a:spcBef>
                          <a:spcPts val="0"/>
                        </a:spcBef>
                        <a:spcAft>
                          <a:spcPts val="0"/>
                        </a:spcAft>
                        <a:buNone/>
                      </a:pPr>
                      <a:r>
                        <a:rPr lang="en-GB" sz="1800">
                          <a:latin typeface="Lexend"/>
                          <a:ea typeface="Lexend"/>
                          <a:cs typeface="Lexend"/>
                          <a:sym typeface="Lexend"/>
                        </a:rPr>
                        <a:t>566</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60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c>
                  <a:txBody>
                    <a:bodyPr/>
                    <a:lstStyle/>
                    <a:p>
                      <a:pPr indent="0" lvl="0" marL="0" rtl="0" algn="l">
                        <a:spcBef>
                          <a:spcPts val="0"/>
                        </a:spcBef>
                        <a:spcAft>
                          <a:spcPts val="0"/>
                        </a:spcAft>
                        <a:buNone/>
                      </a:pPr>
                      <a:r>
                        <a:rPr lang="en-GB" sz="1800">
                          <a:latin typeface="Lexend"/>
                          <a:ea typeface="Lexend"/>
                          <a:cs typeface="Lexend"/>
                          <a:sym typeface="Lexend"/>
                        </a:rPr>
                        <a:t>380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r>
            </a:tbl>
          </a:graphicData>
        </a:graphic>
      </p:graphicFrame>
      <p:pic>
        <p:nvPicPr>
          <p:cNvPr id="1090" name="Google Shape;1090;p85"/>
          <p:cNvPicPr preferRelativeResize="0"/>
          <p:nvPr/>
        </p:nvPicPr>
        <p:blipFill>
          <a:blip r:embed="rId3">
            <a:alphaModFix/>
          </a:blip>
          <a:stretch>
            <a:fillRect/>
          </a:stretch>
        </p:blipFill>
        <p:spPr>
          <a:xfrm>
            <a:off x="4999233" y="30818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86"/>
          <p:cNvSpPr txBox="1"/>
          <p:nvPr>
            <p:ph type="title"/>
          </p:nvPr>
        </p:nvSpPr>
        <p:spPr>
          <a:xfrm>
            <a:off x="324000" y="748775"/>
            <a:ext cx="59328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Yaa sharxaya indho-indhaynta (observations) tijaabada (experiment)?</a:t>
            </a:r>
            <a:r>
              <a:rPr lang="en-GB" sz="1800">
                <a:solidFill>
                  <a:schemeClr val="accent5"/>
                </a:solidFill>
                <a:latin typeface="Lexend"/>
              </a:rPr>
              <a:t/>
            </a:r>
            <a:r>
              <a:rPr lang="en-GB" sz="1800">
                <a:latin typeface="Lexend"/>
              </a:rPr>
              <a:t/>
            </a:r>
            <a:endParaRPr sz="2000"/>
          </a:p>
        </p:txBody>
      </p:sp>
      <p:sp>
        <p:nvSpPr>
          <p:cNvPr id="1096" name="Google Shape;1096;p8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Beddelidda doorsoomayaasha (variables)</a:t>
            </a:r>
            <a:endParaRPr/>
          </a:p>
        </p:txBody>
      </p:sp>
      <p:sp>
        <p:nvSpPr>
          <p:cNvPr id="1097" name="Google Shape;1097;p86"/>
          <p:cNvSpPr txBox="1"/>
          <p:nvPr>
            <p:ph idx="1" type="subTitle"/>
          </p:nvPr>
        </p:nvSpPr>
        <p:spPr>
          <a:xfrm>
            <a:off x="958225" y="1685375"/>
            <a:ext cx="4740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Heerkulka sare, qaybaha (particles) aashitada waxay si dhakhso leh ugu faafaan (diffuse) xarunta cube-ka.</a:t>
            </a:r>
            <a:endParaRPr sz="1800"/>
          </a:p>
        </p:txBody>
      </p:sp>
      <p:sp>
        <p:nvSpPr>
          <p:cNvPr id="1098" name="Google Shape;1098;p86"/>
          <p:cNvSpPr txBox="1"/>
          <p:nvPr>
            <p:ph idx="1" type="subTitle"/>
          </p:nvPr>
        </p:nvSpPr>
        <p:spPr>
          <a:xfrm>
            <a:off x="958225" y="2675975"/>
            <a:ext cx="4740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Heerkulka sare, qaybaha (particles) aashitada waxay si gaabis ah ugu faafaan (diffuse) xarunta cube-ka.</a:t>
            </a:r>
            <a:endParaRPr sz="1800"/>
          </a:p>
        </p:txBody>
      </p:sp>
      <p:sp>
        <p:nvSpPr>
          <p:cNvPr id="1099" name="Google Shape;1099;p86"/>
          <p:cNvSpPr txBox="1"/>
          <p:nvPr>
            <p:ph idx="1" type="subTitle"/>
          </p:nvPr>
        </p:nvSpPr>
        <p:spPr>
          <a:xfrm>
            <a:off x="958225" y="3666575"/>
            <a:ext cx="4740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Heerkulka sare, qaybaha (particles) aashitada waxay ugu faafaan (diffuse) xarunta cube-ka isku heer (rate) sida heerkulka hoose.</a:t>
            </a:r>
            <a:endParaRPr sz="1800"/>
          </a:p>
        </p:txBody>
      </p:sp>
      <p:pic>
        <p:nvPicPr>
          <p:cNvPr id="1100" name="Google Shape;1100;p86"/>
          <p:cNvPicPr preferRelativeResize="0"/>
          <p:nvPr/>
        </p:nvPicPr>
        <p:blipFill>
          <a:blip r:embed="rId3">
            <a:alphaModFix/>
          </a:blip>
          <a:stretch>
            <a:fillRect/>
          </a:stretch>
        </p:blipFill>
        <p:spPr>
          <a:xfrm>
            <a:off x="5158758" y="2095675"/>
            <a:ext cx="396000" cy="419100"/>
          </a:xfrm>
          <a:prstGeom prst="rect">
            <a:avLst/>
          </a:prstGeom>
          <a:noFill/>
          <a:ln>
            <a:noFill/>
          </a:ln>
        </p:spPr>
      </p:pic>
      <p:graphicFrame>
        <p:nvGraphicFramePr>
          <p:cNvPr id="1101" name="Google Shape;1101;p86"/>
          <p:cNvGraphicFramePr/>
          <p:nvPr/>
        </p:nvGraphicFramePr>
        <p:xfrm>
          <a:off x="5698225" y="1080000"/>
          <a:ext cx="3000000" cy="3000000"/>
        </p:xfrm>
        <a:graphic>
          <a:graphicData uri="http://schemas.openxmlformats.org/drawingml/2006/table">
            <a:tbl>
              <a:tblPr>
                <a:noFill/>
                <a:tableStyleId>{DB0A8F17-AC0D-48F0-A289-C9BF3E2B132B}</a:tableStyleId>
              </a:tblPr>
              <a:tblGrid>
                <a:gridCol w="1560900"/>
                <a:gridCol w="1560900"/>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Heerkulka (°C)</a:t>
                      </a:r>
                      <a:endParaRPr sz="1600">
                        <a:solidFill>
                          <a:schemeClr val="lt1"/>
                        </a:solidFill>
                        <a:latin typeface="Lexend"/>
                        <a:ea typeface="Lexend"/>
                        <a:cs typeface="Lexend"/>
                        <a:sym typeface="Lexend"/>
                      </a:endParaRPr>
                    </a:p>
                  </a:txBody>
                  <a:tcPr marT="91425" marB="91425" marR="91425" marL="91425">
                    <a:lnL cap="flat" cmpd="sng" w="9525">
                      <a:solidFill>
                        <a:srgbClr val="EBEDFE"/>
                      </a:solidFill>
                      <a:prstDash val="solid"/>
                      <a:round/>
                      <a:headEnd len="sm" w="sm" type="none"/>
                      <a:tailEnd len="sm" w="sm" type="none"/>
                    </a:lnL>
                    <a:lnR cap="flat" cmpd="sng" w="9525">
                      <a:solidFill>
                        <a:srgbClr val="EBEDFE"/>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EBEDF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Waqtiga lagu qaato in midabka ka baxo cube-ka (s)</a:t>
                      </a:r>
                      <a:endParaRPr sz="1600">
                        <a:solidFill>
                          <a:schemeClr val="lt1"/>
                        </a:solidFill>
                        <a:latin typeface="Lexend"/>
                        <a:ea typeface="Lexend"/>
                        <a:cs typeface="Lexend"/>
                        <a:sym typeface="Lexend"/>
                      </a:endParaRPr>
                    </a:p>
                  </a:txBody>
                  <a:tcPr marT="91425" marB="91425" marR="91425" marL="91425">
                    <a:lnL cap="flat" cmpd="sng" w="9525">
                      <a:solidFill>
                        <a:srgbClr val="EBEDFE"/>
                      </a:solidFill>
                      <a:prstDash val="solid"/>
                      <a:round/>
                      <a:headEnd len="sm" w="sm" type="none"/>
                      <a:tailEnd len="sm" w="sm" type="none"/>
                    </a:lnL>
                    <a:lnR cap="flat" cmpd="sng" w="9525">
                      <a:solidFill>
                        <a:srgbClr val="EBEDFE"/>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rgbClr val="EBEDFE"/>
                      </a:solidFill>
                      <a:prstDash val="solid"/>
                      <a:round/>
                      <a:headEnd len="sm" w="sm" type="none"/>
                      <a:tailEnd len="sm" w="sm" type="none"/>
                    </a:lnB>
                    <a:solidFill>
                      <a:schemeClr val="accent5"/>
                    </a:solidFill>
                  </a:tcPr>
                </a:tc>
              </a:tr>
              <a:tr h="381000">
                <a:tc>
                  <a:txBody>
                    <a:bodyPr/>
                    <a:lstStyle/>
                    <a:p>
                      <a:pPr indent="0" lvl="0" marL="0" rtl="0" algn="l">
                        <a:spcBef>
                          <a:spcPts val="0"/>
                        </a:spcBef>
                        <a:spcAft>
                          <a:spcPts val="0"/>
                        </a:spcAft>
                        <a:buNone/>
                      </a:pPr>
                      <a:r>
                        <a:rPr lang="en-GB" sz="1500">
                          <a:latin typeface="Lexend"/>
                          <a:ea typeface="Lexend"/>
                          <a:cs typeface="Lexend"/>
                          <a:sym typeface="Lexend"/>
                        </a:rPr>
                        <a:t>20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chemeClr val="accent5"/>
                      </a:solidFill>
                      <a:prstDash val="solid"/>
                      <a:round/>
                      <a:headEnd len="sm" w="sm" type="none"/>
                      <a:tailEnd len="sm" w="sm" type="none"/>
                    </a:lnB>
                    <a:noFill/>
                  </a:tcPr>
                </a:tc>
                <a:tc>
                  <a:txBody>
                    <a:bodyPr/>
                    <a:lstStyle/>
                    <a:p>
                      <a:pPr indent="0" lvl="0" marL="0" rtl="0" algn="l">
                        <a:spcBef>
                          <a:spcPts val="0"/>
                        </a:spcBef>
                        <a:spcAft>
                          <a:spcPts val="0"/>
                        </a:spcAft>
                        <a:buNone/>
                      </a:pPr>
                      <a:r>
                        <a:rPr lang="en-GB" sz="1500">
                          <a:latin typeface="Lexend"/>
                          <a:ea typeface="Lexend"/>
                          <a:cs typeface="Lexend"/>
                          <a:sym typeface="Lexend"/>
                        </a:rPr>
                        <a:t>602</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rgbClr val="EBEDFE"/>
                      </a:solidFill>
                      <a:prstDash val="solid"/>
                      <a:round/>
                      <a:headEnd len="sm" w="sm" type="none"/>
                      <a:tailEnd len="sm" w="sm" type="none"/>
                    </a:lnT>
                    <a:lnB cap="flat" cmpd="sng" w="9525">
                      <a:solidFill>
                        <a:schemeClr val="accent5"/>
                      </a:solidFill>
                      <a:prstDash val="solid"/>
                      <a:round/>
                      <a:headEnd len="sm" w="sm" type="none"/>
                      <a:tailEnd len="sm" w="sm" type="none"/>
                    </a:lnB>
                    <a:noFill/>
                  </a:tcPr>
                </a:tc>
              </a:tr>
              <a:tr h="381000">
                <a:tc>
                  <a:txBody>
                    <a:bodyPr/>
                    <a:lstStyle/>
                    <a:p>
                      <a:pPr indent="0" lvl="0" marL="0" rtl="0" algn="l">
                        <a:spcBef>
                          <a:spcPts val="0"/>
                        </a:spcBef>
                        <a:spcAft>
                          <a:spcPts val="0"/>
                        </a:spcAft>
                        <a:buNone/>
                      </a:pPr>
                      <a:r>
                        <a:rPr lang="en-GB" sz="1500">
                          <a:latin typeface="Lexend"/>
                          <a:ea typeface="Lexend"/>
                          <a:cs typeface="Lexend"/>
                          <a:sym typeface="Lexend"/>
                        </a:rPr>
                        <a:t>40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c>
                  <a:txBody>
                    <a:bodyPr/>
                    <a:lstStyle/>
                    <a:p>
                      <a:pPr indent="0" lvl="0" marL="0" rtl="0" algn="l">
                        <a:spcBef>
                          <a:spcPts val="0"/>
                        </a:spcBef>
                        <a:spcAft>
                          <a:spcPts val="0"/>
                        </a:spcAft>
                        <a:buNone/>
                      </a:pPr>
                      <a:r>
                        <a:rPr lang="en-GB" sz="1500">
                          <a:latin typeface="Lexend"/>
                          <a:ea typeface="Lexend"/>
                          <a:cs typeface="Lexend"/>
                          <a:sym typeface="Lexend"/>
                        </a:rPr>
                        <a:t>566</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r>
              <a:tr h="381000">
                <a:tc>
                  <a:txBody>
                    <a:bodyPr/>
                    <a:lstStyle/>
                    <a:p>
                      <a:pPr indent="0" lvl="0" marL="0" rtl="0" algn="l">
                        <a:spcBef>
                          <a:spcPts val="0"/>
                        </a:spcBef>
                        <a:spcAft>
                          <a:spcPts val="0"/>
                        </a:spcAft>
                        <a:buNone/>
                      </a:pPr>
                      <a:r>
                        <a:rPr lang="en-GB" sz="1500">
                          <a:latin typeface="Lexend"/>
                          <a:ea typeface="Lexend"/>
                          <a:cs typeface="Lexend"/>
                          <a:sym typeface="Lexend"/>
                        </a:rPr>
                        <a:t>60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c>
                  <a:txBody>
                    <a:bodyPr/>
                    <a:lstStyle/>
                    <a:p>
                      <a:pPr indent="0" lvl="0" marL="0" rtl="0" algn="l">
                        <a:spcBef>
                          <a:spcPts val="0"/>
                        </a:spcBef>
                        <a:spcAft>
                          <a:spcPts val="0"/>
                        </a:spcAft>
                        <a:buNone/>
                      </a:pPr>
                      <a:r>
                        <a:rPr lang="en-GB" sz="1500">
                          <a:latin typeface="Lexend"/>
                          <a:ea typeface="Lexend"/>
                          <a:cs typeface="Lexend"/>
                          <a:sym typeface="Lexend"/>
                        </a:rPr>
                        <a:t>380</a:t>
                      </a:r>
                      <a:endParaRPr sz="1800">
                        <a:latin typeface="Lexend"/>
                        <a:ea typeface="Lexend"/>
                        <a:cs typeface="Lexend"/>
                        <a:sym typeface="Lexend"/>
                      </a:endParaRPr>
                    </a:p>
                  </a:txBody>
                  <a:tcPr marT="91425" marB="91425" marR="91425" marL="91425">
                    <a:lnL cap="flat" cmpd="sng" w="9525">
                      <a:solidFill>
                        <a:schemeClr val="accent5"/>
                      </a:solidFill>
                      <a:prstDash val="solid"/>
                      <a:round/>
                      <a:headEnd len="sm" w="sm" type="none"/>
                      <a:tailEnd len="sm" w="sm" type="none"/>
                    </a:lnL>
                    <a:lnR cap="flat" cmpd="sng" w="9525">
                      <a:solidFill>
                        <a:schemeClr val="accent5"/>
                      </a:solidFill>
                      <a:prstDash val="solid"/>
                      <a:round/>
                      <a:headEnd len="sm" w="sm" type="none"/>
                      <a:tailEnd len="sm" w="sm" type="none"/>
                    </a:lnR>
                    <a:lnT cap="flat" cmpd="sng" w="9525">
                      <a:solidFill>
                        <a:schemeClr val="accent5"/>
                      </a:solidFill>
                      <a:prstDash val="solid"/>
                      <a:round/>
                      <a:headEnd len="sm" w="sm" type="none"/>
                      <a:tailEnd len="sm" w="sm" type="none"/>
                    </a:lnT>
                    <a:lnB cap="flat" cmpd="sng" w="9525">
                      <a:solidFill>
                        <a:schemeClr val="accent5"/>
                      </a:solidFill>
                      <a:prstDash val="solid"/>
                      <a:round/>
                      <a:headEnd len="sm" w="sm" type="none"/>
                      <a:tailEnd len="sm" w="sm" type="none"/>
                    </a:lnB>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Beddelidda doorsoomayaasha (variables)</a:t>
            </a:r>
            <a:endParaRPr/>
          </a:p>
        </p:txBody>
      </p:sp>
      <p:sp>
        <p:nvSpPr>
          <p:cNvPr id="1107" name="Google Shape;1107;p87"/>
          <p:cNvSpPr txBox="1"/>
          <p:nvPr/>
        </p:nvSpPr>
        <p:spPr>
          <a:xfrm>
            <a:off x="324000" y="765900"/>
            <a:ext cx="73521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Marka la baarayo faafinta (diffusion) aashitada gudaha cube-ka jeliga midabka leh, doorsoome (variable) aan beddeli karno waa cabbirka cube-ka.</a:t>
            </a:r>
            <a:endParaRPr sz="2000">
              <a:solidFill>
                <a:srgbClr val="000000"/>
              </a:solidFill>
              <a:latin typeface="Lexend"/>
              <a:ea typeface="Lexend"/>
              <a:cs typeface="Lexend"/>
              <a:sym typeface="Lexend"/>
            </a:endParaRPr>
          </a:p>
        </p:txBody>
      </p:sp>
      <p:sp>
        <p:nvSpPr>
          <p:cNvPr id="1108" name="Google Shape;1108;p87"/>
          <p:cNvSpPr/>
          <p:nvPr/>
        </p:nvSpPr>
        <p:spPr>
          <a:xfrm>
            <a:off x="5907325" y="2789500"/>
            <a:ext cx="144000" cy="144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9" name="Google Shape;1109;p87"/>
          <p:cNvSpPr txBox="1"/>
          <p:nvPr/>
        </p:nvSpPr>
        <p:spPr>
          <a:xfrm>
            <a:off x="5628675" y="3509400"/>
            <a:ext cx="8019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Ballaci (Width)</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1.0 cm</a:t>
            </a:r>
            <a:endParaRPr sz="1800">
              <a:solidFill>
                <a:srgbClr val="000000"/>
              </a:solidFill>
              <a:latin typeface="Lexend"/>
              <a:ea typeface="Lexend"/>
              <a:cs typeface="Lexend"/>
              <a:sym typeface="Lexend"/>
            </a:endParaRPr>
          </a:p>
        </p:txBody>
      </p:sp>
      <p:sp>
        <p:nvSpPr>
          <p:cNvPr id="1110" name="Google Shape;1110;p87"/>
          <p:cNvSpPr/>
          <p:nvPr/>
        </p:nvSpPr>
        <p:spPr>
          <a:xfrm>
            <a:off x="6929125" y="2744500"/>
            <a:ext cx="234000" cy="234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1" name="Google Shape;1111;p87"/>
          <p:cNvSpPr/>
          <p:nvPr/>
        </p:nvSpPr>
        <p:spPr>
          <a:xfrm>
            <a:off x="7932925" y="2681500"/>
            <a:ext cx="360000" cy="360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2" name="Google Shape;1112;p87"/>
          <p:cNvSpPr txBox="1"/>
          <p:nvPr/>
        </p:nvSpPr>
        <p:spPr>
          <a:xfrm>
            <a:off x="6695475" y="3509400"/>
            <a:ext cx="8019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Ballaci (Width)</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1.5 cm</a:t>
            </a:r>
            <a:endParaRPr sz="1800">
              <a:solidFill>
                <a:srgbClr val="000000"/>
              </a:solidFill>
              <a:latin typeface="Lexend"/>
              <a:ea typeface="Lexend"/>
              <a:cs typeface="Lexend"/>
              <a:sym typeface="Lexend"/>
            </a:endParaRPr>
          </a:p>
        </p:txBody>
      </p:sp>
      <p:sp>
        <p:nvSpPr>
          <p:cNvPr id="1113" name="Google Shape;1113;p87"/>
          <p:cNvSpPr txBox="1"/>
          <p:nvPr/>
        </p:nvSpPr>
        <p:spPr>
          <a:xfrm>
            <a:off x="7762275" y="3509400"/>
            <a:ext cx="8019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Ballaci (Width)</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2.0 cm</a:t>
            </a:r>
            <a:endParaRPr sz="1800">
              <a:solidFill>
                <a:srgbClr val="000000"/>
              </a:solidFill>
              <a:latin typeface="Lexend"/>
              <a:ea typeface="Lexend"/>
              <a:cs typeface="Lexend"/>
              <a:sym typeface="Lexend"/>
            </a:endParaRPr>
          </a:p>
        </p:txBody>
      </p:sp>
      <p:sp>
        <p:nvSpPr>
          <p:cNvPr id="1114" name="Google Shape;1114;p87"/>
          <p:cNvSpPr txBox="1"/>
          <p:nvPr/>
        </p:nvSpPr>
        <p:spPr>
          <a:xfrm>
            <a:off x="324000" y="1756500"/>
            <a:ext cx="4717200" cy="233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chemeClr val="dk1"/>
                </a:solidFill>
                <a:latin typeface="Lexend"/>
                <a:ea typeface="Lexend"/>
                <a:cs typeface="Lexend"/>
                <a:sym typeface="Lexend"/>
              </a:rPr>
              <a:t>1) Aqoonso (Identify) doorsoomaha madaxbanaan (independent variable), doorsoomaha ku-tiirsan (dependent variable), iyo doorsoome ay tahay inaan xakameyno (control variable).</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457200" rtl="0" algn="l">
              <a:lnSpc>
                <a:spcPct val="115000"/>
              </a:lnSpc>
              <a:spcBef>
                <a:spcPts val="100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2) Qor saadaal cilmiyeed (scientific prediction) tijaabada (experiment) darsiga.</a:t>
            </a:r>
            <a:endParaRPr sz="2000">
              <a:solidFill>
                <a:schemeClr val="dk1"/>
              </a:solidFill>
              <a:latin typeface="Lexend"/>
              <a:ea typeface="Lexend"/>
              <a:cs typeface="Lexend"/>
              <a:sym typeface="Lexend"/>
            </a:endParaRPr>
          </a:p>
        </p:txBody>
      </p:sp>
      <p:pic>
        <p:nvPicPr>
          <p:cNvPr id="1115" name="Google Shape;1115;p87"/>
          <p:cNvPicPr preferRelativeResize="0"/>
          <p:nvPr/>
        </p:nvPicPr>
        <p:blipFill rotWithShape="1">
          <a:blip r:embed="rId3">
            <a:alphaModFix/>
          </a:blip>
          <a:srcRect b="0" l="0" r="0" t="0"/>
          <a:stretch/>
        </p:blipFill>
        <p:spPr>
          <a:xfrm>
            <a:off x="5469475" y="2166525"/>
            <a:ext cx="1019702" cy="1237550"/>
          </a:xfrm>
          <a:prstGeom prst="rect">
            <a:avLst/>
          </a:prstGeom>
          <a:noFill/>
          <a:ln>
            <a:noFill/>
          </a:ln>
        </p:spPr>
      </p:pic>
      <p:pic>
        <p:nvPicPr>
          <p:cNvPr id="1116" name="Google Shape;1116;p87"/>
          <p:cNvPicPr preferRelativeResize="0"/>
          <p:nvPr/>
        </p:nvPicPr>
        <p:blipFill rotWithShape="1">
          <a:blip r:embed="rId3">
            <a:alphaModFix/>
          </a:blip>
          <a:srcRect b="0" l="0" r="0" t="0"/>
          <a:stretch/>
        </p:blipFill>
        <p:spPr>
          <a:xfrm>
            <a:off x="6536275" y="2166525"/>
            <a:ext cx="1019702" cy="1237550"/>
          </a:xfrm>
          <a:prstGeom prst="rect">
            <a:avLst/>
          </a:prstGeom>
          <a:noFill/>
          <a:ln>
            <a:noFill/>
          </a:ln>
        </p:spPr>
      </p:pic>
      <p:pic>
        <p:nvPicPr>
          <p:cNvPr id="1117" name="Google Shape;1117;p87"/>
          <p:cNvPicPr preferRelativeResize="0"/>
          <p:nvPr/>
        </p:nvPicPr>
        <p:blipFill rotWithShape="1">
          <a:blip r:embed="rId3">
            <a:alphaModFix/>
          </a:blip>
          <a:srcRect b="0" l="0" r="0" t="0"/>
          <a:stretch/>
        </p:blipFill>
        <p:spPr>
          <a:xfrm>
            <a:off x="7603075" y="2166525"/>
            <a:ext cx="1019702" cy="1237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Doorsoomayaal beddelaya (Changing variables)</a:t>
            </a:r>
            <a:endParaRPr/>
          </a:p>
        </p:txBody>
      </p:sp>
      <p:sp>
        <p:nvSpPr>
          <p:cNvPr id="1123" name="Google Shape;1123;p88"/>
          <p:cNvSpPr txBox="1"/>
          <p:nvPr/>
        </p:nvSpPr>
        <p:spPr>
          <a:xfrm>
            <a:off x="324000" y="1604100"/>
            <a:ext cx="24462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Doorsoomaha madaxbanaan (Independent variable):</a:t>
            </a:r>
            <a:endParaRPr sz="2000">
              <a:solidFill>
                <a:schemeClr val="dk1"/>
              </a:solidFill>
              <a:latin typeface="Kalam"/>
              <a:ea typeface="Kalam"/>
              <a:cs typeface="Kalam"/>
              <a:sym typeface="Kalam"/>
            </a:endParaRPr>
          </a:p>
        </p:txBody>
      </p:sp>
      <p:sp>
        <p:nvSpPr>
          <p:cNvPr id="1124" name="Google Shape;1124;p88"/>
          <p:cNvSpPr txBox="1"/>
          <p:nvPr/>
        </p:nvSpPr>
        <p:spPr>
          <a:xfrm>
            <a:off x="324000" y="2061300"/>
            <a:ext cx="2304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chemeClr val="dk1"/>
                </a:solidFill>
                <a:latin typeface="Kalam"/>
                <a:ea typeface="Kalam"/>
                <a:cs typeface="Kalam"/>
                <a:sym typeface="Kalam"/>
              </a:rPr>
              <a:t>Doorsoomaha ku-tiirsan (Dependent variable):</a:t>
            </a:r>
            <a:endParaRPr sz="2000">
              <a:solidFill>
                <a:schemeClr val="dk1"/>
              </a:solidFill>
              <a:latin typeface="Kalam"/>
              <a:ea typeface="Kalam"/>
              <a:cs typeface="Kalam"/>
              <a:sym typeface="Kalam"/>
            </a:endParaRPr>
          </a:p>
        </p:txBody>
      </p:sp>
      <p:sp>
        <p:nvSpPr>
          <p:cNvPr id="1125" name="Google Shape;1125;p88"/>
          <p:cNvSpPr txBox="1"/>
          <p:nvPr/>
        </p:nvSpPr>
        <p:spPr>
          <a:xfrm>
            <a:off x="324000" y="2518500"/>
            <a:ext cx="18864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Doorsoome xakameyn (Control variable):</a:t>
            </a:r>
            <a:endParaRPr sz="2000">
              <a:solidFill>
                <a:schemeClr val="dk1"/>
              </a:solidFill>
              <a:latin typeface="Kalam"/>
              <a:ea typeface="Kalam"/>
              <a:cs typeface="Kalam"/>
              <a:sym typeface="Kalam"/>
            </a:endParaRPr>
          </a:p>
        </p:txBody>
      </p:sp>
      <p:sp>
        <p:nvSpPr>
          <p:cNvPr id="1126" name="Google Shape;1126;p88"/>
          <p:cNvSpPr txBox="1"/>
          <p:nvPr/>
        </p:nvSpPr>
        <p:spPr>
          <a:xfrm>
            <a:off x="2917122" y="1604100"/>
            <a:ext cx="40842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cabirka (size) cubes-ka.</a:t>
            </a:r>
            <a:endParaRPr sz="2000">
              <a:solidFill>
                <a:schemeClr val="dk1"/>
              </a:solidFill>
              <a:latin typeface="Kalam"/>
              <a:ea typeface="Kalam"/>
              <a:cs typeface="Kalam"/>
              <a:sym typeface="Kalam"/>
            </a:endParaRPr>
          </a:p>
        </p:txBody>
      </p:sp>
      <p:sp>
        <p:nvSpPr>
          <p:cNvPr id="1127" name="Google Shape;1127;p88"/>
          <p:cNvSpPr txBox="1"/>
          <p:nvPr/>
        </p:nvSpPr>
        <p:spPr>
          <a:xfrm>
            <a:off x="2705457" y="2061300"/>
            <a:ext cx="47721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chemeClr val="dk1"/>
                </a:solidFill>
                <a:latin typeface="Kalam"/>
                <a:ea typeface="Kalam"/>
                <a:cs typeface="Kalam"/>
                <a:sym typeface="Kalam"/>
              </a:rPr>
              <a:t>wakhtiga (time) loo qaato in midabka ka baxo (decolourise) cube kasta.</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28" name="Google Shape;1128;p88"/>
          <p:cNvSpPr txBox="1"/>
          <p:nvPr/>
        </p:nvSpPr>
        <p:spPr>
          <a:xfrm>
            <a:off x="2295417" y="2518500"/>
            <a:ext cx="57627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heerkulka (temperature) aashitada (acid).</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29" name="Google Shape;1129;p88"/>
          <p:cNvSpPr txBox="1"/>
          <p:nvPr/>
        </p:nvSpPr>
        <p:spPr>
          <a:xfrm>
            <a:off x="324000" y="765900"/>
            <a:ext cx="69744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1) Aqoonso (Identify) doorsoomaha madaxbanaan (independent variable), doorsoomaha ku-tiirsan (dependent variable), iyo doorsoome ay tahay inaan xakameyno (control variable).</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130" name="Google Shape;1130;p88"/>
          <p:cNvSpPr txBox="1"/>
          <p:nvPr/>
        </p:nvSpPr>
        <p:spPr>
          <a:xfrm>
            <a:off x="324000" y="3128100"/>
            <a:ext cx="69744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2) Qor saadaal cilmiyeed (scientific prediction) tijaabada (experiment) darsiga.</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131" name="Google Shape;1131;p88"/>
          <p:cNvSpPr txBox="1"/>
          <p:nvPr/>
        </p:nvSpPr>
        <p:spPr>
          <a:xfrm>
            <a:off x="324000" y="3585300"/>
            <a:ext cx="84960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Wakhtiga (time) loo qaato in midabka ka baxo (decolourise) cube-ka wuxuu dheeraan doonaa cube ballaciisu (width) weyn yahay.</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Doorsoomayaal beddelaya (Changing variables)</a:t>
            </a:r>
            <a:endParaRPr/>
          </a:p>
        </p:txBody>
      </p:sp>
      <p:sp>
        <p:nvSpPr>
          <p:cNvPr id="1137" name="Google Shape;1137;p89"/>
          <p:cNvSpPr txBox="1"/>
          <p:nvPr/>
        </p:nvSpPr>
        <p:spPr>
          <a:xfrm>
            <a:off x="324000" y="842100"/>
            <a:ext cx="47802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Daawo (Watch) muujinta (demonstration) si aad u aragto waxa dhaca.</a:t>
            </a:r>
            <a:endParaRPr sz="2000">
              <a:solidFill>
                <a:srgbClr val="000000"/>
              </a:solidFill>
              <a:latin typeface="Lexend"/>
              <a:ea typeface="Lexend"/>
              <a:cs typeface="Lexend"/>
              <a:sym typeface="Lexend"/>
            </a:endParaRPr>
          </a:p>
        </p:txBody>
      </p:sp>
      <p:sp>
        <p:nvSpPr>
          <p:cNvPr id="1138" name="Google Shape;1138;p89"/>
          <p:cNvSpPr txBox="1"/>
          <p:nvPr/>
        </p:nvSpPr>
        <p:spPr>
          <a:xfrm>
            <a:off x="324000" y="1832700"/>
            <a:ext cx="4300500" cy="2688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0"/>
              </a:spcAft>
              <a:buNone/>
            </a:pPr>
            <a:r>
              <a:rPr lang="en-GB" sz="1100">
                <a:solidFill>
                  <a:schemeClr val="dk1"/>
                </a:solidFill>
                <a:latin typeface="Lexend"/>
                <a:ea typeface="Lexend"/>
                <a:cs typeface="Lexend"/>
                <a:sym typeface="Lexend"/>
              </a:rPr>
              <a:t>3) Ma taageertay (support) indho-indhaynta (observations) tijaabada (experiment) saadaashaada (prediction)?</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457200" rtl="0" algn="l">
              <a:lnSpc>
                <a:spcPct val="115000"/>
              </a:lnSpc>
              <a:spcBef>
                <a:spcPts val="100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4) Sidee u sharxi lahayd (explain) indho-indhaynta (observations) tijaabada (experiment) darsiga?</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pic>
        <p:nvPicPr>
          <p:cNvPr id="1139" name="Google Shape;1139;p89">
            <a:hlinkClick r:id="rId3"/>
          </p:cNvPr>
          <p:cNvPicPr preferRelativeResize="0"/>
          <p:nvPr/>
        </p:nvPicPr>
        <p:blipFill rotWithShape="1">
          <a:blip r:embed="rId4">
            <a:alphaModFix/>
          </a:blip>
          <a:srcRect b="0" l="0" r="0" t="0"/>
          <a:stretch/>
        </p:blipFill>
        <p:spPr>
          <a:xfrm>
            <a:off x="6256800" y="3855263"/>
            <a:ext cx="1133728" cy="515329"/>
          </a:xfrm>
          <a:prstGeom prst="rect">
            <a:avLst/>
          </a:prstGeom>
          <a:noFill/>
          <a:ln>
            <a:noFill/>
          </a:ln>
        </p:spPr>
      </p:pic>
      <p:pic>
        <p:nvPicPr>
          <p:cNvPr id="1140" name="Google Shape;1140;p89"/>
          <p:cNvPicPr preferRelativeResize="0"/>
          <p:nvPr/>
        </p:nvPicPr>
        <p:blipFill rotWithShape="1">
          <a:blip r:embed="rId5">
            <a:alphaModFix/>
          </a:blip>
          <a:srcRect b="0" l="19892" r="19272" t="0"/>
          <a:stretch/>
        </p:blipFill>
        <p:spPr>
          <a:xfrm>
            <a:off x="5450536" y="1239525"/>
            <a:ext cx="2657964" cy="2456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Beddelidda doorsoomayaasha (Changing variables)</a:t>
            </a:r>
            <a:endParaRPr/>
          </a:p>
        </p:txBody>
      </p:sp>
      <p:sp>
        <p:nvSpPr>
          <p:cNvPr id="1146" name="Google Shape;1146;p90"/>
          <p:cNvSpPr txBox="1"/>
          <p:nvPr/>
        </p:nvSpPr>
        <p:spPr>
          <a:xfrm>
            <a:off x="324000" y="765900"/>
            <a:ext cx="69822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3) Ma taageereen indho-indheyntii tijaabada (experiment) saadaalintaada?</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147" name="Google Shape;1147;p90"/>
          <p:cNvSpPr txBox="1"/>
          <p:nvPr/>
        </p:nvSpPr>
        <p:spPr>
          <a:xfrm>
            <a:off x="324000" y="2899500"/>
            <a:ext cx="8496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4) Sidee u sharxi lahayd indho-indheynta tijaabada (experiment)?</a:t>
            </a:r>
            <a:r>
              <a:rPr lang="en-GB" sz="1400">
                <a:solidFill>
                  <a:schemeClr val="dk1"/>
                </a:solidFill>
                <a:latin typeface="Lexend"/>
                <a:ea typeface="Lexend"/>
                <a:cs typeface="Lexend"/>
                <a:sym typeface="Lexend"/>
              </a:rPr>
              <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148" name="Google Shape;1148;p90"/>
          <p:cNvSpPr txBox="1"/>
          <p:nvPr/>
        </p:nvSpPr>
        <p:spPr>
          <a:xfrm>
            <a:off x="324000" y="3447550"/>
            <a:ext cx="78867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Waqtiga loo qaato in midabka ka baxo (decolourise) cube ballaciisu weyn yahay waa dheer, sababtoo ah qaybaha asiidhka (acid) waa inay sii faafaan (diffuse) ka fog xagga sare ee cube si ay u gaaraan bartamihiisa.</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49" name="Google Shape;1149;p90"/>
          <p:cNvSpPr txBox="1"/>
          <p:nvPr/>
        </p:nvSpPr>
        <p:spPr>
          <a:xfrm>
            <a:off x="324000" y="1604100"/>
            <a:ext cx="84960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100">
                <a:solidFill>
                  <a:schemeClr val="dk1"/>
                </a:solidFill>
                <a:latin typeface="Kalam"/>
                <a:ea typeface="Kalam"/>
                <a:cs typeface="Kalam"/>
                <a:sym typeface="Kalam"/>
              </a:rPr>
              <a:t>Haddii aad saadaalisay in waqtiga loo qaato in midabka ka baxo (decolourise) uu dheeraan doono cube ballaciisu weyn yahay, indho-indheyntu waxay taageertay saadaalinta.</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91"/>
          <p:cNvSpPr txBox="1"/>
          <p:nvPr>
            <p:ph idx="1" type="body"/>
          </p:nvPr>
        </p:nvSpPr>
        <p:spPr>
          <a:xfrm>
            <a:off x="324000" y="10800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Qaybaha dareeraha (liquids) waxay awood u leeyihiin inay dhaqaaqaan (movement) iyagoo sii maraya agabyo dhexmara (permeable materials) iyagoo faafaya (diffusion).</a:t>
            </a:r>
            <a:r>
              <a:rPr lang="en-GB" sz="1100">
                <a:latin typeface="Lexend"/>
              </a:rPr>
              <a:t/>
            </a:r>
            <a:r>
              <a:rPr b="1" lang="en-GB" sz="1100">
                <a:latin typeface="Lexend"/>
              </a:rPr>
              <a:t/>
            </a:r>
            <a:r>
              <a:rPr lang="en-GB" sz="1100">
                <a:latin typeface="Lexend"/>
              </a:rPr>
              <a:t/>
            </a:r>
            <a:endParaRPr sz="1800"/>
          </a:p>
        </p:txBody>
      </p:sp>
      <p:sp>
        <p:nvSpPr>
          <p:cNvPr id="1155" name="Google Shape;1155;p91"/>
          <p:cNvSpPr txBox="1"/>
          <p:nvPr>
            <p:ph type="title"/>
          </p:nvPr>
        </p:nvSpPr>
        <p:spPr>
          <a:xfrm>
            <a:off x="1701300" y="348600"/>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Faafinta (diffusion) iyada oo loo marayo agab dhexmara (permeable material): tijaabo (experiment) wax ku ool ah</a:t>
            </a:r>
            <a:endParaRPr/>
          </a:p>
        </p:txBody>
      </p:sp>
      <p:grpSp>
        <p:nvGrpSpPr>
          <p:cNvPr id="1156" name="Google Shape;1156;p91"/>
          <p:cNvGrpSpPr/>
          <p:nvPr/>
        </p:nvGrpSpPr>
        <p:grpSpPr>
          <a:xfrm>
            <a:off x="7500316" y="1881005"/>
            <a:ext cx="1352640" cy="1637978"/>
            <a:chOff x="7233326" y="1737164"/>
            <a:chExt cx="1586675" cy="1925674"/>
          </a:xfrm>
        </p:grpSpPr>
        <p:pic>
          <p:nvPicPr>
            <p:cNvPr id="1157" name="Google Shape;1157;p91"/>
            <p:cNvPicPr preferRelativeResize="0"/>
            <p:nvPr/>
          </p:nvPicPr>
          <p:blipFill rotWithShape="1">
            <a:blip r:embed="rId3">
              <a:alphaModFix/>
            </a:blip>
            <a:srcRect b="0" l="0" r="0" t="0"/>
            <a:stretch/>
          </p:blipFill>
          <p:spPr>
            <a:xfrm>
              <a:off x="7233326" y="1737164"/>
              <a:ext cx="1586675" cy="1925674"/>
            </a:xfrm>
            <a:prstGeom prst="rect">
              <a:avLst/>
            </a:prstGeom>
            <a:noFill/>
            <a:ln>
              <a:noFill/>
            </a:ln>
          </p:spPr>
        </p:pic>
        <p:sp>
          <p:nvSpPr>
            <p:cNvPr id="1158" name="Google Shape;1158;p91"/>
            <p:cNvSpPr/>
            <p:nvPr/>
          </p:nvSpPr>
          <p:spPr>
            <a:xfrm>
              <a:off x="7848900" y="2751588"/>
              <a:ext cx="324000" cy="324000"/>
            </a:xfrm>
            <a:prstGeom prst="cube">
              <a:avLst>
                <a:gd fmla="val 25000" name="adj"/>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9" name="Google Shape;1159;p91"/>
            <p:cNvCxnSpPr/>
            <p:nvPr/>
          </p:nvCxnSpPr>
          <p:spPr>
            <a:xfrm>
              <a:off x="7461975" y="2947138"/>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1160" name="Google Shape;1160;p91"/>
            <p:cNvCxnSpPr/>
            <p:nvPr/>
          </p:nvCxnSpPr>
          <p:spPr>
            <a:xfrm rot="5400000">
              <a:off x="7786763" y="2548988"/>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1161" name="Google Shape;1161;p91"/>
            <p:cNvCxnSpPr/>
            <p:nvPr/>
          </p:nvCxnSpPr>
          <p:spPr>
            <a:xfrm rot="10800000">
              <a:off x="8125575" y="2918663"/>
              <a:ext cx="464100" cy="0"/>
            </a:xfrm>
            <a:prstGeom prst="straightConnector1">
              <a:avLst/>
            </a:prstGeom>
            <a:noFill/>
            <a:ln cap="flat" cmpd="sng" w="28575">
              <a:solidFill>
                <a:schemeClr val="accent4"/>
              </a:solidFill>
              <a:prstDash val="solid"/>
              <a:round/>
              <a:headEnd len="med" w="med" type="none"/>
              <a:tailEnd len="med" w="med" type="triangle"/>
            </a:ln>
          </p:spPr>
        </p:cxnSp>
        <p:cxnSp>
          <p:nvCxnSpPr>
            <p:cNvPr id="1162" name="Google Shape;1162;p91"/>
            <p:cNvCxnSpPr/>
            <p:nvPr/>
          </p:nvCxnSpPr>
          <p:spPr>
            <a:xfrm rot="-5400000">
              <a:off x="7763800" y="3225388"/>
              <a:ext cx="464100" cy="0"/>
            </a:xfrm>
            <a:prstGeom prst="straightConnector1">
              <a:avLst/>
            </a:prstGeom>
            <a:noFill/>
            <a:ln cap="flat" cmpd="sng" w="28575">
              <a:solidFill>
                <a:schemeClr val="accent4"/>
              </a:solidFill>
              <a:prstDash val="solid"/>
              <a:round/>
              <a:headEnd len="med" w="med" type="none"/>
              <a:tailEnd len="med" w="med" type="triangle"/>
            </a:ln>
          </p:spPr>
        </p:cxnSp>
      </p:grpSp>
      <p:sp>
        <p:nvSpPr>
          <p:cNvPr id="1163" name="Google Shape;1163;p91"/>
          <p:cNvSpPr txBox="1"/>
          <p:nvPr>
            <p:ph idx="1" type="body"/>
          </p:nvPr>
        </p:nvSpPr>
        <p:spPr>
          <a:xfrm>
            <a:off x="324000" y="1710400"/>
            <a:ext cx="70518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Dhaqdhaqaaqa (movement) saafiga ah ee qaybaha dareeraha (liquid) wuxuu hoos u socdaa jihada xaddiga (concentration gradient) laga bilaabo dibadda agabka dhexmara (permeable material) ilaa gudihiisa.</a:t>
            </a:r>
            <a:r>
              <a:rPr b="1" lang="en-GB" sz="1100">
                <a:latin typeface="Lexend"/>
              </a:rPr>
              <a:t/>
            </a:r>
            <a:r>
              <a:rPr lang="en-GB" sz="1100">
                <a:latin typeface="Lexend"/>
              </a:rPr>
              <a:t/>
            </a:r>
            <a:r>
              <a:rPr b="1" lang="en-GB" sz="1100">
                <a:latin typeface="Lexend"/>
              </a:rPr>
              <a:t/>
            </a:r>
            <a:r>
              <a:rPr lang="en-GB" sz="1100">
                <a:latin typeface="Lexend"/>
              </a:rPr>
              <a:t/>
            </a:r>
            <a:endParaRPr sz="1800"/>
          </a:p>
        </p:txBody>
      </p:sp>
      <p:sp>
        <p:nvSpPr>
          <p:cNvPr id="1164" name="Google Shape;1164;p91"/>
          <p:cNvSpPr txBox="1"/>
          <p:nvPr>
            <p:ph idx="1" type="body"/>
          </p:nvPr>
        </p:nvSpPr>
        <p:spPr>
          <a:xfrm>
            <a:off x="324000" y="2888000"/>
            <a:ext cx="68691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Saadaalin cilmiyeed (scientific prediction) waa bayaan la tijaabin karo oo ku saabsan natiijo suurtagal ah oo tijaabo (experiment) ah.</a:t>
            </a:r>
            <a:r>
              <a:rPr b="1" lang="en-GB" sz="1100">
                <a:latin typeface="Lexend"/>
              </a:rPr>
              <a:t/>
            </a:r>
            <a:r>
              <a:rPr lang="en-GB" sz="1100">
                <a:latin typeface="Lexend"/>
              </a:rPr>
              <a:t/>
            </a:r>
            <a:r>
              <a:rPr lang="en-GB" sz="1100">
                <a:latin typeface="Lexend"/>
              </a:rPr>
              <a:t/>
            </a:r>
            <a:r>
              <a:rPr lang="en-GB" sz="1100">
                <a:latin typeface="Lexend"/>
              </a:rPr>
              <a:t/>
            </a:r>
            <a:endParaRPr sz="1800"/>
          </a:p>
        </p:txBody>
      </p:sp>
      <p:sp>
        <p:nvSpPr>
          <p:cNvPr id="1165" name="Google Shape;1165;p91"/>
          <p:cNvSpPr txBox="1"/>
          <p:nvPr>
            <p:ph idx="1" type="body"/>
          </p:nvPr>
        </p:nvSpPr>
        <p:spPr>
          <a:xfrm>
            <a:off x="324000" y="3747000"/>
            <a:ext cx="8496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samayn karnaa saadaal ku saabsan saamaynta isbeddelka doorsoomaha madaxbannaan (independent variable) (tusaale: cabbirka cube) uu ku yeelan doono doorsoomaha ku-tiirsan (dependent variable) (tusaale: waqtiga midab-ka-baxa (decolourisation)) ee tijaabada (experiment).</a:t>
            </a:r>
            <a:r>
              <a:rPr lang="en-GB" sz="1100">
                <a:latin typeface="Lexend"/>
              </a:rPr>
              <a:t/>
            </a:r>
            <a:r>
              <a:rPr lang="en-GB" sz="1100">
                <a:latin typeface="Lexend"/>
              </a:rPr>
              <a:t/>
            </a:r>
            <a:r>
              <a:rPr b="1" lang="en-GB" sz="1100">
                <a:latin typeface="Lexend"/>
              </a:rPr>
              <a:t/>
            </a:r>
            <a:r>
              <a:rPr lang="en-GB" sz="1100">
                <a:latin typeface="Lexend"/>
              </a:rP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