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/>
  <p:notesSz cx="6858000" cy="9144000"/>
  <p:embeddedFontLst>
    <p:embeddedFont>
      <p:font typeface="Lexend" panose="00000000000000000000"/>
      <p:regular r:id="rId38"/>
    </p:embeddedFont>
    <p:embeddedFont>
      <p:font typeface="Lexend Medium" panose="00000000000000000000"/>
      <p:regular r:id="rId39"/>
    </p:embeddedFont>
    <p:embeddedFont>
      <p:font typeface="Kalam" panose="02000000000000000000"/>
      <p:regular r:id="rId40"/>
    </p:embeddedFont>
    <p:embeddedFont>
      <p:font typeface="Lexend Light" panose="00000000000000000000"/>
      <p:regular r:id="rId41"/>
    </p:embeddedFont>
  </p:embeddedFontLst>
  <p:custDataLst>
    <p:tags r:id="rId37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52838CF-D2FD-42D4-A2E2-1DF45514A70D}">
  <a:tblStyle styleId="{552838CF-D2FD-42D4-A2E2-1DF45514A70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7" Type="http://schemas.openxmlformats.org/officeDocument/2006/relationships/tags" Target="tags/tag1.xml"/><Relationship Id="rId38" Type="http://schemas.openxmlformats.org/officeDocument/2006/relationships/font" Target="fonts/font1.fntdata"/><Relationship Id="rId39" Type="http://schemas.openxmlformats.org/officeDocument/2006/relationships/font" Target="fonts/font2.fntdata"/><Relationship Id="rId40" Type="http://schemas.openxmlformats.org/officeDocument/2006/relationships/font" Target="fonts/font3.fntdata"/><Relationship Id="rId41" Type="http://schemas.openxmlformats.org/officeDocument/2006/relationships/font" Target="fonts/font4.fntdata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g29ba25ded78_0_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9ba25ded78_0_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8" name="Shape 748"/>
        <p:cNvGrpSpPr/>
        <p:nvPr/>
      </p:nvGrpSpPr>
      <p:grpSpPr>
        <a:xfrm>
          <a:off x="0" y="0"/>
          <a:ext cx="0" cy="0"/>
        </a:xfrm>
      </p:grpSpPr>
      <p:sp>
        <p:nvSpPr>
          <p:cNvPr id="749" name="Google Shape;749;g29ba25ded78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9ba25ded78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3" name="Shape 753"/>
        <p:cNvGrpSpPr/>
        <p:nvPr/>
      </p:nvGrpSpPr>
      <p:grpSpPr>
        <a:xfrm>
          <a:off x="0" y="0"/>
          <a:ext cx="0" cy="0"/>
        </a:xfrm>
      </p:grpSpPr>
      <p:sp>
        <p:nvSpPr>
          <p:cNvPr id="754" name="Google Shape;754;g29ba25ded78_0_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9ba25ded78_0_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8" name="Shape 758"/>
        <p:cNvGrpSpPr/>
        <p:nvPr/>
      </p:nvGrpSpPr>
      <p:grpSpPr>
        <a:xfrm>
          <a:off x="0" y="0"/>
          <a:ext cx="0" cy="0"/>
        </a:xfrm>
      </p:grpSpPr>
      <p:sp>
        <p:nvSpPr>
          <p:cNvPr id="759" name="Google Shape;759;g29ba25ded78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9ba25ded78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7" name="Shape 767"/>
        <p:cNvGrpSpPr/>
        <p:nvPr/>
      </p:nvGrpSpPr>
      <p:grpSpPr>
        <a:xfrm>
          <a:off x="0" y="0"/>
          <a:ext cx="0" cy="0"/>
        </a:xfrm>
      </p:grpSpPr>
      <p:sp>
        <p:nvSpPr>
          <p:cNvPr id="768" name="Google Shape;768;g2a1fa73d730_0_1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a1fa73d730_0_1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6" name="Shape 776"/>
        <p:cNvGrpSpPr/>
        <p:nvPr/>
      </p:nvGrpSpPr>
      <p:grpSpPr>
        <a:xfrm>
          <a:off x="0" y="0"/>
          <a:ext cx="0" cy="0"/>
        </a:xfrm>
      </p:grpSpPr>
      <p:sp>
        <p:nvSpPr>
          <p:cNvPr id="777" name="Google Shape;777;g2a1fa73d730_0_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a1fa73d730_0_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5" name="Shape 785"/>
        <p:cNvGrpSpPr/>
        <p:nvPr/>
      </p:nvGrpSpPr>
      <p:grpSpPr>
        <a:xfrm>
          <a:off x="0" y="0"/>
          <a:ext cx="0" cy="0"/>
        </a:xfrm>
      </p:grpSpPr>
      <p:sp>
        <p:nvSpPr>
          <p:cNvPr id="786" name="Google Shape;786;g2a1fa73d730_0_1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a1fa73d730_0_1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56" name="Shape 856"/>
        <p:cNvGrpSpPr/>
        <p:nvPr/>
      </p:nvGrpSpPr>
      <p:grpSpPr>
        <a:xfrm>
          <a:off x="0" y="0"/>
          <a:ext cx="0" cy="0"/>
        </a:xfrm>
      </p:grpSpPr>
      <p:sp>
        <p:nvSpPr>
          <p:cNvPr id="857" name="Google Shape;857;g2a1fa73d730_0_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2a1fa73d730_0_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67" name="Shape 867"/>
        <p:cNvGrpSpPr/>
        <p:nvPr/>
      </p:nvGrpSpPr>
      <p:grpSpPr>
        <a:xfrm>
          <a:off x="0" y="0"/>
          <a:ext cx="0" cy="0"/>
        </a:xfrm>
      </p:grpSpPr>
      <p:sp>
        <p:nvSpPr>
          <p:cNvPr id="868" name="Google Shape;868;g2a1fa73d730_0_1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2a1fa73d730_0_1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9" name="Shape 889"/>
        <p:cNvGrpSpPr/>
        <p:nvPr/>
      </p:nvGrpSpPr>
      <p:grpSpPr>
        <a:xfrm>
          <a:off x="0" y="0"/>
          <a:ext cx="0" cy="0"/>
        </a:xfrm>
      </p:grpSpPr>
      <p:sp>
        <p:nvSpPr>
          <p:cNvPr id="890" name="Google Shape;890;g2a811059563_0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a811059563_0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2" name="Shape 902"/>
        <p:cNvGrpSpPr/>
        <p:nvPr/>
      </p:nvGrpSpPr>
      <p:grpSpPr>
        <a:xfrm>
          <a:off x="0" y="0"/>
          <a:ext cx="0" cy="0"/>
        </a:xfrm>
      </p:grpSpPr>
      <p:sp>
        <p:nvSpPr>
          <p:cNvPr id="903" name="Google Shape;903;g2a811059563_0_1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2a811059563_0_1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25" name="Shape 925"/>
        <p:cNvGrpSpPr/>
        <p:nvPr/>
      </p:nvGrpSpPr>
      <p:grpSpPr>
        <a:xfrm>
          <a:off x="0" y="0"/>
          <a:ext cx="0" cy="0"/>
        </a:xfrm>
      </p:grpSpPr>
      <p:sp>
        <p:nvSpPr>
          <p:cNvPr id="926" name="Google Shape;926;g2a811059563_0_1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2a811059563_0_1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37" name="Shape 937"/>
        <p:cNvGrpSpPr/>
        <p:nvPr/>
      </p:nvGrpSpPr>
      <p:grpSpPr>
        <a:xfrm>
          <a:off x="0" y="0"/>
          <a:ext cx="0" cy="0"/>
        </a:xfrm>
      </p:grpSpPr>
      <p:sp>
        <p:nvSpPr>
          <p:cNvPr id="938" name="Google Shape;938;g2a1fa73d730_0_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2a1fa73d730_0_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60" name="Shape 960"/>
        <p:cNvGrpSpPr/>
        <p:nvPr/>
      </p:nvGrpSpPr>
      <p:grpSpPr>
        <a:xfrm>
          <a:off x="0" y="0"/>
          <a:ext cx="0" cy="0"/>
        </a:xfrm>
      </p:grpSpPr>
      <p:sp>
        <p:nvSpPr>
          <p:cNvPr id="961" name="Google Shape;961;g2a1fa73d730_0_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2a1fa73d730_0_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66" name="Shape 966"/>
        <p:cNvGrpSpPr/>
        <p:nvPr/>
      </p:nvGrpSpPr>
      <p:grpSpPr>
        <a:xfrm>
          <a:off x="0" y="0"/>
          <a:ext cx="0" cy="0"/>
        </a:xfrm>
      </p:grpSpPr>
      <p:sp>
        <p:nvSpPr>
          <p:cNvPr id="967" name="Google Shape;967;g2a1fa73d730_0_1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" name="Google Shape;968;g2a1fa73d730_0_1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75" name="Shape 975"/>
        <p:cNvGrpSpPr/>
        <p:nvPr/>
      </p:nvGrpSpPr>
      <p:grpSpPr>
        <a:xfrm>
          <a:off x="0" y="0"/>
          <a:ext cx="0" cy="0"/>
        </a:xfrm>
      </p:grpSpPr>
      <p:sp>
        <p:nvSpPr>
          <p:cNvPr id="976" name="Google Shape;976;g2a1fa73d730_0_2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2a1fa73d730_0_2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8" name="Shape 998"/>
        <p:cNvGrpSpPr/>
        <p:nvPr/>
      </p:nvGrpSpPr>
      <p:grpSpPr>
        <a:xfrm>
          <a:off x="0" y="0"/>
          <a:ext cx="0" cy="0"/>
        </a:xfrm>
      </p:grpSpPr>
      <p:sp>
        <p:nvSpPr>
          <p:cNvPr id="999" name="Google Shape;999;g2a1fa73d730_0_2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2a1fa73d730_0_2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87" name="Shape 1087"/>
        <p:cNvGrpSpPr/>
        <p:nvPr/>
      </p:nvGrpSpPr>
      <p:grpSpPr>
        <a:xfrm>
          <a:off x="0" y="0"/>
          <a:ext cx="0" cy="0"/>
        </a:xfrm>
      </p:grpSpPr>
      <p:sp>
        <p:nvSpPr>
          <p:cNvPr id="1088" name="Google Shape;1088;g2a1fa73d730_0_27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2a1fa73d730_0_27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37" name="Shape 1137"/>
        <p:cNvGrpSpPr/>
        <p:nvPr/>
      </p:nvGrpSpPr>
      <p:grpSpPr>
        <a:xfrm>
          <a:off x="0" y="0"/>
          <a:ext cx="0" cy="0"/>
        </a:xfrm>
      </p:grpSpPr>
      <p:sp>
        <p:nvSpPr>
          <p:cNvPr id="1138" name="Google Shape;1138;g2a1fa73d730_0_4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2a1fa73d730_0_4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54" name="Shape 1154"/>
        <p:cNvGrpSpPr/>
        <p:nvPr/>
      </p:nvGrpSpPr>
      <p:grpSpPr>
        <a:xfrm>
          <a:off x="0" y="0"/>
          <a:ext cx="0" cy="0"/>
        </a:xfrm>
      </p:grpSpPr>
      <p:sp>
        <p:nvSpPr>
          <p:cNvPr id="1155" name="Google Shape;1155;g2a1fa73d730_0_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2a1fa73d730_0_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64" name="Shape 1164"/>
        <p:cNvGrpSpPr/>
        <p:nvPr/>
      </p:nvGrpSpPr>
      <p:grpSpPr>
        <a:xfrm>
          <a:off x="0" y="0"/>
          <a:ext cx="0" cy="0"/>
        </a:xfrm>
      </p:grpSpPr>
      <p:sp>
        <p:nvSpPr>
          <p:cNvPr id="1165" name="Google Shape;1165;g366e7c99596_0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366e7c99596_0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80" name="Shape 1180"/>
        <p:cNvGrpSpPr/>
        <p:nvPr/>
      </p:nvGrpSpPr>
      <p:grpSpPr>
        <a:xfrm>
          <a:off x="0" y="0"/>
          <a:ext cx="0" cy="0"/>
        </a:xfrm>
      </p:grpSpPr>
      <p:sp>
        <p:nvSpPr>
          <p:cNvPr id="1181" name="Google Shape;1181;g366e7c99596_0_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366e7c99596_0_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01" name="Shape 1201"/>
        <p:cNvGrpSpPr/>
        <p:nvPr/>
      </p:nvGrpSpPr>
      <p:grpSpPr>
        <a:xfrm>
          <a:off x="0" y="0"/>
          <a:ext cx="0" cy="0"/>
        </a:xfrm>
      </p:grpSpPr>
      <p:sp>
        <p:nvSpPr>
          <p:cNvPr id="1202" name="Google Shape;1202;g2a1fa73d730_0_1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2a1fa73d730_0_1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10" name="Shape 1210"/>
        <p:cNvGrpSpPr/>
        <p:nvPr/>
      </p:nvGrpSpPr>
      <p:grpSpPr>
        <a:xfrm>
          <a:off x="0" y="0"/>
          <a:ext cx="0" cy="0"/>
        </a:xfrm>
      </p:grpSpPr>
      <p:sp>
        <p:nvSpPr>
          <p:cNvPr id="1211" name="Google Shape;1211;g29ba25ded78_0_1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29ba25ded78_0_1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29" name="Shape 1229"/>
        <p:cNvGrpSpPr/>
        <p:nvPr/>
      </p:nvGrpSpPr>
      <p:grpSpPr>
        <a:xfrm>
          <a:off x="0" y="0"/>
          <a:ext cx="0" cy="0"/>
        </a:xfrm>
      </p:grpSpPr>
      <p:sp>
        <p:nvSpPr>
          <p:cNvPr id="1230" name="Google Shape;1230;g2a1fa73d730_0_4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2a1fa73d730_0_4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38" name="Shape 1238"/>
        <p:cNvGrpSpPr/>
        <p:nvPr/>
      </p:nvGrpSpPr>
      <p:grpSpPr>
        <a:xfrm>
          <a:off x="0" y="0"/>
          <a:ext cx="0" cy="0"/>
        </a:xfrm>
      </p:grpSpPr>
      <p:sp>
        <p:nvSpPr>
          <p:cNvPr id="1239" name="Google Shape;1239;g2a1fa73d730_0_48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2a1fa73d730_0_48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55" name="Shape 1255"/>
        <p:cNvGrpSpPr/>
        <p:nvPr/>
      </p:nvGrpSpPr>
      <p:grpSpPr>
        <a:xfrm>
          <a:off x="0" y="0"/>
          <a:ext cx="0" cy="0"/>
        </a:xfrm>
      </p:grpSpPr>
      <p:sp>
        <p:nvSpPr>
          <p:cNvPr id="1256" name="Google Shape;1256;g2a1fa73d730_0_65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2a1fa73d730_0_65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73" name="Shape 1273"/>
        <p:cNvGrpSpPr/>
        <p:nvPr/>
      </p:nvGrpSpPr>
      <p:grpSpPr>
        <a:xfrm>
          <a:off x="0" y="0"/>
          <a:ext cx="0" cy="0"/>
        </a:xfrm>
      </p:grpSpPr>
      <p:sp>
        <p:nvSpPr>
          <p:cNvPr id="1274" name="Google Shape;1274;g2a1fa73d730_0_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2a1fa73d730_0_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84" name="Shape 1284"/>
        <p:cNvGrpSpPr/>
        <p:nvPr/>
      </p:nvGrpSpPr>
      <p:grpSpPr>
        <a:xfrm>
          <a:off x="0" y="0"/>
          <a:ext cx="0" cy="0"/>
        </a:xfrm>
      </p:grpSpPr>
      <p:sp>
        <p:nvSpPr>
          <p:cNvPr id="1285" name="Google Shape;1285;g2a1fa73d730_0_5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2a1fa73d730_0_5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26" name="Shape 1326"/>
        <p:cNvGrpSpPr/>
        <p:nvPr/>
      </p:nvGrpSpPr>
      <p:grpSpPr>
        <a:xfrm>
          <a:off x="0" y="0"/>
          <a:ext cx="0" cy="0"/>
        </a:xfrm>
      </p:grpSpPr>
      <p:sp>
        <p:nvSpPr>
          <p:cNvPr id="1327" name="Google Shape;1327;g2a1fa73d730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2a1fa73d730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72" name="Shape 1372"/>
        <p:cNvGrpSpPr/>
        <p:nvPr/>
      </p:nvGrpSpPr>
      <p:grpSpPr>
        <a:xfrm>
          <a:off x="0" y="0"/>
          <a:ext cx="0" cy="0"/>
        </a:xfrm>
      </p:grpSpPr>
      <p:sp>
        <p:nvSpPr>
          <p:cNvPr id="1373" name="Google Shape;1373;g2a8257ec1f7_0_1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2a8257ec1f7_0_1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94" name="Shape 1394"/>
        <p:cNvGrpSpPr/>
        <p:nvPr/>
      </p:nvGrpSpPr>
      <p:grpSpPr>
        <a:xfrm>
          <a:off x="0" y="0"/>
          <a:ext cx="0" cy="0"/>
        </a:xfrm>
      </p:grpSpPr>
      <p:sp>
        <p:nvSpPr>
          <p:cNvPr id="1395" name="Google Shape;1395;g2a8257ec1f7_0_2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6" name="Google Shape;1396;g2a8257ec1f7_0_2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21" name="Shape 1421"/>
        <p:cNvGrpSpPr/>
        <p:nvPr/>
      </p:nvGrpSpPr>
      <p:grpSpPr>
        <a:xfrm>
          <a:off x="0" y="0"/>
          <a:ext cx="0" cy="0"/>
        </a:xfrm>
      </p:grpSpPr>
      <p:sp>
        <p:nvSpPr>
          <p:cNvPr id="1422" name="Google Shape;1422;g29ba25ded78_0_1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29ba25ded78_0_1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52" name="Google Shape;652;p48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3" name="Google Shape;653;p4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4" name="Google Shape;654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1" name="Google Shape;661;p49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2" name="Google Shape;662;p49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3" name="Google Shape;66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9" name="Google Shape;669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0" name="Google Shape;670;p5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71" name="Google Shape;671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8" name="Google Shape;678;p5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79" name="Google Shape;679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4" name="Google Shape;684;p52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5" name="Google Shape;685;p5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86" name="Google Shape;686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3" name="Google Shape;693;p5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4" name="Google Shape;694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5" name="Google Shape;695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1" name="Google Shape;701;p5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2" name="Google Shape;702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3" name="Google Shape;703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0" name="Google Shape;710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1" name="Google Shape;711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image" Target="../media/image42.png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6" Type="http://schemas.openxmlformats.org/officeDocument/2006/relationships/image" Target="../media/image47.jpeg"/><Relationship Id="rId7" Type="http://schemas.openxmlformats.org/officeDocument/2006/relationships/image" Target="../media/image4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jpeg"/><Relationship Id="rId4" Type="http://schemas.openxmlformats.org/officeDocument/2006/relationships/image" Target="../media/image52.jpeg"/><Relationship Id="rId5" Type="http://schemas.openxmlformats.org/officeDocument/2006/relationships/image" Target="../media/image53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5" Type="http://schemas.openxmlformats.org/officeDocument/2006/relationships/image" Target="../media/image56.jpeg"/><Relationship Id="rId6" Type="http://schemas.openxmlformats.org/officeDocument/2006/relationships/image" Target="../media/image57.jpeg"/><Relationship Id="rId7" Type="http://schemas.openxmlformats.org/officeDocument/2006/relationships/image" Target="../media/image58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Relationship Id="rId11" Type="http://schemas.openxmlformats.org/officeDocument/2006/relationships/image" Target="../media/image75.png"/><Relationship Id="rId12" Type="http://schemas.openxmlformats.org/officeDocument/2006/relationships/image" Target="../media/image76.png"/><Relationship Id="rId13" Type="http://schemas.openxmlformats.org/officeDocument/2006/relationships/image" Target="../media/image7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5.png"/><Relationship Id="rId4" Type="http://schemas.openxmlformats.org/officeDocument/2006/relationships/image" Target="../media/image68.jpeg"/><Relationship Id="rId5" Type="http://schemas.openxmlformats.org/officeDocument/2006/relationships/image" Target="../media/image69.jpe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9.png"/><Relationship Id="rId4" Type="http://schemas.openxmlformats.org/officeDocument/2006/relationships/image" Target="../media/image4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1.png"/><Relationship Id="rId4" Type="http://schemas.openxmlformats.org/officeDocument/2006/relationships/image" Target="../media/image39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1.png"/><Relationship Id="rId4" Type="http://schemas.openxmlformats.org/officeDocument/2006/relationships/image" Target="../media/image49.png"/><Relationship Id="rId5" Type="http://schemas.openxmlformats.org/officeDocument/2006/relationships/image" Target="../media/image39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45" name="Shape 745"/>
        <p:cNvGrpSpPr/>
        <p:nvPr/>
      </p:nvGrpSpPr>
      <p:grpSpPr>
        <a:xfrm>
          <a:off x="0" y="0"/>
          <a: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DNA, koromosoomyada, hiddo-wadayaasha iyo genome-ga</a:t>
            </a:r>
            <a:endParaRPr/>
          </a:p>
        </p:txBody>
      </p:sp>
      <p:sp>
        <p:nvSpPr>
          <p:cNvPr id="747" name="Google Shape;747;p62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Dhaxalka iyo DNA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51" name="Shape 751"/>
        <p:cNvGrpSpPr/>
        <p:nvPr/>
      </p:nvGrpSpPr>
      <p:grpSpPr>
        <a:xfrm>
          <a:off x="0" y="0"/>
          <a:ext cx="0" cy="0"/>
        </a:xfrm>
      </p:grpSpPr>
      <p:sp>
        <p:nvSpPr>
          <p:cNvPr id="752" name="Google Shape;752;p63"/>
          <p:cNvSpPr txBox="1"/>
          <p:nvPr/>
        </p:nvSpPr>
        <p:spPr>
          <a:xfrm>
            <a:off x="5578975" y="7244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6" name="Shape 756"/>
        <p:cNvGrpSpPr/>
        <p:nvPr/>
      </p:nvGrpSpPr>
      <p:grpSpPr>
        <a:xfrm>
          <a:off x="0" y="0"/>
          <a:ext cx="0" cy="0"/>
        </a:xfrm>
      </p:grpSpPr>
      <p:sp>
        <p:nvSpPr>
          <p:cNvPr id="757" name="Google Shape;757;p64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Waxaan sharxi karaa farqiga u dhexeeya DNA, koromosoomyada, hiddo-wadayaasha iyo genome-ga.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1" name="Shape 761"/>
        <p:cNvGrpSpPr/>
        <p:nvPr/>
      </p:nvGrpSpPr>
      <p:grpSpPr>
        <a:xfrm>
          <a:off x="0" y="0"/>
          <a:ext cx="0" cy="0"/>
        </a:xfrm>
      </p:grpSpPr>
      <p:sp>
        <p:nvSpPr>
          <p:cNvPr id="762" name="Google Shape;762;p65"/>
          <p:cNvSpPr txBox="1"/>
          <p:nvPr>
            <p:ph type="subTitle" idx="1"/>
          </p:nvPr>
        </p:nvSpPr>
        <p:spPr>
          <a:xfrm>
            <a:off x="324000" y="1661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sp>
        <p:nvSpPr>
          <p:cNvPr id="763" name="Google Shape;763;p6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nucleus (nucleus)</a:t>
            </a:r>
            <a:endParaRPr/>
          </a:p>
        </p:txBody>
      </p:sp>
      <p:sp>
        <p:nvSpPr>
          <p:cNvPr id="764" name="Google Shape;764;p65"/>
          <p:cNvSpPr txBox="1"/>
          <p:nvPr>
            <p:ph type="subTitle" idx="5"/>
          </p:nvPr>
        </p:nvSpPr>
        <p:spPr>
          <a:xfrm>
            <a:off x="324000" y="83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genome (genome)</a:t>
            </a:r>
            <a:endParaRPr/>
          </a:p>
        </p:txBody>
      </p:sp>
      <p:sp>
        <p:nvSpPr>
          <p:cNvPr id="765" name="Google Shape;765;p65"/>
          <p:cNvSpPr txBox="1"/>
          <p:nvPr>
            <p:ph type="subTitle" idx="7"/>
          </p:nvPr>
        </p:nvSpPr>
        <p:spPr>
          <a:xfrm>
            <a:off x="324000" y="3311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koromosoom (chromosome)</a:t>
            </a:r>
            <a:endParaRPr/>
          </a:p>
        </p:txBody>
      </p:sp>
      <p:sp>
        <p:nvSpPr>
          <p:cNvPr id="766" name="Google Shape;766;p65"/>
          <p:cNvSpPr txBox="1"/>
          <p:nvPr>
            <p:ph type="subTitle" idx="9"/>
          </p:nvPr>
        </p:nvSpPr>
        <p:spPr>
          <a:xfrm>
            <a:off x="324000" y="413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hiddo-wade (gene)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sp>
        <p:nvSpPr>
          <p:cNvPr id="771" name="Google Shape;771;p66"/>
          <p:cNvSpPr txBox="1"/>
          <p:nvPr>
            <p:ph type="subTitle" idx="7"/>
          </p:nvPr>
        </p:nvSpPr>
        <p:spPr>
          <a:xfrm>
            <a:off x="324000" y="3817167"/>
            <a:ext cx="76917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0" sz="1400">
                <a:latin typeface="Lexend"/>
              </a:rPr>
              <a:t>Koromosoomku waa xirmo DNA ah oo si adag u duuban.</a:t>
            </a:r>
            <a:r>
              <a:rPr lang="en-GB" sz="1400">
                <a:latin typeface="Lexend"/>
              </a:rPr>
              <a:t/>
            </a:r>
            <a:r>
              <a:rPr lang="en-GB" b="0" sz="1400">
                <a:latin typeface="Lexend"/>
              </a:rPr>
              <a:t/>
            </a:r>
            <a:endParaRPr b="0"/>
          </a:p>
        </p:txBody>
      </p:sp>
      <p:sp>
        <p:nvSpPr>
          <p:cNvPr id="772" name="Google Shape;772;p66"/>
          <p:cNvSpPr txBox="1"/>
          <p:nvPr>
            <p:ph type="subTitle" idx="9"/>
          </p:nvPr>
        </p:nvSpPr>
        <p:spPr>
          <a:xfrm>
            <a:off x="324000" y="4337225"/>
            <a:ext cx="8357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Hiddo-wadayaashu waa qaybo ka mid ah DNA-ga oo codeeya astaamaha iyo hababka.</a:t>
            </a:r>
            <a:r>
              <a:rPr lang="en-GB" b="0" sz="1400">
                <a:latin typeface="Lexend"/>
              </a:rPr>
              <a:t/>
            </a:r>
            <a:endParaRPr b="0"/>
          </a:p>
        </p:txBody>
      </p:sp>
      <p:sp>
        <p:nvSpPr>
          <p:cNvPr id="773" name="Google Shape;773;p66"/>
          <p:cNvSpPr txBox="1"/>
          <p:nvPr/>
        </p:nvSpPr>
        <p:spPr>
          <a:xfrm>
            <a:off x="324000" y="2069050"/>
            <a:ext cx="8496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DNA waa walaxda kiimikaad ee laga sameeyo maadada hidde-side; waxay kaydisaa koodhka hidde-side.</a:t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 b="1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4" name="Google Shape;774;p66"/>
          <p:cNvSpPr txBox="1"/>
          <p:nvPr/>
        </p:nvSpPr>
        <p:spPr>
          <a:xfrm>
            <a:off x="324000" y="2943100"/>
            <a:ext cx="8496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Nucleus-ku waa meesha DNA, oo loo duubay koromosoomyo, lagu kaydiyo unugyada xayawaanka, dhirta iyo fangaska.</a:t>
            </a: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6"/>
          <p:cNvSpPr txBox="1"/>
          <p:nvPr/>
        </p:nvSpPr>
        <p:spPr>
          <a:xfrm>
            <a:off x="324000" y="840975"/>
            <a:ext cx="7135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Genome-gu waa dhammaan maadada hidde-side ee unugga; wuxuu kaydiyaa koodhka dhammaan astaamaha iyo hababka noole (organism).</a:t>
            </a: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9" name="Shape 779"/>
        <p:cNvGrpSpPr/>
        <p:nvPr/>
      </p:nvGrpSpPr>
      <p:grpSpPr>
        <a:xfrm>
          <a:off x="0" y="0"/>
          <a:ext cx="0" cy="0"/>
        </a:xfrm>
      </p:grpSpPr>
      <p:sp>
        <p:nvSpPr>
          <p:cNvPr id="780" name="Google Shape;780;p6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Genome-ga</a:t>
            </a:r>
            <a:endParaRPr/>
          </a:p>
        </p:txBody>
      </p:sp>
      <p:sp>
        <p:nvSpPr>
          <p:cNvPr id="781" name="Google Shape;781;p67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DNA iyo koromosoomyada</a:t>
            </a:r>
            <a:endParaRPr/>
          </a:p>
        </p:txBody>
      </p:sp>
      <p:sp>
        <p:nvSpPr>
          <p:cNvPr id="782" name="Google Shape;782;p67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Hiddo-wadayaasha iyo qaybaha kale ee genome-ga</a:t>
            </a:r>
            <a:endParaRPr/>
          </a:p>
        </p:txBody>
      </p:sp>
      <p:sp>
        <p:nvSpPr>
          <p:cNvPr id="783" name="Google Shape;783;p67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DNA, koromosoomyada, hiddo-wadayaasha iyo genome-ga</a:t>
            </a:r>
            <a:endParaRPr/>
          </a:p>
        </p:txBody>
      </p:sp>
      <p:pic>
        <p:nvPicPr>
          <p:cNvPr id="784" name="Google Shape;78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475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8" name="Shape 788"/>
        <p:cNvGrpSpPr/>
        <p:nvPr/>
      </p:nvGrpSpPr>
      <p:grpSpPr>
        <a:xfrm>
          <a:off x="0" y="0"/>
          <a:ext cx="0" cy="0"/>
        </a:xfrm>
      </p:grpSpPr>
      <p:sp>
        <p:nvSpPr>
          <p:cNvPr id="789" name="Google Shape;789;p68"/>
          <p:cNvSpPr txBox="1"/>
          <p:nvPr>
            <p:ph type="body" idx="1"/>
          </p:nvPr>
        </p:nvSpPr>
        <p:spPr>
          <a:xfrm>
            <a:off x="324000" y="756600"/>
            <a:ext cx="4345500" cy="193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Dhammaan noolayaashu (organisms) waxay leeyihiin genome.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Genome-gu waa dhammaan maadada hidde-side ee noole (organism).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Genome-ga wuxuu ka samaysan yahay molecule kiimikaad ee DNA.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790" name="Google Shape;790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Genome-ga</a:t>
            </a:r>
            <a:endParaRPr/>
          </a:p>
        </p:txBody>
      </p:sp>
      <p:pic>
        <p:nvPicPr>
          <p:cNvPr id="791" name="Google Shape;791;p68"/>
          <p:cNvPicPr preferRelativeResize="0"/>
          <p:nvPr/>
        </p:nvPicPr>
        <p:blipFill>
          <a:blip r:embed="rId3">
            <a:alphaModFix/>
          </a:blip>
          <a:srcRect l="22816" t="7800"/>
          <a:stretch>
            <a:fillRect/>
          </a:stretch>
        </p:blipFill>
        <p:spPr>
          <a:xfrm>
            <a:off x="4774587" y="2737825"/>
            <a:ext cx="1889395" cy="1509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68"/>
          <p:cNvPicPr preferRelativeResize="0"/>
          <p:nvPr/>
        </p:nvPicPr>
        <p:blipFill>
          <a:blip r:embed="rId4">
            <a:alphaModFix/>
          </a:blip>
          <a:srcRect l="22553"/>
          <a:stretch>
            <a:fillRect/>
          </a:stretch>
        </p:blipFill>
        <p:spPr>
          <a:xfrm>
            <a:off x="6769065" y="1156202"/>
            <a:ext cx="1748058" cy="1509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68"/>
          <p:cNvPicPr preferRelativeResize="0"/>
          <p:nvPr/>
        </p:nvPicPr>
        <p:blipFill>
          <a:blip r:embed="rId5">
            <a:alphaModFix/>
          </a:blip>
          <a:srcRect l="29859" t="9243" b="7715"/>
          <a:stretch>
            <a:fillRect/>
          </a:stretch>
        </p:blipFill>
        <p:spPr>
          <a:xfrm>
            <a:off x="4774575" y="1156200"/>
            <a:ext cx="1906426" cy="150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68"/>
          <p:cNvPicPr preferRelativeResize="0"/>
          <p:nvPr/>
        </p:nvPicPr>
        <p:blipFill>
          <a:blip r:embed="rId6">
            <a:alphaModFix/>
          </a:blip>
          <a:srcRect l="25682" r="16357" b="9322"/>
          <a:stretch>
            <a:fillRect/>
          </a:stretch>
        </p:blipFill>
        <p:spPr>
          <a:xfrm>
            <a:off x="6769077" y="2737815"/>
            <a:ext cx="1748048" cy="1509177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8"/>
          <p:cNvSpPr/>
          <p:nvPr/>
        </p:nvSpPr>
        <p:spPr>
          <a:xfrm>
            <a:off x="5415325" y="3291300"/>
            <a:ext cx="72000" cy="53700"/>
          </a:xfrm>
          <a:prstGeom prst="rect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96" name="Google Shape;796;p68"/>
          <p:cNvGrpSpPr/>
          <p:nvPr/>
        </p:nvGrpSpPr>
        <p:grpSpPr>
          <a:xfrm>
            <a:off x="186125" y="2865500"/>
            <a:ext cx="5643300" cy="2238650"/>
            <a:chOff x="186125" y="2865500"/>
            <a:chExt cx="5643300" cy="2238650"/>
          </a:xfrm>
        </p:grpSpPr>
        <p:sp>
          <p:nvSpPr>
            <p:cNvPr id="797" name="Google Shape;797;p68"/>
            <p:cNvSpPr/>
            <p:nvPr/>
          </p:nvSpPr>
          <p:spPr>
            <a:xfrm>
              <a:off x="520275" y="2865500"/>
              <a:ext cx="2617500" cy="1954800"/>
            </a:xfrm>
            <a:prstGeom prst="rect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798" name="Google Shape;798;p68"/>
            <p:cNvGrpSpPr/>
            <p:nvPr/>
          </p:nvGrpSpPr>
          <p:grpSpPr>
            <a:xfrm>
              <a:off x="1425416" y="3014100"/>
              <a:ext cx="1401705" cy="1078717"/>
              <a:chOff x="6948741" y="1765763"/>
              <a:chExt cx="1401705" cy="1078717"/>
            </a:xfrm>
          </p:grpSpPr>
          <p:sp>
            <p:nvSpPr>
              <p:cNvPr id="799" name="Google Shape;799;p68"/>
              <p:cNvSpPr/>
              <p:nvPr/>
            </p:nvSpPr>
            <p:spPr>
              <a:xfrm rot="10800000">
                <a:off x="6948741" y="1765763"/>
                <a:ext cx="1401470" cy="1078717"/>
              </a:xfrm>
              <a:custGeom>
                <a:rect l="l" t="t" r="r" b="b"/>
                <a:pathLst>
                  <a:path w="105038" h="92554" extrusionOk="0">
                    <a:moveTo>
                      <a:pt x="1627" y="44162"/>
                    </a:moveTo>
                    <a:cubicBezTo>
                      <a:pt x="2931" y="36951"/>
                      <a:pt x="4251" y="27181"/>
                      <a:pt x="9019" y="20884"/>
                    </a:cubicBezTo>
                    <a:cubicBezTo>
                      <a:pt x="13787" y="14588"/>
                      <a:pt x="22064" y="9830"/>
                      <a:pt x="30233" y="6383"/>
                    </a:cubicBezTo>
                    <a:cubicBezTo>
                      <a:pt x="38403" y="2937"/>
                      <a:pt x="49366" y="778"/>
                      <a:pt x="58036" y="205"/>
                    </a:cubicBezTo>
                    <a:cubicBezTo>
                      <a:pt x="66706" y="-368"/>
                      <a:pt x="75541" y="171"/>
                      <a:pt x="82255" y="2944"/>
                    </a:cubicBezTo>
                    <a:cubicBezTo>
                      <a:pt x="88969" y="5717"/>
                      <a:pt x="94561" y="11594"/>
                      <a:pt x="98319" y="16845"/>
                    </a:cubicBezTo>
                    <a:cubicBezTo>
                      <a:pt x="102078" y="22097"/>
                      <a:pt x="104085" y="26833"/>
                      <a:pt x="104806" y="34453"/>
                    </a:cubicBezTo>
                    <a:cubicBezTo>
                      <a:pt x="105527" y="42073"/>
                      <a:pt x="104497" y="54276"/>
                      <a:pt x="102643" y="62565"/>
                    </a:cubicBezTo>
                    <a:cubicBezTo>
                      <a:pt x="100790" y="70854"/>
                      <a:pt x="99194" y="79298"/>
                      <a:pt x="93685" y="84189"/>
                    </a:cubicBezTo>
                    <a:cubicBezTo>
                      <a:pt x="88176" y="89080"/>
                      <a:pt x="77642" y="90824"/>
                      <a:pt x="69589" y="91912"/>
                    </a:cubicBezTo>
                    <a:cubicBezTo>
                      <a:pt x="61537" y="93000"/>
                      <a:pt x="54452" y="92771"/>
                      <a:pt x="45370" y="90718"/>
                    </a:cubicBezTo>
                    <a:cubicBezTo>
                      <a:pt x="36288" y="88666"/>
                      <a:pt x="22459" y="84025"/>
                      <a:pt x="15096" y="79597"/>
                    </a:cubicBezTo>
                    <a:cubicBezTo>
                      <a:pt x="7733" y="75169"/>
                      <a:pt x="3439" y="70057"/>
                      <a:pt x="1194" y="64151"/>
                    </a:cubicBezTo>
                    <a:cubicBezTo>
                      <a:pt x="-1051" y="58245"/>
                      <a:pt x="323" y="51373"/>
                      <a:pt x="1627" y="44162"/>
                    </a:cubicBezTo>
                    <a:close/>
                  </a:path>
                </a:pathLst>
              </a:custGeom>
              <a:solidFill>
                <a:srgbClr val="F0F0F0"/>
              </a:solidFill>
              <a:ln w="19050" cap="flat" cmpd="sng">
                <a:solidFill>
                  <a:srgbClr val="BF9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00" name="Google Shape;800;p68"/>
              <p:cNvSpPr/>
              <p:nvPr/>
            </p:nvSpPr>
            <p:spPr>
              <a:xfrm rot="-9795593">
                <a:off x="7468258" y="2136707"/>
                <a:ext cx="362461" cy="336985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801" name="Google Shape;801;p68"/>
              <p:cNvGrpSpPr/>
              <p:nvPr/>
            </p:nvGrpSpPr>
            <p:grpSpPr>
              <a:xfrm rot="-9795421">
                <a:off x="7112199" y="2056113"/>
                <a:ext cx="214359" cy="120541"/>
                <a:chOff x="2824575" y="3282450"/>
                <a:chExt cx="406800" cy="254400"/>
              </a:xfrm>
            </p:grpSpPr>
            <p:sp>
              <p:nvSpPr>
                <p:cNvPr id="802" name="Google Shape;802;p68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03" name="Google Shape;803;p68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04" name="Google Shape;804;p68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05" name="Google Shape;805;p68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06" name="Google Shape;806;p68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07" name="Google Shape;807;p68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08" name="Google Shape;808;p68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09" name="Google Shape;809;p68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0" name="Google Shape;810;p68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811" name="Google Shape;811;p68"/>
              <p:cNvGrpSpPr/>
              <p:nvPr/>
            </p:nvGrpSpPr>
            <p:grpSpPr>
              <a:xfrm rot="-7873652">
                <a:off x="7787639" y="1887734"/>
                <a:ext cx="175559" cy="220116"/>
                <a:chOff x="3491884" y="4069739"/>
                <a:chExt cx="356666" cy="431748"/>
              </a:xfrm>
            </p:grpSpPr>
            <p:sp>
              <p:nvSpPr>
                <p:cNvPr id="812" name="Google Shape;812;p68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3" name="Google Shape;813;p68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4" name="Google Shape;814;p68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5" name="Google Shape;815;p68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6" name="Google Shape;816;p68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7" name="Google Shape;817;p68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8" name="Google Shape;818;p68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19" name="Google Shape;819;p68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20" name="Google Shape;820;p68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821" name="Google Shape;821;p68"/>
              <p:cNvGrpSpPr/>
              <p:nvPr/>
            </p:nvGrpSpPr>
            <p:grpSpPr>
              <a:xfrm rot="-9572312">
                <a:off x="8107615" y="2060801"/>
                <a:ext cx="219557" cy="137513"/>
                <a:chOff x="5880900" y="1005490"/>
                <a:chExt cx="2211875" cy="1517650"/>
              </a:xfrm>
            </p:grpSpPr>
            <p:sp>
              <p:nvSpPr>
                <p:cNvPr id="822" name="Google Shape;822;p68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823" name="Google Shape;823;p68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824" name="Google Shape;824;p68"/>
              <p:cNvGrpSpPr/>
              <p:nvPr/>
            </p:nvGrpSpPr>
            <p:grpSpPr>
              <a:xfrm rot="3521497">
                <a:off x="7719172" y="2564173"/>
                <a:ext cx="171866" cy="224341"/>
                <a:chOff x="3491884" y="4069739"/>
                <a:chExt cx="356666" cy="431748"/>
              </a:xfrm>
            </p:grpSpPr>
            <p:sp>
              <p:nvSpPr>
                <p:cNvPr id="825" name="Google Shape;825;p68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26" name="Google Shape;826;p68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27" name="Google Shape;827;p68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28" name="Google Shape;828;p68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29" name="Google Shape;829;p68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0" name="Google Shape;830;p68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1" name="Google Shape;831;p68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2" name="Google Shape;832;p68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3" name="Google Shape;833;p68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834" name="Google Shape;834;p68"/>
              <p:cNvGrpSpPr/>
              <p:nvPr/>
            </p:nvGrpSpPr>
            <p:grpSpPr>
              <a:xfrm rot="9461596">
                <a:off x="8064815" y="2287400"/>
                <a:ext cx="212422" cy="121891"/>
                <a:chOff x="2824575" y="3282450"/>
                <a:chExt cx="406800" cy="254400"/>
              </a:xfrm>
            </p:grpSpPr>
            <p:sp>
              <p:nvSpPr>
                <p:cNvPr id="835" name="Google Shape;835;p68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6" name="Google Shape;836;p68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7" name="Google Shape;837;p68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8" name="Google Shape;838;p68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39" name="Google Shape;839;p68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40" name="Google Shape;840;p68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41" name="Google Shape;841;p68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42" name="Google Shape;842;p68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43" name="Google Shape;843;p68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844" name="Google Shape;844;p68"/>
              <p:cNvGrpSpPr/>
              <p:nvPr/>
            </p:nvGrpSpPr>
            <p:grpSpPr>
              <a:xfrm rot="7618428">
                <a:off x="7232794" y="1842674"/>
                <a:ext cx="219551" cy="137484"/>
                <a:chOff x="5880900" y="1005490"/>
                <a:chExt cx="2211875" cy="1517650"/>
              </a:xfrm>
            </p:grpSpPr>
            <p:sp>
              <p:nvSpPr>
                <p:cNvPr id="845" name="Google Shape;845;p68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846" name="Google Shape;846;p68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847" name="Google Shape;847;p68"/>
              <p:cNvGrpSpPr/>
              <p:nvPr/>
            </p:nvGrpSpPr>
            <p:grpSpPr>
              <a:xfrm rot="-507394">
                <a:off x="7287862" y="2643838"/>
                <a:ext cx="219594" cy="137517"/>
                <a:chOff x="5880900" y="1005490"/>
                <a:chExt cx="2211875" cy="1517650"/>
              </a:xfrm>
            </p:grpSpPr>
            <p:sp>
              <p:nvSpPr>
                <p:cNvPr id="848" name="Google Shape;848;p68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849" name="Google Shape;849;p68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</p:grpSp>
        <p:pic>
          <p:nvPicPr>
            <p:cNvPr id="850" name="Google Shape;850;p68"/>
            <p:cNvPicPr preferRelativeResize="0"/>
            <p:nvPr/>
          </p:nvPicPr>
          <p:blipFill>
            <a:blip r:embed="rId7">
              <a:alphaModFix/>
            </a:blip>
            <a:srcRect l="2485" r="25490"/>
            <a:stretch>
              <a:fillRect/>
            </a:stretch>
          </p:blipFill>
          <p:spPr>
            <a:xfrm rot="-9">
              <a:off x="941650" y="3492327"/>
              <a:ext cx="1945549" cy="11402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1" name="Google Shape;851;p68"/>
            <p:cNvSpPr txBox="1"/>
            <p:nvPr/>
          </p:nvSpPr>
          <p:spPr>
            <a:xfrm>
              <a:off x="1051725" y="2938363"/>
              <a:ext cx="541500" cy="30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 (cell)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2" name="Google Shape;852;p68"/>
            <p:cNvSpPr txBox="1"/>
            <p:nvPr/>
          </p:nvSpPr>
          <p:spPr>
            <a:xfrm>
              <a:off x="659500" y="4320000"/>
              <a:ext cx="613200" cy="30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DNA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53" name="Google Shape;853;p68"/>
            <p:cNvCxnSpPr/>
            <p:nvPr/>
          </p:nvCxnSpPr>
          <p:spPr>
            <a:xfrm>
              <a:off x="3153650" y="2873500"/>
              <a:ext cx="2273100" cy="4242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854" name="Google Shape;854;p68"/>
            <p:cNvCxnSpPr/>
            <p:nvPr/>
          </p:nvCxnSpPr>
          <p:spPr>
            <a:xfrm rot="10800000" flipH="1">
              <a:off x="3145650" y="3345725"/>
              <a:ext cx="2281200" cy="1480800"/>
            </a:xfrm>
            <a:prstGeom prst="straightConnector1">
              <a:avLst/>
            </a:prstGeom>
            <a:noFill/>
            <a:ln w="38100" cap="flat" cmpd="sng">
              <a:solidFill>
                <a:schemeClr val="accent4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855" name="Google Shape;855;p68"/>
            <p:cNvSpPr txBox="1"/>
            <p:nvPr/>
          </p:nvSpPr>
          <p:spPr>
            <a:xfrm>
              <a:off x="186125" y="4827250"/>
              <a:ext cx="56433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6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59" name="Shape 859"/>
        <p:cNvGrpSpPr/>
        <p:nvPr/>
      </p:nvGrpSpPr>
      <p:grpSpPr>
        <a:xfrm>
          <a:off x="0" y="0"/>
          <a:ext cx="0" cy="0"/>
        </a:xfrm>
      </p:grpSpPr>
      <p:sp>
        <p:nvSpPr>
          <p:cNvPr id="860" name="Google Shape;860;p6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hiddo-side (genes)</a:t>
            </a:r>
            <a:endParaRPr/>
          </a:p>
        </p:txBody>
      </p:sp>
      <p:sp>
        <p:nvSpPr>
          <p:cNvPr id="861" name="Google Shape;861;p6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Hiddo-dhammayn (The genome)</a:t>
            </a:r>
            <a:endParaRPr/>
          </a:p>
        </p:txBody>
      </p:sp>
      <p:sp>
        <p:nvSpPr>
          <p:cNvPr id="862" name="Google Shape;862;p69"/>
          <p:cNvSpPr txBox="1"/>
          <p:nvPr>
            <p:ph type="title"/>
          </p:nvPr>
        </p:nvSpPr>
        <p:spPr>
          <a:xfrm>
            <a:off x="299850" y="716300"/>
            <a:ext cx="85443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Dhammeysti qeexida. Dhammaan walxaha hiddo-side ee unugga waxaa loo yaqaan …</a:t>
            </a:r>
            <a:endParaRPr/>
          </a:p>
        </p:txBody>
      </p:sp>
      <p:sp>
        <p:nvSpPr>
          <p:cNvPr id="863" name="Google Shape;863;p6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DNA</a:t>
            </a:r>
            <a:endParaRPr/>
          </a:p>
        </p:txBody>
      </p:sp>
      <p:sp>
        <p:nvSpPr>
          <p:cNvPr id="864" name="Google Shape;864;p6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sifooyin (features)</a:t>
            </a:r>
            <a:endParaRPr/>
          </a:p>
        </p:txBody>
      </p:sp>
      <p:sp>
        <p:nvSpPr>
          <p:cNvPr id="865" name="Google Shape;865;p6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hiddo-dhammayn (genome)</a:t>
            </a:r>
            <a:endParaRPr/>
          </a:p>
        </p:txBody>
      </p:sp>
      <p:pic>
        <p:nvPicPr>
          <p:cNvPr id="866" name="Google Shape;86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233" y="40079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70" name="Shape 870"/>
        <p:cNvGrpSpPr/>
        <p:nvPr/>
      </p:nvGrpSpPr>
      <p:grpSpPr>
        <a:xfrm>
          <a:off x="0" y="0"/>
          <a:ext cx="0" cy="0"/>
        </a:xfrm>
      </p:grpSpPr>
      <p:sp>
        <p:nvSpPr>
          <p:cNvPr id="871" name="Google Shape;871;p70"/>
          <p:cNvSpPr txBox="1"/>
          <p:nvPr>
            <p:ph type="body" idx="1"/>
          </p:nvPr>
        </p:nvSpPr>
        <p:spPr>
          <a:xfrm>
            <a:off x="333325" y="671063"/>
            <a:ext cx="71418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Hiddo-dhammayn (The genome) waxay codeysaa dhammaan sifooyinka iyo hababka la dhaxlo ee noole (organism) nool.</a:t>
            </a:r>
            <a:endParaRPr sz="2400"/>
          </a:p>
        </p:txBody>
      </p:sp>
      <p:sp>
        <p:nvSpPr>
          <p:cNvPr id="872" name="Google Shape;872;p70"/>
          <p:cNvSpPr txBox="1"/>
          <p:nvPr>
            <p:ph type="title"/>
          </p:nvPr>
        </p:nvSpPr>
        <p:spPr>
          <a:xfrm>
            <a:off x="333325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Hiddo-dhammayn (The genome)</a:t>
            </a:r>
            <a:endParaRPr/>
          </a:p>
        </p:txBody>
      </p:sp>
      <p:pic>
        <p:nvPicPr>
          <p:cNvPr id="873" name="Google Shape;873;p70"/>
          <p:cNvPicPr preferRelativeResize="0"/>
          <p:nvPr/>
        </p:nvPicPr>
        <p:blipFill>
          <a:blip r:embed="rId3">
            <a:alphaModFix/>
          </a:blip>
          <a:srcRect t="7148" b="7140"/>
          <a:stretch>
            <a:fillRect/>
          </a:stretch>
        </p:blipFill>
        <p:spPr>
          <a:xfrm>
            <a:off x="394150" y="2015959"/>
            <a:ext cx="5249525" cy="1190831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0"/>
          <p:cNvSpPr txBox="1"/>
          <p:nvPr/>
        </p:nvSpPr>
        <p:spPr>
          <a:xfrm>
            <a:off x="320850" y="3647925"/>
            <a:ext cx="8297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DNA waa unug kiimiko oo dheer oo ka kooban koodhka hiddo-side (genetic code).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75" name="Google Shape;875;p70"/>
          <p:cNvGrpSpPr/>
          <p:nvPr/>
        </p:nvGrpSpPr>
        <p:grpSpPr>
          <a:xfrm>
            <a:off x="324000" y="3255583"/>
            <a:ext cx="6724200" cy="382332"/>
            <a:chOff x="324000" y="3750193"/>
            <a:chExt cx="6724200" cy="382332"/>
          </a:xfrm>
        </p:grpSpPr>
        <p:cxnSp>
          <p:nvCxnSpPr>
            <p:cNvPr id="876" name="Google Shape;876;p70"/>
            <p:cNvCxnSpPr/>
            <p:nvPr/>
          </p:nvCxnSpPr>
          <p:spPr>
            <a:xfrm>
              <a:off x="324000" y="3957400"/>
              <a:ext cx="67242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7" name="Google Shape;877;p70"/>
            <p:cNvCxnSpPr/>
            <p:nvPr/>
          </p:nvCxnSpPr>
          <p:spPr>
            <a:xfrm flipH="1">
              <a:off x="329211" y="3750193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8" name="Google Shape;878;p70"/>
            <p:cNvCxnSpPr/>
            <p:nvPr/>
          </p:nvCxnSpPr>
          <p:spPr>
            <a:xfrm flipH="1">
              <a:off x="7031486" y="3751347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9" name="Google Shape;879;p70"/>
            <p:cNvCxnSpPr/>
            <p:nvPr/>
          </p:nvCxnSpPr>
          <p:spPr>
            <a:xfrm flipH="1">
              <a:off x="3544500" y="3941125"/>
              <a:ext cx="0" cy="1914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80" name="Google Shape;880;p70"/>
          <p:cNvGrpSpPr/>
          <p:nvPr/>
        </p:nvGrpSpPr>
        <p:grpSpPr>
          <a:xfrm rot="10800000">
            <a:off x="5077125" y="2299590"/>
            <a:ext cx="697283" cy="870192"/>
            <a:chOff x="5989350" y="2131375"/>
            <a:chExt cx="697283" cy="870192"/>
          </a:xfrm>
        </p:grpSpPr>
        <p:cxnSp>
          <p:nvCxnSpPr>
            <p:cNvPr id="881" name="Google Shape;881;p70"/>
            <p:cNvCxnSpPr/>
            <p:nvPr/>
          </p:nvCxnSpPr>
          <p:spPr>
            <a:xfrm rot="10800000" flipH="1">
              <a:off x="5989350" y="2131500"/>
              <a:ext cx="597000" cy="797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2" name="Google Shape;882;p70"/>
            <p:cNvCxnSpPr/>
            <p:nvPr/>
          </p:nvCxnSpPr>
          <p:spPr>
            <a:xfrm>
              <a:off x="6569633" y="2131375"/>
              <a:ext cx="117000" cy="83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3" name="Google Shape;883;p70"/>
            <p:cNvCxnSpPr/>
            <p:nvPr/>
          </p:nvCxnSpPr>
          <p:spPr>
            <a:xfrm>
              <a:off x="5994850" y="2917867"/>
              <a:ext cx="117000" cy="83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4" name="Google Shape;884;p70"/>
            <p:cNvCxnSpPr/>
            <p:nvPr/>
          </p:nvCxnSpPr>
          <p:spPr>
            <a:xfrm>
              <a:off x="6198308" y="2409150"/>
              <a:ext cx="117000" cy="83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85" name="Google Shape;885;p70"/>
          <p:cNvSpPr txBox="1"/>
          <p:nvPr/>
        </p:nvSpPr>
        <p:spPr>
          <a:xfrm>
            <a:off x="5216696" y="2738790"/>
            <a:ext cx="18315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koodhka hiddo-side (genetic code)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6" name="Google Shape;886;p70"/>
          <p:cNvSpPr txBox="1"/>
          <p:nvPr>
            <p:ph type="body" idx="1"/>
          </p:nvPr>
        </p:nvSpPr>
        <p:spPr>
          <a:xfrm>
            <a:off x="300150" y="1344225"/>
            <a:ext cx="85437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Hiddo-dhammayn (The genome) waxay la mid tahay buug-gacmeedka tilmaamaha oo dhan ee noole (organism) nool.</a:t>
            </a:r>
            <a:endParaRPr sz="2400"/>
          </a:p>
        </p:txBody>
      </p:sp>
      <p:sp>
        <p:nvSpPr>
          <p:cNvPr id="887" name="Google Shape;887;p70"/>
          <p:cNvSpPr txBox="1"/>
          <p:nvPr/>
        </p:nvSpPr>
        <p:spPr>
          <a:xfrm>
            <a:off x="320850" y="4105125"/>
            <a:ext cx="8081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 A, T, C iyo G ee hiddo-dhammayn (genome) waxay bixiyaan tilmaamaha lagu dhiso sifooyinka iyo lagu xakameeyo hababka nolosha.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 txBox="1"/>
          <p:nvPr/>
        </p:nvSpPr>
        <p:spPr>
          <a:xfrm>
            <a:off x="300150" y="4855875"/>
            <a:ext cx="5643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2" name="Shape 892"/>
        <p:cNvGrpSpPr/>
        <p:nvPr/>
      </p:nvGrpSpPr>
      <p:grpSpPr>
        <a:xfrm>
          <a:off x="0" y="0"/>
          <a:ext cx="0" cy="0"/>
        </a:xfrm>
      </p:grpSpPr>
      <p:sp>
        <p:nvSpPr>
          <p:cNvPr id="893" name="Google Shape;893;p71"/>
          <p:cNvSpPr txBox="1"/>
          <p:nvPr>
            <p:ph type="body" idx="1"/>
          </p:nvPr>
        </p:nvSpPr>
        <p:spPr>
          <a:xfrm>
            <a:off x="333325" y="761250"/>
            <a:ext cx="71259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Dhammaan noolaha (organisms) dhulka waxay leeyihiin isku ekaansho taxanaha hiddo-dhammayn (genome sequence).</a:t>
            </a:r>
            <a:endParaRPr sz="2400"/>
          </a:p>
        </p:txBody>
      </p:sp>
      <p:sp>
        <p:nvSpPr>
          <p:cNvPr id="894" name="Google Shape;894;p71"/>
          <p:cNvSpPr txBox="1"/>
          <p:nvPr>
            <p:ph type="title"/>
          </p:nvPr>
        </p:nvSpPr>
        <p:spPr>
          <a:xfrm>
            <a:off x="333325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Hiddo-dhammayn (The genome)</a:t>
            </a:r>
            <a:endParaRPr/>
          </a:p>
        </p:txBody>
      </p:sp>
      <p:sp>
        <p:nvSpPr>
          <p:cNvPr id="895" name="Google Shape;895;p71"/>
          <p:cNvSpPr txBox="1"/>
          <p:nvPr>
            <p:ph type="body" idx="1"/>
          </p:nvPr>
        </p:nvSpPr>
        <p:spPr>
          <a:xfrm>
            <a:off x="333325" y="1523250"/>
            <a:ext cx="82971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Kala duwanaanshaha taxanaha hiddo-dhammayn (genome sequence) ayaa naga dhigaya kuwa gaar ah.</a:t>
            </a:r>
            <a:endParaRPr sz="2400"/>
          </a:p>
        </p:txBody>
      </p:sp>
      <p:sp>
        <p:nvSpPr>
          <p:cNvPr id="896" name="Google Shape;896;p71"/>
          <p:cNvSpPr txBox="1"/>
          <p:nvPr>
            <p:ph type="body" idx="1"/>
          </p:nvPr>
        </p:nvSpPr>
        <p:spPr>
          <a:xfrm>
            <a:off x="333325" y="3123450"/>
            <a:ext cx="2573100" cy="175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Xubnaha qoyska isku midka ah waxay leeyihiin isku ekaanshaha ugu badan taxanaha hiddo-dhammayn (genome sequence), iyo kala duwanaansho yar oo keliya.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pic>
        <p:nvPicPr>
          <p:cNvPr id="897" name="Google Shape;897;p71"/>
          <p:cNvPicPr preferRelativeResize="0"/>
          <p:nvPr/>
        </p:nvPicPr>
        <p:blipFill>
          <a:blip r:embed="rId3">
            <a:alphaModFix/>
          </a:blip>
          <a:srcRect t="12892" r="12892"/>
          <a:stretch>
            <a:fillRect/>
          </a:stretch>
        </p:blipFill>
        <p:spPr>
          <a:xfrm>
            <a:off x="6784900" y="2084550"/>
            <a:ext cx="16020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71"/>
          <p:cNvPicPr preferRelativeResize="0"/>
          <p:nvPr/>
        </p:nvPicPr>
        <p:blipFill>
          <a:blip r:embed="rId4">
            <a:alphaModFix/>
          </a:blip>
          <a:srcRect l="4128" t="339" r="4137" b="7926"/>
          <a:stretch>
            <a:fillRect/>
          </a:stretch>
        </p:blipFill>
        <p:spPr>
          <a:xfrm>
            <a:off x="3749468" y="2084550"/>
            <a:ext cx="1350000" cy="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71"/>
          <p:cNvSpPr txBox="1"/>
          <p:nvPr>
            <p:ph type="body" idx="1"/>
          </p:nvPr>
        </p:nvSpPr>
        <p:spPr>
          <a:xfrm>
            <a:off x="3126025" y="3123450"/>
            <a:ext cx="2709300" cy="146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Xubnaha isku nooleed (same species) ee aan qaraabada ahayn waxay leeyihiin isku ekaansho badan, laakiin kala duwanaansho yar oo dheeri ah hiddo-dhammayn (genomes) kooda.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900" name="Google Shape;900;p71"/>
          <p:cNvSpPr txBox="1"/>
          <p:nvPr>
            <p:ph type="body" idx="1"/>
          </p:nvPr>
        </p:nvSpPr>
        <p:spPr>
          <a:xfrm>
            <a:off x="6351850" y="3123450"/>
            <a:ext cx="2468100" cy="116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Xubnaha noocyada (species) kala duwan waxay leeyihiin kala duwanaansho aad u badan hiddo-dhammayn (genomes) kooda.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pic>
        <p:nvPicPr>
          <p:cNvPr id="901" name="Google Shape;901;p71"/>
          <p:cNvPicPr preferRelativeResize="0"/>
          <p:nvPr/>
        </p:nvPicPr>
        <p:blipFill>
          <a:blip r:embed="rId5">
            <a:alphaModFix/>
          </a:blip>
          <a:srcRect l="22993" t="17059" r="49020" b="26511"/>
          <a:stretch>
            <a:fillRect/>
          </a:stretch>
        </p:blipFill>
        <p:spPr>
          <a:xfrm>
            <a:off x="1108813" y="1921263"/>
            <a:ext cx="823725" cy="111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5" name="Shape 905"/>
        <p:cNvGrpSpPr/>
        <p:nvPr/>
      </p:nvGrpSpPr>
      <p:grpSpPr>
        <a:xfrm>
          <a:off x="0" y="0"/>
          <a:ext cx="0" cy="0"/>
        </a:xfrm>
      </p:grpSpPr>
      <p:sp>
        <p:nvSpPr>
          <p:cNvPr id="906" name="Google Shape;906;p72"/>
          <p:cNvSpPr txBox="1"/>
          <p:nvPr>
            <p:ph type="body" idx="1"/>
          </p:nvPr>
        </p:nvSpPr>
        <p:spPr>
          <a:xfrm>
            <a:off x="333325" y="685050"/>
            <a:ext cx="61422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Hiddo-dhammayn (genomes) kayagu waxay isku eg yihiin in ka badan inta aad u malaynayso:</a:t>
            </a:r>
            <a:endParaRPr sz="2300"/>
          </a:p>
        </p:txBody>
      </p:sp>
      <p:sp>
        <p:nvSpPr>
          <p:cNvPr id="907" name="Google Shape;907;p72"/>
          <p:cNvSpPr txBox="1"/>
          <p:nvPr>
            <p:ph type="title"/>
          </p:nvPr>
        </p:nvSpPr>
        <p:spPr>
          <a:xfrm>
            <a:off x="333325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Hiddo-dhammayn (The genome)</a:t>
            </a:r>
            <a:endParaRPr/>
          </a:p>
        </p:txBody>
      </p:sp>
      <p:graphicFrame>
        <p:nvGraphicFramePr>
          <p:cNvPr id="908" name="Google Shape;908;p72"/>
          <p:cNvGraphicFramePr>
            <a:graphicFrameLocks noGrp="1"/>
          </p:cNvGraphicFramePr>
          <p:nvPr/>
        </p:nvGraphicFramePr>
        <p:xfrm>
          <a:off x="1451888" y="1137600"/>
          <a:ext cx="5936525" cy="1188660"/>
        </p:xfrm>
        <a:graphic>
          <a:graphicData uri="http://schemas.openxmlformats.org/drawingml/2006/table">
            <a:tbl>
              <a:tblPr>
                <a:noFill/>
                <a:tableStyleId>{552838CF-D2FD-42D4-A2E2-1DF45514A70D}</a:tableStyleId>
              </a:tblPr>
              <a:tblGrid>
                <a:gridCol w="3611650"/>
                <a:gridCol w="23248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 b="1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Boqolkiiba (percentage) isku midka ah ee habka hiddo-wadaha (genome sequence)</a:t>
                      </a:r>
                      <a:endParaRPr sz="1800" b="1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Dadka iyo dadka kale oo dhan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909" name="Google Shape;90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583" y="2108400"/>
            <a:ext cx="1136064" cy="79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72"/>
          <p:cNvPicPr preferRelativeResize="0"/>
          <p:nvPr/>
        </p:nvPicPr>
        <p:blipFill>
          <a:blip r:embed="rId4">
            <a:alphaModFix/>
          </a:blip>
          <a:srcRect t="9942" r="9934"/>
          <a:stretch>
            <a:fillRect/>
          </a:stretch>
        </p:blipFill>
        <p:spPr>
          <a:xfrm>
            <a:off x="7460694" y="2609050"/>
            <a:ext cx="1145805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72"/>
          <p:cNvPicPr preferRelativeResize="0"/>
          <p:nvPr/>
        </p:nvPicPr>
        <p:blipFill>
          <a:blip r:embed="rId5">
            <a:alphaModFix/>
          </a:blip>
          <a:srcRect l="9363" t="9363"/>
          <a:stretch>
            <a:fillRect/>
          </a:stretch>
        </p:blipFill>
        <p:spPr>
          <a:xfrm>
            <a:off x="207843" y="3039575"/>
            <a:ext cx="1155543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0695" y="3586100"/>
            <a:ext cx="1184755" cy="7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615" y="3970750"/>
            <a:ext cx="1188000" cy="792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14" name="Google Shape;914;p72"/>
          <p:cNvGraphicFramePr>
            <a:graphicFrameLocks noGrp="1"/>
          </p:cNvGraphicFramePr>
          <p:nvPr/>
        </p:nvGraphicFramePr>
        <p:xfrm>
          <a:off x="1451888" y="2330175"/>
          <a:ext cx="5936525" cy="457170"/>
        </p:xfrm>
        <a:graphic>
          <a:graphicData uri="http://schemas.openxmlformats.org/drawingml/2006/table">
            <a:tbl>
              <a:tblPr>
                <a:noFill/>
                <a:tableStyleId>{552838CF-D2FD-42D4-A2E2-1DF45514A70D}</a:tableStyleId>
              </a:tblPr>
              <a:tblGrid>
                <a:gridCol w="3611650"/>
                <a:gridCol w="23248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Dadka iyo daanyeerka (chimpanzees)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915" name="Google Shape;915;p72"/>
          <p:cNvGraphicFramePr>
            <a:graphicFrameLocks noGrp="1"/>
          </p:cNvGraphicFramePr>
          <p:nvPr/>
        </p:nvGraphicFramePr>
        <p:xfrm>
          <a:off x="1451888" y="2791275"/>
          <a:ext cx="5936525" cy="457170"/>
        </p:xfrm>
        <a:graphic>
          <a:graphicData uri="http://schemas.openxmlformats.org/drawingml/2006/table">
            <a:tbl>
              <a:tblPr>
                <a:noFill/>
                <a:tableStyleId>{552838CF-D2FD-42D4-A2E2-1DF45514A70D}</a:tableStyleId>
              </a:tblPr>
              <a:tblGrid>
                <a:gridCol w="3611650"/>
                <a:gridCol w="23248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Dadka iyo digaagga (chickens)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916" name="Google Shape;916;p72"/>
          <p:cNvGraphicFramePr>
            <a:graphicFrameLocks noGrp="1"/>
          </p:cNvGraphicFramePr>
          <p:nvPr/>
        </p:nvGraphicFramePr>
        <p:xfrm>
          <a:off x="1451888" y="3252375"/>
          <a:ext cx="5936525" cy="457170"/>
        </p:xfrm>
        <a:graphic>
          <a:graphicData uri="http://schemas.openxmlformats.org/drawingml/2006/table">
            <a:tbl>
              <a:tblPr>
                <a:noFill/>
                <a:tableStyleId>{552838CF-D2FD-42D4-A2E2-1DF45514A70D}</a:tableStyleId>
              </a:tblPr>
              <a:tblGrid>
                <a:gridCol w="3611650"/>
                <a:gridCol w="23248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Dadka iyo dhirta duqsiyada (fruit flies)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917" name="Google Shape;917;p72"/>
          <p:cNvGraphicFramePr>
            <a:graphicFrameLocks noGrp="1"/>
          </p:cNvGraphicFramePr>
          <p:nvPr/>
        </p:nvGraphicFramePr>
        <p:xfrm>
          <a:off x="1451888" y="3713475"/>
          <a:ext cx="5936525" cy="457170"/>
        </p:xfrm>
        <a:graphic>
          <a:graphicData uri="http://schemas.openxmlformats.org/drawingml/2006/table">
            <a:tbl>
              <a:tblPr>
                <a:noFill/>
                <a:tableStyleId>{552838CF-D2FD-42D4-A2E2-1DF45514A70D}</a:tableStyleId>
              </a:tblPr>
              <a:tblGrid>
                <a:gridCol w="3611650"/>
                <a:gridCol w="23248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Dadka iyo mooska (bananas)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918" name="Google Shape;918;p72"/>
          <p:cNvGraphicFramePr>
            <a:graphicFrameLocks noGrp="1"/>
          </p:cNvGraphicFramePr>
          <p:nvPr/>
        </p:nvGraphicFramePr>
        <p:xfrm>
          <a:off x="1451888" y="4174575"/>
          <a:ext cx="5936525" cy="457170"/>
        </p:xfrm>
        <a:graphic>
          <a:graphicData uri="http://schemas.openxmlformats.org/drawingml/2006/table">
            <a:tbl>
              <a:tblPr>
                <a:noFill/>
                <a:tableStyleId>{552838CF-D2FD-42D4-A2E2-1DF45514A70D}</a:tableStyleId>
              </a:tblPr>
              <a:tblGrid>
                <a:gridCol w="3611650"/>
                <a:gridCol w="23248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Dadka iyo ubaxa daffodil (daffodils)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19" name="Google Shape;919;p72"/>
          <p:cNvSpPr txBox="1"/>
          <p:nvPr/>
        </p:nvSpPr>
        <p:spPr>
          <a:xfrm>
            <a:off x="411480" y="1389030"/>
            <a:ext cx="5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99.9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2"/>
          <p:cNvSpPr txBox="1"/>
          <p:nvPr/>
        </p:nvSpPr>
        <p:spPr>
          <a:xfrm>
            <a:off x="1243212" y="1389030"/>
            <a:ext cx="5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2"/>
          <p:cNvSpPr txBox="1"/>
          <p:nvPr/>
        </p:nvSpPr>
        <p:spPr>
          <a:xfrm>
            <a:off x="2074944" y="1389030"/>
            <a:ext cx="5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2"/>
          <p:cNvSpPr txBox="1"/>
          <p:nvPr/>
        </p:nvSpPr>
        <p:spPr>
          <a:xfrm>
            <a:off x="2906676" y="1389030"/>
            <a:ext cx="5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2"/>
          <p:cNvSpPr txBox="1"/>
          <p:nvPr/>
        </p:nvSpPr>
        <p:spPr>
          <a:xfrm>
            <a:off x="3738408" y="1389030"/>
            <a:ext cx="5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2"/>
          <p:cNvSpPr txBox="1"/>
          <p:nvPr/>
        </p:nvSpPr>
        <p:spPr>
          <a:xfrm>
            <a:off x="4570140" y="1389030"/>
            <a:ext cx="575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TextBox 924"/>
          <p:cNvSpPr txBox="1"/>
          <p:nvPr/>
        </p:nvSpPr>
        <p:spPr>
          <a:xfrm>
            <a:off x="411480" y="111471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28" name="Shape 928"/>
        <p:cNvGrpSpPr/>
        <p:nvPr/>
      </p:nvGrpSpPr>
      <p:grpSpPr>
        <a:xfrm>
          <a:off x="0" y="0"/>
          <a:ext cx="0" cy="0"/>
        </a:xfrm>
      </p:grpSpPr>
      <p:sp>
        <p:nvSpPr>
          <p:cNvPr id="929" name="Google Shape;929;p7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Laga bilaabo kuwa ugu isku midka badan, dhiga alaabtan sida ay u kala horreeyaan marka loo eego isku midka hiddo-wadaha (genomes).</a:t>
            </a:r>
            <a:endParaRPr/>
          </a:p>
        </p:txBody>
      </p:sp>
      <p:sp>
        <p:nvSpPr>
          <p:cNvPr id="930" name="Google Shape;930;p7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Hiddo-wadaha (genome)</a:t>
            </a:r>
            <a:endParaRPr/>
          </a:p>
        </p:txBody>
      </p:sp>
      <p:sp>
        <p:nvSpPr>
          <p:cNvPr id="931" name="Google Shape;931;p73"/>
          <p:cNvSpPr txBox="1"/>
          <p:nvPr>
            <p:ph type="subTitle" idx="1"/>
          </p:nvPr>
        </p:nvSpPr>
        <p:spPr>
          <a:xfrm>
            <a:off x="1034425" y="1837775"/>
            <a:ext cx="57027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Xubnaha noocyada kala duwan.</a:t>
            </a:r>
            <a:endParaRPr/>
          </a:p>
        </p:txBody>
      </p:sp>
      <p:sp>
        <p:nvSpPr>
          <p:cNvPr id="932" name="Google Shape;932;p73"/>
          <p:cNvSpPr txBox="1"/>
          <p:nvPr>
            <p:ph type="subTitle" idx="3"/>
          </p:nvPr>
        </p:nvSpPr>
        <p:spPr>
          <a:xfrm>
            <a:off x="1034425" y="2794251"/>
            <a:ext cx="57027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Xubnaha qoyska isku midka ah.</a:t>
            </a:r>
            <a:endParaRPr/>
          </a:p>
        </p:txBody>
      </p:sp>
      <p:sp>
        <p:nvSpPr>
          <p:cNvPr id="933" name="Google Shape;933;p73"/>
          <p:cNvSpPr txBox="1"/>
          <p:nvPr>
            <p:ph type="subTitle" idx="4"/>
          </p:nvPr>
        </p:nvSpPr>
        <p:spPr>
          <a:xfrm>
            <a:off x="1034425" y="3766974"/>
            <a:ext cx="56709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Xubnaha aan qaraabada ahayn ee isku nooca ah.</a:t>
            </a:r>
            <a:endParaRPr/>
          </a:p>
        </p:txBody>
      </p:sp>
      <p:sp>
        <p:nvSpPr>
          <p:cNvPr id="934" name="Google Shape;934;p73"/>
          <p:cNvSpPr txBox="1"/>
          <p:nvPr>
            <p:ph type="subTitle" idx="1"/>
          </p:nvPr>
        </p:nvSpPr>
        <p:spPr>
          <a:xfrm>
            <a:off x="959712" y="4640214"/>
            <a:ext cx="2922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5" name="Google Shape;935;p73"/>
          <p:cNvSpPr txBox="1"/>
          <p:nvPr>
            <p:ph type="subTitle" idx="1"/>
          </p:nvPr>
        </p:nvSpPr>
        <p:spPr>
          <a:xfrm>
            <a:off x="1507944" y="4640214"/>
            <a:ext cx="2922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6" name="Google Shape;936;p73"/>
          <p:cNvSpPr txBox="1"/>
          <p:nvPr>
            <p:ph type="subTitle" idx="1"/>
          </p:nvPr>
        </p:nvSpPr>
        <p:spPr>
          <a:xfrm>
            <a:off x="411480" y="4640214"/>
            <a:ext cx="2922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7" name="TextBox 936"/>
          <p:cNvSpPr txBox="1"/>
          <p:nvPr/>
        </p:nvSpPr>
        <p:spPr>
          <a:xfrm>
            <a:off x="411480" y="4365894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0" name="Shape 940"/>
        <p:cNvGrpSpPr/>
        <p:nvPr/>
      </p:nvGrpSpPr>
      <p:grpSpPr>
        <a:xfrm>
          <a:off x="0" y="0"/>
          <a:ext cx="0" cy="0"/>
        </a:xfrm>
      </p:grpSpPr>
      <p:sp>
        <p:nvSpPr>
          <p:cNvPr id="941" name="Google Shape;941;p7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Hiddo-wadaha (genome)</a:t>
            </a:r>
            <a:endParaRPr/>
          </a:p>
        </p:txBody>
      </p:sp>
      <p:pic>
        <p:nvPicPr>
          <p:cNvPr id="942" name="Google Shape;942;p7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56138" y="1304212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7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4352" y="1384965"/>
            <a:ext cx="807750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7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621747" y="2911975"/>
            <a:ext cx="777007" cy="89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7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67427" y="2911950"/>
            <a:ext cx="807760" cy="89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84350" y="2560075"/>
            <a:ext cx="2726649" cy="113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73725" y="1384972"/>
            <a:ext cx="2726649" cy="89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4372000" y="1293083"/>
            <a:ext cx="2906125" cy="120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74"/>
          <p:cNvPicPr preferRelativeResize="0"/>
          <p:nvPr/>
        </p:nvPicPr>
        <p:blipFill>
          <a:blip r:embed="rId7">
            <a:alphaModFix/>
          </a:blip>
          <a:srcRect l="-21065" r="0"/>
          <a:stretch>
            <a:fillRect/>
          </a:stretch>
        </p:blipFill>
        <p:spPr>
          <a:xfrm flipH="1">
            <a:off x="4509002" y="2691775"/>
            <a:ext cx="3473198" cy="1116276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74"/>
          <p:cNvSpPr txBox="1"/>
          <p:nvPr/>
        </p:nvSpPr>
        <p:spPr>
          <a:xfrm>
            <a:off x="1519875" y="1385125"/>
            <a:ext cx="24993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xayawaanku waxay leeyihiin hiddo-wade (genome).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4"/>
          <p:cNvSpPr txBox="1"/>
          <p:nvPr/>
        </p:nvSpPr>
        <p:spPr>
          <a:xfrm>
            <a:off x="4441825" y="1304175"/>
            <a:ext cx="27267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Nooc kasta oo kala duwan oo dhulka ku nool wuxuu leeyahay hiddo-wade (genome) isku mid ah.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4"/>
          <p:cNvSpPr txBox="1"/>
          <p:nvPr/>
        </p:nvSpPr>
        <p:spPr>
          <a:xfrm>
            <a:off x="1519875" y="2608113"/>
            <a:ext cx="24993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Hiddo-wadaha (genome) waa eray kale oo loo yaqaan DNA.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74"/>
          <p:cNvSpPr txBox="1"/>
          <p:nvPr/>
        </p:nvSpPr>
        <p:spPr>
          <a:xfrm>
            <a:off x="4562000" y="2691775"/>
            <a:ext cx="27267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Hiddo-wadaha (genome) waa koodhka hiddo-side (genetic code) ee dhammaan astaamaha dadka.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4"/>
          <p:cNvSpPr txBox="1"/>
          <p:nvPr/>
        </p:nvSpPr>
        <p:spPr>
          <a:xfrm>
            <a:off x="334325" y="685375"/>
            <a:ext cx="84858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Ardaydu waxay ka wada hadlayaan fahankooda hiddo-wadaha (genome).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4"/>
          <p:cNvSpPr txBox="1"/>
          <p:nvPr/>
        </p:nvSpPr>
        <p:spPr>
          <a:xfrm>
            <a:off x="182550" y="4320000"/>
            <a:ext cx="83238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Hagaaji fikrad kasta oo ka mid ah adigoo beddelaya ama ku daraya faahfaahin dheeri ah.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4"/>
          <p:cNvSpPr txBox="1"/>
          <p:nvPr/>
        </p:nvSpPr>
        <p:spPr>
          <a:xfrm>
            <a:off x="517650" y="2446200"/>
            <a:ext cx="6687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4"/>
          <p:cNvSpPr txBox="1"/>
          <p:nvPr/>
        </p:nvSpPr>
        <p:spPr>
          <a:xfrm>
            <a:off x="7621575" y="3877425"/>
            <a:ext cx="6687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74"/>
          <p:cNvSpPr txBox="1"/>
          <p:nvPr/>
        </p:nvSpPr>
        <p:spPr>
          <a:xfrm>
            <a:off x="7567425" y="2250225"/>
            <a:ext cx="7770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74"/>
          <p:cNvSpPr txBox="1"/>
          <p:nvPr/>
        </p:nvSpPr>
        <p:spPr>
          <a:xfrm>
            <a:off x="621750" y="3808075"/>
            <a:ext cx="668700" cy="25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3" name="Shape 963"/>
        <p:cNvGrpSpPr/>
        <p:nvPr/>
      </p:nvGrpSpPr>
      <p:grpSpPr>
        <a:xfrm>
          <a:off x="0" y="0"/>
          <a:ext cx="0" cy="0"/>
        </a:xfrm>
      </p:grpSpPr>
      <p:sp>
        <p:nvSpPr>
          <p:cNvPr id="964" name="Google Shape;964;p75"/>
          <p:cNvSpPr txBox="1"/>
          <p:nvPr>
            <p:ph type="body" idx="1"/>
          </p:nvPr>
        </p:nvSpPr>
        <p:spPr>
          <a:xfrm>
            <a:off x="324000" y="649650"/>
            <a:ext cx="8496000" cy="406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Font typeface="Lexend"/>
              <a:buAutoNum type="arabicPeriod"/>
            </a:pPr>
            <a:r>
              <a:rPr lang="en-GB" sz="1100">
                <a:latin typeface="Lexend"/>
              </a:rPr>
              <a:t>Hagaaji fikrad kasta oo ka mid ah fikradahooda adoo beddelaya ama ku daraya faahfaahin dheeri ah.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Layla: Dhammaan xayawaanku waxay leeyihiin genome (genome).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Yacquub: Nooc kasta oo kala duwan oo dhulka ku nool ayaa leh genome (genome) isku mid ah.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Axmed: Genome (genome) waa erey kale oo loo yaqaan DNA (DNA).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Suad: Genome (genome) waa koodhka hidde-side (genetic code) ee dhammaan astaamaha bini'aadamka.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/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Layla: Dhammaan noolaha (organisms) noolaha ayaa leh genome (genome), oo ay ku jiraan dhirta, bakteeriyada, fangaska iyo xayawaanka.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Yacquub: Dhammaan shakhsiyaadka noocyada kala duwan ee dhulka ayaa leh genome (genome) gaar ah. Kuwa isku nool ayaa lahaan kara isku ekaansho badan oo genome (genome) kooda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Axmed: Genome (genome) waa dhammaan DNA (DNA) ee ku jira noole (organism).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Suad: Genome (genome) waa koodhka hidde-side (genetic code) ee dhammaan astaamaha iyo hababka la dhaxlo ee noolaha (organisms).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65" name="Google Shape;965;p7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Genome (genome)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9" name="Shape 969"/>
        <p:cNvGrpSpPr/>
        <p:nvPr/>
      </p:nvGrpSpPr>
      <p:grpSpPr>
        <a:xfrm>
          <a:off x="0" y="0"/>
          <a:ext cx="0" cy="0"/>
        </a:xfrm>
      </p:grpSpPr>
      <p:sp>
        <p:nvSpPr>
          <p:cNvPr id="970" name="Google Shape;970;p76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Genome (genome)</a:t>
            </a:r>
            <a:endParaRPr/>
          </a:p>
        </p:txBody>
      </p:sp>
      <p:sp>
        <p:nvSpPr>
          <p:cNvPr id="971" name="Google Shape;971;p76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 (DNA) iyo koromosoomyada (chromosomes)</a:t>
            </a:r>
            <a:endParaRPr/>
          </a:p>
        </p:txBody>
      </p:sp>
      <p:sp>
        <p:nvSpPr>
          <p:cNvPr id="972" name="Google Shape;972;p76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Hiddo-wadayaasha (genes) iyo qaybaha kale ee genome (genome)</a:t>
            </a:r>
            <a:endParaRPr/>
          </a:p>
        </p:txBody>
      </p:sp>
      <p:sp>
        <p:nvSpPr>
          <p:cNvPr id="973" name="Google Shape;973;p76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 (DNA), koromosoomyada (chromosomes), hiddo-wadayaasha (genes) iyo genome (genome)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74" name="Google Shape;974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47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8" name="Shape 978"/>
        <p:cNvGrpSpPr/>
        <p:nvPr/>
      </p:nvGrpSpPr>
      <p:grpSpPr>
        <a:xfrm>
          <a:off x="0" y="0"/>
          <a:ext cx="0" cy="0"/>
        </a:xfrm>
      </p:grpSpPr>
      <p:sp>
        <p:nvSpPr>
          <p:cNvPr id="979" name="Google Shape;979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 (DNA) iyo koromosoomyada (chromosomes)</a:t>
            </a:r>
            <a:endParaRPr/>
          </a:p>
        </p:txBody>
      </p:sp>
      <p:sp>
        <p:nvSpPr>
          <p:cNvPr id="980" name="Google Shape;980;p77"/>
          <p:cNvSpPr txBox="1"/>
          <p:nvPr>
            <p:ph type="body" idx="1"/>
          </p:nvPr>
        </p:nvSpPr>
        <p:spPr>
          <a:xfrm>
            <a:off x="324000" y="759300"/>
            <a:ext cx="71352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Unugyada xayawaanka, dhirta iyo fangaska, dhammaan DNA (DNA) ee ka kooban genome (genome) waxaa lagu kaydiyaa xudunta unugga (cell nucleus).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981" name="Google Shape;981;p77"/>
          <p:cNvPicPr preferRelativeResize="0"/>
          <p:nvPr/>
        </p:nvPicPr>
        <p:blipFill>
          <a:blip r:embed="rId3">
            <a:alphaModFix/>
          </a:blip>
          <a:srcRect l="-633" t="-1635" r="71581" b="67352"/>
          <a:stretch>
            <a:fillRect/>
          </a:stretch>
        </p:blipFill>
        <p:spPr>
          <a:xfrm>
            <a:off x="551650" y="3020950"/>
            <a:ext cx="1087877" cy="77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77"/>
          <p:cNvPicPr preferRelativeResize="0"/>
          <p:nvPr/>
        </p:nvPicPr>
        <p:blipFill>
          <a:blip r:embed="rId3">
            <a:alphaModFix/>
          </a:blip>
          <a:srcRect l="28251" r="51606" b="68442"/>
          <a:stretch>
            <a:fillRect/>
          </a:stretch>
        </p:blipFill>
        <p:spPr>
          <a:xfrm>
            <a:off x="2591075" y="3094350"/>
            <a:ext cx="934600" cy="881549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77"/>
          <p:cNvSpPr txBox="1"/>
          <p:nvPr/>
        </p:nvSpPr>
        <p:spPr>
          <a:xfrm>
            <a:off x="426888" y="2831200"/>
            <a:ext cx="13374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 xayawaan (animal cell)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7"/>
          <p:cNvSpPr txBox="1"/>
          <p:nvPr/>
        </p:nvSpPr>
        <p:spPr>
          <a:xfrm>
            <a:off x="2591063" y="2459350"/>
            <a:ext cx="13374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xudunta (nucleus)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5" name="Google Shape;985;p77"/>
          <p:cNvCxnSpPr/>
          <p:nvPr/>
        </p:nvCxnSpPr>
        <p:spPr>
          <a:xfrm>
            <a:off x="2853600" y="2765950"/>
            <a:ext cx="160800" cy="4851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6" name="Google Shape;986;p77"/>
          <p:cNvCxnSpPr/>
          <p:nvPr/>
        </p:nvCxnSpPr>
        <p:spPr>
          <a:xfrm flipH="1">
            <a:off x="1404150" y="2785275"/>
            <a:ext cx="1454400" cy="6489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87" name="Google Shape;987;p77"/>
          <p:cNvSpPr txBox="1"/>
          <p:nvPr/>
        </p:nvSpPr>
        <p:spPr>
          <a:xfrm>
            <a:off x="5475938" y="2026825"/>
            <a:ext cx="13374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 (DNA)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8" name="Google Shape;988;p77"/>
          <p:cNvPicPr preferRelativeResize="0"/>
          <p:nvPr/>
        </p:nvPicPr>
        <p:blipFill>
          <a:blip r:embed="rId4">
            <a:alphaModFix/>
          </a:blip>
          <a:srcRect t="5214" b="3637"/>
          <a:stretch>
            <a:fillRect/>
          </a:stretch>
        </p:blipFill>
        <p:spPr>
          <a:xfrm rot="10800000">
            <a:off x="4214674" y="2670951"/>
            <a:ext cx="3504476" cy="14728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9" name="Google Shape;989;p77"/>
          <p:cNvGrpSpPr/>
          <p:nvPr/>
        </p:nvGrpSpPr>
        <p:grpSpPr>
          <a:xfrm>
            <a:off x="4413200" y="2297066"/>
            <a:ext cx="2825102" cy="392500"/>
            <a:chOff x="4413200" y="2144666"/>
            <a:chExt cx="2825102" cy="392500"/>
          </a:xfrm>
        </p:grpSpPr>
        <p:cxnSp>
          <p:nvCxnSpPr>
            <p:cNvPr id="990" name="Google Shape;990;p77"/>
            <p:cNvCxnSpPr/>
            <p:nvPr/>
          </p:nvCxnSpPr>
          <p:spPr>
            <a:xfrm rot="10800000" flipH="1">
              <a:off x="4413200" y="2323475"/>
              <a:ext cx="2825100" cy="25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1" name="Google Shape;991;p77"/>
            <p:cNvCxnSpPr/>
            <p:nvPr/>
          </p:nvCxnSpPr>
          <p:spPr>
            <a:xfrm flipH="1">
              <a:off x="4413202" y="2333166"/>
              <a:ext cx="0" cy="2040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2" name="Google Shape;992;p77"/>
            <p:cNvCxnSpPr/>
            <p:nvPr/>
          </p:nvCxnSpPr>
          <p:spPr>
            <a:xfrm flipH="1">
              <a:off x="5774402" y="2144666"/>
              <a:ext cx="0" cy="2040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3" name="Google Shape;993;p77"/>
            <p:cNvCxnSpPr/>
            <p:nvPr/>
          </p:nvCxnSpPr>
          <p:spPr>
            <a:xfrm flipH="1">
              <a:off x="7238302" y="2308091"/>
              <a:ext cx="0" cy="2040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94" name="Google Shape;994;p77"/>
          <p:cNvSpPr txBox="1"/>
          <p:nvPr/>
        </p:nvSpPr>
        <p:spPr>
          <a:xfrm>
            <a:off x="3440103" y="4339300"/>
            <a:ext cx="16530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koromosoomyada (chromosome)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5" name="Google Shape;995;p77"/>
          <p:cNvCxnSpPr/>
          <p:nvPr/>
        </p:nvCxnSpPr>
        <p:spPr>
          <a:xfrm flipH="1">
            <a:off x="4037275" y="3975900"/>
            <a:ext cx="854400" cy="4311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6" name="Google Shape;996;p77"/>
          <p:cNvCxnSpPr/>
          <p:nvPr/>
        </p:nvCxnSpPr>
        <p:spPr>
          <a:xfrm>
            <a:off x="3365400" y="3785125"/>
            <a:ext cx="680100" cy="6216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7" name="Google Shape;997;p77"/>
          <p:cNvSpPr txBox="1"/>
          <p:nvPr>
            <p:ph type="body" idx="1"/>
          </p:nvPr>
        </p:nvSpPr>
        <p:spPr>
          <a:xfrm>
            <a:off x="324000" y="1521300"/>
            <a:ext cx="80520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DNA (DNA) waxaa loo habeeyaa qaab xirmooyin (packages) loo yaqaan koromosoomyada (chromosomes).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01" name="Shape 1001"/>
        <p:cNvGrpSpPr/>
        <p:nvPr/>
      </p:nvGrpSpPr>
      <p:grpSpPr>
        <a:xfrm>
          <a:off x="0" y="0"/>
          <a:ext cx="0" cy="0"/>
        </a:xfrm>
      </p:grpSpPr>
      <p:sp>
        <p:nvSpPr>
          <p:cNvPr id="1002" name="Google Shape;1002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 iyo koromosoomyada (chromosomes)</a:t>
            </a:r>
            <a:endParaRPr/>
          </a:p>
        </p:txBody>
      </p:sp>
      <p:sp>
        <p:nvSpPr>
          <p:cNvPr id="1003" name="Google Shape;1003;p78"/>
          <p:cNvSpPr txBox="1"/>
          <p:nvPr>
            <p:ph type="body" idx="1"/>
          </p:nvPr>
        </p:nvSpPr>
        <p:spPr>
          <a:xfrm>
            <a:off x="324000" y="759300"/>
            <a:ext cx="7135200" cy="140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Waxaa jira laba nuqul oo koromosoomyada (chromosomes) ah oo ku yaal nucleus-ka, hal nuqul oo ka yimid waalid kasta oo qofka.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Dadku waxay leeyihiin 23 lammaane oo koromosoomyo (chromosomes) ah.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/>
          </a:p>
        </p:txBody>
      </p:sp>
      <p:grpSp>
        <p:nvGrpSpPr>
          <p:cNvPr id="1004" name="Google Shape;1004;p78"/>
          <p:cNvGrpSpPr/>
          <p:nvPr/>
        </p:nvGrpSpPr>
        <p:grpSpPr>
          <a:xfrm>
            <a:off x="321025" y="2189383"/>
            <a:ext cx="3360538" cy="2010067"/>
            <a:chOff x="321025" y="2189383"/>
            <a:chExt cx="3360538" cy="2010067"/>
          </a:xfrm>
        </p:grpSpPr>
        <p:pic>
          <p:nvPicPr>
            <p:cNvPr id="1005" name="Google Shape;1005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1025" y="2574800"/>
              <a:ext cx="2215400" cy="1624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6" name="Google Shape;1006;p78"/>
            <p:cNvSpPr/>
            <p:nvPr/>
          </p:nvSpPr>
          <p:spPr>
            <a:xfrm>
              <a:off x="1068375" y="2861750"/>
              <a:ext cx="1161900" cy="1144500"/>
            </a:xfrm>
            <a:prstGeom prst="ellipse">
              <a:avLst/>
            </a:prstGeom>
            <a:gradFill>
              <a:gsLst>
                <a:gs pos="0">
                  <a:srgbClr val="F5D0D0"/>
                </a:gs>
                <a:gs pos="100000">
                  <a:srgbClr val="D96868"/>
                </a:gs>
              </a:gsLst>
              <a:path path="circle">
                <a:fillToRect l="50000" t="50000" r="50000" b="50000"/>
              </a:path>
            </a:gradFill>
            <a:ln w="9525" cap="flat" cmpd="sng">
              <a:solidFill>
                <a:srgbClr val="E656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7" name="Google Shape;1007;p78"/>
            <p:cNvSpPr txBox="1"/>
            <p:nvPr/>
          </p:nvSpPr>
          <p:spPr>
            <a:xfrm>
              <a:off x="2344163" y="2189383"/>
              <a:ext cx="1337400" cy="30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nucleus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08" name="Google Shape;1008;p78"/>
            <p:cNvCxnSpPr/>
            <p:nvPr/>
          </p:nvCxnSpPr>
          <p:spPr>
            <a:xfrm flipH="1">
              <a:off x="1964978" y="2479312"/>
              <a:ext cx="725100" cy="6681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09" name="Google Shape;1009;p78"/>
            <p:cNvCxnSpPr/>
            <p:nvPr/>
          </p:nvCxnSpPr>
          <p:spPr>
            <a:xfrm>
              <a:off x="2679558" y="2489883"/>
              <a:ext cx="847800" cy="5757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010" name="Google Shape;1010;p78"/>
          <p:cNvGrpSpPr/>
          <p:nvPr/>
        </p:nvGrpSpPr>
        <p:grpSpPr>
          <a:xfrm>
            <a:off x="4472690" y="1683525"/>
            <a:ext cx="4205785" cy="2659337"/>
            <a:chOff x="4472690" y="1683525"/>
            <a:chExt cx="4205785" cy="2659337"/>
          </a:xfrm>
        </p:grpSpPr>
        <p:grpSp>
          <p:nvGrpSpPr>
            <p:cNvPr id="1011" name="Google Shape;1011;p78"/>
            <p:cNvGrpSpPr/>
            <p:nvPr/>
          </p:nvGrpSpPr>
          <p:grpSpPr>
            <a:xfrm>
              <a:off x="6195172" y="2656748"/>
              <a:ext cx="757276" cy="1686114"/>
              <a:chOff x="5688888" y="2731967"/>
              <a:chExt cx="413428" cy="1266517"/>
            </a:xfrm>
          </p:grpSpPr>
          <p:sp>
            <p:nvSpPr>
              <p:cNvPr id="1012" name="Google Shape;1012;p78"/>
              <p:cNvSpPr/>
              <p:nvPr/>
            </p:nvSpPr>
            <p:spPr>
              <a:xfrm>
                <a:off x="5688888" y="2731967"/>
                <a:ext cx="168725" cy="632475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C27BA0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13" name="Google Shape;1013;p78"/>
              <p:cNvSpPr/>
              <p:nvPr/>
            </p:nvSpPr>
            <p:spPr>
              <a:xfrm rot="-10764000" flipH="1">
                <a:off x="5710754" y="3365245"/>
                <a:ext cx="154679" cy="632447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C27BA0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14" name="Google Shape;1014;p78"/>
              <p:cNvSpPr/>
              <p:nvPr/>
            </p:nvSpPr>
            <p:spPr>
              <a:xfrm rot="10641114">
                <a:off x="5919076" y="3353642"/>
                <a:ext cx="168720" cy="632455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C27BA0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15" name="Google Shape;1015;p78"/>
              <p:cNvSpPr/>
              <p:nvPr/>
            </p:nvSpPr>
            <p:spPr>
              <a:xfrm flipH="1">
                <a:off x="5919077" y="2731975"/>
                <a:ext cx="168725" cy="632475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C27BA0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16" name="Google Shape;1016;p78"/>
              <p:cNvSpPr/>
              <p:nvPr/>
            </p:nvSpPr>
            <p:spPr>
              <a:xfrm>
                <a:off x="5796225" y="3294175"/>
                <a:ext cx="199200" cy="147900"/>
              </a:xfrm>
              <a:prstGeom prst="ellipse">
                <a:avLst/>
              </a:prstGeom>
              <a:solidFill>
                <a:srgbClr val="C27BA0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017" name="Google Shape;1017;p78"/>
            <p:cNvGrpSpPr/>
            <p:nvPr/>
          </p:nvGrpSpPr>
          <p:grpSpPr>
            <a:xfrm>
              <a:off x="7120282" y="2704047"/>
              <a:ext cx="757276" cy="1591506"/>
              <a:chOff x="6321638" y="2734867"/>
              <a:chExt cx="413428" cy="1266517"/>
            </a:xfrm>
          </p:grpSpPr>
          <p:sp>
            <p:nvSpPr>
              <p:cNvPr id="1018" name="Google Shape;1018;p78"/>
              <p:cNvSpPr/>
              <p:nvPr/>
            </p:nvSpPr>
            <p:spPr>
              <a:xfrm>
                <a:off x="6321638" y="2734867"/>
                <a:ext cx="168725" cy="632475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4A86E8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19" name="Google Shape;1019;p78"/>
              <p:cNvSpPr/>
              <p:nvPr/>
            </p:nvSpPr>
            <p:spPr>
              <a:xfrm rot="-10764000" flipH="1">
                <a:off x="6343504" y="3368145"/>
                <a:ext cx="154679" cy="632447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4A86E8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20" name="Google Shape;1020;p78"/>
              <p:cNvSpPr/>
              <p:nvPr/>
            </p:nvSpPr>
            <p:spPr>
              <a:xfrm rot="10641114">
                <a:off x="6551826" y="3356542"/>
                <a:ext cx="168720" cy="632455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4A86E8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21" name="Google Shape;1021;p78"/>
              <p:cNvSpPr/>
              <p:nvPr/>
            </p:nvSpPr>
            <p:spPr>
              <a:xfrm flipH="1">
                <a:off x="6551827" y="2734875"/>
                <a:ext cx="168725" cy="632475"/>
              </a:xfrm>
              <a:custGeom>
                <a:rect l="l" t="t" r="r" b="b"/>
                <a:pathLst>
                  <a:path w="6749" h="25299" extrusionOk="0">
                    <a:moveTo>
                      <a:pt x="5302" y="25217"/>
                    </a:moveTo>
                    <a:cubicBezTo>
                      <a:pt x="4538" y="24890"/>
                      <a:pt x="2901" y="23762"/>
                      <a:pt x="2027" y="21724"/>
                    </a:cubicBezTo>
                    <a:cubicBezTo>
                      <a:pt x="1154" y="19686"/>
                      <a:pt x="280" y="15574"/>
                      <a:pt x="61" y="12990"/>
                    </a:cubicBezTo>
                    <a:cubicBezTo>
                      <a:pt x="-157" y="10406"/>
                      <a:pt x="388" y="8242"/>
                      <a:pt x="716" y="6222"/>
                    </a:cubicBezTo>
                    <a:cubicBezTo>
                      <a:pt x="1044" y="4203"/>
                      <a:pt x="1336" y="1874"/>
                      <a:pt x="2027" y="873"/>
                    </a:cubicBezTo>
                    <a:cubicBezTo>
                      <a:pt x="2719" y="-128"/>
                      <a:pt x="4247" y="-128"/>
                      <a:pt x="4865" y="218"/>
                    </a:cubicBezTo>
                    <a:cubicBezTo>
                      <a:pt x="5484" y="564"/>
                      <a:pt x="5702" y="1783"/>
                      <a:pt x="5738" y="2947"/>
                    </a:cubicBezTo>
                    <a:cubicBezTo>
                      <a:pt x="5774" y="4111"/>
                      <a:pt x="5283" y="5585"/>
                      <a:pt x="5083" y="7204"/>
                    </a:cubicBezTo>
                    <a:cubicBezTo>
                      <a:pt x="4883" y="8823"/>
                      <a:pt x="4537" y="10935"/>
                      <a:pt x="4537" y="12663"/>
                    </a:cubicBezTo>
                    <a:cubicBezTo>
                      <a:pt x="4537" y="14392"/>
                      <a:pt x="4756" y="16138"/>
                      <a:pt x="5083" y="17575"/>
                    </a:cubicBezTo>
                    <a:cubicBezTo>
                      <a:pt x="5411" y="19012"/>
                      <a:pt x="6247" y="20268"/>
                      <a:pt x="6502" y="21287"/>
                    </a:cubicBezTo>
                    <a:cubicBezTo>
                      <a:pt x="6757" y="22306"/>
                      <a:pt x="6812" y="23034"/>
                      <a:pt x="6612" y="23689"/>
                    </a:cubicBezTo>
                    <a:cubicBezTo>
                      <a:pt x="6412" y="24344"/>
                      <a:pt x="6066" y="25545"/>
                      <a:pt x="5302" y="25217"/>
                    </a:cubicBezTo>
                    <a:close/>
                  </a:path>
                </a:pathLst>
              </a:custGeom>
              <a:solidFill>
                <a:srgbClr val="4A86E8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22" name="Google Shape;1022;p78"/>
              <p:cNvSpPr/>
              <p:nvPr/>
            </p:nvSpPr>
            <p:spPr>
              <a:xfrm>
                <a:off x="6428975" y="3297075"/>
                <a:ext cx="199200" cy="147900"/>
              </a:xfrm>
              <a:prstGeom prst="ellipse">
                <a:avLst/>
              </a:prstGeom>
              <a:solidFill>
                <a:srgbClr val="4A86E8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023" name="Google Shape;1023;p78"/>
            <p:cNvGrpSpPr/>
            <p:nvPr/>
          </p:nvGrpSpPr>
          <p:grpSpPr>
            <a:xfrm>
              <a:off x="4472690" y="1683525"/>
              <a:ext cx="4205785" cy="1405498"/>
              <a:chOff x="4472690" y="1683525"/>
              <a:chExt cx="4205785" cy="1405498"/>
            </a:xfrm>
          </p:grpSpPr>
          <p:sp>
            <p:nvSpPr>
              <p:cNvPr id="1024" name="Google Shape;1024;p78"/>
              <p:cNvSpPr txBox="1"/>
              <p:nvPr/>
            </p:nvSpPr>
            <p:spPr>
              <a:xfrm>
                <a:off x="7029375" y="1683525"/>
                <a:ext cx="1649100" cy="18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hal lammaane oo koromosoomyo (chromosomes) ah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025" name="Google Shape;1025;p78"/>
              <p:cNvGrpSpPr/>
              <p:nvPr/>
            </p:nvGrpSpPr>
            <p:grpSpPr>
              <a:xfrm>
                <a:off x="4472690" y="1894175"/>
                <a:ext cx="3350445" cy="1194848"/>
                <a:chOff x="4472690" y="1894175"/>
                <a:chExt cx="3350445" cy="1194848"/>
              </a:xfrm>
            </p:grpSpPr>
            <p:cxnSp>
              <p:nvCxnSpPr>
                <p:cNvPr id="1026" name="Google Shape;1026;p78"/>
                <p:cNvCxnSpPr/>
                <p:nvPr/>
              </p:nvCxnSpPr>
              <p:spPr>
                <a:xfrm rot="10800000" flipH="1">
                  <a:off x="6667575" y="1899525"/>
                  <a:ext cx="313800" cy="630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7" name="Google Shape;1027;p78"/>
                <p:cNvCxnSpPr/>
                <p:nvPr/>
              </p:nvCxnSpPr>
              <p:spPr>
                <a:xfrm>
                  <a:off x="4556750" y="2642033"/>
                  <a:ext cx="488100" cy="3084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8" name="Google Shape;1028;p78"/>
                <p:cNvCxnSpPr/>
                <p:nvPr/>
              </p:nvCxnSpPr>
              <p:spPr>
                <a:xfrm flipH="1">
                  <a:off x="4472690" y="2634408"/>
                  <a:ext cx="99300" cy="156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9" name="Google Shape;1029;p78"/>
                <p:cNvCxnSpPr/>
                <p:nvPr/>
              </p:nvCxnSpPr>
              <p:spPr>
                <a:xfrm flipH="1">
                  <a:off x="4773075" y="1894175"/>
                  <a:ext cx="2202900" cy="8682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30" name="Google Shape;1030;p78"/>
                <p:cNvCxnSpPr/>
                <p:nvPr/>
              </p:nvCxnSpPr>
              <p:spPr>
                <a:xfrm flipH="1">
                  <a:off x="4943960" y="2932123"/>
                  <a:ext cx="99300" cy="1569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031" name="Google Shape;1031;p78"/>
                <p:cNvGrpSpPr/>
                <p:nvPr/>
              </p:nvGrpSpPr>
              <p:grpSpPr>
                <a:xfrm rot="5400000">
                  <a:off x="6826287" y="1723225"/>
                  <a:ext cx="233295" cy="1760400"/>
                  <a:chOff x="6312762" y="2551562"/>
                  <a:chExt cx="233295" cy="1760400"/>
                </a:xfrm>
              </p:grpSpPr>
              <p:cxnSp>
                <p:nvCxnSpPr>
                  <p:cNvPr id="1032" name="Google Shape;1032;p78"/>
                  <p:cNvCxnSpPr/>
                  <p:nvPr/>
                </p:nvCxnSpPr>
                <p:spPr>
                  <a:xfrm rot="10800000">
                    <a:off x="6330288" y="2551562"/>
                    <a:ext cx="28200" cy="17604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33" name="Google Shape;1033;p78"/>
                  <p:cNvCxnSpPr/>
                  <p:nvPr/>
                </p:nvCxnSpPr>
                <p:spPr>
                  <a:xfrm>
                    <a:off x="6343257" y="4304338"/>
                    <a:ext cx="202800" cy="36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34" name="Google Shape;1034;p78"/>
                  <p:cNvCxnSpPr/>
                  <p:nvPr/>
                </p:nvCxnSpPr>
                <p:spPr>
                  <a:xfrm rot="10800000" flipH="1">
                    <a:off x="6312762" y="2563388"/>
                    <a:ext cx="205200" cy="36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</p:grpSp>
      <p:grpSp>
        <p:nvGrpSpPr>
          <p:cNvPr id="1035" name="Google Shape;1035;p78"/>
          <p:cNvGrpSpPr/>
          <p:nvPr/>
        </p:nvGrpSpPr>
        <p:grpSpPr>
          <a:xfrm>
            <a:off x="3369600" y="2455333"/>
            <a:ext cx="2242263" cy="2083975"/>
            <a:chOff x="3369600" y="2455333"/>
            <a:chExt cx="2242263" cy="2083975"/>
          </a:xfrm>
        </p:grpSpPr>
        <p:grpSp>
          <p:nvGrpSpPr>
            <p:cNvPr id="1036" name="Google Shape;1036;p78"/>
            <p:cNvGrpSpPr/>
            <p:nvPr/>
          </p:nvGrpSpPr>
          <p:grpSpPr>
            <a:xfrm>
              <a:off x="3369600" y="2455333"/>
              <a:ext cx="1918500" cy="1748100"/>
              <a:chOff x="3369600" y="2455333"/>
              <a:chExt cx="1918500" cy="1748100"/>
            </a:xfrm>
          </p:grpSpPr>
          <p:sp>
            <p:nvSpPr>
              <p:cNvPr id="1037" name="Google Shape;1037;p78"/>
              <p:cNvSpPr/>
              <p:nvPr/>
            </p:nvSpPr>
            <p:spPr>
              <a:xfrm>
                <a:off x="3369600" y="2455333"/>
                <a:ext cx="1918500" cy="1748100"/>
              </a:xfrm>
              <a:prstGeom prst="ellipse">
                <a:avLst/>
              </a:prstGeom>
              <a:gradFill>
                <a:gsLst>
                  <a:gs pos="0">
                    <a:srgbClr val="F5D0D0"/>
                  </a:gs>
                  <a:gs pos="100000">
                    <a:srgbClr val="D96868"/>
                  </a:gs>
                </a:gsLst>
                <a:path path="circle">
                  <a:fillToRect l="50000" t="50000" r="50000" b="50000"/>
                </a:path>
              </a:gradFill>
              <a:ln w="9525" cap="flat" cmpd="sng">
                <a:solidFill>
                  <a:srgbClr val="E6562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038" name="Google Shape;1038;p78"/>
              <p:cNvGrpSpPr/>
              <p:nvPr/>
            </p:nvGrpSpPr>
            <p:grpSpPr>
              <a:xfrm>
                <a:off x="3710656" y="2658632"/>
                <a:ext cx="199190" cy="712923"/>
                <a:chOff x="5688888" y="2731967"/>
                <a:chExt cx="413428" cy="1266517"/>
              </a:xfrm>
            </p:grpSpPr>
            <p:sp>
              <p:nvSpPr>
                <p:cNvPr id="1039" name="Google Shape;1039;p78"/>
                <p:cNvSpPr/>
                <p:nvPr/>
              </p:nvSpPr>
              <p:spPr>
                <a:xfrm>
                  <a:off x="5688888" y="2731967"/>
                  <a:ext cx="168725" cy="63247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0" name="Google Shape;1040;p78"/>
                <p:cNvSpPr/>
                <p:nvPr/>
              </p:nvSpPr>
              <p:spPr>
                <a:xfrm rot="-10764000" flipH="1">
                  <a:off x="5710754" y="3365245"/>
                  <a:ext cx="154679" cy="632447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1" name="Google Shape;1041;p78"/>
                <p:cNvSpPr/>
                <p:nvPr/>
              </p:nvSpPr>
              <p:spPr>
                <a:xfrm rot="10641114">
                  <a:off x="5919076" y="3353642"/>
                  <a:ext cx="168720" cy="63245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2" name="Google Shape;1042;p78"/>
                <p:cNvSpPr/>
                <p:nvPr/>
              </p:nvSpPr>
              <p:spPr>
                <a:xfrm flipH="1">
                  <a:off x="5919077" y="2731975"/>
                  <a:ext cx="168725" cy="63247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3" name="Google Shape;1043;p78"/>
                <p:cNvSpPr/>
                <p:nvPr/>
              </p:nvSpPr>
              <p:spPr>
                <a:xfrm>
                  <a:off x="5796225" y="3294175"/>
                  <a:ext cx="199200" cy="147900"/>
                </a:xfrm>
                <a:prstGeom prst="ellipse">
                  <a:avLst/>
                </a:pr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44" name="Google Shape;1044;p78"/>
              <p:cNvGrpSpPr/>
              <p:nvPr/>
            </p:nvGrpSpPr>
            <p:grpSpPr>
              <a:xfrm>
                <a:off x="3976567" y="2583592"/>
                <a:ext cx="199190" cy="672901"/>
                <a:chOff x="6321638" y="2734867"/>
                <a:chExt cx="413428" cy="1266517"/>
              </a:xfrm>
            </p:grpSpPr>
            <p:sp>
              <p:nvSpPr>
                <p:cNvPr id="1045" name="Google Shape;1045;p78"/>
                <p:cNvSpPr/>
                <p:nvPr/>
              </p:nvSpPr>
              <p:spPr>
                <a:xfrm>
                  <a:off x="6321638" y="2734867"/>
                  <a:ext cx="168725" cy="63247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4A86E8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6" name="Google Shape;1046;p78"/>
                <p:cNvSpPr/>
                <p:nvPr/>
              </p:nvSpPr>
              <p:spPr>
                <a:xfrm rot="-10764000" flipH="1">
                  <a:off x="6343504" y="3368145"/>
                  <a:ext cx="154679" cy="632447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4A86E8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7" name="Google Shape;1047;p78"/>
                <p:cNvSpPr/>
                <p:nvPr/>
              </p:nvSpPr>
              <p:spPr>
                <a:xfrm rot="10641114">
                  <a:off x="6551826" y="3356542"/>
                  <a:ext cx="168720" cy="63245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4A86E8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8" name="Google Shape;1048;p78"/>
                <p:cNvSpPr/>
                <p:nvPr/>
              </p:nvSpPr>
              <p:spPr>
                <a:xfrm flipH="1">
                  <a:off x="6551827" y="2734875"/>
                  <a:ext cx="168725" cy="63247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4A86E8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49" name="Google Shape;1049;p78"/>
                <p:cNvSpPr/>
                <p:nvPr/>
              </p:nvSpPr>
              <p:spPr>
                <a:xfrm>
                  <a:off x="6428975" y="3297075"/>
                  <a:ext cx="199200" cy="147900"/>
                </a:xfrm>
                <a:prstGeom prst="ellipse">
                  <a:avLst/>
                </a:prstGeom>
                <a:solidFill>
                  <a:srgbClr val="4A86E8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50" name="Google Shape;1050;p78"/>
              <p:cNvGrpSpPr/>
              <p:nvPr/>
            </p:nvGrpSpPr>
            <p:grpSpPr>
              <a:xfrm rot="1705845">
                <a:off x="4451694" y="2759716"/>
                <a:ext cx="198168" cy="441755"/>
                <a:chOff x="6034575" y="2221672"/>
                <a:chExt cx="198166" cy="441752"/>
              </a:xfrm>
            </p:grpSpPr>
            <p:sp>
              <p:nvSpPr>
                <p:cNvPr id="1051" name="Google Shape;1051;p78"/>
                <p:cNvSpPr/>
                <p:nvPr/>
              </p:nvSpPr>
              <p:spPr>
                <a:xfrm>
                  <a:off x="6034575" y="2221672"/>
                  <a:ext cx="81275" cy="21219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52" name="Google Shape;1052;p78"/>
                <p:cNvSpPr/>
                <p:nvPr/>
              </p:nvSpPr>
              <p:spPr>
                <a:xfrm rot="-10757974" flipH="1">
                  <a:off x="6045691" y="2434324"/>
                  <a:ext cx="74531" cy="228649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53" name="Google Shape;1053;p78"/>
                <p:cNvSpPr/>
                <p:nvPr/>
              </p:nvSpPr>
              <p:spPr>
                <a:xfrm>
                  <a:off x="6145475" y="2433850"/>
                  <a:ext cx="87266" cy="212176"/>
                </a:xfrm>
                <a:custGeom>
                  <a:rect l="l" t="t" r="r" b="b"/>
                  <a:pathLst>
                    <a:path w="7245" h="25820" extrusionOk="0">
                      <a:moveTo>
                        <a:pt x="1322" y="44"/>
                      </a:moveTo>
                      <a:cubicBezTo>
                        <a:pt x="2100" y="336"/>
                        <a:pt x="3788" y="1387"/>
                        <a:pt x="4755" y="3382"/>
                      </a:cubicBezTo>
                      <a:cubicBezTo>
                        <a:pt x="5722" y="5377"/>
                        <a:pt x="6786" y="9445"/>
                        <a:pt x="7124" y="12016"/>
                      </a:cubicBezTo>
                      <a:cubicBezTo>
                        <a:pt x="7462" y="14587"/>
                        <a:pt x="7015" y="16776"/>
                        <a:pt x="6781" y="18808"/>
                      </a:cubicBezTo>
                      <a:cubicBezTo>
                        <a:pt x="6547" y="20840"/>
                        <a:pt x="6271" y="23054"/>
                        <a:pt x="5718" y="24210"/>
                      </a:cubicBezTo>
                      <a:cubicBezTo>
                        <a:pt x="5165" y="25366"/>
                        <a:pt x="4096" y="26060"/>
                        <a:pt x="3462" y="25743"/>
                      </a:cubicBezTo>
                      <a:cubicBezTo>
                        <a:pt x="2828" y="25427"/>
                        <a:pt x="2097" y="23597"/>
                        <a:pt x="1916" y="22311"/>
                      </a:cubicBezTo>
                      <a:cubicBezTo>
                        <a:pt x="1735" y="21025"/>
                        <a:pt x="2250" y="19655"/>
                        <a:pt x="2375" y="18028"/>
                      </a:cubicBezTo>
                      <a:cubicBezTo>
                        <a:pt x="2500" y="16401"/>
                        <a:pt x="2747" y="14276"/>
                        <a:pt x="2667" y="12549"/>
                      </a:cubicBezTo>
                      <a:cubicBezTo>
                        <a:pt x="2587" y="10823"/>
                        <a:pt x="2289" y="9090"/>
                        <a:pt x="1895" y="7669"/>
                      </a:cubicBezTo>
                      <a:cubicBezTo>
                        <a:pt x="1501" y="6249"/>
                        <a:pt x="607" y="5032"/>
                        <a:pt x="305" y="4026"/>
                      </a:cubicBezTo>
                      <a:cubicBezTo>
                        <a:pt x="3" y="3020"/>
                        <a:pt x="-84" y="2297"/>
                        <a:pt x="85" y="1633"/>
                      </a:cubicBezTo>
                      <a:cubicBezTo>
                        <a:pt x="255" y="969"/>
                        <a:pt x="544" y="-247"/>
                        <a:pt x="1322" y="44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54" name="Google Shape;1054;p78"/>
                <p:cNvSpPr/>
                <p:nvPr/>
              </p:nvSpPr>
              <p:spPr>
                <a:xfrm flipH="1">
                  <a:off x="6145483" y="2221674"/>
                  <a:ext cx="81292" cy="21219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55" name="Google Shape;1055;p78"/>
                <p:cNvSpPr/>
                <p:nvPr/>
              </p:nvSpPr>
              <p:spPr>
                <a:xfrm>
                  <a:off x="6086284" y="2394290"/>
                  <a:ext cx="95975" cy="83253"/>
                </a:xfrm>
                <a:prstGeom prst="ellipse">
                  <a:avLst/>
                </a:pr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56" name="Google Shape;1056;p78"/>
              <p:cNvGrpSpPr/>
              <p:nvPr/>
            </p:nvGrpSpPr>
            <p:grpSpPr>
              <a:xfrm rot="1944738">
                <a:off x="4666430" y="2911120"/>
                <a:ext cx="198163" cy="441745"/>
                <a:chOff x="6034575" y="2221672"/>
                <a:chExt cx="198166" cy="441752"/>
              </a:xfrm>
            </p:grpSpPr>
            <p:sp>
              <p:nvSpPr>
                <p:cNvPr id="1057" name="Google Shape;1057;p78"/>
                <p:cNvSpPr/>
                <p:nvPr/>
              </p:nvSpPr>
              <p:spPr>
                <a:xfrm>
                  <a:off x="6034575" y="2221672"/>
                  <a:ext cx="81275" cy="21219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58" name="Google Shape;1058;p78"/>
                <p:cNvSpPr/>
                <p:nvPr/>
              </p:nvSpPr>
              <p:spPr>
                <a:xfrm rot="-10757974" flipH="1">
                  <a:off x="6045691" y="2434324"/>
                  <a:ext cx="74531" cy="228649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59" name="Google Shape;1059;p78"/>
                <p:cNvSpPr/>
                <p:nvPr/>
              </p:nvSpPr>
              <p:spPr>
                <a:xfrm>
                  <a:off x="6145475" y="2433850"/>
                  <a:ext cx="87266" cy="212176"/>
                </a:xfrm>
                <a:custGeom>
                  <a:rect l="l" t="t" r="r" b="b"/>
                  <a:pathLst>
                    <a:path w="7245" h="25820" extrusionOk="0">
                      <a:moveTo>
                        <a:pt x="1322" y="44"/>
                      </a:moveTo>
                      <a:cubicBezTo>
                        <a:pt x="2100" y="336"/>
                        <a:pt x="3788" y="1387"/>
                        <a:pt x="4755" y="3382"/>
                      </a:cubicBezTo>
                      <a:cubicBezTo>
                        <a:pt x="5722" y="5377"/>
                        <a:pt x="6786" y="9445"/>
                        <a:pt x="7124" y="12016"/>
                      </a:cubicBezTo>
                      <a:cubicBezTo>
                        <a:pt x="7462" y="14587"/>
                        <a:pt x="7015" y="16776"/>
                        <a:pt x="6781" y="18808"/>
                      </a:cubicBezTo>
                      <a:cubicBezTo>
                        <a:pt x="6547" y="20840"/>
                        <a:pt x="6271" y="23054"/>
                        <a:pt x="5718" y="24210"/>
                      </a:cubicBezTo>
                      <a:cubicBezTo>
                        <a:pt x="5165" y="25366"/>
                        <a:pt x="4096" y="26060"/>
                        <a:pt x="3462" y="25743"/>
                      </a:cubicBezTo>
                      <a:cubicBezTo>
                        <a:pt x="2828" y="25427"/>
                        <a:pt x="2097" y="23597"/>
                        <a:pt x="1916" y="22311"/>
                      </a:cubicBezTo>
                      <a:cubicBezTo>
                        <a:pt x="1735" y="21025"/>
                        <a:pt x="2250" y="19655"/>
                        <a:pt x="2375" y="18028"/>
                      </a:cubicBezTo>
                      <a:cubicBezTo>
                        <a:pt x="2500" y="16401"/>
                        <a:pt x="2747" y="14276"/>
                        <a:pt x="2667" y="12549"/>
                      </a:cubicBezTo>
                      <a:cubicBezTo>
                        <a:pt x="2587" y="10823"/>
                        <a:pt x="2289" y="9090"/>
                        <a:pt x="1895" y="7669"/>
                      </a:cubicBezTo>
                      <a:cubicBezTo>
                        <a:pt x="1501" y="6249"/>
                        <a:pt x="607" y="5032"/>
                        <a:pt x="305" y="4026"/>
                      </a:cubicBezTo>
                      <a:cubicBezTo>
                        <a:pt x="3" y="3020"/>
                        <a:pt x="-84" y="2297"/>
                        <a:pt x="85" y="1633"/>
                      </a:cubicBezTo>
                      <a:cubicBezTo>
                        <a:pt x="255" y="969"/>
                        <a:pt x="544" y="-247"/>
                        <a:pt x="1322" y="44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60" name="Google Shape;1060;p78"/>
                <p:cNvSpPr/>
                <p:nvPr/>
              </p:nvSpPr>
              <p:spPr>
                <a:xfrm flipH="1">
                  <a:off x="6145483" y="2221674"/>
                  <a:ext cx="81292" cy="212195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61" name="Google Shape;1061;p78"/>
                <p:cNvSpPr/>
                <p:nvPr/>
              </p:nvSpPr>
              <p:spPr>
                <a:xfrm>
                  <a:off x="6086284" y="2394290"/>
                  <a:ext cx="96000" cy="83400"/>
                </a:xfrm>
                <a:prstGeom prst="ellipse">
                  <a:avLst/>
                </a:pr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62" name="Google Shape;1062;p78"/>
              <p:cNvGrpSpPr/>
              <p:nvPr/>
            </p:nvGrpSpPr>
            <p:grpSpPr>
              <a:xfrm rot="-2700000">
                <a:off x="4361093" y="3571410"/>
                <a:ext cx="198164" cy="498298"/>
                <a:chOff x="7006200" y="2971073"/>
                <a:chExt cx="198166" cy="498303"/>
              </a:xfrm>
            </p:grpSpPr>
            <p:sp>
              <p:nvSpPr>
                <p:cNvPr id="1063" name="Google Shape;1063;p78"/>
                <p:cNvSpPr/>
                <p:nvPr/>
              </p:nvSpPr>
              <p:spPr>
                <a:xfrm>
                  <a:off x="7006200" y="2971097"/>
                  <a:ext cx="81275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64" name="Google Shape;1064;p78"/>
                <p:cNvSpPr/>
                <p:nvPr/>
              </p:nvSpPr>
              <p:spPr>
                <a:xfrm rot="-10757983" flipH="1">
                  <a:off x="7016699" y="3104481"/>
                  <a:ext cx="74548" cy="364448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65" name="Google Shape;1065;p78"/>
                <p:cNvSpPr/>
                <p:nvPr/>
              </p:nvSpPr>
              <p:spPr>
                <a:xfrm>
                  <a:off x="7117100" y="3104000"/>
                  <a:ext cx="87266" cy="365353"/>
                </a:xfrm>
                <a:custGeom>
                  <a:rect l="l" t="t" r="r" b="b"/>
                  <a:pathLst>
                    <a:path w="7245" h="25820" extrusionOk="0">
                      <a:moveTo>
                        <a:pt x="1322" y="44"/>
                      </a:moveTo>
                      <a:cubicBezTo>
                        <a:pt x="2100" y="336"/>
                        <a:pt x="3788" y="1387"/>
                        <a:pt x="4755" y="3382"/>
                      </a:cubicBezTo>
                      <a:cubicBezTo>
                        <a:pt x="5722" y="5377"/>
                        <a:pt x="6786" y="9445"/>
                        <a:pt x="7124" y="12016"/>
                      </a:cubicBezTo>
                      <a:cubicBezTo>
                        <a:pt x="7462" y="14587"/>
                        <a:pt x="7015" y="16776"/>
                        <a:pt x="6781" y="18808"/>
                      </a:cubicBezTo>
                      <a:cubicBezTo>
                        <a:pt x="6547" y="20840"/>
                        <a:pt x="6271" y="23054"/>
                        <a:pt x="5718" y="24210"/>
                      </a:cubicBezTo>
                      <a:cubicBezTo>
                        <a:pt x="5165" y="25366"/>
                        <a:pt x="4096" y="26060"/>
                        <a:pt x="3462" y="25743"/>
                      </a:cubicBezTo>
                      <a:cubicBezTo>
                        <a:pt x="2828" y="25427"/>
                        <a:pt x="2097" y="23597"/>
                        <a:pt x="1916" y="22311"/>
                      </a:cubicBezTo>
                      <a:cubicBezTo>
                        <a:pt x="1735" y="21025"/>
                        <a:pt x="2250" y="19655"/>
                        <a:pt x="2375" y="18028"/>
                      </a:cubicBezTo>
                      <a:cubicBezTo>
                        <a:pt x="2500" y="16401"/>
                        <a:pt x="2747" y="14276"/>
                        <a:pt x="2667" y="12549"/>
                      </a:cubicBezTo>
                      <a:cubicBezTo>
                        <a:pt x="2587" y="10823"/>
                        <a:pt x="2289" y="9090"/>
                        <a:pt x="1895" y="7669"/>
                      </a:cubicBezTo>
                      <a:cubicBezTo>
                        <a:pt x="1501" y="6249"/>
                        <a:pt x="607" y="5032"/>
                        <a:pt x="305" y="4026"/>
                      </a:cubicBezTo>
                      <a:cubicBezTo>
                        <a:pt x="3" y="3020"/>
                        <a:pt x="-84" y="2297"/>
                        <a:pt x="85" y="1633"/>
                      </a:cubicBezTo>
                      <a:cubicBezTo>
                        <a:pt x="255" y="969"/>
                        <a:pt x="544" y="-247"/>
                        <a:pt x="1322" y="44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66" name="Google Shape;1066;p78"/>
                <p:cNvSpPr/>
                <p:nvPr/>
              </p:nvSpPr>
              <p:spPr>
                <a:xfrm flipH="1">
                  <a:off x="7117108" y="2971073"/>
                  <a:ext cx="81292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67" name="Google Shape;1067;p78"/>
                <p:cNvSpPr/>
                <p:nvPr/>
              </p:nvSpPr>
              <p:spPr>
                <a:xfrm>
                  <a:off x="7057909" y="3064440"/>
                  <a:ext cx="96000" cy="83400"/>
                </a:xfrm>
                <a:prstGeom prst="ellipse">
                  <a:avLst/>
                </a:pr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68" name="Google Shape;1068;p78"/>
              <p:cNvGrpSpPr/>
              <p:nvPr/>
            </p:nvGrpSpPr>
            <p:grpSpPr>
              <a:xfrm rot="-3198876">
                <a:off x="4529543" y="3350717"/>
                <a:ext cx="198159" cy="498286"/>
                <a:chOff x="7006200" y="2971073"/>
                <a:chExt cx="198166" cy="498303"/>
              </a:xfrm>
            </p:grpSpPr>
            <p:sp>
              <p:nvSpPr>
                <p:cNvPr id="1069" name="Google Shape;1069;p78"/>
                <p:cNvSpPr/>
                <p:nvPr/>
              </p:nvSpPr>
              <p:spPr>
                <a:xfrm>
                  <a:off x="7006200" y="2971097"/>
                  <a:ext cx="81275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0" name="Google Shape;1070;p78"/>
                <p:cNvSpPr/>
                <p:nvPr/>
              </p:nvSpPr>
              <p:spPr>
                <a:xfrm rot="-10757983" flipH="1">
                  <a:off x="7016699" y="3104481"/>
                  <a:ext cx="74548" cy="364448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1" name="Google Shape;1071;p78"/>
                <p:cNvSpPr/>
                <p:nvPr/>
              </p:nvSpPr>
              <p:spPr>
                <a:xfrm>
                  <a:off x="7117100" y="3104000"/>
                  <a:ext cx="87266" cy="365353"/>
                </a:xfrm>
                <a:custGeom>
                  <a:rect l="l" t="t" r="r" b="b"/>
                  <a:pathLst>
                    <a:path w="7245" h="25820" extrusionOk="0">
                      <a:moveTo>
                        <a:pt x="1322" y="44"/>
                      </a:moveTo>
                      <a:cubicBezTo>
                        <a:pt x="2100" y="336"/>
                        <a:pt x="3788" y="1387"/>
                        <a:pt x="4755" y="3382"/>
                      </a:cubicBezTo>
                      <a:cubicBezTo>
                        <a:pt x="5722" y="5377"/>
                        <a:pt x="6786" y="9445"/>
                        <a:pt x="7124" y="12016"/>
                      </a:cubicBezTo>
                      <a:cubicBezTo>
                        <a:pt x="7462" y="14587"/>
                        <a:pt x="7015" y="16776"/>
                        <a:pt x="6781" y="18808"/>
                      </a:cubicBezTo>
                      <a:cubicBezTo>
                        <a:pt x="6547" y="20840"/>
                        <a:pt x="6271" y="23054"/>
                        <a:pt x="5718" y="24210"/>
                      </a:cubicBezTo>
                      <a:cubicBezTo>
                        <a:pt x="5165" y="25366"/>
                        <a:pt x="4096" y="26060"/>
                        <a:pt x="3462" y="25743"/>
                      </a:cubicBezTo>
                      <a:cubicBezTo>
                        <a:pt x="2828" y="25427"/>
                        <a:pt x="2097" y="23597"/>
                        <a:pt x="1916" y="22311"/>
                      </a:cubicBezTo>
                      <a:cubicBezTo>
                        <a:pt x="1735" y="21025"/>
                        <a:pt x="2250" y="19655"/>
                        <a:pt x="2375" y="18028"/>
                      </a:cubicBezTo>
                      <a:cubicBezTo>
                        <a:pt x="2500" y="16401"/>
                        <a:pt x="2747" y="14276"/>
                        <a:pt x="2667" y="12549"/>
                      </a:cubicBezTo>
                      <a:cubicBezTo>
                        <a:pt x="2587" y="10823"/>
                        <a:pt x="2289" y="9090"/>
                        <a:pt x="1895" y="7669"/>
                      </a:cubicBezTo>
                      <a:cubicBezTo>
                        <a:pt x="1501" y="6249"/>
                        <a:pt x="607" y="5032"/>
                        <a:pt x="305" y="4026"/>
                      </a:cubicBezTo>
                      <a:cubicBezTo>
                        <a:pt x="3" y="3020"/>
                        <a:pt x="-84" y="2297"/>
                        <a:pt x="85" y="1633"/>
                      </a:cubicBezTo>
                      <a:cubicBezTo>
                        <a:pt x="255" y="969"/>
                        <a:pt x="544" y="-247"/>
                        <a:pt x="1322" y="44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2" name="Google Shape;1072;p78"/>
                <p:cNvSpPr/>
                <p:nvPr/>
              </p:nvSpPr>
              <p:spPr>
                <a:xfrm flipH="1">
                  <a:off x="7117108" y="2971073"/>
                  <a:ext cx="81292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3" name="Google Shape;1073;p78"/>
                <p:cNvSpPr/>
                <p:nvPr/>
              </p:nvSpPr>
              <p:spPr>
                <a:xfrm>
                  <a:off x="7057909" y="3064440"/>
                  <a:ext cx="96000" cy="83400"/>
                </a:xfrm>
                <a:prstGeom prst="ellipse">
                  <a:avLst/>
                </a:pr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74" name="Google Shape;1074;p78"/>
              <p:cNvGrpSpPr/>
              <p:nvPr/>
            </p:nvGrpSpPr>
            <p:grpSpPr>
              <a:xfrm>
                <a:off x="3658838" y="3663581"/>
                <a:ext cx="198166" cy="277107"/>
                <a:chOff x="6085950" y="3281698"/>
                <a:chExt cx="198166" cy="277107"/>
              </a:xfrm>
            </p:grpSpPr>
            <p:sp>
              <p:nvSpPr>
                <p:cNvPr id="1075" name="Google Shape;1075;p78"/>
                <p:cNvSpPr/>
                <p:nvPr/>
              </p:nvSpPr>
              <p:spPr>
                <a:xfrm>
                  <a:off x="6085950" y="3281722"/>
                  <a:ext cx="81275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6" name="Google Shape;1076;p78"/>
                <p:cNvSpPr/>
                <p:nvPr/>
              </p:nvSpPr>
              <p:spPr>
                <a:xfrm rot="-10757993" flipH="1">
                  <a:off x="6097461" y="3415090"/>
                  <a:ext cx="74565" cy="143262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7" name="Google Shape;1077;p78"/>
                <p:cNvSpPr/>
                <p:nvPr/>
              </p:nvSpPr>
              <p:spPr>
                <a:xfrm>
                  <a:off x="6196850" y="3414625"/>
                  <a:ext cx="87266" cy="141945"/>
                </a:xfrm>
                <a:custGeom>
                  <a:rect l="l" t="t" r="r" b="b"/>
                  <a:pathLst>
                    <a:path w="7245" h="25820" extrusionOk="0">
                      <a:moveTo>
                        <a:pt x="1322" y="44"/>
                      </a:moveTo>
                      <a:cubicBezTo>
                        <a:pt x="2100" y="336"/>
                        <a:pt x="3788" y="1387"/>
                        <a:pt x="4755" y="3382"/>
                      </a:cubicBezTo>
                      <a:cubicBezTo>
                        <a:pt x="5722" y="5377"/>
                        <a:pt x="6786" y="9445"/>
                        <a:pt x="7124" y="12016"/>
                      </a:cubicBezTo>
                      <a:cubicBezTo>
                        <a:pt x="7462" y="14587"/>
                        <a:pt x="7015" y="16776"/>
                        <a:pt x="6781" y="18808"/>
                      </a:cubicBezTo>
                      <a:cubicBezTo>
                        <a:pt x="6547" y="20840"/>
                        <a:pt x="6271" y="23054"/>
                        <a:pt x="5718" y="24210"/>
                      </a:cubicBezTo>
                      <a:cubicBezTo>
                        <a:pt x="5165" y="25366"/>
                        <a:pt x="4096" y="26060"/>
                        <a:pt x="3462" y="25743"/>
                      </a:cubicBezTo>
                      <a:cubicBezTo>
                        <a:pt x="2828" y="25427"/>
                        <a:pt x="2097" y="23597"/>
                        <a:pt x="1916" y="22311"/>
                      </a:cubicBezTo>
                      <a:cubicBezTo>
                        <a:pt x="1735" y="21025"/>
                        <a:pt x="2250" y="19655"/>
                        <a:pt x="2375" y="18028"/>
                      </a:cubicBezTo>
                      <a:cubicBezTo>
                        <a:pt x="2500" y="16401"/>
                        <a:pt x="2747" y="14276"/>
                        <a:pt x="2667" y="12549"/>
                      </a:cubicBezTo>
                      <a:cubicBezTo>
                        <a:pt x="2587" y="10823"/>
                        <a:pt x="2289" y="9090"/>
                        <a:pt x="1895" y="7669"/>
                      </a:cubicBezTo>
                      <a:cubicBezTo>
                        <a:pt x="1501" y="6249"/>
                        <a:pt x="607" y="5032"/>
                        <a:pt x="305" y="4026"/>
                      </a:cubicBezTo>
                      <a:cubicBezTo>
                        <a:pt x="3" y="3020"/>
                        <a:pt x="-84" y="2297"/>
                        <a:pt x="85" y="1633"/>
                      </a:cubicBezTo>
                      <a:cubicBezTo>
                        <a:pt x="255" y="969"/>
                        <a:pt x="544" y="-247"/>
                        <a:pt x="1322" y="44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8" name="Google Shape;1078;p78"/>
                <p:cNvSpPr/>
                <p:nvPr/>
              </p:nvSpPr>
              <p:spPr>
                <a:xfrm flipH="1">
                  <a:off x="6196858" y="3281698"/>
                  <a:ext cx="81292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79" name="Google Shape;1079;p78"/>
                <p:cNvSpPr/>
                <p:nvPr/>
              </p:nvSpPr>
              <p:spPr>
                <a:xfrm>
                  <a:off x="6137659" y="3375065"/>
                  <a:ext cx="96000" cy="83400"/>
                </a:xfrm>
                <a:prstGeom prst="ellipse">
                  <a:avLst/>
                </a:prstGeom>
                <a:solidFill>
                  <a:srgbClr val="C27BA0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80" name="Google Shape;1080;p78"/>
              <p:cNvGrpSpPr/>
              <p:nvPr/>
            </p:nvGrpSpPr>
            <p:grpSpPr>
              <a:xfrm>
                <a:off x="3909850" y="3663581"/>
                <a:ext cx="198166" cy="277107"/>
                <a:chOff x="6085950" y="3281698"/>
                <a:chExt cx="198166" cy="277107"/>
              </a:xfrm>
            </p:grpSpPr>
            <p:sp>
              <p:nvSpPr>
                <p:cNvPr id="1081" name="Google Shape;1081;p78"/>
                <p:cNvSpPr/>
                <p:nvPr/>
              </p:nvSpPr>
              <p:spPr>
                <a:xfrm>
                  <a:off x="6085950" y="3281722"/>
                  <a:ext cx="81275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82" name="Google Shape;1082;p78"/>
                <p:cNvSpPr/>
                <p:nvPr/>
              </p:nvSpPr>
              <p:spPr>
                <a:xfrm rot="-10757993" flipH="1">
                  <a:off x="6097461" y="3415090"/>
                  <a:ext cx="74565" cy="143262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83" name="Google Shape;1083;p78"/>
                <p:cNvSpPr/>
                <p:nvPr/>
              </p:nvSpPr>
              <p:spPr>
                <a:xfrm>
                  <a:off x="6196850" y="3414625"/>
                  <a:ext cx="87266" cy="141945"/>
                </a:xfrm>
                <a:custGeom>
                  <a:rect l="l" t="t" r="r" b="b"/>
                  <a:pathLst>
                    <a:path w="7245" h="25820" extrusionOk="0">
                      <a:moveTo>
                        <a:pt x="1322" y="44"/>
                      </a:moveTo>
                      <a:cubicBezTo>
                        <a:pt x="2100" y="336"/>
                        <a:pt x="3788" y="1387"/>
                        <a:pt x="4755" y="3382"/>
                      </a:cubicBezTo>
                      <a:cubicBezTo>
                        <a:pt x="5722" y="5377"/>
                        <a:pt x="6786" y="9445"/>
                        <a:pt x="7124" y="12016"/>
                      </a:cubicBezTo>
                      <a:cubicBezTo>
                        <a:pt x="7462" y="14587"/>
                        <a:pt x="7015" y="16776"/>
                        <a:pt x="6781" y="18808"/>
                      </a:cubicBezTo>
                      <a:cubicBezTo>
                        <a:pt x="6547" y="20840"/>
                        <a:pt x="6271" y="23054"/>
                        <a:pt x="5718" y="24210"/>
                      </a:cubicBezTo>
                      <a:cubicBezTo>
                        <a:pt x="5165" y="25366"/>
                        <a:pt x="4096" y="26060"/>
                        <a:pt x="3462" y="25743"/>
                      </a:cubicBezTo>
                      <a:cubicBezTo>
                        <a:pt x="2828" y="25427"/>
                        <a:pt x="2097" y="23597"/>
                        <a:pt x="1916" y="22311"/>
                      </a:cubicBezTo>
                      <a:cubicBezTo>
                        <a:pt x="1735" y="21025"/>
                        <a:pt x="2250" y="19655"/>
                        <a:pt x="2375" y="18028"/>
                      </a:cubicBezTo>
                      <a:cubicBezTo>
                        <a:pt x="2500" y="16401"/>
                        <a:pt x="2747" y="14276"/>
                        <a:pt x="2667" y="12549"/>
                      </a:cubicBezTo>
                      <a:cubicBezTo>
                        <a:pt x="2587" y="10823"/>
                        <a:pt x="2289" y="9090"/>
                        <a:pt x="1895" y="7669"/>
                      </a:cubicBezTo>
                      <a:cubicBezTo>
                        <a:pt x="1501" y="6249"/>
                        <a:pt x="607" y="5032"/>
                        <a:pt x="305" y="4026"/>
                      </a:cubicBezTo>
                      <a:cubicBezTo>
                        <a:pt x="3" y="3020"/>
                        <a:pt x="-84" y="2297"/>
                        <a:pt x="85" y="1633"/>
                      </a:cubicBezTo>
                      <a:cubicBezTo>
                        <a:pt x="255" y="969"/>
                        <a:pt x="544" y="-247"/>
                        <a:pt x="1322" y="44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84" name="Google Shape;1084;p78"/>
                <p:cNvSpPr/>
                <p:nvPr/>
              </p:nvSpPr>
              <p:spPr>
                <a:xfrm flipH="1">
                  <a:off x="6196858" y="3281698"/>
                  <a:ext cx="81292" cy="132946"/>
                </a:xfrm>
                <a:custGeom>
                  <a:rect l="l" t="t" r="r" b="b"/>
                  <a:pathLst>
                    <a:path w="6749" h="25299" extrusionOk="0">
                      <a:moveTo>
                        <a:pt x="5302" y="25217"/>
                      </a:moveTo>
                      <a:cubicBezTo>
                        <a:pt x="4538" y="24890"/>
                        <a:pt x="2901" y="23762"/>
                        <a:pt x="2027" y="21724"/>
                      </a:cubicBezTo>
                      <a:cubicBezTo>
                        <a:pt x="1154" y="19686"/>
                        <a:pt x="280" y="15574"/>
                        <a:pt x="61" y="12990"/>
                      </a:cubicBezTo>
                      <a:cubicBezTo>
                        <a:pt x="-157" y="10406"/>
                        <a:pt x="388" y="8242"/>
                        <a:pt x="716" y="6222"/>
                      </a:cubicBezTo>
                      <a:cubicBezTo>
                        <a:pt x="1044" y="4203"/>
                        <a:pt x="1336" y="1874"/>
                        <a:pt x="2027" y="873"/>
                      </a:cubicBezTo>
                      <a:cubicBezTo>
                        <a:pt x="2719" y="-128"/>
                        <a:pt x="4247" y="-128"/>
                        <a:pt x="4865" y="218"/>
                      </a:cubicBezTo>
                      <a:cubicBezTo>
                        <a:pt x="5484" y="564"/>
                        <a:pt x="5702" y="1783"/>
                        <a:pt x="5738" y="2947"/>
                      </a:cubicBezTo>
                      <a:cubicBezTo>
                        <a:pt x="5774" y="4111"/>
                        <a:pt x="5283" y="5585"/>
                        <a:pt x="5083" y="7204"/>
                      </a:cubicBezTo>
                      <a:cubicBezTo>
                        <a:pt x="4883" y="8823"/>
                        <a:pt x="4537" y="10935"/>
                        <a:pt x="4537" y="12663"/>
                      </a:cubicBezTo>
                      <a:cubicBezTo>
                        <a:pt x="4537" y="14392"/>
                        <a:pt x="4756" y="16138"/>
                        <a:pt x="5083" y="17575"/>
                      </a:cubicBezTo>
                      <a:cubicBezTo>
                        <a:pt x="5411" y="19012"/>
                        <a:pt x="6247" y="20268"/>
                        <a:pt x="6502" y="21287"/>
                      </a:cubicBezTo>
                      <a:cubicBezTo>
                        <a:pt x="6757" y="22306"/>
                        <a:pt x="6812" y="23034"/>
                        <a:pt x="6612" y="23689"/>
                      </a:cubicBezTo>
                      <a:cubicBezTo>
                        <a:pt x="6412" y="24344"/>
                        <a:pt x="6066" y="25545"/>
                        <a:pt x="5302" y="25217"/>
                      </a:cubicBezTo>
                      <a:close/>
                    </a:path>
                  </a:pathLst>
                </a:cu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085" name="Google Shape;1085;p78"/>
                <p:cNvSpPr/>
                <p:nvPr/>
              </p:nvSpPr>
              <p:spPr>
                <a:xfrm>
                  <a:off x="6137659" y="3375065"/>
                  <a:ext cx="96000" cy="83400"/>
                </a:xfrm>
                <a:prstGeom prst="ellipse">
                  <a:avLst/>
                </a:prstGeom>
                <a:solidFill>
                  <a:srgbClr val="6D9EEB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  <p:sp>
          <p:nvSpPr>
            <p:cNvPr id="1086" name="Google Shape;1086;p78"/>
            <p:cNvSpPr txBox="1"/>
            <p:nvPr/>
          </p:nvSpPr>
          <p:spPr>
            <a:xfrm>
              <a:off x="3645363" y="4232708"/>
              <a:ext cx="1966500" cy="30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afar lammaane oo koromosoomyo (chromosomes) ah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0" name="Shape 1090"/>
        <p:cNvGrpSpPr/>
        <p:nvPr/>
      </p:nvGrpSpPr>
      <p:grpSpPr>
        <a:xfrm>
          <a:off x="0" y="0"/>
          <a:ext cx="0" cy="0"/>
        </a:xfrm>
      </p:grpSpPr>
      <p:sp>
        <p:nvSpPr>
          <p:cNvPr id="1091" name="Google Shape;1091;p79"/>
          <p:cNvSpPr txBox="1"/>
          <p:nvPr>
            <p:ph type="body" idx="1"/>
          </p:nvPr>
        </p:nvSpPr>
        <p:spPr>
          <a:xfrm>
            <a:off x="324000" y="763475"/>
            <a:ext cx="83901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Bakteeriyadu (bacteria) ma laha nucleus unug.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Waxay leeyihiin hal koromosoome (chromosome). Waa goobo DNA ah oo ku kaydsan cytoplasm-ka unugga.</a:t>
            </a:r>
            <a:endParaRPr sz="2000"/>
          </a:p>
        </p:txBody>
      </p:sp>
      <p:sp>
        <p:nvSpPr>
          <p:cNvPr id="1092" name="Google Shape;1092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DNA iyo koromosoomyada (chromosomes)</a:t>
            </a:r>
            <a:endParaRPr/>
          </a:p>
        </p:txBody>
      </p:sp>
      <p:grpSp>
        <p:nvGrpSpPr>
          <p:cNvPr id="1093" name="Google Shape;1093;p79"/>
          <p:cNvGrpSpPr/>
          <p:nvPr/>
        </p:nvGrpSpPr>
        <p:grpSpPr>
          <a:xfrm>
            <a:off x="1100637" y="2319100"/>
            <a:ext cx="5119839" cy="2256300"/>
            <a:chOff x="449752" y="2063623"/>
            <a:chExt cx="3995192" cy="1541715"/>
          </a:xfrm>
        </p:grpSpPr>
        <p:cxnSp>
          <p:nvCxnSpPr>
            <p:cNvPr id="1094" name="Google Shape;1094;p79"/>
            <p:cNvCxnSpPr/>
            <p:nvPr/>
          </p:nvCxnSpPr>
          <p:spPr>
            <a:xfrm rot="9212771" flipH="1">
              <a:off x="3082778" y="2066301"/>
              <a:ext cx="62694" cy="22281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79"/>
            <p:cNvCxnSpPr/>
            <p:nvPr/>
          </p:nvCxnSpPr>
          <p:spPr>
            <a:xfrm rot="9228825" flipH="1">
              <a:off x="3333211" y="2084170"/>
              <a:ext cx="142399" cy="17852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79"/>
            <p:cNvCxnSpPr/>
            <p:nvPr/>
          </p:nvCxnSpPr>
          <p:spPr>
            <a:xfrm rot="9226171" flipH="1">
              <a:off x="3584089" y="2094946"/>
              <a:ext cx="155101" cy="16872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79"/>
            <p:cNvCxnSpPr/>
            <p:nvPr/>
          </p:nvCxnSpPr>
          <p:spPr>
            <a:xfrm rot="9221861" flipH="1">
              <a:off x="3989149" y="2322204"/>
              <a:ext cx="237791" cy="21021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79"/>
            <p:cNvCxnSpPr/>
            <p:nvPr/>
          </p:nvCxnSpPr>
          <p:spPr>
            <a:xfrm rot="-1570926">
              <a:off x="4115885" y="2532714"/>
              <a:ext cx="257507" cy="58019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79"/>
            <p:cNvCxnSpPr/>
            <p:nvPr/>
          </p:nvCxnSpPr>
          <p:spPr>
            <a:xfrm rot="-1578522">
              <a:off x="4215417" y="2820328"/>
              <a:ext cx="200501" cy="16479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79"/>
            <p:cNvCxnSpPr/>
            <p:nvPr/>
          </p:nvCxnSpPr>
          <p:spPr>
            <a:xfrm rot="-1576082">
              <a:off x="4057145" y="3171387"/>
              <a:ext cx="93224" cy="253077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1" name="Google Shape;1101;p79"/>
            <p:cNvCxnSpPr/>
            <p:nvPr/>
          </p:nvCxnSpPr>
          <p:spPr>
            <a:xfrm rot="9216928" flipH="1">
              <a:off x="3842349" y="3364719"/>
              <a:ext cx="49992" cy="200389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2" name="Google Shape;1102;p79"/>
            <p:cNvCxnSpPr/>
            <p:nvPr/>
          </p:nvCxnSpPr>
          <p:spPr>
            <a:xfrm rot="9222216" flipH="1">
              <a:off x="3474626" y="3390534"/>
              <a:ext cx="123219" cy="19983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03" name="Google Shape;1103;p79"/>
            <p:cNvSpPr/>
            <p:nvPr/>
          </p:nvSpPr>
          <p:spPr>
            <a:xfrm rot="-10779630">
              <a:off x="461960" y="2258819"/>
              <a:ext cx="3749382" cy="1146602"/>
            </a:xfrm>
            <a:prstGeom prst="roundRect">
              <a:avLst>
                <a:gd name="adj" fmla="val 50000"/>
              </a:avLst>
            </a:prstGeom>
            <a:solidFill>
              <a:srgbClr val="C27BA0"/>
            </a:solidFill>
            <a:ln w="38100" cap="flat" cmpd="sng">
              <a:solidFill>
                <a:srgbClr val="C27B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04" name="Google Shape;1104;p79"/>
            <p:cNvSpPr/>
            <p:nvPr/>
          </p:nvSpPr>
          <p:spPr>
            <a:xfrm rot="-10779783">
              <a:off x="555808" y="2347190"/>
              <a:ext cx="3561882" cy="970108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105" name="Google Shape;1105;p79"/>
            <p:cNvGrpSpPr/>
            <p:nvPr/>
          </p:nvGrpSpPr>
          <p:grpSpPr>
            <a:xfrm rot="-10779888">
              <a:off x="630120" y="2446876"/>
              <a:ext cx="3412620" cy="777702"/>
              <a:chOff x="631438" y="1231700"/>
              <a:chExt cx="2621175" cy="634800"/>
            </a:xfrm>
          </p:grpSpPr>
          <p:sp>
            <p:nvSpPr>
              <p:cNvPr id="1106" name="Google Shape;1106;p79"/>
              <p:cNvSpPr/>
              <p:nvPr/>
            </p:nvSpPr>
            <p:spPr>
              <a:xfrm>
                <a:off x="1398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79"/>
              <p:cNvSpPr/>
              <p:nvPr/>
            </p:nvSpPr>
            <p:spPr>
              <a:xfrm>
                <a:off x="161236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79"/>
              <p:cNvSpPr/>
              <p:nvPr/>
            </p:nvSpPr>
            <p:spPr>
              <a:xfrm>
                <a:off x="175176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79"/>
              <p:cNvSpPr/>
              <p:nvPr/>
            </p:nvSpPr>
            <p:spPr>
              <a:xfrm>
                <a:off x="20082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79"/>
              <p:cNvSpPr/>
              <p:nvPr/>
            </p:nvSpPr>
            <p:spPr>
              <a:xfrm>
                <a:off x="2617813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79"/>
              <p:cNvSpPr/>
              <p:nvPr/>
            </p:nvSpPr>
            <p:spPr>
              <a:xfrm>
                <a:off x="2231638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79"/>
              <p:cNvSpPr/>
              <p:nvPr/>
            </p:nvSpPr>
            <p:spPr>
              <a:xfrm>
                <a:off x="19320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79"/>
              <p:cNvSpPr/>
              <p:nvPr/>
            </p:nvSpPr>
            <p:spPr>
              <a:xfrm>
                <a:off x="24654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79"/>
              <p:cNvSpPr/>
              <p:nvPr/>
            </p:nvSpPr>
            <p:spPr>
              <a:xfrm>
                <a:off x="3227413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79"/>
              <p:cNvSpPr/>
              <p:nvPr/>
            </p:nvSpPr>
            <p:spPr>
              <a:xfrm>
                <a:off x="936238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79"/>
              <p:cNvSpPr/>
              <p:nvPr/>
            </p:nvSpPr>
            <p:spPr>
              <a:xfrm>
                <a:off x="6314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79"/>
              <p:cNvSpPr/>
              <p:nvPr/>
            </p:nvSpPr>
            <p:spPr>
              <a:xfrm>
                <a:off x="783838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79"/>
              <p:cNvSpPr/>
              <p:nvPr/>
            </p:nvSpPr>
            <p:spPr>
              <a:xfrm>
                <a:off x="7838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79"/>
              <p:cNvSpPr/>
              <p:nvPr/>
            </p:nvSpPr>
            <p:spPr>
              <a:xfrm>
                <a:off x="1012438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79"/>
              <p:cNvSpPr/>
              <p:nvPr/>
            </p:nvSpPr>
            <p:spPr>
              <a:xfrm>
                <a:off x="1545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79"/>
              <p:cNvSpPr/>
              <p:nvPr/>
            </p:nvSpPr>
            <p:spPr>
              <a:xfrm>
                <a:off x="1926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79"/>
              <p:cNvSpPr/>
              <p:nvPr/>
            </p:nvSpPr>
            <p:spPr>
              <a:xfrm>
                <a:off x="22316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79"/>
              <p:cNvSpPr/>
              <p:nvPr/>
            </p:nvSpPr>
            <p:spPr>
              <a:xfrm>
                <a:off x="25364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79"/>
              <p:cNvSpPr/>
              <p:nvPr/>
            </p:nvSpPr>
            <p:spPr>
              <a:xfrm>
                <a:off x="28412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79"/>
              <p:cNvSpPr/>
              <p:nvPr/>
            </p:nvSpPr>
            <p:spPr>
              <a:xfrm>
                <a:off x="3069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79"/>
              <p:cNvSpPr/>
              <p:nvPr/>
            </p:nvSpPr>
            <p:spPr>
              <a:xfrm>
                <a:off x="2922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79"/>
              <p:cNvSpPr/>
              <p:nvPr/>
            </p:nvSpPr>
            <p:spPr>
              <a:xfrm>
                <a:off x="3075013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79"/>
              <p:cNvSpPr/>
              <p:nvPr/>
            </p:nvSpPr>
            <p:spPr>
              <a:xfrm>
                <a:off x="783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79"/>
              <p:cNvSpPr/>
              <p:nvPr/>
            </p:nvSpPr>
            <p:spPr>
              <a:xfrm>
                <a:off x="11648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0" name="Google Shape;1130;p79"/>
            <p:cNvGrpSpPr/>
            <p:nvPr/>
          </p:nvGrpSpPr>
          <p:grpSpPr>
            <a:xfrm>
              <a:off x="1207698" y="2450909"/>
              <a:ext cx="2257459" cy="763178"/>
              <a:chOff x="4153900" y="2295899"/>
              <a:chExt cx="4666100" cy="1426501"/>
            </a:xfrm>
          </p:grpSpPr>
          <p:pic>
            <p:nvPicPr>
              <p:cNvPr id="1131" name="Google Shape;1131;p79"/>
              <p:cNvPicPr preferRelativeResize="0"/>
              <p:nvPr/>
            </p:nvPicPr>
            <p:blipFill>
              <a:blip r:embed="rId3">
                <a:alphaModFix/>
              </a:blip>
              <a:srcRect r="18194"/>
              <a:stretch>
                <a:fillRect/>
              </a:stretch>
            </p:blipFill>
            <p:spPr>
              <a:xfrm rot="10800000">
                <a:off x="5953123" y="2295899"/>
                <a:ext cx="2866877" cy="10378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2" name="Google Shape;1132;p79"/>
              <p:cNvPicPr preferRelativeResize="0"/>
              <p:nvPr/>
            </p:nvPicPr>
            <p:blipFill>
              <a:blip r:embed="rId3">
                <a:alphaModFix/>
              </a:blip>
              <a:srcRect l="2280" t="32496" r="27347"/>
              <a:stretch>
                <a:fillRect/>
              </a:stretch>
            </p:blipFill>
            <p:spPr>
              <a:xfrm flipH="1">
                <a:off x="5106448" y="3240000"/>
                <a:ext cx="2632627" cy="482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3" name="Google Shape;1133;p79"/>
              <p:cNvPicPr preferRelativeResize="0"/>
              <p:nvPr/>
            </p:nvPicPr>
            <p:blipFill>
              <a:blip r:embed="rId3">
                <a:alphaModFix/>
              </a:blip>
              <a:srcRect r="34015"/>
              <a:stretch>
                <a:fillRect/>
              </a:stretch>
            </p:blipFill>
            <p:spPr>
              <a:xfrm rot="10800000" flipH="1">
                <a:off x="4153900" y="2295899"/>
                <a:ext cx="1984374" cy="11304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34" name="Google Shape;1134;p79"/>
          <p:cNvSpPr txBox="1"/>
          <p:nvPr/>
        </p:nvSpPr>
        <p:spPr>
          <a:xfrm>
            <a:off x="6432025" y="3853925"/>
            <a:ext cx="17067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goobo DNA ah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5" name="Google Shape;1135;p79"/>
          <p:cNvCxnSpPr>
            <a:endCxn id="1134" idx="1"/>
          </p:cNvCxnSpPr>
          <p:nvPr/>
        </p:nvCxnSpPr>
        <p:spPr>
          <a:xfrm>
            <a:off x="4778425" y="3523175"/>
            <a:ext cx="1653600" cy="6375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6" name="Google Shape;1136;p79"/>
          <p:cNvSpPr txBox="1"/>
          <p:nvPr/>
        </p:nvSpPr>
        <p:spPr>
          <a:xfrm>
            <a:off x="284150" y="4820400"/>
            <a:ext cx="5643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0" name="Shape 1140"/>
        <p:cNvGrpSpPr/>
        <p:nvPr/>
      </p:nvGrpSpPr>
      <p:grpSpPr>
        <a:xfrm>
          <a:off x="0" y="0"/>
          <a:ext cx="0" cy="0"/>
        </a:xfrm>
      </p:grpSpPr>
      <p:sp>
        <p:nvSpPr>
          <p:cNvPr id="1141" name="Google Shape;1141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DNA iyo koromosoomyada (chromosomes)</a:t>
            </a:r>
            <a:endParaRPr/>
          </a:p>
        </p:txBody>
      </p:sp>
      <p:sp>
        <p:nvSpPr>
          <p:cNvPr id="1142" name="Google Shape;1142;p80"/>
          <p:cNvSpPr txBox="1"/>
          <p:nvPr/>
        </p:nvSpPr>
        <p:spPr>
          <a:xfrm>
            <a:off x="324000" y="733800"/>
            <a:ext cx="7185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Qaybaha DNA-da ee codeeya astaamaha iyo hababka waxaa loo yaqaan hiddo-sideyaal (genes).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143" name="Google Shape;1143;p80"/>
          <p:cNvSpPr txBox="1"/>
          <p:nvPr/>
        </p:nvSpPr>
        <p:spPr>
          <a:xfrm>
            <a:off x="3977700" y="4422525"/>
            <a:ext cx="6846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hiddo-side (gene)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4" name="Google Shape;1144;p80"/>
          <p:cNvGrpSpPr/>
          <p:nvPr/>
        </p:nvGrpSpPr>
        <p:grpSpPr>
          <a:xfrm>
            <a:off x="2288641" y="4013818"/>
            <a:ext cx="4206660" cy="382332"/>
            <a:chOff x="324000" y="3750193"/>
            <a:chExt cx="6724200" cy="382332"/>
          </a:xfrm>
        </p:grpSpPr>
        <p:cxnSp>
          <p:nvCxnSpPr>
            <p:cNvPr id="1145" name="Google Shape;1145;p80"/>
            <p:cNvCxnSpPr/>
            <p:nvPr/>
          </p:nvCxnSpPr>
          <p:spPr>
            <a:xfrm>
              <a:off x="324000" y="3957400"/>
              <a:ext cx="67242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6" name="Google Shape;1146;p80"/>
            <p:cNvCxnSpPr/>
            <p:nvPr/>
          </p:nvCxnSpPr>
          <p:spPr>
            <a:xfrm flipH="1">
              <a:off x="329211" y="3750193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7" name="Google Shape;1147;p80"/>
            <p:cNvCxnSpPr/>
            <p:nvPr/>
          </p:nvCxnSpPr>
          <p:spPr>
            <a:xfrm flipH="1">
              <a:off x="7031486" y="3751347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8" name="Google Shape;1148;p80"/>
            <p:cNvCxnSpPr/>
            <p:nvPr/>
          </p:nvCxnSpPr>
          <p:spPr>
            <a:xfrm flipH="1">
              <a:off x="3544500" y="3941125"/>
              <a:ext cx="0" cy="1914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149" name="Google Shape;1149;p80"/>
          <p:cNvPicPr preferRelativeResize="0"/>
          <p:nvPr/>
        </p:nvPicPr>
        <p:blipFill>
          <a:blip r:embed="rId3">
            <a:alphaModFix/>
          </a:blip>
          <a:srcRect t="3988" b="5784"/>
          <a:stretch>
            <a:fillRect/>
          </a:stretch>
        </p:blipFill>
        <p:spPr>
          <a:xfrm>
            <a:off x="1005450" y="1534200"/>
            <a:ext cx="5921024" cy="2597826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80"/>
          <p:cNvSpPr txBox="1"/>
          <p:nvPr/>
        </p:nvSpPr>
        <p:spPr>
          <a:xfrm>
            <a:off x="6495300" y="1696200"/>
            <a:ext cx="17139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koromosoome (chromosome)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1" name="Google Shape;1151;p80"/>
          <p:cNvCxnSpPr>
            <a:stCxn id="1150" idx="1"/>
          </p:cNvCxnSpPr>
          <p:nvPr/>
        </p:nvCxnSpPr>
        <p:spPr>
          <a:xfrm flipH="1">
            <a:off x="5635500" y="1854450"/>
            <a:ext cx="859800" cy="78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2" name="Google Shape;1152;p80"/>
          <p:cNvSpPr txBox="1"/>
          <p:nvPr/>
        </p:nvSpPr>
        <p:spPr>
          <a:xfrm>
            <a:off x="574750" y="1696200"/>
            <a:ext cx="6846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DNA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3" name="Google Shape;1153;p80"/>
          <p:cNvCxnSpPr/>
          <p:nvPr/>
        </p:nvCxnSpPr>
        <p:spPr>
          <a:xfrm rot="10800000">
            <a:off x="1197550" y="1854425"/>
            <a:ext cx="786600" cy="7860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7" name="Shape 1157"/>
        <p:cNvGrpSpPr/>
        <p:nvPr/>
      </p:nvGrpSpPr>
      <p:grpSpPr>
        <a:xfrm>
          <a:off x="0" y="0"/>
          <a:ext cx="0" cy="0"/>
        </a:xfrm>
      </p:grpSpPr>
      <p:sp>
        <p:nvSpPr>
          <p:cNvPr id="1158" name="Google Shape;1158;p81"/>
          <p:cNvSpPr txBox="1"/>
          <p:nvPr>
            <p:ph type="subTitle" idx="2"/>
          </p:nvPr>
        </p:nvSpPr>
        <p:spPr>
          <a:xfrm>
            <a:off x="980575" y="3196113"/>
            <a:ext cx="74526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Koromosoomyada (chromosomes) waxay u kala habaysan yihiin xirmo loo yaqaan hiddo-sideyaal (genes).</a:t>
            </a:r>
            <a:endParaRPr sz="2000"/>
          </a:p>
        </p:txBody>
      </p:sp>
      <p:sp>
        <p:nvSpPr>
          <p:cNvPr id="1159" name="Google Shape;115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DNA iyo koromosoomyada (chromosomes)</a:t>
            </a:r>
            <a:endParaRPr/>
          </a:p>
        </p:txBody>
      </p:sp>
      <p:sp>
        <p:nvSpPr>
          <p:cNvPr id="1160" name="Google Shape;1160;p8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Hiddo-sideyaasha (genes) waxay ka samaysan yihiin koromosoomyo (chromosomes).</a:t>
            </a:r>
            <a:endParaRPr/>
          </a:p>
        </p:txBody>
      </p:sp>
      <p:sp>
        <p:nvSpPr>
          <p:cNvPr id="1161" name="Google Shape;1161;p81"/>
          <p:cNvSpPr txBox="1"/>
          <p:nvPr>
            <p:ph type="subTitle" idx="3"/>
          </p:nvPr>
        </p:nvSpPr>
        <p:spPr>
          <a:xfrm>
            <a:off x="980575" y="3887950"/>
            <a:ext cx="6255000" cy="7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Hiddo-sideyaasha (genes) waa qaybo ka mid ah DNA-da ee ku jira koromosoome (chromosome) oo codeeya astaamaha.</a:t>
            </a:r>
            <a:endParaRPr sz="2000"/>
          </a:p>
        </p:txBody>
      </p:sp>
      <p:pic>
        <p:nvPicPr>
          <p:cNvPr id="1162" name="Google Shape;116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1208" y="40324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6952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7" name="Shape 1167"/>
        <p:cNvGrpSpPr/>
        <p:nvPr/>
      </p:nvGrpSpPr>
      <p:grpSpPr>
        <a:xfrm>
          <a:off x="0" y="0"/>
          <a:ext cx="0" cy="0"/>
        </a:xfrm>
      </p:grpSpPr>
      <p:sp>
        <p:nvSpPr>
          <p:cNvPr id="1168" name="Google Shape;1168;p8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DNA iyo koromosoomyada (chromosomes)</a:t>
            </a:r>
            <a:endParaRPr/>
          </a:p>
        </p:txBody>
      </p:sp>
      <p:pic>
        <p:nvPicPr>
          <p:cNvPr id="1169" name="Google Shape;1169;p82"/>
          <p:cNvPicPr preferRelativeResize="0"/>
          <p:nvPr/>
        </p:nvPicPr>
        <p:blipFill>
          <a:blip r:embed="rId3">
            <a:alphaModFix/>
          </a:blip>
          <a:srcRect l="3798" r="3798"/>
          <a:stretch>
            <a:fillRect/>
          </a:stretch>
        </p:blipFill>
        <p:spPr>
          <a:xfrm>
            <a:off x="2469825" y="1697375"/>
            <a:ext cx="4204375" cy="248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p82"/>
          <p:cNvSpPr txBox="1"/>
          <p:nvPr/>
        </p:nvSpPr>
        <p:spPr>
          <a:xfrm>
            <a:off x="211675" y="727600"/>
            <a:ext cx="85062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AutoNum type="arabicPeriod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calaamadee jaantuskan kaydinta DNA-da.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AutoNum type="arabicPeriod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 sharaxaad kooban oo calaamad kasta ah.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71" name="Google Shape;1171;p82"/>
          <p:cNvCxnSpPr/>
          <p:nvPr/>
        </p:nvCxnSpPr>
        <p:spPr>
          <a:xfrm>
            <a:off x="2037300" y="1971150"/>
            <a:ext cx="526800" cy="1122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2" name="Google Shape;1172;p82"/>
          <p:cNvCxnSpPr/>
          <p:nvPr/>
        </p:nvCxnSpPr>
        <p:spPr>
          <a:xfrm rot="10800000" flipH="1">
            <a:off x="4418525" y="1595050"/>
            <a:ext cx="1007400" cy="4425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3" name="Google Shape;1173;p82"/>
          <p:cNvCxnSpPr/>
          <p:nvPr/>
        </p:nvCxnSpPr>
        <p:spPr>
          <a:xfrm>
            <a:off x="6250050" y="2289400"/>
            <a:ext cx="2214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4" name="Google Shape;1174;p82"/>
          <p:cNvCxnSpPr/>
          <p:nvPr/>
        </p:nvCxnSpPr>
        <p:spPr>
          <a:xfrm>
            <a:off x="1953625" y="3426450"/>
            <a:ext cx="801300" cy="153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75" name="Google Shape;1175;p82"/>
          <p:cNvGrpSpPr/>
          <p:nvPr/>
        </p:nvGrpSpPr>
        <p:grpSpPr>
          <a:xfrm>
            <a:off x="2984422" y="3886860"/>
            <a:ext cx="3175167" cy="382332"/>
            <a:chOff x="324000" y="3750193"/>
            <a:chExt cx="6724200" cy="382332"/>
          </a:xfrm>
        </p:grpSpPr>
        <p:cxnSp>
          <p:nvCxnSpPr>
            <p:cNvPr id="1176" name="Google Shape;1176;p82"/>
            <p:cNvCxnSpPr/>
            <p:nvPr/>
          </p:nvCxnSpPr>
          <p:spPr>
            <a:xfrm>
              <a:off x="324000" y="3957400"/>
              <a:ext cx="67242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7" name="Google Shape;1177;p82"/>
            <p:cNvCxnSpPr/>
            <p:nvPr/>
          </p:nvCxnSpPr>
          <p:spPr>
            <a:xfrm flipH="1">
              <a:off x="329211" y="3750193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8" name="Google Shape;1178;p82"/>
            <p:cNvCxnSpPr/>
            <p:nvPr/>
          </p:nvCxnSpPr>
          <p:spPr>
            <a:xfrm flipH="1">
              <a:off x="7031486" y="3751347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9" name="Google Shape;1179;p82"/>
            <p:cNvCxnSpPr/>
            <p:nvPr/>
          </p:nvCxnSpPr>
          <p:spPr>
            <a:xfrm flipH="1">
              <a:off x="3544500" y="3941125"/>
              <a:ext cx="0" cy="1914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83" name="Shape 1183"/>
        <p:cNvGrpSpPr/>
        <p:nvPr/>
      </p:nvGrpSpPr>
      <p:grpSpPr>
        <a:xfrm>
          <a:off x="0" y="0"/>
          <a:ext cx="0" cy="0"/>
        </a:xfrm>
      </p:grpSpPr>
      <p:sp>
        <p:nvSpPr>
          <p:cNvPr id="1184" name="Google Shape;1184;p8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DNA iyo koromosoomyada (chromosomes)</a:t>
            </a:r>
            <a:endParaRPr/>
          </a:p>
        </p:txBody>
      </p:sp>
      <p:pic>
        <p:nvPicPr>
          <p:cNvPr id="1185" name="Google Shape;1185;p83"/>
          <p:cNvPicPr preferRelativeResize="0"/>
          <p:nvPr/>
        </p:nvPicPr>
        <p:blipFill>
          <a:blip r:embed="rId3">
            <a:alphaModFix/>
          </a:blip>
          <a:srcRect l="3798" r="3798"/>
          <a:stretch>
            <a:fillRect/>
          </a:stretch>
        </p:blipFill>
        <p:spPr>
          <a:xfrm>
            <a:off x="2469825" y="1697375"/>
            <a:ext cx="4204375" cy="248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83"/>
          <p:cNvSpPr txBox="1"/>
          <p:nvPr/>
        </p:nvSpPr>
        <p:spPr>
          <a:xfrm>
            <a:off x="211675" y="727600"/>
            <a:ext cx="8506200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calaamadee jaantuskan kaydinta DNA-da.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 qor sharaxaad kooban calaamad kasta.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7" name="Google Shape;1187;p83"/>
          <p:cNvCxnSpPr/>
          <p:nvPr/>
        </p:nvCxnSpPr>
        <p:spPr>
          <a:xfrm>
            <a:off x="2037300" y="1971150"/>
            <a:ext cx="526800" cy="1122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8" name="Google Shape;1188;p83"/>
          <p:cNvCxnSpPr/>
          <p:nvPr/>
        </p:nvCxnSpPr>
        <p:spPr>
          <a:xfrm rot="10800000" flipH="1">
            <a:off x="4418525" y="1595050"/>
            <a:ext cx="1007400" cy="4425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9" name="Google Shape;1189;p83"/>
          <p:cNvCxnSpPr/>
          <p:nvPr/>
        </p:nvCxnSpPr>
        <p:spPr>
          <a:xfrm>
            <a:off x="6250050" y="2289400"/>
            <a:ext cx="2214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0" name="Google Shape;1190;p83"/>
          <p:cNvCxnSpPr/>
          <p:nvPr/>
        </p:nvCxnSpPr>
        <p:spPr>
          <a:xfrm>
            <a:off x="1953625" y="3426450"/>
            <a:ext cx="801300" cy="153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91" name="Google Shape;1191;p83"/>
          <p:cNvGrpSpPr/>
          <p:nvPr/>
        </p:nvGrpSpPr>
        <p:grpSpPr>
          <a:xfrm>
            <a:off x="2984422" y="3886860"/>
            <a:ext cx="3175167" cy="382332"/>
            <a:chOff x="324000" y="3750193"/>
            <a:chExt cx="6724200" cy="382332"/>
          </a:xfrm>
        </p:grpSpPr>
        <p:cxnSp>
          <p:nvCxnSpPr>
            <p:cNvPr id="1192" name="Google Shape;1192;p83"/>
            <p:cNvCxnSpPr/>
            <p:nvPr/>
          </p:nvCxnSpPr>
          <p:spPr>
            <a:xfrm>
              <a:off x="324000" y="3957400"/>
              <a:ext cx="67242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3" name="Google Shape;1193;p83"/>
            <p:cNvCxnSpPr/>
            <p:nvPr/>
          </p:nvCxnSpPr>
          <p:spPr>
            <a:xfrm flipH="1">
              <a:off x="329211" y="3750193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4" name="Google Shape;1194;p83"/>
            <p:cNvCxnSpPr/>
            <p:nvPr/>
          </p:nvCxnSpPr>
          <p:spPr>
            <a:xfrm flipH="1">
              <a:off x="7031486" y="3751347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5" name="Google Shape;1195;p83"/>
            <p:cNvCxnSpPr/>
            <p:nvPr/>
          </p:nvCxnSpPr>
          <p:spPr>
            <a:xfrm flipH="1">
              <a:off x="3544500" y="3941125"/>
              <a:ext cx="0" cy="1914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96" name="Google Shape;1196;p83"/>
          <p:cNvSpPr txBox="1"/>
          <p:nvPr/>
        </p:nvSpPr>
        <p:spPr>
          <a:xfrm>
            <a:off x="64525" y="1697375"/>
            <a:ext cx="2015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Unug (Cell): Noole kasta (organism) wuxuu ka samaysan yahay unugyo.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7" name="Google Shape;1197;p83"/>
          <p:cNvSpPr txBox="1"/>
          <p:nvPr/>
        </p:nvSpPr>
        <p:spPr>
          <a:xfrm>
            <a:off x="160250" y="3151725"/>
            <a:ext cx="1877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DNA: Waa molecule dheer oo sidaysa koodhka hidaha (genetic code).</a:t>
            </a:r>
            <a:endParaRPr sz="1800"/>
          </a:p>
        </p:txBody>
      </p:sp>
      <p:sp>
        <p:nvSpPr>
          <p:cNvPr id="1198" name="Google Shape;1198;p83"/>
          <p:cNvSpPr txBox="1"/>
          <p:nvPr/>
        </p:nvSpPr>
        <p:spPr>
          <a:xfrm>
            <a:off x="5479275" y="1283200"/>
            <a:ext cx="3838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Nucleus: Dhammaan unugyada xayawaanka, dhirta iyo fangaska (fungi) waxay leeyihiin nucleus.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9" name="Google Shape;1199;p83"/>
          <p:cNvSpPr txBox="1"/>
          <p:nvPr/>
        </p:nvSpPr>
        <p:spPr>
          <a:xfrm>
            <a:off x="6448450" y="2083350"/>
            <a:ext cx="2411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Koromosoomyada (Chromosome): Mid waxaa laga dhaxlaa waalid kasta. Dadku waxay leeyihiin 23 lammaane (pairs).</a:t>
            </a:r>
            <a:endParaRPr/>
          </a:p>
        </p:txBody>
      </p:sp>
      <p:sp>
        <p:nvSpPr>
          <p:cNvPr id="1200" name="Google Shape;1200;p83"/>
          <p:cNvSpPr txBox="1"/>
          <p:nvPr/>
        </p:nvSpPr>
        <p:spPr>
          <a:xfrm>
            <a:off x="2964775" y="4181950"/>
            <a:ext cx="5154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Hiddo (Gene): Waa qayb ka mid ah DNA-da oo koodheysa astaan ama geedi-socod.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4" name="Shape 1204"/>
        <p:cNvGrpSpPr/>
        <p:nvPr/>
      </p:nvGrpSpPr>
      <p:grpSpPr>
        <a:xfrm>
          <a:off x="0" y="0"/>
          <a:ext cx="0" cy="0"/>
        </a:xfrm>
      </p:grpSpPr>
      <p:sp>
        <p:nvSpPr>
          <p:cNvPr id="1205" name="Google Shape;1205;p84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Genome-ka</a:t>
            </a:r>
            <a:endParaRPr/>
          </a:p>
        </p:txBody>
      </p:sp>
      <p:sp>
        <p:nvSpPr>
          <p:cNvPr id="1206" name="Google Shape;1206;p84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 iyo koromosoomyada (chromosomes)</a:t>
            </a:r>
            <a:endParaRPr/>
          </a:p>
        </p:txBody>
      </p:sp>
      <p:sp>
        <p:nvSpPr>
          <p:cNvPr id="1207" name="Google Shape;1207;p84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Hiddooyinka (Genes) iyo qaybaha kale ee genome-ka</a:t>
            </a:r>
            <a:endParaRPr/>
          </a:p>
        </p:txBody>
      </p:sp>
      <p:pic>
        <p:nvPicPr>
          <p:cNvPr id="1208" name="Google Shape;120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475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84"/>
          <p:cNvSpPr txBox="1"/>
          <p:nvPr>
            <p:ph type="title" idx="4"/>
          </p:nvPr>
        </p:nvSpPr>
        <p:spPr>
          <a:xfrm>
            <a:off x="412475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DNA, koromosoomyada (chromosomes), hiddooyinka (genes) iyo genome-ka</a:t>
            </a:r>
            <a:endParaRPr/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3" name="Shape 1213"/>
        <p:cNvGrpSpPr/>
        <p:nvPr/>
      </p:nvGrpSpPr>
      <p:grpSpPr>
        <a:xfrm>
          <a:off x="0" y="0"/>
          <a:ext cx="0" cy="0"/>
        </a:xfrm>
      </p:grpSpPr>
      <p:sp>
        <p:nvSpPr>
          <p:cNvPr id="1214" name="Google Shape;121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Hiddooyinka (Genes) iyo qaybaha kale ee genome-ka</a:t>
            </a:r>
            <a:endParaRPr/>
          </a:p>
        </p:txBody>
      </p:sp>
      <p:sp>
        <p:nvSpPr>
          <p:cNvPr id="1215" name="Google Shape;1215;p85"/>
          <p:cNvSpPr txBox="1"/>
          <p:nvPr>
            <p:ph type="body" idx="1"/>
          </p:nvPr>
        </p:nvSpPr>
        <p:spPr>
          <a:xfrm>
            <a:off x="453150" y="732850"/>
            <a:ext cx="70062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Hiddooyinku (Genes) waxay koodheeyaan astaamaha aad arki karto, iyo geedi-socodka aadan arki karin, sida koritaanka (growth).</a:t>
            </a:r>
            <a:endParaRPr sz="2000"/>
          </a:p>
        </p:txBody>
      </p:sp>
      <p:sp>
        <p:nvSpPr>
          <p:cNvPr id="1216" name="Google Shape;1216;p85"/>
          <p:cNvSpPr txBox="1"/>
          <p:nvPr/>
        </p:nvSpPr>
        <p:spPr>
          <a:xfrm>
            <a:off x="1582759" y="3967425"/>
            <a:ext cx="9669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hiddo (gene)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17" name="Google Shape;1217;p85"/>
          <p:cNvGrpSpPr/>
          <p:nvPr/>
        </p:nvGrpSpPr>
        <p:grpSpPr>
          <a:xfrm>
            <a:off x="864585" y="3613263"/>
            <a:ext cx="2403229" cy="276694"/>
            <a:chOff x="324000" y="3750193"/>
            <a:chExt cx="6724200" cy="382332"/>
          </a:xfrm>
        </p:grpSpPr>
        <p:cxnSp>
          <p:nvCxnSpPr>
            <p:cNvPr id="1218" name="Google Shape;1218;p85"/>
            <p:cNvCxnSpPr/>
            <p:nvPr/>
          </p:nvCxnSpPr>
          <p:spPr>
            <a:xfrm>
              <a:off x="324000" y="3957400"/>
              <a:ext cx="6724200" cy="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9" name="Google Shape;1219;p85"/>
            <p:cNvCxnSpPr/>
            <p:nvPr/>
          </p:nvCxnSpPr>
          <p:spPr>
            <a:xfrm flipH="1">
              <a:off x="329211" y="3750193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0" name="Google Shape;1220;p85"/>
            <p:cNvCxnSpPr/>
            <p:nvPr/>
          </p:nvCxnSpPr>
          <p:spPr>
            <a:xfrm flipH="1">
              <a:off x="7031486" y="3751347"/>
              <a:ext cx="6300" cy="22320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21" name="Google Shape;1221;p85"/>
            <p:cNvCxnSpPr/>
            <p:nvPr/>
          </p:nvCxnSpPr>
          <p:spPr>
            <a:xfrm flipH="1">
              <a:off x="3544500" y="3941125"/>
              <a:ext cx="0" cy="19140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222" name="Google Shape;122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25" y="1769025"/>
            <a:ext cx="3443052" cy="207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3" name="Google Shape;1223;p85"/>
          <p:cNvPicPr preferRelativeResize="0"/>
          <p:nvPr/>
        </p:nvPicPr>
        <p:blipFill>
          <a:blip r:embed="rId4">
            <a:alphaModFix/>
          </a:blip>
          <a:srcRect l="25418" t="24691" r="28626" b="17887"/>
          <a:stretch>
            <a:fillRect/>
          </a:stretch>
        </p:blipFill>
        <p:spPr>
          <a:xfrm>
            <a:off x="5406101" y="1723847"/>
            <a:ext cx="1498976" cy="14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0301" y="3239999"/>
            <a:ext cx="1774774" cy="1178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5" name="Google Shape;1225;p85"/>
          <p:cNvCxnSpPr/>
          <p:nvPr/>
        </p:nvCxnSpPr>
        <p:spPr>
          <a:xfrm rot="10800000" flipH="1">
            <a:off x="3724527" y="2075163"/>
            <a:ext cx="1309800" cy="5565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6" name="Google Shape;1226;p85"/>
          <p:cNvCxnSpPr/>
          <p:nvPr/>
        </p:nvCxnSpPr>
        <p:spPr>
          <a:xfrm>
            <a:off x="3820677" y="3411288"/>
            <a:ext cx="1117500" cy="3687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7" name="Google Shape;1227;p85"/>
          <p:cNvSpPr txBox="1"/>
          <p:nvPr/>
        </p:nvSpPr>
        <p:spPr>
          <a:xfrm>
            <a:off x="7184475" y="1768450"/>
            <a:ext cx="16356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Hiddooyinku (Genes) waxay koodheeyaan geedi-socodyada, tusaale: koritaanka (growth).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85"/>
          <p:cNvSpPr txBox="1"/>
          <p:nvPr/>
        </p:nvSpPr>
        <p:spPr>
          <a:xfrm>
            <a:off x="7184475" y="3240000"/>
            <a:ext cx="1635600" cy="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Hiddooyinku (Genes) waxay koodheeyaan astaamaha, tusaale: midabka isha (eye colour).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2" name="Shape 1232"/>
        <p:cNvGrpSpPr/>
        <p:nvPr/>
      </p:nvGrpSpPr>
      <p:grpSpPr>
        <a:xfrm>
          <a:off x="0" y="0"/>
          <a:ext cx="0" cy="0"/>
        </a:xfrm>
      </p:grpSpPr>
      <p:sp>
        <p:nvSpPr>
          <p:cNvPr id="1233" name="Google Shape;1233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Hiddooyinka (Genes) iyo qaybaha kale ee genome-ka</a:t>
            </a:r>
            <a:endParaRPr/>
          </a:p>
        </p:txBody>
      </p:sp>
      <p:sp>
        <p:nvSpPr>
          <p:cNvPr id="1234" name="Google Shape;1234;p86"/>
          <p:cNvSpPr txBox="1"/>
          <p:nvPr>
            <p:ph type="body" idx="1"/>
          </p:nvPr>
        </p:nvSpPr>
        <p:spPr>
          <a:xfrm>
            <a:off x="324000" y="759300"/>
            <a:ext cx="71352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Qaybaha qaarkood ee DNA-da ee genome-ka kuma koodheeyaan astaamo ama geedi-socodyo. Qaybahani ma aha hiddooyin (genes).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35" name="Google Shape;1235;p86"/>
          <p:cNvSpPr txBox="1"/>
          <p:nvPr>
            <p:ph type="body" idx="1"/>
          </p:nvPr>
        </p:nvSpPr>
        <p:spPr>
          <a:xfrm>
            <a:off x="324000" y="1597500"/>
            <a:ext cx="8496000" cy="74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Qaybahan DNA-da ee aan koodheyn (non-coding) waxay ku yaalaan inta u dhaxaysa hiddooyinka (genes).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Waxay kaaliyaan xakamaynta goorta tilmaamaha ku jira hiddooyinka (genes) la isticmaalo.</a:t>
            </a:r>
            <a:endParaRPr sz="2000"/>
          </a:p>
        </p:txBody>
      </p:sp>
      <p:sp>
        <p:nvSpPr>
          <p:cNvPr id="1236" name="Google Shape;1236;p86"/>
          <p:cNvSpPr txBox="1"/>
          <p:nvPr/>
        </p:nvSpPr>
        <p:spPr>
          <a:xfrm>
            <a:off x="324000" y="4683100"/>
            <a:ext cx="5643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7" name="Google Shape;1237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525" y="2731975"/>
            <a:ext cx="8900473" cy="1638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1" name="Shape 1241"/>
        <p:cNvGrpSpPr/>
        <p:nvPr/>
      </p:nvGrpSpPr>
      <p:grpSpPr>
        <a:xfrm>
          <a:off x="0" y="0"/>
          <a:ext cx="0" cy="0"/>
        </a:xfrm>
      </p:grpSpPr>
      <p:sp>
        <p:nvSpPr>
          <p:cNvPr id="1242" name="Google Shape;124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Hiddooyinka (Genes) iyo qaybaha kale ee genome-ka</a:t>
            </a:r>
            <a:endParaRPr/>
          </a:p>
        </p:txBody>
      </p:sp>
      <p:sp>
        <p:nvSpPr>
          <p:cNvPr id="1243" name="Google Shape;1243;p87"/>
          <p:cNvSpPr txBox="1"/>
          <p:nvPr>
            <p:ph type="body" idx="1"/>
          </p:nvPr>
        </p:nvSpPr>
        <p:spPr>
          <a:xfrm>
            <a:off x="324000" y="759300"/>
            <a:ext cx="82377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Inta badan unugyada noole (organism) waxay leeyihiin nuqul ka mid ah genome-ka.</a:t>
            </a:r>
            <a:endParaRPr sz="1900"/>
          </a:p>
        </p:txBody>
      </p:sp>
      <p:sp>
        <p:nvSpPr>
          <p:cNvPr id="1244" name="Google Shape;1244;p87"/>
          <p:cNvSpPr/>
          <p:nvPr/>
        </p:nvSpPr>
        <p:spPr>
          <a:xfrm rot="-9959677">
            <a:off x="4266395" y="2465216"/>
            <a:ext cx="135117" cy="181175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87"/>
          <p:cNvSpPr/>
          <p:nvPr/>
        </p:nvSpPr>
        <p:spPr>
          <a:xfrm rot="-9959677">
            <a:off x="6106053" y="2442086"/>
            <a:ext cx="135117" cy="181175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46" name="Google Shape;1246;p87"/>
          <p:cNvGrpSpPr/>
          <p:nvPr/>
        </p:nvGrpSpPr>
        <p:grpSpPr>
          <a:xfrm>
            <a:off x="726726" y="1677939"/>
            <a:ext cx="7106294" cy="276676"/>
            <a:chOff x="4319999" y="2751675"/>
            <a:chExt cx="1837724" cy="276676"/>
          </a:xfrm>
        </p:grpSpPr>
        <p:cxnSp>
          <p:nvCxnSpPr>
            <p:cNvPr id="1247" name="Google Shape;1247;p87"/>
            <p:cNvCxnSpPr/>
            <p:nvPr/>
          </p:nvCxnSpPr>
          <p:spPr>
            <a:xfrm rot="10800000">
              <a:off x="4319999" y="2924768"/>
              <a:ext cx="1837724" cy="0"/>
            </a:xfrm>
            <a:prstGeom prst="straightConnector1">
              <a:avLst/>
            </a:prstGeom>
            <a:noFill/>
            <a:ln w="38100" cap="flat" cmpd="sng">
              <a:solidFill>
                <a:srgbClr val="374CF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87"/>
            <p:cNvCxnSpPr/>
            <p:nvPr/>
          </p:nvCxnSpPr>
          <p:spPr>
            <a:xfrm rot="10800000" flipH="1">
              <a:off x="4322845" y="2916149"/>
              <a:ext cx="1722" cy="112203"/>
            </a:xfrm>
            <a:prstGeom prst="straightConnector1">
              <a:avLst/>
            </a:prstGeom>
            <a:noFill/>
            <a:ln w="38100" cap="flat" cmpd="sng">
              <a:solidFill>
                <a:srgbClr val="374CF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87"/>
            <p:cNvCxnSpPr/>
            <p:nvPr/>
          </p:nvCxnSpPr>
          <p:spPr>
            <a:xfrm rot="10800000" flipH="1">
              <a:off x="5225475" y="2751675"/>
              <a:ext cx="2700" cy="173100"/>
            </a:xfrm>
            <a:prstGeom prst="straightConnector1">
              <a:avLst/>
            </a:prstGeom>
            <a:noFill/>
            <a:ln w="38100" cap="flat" cmpd="sng">
              <a:solidFill>
                <a:srgbClr val="374CF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50" name="Google Shape;1250;p87"/>
          <p:cNvSpPr txBox="1"/>
          <p:nvPr/>
        </p:nvSpPr>
        <p:spPr>
          <a:xfrm>
            <a:off x="3797994" y="1322542"/>
            <a:ext cx="1044000" cy="1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genome (genome)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87"/>
          <p:cNvSpPr txBox="1"/>
          <p:nvPr>
            <p:ph type="body" idx="1"/>
          </p:nvPr>
        </p:nvSpPr>
        <p:spPr>
          <a:xfrm>
            <a:off x="324150" y="3972625"/>
            <a:ext cx="82377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Genome-ku wuxuu ka kooban yahay dhammaan hiddo-wadeyaasha (genes) iyo qaybaha aan codeyn ee DNA-da.</a:t>
            </a:r>
            <a:endParaRPr sz="2000"/>
          </a:p>
        </p:txBody>
      </p:sp>
      <p:cxnSp>
        <p:nvCxnSpPr>
          <p:cNvPr id="1252" name="Google Shape;1252;p87"/>
          <p:cNvCxnSpPr/>
          <p:nvPr/>
        </p:nvCxnSpPr>
        <p:spPr>
          <a:xfrm rot="10800000" flipH="1">
            <a:off x="7915388" y="1845100"/>
            <a:ext cx="513900" cy="27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53" name="Google Shape;1253;p87"/>
          <p:cNvSpPr txBox="1"/>
          <p:nvPr/>
        </p:nvSpPr>
        <p:spPr>
          <a:xfrm>
            <a:off x="322050" y="4874000"/>
            <a:ext cx="5643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54" name="Google Shape;125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75" y="2150714"/>
            <a:ext cx="7466159" cy="1374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8" name="Shape 1258"/>
        <p:cNvGrpSpPr/>
        <p:nvPr/>
      </p:nvGrpSpPr>
      <p:grpSpPr>
        <a:xfrm>
          <a:off x="0" y="0"/>
          <a:ext cx="0" cy="0"/>
        </a:xfrm>
      </p:grpSpPr>
      <p:sp>
        <p:nvSpPr>
          <p:cNvPr id="1259" name="Google Shape;1259;p88"/>
          <p:cNvSpPr txBox="1"/>
          <p:nvPr>
            <p:ph type="body" idx="1"/>
          </p:nvPr>
        </p:nvSpPr>
        <p:spPr>
          <a:xfrm>
            <a:off x="324000" y="759300"/>
            <a:ext cx="8237700" cy="39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Isku xidh erayga muhiimka ah iyo qeexitaankiisa saxda ah.</a:t>
            </a:r>
            <a:endParaRPr/>
          </a:p>
        </p:txBody>
      </p:sp>
      <p:sp>
        <p:nvSpPr>
          <p:cNvPr id="1260" name="Google Shape;1260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Hiddo-wadeyaasha (genes) iyo qaybaha kale ee genome-ka</a:t>
            </a:r>
            <a:endParaRPr/>
          </a:p>
        </p:txBody>
      </p:sp>
      <p:sp>
        <p:nvSpPr>
          <p:cNvPr id="1261" name="Google Shape;1261;p88"/>
          <p:cNvSpPr txBox="1"/>
          <p:nvPr/>
        </p:nvSpPr>
        <p:spPr>
          <a:xfrm>
            <a:off x="2193000" y="1450638"/>
            <a:ext cx="69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 (DNA)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88"/>
          <p:cNvSpPr txBox="1"/>
          <p:nvPr/>
        </p:nvSpPr>
        <p:spPr>
          <a:xfrm>
            <a:off x="1822500" y="2329525"/>
            <a:ext cx="106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hiddo-wadeyaal (genes)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88"/>
          <p:cNvSpPr txBox="1"/>
          <p:nvPr/>
        </p:nvSpPr>
        <p:spPr>
          <a:xfrm>
            <a:off x="188400" y="3208413"/>
            <a:ext cx="269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koromosoomyo (chromosome)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4" name="Google Shape;1264;p88"/>
          <p:cNvSpPr txBox="1"/>
          <p:nvPr/>
        </p:nvSpPr>
        <p:spPr>
          <a:xfrm>
            <a:off x="1684800" y="4087300"/>
            <a:ext cx="1206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genome (genome)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88"/>
          <p:cNvSpPr txBox="1"/>
          <p:nvPr/>
        </p:nvSpPr>
        <p:spPr>
          <a:xfrm>
            <a:off x="4824000" y="1374613"/>
            <a:ext cx="3744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Qaybaha DNA-da ee codeeya astaamaha.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88"/>
          <p:cNvSpPr txBox="1"/>
          <p:nvPr/>
        </p:nvSpPr>
        <p:spPr>
          <a:xfrm>
            <a:off x="4824000" y="3112404"/>
            <a:ext cx="3744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Molecule kiimiko ah oo kaydiya koodhka hidde-side.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88"/>
          <p:cNvSpPr txBox="1"/>
          <p:nvPr/>
        </p:nvSpPr>
        <p:spPr>
          <a:xfrm>
            <a:off x="4824000" y="3981300"/>
            <a:ext cx="3317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Xirmo DNA ah oo si adag u duuban.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88"/>
          <p:cNvSpPr txBox="1"/>
          <p:nvPr/>
        </p:nvSpPr>
        <p:spPr>
          <a:xfrm>
            <a:off x="4824000" y="2243508"/>
            <a:ext cx="3744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DNA-da coding iyo aan coding-ga ahayn ee unugga.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9" name="Google Shape;1269;p88"/>
          <p:cNvCxnSpPr>
            <a:stCxn id="1261" idx="3"/>
            <a:endCxn id="1266" idx="1"/>
          </p:cNvCxnSpPr>
          <p:nvPr/>
        </p:nvCxnSpPr>
        <p:spPr>
          <a:xfrm>
            <a:off x="2891400" y="1619988"/>
            <a:ext cx="1932600" cy="1661700"/>
          </a:xfrm>
          <a:prstGeom prst="straightConnector1">
            <a:avLst/>
          </a:prstGeom>
          <a:noFill/>
          <a:ln w="38100" cap="flat" cmpd="sng">
            <a:solidFill>
              <a:srgbClr val="374CF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70" name="Google Shape;1270;p88"/>
          <p:cNvCxnSpPr>
            <a:endCxn id="1265" idx="1"/>
          </p:cNvCxnSpPr>
          <p:nvPr/>
        </p:nvCxnSpPr>
        <p:spPr>
          <a:xfrm rot="10800000" flipH="1">
            <a:off x="2891400" y="1543963"/>
            <a:ext cx="1932600" cy="1002900"/>
          </a:xfrm>
          <a:prstGeom prst="straightConnector1">
            <a:avLst/>
          </a:prstGeom>
          <a:noFill/>
          <a:ln w="38100" cap="flat" cmpd="sng">
            <a:solidFill>
              <a:srgbClr val="374CF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71" name="Google Shape;1271;p88"/>
          <p:cNvCxnSpPr>
            <a:endCxn id="1267" idx="1"/>
          </p:cNvCxnSpPr>
          <p:nvPr/>
        </p:nvCxnSpPr>
        <p:spPr>
          <a:xfrm>
            <a:off x="2891400" y="3397650"/>
            <a:ext cx="1932600" cy="753000"/>
          </a:xfrm>
          <a:prstGeom prst="straightConnector1">
            <a:avLst/>
          </a:prstGeom>
          <a:noFill/>
          <a:ln w="38100" cap="flat" cmpd="sng">
            <a:solidFill>
              <a:srgbClr val="374CF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72" name="Google Shape;1272;p88"/>
          <p:cNvCxnSpPr>
            <a:stCxn id="1264" idx="3"/>
            <a:endCxn id="1268" idx="1"/>
          </p:cNvCxnSpPr>
          <p:nvPr/>
        </p:nvCxnSpPr>
        <p:spPr>
          <a:xfrm rot="10800000" flipH="1">
            <a:off x="2891400" y="2412850"/>
            <a:ext cx="1932600" cy="1843800"/>
          </a:xfrm>
          <a:prstGeom prst="straightConnector1">
            <a:avLst/>
          </a:prstGeom>
          <a:noFill/>
          <a:ln w="38100" cap="flat" cmpd="sng">
            <a:solidFill>
              <a:srgbClr val="374CF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6" name="Shape 1276"/>
        <p:cNvGrpSpPr/>
        <p:nvPr/>
      </p:nvGrpSpPr>
      <p:grpSpPr>
        <a:xfrm>
          <a:off x="0" y="0"/>
          <a:ext cx="0" cy="0"/>
        </a:xfrm>
      </p:grpSpPr>
      <p:sp>
        <p:nvSpPr>
          <p:cNvPr id="1277" name="Google Shape;1277;p89"/>
          <p:cNvSpPr txBox="1"/>
          <p:nvPr>
            <p:ph type="subTitle" idx="1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Barbardhigga habaynta DNA-da: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Nucleus-ku wuxuu la mid yahay… maktabad kaydisa buugaagta tilmaamaha.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Genome-ku wuxuu la mid yahay… dhammaan buugaagta tilmaamaha.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Hal koromosoomyo (chromosome) wuxuu la mid yahay… hal buug tilmaameed.</a:t>
            </a:r>
            <a:endParaRPr/>
          </a:p>
        </p:txBody>
      </p:sp>
      <p:sp>
        <p:nvSpPr>
          <p:cNvPr id="1278" name="Google Shape;1278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Hiddo-wadeyaasha (genes) iyo qaybaha kale ee genome-ka</a:t>
            </a:r>
            <a:endParaRPr/>
          </a:p>
        </p:txBody>
      </p:sp>
      <p:sp>
        <p:nvSpPr>
          <p:cNvPr id="1279" name="Google Shape;1279;p89"/>
          <p:cNvSpPr txBox="1"/>
          <p:nvPr/>
        </p:nvSpPr>
        <p:spPr>
          <a:xfrm>
            <a:off x="4754150" y="1399000"/>
            <a:ext cx="39822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Hiddo-wade (gene) wuxuu la mid yahay…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89"/>
          <p:cNvSpPr txBox="1"/>
          <p:nvPr/>
        </p:nvSpPr>
        <p:spPr>
          <a:xfrm>
            <a:off x="4754150" y="1806550"/>
            <a:ext cx="39822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… cutub tilmaamo ah oo ku jira buugga.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1" name="Google Shape;1281;p89"/>
          <p:cNvSpPr txBox="1"/>
          <p:nvPr/>
        </p:nvSpPr>
        <p:spPr>
          <a:xfrm>
            <a:off x="4754150" y="2736225"/>
            <a:ext cx="39822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DNA-da aan coding-ga ahayn waxay la mid tahay…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89"/>
          <p:cNvSpPr txBox="1"/>
          <p:nvPr/>
        </p:nvSpPr>
        <p:spPr>
          <a:xfrm>
            <a:off x="4754150" y="3208700"/>
            <a:ext cx="41400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… dhammaan cutubyada buugga ee aan ku jirin tilmaamo.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3" name="Google Shape;1283;p89"/>
          <p:cNvSpPr txBox="1"/>
          <p:nvPr/>
        </p:nvSpPr>
        <p:spPr>
          <a:xfrm>
            <a:off x="4677950" y="808500"/>
            <a:ext cx="3982200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Dhammeysti isbarbardhigga (analogy):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7" name="Shape 1287"/>
        <p:cNvGrpSpPr/>
        <p:nvPr/>
      </p:nvGrpSpPr>
      <p:grpSpPr>
        <a:xfrm>
          <a:off x="0" y="0"/>
          <a:ext cx="0" cy="0"/>
        </a:xfrm>
      </p:grpSpPr>
      <p:sp>
        <p:nvSpPr>
          <p:cNvPr id="1288" name="Google Shape;1288;p9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Hiddo-sideedyada (Genes) iyo qaybaha kale ee genome-ka</a:t>
            </a:r>
            <a:endParaRPr/>
          </a:p>
        </p:txBody>
      </p:sp>
      <p:sp>
        <p:nvSpPr>
          <p:cNvPr id="1289" name="Google Shape;1289;p90"/>
          <p:cNvSpPr txBox="1"/>
          <p:nvPr/>
        </p:nvSpPr>
        <p:spPr>
          <a:xfrm>
            <a:off x="4558375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hubaa</a:t>
            </a:r>
            <a:endParaRPr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kani waa sax</a:t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90"/>
          <p:cNvSpPr txBox="1"/>
          <p:nvPr/>
        </p:nvSpPr>
        <p:spPr>
          <a:xfrm>
            <a:off x="5540706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u malaynayaa kani waa sax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90"/>
          <p:cNvSpPr txBox="1"/>
          <p:nvPr/>
        </p:nvSpPr>
        <p:spPr>
          <a:xfrm>
            <a:off x="6523037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u malaynayaa kani waa qalad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90"/>
          <p:cNvSpPr txBox="1"/>
          <p:nvPr/>
        </p:nvSpPr>
        <p:spPr>
          <a:xfrm>
            <a:off x="7505368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hubaa</a:t>
            </a:r>
            <a:endParaRPr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kani waa qalad</a:t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90"/>
          <p:cNvSpPr/>
          <p:nvPr/>
        </p:nvSpPr>
        <p:spPr>
          <a:xfrm>
            <a:off x="4558375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4" name="Google Shape;1294;p90"/>
          <p:cNvSpPr/>
          <p:nvPr/>
        </p:nvSpPr>
        <p:spPr>
          <a:xfrm>
            <a:off x="5540706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5" name="Google Shape;1295;p90"/>
          <p:cNvSpPr/>
          <p:nvPr/>
        </p:nvSpPr>
        <p:spPr>
          <a:xfrm>
            <a:off x="6523037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6" name="Google Shape;1296;p90"/>
          <p:cNvSpPr/>
          <p:nvPr/>
        </p:nvSpPr>
        <p:spPr>
          <a:xfrm>
            <a:off x="7505368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7" name="Google Shape;1297;p90"/>
          <p:cNvSpPr/>
          <p:nvPr/>
        </p:nvSpPr>
        <p:spPr>
          <a:xfrm>
            <a:off x="4558375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8" name="Google Shape;1298;p90"/>
          <p:cNvSpPr/>
          <p:nvPr/>
        </p:nvSpPr>
        <p:spPr>
          <a:xfrm>
            <a:off x="5540706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99" name="Google Shape;1299;p90"/>
          <p:cNvSpPr/>
          <p:nvPr/>
        </p:nvSpPr>
        <p:spPr>
          <a:xfrm>
            <a:off x="6523037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0" name="Google Shape;1300;p90"/>
          <p:cNvSpPr/>
          <p:nvPr/>
        </p:nvSpPr>
        <p:spPr>
          <a:xfrm>
            <a:off x="7505368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1" name="Google Shape;1301;p90"/>
          <p:cNvSpPr/>
          <p:nvPr/>
        </p:nvSpPr>
        <p:spPr>
          <a:xfrm>
            <a:off x="4558375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2" name="Google Shape;1302;p90"/>
          <p:cNvSpPr/>
          <p:nvPr/>
        </p:nvSpPr>
        <p:spPr>
          <a:xfrm>
            <a:off x="5540706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3" name="Google Shape;1303;p90"/>
          <p:cNvSpPr/>
          <p:nvPr/>
        </p:nvSpPr>
        <p:spPr>
          <a:xfrm>
            <a:off x="6523037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4" name="Google Shape;1304;p90"/>
          <p:cNvSpPr/>
          <p:nvPr/>
        </p:nvSpPr>
        <p:spPr>
          <a:xfrm>
            <a:off x="7505368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5" name="Google Shape;1305;p90"/>
          <p:cNvSpPr/>
          <p:nvPr/>
        </p:nvSpPr>
        <p:spPr>
          <a:xfrm>
            <a:off x="4558375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6" name="Google Shape;1306;p90"/>
          <p:cNvSpPr/>
          <p:nvPr/>
        </p:nvSpPr>
        <p:spPr>
          <a:xfrm>
            <a:off x="5540706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7" name="Google Shape;1307;p90"/>
          <p:cNvSpPr/>
          <p:nvPr/>
        </p:nvSpPr>
        <p:spPr>
          <a:xfrm>
            <a:off x="6523037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8" name="Google Shape;1308;p90"/>
          <p:cNvSpPr/>
          <p:nvPr/>
        </p:nvSpPr>
        <p:spPr>
          <a:xfrm>
            <a:off x="7505368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09" name="Google Shape;1309;p90"/>
          <p:cNvSpPr txBox="1"/>
          <p:nvPr/>
        </p:nvSpPr>
        <p:spPr>
          <a:xfrm>
            <a:off x="247800" y="759300"/>
            <a:ext cx="38832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Lexend"/>
              <a:buAutoNum type="arabicPeriod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Maxaad u malaynaysaa hadal kasta?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0" name="Google Shape;1310;p90"/>
          <p:cNvSpPr txBox="1"/>
          <p:nvPr/>
        </p:nvSpPr>
        <p:spPr>
          <a:xfrm>
            <a:off x="882025" y="1889350"/>
            <a:ext cx="359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Unugyada (cells) badankood ee noole (organism) waxay leeyihiin nuqul (copy) ka mid ah genome-ka.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90"/>
          <p:cNvSpPr txBox="1"/>
          <p:nvPr/>
        </p:nvSpPr>
        <p:spPr>
          <a:xfrm>
            <a:off x="882025" y="2649275"/>
            <a:ext cx="359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Hiddo-sideedyadaada (Genes) iyo genome-kaagu waa isku mid.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90"/>
          <p:cNvSpPr txBox="1"/>
          <p:nvPr/>
        </p:nvSpPr>
        <p:spPr>
          <a:xfrm>
            <a:off x="892071" y="3461284"/>
            <a:ext cx="357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Hiddo-sideedyadu (Genes) waxay codeeyaan (code) kaliya sifooyinka aad arki karto.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90"/>
          <p:cNvSpPr txBox="1"/>
          <p:nvPr/>
        </p:nvSpPr>
        <p:spPr>
          <a:xfrm>
            <a:off x="892075" y="4146975"/>
            <a:ext cx="359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Qaybaha aan codeyn (Non-coding) ee DNA-ga ma faa'iido, waa qashin (junk) kaliya.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14" name="Google Shape;1314;p90"/>
          <p:cNvGrpSpPr/>
          <p:nvPr/>
        </p:nvGrpSpPr>
        <p:grpSpPr>
          <a:xfrm>
            <a:off x="247453" y="1975463"/>
            <a:ext cx="457200" cy="457200"/>
            <a:chOff x="1020916" y="1442088"/>
            <a:chExt cx="457200" cy="457200"/>
          </a:xfrm>
        </p:grpSpPr>
        <p:pic>
          <p:nvPicPr>
            <p:cNvPr id="1315" name="Google Shape;1315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6" name="Google Shape;1316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7" name="Google Shape;1317;p90"/>
          <p:cNvGrpSpPr/>
          <p:nvPr/>
        </p:nvGrpSpPr>
        <p:grpSpPr>
          <a:xfrm>
            <a:off x="247453" y="2691400"/>
            <a:ext cx="457200" cy="457200"/>
            <a:chOff x="1020916" y="1442088"/>
            <a:chExt cx="457200" cy="457200"/>
          </a:xfrm>
        </p:grpSpPr>
        <p:pic>
          <p:nvPicPr>
            <p:cNvPr id="1318" name="Google Shape;1318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9" name="Google Shape;1319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0" name="Google Shape;1320;p90"/>
          <p:cNvGrpSpPr/>
          <p:nvPr/>
        </p:nvGrpSpPr>
        <p:grpSpPr>
          <a:xfrm>
            <a:off x="247453" y="3483450"/>
            <a:ext cx="457200" cy="457200"/>
            <a:chOff x="1020916" y="1442088"/>
            <a:chExt cx="457200" cy="457200"/>
          </a:xfrm>
        </p:grpSpPr>
        <p:pic>
          <p:nvPicPr>
            <p:cNvPr id="1321" name="Google Shape;1321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2" name="Google Shape;1322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3" name="Google Shape;1323;p90"/>
          <p:cNvGrpSpPr/>
          <p:nvPr/>
        </p:nvGrpSpPr>
        <p:grpSpPr>
          <a:xfrm>
            <a:off x="247453" y="4199163"/>
            <a:ext cx="457200" cy="457200"/>
            <a:chOff x="1020916" y="1442088"/>
            <a:chExt cx="457200" cy="457200"/>
          </a:xfrm>
        </p:grpSpPr>
        <p:pic>
          <p:nvPicPr>
            <p:cNvPr id="1324" name="Google Shape;1324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5" name="Google Shape;1325;p9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9" name="Shape 1329"/>
        <p:cNvGrpSpPr/>
        <p:nvPr/>
      </p:nvGrpSpPr>
      <p:grpSpPr>
        <a:xfrm>
          <a:off x="0" y="0"/>
          <a:ext cx="0" cy="0"/>
        </a:xfrm>
      </p:grpSpPr>
      <p:sp>
        <p:nvSpPr>
          <p:cNvPr id="1330" name="Google Shape;1330;p9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Hiddo-sideedyada (Genes) iyo qaybaha kale ee genome-ka</a:t>
            </a:r>
            <a:endParaRPr/>
          </a:p>
        </p:txBody>
      </p:sp>
      <p:sp>
        <p:nvSpPr>
          <p:cNvPr id="1331" name="Google Shape;1331;p91"/>
          <p:cNvSpPr txBox="1"/>
          <p:nvPr/>
        </p:nvSpPr>
        <p:spPr>
          <a:xfrm>
            <a:off x="4558375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hubaa</a:t>
            </a:r>
            <a:endParaRPr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kani waa sax</a:t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91"/>
          <p:cNvSpPr txBox="1"/>
          <p:nvPr/>
        </p:nvSpPr>
        <p:spPr>
          <a:xfrm>
            <a:off x="5540706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u malaynayaa kani waa sax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91"/>
          <p:cNvSpPr txBox="1"/>
          <p:nvPr/>
        </p:nvSpPr>
        <p:spPr>
          <a:xfrm>
            <a:off x="6523037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u malaynayaa kani waa qalad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91"/>
          <p:cNvSpPr txBox="1"/>
          <p:nvPr/>
        </p:nvSpPr>
        <p:spPr>
          <a:xfrm>
            <a:off x="7505368" y="839000"/>
            <a:ext cx="919500" cy="97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hubi</a:t>
            </a:r>
            <a:endParaRPr b="1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kani waa khalad</a:t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91"/>
          <p:cNvSpPr/>
          <p:nvPr/>
        </p:nvSpPr>
        <p:spPr>
          <a:xfrm>
            <a:off x="4558375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36" name="Google Shape;1336;p91"/>
          <p:cNvSpPr/>
          <p:nvPr/>
        </p:nvSpPr>
        <p:spPr>
          <a:xfrm>
            <a:off x="5540706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37" name="Google Shape;1337;p91"/>
          <p:cNvSpPr/>
          <p:nvPr/>
        </p:nvSpPr>
        <p:spPr>
          <a:xfrm>
            <a:off x="6523037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38" name="Google Shape;1338;p91"/>
          <p:cNvSpPr/>
          <p:nvPr/>
        </p:nvSpPr>
        <p:spPr>
          <a:xfrm>
            <a:off x="7505368" y="1923247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39" name="Google Shape;1339;p91"/>
          <p:cNvSpPr/>
          <p:nvPr/>
        </p:nvSpPr>
        <p:spPr>
          <a:xfrm>
            <a:off x="4558375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0" name="Google Shape;1340;p91"/>
          <p:cNvSpPr/>
          <p:nvPr/>
        </p:nvSpPr>
        <p:spPr>
          <a:xfrm>
            <a:off x="5540706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1" name="Google Shape;1341;p91"/>
          <p:cNvSpPr/>
          <p:nvPr/>
        </p:nvSpPr>
        <p:spPr>
          <a:xfrm>
            <a:off x="6523037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2" name="Google Shape;1342;p91"/>
          <p:cNvSpPr/>
          <p:nvPr/>
        </p:nvSpPr>
        <p:spPr>
          <a:xfrm>
            <a:off x="7505368" y="2639223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3" name="Google Shape;1343;p91"/>
          <p:cNvSpPr/>
          <p:nvPr/>
        </p:nvSpPr>
        <p:spPr>
          <a:xfrm>
            <a:off x="4558375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4" name="Google Shape;1344;p91"/>
          <p:cNvSpPr/>
          <p:nvPr/>
        </p:nvSpPr>
        <p:spPr>
          <a:xfrm>
            <a:off x="5540706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5" name="Google Shape;1345;p91"/>
          <p:cNvSpPr/>
          <p:nvPr/>
        </p:nvSpPr>
        <p:spPr>
          <a:xfrm>
            <a:off x="6523037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6" name="Google Shape;1346;p91"/>
          <p:cNvSpPr/>
          <p:nvPr/>
        </p:nvSpPr>
        <p:spPr>
          <a:xfrm>
            <a:off x="7505368" y="3418982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7" name="Google Shape;1347;p91"/>
          <p:cNvSpPr/>
          <p:nvPr/>
        </p:nvSpPr>
        <p:spPr>
          <a:xfrm>
            <a:off x="4558375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8" name="Google Shape;1348;p91"/>
          <p:cNvSpPr/>
          <p:nvPr/>
        </p:nvSpPr>
        <p:spPr>
          <a:xfrm>
            <a:off x="5540706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49" name="Google Shape;1349;p91"/>
          <p:cNvSpPr/>
          <p:nvPr/>
        </p:nvSpPr>
        <p:spPr>
          <a:xfrm>
            <a:off x="6523037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50" name="Google Shape;1350;p91"/>
          <p:cNvSpPr/>
          <p:nvPr/>
        </p:nvSpPr>
        <p:spPr>
          <a:xfrm>
            <a:off x="7505368" y="4117075"/>
            <a:ext cx="919500" cy="561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51" name="Google Shape;1351;p91"/>
          <p:cNvSpPr txBox="1"/>
          <p:nvPr/>
        </p:nvSpPr>
        <p:spPr>
          <a:xfrm>
            <a:off x="247800" y="759300"/>
            <a:ext cx="38832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Lexend"/>
              <a:buAutoNum type="arabicPeriod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Maxaad ka qabtaa hadal kasta?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91"/>
          <p:cNvSpPr txBox="1"/>
          <p:nvPr/>
        </p:nvSpPr>
        <p:spPr>
          <a:xfrm>
            <a:off x="882025" y="1889350"/>
            <a:ext cx="359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Inta badan unugyada noole (organism) waxay leeyihiin nuqul ka mid ah genome-ka.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91"/>
          <p:cNvSpPr txBox="1"/>
          <p:nvPr/>
        </p:nvSpPr>
        <p:spPr>
          <a:xfrm>
            <a:off x="882025" y="2649275"/>
            <a:ext cx="359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Hiddo-wadahaaga (genes) iyo genome-kaagu waa isku mid.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91"/>
          <p:cNvSpPr txBox="1"/>
          <p:nvPr/>
        </p:nvSpPr>
        <p:spPr>
          <a:xfrm>
            <a:off x="892071" y="3461284"/>
            <a:ext cx="357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Hiddo-waduhu (genes) waxay codeeyaan oo kaliya sifooyinka aad arki karto.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91"/>
          <p:cNvSpPr txBox="1"/>
          <p:nvPr/>
        </p:nvSpPr>
        <p:spPr>
          <a:xfrm>
            <a:off x="892075" y="4146975"/>
            <a:ext cx="359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Qaybaha DNA-da aan codeynin ma aha kuwo waxtar leh, waa qashin.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6" name="Google Shape;1356;p91"/>
          <p:cNvGrpSpPr/>
          <p:nvPr/>
        </p:nvGrpSpPr>
        <p:grpSpPr>
          <a:xfrm>
            <a:off x="247453" y="1975463"/>
            <a:ext cx="457200" cy="457200"/>
            <a:chOff x="1020916" y="1442088"/>
            <a:chExt cx="457200" cy="457200"/>
          </a:xfrm>
        </p:grpSpPr>
        <p:pic>
          <p:nvPicPr>
            <p:cNvPr id="1357" name="Google Shape;1357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8" name="Google Shape;1358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9" name="Google Shape;1359;p91"/>
          <p:cNvGrpSpPr/>
          <p:nvPr/>
        </p:nvGrpSpPr>
        <p:grpSpPr>
          <a:xfrm>
            <a:off x="247453" y="2691400"/>
            <a:ext cx="457200" cy="457200"/>
            <a:chOff x="1020916" y="1442088"/>
            <a:chExt cx="457200" cy="457200"/>
          </a:xfrm>
        </p:grpSpPr>
        <p:pic>
          <p:nvPicPr>
            <p:cNvPr id="1360" name="Google Shape;1360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1" name="Google Shape;1361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2" name="Google Shape;1362;p91"/>
          <p:cNvGrpSpPr/>
          <p:nvPr/>
        </p:nvGrpSpPr>
        <p:grpSpPr>
          <a:xfrm>
            <a:off x="247453" y="3483450"/>
            <a:ext cx="457200" cy="457200"/>
            <a:chOff x="1020916" y="1442088"/>
            <a:chExt cx="457200" cy="457200"/>
          </a:xfrm>
        </p:grpSpPr>
        <p:pic>
          <p:nvPicPr>
            <p:cNvPr id="1363" name="Google Shape;1363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4" name="Google Shape;1364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5" name="Google Shape;1365;p91"/>
          <p:cNvGrpSpPr/>
          <p:nvPr/>
        </p:nvGrpSpPr>
        <p:grpSpPr>
          <a:xfrm>
            <a:off x="247453" y="4199163"/>
            <a:ext cx="457200" cy="457200"/>
            <a:chOff x="1020916" y="1442088"/>
            <a:chExt cx="457200" cy="457200"/>
          </a:xfrm>
        </p:grpSpPr>
        <p:pic>
          <p:nvPicPr>
            <p:cNvPr id="1366" name="Google Shape;1366;p9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7" name="Google Shape;1367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68" name="Google Shape;1368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8421" y="20019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133" y="27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133" y="35025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7133" y="4198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5" name="Shape 1375"/>
        <p:cNvGrpSpPr/>
        <p:nvPr/>
      </p:nvGrpSpPr>
      <p:grpSpPr>
        <a:xfrm>
          <a:off x="0" y="0"/>
          <a:ext cx="0" cy="0"/>
        </a:xfrm>
      </p:grpSpPr>
      <p:sp>
        <p:nvSpPr>
          <p:cNvPr id="1376" name="Google Shape;1376;p9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Hiddo-wadaha (genes) iyo qaybaha kale ee genome-ka</a:t>
            </a:r>
            <a:endParaRPr/>
          </a:p>
        </p:txBody>
      </p:sp>
      <p:sp>
        <p:nvSpPr>
          <p:cNvPr id="1377" name="Google Shape;1377;p92"/>
          <p:cNvSpPr txBox="1"/>
          <p:nvPr/>
        </p:nvSpPr>
        <p:spPr>
          <a:xfrm>
            <a:off x="247800" y="835500"/>
            <a:ext cx="8515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Lexend"/>
              <a:buAutoNum type="arabicPeriod" startAt="2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Sidee dib ugu qori lahayd hadal kasta oo khalad?</a:t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92"/>
          <p:cNvSpPr txBox="1"/>
          <p:nvPr/>
        </p:nvSpPr>
        <p:spPr>
          <a:xfrm>
            <a:off x="882025" y="1430075"/>
            <a:ext cx="7219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Hiddo-wadahaaga (genes) iyo genome-kaagu waa isku mid.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92"/>
          <p:cNvSpPr txBox="1"/>
          <p:nvPr/>
        </p:nvSpPr>
        <p:spPr>
          <a:xfrm>
            <a:off x="901977" y="2241946"/>
            <a:ext cx="7179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Hiddo-waduhu (genes) waxay codeeyaan oo kaliya sifooyinka aad arki karto.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92"/>
          <p:cNvSpPr txBox="1"/>
          <p:nvPr/>
        </p:nvSpPr>
        <p:spPr>
          <a:xfrm>
            <a:off x="901974" y="2948525"/>
            <a:ext cx="7917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Qaybaha DNA-da aan codeynin ma aha kuwo waxtar leh, waa qashin.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92"/>
          <p:cNvSpPr txBox="1"/>
          <p:nvPr/>
        </p:nvSpPr>
        <p:spPr>
          <a:xfrm>
            <a:off x="272066" y="3750075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82" name="Google Shape;138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9188" y="129964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3988" y="2160904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5063" y="2905067"/>
            <a:ext cx="396000" cy="419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5" name="Google Shape;1385;p92"/>
          <p:cNvGrpSpPr/>
          <p:nvPr/>
        </p:nvGrpSpPr>
        <p:grpSpPr>
          <a:xfrm>
            <a:off x="247478" y="1359850"/>
            <a:ext cx="457200" cy="457200"/>
            <a:chOff x="1020916" y="1442088"/>
            <a:chExt cx="457200" cy="457200"/>
          </a:xfrm>
        </p:grpSpPr>
        <p:pic>
          <p:nvPicPr>
            <p:cNvPr id="1386" name="Google Shape;1386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7" name="Google Shape;1387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88" name="Google Shape;1388;p92"/>
          <p:cNvGrpSpPr/>
          <p:nvPr/>
        </p:nvGrpSpPr>
        <p:grpSpPr>
          <a:xfrm>
            <a:off x="247478" y="2151900"/>
            <a:ext cx="457200" cy="457200"/>
            <a:chOff x="1020916" y="1442088"/>
            <a:chExt cx="457200" cy="457200"/>
          </a:xfrm>
        </p:grpSpPr>
        <p:pic>
          <p:nvPicPr>
            <p:cNvPr id="1389" name="Google Shape;1389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0" name="Google Shape;1390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1" name="Google Shape;1391;p92"/>
          <p:cNvGrpSpPr/>
          <p:nvPr/>
        </p:nvGrpSpPr>
        <p:grpSpPr>
          <a:xfrm>
            <a:off x="247478" y="2867613"/>
            <a:ext cx="457200" cy="457200"/>
            <a:chOff x="1020916" y="1442088"/>
            <a:chExt cx="457200" cy="457200"/>
          </a:xfrm>
        </p:grpSpPr>
        <p:pic>
          <p:nvPicPr>
            <p:cNvPr id="1392" name="Google Shape;1392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3" name="Google Shape;1393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97" name="Shape 1397"/>
        <p:cNvGrpSpPr/>
        <p:nvPr/>
      </p:nvGrpSpPr>
      <p:grpSpPr>
        <a:xfrm>
          <a:off x="0" y="0"/>
          <a:ext cx="0" cy="0"/>
        </a:xfrm>
      </p:grpSpPr>
      <p:sp>
        <p:nvSpPr>
          <p:cNvPr id="1398" name="Google Shape;1398;p9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Hiddo-wadaha (genes) iyo qaybaha kale ee genome-ka</a:t>
            </a:r>
            <a:endParaRPr/>
          </a:p>
        </p:txBody>
      </p:sp>
      <p:sp>
        <p:nvSpPr>
          <p:cNvPr id="1399" name="Google Shape;1399;p93"/>
          <p:cNvSpPr txBox="1"/>
          <p:nvPr/>
        </p:nvSpPr>
        <p:spPr>
          <a:xfrm>
            <a:off x="247800" y="835500"/>
            <a:ext cx="7653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900"/>
              <a:buFont typeface="Lexend"/>
              <a:buAutoNum type="arabicPeriod" startAt="2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Sidee dib ugu qori lahayd hadal kasta oo khalad ahaa?</a:t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0" name="Google Shape;1400;p93"/>
          <p:cNvSpPr txBox="1"/>
          <p:nvPr/>
        </p:nvSpPr>
        <p:spPr>
          <a:xfrm>
            <a:off x="882025" y="1430075"/>
            <a:ext cx="721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Hiddo-wadahaaga (genes) iyo genome-kaagu waa isku mid.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1" name="Google Shape;1401;p93"/>
          <p:cNvSpPr txBox="1"/>
          <p:nvPr/>
        </p:nvSpPr>
        <p:spPr>
          <a:xfrm>
            <a:off x="902227" y="2546884"/>
            <a:ext cx="7179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Hiddo-waduhu (genes) waxay codeeyaan oo kaliya sifooyinka aad arki karto.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93"/>
          <p:cNvSpPr txBox="1"/>
          <p:nvPr/>
        </p:nvSpPr>
        <p:spPr>
          <a:xfrm>
            <a:off x="902234" y="3613575"/>
            <a:ext cx="721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Qaybaha DNA-da aan codeynin ma aha kuwo waxtar leh, waa qashin.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3" name="Google Shape;1403;p93"/>
          <p:cNvSpPr txBox="1"/>
          <p:nvPr/>
        </p:nvSpPr>
        <p:spPr>
          <a:xfrm>
            <a:off x="882025" y="1811075"/>
            <a:ext cx="721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Hiddo-wadahaagu (genes) waa qaybo ka mid ah genome-kaaga.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4" name="Google Shape;1404;p93"/>
          <p:cNvSpPr txBox="1"/>
          <p:nvPr/>
        </p:nvSpPr>
        <p:spPr>
          <a:xfrm>
            <a:off x="882025" y="2954075"/>
            <a:ext cx="781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Hiddo-waduhu (genes) waxay codeeyaan sifooyinka aad arki karto iyo hababka sida koritaanka.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5" name="Google Shape;1405;p93"/>
          <p:cNvSpPr txBox="1"/>
          <p:nvPr/>
        </p:nvSpPr>
        <p:spPr>
          <a:xfrm>
            <a:off x="902225" y="3994575"/>
            <a:ext cx="6855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Qaybaha DNA-da aan codeynin waxay gacan ka geystaan xakamaynta marka tilmaamaha ku jira hiddo-wadaha (genes) la isticmaalo.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406" name="Google Shape;140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7363" y="1259654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3413" y="24366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5313" y="35701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8408" y="18022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1683" y="28984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7408" y="4325100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2" name="Google Shape;1412;p93"/>
          <p:cNvGrpSpPr/>
          <p:nvPr/>
        </p:nvGrpSpPr>
        <p:grpSpPr>
          <a:xfrm>
            <a:off x="323403" y="1446463"/>
            <a:ext cx="457200" cy="457200"/>
            <a:chOff x="1020916" y="1442088"/>
            <a:chExt cx="457200" cy="457200"/>
          </a:xfrm>
        </p:grpSpPr>
        <p:pic>
          <p:nvPicPr>
            <p:cNvPr id="1413" name="Google Shape;1413;p9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4" name="Google Shape;1414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5" name="Google Shape;1415;p93"/>
          <p:cNvGrpSpPr/>
          <p:nvPr/>
        </p:nvGrpSpPr>
        <p:grpSpPr>
          <a:xfrm>
            <a:off x="323403" y="2471400"/>
            <a:ext cx="457200" cy="457200"/>
            <a:chOff x="1020916" y="1442088"/>
            <a:chExt cx="457200" cy="457200"/>
          </a:xfrm>
        </p:grpSpPr>
        <p:pic>
          <p:nvPicPr>
            <p:cNvPr id="1416" name="Google Shape;1416;p9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7" name="Google Shape;1417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8" name="Google Shape;1418;p93"/>
          <p:cNvGrpSpPr/>
          <p:nvPr/>
        </p:nvGrpSpPr>
        <p:grpSpPr>
          <a:xfrm>
            <a:off x="322791" y="3712663"/>
            <a:ext cx="458413" cy="457200"/>
            <a:chOff x="1095903" y="2216913"/>
            <a:chExt cx="458413" cy="457200"/>
          </a:xfrm>
        </p:grpSpPr>
        <p:pic>
          <p:nvPicPr>
            <p:cNvPr id="1419" name="Google Shape;1419;p9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97116" y="2216913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0" name="Google Shape;1420;p93"/>
            <p:cNvSpPr txBox="1"/>
            <p:nvPr/>
          </p:nvSpPr>
          <p:spPr>
            <a:xfrm>
              <a:off x="1095903" y="22777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4" name="Shape 1424"/>
        <p:cNvGrpSpPr/>
        <p:nvPr/>
      </p:nvGrpSpPr>
      <p:grpSpPr>
        <a:xfrm>
          <a:off x="0" y="0"/>
          <a:ext cx="0" cy="0"/>
        </a:xfrm>
      </p:grpSpPr>
      <p:sp>
        <p:nvSpPr>
          <p:cNvPr id="1425" name="Google Shape;1425;p94"/>
          <p:cNvSpPr txBox="1"/>
          <p:nvPr>
            <p:ph type="body" idx="1"/>
          </p:nvPr>
        </p:nvSpPr>
        <p:spPr>
          <a:xfrm>
            <a:off x="324000" y="775200"/>
            <a:ext cx="84960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Char char="●"/>
            </a:pPr>
            <a:r>
              <a:rPr lang="en-GB" sz="1100">
                <a:latin typeface="Lexend"/>
              </a:rPr>
              <a:t>Dhammaan maadada hidde-side (genetic material) ee noole (organism) waa genome-kiisa.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Char char="●"/>
            </a:pPr>
            <a:r>
              <a:rPr lang="en-GB" sz="1100">
                <a:latin typeface="Lexend"/>
              </a:rPr>
              <a:t>Noolaha (organisms) isku xidhan waxay leeyihiin waxyaabo badan oo isku mid ah oo ku jira genome-yadooda; kala duwanaanshaha genome-ka ayaa inaga dhigaya kuwo gaar ah.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Char char="●"/>
            </a:pPr>
            <a:r>
              <a:rPr lang="en-GB" sz="1100">
                <a:latin typeface="Lexend"/>
              </a:rPr>
              <a:t>Genome-ku wuxuu ka samaysan yahay DNA (DNA), oo loo duubay qaabab si adag u xidhan oo loo yaqaan koromosoomyo (chromosomes).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Char char="●"/>
            </a:pPr>
            <a:r>
              <a:rPr lang="en-GB" sz="1100">
                <a:latin typeface="Lexend"/>
              </a:rPr>
              <a:t>Unugyada jidhka bini'aadamka waxay leeyihiin 23 lammaane oo koromosoomyo (chromosomes) ah, oo lagu kaydiyo xudunta unugga (cell nucleus); bakteeriyadu waxay leedahay hal koromosoome (chromosome) oo lagu kaydiyo saytobalaasmka (cytoplasm).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Char char="●"/>
            </a:pPr>
            <a:r>
              <a:rPr lang="en-GB" sz="1100">
                <a:latin typeface="Lexend"/>
              </a:rPr>
              <a:t>Qaybaha DNA (DNA) ee koromosoomyada (chromosomes) waxaa loo yaqaan hiddo-wadeyaal (genes), kuwaas oo kaydiya tilmaamaha lagu dhiso sifooyinka la dhaxlo iyo xakamaynta hab-nololeedyada (life processes).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82828"/>
              </a:buClr>
              <a:buSzPts val="1800"/>
              <a:buChar char="●"/>
            </a:pPr>
            <a:r>
              <a:rPr lang="en-GB" sz="1100">
                <a:latin typeface="Lexend"/>
              </a:rPr>
              <a:t>Qaybaha kale ee koromosoomyada (chromosomes) waa DNA (DNA) aan koodh ahayn (non-coding DNA), oo ka kooban tilmaamo xakameeya goorta macluumaadka hiddo-wadeyaasha (genes) la isticmaalo.</a:t>
            </a:r>
            <a:endParaRPr sz="1800"/>
          </a:p>
        </p:txBody>
      </p:sp>
      <p:sp>
        <p:nvSpPr>
          <p:cNvPr id="1426" name="Google Shape;1426;p94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 (DNA), koromosoomyo (chromosomes), hiddo-wadeyaal (genes) iyo genome-ka (genome)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227</Paragraphs>
  <Slides>34</Slides>
  <Notes>34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baseType="lpstr" size="42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DNA, chromosomes, genes and the genome</vt:lpstr>
      <vt:lpstr>PowerPoint Presentation</vt:lpstr>
      <vt:lpstr>PowerPoint Presentation</vt:lpstr>
      <vt:lpstr>PowerPoint Presentation</vt:lpstr>
      <vt:lpstr>PowerPoint Presentation</vt:lpstr>
      <vt:lpstr>The genome</vt:lpstr>
      <vt:lpstr>The genome</vt:lpstr>
      <vt:lpstr>The genome</vt:lpstr>
      <vt:lpstr>The genome</vt:lpstr>
      <vt:lpstr>The genome</vt:lpstr>
      <vt:lpstr>The genome</vt:lpstr>
      <vt:lpstr>Starting with the most similar, put these things in order of how similar their genomes are.</vt:lpstr>
      <vt:lpstr>PowerPoint Presentation</vt:lpstr>
      <vt:lpstr>PowerPoint Presentation</vt:lpstr>
      <vt:lpstr>The genome</vt:lpstr>
      <vt:lpstr>DNA and chromosomes</vt:lpstr>
      <vt:lpstr>DNA and chromosomes</vt:lpstr>
      <vt:lpstr>DNA and chromosomes</vt:lpstr>
      <vt:lpstr>DNA and chromosomes</vt:lpstr>
      <vt:lpstr>DNA and chromosomes</vt:lpstr>
      <vt:lpstr>PowerPoint Presentation</vt:lpstr>
      <vt:lpstr>PowerPoint Presentation</vt:lpstr>
      <vt:lpstr>The genome</vt:lpstr>
      <vt:lpstr>Genes and other parts of the genome</vt:lpstr>
      <vt:lpstr>Genes and other parts of the genome</vt:lpstr>
      <vt:lpstr>Genes and other parts of the genome</vt:lpstr>
      <vt:lpstr>Genes and other parts of the genome</vt:lpstr>
      <vt:lpstr>Genes and other parts of the genome</vt:lpstr>
      <vt:lpstr>PowerPoint Presentation</vt:lpstr>
      <vt:lpstr>PowerPoint Presentation</vt:lpstr>
      <vt:lpstr>PowerPoint Presentation</vt:lpstr>
      <vt:lpstr>PowerPoint Presentation</vt:lpstr>
      <vt:lpstr>DNA, chromosomes, genes and the genome
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2026-03-12T19:05:40.003</cp:lastPrinted>
  <dcterms:created xsi:type="dcterms:W3CDTF">2026-03-12T19:05:40Z</dcterms:created>
  <dcterms:modified xsi:type="dcterms:W3CDTF">2026-03-12T19:06:06Z</dcterms:modified>
</cp:coreProperties>
</file>