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b1f55a13a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b1f55a13a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b6f426ead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b6f426ea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b6f426ead4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b6f426ead4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b1f55a13a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b1f55a13a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2b1f55a13a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2b1f55a13a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2b6887da1f2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2b6887da1f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2b1f55a13af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7" name="Google Shape;807;g2b1f55a13a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33a52fd226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1" name="Google Shape;821;g33a52fd226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2b4ab08a3c8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8" name="Google Shape;838;g2b4ab08a3c8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b4ab08a3c8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2b4ab08a3c8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2b4ab08a3c8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2b4ab08a3c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2b4fee54afb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2b4fee54afb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2b4fee54af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2b4fee54af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2b4ab08a3c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2b4ab08a3c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2b4fee54afb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2b4fee54afb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2b1f55a13a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2b1f55a13a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2b1f55a13a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2b1f55a13a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2b1f55a13af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2" name="Google Shape;942;g2b1f55a13a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2b1f55a13a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2b1f55a13a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2b6887da1f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2" name="Google Shape;962;g2b6887da1f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2b6975f8b1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2b6975f8b1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2b1f55a13af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2b1f55a13a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2b6975f8b15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6" name="Google Shape;996;g2b6975f8b1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2b4fee54afb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2b4fee54afb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2b1f55a13af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0" name="Google Shape;1020;g2b1f55a13af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g2b4fee54afb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1" name="Google Shape;1031;g2b4fee54af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2b4fee54afb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2" name="Google Shape;1042;g2b4fee54afb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g2b6887da1f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2" name="Google Shape;1052;g2b6887da1f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2b4fee54af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2b4fee54af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2b4fee54afb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5" name="Google Shape;1075;g2b4fee54afb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2b6975f8b15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2b6975f8b15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g2b4fee54afb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5" name="Google Shape;1105;g2b4fee54afb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2b4fee54afb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4" name="Google Shape;1114;g2b4fee54afb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2b4fee54afb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2b4fee54afb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2b6975f8b15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2" name="Google Shape;1132;g2b6975f8b1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2b1f55a13a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4" name="Google Shape;1144;g2b1f55a13a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2b1f55a13af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2b1f55a13a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4.png"/><Relationship Id="rId5"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3.png"/><Relationship Id="rId5"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8.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16.png"/><Relationship Id="rId4" Type="http://schemas.openxmlformats.org/officeDocument/2006/relationships/image" Target="../media/image25.png"/><Relationship Id="rId5" Type="http://schemas.openxmlformats.org/officeDocument/2006/relationships/image" Target="../media/image19.png"/><Relationship Id="rId6" Type="http://schemas.openxmlformats.org/officeDocument/2006/relationships/image" Target="../media/image24.png"/><Relationship Id="rId7"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2.png"/><Relationship Id="rId4" Type="http://schemas.openxmlformats.org/officeDocument/2006/relationships/image" Target="../media/image86.png"/><Relationship Id="rId5" Type="http://schemas.openxmlformats.org/officeDocument/2006/relationships/image" Target="../media/image26.png"/><Relationship Id="rId6" Type="http://schemas.openxmlformats.org/officeDocument/2006/relationships/image" Target="../media/image31.png"/><Relationship Id="rId7" Type="http://schemas.openxmlformats.org/officeDocument/2006/relationships/image" Target="../media/image2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86.png"/><Relationship Id="rId4" Type="http://schemas.openxmlformats.org/officeDocument/2006/relationships/image" Target="../media/image15.png"/><Relationship Id="rId5" Type="http://schemas.openxmlformats.org/officeDocument/2006/relationships/image" Target="../media/image22.png"/><Relationship Id="rId6" Type="http://schemas.openxmlformats.org/officeDocument/2006/relationships/image" Target="../media/image33.png"/><Relationship Id="rId7" Type="http://schemas.openxmlformats.org/officeDocument/2006/relationships/image" Target="../media/image26.png"/><Relationship Id="rId8" Type="http://schemas.openxmlformats.org/officeDocument/2006/relationships/image" Target="../media/image31.png"/><Relationship Id="rId9" Type="http://schemas.openxmlformats.org/officeDocument/2006/relationships/image" Target="../media/image2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86.png"/><Relationship Id="rId4" Type="http://schemas.openxmlformats.org/officeDocument/2006/relationships/image" Target="../media/image30.png"/><Relationship Id="rId5" Type="http://schemas.openxmlformats.org/officeDocument/2006/relationships/image" Target="../media/image15.png"/><Relationship Id="rId6" Type="http://schemas.openxmlformats.org/officeDocument/2006/relationships/image" Target="../media/image22.png"/><Relationship Id="rId7" Type="http://schemas.openxmlformats.org/officeDocument/2006/relationships/image" Target="../media/image33.png"/><Relationship Id="rId8" Type="http://schemas.openxmlformats.org/officeDocument/2006/relationships/image" Target="../media/image26.png"/><Relationship Id="rId9" Type="http://schemas.openxmlformats.org/officeDocument/2006/relationships/image" Target="../media/image31.png"/><Relationship Id="rId10" Type="http://schemas.openxmlformats.org/officeDocument/2006/relationships/image" Target="../media/image36.png"/><Relationship Id="rId11" Type="http://schemas.openxmlformats.org/officeDocument/2006/relationships/image" Target="../media/image20.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7.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5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5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50.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50.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4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1.png"/><Relationship Id="rId4" Type="http://schemas.openxmlformats.org/officeDocument/2006/relationships/image" Target="../media/image5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xml"/><Relationship Id="rId3" Type="http://schemas.openxmlformats.org/officeDocument/2006/relationships/image" Target="../media/image63.png"/><Relationship Id="rId4" Type="http://schemas.openxmlformats.org/officeDocument/2006/relationships/image" Target="../media/image59.png"/><Relationship Id="rId5" Type="http://schemas.openxmlformats.org/officeDocument/2006/relationships/image" Target="../media/image55.png"/><Relationship Id="rId6" Type="http://schemas.openxmlformats.org/officeDocument/2006/relationships/image" Target="../media/image5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6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5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5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4.xml"/><Relationship Id="rId3" Type="http://schemas.openxmlformats.org/officeDocument/2006/relationships/image" Target="../media/image5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6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60.pn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7.xml"/><Relationship Id="rId3" Type="http://schemas.openxmlformats.org/officeDocument/2006/relationships/image" Target="../media/image62.png"/><Relationship Id="rId4" Type="http://schemas.openxmlformats.org/officeDocument/2006/relationships/image" Target="../media/image69.png"/><Relationship Id="rId5" Type="http://schemas.openxmlformats.org/officeDocument/2006/relationships/image" Target="../media/image64.png"/><Relationship Id="rId6" Type="http://schemas.openxmlformats.org/officeDocument/2006/relationships/image" Target="../media/image5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8.xml"/><Relationship Id="rId3" Type="http://schemas.openxmlformats.org/officeDocument/2006/relationships/image" Target="../media/image6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66.png"/><Relationship Id="rId4" Type="http://schemas.openxmlformats.org/officeDocument/2006/relationships/image" Target="../media/image68.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2.xml"/><Relationship Id="rId3"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3.xml"/><Relationship Id="rId3" Type="http://schemas.openxmlformats.org/officeDocument/2006/relationships/image" Target="../media/image67.png"/><Relationship Id="rId4" Type="http://schemas.openxmlformats.org/officeDocument/2006/relationships/image" Target="../media/image73.png"/><Relationship Id="rId5" Type="http://schemas.openxmlformats.org/officeDocument/2006/relationships/image" Target="../media/image70.png"/><Relationship Id="rId6" Type="http://schemas.openxmlformats.org/officeDocument/2006/relationships/image" Target="../media/image5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7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7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6.xml"/><Relationship Id="rId3" Type="http://schemas.openxmlformats.org/officeDocument/2006/relationships/image" Target="../media/image5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7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8.xml"/><Relationship Id="rId3" Type="http://schemas.openxmlformats.org/officeDocument/2006/relationships/image" Target="../media/image5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79.gif"/><Relationship Id="rId4" Type="http://schemas.openxmlformats.org/officeDocument/2006/relationships/image" Target="../media/image77.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0.xml"/><Relationship Id="rId3" Type="http://schemas.openxmlformats.org/officeDocument/2006/relationships/image" Target="../media/image5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68.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68.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3.xml"/><Relationship Id="rId3" Type="http://schemas.openxmlformats.org/officeDocument/2006/relationships/image" Target="../media/image80.pn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 Id="rId3" Type="http://schemas.openxmlformats.org/officeDocument/2006/relationships/image" Target="../media/image85.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 Id="rId3" Type="http://schemas.openxmlformats.org/officeDocument/2006/relationships/image" Target="../media/image78.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6.xml"/><Relationship Id="rId3" Type="http://schemas.openxmlformats.org/officeDocument/2006/relationships/image" Target="../media/image84.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7.xml"/><Relationship Id="rId3" Type="http://schemas.openxmlformats.org/officeDocument/2006/relationships/image" Target="../media/image83.pn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8.xml"/><Relationship Id="rId3" Type="http://schemas.openxmlformats.org/officeDocument/2006/relationships/image" Target="../media/image8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0.xml"/><Relationship Id="rId3"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Koronto (Electric current)</a:t>
            </a:r>
            <a:endParaRPr/>
          </a:p>
        </p:txBody>
      </p:sp>
      <p:sp>
        <p:nvSpPr>
          <p:cNvPr id="747" name="Google Shape;747;p62"/>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Wareegyo taxane (Series circuits)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qeexi karaa sida unuggu u keeno koronto (current) wareegga, iyo sharaxaadda dhaqdhaqaaqa (movement) elektaroonnada.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unug koronto (electrical cell)</a:t>
            </a:r>
            <a:endParaRPr>
              <a:solidFill>
                <a:schemeClr val="dk1"/>
              </a:solidFill>
            </a:endParaRPr>
          </a:p>
        </p:txBody>
      </p:sp>
      <p:sp>
        <p:nvSpPr>
          <p:cNvPr id="763" name="Google Shape;763;p65"/>
          <p:cNvSpPr txBox="1"/>
          <p:nvPr>
            <p:ph idx="3" type="subTitle"/>
          </p:nvPr>
        </p:nvSpPr>
        <p:spPr>
          <a:xfrm>
            <a:off x="324000" y="1800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sharax (charge)</a:t>
            </a:r>
            <a:endParaRPr>
              <a:solidFill>
                <a:schemeClr val="dk1"/>
              </a:solidFill>
            </a:endParaRPr>
          </a:p>
        </p:txBody>
      </p:sp>
      <p:sp>
        <p:nvSpPr>
          <p:cNvPr id="764" name="Google Shape;764;p65"/>
          <p:cNvSpPr txBox="1"/>
          <p:nvPr>
            <p:ph idx="5" type="subTitle"/>
          </p:nvPr>
        </p:nvSpPr>
        <p:spPr>
          <a:xfrm>
            <a:off x="324000" y="2791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elektaroonno (electrons)</a:t>
            </a:r>
            <a:endParaRPr>
              <a:solidFill>
                <a:schemeClr val="dk1"/>
              </a:solidFill>
            </a:endParaRPr>
          </a:p>
        </p:txBody>
      </p:sp>
      <p:sp>
        <p:nvSpPr>
          <p:cNvPr id="765" name="Google Shape;765;p65"/>
          <p:cNvSpPr txBox="1"/>
          <p:nvPr>
            <p:ph idx="7" type="subTitle"/>
          </p:nvPr>
        </p:nvSpPr>
        <p:spPr>
          <a:xfrm>
            <a:off x="324000" y="37818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koronto (electric current)</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66"/>
          <p:cNvSpPr txBox="1"/>
          <p:nvPr>
            <p:ph idx="2" type="subTitle"/>
          </p:nvPr>
        </p:nvSpPr>
        <p:spPr>
          <a:xfrm>
            <a:off x="324000" y="810000"/>
            <a:ext cx="71352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Unug koronto (electrical cell) waa qayb ka shaqeysa falgal (reaction) kiimiko si ay u socodsiiyo sharax (charge) koronto wareegga.</a:t>
            </a:r>
            <a:r>
              <a:rPr b="1" lang="en-GB" sz="1400">
                <a:solidFill>
                  <a:schemeClr val="dk1"/>
                </a:solidFill>
                <a:latin typeface="Lexend"/>
              </a:rPr>
              <a:t/>
            </a:r>
            <a:r>
              <a:rPr lang="en-GB" sz="1400">
                <a:solidFill>
                  <a:schemeClr val="dk1"/>
                </a:solidFill>
                <a:latin typeface="Lexend"/>
              </a:rPr>
              <a:t/>
            </a:r>
            <a:endParaRPr>
              <a:solidFill>
                <a:schemeClr val="dk1"/>
              </a:solidFill>
            </a:endParaRPr>
          </a:p>
        </p:txBody>
      </p:sp>
      <p:sp>
        <p:nvSpPr>
          <p:cNvPr id="771" name="Google Shape;771;p66"/>
          <p:cNvSpPr txBox="1"/>
          <p:nvPr>
            <p:ph idx="4" type="subTitle"/>
          </p:nvPr>
        </p:nvSpPr>
        <p:spPr>
          <a:xfrm>
            <a:off x="324000" y="1718800"/>
            <a:ext cx="73452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Walxuhu waxay yeelan karaan sharax (charge) koronto oo togan ama taban. Haddii sharax (charge) uusan jirin, waa dhexdhexaad.</a:t>
            </a:r>
            <a:r>
              <a:rPr lang="en-GB" sz="1400">
                <a:solidFill>
                  <a:schemeClr val="dk1"/>
                </a:solidFill>
                <a:latin typeface="Lexend"/>
              </a:rPr>
              <a:t/>
            </a:r>
            <a:r>
              <a:rPr b="1" lang="en-GB" sz="1400">
                <a:solidFill>
                  <a:schemeClr val="dk1"/>
                </a:solidFill>
                <a:latin typeface="Lexend"/>
              </a:rPr>
              <a:t/>
            </a:r>
            <a:r>
              <a:rPr lang="en-GB" sz="1400">
                <a:solidFill>
                  <a:schemeClr val="dk1"/>
                </a:solidFill>
                <a:latin typeface="Lexend"/>
              </a:rPr>
              <a:t/>
            </a:r>
            <a:endParaRPr>
              <a:solidFill>
                <a:schemeClr val="dk1"/>
              </a:solidFill>
            </a:endParaRPr>
          </a:p>
        </p:txBody>
      </p:sp>
      <p:sp>
        <p:nvSpPr>
          <p:cNvPr id="772" name="Google Shape;772;p66"/>
          <p:cNvSpPr txBox="1"/>
          <p:nvPr>
            <p:ph idx="6" type="subTitle"/>
          </p:nvPr>
        </p:nvSpPr>
        <p:spPr>
          <a:xfrm>
            <a:off x="324000" y="2627600"/>
            <a:ext cx="73452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400">
                <a:solidFill>
                  <a:schemeClr val="dk1"/>
                </a:solidFill>
                <a:latin typeface="Lexend"/>
              </a:rPr>
              <a:t>Elektaroonnadu (electrons) waa sharaxaadda (charge) ku jirta gudbiyeyaasha kuwaas oo socda si ay u keenaan koronto (electric current).</a:t>
            </a:r>
            <a:r>
              <a:rPr lang="en-GB" sz="1400">
                <a:solidFill>
                  <a:schemeClr val="dk1"/>
                </a:solidFill>
                <a:latin typeface="Lexend"/>
              </a:rPr>
              <a:t/>
            </a:r>
            <a:endParaRPr>
              <a:solidFill>
                <a:schemeClr val="dk1"/>
              </a:solidFill>
            </a:endParaRPr>
          </a:p>
        </p:txBody>
      </p:sp>
      <p:sp>
        <p:nvSpPr>
          <p:cNvPr id="773" name="Google Shape;773;p66"/>
          <p:cNvSpPr txBox="1"/>
          <p:nvPr>
            <p:ph idx="8" type="subTitle"/>
          </p:nvPr>
        </p:nvSpPr>
        <p:spPr>
          <a:xfrm>
            <a:off x="324000" y="3536400"/>
            <a:ext cx="7549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400">
                <a:solidFill>
                  <a:schemeClr val="dk1"/>
                </a:solidFill>
                <a:latin typeface="Lexend"/>
              </a:rPr>
              <a:t>Koronto (electric current) waa socodka sharaxaadda (charge) koronto ee wareegga.</a:t>
            </a:r>
            <a:r>
              <a:rPr lang="en-GB" sz="1400">
                <a:solidFill>
                  <a:schemeClr val="dk1"/>
                </a:solidFill>
                <a:latin typeface="Lexend"/>
              </a:rPr>
              <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unug koronto (electrical cell)?</a:t>
            </a:r>
            <a:endParaRPr/>
          </a:p>
        </p:txBody>
      </p:sp>
      <p:sp>
        <p:nvSpPr>
          <p:cNvPr id="779" name="Google Shape;779;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koronto (current)?</a:t>
            </a:r>
            <a:endParaRPr/>
          </a:p>
        </p:txBody>
      </p:sp>
      <p:sp>
        <p:nvSpPr>
          <p:cNvPr id="780" name="Google Shape;780;p6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Koronto (Electric current)</a:t>
            </a:r>
            <a:endParaRPr/>
          </a:p>
        </p:txBody>
      </p:sp>
      <p:pic>
        <p:nvPicPr>
          <p:cNvPr id="781" name="Google Shape;781;p67"/>
          <p:cNvPicPr preferRelativeResize="0"/>
          <p:nvPr/>
        </p:nvPicPr>
        <p:blipFill>
          <a:blip r:embed="rId3">
            <a:alphaModFix/>
          </a:blip>
          <a:stretch>
            <a:fillRect/>
          </a:stretch>
        </p:blipFill>
        <p:spPr>
          <a:xfrm>
            <a:off x="410125"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68"/>
          <p:cNvSpPr txBox="1"/>
          <p:nvPr>
            <p:ph idx="1" type="body"/>
          </p:nvPr>
        </p:nvSpPr>
        <p:spPr>
          <a:xfrm>
            <a:off x="324000" y="759300"/>
            <a:ext cx="73881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Unug koronto (electrical cell) wuxuu leeyahay dhammaad 'plus' ama togan.</a:t>
            </a:r>
            <a:r>
              <a:rPr b="1" lang="en-GB" sz="1100">
                <a:latin typeface="Lexend"/>
              </a:rPr>
              <a:t/>
            </a:r>
            <a:r>
              <a:rPr lang="en-GB" sz="1100">
                <a:latin typeface="Lexend"/>
              </a:rPr>
              <a:t/>
            </a:r>
            <a:r>
              <a:rPr lang="en-GB" sz="1100">
                <a:latin typeface="Lexend"/>
              </a:rPr>
              <a:t/>
            </a:r>
            <a:endParaRPr/>
          </a:p>
        </p:txBody>
      </p:sp>
      <p:sp>
        <p:nvSpPr>
          <p:cNvPr id="787" name="Google Shape;787;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Waa maxay unug koronto (electrical cell)?</a:t>
            </a:r>
            <a:endParaRPr/>
          </a:p>
        </p:txBody>
      </p:sp>
      <p:pic>
        <p:nvPicPr>
          <p:cNvPr id="788" name="Google Shape;788;p68"/>
          <p:cNvPicPr preferRelativeResize="0"/>
          <p:nvPr/>
        </p:nvPicPr>
        <p:blipFill>
          <a:blip r:embed="rId3">
            <a:alphaModFix/>
          </a:blip>
          <a:stretch>
            <a:fillRect/>
          </a:stretch>
        </p:blipFill>
        <p:spPr>
          <a:xfrm rot="10800000">
            <a:off x="2185400" y="1563149"/>
            <a:ext cx="3995749" cy="2563501"/>
          </a:xfrm>
          <a:prstGeom prst="rect">
            <a:avLst/>
          </a:prstGeom>
          <a:noFill/>
          <a:ln>
            <a:noFill/>
          </a:ln>
        </p:spPr>
      </p:pic>
      <p:sp>
        <p:nvSpPr>
          <p:cNvPr id="789" name="Google Shape;789;p68"/>
          <p:cNvSpPr txBox="1"/>
          <p:nvPr>
            <p:ph idx="1" type="body"/>
          </p:nvPr>
        </p:nvSpPr>
        <p:spPr>
          <a:xfrm>
            <a:off x="397250" y="4295700"/>
            <a:ext cx="73881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Dhammaadka kale waa taban. Dhammaadka unugga waxaa loo yaqaan terminal-yada.</a:t>
            </a:r>
            <a:r>
              <a:rPr lang="en-GB" sz="1100">
                <a:latin typeface="Lexend"/>
              </a:rPr>
              <a:t/>
            </a:r>
            <a:endParaRPr/>
          </a:p>
        </p:txBody>
      </p:sp>
      <p:pic>
        <p:nvPicPr>
          <p:cNvPr id="790" name="Google Shape;790;p68"/>
          <p:cNvPicPr preferRelativeResize="0"/>
          <p:nvPr/>
        </p:nvPicPr>
        <p:blipFill>
          <a:blip r:embed="rId4">
            <a:alphaModFix/>
          </a:blip>
          <a:stretch>
            <a:fillRect/>
          </a:stretch>
        </p:blipFill>
        <p:spPr>
          <a:xfrm rot="10611888">
            <a:off x="2463322" y="1649321"/>
            <a:ext cx="3314981" cy="1745309"/>
          </a:xfrm>
          <a:prstGeom prst="rect">
            <a:avLst/>
          </a:prstGeom>
          <a:noFill/>
          <a:ln>
            <a:noFill/>
          </a:ln>
        </p:spPr>
      </p:pic>
      <p:cxnSp>
        <p:nvCxnSpPr>
          <p:cNvPr id="791" name="Google Shape;791;p68"/>
          <p:cNvCxnSpPr>
            <a:endCxn id="792" idx="3"/>
          </p:cNvCxnSpPr>
          <p:nvPr/>
        </p:nvCxnSpPr>
        <p:spPr>
          <a:xfrm rot="10800000">
            <a:off x="1921400" y="2593728"/>
            <a:ext cx="871500" cy="0"/>
          </a:xfrm>
          <a:prstGeom prst="straightConnector1">
            <a:avLst/>
          </a:prstGeom>
          <a:noFill/>
          <a:ln cap="flat" cmpd="sng" w="38100">
            <a:solidFill>
              <a:schemeClr val="accent4"/>
            </a:solidFill>
            <a:prstDash val="solid"/>
            <a:round/>
            <a:headEnd len="med" w="med" type="none"/>
            <a:tailEnd len="med" w="med" type="none"/>
          </a:ln>
        </p:spPr>
      </p:cxnSp>
      <p:sp>
        <p:nvSpPr>
          <p:cNvPr id="792" name="Google Shape;792;p68"/>
          <p:cNvSpPr txBox="1"/>
          <p:nvPr>
            <p:ph idx="1" type="body"/>
          </p:nvPr>
        </p:nvSpPr>
        <p:spPr>
          <a:xfrm>
            <a:off x="969800" y="2455128"/>
            <a:ext cx="9516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togan (positive)</a:t>
            </a:r>
            <a:r>
              <a:rPr lang="en-GB" sz="1100">
                <a:latin typeface="Lexend"/>
              </a:rPr>
              <a:t/>
            </a:r>
            <a:endParaRPr sz="1800"/>
          </a:p>
        </p:txBody>
      </p:sp>
      <p:sp>
        <p:nvSpPr>
          <p:cNvPr id="793" name="Google Shape;793;p68"/>
          <p:cNvSpPr txBox="1"/>
          <p:nvPr>
            <p:ph idx="1" type="body"/>
          </p:nvPr>
        </p:nvSpPr>
        <p:spPr>
          <a:xfrm>
            <a:off x="6600525" y="2455125"/>
            <a:ext cx="10401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taban (negative)</a:t>
            </a:r>
            <a:r>
              <a:rPr lang="en-GB" sz="1100">
                <a:latin typeface="Lexend"/>
              </a:rPr>
              <a:t/>
            </a:r>
            <a:r>
              <a:rPr lang="en-GB" sz="1100">
                <a:latin typeface="Lexend"/>
              </a:rPr>
              <a:t/>
            </a:r>
            <a:endParaRPr sz="1800"/>
          </a:p>
        </p:txBody>
      </p:sp>
      <p:cxnSp>
        <p:nvCxnSpPr>
          <p:cNvPr id="794" name="Google Shape;794;p68"/>
          <p:cNvCxnSpPr>
            <a:stCxn id="793" idx="1"/>
          </p:cNvCxnSpPr>
          <p:nvPr/>
        </p:nvCxnSpPr>
        <p:spPr>
          <a:xfrm rot="10800000">
            <a:off x="5655525" y="2593725"/>
            <a:ext cx="945000" cy="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78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7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69"/>
          <p:cNvSpPr txBox="1"/>
          <p:nvPr>
            <p:ph type="title"/>
          </p:nvPr>
        </p:nvSpPr>
        <p:spPr>
          <a:xfrm>
            <a:off x="324000" y="748775"/>
            <a:ext cx="7135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Kee unug ayaa leh terminal ku calaamadsan astaanta saxda ah?</a:t>
            </a:r>
            <a:endParaRPr/>
          </a:p>
        </p:txBody>
      </p:sp>
      <p:sp>
        <p:nvSpPr>
          <p:cNvPr id="800" name="Google Shape;800;p6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unug koronto (electrical cell)?</a:t>
            </a:r>
            <a:endParaRPr/>
          </a:p>
        </p:txBody>
      </p:sp>
      <p:pic>
        <p:nvPicPr>
          <p:cNvPr id="801" name="Google Shape;801;p69"/>
          <p:cNvPicPr preferRelativeResize="0"/>
          <p:nvPr/>
        </p:nvPicPr>
        <p:blipFill>
          <a:blip r:embed="rId3">
            <a:alphaModFix/>
          </a:blip>
          <a:stretch>
            <a:fillRect/>
          </a:stretch>
        </p:blipFill>
        <p:spPr>
          <a:xfrm>
            <a:off x="171600" y="2047200"/>
            <a:ext cx="2850801" cy="1939500"/>
          </a:xfrm>
          <a:prstGeom prst="rect">
            <a:avLst/>
          </a:prstGeom>
          <a:noFill/>
          <a:ln>
            <a:noFill/>
          </a:ln>
        </p:spPr>
      </p:pic>
      <p:pic>
        <p:nvPicPr>
          <p:cNvPr id="802" name="Google Shape;802;p69"/>
          <p:cNvPicPr preferRelativeResize="0"/>
          <p:nvPr/>
        </p:nvPicPr>
        <p:blipFill>
          <a:blip r:embed="rId4">
            <a:alphaModFix/>
          </a:blip>
          <a:stretch>
            <a:fillRect/>
          </a:stretch>
        </p:blipFill>
        <p:spPr>
          <a:xfrm>
            <a:off x="3211898" y="2047188"/>
            <a:ext cx="2757727" cy="1939500"/>
          </a:xfrm>
          <a:prstGeom prst="rect">
            <a:avLst/>
          </a:prstGeom>
          <a:noFill/>
          <a:ln>
            <a:noFill/>
          </a:ln>
        </p:spPr>
      </p:pic>
      <p:pic>
        <p:nvPicPr>
          <p:cNvPr id="803" name="Google Shape;803;p69"/>
          <p:cNvPicPr preferRelativeResize="0"/>
          <p:nvPr/>
        </p:nvPicPr>
        <p:blipFill rotWithShape="1">
          <a:blip r:embed="rId5">
            <a:alphaModFix/>
          </a:blip>
          <a:srcRect b="-5642" l="-1150" r="1150" t="-5642"/>
          <a:stretch/>
        </p:blipFill>
        <p:spPr>
          <a:xfrm>
            <a:off x="6080337" y="1922301"/>
            <a:ext cx="2757725" cy="2189287"/>
          </a:xfrm>
          <a:prstGeom prst="rect">
            <a:avLst/>
          </a:prstGeom>
          <a:noFill/>
          <a:ln>
            <a:noFill/>
          </a:ln>
        </p:spPr>
      </p:pic>
      <p:pic>
        <p:nvPicPr>
          <p:cNvPr id="804" name="Google Shape;804;p69"/>
          <p:cNvPicPr preferRelativeResize="0"/>
          <p:nvPr/>
        </p:nvPicPr>
        <p:blipFill>
          <a:blip r:embed="rId6">
            <a:alphaModFix/>
          </a:blip>
          <a:stretch>
            <a:fillRect/>
          </a:stretch>
        </p:blipFill>
        <p:spPr>
          <a:xfrm>
            <a:off x="4882908" y="4110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70"/>
          <p:cNvSpPr txBox="1"/>
          <p:nvPr>
            <p:ph idx="1" type="body"/>
          </p:nvPr>
        </p:nvSpPr>
        <p:spPr>
          <a:xfrm>
            <a:off x="324000" y="4054375"/>
            <a:ext cx="6266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Terminalyashani waxay riixaan shixnado (charges) wareegga (circuit) dhexdiisa.</a:t>
            </a:r>
            <a:r>
              <a:rPr b="1" lang="en-GB" sz="1100">
                <a:latin typeface="Lexend"/>
              </a:rPr>
              <a:t/>
            </a:r>
            <a:r>
              <a:rPr lang="en-GB" sz="1100">
                <a:latin typeface="Lexend"/>
              </a:rPr>
              <a:t/>
            </a:r>
            <a:r>
              <a:rPr lang="en-GB" sz="1100">
                <a:latin typeface="Lexend"/>
              </a:rPr>
              <a:t/>
            </a:r>
            <a:endParaRPr/>
          </a:p>
        </p:txBody>
      </p:sp>
      <p:sp>
        <p:nvSpPr>
          <p:cNvPr id="810" name="Google Shape;810;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Waa maxay unug koronto (electrical cell)?</a:t>
            </a:r>
            <a:endParaRPr/>
          </a:p>
        </p:txBody>
      </p:sp>
      <p:cxnSp>
        <p:nvCxnSpPr>
          <p:cNvPr id="811" name="Google Shape;811;p70"/>
          <p:cNvCxnSpPr/>
          <p:nvPr/>
        </p:nvCxnSpPr>
        <p:spPr>
          <a:xfrm>
            <a:off x="2672400" y="2770975"/>
            <a:ext cx="429600" cy="0"/>
          </a:xfrm>
          <a:prstGeom prst="straightConnector1">
            <a:avLst/>
          </a:prstGeom>
          <a:noFill/>
          <a:ln cap="flat" cmpd="sng" w="76200">
            <a:solidFill>
              <a:srgbClr val="EBEDFE"/>
            </a:solidFill>
            <a:prstDash val="solid"/>
            <a:round/>
            <a:headEnd len="med" w="med" type="none"/>
            <a:tailEnd len="med" w="med" type="none"/>
          </a:ln>
        </p:spPr>
      </p:cxnSp>
      <p:pic>
        <p:nvPicPr>
          <p:cNvPr id="812" name="Google Shape;812;p70"/>
          <p:cNvPicPr preferRelativeResize="0"/>
          <p:nvPr/>
        </p:nvPicPr>
        <p:blipFill>
          <a:blip r:embed="rId3">
            <a:alphaModFix/>
          </a:blip>
          <a:stretch>
            <a:fillRect/>
          </a:stretch>
        </p:blipFill>
        <p:spPr>
          <a:xfrm flipH="1" rot="5400000">
            <a:off x="3263399" y="828461"/>
            <a:ext cx="1870301" cy="3847651"/>
          </a:xfrm>
          <a:prstGeom prst="rect">
            <a:avLst/>
          </a:prstGeom>
          <a:noFill/>
          <a:ln>
            <a:noFill/>
          </a:ln>
        </p:spPr>
      </p:pic>
      <p:sp>
        <p:nvSpPr>
          <p:cNvPr id="813" name="Google Shape;813;p70"/>
          <p:cNvSpPr txBox="1"/>
          <p:nvPr>
            <p:ph idx="1" type="body"/>
          </p:nvPr>
        </p:nvSpPr>
        <p:spPr>
          <a:xfrm>
            <a:off x="324000" y="790675"/>
            <a:ext cx="71352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Falgal (reaction) kiimiko oo unugga (cell) dhexdiisa ah ayaa ka dhigaya terminalyasha kuwa togan (positive) iyo kuwa taban (negative).</a:t>
            </a:r>
            <a:r>
              <a:rPr b="1" lang="en-GB" sz="1100">
                <a:latin typeface="Lexend"/>
              </a:rPr>
              <a:t/>
            </a:r>
            <a:r>
              <a:rPr lang="en-GB" sz="1100">
                <a:latin typeface="Lexend"/>
              </a:rPr>
              <a:t/>
            </a:r>
            <a:r>
              <a:rPr lang="en-GB" sz="1100">
                <a:latin typeface="Lexend"/>
              </a:rPr>
              <a:t/>
            </a:r>
            <a:endParaRPr/>
          </a:p>
        </p:txBody>
      </p:sp>
      <p:sp>
        <p:nvSpPr>
          <p:cNvPr id="814" name="Google Shape;814;p70"/>
          <p:cNvSpPr txBox="1"/>
          <p:nvPr/>
        </p:nvSpPr>
        <p:spPr>
          <a:xfrm>
            <a:off x="6749600" y="1740925"/>
            <a:ext cx="1726800" cy="738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kiimikooyin (chemicals) falgala (react)</a:t>
            </a:r>
            <a:endParaRPr sz="1800">
              <a:solidFill>
                <a:schemeClr val="dk1"/>
              </a:solidFill>
              <a:latin typeface="Lexend"/>
              <a:ea typeface="Lexend"/>
              <a:cs typeface="Lexend"/>
              <a:sym typeface="Lexend"/>
            </a:endParaRPr>
          </a:p>
        </p:txBody>
      </p:sp>
      <p:cxnSp>
        <p:nvCxnSpPr>
          <p:cNvPr id="815" name="Google Shape;815;p70"/>
          <p:cNvCxnSpPr>
            <a:endCxn id="814" idx="1"/>
          </p:cNvCxnSpPr>
          <p:nvPr/>
        </p:nvCxnSpPr>
        <p:spPr>
          <a:xfrm>
            <a:off x="5159300" y="2110375"/>
            <a:ext cx="1590300" cy="0"/>
          </a:xfrm>
          <a:prstGeom prst="straightConnector1">
            <a:avLst/>
          </a:prstGeom>
          <a:noFill/>
          <a:ln cap="flat" cmpd="sng" w="38100">
            <a:solidFill>
              <a:schemeClr val="accent4"/>
            </a:solidFill>
            <a:prstDash val="solid"/>
            <a:round/>
            <a:headEnd len="med" w="med" type="none"/>
            <a:tailEnd len="med" w="med" type="none"/>
          </a:ln>
        </p:spPr>
      </p:cxnSp>
      <p:cxnSp>
        <p:nvCxnSpPr>
          <p:cNvPr id="816" name="Google Shape;816;p70"/>
          <p:cNvCxnSpPr/>
          <p:nvPr/>
        </p:nvCxnSpPr>
        <p:spPr>
          <a:xfrm>
            <a:off x="6482400" y="2439150"/>
            <a:ext cx="0" cy="265200"/>
          </a:xfrm>
          <a:prstGeom prst="straightConnector1">
            <a:avLst/>
          </a:prstGeom>
          <a:noFill/>
          <a:ln cap="flat" cmpd="sng" w="38100">
            <a:solidFill>
              <a:schemeClr val="dk1"/>
            </a:solidFill>
            <a:prstDash val="solid"/>
            <a:round/>
            <a:headEnd len="med" w="med" type="none"/>
            <a:tailEnd len="med" w="med" type="none"/>
          </a:ln>
        </p:spPr>
      </p:cxnSp>
      <p:cxnSp>
        <p:nvCxnSpPr>
          <p:cNvPr id="817" name="Google Shape;817;p70"/>
          <p:cNvCxnSpPr/>
          <p:nvPr/>
        </p:nvCxnSpPr>
        <p:spPr>
          <a:xfrm>
            <a:off x="6333000" y="2571750"/>
            <a:ext cx="314100" cy="0"/>
          </a:xfrm>
          <a:prstGeom prst="straightConnector1">
            <a:avLst/>
          </a:prstGeom>
          <a:noFill/>
          <a:ln cap="flat" cmpd="sng" w="38100">
            <a:solidFill>
              <a:schemeClr val="dk1"/>
            </a:solidFill>
            <a:prstDash val="solid"/>
            <a:round/>
            <a:headEnd len="med" w="med" type="none"/>
            <a:tailEnd len="med" w="med" type="none"/>
          </a:ln>
        </p:spPr>
      </p:cxnSp>
      <p:cxnSp>
        <p:nvCxnSpPr>
          <p:cNvPr id="818" name="Google Shape;818;p70"/>
          <p:cNvCxnSpPr/>
          <p:nvPr/>
        </p:nvCxnSpPr>
        <p:spPr>
          <a:xfrm>
            <a:off x="1913400" y="2571750"/>
            <a:ext cx="314100" cy="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grpSp>
        <p:nvGrpSpPr>
          <p:cNvPr id="823" name="Google Shape;823;p71"/>
          <p:cNvGrpSpPr/>
          <p:nvPr/>
        </p:nvGrpSpPr>
        <p:grpSpPr>
          <a:xfrm>
            <a:off x="4250052" y="1959800"/>
            <a:ext cx="2192170" cy="1780517"/>
            <a:chOff x="4809625" y="1821425"/>
            <a:chExt cx="2192170" cy="1780517"/>
          </a:xfrm>
        </p:grpSpPr>
        <p:pic>
          <p:nvPicPr>
            <p:cNvPr id="824" name="Google Shape;824;p71"/>
            <p:cNvPicPr preferRelativeResize="0"/>
            <p:nvPr/>
          </p:nvPicPr>
          <p:blipFill>
            <a:blip r:embed="rId3">
              <a:alphaModFix/>
            </a:blip>
            <a:stretch>
              <a:fillRect/>
            </a:stretch>
          </p:blipFill>
          <p:spPr>
            <a:xfrm rot="-4060154">
              <a:off x="5262278" y="1810399"/>
              <a:ext cx="1286864" cy="1802569"/>
            </a:xfrm>
            <a:prstGeom prst="rect">
              <a:avLst/>
            </a:prstGeom>
            <a:noFill/>
            <a:ln>
              <a:noFill/>
            </a:ln>
          </p:spPr>
        </p:pic>
        <p:cxnSp>
          <p:nvCxnSpPr>
            <p:cNvPr id="825" name="Google Shape;825;p71"/>
            <p:cNvCxnSpPr/>
            <p:nvPr/>
          </p:nvCxnSpPr>
          <p:spPr>
            <a:xfrm flipH="1" rot="10800000">
              <a:off x="6467489" y="2675956"/>
              <a:ext cx="195300" cy="1500"/>
            </a:xfrm>
            <a:prstGeom prst="straightConnector1">
              <a:avLst/>
            </a:prstGeom>
            <a:noFill/>
            <a:ln cap="flat" cmpd="sng" w="38100">
              <a:solidFill>
                <a:srgbClr val="EBEDFE"/>
              </a:solidFill>
              <a:prstDash val="solid"/>
              <a:round/>
              <a:headEnd len="med" w="med" type="none"/>
              <a:tailEnd len="med" w="med" type="none"/>
            </a:ln>
          </p:spPr>
        </p:cxnSp>
      </p:grpSp>
      <p:sp>
        <p:nvSpPr>
          <p:cNvPr id="826" name="Google Shape;826;p71"/>
          <p:cNvSpPr txBox="1"/>
          <p:nvPr>
            <p:ph idx="1" type="body"/>
          </p:nvPr>
        </p:nvSpPr>
        <p:spPr>
          <a:xfrm>
            <a:off x="324000" y="759300"/>
            <a:ext cx="74889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In ka badan hal unug (cell) oo la isku xiro ayaa sameeya batari (battery) unugyo ah, oo inta badan loo yaqaan batari (battery).</a:t>
            </a:r>
            <a:r>
              <a:rPr b="1" lang="en-GB" sz="1100">
                <a:latin typeface="Lexend"/>
              </a:rPr>
              <a:t/>
            </a:r>
            <a:r>
              <a:rPr lang="en-GB" sz="1100">
                <a:latin typeface="Lexend"/>
              </a:rPr>
              <a:t/>
            </a:r>
            <a:endParaRPr/>
          </a:p>
        </p:txBody>
      </p:sp>
      <p:sp>
        <p:nvSpPr>
          <p:cNvPr id="827" name="Google Shape;827;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Waa maxay unug koronto (electrical cell)?</a:t>
            </a:r>
            <a:endParaRPr/>
          </a:p>
        </p:txBody>
      </p:sp>
      <p:grpSp>
        <p:nvGrpSpPr>
          <p:cNvPr id="828" name="Google Shape;828;p71"/>
          <p:cNvGrpSpPr/>
          <p:nvPr/>
        </p:nvGrpSpPr>
        <p:grpSpPr>
          <a:xfrm>
            <a:off x="2701777" y="1959812"/>
            <a:ext cx="2192170" cy="1780517"/>
            <a:chOff x="3159250" y="1816337"/>
            <a:chExt cx="2192170" cy="1780517"/>
          </a:xfrm>
        </p:grpSpPr>
        <p:pic>
          <p:nvPicPr>
            <p:cNvPr id="829" name="Google Shape;829;p71"/>
            <p:cNvPicPr preferRelativeResize="0"/>
            <p:nvPr/>
          </p:nvPicPr>
          <p:blipFill>
            <a:blip r:embed="rId3">
              <a:alphaModFix/>
            </a:blip>
            <a:stretch>
              <a:fillRect/>
            </a:stretch>
          </p:blipFill>
          <p:spPr>
            <a:xfrm rot="-4060154">
              <a:off x="3611903" y="1805311"/>
              <a:ext cx="1286864" cy="1802569"/>
            </a:xfrm>
            <a:prstGeom prst="rect">
              <a:avLst/>
            </a:prstGeom>
            <a:noFill/>
            <a:ln>
              <a:noFill/>
            </a:ln>
          </p:spPr>
        </p:pic>
        <p:cxnSp>
          <p:nvCxnSpPr>
            <p:cNvPr id="830" name="Google Shape;830;p71"/>
            <p:cNvCxnSpPr/>
            <p:nvPr/>
          </p:nvCxnSpPr>
          <p:spPr>
            <a:xfrm flipH="1" rot="10800000">
              <a:off x="4791089" y="2675956"/>
              <a:ext cx="195300" cy="1500"/>
            </a:xfrm>
            <a:prstGeom prst="straightConnector1">
              <a:avLst/>
            </a:prstGeom>
            <a:noFill/>
            <a:ln cap="flat" cmpd="sng" w="38100">
              <a:solidFill>
                <a:srgbClr val="EBEDFE"/>
              </a:solidFill>
              <a:prstDash val="solid"/>
              <a:round/>
              <a:headEnd len="med" w="med" type="none"/>
              <a:tailEnd len="med" w="med" type="none"/>
            </a:ln>
          </p:spPr>
        </p:cxnSp>
      </p:grpSp>
      <p:sp>
        <p:nvSpPr>
          <p:cNvPr id="831" name="Google Shape;831;p71"/>
          <p:cNvSpPr txBox="1"/>
          <p:nvPr/>
        </p:nvSpPr>
        <p:spPr>
          <a:xfrm>
            <a:off x="3471100" y="1671450"/>
            <a:ext cx="1077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hal unug (cell)</a:t>
            </a:r>
            <a:endParaRPr sz="1800">
              <a:solidFill>
                <a:schemeClr val="dk1"/>
              </a:solidFill>
              <a:latin typeface="Lexend"/>
              <a:ea typeface="Lexend"/>
              <a:cs typeface="Lexend"/>
              <a:sym typeface="Lexend"/>
            </a:endParaRPr>
          </a:p>
        </p:txBody>
      </p:sp>
      <p:cxnSp>
        <p:nvCxnSpPr>
          <p:cNvPr id="832" name="Google Shape;832;p71"/>
          <p:cNvCxnSpPr>
            <a:stCxn id="831" idx="2"/>
          </p:cNvCxnSpPr>
          <p:nvPr/>
        </p:nvCxnSpPr>
        <p:spPr>
          <a:xfrm>
            <a:off x="4009900" y="2133150"/>
            <a:ext cx="0" cy="531300"/>
          </a:xfrm>
          <a:prstGeom prst="straightConnector1">
            <a:avLst/>
          </a:prstGeom>
          <a:noFill/>
          <a:ln cap="flat" cmpd="sng" w="38100">
            <a:solidFill>
              <a:schemeClr val="accent4"/>
            </a:solidFill>
            <a:prstDash val="solid"/>
            <a:round/>
            <a:headEnd len="med" w="med" type="none"/>
            <a:tailEnd len="med" w="med" type="none"/>
          </a:ln>
        </p:spPr>
      </p:cxnSp>
      <p:sp>
        <p:nvSpPr>
          <p:cNvPr id="833" name="Google Shape;833;p71"/>
          <p:cNvSpPr/>
          <p:nvPr/>
        </p:nvSpPr>
        <p:spPr>
          <a:xfrm rot="-5400000">
            <a:off x="4409902" y="1760400"/>
            <a:ext cx="380400" cy="3364800"/>
          </a:xfrm>
          <a:prstGeom prst="leftBrace">
            <a:avLst>
              <a:gd fmla="val 25815" name="adj1"/>
              <a:gd fmla="val 50343" name="adj2"/>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solidFill>
                <a:schemeClr val="accent4"/>
              </a:solidFill>
              <a:latin typeface="Lexend"/>
              <a:ea typeface="Lexend"/>
              <a:cs typeface="Lexend"/>
              <a:sym typeface="Lexend"/>
            </a:endParaRPr>
          </a:p>
        </p:txBody>
      </p:sp>
      <p:cxnSp>
        <p:nvCxnSpPr>
          <p:cNvPr id="834" name="Google Shape;834;p71"/>
          <p:cNvCxnSpPr>
            <a:stCxn id="833" idx="1"/>
          </p:cNvCxnSpPr>
          <p:nvPr/>
        </p:nvCxnSpPr>
        <p:spPr>
          <a:xfrm flipH="1">
            <a:off x="4601444" y="3633000"/>
            <a:ext cx="10200" cy="461100"/>
          </a:xfrm>
          <a:prstGeom prst="straightConnector1">
            <a:avLst/>
          </a:prstGeom>
          <a:noFill/>
          <a:ln cap="flat" cmpd="sng" w="38100">
            <a:solidFill>
              <a:schemeClr val="accent4"/>
            </a:solidFill>
            <a:prstDash val="solid"/>
            <a:round/>
            <a:headEnd len="med" w="med" type="none"/>
            <a:tailEnd len="med" w="med" type="none"/>
          </a:ln>
        </p:spPr>
      </p:cxnSp>
      <p:sp>
        <p:nvSpPr>
          <p:cNvPr id="835" name="Google Shape;835;p71"/>
          <p:cNvSpPr txBox="1"/>
          <p:nvPr/>
        </p:nvSpPr>
        <p:spPr>
          <a:xfrm>
            <a:off x="3336950" y="4089150"/>
            <a:ext cx="25392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batari (battery) laba unug (cell) ah</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828"/>
                                        </p:tgtEl>
                                        <p:attrNameLst>
                                          <p:attrName>style.visibility</p:attrName>
                                        </p:attrNameLst>
                                      </p:cBhvr>
                                      <p:to>
                                        <p:strVal val="visible"/>
                                      </p:to>
                                    </p:set>
                                    <p:anim calcmode="lin" valueType="num">
                                      <p:cBhvr additive="base">
                                        <p:cTn dur="1000"/>
                                        <p:tgtEl>
                                          <p:spTgt spid="82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823"/>
                                        </p:tgtEl>
                                        <p:attrNameLst>
                                          <p:attrName>style.visibility</p:attrName>
                                        </p:attrNameLst>
                                      </p:cBhvr>
                                      <p:to>
                                        <p:strVal val="visible"/>
                                      </p:to>
                                    </p:set>
                                    <p:anim calcmode="lin" valueType="num">
                                      <p:cBhvr additive="base">
                                        <p:cTn dur="1000"/>
                                        <p:tgtEl>
                                          <p:spTgt spid="82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72"/>
          <p:cNvSpPr txBox="1"/>
          <p:nvPr>
            <p:ph idx="1" type="body"/>
          </p:nvPr>
        </p:nvSpPr>
        <p:spPr>
          <a:xfrm>
            <a:off x="324000" y="759300"/>
            <a:ext cx="71352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Waxaa jira unugyo (cells) iyo batariyo (batteries) oo kala duwan oo loo isticmaalo ujeedooyin kala duwan.</a:t>
            </a:r>
            <a:r>
              <a:rPr b="1" lang="en-GB" sz="1100">
                <a:latin typeface="Lexend"/>
              </a:rPr>
              <a:t/>
            </a:r>
            <a:r>
              <a:rPr lang="en-GB" sz="1100">
                <a:latin typeface="Lexend"/>
              </a:rPr>
              <a:t/>
            </a:r>
            <a:r>
              <a:rPr lang="en-GB" sz="1100">
                <a:latin typeface="Lexend"/>
              </a:rPr>
              <a:t/>
            </a:r>
            <a:r>
              <a:rPr b="1" lang="en-GB" sz="1100">
                <a:latin typeface="Lexend"/>
              </a:rPr>
              <a:t/>
            </a:r>
            <a:r>
              <a:rPr lang="en-GB" sz="1100">
                <a:latin typeface="Lexend"/>
              </a:rPr>
              <a:t/>
            </a:r>
            <a:endParaRPr/>
          </a:p>
        </p:txBody>
      </p:sp>
      <p:sp>
        <p:nvSpPr>
          <p:cNvPr id="841" name="Google Shape;841;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Waa maxay unug koronto (electrical cell)?</a:t>
            </a:r>
            <a:endParaRPr/>
          </a:p>
        </p:txBody>
      </p:sp>
      <p:pic>
        <p:nvPicPr>
          <p:cNvPr id="842" name="Google Shape;842;p72"/>
          <p:cNvPicPr preferRelativeResize="0"/>
          <p:nvPr/>
        </p:nvPicPr>
        <p:blipFill rotWithShape="1">
          <a:blip r:embed="rId3">
            <a:alphaModFix/>
          </a:blip>
          <a:srcRect b="2789" l="8387" r="1901" t="1342"/>
          <a:stretch/>
        </p:blipFill>
        <p:spPr>
          <a:xfrm rot="-5400000">
            <a:off x="2881163" y="1792826"/>
            <a:ext cx="3172424" cy="2883174"/>
          </a:xfrm>
          <a:prstGeom prst="rect">
            <a:avLst/>
          </a:prstGeom>
          <a:noFill/>
          <a:ln>
            <a:noFill/>
          </a:ln>
        </p:spPr>
      </p:pic>
      <p:sp>
        <p:nvSpPr>
          <p:cNvPr id="843" name="Google Shape;843;p72"/>
          <p:cNvSpPr txBox="1"/>
          <p:nvPr>
            <p:ph idx="1" type="body"/>
          </p:nvPr>
        </p:nvSpPr>
        <p:spPr>
          <a:xfrm>
            <a:off x="6138588" y="2859600"/>
            <a:ext cx="1884300" cy="277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powerbank</a:t>
            </a:r>
            <a:r>
              <a:rPr lang="en-GB" sz="1100">
                <a:latin typeface="Lexend"/>
              </a:rPr>
              <a:t/>
            </a:r>
            <a:endParaRPr sz="1800"/>
          </a:p>
        </p:txBody>
      </p:sp>
      <p:sp>
        <p:nvSpPr>
          <p:cNvPr id="844" name="Google Shape;844;p72"/>
          <p:cNvSpPr txBox="1"/>
          <p:nvPr>
            <p:ph idx="1" type="body"/>
          </p:nvPr>
        </p:nvSpPr>
        <p:spPr>
          <a:xfrm>
            <a:off x="6064038" y="4176025"/>
            <a:ext cx="1884300" cy="277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unug alkaline (alkaline cell)</a:t>
            </a:r>
            <a:r>
              <a:rPr lang="en-GB" sz="1100">
                <a:latin typeface="Lexend"/>
              </a:rPr>
              <a:t/>
            </a:r>
            <a:endParaRPr sz="1800"/>
          </a:p>
        </p:txBody>
      </p:sp>
      <p:sp>
        <p:nvSpPr>
          <p:cNvPr id="845" name="Google Shape;845;p72"/>
          <p:cNvSpPr txBox="1"/>
          <p:nvPr>
            <p:ph idx="1" type="body"/>
          </p:nvPr>
        </p:nvSpPr>
        <p:spPr>
          <a:xfrm>
            <a:off x="6064038" y="3791663"/>
            <a:ext cx="2033400" cy="277200"/>
          </a:xfrm>
          <a:prstGeom prst="rect">
            <a:avLst/>
          </a:prstGeom>
        </p:spPr>
        <p:txBody>
          <a:bodyPr anchorCtr="0" anchor="t" bIns="0" lIns="36000" spcFirstLastPara="1" rIns="0" wrap="square" tIns="0">
            <a:normAutofit/>
          </a:bodyPr>
          <a:lstStyle/>
          <a:p>
            <a:pPr indent="0" lvl="0" marL="0" rtl="0" algn="l">
              <a:lnSpc>
                <a:spcPct val="100000"/>
              </a:lnSpc>
              <a:spcBef>
                <a:spcPts val="0"/>
              </a:spcBef>
              <a:spcAft>
                <a:spcPts val="1000"/>
              </a:spcAft>
              <a:buNone/>
            </a:pPr>
            <a:r>
              <a:rPr lang="en-GB" sz="1100">
                <a:latin typeface="Lexend"/>
              </a:rPr>
              <a:t>unug dib loo dallaci karo (rechargeable cell)</a:t>
            </a:r>
            <a:r>
              <a:rPr lang="en-GB" sz="1100">
                <a:latin typeface="Lexend"/>
              </a:rPr>
              <a:t/>
            </a:r>
            <a:r>
              <a:rPr lang="en-GB" sz="1100">
                <a:latin typeface="Lexend"/>
              </a:rPr>
              <a:t/>
            </a:r>
            <a:endParaRPr sz="1800"/>
          </a:p>
        </p:txBody>
      </p:sp>
      <p:sp>
        <p:nvSpPr>
          <p:cNvPr id="846" name="Google Shape;846;p72"/>
          <p:cNvSpPr txBox="1"/>
          <p:nvPr>
            <p:ph idx="1" type="body"/>
          </p:nvPr>
        </p:nvSpPr>
        <p:spPr>
          <a:xfrm>
            <a:off x="1345063" y="4543425"/>
            <a:ext cx="15258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batari toosh (torch battery)</a:t>
            </a:r>
            <a:endParaRPr sz="1800"/>
          </a:p>
        </p:txBody>
      </p:sp>
      <p:sp>
        <p:nvSpPr>
          <p:cNvPr id="847" name="Google Shape;847;p72"/>
          <p:cNvSpPr txBox="1"/>
          <p:nvPr>
            <p:ph idx="1" type="body"/>
          </p:nvPr>
        </p:nvSpPr>
        <p:spPr>
          <a:xfrm>
            <a:off x="1687063" y="4176025"/>
            <a:ext cx="11838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unug saacad (watch cell)</a:t>
            </a:r>
            <a:endParaRPr sz="1800"/>
          </a:p>
        </p:txBody>
      </p:sp>
      <p:sp>
        <p:nvSpPr>
          <p:cNvPr id="848" name="Google Shape;848;p72"/>
          <p:cNvSpPr txBox="1"/>
          <p:nvPr>
            <p:ph idx="1" type="body"/>
          </p:nvPr>
        </p:nvSpPr>
        <p:spPr>
          <a:xfrm>
            <a:off x="1046563" y="3487325"/>
            <a:ext cx="18243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batari kamarad (camera battery)</a:t>
            </a:r>
            <a:endParaRPr sz="1800"/>
          </a:p>
        </p:txBody>
      </p:sp>
      <p:cxnSp>
        <p:nvCxnSpPr>
          <p:cNvPr id="849" name="Google Shape;849;p72"/>
          <p:cNvCxnSpPr>
            <a:stCxn id="843" idx="1"/>
          </p:cNvCxnSpPr>
          <p:nvPr/>
        </p:nvCxnSpPr>
        <p:spPr>
          <a:xfrm rot="10800000">
            <a:off x="5228988" y="2998200"/>
            <a:ext cx="909600" cy="0"/>
          </a:xfrm>
          <a:prstGeom prst="straightConnector1">
            <a:avLst/>
          </a:prstGeom>
          <a:noFill/>
          <a:ln cap="flat" cmpd="sng" w="38100">
            <a:solidFill>
              <a:schemeClr val="dk1"/>
            </a:solidFill>
            <a:prstDash val="solid"/>
            <a:round/>
            <a:headEnd len="med" w="med" type="none"/>
            <a:tailEnd len="med" w="med" type="none"/>
          </a:ln>
        </p:spPr>
      </p:cxnSp>
      <p:cxnSp>
        <p:nvCxnSpPr>
          <p:cNvPr id="850" name="Google Shape;850;p72"/>
          <p:cNvCxnSpPr>
            <a:stCxn id="845" idx="1"/>
          </p:cNvCxnSpPr>
          <p:nvPr/>
        </p:nvCxnSpPr>
        <p:spPr>
          <a:xfrm rot="10800000">
            <a:off x="5371938" y="3930263"/>
            <a:ext cx="692100" cy="0"/>
          </a:xfrm>
          <a:prstGeom prst="straightConnector1">
            <a:avLst/>
          </a:prstGeom>
          <a:noFill/>
          <a:ln cap="flat" cmpd="sng" w="38100">
            <a:solidFill>
              <a:schemeClr val="dk1"/>
            </a:solidFill>
            <a:prstDash val="solid"/>
            <a:round/>
            <a:headEnd len="med" w="med" type="none"/>
            <a:tailEnd len="med" w="med" type="none"/>
          </a:ln>
        </p:spPr>
      </p:cxnSp>
      <p:cxnSp>
        <p:nvCxnSpPr>
          <p:cNvPr id="851" name="Google Shape;851;p72"/>
          <p:cNvCxnSpPr>
            <a:stCxn id="844" idx="1"/>
          </p:cNvCxnSpPr>
          <p:nvPr/>
        </p:nvCxnSpPr>
        <p:spPr>
          <a:xfrm rot="10800000">
            <a:off x="5181138" y="4314625"/>
            <a:ext cx="882900" cy="0"/>
          </a:xfrm>
          <a:prstGeom prst="straightConnector1">
            <a:avLst/>
          </a:prstGeom>
          <a:noFill/>
          <a:ln cap="flat" cmpd="sng" w="38100">
            <a:solidFill>
              <a:schemeClr val="dk1"/>
            </a:solidFill>
            <a:prstDash val="solid"/>
            <a:round/>
            <a:headEnd len="med" w="med" type="none"/>
            <a:tailEnd len="med" w="med" type="none"/>
          </a:ln>
        </p:spPr>
      </p:cxnSp>
      <p:cxnSp>
        <p:nvCxnSpPr>
          <p:cNvPr id="852" name="Google Shape;852;p72"/>
          <p:cNvCxnSpPr>
            <a:endCxn id="846" idx="3"/>
          </p:cNvCxnSpPr>
          <p:nvPr/>
        </p:nvCxnSpPr>
        <p:spPr>
          <a:xfrm rot="10800000">
            <a:off x="2870863" y="4682025"/>
            <a:ext cx="1174800" cy="0"/>
          </a:xfrm>
          <a:prstGeom prst="straightConnector1">
            <a:avLst/>
          </a:prstGeom>
          <a:noFill/>
          <a:ln cap="flat" cmpd="sng" w="38100">
            <a:solidFill>
              <a:schemeClr val="dk1"/>
            </a:solidFill>
            <a:prstDash val="solid"/>
            <a:round/>
            <a:headEnd len="med" w="med" type="none"/>
            <a:tailEnd len="med" w="med" type="none"/>
          </a:ln>
        </p:spPr>
      </p:cxnSp>
      <p:cxnSp>
        <p:nvCxnSpPr>
          <p:cNvPr id="853" name="Google Shape;853;p72"/>
          <p:cNvCxnSpPr>
            <a:endCxn id="847" idx="3"/>
          </p:cNvCxnSpPr>
          <p:nvPr/>
        </p:nvCxnSpPr>
        <p:spPr>
          <a:xfrm rot="10800000">
            <a:off x="2870863" y="4314625"/>
            <a:ext cx="745500" cy="0"/>
          </a:xfrm>
          <a:prstGeom prst="straightConnector1">
            <a:avLst/>
          </a:prstGeom>
          <a:noFill/>
          <a:ln cap="flat" cmpd="sng" w="38100">
            <a:solidFill>
              <a:schemeClr val="dk1"/>
            </a:solidFill>
            <a:prstDash val="solid"/>
            <a:round/>
            <a:headEnd len="med" w="med" type="none"/>
            <a:tailEnd len="med" w="med" type="none"/>
          </a:ln>
        </p:spPr>
      </p:cxnSp>
      <p:cxnSp>
        <p:nvCxnSpPr>
          <p:cNvPr id="854" name="Google Shape;854;p72"/>
          <p:cNvCxnSpPr>
            <a:endCxn id="848" idx="3"/>
          </p:cNvCxnSpPr>
          <p:nvPr/>
        </p:nvCxnSpPr>
        <p:spPr>
          <a:xfrm rot="10800000">
            <a:off x="2870863" y="3625925"/>
            <a:ext cx="1003200" cy="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73"/>
          <p:cNvSpPr txBox="1"/>
          <p:nvPr>
            <p:ph idx="1" type="body"/>
          </p:nvPr>
        </p:nvSpPr>
        <p:spPr>
          <a:xfrm>
            <a:off x="324000" y="693750"/>
            <a:ext cx="41388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Taleefanka gacanta (mobile phone) wuxuu ku jiraa batari (battery) weyn oo dib loo dallaci karo.</a:t>
            </a:r>
            <a:r>
              <a:rPr lang="en-GB" sz="1100">
                <a:latin typeface="Lexend"/>
              </a:rPr>
              <a:t/>
            </a:r>
            <a:r>
              <a:rPr lang="en-GB" sz="1100">
                <a:latin typeface="Lexend"/>
              </a:rPr>
              <a:t/>
            </a:r>
            <a:endParaRPr/>
          </a:p>
        </p:txBody>
      </p:sp>
      <p:sp>
        <p:nvSpPr>
          <p:cNvPr id="860" name="Google Shape;860;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Waa maxay unug koronto (electrical cell)?</a:t>
            </a:r>
            <a:endParaRPr/>
          </a:p>
        </p:txBody>
      </p:sp>
      <p:pic>
        <p:nvPicPr>
          <p:cNvPr id="861" name="Google Shape;861;p73"/>
          <p:cNvPicPr preferRelativeResize="0"/>
          <p:nvPr/>
        </p:nvPicPr>
        <p:blipFill>
          <a:blip r:embed="rId3">
            <a:alphaModFix/>
          </a:blip>
          <a:stretch>
            <a:fillRect/>
          </a:stretch>
        </p:blipFill>
        <p:spPr>
          <a:xfrm>
            <a:off x="4653775" y="1080000"/>
            <a:ext cx="2028900" cy="3580400"/>
          </a:xfrm>
          <a:prstGeom prst="rect">
            <a:avLst/>
          </a:prstGeom>
          <a:noFill/>
          <a:ln>
            <a:noFill/>
          </a:ln>
        </p:spPr>
      </p:pic>
      <p:sp>
        <p:nvSpPr>
          <p:cNvPr id="862" name="Google Shape;862;p73"/>
          <p:cNvSpPr txBox="1"/>
          <p:nvPr/>
        </p:nvSpPr>
        <p:spPr>
          <a:xfrm>
            <a:off x="2461325" y="2916450"/>
            <a:ext cx="18468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batari taleefan (phone battery)</a:t>
            </a:r>
            <a:endParaRPr sz="1800">
              <a:solidFill>
                <a:schemeClr val="dk1"/>
              </a:solidFill>
              <a:latin typeface="Lexend"/>
              <a:ea typeface="Lexend"/>
              <a:cs typeface="Lexend"/>
              <a:sym typeface="Lexend"/>
            </a:endParaRPr>
          </a:p>
        </p:txBody>
      </p:sp>
      <p:cxnSp>
        <p:nvCxnSpPr>
          <p:cNvPr id="863" name="Google Shape;863;p73"/>
          <p:cNvCxnSpPr>
            <a:stCxn id="862" idx="3"/>
          </p:cNvCxnSpPr>
          <p:nvPr/>
        </p:nvCxnSpPr>
        <p:spPr>
          <a:xfrm>
            <a:off x="4308125" y="3147300"/>
            <a:ext cx="1242000" cy="0"/>
          </a:xfrm>
          <a:prstGeom prst="straightConnector1">
            <a:avLst/>
          </a:prstGeom>
          <a:noFill/>
          <a:ln cap="flat" cmpd="sng" w="38100">
            <a:solidFill>
              <a:schemeClr val="accent4"/>
            </a:solidFill>
            <a:prstDash val="solid"/>
            <a:round/>
            <a:headEnd len="med" w="med" type="none"/>
            <a:tailEnd len="med" w="med" type="none"/>
          </a:ln>
        </p:spPr>
      </p:cxnSp>
      <p:sp>
        <p:nvSpPr>
          <p:cNvPr id="864" name="Google Shape;864;p73"/>
          <p:cNvSpPr txBox="1"/>
          <p:nvPr>
            <p:ph idx="1" type="body"/>
          </p:nvPr>
        </p:nvSpPr>
        <p:spPr>
          <a:xfrm>
            <a:off x="324000" y="1641225"/>
            <a:ext cx="4138800" cy="11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Taleefanku ma shaqeyn karo haddii batarigu (battery) uusan riixin socodka (current) wareegyada (circuits) dhexdooda.</a:t>
            </a:r>
            <a:r>
              <a:rPr b="1" lang="en-GB" sz="1100">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74"/>
          <p:cNvSpPr txBox="1"/>
          <p:nvPr>
            <p:ph idx="1" type="body"/>
          </p:nvPr>
        </p:nvSpPr>
        <p:spPr>
          <a:xfrm>
            <a:off x="324000" y="759300"/>
            <a:ext cx="7058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Baabuurta korontada ku shaqeeya (electric cars) waxay leeyihiin batariyo (batteries) waaweyn oo ay tahay in si joogto ah dib loo dallaco.</a:t>
            </a:r>
            <a:r>
              <a:rPr b="1" lang="en-GB" sz="1100">
                <a:latin typeface="Lexend"/>
              </a:rPr>
              <a:t/>
            </a:r>
            <a:r>
              <a:rPr lang="en-GB" sz="1100">
                <a:latin typeface="Lexend"/>
              </a:rPr>
              <a:t/>
            </a:r>
            <a:endParaRPr/>
          </a:p>
        </p:txBody>
      </p:sp>
      <p:sp>
        <p:nvSpPr>
          <p:cNvPr id="870" name="Google Shape;870;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Waa maxay unug koronto (electrical cell)?</a:t>
            </a:r>
            <a:endParaRPr/>
          </a:p>
        </p:txBody>
      </p:sp>
      <p:pic>
        <p:nvPicPr>
          <p:cNvPr id="871" name="Google Shape;871;p74"/>
          <p:cNvPicPr preferRelativeResize="0"/>
          <p:nvPr/>
        </p:nvPicPr>
        <p:blipFill>
          <a:blip r:embed="rId3">
            <a:alphaModFix/>
          </a:blip>
          <a:stretch>
            <a:fillRect/>
          </a:stretch>
        </p:blipFill>
        <p:spPr>
          <a:xfrm>
            <a:off x="1983463" y="1555275"/>
            <a:ext cx="5177073" cy="3020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75"/>
          <p:cNvSpPr txBox="1"/>
          <p:nvPr>
            <p:ph type="title"/>
          </p:nvPr>
        </p:nvSpPr>
        <p:spPr>
          <a:xfrm>
            <a:off x="324000" y="810000"/>
            <a:ext cx="7135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Kee ayaa ka mid ah weedho ku saabsan unugyada iyo baytariyada uu yahay mid sax ah?</a:t>
            </a:r>
            <a:endParaRPr/>
          </a:p>
        </p:txBody>
      </p:sp>
      <p:sp>
        <p:nvSpPr>
          <p:cNvPr id="877" name="Google Shape;877;p7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unug koronto (electrical cell)?</a:t>
            </a:r>
            <a:endParaRPr/>
          </a:p>
        </p:txBody>
      </p:sp>
      <p:sp>
        <p:nvSpPr>
          <p:cNvPr id="878" name="Google Shape;878;p75"/>
          <p:cNvSpPr txBox="1"/>
          <p:nvPr>
            <p:ph idx="3" type="subTitle"/>
          </p:nvPr>
        </p:nvSpPr>
        <p:spPr>
          <a:xfrm>
            <a:off x="1034425" y="248944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Waxay ku iman karaan qaabab iyo cabbirro kala duwan.</a:t>
            </a:r>
            <a:endParaRPr/>
          </a:p>
        </p:txBody>
      </p:sp>
      <p:sp>
        <p:nvSpPr>
          <p:cNvPr id="879" name="Google Shape;879;p75"/>
          <p:cNvSpPr txBox="1"/>
          <p:nvPr>
            <p:ph idx="4" type="subTitle"/>
          </p:nvPr>
        </p:nvSpPr>
        <p:spPr>
          <a:xfrm>
            <a:off x="1034425" y="3309765"/>
            <a:ext cx="7464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Waxay isticmaalaan shidaal (fossil fuels) si ay u soo saaraan koronto.</a:t>
            </a:r>
            <a:endParaRPr/>
          </a:p>
        </p:txBody>
      </p:sp>
      <p:sp>
        <p:nvSpPr>
          <p:cNvPr id="880" name="Google Shape;880;p75"/>
          <p:cNvSpPr txBox="1"/>
          <p:nvPr>
            <p:ph idx="5" type="subTitle"/>
          </p:nvPr>
        </p:nvSpPr>
        <p:spPr>
          <a:xfrm>
            <a:off x="1034425" y="4113825"/>
            <a:ext cx="7885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Waxay leeyihiin terminal togan, taban, iyo dhexdhexaad.</a:t>
            </a:r>
            <a:r>
              <a:rPr lang="en-GB">
                <a:latin typeface="Lexend"/>
              </a:rPr>
              <a:t/>
            </a:r>
            <a:endParaRPr/>
          </a:p>
        </p:txBody>
      </p:sp>
      <p:pic>
        <p:nvPicPr>
          <p:cNvPr id="881" name="Google Shape;881;p75"/>
          <p:cNvPicPr preferRelativeResize="0"/>
          <p:nvPr/>
        </p:nvPicPr>
        <p:blipFill>
          <a:blip r:embed="rId3">
            <a:alphaModFix/>
          </a:blip>
          <a:stretch>
            <a:fillRect/>
          </a:stretch>
        </p:blipFill>
        <p:spPr>
          <a:xfrm>
            <a:off x="7459208" y="2450325"/>
            <a:ext cx="396000" cy="419100"/>
          </a:xfrm>
          <a:prstGeom prst="rect">
            <a:avLst/>
          </a:prstGeom>
          <a:noFill/>
          <a:ln>
            <a:noFill/>
          </a:ln>
        </p:spPr>
      </p:pic>
      <p:sp>
        <p:nvSpPr>
          <p:cNvPr id="882" name="Google Shape;882;p75"/>
          <p:cNvSpPr txBox="1"/>
          <p:nvPr>
            <p:ph idx="1" type="subTitle"/>
          </p:nvPr>
        </p:nvSpPr>
        <p:spPr>
          <a:xfrm>
            <a:off x="1034425" y="16853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Dhammaantood waa la dib u buuxin karaa (rechargeable).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unug koronto (electrical cell)?</a:t>
            </a:r>
            <a:endParaRPr/>
          </a:p>
        </p:txBody>
      </p:sp>
      <p:pic>
        <p:nvPicPr>
          <p:cNvPr id="888" name="Google Shape;888;p76"/>
          <p:cNvPicPr preferRelativeResize="0"/>
          <p:nvPr/>
        </p:nvPicPr>
        <p:blipFill>
          <a:blip r:embed="rId3">
            <a:alphaModFix/>
          </a:blip>
          <a:stretch>
            <a:fillRect/>
          </a:stretch>
        </p:blipFill>
        <p:spPr>
          <a:xfrm>
            <a:off x="4126875" y="1939525"/>
            <a:ext cx="3295062" cy="2763751"/>
          </a:xfrm>
          <a:prstGeom prst="rect">
            <a:avLst/>
          </a:prstGeom>
          <a:noFill/>
          <a:ln>
            <a:noFill/>
          </a:ln>
        </p:spPr>
      </p:pic>
      <p:sp>
        <p:nvSpPr>
          <p:cNvPr id="889" name="Google Shape;889;p76"/>
          <p:cNvSpPr txBox="1"/>
          <p:nvPr>
            <p:ph idx="1" type="body"/>
          </p:nvPr>
        </p:nvSpPr>
        <p:spPr>
          <a:xfrm>
            <a:off x="324000" y="759300"/>
            <a:ext cx="71352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Unug fudud ayaa la samayn karaa iyadoo la isticmaalo labo bir oo kala duwan, sida zinc iyo copper, oo la geliyo liin.</a:t>
            </a:r>
            <a:r>
              <a:rPr b="1" lang="en-GB">
                <a:latin typeface="Lexend"/>
              </a:rPr>
              <a:t/>
            </a:r>
            <a:r>
              <a:rPr lang="en-GB">
                <a:latin typeface="Lexend"/>
              </a:rPr>
              <a:t/>
            </a:r>
            <a:endParaRPr/>
          </a:p>
        </p:txBody>
      </p:sp>
      <p:cxnSp>
        <p:nvCxnSpPr>
          <p:cNvPr id="890" name="Google Shape;890;p76"/>
          <p:cNvCxnSpPr>
            <a:endCxn id="891" idx="1"/>
          </p:cNvCxnSpPr>
          <p:nvPr/>
        </p:nvCxnSpPr>
        <p:spPr>
          <a:xfrm>
            <a:off x="6075600" y="2776200"/>
            <a:ext cx="1383600" cy="0"/>
          </a:xfrm>
          <a:prstGeom prst="straightConnector1">
            <a:avLst/>
          </a:prstGeom>
          <a:noFill/>
          <a:ln cap="flat" cmpd="sng" w="38100">
            <a:solidFill>
              <a:schemeClr val="accent4"/>
            </a:solidFill>
            <a:prstDash val="solid"/>
            <a:round/>
            <a:headEnd len="med" w="med" type="none"/>
            <a:tailEnd len="med" w="med" type="none"/>
          </a:ln>
        </p:spPr>
      </p:cxnSp>
      <p:cxnSp>
        <p:nvCxnSpPr>
          <p:cNvPr id="892" name="Google Shape;892;p76"/>
          <p:cNvCxnSpPr>
            <a:endCxn id="893" idx="1"/>
          </p:cNvCxnSpPr>
          <p:nvPr/>
        </p:nvCxnSpPr>
        <p:spPr>
          <a:xfrm>
            <a:off x="6772200" y="3076675"/>
            <a:ext cx="680700" cy="0"/>
          </a:xfrm>
          <a:prstGeom prst="straightConnector1">
            <a:avLst/>
          </a:prstGeom>
          <a:noFill/>
          <a:ln cap="flat" cmpd="sng" w="38100">
            <a:solidFill>
              <a:schemeClr val="accent4"/>
            </a:solidFill>
            <a:prstDash val="solid"/>
            <a:round/>
            <a:headEnd len="med" w="med" type="none"/>
            <a:tailEnd len="med" w="med" type="none"/>
          </a:ln>
        </p:spPr>
      </p:cxnSp>
      <p:sp>
        <p:nvSpPr>
          <p:cNvPr id="891" name="Google Shape;891;p76"/>
          <p:cNvSpPr txBox="1"/>
          <p:nvPr/>
        </p:nvSpPr>
        <p:spPr>
          <a:xfrm>
            <a:off x="7459200" y="2545350"/>
            <a:ext cx="626700" cy="461700"/>
          </a:xfrm>
          <a:prstGeom prst="rect">
            <a:avLst/>
          </a:prstGeom>
          <a:solidFill>
            <a:srgbClr val="FFFFFF">
              <a:alpha val="85000"/>
            </a:srgbClr>
          </a:solid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zinc</a:t>
            </a:r>
            <a:endParaRPr sz="1800">
              <a:solidFill>
                <a:schemeClr val="dk1"/>
              </a:solidFill>
              <a:latin typeface="Lexend"/>
              <a:ea typeface="Lexend"/>
              <a:cs typeface="Lexend"/>
              <a:sym typeface="Lexend"/>
            </a:endParaRPr>
          </a:p>
        </p:txBody>
      </p:sp>
      <p:sp>
        <p:nvSpPr>
          <p:cNvPr id="893" name="Google Shape;893;p76"/>
          <p:cNvSpPr txBox="1"/>
          <p:nvPr/>
        </p:nvSpPr>
        <p:spPr>
          <a:xfrm>
            <a:off x="7452900" y="2845825"/>
            <a:ext cx="9702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copper</a:t>
            </a:r>
            <a:endParaRPr sz="1800">
              <a:solidFill>
                <a:schemeClr val="dk1"/>
              </a:solidFill>
              <a:latin typeface="Lexend"/>
              <a:ea typeface="Lexend"/>
              <a:cs typeface="Lexend"/>
              <a:sym typeface="Lexend"/>
            </a:endParaRPr>
          </a:p>
        </p:txBody>
      </p:sp>
      <p:sp>
        <p:nvSpPr>
          <p:cNvPr id="894" name="Google Shape;894;p76"/>
          <p:cNvSpPr txBox="1"/>
          <p:nvPr/>
        </p:nvSpPr>
        <p:spPr>
          <a:xfrm>
            <a:off x="324000" y="1883950"/>
            <a:ext cx="3038400" cy="1896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800">
                <a:solidFill>
                  <a:schemeClr val="dk1"/>
                </a:solidFill>
                <a:latin typeface="Lexend"/>
                <a:ea typeface="Lexend"/>
                <a:cs typeface="Lexend"/>
                <a:sym typeface="Lexend"/>
              </a:rPr>
              <a:t>Cusbada (acidic) ee ku jirta liinta waxay la falgashaa (reacts) biraha, taasoo keenta in koronto (charge) ku qulqulo wareegga (circuit).</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grpSp>
        <p:nvGrpSpPr>
          <p:cNvPr id="899" name="Google Shape;899;p77"/>
          <p:cNvGrpSpPr/>
          <p:nvPr/>
        </p:nvGrpSpPr>
        <p:grpSpPr>
          <a:xfrm>
            <a:off x="4809625" y="1364225"/>
            <a:ext cx="2192170" cy="1780517"/>
            <a:chOff x="4809625" y="1821425"/>
            <a:chExt cx="2192170" cy="1780517"/>
          </a:xfrm>
        </p:grpSpPr>
        <p:pic>
          <p:nvPicPr>
            <p:cNvPr id="900" name="Google Shape;900;p77"/>
            <p:cNvPicPr preferRelativeResize="0"/>
            <p:nvPr/>
          </p:nvPicPr>
          <p:blipFill>
            <a:blip r:embed="rId3">
              <a:alphaModFix/>
            </a:blip>
            <a:stretch>
              <a:fillRect/>
            </a:stretch>
          </p:blipFill>
          <p:spPr>
            <a:xfrm rot="-4060154">
              <a:off x="5262278" y="1810399"/>
              <a:ext cx="1286864" cy="1802569"/>
            </a:xfrm>
            <a:prstGeom prst="rect">
              <a:avLst/>
            </a:prstGeom>
            <a:noFill/>
            <a:ln>
              <a:noFill/>
            </a:ln>
          </p:spPr>
        </p:pic>
        <p:cxnSp>
          <p:nvCxnSpPr>
            <p:cNvPr id="901" name="Google Shape;901;p77"/>
            <p:cNvCxnSpPr/>
            <p:nvPr/>
          </p:nvCxnSpPr>
          <p:spPr>
            <a:xfrm flipH="1" rot="10800000">
              <a:off x="6467489" y="2675956"/>
              <a:ext cx="195300" cy="1500"/>
            </a:xfrm>
            <a:prstGeom prst="straightConnector1">
              <a:avLst/>
            </a:prstGeom>
            <a:noFill/>
            <a:ln cap="flat" cmpd="sng" w="38100">
              <a:solidFill>
                <a:srgbClr val="EBEDFE"/>
              </a:solidFill>
              <a:prstDash val="solid"/>
              <a:round/>
              <a:headEnd len="med" w="med" type="none"/>
              <a:tailEnd len="med" w="med" type="none"/>
            </a:ln>
          </p:spPr>
        </p:cxnSp>
      </p:grpSp>
      <p:sp>
        <p:nvSpPr>
          <p:cNvPr id="902" name="Google Shape;902;p77"/>
          <p:cNvSpPr txBox="1"/>
          <p:nvPr>
            <p:ph idx="1" type="body"/>
          </p:nvPr>
        </p:nvSpPr>
        <p:spPr>
          <a:xfrm>
            <a:off x="324000" y="759300"/>
            <a:ext cx="69606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a:latin typeface="Lexend"/>
              </a:rPr>
              <a:t>Unugyada waa in la isku xiraa si ay isku jiho ugu toosan yihiin.</a:t>
            </a:r>
            <a:r>
              <a:rPr lang="en-GB">
                <a:latin typeface="Lexend"/>
              </a:rPr>
              <a:t/>
            </a:r>
            <a:endParaRPr/>
          </a:p>
        </p:txBody>
      </p:sp>
      <p:sp>
        <p:nvSpPr>
          <p:cNvPr id="903" name="Google Shape;903;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unug koronto (electrical cell)?</a:t>
            </a:r>
            <a:endParaRPr/>
          </a:p>
        </p:txBody>
      </p:sp>
      <p:grpSp>
        <p:nvGrpSpPr>
          <p:cNvPr id="904" name="Google Shape;904;p77"/>
          <p:cNvGrpSpPr/>
          <p:nvPr/>
        </p:nvGrpSpPr>
        <p:grpSpPr>
          <a:xfrm>
            <a:off x="3159250" y="1359137"/>
            <a:ext cx="2192170" cy="1780517"/>
            <a:chOff x="3159250" y="1816337"/>
            <a:chExt cx="2192170" cy="1780517"/>
          </a:xfrm>
        </p:grpSpPr>
        <p:pic>
          <p:nvPicPr>
            <p:cNvPr id="905" name="Google Shape;905;p77"/>
            <p:cNvPicPr preferRelativeResize="0"/>
            <p:nvPr/>
          </p:nvPicPr>
          <p:blipFill>
            <a:blip r:embed="rId3">
              <a:alphaModFix/>
            </a:blip>
            <a:stretch>
              <a:fillRect/>
            </a:stretch>
          </p:blipFill>
          <p:spPr>
            <a:xfrm rot="-4060154">
              <a:off x="3611903" y="1805311"/>
              <a:ext cx="1286864" cy="1802569"/>
            </a:xfrm>
            <a:prstGeom prst="rect">
              <a:avLst/>
            </a:prstGeom>
            <a:noFill/>
            <a:ln>
              <a:noFill/>
            </a:ln>
          </p:spPr>
        </p:pic>
        <p:cxnSp>
          <p:nvCxnSpPr>
            <p:cNvPr id="906" name="Google Shape;906;p77"/>
            <p:cNvCxnSpPr/>
            <p:nvPr/>
          </p:nvCxnSpPr>
          <p:spPr>
            <a:xfrm flipH="1" rot="10800000">
              <a:off x="4791089" y="2675956"/>
              <a:ext cx="195300" cy="1500"/>
            </a:xfrm>
            <a:prstGeom prst="straightConnector1">
              <a:avLst/>
            </a:prstGeom>
            <a:noFill/>
            <a:ln cap="flat" cmpd="sng" w="38100">
              <a:solidFill>
                <a:srgbClr val="EBEDFE"/>
              </a:solidFill>
              <a:prstDash val="solid"/>
              <a:round/>
              <a:headEnd len="med" w="med" type="none"/>
              <a:tailEnd len="med" w="med" type="none"/>
            </a:ln>
          </p:spPr>
        </p:cxnSp>
      </p:grpSp>
      <p:sp>
        <p:nvSpPr>
          <p:cNvPr id="907" name="Google Shape;907;p77"/>
          <p:cNvSpPr txBox="1"/>
          <p:nvPr>
            <p:ph idx="1" type="body"/>
          </p:nvPr>
        </p:nvSpPr>
        <p:spPr>
          <a:xfrm>
            <a:off x="324000" y="3700300"/>
            <a:ext cx="7634400" cy="856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Terminalyada togan waa inay ku xirmaan kuwa taban.</a:t>
            </a:r>
            <a:endParaRPr/>
          </a:p>
          <a:p>
            <a:pPr indent="0" lvl="0" marL="0" rtl="0" algn="l">
              <a:spcBef>
                <a:spcPts val="1000"/>
              </a:spcBef>
              <a:spcAft>
                <a:spcPts val="1000"/>
              </a:spcAft>
              <a:buNone/>
              <a:defRPr/>
            </a:pPr>
            <a:r>
              <a:rPr lang="en-GB">
                <a:latin typeface="Lexend"/>
              </a:rPr>
              <a:t>Dhammaan unugyadu waa inay nooc isku mid ah yihiin.</a:t>
            </a:r>
            <a:endParaRPr/>
          </a:p>
        </p:txBody>
      </p:sp>
      <p:grpSp>
        <p:nvGrpSpPr>
          <p:cNvPr id="908" name="Google Shape;908;p77"/>
          <p:cNvGrpSpPr/>
          <p:nvPr/>
        </p:nvGrpSpPr>
        <p:grpSpPr>
          <a:xfrm>
            <a:off x="1513698" y="1356412"/>
            <a:ext cx="2195355" cy="1785976"/>
            <a:chOff x="1513698" y="1813612"/>
            <a:chExt cx="2195355" cy="1785976"/>
          </a:xfrm>
        </p:grpSpPr>
        <p:pic>
          <p:nvPicPr>
            <p:cNvPr id="909" name="Google Shape;909;p77"/>
            <p:cNvPicPr preferRelativeResize="0"/>
            <p:nvPr/>
          </p:nvPicPr>
          <p:blipFill>
            <a:blip r:embed="rId3">
              <a:alphaModFix/>
            </a:blip>
            <a:stretch>
              <a:fillRect/>
            </a:stretch>
          </p:blipFill>
          <p:spPr>
            <a:xfrm rot="-4042185">
              <a:off x="1967752" y="1805550"/>
              <a:ext cx="1287248" cy="1802099"/>
            </a:xfrm>
            <a:prstGeom prst="rect">
              <a:avLst/>
            </a:prstGeom>
            <a:noFill/>
            <a:ln>
              <a:noFill/>
            </a:ln>
          </p:spPr>
        </p:pic>
        <p:cxnSp>
          <p:nvCxnSpPr>
            <p:cNvPr id="910" name="Google Shape;910;p77"/>
            <p:cNvCxnSpPr/>
            <p:nvPr/>
          </p:nvCxnSpPr>
          <p:spPr>
            <a:xfrm flipH="1" rot="10800000">
              <a:off x="3119258" y="2675956"/>
              <a:ext cx="195300" cy="1500"/>
            </a:xfrm>
            <a:prstGeom prst="straightConnector1">
              <a:avLst/>
            </a:prstGeom>
            <a:noFill/>
            <a:ln cap="flat" cmpd="sng" w="38100">
              <a:solidFill>
                <a:srgbClr val="EBEDFE"/>
              </a:solidFill>
              <a:prstDash val="solid"/>
              <a:round/>
              <a:headEnd len="med" w="med" type="none"/>
              <a:tailEnd len="med" w="med" type="none"/>
            </a:ln>
          </p:spPr>
        </p:cxnSp>
      </p:grpSp>
      <p:sp>
        <p:nvSpPr>
          <p:cNvPr id="911" name="Google Shape;911;p77"/>
          <p:cNvSpPr/>
          <p:nvPr/>
        </p:nvSpPr>
        <p:spPr>
          <a:xfrm>
            <a:off x="3011100" y="1945238"/>
            <a:ext cx="1086900" cy="5154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2" name="Google Shape;912;p77"/>
          <p:cNvSpPr/>
          <p:nvPr/>
        </p:nvSpPr>
        <p:spPr>
          <a:xfrm>
            <a:off x="4687500" y="1945238"/>
            <a:ext cx="1086900" cy="5154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913" name="Google Shape;913;p77"/>
          <p:cNvPicPr preferRelativeResize="0"/>
          <p:nvPr/>
        </p:nvPicPr>
        <p:blipFill rotWithShape="1">
          <a:blip r:embed="rId4">
            <a:alphaModFix/>
          </a:blip>
          <a:srcRect b="0" l="10888" r="58647" t="0"/>
          <a:stretch/>
        </p:blipFill>
        <p:spPr>
          <a:xfrm>
            <a:off x="2556075" y="2825325"/>
            <a:ext cx="331125" cy="847725"/>
          </a:xfrm>
          <a:prstGeom prst="rect">
            <a:avLst/>
          </a:prstGeom>
          <a:noFill/>
          <a:ln>
            <a:noFill/>
          </a:ln>
        </p:spPr>
      </p:pic>
      <p:pic>
        <p:nvPicPr>
          <p:cNvPr id="914" name="Google Shape;914;p77"/>
          <p:cNvPicPr preferRelativeResize="0"/>
          <p:nvPr/>
        </p:nvPicPr>
        <p:blipFill rotWithShape="1">
          <a:blip r:embed="rId4">
            <a:alphaModFix/>
          </a:blip>
          <a:srcRect b="0" l="10888" r="58647" t="0"/>
          <a:stretch/>
        </p:blipFill>
        <p:spPr>
          <a:xfrm>
            <a:off x="4291838" y="2825325"/>
            <a:ext cx="331125" cy="847725"/>
          </a:xfrm>
          <a:prstGeom prst="rect">
            <a:avLst/>
          </a:prstGeom>
          <a:noFill/>
          <a:ln>
            <a:noFill/>
          </a:ln>
        </p:spPr>
      </p:pic>
      <p:pic>
        <p:nvPicPr>
          <p:cNvPr id="915" name="Google Shape;915;p77"/>
          <p:cNvPicPr preferRelativeResize="0"/>
          <p:nvPr/>
        </p:nvPicPr>
        <p:blipFill rotWithShape="1">
          <a:blip r:embed="rId4">
            <a:alphaModFix/>
          </a:blip>
          <a:srcRect b="0" l="10888" r="58647" t="0"/>
          <a:stretch/>
        </p:blipFill>
        <p:spPr>
          <a:xfrm>
            <a:off x="5861125" y="2825325"/>
            <a:ext cx="331125" cy="847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904"/>
                                        </p:tgtEl>
                                        <p:attrNameLst>
                                          <p:attrName>style.visibility</p:attrName>
                                        </p:attrNameLst>
                                      </p:cBhvr>
                                      <p:to>
                                        <p:strVal val="visible"/>
                                      </p:to>
                                    </p:set>
                                    <p:anim calcmode="lin" valueType="num">
                                      <p:cBhvr additive="base">
                                        <p:cTn dur="1000"/>
                                        <p:tgtEl>
                                          <p:spTgt spid="90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899"/>
                                        </p:tgtEl>
                                        <p:attrNameLst>
                                          <p:attrName>style.visibility</p:attrName>
                                        </p:attrNameLst>
                                      </p:cBhvr>
                                      <p:to>
                                        <p:strVal val="visible"/>
                                      </p:to>
                                    </p:set>
                                    <p:anim calcmode="lin" valueType="num">
                                      <p:cBhvr additive="base">
                                        <p:cTn dur="1000"/>
                                        <p:tgtEl>
                                          <p:spTgt spid="89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78"/>
          <p:cNvSpPr txBox="1"/>
          <p:nvPr>
            <p:ph type="title"/>
          </p:nvPr>
        </p:nvSpPr>
        <p:spPr>
          <a:xfrm>
            <a:off x="324000" y="810000"/>
            <a:ext cx="7135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Kee ayaa ka mid ah kuwan soo socda uu yahay astaanta (symbol) saddex unug oo si sax ah isugu xiran?</a:t>
            </a:r>
            <a:r>
              <a:rPr lang="en-GB">
                <a:latin typeface="Lexend"/>
              </a:rPr>
              <a:t/>
            </a:r>
            <a:r>
              <a:rPr lang="en-GB">
                <a:latin typeface="Lexend"/>
              </a:rPr>
              <a:t/>
            </a:r>
            <a:endParaRPr/>
          </a:p>
        </p:txBody>
      </p:sp>
      <p:sp>
        <p:nvSpPr>
          <p:cNvPr id="921" name="Google Shape;921;p7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Waa maxay unug koronto (electrical cell)?</a:t>
            </a:r>
            <a:endParaRPr/>
          </a:p>
        </p:txBody>
      </p:sp>
      <p:pic>
        <p:nvPicPr>
          <p:cNvPr id="922" name="Google Shape;922;p78"/>
          <p:cNvPicPr preferRelativeResize="0"/>
          <p:nvPr/>
        </p:nvPicPr>
        <p:blipFill>
          <a:blip r:embed="rId3">
            <a:alphaModFix/>
          </a:blip>
          <a:stretch>
            <a:fillRect/>
          </a:stretch>
        </p:blipFill>
        <p:spPr>
          <a:xfrm>
            <a:off x="716250" y="2189402"/>
            <a:ext cx="2039400" cy="1590600"/>
          </a:xfrm>
          <a:prstGeom prst="rect">
            <a:avLst/>
          </a:prstGeom>
          <a:noFill/>
          <a:ln>
            <a:noFill/>
          </a:ln>
        </p:spPr>
      </p:pic>
      <p:pic>
        <p:nvPicPr>
          <p:cNvPr id="923" name="Google Shape;923;p78"/>
          <p:cNvPicPr preferRelativeResize="0"/>
          <p:nvPr/>
        </p:nvPicPr>
        <p:blipFill>
          <a:blip r:embed="rId4">
            <a:alphaModFix/>
          </a:blip>
          <a:stretch>
            <a:fillRect/>
          </a:stretch>
        </p:blipFill>
        <p:spPr>
          <a:xfrm>
            <a:off x="3582671" y="2272338"/>
            <a:ext cx="1847100" cy="1424725"/>
          </a:xfrm>
          <a:prstGeom prst="rect">
            <a:avLst/>
          </a:prstGeom>
          <a:noFill/>
          <a:ln>
            <a:noFill/>
          </a:ln>
        </p:spPr>
      </p:pic>
      <p:pic>
        <p:nvPicPr>
          <p:cNvPr id="924" name="Google Shape;924;p78"/>
          <p:cNvPicPr preferRelativeResize="0"/>
          <p:nvPr/>
        </p:nvPicPr>
        <p:blipFill>
          <a:blip r:embed="rId5">
            <a:alphaModFix/>
          </a:blip>
          <a:stretch>
            <a:fillRect/>
          </a:stretch>
        </p:blipFill>
        <p:spPr>
          <a:xfrm>
            <a:off x="6535650" y="2272350"/>
            <a:ext cx="1847100" cy="1516550"/>
          </a:xfrm>
          <a:prstGeom prst="rect">
            <a:avLst/>
          </a:prstGeom>
          <a:noFill/>
          <a:ln>
            <a:noFill/>
          </a:ln>
        </p:spPr>
      </p:pic>
      <p:pic>
        <p:nvPicPr>
          <p:cNvPr id="925" name="Google Shape;925;p78"/>
          <p:cNvPicPr preferRelativeResize="0"/>
          <p:nvPr/>
        </p:nvPicPr>
        <p:blipFill>
          <a:blip r:embed="rId6">
            <a:alphaModFix/>
          </a:blip>
          <a:stretch>
            <a:fillRect/>
          </a:stretch>
        </p:blipFill>
        <p:spPr>
          <a:xfrm>
            <a:off x="2212983" y="40629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79"/>
          <p:cNvSpPr txBox="1"/>
          <p:nvPr>
            <p:ph idx="1" type="body"/>
          </p:nvPr>
        </p:nvSpPr>
        <p:spPr>
          <a:xfrm>
            <a:off x="324000" y="759300"/>
            <a:ext cx="8237700" cy="1245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Arday qaar ayaa isku dayaya inay si fiican u shidaan laambad (lamp). Waxay haystaan unugyo iyo baytariyo kala duwan.</a:t>
            </a:r>
            <a:r>
              <a:rPr lang="en-GB">
                <a:latin typeface="Lexend"/>
              </a:rPr>
              <a:t/>
            </a:r>
            <a:r>
              <a:rPr lang="en-GB">
                <a:latin typeface="Lexend"/>
              </a:rPr>
              <a:t/>
            </a:r>
            <a:endParaRPr/>
          </a:p>
          <a:p>
            <a:pPr indent="0" lvl="0" marL="0" rtl="0" algn="l">
              <a:spcBef>
                <a:spcPts val="1000"/>
              </a:spcBef>
              <a:spcAft>
                <a:spcPts val="1000"/>
              </a:spcAft>
              <a:buNone/>
              <a:defRPr/>
            </a:pPr>
            <a:r>
              <a:rPr lang="en-GB">
                <a:latin typeface="Lexend"/>
              </a:rPr>
              <a:t>Sharax sida ay u samayn karaan si ammaan ah.</a:t>
            </a:r>
            <a:r>
              <a:rPr lang="en-GB">
                <a:latin typeface="Lexend"/>
              </a:rPr>
              <a:t/>
            </a:r>
            <a:endParaRPr/>
          </a:p>
        </p:txBody>
      </p:sp>
      <p:sp>
        <p:nvSpPr>
          <p:cNvPr id="931" name="Google Shape;931;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Waa maxay unug koronto (electrical cell)?</a:t>
            </a:r>
            <a:endParaRPr/>
          </a:p>
        </p:txBody>
      </p:sp>
      <p:pic>
        <p:nvPicPr>
          <p:cNvPr id="932" name="Google Shape;932;p79"/>
          <p:cNvPicPr preferRelativeResize="0"/>
          <p:nvPr/>
        </p:nvPicPr>
        <p:blipFill>
          <a:blip r:embed="rId3">
            <a:alphaModFix/>
          </a:blip>
          <a:stretch>
            <a:fillRect/>
          </a:stretch>
        </p:blipFill>
        <p:spPr>
          <a:xfrm>
            <a:off x="2101225" y="2160000"/>
            <a:ext cx="4437542" cy="26787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Waa maxay unug koronto (electrical cell)?</a:t>
            </a:r>
            <a:endParaRPr/>
          </a:p>
        </p:txBody>
      </p:sp>
      <p:sp>
        <p:nvSpPr>
          <p:cNvPr id="938" name="Google Shape;938;p80"/>
          <p:cNvSpPr txBox="1"/>
          <p:nvPr>
            <p:ph idx="1" type="body"/>
          </p:nvPr>
        </p:nvSpPr>
        <p:spPr>
          <a:xfrm>
            <a:off x="324000" y="2318475"/>
            <a:ext cx="8496300" cy="2285700"/>
          </a:xfrm>
          <a:prstGeom prst="rect">
            <a:avLst/>
          </a:prstGeom>
        </p:spPr>
        <p:txBody>
          <a:bodyPr anchorCtr="0" anchor="t" bIns="0" lIns="0" spcFirstLastPara="1" rIns="0" wrap="square" tIns="0">
            <a:normAutofit/>
          </a:bodyPr>
          <a:lstStyle/>
          <a:p>
            <a:pPr indent="-370100" lvl="0" marL="572400" rtl="0" algn="l">
              <a:spcBef>
                <a:spcPts val="0"/>
              </a:spcBef>
              <a:spcAft>
                <a:spcPts val="0"/>
              </a:spcAft>
              <a:buSzPts val="2200"/>
              <a:buFont typeface="Kalam"/>
              <a:buAutoNum type="arabicParenR"/>
              <a:defRPr/>
            </a:pPr>
            <a:r>
              <a:rPr lang="en-GB" sz="1100">
                <a:latin typeface="Kalam"/>
                <a:ea typeface="Kalam"/>
                <a:cs typeface="Kalam"/>
                <a:sym typeface="Kalam"/>
              </a:rPr>
              <a:t>Kala saar unugyada iyo baytariyada nooc kasta.</a:t>
            </a:r>
            <a:endParaRPr>
              <a:latin typeface="Kalam"/>
              <a:ea typeface="Kalam"/>
              <a:cs typeface="Kalam"/>
              <a:sym typeface="Kalam"/>
            </a:endParaRPr>
          </a:p>
          <a:p>
            <a:pPr indent="-370100" lvl="0" marL="572400" rtl="0" algn="l">
              <a:spcBef>
                <a:spcPts val="0"/>
              </a:spcBef>
              <a:spcAft>
                <a:spcPts val="0"/>
              </a:spcAft>
              <a:buSzPts val="2200"/>
              <a:buFont typeface="Kalam"/>
              <a:buAutoNum type="arabicParenR"/>
              <a:defRPr/>
            </a:pPr>
            <a:r>
              <a:rPr lang="en-GB" sz="1100">
                <a:latin typeface="Kalam"/>
                <a:ea typeface="Kalam"/>
                <a:cs typeface="Kalam"/>
                <a:sym typeface="Kalam"/>
              </a:rPr>
              <a:t>Dooro nooca unugyada ugu badan leh, ku xidh dhamaad ilaa dhamaad, isagoo u jeedda isla jihada.</a:t>
            </a:r>
            <a:endParaRPr>
              <a:latin typeface="Kalam"/>
              <a:ea typeface="Kalam"/>
              <a:cs typeface="Kalam"/>
              <a:sym typeface="Kalam"/>
            </a:endParaRPr>
          </a:p>
          <a:p>
            <a:pPr indent="-370100" lvl="0" marL="572400" rtl="0" algn="l">
              <a:spcBef>
                <a:spcPts val="0"/>
              </a:spcBef>
              <a:spcAft>
                <a:spcPts val="0"/>
              </a:spcAft>
              <a:buSzPts val="2200"/>
              <a:buFont typeface="Kalam"/>
              <a:buAutoNum type="arabicParenR"/>
              <a:defRPr/>
            </a:pPr>
            <a:r>
              <a:rPr lang="en-GB" sz="1100">
                <a:latin typeface="Kalam"/>
                <a:ea typeface="Kalam"/>
                <a:cs typeface="Kalam"/>
                <a:sym typeface="Kalam"/>
              </a:rPr>
              <a:t>Ku xidh laambadda (lamp).</a:t>
            </a:r>
            <a:endParaRPr>
              <a:latin typeface="Kalam"/>
              <a:ea typeface="Kalam"/>
              <a:cs typeface="Kalam"/>
              <a:sym typeface="Kalam"/>
            </a:endParaRPr>
          </a:p>
          <a:p>
            <a:pPr indent="-370100" lvl="0" marL="572400" rtl="0" algn="l">
              <a:spcBef>
                <a:spcPts val="0"/>
              </a:spcBef>
              <a:spcAft>
                <a:spcPts val="0"/>
              </a:spcAft>
              <a:buSzPts val="2200"/>
              <a:buFont typeface="Kalam"/>
              <a:buAutoNum type="arabicParenR"/>
              <a:defRPr/>
            </a:pPr>
            <a:r>
              <a:rPr lang="en-GB" sz="1100">
                <a:latin typeface="Kalam"/>
                <a:ea typeface="Kalam"/>
                <a:cs typeface="Kalam"/>
                <a:sym typeface="Kalam"/>
              </a:rPr>
              <a:t>Ku celi tillaabooyinkan nooc kasta oo unug (cell) ama baytari (battery) ah, si aad u aragto qaybteeda laambadda (lamp) ugu iftiiminaysa.</a:t>
            </a:r>
            <a:endParaRPr>
              <a:latin typeface="Kalam"/>
              <a:ea typeface="Kalam"/>
              <a:cs typeface="Kalam"/>
              <a:sym typeface="Kalam"/>
            </a:endParaRPr>
          </a:p>
        </p:txBody>
      </p:sp>
      <p:sp>
        <p:nvSpPr>
          <p:cNvPr id="939" name="Google Shape;939;p80"/>
          <p:cNvSpPr txBox="1"/>
          <p:nvPr>
            <p:ph idx="1" type="body"/>
          </p:nvPr>
        </p:nvSpPr>
        <p:spPr>
          <a:xfrm>
            <a:off x="324000" y="759300"/>
            <a:ext cx="8237700" cy="1245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Ardayda qaar waxay isku dayayaan inay laambad (lamp) u shidaan sida ugu iftiin badan. Waxay leeyihiin noocyo kala duwan oo unugyo (cells) iyo baytariyo (batteries) ah.</a:t>
            </a:r>
            <a:endParaRPr/>
          </a:p>
          <a:p>
            <a:pPr indent="0" lvl="0" marL="0" rtl="0" algn="l">
              <a:spcBef>
                <a:spcPts val="1000"/>
              </a:spcBef>
              <a:spcAft>
                <a:spcPts val="1000"/>
              </a:spcAft>
              <a:buNone/>
              <a:defRPr/>
            </a:pPr>
            <a:r>
              <a:rPr lang="en-GB" sz="1400">
                <a:latin typeface="Lexend"/>
              </a:rPr>
              <a:t>Sharax sida ay si badbaado leh u sameyn karaan.</a:t>
            </a:r>
            <a:r>
              <a:rPr lang="en-GB" sz="1400">
                <a:latin typeface="Lexend"/>
              </a:rP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81"/>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unug koronto (electrical cell)?</a:t>
            </a:r>
            <a:endParaRPr/>
          </a:p>
        </p:txBody>
      </p:sp>
      <p:sp>
        <p:nvSpPr>
          <p:cNvPr id="945" name="Google Shape;945;p81"/>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Waa maxay curyaan (current)?</a:t>
            </a:r>
            <a:endParaRPr/>
          </a:p>
        </p:txBody>
      </p:sp>
      <p:sp>
        <p:nvSpPr>
          <p:cNvPr id="946" name="Google Shape;946;p81"/>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Curiyaan koronto (Electric current)</a:t>
            </a:r>
            <a:endParaRPr/>
          </a:p>
        </p:txBody>
      </p:sp>
      <p:pic>
        <p:nvPicPr>
          <p:cNvPr id="947" name="Google Shape;947;p81"/>
          <p:cNvPicPr preferRelativeResize="0"/>
          <p:nvPr/>
        </p:nvPicPr>
        <p:blipFill>
          <a:blip r:embed="rId3">
            <a:alphaModFix/>
          </a:blip>
          <a:stretch>
            <a:fillRect/>
          </a:stretch>
        </p:blipFill>
        <p:spPr>
          <a:xfrm>
            <a:off x="421650" y="2988375"/>
            <a:ext cx="450575" cy="446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Waa maxay curyaan (current)?</a:t>
            </a:r>
            <a:endParaRPr/>
          </a:p>
        </p:txBody>
      </p:sp>
      <p:sp>
        <p:nvSpPr>
          <p:cNvPr id="953" name="Google Shape;953;p82"/>
          <p:cNvSpPr txBox="1"/>
          <p:nvPr>
            <p:ph idx="1" type="body"/>
          </p:nvPr>
        </p:nvSpPr>
        <p:spPr>
          <a:xfrm>
            <a:off x="324000" y="704925"/>
            <a:ext cx="71352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Unuggu wuxuu soo saaraa culeys diidmo (negative charges) oo ka soo baxa xidhmada diidmada (negative terminal) wuxuuna soo jiitaa xagga xidhmada togan (positive terminal).</a:t>
            </a:r>
            <a:r>
              <a:rPr b="1" lang="en-GB" sz="1100">
                <a:latin typeface="Lexend"/>
              </a:rPr>
              <a:t/>
            </a:r>
            <a:r>
              <a:rPr b="1" lang="en-GB" sz="1100">
                <a:latin typeface="Lexend"/>
              </a:rPr>
              <a:t/>
            </a:r>
            <a:r>
              <a:rPr lang="en-GB" sz="1100">
                <a:latin typeface="Lexend"/>
              </a:rPr>
              <a:t/>
            </a:r>
            <a:r>
              <a:rPr lang="en-GB" sz="1100">
                <a:latin typeface="Lexend"/>
              </a:rPr>
              <a:t/>
            </a:r>
            <a:r>
              <a:rPr b="1" lang="en-GB" sz="1100">
                <a:latin typeface="Lexend"/>
              </a:rPr>
              <a:t/>
            </a:r>
            <a:r>
              <a:rPr lang="en-GB" sz="1100">
                <a:latin typeface="Lexend"/>
              </a:rPr>
              <a:t/>
            </a:r>
            <a:endParaRPr/>
          </a:p>
        </p:txBody>
      </p:sp>
      <p:sp>
        <p:nvSpPr>
          <p:cNvPr id="954" name="Google Shape;954;p82"/>
          <p:cNvSpPr txBox="1"/>
          <p:nvPr>
            <p:ph idx="1" type="body"/>
          </p:nvPr>
        </p:nvSpPr>
        <p:spPr>
          <a:xfrm>
            <a:off x="324000" y="4116350"/>
            <a:ext cx="6272100" cy="5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Culeysyadan waxaa loo yaqaan elektaroonno (electrons).</a:t>
            </a:r>
            <a:r>
              <a:rPr b="1" lang="en-GB" sz="1100">
                <a:latin typeface="Lexend"/>
              </a:rPr>
              <a:t/>
            </a:r>
            <a:r>
              <a:rPr lang="en-GB" sz="1100">
                <a:latin typeface="Lexend"/>
              </a:rPr>
              <a:t/>
            </a:r>
            <a:endParaRPr/>
          </a:p>
        </p:txBody>
      </p:sp>
      <p:sp>
        <p:nvSpPr>
          <p:cNvPr id="955" name="Google Shape;955;p82"/>
          <p:cNvSpPr txBox="1"/>
          <p:nvPr/>
        </p:nvSpPr>
        <p:spPr>
          <a:xfrm>
            <a:off x="324000" y="4836632"/>
            <a:ext cx="8352000" cy="9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2"/>
                </a:solidFill>
                <a:latin typeface="Lexend"/>
                <a:ea typeface="Lexend"/>
                <a:cs typeface="Lexend"/>
                <a:sym typeface="Lexend"/>
              </a:rPr>
              <a:t>Jilitaan (Simulation) by PhET Interactive Simulations, University of Colorado Boulder, oo shatiyaysan CC-BY-4.0 (https://phet.colorado.edu).</a:t>
            </a:r>
            <a:endParaRPr sz="500">
              <a:solidFill>
                <a:schemeClr val="dk2"/>
              </a:solidFill>
              <a:highlight>
                <a:srgbClr val="FFFFFF"/>
              </a:highlight>
              <a:latin typeface="Lexend"/>
              <a:ea typeface="Lexend"/>
              <a:cs typeface="Lexend"/>
              <a:sym typeface="Lexend"/>
            </a:endParaRPr>
          </a:p>
        </p:txBody>
      </p:sp>
      <p:pic>
        <p:nvPicPr>
          <p:cNvPr id="956" name="Google Shape;956;p82"/>
          <p:cNvPicPr preferRelativeResize="0"/>
          <p:nvPr/>
        </p:nvPicPr>
        <p:blipFill>
          <a:blip r:embed="rId3">
            <a:alphaModFix/>
          </a:blip>
          <a:stretch>
            <a:fillRect/>
          </a:stretch>
        </p:blipFill>
        <p:spPr>
          <a:xfrm>
            <a:off x="6351900" y="1867200"/>
            <a:ext cx="1230834" cy="586800"/>
          </a:xfrm>
          <a:prstGeom prst="rect">
            <a:avLst/>
          </a:prstGeom>
          <a:noFill/>
          <a:ln>
            <a:noFill/>
          </a:ln>
        </p:spPr>
      </p:pic>
      <p:cxnSp>
        <p:nvCxnSpPr>
          <p:cNvPr id="957" name="Google Shape;957;p82"/>
          <p:cNvCxnSpPr>
            <a:endCxn id="958" idx="0"/>
          </p:cNvCxnSpPr>
          <p:nvPr/>
        </p:nvCxnSpPr>
        <p:spPr>
          <a:xfrm>
            <a:off x="7013779" y="2267825"/>
            <a:ext cx="0" cy="797100"/>
          </a:xfrm>
          <a:prstGeom prst="straightConnector1">
            <a:avLst/>
          </a:prstGeom>
          <a:noFill/>
          <a:ln cap="flat" cmpd="sng" w="38100">
            <a:solidFill>
              <a:schemeClr val="accent5"/>
            </a:solidFill>
            <a:prstDash val="solid"/>
            <a:round/>
            <a:headEnd len="med" w="med" type="none"/>
            <a:tailEnd len="med" w="med" type="none"/>
          </a:ln>
        </p:spPr>
      </p:cxnSp>
      <p:sp>
        <p:nvSpPr>
          <p:cNvPr id="958" name="Google Shape;958;p82"/>
          <p:cNvSpPr txBox="1"/>
          <p:nvPr>
            <p:ph idx="1" type="body"/>
          </p:nvPr>
        </p:nvSpPr>
        <p:spPr>
          <a:xfrm>
            <a:off x="6085129" y="3064925"/>
            <a:ext cx="18573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culeys diidmo (negative charge) oo silig (wire) ku jira</a:t>
            </a:r>
            <a:endParaRPr sz="1800"/>
          </a:p>
        </p:txBody>
      </p:sp>
      <p:pic>
        <p:nvPicPr>
          <p:cNvPr id="959" name="Google Shape;959;p82"/>
          <p:cNvPicPr preferRelativeResize="0"/>
          <p:nvPr/>
        </p:nvPicPr>
        <p:blipFill>
          <a:blip r:embed="rId4">
            <a:alphaModFix/>
          </a:blip>
          <a:stretch>
            <a:fillRect/>
          </a:stretch>
        </p:blipFill>
        <p:spPr>
          <a:xfrm>
            <a:off x="1993025" y="1614525"/>
            <a:ext cx="3524138" cy="2349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sp>
        <p:nvSpPr>
          <p:cNvPr id="964" name="Google Shape;964;p83"/>
          <p:cNvSpPr txBox="1"/>
          <p:nvPr>
            <p:ph type="title"/>
          </p:nvPr>
        </p:nvSpPr>
        <p:spPr>
          <a:xfrm>
            <a:off x="324000" y="810000"/>
            <a:ext cx="7135200" cy="307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Midka kuwa soo socda ee ku saabsan unugga (cell) waa mid sax ah?</a:t>
            </a:r>
            <a:endParaRPr sz="2000"/>
          </a:p>
        </p:txBody>
      </p:sp>
      <p:sp>
        <p:nvSpPr>
          <p:cNvPr id="965" name="Google Shape;965;p8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curyaan (current)?</a:t>
            </a:r>
            <a:endParaRPr/>
          </a:p>
        </p:txBody>
      </p:sp>
      <p:sp>
        <p:nvSpPr>
          <p:cNvPr id="966" name="Google Shape;966;p83"/>
          <p:cNvSpPr txBox="1"/>
          <p:nvPr>
            <p:ph idx="1" type="subTitle"/>
          </p:nvPr>
        </p:nvSpPr>
        <p:spPr>
          <a:xfrm>
            <a:off x="1034425" y="1685375"/>
            <a:ext cx="7506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Culeys togan (positive charge) waxaa la soo jiitaa xidhmada diidmada (negative terminal).</a:t>
            </a:r>
            <a:endParaRPr/>
          </a:p>
        </p:txBody>
      </p:sp>
      <p:sp>
        <p:nvSpPr>
          <p:cNvPr id="967" name="Google Shape;967;p83"/>
          <p:cNvSpPr txBox="1"/>
          <p:nvPr>
            <p:ph idx="3" type="subTitle"/>
          </p:nvPr>
        </p:nvSpPr>
        <p:spPr>
          <a:xfrm>
            <a:off x="1034425" y="2489447"/>
            <a:ext cx="7506600" cy="307800"/>
          </a:xfrm>
          <a:prstGeom prst="rect">
            <a:avLst/>
          </a:prstGeom>
        </p:spPr>
        <p:txBody>
          <a:bodyPr anchorCtr="0" anchor="t" bIns="0" lIns="0" spcFirstLastPara="1" rIns="0" wrap="square" tIns="0">
            <a:normAutofit/>
          </a:bodyPr>
          <a:lstStyle/>
          <a:p>
            <a:pPr indent="0" lvl="0" marL="0" marR="0" rtl="0" algn="l">
              <a:lnSpc>
                <a:spcPct val="130000"/>
              </a:lnSpc>
              <a:spcBef>
                <a:spcPts val="0"/>
              </a:spcBef>
              <a:spcAft>
                <a:spcPts val="1000"/>
              </a:spcAft>
              <a:buNone/>
            </a:pPr>
            <a:r>
              <a:rPr lang="en-GB" sz="1100">
                <a:latin typeface="Lexend"/>
              </a:rPr>
              <a:t>Culeys diidmo (negative charge) waxaa la soo jiitaa xidhmada diidmada (negative terminal).</a:t>
            </a:r>
            <a:endParaRPr sz="2000"/>
          </a:p>
        </p:txBody>
      </p:sp>
      <p:sp>
        <p:nvSpPr>
          <p:cNvPr id="968" name="Google Shape;968;p83"/>
          <p:cNvSpPr txBox="1"/>
          <p:nvPr>
            <p:ph idx="4" type="subTitle"/>
          </p:nvPr>
        </p:nvSpPr>
        <p:spPr>
          <a:xfrm>
            <a:off x="1034425" y="3309765"/>
            <a:ext cx="7464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Culeys diidmo (negative charge) waxaa laga soo saaraa xidhmada diidmada (negative terminal).</a:t>
            </a:r>
            <a:r>
              <a:rPr lang="en-GB" sz="1100">
                <a:latin typeface="Lexend"/>
              </a:rPr>
              <a:t/>
            </a:r>
            <a:endParaRPr sz="2000"/>
          </a:p>
        </p:txBody>
      </p:sp>
      <p:sp>
        <p:nvSpPr>
          <p:cNvPr id="969" name="Google Shape;969;p83"/>
          <p:cNvSpPr txBox="1"/>
          <p:nvPr>
            <p:ph idx="5" type="subTitle"/>
          </p:nvPr>
        </p:nvSpPr>
        <p:spPr>
          <a:xfrm>
            <a:off x="1034425" y="4113837"/>
            <a:ext cx="7506600" cy="307800"/>
          </a:xfrm>
          <a:prstGeom prst="rect">
            <a:avLst/>
          </a:prstGeom>
        </p:spPr>
        <p:txBody>
          <a:bodyPr anchorCtr="0" anchor="t" bIns="0" lIns="0" spcFirstLastPara="1" rIns="0" wrap="square" tIns="0">
            <a:normAutofit/>
          </a:bodyPr>
          <a:lstStyle/>
          <a:p>
            <a:pPr indent="0" lvl="0" marL="0" marR="0" rtl="0" algn="l">
              <a:lnSpc>
                <a:spcPct val="130000"/>
              </a:lnSpc>
              <a:spcBef>
                <a:spcPts val="0"/>
              </a:spcBef>
              <a:spcAft>
                <a:spcPts val="1000"/>
              </a:spcAft>
              <a:buNone/>
            </a:pPr>
            <a:r>
              <a:rPr lang="en-GB" sz="1100">
                <a:latin typeface="Lexend"/>
              </a:rPr>
              <a:t>Culeys togan (positive charge) waxaa laga soo saaraa xidhmada diidmada (negative terminal).</a:t>
            </a:r>
            <a:r>
              <a:rPr lang="en-GB" sz="1100">
                <a:latin typeface="Lexend"/>
              </a:rPr>
              <a:t/>
            </a:r>
            <a:r>
              <a:rPr lang="en-GB" sz="1100">
                <a:latin typeface="Lexend"/>
              </a:rPr>
              <a:t/>
            </a:r>
            <a:endParaRPr sz="2000"/>
          </a:p>
        </p:txBody>
      </p:sp>
      <p:pic>
        <p:nvPicPr>
          <p:cNvPr id="970" name="Google Shape;970;p83"/>
          <p:cNvPicPr preferRelativeResize="0"/>
          <p:nvPr/>
        </p:nvPicPr>
        <p:blipFill>
          <a:blip r:embed="rId3">
            <a:alphaModFix/>
          </a:blip>
          <a:stretch>
            <a:fillRect/>
          </a:stretch>
        </p:blipFill>
        <p:spPr>
          <a:xfrm>
            <a:off x="8103033" y="3240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84"/>
          <p:cNvSpPr txBox="1"/>
          <p:nvPr>
            <p:ph type="title"/>
          </p:nvPr>
        </p:nvSpPr>
        <p:spPr>
          <a:xfrm>
            <a:off x="324000" y="748775"/>
            <a:ext cx="7135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Jajabka (diagram) kee ayaa ugu saxda ah jihada curyaanka (current) ee wareeggan (circuit) marka laambaddu (lamp) shidan tahay?</a:t>
            </a:r>
            <a:r>
              <a:rPr lang="en-GB" sz="1400">
                <a:latin typeface="Lexend"/>
              </a:rPr>
              <a:t/>
            </a:r>
            <a:endParaRPr/>
          </a:p>
        </p:txBody>
      </p:sp>
      <p:sp>
        <p:nvSpPr>
          <p:cNvPr id="976" name="Google Shape;976;p84"/>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Waa maxay curyaan (current)?</a:t>
            </a:r>
            <a:endParaRPr/>
          </a:p>
        </p:txBody>
      </p:sp>
      <p:pic>
        <p:nvPicPr>
          <p:cNvPr id="977" name="Google Shape;977;p84"/>
          <p:cNvPicPr preferRelativeResize="0"/>
          <p:nvPr/>
        </p:nvPicPr>
        <p:blipFill>
          <a:blip r:embed="rId3">
            <a:alphaModFix/>
          </a:blip>
          <a:stretch>
            <a:fillRect/>
          </a:stretch>
        </p:blipFill>
        <p:spPr>
          <a:xfrm>
            <a:off x="324000" y="2212238"/>
            <a:ext cx="2443950" cy="1320131"/>
          </a:xfrm>
          <a:prstGeom prst="rect">
            <a:avLst/>
          </a:prstGeom>
          <a:noFill/>
          <a:ln>
            <a:noFill/>
          </a:ln>
        </p:spPr>
      </p:pic>
      <p:pic>
        <p:nvPicPr>
          <p:cNvPr id="978" name="Google Shape;978;p84"/>
          <p:cNvPicPr preferRelativeResize="0"/>
          <p:nvPr/>
        </p:nvPicPr>
        <p:blipFill>
          <a:blip r:embed="rId4">
            <a:alphaModFix/>
          </a:blip>
          <a:stretch>
            <a:fillRect/>
          </a:stretch>
        </p:blipFill>
        <p:spPr>
          <a:xfrm>
            <a:off x="6266188" y="2172875"/>
            <a:ext cx="2386025" cy="1302331"/>
          </a:xfrm>
          <a:prstGeom prst="rect">
            <a:avLst/>
          </a:prstGeom>
          <a:noFill/>
          <a:ln>
            <a:noFill/>
          </a:ln>
        </p:spPr>
      </p:pic>
      <p:pic>
        <p:nvPicPr>
          <p:cNvPr id="979" name="Google Shape;979;p84"/>
          <p:cNvPicPr preferRelativeResize="0"/>
          <p:nvPr/>
        </p:nvPicPr>
        <p:blipFill>
          <a:blip r:embed="rId5">
            <a:alphaModFix/>
          </a:blip>
          <a:stretch>
            <a:fillRect/>
          </a:stretch>
        </p:blipFill>
        <p:spPr>
          <a:xfrm>
            <a:off x="3343900" y="2212250"/>
            <a:ext cx="2386025" cy="1320125"/>
          </a:xfrm>
          <a:prstGeom prst="rect">
            <a:avLst/>
          </a:prstGeom>
          <a:noFill/>
          <a:ln>
            <a:noFill/>
          </a:ln>
        </p:spPr>
      </p:pic>
      <p:pic>
        <p:nvPicPr>
          <p:cNvPr id="980" name="Google Shape;980;p84"/>
          <p:cNvPicPr preferRelativeResize="0"/>
          <p:nvPr/>
        </p:nvPicPr>
        <p:blipFill>
          <a:blip r:embed="rId6">
            <a:alphaModFix/>
          </a:blip>
          <a:stretch>
            <a:fillRect/>
          </a:stretch>
        </p:blipFill>
        <p:spPr>
          <a:xfrm>
            <a:off x="5017258" y="4110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85"/>
          <p:cNvSpPr txBox="1"/>
          <p:nvPr>
            <p:ph idx="1" type="body"/>
          </p:nvPr>
        </p:nvSpPr>
        <p:spPr>
          <a:xfrm>
            <a:off x="324000" y="759300"/>
            <a:ext cx="71352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100">
                <a:latin typeface="Lexend"/>
              </a:rPr>
              <a:t>Elektaroonnada (Electrons) aad ayey u yar yihiin, xataa mikroskoobyada (microscopes) indhaha ugu fiicanna laguma arki karo.</a:t>
            </a:r>
            <a:r>
              <a:rPr lang="en-GB" sz="1100">
                <a:latin typeface="Lexend"/>
              </a:rPr>
              <a:t/>
            </a:r>
            <a:endParaRPr/>
          </a:p>
        </p:txBody>
      </p:sp>
      <p:sp>
        <p:nvSpPr>
          <p:cNvPr id="986" name="Google Shape;986;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Waa maxay current?</a:t>
            </a:r>
            <a:endParaRPr/>
          </a:p>
        </p:txBody>
      </p:sp>
      <p:pic>
        <p:nvPicPr>
          <p:cNvPr id="987" name="Google Shape;987;p85"/>
          <p:cNvPicPr preferRelativeResize="0"/>
          <p:nvPr/>
        </p:nvPicPr>
        <p:blipFill>
          <a:blip r:embed="rId3">
            <a:alphaModFix/>
          </a:blip>
          <a:stretch>
            <a:fillRect/>
          </a:stretch>
        </p:blipFill>
        <p:spPr>
          <a:xfrm>
            <a:off x="3126878" y="1412687"/>
            <a:ext cx="2608598" cy="2574623"/>
          </a:xfrm>
          <a:prstGeom prst="rect">
            <a:avLst/>
          </a:prstGeom>
          <a:noFill/>
          <a:ln>
            <a:noFill/>
          </a:ln>
        </p:spPr>
      </p:pic>
      <p:sp>
        <p:nvSpPr>
          <p:cNvPr id="988" name="Google Shape;988;p85"/>
          <p:cNvSpPr txBox="1"/>
          <p:nvPr>
            <p:ph idx="1" type="body"/>
          </p:nvPr>
        </p:nvSpPr>
        <p:spPr>
          <a:xfrm>
            <a:off x="324000" y="4206900"/>
            <a:ext cx="84960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Elektaroonada jaantuskan waxaa matalaya goobo buluug ah.</a:t>
            </a:r>
            <a:endParaRPr/>
          </a:p>
        </p:txBody>
      </p:sp>
      <p:sp>
        <p:nvSpPr>
          <p:cNvPr id="989" name="Google Shape;989;p85"/>
          <p:cNvSpPr txBox="1"/>
          <p:nvPr>
            <p:ph idx="1" type="body"/>
          </p:nvPr>
        </p:nvSpPr>
        <p:spPr>
          <a:xfrm>
            <a:off x="1725150" y="2062750"/>
            <a:ext cx="9543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elektaroon (electron)</a:t>
            </a:r>
            <a:endParaRPr sz="1800"/>
          </a:p>
        </p:txBody>
      </p:sp>
      <p:cxnSp>
        <p:nvCxnSpPr>
          <p:cNvPr id="990" name="Google Shape;990;p85"/>
          <p:cNvCxnSpPr/>
          <p:nvPr/>
        </p:nvCxnSpPr>
        <p:spPr>
          <a:xfrm rot="10800000">
            <a:off x="2679440" y="2201346"/>
            <a:ext cx="874500" cy="0"/>
          </a:xfrm>
          <a:prstGeom prst="straightConnector1">
            <a:avLst/>
          </a:prstGeom>
          <a:noFill/>
          <a:ln cap="flat" cmpd="sng" w="38100">
            <a:solidFill>
              <a:schemeClr val="accent5"/>
            </a:solidFill>
            <a:prstDash val="solid"/>
            <a:round/>
            <a:headEnd len="med" w="med" type="none"/>
            <a:tailEnd len="med" w="med" type="none"/>
          </a:ln>
        </p:spPr>
      </p:cxnSp>
      <p:sp>
        <p:nvSpPr>
          <p:cNvPr id="991" name="Google Shape;991;p85"/>
          <p:cNvSpPr/>
          <p:nvPr/>
        </p:nvSpPr>
        <p:spPr>
          <a:xfrm>
            <a:off x="5629650" y="1353900"/>
            <a:ext cx="569400" cy="2574600"/>
          </a:xfrm>
          <a:prstGeom prst="rightBrace">
            <a:avLst>
              <a:gd fmla="val 50000" name="adj1"/>
              <a:gd fmla="val 50000" name="adj2"/>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92" name="Google Shape;992;p85"/>
          <p:cNvSpPr txBox="1"/>
          <p:nvPr>
            <p:ph idx="1" type="body"/>
          </p:nvPr>
        </p:nvSpPr>
        <p:spPr>
          <a:xfrm>
            <a:off x="6709950" y="2502600"/>
            <a:ext cx="7089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atom</a:t>
            </a:r>
            <a:r>
              <a:rPr lang="en-GB" sz="1100">
                <a:latin typeface="Lexend"/>
              </a:rPr>
              <a:t/>
            </a:r>
            <a:r>
              <a:rPr lang="en-GB" sz="1100">
                <a:latin typeface="Lexend"/>
              </a:rPr>
              <a:t/>
            </a:r>
            <a:endParaRPr sz="1800"/>
          </a:p>
        </p:txBody>
      </p:sp>
      <p:cxnSp>
        <p:nvCxnSpPr>
          <p:cNvPr id="993" name="Google Shape;993;p85"/>
          <p:cNvCxnSpPr>
            <a:stCxn id="991" idx="1"/>
            <a:endCxn id="992" idx="1"/>
          </p:cNvCxnSpPr>
          <p:nvPr/>
        </p:nvCxnSpPr>
        <p:spPr>
          <a:xfrm>
            <a:off x="6199050" y="2641200"/>
            <a:ext cx="510900" cy="0"/>
          </a:xfrm>
          <a:prstGeom prst="straightConnector1">
            <a:avLst/>
          </a:prstGeom>
          <a:noFill/>
          <a:ln cap="flat" cmpd="sng" w="38100">
            <a:solidFill>
              <a:schemeClr val="accent5"/>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86"/>
          <p:cNvSpPr txBox="1"/>
          <p:nvPr>
            <p:ph idx="1" type="body"/>
          </p:nvPr>
        </p:nvSpPr>
        <p:spPr>
          <a:xfrm>
            <a:off x="324000" y="759300"/>
            <a:ext cx="7274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Tani waa qaab kale oo lagu muujinayo elektaroonada birta.</a:t>
            </a:r>
            <a:r>
              <a:rPr b="1" lang="en-GB" sz="1100">
                <a:latin typeface="Lexend"/>
              </a:rPr>
              <a:t/>
            </a:r>
            <a:r>
              <a:rPr lang="en-GB" sz="1100">
                <a:latin typeface="Lexend"/>
              </a:rPr>
              <a:t/>
            </a:r>
            <a:endParaRPr/>
          </a:p>
        </p:txBody>
      </p:sp>
      <p:sp>
        <p:nvSpPr>
          <p:cNvPr id="999" name="Google Shape;999;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Waa maxay current?</a:t>
            </a:r>
            <a:endParaRPr/>
          </a:p>
        </p:txBody>
      </p:sp>
      <p:pic>
        <p:nvPicPr>
          <p:cNvPr id="1000" name="Google Shape;1000;p86"/>
          <p:cNvPicPr preferRelativeResize="0"/>
          <p:nvPr/>
        </p:nvPicPr>
        <p:blipFill>
          <a:blip r:embed="rId3">
            <a:alphaModFix/>
          </a:blip>
          <a:stretch>
            <a:fillRect/>
          </a:stretch>
        </p:blipFill>
        <p:spPr>
          <a:xfrm>
            <a:off x="3160962" y="1494300"/>
            <a:ext cx="4082796" cy="2495750"/>
          </a:xfrm>
          <a:prstGeom prst="rect">
            <a:avLst/>
          </a:prstGeom>
          <a:noFill/>
          <a:ln>
            <a:noFill/>
          </a:ln>
        </p:spPr>
      </p:pic>
      <p:sp>
        <p:nvSpPr>
          <p:cNvPr id="1001" name="Google Shape;1001;p86"/>
          <p:cNvSpPr txBox="1"/>
          <p:nvPr>
            <p:ph idx="1" type="body"/>
          </p:nvPr>
        </p:nvSpPr>
        <p:spPr>
          <a:xfrm>
            <a:off x="1900241" y="2275825"/>
            <a:ext cx="9462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elektaroon (electron)</a:t>
            </a:r>
            <a:endParaRPr sz="1800"/>
          </a:p>
        </p:txBody>
      </p:sp>
      <p:cxnSp>
        <p:nvCxnSpPr>
          <p:cNvPr id="1002" name="Google Shape;1002;p86"/>
          <p:cNvCxnSpPr>
            <a:endCxn id="1001" idx="3"/>
          </p:cNvCxnSpPr>
          <p:nvPr/>
        </p:nvCxnSpPr>
        <p:spPr>
          <a:xfrm rot="10800000">
            <a:off x="2846441" y="2414425"/>
            <a:ext cx="618900" cy="0"/>
          </a:xfrm>
          <a:prstGeom prst="straightConnector1">
            <a:avLst/>
          </a:prstGeom>
          <a:noFill/>
          <a:ln cap="flat" cmpd="sng" w="38100">
            <a:solidFill>
              <a:schemeClr val="accent5"/>
            </a:solidFill>
            <a:prstDash val="solid"/>
            <a:round/>
            <a:headEnd len="med" w="med" type="none"/>
            <a:tailEnd len="med" w="med" type="none"/>
          </a:ln>
        </p:spPr>
      </p:cxnSp>
      <p:sp>
        <p:nvSpPr>
          <p:cNvPr id="1003" name="Google Shape;1003;p86"/>
          <p:cNvSpPr txBox="1"/>
          <p:nvPr>
            <p:ph idx="1" type="body"/>
          </p:nvPr>
        </p:nvSpPr>
        <p:spPr>
          <a:xfrm>
            <a:off x="2210278" y="3050056"/>
            <a:ext cx="6363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atom</a:t>
            </a:r>
            <a:endParaRPr sz="1800"/>
          </a:p>
        </p:txBody>
      </p:sp>
      <p:cxnSp>
        <p:nvCxnSpPr>
          <p:cNvPr id="1004" name="Google Shape;1004;p86"/>
          <p:cNvCxnSpPr>
            <a:endCxn id="1003" idx="3"/>
          </p:cNvCxnSpPr>
          <p:nvPr/>
        </p:nvCxnSpPr>
        <p:spPr>
          <a:xfrm rot="10800000">
            <a:off x="2846578" y="3188656"/>
            <a:ext cx="704400" cy="0"/>
          </a:xfrm>
          <a:prstGeom prst="straightConnector1">
            <a:avLst/>
          </a:prstGeom>
          <a:noFill/>
          <a:ln cap="flat" cmpd="sng" w="38100">
            <a:solidFill>
              <a:schemeClr val="accent5"/>
            </a:solidFill>
            <a:prstDash val="solid"/>
            <a:round/>
            <a:headEnd len="med" w="med" type="none"/>
            <a:tailEnd len="med" w="med" type="none"/>
          </a:ln>
        </p:spPr>
      </p:cxnSp>
      <p:sp>
        <p:nvSpPr>
          <p:cNvPr id="1005" name="Google Shape;1005;p86"/>
          <p:cNvSpPr txBox="1"/>
          <p:nvPr>
            <p:ph idx="1" type="body"/>
          </p:nvPr>
        </p:nvSpPr>
        <p:spPr>
          <a:xfrm>
            <a:off x="324000" y="4120200"/>
            <a:ext cx="84960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Elektaroonadu waxay si fudud u dhex mari karaan atamka birta, taasoo ka dhigaysa birta kuwo wanaagsan oo koronto qaada (conductors).</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87"/>
          <p:cNvSpPr txBox="1"/>
          <p:nvPr>
            <p:ph type="title"/>
          </p:nvPr>
        </p:nvSpPr>
        <p:spPr>
          <a:xfrm>
            <a:off x="324000" y="810000"/>
            <a:ext cx="70287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Laba ka mid ah weedhahan soo socda ee ku saabsan elektaroonada waa kuwa sax ah?</a:t>
            </a:r>
            <a:r>
              <a:rPr lang="en-GB" sz="1100">
                <a:latin typeface="Lexend"/>
              </a:rPr>
              <a:t/>
            </a:r>
            <a:endParaRPr/>
          </a:p>
        </p:txBody>
      </p:sp>
      <p:sp>
        <p:nvSpPr>
          <p:cNvPr id="1011" name="Google Shape;1011;p87"/>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Waa maxay current?</a:t>
            </a:r>
            <a:endParaRPr/>
          </a:p>
        </p:txBody>
      </p:sp>
      <p:sp>
        <p:nvSpPr>
          <p:cNvPr id="1012" name="Google Shape;1012;p87"/>
          <p:cNvSpPr txBox="1"/>
          <p:nvPr>
            <p:ph idx="1" type="subTitle"/>
          </p:nvPr>
        </p:nvSpPr>
        <p:spPr>
          <a:xfrm>
            <a:off x="1034425" y="16853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waxay yihiin shixnado taban (negative charges)</a:t>
            </a:r>
            <a:r>
              <a:rPr lang="en-GB" sz="1100">
                <a:latin typeface="Lexend"/>
              </a:rPr>
              <a:t/>
            </a:r>
            <a:r>
              <a:rPr lang="en-GB" sz="1100">
                <a:latin typeface="Lexend"/>
              </a:rPr>
              <a:t/>
            </a:r>
            <a:endParaRPr/>
          </a:p>
        </p:txBody>
      </p:sp>
      <p:sp>
        <p:nvSpPr>
          <p:cNvPr id="1013" name="Google Shape;1013;p87"/>
          <p:cNvSpPr txBox="1"/>
          <p:nvPr>
            <p:ph idx="3" type="subTitle"/>
          </p:nvPr>
        </p:nvSpPr>
        <p:spPr>
          <a:xfrm>
            <a:off x="1034425" y="248944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waxay yihiin buluug</a:t>
            </a:r>
            <a:endParaRPr/>
          </a:p>
        </p:txBody>
      </p:sp>
      <p:sp>
        <p:nvSpPr>
          <p:cNvPr id="1014" name="Google Shape;1014;p87"/>
          <p:cNvSpPr txBox="1"/>
          <p:nvPr>
            <p:ph idx="4" type="subTitle"/>
          </p:nvPr>
        </p:nvSpPr>
        <p:spPr>
          <a:xfrm>
            <a:off x="1034425" y="3309765"/>
            <a:ext cx="7464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waxay yihiin kuwo aad u yar</a:t>
            </a:r>
            <a:endParaRPr/>
          </a:p>
        </p:txBody>
      </p:sp>
      <p:sp>
        <p:nvSpPr>
          <p:cNvPr id="1015" name="Google Shape;1015;p87"/>
          <p:cNvSpPr txBox="1"/>
          <p:nvPr>
            <p:ph idx="5" type="subTitle"/>
          </p:nvPr>
        </p:nvSpPr>
        <p:spPr>
          <a:xfrm>
            <a:off x="1034425" y="411383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waxaa laga helaa oo kaliya fiilooyinka</a:t>
            </a:r>
            <a:endParaRPr/>
          </a:p>
        </p:txBody>
      </p:sp>
      <p:pic>
        <p:nvPicPr>
          <p:cNvPr id="1016" name="Google Shape;1016;p87"/>
          <p:cNvPicPr preferRelativeResize="0"/>
          <p:nvPr/>
        </p:nvPicPr>
        <p:blipFill>
          <a:blip r:embed="rId3">
            <a:alphaModFix/>
          </a:blip>
          <a:stretch>
            <a:fillRect/>
          </a:stretch>
        </p:blipFill>
        <p:spPr>
          <a:xfrm>
            <a:off x="2887208" y="3262525"/>
            <a:ext cx="396000" cy="419100"/>
          </a:xfrm>
          <a:prstGeom prst="rect">
            <a:avLst/>
          </a:prstGeom>
          <a:noFill/>
          <a:ln>
            <a:noFill/>
          </a:ln>
        </p:spPr>
      </p:pic>
      <p:pic>
        <p:nvPicPr>
          <p:cNvPr id="1017" name="Google Shape;1017;p87"/>
          <p:cNvPicPr preferRelativeResize="0"/>
          <p:nvPr/>
        </p:nvPicPr>
        <p:blipFill>
          <a:blip r:embed="rId3">
            <a:alphaModFix/>
          </a:blip>
          <a:stretch>
            <a:fillRect/>
          </a:stretch>
        </p:blipFill>
        <p:spPr>
          <a:xfrm>
            <a:off x="4727583" y="17007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sp>
        <p:nvSpPr>
          <p:cNvPr id="1022" name="Google Shape;1022;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Waa maxay current?</a:t>
            </a:r>
            <a:endParaRPr/>
          </a:p>
        </p:txBody>
      </p:sp>
      <p:sp>
        <p:nvSpPr>
          <p:cNvPr id="1023" name="Google Shape;1023;p88"/>
          <p:cNvSpPr txBox="1"/>
          <p:nvPr>
            <p:ph idx="1" type="body"/>
          </p:nvPr>
        </p:nvSpPr>
        <p:spPr>
          <a:xfrm>
            <a:off x="324000" y="759300"/>
            <a:ext cx="68916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Haddii wareeggu (circuit) 'jabo', elektaroonadu ma dhex mari karaan farqiga.</a:t>
            </a:r>
            <a:r>
              <a:rPr b="1" lang="en-GB" sz="1100">
                <a:latin typeface="Lexend"/>
              </a:rPr>
              <a:t/>
            </a:r>
            <a:r>
              <a:rPr lang="en-GB" sz="1100">
                <a:latin typeface="Lexend"/>
              </a:rPr>
              <a:t/>
            </a:r>
            <a:endParaRPr/>
          </a:p>
        </p:txBody>
      </p:sp>
      <p:pic>
        <p:nvPicPr>
          <p:cNvPr id="1024" name="Google Shape;1024;p88"/>
          <p:cNvPicPr preferRelativeResize="0"/>
          <p:nvPr/>
        </p:nvPicPr>
        <p:blipFill>
          <a:blip r:embed="rId3">
            <a:alphaModFix/>
          </a:blip>
          <a:stretch>
            <a:fillRect/>
          </a:stretch>
        </p:blipFill>
        <p:spPr>
          <a:xfrm>
            <a:off x="2227438" y="1655575"/>
            <a:ext cx="3806051" cy="2078022"/>
          </a:xfrm>
          <a:prstGeom prst="rect">
            <a:avLst/>
          </a:prstGeom>
          <a:noFill/>
          <a:ln>
            <a:noFill/>
          </a:ln>
        </p:spPr>
      </p:pic>
      <p:cxnSp>
        <p:nvCxnSpPr>
          <p:cNvPr id="1025" name="Google Shape;1025;p88"/>
          <p:cNvCxnSpPr>
            <a:endCxn id="1026" idx="1"/>
          </p:cNvCxnSpPr>
          <p:nvPr/>
        </p:nvCxnSpPr>
        <p:spPr>
          <a:xfrm>
            <a:off x="5475663" y="2038825"/>
            <a:ext cx="779700" cy="0"/>
          </a:xfrm>
          <a:prstGeom prst="straightConnector1">
            <a:avLst/>
          </a:prstGeom>
          <a:noFill/>
          <a:ln cap="flat" cmpd="sng" w="38100">
            <a:solidFill>
              <a:schemeClr val="accent5"/>
            </a:solidFill>
            <a:prstDash val="solid"/>
            <a:round/>
            <a:headEnd len="med" w="med" type="none"/>
            <a:tailEnd len="med" w="med" type="none"/>
          </a:ln>
        </p:spPr>
      </p:cxnSp>
      <p:sp>
        <p:nvSpPr>
          <p:cNvPr id="1026" name="Google Shape;1026;p88"/>
          <p:cNvSpPr txBox="1"/>
          <p:nvPr/>
        </p:nvSpPr>
        <p:spPr>
          <a:xfrm>
            <a:off x="6255363" y="1807975"/>
            <a:ext cx="6612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farqi (gap)</a:t>
            </a:r>
            <a:endParaRPr sz="1800">
              <a:solidFill>
                <a:schemeClr val="dk1"/>
              </a:solidFill>
              <a:latin typeface="Lexend"/>
              <a:ea typeface="Lexend"/>
              <a:cs typeface="Lexend"/>
              <a:sym typeface="Lexend"/>
            </a:endParaRPr>
          </a:p>
        </p:txBody>
      </p:sp>
      <p:sp>
        <p:nvSpPr>
          <p:cNvPr id="1027" name="Google Shape;1027;p88"/>
          <p:cNvSpPr txBox="1"/>
          <p:nvPr>
            <p:ph idx="1" type="body"/>
          </p:nvPr>
        </p:nvSpPr>
        <p:spPr>
          <a:xfrm>
            <a:off x="324000" y="3939900"/>
            <a:ext cx="76683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Inkastoo aysan dhaqaaqin, elektaroonadu wali waxay ku jiraan cell-ka, fiilooyinka, iyo nalka (bulb).</a:t>
            </a:r>
            <a:r>
              <a:rPr b="1" lang="en-GB" sz="1100">
                <a:latin typeface="Lexend"/>
              </a:rPr>
              <a:t/>
            </a:r>
            <a:r>
              <a:rPr lang="en-GB" sz="1100">
                <a:latin typeface="Lexend"/>
              </a:rPr>
              <a:t/>
            </a:r>
            <a:endParaRPr/>
          </a:p>
        </p:txBody>
      </p:sp>
      <p:sp>
        <p:nvSpPr>
          <p:cNvPr id="1028" name="Google Shape;1028;p88"/>
          <p:cNvSpPr txBox="1"/>
          <p:nvPr/>
        </p:nvSpPr>
        <p:spPr>
          <a:xfrm>
            <a:off x="324000" y="4820400"/>
            <a:ext cx="8352000" cy="9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2"/>
                </a:solidFill>
                <a:highlight>
                  <a:srgbClr val="FFFFFF"/>
                </a:highlight>
                <a:latin typeface="Lexend"/>
                <a:ea typeface="Lexend"/>
                <a:cs typeface="Lexend"/>
                <a:sym typeface="Lexend"/>
              </a:rPr>
              <a:t>Sawirka PhET Interactive Simulations, University of Colorado Boulder, oo shatiyeysan CC-BY-4.0 (https://phet.colorado.edu).</a:t>
            </a:r>
            <a:endParaRPr sz="600">
              <a:solidFill>
                <a:schemeClr val="dk2"/>
              </a:solidFill>
              <a:highlight>
                <a:srgbClr val="FFFFFF"/>
              </a:highlight>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sp>
        <p:nvSpPr>
          <p:cNvPr id="1033" name="Google Shape;1033;p89"/>
          <p:cNvSpPr txBox="1"/>
          <p:nvPr>
            <p:ph type="title"/>
          </p:nvPr>
        </p:nvSpPr>
        <p:spPr>
          <a:xfrm>
            <a:off x="324000" y="810000"/>
            <a:ext cx="70413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Xaggee, wareeg jaban, ayay jiraan elektaroono aan la heli karin inay qulqulaan?</a:t>
            </a:r>
            <a:r>
              <a:rPr lang="en-GB" sz="1400">
                <a:latin typeface="Lexend"/>
              </a:rPr>
              <a:t/>
            </a:r>
            <a:r>
              <a:rPr lang="en-GB" sz="1400">
                <a:latin typeface="Lexend"/>
              </a:rPr>
              <a:t/>
            </a:r>
            <a:r>
              <a:rPr lang="en-GB" sz="1400">
                <a:latin typeface="Lexend"/>
              </a:rPr>
              <a:t/>
            </a:r>
            <a:r>
              <a:rPr lang="en-GB" sz="1400">
                <a:latin typeface="Lexend"/>
              </a:rPr>
              <a:t/>
            </a:r>
            <a:endParaRPr/>
          </a:p>
        </p:txBody>
      </p:sp>
      <p:sp>
        <p:nvSpPr>
          <p:cNvPr id="1034" name="Google Shape;1034;p8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Waa maxay current?</a:t>
            </a:r>
            <a:endParaRPr/>
          </a:p>
        </p:txBody>
      </p:sp>
      <p:sp>
        <p:nvSpPr>
          <p:cNvPr id="1035" name="Google Shape;1035;p89"/>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fiilooyinka (the wires)</a:t>
            </a:r>
            <a:endParaRPr/>
          </a:p>
        </p:txBody>
      </p:sp>
      <p:sp>
        <p:nvSpPr>
          <p:cNvPr id="1036" name="Google Shape;1036;p89"/>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nalka filament-ka (the filament bulb)</a:t>
            </a:r>
            <a:endParaRPr/>
          </a:p>
        </p:txBody>
      </p:sp>
      <p:sp>
        <p:nvSpPr>
          <p:cNvPr id="1037" name="Google Shape;1037;p89"/>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unugga (the cell)</a:t>
            </a:r>
            <a:endParaRPr/>
          </a:p>
        </p:txBody>
      </p:sp>
      <p:sp>
        <p:nvSpPr>
          <p:cNvPr id="1038" name="Google Shape;1038;p89"/>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farqiga (the gap)</a:t>
            </a:r>
            <a:endParaRPr/>
          </a:p>
        </p:txBody>
      </p:sp>
      <p:pic>
        <p:nvPicPr>
          <p:cNvPr id="1039" name="Google Shape;1039;p89"/>
          <p:cNvPicPr preferRelativeResize="0"/>
          <p:nvPr/>
        </p:nvPicPr>
        <p:blipFill>
          <a:blip r:embed="rId3">
            <a:alphaModFix/>
          </a:blip>
          <a:stretch>
            <a:fillRect/>
          </a:stretch>
        </p:blipFill>
        <p:spPr>
          <a:xfrm>
            <a:off x="2212983" y="40629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Waa maxay current (current)?</a:t>
            </a:r>
            <a:endParaRPr/>
          </a:p>
        </p:txBody>
      </p:sp>
      <p:sp>
        <p:nvSpPr>
          <p:cNvPr id="1045" name="Google Shape;1045;p90"/>
          <p:cNvSpPr txBox="1"/>
          <p:nvPr>
            <p:ph idx="1" type="body"/>
          </p:nvPr>
        </p:nvSpPr>
        <p:spPr>
          <a:xfrm>
            <a:off x="324000" y="759300"/>
            <a:ext cx="71352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Qulqulka charges-ka (electrons) waxaa loo yaqaan current (electric current).</a:t>
            </a:r>
            <a:r>
              <a:rPr b="1" lang="en-GB" sz="1400">
                <a:latin typeface="Lexend"/>
              </a:rPr>
              <a:t/>
            </a:r>
            <a:r>
              <a:rPr lang="en-GB" sz="1400">
                <a:latin typeface="Lexend"/>
              </a:rPr>
              <a:t/>
            </a:r>
            <a:r>
              <a:rPr b="1" lang="en-GB" sz="1400">
                <a:latin typeface="Lexend"/>
              </a:rPr>
              <a:t/>
            </a:r>
            <a:r>
              <a:rPr lang="en-GB" sz="1400">
                <a:latin typeface="Lexend"/>
              </a:rPr>
              <a:t/>
            </a:r>
            <a:r>
              <a:rPr b="1" lang="en-GB" sz="1400">
                <a:latin typeface="Lexend"/>
              </a:rPr>
              <a:t/>
            </a:r>
            <a:endParaRPr b="1"/>
          </a:p>
        </p:txBody>
      </p:sp>
      <p:sp>
        <p:nvSpPr>
          <p:cNvPr id="1046" name="Google Shape;1046;p90"/>
          <p:cNvSpPr txBox="1"/>
          <p:nvPr>
            <p:ph idx="1" type="body"/>
          </p:nvPr>
        </p:nvSpPr>
        <p:spPr>
          <a:xfrm>
            <a:off x="324000" y="2969117"/>
            <a:ext cx="6552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Tani waxay la mid tahay qulqulka biyaha (water) ee webiga.</a:t>
            </a:r>
            <a:endParaRPr/>
          </a:p>
        </p:txBody>
      </p:sp>
      <p:pic>
        <p:nvPicPr>
          <p:cNvPr id="1047" name="Google Shape;1047;p90"/>
          <p:cNvPicPr preferRelativeResize="0"/>
          <p:nvPr/>
        </p:nvPicPr>
        <p:blipFill>
          <a:blip r:embed="rId3">
            <a:alphaModFix/>
          </a:blip>
          <a:stretch>
            <a:fillRect/>
          </a:stretch>
        </p:blipFill>
        <p:spPr>
          <a:xfrm>
            <a:off x="2037900" y="3398425"/>
            <a:ext cx="4404349" cy="1206825"/>
          </a:xfrm>
          <a:prstGeom prst="rect">
            <a:avLst/>
          </a:prstGeom>
          <a:noFill/>
          <a:ln>
            <a:noFill/>
          </a:ln>
        </p:spPr>
      </p:pic>
      <p:pic>
        <p:nvPicPr>
          <p:cNvPr id="1048" name="Google Shape;1048;p90"/>
          <p:cNvPicPr preferRelativeResize="0"/>
          <p:nvPr/>
        </p:nvPicPr>
        <p:blipFill>
          <a:blip r:embed="rId4">
            <a:alphaModFix/>
          </a:blip>
          <a:stretch>
            <a:fillRect/>
          </a:stretch>
        </p:blipFill>
        <p:spPr>
          <a:xfrm>
            <a:off x="2037900" y="1578008"/>
            <a:ext cx="4404360" cy="1300500"/>
          </a:xfrm>
          <a:prstGeom prst="rect">
            <a:avLst/>
          </a:prstGeom>
          <a:noFill/>
          <a:ln>
            <a:noFill/>
          </a:ln>
        </p:spPr>
      </p:pic>
      <p:sp>
        <p:nvSpPr>
          <p:cNvPr id="1049" name="Google Shape;1049;p90"/>
          <p:cNvSpPr txBox="1"/>
          <p:nvPr/>
        </p:nvSpPr>
        <p:spPr>
          <a:xfrm>
            <a:off x="324000" y="4836632"/>
            <a:ext cx="8352000" cy="9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2"/>
                </a:solidFill>
                <a:latin typeface="Lexend"/>
                <a:ea typeface="Lexend"/>
                <a:cs typeface="Lexend"/>
                <a:sym typeface="Lexend"/>
              </a:rPr>
              <a:t>Jilitaanka PhET Interactive Simulations, University of Colorado Boulder, oo shatiyaysan CC-BY-4.0 (https://phet.colorado.edu).</a:t>
            </a:r>
            <a:endParaRPr sz="500">
              <a:solidFill>
                <a:schemeClr val="dk2"/>
              </a:solidFill>
              <a:highlight>
                <a:srgbClr val="FFFFFF"/>
              </a:highlight>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p91"/>
          <p:cNvSpPr txBox="1"/>
          <p:nvPr>
            <p:ph type="title"/>
          </p:nvPr>
        </p:nvSpPr>
        <p:spPr>
          <a:xfrm>
            <a:off x="324000" y="748775"/>
            <a:ext cx="7312800" cy="695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Macallin wuxuu isticmaalaa qaabka webiga si uu u sharaxo sida current (current) u qulqulo. Maxay qaabku u isticmaalaa inuu matalo charge (charge)?</a:t>
            </a:r>
            <a:r>
              <a:rPr lang="en-GB" sz="1400">
                <a:latin typeface="Lexend"/>
              </a:rPr>
              <a:t/>
            </a:r>
            <a:r>
              <a:rPr lang="en-GB" sz="1400">
                <a:latin typeface="Lexend"/>
              </a:rPr>
              <a:t/>
            </a:r>
            <a:r>
              <a:rPr lang="en-GB" sz="1400">
                <a:latin typeface="Lexend"/>
              </a:rPr>
              <a:t/>
            </a:r>
            <a:endParaRPr sz="2100"/>
          </a:p>
        </p:txBody>
      </p:sp>
      <p:sp>
        <p:nvSpPr>
          <p:cNvPr id="1055" name="Google Shape;1055;p9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current (current)?</a:t>
            </a:r>
            <a:endParaRPr/>
          </a:p>
        </p:txBody>
      </p:sp>
      <p:sp>
        <p:nvSpPr>
          <p:cNvPr id="1056" name="Google Shape;1056;p91"/>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biyaha (water) webiga ku jira</a:t>
            </a:r>
            <a:endParaRPr/>
          </a:p>
        </p:txBody>
      </p:sp>
      <p:sp>
        <p:nvSpPr>
          <p:cNvPr id="1057" name="Google Shape;1057;p91"/>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xawaaraha webiga</a:t>
            </a:r>
            <a:endParaRPr/>
          </a:p>
        </p:txBody>
      </p:sp>
      <p:sp>
        <p:nvSpPr>
          <p:cNvPr id="1058" name="Google Shape;1058;p91"/>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hirarka korka biyaha (water)</a:t>
            </a:r>
            <a:endParaRPr/>
          </a:p>
        </p:txBody>
      </p:sp>
      <p:pic>
        <p:nvPicPr>
          <p:cNvPr id="1059" name="Google Shape;1059;p91"/>
          <p:cNvPicPr preferRelativeResize="0"/>
          <p:nvPr/>
        </p:nvPicPr>
        <p:blipFill>
          <a:blip r:embed="rId3">
            <a:alphaModFix/>
          </a:blip>
          <a:stretch>
            <a:fillRect/>
          </a:stretch>
        </p:blipFill>
        <p:spPr>
          <a:xfrm>
            <a:off x="4176008" y="180676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pic>
        <p:nvPicPr>
          <p:cNvPr id="1064" name="Google Shape;1064;p92"/>
          <p:cNvPicPr preferRelativeResize="0"/>
          <p:nvPr/>
        </p:nvPicPr>
        <p:blipFill>
          <a:blip r:embed="rId3">
            <a:alphaModFix/>
          </a:blip>
          <a:stretch>
            <a:fillRect/>
          </a:stretch>
        </p:blipFill>
        <p:spPr>
          <a:xfrm>
            <a:off x="2182705" y="1641450"/>
            <a:ext cx="3842916" cy="2345425"/>
          </a:xfrm>
          <a:prstGeom prst="rect">
            <a:avLst/>
          </a:prstGeom>
          <a:noFill/>
          <a:ln>
            <a:noFill/>
          </a:ln>
        </p:spPr>
      </p:pic>
      <p:sp>
        <p:nvSpPr>
          <p:cNvPr id="1065" name="Google Shape;1065;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Waa maxay current (current)?</a:t>
            </a:r>
            <a:endParaRPr/>
          </a:p>
        </p:txBody>
      </p:sp>
      <p:sp>
        <p:nvSpPr>
          <p:cNvPr id="1066" name="Google Shape;1066;p92"/>
          <p:cNvSpPr txBox="1"/>
          <p:nvPr>
            <p:ph idx="1" type="body"/>
          </p:nvPr>
        </p:nvSpPr>
        <p:spPr>
          <a:xfrm>
            <a:off x="324000" y="714000"/>
            <a:ext cx="22578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Marka electrons-ku ka baxaan unugga (the cell)…</a:t>
            </a:r>
            <a:r>
              <a:rPr b="1" lang="en-GB" sz="1100">
                <a:latin typeface="Lexend"/>
              </a:rPr>
              <a:t/>
            </a:r>
            <a:r>
              <a:rPr lang="en-GB" sz="1100">
                <a:latin typeface="Lexend"/>
              </a:rPr>
              <a:t/>
            </a:r>
            <a:r>
              <a:rPr b="1" lang="en-GB" sz="1100">
                <a:latin typeface="Lexend"/>
              </a:rPr>
              <a:t/>
            </a:r>
            <a:r>
              <a:rPr lang="en-GB" sz="1100">
                <a:latin typeface="Lexend"/>
              </a:rPr>
              <a:t/>
            </a:r>
            <a:r>
              <a:rPr b="1" lang="en-GB" sz="1100">
                <a:latin typeface="Lexend"/>
              </a:rPr>
              <a:t/>
            </a:r>
            <a:endParaRPr b="1"/>
          </a:p>
        </p:txBody>
      </p:sp>
      <p:sp>
        <p:nvSpPr>
          <p:cNvPr id="1067" name="Google Shape;1067;p92"/>
          <p:cNvSpPr txBox="1"/>
          <p:nvPr>
            <p:ph idx="1" type="body"/>
          </p:nvPr>
        </p:nvSpPr>
        <p:spPr>
          <a:xfrm>
            <a:off x="5626525" y="655925"/>
            <a:ext cx="19566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…tiro isku mid ah ayaa soo gala.</a:t>
            </a:r>
            <a:r>
              <a:rPr lang="en-GB" sz="1100">
                <a:latin typeface="Lexend"/>
              </a:rPr>
              <a:t/>
            </a:r>
            <a:endParaRPr/>
          </a:p>
        </p:txBody>
      </p:sp>
      <p:cxnSp>
        <p:nvCxnSpPr>
          <p:cNvPr id="1068" name="Google Shape;1068;p92"/>
          <p:cNvCxnSpPr/>
          <p:nvPr/>
        </p:nvCxnSpPr>
        <p:spPr>
          <a:xfrm>
            <a:off x="2690400" y="1425650"/>
            <a:ext cx="746700" cy="746700"/>
          </a:xfrm>
          <a:prstGeom prst="straightConnector1">
            <a:avLst/>
          </a:prstGeom>
          <a:noFill/>
          <a:ln cap="flat" cmpd="sng" w="38100">
            <a:solidFill>
              <a:schemeClr val="accent5"/>
            </a:solidFill>
            <a:prstDash val="solid"/>
            <a:round/>
            <a:headEnd len="med" w="med" type="none"/>
            <a:tailEnd len="med" w="med" type="none"/>
          </a:ln>
        </p:spPr>
      </p:cxnSp>
      <p:cxnSp>
        <p:nvCxnSpPr>
          <p:cNvPr id="1069" name="Google Shape;1069;p92"/>
          <p:cNvCxnSpPr/>
          <p:nvPr/>
        </p:nvCxnSpPr>
        <p:spPr>
          <a:xfrm flipH="1">
            <a:off x="4691425" y="1432750"/>
            <a:ext cx="720600" cy="720600"/>
          </a:xfrm>
          <a:prstGeom prst="straightConnector1">
            <a:avLst/>
          </a:prstGeom>
          <a:noFill/>
          <a:ln cap="flat" cmpd="sng" w="38100">
            <a:solidFill>
              <a:schemeClr val="accent5"/>
            </a:solidFill>
            <a:prstDash val="solid"/>
            <a:round/>
            <a:headEnd len="med" w="med" type="none"/>
            <a:tailEnd len="med" w="med" type="none"/>
          </a:ln>
        </p:spPr>
      </p:cxnSp>
      <p:sp>
        <p:nvSpPr>
          <p:cNvPr id="1070" name="Google Shape;1070;p92"/>
          <p:cNvSpPr txBox="1"/>
          <p:nvPr>
            <p:ph idx="1" type="body"/>
          </p:nvPr>
        </p:nvSpPr>
        <p:spPr>
          <a:xfrm>
            <a:off x="324000" y="4118550"/>
            <a:ext cx="75939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Electron kasta oo nalka soo gala, mid kale ayaa ka baxa.</a:t>
            </a:r>
            <a:r>
              <a:rPr lang="en-GB" sz="1100">
                <a:latin typeface="Lexend"/>
              </a:rPr>
              <a:t/>
            </a:r>
            <a:endParaRPr/>
          </a:p>
        </p:txBody>
      </p:sp>
      <p:sp>
        <p:nvSpPr>
          <p:cNvPr id="1071" name="Google Shape;1071;p92"/>
          <p:cNvSpPr/>
          <p:nvPr/>
        </p:nvSpPr>
        <p:spPr>
          <a:xfrm>
            <a:off x="3756277" y="3008735"/>
            <a:ext cx="810000" cy="8055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2" name="Google Shape;1072;p92"/>
          <p:cNvSpPr txBox="1"/>
          <p:nvPr/>
        </p:nvSpPr>
        <p:spPr>
          <a:xfrm>
            <a:off x="324000" y="4836632"/>
            <a:ext cx="8352000" cy="9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2"/>
                </a:solidFill>
                <a:latin typeface="Lexend"/>
                <a:ea typeface="Lexend"/>
                <a:cs typeface="Lexend"/>
                <a:sym typeface="Lexend"/>
              </a:rPr>
              <a:t>Jilitaanka PhET Interactive Simulations, University of Colorado Boulder, oo shatiyaysan CC-BY-4.0 (https://phet.colorado.edu).</a:t>
            </a:r>
            <a:endParaRPr sz="500">
              <a:solidFill>
                <a:schemeClr val="dk2"/>
              </a:solidFill>
              <a:highlight>
                <a:srgbClr val="FFFFFF"/>
              </a:highlight>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pic>
        <p:nvPicPr>
          <p:cNvPr id="1077" name="Google Shape;1077;p93"/>
          <p:cNvPicPr preferRelativeResize="0"/>
          <p:nvPr/>
        </p:nvPicPr>
        <p:blipFill>
          <a:blip r:embed="rId3">
            <a:alphaModFix/>
          </a:blip>
          <a:stretch>
            <a:fillRect/>
          </a:stretch>
        </p:blipFill>
        <p:spPr>
          <a:xfrm>
            <a:off x="2736977" y="1746350"/>
            <a:ext cx="3634350" cy="2422900"/>
          </a:xfrm>
          <a:prstGeom prst="rect">
            <a:avLst/>
          </a:prstGeom>
          <a:noFill/>
          <a:ln>
            <a:noFill/>
          </a:ln>
        </p:spPr>
      </p:pic>
      <p:sp>
        <p:nvSpPr>
          <p:cNvPr id="1078" name="Google Shape;1078;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current (current)?</a:t>
            </a:r>
            <a:endParaRPr/>
          </a:p>
        </p:txBody>
      </p:sp>
      <p:sp>
        <p:nvSpPr>
          <p:cNvPr id="1079" name="Google Shape;1079;p93"/>
          <p:cNvSpPr txBox="1"/>
          <p:nvPr>
            <p:ph idx="1" type="body"/>
          </p:nvPr>
        </p:nvSpPr>
        <p:spPr>
          <a:xfrm>
            <a:off x="282675" y="810000"/>
            <a:ext cx="75939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Current-ka (current) wareeggan waa isku mid…</a:t>
            </a:r>
            <a:r>
              <a:rPr b="1" lang="en-GB">
                <a:latin typeface="Lexend"/>
              </a:rPr>
              <a:t/>
            </a:r>
            <a:r>
              <a:rPr lang="en-GB">
                <a:latin typeface="Lexend"/>
              </a:rPr>
              <a:t/>
            </a:r>
            <a:r>
              <a:rPr lang="en-GB">
                <a:latin typeface="Lexend"/>
              </a:rPr>
              <a:t/>
            </a:r>
            <a:endParaRPr/>
          </a:p>
        </p:txBody>
      </p:sp>
      <p:sp>
        <p:nvSpPr>
          <p:cNvPr id="1080" name="Google Shape;1080;p93"/>
          <p:cNvSpPr txBox="1"/>
          <p:nvPr>
            <p:ph idx="1" type="body"/>
          </p:nvPr>
        </p:nvSpPr>
        <p:spPr>
          <a:xfrm>
            <a:off x="4041449" y="1354375"/>
            <a:ext cx="728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halkan,</a:t>
            </a:r>
            <a:r>
              <a:rPr lang="en-GB">
                <a:latin typeface="Lexend"/>
              </a:rPr>
              <a:t/>
            </a:r>
            <a:endParaRPr/>
          </a:p>
        </p:txBody>
      </p:sp>
      <p:cxnSp>
        <p:nvCxnSpPr>
          <p:cNvPr id="1081" name="Google Shape;1081;p93"/>
          <p:cNvCxnSpPr>
            <a:stCxn id="1080" idx="2"/>
          </p:cNvCxnSpPr>
          <p:nvPr/>
        </p:nvCxnSpPr>
        <p:spPr>
          <a:xfrm>
            <a:off x="4405799" y="1693075"/>
            <a:ext cx="0" cy="507900"/>
          </a:xfrm>
          <a:prstGeom prst="straightConnector1">
            <a:avLst/>
          </a:prstGeom>
          <a:noFill/>
          <a:ln cap="flat" cmpd="sng" w="38100">
            <a:solidFill>
              <a:schemeClr val="accent5"/>
            </a:solidFill>
            <a:prstDash val="solid"/>
            <a:round/>
            <a:headEnd len="med" w="med" type="none"/>
            <a:tailEnd len="med" w="med" type="none"/>
          </a:ln>
        </p:spPr>
      </p:cxnSp>
      <p:sp>
        <p:nvSpPr>
          <p:cNvPr id="1082" name="Google Shape;1082;p93"/>
          <p:cNvSpPr txBox="1"/>
          <p:nvPr>
            <p:ph idx="1" type="body"/>
          </p:nvPr>
        </p:nvSpPr>
        <p:spPr>
          <a:xfrm>
            <a:off x="6470201" y="2788450"/>
            <a:ext cx="8430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halkan,</a:t>
            </a:r>
            <a:r>
              <a:rPr lang="en-GB">
                <a:latin typeface="Lexend"/>
              </a:rPr>
              <a:t/>
            </a:r>
            <a:endParaRPr/>
          </a:p>
        </p:txBody>
      </p:sp>
      <p:cxnSp>
        <p:nvCxnSpPr>
          <p:cNvPr id="1083" name="Google Shape;1083;p93"/>
          <p:cNvCxnSpPr>
            <a:stCxn id="1082" idx="1"/>
          </p:cNvCxnSpPr>
          <p:nvPr/>
        </p:nvCxnSpPr>
        <p:spPr>
          <a:xfrm rot="10800000">
            <a:off x="6006101" y="2957800"/>
            <a:ext cx="464100" cy="0"/>
          </a:xfrm>
          <a:prstGeom prst="straightConnector1">
            <a:avLst/>
          </a:prstGeom>
          <a:noFill/>
          <a:ln cap="flat" cmpd="sng" w="38100">
            <a:solidFill>
              <a:schemeClr val="accent5"/>
            </a:solidFill>
            <a:prstDash val="solid"/>
            <a:round/>
            <a:headEnd len="med" w="med" type="none"/>
            <a:tailEnd len="med" w="med" type="none"/>
          </a:ln>
        </p:spPr>
      </p:cxnSp>
      <p:sp>
        <p:nvSpPr>
          <p:cNvPr id="1084" name="Google Shape;1084;p93"/>
          <p:cNvSpPr txBox="1"/>
          <p:nvPr>
            <p:ph idx="1" type="body"/>
          </p:nvPr>
        </p:nvSpPr>
        <p:spPr>
          <a:xfrm>
            <a:off x="5070950" y="4303050"/>
            <a:ext cx="728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halkan,</a:t>
            </a:r>
            <a:endParaRPr/>
          </a:p>
        </p:txBody>
      </p:sp>
      <p:cxnSp>
        <p:nvCxnSpPr>
          <p:cNvPr id="1085" name="Google Shape;1085;p93"/>
          <p:cNvCxnSpPr>
            <a:stCxn id="1084" idx="0"/>
          </p:cNvCxnSpPr>
          <p:nvPr/>
        </p:nvCxnSpPr>
        <p:spPr>
          <a:xfrm rot="10800000">
            <a:off x="5435300" y="3585150"/>
            <a:ext cx="0" cy="717900"/>
          </a:xfrm>
          <a:prstGeom prst="straightConnector1">
            <a:avLst/>
          </a:prstGeom>
          <a:noFill/>
          <a:ln cap="flat" cmpd="sng" w="38100">
            <a:solidFill>
              <a:schemeClr val="accent5"/>
            </a:solidFill>
            <a:prstDash val="solid"/>
            <a:round/>
            <a:headEnd len="med" w="med" type="none"/>
            <a:tailEnd len="med" w="med" type="none"/>
          </a:ln>
        </p:spPr>
      </p:cxnSp>
      <p:sp>
        <p:nvSpPr>
          <p:cNvPr id="1086" name="Google Shape;1086;p93"/>
          <p:cNvSpPr txBox="1"/>
          <p:nvPr>
            <p:ph idx="1" type="body"/>
          </p:nvPr>
        </p:nvSpPr>
        <p:spPr>
          <a:xfrm>
            <a:off x="3363525" y="4303050"/>
            <a:ext cx="728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halkan,</a:t>
            </a:r>
            <a:endParaRPr/>
          </a:p>
        </p:txBody>
      </p:sp>
      <p:cxnSp>
        <p:nvCxnSpPr>
          <p:cNvPr id="1087" name="Google Shape;1087;p93"/>
          <p:cNvCxnSpPr>
            <a:endCxn id="1086" idx="0"/>
          </p:cNvCxnSpPr>
          <p:nvPr/>
        </p:nvCxnSpPr>
        <p:spPr>
          <a:xfrm>
            <a:off x="3727875" y="3804150"/>
            <a:ext cx="0" cy="498900"/>
          </a:xfrm>
          <a:prstGeom prst="straightConnector1">
            <a:avLst/>
          </a:prstGeom>
          <a:noFill/>
          <a:ln cap="flat" cmpd="sng" w="38100">
            <a:solidFill>
              <a:schemeClr val="accent5"/>
            </a:solidFill>
            <a:prstDash val="solid"/>
            <a:round/>
            <a:headEnd len="med" w="med" type="none"/>
            <a:tailEnd len="med" w="med" type="none"/>
          </a:ln>
        </p:spPr>
      </p:cxnSp>
      <p:sp>
        <p:nvSpPr>
          <p:cNvPr id="1088" name="Google Shape;1088;p93"/>
          <p:cNvSpPr txBox="1"/>
          <p:nvPr>
            <p:ph idx="1" type="body"/>
          </p:nvPr>
        </p:nvSpPr>
        <p:spPr>
          <a:xfrm>
            <a:off x="1830799" y="2612987"/>
            <a:ext cx="728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iyo halkan.</a:t>
            </a:r>
            <a:r>
              <a:rPr lang="en-GB">
                <a:latin typeface="Lexend"/>
              </a:rPr>
              <a:t/>
            </a:r>
            <a:endParaRPr/>
          </a:p>
        </p:txBody>
      </p:sp>
      <p:cxnSp>
        <p:nvCxnSpPr>
          <p:cNvPr id="1089" name="Google Shape;1089;p93"/>
          <p:cNvCxnSpPr>
            <a:endCxn id="1088" idx="3"/>
          </p:cNvCxnSpPr>
          <p:nvPr/>
        </p:nvCxnSpPr>
        <p:spPr>
          <a:xfrm rot="10800000">
            <a:off x="2559499" y="2977037"/>
            <a:ext cx="555000" cy="0"/>
          </a:xfrm>
          <a:prstGeom prst="straightConnector1">
            <a:avLst/>
          </a:prstGeom>
          <a:noFill/>
          <a:ln cap="flat" cmpd="sng" w="38100">
            <a:solidFill>
              <a:schemeClr val="accent5"/>
            </a:solidFill>
            <a:prstDash val="solid"/>
            <a:round/>
            <a:headEnd len="med" w="med" type="none"/>
            <a:tailEnd len="med" w="med" type="none"/>
          </a:ln>
        </p:spPr>
      </p:cxnSp>
      <p:sp>
        <p:nvSpPr>
          <p:cNvPr id="1090" name="Google Shape;1090;p93"/>
          <p:cNvSpPr txBox="1"/>
          <p:nvPr/>
        </p:nvSpPr>
        <p:spPr>
          <a:xfrm>
            <a:off x="324000" y="4836632"/>
            <a:ext cx="8352000" cy="9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2"/>
                </a:solidFill>
                <a:latin typeface="Lexend"/>
                <a:ea typeface="Lexend"/>
                <a:cs typeface="Lexend"/>
                <a:sym typeface="Lexend"/>
              </a:rPr>
              <a:t>Jilitaanka PhET Interactive Simulations, Jaamacadda Colorado Boulder, shatiyey CC-BY-4.0 (https://phet.colorado.edu).</a:t>
            </a:r>
            <a:endParaRPr sz="500">
              <a:solidFill>
                <a:schemeClr val="dk2"/>
              </a:solidFill>
              <a:highlight>
                <a:srgbClr val="FFFFFF"/>
              </a:highlight>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sp>
        <p:nvSpPr>
          <p:cNvPr id="1095" name="Google Shape;1095;p94"/>
          <p:cNvSpPr txBox="1"/>
          <p:nvPr>
            <p:ph type="title"/>
          </p:nvPr>
        </p:nvSpPr>
        <p:spPr>
          <a:xfrm>
            <a:off x="324000" y="810000"/>
            <a:ext cx="6658200" cy="661800"/>
          </a:xfrm>
          <a:prstGeom prst="rect">
            <a:avLst/>
          </a:prstGeom>
        </p:spPr>
        <p:txBody>
          <a:bodyPr anchorCtr="0" anchor="t" bIns="0" lIns="0" spcFirstLastPara="1" rIns="0" wrap="square" tIns="0">
            <a:normAutofit/>
          </a:bodyPr>
          <a:lstStyle/>
          <a:p>
            <a:pPr indent="0" lvl="0" marL="0" marR="0" rtl="0" algn="l">
              <a:lnSpc>
                <a:spcPct val="115000"/>
              </a:lnSpc>
              <a:spcBef>
                <a:spcPts val="0"/>
              </a:spcBef>
              <a:spcAft>
                <a:spcPts val="1000"/>
              </a:spcAft>
              <a:buNone/>
            </a:pPr>
            <a:r>
              <a:rPr lang="en-GB" sz="1800">
                <a:latin typeface="Lexend"/>
              </a:rPr>
              <a:t>Kee ayaa ka mid ah weedhahan soo socda uu sax yahay marka laambaddu iftiimayso?</a:t>
            </a:r>
            <a:r>
              <a:rPr lang="en-GB" sz="1800">
                <a:latin typeface="Lexend"/>
              </a:rPr>
              <a:t/>
            </a:r>
            <a:endParaRPr sz="2000"/>
          </a:p>
        </p:txBody>
      </p:sp>
      <p:sp>
        <p:nvSpPr>
          <p:cNvPr id="1096" name="Google Shape;1096;p94"/>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current?</a:t>
            </a:r>
            <a:endParaRPr/>
          </a:p>
        </p:txBody>
      </p:sp>
      <p:sp>
        <p:nvSpPr>
          <p:cNvPr id="1097" name="Google Shape;1097;p94"/>
          <p:cNvSpPr txBox="1"/>
          <p:nvPr>
            <p:ph idx="1" type="subTitle"/>
          </p:nvPr>
        </p:nvSpPr>
        <p:spPr>
          <a:xfrm>
            <a:off x="936250" y="1572300"/>
            <a:ext cx="4610700" cy="615600"/>
          </a:xfrm>
          <a:prstGeom prst="rect">
            <a:avLst/>
          </a:prstGeom>
        </p:spPr>
        <p:txBody>
          <a:bodyPr anchorCtr="0" anchor="t" bIns="0" lIns="0" spcFirstLastPara="1" rIns="0" wrap="square" tIns="0">
            <a:normAutofit/>
          </a:bodyPr>
          <a:lstStyle/>
          <a:p>
            <a:pPr indent="0" lvl="0" marL="0" marR="0" rtl="0" algn="l">
              <a:lnSpc>
                <a:spcPct val="100000"/>
              </a:lnSpc>
              <a:spcBef>
                <a:spcPts val="0"/>
              </a:spcBef>
              <a:spcAft>
                <a:spcPts val="1000"/>
              </a:spcAft>
              <a:buNone/>
            </a:pPr>
            <a:r>
              <a:rPr lang="en-GB" sz="1800">
                <a:latin typeface="Lexend"/>
              </a:rPr>
              <a:t>Current-ku wuu hooseeyaa ka dib marka uu dhex maro laambadda.</a:t>
            </a:r>
            <a:r>
              <a:rPr lang="en-GB" sz="1800">
                <a:latin typeface="Lexend"/>
              </a:rPr>
              <a:t/>
            </a:r>
            <a:r>
              <a:rPr lang="en-GB" sz="1800">
                <a:latin typeface="Lexend"/>
              </a:rPr>
              <a:t/>
            </a:r>
            <a:endParaRPr sz="2000"/>
          </a:p>
        </p:txBody>
      </p:sp>
      <p:sp>
        <p:nvSpPr>
          <p:cNvPr id="1098" name="Google Shape;1098;p94"/>
          <p:cNvSpPr txBox="1"/>
          <p:nvPr>
            <p:ph idx="3" type="subTitle"/>
          </p:nvPr>
        </p:nvSpPr>
        <p:spPr>
          <a:xfrm>
            <a:off x="936250" y="2372775"/>
            <a:ext cx="4610700" cy="646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Current-ku wuu sareeyaa dhinaca taban ee wareegga.</a:t>
            </a:r>
            <a:r>
              <a:rPr lang="en-GB" sz="1800">
                <a:latin typeface="Lexend"/>
              </a:rPr>
              <a:t/>
            </a:r>
            <a:r>
              <a:rPr lang="en-GB">
                <a:latin typeface="Lexend"/>
              </a:rPr>
              <a:t/>
            </a:r>
            <a:endParaRPr/>
          </a:p>
        </p:txBody>
      </p:sp>
      <p:sp>
        <p:nvSpPr>
          <p:cNvPr id="1099" name="Google Shape;1099;p94"/>
          <p:cNvSpPr txBox="1"/>
          <p:nvPr>
            <p:ph idx="4" type="subTitle"/>
          </p:nvPr>
        </p:nvSpPr>
        <p:spPr>
          <a:xfrm>
            <a:off x="936250" y="3204125"/>
            <a:ext cx="4610700" cy="615600"/>
          </a:xfrm>
          <a:prstGeom prst="rect">
            <a:avLst/>
          </a:prstGeom>
        </p:spPr>
        <p:txBody>
          <a:bodyPr anchorCtr="0" anchor="t" bIns="0" lIns="0" spcFirstLastPara="1" rIns="0" wrap="square" tIns="0">
            <a:normAutofit/>
          </a:bodyPr>
          <a:lstStyle/>
          <a:p>
            <a:pPr indent="0" lvl="0" marL="0" marR="0" rtl="0" algn="l">
              <a:lnSpc>
                <a:spcPct val="100000"/>
              </a:lnSpc>
              <a:spcBef>
                <a:spcPts val="0"/>
              </a:spcBef>
              <a:spcAft>
                <a:spcPts val="1000"/>
              </a:spcAft>
              <a:buNone/>
            </a:pPr>
            <a:r>
              <a:rPr lang="en-GB" sz="1800">
                <a:latin typeface="Lexend"/>
              </a:rPr>
              <a:t>Current-ka ku jira unuggu wuu ka sareeyaa kan laambadda.</a:t>
            </a:r>
            <a:endParaRPr sz="2000"/>
          </a:p>
        </p:txBody>
      </p:sp>
      <p:sp>
        <p:nvSpPr>
          <p:cNvPr id="1100" name="Google Shape;1100;p94"/>
          <p:cNvSpPr txBox="1"/>
          <p:nvPr>
            <p:ph idx="5" type="subTitle"/>
          </p:nvPr>
        </p:nvSpPr>
        <p:spPr>
          <a:xfrm>
            <a:off x="936250" y="4004600"/>
            <a:ext cx="4610700" cy="615600"/>
          </a:xfrm>
          <a:prstGeom prst="rect">
            <a:avLst/>
          </a:prstGeom>
        </p:spPr>
        <p:txBody>
          <a:bodyPr anchorCtr="0" anchor="t" bIns="0" lIns="0" spcFirstLastPara="1" rIns="0" wrap="square" tIns="0">
            <a:normAutofit/>
          </a:bodyPr>
          <a:lstStyle/>
          <a:p>
            <a:pPr indent="0" lvl="0" marL="0" marR="0" rtl="0" algn="l">
              <a:lnSpc>
                <a:spcPct val="100000"/>
              </a:lnSpc>
              <a:spcBef>
                <a:spcPts val="0"/>
              </a:spcBef>
              <a:spcAft>
                <a:spcPts val="1000"/>
              </a:spcAft>
              <a:buNone/>
            </a:pPr>
            <a:r>
              <a:rPr lang="en-GB" sz="1800">
                <a:latin typeface="Lexend"/>
              </a:rPr>
              <a:t>Current-ka unugga, laambadda, iyo fiilooyinka waa isku mid.</a:t>
            </a:r>
            <a:endParaRPr sz="2000"/>
          </a:p>
        </p:txBody>
      </p:sp>
      <p:pic>
        <p:nvPicPr>
          <p:cNvPr id="1101" name="Google Shape;1101;p94"/>
          <p:cNvPicPr preferRelativeResize="0"/>
          <p:nvPr/>
        </p:nvPicPr>
        <p:blipFill>
          <a:blip r:embed="rId3">
            <a:alphaModFix/>
          </a:blip>
          <a:stretch>
            <a:fillRect/>
          </a:stretch>
        </p:blipFill>
        <p:spPr>
          <a:xfrm>
            <a:off x="5774394" y="1299594"/>
            <a:ext cx="3024200" cy="2070862"/>
          </a:xfrm>
          <a:prstGeom prst="rect">
            <a:avLst/>
          </a:prstGeom>
          <a:noFill/>
          <a:ln>
            <a:noFill/>
          </a:ln>
        </p:spPr>
      </p:pic>
      <p:pic>
        <p:nvPicPr>
          <p:cNvPr id="1102" name="Google Shape;1102;p94"/>
          <p:cNvPicPr preferRelativeResize="0"/>
          <p:nvPr/>
        </p:nvPicPr>
        <p:blipFill>
          <a:blip r:embed="rId4">
            <a:alphaModFix/>
          </a:blip>
          <a:stretch>
            <a:fillRect/>
          </a:stretch>
        </p:blipFill>
        <p:spPr>
          <a:xfrm>
            <a:off x="5484708" y="40565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6" name="Shape 1106"/>
        <p:cNvGrpSpPr/>
        <p:nvPr/>
      </p:nvGrpSpPr>
      <p:grpSpPr>
        <a:xfrm>
          <a:off x="0" y="0"/>
          <a:ext cx="0" cy="0"/>
          <a:chOff x="0" y="0"/>
          <a:chExt cx="0" cy="0"/>
        </a:xfrm>
      </p:grpSpPr>
      <p:sp>
        <p:nvSpPr>
          <p:cNvPr id="1107" name="Google Shape;1107;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Waa maxay current?</a:t>
            </a:r>
            <a:endParaRPr/>
          </a:p>
        </p:txBody>
      </p:sp>
      <p:sp>
        <p:nvSpPr>
          <p:cNvPr id="1108" name="Google Shape;1108;p95"/>
          <p:cNvSpPr txBox="1"/>
          <p:nvPr>
            <p:ph idx="1" type="body"/>
          </p:nvPr>
        </p:nvSpPr>
        <p:spPr>
          <a:xfrm>
            <a:off x="324000" y="810000"/>
            <a:ext cx="75939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Marka switch-ka la shido, current wuu qulqulaa oo laambaddu isla markiiba way iftiimaysaa.</a:t>
            </a:r>
            <a:r>
              <a:rPr lang="en-GB" sz="1400">
                <a:latin typeface="Lexend"/>
              </a:rPr>
              <a:t/>
            </a:r>
            <a:r>
              <a:rPr lang="en-GB" sz="1400">
                <a:latin typeface="Lexend"/>
              </a:rPr>
              <a:t/>
            </a:r>
            <a:r>
              <a:rPr b="1" lang="en-GB" sz="1400">
                <a:latin typeface="Lexend"/>
              </a:rPr>
              <a:t/>
            </a:r>
            <a:r>
              <a:rPr lang="en-GB" sz="1400">
                <a:latin typeface="Lexend"/>
              </a:rPr>
              <a:t/>
            </a:r>
            <a:r>
              <a:rPr lang="en-GB" sz="1400">
                <a:latin typeface="Lexend"/>
              </a:rPr>
              <a:t/>
            </a:r>
            <a:r>
              <a:rPr lang="en-GB" sz="1400">
                <a:latin typeface="Lexend"/>
              </a:rPr>
              <a:t/>
            </a:r>
            <a:r>
              <a:rPr lang="en-GB" sz="1400">
                <a:latin typeface="Lexend"/>
              </a:rPr>
              <a:t/>
            </a:r>
            <a:endParaRPr/>
          </a:p>
        </p:txBody>
      </p:sp>
      <p:sp>
        <p:nvSpPr>
          <p:cNvPr id="1109" name="Google Shape;1109;p95"/>
          <p:cNvSpPr txBox="1"/>
          <p:nvPr>
            <p:ph idx="1" type="body"/>
          </p:nvPr>
        </p:nvSpPr>
        <p:spPr>
          <a:xfrm>
            <a:off x="324000" y="3955950"/>
            <a:ext cx="84960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Marka la damiyo, current wuu joogsadaa, oo laambaddu isla markiiba way bakhtiyaa.</a:t>
            </a:r>
            <a:r>
              <a:rPr lang="en-GB" sz="1400">
                <a:latin typeface="Lexend"/>
              </a:rPr>
              <a:t/>
            </a:r>
            <a:r>
              <a:rPr lang="en-GB" sz="1400">
                <a:latin typeface="Lexend"/>
              </a:rPr>
              <a:t/>
            </a:r>
            <a:endParaRPr/>
          </a:p>
        </p:txBody>
      </p:sp>
      <p:pic>
        <p:nvPicPr>
          <p:cNvPr id="1110" name="Google Shape;1110;p95"/>
          <p:cNvPicPr preferRelativeResize="0"/>
          <p:nvPr/>
        </p:nvPicPr>
        <p:blipFill>
          <a:blip r:embed="rId3">
            <a:alphaModFix/>
          </a:blip>
          <a:stretch>
            <a:fillRect/>
          </a:stretch>
        </p:blipFill>
        <p:spPr>
          <a:xfrm>
            <a:off x="2466686" y="1620000"/>
            <a:ext cx="3183315" cy="2007600"/>
          </a:xfrm>
          <a:prstGeom prst="rect">
            <a:avLst/>
          </a:prstGeom>
          <a:noFill/>
          <a:ln>
            <a:noFill/>
          </a:ln>
        </p:spPr>
      </p:pic>
      <p:sp>
        <p:nvSpPr>
          <p:cNvPr id="1111" name="Google Shape;1111;p95"/>
          <p:cNvSpPr txBox="1"/>
          <p:nvPr/>
        </p:nvSpPr>
        <p:spPr>
          <a:xfrm>
            <a:off x="324000" y="4836632"/>
            <a:ext cx="8352000" cy="9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2"/>
                </a:solidFill>
                <a:latin typeface="Lexend"/>
                <a:ea typeface="Lexend"/>
                <a:cs typeface="Lexend"/>
                <a:sym typeface="Lexend"/>
              </a:rPr>
              <a:t>Jilitaanka PhET Interactive Simulations, Jaamacadda Colorado Boulder, shatiyey CC-BY-4.0 (https://phet.colorado.edu).</a:t>
            </a:r>
            <a:endParaRPr sz="500">
              <a:solidFill>
                <a:schemeClr val="dk2"/>
              </a:solidFill>
              <a:highlight>
                <a:srgbClr val="FFFFFF"/>
              </a:highlight>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Waa maxay current?</a:t>
            </a:r>
            <a:endParaRPr/>
          </a:p>
        </p:txBody>
      </p:sp>
      <p:sp>
        <p:nvSpPr>
          <p:cNvPr id="1117" name="Google Shape;1117;p96"/>
          <p:cNvSpPr txBox="1"/>
          <p:nvPr>
            <p:ph idx="1" type="body"/>
          </p:nvPr>
        </p:nvSpPr>
        <p:spPr>
          <a:xfrm>
            <a:off x="324000" y="810000"/>
            <a:ext cx="7256100" cy="11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Xataa marka wareeggu leeyahay fiilooyin aad u dhaadheer, laambaddu isla markiiba way iftiimaysaa (iyo bakhtiyaa) marka la shido (ama la damiyo).</a:t>
            </a:r>
            <a:endParaRPr/>
          </a:p>
        </p:txBody>
      </p:sp>
      <p:sp>
        <p:nvSpPr>
          <p:cNvPr id="1118" name="Google Shape;1118;p96"/>
          <p:cNvSpPr txBox="1"/>
          <p:nvPr>
            <p:ph idx="1" type="body"/>
          </p:nvPr>
        </p:nvSpPr>
        <p:spPr>
          <a:xfrm>
            <a:off x="324000" y="4048950"/>
            <a:ext cx="7739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Waxaad ogaan doontaa in tani ay la mid tahay nalalka gurigaaga.</a:t>
            </a:r>
            <a:r>
              <a:rPr lang="en-GB" sz="1400">
                <a:latin typeface="Lexend"/>
              </a:rPr>
              <a:t/>
            </a:r>
            <a:endParaRPr/>
          </a:p>
        </p:txBody>
      </p:sp>
      <p:pic>
        <p:nvPicPr>
          <p:cNvPr id="1119" name="Google Shape;1119;p96"/>
          <p:cNvPicPr preferRelativeResize="0"/>
          <p:nvPr/>
        </p:nvPicPr>
        <p:blipFill>
          <a:blip r:embed="rId3">
            <a:alphaModFix/>
          </a:blip>
          <a:stretch>
            <a:fillRect/>
          </a:stretch>
        </p:blipFill>
        <p:spPr>
          <a:xfrm>
            <a:off x="2482050" y="1794350"/>
            <a:ext cx="4179900" cy="1811290"/>
          </a:xfrm>
          <a:prstGeom prst="rect">
            <a:avLst/>
          </a:prstGeom>
          <a:noFill/>
          <a:ln>
            <a:noFill/>
          </a:ln>
        </p:spPr>
      </p:pic>
      <p:sp>
        <p:nvSpPr>
          <p:cNvPr id="1120" name="Google Shape;1120;p96"/>
          <p:cNvSpPr txBox="1"/>
          <p:nvPr/>
        </p:nvSpPr>
        <p:spPr>
          <a:xfrm>
            <a:off x="324000" y="4836632"/>
            <a:ext cx="8352000" cy="9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2"/>
                </a:solidFill>
                <a:latin typeface="Lexend"/>
                <a:ea typeface="Lexend"/>
                <a:cs typeface="Lexend"/>
                <a:sym typeface="Lexend"/>
              </a:rPr>
              <a:t>Jilitaanka PhET Interactive Simulations, Jaamacadda Colorado Boulder, shatiyey CC-BY-4.0 (https://phet.colorado.edu).</a:t>
            </a:r>
            <a:endParaRPr sz="500">
              <a:solidFill>
                <a:schemeClr val="dk2"/>
              </a:solidFill>
              <a:highlight>
                <a:srgbClr val="FFFFFF"/>
              </a:highlight>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current?</a:t>
            </a:r>
            <a:endParaRPr/>
          </a:p>
        </p:txBody>
      </p:sp>
      <p:sp>
        <p:nvSpPr>
          <p:cNvPr id="1126" name="Google Shape;1126;p97"/>
          <p:cNvSpPr txBox="1"/>
          <p:nvPr>
            <p:ph idx="1" type="body"/>
          </p:nvPr>
        </p:nvSpPr>
        <p:spPr>
          <a:xfrm>
            <a:off x="324000" y="810000"/>
            <a:ext cx="71352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Marka switch-ka la xiro, saddexda laambadood waxay isla waqti isku mid ah ku iftiimaan isla iftiin isku mid ah.</a:t>
            </a:r>
            <a:r>
              <a:rPr lang="en-GB">
                <a:latin typeface="Lexend"/>
              </a:rPr>
              <a:t/>
            </a:r>
            <a:r>
              <a:rPr lang="en-GB">
                <a:latin typeface="Lexend"/>
              </a:rPr>
              <a:t/>
            </a:r>
            <a:r>
              <a:rPr lang="en-GB">
                <a:latin typeface="Lexend"/>
              </a:rPr>
              <a:t/>
            </a:r>
            <a:r>
              <a:rPr lang="en-GB">
                <a:latin typeface="Lexend"/>
              </a:rPr>
              <a:t/>
            </a:r>
            <a:endParaRPr/>
          </a:p>
        </p:txBody>
      </p:sp>
      <p:sp>
        <p:nvSpPr>
          <p:cNvPr id="1127" name="Google Shape;1127;p97"/>
          <p:cNvSpPr txBox="1"/>
          <p:nvPr>
            <p:ph idx="1" type="body"/>
          </p:nvPr>
        </p:nvSpPr>
        <p:spPr>
          <a:xfrm>
            <a:off x="324000" y="3965975"/>
            <a:ext cx="84960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Electrons-ka shaqsigu waxay u dhaqaaqaan dhawr millimitir ilbiriqsi keliya, laakiin laambadaha oo dhami isla markiiba way iftiimaan.</a:t>
            </a:r>
            <a:r>
              <a:rPr b="1" lang="en-GB">
                <a:latin typeface="Lexend"/>
              </a:rPr>
              <a:t/>
            </a:r>
            <a:r>
              <a:rPr lang="en-GB">
                <a:latin typeface="Lexend"/>
              </a:rPr>
              <a:t/>
            </a:r>
            <a:r>
              <a:rPr lang="en-GB">
                <a:latin typeface="Lexend"/>
              </a:rPr>
              <a:t/>
            </a:r>
            <a:endParaRPr/>
          </a:p>
        </p:txBody>
      </p:sp>
      <p:pic>
        <p:nvPicPr>
          <p:cNvPr id="1128" name="Google Shape;1128;p97"/>
          <p:cNvPicPr preferRelativeResize="0"/>
          <p:nvPr/>
        </p:nvPicPr>
        <p:blipFill>
          <a:blip r:embed="rId3">
            <a:alphaModFix/>
          </a:blip>
          <a:stretch>
            <a:fillRect/>
          </a:stretch>
        </p:blipFill>
        <p:spPr>
          <a:xfrm>
            <a:off x="2680987" y="1603200"/>
            <a:ext cx="3782027" cy="2193575"/>
          </a:xfrm>
          <a:prstGeom prst="rect">
            <a:avLst/>
          </a:prstGeom>
          <a:noFill/>
          <a:ln>
            <a:noFill/>
          </a:ln>
        </p:spPr>
      </p:pic>
      <p:sp>
        <p:nvSpPr>
          <p:cNvPr id="1129" name="Google Shape;1129;p97"/>
          <p:cNvSpPr txBox="1"/>
          <p:nvPr/>
        </p:nvSpPr>
        <p:spPr>
          <a:xfrm>
            <a:off x="324000" y="4836632"/>
            <a:ext cx="8352000" cy="9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2"/>
                </a:solidFill>
                <a:latin typeface="Lexend"/>
                <a:ea typeface="Lexend"/>
                <a:cs typeface="Lexend"/>
                <a:sym typeface="Lexend"/>
              </a:rPr>
              <a:t>Jilitaanka PhET Interactive Simulations, Jaamacadda Colorado Boulder, shatiyey CC-BY-4.0 (https://phet.colorado.edu).</a:t>
            </a:r>
            <a:endParaRPr sz="500">
              <a:solidFill>
                <a:schemeClr val="dk2"/>
              </a:solidFill>
              <a:highlight>
                <a:srgbClr val="FFFFFF"/>
              </a:highlight>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sp>
        <p:nvSpPr>
          <p:cNvPr id="1134" name="Google Shape;1134;p98"/>
          <p:cNvSpPr txBox="1"/>
          <p:nvPr>
            <p:ph type="title"/>
          </p:nvPr>
        </p:nvSpPr>
        <p:spPr>
          <a:xfrm>
            <a:off x="324000" y="809988"/>
            <a:ext cx="8179200" cy="661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Furaha (switch) waa la xidhay wareeggan (circuit) oo nalalka (lamps) way iftiimaan.</a:t>
            </a:r>
            <a:endParaRPr sz="2000"/>
          </a:p>
          <a:p>
            <a:pPr indent="0" lvl="0" marL="0" rtl="0" algn="l">
              <a:spcBef>
                <a:spcPts val="0"/>
              </a:spcBef>
              <a:spcAft>
                <a:spcPts val="0"/>
              </a:spcAft>
              <a:buNone/>
            </a:pPr>
            <a:r>
              <a:rPr lang="en-GB" sz="1400">
                <a:latin typeface="Lexend"/>
              </a:rPr>
              <a:t>Sheegasho (statement) intee mid ayaa run ah oo ku saabsan sida ay u iftiimaan?</a:t>
            </a:r>
            <a:endParaRPr sz="2000"/>
          </a:p>
        </p:txBody>
      </p:sp>
      <p:sp>
        <p:nvSpPr>
          <p:cNvPr id="1135" name="Google Shape;1135;p9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current (current)?</a:t>
            </a:r>
            <a:endParaRPr/>
          </a:p>
        </p:txBody>
      </p:sp>
      <p:sp>
        <p:nvSpPr>
          <p:cNvPr id="1136" name="Google Shape;1136;p98"/>
          <p:cNvSpPr txBox="1"/>
          <p:nvPr>
            <p:ph idx="1" type="subTitle"/>
          </p:nvPr>
        </p:nvSpPr>
        <p:spPr>
          <a:xfrm>
            <a:off x="1034425" y="1761575"/>
            <a:ext cx="7506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nalka (lamp) 1 ayaa marka hore iftiima</a:t>
            </a:r>
            <a:endParaRPr sz="2000"/>
          </a:p>
        </p:txBody>
      </p:sp>
      <p:sp>
        <p:nvSpPr>
          <p:cNvPr id="1137" name="Google Shape;1137;p98"/>
          <p:cNvSpPr txBox="1"/>
          <p:nvPr>
            <p:ph idx="3" type="subTitle"/>
          </p:nvPr>
        </p:nvSpPr>
        <p:spPr>
          <a:xfrm>
            <a:off x="1034425" y="2561520"/>
            <a:ext cx="7506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dhammaantood isku mar bay iftiimaan</a:t>
            </a:r>
            <a:endParaRPr sz="2000"/>
          </a:p>
        </p:txBody>
      </p:sp>
      <p:sp>
        <p:nvSpPr>
          <p:cNvPr id="1138" name="Google Shape;1138;p98"/>
          <p:cNvSpPr txBox="1"/>
          <p:nvPr>
            <p:ph idx="4" type="subTitle"/>
          </p:nvPr>
        </p:nvSpPr>
        <p:spPr>
          <a:xfrm>
            <a:off x="1034425" y="3361464"/>
            <a:ext cx="7464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nalka (lamp) 3 ayaa marka hore iftiima</a:t>
            </a:r>
            <a:endParaRPr sz="2000"/>
          </a:p>
        </p:txBody>
      </p:sp>
      <p:sp>
        <p:nvSpPr>
          <p:cNvPr id="1139" name="Google Shape;1139;p98"/>
          <p:cNvSpPr txBox="1"/>
          <p:nvPr>
            <p:ph idx="5" type="subTitle"/>
          </p:nvPr>
        </p:nvSpPr>
        <p:spPr>
          <a:xfrm>
            <a:off x="1034425" y="4161409"/>
            <a:ext cx="7506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nalalka (lamps) 1 iyo 3 waxay iftiimaan ka hor nalka (lamp) 2</a:t>
            </a:r>
            <a:endParaRPr sz="2000"/>
          </a:p>
        </p:txBody>
      </p:sp>
      <p:pic>
        <p:nvPicPr>
          <p:cNvPr id="1140" name="Google Shape;1140;p98"/>
          <p:cNvPicPr preferRelativeResize="0"/>
          <p:nvPr/>
        </p:nvPicPr>
        <p:blipFill>
          <a:blip r:embed="rId3">
            <a:alphaModFix/>
          </a:blip>
          <a:stretch>
            <a:fillRect/>
          </a:stretch>
        </p:blipFill>
        <p:spPr>
          <a:xfrm>
            <a:off x="5774400" y="1619998"/>
            <a:ext cx="3045600" cy="2034508"/>
          </a:xfrm>
          <a:prstGeom prst="rect">
            <a:avLst/>
          </a:prstGeom>
          <a:noFill/>
          <a:ln>
            <a:noFill/>
          </a:ln>
        </p:spPr>
      </p:pic>
      <p:pic>
        <p:nvPicPr>
          <p:cNvPr id="1141" name="Google Shape;1141;p98"/>
          <p:cNvPicPr preferRelativeResize="0"/>
          <p:nvPr/>
        </p:nvPicPr>
        <p:blipFill>
          <a:blip r:embed="rId4">
            <a:alphaModFix/>
          </a:blip>
          <a:stretch>
            <a:fillRect/>
          </a:stretch>
        </p:blipFill>
        <p:spPr>
          <a:xfrm>
            <a:off x="5209883" y="23957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sp>
        <p:nvSpPr>
          <p:cNvPr id="1146" name="Google Shape;1146;p99"/>
          <p:cNvSpPr txBox="1"/>
          <p:nvPr>
            <p:ph idx="1" type="body"/>
          </p:nvPr>
        </p:nvSpPr>
        <p:spPr>
          <a:xfrm>
            <a:off x="324000" y="759300"/>
            <a:ext cx="8496000" cy="2066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Furaha (switch) wareeggan (circuit) waa la xidhay si nalalka (lamps) loo shido. Dhammaan nalalka (bulbs) ku jira nalalka (lamps) waa isku mid.</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endParaRPr sz="2100"/>
          </a:p>
          <a:p>
            <a:pPr indent="-361950" lvl="0" marL="457200" rtl="0" algn="l">
              <a:spcBef>
                <a:spcPts val="1000"/>
              </a:spcBef>
              <a:spcAft>
                <a:spcPts val="0"/>
              </a:spcAft>
              <a:buSzPts val="2100"/>
              <a:buAutoNum type="arabicPeriod"/>
            </a:pPr>
            <a:r>
              <a:rPr lang="en-GB" sz="1400">
                <a:latin typeface="Lexend"/>
              </a:rPr>
              <a:t>Sharax sida nalalka (bulbs) u iftiimaan (ku dar waqtiga (timing) iyo dhalaalka (brightness)).</a:t>
            </a:r>
            <a:r>
              <a:rPr lang="en-GB" sz="1400">
                <a:latin typeface="Lexend"/>
              </a:rPr>
              <a:t/>
            </a:r>
            <a:endParaRPr sz="2100"/>
          </a:p>
          <a:p>
            <a:pPr indent="-361950" lvl="0" marL="457200" rtl="0" algn="l">
              <a:spcBef>
                <a:spcPts val="1000"/>
              </a:spcBef>
              <a:spcAft>
                <a:spcPts val="0"/>
              </a:spcAft>
              <a:buSzPts val="2100"/>
              <a:buAutoNum type="arabicPeriod"/>
            </a:pPr>
            <a:r>
              <a:rPr lang="en-GB" sz="1400">
                <a:latin typeface="Lexend"/>
              </a:rPr>
              <a:t>Sharax sababta nalalka (bulbs) u iftiimaan sidaad ku tilmaantay.</a:t>
            </a:r>
            <a:r>
              <a:rPr lang="en-GB" sz="1400">
                <a:latin typeface="Lexend"/>
              </a:rPr>
              <a:t/>
            </a:r>
            <a:endParaRPr sz="2100"/>
          </a:p>
        </p:txBody>
      </p:sp>
      <p:sp>
        <p:nvSpPr>
          <p:cNvPr id="1147" name="Google Shape;1147;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Waa maxay current (current)?</a:t>
            </a:r>
            <a:endParaRPr/>
          </a:p>
        </p:txBody>
      </p:sp>
      <p:pic>
        <p:nvPicPr>
          <p:cNvPr id="1148" name="Google Shape;1148;p99"/>
          <p:cNvPicPr preferRelativeResize="0"/>
          <p:nvPr/>
        </p:nvPicPr>
        <p:blipFill>
          <a:blip r:embed="rId3">
            <a:alphaModFix/>
          </a:blip>
          <a:stretch>
            <a:fillRect/>
          </a:stretch>
        </p:blipFill>
        <p:spPr>
          <a:xfrm>
            <a:off x="2395725" y="2916184"/>
            <a:ext cx="4352550" cy="19042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Waa maxay current (current)?</a:t>
            </a:r>
            <a:endParaRPr/>
          </a:p>
        </p:txBody>
      </p:sp>
      <p:sp>
        <p:nvSpPr>
          <p:cNvPr id="1154" name="Google Shape;1154;p100"/>
          <p:cNvSpPr txBox="1"/>
          <p:nvPr>
            <p:ph idx="1" type="body"/>
          </p:nvPr>
        </p:nvSpPr>
        <p:spPr>
          <a:xfrm>
            <a:off x="324000" y="759300"/>
            <a:ext cx="8496000" cy="39339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Furaha (switch) wareeggan (circuit) waa la xidhay si nalalka (lamps) loo shido. Dhammaan nalalka (bulbs) ku jira nalalka (lamps) waa isku mid.</a:t>
            </a:r>
            <a:r>
              <a:rPr lang="en-GB" sz="1400">
                <a:latin typeface="Lexend"/>
              </a:rPr>
              <a:t/>
            </a:r>
            <a:r>
              <a:rPr lang="en-GB" sz="1400">
                <a:latin typeface="Lexend"/>
              </a:rPr>
              <a:t/>
            </a:r>
            <a:endParaRPr sz="2000"/>
          </a:p>
          <a:p>
            <a:pPr indent="-355600" lvl="0" marL="457200" rtl="0" algn="l">
              <a:spcBef>
                <a:spcPts val="1000"/>
              </a:spcBef>
              <a:spcAft>
                <a:spcPts val="0"/>
              </a:spcAft>
              <a:buSzPts val="2000"/>
              <a:buAutoNum type="arabicPeriod"/>
            </a:pPr>
            <a:r>
              <a:rPr lang="en-GB" sz="1400">
                <a:latin typeface="Lexend"/>
              </a:rPr>
              <a:t>Sharax sida nalalka (bulbs) u iftiimaan (ku dar waqtiga (timing) iyo dhalaalka (brightness)).</a:t>
            </a:r>
            <a:r>
              <a:rPr lang="en-GB" sz="1400">
                <a:latin typeface="Lexend"/>
              </a:rPr>
              <a:t/>
            </a:r>
            <a:endParaRPr sz="2000"/>
          </a:p>
          <a:p>
            <a:pPr indent="0" lvl="0" marL="457200" rtl="0" algn="l">
              <a:spcBef>
                <a:spcPts val="1000"/>
              </a:spcBef>
              <a:spcAft>
                <a:spcPts val="0"/>
              </a:spcAft>
              <a:buNone/>
            </a:pPr>
            <a:r>
              <a:rPr lang="en-GB" sz="1100">
                <a:latin typeface="Kalam"/>
                <a:ea typeface="Kalam"/>
                <a:cs typeface="Kalam"/>
                <a:sym typeface="Kalam"/>
              </a:rPr>
              <a:t>Nalalka (bulbs) dhamaantood isku mar bay iftiimi doonaan oo waxay yeelan doonaan dhalaal (brightness) isku mid ah.</a:t>
            </a:r>
            <a:endParaRPr sz="2000"/>
          </a:p>
          <a:p>
            <a:pPr indent="-355600" lvl="0" marL="457200" rtl="0" algn="l">
              <a:spcBef>
                <a:spcPts val="1000"/>
              </a:spcBef>
              <a:spcAft>
                <a:spcPts val="0"/>
              </a:spcAft>
              <a:buSzPts val="2000"/>
              <a:buAutoNum type="arabicPeriod"/>
            </a:pPr>
            <a:r>
              <a:rPr lang="en-GB" sz="1400">
                <a:latin typeface="Lexend"/>
              </a:rPr>
              <a:t>Sharax sababta nalalka (bulbs) u iftiimaan sidaad ku tilmaantay.</a:t>
            </a:r>
            <a:endParaRPr sz="1900"/>
          </a:p>
          <a:p>
            <a:pPr indent="0" lvl="0" marL="457200" rtl="0" algn="l">
              <a:spcBef>
                <a:spcPts val="1000"/>
              </a:spcBef>
              <a:spcAft>
                <a:spcPts val="0"/>
              </a:spcAft>
              <a:buNone/>
            </a:pPr>
            <a:r>
              <a:rPr lang="en-GB" sz="1100">
                <a:latin typeface="Kalam"/>
                <a:ea typeface="Kalam"/>
                <a:cs typeface="Kalam"/>
                <a:sym typeface="Kalam"/>
              </a:rPr>
              <a:t>Nalalka (bulbs) waxay iftiimaan isku mar sababtoo ah waxaa jira charges (electrons) oo ku yaal dhammaan fiilooyinka (wires).</a:t>
            </a:r>
            <a:endParaRPr sz="1900">
              <a:latin typeface="Kalam"/>
              <a:ea typeface="Kalam"/>
              <a:cs typeface="Kalam"/>
              <a:sym typeface="Kalam"/>
            </a:endParaRPr>
          </a:p>
          <a:p>
            <a:pPr indent="0" lvl="0" marL="457200" rtl="0" algn="l">
              <a:spcBef>
                <a:spcPts val="0"/>
              </a:spcBef>
              <a:spcAft>
                <a:spcPts val="0"/>
              </a:spcAft>
              <a:buNone/>
            </a:pPr>
            <a:r>
              <a:rPr lang="en-GB" sz="1100">
                <a:latin typeface="Kalam"/>
                <a:ea typeface="Kalam"/>
                <a:cs typeface="Kalam"/>
                <a:sym typeface="Kalam"/>
              </a:rPr>
              <a:t>Charges (charges) dhamaantood waxay bilaabaan dhaqdhaqaaq (movement) isku marka furaha (switch) la xidho.</a:t>
            </a:r>
            <a:endParaRPr sz="1900">
              <a:latin typeface="Kalam"/>
              <a:ea typeface="Kalam"/>
              <a:cs typeface="Kalam"/>
              <a:sym typeface="Kalam"/>
            </a:endParaRPr>
          </a:p>
          <a:p>
            <a:pPr indent="0" lvl="0" marL="457200" rtl="0" algn="l">
              <a:spcBef>
                <a:spcPts val="0"/>
              </a:spcBef>
              <a:spcAft>
                <a:spcPts val="0"/>
              </a:spcAft>
              <a:buNone/>
            </a:pPr>
            <a:r>
              <a:rPr lang="en-GB" sz="1100">
                <a:latin typeface="Kalam"/>
                <a:ea typeface="Kalam"/>
                <a:cs typeface="Kalam"/>
                <a:sym typeface="Kalam"/>
              </a:rPr>
              <a:t>Nalalka (bulbs) mid kasta wuxuu yeelan doonaa dhalaal (brightness) isku mid ah sababtoo ah isku current (current) ayaa ku qulqula dhammaantood.</a:t>
            </a:r>
            <a:r>
              <a:rPr lang="en-GB" sz="1100">
                <a:latin typeface="Kalam"/>
                <a:ea typeface="Kalam"/>
                <a:cs typeface="Kalam"/>
                <a:sym typeface="Kalam"/>
              </a:rPr>
              <a:t/>
            </a:r>
            <a:endParaRPr sz="2100">
              <a:latin typeface="Kalam"/>
              <a:ea typeface="Kalam"/>
              <a:cs typeface="Kalam"/>
              <a:sym typeface="Kalam"/>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101"/>
          <p:cNvSpPr txBox="1"/>
          <p:nvPr>
            <p:ph idx="1" type="body"/>
          </p:nvPr>
        </p:nvSpPr>
        <p:spPr>
          <a:xfrm>
            <a:off x="324000" y="913150"/>
            <a:ext cx="71022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Unug koronto (electrical cell) wuxuu isticmaalaa falgal (reaction) kiimiko (chemical) si uu charge (charge) ugu qulqulo wareegga (circuit).</a:t>
            </a:r>
            <a:endParaRPr/>
          </a:p>
        </p:txBody>
      </p:sp>
      <p:sp>
        <p:nvSpPr>
          <p:cNvPr id="1160" name="Google Shape;1160;p101"/>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Current (current) koronto (electric)</a:t>
            </a:r>
            <a:endParaRPr/>
          </a:p>
        </p:txBody>
      </p:sp>
      <p:pic>
        <p:nvPicPr>
          <p:cNvPr id="1161" name="Google Shape;1161;p101"/>
          <p:cNvPicPr preferRelativeResize="0"/>
          <p:nvPr/>
        </p:nvPicPr>
        <p:blipFill>
          <a:blip r:embed="rId3">
            <a:alphaModFix/>
          </a:blip>
          <a:stretch>
            <a:fillRect/>
          </a:stretch>
        </p:blipFill>
        <p:spPr>
          <a:xfrm rot="-5399996">
            <a:off x="7503087" y="1576413"/>
            <a:ext cx="1304075" cy="686574"/>
          </a:xfrm>
          <a:prstGeom prst="rect">
            <a:avLst/>
          </a:prstGeom>
          <a:noFill/>
          <a:ln>
            <a:noFill/>
          </a:ln>
        </p:spPr>
      </p:pic>
      <p:sp>
        <p:nvSpPr>
          <p:cNvPr id="1162" name="Google Shape;1162;p101"/>
          <p:cNvSpPr txBox="1"/>
          <p:nvPr>
            <p:ph idx="1" type="body"/>
          </p:nvPr>
        </p:nvSpPr>
        <p:spPr>
          <a:xfrm>
            <a:off x="324000" y="1816617"/>
            <a:ext cx="6852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Waxay leedahay terminal (terminal) togan (positive) iyo taban (negative).</a:t>
            </a:r>
            <a:endParaRPr/>
          </a:p>
        </p:txBody>
      </p:sp>
      <p:sp>
        <p:nvSpPr>
          <p:cNvPr id="1163" name="Google Shape;1163;p101"/>
          <p:cNvSpPr txBox="1"/>
          <p:nvPr>
            <p:ph idx="1" type="body"/>
          </p:nvPr>
        </p:nvSpPr>
        <p:spPr>
          <a:xfrm>
            <a:off x="324000" y="2330683"/>
            <a:ext cx="7102200" cy="11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Qaybaha (components) ee wareegga (circuit) waxay ka kooban yihiin eeddo (charges) badan oo taban (negative) oo loo yaqaan elektaroonno (electrons). Marka elektaroonno (electrons) ay qulqulaan wareegga (circuit), waxaa loo yaqaan koronto qulqulaya (electric current).</a:t>
            </a:r>
            <a:r>
              <a:rPr lang="en-GB" sz="1100">
                <a:latin typeface="Lexend"/>
              </a:rPr>
              <a:t/>
            </a:r>
            <a:r>
              <a:rPr lang="en-GB" sz="1100">
                <a:latin typeface="Lexend"/>
              </a:rPr>
              <a:t/>
            </a:r>
            <a:endParaRPr/>
          </a:p>
        </p:txBody>
      </p:sp>
      <p:sp>
        <p:nvSpPr>
          <p:cNvPr id="1164" name="Google Shape;1164;p101"/>
          <p:cNvSpPr txBox="1"/>
          <p:nvPr>
            <p:ph idx="1" type="body"/>
          </p:nvPr>
        </p:nvSpPr>
        <p:spPr>
          <a:xfrm>
            <a:off x="324000" y="3623550"/>
            <a:ext cx="84960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Qulqulka (current) wuxuu la mid yahay meel kasta oo wareegga (circuit) ah, taasoo keenta in dhammaan qaybaha (components) ay isku mar shidaan ama damiyaan.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