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39160d4c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39160d4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b39160d4c4_0_7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b39160d4c4_0_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b4993eaf1a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b4993eaf1a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b4993eaf1a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b4993eaf1a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2b450bc1a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7" name="Google Shape;807;g2b450bc1a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b4993eaf1a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b4993eaf1a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2b450bc1a76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6" name="Google Shape;856;g2b450bc1a76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3" name="Shape 883"/>
        <p:cNvGrpSpPr/>
        <p:nvPr/>
      </p:nvGrpSpPr>
      <p:grpSpPr>
        <a:xfrm>
          <a:off x="0" y="0"/>
          <a:ext cx="0" cy="0"/>
          <a:chOff x="0" y="0"/>
          <a:chExt cx="0" cy="0"/>
        </a:xfrm>
      </p:grpSpPr>
      <p:sp>
        <p:nvSpPr>
          <p:cNvPr id="884" name="Google Shape;884;g2b450bc1a76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2b450bc1a7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b4993eaf1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b4993eaf1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b450bc1a76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b450bc1a7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b4993eaf1a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2b4993eaf1a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g2b4993eaf1a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3" name="Google Shape;973;g2b4993eaf1a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b4993eaf1a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b4993eaf1a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2b4993eaf1a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2b4993eaf1a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2b4993eaf1a_0_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6" name="Google Shape;1086;g2b4993eaf1a_0_4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2b4993eaf1a_0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2b4993eaf1a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6" name="Shape 1186"/>
        <p:cNvGrpSpPr/>
        <p:nvPr/>
      </p:nvGrpSpPr>
      <p:grpSpPr>
        <a:xfrm>
          <a:off x="0" y="0"/>
          <a:ext cx="0" cy="0"/>
          <a:chOff x="0" y="0"/>
          <a:chExt cx="0" cy="0"/>
        </a:xfrm>
      </p:grpSpPr>
      <p:sp>
        <p:nvSpPr>
          <p:cNvPr id="1187" name="Google Shape;1187;g2b39160d4c4_0_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8" name="Google Shape;1188;g2b39160d4c4_0_7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5" name="Shape 1195"/>
        <p:cNvGrpSpPr/>
        <p:nvPr/>
      </p:nvGrpSpPr>
      <p:grpSpPr>
        <a:xfrm>
          <a:off x="0" y="0"/>
          <a:ext cx="0" cy="0"/>
          <a:chOff x="0" y="0"/>
          <a:chExt cx="0" cy="0"/>
        </a:xfrm>
      </p:grpSpPr>
      <p:sp>
        <p:nvSpPr>
          <p:cNvPr id="1196" name="Google Shape;1196;g2b4993eaf1a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7" name="Google Shape;1197;g2b4993eaf1a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2b4993eaf1a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2b4993eaf1a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6" name="Shape 1246"/>
        <p:cNvGrpSpPr/>
        <p:nvPr/>
      </p:nvGrpSpPr>
      <p:grpSpPr>
        <a:xfrm>
          <a:off x="0" y="0"/>
          <a:ext cx="0" cy="0"/>
          <a:chOff x="0" y="0"/>
          <a:chExt cx="0" cy="0"/>
        </a:xfrm>
      </p:grpSpPr>
      <p:sp>
        <p:nvSpPr>
          <p:cNvPr id="1247" name="Google Shape;1247;g2b4993eaf1a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8" name="Google Shape;1248;g2b4993eaf1a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g2b4993eaf1a_0_7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9" name="Google Shape;1269;g2b4993eaf1a_0_7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2b4993eaf1a_0_2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2b4993eaf1a_0_2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2b4993eaf1a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2b4993eaf1a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2b4993eaf1a_0_1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2b4993eaf1a_0_1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g2b4993eaf1a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3" name="Google Shape;1483;g2b4993eaf1a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2b39160d4c4_0_7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5" name="Google Shape;1615;g2b39160d4c4_0_7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2b4993eaf1a_0_1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2b4993eaf1a_0_1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g2b4993eaf1a_0_18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0" name="Google Shape;1640;g2b4993eaf1a_0_18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g2b4993eaf1a_0_1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1" name="Google Shape;1671;g2b4993eaf1a_0_1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g2b4993eaf1a_0_1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2" name="Google Shape;1702;g2b4993eaf1a_0_1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g2b4993eaf1a_0_19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3" name="Google Shape;1733;g2b4993eaf1a_0_19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7" name="Shape 1757"/>
        <p:cNvGrpSpPr/>
        <p:nvPr/>
      </p:nvGrpSpPr>
      <p:grpSpPr>
        <a:xfrm>
          <a:off x="0" y="0"/>
          <a:ext cx="0" cy="0"/>
          <a:chOff x="0" y="0"/>
          <a:chExt cx="0" cy="0"/>
        </a:xfrm>
      </p:grpSpPr>
      <p:sp>
        <p:nvSpPr>
          <p:cNvPr id="1758" name="Google Shape;1758;g2b4993eaf1a_0_1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9" name="Google Shape;1759;g2b4993eaf1a_0_1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1" name="Shape 1781"/>
        <p:cNvGrpSpPr/>
        <p:nvPr/>
      </p:nvGrpSpPr>
      <p:grpSpPr>
        <a:xfrm>
          <a:off x="0" y="0"/>
          <a:ext cx="0" cy="0"/>
          <a:chOff x="0" y="0"/>
          <a:chExt cx="0" cy="0"/>
        </a:xfrm>
      </p:grpSpPr>
      <p:sp>
        <p:nvSpPr>
          <p:cNvPr id="1782" name="Google Shape;1782;g2b4993eaf1a_0_20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3" name="Google Shape;1783;g2b4993eaf1a_0_20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6" name="Shape 1806"/>
        <p:cNvGrpSpPr/>
        <p:nvPr/>
      </p:nvGrpSpPr>
      <p:grpSpPr>
        <a:xfrm>
          <a:off x="0" y="0"/>
          <a:ext cx="0" cy="0"/>
          <a:chOff x="0" y="0"/>
          <a:chExt cx="0" cy="0"/>
        </a:xfrm>
      </p:grpSpPr>
      <p:sp>
        <p:nvSpPr>
          <p:cNvPr id="1807" name="Google Shape;1807;g2b4993eaf1a_0_1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8" name="Google Shape;1808;g2b4993eaf1a_0_1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4" name="Shape 1874"/>
        <p:cNvGrpSpPr/>
        <p:nvPr/>
      </p:nvGrpSpPr>
      <p:grpSpPr>
        <a:xfrm>
          <a:off x="0" y="0"/>
          <a:ext cx="0" cy="0"/>
          <a:chOff x="0" y="0"/>
          <a:chExt cx="0" cy="0"/>
        </a:xfrm>
      </p:grpSpPr>
      <p:sp>
        <p:nvSpPr>
          <p:cNvPr id="1875" name="Google Shape;1875;g2b4993eaf1a_0_1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6" name="Google Shape;1876;g2b4993eaf1a_0_1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g2b4993eaf1a_0_1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4" name="Google Shape;1884;g2b4993eaf1a_0_1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2b4993eaf1a_0_1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5" name="Google Shape;1945;g2b4993eaf1a_0_1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7" name="Shape 1997"/>
        <p:cNvGrpSpPr/>
        <p:nvPr/>
      </p:nvGrpSpPr>
      <p:grpSpPr>
        <a:xfrm>
          <a:off x="0" y="0"/>
          <a:ext cx="0" cy="0"/>
          <a:chOff x="0" y="0"/>
          <a:chExt cx="0" cy="0"/>
        </a:xfrm>
      </p:grpSpPr>
      <p:sp>
        <p:nvSpPr>
          <p:cNvPr id="1998" name="Google Shape;1998;g2b4993eaf1a_0_14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9" name="Google Shape;1999;g2b4993eaf1a_0_14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 Id="rId4" Type="http://schemas.openxmlformats.org/officeDocument/2006/relationships/image" Target="../media/image2.png"/><Relationship Id="rId5"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2.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 Id="rId4" Type="http://schemas.openxmlformats.org/officeDocument/2006/relationships/image" Target="../media/image24.png"/><Relationship Id="rId5"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1.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13.png"/><Relationship Id="rId5" Type="http://schemas.openxmlformats.org/officeDocument/2006/relationships/image" Target="../media/image17.png"/><Relationship Id="rId6" Type="http://schemas.openxmlformats.org/officeDocument/2006/relationships/image" Target="../media/image14.png"/><Relationship Id="rId7"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15.png"/><Relationship Id="rId4" Type="http://schemas.openxmlformats.org/officeDocument/2006/relationships/image" Target="../media/image82.png"/><Relationship Id="rId5" Type="http://schemas.openxmlformats.org/officeDocument/2006/relationships/image" Target="../media/image26.png"/><Relationship Id="rId6" Type="http://schemas.openxmlformats.org/officeDocument/2006/relationships/image" Target="../media/image28.png"/><Relationship Id="rId7"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82.png"/><Relationship Id="rId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31.png"/><Relationship Id="rId7" Type="http://schemas.openxmlformats.org/officeDocument/2006/relationships/image" Target="../media/image26.png"/><Relationship Id="rId8" Type="http://schemas.openxmlformats.org/officeDocument/2006/relationships/image" Target="../media/image28.png"/><Relationship Id="rId9"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82.png"/><Relationship Id="rId4" Type="http://schemas.openxmlformats.org/officeDocument/2006/relationships/image" Target="../media/image30.png"/><Relationship Id="rId5" Type="http://schemas.openxmlformats.org/officeDocument/2006/relationships/image" Target="../media/image18.png"/><Relationship Id="rId6" Type="http://schemas.openxmlformats.org/officeDocument/2006/relationships/image" Target="../media/image15.png"/><Relationship Id="rId7" Type="http://schemas.openxmlformats.org/officeDocument/2006/relationships/image" Target="../media/image31.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37.png"/><Relationship Id="rId11"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615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9160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933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1165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40640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8567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856716"/>
            <a:ext cx="457425" cy="457425"/>
          </a:xfrm>
          <a:prstGeom prst="rect">
            <a:avLst/>
          </a:prstGeom>
          <a:noFill/>
          <a:ln>
            <a:noFill/>
          </a:ln>
        </p:spPr>
      </p:pic>
      <p:sp>
        <p:nvSpPr>
          <p:cNvPr id="351" name="Google Shape;351;p30"/>
          <p:cNvSpPr txBox="1"/>
          <p:nvPr/>
        </p:nvSpPr>
        <p:spPr>
          <a:xfrm>
            <a:off x="2454488" y="19468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9468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4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4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5.png"/><Relationship Id="rId4" Type="http://schemas.openxmlformats.org/officeDocument/2006/relationships/image" Target="../media/image53.png"/><Relationship Id="rId5" Type="http://schemas.openxmlformats.org/officeDocument/2006/relationships/image" Target="../media/image54.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6.png"/><Relationship Id="rId4" Type="http://schemas.openxmlformats.org/officeDocument/2006/relationships/image" Target="../media/image53.png"/><Relationship Id="rId5" Type="http://schemas.openxmlformats.org/officeDocument/2006/relationships/image" Target="../media/image57.png"/><Relationship Id="rId6" Type="http://schemas.openxmlformats.org/officeDocument/2006/relationships/image" Target="../media/image4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58.png"/><Relationship Id="rId6" Type="http://schemas.openxmlformats.org/officeDocument/2006/relationships/image" Target="../media/image60.png"/><Relationship Id="rId7" Type="http://schemas.openxmlformats.org/officeDocument/2006/relationships/image" Target="../media/image32.png"/><Relationship Id="rId8"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58.png"/><Relationship Id="rId6" Type="http://schemas.openxmlformats.org/officeDocument/2006/relationships/image" Target="../media/image60.png"/><Relationship Id="rId7" Type="http://schemas.openxmlformats.org/officeDocument/2006/relationships/image" Target="../media/image32.png"/><Relationship Id="rId8"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6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 Id="rId3" Type="http://schemas.openxmlformats.org/officeDocument/2006/relationships/image" Target="../media/image6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71.png"/><Relationship Id="rId10" Type="http://schemas.openxmlformats.org/officeDocument/2006/relationships/image" Target="../media/image69.png"/><Relationship Id="rId11" Type="http://schemas.openxmlformats.org/officeDocument/2006/relationships/image" Target="../media/image70.png"/><Relationship Id="rId12" Type="http://schemas.openxmlformats.org/officeDocument/2006/relationships/image" Target="../media/image72.png"/><Relationship Id="rId13"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3.png"/><Relationship Id="rId4" Type="http://schemas.openxmlformats.org/officeDocument/2006/relationships/image" Target="../media/image66.png"/><Relationship Id="rId5" Type="http://schemas.openxmlformats.org/officeDocument/2006/relationships/image" Target="../media/image67.png"/><Relationship Id="rId6" Type="http://schemas.openxmlformats.org/officeDocument/2006/relationships/image" Target="../media/image68.png"/><Relationship Id="rId7" Type="http://schemas.openxmlformats.org/officeDocument/2006/relationships/image" Target="../media/image71.png"/><Relationship Id="rId8" Type="http://schemas.openxmlformats.org/officeDocument/2006/relationships/image" Target="../media/image69.png"/><Relationship Id="rId9" Type="http://schemas.openxmlformats.org/officeDocument/2006/relationships/image" Target="../media/image70.png"/><Relationship Id="rId10" Type="http://schemas.openxmlformats.org/officeDocument/2006/relationships/image" Target="../media/image72.png"/><Relationship Id="rId11" Type="http://schemas.openxmlformats.org/officeDocument/2006/relationships/image" Target="../media/image58.png"/><Relationship Id="rId12" Type="http://schemas.openxmlformats.org/officeDocument/2006/relationships/image" Target="../media/image54.png"/><Relationship Id="rId1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73.png"/><Relationship Id="rId4" Type="http://schemas.openxmlformats.org/officeDocument/2006/relationships/image" Target="../media/image59.png"/><Relationship Id="rId5" Type="http://schemas.openxmlformats.org/officeDocument/2006/relationships/image" Target="../media/image7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6.xml"/><Relationship Id="rId3" Type="http://schemas.openxmlformats.org/officeDocument/2006/relationships/image" Target="../media/image7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8.xml"/><Relationship Id="rId3" Type="http://schemas.openxmlformats.org/officeDocument/2006/relationships/image" Target="../media/image7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5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54.png"/><Relationship Id="rId6" Type="http://schemas.openxmlformats.org/officeDocument/2006/relationships/image" Target="../media/image79.png"/><Relationship Id="rId7" Type="http://schemas.openxmlformats.org/officeDocument/2006/relationships/image" Target="../media/image29.png"/><Relationship Id="rId8" Type="http://schemas.openxmlformats.org/officeDocument/2006/relationships/image" Target="../media/image27.png"/><Relationship Id="rId9" Type="http://schemas.openxmlformats.org/officeDocument/2006/relationships/image" Target="../media/image34.png"/><Relationship Id="rId10"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73.png"/><Relationship Id="rId4" Type="http://schemas.openxmlformats.org/officeDocument/2006/relationships/image" Target="../media/image81.png"/><Relationship Id="rId5"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 Id="rId3" Type="http://schemas.openxmlformats.org/officeDocument/2006/relationships/image" Target="../media/image73.png"/><Relationship Id="rId4" Type="http://schemas.openxmlformats.org/officeDocument/2006/relationships/image" Target="../media/image81.png"/><Relationship Id="rId5" Type="http://schemas.openxmlformats.org/officeDocument/2006/relationships/image" Target="../media/image4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73.png"/><Relationship Id="rId4" Type="http://schemas.openxmlformats.org/officeDocument/2006/relationships/image" Target="../media/image81.png"/><Relationship Id="rId5"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73.png"/><Relationship Id="rId4" Type="http://schemas.openxmlformats.org/officeDocument/2006/relationships/image" Target="../media/image81.png"/><Relationship Id="rId5"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5.xml"/><Relationship Id="rId3" Type="http://schemas.openxmlformats.org/officeDocument/2006/relationships/image" Target="../media/image7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6.xml"/><Relationship Id="rId3" Type="http://schemas.openxmlformats.org/officeDocument/2006/relationships/image" Target="../media/image7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Natiijooyin isku mid ah (Equally likely outcomes)</a:t>
            </a:r>
            <a:endParaRPr/>
          </a:p>
        </p:txBody>
      </p:sp>
      <p:sp>
        <p:nvSpPr>
          <p:cNvPr id="754" name="Google Shape;754;p63"/>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sp>
        <p:nvSpPr>
          <p:cNvPr id="759" name="Google Shape;759;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sheegi karaa marka natiijooyinku ay isku mid yihiin (equally likely).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324000" y="2478256"/>
            <a:ext cx="8496000" cy="77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Meel muunad (sample space) waa dhammaan natiijooyinka suurtagalka ah ee tijaabo (trial). Jaantuska meesha muunadku waa hab nidaamsan oo lagu soo saaro meesha muunadka.</a:t>
            </a:r>
            <a:r>
              <a:rPr b="1" lang="en-GB" sz="1400">
                <a:latin typeface="Lexend"/>
              </a:rPr>
              <a:t/>
            </a:r>
            <a:r>
              <a:rPr lang="en-GB" sz="1400">
                <a:latin typeface="Lexend"/>
              </a:rPr>
              <a:t/>
            </a:r>
            <a:endParaRPr b="0" sz="2000"/>
          </a:p>
        </p:txBody>
      </p:sp>
      <p:sp>
        <p:nvSpPr>
          <p:cNvPr id="770" name="Google Shape;770;p66"/>
          <p:cNvSpPr txBox="1"/>
          <p:nvPr>
            <p:ph idx="1" type="subTitle"/>
          </p:nvPr>
        </p:nvSpPr>
        <p:spPr>
          <a:xfrm>
            <a:off x="324000" y="10488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Tijaabo (trial) waa imtixaan hal qeexan.</a:t>
            </a:r>
            <a:r>
              <a:rPr b="1" lang="en-GB" sz="1400">
                <a:latin typeface="Lexend"/>
              </a:rPr>
              <a:t/>
            </a:r>
            <a:r>
              <a:rPr lang="en-GB" sz="1400">
                <a:latin typeface="Lexend"/>
              </a:rPr>
              <a:t/>
            </a:r>
            <a:r>
              <a:rPr lang="en-GB" sz="1400">
                <a:latin typeface="Lexend"/>
              </a:rPr>
              <a:t/>
            </a:r>
            <a:r>
              <a:rPr lang="en-GB" sz="1400">
                <a:latin typeface="Lexend"/>
              </a:rPr>
              <a:t/>
            </a:r>
            <a:endParaRPr sz="2000"/>
          </a:p>
        </p:txBody>
      </p:sp>
      <p:sp>
        <p:nvSpPr>
          <p:cNvPr id="771" name="Google Shape;771;p66"/>
          <p:cNvSpPr txBox="1"/>
          <p:nvPr>
            <p:ph idx="2" type="subTitle"/>
          </p:nvPr>
        </p:nvSpPr>
        <p:spPr>
          <a:xfrm>
            <a:off x="324000" y="1763544"/>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Natiijo (outcome) waa natiijada tijaabo.</a:t>
            </a:r>
            <a:r>
              <a:rPr b="1" lang="en-GB" sz="1400">
                <a:latin typeface="Lexend"/>
              </a:rPr>
              <a:t/>
            </a:r>
            <a:r>
              <a:rPr lang="en-GB" sz="1400">
                <a:latin typeface="Lexend"/>
              </a:rPr>
              <a:t/>
            </a:r>
            <a:endParaRPr sz="2000"/>
          </a:p>
        </p:txBody>
      </p:sp>
      <p:sp>
        <p:nvSpPr>
          <p:cNvPr id="772" name="Google Shape;772;p66"/>
          <p:cNvSpPr txBox="1"/>
          <p:nvPr>
            <p:ph idx="2" type="subTitle"/>
          </p:nvPr>
        </p:nvSpPr>
        <p:spPr>
          <a:xfrm>
            <a:off x="324000" y="3545052"/>
            <a:ext cx="8496000" cy="444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400">
                <a:latin typeface="Lexend"/>
              </a:rPr>
              <a:t>Itimaal (likelihood) wuxuu qeexaa fursadda dhacdo gaar ah inay dhacdo.</a:t>
            </a:r>
            <a:r>
              <a:rPr lang="en-GB" sz="1400">
                <a:latin typeface="Lexend"/>
              </a:rPr>
              <a:t/>
            </a:r>
            <a:endParaRPr b="0"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6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Liis garaynta natiijooyinka suurtagalka ah</a:t>
            </a:r>
            <a:endParaRPr/>
          </a:p>
        </p:txBody>
      </p:sp>
      <p:sp>
        <p:nvSpPr>
          <p:cNvPr id="778" name="Google Shape;778;p6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marka laba natiijood ay isku mid yihiin (equally likely)</a:t>
            </a:r>
            <a:r>
              <a:rPr lang="en-GB">
                <a:latin typeface="Lexend"/>
              </a:rPr>
              <a:t/>
            </a:r>
            <a:endParaRPr/>
          </a:p>
        </p:txBody>
      </p:sp>
      <p:sp>
        <p:nvSpPr>
          <p:cNvPr id="779" name="Google Shape;779;p6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in ka badan laba natiijood oo isku mid ah</a:t>
            </a:r>
            <a:endParaRPr/>
          </a:p>
        </p:txBody>
      </p:sp>
      <p:sp>
        <p:nvSpPr>
          <p:cNvPr id="780" name="Google Shape;780;p6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Natiijooyin isku mid ah (Equally likely outcomes)</a:t>
            </a:r>
            <a:r>
              <a:rPr lang="en-GB">
                <a:latin typeface="Lexend"/>
              </a:rPr>
              <a:t/>
            </a:r>
            <a:endParaRPr/>
          </a:p>
        </p:txBody>
      </p:sp>
      <p:pic>
        <p:nvPicPr>
          <p:cNvPr id="781" name="Google Shape;781;p67"/>
          <p:cNvPicPr preferRelativeResize="0"/>
          <p:nvPr/>
        </p:nvPicPr>
        <p:blipFill>
          <a:blip r:embed="rId3">
            <a:alphaModFix/>
          </a:blip>
          <a:stretch>
            <a:fillRect/>
          </a:stretch>
        </p:blipFill>
        <p:spPr>
          <a:xfrm>
            <a:off x="409750"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68"/>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latin typeface="Lexend"/>
              </a:rPr>
              <a:t>Darsigan wuxuu eegi doonaa xaalado ay jiraan waxyaabo kala duwan oo suurtagal ah inay dhacaan.</a:t>
            </a:r>
            <a:r>
              <a:rPr lang="en-GB" sz="1400">
                <a:latin typeface="Lexend"/>
              </a:rPr>
              <a:t/>
            </a:r>
            <a:r>
              <a:rPr lang="en-GB" sz="1400">
                <a:latin typeface="Lexend"/>
              </a:rPr>
              <a:t/>
            </a:r>
            <a:endParaRPr sz="2000"/>
          </a:p>
        </p:txBody>
      </p:sp>
      <p:sp>
        <p:nvSpPr>
          <p:cNvPr id="787" name="Google Shape;787;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Liis garaynta natiijooyinka suurtagalka ah</a:t>
            </a:r>
            <a:endParaRPr/>
          </a:p>
        </p:txBody>
      </p:sp>
      <p:sp>
        <p:nvSpPr>
          <p:cNvPr id="788" name="Google Shape;788;p68"/>
          <p:cNvSpPr txBox="1"/>
          <p:nvPr>
            <p:ph idx="4294967295" type="subTitle"/>
          </p:nvPr>
        </p:nvSpPr>
        <p:spPr>
          <a:xfrm>
            <a:off x="553800" y="2115650"/>
            <a:ext cx="8361600" cy="9324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Tijaabo (trial) waa imtixaan hal qeexan (tusaale: wareejin hal mar, rogrogasho saddex jeer, tartan dhowr orodya.</a:t>
            </a:r>
            <a:r>
              <a:rPr b="1" lang="en-GB" sz="1400">
                <a:latin typeface="Lexend"/>
              </a:rPr>
              <a:t/>
            </a:r>
            <a:r>
              <a:rPr lang="en-GB" sz="1400">
                <a:latin typeface="Lexend"/>
              </a:rPr>
              <a:t/>
            </a:r>
            <a:endParaRPr sz="2000"/>
          </a:p>
        </p:txBody>
      </p:sp>
      <p:sp>
        <p:nvSpPr>
          <p:cNvPr id="789" name="Google Shape;789;p68"/>
          <p:cNvSpPr txBox="1"/>
          <p:nvPr>
            <p:ph idx="4294967295" type="subTitle"/>
          </p:nvPr>
        </p:nvSpPr>
        <p:spPr>
          <a:xfrm>
            <a:off x="553800" y="3783550"/>
            <a:ext cx="8241900" cy="3711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Meel muunad (sample space) waa dhammaan natiijooyinka suurtagalka ah ee tijaabo.</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b="0" sz="2000"/>
          </a:p>
        </p:txBody>
      </p:sp>
      <p:sp>
        <p:nvSpPr>
          <p:cNvPr id="790" name="Google Shape;790;p68"/>
          <p:cNvSpPr txBox="1"/>
          <p:nvPr>
            <p:ph idx="4294967295" type="subTitle"/>
          </p:nvPr>
        </p:nvSpPr>
        <p:spPr>
          <a:xfrm>
            <a:off x="324000" y="1582250"/>
            <a:ext cx="8496000" cy="37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Xaaladahan waxaa looga hadli karaa iyadoo la adeegsanayo erayadan:</a:t>
            </a:r>
            <a:r>
              <a:rPr lang="en-GB" sz="1400">
                <a:latin typeface="Lexend"/>
              </a:rPr>
              <a:t/>
            </a:r>
            <a:endParaRPr sz="2000"/>
          </a:p>
        </p:txBody>
      </p:sp>
      <p:sp>
        <p:nvSpPr>
          <p:cNvPr id="791" name="Google Shape;791;p68"/>
          <p:cNvSpPr txBox="1"/>
          <p:nvPr/>
        </p:nvSpPr>
        <p:spPr>
          <a:xfrm>
            <a:off x="457200" y="3048000"/>
            <a:ext cx="6355500" cy="492600"/>
          </a:xfrm>
          <a:prstGeom prst="rect">
            <a:avLst/>
          </a:prstGeom>
          <a:noFill/>
          <a:ln>
            <a:noFill/>
          </a:ln>
        </p:spPr>
        <p:txBody>
          <a:bodyPr anchorCtr="0" anchor="t" bIns="91425" lIns="91425" spcFirstLastPara="1" rIns="91425" wrap="square" tIns="91425">
            <a:normAutofit/>
          </a:bodyPr>
          <a:lstStyle/>
          <a:p>
            <a:pPr indent="-355600" lvl="0" marL="457200" rtl="0" algn="l">
              <a:lnSpc>
                <a:spcPct val="130000"/>
              </a:lnSpc>
              <a:spcBef>
                <a:spcPts val="0"/>
              </a:spcBef>
              <a:spcAft>
                <a:spcPts val="0"/>
              </a:spcAft>
              <a:buClr>
                <a:schemeClr val="dk1"/>
              </a:buClr>
              <a:buSzPts val="2000"/>
              <a:buFont typeface="Lexend"/>
              <a:buChar char="●"/>
            </a:pPr>
            <a:r>
              <a:rPr lang="en-GB" sz="1400">
                <a:solidFill>
                  <a:schemeClr val="dk1"/>
                </a:solidFill>
                <a:latin typeface="Lexend"/>
                <a:ea typeface="Lexend"/>
                <a:cs typeface="Lexend"/>
                <a:sym typeface="Lexend"/>
              </a:rPr>
              <a:t>Natiijo (outcome) waa natiijada tijaabo.</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69"/>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Dhammaan natiijooyinka suurtagalka ah ee tijaabo waxaa loo qori karaa iyadoo la adeegsanayo calaamaddan:</a:t>
            </a:r>
            <a:r>
              <a:rPr b="1" lang="en-GB" sz="1800">
                <a:latin typeface="Lexend"/>
              </a:rPr>
              <a:t/>
            </a:r>
            <a:r>
              <a:rPr lang="en-GB" sz="1800">
                <a:latin typeface="Lexend"/>
              </a:rPr>
              <a:t/>
            </a:r>
            <a:r>
              <a:rPr b="1" lang="en-GB" sz="1800">
                <a:latin typeface="Lexend"/>
              </a:rPr>
              <a:t/>
            </a:r>
            <a:r>
              <a:rPr lang="en-GB" sz="1800">
                <a:latin typeface="Lexend"/>
              </a:rPr>
              <a:t/>
            </a:r>
            <a:endParaRPr sz="2000"/>
          </a:p>
        </p:txBody>
      </p:sp>
      <p:sp>
        <p:nvSpPr>
          <p:cNvPr id="797" name="Google Shape;79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suurtagalka ah</a:t>
            </a:r>
            <a:endParaRPr/>
          </a:p>
        </p:txBody>
      </p:sp>
      <p:sp>
        <p:nvSpPr>
          <p:cNvPr id="798" name="Google Shape;798;p69"/>
          <p:cNvSpPr txBox="1"/>
          <p:nvPr>
            <p:ph idx="4294967295" type="subTitle"/>
          </p:nvPr>
        </p:nvSpPr>
        <p:spPr>
          <a:xfrm>
            <a:off x="324000" y="3639650"/>
            <a:ext cx="8496000" cy="125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Xarafka Giriigga ξ (xi) waxaa loo isticmaalaa guud ahaan calaamad u taagan 'goob guud' (universal set). Marka la eego mawduucan, waxaa loo isticmaalaa inuu matalo dhammaan natiijooyinka suurtagalka ah ee tijaabo.</a:t>
            </a:r>
            <a:r>
              <a:rPr i="1" lang="en-GB" sz="1800">
                <a:solidFill>
                  <a:schemeClr val="accent4"/>
                </a:solidFill>
                <a:latin typeface="Lexend"/>
              </a:rPr>
              <a:t/>
            </a:r>
            <a:r>
              <a:rPr i="1" lang="en-GB" sz="1800">
                <a:latin typeface="Lexend"/>
              </a:rPr>
              <a:t/>
            </a:r>
            <a:r>
              <a:rPr lang="en-GB" sz="1800">
                <a:latin typeface="Lexend"/>
              </a:rPr>
              <a:t/>
            </a:r>
            <a:r>
              <a:rPr lang="en-GB" sz="1800">
                <a:latin typeface="Lexend"/>
              </a:rPr>
              <a:t/>
            </a:r>
            <a:r>
              <a:rPr lang="en-GB" sz="1800">
                <a:latin typeface="Lexend"/>
              </a:rPr>
              <a:t/>
            </a:r>
            <a:r>
              <a:rPr lang="en-GB" sz="1800">
                <a:solidFill>
                  <a:schemeClr val="accent4"/>
                </a:solidFill>
                <a:latin typeface="Lexend"/>
              </a:rPr>
              <a:t/>
            </a:r>
            <a:r>
              <a:rPr b="1" lang="en-GB" sz="1800">
                <a:solidFill>
                  <a:schemeClr val="accent4"/>
                </a:solidFill>
                <a:latin typeface="Lexend"/>
              </a:rPr>
              <a:t/>
            </a:r>
            <a:r>
              <a:rPr lang="en-GB" sz="1800">
                <a:latin typeface="Lexend"/>
              </a:rPr>
              <a:t/>
            </a:r>
            <a:r>
              <a:rPr b="1" lang="en-GB" sz="1800">
                <a:latin typeface="Lexend"/>
              </a:rPr>
              <a:t/>
            </a:r>
            <a:r>
              <a:rPr lang="en-GB" sz="1800">
                <a:latin typeface="Lexend"/>
              </a:rPr>
              <a:t/>
            </a:r>
            <a:endParaRPr sz="2000"/>
          </a:p>
        </p:txBody>
      </p:sp>
      <p:sp>
        <p:nvSpPr>
          <p:cNvPr id="799" name="Google Shape;799;p69"/>
          <p:cNvSpPr txBox="1"/>
          <p:nvPr/>
        </p:nvSpPr>
        <p:spPr>
          <a:xfrm>
            <a:off x="1676550" y="2314500"/>
            <a:ext cx="5919900" cy="507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800">
                <a:solidFill>
                  <a:schemeClr val="dk1"/>
                </a:solidFill>
                <a:latin typeface="Lexend"/>
                <a:ea typeface="Lexend"/>
                <a:cs typeface="Lexend"/>
                <a:sym typeface="Lexend"/>
              </a:rPr>
              <a:t>ξ = {natiijo 1, natiijo 2, natiijo 3, ...}</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2500">
              <a:latin typeface="Lexend"/>
              <a:ea typeface="Lexend"/>
              <a:cs typeface="Lexend"/>
              <a:sym typeface="Lexend"/>
            </a:endParaRPr>
          </a:p>
        </p:txBody>
      </p:sp>
      <p:sp>
        <p:nvSpPr>
          <p:cNvPr id="800" name="Google Shape;800;p69"/>
          <p:cNvSpPr/>
          <p:nvPr/>
        </p:nvSpPr>
        <p:spPr>
          <a:xfrm>
            <a:off x="2273650" y="2424547"/>
            <a:ext cx="4880700" cy="3036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01" name="Google Shape;801;p69"/>
          <p:cNvCxnSpPr/>
          <p:nvPr/>
        </p:nvCxnSpPr>
        <p:spPr>
          <a:xfrm flipH="1">
            <a:off x="6162675" y="1906075"/>
            <a:ext cx="373200" cy="441000"/>
          </a:xfrm>
          <a:prstGeom prst="straightConnector1">
            <a:avLst/>
          </a:prstGeom>
          <a:noFill/>
          <a:ln cap="flat" cmpd="sng" w="38100">
            <a:solidFill>
              <a:schemeClr val="dk1"/>
            </a:solidFill>
            <a:prstDash val="solid"/>
            <a:round/>
            <a:headEnd len="med" w="med" type="none"/>
            <a:tailEnd len="med" w="med" type="none"/>
          </a:ln>
        </p:spPr>
      </p:cxnSp>
      <p:sp>
        <p:nvSpPr>
          <p:cNvPr id="802" name="Google Shape;802;p69"/>
          <p:cNvSpPr txBox="1"/>
          <p:nvPr/>
        </p:nvSpPr>
        <p:spPr>
          <a:xfrm>
            <a:off x="6418791" y="1518600"/>
            <a:ext cx="1838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booska muunadda (sample space)</a:t>
            </a:r>
            <a:endParaRPr b="1" sz="2200">
              <a:latin typeface="Lexend"/>
              <a:ea typeface="Lexend"/>
              <a:cs typeface="Lexend"/>
              <a:sym typeface="Lexend"/>
            </a:endParaRPr>
          </a:p>
        </p:txBody>
      </p:sp>
      <p:cxnSp>
        <p:nvCxnSpPr>
          <p:cNvPr id="803" name="Google Shape;803;p69"/>
          <p:cNvCxnSpPr/>
          <p:nvPr/>
        </p:nvCxnSpPr>
        <p:spPr>
          <a:xfrm flipH="1">
            <a:off x="1271630" y="2699361"/>
            <a:ext cx="443400" cy="381000"/>
          </a:xfrm>
          <a:prstGeom prst="straightConnector1">
            <a:avLst/>
          </a:prstGeom>
          <a:noFill/>
          <a:ln cap="flat" cmpd="sng" w="38100">
            <a:solidFill>
              <a:schemeClr val="dk1"/>
            </a:solidFill>
            <a:prstDash val="solid"/>
            <a:round/>
            <a:headEnd len="med" w="med" type="none"/>
            <a:tailEnd len="med" w="med" type="none"/>
          </a:ln>
        </p:spPr>
      </p:cxnSp>
      <p:sp>
        <p:nvSpPr>
          <p:cNvPr id="804" name="Google Shape;804;p69"/>
          <p:cNvSpPr txBox="1"/>
          <p:nvPr/>
        </p:nvSpPr>
        <p:spPr>
          <a:xfrm>
            <a:off x="912100" y="2878375"/>
            <a:ext cx="436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xi</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70"/>
          <p:cNvSpPr txBox="1"/>
          <p:nvPr>
            <p:ph idx="1" type="body"/>
          </p:nvPr>
        </p:nvSpPr>
        <p:spPr>
          <a:xfrm>
            <a:off x="324000" y="6831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Yacquub wuxuu ku wareejin doonaa wareejiyaha (spinner) hal mar. Waa maxay natiijooyinka suurtagalka ah?</a:t>
            </a:r>
            <a:r>
              <a:rPr lang="en-GB" sz="1400">
                <a:latin typeface="Lexend"/>
              </a:rPr>
              <a:t/>
            </a:r>
            <a:r>
              <a:rPr lang="en-GB" sz="1400">
                <a:latin typeface="Lexend"/>
              </a:rPr>
              <a:t/>
            </a:r>
            <a:r>
              <a:rPr b="1" lang="en-GB" sz="1400">
                <a:latin typeface="Lexend"/>
              </a:rPr>
              <a:t/>
            </a:r>
            <a:r>
              <a:rPr lang="en-GB" sz="1400">
                <a:latin typeface="Lexend"/>
              </a:rPr>
              <a:t/>
            </a:r>
            <a:endParaRPr sz="2000"/>
          </a:p>
        </p:txBody>
      </p:sp>
      <p:sp>
        <p:nvSpPr>
          <p:cNvPr id="810" name="Google Shape;81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suurtagalka ah</a:t>
            </a:r>
            <a:endParaRPr/>
          </a:p>
        </p:txBody>
      </p:sp>
      <p:sp>
        <p:nvSpPr>
          <p:cNvPr id="811" name="Google Shape;811;p70"/>
          <p:cNvSpPr/>
          <p:nvPr/>
        </p:nvSpPr>
        <p:spPr>
          <a:xfrm>
            <a:off x="3708800" y="19920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2" name="Google Shape;812;p70"/>
          <p:cNvSpPr/>
          <p:nvPr/>
        </p:nvSpPr>
        <p:spPr>
          <a:xfrm flipH="1">
            <a:off x="3723489" y="20068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3" name="Google Shape;813;p70"/>
          <p:cNvSpPr/>
          <p:nvPr/>
        </p:nvSpPr>
        <p:spPr>
          <a:xfrm>
            <a:off x="3723561" y="20068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4" name="Google Shape;814;p70"/>
          <p:cNvSpPr txBox="1"/>
          <p:nvPr/>
        </p:nvSpPr>
        <p:spPr>
          <a:xfrm>
            <a:off x="3858975" y="2629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15" name="Google Shape;815;p70"/>
          <p:cNvSpPr txBox="1"/>
          <p:nvPr/>
        </p:nvSpPr>
        <p:spPr>
          <a:xfrm>
            <a:off x="4665926" y="262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 (lose)</a:t>
            </a:r>
            <a:endParaRPr sz="1600">
              <a:solidFill>
                <a:srgbClr val="FFFFFF"/>
              </a:solidFill>
              <a:latin typeface="Lexend"/>
              <a:ea typeface="Lexend"/>
              <a:cs typeface="Lexend"/>
              <a:sym typeface="Lexend"/>
            </a:endParaRPr>
          </a:p>
        </p:txBody>
      </p:sp>
      <p:grpSp>
        <p:nvGrpSpPr>
          <p:cNvPr id="816" name="Google Shape;816;p70"/>
          <p:cNvGrpSpPr/>
          <p:nvPr/>
        </p:nvGrpSpPr>
        <p:grpSpPr>
          <a:xfrm>
            <a:off x="4508109" y="2084623"/>
            <a:ext cx="93900" cy="816939"/>
            <a:chOff x="996050" y="213293"/>
            <a:chExt cx="93900" cy="909732"/>
          </a:xfrm>
        </p:grpSpPr>
        <p:cxnSp>
          <p:nvCxnSpPr>
            <p:cNvPr id="817" name="Google Shape;817;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18" name="Google Shape;818;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819" name="Google Shape;819;p70"/>
          <p:cNvPicPr preferRelativeResize="0"/>
          <p:nvPr/>
        </p:nvPicPr>
        <p:blipFill>
          <a:blip r:embed="rId5">
            <a:alphaModFix/>
          </a:blip>
          <a:stretch>
            <a:fillRect/>
          </a:stretch>
        </p:blipFill>
        <p:spPr>
          <a:xfrm flipH="1">
            <a:off x="400202" y="2319302"/>
            <a:ext cx="630000" cy="776021"/>
          </a:xfrm>
          <a:prstGeom prst="rect">
            <a:avLst/>
          </a:prstGeom>
          <a:noFill/>
          <a:ln>
            <a:noFill/>
          </a:ln>
        </p:spPr>
      </p:pic>
      <p:pic>
        <p:nvPicPr>
          <p:cNvPr id="820" name="Google Shape;820;p70"/>
          <p:cNvPicPr preferRelativeResize="0"/>
          <p:nvPr/>
        </p:nvPicPr>
        <p:blipFill rotWithShape="1">
          <a:blip r:embed="rId4">
            <a:alphaModFix/>
          </a:blip>
          <a:srcRect b="0" l="0" r="69082" t="56280"/>
          <a:stretch/>
        </p:blipFill>
        <p:spPr>
          <a:xfrm flipH="1">
            <a:off x="637449" y="1268075"/>
            <a:ext cx="3020626" cy="1147400"/>
          </a:xfrm>
          <a:prstGeom prst="rect">
            <a:avLst/>
          </a:prstGeom>
          <a:noFill/>
          <a:ln>
            <a:noFill/>
          </a:ln>
        </p:spPr>
      </p:pic>
      <p:sp>
        <p:nvSpPr>
          <p:cNvPr id="821" name="Google Shape;821;p70"/>
          <p:cNvSpPr txBox="1"/>
          <p:nvPr>
            <p:ph idx="1" type="body"/>
          </p:nvPr>
        </p:nvSpPr>
        <p:spPr>
          <a:xfrm>
            <a:off x="915850" y="14784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Wareejiyuhu wuxuu ku degi karaa guul ama khasaaro.</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
        <p:nvSpPr>
          <p:cNvPr id="822" name="Google Shape;822;p70"/>
          <p:cNvSpPr txBox="1"/>
          <p:nvPr/>
        </p:nvSpPr>
        <p:spPr>
          <a:xfrm>
            <a:off x="5602675" y="2934575"/>
            <a:ext cx="1695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chemeClr val="dk1"/>
                </a:solidFill>
                <a:latin typeface="Lexend"/>
                <a:ea typeface="Lexend"/>
                <a:cs typeface="Lexend"/>
                <a:sym typeface="Lexend"/>
              </a:rPr>
              <a:t>ξ = {guul, khasaaro}</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823" name="Google Shape;823;p70"/>
          <p:cNvSpPr txBox="1"/>
          <p:nvPr/>
        </p:nvSpPr>
        <p:spPr>
          <a:xfrm>
            <a:off x="6939050" y="2340575"/>
            <a:ext cx="1304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natiijooyin (outcomes)</a:t>
            </a:r>
            <a:endParaRPr b="1" sz="2200">
              <a:latin typeface="Lexend"/>
              <a:ea typeface="Lexend"/>
              <a:cs typeface="Lexend"/>
              <a:sym typeface="Lexend"/>
            </a:endParaRPr>
          </a:p>
        </p:txBody>
      </p:sp>
      <p:cxnSp>
        <p:nvCxnSpPr>
          <p:cNvPr id="824" name="Google Shape;824;p70"/>
          <p:cNvCxnSpPr/>
          <p:nvPr/>
        </p:nvCxnSpPr>
        <p:spPr>
          <a:xfrm flipH="1">
            <a:off x="6386125" y="2710475"/>
            <a:ext cx="825000" cy="323100"/>
          </a:xfrm>
          <a:prstGeom prst="straightConnector1">
            <a:avLst/>
          </a:prstGeom>
          <a:noFill/>
          <a:ln cap="flat" cmpd="sng" w="38100">
            <a:solidFill>
              <a:schemeClr val="dk1"/>
            </a:solidFill>
            <a:prstDash val="solid"/>
            <a:round/>
            <a:headEnd len="med" w="med" type="none"/>
            <a:tailEnd len="med" w="med" type="none"/>
          </a:ln>
        </p:spPr>
      </p:cxnSp>
      <p:cxnSp>
        <p:nvCxnSpPr>
          <p:cNvPr id="825" name="Google Shape;825;p70"/>
          <p:cNvCxnSpPr/>
          <p:nvPr/>
        </p:nvCxnSpPr>
        <p:spPr>
          <a:xfrm flipH="1">
            <a:off x="6949725" y="2710577"/>
            <a:ext cx="261300" cy="350400"/>
          </a:xfrm>
          <a:prstGeom prst="straightConnector1">
            <a:avLst/>
          </a:prstGeom>
          <a:noFill/>
          <a:ln cap="flat" cmpd="sng" w="38100">
            <a:solidFill>
              <a:schemeClr val="dk1"/>
            </a:solidFill>
            <a:prstDash val="solid"/>
            <a:round/>
            <a:headEnd len="med" w="med" type="none"/>
            <a:tailEnd len="med" w="med" type="none"/>
          </a:ln>
        </p:spPr>
      </p:cxnSp>
      <p:sp>
        <p:nvSpPr>
          <p:cNvPr id="826" name="Google Shape;826;p70"/>
          <p:cNvSpPr/>
          <p:nvPr/>
        </p:nvSpPr>
        <p:spPr>
          <a:xfrm>
            <a:off x="6091682" y="3049159"/>
            <a:ext cx="1032000" cy="2598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827" name="Google Shape;827;p70"/>
          <p:cNvCxnSpPr/>
          <p:nvPr/>
        </p:nvCxnSpPr>
        <p:spPr>
          <a:xfrm>
            <a:off x="6569675" y="3324527"/>
            <a:ext cx="229200" cy="438900"/>
          </a:xfrm>
          <a:prstGeom prst="straightConnector1">
            <a:avLst/>
          </a:prstGeom>
          <a:noFill/>
          <a:ln cap="flat" cmpd="sng" w="38100">
            <a:solidFill>
              <a:schemeClr val="dk1"/>
            </a:solidFill>
            <a:prstDash val="solid"/>
            <a:round/>
            <a:headEnd len="med" w="med" type="none"/>
            <a:tailEnd len="med" w="med" type="none"/>
          </a:ln>
        </p:spPr>
      </p:cxnSp>
      <p:sp>
        <p:nvSpPr>
          <p:cNvPr id="828" name="Google Shape;828;p70"/>
          <p:cNvSpPr txBox="1"/>
          <p:nvPr/>
        </p:nvSpPr>
        <p:spPr>
          <a:xfrm>
            <a:off x="6607991" y="3629050"/>
            <a:ext cx="1838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booska muunadda (sample space)</a:t>
            </a:r>
            <a:r>
              <a:rPr b="1" lang="en-GB" sz="1100">
                <a:solidFill>
                  <a:schemeClr val="dk1"/>
                </a:solidFill>
                <a:latin typeface="Lexend"/>
                <a:ea typeface="Lexend"/>
                <a:cs typeface="Lexend"/>
                <a:sym typeface="Lexend"/>
              </a:rPr>
              <a:t/>
            </a:r>
            <a:endParaRPr b="1" sz="2200">
              <a:latin typeface="Lexend"/>
              <a:ea typeface="Lexend"/>
              <a:cs typeface="Lexend"/>
              <a:sym typeface="Lexend"/>
            </a:endParaRPr>
          </a:p>
        </p:txBody>
      </p:sp>
      <p:sp>
        <p:nvSpPr>
          <p:cNvPr id="829" name="Google Shape;829;p70"/>
          <p:cNvSpPr txBox="1"/>
          <p:nvPr/>
        </p:nvSpPr>
        <p:spPr>
          <a:xfrm>
            <a:off x="5569250" y="18012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solidFill>
                  <a:schemeClr val="dk1"/>
                </a:solidFill>
                <a:latin typeface="Lexend"/>
                <a:ea typeface="Lexend"/>
                <a:cs typeface="Lexend"/>
                <a:sym typeface="Lexend"/>
              </a:rPr>
              <a:t>tijaabo (trial): hal wareejin oo wareejiyaha ah</a:t>
            </a:r>
            <a:r>
              <a:rPr b="1"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pic>
        <p:nvPicPr>
          <p:cNvPr id="834" name="Google Shape;834;p71"/>
          <p:cNvPicPr preferRelativeResize="0"/>
          <p:nvPr/>
        </p:nvPicPr>
        <p:blipFill rotWithShape="1">
          <a:blip r:embed="rId3">
            <a:alphaModFix/>
          </a:blip>
          <a:srcRect b="43690" l="0" r="57905" t="0"/>
          <a:stretch/>
        </p:blipFill>
        <p:spPr>
          <a:xfrm rot="10800000">
            <a:off x="326924" y="3088999"/>
            <a:ext cx="3276426" cy="1549526"/>
          </a:xfrm>
          <a:prstGeom prst="rect">
            <a:avLst/>
          </a:prstGeom>
          <a:noFill/>
          <a:ln>
            <a:noFill/>
          </a:ln>
        </p:spPr>
      </p:pic>
      <p:sp>
        <p:nvSpPr>
          <p:cNvPr id="835" name="Google Shape;835;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suurtagalka ah</a:t>
            </a:r>
            <a:endParaRPr/>
          </a:p>
        </p:txBody>
      </p:sp>
      <p:sp>
        <p:nvSpPr>
          <p:cNvPr id="836" name="Google Shape;836;p71"/>
          <p:cNvSpPr/>
          <p:nvPr/>
        </p:nvSpPr>
        <p:spPr>
          <a:xfrm>
            <a:off x="3708800" y="19920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7" name="Google Shape;837;p71"/>
          <p:cNvSpPr/>
          <p:nvPr/>
        </p:nvSpPr>
        <p:spPr>
          <a:xfrm flipH="1">
            <a:off x="3723489" y="20068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8" name="Google Shape;838;p71"/>
          <p:cNvSpPr/>
          <p:nvPr/>
        </p:nvSpPr>
        <p:spPr>
          <a:xfrm>
            <a:off x="3723561" y="20068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9" name="Google Shape;839;p71"/>
          <p:cNvSpPr txBox="1"/>
          <p:nvPr/>
        </p:nvSpPr>
        <p:spPr>
          <a:xfrm>
            <a:off x="3858975" y="2629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40" name="Google Shape;840;p71"/>
          <p:cNvSpPr txBox="1"/>
          <p:nvPr/>
        </p:nvSpPr>
        <p:spPr>
          <a:xfrm>
            <a:off x="4665926" y="262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 (lose)</a:t>
            </a:r>
            <a:endParaRPr sz="1600">
              <a:solidFill>
                <a:srgbClr val="FFFFFF"/>
              </a:solidFill>
              <a:latin typeface="Lexend"/>
              <a:ea typeface="Lexend"/>
              <a:cs typeface="Lexend"/>
              <a:sym typeface="Lexend"/>
            </a:endParaRPr>
          </a:p>
        </p:txBody>
      </p:sp>
      <p:grpSp>
        <p:nvGrpSpPr>
          <p:cNvPr id="841" name="Google Shape;841;p71"/>
          <p:cNvGrpSpPr/>
          <p:nvPr/>
        </p:nvGrpSpPr>
        <p:grpSpPr>
          <a:xfrm>
            <a:off x="4508109" y="2084623"/>
            <a:ext cx="93900" cy="816939"/>
            <a:chOff x="996050" y="213293"/>
            <a:chExt cx="93900" cy="909732"/>
          </a:xfrm>
        </p:grpSpPr>
        <p:cxnSp>
          <p:nvCxnSpPr>
            <p:cNvPr id="842" name="Google Shape;842;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43" name="Google Shape;843;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844" name="Google Shape;844;p71"/>
          <p:cNvPicPr preferRelativeResize="0"/>
          <p:nvPr/>
        </p:nvPicPr>
        <p:blipFill>
          <a:blip r:embed="rId8">
            <a:alphaModFix/>
          </a:blip>
          <a:stretch>
            <a:fillRect/>
          </a:stretch>
        </p:blipFill>
        <p:spPr>
          <a:xfrm flipH="1">
            <a:off x="400202" y="2319302"/>
            <a:ext cx="630000" cy="776021"/>
          </a:xfrm>
          <a:prstGeom prst="rect">
            <a:avLst/>
          </a:prstGeom>
          <a:noFill/>
          <a:ln>
            <a:noFill/>
          </a:ln>
        </p:spPr>
      </p:pic>
      <p:pic>
        <p:nvPicPr>
          <p:cNvPr id="845" name="Google Shape;845;p71"/>
          <p:cNvPicPr preferRelativeResize="0"/>
          <p:nvPr/>
        </p:nvPicPr>
        <p:blipFill rotWithShape="1">
          <a:blip r:embed="rId3">
            <a:alphaModFix/>
          </a:blip>
          <a:srcRect b="0" l="0" r="69082" t="56280"/>
          <a:stretch/>
        </p:blipFill>
        <p:spPr>
          <a:xfrm flipH="1">
            <a:off x="637449" y="1268075"/>
            <a:ext cx="3020626" cy="1147400"/>
          </a:xfrm>
          <a:prstGeom prst="rect">
            <a:avLst/>
          </a:prstGeom>
          <a:noFill/>
          <a:ln>
            <a:noFill/>
          </a:ln>
        </p:spPr>
      </p:pic>
      <p:sp>
        <p:nvSpPr>
          <p:cNvPr id="846" name="Google Shape;846;p71"/>
          <p:cNvSpPr txBox="1"/>
          <p:nvPr>
            <p:ph idx="1" type="body"/>
          </p:nvPr>
        </p:nvSpPr>
        <p:spPr>
          <a:xfrm>
            <a:off x="915850" y="14784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Wareejiyuhu wuxuu ku degi karaa guul ama khasaaro.</a:t>
            </a:r>
            <a:r>
              <a:rPr lang="en-GB" sz="1100">
                <a:solidFill>
                  <a:schemeClr val="accent5"/>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pic>
        <p:nvPicPr>
          <p:cNvPr id="847" name="Google Shape;847;p71"/>
          <p:cNvPicPr preferRelativeResize="0"/>
          <p:nvPr/>
        </p:nvPicPr>
        <p:blipFill>
          <a:blip r:embed="rId7">
            <a:alphaModFix/>
          </a:blip>
          <a:stretch>
            <a:fillRect/>
          </a:stretch>
        </p:blipFill>
        <p:spPr>
          <a:xfrm flipH="1">
            <a:off x="8159883" y="2649150"/>
            <a:ext cx="514105" cy="642900"/>
          </a:xfrm>
          <a:prstGeom prst="rect">
            <a:avLst/>
          </a:prstGeom>
          <a:noFill/>
          <a:ln>
            <a:noFill/>
          </a:ln>
        </p:spPr>
      </p:pic>
      <p:pic>
        <p:nvPicPr>
          <p:cNvPr id="848" name="Google Shape;848;p71"/>
          <p:cNvPicPr preferRelativeResize="0"/>
          <p:nvPr/>
        </p:nvPicPr>
        <p:blipFill rotWithShape="1">
          <a:blip r:embed="rId3">
            <a:alphaModFix/>
          </a:blip>
          <a:srcRect b="0" l="0" r="69082" t="56280"/>
          <a:stretch/>
        </p:blipFill>
        <p:spPr>
          <a:xfrm>
            <a:off x="5590449" y="1572875"/>
            <a:ext cx="3020626" cy="1147400"/>
          </a:xfrm>
          <a:prstGeom prst="rect">
            <a:avLst/>
          </a:prstGeom>
          <a:noFill/>
          <a:ln>
            <a:noFill/>
          </a:ln>
        </p:spPr>
      </p:pic>
      <p:sp>
        <p:nvSpPr>
          <p:cNvPr id="849" name="Google Shape;849;p71"/>
          <p:cNvSpPr txBox="1"/>
          <p:nvPr>
            <p:ph idx="1" type="body"/>
          </p:nvPr>
        </p:nvSpPr>
        <p:spPr>
          <a:xfrm>
            <a:off x="5868850" y="17832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 suurtagal baa in lala barbar dhigo (draw) wareejiyahan?</a:t>
            </a:r>
            <a:endParaRPr sz="1800"/>
          </a:p>
        </p:txBody>
      </p:sp>
      <p:sp>
        <p:nvSpPr>
          <p:cNvPr id="850" name="Google Shape;850;p71"/>
          <p:cNvSpPr txBox="1"/>
          <p:nvPr>
            <p:ph idx="1" type="body"/>
          </p:nvPr>
        </p:nvSpPr>
        <p:spPr>
          <a:xfrm>
            <a:off x="577946" y="3444020"/>
            <a:ext cx="2960100" cy="114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Maya, ma aha mid ka mid ah natiijooyinka suurtagalka ah. Sidaa darteed 'barbar dhig' kuma jiro booska muunadda.</a:t>
            </a:r>
            <a:r>
              <a:rPr b="1" lang="en-GB" sz="1100">
                <a:latin typeface="Lexend"/>
              </a:rPr>
              <a:t/>
            </a:r>
            <a:r>
              <a:rPr lang="en-GB" sz="1100">
                <a:latin typeface="Lexend"/>
              </a:rPr>
              <a:t/>
            </a:r>
            <a:br>
              <a:rPr lang="en-GB" sz="1600"/>
            </a:br>
            <a:r>
              <a:rPr lang="en-GB" sz="1100">
                <a:latin typeface="Lexend"/>
              </a:rPr>
              <a:t/>
            </a:r>
            <a:r>
              <a:rPr b="1" lang="en-GB" sz="1100">
                <a:latin typeface="Lexend"/>
              </a:rPr>
              <a:t/>
            </a:r>
            <a:r>
              <a:rPr lang="en-GB" sz="1100">
                <a:latin typeface="Lexend"/>
              </a:rPr>
              <a:t/>
            </a:r>
            <a:endParaRPr sz="1600"/>
          </a:p>
        </p:txBody>
      </p:sp>
      <p:sp>
        <p:nvSpPr>
          <p:cNvPr id="851" name="Google Shape;851;p71"/>
          <p:cNvSpPr txBox="1"/>
          <p:nvPr>
            <p:ph idx="1" type="body"/>
          </p:nvPr>
        </p:nvSpPr>
        <p:spPr>
          <a:xfrm>
            <a:off x="8159838" y="3368250"/>
            <a:ext cx="514200" cy="288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Nuur</a:t>
            </a:r>
            <a:endParaRPr sz="1600"/>
          </a:p>
        </p:txBody>
      </p:sp>
      <p:sp>
        <p:nvSpPr>
          <p:cNvPr id="852" name="Google Shape;852;p71"/>
          <p:cNvSpPr txBox="1"/>
          <p:nvPr/>
        </p:nvSpPr>
        <p:spPr>
          <a:xfrm>
            <a:off x="5602675" y="2934575"/>
            <a:ext cx="1695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chemeClr val="dk1"/>
                </a:solidFill>
                <a:latin typeface="Lexend"/>
                <a:ea typeface="Lexend"/>
                <a:cs typeface="Lexend"/>
                <a:sym typeface="Lexend"/>
              </a:rPr>
              <a:t>ξ = {guul, khasaaro}</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853" name="Google Shape;853;p71"/>
          <p:cNvSpPr txBox="1"/>
          <p:nvPr>
            <p:ph idx="1" type="body"/>
          </p:nvPr>
        </p:nvSpPr>
        <p:spPr>
          <a:xfrm>
            <a:off x="324000" y="6831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Yacquub wuxuu ku wareejin doonaa wareejiyaha hal mar. Waa maxay natiijooyinka suurtagalka ah?</a:t>
            </a:r>
            <a:r>
              <a:rPr b="1" lang="en-GB" sz="1400">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id="858" name="Google Shape;858;p72"/>
          <p:cNvPicPr preferRelativeResize="0"/>
          <p:nvPr/>
        </p:nvPicPr>
        <p:blipFill>
          <a:blip r:embed="rId8">
            <a:alphaModFix/>
          </a:blip>
          <a:stretch>
            <a:fillRect/>
          </a:stretch>
        </p:blipFill>
        <p:spPr>
          <a:xfrm flipH="1">
            <a:off x="369320" y="2291525"/>
            <a:ext cx="844161" cy="816926"/>
          </a:xfrm>
          <a:prstGeom prst="rect">
            <a:avLst/>
          </a:prstGeom>
          <a:noFill/>
          <a:ln>
            <a:noFill/>
          </a:ln>
        </p:spPr>
      </p:pic>
      <p:sp>
        <p:nvSpPr>
          <p:cNvPr id="859" name="Google Shape;859;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Liis garaynta natiijooyinka suurtagalka ah</a:t>
            </a:r>
            <a:endParaRPr/>
          </a:p>
        </p:txBody>
      </p:sp>
      <p:pic>
        <p:nvPicPr>
          <p:cNvPr id="860" name="Google Shape;860;p72"/>
          <p:cNvPicPr preferRelativeResize="0"/>
          <p:nvPr/>
        </p:nvPicPr>
        <p:blipFill rotWithShape="1">
          <a:blip r:embed="rId4">
            <a:alphaModFix/>
          </a:blip>
          <a:srcRect b="0" l="0" r="69082" t="56280"/>
          <a:stretch/>
        </p:blipFill>
        <p:spPr>
          <a:xfrm flipH="1">
            <a:off x="789849" y="1268075"/>
            <a:ext cx="3020626" cy="1147400"/>
          </a:xfrm>
          <a:prstGeom prst="rect">
            <a:avLst/>
          </a:prstGeom>
          <a:noFill/>
          <a:ln>
            <a:noFill/>
          </a:ln>
        </p:spPr>
      </p:pic>
      <p:sp>
        <p:nvSpPr>
          <p:cNvPr id="861" name="Google Shape;861;p72"/>
          <p:cNvSpPr txBox="1"/>
          <p:nvPr>
            <p:ph idx="1" type="body"/>
          </p:nvPr>
        </p:nvSpPr>
        <p:spPr>
          <a:xfrm>
            <a:off x="1068250" y="14784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Wareejiyuhu wuxuu ku degi karaa 1, 2, 3 ama 4.</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862" name="Google Shape;862;p72"/>
          <p:cNvSpPr txBox="1"/>
          <p:nvPr/>
        </p:nvSpPr>
        <p:spPr>
          <a:xfrm>
            <a:off x="3717000" y="4297800"/>
            <a:ext cx="1695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400">
                <a:solidFill>
                  <a:schemeClr val="dk1"/>
                </a:solidFill>
                <a:latin typeface="Lexend"/>
                <a:ea typeface="Lexend"/>
                <a:cs typeface="Lexend"/>
                <a:sym typeface="Lexend"/>
              </a:rPr>
              <a:t>ξ</a:t>
            </a:r>
            <a:r>
              <a:rPr i="1" lang="en-GB" sz="1400">
                <a:solidFill>
                  <a:schemeClr val="dk1"/>
                </a:solidFill>
                <a:latin typeface="Lexend"/>
                <a:ea typeface="Times New Roman"/>
                <a:cs typeface="Times New Roman"/>
                <a:sym typeface="Times New Roman"/>
              </a:rPr>
              <a:t> </a:t>
            </a:r>
            <a:r>
              <a:rPr lang="en-GB" sz="1400">
                <a:solidFill>
                  <a:schemeClr val="dk1"/>
                </a:solidFill>
                <a:latin typeface="Lexend"/>
                <a:ea typeface="Lexend"/>
                <a:cs typeface="Lexend"/>
                <a:sym typeface="Lexend"/>
              </a:rPr>
              <a:t>= {1, 2, 3, 4}</a:t>
            </a:r>
            <a:endParaRPr sz="2200">
              <a:latin typeface="Lexend"/>
              <a:ea typeface="Lexend"/>
              <a:cs typeface="Lexend"/>
              <a:sym typeface="Lexend"/>
            </a:endParaRPr>
          </a:p>
        </p:txBody>
      </p:sp>
      <p:sp>
        <p:nvSpPr>
          <p:cNvPr id="863" name="Google Shape;863;p72"/>
          <p:cNvSpPr/>
          <p:nvPr/>
        </p:nvSpPr>
        <p:spPr>
          <a:xfrm>
            <a:off x="3708800" y="19920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4" name="Google Shape;864;p72"/>
          <p:cNvSpPr/>
          <p:nvPr/>
        </p:nvSpPr>
        <p:spPr>
          <a:xfrm flipH="1">
            <a:off x="3723489" y="2006811"/>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5" name="Google Shape;865;p72"/>
          <p:cNvSpPr/>
          <p:nvPr/>
        </p:nvSpPr>
        <p:spPr>
          <a:xfrm>
            <a:off x="3723561" y="2006811"/>
            <a:ext cx="1666500" cy="16665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6" name="Google Shape;866;p72"/>
          <p:cNvSpPr txBox="1"/>
          <p:nvPr/>
        </p:nvSpPr>
        <p:spPr>
          <a:xfrm>
            <a:off x="4087575" y="29341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867" name="Google Shape;867;p72"/>
          <p:cNvSpPr/>
          <p:nvPr/>
        </p:nvSpPr>
        <p:spPr>
          <a:xfrm>
            <a:off x="3723561" y="2006811"/>
            <a:ext cx="1666500" cy="16665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8" name="Google Shape;868;p72"/>
          <p:cNvSpPr txBox="1"/>
          <p:nvPr/>
        </p:nvSpPr>
        <p:spPr>
          <a:xfrm>
            <a:off x="4087575" y="2248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869" name="Google Shape;869;p72"/>
          <p:cNvSpPr/>
          <p:nvPr/>
        </p:nvSpPr>
        <p:spPr>
          <a:xfrm flipH="1">
            <a:off x="3723489" y="20068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0" name="Google Shape;870;p72"/>
          <p:cNvSpPr txBox="1"/>
          <p:nvPr/>
        </p:nvSpPr>
        <p:spPr>
          <a:xfrm>
            <a:off x="4665926" y="2248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871" name="Google Shape;871;p72"/>
          <p:cNvSpPr txBox="1"/>
          <p:nvPr/>
        </p:nvSpPr>
        <p:spPr>
          <a:xfrm>
            <a:off x="4665926" y="2934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grpSp>
        <p:nvGrpSpPr>
          <p:cNvPr id="872" name="Google Shape;872;p72"/>
          <p:cNvGrpSpPr/>
          <p:nvPr/>
        </p:nvGrpSpPr>
        <p:grpSpPr>
          <a:xfrm>
            <a:off x="4508109" y="2057563"/>
            <a:ext cx="93900" cy="816939"/>
            <a:chOff x="996050" y="213293"/>
            <a:chExt cx="93900" cy="909732"/>
          </a:xfrm>
        </p:grpSpPr>
        <p:cxnSp>
          <p:nvCxnSpPr>
            <p:cNvPr id="873" name="Google Shape;873;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74" name="Google Shape;874;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875" name="Google Shape;875;p72"/>
          <p:cNvPicPr preferRelativeResize="0"/>
          <p:nvPr/>
        </p:nvPicPr>
        <p:blipFill>
          <a:blip r:embed="rId7">
            <a:alphaModFix/>
          </a:blip>
          <a:stretch>
            <a:fillRect/>
          </a:stretch>
        </p:blipFill>
        <p:spPr>
          <a:xfrm flipH="1">
            <a:off x="8159883" y="2649150"/>
            <a:ext cx="514105" cy="642900"/>
          </a:xfrm>
          <a:prstGeom prst="rect">
            <a:avLst/>
          </a:prstGeom>
          <a:noFill/>
          <a:ln>
            <a:noFill/>
          </a:ln>
        </p:spPr>
      </p:pic>
      <p:pic>
        <p:nvPicPr>
          <p:cNvPr id="876" name="Google Shape;876;p72"/>
          <p:cNvPicPr preferRelativeResize="0"/>
          <p:nvPr/>
        </p:nvPicPr>
        <p:blipFill rotWithShape="1">
          <a:blip r:embed="rId4">
            <a:alphaModFix/>
          </a:blip>
          <a:srcRect b="0" l="0" r="69082" t="56280"/>
          <a:stretch/>
        </p:blipFill>
        <p:spPr>
          <a:xfrm>
            <a:off x="5977350" y="1402200"/>
            <a:ext cx="2633723" cy="1318076"/>
          </a:xfrm>
          <a:prstGeom prst="rect">
            <a:avLst/>
          </a:prstGeom>
          <a:noFill/>
          <a:ln>
            <a:noFill/>
          </a:ln>
        </p:spPr>
      </p:pic>
      <p:sp>
        <p:nvSpPr>
          <p:cNvPr id="877" name="Google Shape;877;p72"/>
          <p:cNvSpPr txBox="1"/>
          <p:nvPr>
            <p:ph idx="1" type="body"/>
          </p:nvPr>
        </p:nvSpPr>
        <p:spPr>
          <a:xfrm>
            <a:off x="6240550" y="1598200"/>
            <a:ext cx="2113500" cy="86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suurtagal in lagu helo lambar cube (cube number) wareeggan?</a:t>
            </a:r>
            <a:r>
              <a:rPr lang="en-GB" sz="1400">
                <a:solidFill>
                  <a:schemeClr val="accent4"/>
                </a:solidFill>
                <a:latin typeface="Lexend"/>
              </a:rPr>
              <a:t/>
            </a:r>
            <a:r>
              <a:rPr lang="en-GB" sz="1400">
                <a:latin typeface="Lexend"/>
              </a:rPr>
              <a:t/>
            </a:r>
            <a:endParaRPr sz="1800"/>
          </a:p>
        </p:txBody>
      </p:sp>
      <p:sp>
        <p:nvSpPr>
          <p:cNvPr id="878" name="Google Shape;878;p72"/>
          <p:cNvSpPr txBox="1"/>
          <p:nvPr>
            <p:ph idx="1" type="body"/>
          </p:nvPr>
        </p:nvSpPr>
        <p:spPr>
          <a:xfrm>
            <a:off x="8159838" y="3368250"/>
            <a:ext cx="514200" cy="288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100">
                <a:latin typeface="Lexend"/>
              </a:rPr>
              <a:t>Nuur</a:t>
            </a:r>
            <a:endParaRPr sz="1600"/>
          </a:p>
        </p:txBody>
      </p:sp>
      <p:pic>
        <p:nvPicPr>
          <p:cNvPr id="879" name="Google Shape;879;p72"/>
          <p:cNvPicPr preferRelativeResize="0"/>
          <p:nvPr/>
        </p:nvPicPr>
        <p:blipFill rotWithShape="1">
          <a:blip r:embed="rId4">
            <a:alphaModFix/>
          </a:blip>
          <a:srcRect b="43690" l="0" r="57905" t="0"/>
          <a:stretch/>
        </p:blipFill>
        <p:spPr>
          <a:xfrm rot="10800000">
            <a:off x="555527" y="3125326"/>
            <a:ext cx="2633723" cy="1492849"/>
          </a:xfrm>
          <a:prstGeom prst="rect">
            <a:avLst/>
          </a:prstGeom>
          <a:noFill/>
          <a:ln>
            <a:noFill/>
          </a:ln>
        </p:spPr>
      </p:pic>
      <p:sp>
        <p:nvSpPr>
          <p:cNvPr id="880" name="Google Shape;880;p72"/>
          <p:cNvSpPr txBox="1"/>
          <p:nvPr>
            <p:ph idx="1" type="body"/>
          </p:nvPr>
        </p:nvSpPr>
        <p:spPr>
          <a:xfrm>
            <a:off x="806550" y="3444025"/>
            <a:ext cx="2310000" cy="114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waa lambar cube (cube number) waana ku jiraa meesha muunadda (sample space). Haddaba haa, lambar cube waa natiijo suurtagal.</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881" name="Google Shape;881;p72"/>
          <p:cNvSpPr txBox="1"/>
          <p:nvPr/>
        </p:nvSpPr>
        <p:spPr>
          <a:xfrm>
            <a:off x="3740450" y="38586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tijaabo: hal wareeg oo wareegga ah</a:t>
            </a:r>
            <a:r>
              <a:rPr lang="en-GB" sz="14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882" name="Google Shape;882;p72"/>
          <p:cNvSpPr txBox="1"/>
          <p:nvPr>
            <p:ph idx="1" type="body"/>
          </p:nvPr>
        </p:nvSpPr>
        <p:spPr>
          <a:xfrm>
            <a:off x="324000" y="6831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Isra waxay u wareegi doontaa wareegga hal mar. Waa maxay natiijooyinka suurtagalka ah?</a:t>
            </a:r>
            <a:r>
              <a:rPr lang="en-GB" sz="1400">
                <a:latin typeface="Lexend"/>
              </a:rPr>
              <a:t/>
            </a:r>
            <a:r>
              <a:rPr b="1" lang="en-GB" sz="1400">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6" name="Shape 886"/>
        <p:cNvGrpSpPr/>
        <p:nvPr/>
      </p:nvGrpSpPr>
      <p:grpSpPr>
        <a:xfrm>
          <a:off x="0" y="0"/>
          <a:ext cx="0" cy="0"/>
          <a:chOff x="0" y="0"/>
          <a:chExt cx="0" cy="0"/>
        </a:xfrm>
      </p:grpSpPr>
      <p:pic>
        <p:nvPicPr>
          <p:cNvPr id="887" name="Google Shape;887;p73"/>
          <p:cNvPicPr preferRelativeResize="0"/>
          <p:nvPr/>
        </p:nvPicPr>
        <p:blipFill>
          <a:blip r:embed="rId8">
            <a:alphaModFix/>
          </a:blip>
          <a:stretch>
            <a:fillRect/>
          </a:stretch>
        </p:blipFill>
        <p:spPr>
          <a:xfrm flipH="1">
            <a:off x="369320" y="2291525"/>
            <a:ext cx="844161" cy="816926"/>
          </a:xfrm>
          <a:prstGeom prst="rect">
            <a:avLst/>
          </a:prstGeom>
          <a:noFill/>
          <a:ln>
            <a:noFill/>
          </a:ln>
        </p:spPr>
      </p:pic>
      <p:sp>
        <p:nvSpPr>
          <p:cNvPr id="888" name="Google Shape;888;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Liis garaynta natiijooyinka suurtagalka ah</a:t>
            </a:r>
            <a:endParaRPr/>
          </a:p>
        </p:txBody>
      </p:sp>
      <p:pic>
        <p:nvPicPr>
          <p:cNvPr id="889" name="Google Shape;889;p73"/>
          <p:cNvPicPr preferRelativeResize="0"/>
          <p:nvPr/>
        </p:nvPicPr>
        <p:blipFill rotWithShape="1">
          <a:blip r:embed="rId4">
            <a:alphaModFix/>
          </a:blip>
          <a:srcRect b="0" l="0" r="69082" t="56280"/>
          <a:stretch/>
        </p:blipFill>
        <p:spPr>
          <a:xfrm flipH="1">
            <a:off x="789849" y="1268075"/>
            <a:ext cx="3020626" cy="1147400"/>
          </a:xfrm>
          <a:prstGeom prst="rect">
            <a:avLst/>
          </a:prstGeom>
          <a:noFill/>
          <a:ln>
            <a:noFill/>
          </a:ln>
        </p:spPr>
      </p:pic>
      <p:sp>
        <p:nvSpPr>
          <p:cNvPr id="890" name="Google Shape;890;p73"/>
          <p:cNvSpPr txBox="1"/>
          <p:nvPr>
            <p:ph idx="1" type="body"/>
          </p:nvPr>
        </p:nvSpPr>
        <p:spPr>
          <a:xfrm>
            <a:off x="1068250" y="14784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Wareeggu wuxuu ku degi karaa 1, 2, 3 ama 4.</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r>
              <a:rPr lang="en-GB" sz="1400">
                <a:solidFill>
                  <a:schemeClr val="accent4"/>
                </a:solidFill>
                <a:latin typeface="Lexend"/>
              </a:rPr>
              <a:t/>
            </a:r>
            <a:r>
              <a:rPr lang="en-GB" sz="1400">
                <a:latin typeface="Lexend"/>
              </a:rPr>
              <a:t/>
            </a:r>
            <a:endParaRPr sz="1800"/>
          </a:p>
        </p:txBody>
      </p:sp>
      <p:sp>
        <p:nvSpPr>
          <p:cNvPr id="891" name="Google Shape;891;p73"/>
          <p:cNvSpPr txBox="1"/>
          <p:nvPr/>
        </p:nvSpPr>
        <p:spPr>
          <a:xfrm>
            <a:off x="3717000" y="4297800"/>
            <a:ext cx="1695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400">
                <a:solidFill>
                  <a:schemeClr val="dk1"/>
                </a:solidFill>
                <a:latin typeface="Lexend"/>
                <a:ea typeface="Lexend"/>
                <a:cs typeface="Lexend"/>
                <a:sym typeface="Lexend"/>
              </a:rPr>
              <a:t>ξ</a:t>
            </a:r>
            <a:r>
              <a:rPr i="1" lang="en-GB" sz="1400">
                <a:solidFill>
                  <a:schemeClr val="dk1"/>
                </a:solidFill>
                <a:latin typeface="Lexend"/>
                <a:ea typeface="Times New Roman"/>
                <a:cs typeface="Times New Roman"/>
                <a:sym typeface="Times New Roman"/>
              </a:rPr>
              <a:t> </a:t>
            </a:r>
            <a:r>
              <a:rPr lang="en-GB" sz="1400">
                <a:solidFill>
                  <a:schemeClr val="dk1"/>
                </a:solidFill>
                <a:latin typeface="Lexend"/>
                <a:ea typeface="Lexend"/>
                <a:cs typeface="Lexend"/>
                <a:sym typeface="Lexend"/>
              </a:rPr>
              <a:t>= {1, 2, 3, 4}</a:t>
            </a:r>
            <a:endParaRPr sz="2200">
              <a:latin typeface="Lexend"/>
              <a:ea typeface="Lexend"/>
              <a:cs typeface="Lexend"/>
              <a:sym typeface="Lexend"/>
            </a:endParaRPr>
          </a:p>
        </p:txBody>
      </p:sp>
      <p:sp>
        <p:nvSpPr>
          <p:cNvPr id="892" name="Google Shape;892;p73"/>
          <p:cNvSpPr/>
          <p:nvPr/>
        </p:nvSpPr>
        <p:spPr>
          <a:xfrm>
            <a:off x="3708800" y="19920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3" name="Google Shape;893;p73"/>
          <p:cNvSpPr/>
          <p:nvPr/>
        </p:nvSpPr>
        <p:spPr>
          <a:xfrm flipH="1">
            <a:off x="3723489" y="2006811"/>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4" name="Google Shape;894;p73"/>
          <p:cNvSpPr/>
          <p:nvPr/>
        </p:nvSpPr>
        <p:spPr>
          <a:xfrm>
            <a:off x="3723561" y="2006811"/>
            <a:ext cx="1666500" cy="16665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5" name="Google Shape;895;p73"/>
          <p:cNvSpPr txBox="1"/>
          <p:nvPr/>
        </p:nvSpPr>
        <p:spPr>
          <a:xfrm>
            <a:off x="4087575" y="29341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896" name="Google Shape;896;p73"/>
          <p:cNvSpPr/>
          <p:nvPr/>
        </p:nvSpPr>
        <p:spPr>
          <a:xfrm>
            <a:off x="3723561" y="2006811"/>
            <a:ext cx="1666500" cy="16665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7" name="Google Shape;897;p73"/>
          <p:cNvSpPr txBox="1"/>
          <p:nvPr/>
        </p:nvSpPr>
        <p:spPr>
          <a:xfrm>
            <a:off x="4087575" y="2248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1</a:t>
            </a:r>
            <a:endParaRPr sz="1600">
              <a:solidFill>
                <a:srgbClr val="FFFFFF"/>
              </a:solidFill>
              <a:latin typeface="Lexend"/>
              <a:ea typeface="Lexend"/>
              <a:cs typeface="Lexend"/>
              <a:sym typeface="Lexend"/>
            </a:endParaRPr>
          </a:p>
        </p:txBody>
      </p:sp>
      <p:sp>
        <p:nvSpPr>
          <p:cNvPr id="898" name="Google Shape;898;p73"/>
          <p:cNvSpPr/>
          <p:nvPr/>
        </p:nvSpPr>
        <p:spPr>
          <a:xfrm flipH="1">
            <a:off x="3723489" y="20068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9" name="Google Shape;899;p73"/>
          <p:cNvSpPr txBox="1"/>
          <p:nvPr/>
        </p:nvSpPr>
        <p:spPr>
          <a:xfrm>
            <a:off x="4665926" y="2248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2</a:t>
            </a:r>
            <a:endParaRPr sz="1600">
              <a:solidFill>
                <a:srgbClr val="FFFFFF"/>
              </a:solidFill>
              <a:latin typeface="Lexend"/>
              <a:ea typeface="Lexend"/>
              <a:cs typeface="Lexend"/>
              <a:sym typeface="Lexend"/>
            </a:endParaRPr>
          </a:p>
        </p:txBody>
      </p:sp>
      <p:sp>
        <p:nvSpPr>
          <p:cNvPr id="900" name="Google Shape;900;p73"/>
          <p:cNvSpPr txBox="1"/>
          <p:nvPr/>
        </p:nvSpPr>
        <p:spPr>
          <a:xfrm>
            <a:off x="4665926" y="2934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grpSp>
        <p:nvGrpSpPr>
          <p:cNvPr id="901" name="Google Shape;901;p73"/>
          <p:cNvGrpSpPr/>
          <p:nvPr/>
        </p:nvGrpSpPr>
        <p:grpSpPr>
          <a:xfrm>
            <a:off x="4508109" y="2057563"/>
            <a:ext cx="93900" cy="816939"/>
            <a:chOff x="996050" y="213293"/>
            <a:chExt cx="93900" cy="909732"/>
          </a:xfrm>
        </p:grpSpPr>
        <p:cxnSp>
          <p:nvCxnSpPr>
            <p:cNvPr id="902" name="Google Shape;902;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03" name="Google Shape;903;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904" name="Google Shape;904;p73"/>
          <p:cNvPicPr preferRelativeResize="0"/>
          <p:nvPr/>
        </p:nvPicPr>
        <p:blipFill>
          <a:blip r:embed="rId7">
            <a:alphaModFix/>
          </a:blip>
          <a:stretch>
            <a:fillRect/>
          </a:stretch>
        </p:blipFill>
        <p:spPr>
          <a:xfrm flipH="1">
            <a:off x="8159883" y="2649150"/>
            <a:ext cx="514105" cy="642900"/>
          </a:xfrm>
          <a:prstGeom prst="rect">
            <a:avLst/>
          </a:prstGeom>
          <a:noFill/>
          <a:ln>
            <a:noFill/>
          </a:ln>
        </p:spPr>
      </p:pic>
      <p:pic>
        <p:nvPicPr>
          <p:cNvPr id="905" name="Google Shape;905;p73"/>
          <p:cNvPicPr preferRelativeResize="0"/>
          <p:nvPr/>
        </p:nvPicPr>
        <p:blipFill rotWithShape="1">
          <a:blip r:embed="rId4">
            <a:alphaModFix/>
          </a:blip>
          <a:srcRect b="0" l="0" r="69082" t="56280"/>
          <a:stretch/>
        </p:blipFill>
        <p:spPr>
          <a:xfrm>
            <a:off x="5590450" y="1402200"/>
            <a:ext cx="3020626" cy="1318076"/>
          </a:xfrm>
          <a:prstGeom prst="rect">
            <a:avLst/>
          </a:prstGeom>
          <a:noFill/>
          <a:ln>
            <a:noFill/>
          </a:ln>
        </p:spPr>
      </p:pic>
      <p:sp>
        <p:nvSpPr>
          <p:cNvPr id="906" name="Google Shape;906;p73"/>
          <p:cNvSpPr txBox="1"/>
          <p:nvPr>
            <p:ph idx="1" type="body"/>
          </p:nvPr>
        </p:nvSpPr>
        <p:spPr>
          <a:xfrm>
            <a:off x="5783350" y="1598189"/>
            <a:ext cx="2571300" cy="86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suurtagal in lagu helo lambar taban (negative number) wareeggan?</a:t>
            </a:r>
            <a:r>
              <a:rPr lang="en-GB" sz="1400">
                <a:solidFill>
                  <a:schemeClr val="accent4"/>
                </a:solidFill>
                <a:latin typeface="Lexend"/>
              </a:rPr>
              <a:t/>
            </a:r>
            <a:r>
              <a:rPr lang="en-GB" sz="1400">
                <a:latin typeface="Lexend"/>
              </a:rPr>
              <a:t/>
            </a:r>
            <a:endParaRPr sz="1800"/>
          </a:p>
        </p:txBody>
      </p:sp>
      <p:sp>
        <p:nvSpPr>
          <p:cNvPr id="907" name="Google Shape;907;p73"/>
          <p:cNvSpPr txBox="1"/>
          <p:nvPr>
            <p:ph idx="1" type="body"/>
          </p:nvPr>
        </p:nvSpPr>
        <p:spPr>
          <a:xfrm>
            <a:off x="8159838" y="3368250"/>
            <a:ext cx="514200" cy="2889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Nuur</a:t>
            </a:r>
            <a:endParaRPr sz="1600"/>
          </a:p>
        </p:txBody>
      </p:sp>
      <p:pic>
        <p:nvPicPr>
          <p:cNvPr id="908" name="Google Shape;908;p73"/>
          <p:cNvPicPr preferRelativeResize="0"/>
          <p:nvPr/>
        </p:nvPicPr>
        <p:blipFill rotWithShape="1">
          <a:blip r:embed="rId4">
            <a:alphaModFix/>
          </a:blip>
          <a:srcRect b="43690" l="0" r="57905" t="0"/>
          <a:stretch/>
        </p:blipFill>
        <p:spPr>
          <a:xfrm rot="10800000">
            <a:off x="555527" y="3049124"/>
            <a:ext cx="2757248" cy="1715101"/>
          </a:xfrm>
          <a:prstGeom prst="rect">
            <a:avLst/>
          </a:prstGeom>
          <a:noFill/>
          <a:ln>
            <a:noFill/>
          </a:ln>
        </p:spPr>
      </p:pic>
      <p:sp>
        <p:nvSpPr>
          <p:cNvPr id="909" name="Google Shape;909;p73"/>
          <p:cNvSpPr txBox="1"/>
          <p:nvPr>
            <p:ph idx="1" type="body"/>
          </p:nvPr>
        </p:nvSpPr>
        <p:spPr>
          <a:xfrm>
            <a:off x="784749" y="3346035"/>
            <a:ext cx="2448000" cy="137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Maya, ma jiraan lambarro taban (negative numbers) gudaha meesha muunadda (sample space). Sababtoo ah ma aha natiijooyin suurtagal.</a:t>
            </a:r>
            <a:r>
              <a:rPr b="1" lang="en-GB" sz="1400">
                <a:latin typeface="Lexend"/>
              </a:rPr>
              <a:t/>
            </a:r>
            <a:r>
              <a:rPr lang="en-GB" sz="1400">
                <a:latin typeface="Lexend"/>
              </a:rPr>
              <a:t/>
            </a:r>
            <a:r>
              <a:rPr b="1" lang="en-GB" sz="1400">
                <a:latin typeface="Lexend"/>
              </a:rPr>
              <a:t/>
            </a:r>
            <a:r>
              <a:rPr lang="en-GB" sz="1400">
                <a:latin typeface="Lexend"/>
              </a:rPr>
              <a:t/>
            </a:r>
            <a:endParaRPr sz="1600"/>
          </a:p>
        </p:txBody>
      </p:sp>
      <p:sp>
        <p:nvSpPr>
          <p:cNvPr id="910" name="Google Shape;910;p73"/>
          <p:cNvSpPr txBox="1"/>
          <p:nvPr/>
        </p:nvSpPr>
        <p:spPr>
          <a:xfrm>
            <a:off x="3740450" y="38586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tijaabo: hal wareeg oo wareegga ah</a:t>
            </a:r>
            <a:r>
              <a:rPr lang="en-GB" sz="14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911" name="Google Shape;911;p73"/>
          <p:cNvSpPr txBox="1"/>
          <p:nvPr>
            <p:ph idx="1" type="body"/>
          </p:nvPr>
        </p:nvSpPr>
        <p:spPr>
          <a:xfrm>
            <a:off x="324000" y="6831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Isra waxay u wareegi doontaa wareegga hal mar. Waa maxay natiijooyinka suurtagalka ah?</a:t>
            </a:r>
            <a:r>
              <a:rPr lang="en-GB" sz="1400">
                <a:latin typeface="Lexend"/>
              </a:rPr>
              <a:t/>
            </a:r>
            <a:r>
              <a:rPr b="1" lang="en-GB" sz="1400">
                <a:latin typeface="Lexend"/>
              </a:rPr>
              <a:t/>
            </a:r>
            <a:r>
              <a:rPr lang="en-GB" sz="14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pic>
        <p:nvPicPr>
          <p:cNvPr id="916" name="Google Shape;916;p74"/>
          <p:cNvPicPr preferRelativeResize="0"/>
          <p:nvPr/>
        </p:nvPicPr>
        <p:blipFill>
          <a:blip r:embed="rId6">
            <a:alphaModFix/>
          </a:blip>
          <a:stretch>
            <a:fillRect/>
          </a:stretch>
        </p:blipFill>
        <p:spPr>
          <a:xfrm flipH="1">
            <a:off x="400210" y="3098132"/>
            <a:ext cx="592241" cy="682993"/>
          </a:xfrm>
          <a:prstGeom prst="rect">
            <a:avLst/>
          </a:prstGeom>
          <a:noFill/>
          <a:ln>
            <a:noFill/>
          </a:ln>
        </p:spPr>
      </p:pic>
      <p:sp>
        <p:nvSpPr>
          <p:cNvPr id="917" name="Google Shape;917;p74"/>
          <p:cNvSpPr txBox="1"/>
          <p:nvPr>
            <p:ph idx="1" type="body"/>
          </p:nvPr>
        </p:nvSpPr>
        <p:spPr>
          <a:xfrm>
            <a:off x="324000" y="759300"/>
            <a:ext cx="8496000" cy="777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Axmed iyo Suad waxay tixgelinayaan meesha muunadda (sample space) ee tijaabo ka kooban hal wareeg oo wareeggan ah.</a:t>
            </a:r>
            <a:r>
              <a:rPr b="1" lang="en-GB" sz="1800">
                <a:latin typeface="Lexend"/>
              </a:rPr>
              <a:t/>
            </a:r>
            <a:r>
              <a:rPr lang="en-GB" sz="1800">
                <a:latin typeface="Lexend"/>
              </a:rPr>
              <a:t/>
            </a:r>
            <a:r>
              <a:rPr b="1" lang="en-GB" sz="1800">
                <a:latin typeface="Lexend"/>
              </a:rPr>
              <a:t/>
            </a:r>
            <a:r>
              <a:rPr lang="en-GB" sz="1800">
                <a:latin typeface="Lexend"/>
              </a:rPr>
              <a:t/>
            </a:r>
            <a:endParaRPr sz="2000"/>
          </a:p>
        </p:txBody>
      </p:sp>
      <p:sp>
        <p:nvSpPr>
          <p:cNvPr id="918" name="Google Shape;918;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suurtagalka ah</a:t>
            </a:r>
            <a:endParaRPr/>
          </a:p>
        </p:txBody>
      </p:sp>
      <p:sp>
        <p:nvSpPr>
          <p:cNvPr id="919" name="Google Shape;919;p74"/>
          <p:cNvSpPr/>
          <p:nvPr/>
        </p:nvSpPr>
        <p:spPr>
          <a:xfrm>
            <a:off x="3723330" y="222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0" name="Google Shape;920;p74"/>
          <p:cNvSpPr/>
          <p:nvPr/>
        </p:nvSpPr>
        <p:spPr>
          <a:xfrm flipH="1">
            <a:off x="3738019" y="2235411"/>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1" name="Google Shape;921;p74"/>
          <p:cNvSpPr/>
          <p:nvPr/>
        </p:nvSpPr>
        <p:spPr>
          <a:xfrm>
            <a:off x="3738090" y="2235411"/>
            <a:ext cx="1666500" cy="1666500"/>
          </a:xfrm>
          <a:prstGeom prst="pie">
            <a:avLst>
              <a:gd fmla="val 5387953" name="adj1"/>
              <a:gd fmla="val 1085822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2" name="Google Shape;922;p74"/>
          <p:cNvSpPr txBox="1"/>
          <p:nvPr/>
        </p:nvSpPr>
        <p:spPr>
          <a:xfrm>
            <a:off x="4662530" y="316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23" name="Google Shape;923;p74"/>
          <p:cNvSpPr/>
          <p:nvPr/>
        </p:nvSpPr>
        <p:spPr>
          <a:xfrm>
            <a:off x="3738090" y="2235411"/>
            <a:ext cx="1666500" cy="1666500"/>
          </a:xfrm>
          <a:prstGeom prst="pie">
            <a:avLst>
              <a:gd fmla="val 10799941"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4" name="Google Shape;924;p74"/>
          <p:cNvSpPr txBox="1"/>
          <p:nvPr/>
        </p:nvSpPr>
        <p:spPr>
          <a:xfrm>
            <a:off x="3949705" y="2476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25" name="Google Shape;925;p74"/>
          <p:cNvSpPr/>
          <p:nvPr/>
        </p:nvSpPr>
        <p:spPr>
          <a:xfrm flipH="1">
            <a:off x="3738019" y="22354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26" name="Google Shape;926;p74"/>
          <p:cNvSpPr txBox="1"/>
          <p:nvPr/>
        </p:nvSpPr>
        <p:spPr>
          <a:xfrm>
            <a:off x="4680456" y="2476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927" name="Google Shape;927;p74"/>
          <p:cNvSpPr txBox="1"/>
          <p:nvPr/>
        </p:nvSpPr>
        <p:spPr>
          <a:xfrm>
            <a:off x="3918456" y="316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928" name="Google Shape;928;p74"/>
          <p:cNvGrpSpPr/>
          <p:nvPr/>
        </p:nvGrpSpPr>
        <p:grpSpPr>
          <a:xfrm>
            <a:off x="4522639" y="2286163"/>
            <a:ext cx="93900" cy="816939"/>
            <a:chOff x="996050" y="213293"/>
            <a:chExt cx="93900" cy="909732"/>
          </a:xfrm>
        </p:grpSpPr>
        <p:cxnSp>
          <p:nvCxnSpPr>
            <p:cNvPr id="929" name="Google Shape;929;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30" name="Google Shape;930;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931" name="Google Shape;931;p74"/>
          <p:cNvPicPr preferRelativeResize="0"/>
          <p:nvPr/>
        </p:nvPicPr>
        <p:blipFill rotWithShape="1">
          <a:blip r:embed="rId4">
            <a:alphaModFix/>
          </a:blip>
          <a:srcRect b="0" l="0" r="69082" t="56280"/>
          <a:stretch/>
        </p:blipFill>
        <p:spPr>
          <a:xfrm flipH="1">
            <a:off x="713649" y="1801475"/>
            <a:ext cx="2254126" cy="1394901"/>
          </a:xfrm>
          <a:prstGeom prst="rect">
            <a:avLst/>
          </a:prstGeom>
          <a:noFill/>
          <a:ln>
            <a:noFill/>
          </a:ln>
        </p:spPr>
      </p:pic>
      <p:sp>
        <p:nvSpPr>
          <p:cNvPr id="932" name="Google Shape;932;p74"/>
          <p:cNvSpPr txBox="1"/>
          <p:nvPr>
            <p:ph idx="1" type="body"/>
          </p:nvPr>
        </p:nvSpPr>
        <p:spPr>
          <a:xfrm>
            <a:off x="992050" y="2011800"/>
            <a:ext cx="1818900" cy="94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jiraan afar natiijo oo suurtagal.</a:t>
            </a:r>
            <a:r>
              <a:rPr lang="en-GB" sz="1100">
                <a:solidFill>
                  <a:schemeClr val="accent4"/>
                </a:solidFill>
                <a:latin typeface="Lexend"/>
              </a:rPr>
              <a:t/>
            </a:r>
            <a:r>
              <a:rPr lang="en-GB" sz="1100">
                <a:latin typeface="Lexend"/>
              </a:rPr>
              <a:t/>
            </a:r>
            <a:r>
              <a:rPr b="1" lang="en-GB" sz="1100">
                <a:latin typeface="Lexend"/>
              </a:rPr>
              <a:t/>
            </a:r>
            <a:r>
              <a:rPr lang="en-GB" sz="1100">
                <a:latin typeface="Lexend"/>
              </a:rPr>
              <a:t/>
            </a:r>
            <a:endParaRPr sz="1800"/>
          </a:p>
        </p:txBody>
      </p:sp>
      <p:pic>
        <p:nvPicPr>
          <p:cNvPr id="933" name="Google Shape;933;p74"/>
          <p:cNvPicPr preferRelativeResize="0"/>
          <p:nvPr/>
        </p:nvPicPr>
        <p:blipFill>
          <a:blip r:embed="rId5">
            <a:alphaModFix/>
          </a:blip>
          <a:stretch>
            <a:fillRect/>
          </a:stretch>
        </p:blipFill>
        <p:spPr>
          <a:xfrm>
            <a:off x="7998336" y="3136626"/>
            <a:ext cx="615680" cy="682990"/>
          </a:xfrm>
          <a:prstGeom prst="rect">
            <a:avLst/>
          </a:prstGeom>
          <a:noFill/>
          <a:ln>
            <a:noFill/>
          </a:ln>
        </p:spPr>
      </p:pic>
      <p:pic>
        <p:nvPicPr>
          <p:cNvPr id="934" name="Google Shape;934;p74"/>
          <p:cNvPicPr preferRelativeResize="0"/>
          <p:nvPr/>
        </p:nvPicPr>
        <p:blipFill rotWithShape="1">
          <a:blip r:embed="rId4">
            <a:alphaModFix/>
          </a:blip>
          <a:srcRect b="0" l="0" r="69082" t="56280"/>
          <a:stretch/>
        </p:blipFill>
        <p:spPr>
          <a:xfrm>
            <a:off x="6098575" y="1801475"/>
            <a:ext cx="2316349" cy="1394901"/>
          </a:xfrm>
          <a:prstGeom prst="rect">
            <a:avLst/>
          </a:prstGeom>
          <a:noFill/>
          <a:ln>
            <a:noFill/>
          </a:ln>
        </p:spPr>
      </p:pic>
      <p:sp>
        <p:nvSpPr>
          <p:cNvPr id="935" name="Google Shape;935;p74"/>
          <p:cNvSpPr txBox="1"/>
          <p:nvPr>
            <p:ph idx="1" type="body"/>
          </p:nvPr>
        </p:nvSpPr>
        <p:spPr>
          <a:xfrm>
            <a:off x="6349175" y="2011800"/>
            <a:ext cx="1818900" cy="94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malaynayaa inay jiraan laba natiijo oo suurtagal.</a:t>
            </a:r>
            <a:r>
              <a:rPr lang="en-GB" sz="1100">
                <a:solidFill>
                  <a:schemeClr val="accent4"/>
                </a:solidFill>
                <a:latin typeface="Lexend"/>
              </a:rPr>
              <a:t/>
            </a:r>
            <a:r>
              <a:rPr lang="en-GB" sz="1100">
                <a:latin typeface="Lexend"/>
              </a:rPr>
              <a:t/>
            </a:r>
            <a:r>
              <a:rPr b="1" lang="en-GB" sz="1100">
                <a:latin typeface="Lexend"/>
              </a:rPr>
              <a:t/>
            </a:r>
            <a:r>
              <a:rPr lang="en-GB" sz="1100">
                <a:latin typeface="Lexend"/>
              </a:rPr>
              <a:t/>
            </a:r>
            <a:endParaRPr sz="1800"/>
          </a:p>
        </p:txBody>
      </p:sp>
      <p:sp>
        <p:nvSpPr>
          <p:cNvPr id="936" name="Google Shape;936;p74"/>
          <p:cNvSpPr txBox="1"/>
          <p:nvPr>
            <p:ph idx="1" type="body"/>
          </p:nvPr>
        </p:nvSpPr>
        <p:spPr>
          <a:xfrm>
            <a:off x="3187320" y="4301513"/>
            <a:ext cx="2777700" cy="33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Yaa aad la raacsan tahay?</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pic>
        <p:nvPicPr>
          <p:cNvPr id="941" name="Google Shape;941;p75"/>
          <p:cNvPicPr preferRelativeResize="0"/>
          <p:nvPr/>
        </p:nvPicPr>
        <p:blipFill>
          <a:blip r:embed="rId5">
            <a:alphaModFix/>
          </a:blip>
          <a:stretch>
            <a:fillRect/>
          </a:stretch>
        </p:blipFill>
        <p:spPr>
          <a:xfrm flipH="1">
            <a:off x="400210" y="3098132"/>
            <a:ext cx="592241" cy="682993"/>
          </a:xfrm>
          <a:prstGeom prst="rect">
            <a:avLst/>
          </a:prstGeom>
          <a:noFill/>
          <a:ln>
            <a:noFill/>
          </a:ln>
        </p:spPr>
      </p:pic>
      <p:sp>
        <p:nvSpPr>
          <p:cNvPr id="942" name="Google Shape;942;p75"/>
          <p:cNvSpPr txBox="1"/>
          <p:nvPr>
            <p:ph idx="1" type="body"/>
          </p:nvPr>
        </p:nvSpPr>
        <p:spPr>
          <a:xfrm>
            <a:off x="324000" y="759300"/>
            <a:ext cx="8496000" cy="1154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Natiijooyinka kaliya ee suurtagalka ah ee wareeggan waa 'guul' iyo 'khasaare'. Waxaa jira qaybo badan oo wareegga ah oo leh natiijo kasta, laakiin meesha muunadda (sample space) waxay ka kooban tahay laba natiijo oo kala duwan.</a:t>
            </a:r>
            <a:r>
              <a:rPr b="1" lang="en-GB" sz="1100">
                <a:latin typeface="Lexend"/>
              </a:rPr>
              <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br>
              <a:rPr lang="en-GB" sz="2000"/>
            </a:b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r>
              <a:rPr lang="en-GB" sz="1100">
                <a:solidFill>
                  <a:schemeClr val="accent4"/>
                </a:solidFill>
                <a:latin typeface="Lexend"/>
              </a:rPr>
              <a:t/>
            </a:r>
            <a:r>
              <a:rPr lang="en-GB" sz="1100">
                <a:latin typeface="Lexend"/>
              </a:rPr>
              <a:t/>
            </a:r>
            <a:r>
              <a:rPr b="1" lang="en-GB" sz="1100">
                <a:latin typeface="Lexend"/>
              </a:rPr>
              <a:t/>
            </a:r>
            <a:r>
              <a:rPr lang="en-GB" sz="1100">
                <a:latin typeface="Lexend"/>
              </a:rPr>
              <a:t/>
            </a:r>
            <a:endParaRPr sz="2000"/>
          </a:p>
        </p:txBody>
      </p:sp>
      <p:sp>
        <p:nvSpPr>
          <p:cNvPr id="943" name="Google Shape;943;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natiijooyinka suurtagalka ah</a:t>
            </a:r>
            <a:endParaRPr/>
          </a:p>
        </p:txBody>
      </p:sp>
      <p:sp>
        <p:nvSpPr>
          <p:cNvPr id="944" name="Google Shape;944;p75"/>
          <p:cNvSpPr/>
          <p:nvPr/>
        </p:nvSpPr>
        <p:spPr>
          <a:xfrm>
            <a:off x="3723330" y="222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5" name="Google Shape;945;p75"/>
          <p:cNvSpPr/>
          <p:nvPr/>
        </p:nvSpPr>
        <p:spPr>
          <a:xfrm flipH="1">
            <a:off x="3738019" y="2235411"/>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6" name="Google Shape;946;p75"/>
          <p:cNvSpPr/>
          <p:nvPr/>
        </p:nvSpPr>
        <p:spPr>
          <a:xfrm>
            <a:off x="3738090" y="2235411"/>
            <a:ext cx="1666500" cy="1666500"/>
          </a:xfrm>
          <a:prstGeom prst="pie">
            <a:avLst>
              <a:gd fmla="val 5387953" name="adj1"/>
              <a:gd fmla="val 1085822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7" name="Google Shape;947;p75"/>
          <p:cNvSpPr txBox="1"/>
          <p:nvPr/>
        </p:nvSpPr>
        <p:spPr>
          <a:xfrm>
            <a:off x="4662530" y="316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48" name="Google Shape;948;p75"/>
          <p:cNvSpPr/>
          <p:nvPr/>
        </p:nvSpPr>
        <p:spPr>
          <a:xfrm>
            <a:off x="3738090" y="2235411"/>
            <a:ext cx="1666500" cy="1666500"/>
          </a:xfrm>
          <a:prstGeom prst="pie">
            <a:avLst>
              <a:gd fmla="val 10799941"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9" name="Google Shape;949;p75"/>
          <p:cNvSpPr txBox="1"/>
          <p:nvPr/>
        </p:nvSpPr>
        <p:spPr>
          <a:xfrm>
            <a:off x="3949705" y="2476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50" name="Google Shape;950;p75"/>
          <p:cNvSpPr/>
          <p:nvPr/>
        </p:nvSpPr>
        <p:spPr>
          <a:xfrm flipH="1">
            <a:off x="3738019" y="22354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51" name="Google Shape;951;p75"/>
          <p:cNvSpPr txBox="1"/>
          <p:nvPr/>
        </p:nvSpPr>
        <p:spPr>
          <a:xfrm>
            <a:off x="4680456" y="2476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952" name="Google Shape;952;p75"/>
          <p:cNvSpPr txBox="1"/>
          <p:nvPr/>
        </p:nvSpPr>
        <p:spPr>
          <a:xfrm>
            <a:off x="3918456" y="316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953" name="Google Shape;953;p75"/>
          <p:cNvGrpSpPr/>
          <p:nvPr/>
        </p:nvGrpSpPr>
        <p:grpSpPr>
          <a:xfrm>
            <a:off x="4522639" y="2286163"/>
            <a:ext cx="93900" cy="816939"/>
            <a:chOff x="996050" y="213293"/>
            <a:chExt cx="93900" cy="909732"/>
          </a:xfrm>
        </p:grpSpPr>
        <p:cxnSp>
          <p:nvCxnSpPr>
            <p:cNvPr id="954" name="Google Shape;954;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55" name="Google Shape;955;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956" name="Google Shape;956;p75"/>
          <p:cNvPicPr preferRelativeResize="0"/>
          <p:nvPr/>
        </p:nvPicPr>
        <p:blipFill>
          <a:blip r:embed="rId4">
            <a:alphaModFix/>
          </a:blip>
          <a:stretch>
            <a:fillRect/>
          </a:stretch>
        </p:blipFill>
        <p:spPr>
          <a:xfrm>
            <a:off x="7998336" y="3136626"/>
            <a:ext cx="615680" cy="682990"/>
          </a:xfrm>
          <a:prstGeom prst="rect">
            <a:avLst/>
          </a:prstGeom>
          <a:noFill/>
          <a:ln>
            <a:noFill/>
          </a:ln>
        </p:spPr>
      </p:pic>
      <p:sp>
        <p:nvSpPr>
          <p:cNvPr id="957" name="Google Shape;957;p75"/>
          <p:cNvSpPr txBox="1"/>
          <p:nvPr/>
        </p:nvSpPr>
        <p:spPr>
          <a:xfrm>
            <a:off x="3708630" y="4282500"/>
            <a:ext cx="16959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chemeClr val="dk1"/>
                </a:solidFill>
                <a:latin typeface="Lexend"/>
                <a:ea typeface="Lexend"/>
                <a:cs typeface="Lexend"/>
                <a:sym typeface="Lexend"/>
              </a:rPr>
              <a:t>ξ = {guul, khasaare}</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76"/>
          <p:cNvSpPr txBox="1"/>
          <p:nvPr>
            <p:ph idx="1" type="body"/>
          </p:nvPr>
        </p:nvSpPr>
        <p:spPr>
          <a:xfrm>
            <a:off x="324000" y="759300"/>
            <a:ext cx="8496000" cy="816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Waxa ku jira meel muunad (sample space) waxay ku xiran tahay waxa loo qeexay tijaabo (trial) macnaha gaarka ah, sababtoo ah tani waxay saameyn ku yeelataa natiijooyinka suurtagalka ah.</a:t>
            </a:r>
            <a:r>
              <a:rPr b="1"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963" name="Google Shape;963;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natiijooyinka suurtagalka ah</a:t>
            </a:r>
            <a:endParaRPr/>
          </a:p>
        </p:txBody>
      </p:sp>
      <p:sp>
        <p:nvSpPr>
          <p:cNvPr id="964" name="Google Shape;964;p76"/>
          <p:cNvSpPr txBox="1"/>
          <p:nvPr>
            <p:ph idx="1" type="body"/>
          </p:nvPr>
        </p:nvSpPr>
        <p:spPr>
          <a:xfrm>
            <a:off x="5084100" y="2119575"/>
            <a:ext cx="3228900" cy="194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Halkan tijaabo (trial) waxaa lagu qeexay rogista dhagaxa (dice). Natiijooyinka suurtagalka ah waa tirooyinka dhagaxa, marka meesha muunaddu (sample space) waa:</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r>
              <a:rPr b="1" lang="en-GB" sz="1400">
                <a:latin typeface="Lexend"/>
              </a:rPr>
              <a:t/>
            </a:r>
            <a:r>
              <a:rPr lang="en-GB" sz="1400">
                <a:latin typeface="Lexend"/>
              </a:rPr>
              <a:t/>
            </a:r>
            <a:endParaRPr sz="2000"/>
          </a:p>
        </p:txBody>
      </p:sp>
      <p:pic>
        <p:nvPicPr>
          <p:cNvPr id="965" name="Google Shape;965;p76"/>
          <p:cNvPicPr preferRelativeResize="0"/>
          <p:nvPr/>
        </p:nvPicPr>
        <p:blipFill>
          <a:blip r:embed="rId3">
            <a:alphaModFix/>
          </a:blip>
          <a:stretch>
            <a:fillRect/>
          </a:stretch>
        </p:blipFill>
        <p:spPr>
          <a:xfrm>
            <a:off x="1532410" y="2164625"/>
            <a:ext cx="3228753" cy="2529600"/>
          </a:xfrm>
          <a:prstGeom prst="rect">
            <a:avLst/>
          </a:prstGeom>
          <a:noFill/>
          <a:ln>
            <a:noFill/>
          </a:ln>
        </p:spPr>
      </p:pic>
      <p:sp>
        <p:nvSpPr>
          <p:cNvPr id="966" name="Google Shape;966;p76"/>
          <p:cNvSpPr txBox="1"/>
          <p:nvPr>
            <p:ph idx="1" type="body"/>
          </p:nvPr>
        </p:nvSpPr>
        <p:spPr>
          <a:xfrm>
            <a:off x="324000" y="1521300"/>
            <a:ext cx="8496000" cy="38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Caasha, Cabdi iyo Saciid waxay ciyaari doonaan ciyaar sabuuraad (board game).</a:t>
            </a:r>
            <a:endParaRPr sz="2000"/>
          </a:p>
        </p:txBody>
      </p:sp>
      <p:pic>
        <p:nvPicPr>
          <p:cNvPr id="967" name="Google Shape;967;p76"/>
          <p:cNvPicPr preferRelativeResize="0"/>
          <p:nvPr/>
        </p:nvPicPr>
        <p:blipFill>
          <a:blip r:embed="rId4">
            <a:alphaModFix/>
          </a:blip>
          <a:stretch>
            <a:fillRect/>
          </a:stretch>
        </p:blipFill>
        <p:spPr>
          <a:xfrm>
            <a:off x="699978" y="2164626"/>
            <a:ext cx="446789" cy="843648"/>
          </a:xfrm>
          <a:prstGeom prst="rect">
            <a:avLst/>
          </a:prstGeom>
          <a:noFill/>
          <a:ln>
            <a:noFill/>
          </a:ln>
        </p:spPr>
      </p:pic>
      <p:pic>
        <p:nvPicPr>
          <p:cNvPr id="968" name="Google Shape;968;p76"/>
          <p:cNvPicPr preferRelativeResize="0"/>
          <p:nvPr/>
        </p:nvPicPr>
        <p:blipFill>
          <a:blip r:embed="rId7">
            <a:alphaModFix/>
          </a:blip>
          <a:stretch>
            <a:fillRect/>
          </a:stretch>
        </p:blipFill>
        <p:spPr>
          <a:xfrm>
            <a:off x="637276" y="3108280"/>
            <a:ext cx="572199" cy="642296"/>
          </a:xfrm>
          <a:prstGeom prst="rect">
            <a:avLst/>
          </a:prstGeom>
          <a:noFill/>
          <a:ln>
            <a:noFill/>
          </a:ln>
        </p:spPr>
      </p:pic>
      <p:pic>
        <p:nvPicPr>
          <p:cNvPr id="969" name="Google Shape;969;p76"/>
          <p:cNvPicPr preferRelativeResize="0"/>
          <p:nvPr/>
        </p:nvPicPr>
        <p:blipFill>
          <a:blip r:embed="rId8">
            <a:alphaModFix/>
          </a:blip>
          <a:stretch>
            <a:fillRect/>
          </a:stretch>
        </p:blipFill>
        <p:spPr>
          <a:xfrm>
            <a:off x="670377" y="3965582"/>
            <a:ext cx="505990" cy="728644"/>
          </a:xfrm>
          <a:prstGeom prst="rect">
            <a:avLst/>
          </a:prstGeom>
          <a:noFill/>
          <a:ln>
            <a:noFill/>
          </a:ln>
        </p:spPr>
      </p:pic>
      <p:sp>
        <p:nvSpPr>
          <p:cNvPr id="970" name="Google Shape;970;p76"/>
          <p:cNvSpPr txBox="1"/>
          <p:nvPr/>
        </p:nvSpPr>
        <p:spPr>
          <a:xfrm>
            <a:off x="5000677" y="3856314"/>
            <a:ext cx="24117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a:t>
            </a:r>
            <a:r>
              <a:rPr i="1" lang="en-GB" sz="1400">
                <a:solidFill>
                  <a:schemeClr val="dk1"/>
                </a:solidFill>
                <a:latin typeface="Lexend"/>
                <a:ea typeface="Times New Roman"/>
                <a:cs typeface="Times New Roman"/>
                <a:sym typeface="Times New Roman"/>
              </a:rPr>
              <a:t> </a:t>
            </a:r>
            <a:r>
              <a:rPr lang="en-GB" sz="1400">
                <a:solidFill>
                  <a:schemeClr val="dk1"/>
                </a:solidFill>
                <a:latin typeface="Lexend"/>
                <a:ea typeface="Lexend"/>
                <a:cs typeface="Lexend"/>
                <a:sym typeface="Lexend"/>
              </a:rPr>
              <a:t>= {1, 2, 3, 4, 5, 6}</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p77"/>
          <p:cNvSpPr txBox="1"/>
          <p:nvPr>
            <p:ph idx="1" type="body"/>
          </p:nvPr>
        </p:nvSpPr>
        <p:spPr>
          <a:xfrm>
            <a:off x="324000" y="759300"/>
            <a:ext cx="8444700" cy="816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Waxa ku jira meel muunad (sample space) waxay ku xiran tahay waxa loo qeexay tijaabo (trial) macnaha gaarka ah, sababtoo ah tani waxay saameyn ku yeelataa natiijooyinka suurtagalka ah.</a:t>
            </a:r>
            <a:r>
              <a:rPr b="1" lang="en-GB" sz="1400">
                <a:latin typeface="Lexend"/>
              </a:rPr>
              <a:t/>
            </a:r>
            <a:r>
              <a:rPr lang="en-GB" sz="1400">
                <a:latin typeface="Lexend"/>
              </a:rPr>
              <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976" name="Google Shape;976;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natiijooyinka suurtagalka ah</a:t>
            </a:r>
            <a:endParaRPr/>
          </a:p>
        </p:txBody>
      </p:sp>
      <p:sp>
        <p:nvSpPr>
          <p:cNvPr id="977" name="Google Shape;977;p77"/>
          <p:cNvSpPr txBox="1"/>
          <p:nvPr>
            <p:ph idx="1" type="body"/>
          </p:nvPr>
        </p:nvSpPr>
        <p:spPr>
          <a:xfrm>
            <a:off x="5084100" y="2119575"/>
            <a:ext cx="3735900" cy="194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tijaabo (trial) lagu qeexo ciyaar, markaas natiijooyinku waa kuwa guuleysta ee suurtagalka ah. Meesha muunaddu (sample space) waa:</a:t>
            </a:r>
            <a:r>
              <a:rPr lang="en-GB" sz="1400">
                <a:latin typeface="Lexend"/>
              </a:rPr>
              <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r>
              <a:rPr b="1" lang="en-GB" sz="1400">
                <a:latin typeface="Lexend"/>
              </a:rPr>
              <a:t/>
            </a:r>
            <a:r>
              <a:rPr lang="en-GB" sz="1400">
                <a:latin typeface="Lexend"/>
              </a:rPr>
              <a:t/>
            </a:r>
            <a:r>
              <a:rPr lang="en-GB" sz="1400">
                <a:solidFill>
                  <a:schemeClr val="accent4"/>
                </a:solidFill>
                <a:latin typeface="Lexend"/>
              </a:rPr>
              <a:t/>
            </a:r>
            <a:r>
              <a:rPr lang="en-GB" sz="1400">
                <a:latin typeface="Lexend"/>
              </a:rPr>
              <a:t/>
            </a:r>
            <a:r>
              <a:rPr lang="en-GB" sz="1400">
                <a:latin typeface="Lexend"/>
              </a:rPr>
              <a:t/>
            </a:r>
            <a:r>
              <a:rPr b="1" lang="en-GB" sz="1400">
                <a:latin typeface="Lexend"/>
              </a:rPr>
              <a:t/>
            </a:r>
            <a:r>
              <a:rPr lang="en-GB" sz="1400">
                <a:latin typeface="Lexend"/>
              </a:rPr>
              <a:t/>
            </a:r>
            <a:endParaRPr sz="2000"/>
          </a:p>
        </p:txBody>
      </p:sp>
      <p:pic>
        <p:nvPicPr>
          <p:cNvPr id="978" name="Google Shape;978;p77"/>
          <p:cNvPicPr preferRelativeResize="0"/>
          <p:nvPr/>
        </p:nvPicPr>
        <p:blipFill>
          <a:blip r:embed="rId3">
            <a:alphaModFix/>
          </a:blip>
          <a:stretch>
            <a:fillRect/>
          </a:stretch>
        </p:blipFill>
        <p:spPr>
          <a:xfrm>
            <a:off x="1532410" y="2164625"/>
            <a:ext cx="3228753" cy="2529600"/>
          </a:xfrm>
          <a:prstGeom prst="rect">
            <a:avLst/>
          </a:prstGeom>
          <a:noFill/>
          <a:ln>
            <a:noFill/>
          </a:ln>
        </p:spPr>
      </p:pic>
      <p:pic>
        <p:nvPicPr>
          <p:cNvPr id="979" name="Google Shape;979;p77"/>
          <p:cNvPicPr preferRelativeResize="0"/>
          <p:nvPr/>
        </p:nvPicPr>
        <p:blipFill>
          <a:blip r:embed="rId4">
            <a:alphaModFix/>
          </a:blip>
          <a:stretch>
            <a:fillRect/>
          </a:stretch>
        </p:blipFill>
        <p:spPr>
          <a:xfrm>
            <a:off x="699978" y="2164626"/>
            <a:ext cx="446789" cy="843648"/>
          </a:xfrm>
          <a:prstGeom prst="rect">
            <a:avLst/>
          </a:prstGeom>
          <a:noFill/>
          <a:ln>
            <a:noFill/>
          </a:ln>
        </p:spPr>
      </p:pic>
      <p:pic>
        <p:nvPicPr>
          <p:cNvPr id="980" name="Google Shape;980;p77"/>
          <p:cNvPicPr preferRelativeResize="0"/>
          <p:nvPr/>
        </p:nvPicPr>
        <p:blipFill>
          <a:blip r:embed="rId7">
            <a:alphaModFix/>
          </a:blip>
          <a:stretch>
            <a:fillRect/>
          </a:stretch>
        </p:blipFill>
        <p:spPr>
          <a:xfrm>
            <a:off x="637276" y="3108280"/>
            <a:ext cx="572199" cy="642296"/>
          </a:xfrm>
          <a:prstGeom prst="rect">
            <a:avLst/>
          </a:prstGeom>
          <a:noFill/>
          <a:ln>
            <a:noFill/>
          </a:ln>
        </p:spPr>
      </p:pic>
      <p:pic>
        <p:nvPicPr>
          <p:cNvPr id="981" name="Google Shape;981;p77"/>
          <p:cNvPicPr preferRelativeResize="0"/>
          <p:nvPr/>
        </p:nvPicPr>
        <p:blipFill>
          <a:blip r:embed="rId8">
            <a:alphaModFix/>
          </a:blip>
          <a:stretch>
            <a:fillRect/>
          </a:stretch>
        </p:blipFill>
        <p:spPr>
          <a:xfrm>
            <a:off x="670377" y="3965582"/>
            <a:ext cx="505990" cy="728644"/>
          </a:xfrm>
          <a:prstGeom prst="rect">
            <a:avLst/>
          </a:prstGeom>
          <a:noFill/>
          <a:ln>
            <a:noFill/>
          </a:ln>
        </p:spPr>
      </p:pic>
      <p:sp>
        <p:nvSpPr>
          <p:cNvPr id="982" name="Google Shape;982;p77"/>
          <p:cNvSpPr txBox="1"/>
          <p:nvPr/>
        </p:nvSpPr>
        <p:spPr>
          <a:xfrm>
            <a:off x="5084100" y="3635675"/>
            <a:ext cx="30162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 = {Caasha, Cabdi, Saciid}</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a:p>
        </p:txBody>
      </p:sp>
      <p:sp>
        <p:nvSpPr>
          <p:cNvPr id="983" name="Google Shape;983;p77"/>
          <p:cNvSpPr txBox="1"/>
          <p:nvPr>
            <p:ph idx="1" type="body"/>
          </p:nvPr>
        </p:nvSpPr>
        <p:spPr>
          <a:xfrm>
            <a:off x="324000" y="1521300"/>
            <a:ext cx="8496000" cy="38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Tusaale: Caasha, Cabdi iyo Saciid waxay ciyaari doonaan ciyaar sabuuraad (board game).</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sp>
        <p:nvSpPr>
          <p:cNvPr id="988" name="Google Shape;988;p78"/>
          <p:cNvSpPr txBox="1"/>
          <p:nvPr>
            <p:ph idx="1" type="body"/>
          </p:nvPr>
        </p:nvSpPr>
        <p:spPr>
          <a:xfrm>
            <a:off x="324000" y="759300"/>
            <a:ext cx="8237700" cy="106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Tijaabo (trial) waa hal wareeg oo ah wareegga hoose (spinner).</a:t>
            </a:r>
            <a:r>
              <a:rPr b="1" lang="en-GB" sz="1800">
                <a:latin typeface="Lexend"/>
              </a:rPr>
              <a:t/>
            </a:r>
            <a:r>
              <a:rPr lang="en-GB" sz="1800">
                <a:latin typeface="Lexend"/>
              </a:rPr>
              <a:t/>
            </a:r>
            <a:endParaRPr sz="2000"/>
          </a:p>
          <a:p>
            <a:pPr indent="0" lvl="0" marL="0" rtl="0" algn="l">
              <a:spcBef>
                <a:spcPts val="1000"/>
              </a:spcBef>
              <a:spcAft>
                <a:spcPts val="1000"/>
              </a:spcAft>
              <a:buNone/>
            </a:pPr>
            <a:r>
              <a:rPr lang="en-GB" sz="1800">
                <a:latin typeface="Lexend"/>
              </a:rPr>
              <a:t>Qor meesha muunadda (sample space) tan.</a:t>
            </a:r>
            <a:r>
              <a:rPr b="1" lang="en-GB" sz="1800">
                <a:latin typeface="Lexend"/>
              </a:rPr>
              <a:t/>
            </a:r>
            <a:r>
              <a:rPr lang="en-GB" sz="1800">
                <a:latin typeface="Lexend"/>
              </a:rPr>
              <a:t/>
            </a:r>
            <a:r>
              <a:rPr lang="en-GB" sz="1800">
                <a:latin typeface="Lexend"/>
              </a:rPr>
              <a:t/>
            </a:r>
            <a:r>
              <a:rPr lang="en-GB" sz="1800">
                <a:latin typeface="Lexend"/>
              </a:rPr>
              <a:t/>
            </a:r>
            <a:endParaRPr sz="2000"/>
          </a:p>
        </p:txBody>
      </p:sp>
      <p:sp>
        <p:nvSpPr>
          <p:cNvPr id="989" name="Google Shape;989;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natiijooyinka suurtagalka ah</a:t>
            </a:r>
            <a:endParaRPr/>
          </a:p>
        </p:txBody>
      </p:sp>
      <p:sp>
        <p:nvSpPr>
          <p:cNvPr id="990" name="Google Shape;990;p78"/>
          <p:cNvSpPr txBox="1"/>
          <p:nvPr/>
        </p:nvSpPr>
        <p:spPr>
          <a:xfrm>
            <a:off x="4128375" y="2710975"/>
            <a:ext cx="48441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800">
                <a:solidFill>
                  <a:schemeClr val="dk1"/>
                </a:solidFill>
                <a:latin typeface="Lexend"/>
                <a:ea typeface="Lexend"/>
                <a:cs typeface="Lexend"/>
                <a:sym typeface="Lexend"/>
              </a:rPr>
              <a:t>ξ = {gadaal, horay, bidix, midig}</a:t>
            </a:r>
            <a:r>
              <a:rPr i="1"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r>
              <a:rPr lang="en-GB" sz="1100">
                <a:solidFill>
                  <a:schemeClr val="dk1"/>
                </a:solidFill>
                <a:latin typeface="Kalam"/>
                <a:ea typeface="Kalam"/>
                <a:cs typeface="Kalam"/>
                <a:sym typeface="Kalam"/>
              </a:rPr>
              <a:t/>
            </a:r>
            <a:r>
              <a:rPr lang="en-GB" sz="1800">
                <a:solidFill>
                  <a:schemeClr val="dk1"/>
                </a:solidFill>
                <a:latin typeface="Lexend"/>
                <a:ea typeface="Lexend"/>
                <a:cs typeface="Lexend"/>
                <a:sym typeface="Lexend"/>
              </a:rPr>
              <a:t/>
            </a:r>
            <a:endParaRPr sz="1600">
              <a:latin typeface="Lexend"/>
              <a:ea typeface="Lexend"/>
              <a:cs typeface="Lexend"/>
              <a:sym typeface="Lexend"/>
            </a:endParaRPr>
          </a:p>
        </p:txBody>
      </p:sp>
      <p:sp>
        <p:nvSpPr>
          <p:cNvPr id="991" name="Google Shape;991;p78"/>
          <p:cNvSpPr/>
          <p:nvPr/>
        </p:nvSpPr>
        <p:spPr>
          <a:xfrm>
            <a:off x="1019500" y="1969750"/>
            <a:ext cx="2350200" cy="235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2" name="Google Shape;992;p78"/>
          <p:cNvSpPr/>
          <p:nvPr/>
        </p:nvSpPr>
        <p:spPr>
          <a:xfrm flipH="1">
            <a:off x="1039815" y="1990205"/>
            <a:ext cx="2309400" cy="23094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3" name="Google Shape;993;p78"/>
          <p:cNvSpPr/>
          <p:nvPr/>
        </p:nvSpPr>
        <p:spPr>
          <a:xfrm>
            <a:off x="1039955" y="1990205"/>
            <a:ext cx="2309400" cy="23094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4" name="Google Shape;994;p78"/>
          <p:cNvSpPr/>
          <p:nvPr/>
        </p:nvSpPr>
        <p:spPr>
          <a:xfrm>
            <a:off x="1039955" y="1990205"/>
            <a:ext cx="2309400" cy="23094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5" name="Google Shape;995;p78"/>
          <p:cNvSpPr txBox="1"/>
          <p:nvPr/>
        </p:nvSpPr>
        <p:spPr>
          <a:xfrm>
            <a:off x="2253002" y="3331794"/>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midig</a:t>
            </a:r>
            <a:endParaRPr sz="1600">
              <a:solidFill>
                <a:srgbClr val="FFFFFF"/>
              </a:solidFill>
              <a:latin typeface="Lexend"/>
              <a:ea typeface="Lexend"/>
              <a:cs typeface="Lexend"/>
              <a:sym typeface="Lexend"/>
            </a:endParaRPr>
          </a:p>
        </p:txBody>
      </p:sp>
      <p:sp>
        <p:nvSpPr>
          <p:cNvPr id="996" name="Google Shape;996;p78"/>
          <p:cNvSpPr/>
          <p:nvPr/>
        </p:nvSpPr>
        <p:spPr>
          <a:xfrm flipH="1">
            <a:off x="1039815" y="1990205"/>
            <a:ext cx="2309400" cy="23094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7" name="Google Shape;997;p78"/>
          <p:cNvSpPr txBox="1"/>
          <p:nvPr/>
        </p:nvSpPr>
        <p:spPr>
          <a:xfrm>
            <a:off x="2207883" y="2477300"/>
            <a:ext cx="1023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horay</a:t>
            </a:r>
            <a:endParaRPr sz="1600">
              <a:solidFill>
                <a:srgbClr val="FFFFFF"/>
              </a:solidFill>
              <a:latin typeface="Lexend"/>
              <a:ea typeface="Lexend"/>
              <a:cs typeface="Lexend"/>
              <a:sym typeface="Lexend"/>
            </a:endParaRPr>
          </a:p>
        </p:txBody>
      </p:sp>
      <p:sp>
        <p:nvSpPr>
          <p:cNvPr id="998" name="Google Shape;998;p78"/>
          <p:cNvSpPr txBox="1"/>
          <p:nvPr/>
        </p:nvSpPr>
        <p:spPr>
          <a:xfrm>
            <a:off x="1202848" y="3351450"/>
            <a:ext cx="670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gadaal</a:t>
            </a:r>
            <a:endParaRPr sz="1600">
              <a:solidFill>
                <a:srgbClr val="FFFFFF"/>
              </a:solidFill>
              <a:latin typeface="Lexend"/>
              <a:ea typeface="Lexend"/>
              <a:cs typeface="Lexend"/>
              <a:sym typeface="Lexend"/>
            </a:endParaRPr>
          </a:p>
        </p:txBody>
      </p:sp>
      <p:grpSp>
        <p:nvGrpSpPr>
          <p:cNvPr id="999" name="Google Shape;999;p78"/>
          <p:cNvGrpSpPr/>
          <p:nvPr/>
        </p:nvGrpSpPr>
        <p:grpSpPr>
          <a:xfrm>
            <a:off x="2127192" y="2060534"/>
            <a:ext cx="130127" cy="1132070"/>
            <a:chOff x="996050" y="213293"/>
            <a:chExt cx="93900" cy="909732"/>
          </a:xfrm>
        </p:grpSpPr>
        <p:cxnSp>
          <p:nvCxnSpPr>
            <p:cNvPr id="1000" name="Google Shape;1000;p7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001" name="Google Shape;1001;p7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02" name="Google Shape;1002;p78"/>
          <p:cNvSpPr txBox="1"/>
          <p:nvPr/>
        </p:nvSpPr>
        <p:spPr>
          <a:xfrm>
            <a:off x="1288789" y="2493394"/>
            <a:ext cx="79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bidix</a:t>
            </a:r>
            <a:endParaRPr sz="1600">
              <a:solidFill>
                <a:srgbClr val="FFFFFF"/>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Liis garaynta natiijooyinka suurtagalka ah (possible outcomes)</a:t>
            </a:r>
            <a:endParaRPr/>
          </a:p>
        </p:txBody>
      </p:sp>
      <p:sp>
        <p:nvSpPr>
          <p:cNvPr id="1008" name="Google Shape;1008;p79"/>
          <p:cNvSpPr txBox="1"/>
          <p:nvPr>
            <p:ph idx="1" type="body"/>
          </p:nvPr>
        </p:nvSpPr>
        <p:spPr>
          <a:xfrm>
            <a:off x="324000" y="759300"/>
            <a:ext cx="8237700" cy="5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Su’aal kasta, tijaabo (trial) waa hal wareeg oo wareegiyaha (spinner) ah. Qor booska muunadda (sample space) tijaabo kasta.</a:t>
            </a:r>
            <a:r>
              <a:rPr b="1" lang="en-GB" sz="1100">
                <a:latin typeface="Lexend"/>
              </a:rPr>
              <a:t/>
            </a:r>
            <a:r>
              <a:rPr lang="en-GB" sz="1100">
                <a:latin typeface="Lexend"/>
              </a:rPr>
              <a:t/>
            </a:r>
            <a:r>
              <a:rPr lang="en-GB" sz="1100">
                <a:latin typeface="Lexend"/>
              </a:rPr>
              <a:t/>
            </a:r>
            <a:br>
              <a:rPr lang="en-GB" sz="1600"/>
            </a:br>
            <a:r>
              <a:rPr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009" name="Google Shape;1009;p79"/>
          <p:cNvSpPr txBox="1"/>
          <p:nvPr>
            <p:ph idx="1" type="body"/>
          </p:nvPr>
        </p:nvSpPr>
        <p:spPr>
          <a:xfrm>
            <a:off x="324000"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t>
            </a:r>
            <a:r>
              <a:rPr lang="en-GB" sz="1100">
                <a:latin typeface="Lexend"/>
              </a:rPr>
              <a:t>) </a:t>
            </a:r>
            <a:endParaRPr sz="1600"/>
          </a:p>
        </p:txBody>
      </p:sp>
      <p:pic>
        <p:nvPicPr>
          <p:cNvPr id="1010" name="Google Shape;1010;p79"/>
          <p:cNvPicPr preferRelativeResize="0"/>
          <p:nvPr/>
        </p:nvPicPr>
        <p:blipFill>
          <a:blip r:embed="rId3">
            <a:alphaModFix/>
          </a:blip>
          <a:stretch>
            <a:fillRect/>
          </a:stretch>
        </p:blipFill>
        <p:spPr>
          <a:xfrm>
            <a:off x="2791526" y="1387019"/>
            <a:ext cx="1248600" cy="12486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011" name="Google Shape;1011;p79"/>
          <p:cNvSpPr/>
          <p:nvPr/>
        </p:nvSpPr>
        <p:spPr>
          <a:xfrm>
            <a:off x="628247" y="1377999"/>
            <a:ext cx="1270200" cy="127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pic>
        <p:nvPicPr>
          <p:cNvPr id="1012" name="Google Shape;1012;p79"/>
          <p:cNvPicPr preferRelativeResize="0"/>
          <p:nvPr/>
        </p:nvPicPr>
        <p:blipFill>
          <a:blip r:embed="rId3">
            <a:alphaModFix/>
          </a:blip>
          <a:stretch>
            <a:fillRect/>
          </a:stretch>
        </p:blipFill>
        <p:spPr>
          <a:xfrm>
            <a:off x="644515" y="1387019"/>
            <a:ext cx="1248600" cy="1248600"/>
          </a:xfrm>
          <a:prstGeom prst="pie">
            <a:avLst>
              <a:gd fmla="val 5390136" name="adj1"/>
              <a:gd fmla="val 10736502" name="adj2"/>
            </a:avLst>
          </a:prstGeom>
          <a:noFill/>
          <a:ln cap="flat" cmpd="sng" w="28575">
            <a:solidFill>
              <a:srgbClr val="000000"/>
            </a:solidFill>
            <a:prstDash val="solid"/>
            <a:round/>
            <a:headEnd len="sm" w="sm" type="none"/>
            <a:tailEnd len="sm" w="sm" type="none"/>
          </a:ln>
        </p:spPr>
      </p:pic>
      <p:sp>
        <p:nvSpPr>
          <p:cNvPr id="1013" name="Google Shape;1013;p79"/>
          <p:cNvSpPr/>
          <p:nvPr/>
        </p:nvSpPr>
        <p:spPr>
          <a:xfrm flipH="1">
            <a:off x="639070" y="1389056"/>
            <a:ext cx="1248600" cy="1248600"/>
          </a:xfrm>
          <a:prstGeom prst="pie">
            <a:avLst>
              <a:gd fmla="val 5387953" name="adj1"/>
              <a:gd fmla="val 10824216"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4" name="Google Shape;1014;p79"/>
          <p:cNvSpPr/>
          <p:nvPr/>
        </p:nvSpPr>
        <p:spPr>
          <a:xfrm>
            <a:off x="639305" y="1389056"/>
            <a:ext cx="1248600" cy="1248600"/>
          </a:xfrm>
          <a:prstGeom prst="pie">
            <a:avLst>
              <a:gd fmla="val 10799941"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5" name="Google Shape;1015;p79"/>
          <p:cNvSpPr txBox="1"/>
          <p:nvPr/>
        </p:nvSpPr>
        <p:spPr>
          <a:xfrm>
            <a:off x="885028" y="1569985"/>
            <a:ext cx="42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016" name="Google Shape;1016;p79"/>
          <p:cNvSpPr/>
          <p:nvPr/>
        </p:nvSpPr>
        <p:spPr>
          <a:xfrm flipH="1">
            <a:off x="639070" y="1389056"/>
            <a:ext cx="1248600" cy="1248600"/>
          </a:xfrm>
          <a:prstGeom prst="pie">
            <a:avLst>
              <a:gd fmla="val 10825856"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7" name="Google Shape;1017;p79"/>
          <p:cNvSpPr txBox="1"/>
          <p:nvPr/>
        </p:nvSpPr>
        <p:spPr>
          <a:xfrm>
            <a:off x="1345256" y="1569985"/>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018" name="Google Shape;1018;p79"/>
          <p:cNvSpPr txBox="1"/>
          <p:nvPr/>
        </p:nvSpPr>
        <p:spPr>
          <a:xfrm>
            <a:off x="1345256" y="2083732"/>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2</a:t>
            </a:r>
            <a:endParaRPr sz="1600">
              <a:solidFill>
                <a:srgbClr val="000000"/>
              </a:solidFill>
              <a:latin typeface="Lexend"/>
              <a:ea typeface="Lexend"/>
              <a:cs typeface="Lexend"/>
              <a:sym typeface="Lexend"/>
            </a:endParaRPr>
          </a:p>
        </p:txBody>
      </p:sp>
      <p:grpSp>
        <p:nvGrpSpPr>
          <p:cNvPr id="1019" name="Google Shape;1019;p79"/>
          <p:cNvGrpSpPr/>
          <p:nvPr/>
        </p:nvGrpSpPr>
        <p:grpSpPr>
          <a:xfrm>
            <a:off x="1227004" y="1427095"/>
            <a:ext cx="70340" cy="612068"/>
            <a:chOff x="996050" y="213293"/>
            <a:chExt cx="93900" cy="909732"/>
          </a:xfrm>
        </p:grpSpPr>
        <p:cxnSp>
          <p:nvCxnSpPr>
            <p:cNvPr id="1020" name="Google Shape;1020;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21" name="Google Shape;1021;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22" name="Google Shape;1022;p79"/>
          <p:cNvSpPr/>
          <p:nvPr/>
        </p:nvSpPr>
        <p:spPr>
          <a:xfrm>
            <a:off x="2775258" y="1377999"/>
            <a:ext cx="1270200" cy="127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3" name="Google Shape;1023;p79"/>
          <p:cNvSpPr/>
          <p:nvPr/>
        </p:nvSpPr>
        <p:spPr>
          <a:xfrm rot="7199036">
            <a:off x="2786158" y="1389233"/>
            <a:ext cx="1248607" cy="1248607"/>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4" name="Google Shape;1024;p79"/>
          <p:cNvSpPr/>
          <p:nvPr/>
        </p:nvSpPr>
        <p:spPr>
          <a:xfrm rot="-7212056">
            <a:off x="2786404" y="1389346"/>
            <a:ext cx="1248226" cy="1248226"/>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25" name="Google Shape;1025;p79"/>
          <p:cNvSpPr txBox="1"/>
          <p:nvPr/>
        </p:nvSpPr>
        <p:spPr>
          <a:xfrm>
            <a:off x="3549350" y="1684151"/>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026" name="Google Shape;1026;p79"/>
          <p:cNvSpPr txBox="1"/>
          <p:nvPr/>
        </p:nvSpPr>
        <p:spPr>
          <a:xfrm>
            <a:off x="3234425" y="2140815"/>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grpSp>
        <p:nvGrpSpPr>
          <p:cNvPr id="1027" name="Google Shape;1027;p79"/>
          <p:cNvGrpSpPr/>
          <p:nvPr/>
        </p:nvGrpSpPr>
        <p:grpSpPr>
          <a:xfrm>
            <a:off x="3374015" y="1441510"/>
            <a:ext cx="70340" cy="612068"/>
            <a:chOff x="996050" y="213293"/>
            <a:chExt cx="93900" cy="909732"/>
          </a:xfrm>
        </p:grpSpPr>
        <p:cxnSp>
          <p:nvCxnSpPr>
            <p:cNvPr id="1028" name="Google Shape;1028;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29" name="Google Shape;1029;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30" name="Google Shape;1030;p79"/>
          <p:cNvSpPr/>
          <p:nvPr/>
        </p:nvSpPr>
        <p:spPr>
          <a:xfrm>
            <a:off x="911160" y="2167491"/>
            <a:ext cx="188100" cy="176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1" name="Google Shape;1031;p79"/>
          <p:cNvSpPr txBox="1"/>
          <p:nvPr/>
        </p:nvSpPr>
        <p:spPr>
          <a:xfrm>
            <a:off x="851840" y="2042420"/>
            <a:ext cx="42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3</a:t>
            </a:r>
            <a:endParaRPr sz="1600">
              <a:solidFill>
                <a:srgbClr val="000000"/>
              </a:solidFill>
              <a:latin typeface="Lexend"/>
              <a:ea typeface="Lexend"/>
              <a:cs typeface="Lexend"/>
              <a:sym typeface="Lexend"/>
            </a:endParaRPr>
          </a:p>
        </p:txBody>
      </p:sp>
      <p:sp>
        <p:nvSpPr>
          <p:cNvPr id="1032" name="Google Shape;1032;p79"/>
          <p:cNvSpPr/>
          <p:nvPr/>
        </p:nvSpPr>
        <p:spPr>
          <a:xfrm>
            <a:off x="3001088" y="1756848"/>
            <a:ext cx="188100" cy="176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3" name="Google Shape;1033;p79"/>
          <p:cNvSpPr txBox="1"/>
          <p:nvPr/>
        </p:nvSpPr>
        <p:spPr>
          <a:xfrm>
            <a:off x="2922683" y="1637939"/>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C</a:t>
            </a:r>
            <a:endParaRPr sz="1600">
              <a:solidFill>
                <a:srgbClr val="000000"/>
              </a:solidFill>
              <a:latin typeface="Lexend"/>
              <a:ea typeface="Lexend"/>
              <a:cs typeface="Lexend"/>
              <a:sym typeface="Lexend"/>
            </a:endParaRPr>
          </a:p>
        </p:txBody>
      </p:sp>
      <p:sp>
        <p:nvSpPr>
          <p:cNvPr id="1034" name="Google Shape;1034;p79"/>
          <p:cNvSpPr txBox="1"/>
          <p:nvPr>
            <p:ph idx="1" type="body"/>
          </p:nvPr>
        </p:nvSpPr>
        <p:spPr>
          <a:xfrm>
            <a:off x="2531188"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r>
              <a:rPr lang="en-GB" sz="1100">
                <a:latin typeface="Lexend"/>
              </a:rPr>
              <a:t>) </a:t>
            </a:r>
            <a:endParaRPr sz="1600"/>
          </a:p>
        </p:txBody>
      </p:sp>
      <p:sp>
        <p:nvSpPr>
          <p:cNvPr id="1035" name="Google Shape;1035;p79"/>
          <p:cNvSpPr txBox="1"/>
          <p:nvPr>
            <p:ph idx="1" type="body"/>
          </p:nvPr>
        </p:nvSpPr>
        <p:spPr>
          <a:xfrm>
            <a:off x="4560017"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t>
            </a:r>
            <a:r>
              <a:rPr lang="en-GB" sz="1100">
                <a:latin typeface="Lexend"/>
              </a:rPr>
              <a:t>) </a:t>
            </a:r>
            <a:endParaRPr sz="1600"/>
          </a:p>
        </p:txBody>
      </p:sp>
      <p:sp>
        <p:nvSpPr>
          <p:cNvPr id="1036" name="Google Shape;1036;p79"/>
          <p:cNvSpPr/>
          <p:nvPr/>
        </p:nvSpPr>
        <p:spPr>
          <a:xfrm>
            <a:off x="4771430" y="1350592"/>
            <a:ext cx="1248600" cy="12486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7" name="Google Shape;1037;p79"/>
          <p:cNvSpPr/>
          <p:nvPr/>
        </p:nvSpPr>
        <p:spPr>
          <a:xfrm flipH="1">
            <a:off x="4782116" y="1361459"/>
            <a:ext cx="1227000" cy="1227000"/>
          </a:xfrm>
          <a:prstGeom prst="pie">
            <a:avLst>
              <a:gd fmla="val 5387953"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8" name="Google Shape;1038;p79"/>
          <p:cNvSpPr/>
          <p:nvPr/>
        </p:nvSpPr>
        <p:spPr>
          <a:xfrm>
            <a:off x="4782296" y="1361459"/>
            <a:ext cx="1227000" cy="12270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39" name="Google Shape;1039;p79"/>
          <p:cNvSpPr txBox="1"/>
          <p:nvPr/>
        </p:nvSpPr>
        <p:spPr>
          <a:xfrm>
            <a:off x="4782175" y="1748575"/>
            <a:ext cx="56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040" name="Google Shape;1040;p79"/>
          <p:cNvSpPr txBox="1"/>
          <p:nvPr/>
        </p:nvSpPr>
        <p:spPr>
          <a:xfrm>
            <a:off x="5431831" y="1748575"/>
            <a:ext cx="626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41" name="Google Shape;1041;p79"/>
          <p:cNvGrpSpPr/>
          <p:nvPr/>
        </p:nvGrpSpPr>
        <p:grpSpPr>
          <a:xfrm>
            <a:off x="5359882" y="1418743"/>
            <a:ext cx="69129" cy="601424"/>
            <a:chOff x="996050" y="213293"/>
            <a:chExt cx="93900" cy="909732"/>
          </a:xfrm>
        </p:grpSpPr>
        <p:cxnSp>
          <p:nvCxnSpPr>
            <p:cNvPr id="1042" name="Google Shape;1042;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43" name="Google Shape;1043;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44" name="Google Shape;1044;p79"/>
          <p:cNvSpPr/>
          <p:nvPr/>
        </p:nvSpPr>
        <p:spPr>
          <a:xfrm rot="-3572186">
            <a:off x="6770911" y="1333794"/>
            <a:ext cx="1320144" cy="1320144"/>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5" name="Google Shape;1045;p79"/>
          <p:cNvSpPr/>
          <p:nvPr/>
        </p:nvSpPr>
        <p:spPr>
          <a:xfrm>
            <a:off x="6759292" y="1321723"/>
            <a:ext cx="1343700" cy="1343700"/>
          </a:xfrm>
          <a:prstGeom prst="ellipse">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6" name="Google Shape;1046;p79"/>
          <p:cNvSpPr txBox="1"/>
          <p:nvPr/>
        </p:nvSpPr>
        <p:spPr>
          <a:xfrm>
            <a:off x="6933086" y="1433190"/>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047" name="Google Shape;1047;p79"/>
          <p:cNvSpPr/>
          <p:nvPr/>
        </p:nvSpPr>
        <p:spPr>
          <a:xfrm flipH="1">
            <a:off x="6770958" y="1333420"/>
            <a:ext cx="1320600" cy="1320600"/>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48" name="Google Shape;1048;p79"/>
          <p:cNvSpPr txBox="1"/>
          <p:nvPr/>
        </p:nvSpPr>
        <p:spPr>
          <a:xfrm>
            <a:off x="7517771" y="2068284"/>
            <a:ext cx="499500" cy="67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049" name="Google Shape;1049;p79"/>
          <p:cNvSpPr/>
          <p:nvPr/>
        </p:nvSpPr>
        <p:spPr>
          <a:xfrm flipH="1" rot="3615985">
            <a:off x="6771139" y="1333557"/>
            <a:ext cx="1320449" cy="1320449"/>
          </a:xfrm>
          <a:prstGeom prst="pie">
            <a:avLst>
              <a:gd fmla="val 12563709"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50" name="Google Shape;1050;p79"/>
          <p:cNvSpPr/>
          <p:nvPr/>
        </p:nvSpPr>
        <p:spPr>
          <a:xfrm flipH="1" rot="7179462">
            <a:off x="6771051" y="1333577"/>
            <a:ext cx="1320488" cy="1320488"/>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51" name="Google Shape;1051;p79"/>
          <p:cNvSpPr txBox="1"/>
          <p:nvPr/>
        </p:nvSpPr>
        <p:spPr>
          <a:xfrm>
            <a:off x="7430058" y="1423473"/>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052" name="Google Shape;1052;p79"/>
          <p:cNvSpPr txBox="1"/>
          <p:nvPr/>
        </p:nvSpPr>
        <p:spPr>
          <a:xfrm>
            <a:off x="7420979" y="2176086"/>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053" name="Google Shape;1053;p79"/>
          <p:cNvSpPr/>
          <p:nvPr/>
        </p:nvSpPr>
        <p:spPr>
          <a:xfrm rot="-7166868">
            <a:off x="6771220" y="1333607"/>
            <a:ext cx="1320504" cy="1320504"/>
          </a:xfrm>
          <a:prstGeom prst="pie">
            <a:avLst>
              <a:gd fmla="val 16218657" name="adj1"/>
              <a:gd fmla="val 19793024"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54" name="Google Shape;1054;p79"/>
          <p:cNvSpPr/>
          <p:nvPr/>
        </p:nvSpPr>
        <p:spPr>
          <a:xfrm rot="10800000">
            <a:off x="6771155" y="1333748"/>
            <a:ext cx="1320300" cy="1320300"/>
          </a:xfrm>
          <a:prstGeom prst="pie">
            <a:avLst>
              <a:gd fmla="val 16218657" name="adj1"/>
              <a:gd fmla="val 19793024"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55" name="Google Shape;1055;p79"/>
          <p:cNvSpPr txBox="1"/>
          <p:nvPr/>
        </p:nvSpPr>
        <p:spPr>
          <a:xfrm>
            <a:off x="7590389" y="1795501"/>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056" name="Google Shape;1056;p79"/>
          <p:cNvSpPr txBox="1"/>
          <p:nvPr/>
        </p:nvSpPr>
        <p:spPr>
          <a:xfrm>
            <a:off x="6933086" y="2192281"/>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057" name="Google Shape;1057;p79"/>
          <p:cNvSpPr txBox="1"/>
          <p:nvPr/>
        </p:nvSpPr>
        <p:spPr>
          <a:xfrm>
            <a:off x="6744136" y="1813775"/>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058" name="Google Shape;1058;p79"/>
          <p:cNvGrpSpPr/>
          <p:nvPr/>
        </p:nvGrpSpPr>
        <p:grpSpPr>
          <a:xfrm>
            <a:off x="7392654" y="1373634"/>
            <a:ext cx="74406" cy="647365"/>
            <a:chOff x="996050" y="213293"/>
            <a:chExt cx="93900" cy="909732"/>
          </a:xfrm>
        </p:grpSpPr>
        <p:cxnSp>
          <p:nvCxnSpPr>
            <p:cNvPr id="1059" name="Google Shape;1059;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60" name="Google Shape;1060;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61" name="Google Shape;1061;p79"/>
          <p:cNvSpPr txBox="1"/>
          <p:nvPr>
            <p:ph idx="1" type="body"/>
          </p:nvPr>
        </p:nvSpPr>
        <p:spPr>
          <a:xfrm>
            <a:off x="6482407"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a:t>
            </a:r>
            <a:r>
              <a:rPr lang="en-GB" sz="1100">
                <a:latin typeface="Lexend"/>
              </a:rPr>
              <a:t>) </a:t>
            </a:r>
            <a:endParaRPr sz="1600"/>
          </a:p>
        </p:txBody>
      </p:sp>
      <p:sp>
        <p:nvSpPr>
          <p:cNvPr id="1062" name="Google Shape;1062;p79"/>
          <p:cNvSpPr txBox="1"/>
          <p:nvPr>
            <p:ph idx="1" type="body"/>
          </p:nvPr>
        </p:nvSpPr>
        <p:spPr>
          <a:xfrm>
            <a:off x="324000" y="2911402"/>
            <a:ext cx="8237700" cy="5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Su’aal kasta, tijaabo (trial) waa hal wareeg oo wareegiyaha (spinner) ah. Isticmaal boosaska muunadda (sample spaces) si aad u dhamaystirto wareegiyaha. Waxaa jiri kara in ka badan hal jawaab suurtagal ah.</a:t>
            </a:r>
            <a:r>
              <a:rPr lang="en-GB" sz="1100">
                <a:latin typeface="Lexend"/>
              </a:rPr>
              <a:t/>
            </a:r>
            <a:r>
              <a:rPr b="1" lang="en-GB" sz="1100">
                <a:latin typeface="Lexend"/>
              </a:rPr>
              <a:t/>
            </a:r>
            <a:r>
              <a:rPr lang="en-GB" sz="1100">
                <a:latin typeface="Lexend"/>
              </a:rPr>
              <a:t/>
            </a:r>
            <a:r>
              <a:rPr b="1" lang="en-GB" sz="1100">
                <a:latin typeface="Lexend"/>
              </a:rPr>
              <a:t/>
            </a:r>
            <a:br>
              <a:rPr b="1" lang="en-GB" sz="1600"/>
            </a:br>
            <a:r>
              <a:rPr b="1" lang="en-GB" sz="1100">
                <a:latin typeface="Lexend"/>
              </a:rPr>
              <a:t/>
            </a:r>
            <a:r>
              <a:rPr lang="en-GB" sz="1100">
                <a:latin typeface="Lexend"/>
              </a:rPr>
              <a:t/>
            </a:r>
            <a:endParaRPr sz="1600"/>
          </a:p>
        </p:txBody>
      </p:sp>
      <p:sp>
        <p:nvSpPr>
          <p:cNvPr id="1063" name="Google Shape;1063;p79"/>
          <p:cNvSpPr/>
          <p:nvPr/>
        </p:nvSpPr>
        <p:spPr>
          <a:xfrm>
            <a:off x="4852654" y="3610572"/>
            <a:ext cx="1159200" cy="1159200"/>
          </a:xfrm>
          <a:prstGeom prst="ellipse">
            <a:avLst/>
          </a:prstGeom>
          <a:solidFill>
            <a:schemeClr val="lt1"/>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4" name="Google Shape;1064;p79"/>
          <p:cNvSpPr/>
          <p:nvPr/>
        </p:nvSpPr>
        <p:spPr>
          <a:xfrm flipH="1" rot="3616093">
            <a:off x="4863718" y="3620633"/>
            <a:ext cx="1139048" cy="1139048"/>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5" name="Google Shape;1065;p79"/>
          <p:cNvSpPr/>
          <p:nvPr/>
        </p:nvSpPr>
        <p:spPr>
          <a:xfrm>
            <a:off x="674164" y="3587763"/>
            <a:ext cx="1227000" cy="1227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6" name="Google Shape;1066;p79"/>
          <p:cNvSpPr/>
          <p:nvPr/>
        </p:nvSpPr>
        <p:spPr>
          <a:xfrm flipH="1">
            <a:off x="684770" y="3598442"/>
            <a:ext cx="1205700" cy="12057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7" name="Google Shape;1067;p79"/>
          <p:cNvSpPr/>
          <p:nvPr/>
        </p:nvSpPr>
        <p:spPr>
          <a:xfrm>
            <a:off x="684843" y="3598442"/>
            <a:ext cx="1205700" cy="1205700"/>
          </a:xfrm>
          <a:prstGeom prst="pie">
            <a:avLst>
              <a:gd fmla="val 538795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8" name="Google Shape;1068;p79"/>
          <p:cNvSpPr/>
          <p:nvPr/>
        </p:nvSpPr>
        <p:spPr>
          <a:xfrm>
            <a:off x="684843" y="3598442"/>
            <a:ext cx="1205700" cy="1205700"/>
          </a:xfrm>
          <a:prstGeom prst="pie">
            <a:avLst>
              <a:gd fmla="val 10799941" name="adj1"/>
              <a:gd fmla="val 1622532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69" name="Google Shape;1069;p79"/>
          <p:cNvSpPr/>
          <p:nvPr/>
        </p:nvSpPr>
        <p:spPr>
          <a:xfrm flipH="1">
            <a:off x="684770" y="3598442"/>
            <a:ext cx="1205700" cy="12057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70" name="Google Shape;1070;p79"/>
          <p:cNvSpPr/>
          <p:nvPr/>
        </p:nvSpPr>
        <p:spPr>
          <a:xfrm flipH="1">
            <a:off x="4863665" y="3620660"/>
            <a:ext cx="1139100" cy="1139100"/>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71" name="Google Shape;1071;p79"/>
          <p:cNvSpPr/>
          <p:nvPr/>
        </p:nvSpPr>
        <p:spPr>
          <a:xfrm flipH="1" rot="7179415">
            <a:off x="4863603" y="3620409"/>
            <a:ext cx="1139236" cy="1139236"/>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72" name="Google Shape;1072;p79"/>
          <p:cNvSpPr/>
          <p:nvPr/>
        </p:nvSpPr>
        <p:spPr>
          <a:xfrm rot="-7167731">
            <a:off x="4863837" y="3620952"/>
            <a:ext cx="1138764" cy="1138764"/>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73" name="Google Shape;1073;p79"/>
          <p:cNvSpPr/>
          <p:nvPr/>
        </p:nvSpPr>
        <p:spPr>
          <a:xfrm rot="10800000">
            <a:off x="4863876" y="3620888"/>
            <a:ext cx="1138800" cy="11388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074" name="Google Shape;1074;p79"/>
          <p:cNvGrpSpPr/>
          <p:nvPr/>
        </p:nvGrpSpPr>
        <p:grpSpPr>
          <a:xfrm>
            <a:off x="1252469" y="3635164"/>
            <a:ext cx="67937" cy="591053"/>
            <a:chOff x="996050" y="213293"/>
            <a:chExt cx="93900" cy="909732"/>
          </a:xfrm>
        </p:grpSpPr>
        <p:cxnSp>
          <p:nvCxnSpPr>
            <p:cNvPr id="1075" name="Google Shape;1075;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76" name="Google Shape;1076;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077" name="Google Shape;1077;p79"/>
          <p:cNvGrpSpPr/>
          <p:nvPr/>
        </p:nvGrpSpPr>
        <p:grpSpPr>
          <a:xfrm>
            <a:off x="5400024" y="3655355"/>
            <a:ext cx="64181" cy="558393"/>
            <a:chOff x="996050" y="213293"/>
            <a:chExt cx="93900" cy="909732"/>
          </a:xfrm>
        </p:grpSpPr>
        <p:cxnSp>
          <p:nvCxnSpPr>
            <p:cNvPr id="1078" name="Google Shape;1078;p7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079" name="Google Shape;1079;p7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80" name="Google Shape;1080;p79"/>
          <p:cNvSpPr txBox="1"/>
          <p:nvPr>
            <p:ph idx="1" type="body"/>
          </p:nvPr>
        </p:nvSpPr>
        <p:spPr>
          <a:xfrm>
            <a:off x="324000" y="3541178"/>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a:t>
            </a:r>
            <a:endParaRPr sz="1600"/>
          </a:p>
        </p:txBody>
      </p:sp>
      <p:sp>
        <p:nvSpPr>
          <p:cNvPr id="1081" name="Google Shape;1081;p79"/>
          <p:cNvSpPr txBox="1"/>
          <p:nvPr>
            <p:ph idx="1" type="body"/>
          </p:nvPr>
        </p:nvSpPr>
        <p:spPr>
          <a:xfrm>
            <a:off x="4591200" y="3541178"/>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t>
            </a:r>
            <a:r>
              <a:rPr lang="en-GB" sz="1100">
                <a:latin typeface="Lexend"/>
              </a:rPr>
              <a:t>) </a:t>
            </a:r>
            <a:endParaRPr sz="1600"/>
          </a:p>
        </p:txBody>
      </p:sp>
      <p:sp>
        <p:nvSpPr>
          <p:cNvPr id="1082" name="Google Shape;1082;p79"/>
          <p:cNvSpPr txBox="1"/>
          <p:nvPr/>
        </p:nvSpPr>
        <p:spPr>
          <a:xfrm>
            <a:off x="2028875" y="3948677"/>
            <a:ext cx="17055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a:t>
            </a:r>
            <a:r>
              <a:rPr i="1" lang="en-GB" sz="1100">
                <a:solidFill>
                  <a:schemeClr val="dk1"/>
                </a:solidFill>
                <a:latin typeface="Lexend"/>
                <a:ea typeface="Times New Roman"/>
                <a:cs typeface="Times New Roman"/>
                <a:sym typeface="Times New Roman"/>
              </a:rPr>
              <a:t> </a:t>
            </a:r>
            <a:r>
              <a:rPr lang="en-GB" sz="1100">
                <a:solidFill>
                  <a:schemeClr val="dk1"/>
                </a:solidFill>
                <a:latin typeface="Lexend"/>
                <a:ea typeface="Lexend"/>
                <a:cs typeface="Lexend"/>
                <a:sym typeface="Lexend"/>
              </a:rPr>
              <a:t>= {A, B, C, D}</a:t>
            </a:r>
            <a:endParaRPr sz="1600"/>
          </a:p>
        </p:txBody>
      </p:sp>
      <p:sp>
        <p:nvSpPr>
          <p:cNvPr id="1083" name="Google Shape;1083;p79"/>
          <p:cNvSpPr txBox="1"/>
          <p:nvPr/>
        </p:nvSpPr>
        <p:spPr>
          <a:xfrm>
            <a:off x="6143675" y="3948677"/>
            <a:ext cx="17055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a:t>
            </a:r>
            <a:r>
              <a:rPr i="1" lang="en-GB" sz="1100">
                <a:solidFill>
                  <a:schemeClr val="dk1"/>
                </a:solidFill>
                <a:latin typeface="Lexend"/>
                <a:ea typeface="Times New Roman"/>
                <a:cs typeface="Times New Roman"/>
                <a:sym typeface="Times New Roman"/>
              </a:rPr>
              <a:t> </a:t>
            </a:r>
            <a:r>
              <a:rPr lang="en-GB" sz="1100">
                <a:solidFill>
                  <a:schemeClr val="dk1"/>
                </a:solidFill>
                <a:latin typeface="Lexend"/>
                <a:ea typeface="Lexend"/>
                <a:cs typeface="Lexend"/>
                <a:sym typeface="Lexend"/>
              </a:rPr>
              <a:t>= {A, B, C, D}</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sp>
        <p:nvSpPr>
          <p:cNvPr id="1088" name="Google Shape;1088;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Liis garaynta natiijooyinka suurtagalka ah (possible outcomes)</a:t>
            </a:r>
            <a:endParaRPr/>
          </a:p>
        </p:txBody>
      </p:sp>
      <p:sp>
        <p:nvSpPr>
          <p:cNvPr id="1089" name="Google Shape;1089;p80"/>
          <p:cNvSpPr txBox="1"/>
          <p:nvPr>
            <p:ph idx="1" type="body"/>
          </p:nvPr>
        </p:nvSpPr>
        <p:spPr>
          <a:xfrm>
            <a:off x="324000"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a:t>
            </a:r>
            <a:endParaRPr sz="1600"/>
          </a:p>
        </p:txBody>
      </p:sp>
      <p:sp>
        <p:nvSpPr>
          <p:cNvPr id="1090" name="Google Shape;1090;p80"/>
          <p:cNvSpPr/>
          <p:nvPr/>
        </p:nvSpPr>
        <p:spPr>
          <a:xfrm>
            <a:off x="628247" y="1377999"/>
            <a:ext cx="1270200" cy="127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pic>
        <p:nvPicPr>
          <p:cNvPr id="1091" name="Google Shape;1091;p80"/>
          <p:cNvPicPr preferRelativeResize="0"/>
          <p:nvPr/>
        </p:nvPicPr>
        <p:blipFill>
          <a:blip r:embed="rId3">
            <a:alphaModFix/>
          </a:blip>
          <a:stretch>
            <a:fillRect/>
          </a:stretch>
        </p:blipFill>
        <p:spPr>
          <a:xfrm>
            <a:off x="644515" y="1387019"/>
            <a:ext cx="1248600" cy="1248600"/>
          </a:xfrm>
          <a:prstGeom prst="pie">
            <a:avLst>
              <a:gd fmla="val 5390136" name="adj1"/>
              <a:gd fmla="val 10736502" name="adj2"/>
            </a:avLst>
          </a:prstGeom>
          <a:noFill/>
          <a:ln cap="flat" cmpd="sng" w="28575">
            <a:solidFill>
              <a:srgbClr val="000000"/>
            </a:solidFill>
            <a:prstDash val="solid"/>
            <a:round/>
            <a:headEnd len="sm" w="sm" type="none"/>
            <a:tailEnd len="sm" w="sm" type="none"/>
          </a:ln>
        </p:spPr>
      </p:pic>
      <p:sp>
        <p:nvSpPr>
          <p:cNvPr id="1092" name="Google Shape;1092;p80"/>
          <p:cNvSpPr txBox="1"/>
          <p:nvPr>
            <p:ph idx="1" type="body"/>
          </p:nvPr>
        </p:nvSpPr>
        <p:spPr>
          <a:xfrm>
            <a:off x="324000" y="759300"/>
            <a:ext cx="8237700" cy="46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Su’aal kasta, tijaabo (trial) waa hal wareeg oo wareegiyaha (spinner) ah. Qor booska muunadda (sample space) tijaabo kasta.</a:t>
            </a:r>
            <a:r>
              <a:rPr b="1" lang="en-GB" sz="1100">
                <a:latin typeface="Lexend"/>
              </a:rPr>
              <a:t/>
            </a:r>
            <a:r>
              <a:rPr lang="en-GB" sz="1100">
                <a:latin typeface="Lexend"/>
              </a:rPr>
              <a:t/>
            </a:r>
            <a:br>
              <a:rPr lang="en-GB" sz="1600"/>
            </a:b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endParaRPr sz="1600"/>
          </a:p>
        </p:txBody>
      </p:sp>
      <p:sp>
        <p:nvSpPr>
          <p:cNvPr id="1093" name="Google Shape;1093;p80"/>
          <p:cNvSpPr/>
          <p:nvPr/>
        </p:nvSpPr>
        <p:spPr>
          <a:xfrm flipH="1">
            <a:off x="639070" y="1389056"/>
            <a:ext cx="1248600" cy="1248600"/>
          </a:xfrm>
          <a:prstGeom prst="pie">
            <a:avLst>
              <a:gd fmla="val 5387953" name="adj1"/>
              <a:gd fmla="val 10824216"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4" name="Google Shape;1094;p80"/>
          <p:cNvSpPr/>
          <p:nvPr/>
        </p:nvSpPr>
        <p:spPr>
          <a:xfrm>
            <a:off x="639305" y="1389056"/>
            <a:ext cx="1248600" cy="1248600"/>
          </a:xfrm>
          <a:prstGeom prst="pie">
            <a:avLst>
              <a:gd fmla="val 10799941"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5" name="Google Shape;1095;p80"/>
          <p:cNvSpPr txBox="1"/>
          <p:nvPr/>
        </p:nvSpPr>
        <p:spPr>
          <a:xfrm>
            <a:off x="885028" y="1569985"/>
            <a:ext cx="42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4</a:t>
            </a:r>
            <a:endParaRPr sz="1600">
              <a:solidFill>
                <a:srgbClr val="FFFFFF"/>
              </a:solidFill>
              <a:latin typeface="Lexend"/>
              <a:ea typeface="Lexend"/>
              <a:cs typeface="Lexend"/>
              <a:sym typeface="Lexend"/>
            </a:endParaRPr>
          </a:p>
        </p:txBody>
      </p:sp>
      <p:sp>
        <p:nvSpPr>
          <p:cNvPr id="1096" name="Google Shape;1096;p80"/>
          <p:cNvSpPr/>
          <p:nvPr/>
        </p:nvSpPr>
        <p:spPr>
          <a:xfrm flipH="1">
            <a:off x="639070" y="1389056"/>
            <a:ext cx="1248600" cy="1248600"/>
          </a:xfrm>
          <a:prstGeom prst="pie">
            <a:avLst>
              <a:gd fmla="val 10825856"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7" name="Google Shape;1097;p80"/>
          <p:cNvSpPr txBox="1"/>
          <p:nvPr/>
        </p:nvSpPr>
        <p:spPr>
          <a:xfrm>
            <a:off x="1345256" y="1569985"/>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098" name="Google Shape;1098;p80"/>
          <p:cNvSpPr txBox="1"/>
          <p:nvPr/>
        </p:nvSpPr>
        <p:spPr>
          <a:xfrm>
            <a:off x="1345256" y="2083732"/>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2</a:t>
            </a:r>
            <a:endParaRPr sz="1600">
              <a:solidFill>
                <a:srgbClr val="000000"/>
              </a:solidFill>
              <a:latin typeface="Lexend"/>
              <a:ea typeface="Lexend"/>
              <a:cs typeface="Lexend"/>
              <a:sym typeface="Lexend"/>
            </a:endParaRPr>
          </a:p>
        </p:txBody>
      </p:sp>
      <p:grpSp>
        <p:nvGrpSpPr>
          <p:cNvPr id="1099" name="Google Shape;1099;p80"/>
          <p:cNvGrpSpPr/>
          <p:nvPr/>
        </p:nvGrpSpPr>
        <p:grpSpPr>
          <a:xfrm>
            <a:off x="1227004" y="1427095"/>
            <a:ext cx="70340" cy="612068"/>
            <a:chOff x="996050" y="213293"/>
            <a:chExt cx="93900" cy="909732"/>
          </a:xfrm>
        </p:grpSpPr>
        <p:cxnSp>
          <p:nvCxnSpPr>
            <p:cNvPr id="1100" name="Google Shape;1100;p8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01" name="Google Shape;1101;p8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02" name="Google Shape;1102;p80"/>
          <p:cNvSpPr/>
          <p:nvPr/>
        </p:nvSpPr>
        <p:spPr>
          <a:xfrm>
            <a:off x="911160" y="2167491"/>
            <a:ext cx="188100" cy="176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3" name="Google Shape;1103;p80"/>
          <p:cNvSpPr txBox="1"/>
          <p:nvPr/>
        </p:nvSpPr>
        <p:spPr>
          <a:xfrm>
            <a:off x="851840" y="2042420"/>
            <a:ext cx="428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3</a:t>
            </a:r>
            <a:endParaRPr sz="1600">
              <a:solidFill>
                <a:srgbClr val="000000"/>
              </a:solidFill>
              <a:latin typeface="Lexend"/>
              <a:ea typeface="Lexend"/>
              <a:cs typeface="Lexend"/>
              <a:sym typeface="Lexend"/>
            </a:endParaRPr>
          </a:p>
        </p:txBody>
      </p:sp>
      <p:sp>
        <p:nvSpPr>
          <p:cNvPr id="1104" name="Google Shape;1104;p80"/>
          <p:cNvSpPr txBox="1"/>
          <p:nvPr>
            <p:ph idx="1" type="body"/>
          </p:nvPr>
        </p:nvSpPr>
        <p:spPr>
          <a:xfrm>
            <a:off x="2531188"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a:t>
            </a:r>
            <a:endParaRPr sz="1600"/>
          </a:p>
        </p:txBody>
      </p:sp>
      <p:sp>
        <p:nvSpPr>
          <p:cNvPr id="1105" name="Google Shape;1105;p80"/>
          <p:cNvSpPr txBox="1"/>
          <p:nvPr>
            <p:ph idx="1" type="body"/>
          </p:nvPr>
        </p:nvSpPr>
        <p:spPr>
          <a:xfrm>
            <a:off x="4560017"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a:t>
            </a:r>
            <a:endParaRPr sz="1600"/>
          </a:p>
        </p:txBody>
      </p:sp>
      <p:sp>
        <p:nvSpPr>
          <p:cNvPr id="1106" name="Google Shape;1106;p80"/>
          <p:cNvSpPr/>
          <p:nvPr/>
        </p:nvSpPr>
        <p:spPr>
          <a:xfrm>
            <a:off x="4771430" y="1350592"/>
            <a:ext cx="1248600" cy="12486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7" name="Google Shape;1107;p80"/>
          <p:cNvSpPr/>
          <p:nvPr/>
        </p:nvSpPr>
        <p:spPr>
          <a:xfrm flipH="1">
            <a:off x="4782116" y="1361459"/>
            <a:ext cx="1227000" cy="1227000"/>
          </a:xfrm>
          <a:prstGeom prst="pie">
            <a:avLst>
              <a:gd fmla="val 5387953"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8" name="Google Shape;1108;p80"/>
          <p:cNvSpPr/>
          <p:nvPr/>
        </p:nvSpPr>
        <p:spPr>
          <a:xfrm>
            <a:off x="4782296" y="1361459"/>
            <a:ext cx="1227000" cy="1227000"/>
          </a:xfrm>
          <a:prstGeom prst="pie">
            <a:avLst>
              <a:gd fmla="val 5387953"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9" name="Google Shape;1109;p80"/>
          <p:cNvSpPr txBox="1"/>
          <p:nvPr/>
        </p:nvSpPr>
        <p:spPr>
          <a:xfrm>
            <a:off x="4782175" y="1748575"/>
            <a:ext cx="567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110" name="Google Shape;1110;p80"/>
          <p:cNvSpPr txBox="1"/>
          <p:nvPr/>
        </p:nvSpPr>
        <p:spPr>
          <a:xfrm>
            <a:off x="5431831" y="1748575"/>
            <a:ext cx="626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1111" name="Google Shape;1111;p80"/>
          <p:cNvGrpSpPr/>
          <p:nvPr/>
        </p:nvGrpSpPr>
        <p:grpSpPr>
          <a:xfrm>
            <a:off x="5359882" y="1418743"/>
            <a:ext cx="69129" cy="601424"/>
            <a:chOff x="996050" y="213293"/>
            <a:chExt cx="93900" cy="909732"/>
          </a:xfrm>
        </p:grpSpPr>
        <p:cxnSp>
          <p:nvCxnSpPr>
            <p:cNvPr id="1112" name="Google Shape;1112;p8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13" name="Google Shape;1113;p8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14" name="Google Shape;1114;p80"/>
          <p:cNvSpPr/>
          <p:nvPr/>
        </p:nvSpPr>
        <p:spPr>
          <a:xfrm rot="-3572186">
            <a:off x="6770911" y="1333794"/>
            <a:ext cx="1320144" cy="1320144"/>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5" name="Google Shape;1115;p80"/>
          <p:cNvSpPr/>
          <p:nvPr/>
        </p:nvSpPr>
        <p:spPr>
          <a:xfrm>
            <a:off x="6759292" y="1321723"/>
            <a:ext cx="1343700" cy="1343700"/>
          </a:xfrm>
          <a:prstGeom prst="ellipse">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6" name="Google Shape;1116;p80"/>
          <p:cNvSpPr txBox="1"/>
          <p:nvPr/>
        </p:nvSpPr>
        <p:spPr>
          <a:xfrm>
            <a:off x="6933086" y="1433190"/>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117" name="Google Shape;1117;p80"/>
          <p:cNvSpPr/>
          <p:nvPr/>
        </p:nvSpPr>
        <p:spPr>
          <a:xfrm flipH="1">
            <a:off x="6770958" y="1333420"/>
            <a:ext cx="1320600" cy="1320600"/>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8" name="Google Shape;1118;p80"/>
          <p:cNvSpPr txBox="1"/>
          <p:nvPr/>
        </p:nvSpPr>
        <p:spPr>
          <a:xfrm>
            <a:off x="7517771" y="2068284"/>
            <a:ext cx="499500" cy="67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119" name="Google Shape;1119;p80"/>
          <p:cNvSpPr/>
          <p:nvPr/>
        </p:nvSpPr>
        <p:spPr>
          <a:xfrm flipH="1" rot="3615985">
            <a:off x="6771139" y="1333557"/>
            <a:ext cx="1320449" cy="1320449"/>
          </a:xfrm>
          <a:prstGeom prst="pie">
            <a:avLst>
              <a:gd fmla="val 12563709"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0" name="Google Shape;1120;p80"/>
          <p:cNvSpPr/>
          <p:nvPr/>
        </p:nvSpPr>
        <p:spPr>
          <a:xfrm flipH="1" rot="7179462">
            <a:off x="6771051" y="1333577"/>
            <a:ext cx="1320488" cy="1320488"/>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1" name="Google Shape;1121;p80"/>
          <p:cNvSpPr txBox="1"/>
          <p:nvPr/>
        </p:nvSpPr>
        <p:spPr>
          <a:xfrm>
            <a:off x="7430058" y="1423473"/>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122" name="Google Shape;1122;p80"/>
          <p:cNvSpPr txBox="1"/>
          <p:nvPr/>
        </p:nvSpPr>
        <p:spPr>
          <a:xfrm>
            <a:off x="7420979" y="2176086"/>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123" name="Google Shape;1123;p80"/>
          <p:cNvSpPr/>
          <p:nvPr/>
        </p:nvSpPr>
        <p:spPr>
          <a:xfrm rot="-7166868">
            <a:off x="6771220" y="1333607"/>
            <a:ext cx="1320504" cy="1320504"/>
          </a:xfrm>
          <a:prstGeom prst="pie">
            <a:avLst>
              <a:gd fmla="val 16218657" name="adj1"/>
              <a:gd fmla="val 19793024"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4" name="Google Shape;1124;p80"/>
          <p:cNvSpPr/>
          <p:nvPr/>
        </p:nvSpPr>
        <p:spPr>
          <a:xfrm rot="10800000">
            <a:off x="6771155" y="1333748"/>
            <a:ext cx="1320300" cy="1320300"/>
          </a:xfrm>
          <a:prstGeom prst="pie">
            <a:avLst>
              <a:gd fmla="val 16218657" name="adj1"/>
              <a:gd fmla="val 19793024"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5" name="Google Shape;1125;p80"/>
          <p:cNvSpPr txBox="1"/>
          <p:nvPr/>
        </p:nvSpPr>
        <p:spPr>
          <a:xfrm>
            <a:off x="7590389" y="1795501"/>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 (win)</a:t>
            </a:r>
            <a:endParaRPr sz="1600">
              <a:solidFill>
                <a:srgbClr val="000000"/>
              </a:solidFill>
              <a:latin typeface="Lexend"/>
              <a:ea typeface="Lexend"/>
              <a:cs typeface="Lexend"/>
              <a:sym typeface="Lexend"/>
            </a:endParaRPr>
          </a:p>
        </p:txBody>
      </p:sp>
      <p:sp>
        <p:nvSpPr>
          <p:cNvPr id="1126" name="Google Shape;1126;p80"/>
          <p:cNvSpPr txBox="1"/>
          <p:nvPr/>
        </p:nvSpPr>
        <p:spPr>
          <a:xfrm>
            <a:off x="6933086" y="2192281"/>
            <a:ext cx="546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127" name="Google Shape;1127;p80"/>
          <p:cNvSpPr txBox="1"/>
          <p:nvPr/>
        </p:nvSpPr>
        <p:spPr>
          <a:xfrm>
            <a:off x="6744136" y="1813775"/>
            <a:ext cx="602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128" name="Google Shape;1128;p80"/>
          <p:cNvGrpSpPr/>
          <p:nvPr/>
        </p:nvGrpSpPr>
        <p:grpSpPr>
          <a:xfrm>
            <a:off x="7392654" y="1373634"/>
            <a:ext cx="74406" cy="647365"/>
            <a:chOff x="996050" y="213293"/>
            <a:chExt cx="93900" cy="909732"/>
          </a:xfrm>
        </p:grpSpPr>
        <p:cxnSp>
          <p:nvCxnSpPr>
            <p:cNvPr id="1129" name="Google Shape;1129;p8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30" name="Google Shape;1130;p8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31" name="Google Shape;1131;p80"/>
          <p:cNvSpPr txBox="1"/>
          <p:nvPr>
            <p:ph idx="1" type="body"/>
          </p:nvPr>
        </p:nvSpPr>
        <p:spPr>
          <a:xfrm>
            <a:off x="6482407" y="1350592"/>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a:t>
            </a:r>
            <a:endParaRPr sz="1600"/>
          </a:p>
        </p:txBody>
      </p:sp>
      <p:sp>
        <p:nvSpPr>
          <p:cNvPr id="1132" name="Google Shape;1132;p80"/>
          <p:cNvSpPr txBox="1"/>
          <p:nvPr/>
        </p:nvSpPr>
        <p:spPr>
          <a:xfrm>
            <a:off x="334000" y="2808900"/>
            <a:ext cx="18072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Kalam"/>
                <a:ea typeface="Kalam"/>
                <a:cs typeface="Kalam"/>
                <a:sym typeface="Kalam"/>
              </a:rPr>
              <a:t>ξ </a:t>
            </a:r>
            <a:r>
              <a:rPr lang="en-GB" sz="1100">
                <a:solidFill>
                  <a:schemeClr val="dk1"/>
                </a:solidFill>
                <a:latin typeface="Kalam"/>
                <a:ea typeface="Kalam"/>
                <a:cs typeface="Kalam"/>
                <a:sym typeface="Kalam"/>
              </a:rPr>
              <a:t>= {1, 2, 3, 4}</a:t>
            </a:r>
            <a:endParaRPr sz="1800">
              <a:latin typeface="Kalam"/>
              <a:ea typeface="Kalam"/>
              <a:cs typeface="Kalam"/>
              <a:sym typeface="Kalam"/>
            </a:endParaRPr>
          </a:p>
        </p:txBody>
      </p:sp>
      <p:sp>
        <p:nvSpPr>
          <p:cNvPr id="1133" name="Google Shape;1133;p80"/>
          <p:cNvSpPr txBox="1"/>
          <p:nvPr/>
        </p:nvSpPr>
        <p:spPr>
          <a:xfrm>
            <a:off x="2543800" y="2808900"/>
            <a:ext cx="18072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Kalam"/>
                <a:ea typeface="Kalam"/>
                <a:cs typeface="Kalam"/>
                <a:sym typeface="Kalam"/>
              </a:rPr>
              <a:t>ξ </a:t>
            </a:r>
            <a:r>
              <a:rPr lang="en-GB" sz="1100">
                <a:solidFill>
                  <a:schemeClr val="dk1"/>
                </a:solidFill>
                <a:latin typeface="Kalam"/>
                <a:ea typeface="Kalam"/>
                <a:cs typeface="Kalam"/>
                <a:sym typeface="Kalam"/>
              </a:rPr>
              <a:t>= {A, B, C}</a:t>
            </a:r>
            <a:endParaRPr sz="1800">
              <a:latin typeface="Kalam"/>
              <a:ea typeface="Kalam"/>
              <a:cs typeface="Kalam"/>
              <a:sym typeface="Kalam"/>
            </a:endParaRPr>
          </a:p>
        </p:txBody>
      </p:sp>
      <p:sp>
        <p:nvSpPr>
          <p:cNvPr id="1134" name="Google Shape;1134;p80"/>
          <p:cNvSpPr txBox="1"/>
          <p:nvPr/>
        </p:nvSpPr>
        <p:spPr>
          <a:xfrm>
            <a:off x="4525000" y="2808900"/>
            <a:ext cx="18072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Kalam"/>
                <a:ea typeface="Kalam"/>
                <a:cs typeface="Kalam"/>
                <a:sym typeface="Kalam"/>
              </a:rPr>
              <a:t>ξ = {guul, guuldarro}</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
        <p:nvSpPr>
          <p:cNvPr id="1135" name="Google Shape;1135;p80"/>
          <p:cNvSpPr txBox="1"/>
          <p:nvPr/>
        </p:nvSpPr>
        <p:spPr>
          <a:xfrm>
            <a:off x="6582400" y="2808900"/>
            <a:ext cx="18072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Kalam"/>
                <a:ea typeface="Kalam"/>
                <a:cs typeface="Kalam"/>
                <a:sym typeface="Kalam"/>
              </a:rPr>
              <a:t>ξ = {guul, guuldarro}</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pic>
        <p:nvPicPr>
          <p:cNvPr id="1136" name="Google Shape;1136;p80"/>
          <p:cNvPicPr preferRelativeResize="0"/>
          <p:nvPr/>
        </p:nvPicPr>
        <p:blipFill>
          <a:blip r:embed="rId3">
            <a:alphaModFix/>
          </a:blip>
          <a:stretch>
            <a:fillRect/>
          </a:stretch>
        </p:blipFill>
        <p:spPr>
          <a:xfrm>
            <a:off x="2791526" y="1387019"/>
            <a:ext cx="1248600" cy="1248600"/>
          </a:xfrm>
          <a:prstGeom prst="pie">
            <a:avLst>
              <a:gd fmla="val 9084661" name="adj1"/>
              <a:gd fmla="val 16249096" name="adj2"/>
            </a:avLst>
          </a:prstGeom>
          <a:noFill/>
          <a:ln cap="flat" cmpd="sng" w="28575">
            <a:solidFill>
              <a:srgbClr val="000000"/>
            </a:solidFill>
            <a:prstDash val="solid"/>
            <a:round/>
            <a:headEnd len="sm" w="sm" type="none"/>
            <a:tailEnd len="sm" w="sm" type="none"/>
          </a:ln>
        </p:spPr>
      </p:pic>
      <p:sp>
        <p:nvSpPr>
          <p:cNvPr id="1137" name="Google Shape;1137;p80"/>
          <p:cNvSpPr/>
          <p:nvPr/>
        </p:nvSpPr>
        <p:spPr>
          <a:xfrm>
            <a:off x="2775258" y="1377999"/>
            <a:ext cx="1270200" cy="1270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8" name="Google Shape;1138;p80"/>
          <p:cNvSpPr/>
          <p:nvPr/>
        </p:nvSpPr>
        <p:spPr>
          <a:xfrm rot="7199036">
            <a:off x="2786158" y="1389233"/>
            <a:ext cx="1248607" cy="1248607"/>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9" name="Google Shape;1139;p80"/>
          <p:cNvSpPr/>
          <p:nvPr/>
        </p:nvSpPr>
        <p:spPr>
          <a:xfrm rot="-7212056">
            <a:off x="2786404" y="1389346"/>
            <a:ext cx="1248226" cy="1248226"/>
          </a:xfrm>
          <a:prstGeom prst="pie">
            <a:avLst>
              <a:gd fmla="val 9034165" name="adj1"/>
              <a:gd fmla="val 16225322" name="adj2"/>
            </a:avLst>
          </a:prstGeom>
          <a:solidFill>
            <a:srgbClr val="9E9E9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0" name="Google Shape;1140;p80"/>
          <p:cNvSpPr txBox="1"/>
          <p:nvPr/>
        </p:nvSpPr>
        <p:spPr>
          <a:xfrm>
            <a:off x="3549350" y="1684151"/>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141" name="Google Shape;1141;p80"/>
          <p:cNvSpPr txBox="1"/>
          <p:nvPr/>
        </p:nvSpPr>
        <p:spPr>
          <a:xfrm>
            <a:off x="3234425" y="2140815"/>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B</a:t>
            </a:r>
            <a:endParaRPr sz="1600">
              <a:solidFill>
                <a:srgbClr val="000000"/>
              </a:solidFill>
              <a:latin typeface="Lexend"/>
              <a:ea typeface="Lexend"/>
              <a:cs typeface="Lexend"/>
              <a:sym typeface="Lexend"/>
            </a:endParaRPr>
          </a:p>
        </p:txBody>
      </p:sp>
      <p:grpSp>
        <p:nvGrpSpPr>
          <p:cNvPr id="1142" name="Google Shape;1142;p80"/>
          <p:cNvGrpSpPr/>
          <p:nvPr/>
        </p:nvGrpSpPr>
        <p:grpSpPr>
          <a:xfrm>
            <a:off x="3374015" y="1441510"/>
            <a:ext cx="70340" cy="612068"/>
            <a:chOff x="996050" y="213293"/>
            <a:chExt cx="93900" cy="909732"/>
          </a:xfrm>
        </p:grpSpPr>
        <p:cxnSp>
          <p:nvCxnSpPr>
            <p:cNvPr id="1143" name="Google Shape;1143;p8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44" name="Google Shape;1144;p8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45" name="Google Shape;1145;p80"/>
          <p:cNvSpPr/>
          <p:nvPr/>
        </p:nvSpPr>
        <p:spPr>
          <a:xfrm>
            <a:off x="3001088" y="1756848"/>
            <a:ext cx="188100" cy="176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6" name="Google Shape;1146;p80"/>
          <p:cNvSpPr txBox="1"/>
          <p:nvPr/>
        </p:nvSpPr>
        <p:spPr>
          <a:xfrm>
            <a:off x="2922683" y="1637939"/>
            <a:ext cx="471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C</a:t>
            </a:r>
            <a:endParaRPr sz="16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Liiska natiijooyinka suurtagalka ah</a:t>
            </a:r>
            <a:endParaRPr/>
          </a:p>
        </p:txBody>
      </p:sp>
      <p:sp>
        <p:nvSpPr>
          <p:cNvPr id="1152" name="Google Shape;1152;p81"/>
          <p:cNvSpPr txBox="1"/>
          <p:nvPr>
            <p:ph idx="1" type="body"/>
          </p:nvPr>
        </p:nvSpPr>
        <p:spPr>
          <a:xfrm>
            <a:off x="324000" y="759300"/>
            <a:ext cx="8237700" cy="558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2) Su'aal kasta, tijaabadu waa hal wareeg oo wareegiyaha ah. Isticmaal boosaska muunadda (sample spaces) si aad u dhamaystirto wareegiyaha. Waxaa laga yaabaa inay jiraan wax ka badan hal jawaab oo suurtagal ah.</a:t>
            </a:r>
            <a:r>
              <a:rPr b="1" lang="en-GB" sz="1100">
                <a:latin typeface="Lexend"/>
              </a:rPr>
              <a:t/>
            </a:r>
            <a:r>
              <a:rPr lang="en-GB" sz="1100">
                <a:latin typeface="Lexend"/>
              </a:rPr>
              <a:t/>
            </a:r>
            <a:br>
              <a:rPr lang="en-GB" sz="1600"/>
            </a:br>
            <a:r>
              <a:rPr lang="en-GB" sz="1100">
                <a:latin typeface="Lexend"/>
              </a:rPr>
              <a:t/>
            </a:r>
            <a:endParaRPr sz="1600"/>
          </a:p>
        </p:txBody>
      </p:sp>
      <p:sp>
        <p:nvSpPr>
          <p:cNvPr id="1153" name="Google Shape;1153;p81"/>
          <p:cNvSpPr/>
          <p:nvPr/>
        </p:nvSpPr>
        <p:spPr>
          <a:xfrm>
            <a:off x="4852654" y="1610870"/>
            <a:ext cx="1159200" cy="1159200"/>
          </a:xfrm>
          <a:prstGeom prst="ellipse">
            <a:avLst/>
          </a:prstGeom>
          <a:solidFill>
            <a:schemeClr val="lt1"/>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4" name="Google Shape;1154;p81"/>
          <p:cNvSpPr/>
          <p:nvPr/>
        </p:nvSpPr>
        <p:spPr>
          <a:xfrm flipH="1" rot="3616093">
            <a:off x="4863718" y="1620931"/>
            <a:ext cx="1139048" cy="1139048"/>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5" name="Google Shape;1155;p81"/>
          <p:cNvSpPr/>
          <p:nvPr/>
        </p:nvSpPr>
        <p:spPr>
          <a:xfrm>
            <a:off x="674164" y="1588061"/>
            <a:ext cx="1227000" cy="1227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6" name="Google Shape;1156;p81"/>
          <p:cNvSpPr/>
          <p:nvPr/>
        </p:nvSpPr>
        <p:spPr>
          <a:xfrm flipH="1">
            <a:off x="684770" y="1598740"/>
            <a:ext cx="1205700" cy="12057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7" name="Google Shape;1157;p81"/>
          <p:cNvSpPr/>
          <p:nvPr/>
        </p:nvSpPr>
        <p:spPr>
          <a:xfrm>
            <a:off x="684843" y="1598740"/>
            <a:ext cx="1205700" cy="1205700"/>
          </a:xfrm>
          <a:prstGeom prst="pie">
            <a:avLst>
              <a:gd fmla="val 538795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8" name="Google Shape;1158;p81"/>
          <p:cNvSpPr/>
          <p:nvPr/>
        </p:nvSpPr>
        <p:spPr>
          <a:xfrm>
            <a:off x="684843" y="1598740"/>
            <a:ext cx="1205700" cy="1205700"/>
          </a:xfrm>
          <a:prstGeom prst="pie">
            <a:avLst>
              <a:gd fmla="val 10799941" name="adj1"/>
              <a:gd fmla="val 1622532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9" name="Google Shape;1159;p81"/>
          <p:cNvSpPr/>
          <p:nvPr/>
        </p:nvSpPr>
        <p:spPr>
          <a:xfrm flipH="1">
            <a:off x="684770" y="1598740"/>
            <a:ext cx="1205700" cy="12057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0" name="Google Shape;1160;p81"/>
          <p:cNvSpPr/>
          <p:nvPr/>
        </p:nvSpPr>
        <p:spPr>
          <a:xfrm flipH="1">
            <a:off x="4863665" y="1620959"/>
            <a:ext cx="1139100" cy="1139100"/>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1" name="Google Shape;1161;p81"/>
          <p:cNvSpPr/>
          <p:nvPr/>
        </p:nvSpPr>
        <p:spPr>
          <a:xfrm flipH="1" rot="7179415">
            <a:off x="4863603" y="1620707"/>
            <a:ext cx="1139236" cy="1139236"/>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2" name="Google Shape;1162;p81"/>
          <p:cNvSpPr/>
          <p:nvPr/>
        </p:nvSpPr>
        <p:spPr>
          <a:xfrm rot="-7167731">
            <a:off x="4863837" y="1621250"/>
            <a:ext cx="1138764" cy="1138764"/>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3" name="Google Shape;1163;p81"/>
          <p:cNvSpPr/>
          <p:nvPr/>
        </p:nvSpPr>
        <p:spPr>
          <a:xfrm rot="10800000">
            <a:off x="4863876" y="1621186"/>
            <a:ext cx="1138800" cy="11388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164" name="Google Shape;1164;p81"/>
          <p:cNvGrpSpPr/>
          <p:nvPr/>
        </p:nvGrpSpPr>
        <p:grpSpPr>
          <a:xfrm>
            <a:off x="1252469" y="1635462"/>
            <a:ext cx="67937" cy="591053"/>
            <a:chOff x="996050" y="213293"/>
            <a:chExt cx="93900" cy="909732"/>
          </a:xfrm>
        </p:grpSpPr>
        <p:cxnSp>
          <p:nvCxnSpPr>
            <p:cNvPr id="1165" name="Google Shape;1165;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66" name="Google Shape;1166;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167" name="Google Shape;1167;p81"/>
          <p:cNvGrpSpPr/>
          <p:nvPr/>
        </p:nvGrpSpPr>
        <p:grpSpPr>
          <a:xfrm>
            <a:off x="5400024" y="1655654"/>
            <a:ext cx="64181" cy="558393"/>
            <a:chOff x="996050" y="213293"/>
            <a:chExt cx="93900" cy="909732"/>
          </a:xfrm>
        </p:grpSpPr>
        <p:cxnSp>
          <p:nvCxnSpPr>
            <p:cNvPr id="1168" name="Google Shape;1168;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169" name="Google Shape;1169;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70" name="Google Shape;1170;p81"/>
          <p:cNvSpPr txBox="1"/>
          <p:nvPr>
            <p:ph idx="1" type="body"/>
          </p:nvPr>
        </p:nvSpPr>
        <p:spPr>
          <a:xfrm>
            <a:off x="411480" y="4500765"/>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a:t>
            </a:r>
            <a:endParaRPr sz="1600"/>
          </a:p>
        </p:txBody>
      </p:sp>
      <p:sp>
        <p:nvSpPr>
          <p:cNvPr id="1171" name="Google Shape;1171;p81"/>
          <p:cNvSpPr txBox="1"/>
          <p:nvPr>
            <p:ph idx="1" type="body"/>
          </p:nvPr>
        </p:nvSpPr>
        <p:spPr>
          <a:xfrm>
            <a:off x="4591200" y="1541477"/>
            <a:ext cx="236700" cy="26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a:t>
            </a:r>
            <a:endParaRPr sz="1600"/>
          </a:p>
        </p:txBody>
      </p:sp>
      <p:sp>
        <p:nvSpPr>
          <p:cNvPr id="1172" name="Google Shape;1172;p81"/>
          <p:cNvSpPr txBox="1"/>
          <p:nvPr/>
        </p:nvSpPr>
        <p:spPr>
          <a:xfrm>
            <a:off x="2028875" y="1948975"/>
            <a:ext cx="17055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a:t>
            </a:r>
            <a:r>
              <a:rPr i="1" lang="en-GB" sz="1100">
                <a:solidFill>
                  <a:schemeClr val="dk1"/>
                </a:solidFill>
                <a:latin typeface="Lexend"/>
                <a:ea typeface="Times New Roman"/>
                <a:cs typeface="Times New Roman"/>
                <a:sym typeface="Times New Roman"/>
              </a:rPr>
              <a:t> </a:t>
            </a:r>
            <a:r>
              <a:rPr lang="en-GB" sz="1100">
                <a:solidFill>
                  <a:schemeClr val="dk1"/>
                </a:solidFill>
                <a:latin typeface="Lexend"/>
                <a:ea typeface="Lexend"/>
                <a:cs typeface="Lexend"/>
                <a:sym typeface="Lexend"/>
              </a:rPr>
              <a:t>= {A, B, C, D}</a:t>
            </a:r>
            <a:endParaRPr sz="1600"/>
          </a:p>
        </p:txBody>
      </p:sp>
      <p:sp>
        <p:nvSpPr>
          <p:cNvPr id="1173" name="Google Shape;1173;p81"/>
          <p:cNvSpPr txBox="1"/>
          <p:nvPr/>
        </p:nvSpPr>
        <p:spPr>
          <a:xfrm>
            <a:off x="904212" y="4500765"/>
            <a:ext cx="17055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a:t>
            </a:r>
            <a:r>
              <a:rPr i="1" lang="en-GB" sz="1100">
                <a:solidFill>
                  <a:schemeClr val="dk1"/>
                </a:solidFill>
                <a:latin typeface="Lexend"/>
                <a:ea typeface="Times New Roman"/>
                <a:cs typeface="Times New Roman"/>
                <a:sym typeface="Times New Roman"/>
              </a:rPr>
              <a:t> </a:t>
            </a:r>
            <a:r>
              <a:rPr lang="en-GB" sz="1100">
                <a:solidFill>
                  <a:schemeClr val="dk1"/>
                </a:solidFill>
                <a:latin typeface="Lexend"/>
                <a:ea typeface="Lexend"/>
                <a:cs typeface="Lexend"/>
                <a:sym typeface="Lexend"/>
              </a:rPr>
              <a:t>= {A, B, C, D}</a:t>
            </a:r>
            <a:endParaRPr sz="1600"/>
          </a:p>
        </p:txBody>
      </p:sp>
      <p:sp>
        <p:nvSpPr>
          <p:cNvPr id="1174" name="Google Shape;1174;p81"/>
          <p:cNvSpPr txBox="1"/>
          <p:nvPr/>
        </p:nvSpPr>
        <p:spPr>
          <a:xfrm>
            <a:off x="1353467" y="17294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a:t>
            </a:r>
            <a:endParaRPr sz="1800">
              <a:latin typeface="Kalam"/>
              <a:ea typeface="Kalam"/>
              <a:cs typeface="Kalam"/>
              <a:sym typeface="Kalam"/>
            </a:endParaRPr>
          </a:p>
        </p:txBody>
      </p:sp>
      <p:sp>
        <p:nvSpPr>
          <p:cNvPr id="1175" name="Google Shape;1175;p81"/>
          <p:cNvSpPr txBox="1"/>
          <p:nvPr/>
        </p:nvSpPr>
        <p:spPr>
          <a:xfrm>
            <a:off x="1353467" y="2243615"/>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B</a:t>
            </a:r>
            <a:endParaRPr sz="1800">
              <a:latin typeface="Kalam"/>
              <a:ea typeface="Kalam"/>
              <a:cs typeface="Kalam"/>
              <a:sym typeface="Kalam"/>
            </a:endParaRPr>
          </a:p>
        </p:txBody>
      </p:sp>
      <p:sp>
        <p:nvSpPr>
          <p:cNvPr id="1176" name="Google Shape;1176;p81"/>
          <p:cNvSpPr txBox="1"/>
          <p:nvPr/>
        </p:nvSpPr>
        <p:spPr>
          <a:xfrm>
            <a:off x="877025" y="2243615"/>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C</a:t>
            </a:r>
            <a:endParaRPr sz="1800">
              <a:latin typeface="Kalam"/>
              <a:ea typeface="Kalam"/>
              <a:cs typeface="Kalam"/>
              <a:sym typeface="Kalam"/>
            </a:endParaRPr>
          </a:p>
        </p:txBody>
      </p:sp>
      <p:sp>
        <p:nvSpPr>
          <p:cNvPr id="1177" name="Google Shape;1177;p81"/>
          <p:cNvSpPr txBox="1"/>
          <p:nvPr/>
        </p:nvSpPr>
        <p:spPr>
          <a:xfrm>
            <a:off x="886646" y="1739079"/>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D</a:t>
            </a:r>
            <a:endParaRPr sz="1800">
              <a:latin typeface="Kalam"/>
              <a:ea typeface="Kalam"/>
              <a:cs typeface="Kalam"/>
              <a:sym typeface="Kalam"/>
            </a:endParaRPr>
          </a:p>
        </p:txBody>
      </p:sp>
      <p:sp>
        <p:nvSpPr>
          <p:cNvPr id="1178" name="Google Shape;1178;p81"/>
          <p:cNvSpPr txBox="1"/>
          <p:nvPr/>
        </p:nvSpPr>
        <p:spPr>
          <a:xfrm>
            <a:off x="591528" y="2853225"/>
            <a:ext cx="22149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Fiiro: xuruufta waxay noqon karaan nidaam kasta.</a:t>
            </a:r>
            <a:endParaRPr sz="1800">
              <a:latin typeface="Kalam"/>
              <a:ea typeface="Kalam"/>
              <a:cs typeface="Kalam"/>
              <a:sym typeface="Kalam"/>
            </a:endParaRPr>
          </a:p>
        </p:txBody>
      </p:sp>
      <p:sp>
        <p:nvSpPr>
          <p:cNvPr id="1179" name="Google Shape;1179;p81"/>
          <p:cNvSpPr txBox="1"/>
          <p:nvPr/>
        </p:nvSpPr>
        <p:spPr>
          <a:xfrm>
            <a:off x="5464192" y="16544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a:t>
            </a:r>
            <a:endParaRPr sz="1800">
              <a:latin typeface="Kalam"/>
              <a:ea typeface="Kalam"/>
              <a:cs typeface="Kalam"/>
              <a:sym typeface="Kalam"/>
            </a:endParaRPr>
          </a:p>
        </p:txBody>
      </p:sp>
      <p:sp>
        <p:nvSpPr>
          <p:cNvPr id="1180" name="Google Shape;1180;p81"/>
          <p:cNvSpPr txBox="1"/>
          <p:nvPr/>
        </p:nvSpPr>
        <p:spPr>
          <a:xfrm>
            <a:off x="5616592" y="19592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B</a:t>
            </a:r>
            <a:endParaRPr sz="1800">
              <a:latin typeface="Kalam"/>
              <a:ea typeface="Kalam"/>
              <a:cs typeface="Kalam"/>
              <a:sym typeface="Kalam"/>
            </a:endParaRPr>
          </a:p>
        </p:txBody>
      </p:sp>
      <p:sp>
        <p:nvSpPr>
          <p:cNvPr id="1181" name="Google Shape;1181;p81"/>
          <p:cNvSpPr txBox="1"/>
          <p:nvPr/>
        </p:nvSpPr>
        <p:spPr>
          <a:xfrm>
            <a:off x="5464192" y="22640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B</a:t>
            </a:r>
            <a:endParaRPr sz="1800">
              <a:latin typeface="Kalam"/>
              <a:ea typeface="Kalam"/>
              <a:cs typeface="Kalam"/>
              <a:sym typeface="Kalam"/>
            </a:endParaRPr>
          </a:p>
        </p:txBody>
      </p:sp>
      <p:sp>
        <p:nvSpPr>
          <p:cNvPr id="1182" name="Google Shape;1182;p81"/>
          <p:cNvSpPr txBox="1"/>
          <p:nvPr/>
        </p:nvSpPr>
        <p:spPr>
          <a:xfrm>
            <a:off x="5083192" y="22640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C</a:t>
            </a:r>
            <a:endParaRPr sz="1800">
              <a:latin typeface="Kalam"/>
              <a:ea typeface="Kalam"/>
              <a:cs typeface="Kalam"/>
              <a:sym typeface="Kalam"/>
            </a:endParaRPr>
          </a:p>
        </p:txBody>
      </p:sp>
      <p:sp>
        <p:nvSpPr>
          <p:cNvPr id="1183" name="Google Shape;1183;p81"/>
          <p:cNvSpPr txBox="1"/>
          <p:nvPr/>
        </p:nvSpPr>
        <p:spPr>
          <a:xfrm>
            <a:off x="4930792" y="19592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D</a:t>
            </a:r>
            <a:endParaRPr sz="1800">
              <a:latin typeface="Kalam"/>
              <a:ea typeface="Kalam"/>
              <a:cs typeface="Kalam"/>
              <a:sym typeface="Kalam"/>
            </a:endParaRPr>
          </a:p>
        </p:txBody>
      </p:sp>
      <p:sp>
        <p:nvSpPr>
          <p:cNvPr id="1184" name="Google Shape;1184;p81"/>
          <p:cNvSpPr txBox="1"/>
          <p:nvPr/>
        </p:nvSpPr>
        <p:spPr>
          <a:xfrm>
            <a:off x="5083192" y="1654458"/>
            <a:ext cx="3105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a:t>
            </a:r>
            <a:endParaRPr sz="1800">
              <a:latin typeface="Kalam"/>
              <a:ea typeface="Kalam"/>
              <a:cs typeface="Kalam"/>
              <a:sym typeface="Kalam"/>
            </a:endParaRPr>
          </a:p>
        </p:txBody>
      </p:sp>
      <p:sp>
        <p:nvSpPr>
          <p:cNvPr id="1185" name="Google Shape;1185;p81"/>
          <p:cNvSpPr txBox="1"/>
          <p:nvPr/>
        </p:nvSpPr>
        <p:spPr>
          <a:xfrm>
            <a:off x="4782523" y="2853225"/>
            <a:ext cx="4037400" cy="109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Fiiro: xuruufta mid kasta waa lagu celin karaa tiro kasta, illaa iyo inta afarta xuruufood oo dhan ay joogaan.</a:t>
            </a:r>
            <a:endParaRPr sz="1800">
              <a:latin typeface="Kalam"/>
              <a:ea typeface="Kalam"/>
              <a:cs typeface="Kalam"/>
              <a:sym typeface="Kalam"/>
            </a:endParaRPr>
          </a:p>
        </p:txBody>
      </p:sp>
      <p:sp>
        <p:nvSpPr>
          <p:cNvPr id="1186" name="TextBox 1185"/>
          <p:cNvSpPr txBox="1"/>
          <p:nvPr/>
        </p:nvSpPr>
        <p:spPr>
          <a:xfrm>
            <a:off x="411480" y="422644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9" name="Shape 1189"/>
        <p:cNvGrpSpPr/>
        <p:nvPr/>
      </p:nvGrpSpPr>
      <p:grpSpPr>
        <a:xfrm>
          <a:off x="0" y="0"/>
          <a:ext cx="0" cy="0"/>
          <a:chOff x="0" y="0"/>
          <a:chExt cx="0" cy="0"/>
        </a:xfrm>
      </p:grpSpPr>
      <p:pic>
        <p:nvPicPr>
          <p:cNvPr id="1190" name="Google Shape;1190;p82"/>
          <p:cNvPicPr preferRelativeResize="0"/>
          <p:nvPr/>
        </p:nvPicPr>
        <p:blipFill>
          <a:blip r:embed="rId3">
            <a:alphaModFix/>
          </a:blip>
          <a:stretch>
            <a:fillRect/>
          </a:stretch>
        </p:blipFill>
        <p:spPr>
          <a:xfrm>
            <a:off x="417000" y="2766075"/>
            <a:ext cx="450575" cy="446750"/>
          </a:xfrm>
          <a:prstGeom prst="rect">
            <a:avLst/>
          </a:prstGeom>
          <a:noFill/>
          <a:ln>
            <a:noFill/>
          </a:ln>
        </p:spPr>
      </p:pic>
      <p:sp>
        <p:nvSpPr>
          <p:cNvPr id="1191" name="Google Shape;1191;p82"/>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Liiska natiijooyinka suurtagalka ah</a:t>
            </a:r>
            <a:endParaRPr/>
          </a:p>
        </p:txBody>
      </p:sp>
      <p:sp>
        <p:nvSpPr>
          <p:cNvPr id="1192" name="Google Shape;1192;p82"/>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Garashada marka laba natiijo ay isku egtahay (equally likely)</a:t>
            </a:r>
            <a:endParaRPr/>
          </a:p>
        </p:txBody>
      </p:sp>
      <p:sp>
        <p:nvSpPr>
          <p:cNvPr id="1193" name="Google Shape;1193;p82"/>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Garashada in ka badan laba natiijo oo isku egtahay</a:t>
            </a:r>
            <a:endParaRPr/>
          </a:p>
        </p:txBody>
      </p:sp>
      <p:sp>
        <p:nvSpPr>
          <p:cNvPr id="1194" name="Google Shape;1194;p82"/>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Natiijooyin isku egtahay (Equally likely outcomes)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8" name="Shape 1198"/>
        <p:cNvGrpSpPr/>
        <p:nvPr/>
      </p:nvGrpSpPr>
      <p:grpSpPr>
        <a:xfrm>
          <a:off x="0" y="0"/>
          <a:ext cx="0" cy="0"/>
          <a:chOff x="0" y="0"/>
          <a:chExt cx="0" cy="0"/>
        </a:xfrm>
      </p:grpSpPr>
      <p:sp>
        <p:nvSpPr>
          <p:cNvPr id="1199" name="Google Shape;1199;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Garashada marka laba natiijo ay isku egtahay</a:t>
            </a:r>
            <a:endParaRPr/>
          </a:p>
        </p:txBody>
      </p:sp>
      <p:sp>
        <p:nvSpPr>
          <p:cNvPr id="1200" name="Google Shape;1200;p83"/>
          <p:cNvSpPr txBox="1"/>
          <p:nvPr>
            <p:ph idx="1" type="body"/>
          </p:nvPr>
        </p:nvSpPr>
        <p:spPr>
          <a:xfrm>
            <a:off x="324000" y="759300"/>
            <a:ext cx="8496000" cy="73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Yacquub wuxuu ku wareejinayaa hal wareegiyaha hal mar. Haddii wareegiyuhu ku soo degto 'guul', wuxuu helayaa abaalmarin.</a:t>
            </a:r>
            <a:endParaRPr sz="2000"/>
          </a:p>
        </p:txBody>
      </p:sp>
      <p:pic>
        <p:nvPicPr>
          <p:cNvPr id="1201" name="Google Shape;1201;p83"/>
          <p:cNvPicPr preferRelativeResize="0"/>
          <p:nvPr/>
        </p:nvPicPr>
        <p:blipFill>
          <a:blip r:embed="rId5">
            <a:alphaModFix/>
          </a:blip>
          <a:stretch>
            <a:fillRect/>
          </a:stretch>
        </p:blipFill>
        <p:spPr>
          <a:xfrm flipH="1">
            <a:off x="400202" y="3081302"/>
            <a:ext cx="630000" cy="776021"/>
          </a:xfrm>
          <a:prstGeom prst="rect">
            <a:avLst/>
          </a:prstGeom>
          <a:noFill/>
          <a:ln>
            <a:noFill/>
          </a:ln>
        </p:spPr>
      </p:pic>
      <p:sp>
        <p:nvSpPr>
          <p:cNvPr id="1202" name="Google Shape;1202;p83"/>
          <p:cNvSpPr txBox="1"/>
          <p:nvPr>
            <p:ph idx="1" type="body"/>
          </p:nvPr>
        </p:nvSpPr>
        <p:spPr>
          <a:xfrm>
            <a:off x="915850" y="4069200"/>
            <a:ext cx="26769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Mid ka mid ah wareegiyahan uma eka mid caddaalad ah.</a:t>
            </a:r>
            <a:endParaRPr sz="1800"/>
          </a:p>
        </p:txBody>
      </p:sp>
      <p:pic>
        <p:nvPicPr>
          <p:cNvPr id="1203" name="Google Shape;1203;p83"/>
          <p:cNvPicPr preferRelativeResize="0"/>
          <p:nvPr/>
        </p:nvPicPr>
        <p:blipFill rotWithShape="1">
          <a:blip r:embed="rId4">
            <a:alphaModFix/>
          </a:blip>
          <a:srcRect b="0" l="0" r="69082" t="56280"/>
          <a:stretch/>
        </p:blipFill>
        <p:spPr>
          <a:xfrm rot="10800000">
            <a:off x="637449" y="3753811"/>
            <a:ext cx="3020626" cy="1147400"/>
          </a:xfrm>
          <a:prstGeom prst="rect">
            <a:avLst/>
          </a:prstGeom>
          <a:noFill/>
          <a:ln>
            <a:noFill/>
          </a:ln>
        </p:spPr>
      </p:pic>
      <p:sp>
        <p:nvSpPr>
          <p:cNvPr id="1204" name="Google Shape;1204;p83"/>
          <p:cNvSpPr/>
          <p:nvPr/>
        </p:nvSpPr>
        <p:spPr>
          <a:xfrm>
            <a:off x="2032400" y="1763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5" name="Google Shape;1205;p83"/>
          <p:cNvSpPr/>
          <p:nvPr/>
        </p:nvSpPr>
        <p:spPr>
          <a:xfrm flipH="1">
            <a:off x="2047089" y="17782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6" name="Google Shape;1206;p83"/>
          <p:cNvSpPr/>
          <p:nvPr/>
        </p:nvSpPr>
        <p:spPr>
          <a:xfrm>
            <a:off x="2047161" y="17782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7" name="Google Shape;1207;p83"/>
          <p:cNvSpPr txBox="1"/>
          <p:nvPr/>
        </p:nvSpPr>
        <p:spPr>
          <a:xfrm>
            <a:off x="2182575" y="2400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208" name="Google Shape;1208;p83"/>
          <p:cNvSpPr txBox="1"/>
          <p:nvPr/>
        </p:nvSpPr>
        <p:spPr>
          <a:xfrm>
            <a:off x="2989526" y="2400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209" name="Google Shape;1209;p83"/>
          <p:cNvGrpSpPr/>
          <p:nvPr/>
        </p:nvGrpSpPr>
        <p:grpSpPr>
          <a:xfrm>
            <a:off x="2831709" y="1856023"/>
            <a:ext cx="93900" cy="816939"/>
            <a:chOff x="996050" y="213293"/>
            <a:chExt cx="93900" cy="909732"/>
          </a:xfrm>
        </p:grpSpPr>
        <p:cxnSp>
          <p:nvCxnSpPr>
            <p:cNvPr id="1210" name="Google Shape;1210;p8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11" name="Google Shape;1211;p8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12" name="Google Shape;1212;p83"/>
          <p:cNvSpPr txBox="1"/>
          <p:nvPr>
            <p:ph idx="1" type="body"/>
          </p:nvPr>
        </p:nvSpPr>
        <p:spPr>
          <a:xfrm>
            <a:off x="3932125" y="4180650"/>
            <a:ext cx="43332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Wareegiyee kee u ekaa mid aan caddaalad ahayn? Sabab?</a:t>
            </a:r>
            <a:endParaRPr sz="2000"/>
          </a:p>
        </p:txBody>
      </p:sp>
      <p:sp>
        <p:nvSpPr>
          <p:cNvPr id="1213" name="Google Shape;1213;p83"/>
          <p:cNvSpPr/>
          <p:nvPr/>
        </p:nvSpPr>
        <p:spPr>
          <a:xfrm>
            <a:off x="5385200" y="1763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4" name="Google Shape;1214;p83"/>
          <p:cNvSpPr/>
          <p:nvPr/>
        </p:nvSpPr>
        <p:spPr>
          <a:xfrm flipH="1">
            <a:off x="5399889" y="1778211"/>
            <a:ext cx="1666500" cy="1666500"/>
          </a:xfrm>
          <a:prstGeom prst="pie">
            <a:avLst>
              <a:gd fmla="val 5387953" name="adj1"/>
              <a:gd fmla="val 17083187"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5" name="Google Shape;1215;p83"/>
          <p:cNvSpPr/>
          <p:nvPr/>
        </p:nvSpPr>
        <p:spPr>
          <a:xfrm>
            <a:off x="5399961" y="1778211"/>
            <a:ext cx="1666500" cy="1666500"/>
          </a:xfrm>
          <a:prstGeom prst="pie">
            <a:avLst>
              <a:gd fmla="val 5387953" name="adj1"/>
              <a:gd fmla="val 15344951"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6" name="Google Shape;1216;p83"/>
          <p:cNvSpPr txBox="1"/>
          <p:nvPr/>
        </p:nvSpPr>
        <p:spPr>
          <a:xfrm>
            <a:off x="5535375" y="2400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217" name="Google Shape;1217;p83"/>
          <p:cNvSpPr txBox="1"/>
          <p:nvPr/>
        </p:nvSpPr>
        <p:spPr>
          <a:xfrm>
            <a:off x="6342326" y="2400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218" name="Google Shape;1218;p83"/>
          <p:cNvGrpSpPr/>
          <p:nvPr/>
        </p:nvGrpSpPr>
        <p:grpSpPr>
          <a:xfrm>
            <a:off x="6184509" y="1819342"/>
            <a:ext cx="93900" cy="816939"/>
            <a:chOff x="996050" y="213293"/>
            <a:chExt cx="93900" cy="909732"/>
          </a:xfrm>
        </p:grpSpPr>
        <p:cxnSp>
          <p:nvCxnSpPr>
            <p:cNvPr id="1219" name="Google Shape;1219;p8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20" name="Google Shape;1220;p8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Garashada marka laba natiijo ay isku egtahay</a:t>
            </a:r>
            <a:endParaRPr/>
          </a:p>
        </p:txBody>
      </p:sp>
      <p:sp>
        <p:nvSpPr>
          <p:cNvPr id="1226" name="Google Shape;1226;p84"/>
          <p:cNvSpPr txBox="1"/>
          <p:nvPr>
            <p:ph idx="1" type="body"/>
          </p:nvPr>
        </p:nvSpPr>
        <p:spPr>
          <a:xfrm>
            <a:off x="324000" y="759300"/>
            <a:ext cx="8496000" cy="394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b="1" lang="en-GB" sz="1400">
                <a:solidFill>
                  <a:srgbClr val="000000"/>
                </a:solidFill>
                <a:latin typeface="Lexend"/>
              </a:rPr>
              <a:t>Isku egtahay (Likelihood) waxay qeexaysaa fursadda in dhacdo gaar ah ay dhacdo.</a:t>
            </a:r>
            <a:r>
              <a:rPr lang="en-GB" sz="1400">
                <a:solidFill>
                  <a:srgbClr val="000000"/>
                </a:solidFill>
                <a:latin typeface="Lexend"/>
              </a:rPr>
              <a:t/>
            </a:r>
            <a:r>
              <a:rPr lang="en-GB" sz="1400">
                <a:solidFill>
                  <a:srgbClr val="000000"/>
                </a:solidFill>
                <a:latin typeface="Lexend"/>
              </a:rPr>
              <a:t/>
            </a:r>
            <a:r>
              <a:rPr lang="en-GB" sz="1400">
                <a:solidFill>
                  <a:srgbClr val="000000"/>
                </a:solidFill>
                <a:latin typeface="Lexend"/>
              </a:rPr>
              <a:t/>
            </a:r>
            <a:endParaRPr sz="2000"/>
          </a:p>
        </p:txBody>
      </p:sp>
      <p:sp>
        <p:nvSpPr>
          <p:cNvPr id="1227" name="Google Shape;1227;p84"/>
          <p:cNvSpPr/>
          <p:nvPr/>
        </p:nvSpPr>
        <p:spPr>
          <a:xfrm>
            <a:off x="1746842" y="2525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8" name="Google Shape;1228;p84"/>
          <p:cNvSpPr/>
          <p:nvPr/>
        </p:nvSpPr>
        <p:spPr>
          <a:xfrm flipH="1">
            <a:off x="1761532" y="25402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9" name="Google Shape;1229;p84"/>
          <p:cNvSpPr/>
          <p:nvPr/>
        </p:nvSpPr>
        <p:spPr>
          <a:xfrm>
            <a:off x="1761603" y="25402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0" name="Google Shape;1230;p84"/>
          <p:cNvSpPr txBox="1"/>
          <p:nvPr/>
        </p:nvSpPr>
        <p:spPr>
          <a:xfrm>
            <a:off x="1897017" y="316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231" name="Google Shape;1231;p84"/>
          <p:cNvSpPr txBox="1"/>
          <p:nvPr/>
        </p:nvSpPr>
        <p:spPr>
          <a:xfrm>
            <a:off x="2703969" y="316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232" name="Google Shape;1232;p84"/>
          <p:cNvGrpSpPr/>
          <p:nvPr/>
        </p:nvGrpSpPr>
        <p:grpSpPr>
          <a:xfrm>
            <a:off x="2546152" y="2618023"/>
            <a:ext cx="93900" cy="816939"/>
            <a:chOff x="996050" y="213293"/>
            <a:chExt cx="93900" cy="909732"/>
          </a:xfrm>
        </p:grpSpPr>
        <p:cxnSp>
          <p:nvCxnSpPr>
            <p:cNvPr id="1233" name="Google Shape;1233;p8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34" name="Google Shape;1234;p8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35" name="Google Shape;1235;p84"/>
          <p:cNvSpPr/>
          <p:nvPr/>
        </p:nvSpPr>
        <p:spPr>
          <a:xfrm>
            <a:off x="5556842" y="2525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6" name="Google Shape;1236;p84"/>
          <p:cNvSpPr/>
          <p:nvPr/>
        </p:nvSpPr>
        <p:spPr>
          <a:xfrm flipH="1">
            <a:off x="5571532" y="2540211"/>
            <a:ext cx="1666500" cy="1666500"/>
          </a:xfrm>
          <a:prstGeom prst="pie">
            <a:avLst>
              <a:gd fmla="val 5387953" name="adj1"/>
              <a:gd fmla="val 17083187"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7" name="Google Shape;1237;p84"/>
          <p:cNvSpPr/>
          <p:nvPr/>
        </p:nvSpPr>
        <p:spPr>
          <a:xfrm>
            <a:off x="5571603" y="2540211"/>
            <a:ext cx="1666500" cy="1666500"/>
          </a:xfrm>
          <a:prstGeom prst="pie">
            <a:avLst>
              <a:gd fmla="val 5387953" name="adj1"/>
              <a:gd fmla="val 15344951"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8" name="Google Shape;1238;p84"/>
          <p:cNvSpPr txBox="1"/>
          <p:nvPr/>
        </p:nvSpPr>
        <p:spPr>
          <a:xfrm>
            <a:off x="5707017" y="316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239" name="Google Shape;1239;p84"/>
          <p:cNvSpPr txBox="1"/>
          <p:nvPr/>
        </p:nvSpPr>
        <p:spPr>
          <a:xfrm>
            <a:off x="6513969" y="316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240" name="Google Shape;1240;p84"/>
          <p:cNvGrpSpPr/>
          <p:nvPr/>
        </p:nvGrpSpPr>
        <p:grpSpPr>
          <a:xfrm>
            <a:off x="6356152" y="2581342"/>
            <a:ext cx="93900" cy="816939"/>
            <a:chOff x="996050" y="213293"/>
            <a:chExt cx="93900" cy="909732"/>
          </a:xfrm>
        </p:grpSpPr>
        <p:cxnSp>
          <p:nvCxnSpPr>
            <p:cNvPr id="1241" name="Google Shape;1241;p8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42" name="Google Shape;1242;p8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43" name="Google Shape;1243;p84"/>
          <p:cNvSpPr txBox="1"/>
          <p:nvPr>
            <p:ph idx="1" type="body"/>
          </p:nvPr>
        </p:nvSpPr>
        <p:spPr>
          <a:xfrm>
            <a:off x="324000" y="1292700"/>
            <a:ext cx="8496000" cy="101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solidFill>
                  <a:srgbClr val="000000"/>
                </a:solidFill>
                <a:latin typeface="Lexend"/>
              </a:rPr>
              <a:t>Wareegga bidix, qaybaha 'guul' iyo 'guuldarro' waa isku cabbir. Suurtogalnimada in fallaarta ku degto qaybta 'guul' waa la mid taa 'guuldarro'. Marka natiijooyinkani waa isku suurtogal (equally likely).</a:t>
            </a:r>
            <a:r>
              <a:rPr b="1" lang="en-GB" sz="1400">
                <a:solidFill>
                  <a:srgbClr val="000000"/>
                </a:solidFill>
                <a:latin typeface="Lexend"/>
              </a:rPr>
              <a:t/>
            </a:r>
            <a:r>
              <a:rPr lang="en-GB" sz="1400">
                <a:solidFill>
                  <a:srgbClr val="000000"/>
                </a:solidFill>
                <a:latin typeface="Lexend"/>
              </a:rPr>
              <a:t/>
            </a:r>
            <a:r>
              <a:rPr b="1" lang="en-GB" sz="1400">
                <a:solidFill>
                  <a:srgbClr val="000000"/>
                </a:solidFill>
                <a:latin typeface="Lexend"/>
              </a:rPr>
              <a:t/>
            </a:r>
            <a:r>
              <a:rPr lang="en-GB" sz="1400">
                <a:solidFill>
                  <a:srgbClr val="000000"/>
                </a:solidFill>
                <a:latin typeface="Lexend"/>
              </a:rPr>
              <a:t/>
            </a:r>
            <a:endParaRPr sz="2000"/>
          </a:p>
        </p:txBody>
      </p:sp>
      <p:sp>
        <p:nvSpPr>
          <p:cNvPr id="1244" name="Google Shape;1244;p84"/>
          <p:cNvSpPr txBox="1"/>
          <p:nvPr>
            <p:ph idx="1" type="body"/>
          </p:nvPr>
        </p:nvSpPr>
        <p:spPr>
          <a:xfrm>
            <a:off x="1387000" y="4421125"/>
            <a:ext cx="28245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natiijooyin isku suurtogal (equally likely outcomes)</a:t>
            </a:r>
            <a:r>
              <a:rPr b="1" lang="en-GB" sz="1100">
                <a:solidFill>
                  <a:srgbClr val="000000"/>
                </a:solidFill>
                <a:latin typeface="Lexend"/>
              </a:rPr>
              <a:t/>
            </a:r>
            <a:endParaRPr b="1" sz="1900"/>
          </a:p>
        </p:txBody>
      </p:sp>
      <p:sp>
        <p:nvSpPr>
          <p:cNvPr id="1245" name="Google Shape;1245;p84"/>
          <p:cNvSpPr txBox="1"/>
          <p:nvPr>
            <p:ph idx="1" type="body"/>
          </p:nvPr>
        </p:nvSpPr>
        <p:spPr>
          <a:xfrm>
            <a:off x="5022275" y="4421125"/>
            <a:ext cx="34395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natiijooyin aan isku suurtogal ahayn (non-equally likely outcomes)</a:t>
            </a:r>
            <a:r>
              <a:rPr lang="en-GB" sz="1100">
                <a:solidFill>
                  <a:srgbClr val="000000"/>
                </a:solidFill>
                <a:latin typeface="Lexend"/>
              </a:rPr>
              <a:t/>
            </a:r>
            <a:r>
              <a:rPr lang="en-GB" sz="1100">
                <a:solidFill>
                  <a:srgbClr val="000000"/>
                </a:solidFill>
                <a:latin typeface="Lexend"/>
              </a:rPr>
              <a:t/>
            </a:r>
            <a:r>
              <a:rPr b="1" lang="en-GB" sz="1100">
                <a:solidFill>
                  <a:srgbClr val="000000"/>
                </a:solidFill>
                <a:latin typeface="Lexend"/>
              </a:rPr>
              <a:t/>
            </a:r>
            <a:endParaRPr b="1"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9" name="Shape 1249"/>
        <p:cNvGrpSpPr/>
        <p:nvPr/>
      </p:nvGrpSpPr>
      <p:grpSpPr>
        <a:xfrm>
          <a:off x="0" y="0"/>
          <a:ext cx="0" cy="0"/>
          <a:chOff x="0" y="0"/>
          <a:chExt cx="0" cy="0"/>
        </a:xfrm>
      </p:grpSpPr>
      <p:pic>
        <p:nvPicPr>
          <p:cNvPr id="1250" name="Google Shape;1250;p85"/>
          <p:cNvPicPr preferRelativeResize="0"/>
          <p:nvPr/>
        </p:nvPicPr>
        <p:blipFill rotWithShape="1">
          <a:blip r:embed="rId3">
            <a:alphaModFix/>
          </a:blip>
          <a:srcRect b="4760" l="40550" r="0" t="13015"/>
          <a:stretch/>
        </p:blipFill>
        <p:spPr>
          <a:xfrm>
            <a:off x="3601125" y="1772150"/>
            <a:ext cx="3419249" cy="1703050"/>
          </a:xfrm>
          <a:prstGeom prst="rect">
            <a:avLst/>
          </a:prstGeom>
          <a:noFill/>
          <a:ln>
            <a:noFill/>
          </a:ln>
        </p:spPr>
      </p:pic>
      <p:sp>
        <p:nvSpPr>
          <p:cNvPr id="1251" name="Google Shape;1251;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marka laba natiijood ay yihiin isku suurtogal</a:t>
            </a:r>
            <a:endParaRPr/>
          </a:p>
        </p:txBody>
      </p:sp>
      <p:sp>
        <p:nvSpPr>
          <p:cNvPr id="1252" name="Google Shape;1252;p85"/>
          <p:cNvSpPr txBox="1"/>
          <p:nvPr>
            <p:ph idx="1" type="body"/>
          </p:nvPr>
        </p:nvSpPr>
        <p:spPr>
          <a:xfrm>
            <a:off x="324000" y="759300"/>
            <a:ext cx="8496000" cy="394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Axmed iyo Suad waxay isku dayayaan inay go'aamiyaan cidda helaysa buskudka ugu dambeeya ee dhalada ku jira.</a:t>
            </a:r>
            <a:endParaRPr sz="2000"/>
          </a:p>
        </p:txBody>
      </p:sp>
      <p:sp>
        <p:nvSpPr>
          <p:cNvPr id="1253" name="Google Shape;1253;p85"/>
          <p:cNvSpPr txBox="1"/>
          <p:nvPr>
            <p:ph idx="1" type="body"/>
          </p:nvPr>
        </p:nvSpPr>
        <p:spPr>
          <a:xfrm>
            <a:off x="324000" y="1445100"/>
            <a:ext cx="84960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Waxay go'aansadeen inay rolaan dice (six-sided dice) caadi ah si ay u go'aamiyaan cidda helaysa.</a:t>
            </a:r>
            <a:endParaRPr sz="2000"/>
          </a:p>
        </p:txBody>
      </p:sp>
      <p:sp>
        <p:nvSpPr>
          <p:cNvPr id="1254" name="Google Shape;1254;p85"/>
          <p:cNvSpPr txBox="1"/>
          <p:nvPr>
            <p:ph idx="1" type="body"/>
          </p:nvPr>
        </p:nvSpPr>
        <p:spPr>
          <a:xfrm>
            <a:off x="3900825" y="1939200"/>
            <a:ext cx="3098100" cy="1248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solidFill>
                  <a:srgbClr val="000000"/>
                </a:solidFill>
                <a:latin typeface="Lexend"/>
              </a:rPr>
              <a:t>Haddii aan rolo tiro ka tirsan 3 (multiple of 3), adiga ayaa heli kara buskudka. Haddii aysan ahayn tiro ka tirsan 3, aniga ayaa heli doona.</a:t>
            </a:r>
            <a:r>
              <a:rPr lang="en-GB" sz="1400">
                <a:solidFill>
                  <a:schemeClr val="accent5"/>
                </a:solidFill>
                <a:latin typeface="Lexend"/>
              </a:rPr>
              <a:t/>
            </a:r>
            <a:r>
              <a:rPr lang="en-GB" sz="1400">
                <a:solidFill>
                  <a:srgbClr val="000000"/>
                </a:solidFill>
                <a:latin typeface="Lexend"/>
              </a:rPr>
              <a:t/>
            </a:r>
            <a:r>
              <a:rPr lang="en-GB" sz="1400">
                <a:solidFill>
                  <a:schemeClr val="accent5"/>
                </a:solidFill>
                <a:latin typeface="Lexend"/>
              </a:rPr>
              <a:t/>
            </a:r>
            <a:r>
              <a:rPr lang="en-GB" sz="1400">
                <a:solidFill>
                  <a:srgbClr val="000000"/>
                </a:solidFill>
                <a:latin typeface="Lexend"/>
              </a:rPr>
              <a:t/>
            </a:r>
            <a:endParaRPr sz="1800"/>
          </a:p>
        </p:txBody>
      </p:sp>
      <p:sp>
        <p:nvSpPr>
          <p:cNvPr id="1255" name="Google Shape;1255;p85"/>
          <p:cNvSpPr txBox="1"/>
          <p:nvPr>
            <p:ph idx="1" type="body"/>
          </p:nvPr>
        </p:nvSpPr>
        <p:spPr>
          <a:xfrm>
            <a:off x="335975" y="4502400"/>
            <a:ext cx="68244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solidFill>
                  <a:srgbClr val="000000"/>
                </a:solidFill>
                <a:latin typeface="Lexend"/>
              </a:rPr>
              <a:t>Ma waa caddaalad? Natiijooyinku ma yihiin isku suurtogal?</a:t>
            </a:r>
            <a:r>
              <a:rPr b="1" lang="en-GB" sz="1400">
                <a:solidFill>
                  <a:srgbClr val="000000"/>
                </a:solidFill>
                <a:latin typeface="Lexend"/>
              </a:rPr>
              <a:t/>
            </a:r>
            <a:r>
              <a:rPr lang="en-GB" sz="1400">
                <a:solidFill>
                  <a:srgbClr val="000000"/>
                </a:solidFill>
                <a:latin typeface="Lexend"/>
              </a:rPr>
              <a:t/>
            </a:r>
            <a:endParaRPr sz="1800"/>
          </a:p>
        </p:txBody>
      </p:sp>
      <p:pic>
        <p:nvPicPr>
          <p:cNvPr id="1256" name="Google Shape;1256;p85"/>
          <p:cNvPicPr preferRelativeResize="0"/>
          <p:nvPr/>
        </p:nvPicPr>
        <p:blipFill>
          <a:blip r:embed="rId13">
            <a:alphaModFix/>
          </a:blip>
          <a:stretch>
            <a:fillRect/>
          </a:stretch>
        </p:blipFill>
        <p:spPr>
          <a:xfrm flipH="1">
            <a:off x="3268151" y="3029125"/>
            <a:ext cx="688099" cy="793539"/>
          </a:xfrm>
          <a:prstGeom prst="rect">
            <a:avLst/>
          </a:prstGeom>
          <a:noFill/>
          <a:ln>
            <a:noFill/>
          </a:ln>
        </p:spPr>
      </p:pic>
      <p:sp>
        <p:nvSpPr>
          <p:cNvPr id="1257" name="Google Shape;1257;p85"/>
          <p:cNvSpPr txBox="1"/>
          <p:nvPr/>
        </p:nvSpPr>
        <p:spPr>
          <a:xfrm>
            <a:off x="726075" y="1913700"/>
            <a:ext cx="20997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 = {Axmed, Suad}</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1800"/>
          </a:p>
        </p:txBody>
      </p:sp>
      <p:pic>
        <p:nvPicPr>
          <p:cNvPr id="1258" name="Google Shape;1258;p85"/>
          <p:cNvPicPr preferRelativeResize="0"/>
          <p:nvPr/>
        </p:nvPicPr>
        <p:blipFill>
          <a:blip r:embed="rId5">
            <a:alphaModFix/>
          </a:blip>
          <a:stretch>
            <a:fillRect/>
          </a:stretch>
        </p:blipFill>
        <p:spPr>
          <a:xfrm>
            <a:off x="7855523" y="3030451"/>
            <a:ext cx="688101" cy="763350"/>
          </a:xfrm>
          <a:prstGeom prst="rect">
            <a:avLst/>
          </a:prstGeom>
          <a:noFill/>
          <a:ln>
            <a:noFill/>
          </a:ln>
        </p:spPr>
      </p:pic>
      <p:pic>
        <p:nvPicPr>
          <p:cNvPr id="1259" name="Google Shape;1259;p85"/>
          <p:cNvPicPr preferRelativeResize="0"/>
          <p:nvPr/>
        </p:nvPicPr>
        <p:blipFill rotWithShape="1">
          <a:blip r:embed="rId6">
            <a:alphaModFix/>
          </a:blip>
          <a:srcRect b="7970" l="60186" r="34236" t="68840"/>
          <a:stretch/>
        </p:blipFill>
        <p:spPr>
          <a:xfrm>
            <a:off x="5774388" y="3173995"/>
            <a:ext cx="727851" cy="703125"/>
          </a:xfrm>
          <a:prstGeom prst="rect">
            <a:avLst/>
          </a:prstGeom>
          <a:noFill/>
          <a:ln>
            <a:noFill/>
          </a:ln>
        </p:spPr>
      </p:pic>
      <p:sp>
        <p:nvSpPr>
          <p:cNvPr id="1260" name="Google Shape;1260;p85"/>
          <p:cNvSpPr txBox="1"/>
          <p:nvPr>
            <p:ph idx="1" type="body"/>
          </p:nvPr>
        </p:nvSpPr>
        <p:spPr>
          <a:xfrm>
            <a:off x="6541658" y="4499126"/>
            <a:ext cx="4662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solidFill>
                  <a:srgbClr val="000000"/>
                </a:solidFill>
                <a:latin typeface="Kalam"/>
                <a:ea typeface="Kalam"/>
                <a:cs typeface="Kalam"/>
                <a:sym typeface="Kalam"/>
              </a:rPr>
              <a:t>Maya</a:t>
            </a:r>
            <a:endParaRPr>
              <a:latin typeface="Kalam"/>
              <a:ea typeface="Kalam"/>
              <a:cs typeface="Kalam"/>
              <a:sym typeface="Kalam"/>
            </a:endParaRPr>
          </a:p>
        </p:txBody>
      </p:sp>
      <p:pic>
        <p:nvPicPr>
          <p:cNvPr id="1261" name="Google Shape;1261;p85"/>
          <p:cNvPicPr preferRelativeResize="0"/>
          <p:nvPr/>
        </p:nvPicPr>
        <p:blipFill>
          <a:blip r:embed="rId7">
            <a:alphaModFix/>
          </a:blip>
          <a:stretch>
            <a:fillRect/>
          </a:stretch>
        </p:blipFill>
        <p:spPr>
          <a:xfrm>
            <a:off x="3369038" y="3901679"/>
            <a:ext cx="444704" cy="431726"/>
          </a:xfrm>
          <a:prstGeom prst="rect">
            <a:avLst/>
          </a:prstGeom>
          <a:noFill/>
          <a:ln>
            <a:noFill/>
          </a:ln>
        </p:spPr>
      </p:pic>
      <p:pic>
        <p:nvPicPr>
          <p:cNvPr id="1262" name="Google Shape;1262;p85"/>
          <p:cNvPicPr preferRelativeResize="0"/>
          <p:nvPr/>
        </p:nvPicPr>
        <p:blipFill rotWithShape="1">
          <a:blip r:embed="rId8">
            <a:alphaModFix/>
          </a:blip>
          <a:srcRect b="2162" l="0" r="0" t="0"/>
          <a:stretch/>
        </p:blipFill>
        <p:spPr>
          <a:xfrm>
            <a:off x="3842789" y="3901674"/>
            <a:ext cx="444703" cy="431731"/>
          </a:xfrm>
          <a:prstGeom prst="rect">
            <a:avLst/>
          </a:prstGeom>
          <a:noFill/>
          <a:ln>
            <a:noFill/>
          </a:ln>
        </p:spPr>
      </p:pic>
      <p:pic>
        <p:nvPicPr>
          <p:cNvPr id="1263" name="Google Shape;1263;p85"/>
          <p:cNvPicPr preferRelativeResize="0"/>
          <p:nvPr/>
        </p:nvPicPr>
        <p:blipFill>
          <a:blip r:embed="rId9">
            <a:alphaModFix/>
          </a:blip>
          <a:stretch>
            <a:fillRect/>
          </a:stretch>
        </p:blipFill>
        <p:spPr>
          <a:xfrm>
            <a:off x="7831150" y="3908481"/>
            <a:ext cx="423405" cy="416300"/>
          </a:xfrm>
          <a:prstGeom prst="rect">
            <a:avLst/>
          </a:prstGeom>
          <a:noFill/>
          <a:ln>
            <a:noFill/>
          </a:ln>
        </p:spPr>
      </p:pic>
      <p:pic>
        <p:nvPicPr>
          <p:cNvPr id="1264" name="Google Shape;1264;p85"/>
          <p:cNvPicPr preferRelativeResize="0"/>
          <p:nvPr/>
        </p:nvPicPr>
        <p:blipFill>
          <a:blip r:embed="rId10">
            <a:alphaModFix/>
          </a:blip>
          <a:stretch>
            <a:fillRect/>
          </a:stretch>
        </p:blipFill>
        <p:spPr>
          <a:xfrm>
            <a:off x="4316549" y="3909392"/>
            <a:ext cx="419427" cy="416300"/>
          </a:xfrm>
          <a:prstGeom prst="rect">
            <a:avLst/>
          </a:prstGeom>
          <a:noFill/>
          <a:ln>
            <a:noFill/>
          </a:ln>
        </p:spPr>
      </p:pic>
      <p:pic>
        <p:nvPicPr>
          <p:cNvPr id="1265" name="Google Shape;1265;p85"/>
          <p:cNvPicPr preferRelativeResize="0"/>
          <p:nvPr/>
        </p:nvPicPr>
        <p:blipFill>
          <a:blip r:embed="rId11">
            <a:alphaModFix/>
          </a:blip>
          <a:stretch>
            <a:fillRect/>
          </a:stretch>
        </p:blipFill>
        <p:spPr>
          <a:xfrm>
            <a:off x="4765031" y="3909392"/>
            <a:ext cx="414732" cy="416300"/>
          </a:xfrm>
          <a:prstGeom prst="rect">
            <a:avLst/>
          </a:prstGeom>
          <a:noFill/>
          <a:ln>
            <a:noFill/>
          </a:ln>
        </p:spPr>
      </p:pic>
      <p:pic>
        <p:nvPicPr>
          <p:cNvPr id="1266" name="Google Shape;1266;p85"/>
          <p:cNvPicPr preferRelativeResize="0"/>
          <p:nvPr/>
        </p:nvPicPr>
        <p:blipFill>
          <a:blip r:embed="rId12">
            <a:alphaModFix/>
          </a:blip>
          <a:stretch>
            <a:fillRect/>
          </a:stretch>
        </p:blipFill>
        <p:spPr>
          <a:xfrm>
            <a:off x="8321900" y="3908470"/>
            <a:ext cx="411605" cy="416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0" name="Shape 1270"/>
        <p:cNvGrpSpPr/>
        <p:nvPr/>
      </p:nvGrpSpPr>
      <p:grpSpPr>
        <a:xfrm>
          <a:off x="0" y="0"/>
          <a:ext cx="0" cy="0"/>
          <a:chOff x="0" y="0"/>
          <a:chExt cx="0" cy="0"/>
        </a:xfrm>
      </p:grpSpPr>
      <p:pic>
        <p:nvPicPr>
          <p:cNvPr id="1271" name="Google Shape;1271;p86"/>
          <p:cNvPicPr preferRelativeResize="0"/>
          <p:nvPr/>
        </p:nvPicPr>
        <p:blipFill rotWithShape="1">
          <a:blip r:embed="rId3">
            <a:alphaModFix/>
          </a:blip>
          <a:srcRect b="4760" l="40550" r="0" t="13015"/>
          <a:stretch/>
        </p:blipFill>
        <p:spPr>
          <a:xfrm>
            <a:off x="3677325" y="1695950"/>
            <a:ext cx="3309676" cy="1703050"/>
          </a:xfrm>
          <a:prstGeom prst="rect">
            <a:avLst/>
          </a:prstGeom>
          <a:noFill/>
          <a:ln>
            <a:noFill/>
          </a:ln>
        </p:spPr>
      </p:pic>
      <p:sp>
        <p:nvSpPr>
          <p:cNvPr id="1272" name="Google Shape;127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marka laba natiijood ay yihiin isku suurtogal</a:t>
            </a:r>
            <a:endParaRPr/>
          </a:p>
        </p:txBody>
      </p:sp>
      <p:sp>
        <p:nvSpPr>
          <p:cNvPr id="1273" name="Google Shape;1273;p86"/>
          <p:cNvSpPr txBox="1"/>
          <p:nvPr>
            <p:ph idx="1" type="body"/>
          </p:nvPr>
        </p:nvSpPr>
        <p:spPr>
          <a:xfrm>
            <a:off x="324000" y="759300"/>
            <a:ext cx="8496000" cy="394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Cabdi iyo Nuur waxay isku dayayaan inay go'aamiyaan cidda helaysa buskudka ugu dambeeya ee dhalada ku jira.</a:t>
            </a:r>
            <a:r>
              <a:rPr lang="en-GB" sz="1100">
                <a:solidFill>
                  <a:srgbClr val="000000"/>
                </a:solidFill>
                <a:latin typeface="Lexend"/>
              </a:rPr>
              <a:t/>
            </a:r>
            <a:endParaRPr sz="2000"/>
          </a:p>
        </p:txBody>
      </p:sp>
      <p:sp>
        <p:nvSpPr>
          <p:cNvPr id="1274" name="Google Shape;1274;p86"/>
          <p:cNvSpPr txBox="1"/>
          <p:nvPr>
            <p:ph idx="1" type="body"/>
          </p:nvPr>
        </p:nvSpPr>
        <p:spPr>
          <a:xfrm>
            <a:off x="324000" y="1445100"/>
            <a:ext cx="84960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Waxay go'aansadeen inay rolaan dice (six-sided dice) caadi ah si ay u go'aamiyaan cidda helaysa.</a:t>
            </a:r>
            <a:endParaRPr sz="2000"/>
          </a:p>
        </p:txBody>
      </p:sp>
      <p:sp>
        <p:nvSpPr>
          <p:cNvPr id="1275" name="Google Shape;1275;p86"/>
          <p:cNvSpPr txBox="1"/>
          <p:nvPr>
            <p:ph idx="1" type="body"/>
          </p:nvPr>
        </p:nvSpPr>
        <p:spPr>
          <a:xfrm>
            <a:off x="3977025" y="1863000"/>
            <a:ext cx="2872500" cy="1248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Haddii aan rolo tiro siman (even number), adiga ayaa heli kara buskudka. Haddii ay tahay tiro aan simanayn (odd number), aniga ayaa heli doona.</a:t>
            </a:r>
            <a:r>
              <a:rPr lang="en-GB" sz="1100">
                <a:solidFill>
                  <a:schemeClr val="accent5"/>
                </a:solidFill>
                <a:latin typeface="Lexend"/>
              </a:rPr>
              <a:t/>
            </a:r>
            <a:r>
              <a:rPr lang="en-GB" sz="1100">
                <a:solidFill>
                  <a:srgbClr val="000000"/>
                </a:solidFill>
                <a:latin typeface="Lexend"/>
              </a:rPr>
              <a:t/>
            </a:r>
            <a:r>
              <a:rPr lang="en-GB" sz="1100">
                <a:solidFill>
                  <a:schemeClr val="accent5"/>
                </a:solidFill>
                <a:latin typeface="Lexend"/>
              </a:rPr>
              <a:t/>
            </a:r>
            <a:r>
              <a:rPr lang="en-GB" sz="1100">
                <a:solidFill>
                  <a:srgbClr val="000000"/>
                </a:solidFill>
                <a:latin typeface="Lexend"/>
              </a:rPr>
              <a:t/>
            </a:r>
            <a:endParaRPr sz="1800"/>
          </a:p>
        </p:txBody>
      </p:sp>
      <p:sp>
        <p:nvSpPr>
          <p:cNvPr id="1276" name="Google Shape;1276;p86"/>
          <p:cNvSpPr txBox="1"/>
          <p:nvPr>
            <p:ph idx="1" type="body"/>
          </p:nvPr>
        </p:nvSpPr>
        <p:spPr>
          <a:xfrm>
            <a:off x="335975" y="4502400"/>
            <a:ext cx="64374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Ma waa caddaalad? Natiijooyinku ma yihiin isku suurtogal?</a:t>
            </a:r>
            <a:r>
              <a:rPr b="1" lang="en-GB" sz="1100">
                <a:solidFill>
                  <a:srgbClr val="000000"/>
                </a:solidFill>
                <a:latin typeface="Lexend"/>
              </a:rPr>
              <a:t/>
            </a:r>
            <a:r>
              <a:rPr lang="en-GB" sz="1100">
                <a:solidFill>
                  <a:srgbClr val="000000"/>
                </a:solidFill>
                <a:latin typeface="Lexend"/>
              </a:rPr>
              <a:t/>
            </a:r>
            <a:endParaRPr sz="1800"/>
          </a:p>
        </p:txBody>
      </p:sp>
      <p:sp>
        <p:nvSpPr>
          <p:cNvPr id="1277" name="Google Shape;1277;p86"/>
          <p:cNvSpPr txBox="1"/>
          <p:nvPr/>
        </p:nvSpPr>
        <p:spPr>
          <a:xfrm>
            <a:off x="649875" y="1913700"/>
            <a:ext cx="20997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 = {Cabdi, Nuur}</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p>
        </p:txBody>
      </p:sp>
      <p:pic>
        <p:nvPicPr>
          <p:cNvPr id="1278" name="Google Shape;1278;p86"/>
          <p:cNvPicPr preferRelativeResize="0"/>
          <p:nvPr/>
        </p:nvPicPr>
        <p:blipFill rotWithShape="1">
          <a:blip r:embed="rId4">
            <a:alphaModFix/>
          </a:blip>
          <a:srcRect b="7970" l="60186" r="34236" t="68840"/>
          <a:stretch/>
        </p:blipFill>
        <p:spPr>
          <a:xfrm>
            <a:off x="5774388" y="3173995"/>
            <a:ext cx="727851" cy="703125"/>
          </a:xfrm>
          <a:prstGeom prst="rect">
            <a:avLst/>
          </a:prstGeom>
          <a:noFill/>
          <a:ln>
            <a:noFill/>
          </a:ln>
        </p:spPr>
      </p:pic>
      <p:sp>
        <p:nvSpPr>
          <p:cNvPr id="1279" name="Google Shape;1279;p86"/>
          <p:cNvSpPr txBox="1"/>
          <p:nvPr>
            <p:ph idx="1" type="body"/>
          </p:nvPr>
        </p:nvSpPr>
        <p:spPr>
          <a:xfrm>
            <a:off x="6541658" y="4499126"/>
            <a:ext cx="4662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solidFill>
                  <a:srgbClr val="000000"/>
                </a:solidFill>
                <a:latin typeface="Kalam"/>
                <a:ea typeface="Kalam"/>
                <a:cs typeface="Kalam"/>
                <a:sym typeface="Kalam"/>
              </a:rPr>
              <a:t>Haa</a:t>
            </a:r>
            <a:endParaRPr>
              <a:latin typeface="Kalam"/>
              <a:ea typeface="Kalam"/>
              <a:cs typeface="Kalam"/>
              <a:sym typeface="Kalam"/>
            </a:endParaRPr>
          </a:p>
        </p:txBody>
      </p:sp>
      <p:pic>
        <p:nvPicPr>
          <p:cNvPr id="1280" name="Google Shape;1280;p86"/>
          <p:cNvPicPr preferRelativeResize="0"/>
          <p:nvPr/>
        </p:nvPicPr>
        <p:blipFill>
          <a:blip r:embed="rId5">
            <a:alphaModFix/>
          </a:blip>
          <a:stretch>
            <a:fillRect/>
          </a:stretch>
        </p:blipFill>
        <p:spPr>
          <a:xfrm>
            <a:off x="3369038" y="3901679"/>
            <a:ext cx="444704" cy="431726"/>
          </a:xfrm>
          <a:prstGeom prst="rect">
            <a:avLst/>
          </a:prstGeom>
          <a:noFill/>
          <a:ln>
            <a:noFill/>
          </a:ln>
        </p:spPr>
      </p:pic>
      <p:pic>
        <p:nvPicPr>
          <p:cNvPr id="1281" name="Google Shape;1281;p86"/>
          <p:cNvPicPr preferRelativeResize="0"/>
          <p:nvPr/>
        </p:nvPicPr>
        <p:blipFill rotWithShape="1">
          <a:blip r:embed="rId6">
            <a:alphaModFix/>
          </a:blip>
          <a:srcRect b="2162" l="0" r="0" t="0"/>
          <a:stretch/>
        </p:blipFill>
        <p:spPr>
          <a:xfrm>
            <a:off x="7347989" y="3901674"/>
            <a:ext cx="444703" cy="431731"/>
          </a:xfrm>
          <a:prstGeom prst="rect">
            <a:avLst/>
          </a:prstGeom>
          <a:noFill/>
          <a:ln>
            <a:noFill/>
          </a:ln>
        </p:spPr>
      </p:pic>
      <p:pic>
        <p:nvPicPr>
          <p:cNvPr id="1282" name="Google Shape;1282;p86"/>
          <p:cNvPicPr preferRelativeResize="0"/>
          <p:nvPr/>
        </p:nvPicPr>
        <p:blipFill>
          <a:blip r:embed="rId7">
            <a:alphaModFix/>
          </a:blip>
          <a:stretch>
            <a:fillRect/>
          </a:stretch>
        </p:blipFill>
        <p:spPr>
          <a:xfrm>
            <a:off x="3868750" y="3908481"/>
            <a:ext cx="423405" cy="416300"/>
          </a:xfrm>
          <a:prstGeom prst="rect">
            <a:avLst/>
          </a:prstGeom>
          <a:noFill/>
          <a:ln>
            <a:noFill/>
          </a:ln>
        </p:spPr>
      </p:pic>
      <p:pic>
        <p:nvPicPr>
          <p:cNvPr id="1283" name="Google Shape;1283;p86"/>
          <p:cNvPicPr preferRelativeResize="0"/>
          <p:nvPr/>
        </p:nvPicPr>
        <p:blipFill>
          <a:blip r:embed="rId8">
            <a:alphaModFix/>
          </a:blip>
          <a:stretch>
            <a:fillRect/>
          </a:stretch>
        </p:blipFill>
        <p:spPr>
          <a:xfrm>
            <a:off x="7821749" y="3909392"/>
            <a:ext cx="419427" cy="416300"/>
          </a:xfrm>
          <a:prstGeom prst="rect">
            <a:avLst/>
          </a:prstGeom>
          <a:noFill/>
          <a:ln>
            <a:noFill/>
          </a:ln>
        </p:spPr>
      </p:pic>
      <p:pic>
        <p:nvPicPr>
          <p:cNvPr id="1284" name="Google Shape;1284;p86"/>
          <p:cNvPicPr preferRelativeResize="0"/>
          <p:nvPr/>
        </p:nvPicPr>
        <p:blipFill>
          <a:blip r:embed="rId9">
            <a:alphaModFix/>
          </a:blip>
          <a:stretch>
            <a:fillRect/>
          </a:stretch>
        </p:blipFill>
        <p:spPr>
          <a:xfrm>
            <a:off x="4384031" y="3909392"/>
            <a:ext cx="414732" cy="416300"/>
          </a:xfrm>
          <a:prstGeom prst="rect">
            <a:avLst/>
          </a:prstGeom>
          <a:noFill/>
          <a:ln>
            <a:noFill/>
          </a:ln>
        </p:spPr>
      </p:pic>
      <p:pic>
        <p:nvPicPr>
          <p:cNvPr id="1285" name="Google Shape;1285;p86"/>
          <p:cNvPicPr preferRelativeResize="0"/>
          <p:nvPr/>
        </p:nvPicPr>
        <p:blipFill>
          <a:blip r:embed="rId10">
            <a:alphaModFix/>
          </a:blip>
          <a:stretch>
            <a:fillRect/>
          </a:stretch>
        </p:blipFill>
        <p:spPr>
          <a:xfrm>
            <a:off x="8321900" y="3908470"/>
            <a:ext cx="411605" cy="416300"/>
          </a:xfrm>
          <a:prstGeom prst="rect">
            <a:avLst/>
          </a:prstGeom>
          <a:noFill/>
          <a:ln>
            <a:noFill/>
          </a:ln>
        </p:spPr>
      </p:pic>
      <p:pic>
        <p:nvPicPr>
          <p:cNvPr id="1286" name="Google Shape;1286;p86"/>
          <p:cNvPicPr preferRelativeResize="0"/>
          <p:nvPr/>
        </p:nvPicPr>
        <p:blipFill>
          <a:blip r:embed="rId13">
            <a:alphaModFix/>
          </a:blip>
          <a:stretch>
            <a:fillRect/>
          </a:stretch>
        </p:blipFill>
        <p:spPr>
          <a:xfrm>
            <a:off x="3335250" y="3061975"/>
            <a:ext cx="626393" cy="703125"/>
          </a:xfrm>
          <a:prstGeom prst="rect">
            <a:avLst/>
          </a:prstGeom>
          <a:noFill/>
          <a:ln>
            <a:noFill/>
          </a:ln>
        </p:spPr>
      </p:pic>
      <p:pic>
        <p:nvPicPr>
          <p:cNvPr id="1287" name="Google Shape;1287;p86"/>
          <p:cNvPicPr preferRelativeResize="0"/>
          <p:nvPr/>
        </p:nvPicPr>
        <p:blipFill>
          <a:blip r:embed="rId13">
            <a:alphaModFix/>
          </a:blip>
          <a:stretch>
            <a:fillRect/>
          </a:stretch>
        </p:blipFill>
        <p:spPr>
          <a:xfrm flipH="1">
            <a:off x="7402424" y="3034798"/>
            <a:ext cx="596650" cy="7461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pic>
        <p:nvPicPr>
          <p:cNvPr id="1292" name="Google Shape;1292;p87"/>
          <p:cNvPicPr preferRelativeResize="0"/>
          <p:nvPr/>
        </p:nvPicPr>
        <p:blipFill>
          <a:blip r:embed="rId3">
            <a:alphaModFix/>
          </a:blip>
          <a:stretch>
            <a:fillRect/>
          </a:stretch>
        </p:blipFill>
        <p:spPr>
          <a:xfrm flipH="1">
            <a:off x="3521824" y="2631610"/>
            <a:ext cx="4793426" cy="1105150"/>
          </a:xfrm>
          <a:prstGeom prst="rect">
            <a:avLst/>
          </a:prstGeom>
          <a:noFill/>
          <a:ln>
            <a:noFill/>
          </a:ln>
        </p:spPr>
      </p:pic>
      <p:sp>
        <p:nvSpPr>
          <p:cNvPr id="1293" name="Google Shape;1293;p87"/>
          <p:cNvSpPr txBox="1"/>
          <p:nvPr>
            <p:ph idx="1" type="body"/>
          </p:nvPr>
        </p:nvSpPr>
        <p:spPr>
          <a:xfrm>
            <a:off x="3718400" y="2740500"/>
            <a:ext cx="4478400" cy="65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Waxaa muddo ah markii ugu dambeysay ee 'tails' soo baxday, marka waxaan qiyaasayaa in rogashada xigta ay noqon doonto 'tails'.</a:t>
            </a:r>
            <a:endParaRPr sz="1800"/>
          </a:p>
        </p:txBody>
      </p:sp>
      <p:pic>
        <p:nvPicPr>
          <p:cNvPr id="1294" name="Google Shape;1294;p87"/>
          <p:cNvPicPr preferRelativeResize="0"/>
          <p:nvPr/>
        </p:nvPicPr>
        <p:blipFill>
          <a:blip r:embed="rId4">
            <a:alphaModFix/>
          </a:blip>
          <a:stretch>
            <a:fillRect/>
          </a:stretch>
        </p:blipFill>
        <p:spPr>
          <a:xfrm flipH="1">
            <a:off x="7769651" y="3700749"/>
            <a:ext cx="545600" cy="1030250"/>
          </a:xfrm>
          <a:prstGeom prst="rect">
            <a:avLst/>
          </a:prstGeom>
          <a:noFill/>
          <a:ln>
            <a:noFill/>
          </a:ln>
        </p:spPr>
      </p:pic>
      <p:sp>
        <p:nvSpPr>
          <p:cNvPr id="1295" name="Google Shape;1295;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Garashada marka laba natiijo ay isku egtahay inay dhacaan (equally likely)</a:t>
            </a:r>
            <a:endParaRPr/>
          </a:p>
        </p:txBody>
      </p:sp>
      <p:sp>
        <p:nvSpPr>
          <p:cNvPr id="1296" name="Google Shape;1296;p87"/>
          <p:cNvSpPr txBox="1"/>
          <p:nvPr>
            <p:ph idx="1" type="body"/>
          </p:nvPr>
        </p:nvSpPr>
        <p:spPr>
          <a:xfrm>
            <a:off x="324000" y="759300"/>
            <a:ext cx="8496000" cy="394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Caasha waxay rogaysaa qadaadiic (coin) cad oo qoraysa 'madax' ama 'dhab'.</a:t>
            </a:r>
            <a:endParaRPr sz="1800"/>
          </a:p>
        </p:txBody>
      </p:sp>
      <p:sp>
        <p:nvSpPr>
          <p:cNvPr id="1297" name="Google Shape;1297;p87"/>
          <p:cNvSpPr txBox="1"/>
          <p:nvPr>
            <p:ph idx="1" type="body"/>
          </p:nvPr>
        </p:nvSpPr>
        <p:spPr>
          <a:xfrm>
            <a:off x="324000" y="1140300"/>
            <a:ext cx="84960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Waxay hore u rogtay sagaal jeer. Waa kuwan natiijooyinkii:</a:t>
            </a:r>
            <a:endParaRPr sz="1800"/>
          </a:p>
        </p:txBody>
      </p:sp>
      <p:sp>
        <p:nvSpPr>
          <p:cNvPr id="1298" name="Google Shape;1298;p87"/>
          <p:cNvSpPr txBox="1"/>
          <p:nvPr>
            <p:ph idx="1" type="body"/>
          </p:nvPr>
        </p:nvSpPr>
        <p:spPr>
          <a:xfrm>
            <a:off x="314400" y="3647100"/>
            <a:ext cx="4523400" cy="394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400">
                <a:solidFill>
                  <a:srgbClr val="000000"/>
                </a:solidFill>
                <a:latin typeface="Lexend"/>
              </a:rPr>
              <a:t>Maxaa qaldan oo ka jira sababaynta Caasha?</a:t>
            </a:r>
            <a:endParaRPr sz="1900"/>
          </a:p>
        </p:txBody>
      </p:sp>
      <p:sp>
        <p:nvSpPr>
          <p:cNvPr id="1299" name="Google Shape;1299;p87"/>
          <p:cNvSpPr txBox="1"/>
          <p:nvPr>
            <p:ph idx="1" type="body"/>
          </p:nvPr>
        </p:nvSpPr>
        <p:spPr>
          <a:xfrm>
            <a:off x="933600" y="1521300"/>
            <a:ext cx="64866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B5FA5"/>
                </a:solidFill>
                <a:latin typeface="Lexend"/>
              </a:rPr>
              <a:t>dhab, dhab, madax, dhab, dhab, madax, madax, madax, madax</a:t>
            </a:r>
            <a:endParaRPr sz="1800">
              <a:solidFill>
                <a:srgbClr val="0B5FA5"/>
              </a:solidFill>
            </a:endParaRPr>
          </a:p>
        </p:txBody>
      </p:sp>
      <p:sp>
        <p:nvSpPr>
          <p:cNvPr id="1300" name="Google Shape;1300;p87"/>
          <p:cNvSpPr txBox="1"/>
          <p:nvPr>
            <p:ph idx="1" type="body"/>
          </p:nvPr>
        </p:nvSpPr>
        <p:spPr>
          <a:xfrm>
            <a:off x="324000" y="1988633"/>
            <a:ext cx="84960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Waxay u dhowdahay inay mar kale rogto qadaadiicda oo ay tixgeliso waxa ay filaysaa inay dhacaan.</a:t>
            </a:r>
            <a:endParaRPr sz="1800"/>
          </a:p>
        </p:txBody>
      </p:sp>
      <p:sp>
        <p:nvSpPr>
          <p:cNvPr id="1301" name="Google Shape;1301;p87"/>
          <p:cNvSpPr txBox="1"/>
          <p:nvPr>
            <p:ph idx="1" type="body"/>
          </p:nvPr>
        </p:nvSpPr>
        <p:spPr>
          <a:xfrm>
            <a:off x="314400" y="4104300"/>
            <a:ext cx="5857800" cy="65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Kalam"/>
                <a:ea typeface="Kalam"/>
                <a:cs typeface="Kalam"/>
                <a:sym typeface="Kalam"/>
              </a:rPr>
              <a:t>Laba natiijo ee suurtogalka ah had iyo jeer waa isku egtahay inay dhacaan (equally likely) oo kuma xirna natiijooyinkii hore.</a:t>
            </a:r>
            <a:r>
              <a:rPr b="1" lang="en-GB" sz="1100">
                <a:solidFill>
                  <a:srgbClr val="000000"/>
                </a:solidFill>
                <a:latin typeface="Kalam"/>
                <a:ea typeface="Kalam"/>
                <a:cs typeface="Kalam"/>
                <a:sym typeface="Kalam"/>
              </a:rPr>
              <a:t/>
            </a:r>
            <a:r>
              <a:rPr lang="en-GB" sz="1100">
                <a:solidFill>
                  <a:srgbClr val="000000"/>
                </a:solidFill>
                <a:latin typeface="Kalam"/>
                <a:ea typeface="Kalam"/>
                <a:cs typeface="Kalam"/>
                <a:sym typeface="Kalam"/>
              </a:rPr>
              <a:t/>
            </a:r>
            <a:endParaRPr sz="2000">
              <a:latin typeface="Kalam"/>
              <a:ea typeface="Kalam"/>
              <a:cs typeface="Kalam"/>
              <a:sym typeface="Kalam"/>
            </a:endParaRPr>
          </a:p>
        </p:txBody>
      </p:sp>
      <p:pic>
        <p:nvPicPr>
          <p:cNvPr id="1302" name="Google Shape;1302;p87"/>
          <p:cNvPicPr preferRelativeResize="0"/>
          <p:nvPr/>
        </p:nvPicPr>
        <p:blipFill>
          <a:blip r:embed="rId5">
            <a:alphaModFix/>
          </a:blip>
          <a:stretch>
            <a:fillRect/>
          </a:stretch>
        </p:blipFill>
        <p:spPr>
          <a:xfrm>
            <a:off x="2264450" y="2419725"/>
            <a:ext cx="1105150" cy="1105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88"/>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Wareegte (spinner) kee ayaa natiijooyinka 'guul' iyo 'guuldarro' ay isku egtahay inay dhacaan?</a:t>
            </a:r>
            <a:r>
              <a:rPr b="1" lang="en-GB" sz="1800">
                <a:latin typeface="Lexend"/>
              </a:rPr>
              <a:t/>
            </a:r>
            <a:r>
              <a:rPr lang="en-GB" sz="1800">
                <a:latin typeface="Lexend"/>
              </a:rPr>
              <a:t/>
            </a:r>
            <a:endParaRPr sz="2000"/>
          </a:p>
        </p:txBody>
      </p:sp>
      <p:sp>
        <p:nvSpPr>
          <p:cNvPr id="1308" name="Google Shape;1308;p8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Garashada marka laba natiijo ay isku egtahay inay dhacaan (equally likely)</a:t>
            </a:r>
            <a:endParaRPr/>
          </a:p>
        </p:txBody>
      </p:sp>
      <p:sp>
        <p:nvSpPr>
          <p:cNvPr id="1309" name="Google Shape;1309;p88"/>
          <p:cNvSpPr/>
          <p:nvPr/>
        </p:nvSpPr>
        <p:spPr>
          <a:xfrm>
            <a:off x="3723875" y="2232598"/>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0" name="Google Shape;1310;p88"/>
          <p:cNvSpPr/>
          <p:nvPr/>
        </p:nvSpPr>
        <p:spPr>
          <a:xfrm rot="8649824">
            <a:off x="3738770" y="2247509"/>
            <a:ext cx="1666351" cy="1666351"/>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1" name="Google Shape;1311;p88"/>
          <p:cNvSpPr/>
          <p:nvPr/>
        </p:nvSpPr>
        <p:spPr>
          <a:xfrm rot="-8629029">
            <a:off x="3738871" y="2247611"/>
            <a:ext cx="1666260" cy="1666260"/>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2" name="Google Shape;1312;p88"/>
          <p:cNvSpPr/>
          <p:nvPr/>
        </p:nvSpPr>
        <p:spPr>
          <a:xfrm rot="-4309758">
            <a:off x="3738916" y="2247775"/>
            <a:ext cx="1666190" cy="1666190"/>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3" name="Google Shape;1313;p88"/>
          <p:cNvSpPr/>
          <p:nvPr/>
        </p:nvSpPr>
        <p:spPr>
          <a:xfrm>
            <a:off x="3738916" y="2247775"/>
            <a:ext cx="1666200" cy="1666200"/>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4" name="Google Shape;1314;p88"/>
          <p:cNvSpPr txBox="1"/>
          <p:nvPr/>
        </p:nvSpPr>
        <p:spPr>
          <a:xfrm>
            <a:off x="4272750" y="3403273"/>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15" name="Google Shape;1315;p88"/>
          <p:cNvSpPr/>
          <p:nvPr/>
        </p:nvSpPr>
        <p:spPr>
          <a:xfrm rot="4312496">
            <a:off x="3738749" y="2247355"/>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6" name="Google Shape;1316;p88"/>
          <p:cNvSpPr txBox="1"/>
          <p:nvPr/>
        </p:nvSpPr>
        <p:spPr>
          <a:xfrm>
            <a:off x="3950250" y="2488873"/>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17" name="Google Shape;1317;p88"/>
          <p:cNvSpPr txBox="1"/>
          <p:nvPr/>
        </p:nvSpPr>
        <p:spPr>
          <a:xfrm>
            <a:off x="4604801" y="2488881"/>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18" name="Google Shape;1318;p88"/>
          <p:cNvSpPr txBox="1"/>
          <p:nvPr/>
        </p:nvSpPr>
        <p:spPr>
          <a:xfrm>
            <a:off x="4757201" y="3022281"/>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19" name="Google Shape;1319;p88"/>
          <p:cNvSpPr txBox="1"/>
          <p:nvPr/>
        </p:nvSpPr>
        <p:spPr>
          <a:xfrm>
            <a:off x="3797850" y="302228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1320" name="Google Shape;1320;p88"/>
          <p:cNvGrpSpPr/>
          <p:nvPr/>
        </p:nvGrpSpPr>
        <p:grpSpPr>
          <a:xfrm>
            <a:off x="4523184" y="2288491"/>
            <a:ext cx="93900" cy="816939"/>
            <a:chOff x="996050" y="213293"/>
            <a:chExt cx="93900" cy="909732"/>
          </a:xfrm>
        </p:grpSpPr>
        <p:cxnSp>
          <p:nvCxnSpPr>
            <p:cNvPr id="1321" name="Google Shape;1321;p8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22" name="Google Shape;1322;p8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23" name="Google Shape;1323;p88"/>
          <p:cNvSpPr/>
          <p:nvPr/>
        </p:nvSpPr>
        <p:spPr>
          <a:xfrm>
            <a:off x="774715" y="22206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4" name="Google Shape;1324;p88"/>
          <p:cNvSpPr/>
          <p:nvPr/>
        </p:nvSpPr>
        <p:spPr>
          <a:xfrm rot="7199661">
            <a:off x="789524" y="2235528"/>
            <a:ext cx="1666484" cy="1666484"/>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5" name="Google Shape;1325;p88"/>
          <p:cNvSpPr/>
          <p:nvPr/>
        </p:nvSpPr>
        <p:spPr>
          <a:xfrm rot="-7211867">
            <a:off x="789592" y="2235588"/>
            <a:ext cx="1666446" cy="1666446"/>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6" name="Google Shape;1326;p88"/>
          <p:cNvSpPr/>
          <p:nvPr/>
        </p:nvSpPr>
        <p:spPr>
          <a:xfrm>
            <a:off x="789592" y="2235588"/>
            <a:ext cx="1666500" cy="1666500"/>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7" name="Google Shape;1327;p88"/>
          <p:cNvSpPr txBox="1"/>
          <p:nvPr/>
        </p:nvSpPr>
        <p:spPr>
          <a:xfrm>
            <a:off x="1731842" y="262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28" name="Google Shape;1328;p88"/>
          <p:cNvSpPr txBox="1"/>
          <p:nvPr/>
        </p:nvSpPr>
        <p:spPr>
          <a:xfrm>
            <a:off x="1350842" y="3238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29" name="Google Shape;1329;p88"/>
          <p:cNvSpPr txBox="1"/>
          <p:nvPr/>
        </p:nvSpPr>
        <p:spPr>
          <a:xfrm>
            <a:off x="893642" y="2629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1330" name="Google Shape;1330;p88"/>
          <p:cNvGrpSpPr/>
          <p:nvPr/>
        </p:nvGrpSpPr>
        <p:grpSpPr>
          <a:xfrm>
            <a:off x="1574024" y="2305406"/>
            <a:ext cx="93900" cy="816939"/>
            <a:chOff x="996050" y="213293"/>
            <a:chExt cx="93900" cy="909732"/>
          </a:xfrm>
        </p:grpSpPr>
        <p:cxnSp>
          <p:nvCxnSpPr>
            <p:cNvPr id="1331" name="Google Shape;1331;p8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32" name="Google Shape;1332;p8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33" name="Google Shape;1333;p88"/>
          <p:cNvSpPr/>
          <p:nvPr/>
        </p:nvSpPr>
        <p:spPr>
          <a:xfrm rot="-3572318">
            <a:off x="6695347" y="2235480"/>
            <a:ext cx="1666413" cy="1666413"/>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34" name="Google Shape;1334;p88"/>
          <p:cNvSpPr/>
          <p:nvPr/>
        </p:nvSpPr>
        <p:spPr>
          <a:xfrm>
            <a:off x="6680600" y="22206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35" name="Google Shape;1335;p88"/>
          <p:cNvSpPr txBox="1"/>
          <p:nvPr/>
        </p:nvSpPr>
        <p:spPr>
          <a:xfrm>
            <a:off x="6906975" y="316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36" name="Google Shape;1336;p88"/>
          <p:cNvSpPr txBox="1"/>
          <p:nvPr/>
        </p:nvSpPr>
        <p:spPr>
          <a:xfrm>
            <a:off x="6995439" y="23613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37" name="Google Shape;1337;p88"/>
          <p:cNvSpPr/>
          <p:nvPr/>
        </p:nvSpPr>
        <p:spPr>
          <a:xfrm flipH="1">
            <a:off x="6695289" y="2235411"/>
            <a:ext cx="1666500" cy="1666500"/>
          </a:xfrm>
          <a:prstGeom prst="pie">
            <a:avLst>
              <a:gd fmla="val 12563709"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38" name="Google Shape;1338;p88"/>
          <p:cNvSpPr txBox="1"/>
          <p:nvPr/>
        </p:nvSpPr>
        <p:spPr>
          <a:xfrm>
            <a:off x="7637726" y="316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39" name="Google Shape;1339;p88"/>
          <p:cNvSpPr/>
          <p:nvPr/>
        </p:nvSpPr>
        <p:spPr>
          <a:xfrm flipH="1" rot="3616151">
            <a:off x="6695206" y="2235314"/>
            <a:ext cx="1666580" cy="1666580"/>
          </a:xfrm>
          <a:prstGeom prst="pie">
            <a:avLst>
              <a:gd fmla="val 12563709"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0" name="Google Shape;1340;p88"/>
          <p:cNvSpPr/>
          <p:nvPr/>
        </p:nvSpPr>
        <p:spPr>
          <a:xfrm flipH="1" rot="7179397">
            <a:off x="6695138" y="2235126"/>
            <a:ext cx="1666731" cy="1666731"/>
          </a:xfrm>
          <a:prstGeom prst="pie">
            <a:avLst>
              <a:gd fmla="val 12563709"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1" name="Google Shape;1341;p88"/>
          <p:cNvSpPr txBox="1"/>
          <p:nvPr/>
        </p:nvSpPr>
        <p:spPr>
          <a:xfrm>
            <a:off x="7561526" y="234906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42" name="Google Shape;1342;p88"/>
          <p:cNvSpPr txBox="1"/>
          <p:nvPr/>
        </p:nvSpPr>
        <p:spPr>
          <a:xfrm>
            <a:off x="7505766" y="32987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343" name="Google Shape;1343;p88"/>
          <p:cNvSpPr/>
          <p:nvPr/>
        </p:nvSpPr>
        <p:spPr>
          <a:xfrm rot="-7167804">
            <a:off x="6695356" y="2235603"/>
            <a:ext cx="1666303" cy="1666303"/>
          </a:xfrm>
          <a:prstGeom prst="pie">
            <a:avLst>
              <a:gd fmla="val 16218657" name="adj1"/>
              <a:gd fmla="val 19793024"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4" name="Google Shape;1344;p88"/>
          <p:cNvSpPr/>
          <p:nvPr/>
        </p:nvSpPr>
        <p:spPr>
          <a:xfrm rot="10800000">
            <a:off x="6695459" y="2235706"/>
            <a:ext cx="1666200" cy="1666200"/>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45" name="Google Shape;1345;p88"/>
          <p:cNvSpPr txBox="1"/>
          <p:nvPr/>
        </p:nvSpPr>
        <p:spPr>
          <a:xfrm>
            <a:off x="7757439" y="28185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46" name="Google Shape;1346;p88"/>
          <p:cNvSpPr txBox="1"/>
          <p:nvPr/>
        </p:nvSpPr>
        <p:spPr>
          <a:xfrm>
            <a:off x="6995439" y="331921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47" name="Google Shape;1347;p88"/>
          <p:cNvSpPr txBox="1"/>
          <p:nvPr/>
        </p:nvSpPr>
        <p:spPr>
          <a:xfrm>
            <a:off x="6723326" y="28415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1348" name="Google Shape;1348;p88"/>
          <p:cNvGrpSpPr/>
          <p:nvPr/>
        </p:nvGrpSpPr>
        <p:grpSpPr>
          <a:xfrm>
            <a:off x="7479909" y="2286163"/>
            <a:ext cx="93900" cy="816939"/>
            <a:chOff x="996050" y="213293"/>
            <a:chExt cx="93900" cy="909732"/>
          </a:xfrm>
        </p:grpSpPr>
        <p:cxnSp>
          <p:nvCxnSpPr>
            <p:cNvPr id="1349" name="Google Shape;1349;p8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50" name="Google Shape;1350;p8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351" name="Google Shape;1351;p88"/>
          <p:cNvPicPr preferRelativeResize="0"/>
          <p:nvPr/>
        </p:nvPicPr>
        <p:blipFill>
          <a:blip r:embed="rId3">
            <a:alphaModFix/>
          </a:blip>
          <a:stretch>
            <a:fillRect/>
          </a:stretch>
        </p:blipFill>
        <p:spPr>
          <a:xfrm>
            <a:off x="7851783" y="41391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Aqoonsashada marka laba natiijo ay isku ekaadaan (equally likely)</a:t>
            </a:r>
            <a:endParaRPr/>
          </a:p>
        </p:txBody>
      </p:sp>
      <p:sp>
        <p:nvSpPr>
          <p:cNvPr id="1357" name="Google Shape;1357;p89"/>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Calaamadee (tick) spinners-ka halkaasoo natiijooyinka 'guul' iyo 'khasaare' ay isku ekaadaan (equally likely).</a:t>
            </a:r>
            <a:r>
              <a:rPr b="1" lang="en-GB" sz="1100">
                <a:latin typeface="Lexend"/>
              </a:rPr>
              <a:t/>
            </a:r>
            <a:r>
              <a:rPr lang="en-GB" sz="1100">
                <a:latin typeface="Lexend"/>
              </a:rPr>
              <a:t/>
            </a:r>
            <a:endParaRPr sz="1600"/>
          </a:p>
        </p:txBody>
      </p:sp>
      <p:sp>
        <p:nvSpPr>
          <p:cNvPr id="1358" name="Google Shape;1358;p89"/>
          <p:cNvSpPr/>
          <p:nvPr/>
        </p:nvSpPr>
        <p:spPr>
          <a:xfrm>
            <a:off x="2718200" y="11538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9" name="Google Shape;1359;p89"/>
          <p:cNvSpPr/>
          <p:nvPr/>
        </p:nvSpPr>
        <p:spPr>
          <a:xfrm rot="8649824">
            <a:off x="2733095" y="1168761"/>
            <a:ext cx="1666351" cy="1666351"/>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0" name="Google Shape;1360;p89"/>
          <p:cNvSpPr/>
          <p:nvPr/>
        </p:nvSpPr>
        <p:spPr>
          <a:xfrm rot="-8629029">
            <a:off x="2733196" y="1168863"/>
            <a:ext cx="1666260" cy="166626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1" name="Google Shape;1361;p89"/>
          <p:cNvSpPr/>
          <p:nvPr/>
        </p:nvSpPr>
        <p:spPr>
          <a:xfrm rot="-4309758">
            <a:off x="2733241" y="1169027"/>
            <a:ext cx="1666190" cy="166619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2" name="Google Shape;1362;p89"/>
          <p:cNvSpPr/>
          <p:nvPr/>
        </p:nvSpPr>
        <p:spPr>
          <a:xfrm>
            <a:off x="2733241" y="1169027"/>
            <a:ext cx="1666200" cy="166620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3" name="Google Shape;1363;p89"/>
          <p:cNvSpPr txBox="1"/>
          <p:nvPr/>
        </p:nvSpPr>
        <p:spPr>
          <a:xfrm>
            <a:off x="3267075" y="23245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64" name="Google Shape;1364;p89"/>
          <p:cNvSpPr/>
          <p:nvPr/>
        </p:nvSpPr>
        <p:spPr>
          <a:xfrm rot="4312496">
            <a:off x="2733074" y="1168606"/>
            <a:ext cx="1666387" cy="1666387"/>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65" name="Google Shape;1365;p89"/>
          <p:cNvSpPr txBox="1"/>
          <p:nvPr/>
        </p:nvSpPr>
        <p:spPr>
          <a:xfrm>
            <a:off x="2944575" y="14101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66" name="Google Shape;1366;p89"/>
          <p:cNvSpPr txBox="1"/>
          <p:nvPr/>
        </p:nvSpPr>
        <p:spPr>
          <a:xfrm>
            <a:off x="3599126" y="1410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67" name="Google Shape;1367;p89"/>
          <p:cNvSpPr txBox="1"/>
          <p:nvPr/>
        </p:nvSpPr>
        <p:spPr>
          <a:xfrm>
            <a:off x="3751526" y="1943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68" name="Google Shape;1368;p89"/>
          <p:cNvSpPr txBox="1"/>
          <p:nvPr/>
        </p:nvSpPr>
        <p:spPr>
          <a:xfrm>
            <a:off x="2792175" y="19435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69" name="Google Shape;1369;p89"/>
          <p:cNvSpPr/>
          <p:nvPr/>
        </p:nvSpPr>
        <p:spPr>
          <a:xfrm>
            <a:off x="367384" y="2878394"/>
            <a:ext cx="1808400" cy="1808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0" name="Google Shape;1370;p89"/>
          <p:cNvSpPr txBox="1"/>
          <p:nvPr/>
        </p:nvSpPr>
        <p:spPr>
          <a:xfrm>
            <a:off x="608794" y="3883049"/>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71" name="Google Shape;1371;p89"/>
          <p:cNvSpPr/>
          <p:nvPr/>
        </p:nvSpPr>
        <p:spPr>
          <a:xfrm rot="3055579">
            <a:off x="383036" y="2894128"/>
            <a:ext cx="1777194" cy="1777194"/>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2" name="Google Shape;1372;p89"/>
          <p:cNvSpPr txBox="1"/>
          <p:nvPr/>
        </p:nvSpPr>
        <p:spPr>
          <a:xfrm>
            <a:off x="608794" y="3151698"/>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373" name="Google Shape;1373;p89"/>
          <p:cNvSpPr txBox="1"/>
          <p:nvPr/>
        </p:nvSpPr>
        <p:spPr>
          <a:xfrm>
            <a:off x="1256340" y="3114964"/>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74" name="Google Shape;1374;p89"/>
          <p:cNvSpPr txBox="1"/>
          <p:nvPr/>
        </p:nvSpPr>
        <p:spPr>
          <a:xfrm>
            <a:off x="1388082" y="3883049"/>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75" name="Google Shape;1375;p89"/>
          <p:cNvSpPr/>
          <p:nvPr/>
        </p:nvSpPr>
        <p:spPr>
          <a:xfrm rot="6174892">
            <a:off x="383355" y="2894323"/>
            <a:ext cx="1777156" cy="1777156"/>
          </a:xfrm>
          <a:prstGeom prst="pie">
            <a:avLst>
              <a:gd fmla="val 13145506"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6" name="Google Shape;1376;p89"/>
          <p:cNvSpPr/>
          <p:nvPr/>
        </p:nvSpPr>
        <p:spPr>
          <a:xfrm rot="9204799">
            <a:off x="383439" y="2894353"/>
            <a:ext cx="1777003" cy="1777003"/>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7" name="Google Shape;1377;p89"/>
          <p:cNvSpPr/>
          <p:nvPr/>
        </p:nvSpPr>
        <p:spPr>
          <a:xfrm rot="-9367318">
            <a:off x="383312" y="2894122"/>
            <a:ext cx="1777213" cy="1777213"/>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8" name="Google Shape;1378;p89"/>
          <p:cNvSpPr/>
          <p:nvPr/>
        </p:nvSpPr>
        <p:spPr>
          <a:xfrm rot="-6354970">
            <a:off x="383428" y="2894801"/>
            <a:ext cx="1776608" cy="1776608"/>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9" name="Google Shape;1379;p89"/>
          <p:cNvSpPr/>
          <p:nvPr/>
        </p:nvSpPr>
        <p:spPr>
          <a:xfrm rot="-3302761">
            <a:off x="383394" y="2894749"/>
            <a:ext cx="1776693" cy="1776693"/>
          </a:xfrm>
          <a:prstGeom prst="pie">
            <a:avLst>
              <a:gd fmla="val 13196772" name="adj1"/>
              <a:gd fmla="val 16289109"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0" name="Google Shape;1380;p89"/>
          <p:cNvSpPr/>
          <p:nvPr/>
        </p:nvSpPr>
        <p:spPr>
          <a:xfrm rot="-191659">
            <a:off x="383459" y="2894640"/>
            <a:ext cx="1776660" cy="1776660"/>
          </a:xfrm>
          <a:prstGeom prst="pie">
            <a:avLst>
              <a:gd fmla="val 13196772" name="adj1"/>
              <a:gd fmla="val 1642607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1" name="Google Shape;1381;p89"/>
          <p:cNvSpPr txBox="1"/>
          <p:nvPr/>
        </p:nvSpPr>
        <p:spPr>
          <a:xfrm>
            <a:off x="1388082" y="3856575"/>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82" name="Google Shape;1382;p89"/>
          <p:cNvSpPr txBox="1"/>
          <p:nvPr/>
        </p:nvSpPr>
        <p:spPr>
          <a:xfrm>
            <a:off x="494209" y="3922446"/>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83" name="Google Shape;1383;p89"/>
          <p:cNvSpPr txBox="1"/>
          <p:nvPr/>
        </p:nvSpPr>
        <p:spPr>
          <a:xfrm>
            <a:off x="695207" y="3076488"/>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384" name="Google Shape;1384;p89"/>
          <p:cNvSpPr txBox="1"/>
          <p:nvPr/>
        </p:nvSpPr>
        <p:spPr>
          <a:xfrm>
            <a:off x="449020" y="3454561"/>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85" name="Google Shape;1385;p89"/>
          <p:cNvSpPr txBox="1"/>
          <p:nvPr/>
        </p:nvSpPr>
        <p:spPr>
          <a:xfrm>
            <a:off x="1586676" y="3454561"/>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386" name="Google Shape;1386;p89"/>
          <p:cNvSpPr txBox="1"/>
          <p:nvPr/>
        </p:nvSpPr>
        <p:spPr>
          <a:xfrm>
            <a:off x="7595351" y="2379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grpSp>
        <p:nvGrpSpPr>
          <p:cNvPr id="1387" name="Google Shape;1387;p89"/>
          <p:cNvGrpSpPr/>
          <p:nvPr/>
        </p:nvGrpSpPr>
        <p:grpSpPr>
          <a:xfrm>
            <a:off x="1219763" y="2937989"/>
            <a:ext cx="100135" cy="871159"/>
            <a:chOff x="996050" y="213293"/>
            <a:chExt cx="93900" cy="909732"/>
          </a:xfrm>
        </p:grpSpPr>
        <p:cxnSp>
          <p:nvCxnSpPr>
            <p:cNvPr id="1388" name="Google Shape;1388;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89" name="Google Shape;1389;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90" name="Google Shape;1390;p89"/>
          <p:cNvGrpSpPr/>
          <p:nvPr/>
        </p:nvGrpSpPr>
        <p:grpSpPr>
          <a:xfrm>
            <a:off x="3517509" y="1209742"/>
            <a:ext cx="93900" cy="816939"/>
            <a:chOff x="996050" y="213293"/>
            <a:chExt cx="93900" cy="909732"/>
          </a:xfrm>
        </p:grpSpPr>
        <p:cxnSp>
          <p:nvCxnSpPr>
            <p:cNvPr id="1391" name="Google Shape;1391;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92" name="Google Shape;1392;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93" name="Google Shape;1393;p89"/>
          <p:cNvSpPr/>
          <p:nvPr/>
        </p:nvSpPr>
        <p:spPr>
          <a:xfrm>
            <a:off x="7246451" y="1075849"/>
            <a:ext cx="1531500" cy="1531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4" name="Google Shape;1394;p89"/>
          <p:cNvSpPr/>
          <p:nvPr/>
        </p:nvSpPr>
        <p:spPr>
          <a:xfrm rot="8649494">
            <a:off x="7259830" y="1089387"/>
            <a:ext cx="1504742" cy="1504742"/>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5" name="Google Shape;1395;p89"/>
          <p:cNvSpPr/>
          <p:nvPr/>
        </p:nvSpPr>
        <p:spPr>
          <a:xfrm rot="-8628934">
            <a:off x="7260026" y="1089409"/>
            <a:ext cx="1504608" cy="150460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6" name="Google Shape;1396;p89"/>
          <p:cNvSpPr/>
          <p:nvPr/>
        </p:nvSpPr>
        <p:spPr>
          <a:xfrm rot="-4309727">
            <a:off x="7260036" y="1089578"/>
            <a:ext cx="1504533" cy="1504533"/>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7" name="Google Shape;1397;p89"/>
          <p:cNvSpPr/>
          <p:nvPr/>
        </p:nvSpPr>
        <p:spPr>
          <a:xfrm>
            <a:off x="7260034" y="1089554"/>
            <a:ext cx="1504500" cy="150450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8" name="Google Shape;1398;p89"/>
          <p:cNvSpPr/>
          <p:nvPr/>
        </p:nvSpPr>
        <p:spPr>
          <a:xfrm>
            <a:off x="656175" y="1149225"/>
            <a:ext cx="1400400" cy="14004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9" name="Google Shape;1399;p89"/>
          <p:cNvSpPr/>
          <p:nvPr/>
        </p:nvSpPr>
        <p:spPr>
          <a:xfrm flipH="1">
            <a:off x="668278" y="1161413"/>
            <a:ext cx="1376100" cy="13761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0" name="Google Shape;1400;p89"/>
          <p:cNvSpPr/>
          <p:nvPr/>
        </p:nvSpPr>
        <p:spPr>
          <a:xfrm>
            <a:off x="668363" y="1161413"/>
            <a:ext cx="1376100" cy="1376100"/>
          </a:xfrm>
          <a:prstGeom prst="pie">
            <a:avLst>
              <a:gd fmla="val 5387953" name="adj1"/>
              <a:gd fmla="val 17620739"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1" name="Google Shape;1401;p89"/>
          <p:cNvSpPr txBox="1"/>
          <p:nvPr/>
        </p:nvSpPr>
        <p:spPr>
          <a:xfrm>
            <a:off x="780174" y="1675450"/>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02" name="Google Shape;1402;p89"/>
          <p:cNvSpPr txBox="1"/>
          <p:nvPr/>
        </p:nvSpPr>
        <p:spPr>
          <a:xfrm>
            <a:off x="1446500" y="167545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khasaare</a:t>
            </a:r>
            <a:endParaRPr sz="1600">
              <a:solidFill>
                <a:srgbClr val="FFFFFF"/>
              </a:solidFill>
              <a:latin typeface="Lexend"/>
              <a:ea typeface="Lexend"/>
              <a:cs typeface="Lexend"/>
              <a:sym typeface="Lexend"/>
            </a:endParaRPr>
          </a:p>
        </p:txBody>
      </p:sp>
      <p:sp>
        <p:nvSpPr>
          <p:cNvPr id="1403" name="Google Shape;1403;p89"/>
          <p:cNvSpPr txBox="1"/>
          <p:nvPr/>
        </p:nvSpPr>
        <p:spPr>
          <a:xfrm>
            <a:off x="7742080" y="2132956"/>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04" name="Google Shape;1404;p89"/>
          <p:cNvSpPr/>
          <p:nvPr/>
        </p:nvSpPr>
        <p:spPr>
          <a:xfrm rot="4312759">
            <a:off x="7259809" y="1089137"/>
            <a:ext cx="1504729" cy="1504729"/>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5" name="Google Shape;1405;p89"/>
          <p:cNvSpPr txBox="1"/>
          <p:nvPr/>
        </p:nvSpPr>
        <p:spPr>
          <a:xfrm>
            <a:off x="7450866" y="1307263"/>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06" name="Google Shape;1406;p89"/>
          <p:cNvSpPr txBox="1"/>
          <p:nvPr/>
        </p:nvSpPr>
        <p:spPr>
          <a:xfrm>
            <a:off x="8041918" y="1307269"/>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07" name="Google Shape;1407;p89"/>
          <p:cNvSpPr txBox="1"/>
          <p:nvPr/>
        </p:nvSpPr>
        <p:spPr>
          <a:xfrm>
            <a:off x="8187575" y="1712731"/>
            <a:ext cx="63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08" name="Google Shape;1408;p89"/>
          <p:cNvSpPr txBox="1"/>
          <p:nvPr/>
        </p:nvSpPr>
        <p:spPr>
          <a:xfrm>
            <a:off x="7217499" y="1712725"/>
            <a:ext cx="63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409" name="Google Shape;1409;p89"/>
          <p:cNvGrpSpPr/>
          <p:nvPr/>
        </p:nvGrpSpPr>
        <p:grpSpPr>
          <a:xfrm>
            <a:off x="7968230" y="1126323"/>
            <a:ext cx="84792" cy="737702"/>
            <a:chOff x="996050" y="213293"/>
            <a:chExt cx="93900" cy="909732"/>
          </a:xfrm>
        </p:grpSpPr>
        <p:cxnSp>
          <p:nvCxnSpPr>
            <p:cNvPr id="1410" name="Google Shape;1410;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11" name="Google Shape;1411;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412" name="Google Shape;1412;p89"/>
          <p:cNvGrpSpPr/>
          <p:nvPr/>
        </p:nvGrpSpPr>
        <p:grpSpPr>
          <a:xfrm>
            <a:off x="1316159" y="1195376"/>
            <a:ext cx="77533" cy="674566"/>
            <a:chOff x="996050" y="213293"/>
            <a:chExt cx="93900" cy="909732"/>
          </a:xfrm>
        </p:grpSpPr>
        <p:cxnSp>
          <p:nvCxnSpPr>
            <p:cNvPr id="1413" name="Google Shape;1413;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14" name="Google Shape;1414;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15" name="Google Shape;1415;p89"/>
          <p:cNvSpPr/>
          <p:nvPr/>
        </p:nvSpPr>
        <p:spPr>
          <a:xfrm rot="-3572318">
            <a:off x="4942747" y="1168680"/>
            <a:ext cx="1666413" cy="1666413"/>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6" name="Google Shape;1416;p89"/>
          <p:cNvSpPr/>
          <p:nvPr/>
        </p:nvSpPr>
        <p:spPr>
          <a:xfrm>
            <a:off x="4928000" y="1153850"/>
            <a:ext cx="1695900" cy="1695900"/>
          </a:xfrm>
          <a:prstGeom prst="ellipse">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7" name="Google Shape;1417;p89"/>
          <p:cNvSpPr txBox="1"/>
          <p:nvPr/>
        </p:nvSpPr>
        <p:spPr>
          <a:xfrm>
            <a:off x="5154375" y="2095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418" name="Google Shape;1418;p89"/>
          <p:cNvSpPr txBox="1"/>
          <p:nvPr/>
        </p:nvSpPr>
        <p:spPr>
          <a:xfrm>
            <a:off x="5242839" y="12945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19" name="Google Shape;1419;p89"/>
          <p:cNvSpPr/>
          <p:nvPr/>
        </p:nvSpPr>
        <p:spPr>
          <a:xfrm flipH="1">
            <a:off x="4942689" y="1168611"/>
            <a:ext cx="1666500" cy="1666500"/>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0" name="Google Shape;1420;p89"/>
          <p:cNvSpPr txBox="1"/>
          <p:nvPr/>
        </p:nvSpPr>
        <p:spPr>
          <a:xfrm>
            <a:off x="58851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21" name="Google Shape;1421;p89"/>
          <p:cNvSpPr/>
          <p:nvPr/>
        </p:nvSpPr>
        <p:spPr>
          <a:xfrm flipH="1" rot="3616151">
            <a:off x="4942606" y="1168514"/>
            <a:ext cx="1666580" cy="1666580"/>
          </a:xfrm>
          <a:prstGeom prst="pie">
            <a:avLst>
              <a:gd fmla="val 12563709"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2" name="Google Shape;1422;p89"/>
          <p:cNvSpPr/>
          <p:nvPr/>
        </p:nvSpPr>
        <p:spPr>
          <a:xfrm flipH="1" rot="7179397">
            <a:off x="4942538" y="1168326"/>
            <a:ext cx="1666731" cy="1666731"/>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3" name="Google Shape;1423;p89"/>
          <p:cNvSpPr txBox="1"/>
          <p:nvPr/>
        </p:nvSpPr>
        <p:spPr>
          <a:xfrm>
            <a:off x="5808926" y="128226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24" name="Google Shape;1424;p89"/>
          <p:cNvSpPr txBox="1"/>
          <p:nvPr/>
        </p:nvSpPr>
        <p:spPr>
          <a:xfrm>
            <a:off x="5753166" y="22319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25" name="Google Shape;1425;p89"/>
          <p:cNvSpPr/>
          <p:nvPr/>
        </p:nvSpPr>
        <p:spPr>
          <a:xfrm rot="-7167804">
            <a:off x="4942756" y="1168803"/>
            <a:ext cx="1666303" cy="1666303"/>
          </a:xfrm>
          <a:prstGeom prst="pie">
            <a:avLst>
              <a:gd fmla="val 16218657" name="adj1"/>
              <a:gd fmla="val 19793024"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6" name="Google Shape;1426;p89"/>
          <p:cNvSpPr/>
          <p:nvPr/>
        </p:nvSpPr>
        <p:spPr>
          <a:xfrm rot="10800000">
            <a:off x="4942859" y="1168906"/>
            <a:ext cx="1666200" cy="1666200"/>
          </a:xfrm>
          <a:prstGeom prst="pie">
            <a:avLst>
              <a:gd fmla="val 16218657" name="adj1"/>
              <a:gd fmla="val 19793024"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7" name="Google Shape;1427;p89"/>
          <p:cNvSpPr txBox="1"/>
          <p:nvPr/>
        </p:nvSpPr>
        <p:spPr>
          <a:xfrm>
            <a:off x="6004839" y="17517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28" name="Google Shape;1428;p89"/>
          <p:cNvSpPr txBox="1"/>
          <p:nvPr/>
        </p:nvSpPr>
        <p:spPr>
          <a:xfrm>
            <a:off x="5242839" y="225241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29" name="Google Shape;1429;p89"/>
          <p:cNvSpPr txBox="1"/>
          <p:nvPr/>
        </p:nvSpPr>
        <p:spPr>
          <a:xfrm>
            <a:off x="4970726" y="17747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430" name="Google Shape;1430;p89"/>
          <p:cNvGrpSpPr/>
          <p:nvPr/>
        </p:nvGrpSpPr>
        <p:grpSpPr>
          <a:xfrm>
            <a:off x="5727309" y="1219363"/>
            <a:ext cx="93900" cy="816939"/>
            <a:chOff x="996050" y="213293"/>
            <a:chExt cx="93900" cy="909732"/>
          </a:xfrm>
        </p:grpSpPr>
        <p:cxnSp>
          <p:nvCxnSpPr>
            <p:cNvPr id="1431" name="Google Shape;1431;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32" name="Google Shape;1432;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33" name="Google Shape;1433;p89"/>
          <p:cNvSpPr/>
          <p:nvPr/>
        </p:nvSpPr>
        <p:spPr>
          <a:xfrm>
            <a:off x="2530300" y="3175750"/>
            <a:ext cx="1309800" cy="13098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4" name="Google Shape;1434;p89"/>
          <p:cNvSpPr/>
          <p:nvPr/>
        </p:nvSpPr>
        <p:spPr>
          <a:xfrm flipH="1">
            <a:off x="2541639" y="3187149"/>
            <a:ext cx="1287000" cy="12870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5" name="Google Shape;1435;p89"/>
          <p:cNvSpPr/>
          <p:nvPr/>
        </p:nvSpPr>
        <p:spPr>
          <a:xfrm>
            <a:off x="2541699" y="3187149"/>
            <a:ext cx="1287000" cy="1287000"/>
          </a:xfrm>
          <a:prstGeom prst="pie">
            <a:avLst>
              <a:gd fmla="val 5387953" name="adj1"/>
              <a:gd fmla="val 161926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6" name="Google Shape;1436;p89"/>
          <p:cNvSpPr txBox="1"/>
          <p:nvPr/>
        </p:nvSpPr>
        <p:spPr>
          <a:xfrm>
            <a:off x="2574925" y="3667900"/>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37" name="Google Shape;1437;p89"/>
          <p:cNvSpPr/>
          <p:nvPr/>
        </p:nvSpPr>
        <p:spPr>
          <a:xfrm flipH="1">
            <a:off x="2541639" y="3187149"/>
            <a:ext cx="1287000" cy="1287000"/>
          </a:xfrm>
          <a:prstGeom prst="pie">
            <a:avLst>
              <a:gd fmla="val 10825856"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8" name="Google Shape;1438;p89"/>
          <p:cNvSpPr txBox="1"/>
          <p:nvPr/>
        </p:nvSpPr>
        <p:spPr>
          <a:xfrm>
            <a:off x="3193278" y="337367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39" name="Google Shape;1439;p89"/>
          <p:cNvSpPr txBox="1"/>
          <p:nvPr/>
        </p:nvSpPr>
        <p:spPr>
          <a:xfrm>
            <a:off x="3193275" y="390330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440" name="Google Shape;1440;p89"/>
          <p:cNvGrpSpPr/>
          <p:nvPr/>
        </p:nvGrpSpPr>
        <p:grpSpPr>
          <a:xfrm>
            <a:off x="3147612" y="3226344"/>
            <a:ext cx="72519" cy="630899"/>
            <a:chOff x="996050" y="213293"/>
            <a:chExt cx="93900" cy="909732"/>
          </a:xfrm>
        </p:grpSpPr>
        <p:cxnSp>
          <p:nvCxnSpPr>
            <p:cNvPr id="1441" name="Google Shape;1441;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42" name="Google Shape;1442;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43" name="Google Shape;1443;p89"/>
          <p:cNvSpPr/>
          <p:nvPr/>
        </p:nvSpPr>
        <p:spPr>
          <a:xfrm>
            <a:off x="6428058" y="2882511"/>
            <a:ext cx="1896000" cy="1896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4" name="Google Shape;1444;p89"/>
          <p:cNvSpPr txBox="1"/>
          <p:nvPr/>
        </p:nvSpPr>
        <p:spPr>
          <a:xfrm>
            <a:off x="6681163" y="3935833"/>
            <a:ext cx="63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445" name="Google Shape;1445;p89"/>
          <p:cNvSpPr/>
          <p:nvPr/>
        </p:nvSpPr>
        <p:spPr>
          <a:xfrm rot="3054825">
            <a:off x="6444740" y="2899042"/>
            <a:ext cx="1863314" cy="1863314"/>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6" name="Google Shape;1446;p89"/>
          <p:cNvSpPr txBox="1"/>
          <p:nvPr/>
        </p:nvSpPr>
        <p:spPr>
          <a:xfrm>
            <a:off x="6681163" y="3169054"/>
            <a:ext cx="63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447" name="Google Shape;1447;p89"/>
          <p:cNvSpPr txBox="1"/>
          <p:nvPr/>
        </p:nvSpPr>
        <p:spPr>
          <a:xfrm>
            <a:off x="7498201" y="3935833"/>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448" name="Google Shape;1448;p89"/>
          <p:cNvSpPr/>
          <p:nvPr/>
        </p:nvSpPr>
        <p:spPr>
          <a:xfrm rot="6175445">
            <a:off x="6444853" y="2899050"/>
            <a:ext cx="1863097" cy="1863097"/>
          </a:xfrm>
          <a:prstGeom prst="pie">
            <a:avLst>
              <a:gd fmla="val 13145506" name="adj1"/>
              <a:gd fmla="val 16225322" name="adj2"/>
            </a:avLst>
          </a:prstGeom>
          <a:solidFill>
            <a:schemeClr val="l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9" name="Google Shape;1449;p89"/>
          <p:cNvSpPr/>
          <p:nvPr/>
        </p:nvSpPr>
        <p:spPr>
          <a:xfrm rot="9204364">
            <a:off x="6444935" y="2899461"/>
            <a:ext cx="1863003" cy="1863003"/>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0" name="Google Shape;1450;p89"/>
          <p:cNvSpPr/>
          <p:nvPr/>
        </p:nvSpPr>
        <p:spPr>
          <a:xfrm rot="-9367815">
            <a:off x="6444772" y="2899363"/>
            <a:ext cx="1863051" cy="1863051"/>
          </a:xfrm>
          <a:prstGeom prst="pie">
            <a:avLst>
              <a:gd fmla="val 13196772" name="adj1"/>
              <a:gd fmla="val 16225322" name="adj2"/>
            </a:avLst>
          </a:prstGeom>
          <a:solidFill>
            <a:schemeClr val="dk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1" name="Google Shape;1451;p89"/>
          <p:cNvSpPr/>
          <p:nvPr/>
        </p:nvSpPr>
        <p:spPr>
          <a:xfrm rot="-6354975">
            <a:off x="6444823" y="2899319"/>
            <a:ext cx="1863022" cy="1863022"/>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2" name="Google Shape;1452;p89"/>
          <p:cNvSpPr/>
          <p:nvPr/>
        </p:nvSpPr>
        <p:spPr>
          <a:xfrm rot="-3302429">
            <a:off x="6444881" y="2899736"/>
            <a:ext cx="1862835" cy="1862835"/>
          </a:xfrm>
          <a:prstGeom prst="pie">
            <a:avLst>
              <a:gd fmla="val 13196772" name="adj1"/>
              <a:gd fmla="val 16289109"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3" name="Google Shape;1453;p89"/>
          <p:cNvSpPr/>
          <p:nvPr/>
        </p:nvSpPr>
        <p:spPr>
          <a:xfrm rot="-191097">
            <a:off x="6444773" y="2899699"/>
            <a:ext cx="1862877" cy="1862877"/>
          </a:xfrm>
          <a:prstGeom prst="pie">
            <a:avLst>
              <a:gd fmla="val 13196772" name="adj1"/>
              <a:gd fmla="val 1642607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4" name="Google Shape;1454;p89"/>
          <p:cNvSpPr txBox="1"/>
          <p:nvPr/>
        </p:nvSpPr>
        <p:spPr>
          <a:xfrm>
            <a:off x="7712548" y="348295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5" name="Google Shape;1455;p89"/>
          <p:cNvSpPr txBox="1"/>
          <p:nvPr/>
        </p:nvSpPr>
        <p:spPr>
          <a:xfrm>
            <a:off x="6561027" y="3977138"/>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6" name="Google Shape;1456;p89"/>
          <p:cNvSpPr txBox="1"/>
          <p:nvPr/>
        </p:nvSpPr>
        <p:spPr>
          <a:xfrm>
            <a:off x="6771762" y="3090201"/>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7" name="Google Shape;1457;p89"/>
          <p:cNvSpPr txBox="1"/>
          <p:nvPr/>
        </p:nvSpPr>
        <p:spPr>
          <a:xfrm>
            <a:off x="6513649" y="348658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58" name="Google Shape;1458;p89"/>
          <p:cNvSpPr txBox="1"/>
          <p:nvPr/>
        </p:nvSpPr>
        <p:spPr>
          <a:xfrm>
            <a:off x="7401615" y="310558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59" name="Google Shape;1459;p89"/>
          <p:cNvSpPr txBox="1"/>
          <p:nvPr/>
        </p:nvSpPr>
        <p:spPr>
          <a:xfrm>
            <a:off x="7643432" y="3948567"/>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grpSp>
        <p:nvGrpSpPr>
          <p:cNvPr id="1460" name="Google Shape;1460;p89"/>
          <p:cNvGrpSpPr/>
          <p:nvPr/>
        </p:nvGrpSpPr>
        <p:grpSpPr>
          <a:xfrm>
            <a:off x="7321770" y="2944995"/>
            <a:ext cx="104990" cy="913371"/>
            <a:chOff x="996050" y="213293"/>
            <a:chExt cx="93900" cy="909732"/>
          </a:xfrm>
        </p:grpSpPr>
        <p:cxnSp>
          <p:nvCxnSpPr>
            <p:cNvPr id="1461" name="Google Shape;1461;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62" name="Google Shape;1462;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63" name="Google Shape;1463;p89"/>
          <p:cNvSpPr txBox="1"/>
          <p:nvPr/>
        </p:nvSpPr>
        <p:spPr>
          <a:xfrm>
            <a:off x="7058081" y="4126591"/>
            <a:ext cx="878700" cy="67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lt1"/>
                </a:solidFill>
                <a:latin typeface="Lexend"/>
                <a:ea typeface="Lexend"/>
                <a:cs typeface="Lexend"/>
                <a:sym typeface="Lexend"/>
              </a:rPr>
              <a:t>mar kale wareeji</a:t>
            </a:r>
            <a:endParaRPr sz="1600">
              <a:solidFill>
                <a:schemeClr val="lt1"/>
              </a:solidFill>
              <a:latin typeface="Lexend"/>
              <a:ea typeface="Lexend"/>
              <a:cs typeface="Lexend"/>
              <a:sym typeface="Lexend"/>
            </a:endParaRPr>
          </a:p>
        </p:txBody>
      </p:sp>
      <p:sp>
        <p:nvSpPr>
          <p:cNvPr id="1464" name="Google Shape;1464;p89"/>
          <p:cNvSpPr txBox="1"/>
          <p:nvPr/>
        </p:nvSpPr>
        <p:spPr>
          <a:xfrm>
            <a:off x="988557" y="4138904"/>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65" name="Google Shape;1465;p89"/>
          <p:cNvSpPr/>
          <p:nvPr/>
        </p:nvSpPr>
        <p:spPr>
          <a:xfrm>
            <a:off x="4318400" y="29826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66" name="Google Shape;1466;p89"/>
          <p:cNvSpPr/>
          <p:nvPr/>
        </p:nvSpPr>
        <p:spPr>
          <a:xfrm flipH="1">
            <a:off x="4333089" y="2997411"/>
            <a:ext cx="1666500" cy="1666500"/>
          </a:xfrm>
          <a:prstGeom prst="pie">
            <a:avLst>
              <a:gd fmla="val 8122935" name="adj1"/>
              <a:gd fmla="val 10824216" name="adj2"/>
            </a:avLst>
          </a:prstGeom>
          <a:solidFill>
            <a:schemeClr val="l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67" name="Google Shape;1467;p89"/>
          <p:cNvSpPr txBox="1"/>
          <p:nvPr/>
        </p:nvSpPr>
        <p:spPr>
          <a:xfrm>
            <a:off x="5411839" y="3800426"/>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68" name="Google Shape;1468;p89"/>
          <p:cNvSpPr/>
          <p:nvPr/>
        </p:nvSpPr>
        <p:spPr>
          <a:xfrm>
            <a:off x="4333161" y="2997411"/>
            <a:ext cx="1666500" cy="16665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69" name="Google Shape;1469;p89"/>
          <p:cNvSpPr/>
          <p:nvPr/>
        </p:nvSpPr>
        <p:spPr>
          <a:xfrm flipH="1">
            <a:off x="4333089" y="2997411"/>
            <a:ext cx="1666500" cy="1666500"/>
          </a:xfrm>
          <a:prstGeom prst="pie">
            <a:avLst>
              <a:gd fmla="val 10838302"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70" name="Google Shape;1470;p89"/>
          <p:cNvSpPr txBox="1"/>
          <p:nvPr/>
        </p:nvSpPr>
        <p:spPr>
          <a:xfrm>
            <a:off x="5261729" y="328364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71" name="Google Shape;1471;p89"/>
          <p:cNvSpPr/>
          <p:nvPr/>
        </p:nvSpPr>
        <p:spPr>
          <a:xfrm>
            <a:off x="4333161" y="2997411"/>
            <a:ext cx="1666500" cy="16665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72" name="Google Shape;1472;p89"/>
          <p:cNvSpPr txBox="1"/>
          <p:nvPr/>
        </p:nvSpPr>
        <p:spPr>
          <a:xfrm>
            <a:off x="4676112" y="312397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73" name="Google Shape;1473;p89"/>
          <p:cNvSpPr/>
          <p:nvPr/>
        </p:nvSpPr>
        <p:spPr>
          <a:xfrm>
            <a:off x="4333161" y="2997411"/>
            <a:ext cx="1666500" cy="16665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74" name="Google Shape;1474;p89"/>
          <p:cNvSpPr txBox="1"/>
          <p:nvPr/>
        </p:nvSpPr>
        <p:spPr>
          <a:xfrm>
            <a:off x="4356051" y="37941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75" name="Google Shape;1475;p89"/>
          <p:cNvSpPr/>
          <p:nvPr/>
        </p:nvSpPr>
        <p:spPr>
          <a:xfrm flipH="1">
            <a:off x="4333089" y="2997411"/>
            <a:ext cx="1666500" cy="1666500"/>
          </a:xfrm>
          <a:prstGeom prst="pie">
            <a:avLst>
              <a:gd fmla="val 2722096" name="adj1"/>
              <a:gd fmla="val 808442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76" name="Google Shape;1476;p89"/>
          <p:cNvSpPr txBox="1"/>
          <p:nvPr/>
        </p:nvSpPr>
        <p:spPr>
          <a:xfrm>
            <a:off x="4901801" y="4077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grpSp>
        <p:nvGrpSpPr>
          <p:cNvPr id="1477" name="Google Shape;1477;p89"/>
          <p:cNvGrpSpPr/>
          <p:nvPr/>
        </p:nvGrpSpPr>
        <p:grpSpPr>
          <a:xfrm>
            <a:off x="5117700" y="2997402"/>
            <a:ext cx="93900" cy="860333"/>
            <a:chOff x="996050" y="213293"/>
            <a:chExt cx="93900" cy="909732"/>
          </a:xfrm>
        </p:grpSpPr>
        <p:cxnSp>
          <p:nvCxnSpPr>
            <p:cNvPr id="1478" name="Google Shape;1478;p89"/>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79" name="Google Shape;1479;p89"/>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80" name="Google Shape;1480;p89"/>
          <p:cNvSpPr txBox="1"/>
          <p:nvPr/>
        </p:nvSpPr>
        <p:spPr>
          <a:xfrm>
            <a:off x="4368401" y="341942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sp>
        <p:nvSpPr>
          <p:cNvPr id="1485" name="Google Shape;1485;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Aqoonsashada marka laba natiijo ay yihiin kuwo isku mid ah (equally likely)</a:t>
            </a:r>
            <a:endParaRPr/>
          </a:p>
        </p:txBody>
      </p:sp>
      <p:sp>
        <p:nvSpPr>
          <p:cNvPr id="1486" name="Google Shape;1486;p9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Calaamadee spinners-ka halka natiijooyinka 'guul' iyo 'lumin' ay yihiin kuwo isku mid ah.</a:t>
            </a:r>
            <a:r>
              <a:rPr b="1" lang="en-GB" sz="1400">
                <a:latin typeface="Lexend"/>
              </a:rPr>
              <a:t/>
            </a:r>
            <a:r>
              <a:rPr lang="en-GB" sz="1400">
                <a:latin typeface="Lexend"/>
              </a:rPr>
              <a:t/>
            </a:r>
            <a:endParaRPr sz="1600"/>
          </a:p>
        </p:txBody>
      </p:sp>
      <p:sp>
        <p:nvSpPr>
          <p:cNvPr id="1487" name="Google Shape;1487;p90"/>
          <p:cNvSpPr/>
          <p:nvPr/>
        </p:nvSpPr>
        <p:spPr>
          <a:xfrm>
            <a:off x="2718200" y="11538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88" name="Google Shape;1488;p90"/>
          <p:cNvSpPr/>
          <p:nvPr/>
        </p:nvSpPr>
        <p:spPr>
          <a:xfrm rot="8649824">
            <a:off x="2733095" y="1168761"/>
            <a:ext cx="1666351" cy="1666351"/>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89" name="Google Shape;1489;p90"/>
          <p:cNvSpPr/>
          <p:nvPr/>
        </p:nvSpPr>
        <p:spPr>
          <a:xfrm rot="-8629029">
            <a:off x="2733196" y="1168863"/>
            <a:ext cx="1666260" cy="166626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0" name="Google Shape;1490;p90"/>
          <p:cNvSpPr/>
          <p:nvPr/>
        </p:nvSpPr>
        <p:spPr>
          <a:xfrm rot="-4309758">
            <a:off x="2733241" y="1169027"/>
            <a:ext cx="1666190" cy="166619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1" name="Google Shape;1491;p90"/>
          <p:cNvSpPr/>
          <p:nvPr/>
        </p:nvSpPr>
        <p:spPr>
          <a:xfrm>
            <a:off x="2733241" y="1169027"/>
            <a:ext cx="1666200" cy="166620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2" name="Google Shape;1492;p90"/>
          <p:cNvSpPr txBox="1"/>
          <p:nvPr/>
        </p:nvSpPr>
        <p:spPr>
          <a:xfrm>
            <a:off x="3267075" y="23245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93" name="Google Shape;1493;p90"/>
          <p:cNvSpPr/>
          <p:nvPr/>
        </p:nvSpPr>
        <p:spPr>
          <a:xfrm rot="4312496">
            <a:off x="2733074" y="1168606"/>
            <a:ext cx="1666387" cy="1666387"/>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4" name="Google Shape;1494;p90"/>
          <p:cNvSpPr txBox="1"/>
          <p:nvPr/>
        </p:nvSpPr>
        <p:spPr>
          <a:xfrm>
            <a:off x="2944575" y="14101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95" name="Google Shape;1495;p90"/>
          <p:cNvSpPr txBox="1"/>
          <p:nvPr/>
        </p:nvSpPr>
        <p:spPr>
          <a:xfrm>
            <a:off x="3599126" y="1410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496" name="Google Shape;1496;p90"/>
          <p:cNvSpPr txBox="1"/>
          <p:nvPr/>
        </p:nvSpPr>
        <p:spPr>
          <a:xfrm>
            <a:off x="3751526" y="1943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97" name="Google Shape;1497;p90"/>
          <p:cNvSpPr txBox="1"/>
          <p:nvPr/>
        </p:nvSpPr>
        <p:spPr>
          <a:xfrm>
            <a:off x="2792175" y="19435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98" name="Google Shape;1498;p90"/>
          <p:cNvSpPr/>
          <p:nvPr/>
        </p:nvSpPr>
        <p:spPr>
          <a:xfrm>
            <a:off x="367384" y="2878394"/>
            <a:ext cx="1808400" cy="18084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99" name="Google Shape;1499;p90"/>
          <p:cNvSpPr txBox="1"/>
          <p:nvPr/>
        </p:nvSpPr>
        <p:spPr>
          <a:xfrm>
            <a:off x="608794" y="3883049"/>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00" name="Google Shape;1500;p90"/>
          <p:cNvSpPr/>
          <p:nvPr/>
        </p:nvSpPr>
        <p:spPr>
          <a:xfrm rot="3055579">
            <a:off x="383036" y="2894128"/>
            <a:ext cx="1777194" cy="1777194"/>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1" name="Google Shape;1501;p90"/>
          <p:cNvSpPr txBox="1"/>
          <p:nvPr/>
        </p:nvSpPr>
        <p:spPr>
          <a:xfrm>
            <a:off x="608794" y="3151698"/>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02" name="Google Shape;1502;p90"/>
          <p:cNvSpPr txBox="1"/>
          <p:nvPr/>
        </p:nvSpPr>
        <p:spPr>
          <a:xfrm>
            <a:off x="1256340" y="3114964"/>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03" name="Google Shape;1503;p90"/>
          <p:cNvSpPr txBox="1"/>
          <p:nvPr/>
        </p:nvSpPr>
        <p:spPr>
          <a:xfrm>
            <a:off x="1388082" y="3883049"/>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lumin</a:t>
            </a:r>
            <a:endParaRPr sz="1600">
              <a:solidFill>
                <a:srgbClr val="FFFFFF"/>
              </a:solidFill>
              <a:latin typeface="Lexend"/>
              <a:ea typeface="Lexend"/>
              <a:cs typeface="Lexend"/>
              <a:sym typeface="Lexend"/>
            </a:endParaRPr>
          </a:p>
        </p:txBody>
      </p:sp>
      <p:sp>
        <p:nvSpPr>
          <p:cNvPr id="1504" name="Google Shape;1504;p90"/>
          <p:cNvSpPr/>
          <p:nvPr/>
        </p:nvSpPr>
        <p:spPr>
          <a:xfrm rot="6174892">
            <a:off x="383355" y="2894323"/>
            <a:ext cx="1777156" cy="1777156"/>
          </a:xfrm>
          <a:prstGeom prst="pie">
            <a:avLst>
              <a:gd fmla="val 13145506"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5" name="Google Shape;1505;p90"/>
          <p:cNvSpPr/>
          <p:nvPr/>
        </p:nvSpPr>
        <p:spPr>
          <a:xfrm rot="9204799">
            <a:off x="383439" y="2894353"/>
            <a:ext cx="1777003" cy="1777003"/>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6" name="Google Shape;1506;p90"/>
          <p:cNvSpPr/>
          <p:nvPr/>
        </p:nvSpPr>
        <p:spPr>
          <a:xfrm rot="-9367318">
            <a:off x="383312" y="2894122"/>
            <a:ext cx="1777213" cy="1777213"/>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7" name="Google Shape;1507;p90"/>
          <p:cNvSpPr/>
          <p:nvPr/>
        </p:nvSpPr>
        <p:spPr>
          <a:xfrm rot="-6354970">
            <a:off x="383428" y="2894801"/>
            <a:ext cx="1776608" cy="1776608"/>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8" name="Google Shape;1508;p90"/>
          <p:cNvSpPr/>
          <p:nvPr/>
        </p:nvSpPr>
        <p:spPr>
          <a:xfrm rot="-3302761">
            <a:off x="383394" y="2894749"/>
            <a:ext cx="1776693" cy="1776693"/>
          </a:xfrm>
          <a:prstGeom prst="pie">
            <a:avLst>
              <a:gd fmla="val 13196772" name="adj1"/>
              <a:gd fmla="val 16289109"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09" name="Google Shape;1509;p90"/>
          <p:cNvSpPr/>
          <p:nvPr/>
        </p:nvSpPr>
        <p:spPr>
          <a:xfrm rot="-191659">
            <a:off x="383459" y="2894640"/>
            <a:ext cx="1776660" cy="1776660"/>
          </a:xfrm>
          <a:prstGeom prst="pie">
            <a:avLst>
              <a:gd fmla="val 13196772" name="adj1"/>
              <a:gd fmla="val 1642607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10" name="Google Shape;1510;p90"/>
          <p:cNvSpPr txBox="1"/>
          <p:nvPr/>
        </p:nvSpPr>
        <p:spPr>
          <a:xfrm>
            <a:off x="1388082" y="3856575"/>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11" name="Google Shape;1511;p90"/>
          <p:cNvSpPr txBox="1"/>
          <p:nvPr/>
        </p:nvSpPr>
        <p:spPr>
          <a:xfrm>
            <a:off x="494209" y="3922446"/>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12" name="Google Shape;1512;p90"/>
          <p:cNvSpPr txBox="1"/>
          <p:nvPr/>
        </p:nvSpPr>
        <p:spPr>
          <a:xfrm>
            <a:off x="695207" y="3076488"/>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13" name="Google Shape;1513;p90"/>
          <p:cNvSpPr txBox="1"/>
          <p:nvPr/>
        </p:nvSpPr>
        <p:spPr>
          <a:xfrm>
            <a:off x="449020" y="3454561"/>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14" name="Google Shape;1514;p90"/>
          <p:cNvSpPr txBox="1"/>
          <p:nvPr/>
        </p:nvSpPr>
        <p:spPr>
          <a:xfrm>
            <a:off x="1586676" y="3454561"/>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15" name="Google Shape;1515;p90"/>
          <p:cNvSpPr txBox="1"/>
          <p:nvPr/>
        </p:nvSpPr>
        <p:spPr>
          <a:xfrm>
            <a:off x="7595351" y="2379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516" name="Google Shape;1516;p90"/>
          <p:cNvGrpSpPr/>
          <p:nvPr/>
        </p:nvGrpSpPr>
        <p:grpSpPr>
          <a:xfrm>
            <a:off x="1219763" y="2937989"/>
            <a:ext cx="100135" cy="871159"/>
            <a:chOff x="996050" y="213293"/>
            <a:chExt cx="93900" cy="909732"/>
          </a:xfrm>
        </p:grpSpPr>
        <p:cxnSp>
          <p:nvCxnSpPr>
            <p:cNvPr id="1517" name="Google Shape;1517;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18" name="Google Shape;1518;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519" name="Google Shape;1519;p90"/>
          <p:cNvGrpSpPr/>
          <p:nvPr/>
        </p:nvGrpSpPr>
        <p:grpSpPr>
          <a:xfrm>
            <a:off x="3517509" y="1209742"/>
            <a:ext cx="93900" cy="816939"/>
            <a:chOff x="996050" y="213293"/>
            <a:chExt cx="93900" cy="909732"/>
          </a:xfrm>
        </p:grpSpPr>
        <p:cxnSp>
          <p:nvCxnSpPr>
            <p:cNvPr id="1520" name="Google Shape;1520;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21" name="Google Shape;1521;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22" name="Google Shape;1522;p90"/>
          <p:cNvSpPr/>
          <p:nvPr/>
        </p:nvSpPr>
        <p:spPr>
          <a:xfrm>
            <a:off x="7246451" y="1075849"/>
            <a:ext cx="1531500" cy="15315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3" name="Google Shape;1523;p90"/>
          <p:cNvSpPr/>
          <p:nvPr/>
        </p:nvSpPr>
        <p:spPr>
          <a:xfrm rot="8649494">
            <a:off x="7259830" y="1089387"/>
            <a:ext cx="1504742" cy="1504742"/>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4" name="Google Shape;1524;p90"/>
          <p:cNvSpPr/>
          <p:nvPr/>
        </p:nvSpPr>
        <p:spPr>
          <a:xfrm rot="-8628934">
            <a:off x="7260026" y="1089409"/>
            <a:ext cx="1504608" cy="150460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5" name="Google Shape;1525;p90"/>
          <p:cNvSpPr/>
          <p:nvPr/>
        </p:nvSpPr>
        <p:spPr>
          <a:xfrm rot="-4309727">
            <a:off x="7260036" y="1089578"/>
            <a:ext cx="1504533" cy="1504533"/>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6" name="Google Shape;1526;p90"/>
          <p:cNvSpPr/>
          <p:nvPr/>
        </p:nvSpPr>
        <p:spPr>
          <a:xfrm>
            <a:off x="7260034" y="1089554"/>
            <a:ext cx="1504500" cy="150450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7" name="Google Shape;1527;p90"/>
          <p:cNvSpPr/>
          <p:nvPr/>
        </p:nvSpPr>
        <p:spPr>
          <a:xfrm>
            <a:off x="656175" y="1149225"/>
            <a:ext cx="1400400" cy="14004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8" name="Google Shape;1528;p90"/>
          <p:cNvSpPr/>
          <p:nvPr/>
        </p:nvSpPr>
        <p:spPr>
          <a:xfrm flipH="1">
            <a:off x="668278" y="1161413"/>
            <a:ext cx="1376100" cy="13761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29" name="Google Shape;1529;p90"/>
          <p:cNvSpPr/>
          <p:nvPr/>
        </p:nvSpPr>
        <p:spPr>
          <a:xfrm>
            <a:off x="668363" y="1161413"/>
            <a:ext cx="1376100" cy="1376100"/>
          </a:xfrm>
          <a:prstGeom prst="pie">
            <a:avLst>
              <a:gd fmla="val 5387953" name="adj1"/>
              <a:gd fmla="val 17620739"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30" name="Google Shape;1530;p90"/>
          <p:cNvSpPr txBox="1"/>
          <p:nvPr/>
        </p:nvSpPr>
        <p:spPr>
          <a:xfrm>
            <a:off x="780174" y="1675450"/>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31" name="Google Shape;1531;p90"/>
          <p:cNvSpPr txBox="1"/>
          <p:nvPr/>
        </p:nvSpPr>
        <p:spPr>
          <a:xfrm>
            <a:off x="1446500" y="167545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32" name="Google Shape;1532;p90"/>
          <p:cNvSpPr txBox="1"/>
          <p:nvPr/>
        </p:nvSpPr>
        <p:spPr>
          <a:xfrm>
            <a:off x="7742080" y="2132956"/>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33" name="Google Shape;1533;p90"/>
          <p:cNvSpPr/>
          <p:nvPr/>
        </p:nvSpPr>
        <p:spPr>
          <a:xfrm rot="4312759">
            <a:off x="7259809" y="1089137"/>
            <a:ext cx="1504729" cy="1504729"/>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34" name="Google Shape;1534;p90"/>
          <p:cNvSpPr txBox="1"/>
          <p:nvPr/>
        </p:nvSpPr>
        <p:spPr>
          <a:xfrm>
            <a:off x="7450866" y="1307263"/>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35" name="Google Shape;1535;p90"/>
          <p:cNvSpPr txBox="1"/>
          <p:nvPr/>
        </p:nvSpPr>
        <p:spPr>
          <a:xfrm>
            <a:off x="8041918" y="1307269"/>
            <a:ext cx="5688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36" name="Google Shape;1536;p90"/>
          <p:cNvSpPr txBox="1"/>
          <p:nvPr/>
        </p:nvSpPr>
        <p:spPr>
          <a:xfrm>
            <a:off x="8187575" y="1712731"/>
            <a:ext cx="63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37" name="Google Shape;1537;p90"/>
          <p:cNvSpPr txBox="1"/>
          <p:nvPr/>
        </p:nvSpPr>
        <p:spPr>
          <a:xfrm>
            <a:off x="7217499" y="1712725"/>
            <a:ext cx="636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538" name="Google Shape;1538;p90"/>
          <p:cNvGrpSpPr/>
          <p:nvPr/>
        </p:nvGrpSpPr>
        <p:grpSpPr>
          <a:xfrm>
            <a:off x="7968230" y="1126323"/>
            <a:ext cx="84792" cy="737702"/>
            <a:chOff x="996050" y="213293"/>
            <a:chExt cx="93900" cy="909732"/>
          </a:xfrm>
        </p:grpSpPr>
        <p:cxnSp>
          <p:nvCxnSpPr>
            <p:cNvPr id="1539" name="Google Shape;1539;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40" name="Google Shape;1540;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541" name="Google Shape;1541;p90"/>
          <p:cNvGrpSpPr/>
          <p:nvPr/>
        </p:nvGrpSpPr>
        <p:grpSpPr>
          <a:xfrm>
            <a:off x="1316159" y="1195376"/>
            <a:ext cx="77533" cy="674566"/>
            <a:chOff x="996050" y="213293"/>
            <a:chExt cx="93900" cy="909732"/>
          </a:xfrm>
        </p:grpSpPr>
        <p:cxnSp>
          <p:nvCxnSpPr>
            <p:cNvPr id="1542" name="Google Shape;1542;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43" name="Google Shape;1543;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44" name="Google Shape;1544;p90"/>
          <p:cNvSpPr/>
          <p:nvPr/>
        </p:nvSpPr>
        <p:spPr>
          <a:xfrm rot="-3572318">
            <a:off x="4942747" y="1168680"/>
            <a:ext cx="1666413" cy="1666413"/>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45" name="Google Shape;1545;p90"/>
          <p:cNvSpPr/>
          <p:nvPr/>
        </p:nvSpPr>
        <p:spPr>
          <a:xfrm>
            <a:off x="4928000" y="1153850"/>
            <a:ext cx="1695900" cy="1695900"/>
          </a:xfrm>
          <a:prstGeom prst="ellipse">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46" name="Google Shape;1546;p90"/>
          <p:cNvSpPr txBox="1"/>
          <p:nvPr/>
        </p:nvSpPr>
        <p:spPr>
          <a:xfrm>
            <a:off x="5154375" y="2095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47" name="Google Shape;1547;p90"/>
          <p:cNvSpPr txBox="1"/>
          <p:nvPr/>
        </p:nvSpPr>
        <p:spPr>
          <a:xfrm>
            <a:off x="5242839" y="12945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48" name="Google Shape;1548;p90"/>
          <p:cNvSpPr/>
          <p:nvPr/>
        </p:nvSpPr>
        <p:spPr>
          <a:xfrm flipH="1">
            <a:off x="4942689" y="1168611"/>
            <a:ext cx="1666500" cy="1666500"/>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49" name="Google Shape;1549;p90"/>
          <p:cNvSpPr txBox="1"/>
          <p:nvPr/>
        </p:nvSpPr>
        <p:spPr>
          <a:xfrm>
            <a:off x="58851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50" name="Google Shape;1550;p90"/>
          <p:cNvSpPr/>
          <p:nvPr/>
        </p:nvSpPr>
        <p:spPr>
          <a:xfrm flipH="1" rot="3616151">
            <a:off x="4942606" y="1168514"/>
            <a:ext cx="1666580" cy="1666580"/>
          </a:xfrm>
          <a:prstGeom prst="pie">
            <a:avLst>
              <a:gd fmla="val 12563709"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51" name="Google Shape;1551;p90"/>
          <p:cNvSpPr/>
          <p:nvPr/>
        </p:nvSpPr>
        <p:spPr>
          <a:xfrm flipH="1" rot="7179397">
            <a:off x="4942538" y="1168326"/>
            <a:ext cx="1666731" cy="1666731"/>
          </a:xfrm>
          <a:prstGeom prst="pie">
            <a:avLst>
              <a:gd fmla="val 12563709"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52" name="Google Shape;1552;p90"/>
          <p:cNvSpPr txBox="1"/>
          <p:nvPr/>
        </p:nvSpPr>
        <p:spPr>
          <a:xfrm>
            <a:off x="5808926" y="128226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53" name="Google Shape;1553;p90"/>
          <p:cNvSpPr txBox="1"/>
          <p:nvPr/>
        </p:nvSpPr>
        <p:spPr>
          <a:xfrm>
            <a:off x="5753166" y="22319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sp>
        <p:nvSpPr>
          <p:cNvPr id="1554" name="Google Shape;1554;p90"/>
          <p:cNvSpPr/>
          <p:nvPr/>
        </p:nvSpPr>
        <p:spPr>
          <a:xfrm rot="-7167804">
            <a:off x="4942756" y="1168803"/>
            <a:ext cx="1666303" cy="1666303"/>
          </a:xfrm>
          <a:prstGeom prst="pie">
            <a:avLst>
              <a:gd fmla="val 16218657" name="adj1"/>
              <a:gd fmla="val 19793024"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55" name="Google Shape;1555;p90"/>
          <p:cNvSpPr/>
          <p:nvPr/>
        </p:nvSpPr>
        <p:spPr>
          <a:xfrm rot="10800000">
            <a:off x="4942859" y="1168906"/>
            <a:ext cx="1666200" cy="1666200"/>
          </a:xfrm>
          <a:prstGeom prst="pie">
            <a:avLst>
              <a:gd fmla="val 16218657" name="adj1"/>
              <a:gd fmla="val 19793024"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56" name="Google Shape;1556;p90"/>
          <p:cNvSpPr txBox="1"/>
          <p:nvPr/>
        </p:nvSpPr>
        <p:spPr>
          <a:xfrm>
            <a:off x="6004839" y="17517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57" name="Google Shape;1557;p90"/>
          <p:cNvSpPr txBox="1"/>
          <p:nvPr/>
        </p:nvSpPr>
        <p:spPr>
          <a:xfrm>
            <a:off x="5242839" y="225241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58" name="Google Shape;1558;p90"/>
          <p:cNvSpPr txBox="1"/>
          <p:nvPr/>
        </p:nvSpPr>
        <p:spPr>
          <a:xfrm>
            <a:off x="4970726" y="177478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559" name="Google Shape;1559;p90"/>
          <p:cNvGrpSpPr/>
          <p:nvPr/>
        </p:nvGrpSpPr>
        <p:grpSpPr>
          <a:xfrm>
            <a:off x="5727309" y="1219363"/>
            <a:ext cx="93900" cy="816939"/>
            <a:chOff x="996050" y="213293"/>
            <a:chExt cx="93900" cy="909732"/>
          </a:xfrm>
        </p:grpSpPr>
        <p:cxnSp>
          <p:nvCxnSpPr>
            <p:cNvPr id="1560" name="Google Shape;1560;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61" name="Google Shape;1561;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62" name="Google Shape;1562;p90"/>
          <p:cNvSpPr/>
          <p:nvPr/>
        </p:nvSpPr>
        <p:spPr>
          <a:xfrm>
            <a:off x="2530300" y="3175750"/>
            <a:ext cx="1309800" cy="13098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63" name="Google Shape;1563;p90"/>
          <p:cNvSpPr/>
          <p:nvPr/>
        </p:nvSpPr>
        <p:spPr>
          <a:xfrm flipH="1">
            <a:off x="2541639" y="3187149"/>
            <a:ext cx="1287000" cy="12870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64" name="Google Shape;1564;p90"/>
          <p:cNvSpPr/>
          <p:nvPr/>
        </p:nvSpPr>
        <p:spPr>
          <a:xfrm>
            <a:off x="2541699" y="3187149"/>
            <a:ext cx="1287000" cy="1287000"/>
          </a:xfrm>
          <a:prstGeom prst="pie">
            <a:avLst>
              <a:gd fmla="val 5387953" name="adj1"/>
              <a:gd fmla="val 161926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65" name="Google Shape;1565;p90"/>
          <p:cNvSpPr txBox="1"/>
          <p:nvPr/>
        </p:nvSpPr>
        <p:spPr>
          <a:xfrm>
            <a:off x="2574925" y="3667900"/>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66" name="Google Shape;1566;p90"/>
          <p:cNvSpPr/>
          <p:nvPr/>
        </p:nvSpPr>
        <p:spPr>
          <a:xfrm flipH="1">
            <a:off x="2541639" y="3187149"/>
            <a:ext cx="1287000" cy="1287000"/>
          </a:xfrm>
          <a:prstGeom prst="pie">
            <a:avLst>
              <a:gd fmla="val 10825856"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67" name="Google Shape;1567;p90"/>
          <p:cNvSpPr txBox="1"/>
          <p:nvPr/>
        </p:nvSpPr>
        <p:spPr>
          <a:xfrm>
            <a:off x="3193278" y="337367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68" name="Google Shape;1568;p90"/>
          <p:cNvSpPr txBox="1"/>
          <p:nvPr/>
        </p:nvSpPr>
        <p:spPr>
          <a:xfrm>
            <a:off x="3193275" y="390330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569" name="Google Shape;1569;p90"/>
          <p:cNvGrpSpPr/>
          <p:nvPr/>
        </p:nvGrpSpPr>
        <p:grpSpPr>
          <a:xfrm>
            <a:off x="3147612" y="3226344"/>
            <a:ext cx="72519" cy="630899"/>
            <a:chOff x="996050" y="213293"/>
            <a:chExt cx="93900" cy="909732"/>
          </a:xfrm>
        </p:grpSpPr>
        <p:cxnSp>
          <p:nvCxnSpPr>
            <p:cNvPr id="1570" name="Google Shape;1570;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71" name="Google Shape;1571;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72" name="Google Shape;1572;p90"/>
          <p:cNvSpPr/>
          <p:nvPr/>
        </p:nvSpPr>
        <p:spPr>
          <a:xfrm>
            <a:off x="6428058" y="2882511"/>
            <a:ext cx="1896000" cy="18960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73" name="Google Shape;1573;p90"/>
          <p:cNvSpPr txBox="1"/>
          <p:nvPr/>
        </p:nvSpPr>
        <p:spPr>
          <a:xfrm>
            <a:off x="6681163" y="3935833"/>
            <a:ext cx="63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74" name="Google Shape;1574;p90"/>
          <p:cNvSpPr/>
          <p:nvPr/>
        </p:nvSpPr>
        <p:spPr>
          <a:xfrm rot="3054825">
            <a:off x="6444740" y="2899042"/>
            <a:ext cx="1863314" cy="1863314"/>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75" name="Google Shape;1575;p90"/>
          <p:cNvSpPr txBox="1"/>
          <p:nvPr/>
        </p:nvSpPr>
        <p:spPr>
          <a:xfrm>
            <a:off x="6681163" y="3169054"/>
            <a:ext cx="639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576" name="Google Shape;1576;p90"/>
          <p:cNvSpPr txBox="1"/>
          <p:nvPr/>
        </p:nvSpPr>
        <p:spPr>
          <a:xfrm>
            <a:off x="7498201" y="3935833"/>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77" name="Google Shape;1577;p90"/>
          <p:cNvSpPr/>
          <p:nvPr/>
        </p:nvSpPr>
        <p:spPr>
          <a:xfrm rot="6175445">
            <a:off x="6444853" y="2899050"/>
            <a:ext cx="1863097" cy="1863097"/>
          </a:xfrm>
          <a:prstGeom prst="pie">
            <a:avLst>
              <a:gd fmla="val 13145506" name="adj1"/>
              <a:gd fmla="val 16225322" name="adj2"/>
            </a:avLst>
          </a:prstGeom>
          <a:solidFill>
            <a:schemeClr val="l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78" name="Google Shape;1578;p90"/>
          <p:cNvSpPr/>
          <p:nvPr/>
        </p:nvSpPr>
        <p:spPr>
          <a:xfrm rot="9204364">
            <a:off x="6444935" y="2899461"/>
            <a:ext cx="1863003" cy="1863003"/>
          </a:xfrm>
          <a:prstGeom prst="pie">
            <a:avLst>
              <a:gd fmla="val 13196772"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79" name="Google Shape;1579;p90"/>
          <p:cNvSpPr/>
          <p:nvPr/>
        </p:nvSpPr>
        <p:spPr>
          <a:xfrm rot="-9367815">
            <a:off x="6444772" y="2899363"/>
            <a:ext cx="1863051" cy="1863051"/>
          </a:xfrm>
          <a:prstGeom prst="pie">
            <a:avLst>
              <a:gd fmla="val 13196772" name="adj1"/>
              <a:gd fmla="val 16225322" name="adj2"/>
            </a:avLst>
          </a:prstGeom>
          <a:solidFill>
            <a:schemeClr val="dk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80" name="Google Shape;1580;p90"/>
          <p:cNvSpPr/>
          <p:nvPr/>
        </p:nvSpPr>
        <p:spPr>
          <a:xfrm rot="-6354975">
            <a:off x="6444823" y="2899319"/>
            <a:ext cx="1863022" cy="1863022"/>
          </a:xfrm>
          <a:prstGeom prst="pie">
            <a:avLst>
              <a:gd fmla="val 13196772"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81" name="Google Shape;1581;p90"/>
          <p:cNvSpPr/>
          <p:nvPr/>
        </p:nvSpPr>
        <p:spPr>
          <a:xfrm rot="-3302429">
            <a:off x="6444881" y="2899736"/>
            <a:ext cx="1862835" cy="1862835"/>
          </a:xfrm>
          <a:prstGeom prst="pie">
            <a:avLst>
              <a:gd fmla="val 13196772" name="adj1"/>
              <a:gd fmla="val 16289109"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82" name="Google Shape;1582;p90"/>
          <p:cNvSpPr/>
          <p:nvPr/>
        </p:nvSpPr>
        <p:spPr>
          <a:xfrm rot="-191097">
            <a:off x="6444773" y="2899699"/>
            <a:ext cx="1862877" cy="1862877"/>
          </a:xfrm>
          <a:prstGeom prst="pie">
            <a:avLst>
              <a:gd fmla="val 13196772" name="adj1"/>
              <a:gd fmla="val 1642607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83" name="Google Shape;1583;p90"/>
          <p:cNvSpPr txBox="1"/>
          <p:nvPr/>
        </p:nvSpPr>
        <p:spPr>
          <a:xfrm>
            <a:off x="7712548" y="348295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84" name="Google Shape;1584;p90"/>
          <p:cNvSpPr txBox="1"/>
          <p:nvPr/>
        </p:nvSpPr>
        <p:spPr>
          <a:xfrm>
            <a:off x="6561027" y="3977138"/>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85" name="Google Shape;1585;p90"/>
          <p:cNvSpPr txBox="1"/>
          <p:nvPr/>
        </p:nvSpPr>
        <p:spPr>
          <a:xfrm>
            <a:off x="6771762" y="3090201"/>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586" name="Google Shape;1586;p90"/>
          <p:cNvSpPr txBox="1"/>
          <p:nvPr/>
        </p:nvSpPr>
        <p:spPr>
          <a:xfrm>
            <a:off x="6513649" y="348658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87" name="Google Shape;1587;p90"/>
          <p:cNvSpPr txBox="1"/>
          <p:nvPr/>
        </p:nvSpPr>
        <p:spPr>
          <a:xfrm>
            <a:off x="7401615" y="3105589"/>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588" name="Google Shape;1588;p90"/>
          <p:cNvSpPr txBox="1"/>
          <p:nvPr/>
        </p:nvSpPr>
        <p:spPr>
          <a:xfrm>
            <a:off x="7643432" y="3948567"/>
            <a:ext cx="7044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589" name="Google Shape;1589;p90"/>
          <p:cNvGrpSpPr/>
          <p:nvPr/>
        </p:nvGrpSpPr>
        <p:grpSpPr>
          <a:xfrm>
            <a:off x="7321770" y="2944995"/>
            <a:ext cx="104990" cy="913371"/>
            <a:chOff x="996050" y="213293"/>
            <a:chExt cx="93900" cy="909732"/>
          </a:xfrm>
        </p:grpSpPr>
        <p:cxnSp>
          <p:nvCxnSpPr>
            <p:cNvPr id="1590" name="Google Shape;1590;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591" name="Google Shape;1591;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592" name="Google Shape;1592;p90"/>
          <p:cNvSpPr txBox="1"/>
          <p:nvPr/>
        </p:nvSpPr>
        <p:spPr>
          <a:xfrm>
            <a:off x="7058081" y="4126591"/>
            <a:ext cx="878700" cy="67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lt1"/>
                </a:solidFill>
                <a:latin typeface="Lexend"/>
                <a:ea typeface="Lexend"/>
                <a:cs typeface="Lexend"/>
                <a:sym typeface="Lexend"/>
              </a:rPr>
              <a:t>mar kale wareeji</a:t>
            </a:r>
            <a:endParaRPr sz="1600">
              <a:solidFill>
                <a:schemeClr val="lt1"/>
              </a:solidFill>
              <a:latin typeface="Lexend"/>
              <a:ea typeface="Lexend"/>
              <a:cs typeface="Lexend"/>
              <a:sym typeface="Lexend"/>
            </a:endParaRPr>
          </a:p>
        </p:txBody>
      </p:sp>
      <p:pic>
        <p:nvPicPr>
          <p:cNvPr id="1593" name="Google Shape;1593;p90"/>
          <p:cNvPicPr preferRelativeResize="0"/>
          <p:nvPr/>
        </p:nvPicPr>
        <p:blipFill>
          <a:blip r:embed="rId3">
            <a:alphaModFix/>
          </a:blip>
          <a:stretch>
            <a:fillRect/>
          </a:stretch>
        </p:blipFill>
        <p:spPr>
          <a:xfrm>
            <a:off x="6288158" y="2490450"/>
            <a:ext cx="396000" cy="419100"/>
          </a:xfrm>
          <a:prstGeom prst="rect">
            <a:avLst/>
          </a:prstGeom>
          <a:noFill/>
          <a:ln>
            <a:noFill/>
          </a:ln>
        </p:spPr>
      </p:pic>
      <p:pic>
        <p:nvPicPr>
          <p:cNvPr id="1594" name="Google Shape;1594;p90"/>
          <p:cNvPicPr preferRelativeResize="0"/>
          <p:nvPr/>
        </p:nvPicPr>
        <p:blipFill>
          <a:blip r:embed="rId3">
            <a:alphaModFix/>
          </a:blip>
          <a:stretch>
            <a:fillRect/>
          </a:stretch>
        </p:blipFill>
        <p:spPr>
          <a:xfrm>
            <a:off x="3589883" y="4144900"/>
            <a:ext cx="396000" cy="419100"/>
          </a:xfrm>
          <a:prstGeom prst="rect">
            <a:avLst/>
          </a:prstGeom>
          <a:noFill/>
          <a:ln>
            <a:noFill/>
          </a:ln>
        </p:spPr>
      </p:pic>
      <p:sp>
        <p:nvSpPr>
          <p:cNvPr id="1595" name="Google Shape;1595;p90"/>
          <p:cNvSpPr txBox="1"/>
          <p:nvPr/>
        </p:nvSpPr>
        <p:spPr>
          <a:xfrm>
            <a:off x="988557" y="4138904"/>
            <a:ext cx="672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pic>
        <p:nvPicPr>
          <p:cNvPr id="1596" name="Google Shape;1596;p90"/>
          <p:cNvPicPr preferRelativeResize="0"/>
          <p:nvPr/>
        </p:nvPicPr>
        <p:blipFill>
          <a:blip r:embed="rId3">
            <a:alphaModFix/>
          </a:blip>
          <a:stretch>
            <a:fillRect/>
          </a:stretch>
        </p:blipFill>
        <p:spPr>
          <a:xfrm>
            <a:off x="7975921" y="4366925"/>
            <a:ext cx="396000" cy="419100"/>
          </a:xfrm>
          <a:prstGeom prst="rect">
            <a:avLst/>
          </a:prstGeom>
          <a:noFill/>
          <a:ln>
            <a:noFill/>
          </a:ln>
        </p:spPr>
      </p:pic>
      <p:sp>
        <p:nvSpPr>
          <p:cNvPr id="1597" name="Google Shape;1597;p90"/>
          <p:cNvSpPr/>
          <p:nvPr/>
        </p:nvSpPr>
        <p:spPr>
          <a:xfrm>
            <a:off x="4318400" y="29826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98" name="Google Shape;1598;p90"/>
          <p:cNvSpPr/>
          <p:nvPr/>
        </p:nvSpPr>
        <p:spPr>
          <a:xfrm flipH="1">
            <a:off x="4333089" y="2997411"/>
            <a:ext cx="1666500" cy="1666500"/>
          </a:xfrm>
          <a:prstGeom prst="pie">
            <a:avLst>
              <a:gd fmla="val 8122935" name="adj1"/>
              <a:gd fmla="val 10824216" name="adj2"/>
            </a:avLst>
          </a:prstGeom>
          <a:solidFill>
            <a:schemeClr val="l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599" name="Google Shape;1599;p90"/>
          <p:cNvSpPr txBox="1"/>
          <p:nvPr/>
        </p:nvSpPr>
        <p:spPr>
          <a:xfrm>
            <a:off x="5411839" y="3800426"/>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600" name="Google Shape;1600;p90"/>
          <p:cNvSpPr/>
          <p:nvPr/>
        </p:nvSpPr>
        <p:spPr>
          <a:xfrm>
            <a:off x="4333161" y="2997411"/>
            <a:ext cx="1666500" cy="16665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01" name="Google Shape;1601;p90"/>
          <p:cNvSpPr/>
          <p:nvPr/>
        </p:nvSpPr>
        <p:spPr>
          <a:xfrm flipH="1">
            <a:off x="4333089" y="2997411"/>
            <a:ext cx="1666500" cy="1666500"/>
          </a:xfrm>
          <a:prstGeom prst="pie">
            <a:avLst>
              <a:gd fmla="val 10838302"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02" name="Google Shape;1602;p90"/>
          <p:cNvSpPr txBox="1"/>
          <p:nvPr/>
        </p:nvSpPr>
        <p:spPr>
          <a:xfrm>
            <a:off x="5261729" y="328364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
        <p:nvSpPr>
          <p:cNvPr id="1603" name="Google Shape;1603;p90"/>
          <p:cNvSpPr/>
          <p:nvPr/>
        </p:nvSpPr>
        <p:spPr>
          <a:xfrm>
            <a:off x="4333161" y="2997411"/>
            <a:ext cx="1666500" cy="16665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04" name="Google Shape;1604;p90"/>
          <p:cNvSpPr txBox="1"/>
          <p:nvPr/>
        </p:nvSpPr>
        <p:spPr>
          <a:xfrm>
            <a:off x="4676112" y="312397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605" name="Google Shape;1605;p90"/>
          <p:cNvSpPr/>
          <p:nvPr/>
        </p:nvSpPr>
        <p:spPr>
          <a:xfrm>
            <a:off x="4333161" y="2997411"/>
            <a:ext cx="1666500" cy="16665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06" name="Google Shape;1606;p90"/>
          <p:cNvSpPr txBox="1"/>
          <p:nvPr/>
        </p:nvSpPr>
        <p:spPr>
          <a:xfrm>
            <a:off x="4356051" y="37941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607" name="Google Shape;1607;p90"/>
          <p:cNvSpPr/>
          <p:nvPr/>
        </p:nvSpPr>
        <p:spPr>
          <a:xfrm flipH="1">
            <a:off x="4333089" y="2997411"/>
            <a:ext cx="1666500" cy="1666500"/>
          </a:xfrm>
          <a:prstGeom prst="pie">
            <a:avLst>
              <a:gd fmla="val 2722096" name="adj1"/>
              <a:gd fmla="val 808442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08" name="Google Shape;1608;p90"/>
          <p:cNvSpPr txBox="1"/>
          <p:nvPr/>
        </p:nvSpPr>
        <p:spPr>
          <a:xfrm>
            <a:off x="4901801" y="40771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grpSp>
        <p:nvGrpSpPr>
          <p:cNvPr id="1609" name="Google Shape;1609;p90"/>
          <p:cNvGrpSpPr/>
          <p:nvPr/>
        </p:nvGrpSpPr>
        <p:grpSpPr>
          <a:xfrm>
            <a:off x="5117700" y="2997402"/>
            <a:ext cx="93900" cy="860333"/>
            <a:chOff x="996050" y="213293"/>
            <a:chExt cx="93900" cy="909732"/>
          </a:xfrm>
        </p:grpSpPr>
        <p:cxnSp>
          <p:nvCxnSpPr>
            <p:cNvPr id="1610" name="Google Shape;1610;p90"/>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611" name="Google Shape;1611;p90"/>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12" name="Google Shape;1612;p90"/>
          <p:cNvSpPr txBox="1"/>
          <p:nvPr/>
        </p:nvSpPr>
        <p:spPr>
          <a:xfrm>
            <a:off x="4368401" y="341942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lumi</a:t>
            </a:r>
            <a:endParaRPr sz="1600">
              <a:solidFill>
                <a:srgbClr val="FFFFFF"/>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6" name="Shape 1616"/>
        <p:cNvGrpSpPr/>
        <p:nvPr/>
      </p:nvGrpSpPr>
      <p:grpSpPr>
        <a:xfrm>
          <a:off x="0" y="0"/>
          <a:ext cx="0" cy="0"/>
          <a:chOff x="0" y="0"/>
          <a:chExt cx="0" cy="0"/>
        </a:xfrm>
      </p:grpSpPr>
      <p:pic>
        <p:nvPicPr>
          <p:cNvPr id="1617" name="Google Shape;1617;p91"/>
          <p:cNvPicPr preferRelativeResize="0"/>
          <p:nvPr/>
        </p:nvPicPr>
        <p:blipFill>
          <a:blip r:embed="rId3">
            <a:alphaModFix/>
          </a:blip>
          <a:stretch>
            <a:fillRect/>
          </a:stretch>
        </p:blipFill>
        <p:spPr>
          <a:xfrm>
            <a:off x="416981" y="3700475"/>
            <a:ext cx="450575" cy="446750"/>
          </a:xfrm>
          <a:prstGeom prst="rect">
            <a:avLst/>
          </a:prstGeom>
          <a:noFill/>
          <a:ln>
            <a:noFill/>
          </a:ln>
        </p:spPr>
      </p:pic>
      <p:sp>
        <p:nvSpPr>
          <p:cNvPr id="1618" name="Google Shape;1618;p91"/>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Taxanayaal natiijooyinka suurtagalka ah</a:t>
            </a:r>
            <a:endParaRPr/>
          </a:p>
        </p:txBody>
      </p:sp>
      <p:sp>
        <p:nvSpPr>
          <p:cNvPr id="1619" name="Google Shape;1619;p91"/>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Gartashada marka laba natiijo ay isku ekaadaan suurtagalnimada</a:t>
            </a:r>
            <a:endParaRPr/>
          </a:p>
        </p:txBody>
      </p:sp>
      <p:sp>
        <p:nvSpPr>
          <p:cNvPr id="1620" name="Google Shape;1620;p91"/>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Gartashada in ka badan laba natiijo oo isku ekaada suurtagalnimada</a:t>
            </a:r>
            <a:endParaRPr/>
          </a:p>
        </p:txBody>
      </p:sp>
      <p:sp>
        <p:nvSpPr>
          <p:cNvPr id="1621" name="Google Shape;1621;p91"/>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Natiijooyin isu eg (Equally likely outcomes)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pic>
        <p:nvPicPr>
          <p:cNvPr id="1626" name="Google Shape;1626;p92"/>
          <p:cNvPicPr preferRelativeResize="0"/>
          <p:nvPr/>
        </p:nvPicPr>
        <p:blipFill>
          <a:blip r:embed="rId3">
            <a:alphaModFix/>
          </a:blip>
          <a:stretch>
            <a:fillRect/>
          </a:stretch>
        </p:blipFill>
        <p:spPr>
          <a:xfrm rot="10800000">
            <a:off x="3299699" y="2397684"/>
            <a:ext cx="4742226" cy="1864623"/>
          </a:xfrm>
          <a:prstGeom prst="rect">
            <a:avLst/>
          </a:prstGeom>
          <a:noFill/>
          <a:ln>
            <a:noFill/>
          </a:ln>
        </p:spPr>
      </p:pic>
      <p:sp>
        <p:nvSpPr>
          <p:cNvPr id="1627" name="Google Shape;1627;p92"/>
          <p:cNvSpPr txBox="1"/>
          <p:nvPr>
            <p:ph idx="1" type="body"/>
          </p:nvPr>
        </p:nvSpPr>
        <p:spPr>
          <a:xfrm>
            <a:off x="324000" y="759300"/>
            <a:ext cx="8237700" cy="123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Raffle samafal ayaa qof kasta siinaya lambar 1 ilaa 100. Lambar ayaa si kadis ah looga soo xulayaa sanduuq, qofka lambarkaas haysta ayaa guuleysta.</a:t>
            </a:r>
            <a:br>
              <a:rPr lang="en-GB" sz="2000"/>
            </a:br>
            <a:r>
              <a:rPr lang="en-GB" sz="1400">
                <a:latin typeface="Lexend"/>
              </a:rPr>
              <a:t/>
            </a:r>
            <a:r>
              <a:rPr lang="en-GB" sz="1400">
                <a:latin typeface="Lexend"/>
              </a:rPr>
              <a:t/>
            </a:r>
            <a:endParaRPr sz="2000"/>
          </a:p>
        </p:txBody>
      </p:sp>
      <p:sp>
        <p:nvSpPr>
          <p:cNvPr id="1628" name="Google Shape;1628;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in ka badan laba natiijo oo isu eg</a:t>
            </a:r>
            <a:endParaRPr/>
          </a:p>
        </p:txBody>
      </p:sp>
      <p:pic>
        <p:nvPicPr>
          <p:cNvPr id="1629" name="Google Shape;1629;p92"/>
          <p:cNvPicPr preferRelativeResize="0"/>
          <p:nvPr/>
        </p:nvPicPr>
        <p:blipFill>
          <a:blip r:embed="rId9">
            <a:alphaModFix/>
          </a:blip>
          <a:stretch>
            <a:fillRect/>
          </a:stretch>
        </p:blipFill>
        <p:spPr>
          <a:xfrm flipH="1">
            <a:off x="7602476" y="1645099"/>
            <a:ext cx="599000" cy="784524"/>
          </a:xfrm>
          <a:prstGeom prst="rect">
            <a:avLst/>
          </a:prstGeom>
          <a:noFill/>
          <a:ln>
            <a:noFill/>
          </a:ln>
        </p:spPr>
      </p:pic>
      <p:sp>
        <p:nvSpPr>
          <p:cNvPr id="1630" name="Google Shape;1630;p92"/>
          <p:cNvSpPr txBox="1"/>
          <p:nvPr/>
        </p:nvSpPr>
        <p:spPr>
          <a:xfrm>
            <a:off x="7472350" y="23886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631" name="Google Shape;1631;p92"/>
          <p:cNvPicPr preferRelativeResize="0"/>
          <p:nvPr/>
        </p:nvPicPr>
        <p:blipFill>
          <a:blip r:embed="rId10">
            <a:alphaModFix/>
          </a:blip>
          <a:stretch>
            <a:fillRect/>
          </a:stretch>
        </p:blipFill>
        <p:spPr>
          <a:xfrm>
            <a:off x="1106799" y="2586950"/>
            <a:ext cx="542826" cy="678801"/>
          </a:xfrm>
          <a:prstGeom prst="rect">
            <a:avLst/>
          </a:prstGeom>
          <a:noFill/>
          <a:ln>
            <a:noFill/>
          </a:ln>
        </p:spPr>
      </p:pic>
      <p:sp>
        <p:nvSpPr>
          <p:cNvPr id="1632" name="Google Shape;1632;p92"/>
          <p:cNvSpPr txBox="1"/>
          <p:nvPr/>
        </p:nvSpPr>
        <p:spPr>
          <a:xfrm>
            <a:off x="962883" y="3241433"/>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Nuur</a:t>
            </a:r>
            <a:endParaRPr sz="1600">
              <a:latin typeface="Lexend"/>
              <a:ea typeface="Lexend"/>
              <a:cs typeface="Lexend"/>
              <a:sym typeface="Lexend"/>
            </a:endParaRPr>
          </a:p>
        </p:txBody>
      </p:sp>
      <p:pic>
        <p:nvPicPr>
          <p:cNvPr id="1633" name="Google Shape;1633;p92"/>
          <p:cNvPicPr preferRelativeResize="0"/>
          <p:nvPr/>
        </p:nvPicPr>
        <p:blipFill>
          <a:blip r:embed="rId6">
            <a:alphaModFix/>
          </a:blip>
          <a:stretch>
            <a:fillRect/>
          </a:stretch>
        </p:blipFill>
        <p:spPr>
          <a:xfrm>
            <a:off x="1467175" y="1975800"/>
            <a:ext cx="2695501" cy="678801"/>
          </a:xfrm>
          <a:prstGeom prst="rect">
            <a:avLst/>
          </a:prstGeom>
          <a:noFill/>
          <a:ln>
            <a:noFill/>
          </a:ln>
        </p:spPr>
      </p:pic>
      <p:sp>
        <p:nvSpPr>
          <p:cNvPr id="1634" name="Google Shape;1634;p92"/>
          <p:cNvSpPr txBox="1"/>
          <p:nvPr>
            <p:ph idx="1" type="body"/>
          </p:nvPr>
        </p:nvSpPr>
        <p:spPr>
          <a:xfrm>
            <a:off x="1680175" y="2109000"/>
            <a:ext cx="2482500" cy="3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haystaa lambarka 53.</a:t>
            </a:r>
            <a:endParaRPr sz="1800"/>
          </a:p>
        </p:txBody>
      </p:sp>
      <p:sp>
        <p:nvSpPr>
          <p:cNvPr id="1635" name="Google Shape;1635;p92"/>
          <p:cNvSpPr txBox="1"/>
          <p:nvPr>
            <p:ph idx="1" type="body"/>
          </p:nvPr>
        </p:nvSpPr>
        <p:spPr>
          <a:xfrm>
            <a:off x="3522000" y="2745501"/>
            <a:ext cx="4415100" cy="1520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May! Waxaan haystaa lambarka 1. Taas weligeed lama soo xuli doono!</a:t>
            </a:r>
            <a:r>
              <a:rPr lang="en-GB" sz="1100">
                <a:latin typeface="Lexend"/>
              </a:rPr>
              <a:t/>
            </a:r>
            <a:br>
              <a:rPr lang="en-GB" sz="1800"/>
            </a:br>
            <a:r>
              <a:rPr lang="en-GB" sz="1100">
                <a:latin typeface="Lexend"/>
              </a:rPr>
              <a:t/>
            </a:r>
            <a:endParaRPr sz="1800"/>
          </a:p>
          <a:p>
            <a:pPr indent="0" lvl="0" marL="0" rtl="0" algn="l">
              <a:spcBef>
                <a:spcPts val="1000"/>
              </a:spcBef>
              <a:spcAft>
                <a:spcPts val="1000"/>
              </a:spcAft>
              <a:buNone/>
            </a:pPr>
            <a:r>
              <a:rPr lang="en-GB" sz="1100">
                <a:latin typeface="Lexend"/>
              </a:rPr>
              <a:t>Nuur ayaa u badan inuu guuleysto aniga, sababtoo ah wuxuu haystaa lambar dhexda ah.</a:t>
            </a:r>
            <a:endParaRPr sz="1800"/>
          </a:p>
        </p:txBody>
      </p:sp>
      <p:sp>
        <p:nvSpPr>
          <p:cNvPr id="1636" name="Google Shape;1636;p92"/>
          <p:cNvSpPr txBox="1"/>
          <p:nvPr>
            <p:ph idx="1" type="body"/>
          </p:nvPr>
        </p:nvSpPr>
        <p:spPr>
          <a:xfrm>
            <a:off x="334531" y="4078476"/>
            <a:ext cx="2776200" cy="35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Maxay Layla ku qaldan tahay?</a:t>
            </a:r>
            <a:endParaRPr sz="2000"/>
          </a:p>
        </p:txBody>
      </p:sp>
      <p:sp>
        <p:nvSpPr>
          <p:cNvPr id="1637" name="Google Shape;1637;p92"/>
          <p:cNvSpPr txBox="1"/>
          <p:nvPr>
            <p:ph idx="1" type="body"/>
          </p:nvPr>
        </p:nvSpPr>
        <p:spPr>
          <a:xfrm>
            <a:off x="339650" y="4459475"/>
            <a:ext cx="8086200" cy="35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Lambar kasta waxaa si isu eg loo soo xuli karaa, iyadoon loo eegin cabirkiisa.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1" name="Shape 1641"/>
        <p:cNvGrpSpPr/>
        <p:nvPr/>
      </p:nvGrpSpPr>
      <p:grpSpPr>
        <a:xfrm>
          <a:off x="0" y="0"/>
          <a:ext cx="0" cy="0"/>
          <a:chOff x="0" y="0"/>
          <a:chExt cx="0" cy="0"/>
        </a:xfrm>
      </p:grpSpPr>
      <p:pic>
        <p:nvPicPr>
          <p:cNvPr id="1642" name="Google Shape;1642;p93"/>
          <p:cNvPicPr preferRelativeResize="0"/>
          <p:nvPr/>
        </p:nvPicPr>
        <p:blipFill>
          <a:blip r:embed="rId3">
            <a:alphaModFix/>
          </a:blip>
          <a:stretch>
            <a:fillRect/>
          </a:stretch>
        </p:blipFill>
        <p:spPr>
          <a:xfrm flipH="1" rot="10800000">
            <a:off x="1114620" y="3297650"/>
            <a:ext cx="6910950" cy="1479925"/>
          </a:xfrm>
          <a:prstGeom prst="rect">
            <a:avLst/>
          </a:prstGeom>
          <a:noFill/>
          <a:ln>
            <a:noFill/>
          </a:ln>
        </p:spPr>
      </p:pic>
      <p:sp>
        <p:nvSpPr>
          <p:cNvPr id="1643" name="Google Shape;1643;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in ka badan laba natiijo oo isu eg</a:t>
            </a:r>
            <a:endParaRPr/>
          </a:p>
        </p:txBody>
      </p:sp>
      <p:pic>
        <p:nvPicPr>
          <p:cNvPr id="1644" name="Google Shape;1644;p93"/>
          <p:cNvPicPr preferRelativeResize="0"/>
          <p:nvPr/>
        </p:nvPicPr>
        <p:blipFill>
          <a:blip r:embed="rId5">
            <a:alphaModFix/>
          </a:blip>
          <a:stretch>
            <a:fillRect/>
          </a:stretch>
        </p:blipFill>
        <p:spPr>
          <a:xfrm flipH="1">
            <a:off x="1165303" y="2393022"/>
            <a:ext cx="726025" cy="936174"/>
          </a:xfrm>
          <a:prstGeom prst="rect">
            <a:avLst/>
          </a:prstGeom>
          <a:noFill/>
          <a:ln>
            <a:noFill/>
          </a:ln>
        </p:spPr>
      </p:pic>
      <p:sp>
        <p:nvSpPr>
          <p:cNvPr id="1645" name="Google Shape;1645;p93"/>
          <p:cNvSpPr txBox="1"/>
          <p:nvPr>
            <p:ph idx="1" type="body"/>
          </p:nvPr>
        </p:nvSpPr>
        <p:spPr>
          <a:xfrm>
            <a:off x="1459375" y="3693475"/>
            <a:ext cx="6241800" cy="1173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Qaybaha oo dhami waa isku cabbir, waxaana jira hal qayb xaraf kasta.</a:t>
            </a:r>
            <a:endParaRPr sz="1800"/>
          </a:p>
          <a:p>
            <a:pPr indent="0" lvl="0" marL="0" rtl="0" algn="l">
              <a:spcBef>
                <a:spcPts val="0"/>
              </a:spcBef>
              <a:spcAft>
                <a:spcPts val="1000"/>
              </a:spcAft>
              <a:buClr>
                <a:schemeClr val="dk1"/>
              </a:buClr>
              <a:buSzPts val="1100"/>
              <a:buFont typeface="Arial"/>
              <a:buNone/>
            </a:pPr>
            <a:r>
              <a:rPr lang="en-GB" sz="1400">
                <a:latin typeface="Lexend"/>
              </a:rPr>
              <a:t>Sidaas darteed haa, natiijooyinku waxay u dhacaan si isu eg.</a:t>
            </a:r>
            <a:r>
              <a:rPr lang="en-GB" sz="1400">
                <a:solidFill>
                  <a:schemeClr val="accent2"/>
                </a:solidFill>
                <a:latin typeface="Lexend"/>
              </a:rPr>
              <a:t/>
            </a:r>
            <a:r>
              <a:rPr lang="en-GB" sz="1400">
                <a:latin typeface="Lexend"/>
              </a:rPr>
              <a:t/>
            </a:r>
            <a:r>
              <a:rPr b="1" lang="en-GB" sz="1400">
                <a:latin typeface="Lexend"/>
              </a:rPr>
              <a:t/>
            </a:r>
            <a:r>
              <a:rPr lang="en-GB" sz="1400">
                <a:latin typeface="Lexend"/>
              </a:rPr>
              <a:t/>
            </a:r>
            <a:endParaRPr sz="1800"/>
          </a:p>
        </p:txBody>
      </p:sp>
      <p:sp>
        <p:nvSpPr>
          <p:cNvPr id="1646" name="Google Shape;1646;p93"/>
          <p:cNvSpPr txBox="1"/>
          <p:nvPr>
            <p:ph idx="1" type="body"/>
          </p:nvPr>
        </p:nvSpPr>
        <p:spPr>
          <a:xfrm>
            <a:off x="324000" y="759300"/>
            <a:ext cx="84960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Cali wuxuu ku wareejinayaa wareegga hal mar. Ma waxay natiijooyinka oo dhami u dhacaan si isu eg?</a:t>
            </a:r>
            <a:br>
              <a:rPr lang="en-GB" sz="1900"/>
            </a:br>
            <a:r>
              <a:rPr lang="en-GB" sz="1400">
                <a:latin typeface="Lexend"/>
              </a:rPr>
              <a:t/>
            </a:r>
            <a:r>
              <a:rPr b="1" lang="en-GB" sz="1400">
                <a:latin typeface="Lexend"/>
              </a:rPr>
              <a:t/>
            </a:r>
            <a:r>
              <a:rPr lang="en-GB" sz="1400">
                <a:latin typeface="Lexend"/>
              </a:rPr>
              <a:t/>
            </a:r>
            <a:endParaRPr sz="1900"/>
          </a:p>
        </p:txBody>
      </p:sp>
      <p:sp>
        <p:nvSpPr>
          <p:cNvPr id="1647" name="Google Shape;1647;p93"/>
          <p:cNvSpPr/>
          <p:nvPr/>
        </p:nvSpPr>
        <p:spPr>
          <a:xfrm>
            <a:off x="3708800" y="16872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8" name="Google Shape;1648;p93"/>
          <p:cNvSpPr/>
          <p:nvPr/>
        </p:nvSpPr>
        <p:spPr>
          <a:xfrm flipH="1">
            <a:off x="3723489" y="17020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49" name="Google Shape;1649;p93"/>
          <p:cNvSpPr/>
          <p:nvPr/>
        </p:nvSpPr>
        <p:spPr>
          <a:xfrm>
            <a:off x="3723561" y="17020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0" name="Google Shape;1650;p93"/>
          <p:cNvSpPr txBox="1"/>
          <p:nvPr/>
        </p:nvSpPr>
        <p:spPr>
          <a:xfrm>
            <a:off x="4105275" y="28579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E</a:t>
            </a:r>
            <a:endParaRPr sz="1600">
              <a:solidFill>
                <a:schemeClr val="dk1"/>
              </a:solidFill>
              <a:latin typeface="Lexend"/>
              <a:ea typeface="Lexend"/>
              <a:cs typeface="Lexend"/>
              <a:sym typeface="Lexend"/>
            </a:endParaRPr>
          </a:p>
        </p:txBody>
      </p:sp>
      <p:sp>
        <p:nvSpPr>
          <p:cNvPr id="1651" name="Google Shape;1651;p93"/>
          <p:cNvSpPr/>
          <p:nvPr/>
        </p:nvSpPr>
        <p:spPr>
          <a:xfrm>
            <a:off x="3723561" y="17020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2" name="Google Shape;1652;p93"/>
          <p:cNvSpPr/>
          <p:nvPr/>
        </p:nvSpPr>
        <p:spPr>
          <a:xfrm flipH="1">
            <a:off x="3723489" y="17020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3" name="Google Shape;1653;p93"/>
          <p:cNvSpPr txBox="1"/>
          <p:nvPr/>
        </p:nvSpPr>
        <p:spPr>
          <a:xfrm>
            <a:off x="4651874" y="1817650"/>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654" name="Google Shape;1654;p93"/>
          <p:cNvSpPr/>
          <p:nvPr/>
        </p:nvSpPr>
        <p:spPr>
          <a:xfrm>
            <a:off x="3723561" y="17020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5" name="Google Shape;1655;p93"/>
          <p:cNvSpPr txBox="1"/>
          <p:nvPr/>
        </p:nvSpPr>
        <p:spPr>
          <a:xfrm>
            <a:off x="4160201" y="1810375"/>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t>
            </a:r>
            <a:endParaRPr sz="1600">
              <a:solidFill>
                <a:schemeClr val="dk1"/>
              </a:solidFill>
              <a:latin typeface="Lexend"/>
              <a:ea typeface="Lexend"/>
              <a:cs typeface="Lexend"/>
              <a:sym typeface="Lexend"/>
            </a:endParaRPr>
          </a:p>
        </p:txBody>
      </p:sp>
      <p:sp>
        <p:nvSpPr>
          <p:cNvPr id="1656" name="Google Shape;1656;p93"/>
          <p:cNvSpPr/>
          <p:nvPr/>
        </p:nvSpPr>
        <p:spPr>
          <a:xfrm>
            <a:off x="3723561" y="17020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7" name="Google Shape;1657;p93"/>
          <p:cNvSpPr txBox="1"/>
          <p:nvPr/>
        </p:nvSpPr>
        <p:spPr>
          <a:xfrm>
            <a:off x="3822651" y="24987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t>
            </a:r>
            <a:endParaRPr sz="1600">
              <a:solidFill>
                <a:schemeClr val="dk1"/>
              </a:solidFill>
              <a:latin typeface="Lexend"/>
              <a:ea typeface="Lexend"/>
              <a:cs typeface="Lexend"/>
              <a:sym typeface="Lexend"/>
            </a:endParaRPr>
          </a:p>
        </p:txBody>
      </p:sp>
      <p:sp>
        <p:nvSpPr>
          <p:cNvPr id="1658" name="Google Shape;1658;p93"/>
          <p:cNvSpPr/>
          <p:nvPr/>
        </p:nvSpPr>
        <p:spPr>
          <a:xfrm flipH="1">
            <a:off x="3723489" y="17020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59" name="Google Shape;1659;p93"/>
          <p:cNvSpPr txBox="1"/>
          <p:nvPr/>
        </p:nvSpPr>
        <p:spPr>
          <a:xfrm>
            <a:off x="3879586" y="2127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a:t>
            </a:r>
            <a:endParaRPr sz="1600">
              <a:solidFill>
                <a:schemeClr val="dk1"/>
              </a:solidFill>
              <a:latin typeface="Lexend"/>
              <a:ea typeface="Lexend"/>
              <a:cs typeface="Lexend"/>
              <a:sym typeface="Lexend"/>
            </a:endParaRPr>
          </a:p>
        </p:txBody>
      </p:sp>
      <p:sp>
        <p:nvSpPr>
          <p:cNvPr id="1660" name="Google Shape;1660;p93"/>
          <p:cNvSpPr/>
          <p:nvPr/>
        </p:nvSpPr>
        <p:spPr>
          <a:xfrm flipH="1">
            <a:off x="3723489" y="17020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61" name="Google Shape;1661;p93"/>
          <p:cNvSpPr txBox="1"/>
          <p:nvPr/>
        </p:nvSpPr>
        <p:spPr>
          <a:xfrm>
            <a:off x="4597001" y="285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662" name="Google Shape;1662;p93"/>
          <p:cNvSpPr txBox="1"/>
          <p:nvPr/>
        </p:nvSpPr>
        <p:spPr>
          <a:xfrm>
            <a:off x="4881754" y="25272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663" name="Google Shape;1663;p93"/>
          <p:cNvSpPr txBox="1"/>
          <p:nvPr/>
        </p:nvSpPr>
        <p:spPr>
          <a:xfrm>
            <a:off x="4889525" y="2149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1664" name="Google Shape;1664;p93"/>
          <p:cNvGrpSpPr/>
          <p:nvPr/>
        </p:nvGrpSpPr>
        <p:grpSpPr>
          <a:xfrm>
            <a:off x="4508109" y="1752763"/>
            <a:ext cx="93900" cy="816939"/>
            <a:chOff x="996050" y="213293"/>
            <a:chExt cx="93900" cy="909732"/>
          </a:xfrm>
        </p:grpSpPr>
        <p:cxnSp>
          <p:nvCxnSpPr>
            <p:cNvPr id="1665" name="Google Shape;1665;p93"/>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666" name="Google Shape;1666;p93"/>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667" name="Google Shape;1667;p93"/>
          <p:cNvSpPr txBox="1"/>
          <p:nvPr/>
        </p:nvSpPr>
        <p:spPr>
          <a:xfrm>
            <a:off x="5545800" y="2240400"/>
            <a:ext cx="318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400">
                <a:solidFill>
                  <a:schemeClr val="dk1"/>
                </a:solidFill>
                <a:latin typeface="Lexend"/>
                <a:ea typeface="Lexend"/>
                <a:cs typeface="Lexend"/>
                <a:sym typeface="Lexend"/>
              </a:rPr>
              <a:t>ξ</a:t>
            </a:r>
            <a:r>
              <a:rPr i="1" lang="en-GB" sz="1400">
                <a:solidFill>
                  <a:schemeClr val="dk1"/>
                </a:solidFill>
                <a:latin typeface="Lexend"/>
                <a:ea typeface="Times New Roman"/>
                <a:cs typeface="Times New Roman"/>
                <a:sym typeface="Times New Roman"/>
              </a:rPr>
              <a:t> </a:t>
            </a:r>
            <a:r>
              <a:rPr lang="en-GB" sz="1400">
                <a:solidFill>
                  <a:schemeClr val="dk1"/>
                </a:solidFill>
                <a:latin typeface="Lexend"/>
                <a:ea typeface="Lexend"/>
                <a:cs typeface="Lexend"/>
                <a:sym typeface="Lexend"/>
              </a:rPr>
              <a:t>= {A, B, C, D, E, F, G, H}</a:t>
            </a:r>
            <a:endParaRPr sz="2200">
              <a:latin typeface="Lexend"/>
              <a:ea typeface="Lexend"/>
              <a:cs typeface="Lexend"/>
              <a:sym typeface="Lexend"/>
            </a:endParaRPr>
          </a:p>
        </p:txBody>
      </p:sp>
      <p:sp>
        <p:nvSpPr>
          <p:cNvPr id="1668" name="Google Shape;1668;p93"/>
          <p:cNvSpPr txBox="1"/>
          <p:nvPr/>
        </p:nvSpPr>
        <p:spPr>
          <a:xfrm>
            <a:off x="5493050" y="18012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tijaabo: hal wareejin oo wareegga ah</a:t>
            </a:r>
            <a:r>
              <a:rPr lang="en-GB" sz="1400">
                <a:solidFill>
                  <a:schemeClr val="dk1"/>
                </a:solidFill>
                <a:latin typeface="Lexend"/>
                <a:ea typeface="Lexend"/>
                <a:cs typeface="Lexend"/>
                <a:sym typeface="Lexend"/>
              </a:rPr>
              <a:t/>
            </a:r>
            <a:endParaRPr sz="22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2" name="Shape 1672"/>
        <p:cNvGrpSpPr/>
        <p:nvPr/>
      </p:nvGrpSpPr>
      <p:grpSpPr>
        <a:xfrm>
          <a:off x="0" y="0"/>
          <a:ext cx="0" cy="0"/>
          <a:chOff x="0" y="0"/>
          <a:chExt cx="0" cy="0"/>
        </a:xfrm>
      </p:grpSpPr>
      <p:pic>
        <p:nvPicPr>
          <p:cNvPr id="1673" name="Google Shape;1673;p94"/>
          <p:cNvPicPr preferRelativeResize="0"/>
          <p:nvPr/>
        </p:nvPicPr>
        <p:blipFill>
          <a:blip r:embed="rId3">
            <a:alphaModFix/>
          </a:blip>
          <a:stretch>
            <a:fillRect/>
          </a:stretch>
        </p:blipFill>
        <p:spPr>
          <a:xfrm flipH="1" rot="10800000">
            <a:off x="1114620" y="3297650"/>
            <a:ext cx="6910950" cy="1479925"/>
          </a:xfrm>
          <a:prstGeom prst="rect">
            <a:avLst/>
          </a:prstGeom>
          <a:noFill/>
          <a:ln>
            <a:noFill/>
          </a:ln>
        </p:spPr>
      </p:pic>
      <p:sp>
        <p:nvSpPr>
          <p:cNvPr id="1674" name="Google Shape;167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in ka badan laba natiijo oo isu eg</a:t>
            </a:r>
            <a:endParaRPr/>
          </a:p>
        </p:txBody>
      </p:sp>
      <p:sp>
        <p:nvSpPr>
          <p:cNvPr id="1675" name="Google Shape;1675;p94"/>
          <p:cNvSpPr/>
          <p:nvPr/>
        </p:nvSpPr>
        <p:spPr>
          <a:xfrm>
            <a:off x="3708800" y="16872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6" name="Google Shape;1676;p94"/>
          <p:cNvSpPr/>
          <p:nvPr/>
        </p:nvSpPr>
        <p:spPr>
          <a:xfrm flipH="1">
            <a:off x="3723489" y="17020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7" name="Google Shape;1677;p94"/>
          <p:cNvSpPr/>
          <p:nvPr/>
        </p:nvSpPr>
        <p:spPr>
          <a:xfrm>
            <a:off x="3723561" y="17020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78" name="Google Shape;1678;p94"/>
          <p:cNvSpPr txBox="1"/>
          <p:nvPr/>
        </p:nvSpPr>
        <p:spPr>
          <a:xfrm>
            <a:off x="4105275" y="28579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679" name="Google Shape;1679;p94"/>
          <p:cNvSpPr/>
          <p:nvPr/>
        </p:nvSpPr>
        <p:spPr>
          <a:xfrm>
            <a:off x="3723561" y="17020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0" name="Google Shape;1680;p94"/>
          <p:cNvSpPr/>
          <p:nvPr/>
        </p:nvSpPr>
        <p:spPr>
          <a:xfrm flipH="1">
            <a:off x="3723489" y="17020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1" name="Google Shape;1681;p94"/>
          <p:cNvSpPr txBox="1"/>
          <p:nvPr/>
        </p:nvSpPr>
        <p:spPr>
          <a:xfrm>
            <a:off x="4651874" y="1817650"/>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682" name="Google Shape;1682;p94"/>
          <p:cNvSpPr/>
          <p:nvPr/>
        </p:nvSpPr>
        <p:spPr>
          <a:xfrm>
            <a:off x="3723561" y="17020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3" name="Google Shape;1683;p94"/>
          <p:cNvSpPr txBox="1"/>
          <p:nvPr/>
        </p:nvSpPr>
        <p:spPr>
          <a:xfrm>
            <a:off x="4160201" y="1810375"/>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684" name="Google Shape;1684;p94"/>
          <p:cNvSpPr/>
          <p:nvPr/>
        </p:nvSpPr>
        <p:spPr>
          <a:xfrm>
            <a:off x="3723561" y="17020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5" name="Google Shape;1685;p94"/>
          <p:cNvSpPr txBox="1"/>
          <p:nvPr/>
        </p:nvSpPr>
        <p:spPr>
          <a:xfrm>
            <a:off x="3822651" y="24987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sp>
        <p:nvSpPr>
          <p:cNvPr id="1686" name="Google Shape;1686;p94"/>
          <p:cNvSpPr/>
          <p:nvPr/>
        </p:nvSpPr>
        <p:spPr>
          <a:xfrm flipH="1">
            <a:off x="3723489" y="17020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7" name="Google Shape;1687;p94"/>
          <p:cNvSpPr txBox="1"/>
          <p:nvPr/>
        </p:nvSpPr>
        <p:spPr>
          <a:xfrm>
            <a:off x="3879586" y="2127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688" name="Google Shape;1688;p94"/>
          <p:cNvSpPr/>
          <p:nvPr/>
        </p:nvSpPr>
        <p:spPr>
          <a:xfrm flipH="1">
            <a:off x="3723489" y="17020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689" name="Google Shape;1689;p94"/>
          <p:cNvSpPr txBox="1"/>
          <p:nvPr/>
        </p:nvSpPr>
        <p:spPr>
          <a:xfrm>
            <a:off x="4597001" y="285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690" name="Google Shape;1690;p94"/>
          <p:cNvSpPr txBox="1"/>
          <p:nvPr/>
        </p:nvSpPr>
        <p:spPr>
          <a:xfrm>
            <a:off x="4881754" y="25272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691" name="Google Shape;1691;p94"/>
          <p:cNvSpPr txBox="1"/>
          <p:nvPr/>
        </p:nvSpPr>
        <p:spPr>
          <a:xfrm>
            <a:off x="4889525" y="2149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1692" name="Google Shape;1692;p94"/>
          <p:cNvGrpSpPr/>
          <p:nvPr/>
        </p:nvGrpSpPr>
        <p:grpSpPr>
          <a:xfrm>
            <a:off x="4508109" y="1752763"/>
            <a:ext cx="93900" cy="816939"/>
            <a:chOff x="996050" y="213293"/>
            <a:chExt cx="93900" cy="909732"/>
          </a:xfrm>
        </p:grpSpPr>
        <p:cxnSp>
          <p:nvCxnSpPr>
            <p:cNvPr id="1693" name="Google Shape;1693;p94"/>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694" name="Google Shape;1694;p94"/>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695" name="Google Shape;1695;p94"/>
          <p:cNvPicPr preferRelativeResize="0"/>
          <p:nvPr/>
        </p:nvPicPr>
        <p:blipFill>
          <a:blip r:embed="rId5">
            <a:alphaModFix/>
          </a:blip>
          <a:stretch>
            <a:fillRect/>
          </a:stretch>
        </p:blipFill>
        <p:spPr>
          <a:xfrm flipH="1">
            <a:off x="1165303" y="2393022"/>
            <a:ext cx="726025" cy="936174"/>
          </a:xfrm>
          <a:prstGeom prst="rect">
            <a:avLst/>
          </a:prstGeom>
          <a:noFill/>
          <a:ln>
            <a:noFill/>
          </a:ln>
        </p:spPr>
      </p:pic>
      <p:sp>
        <p:nvSpPr>
          <p:cNvPr id="1696" name="Google Shape;1696;p94"/>
          <p:cNvSpPr txBox="1"/>
          <p:nvPr>
            <p:ph idx="1" type="body"/>
          </p:nvPr>
        </p:nvSpPr>
        <p:spPr>
          <a:xfrm>
            <a:off x="1459375" y="3693475"/>
            <a:ext cx="6353100" cy="1173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Qaybaha oo dhami waa isku cabbir, waxaana jira laba qaybood xaraf kasta.</a:t>
            </a:r>
            <a:endParaRPr sz="1800"/>
          </a:p>
          <a:p>
            <a:pPr indent="0" lvl="0" marL="0" rtl="0" algn="l">
              <a:spcBef>
                <a:spcPts val="0"/>
              </a:spcBef>
              <a:spcAft>
                <a:spcPts val="1000"/>
              </a:spcAft>
              <a:buClr>
                <a:schemeClr val="dk1"/>
              </a:buClr>
              <a:buSzPts val="1100"/>
              <a:buFont typeface="Arial"/>
              <a:buNone/>
            </a:pPr>
            <a:r>
              <a:rPr lang="en-GB" sz="1400">
                <a:latin typeface="Lexend"/>
              </a:rPr>
              <a:t>Sidaas darteed haa, natiijooyinku waxay u dhacaan si isu eg.</a:t>
            </a:r>
            <a:r>
              <a:rPr lang="en-GB" sz="1400">
                <a:solidFill>
                  <a:schemeClr val="accent2"/>
                </a:solidFill>
                <a:latin typeface="Lexend"/>
              </a:rPr>
              <a:t/>
            </a:r>
            <a:r>
              <a:rPr lang="en-GB" sz="1400">
                <a:latin typeface="Lexend"/>
              </a:rPr>
              <a:t/>
            </a:r>
            <a:r>
              <a:rPr b="1" lang="en-GB" sz="1400">
                <a:latin typeface="Lexend"/>
              </a:rPr>
              <a:t/>
            </a:r>
            <a:r>
              <a:rPr lang="en-GB" sz="1400">
                <a:latin typeface="Lexend"/>
              </a:rPr>
              <a:t/>
            </a:r>
            <a:endParaRPr sz="1800"/>
          </a:p>
        </p:txBody>
      </p:sp>
      <p:sp>
        <p:nvSpPr>
          <p:cNvPr id="1697" name="Google Shape;1697;p94"/>
          <p:cNvSpPr txBox="1"/>
          <p:nvPr/>
        </p:nvSpPr>
        <p:spPr>
          <a:xfrm>
            <a:off x="5622000" y="2240400"/>
            <a:ext cx="318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400">
                <a:solidFill>
                  <a:schemeClr val="dk1"/>
                </a:solidFill>
                <a:latin typeface="Lexend"/>
                <a:ea typeface="Lexend"/>
                <a:cs typeface="Lexend"/>
                <a:sym typeface="Lexend"/>
              </a:rPr>
              <a:t>ξ</a:t>
            </a:r>
            <a:r>
              <a:rPr i="1" lang="en-GB" sz="1400">
                <a:solidFill>
                  <a:schemeClr val="dk1"/>
                </a:solidFill>
                <a:latin typeface="Lexend"/>
                <a:ea typeface="Times New Roman"/>
                <a:cs typeface="Times New Roman"/>
                <a:sym typeface="Times New Roman"/>
              </a:rPr>
              <a:t> </a:t>
            </a:r>
            <a:r>
              <a:rPr lang="en-GB" sz="1400">
                <a:solidFill>
                  <a:schemeClr val="dk1"/>
                </a:solidFill>
                <a:latin typeface="Lexend"/>
                <a:ea typeface="Lexend"/>
                <a:cs typeface="Lexend"/>
                <a:sym typeface="Lexend"/>
              </a:rPr>
              <a:t>= {A, B, C, D}</a:t>
            </a:r>
            <a:endParaRPr sz="2200">
              <a:latin typeface="Lexend"/>
              <a:ea typeface="Lexend"/>
              <a:cs typeface="Lexend"/>
              <a:sym typeface="Lexend"/>
            </a:endParaRPr>
          </a:p>
        </p:txBody>
      </p:sp>
      <p:sp>
        <p:nvSpPr>
          <p:cNvPr id="1698" name="Google Shape;1698;p94"/>
          <p:cNvSpPr txBox="1"/>
          <p:nvPr/>
        </p:nvSpPr>
        <p:spPr>
          <a:xfrm>
            <a:off x="5569250" y="18012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tijaabo: hal wareejin oo wareegga ah</a:t>
            </a:r>
            <a:r>
              <a:rPr lang="en-GB" sz="14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1699" name="Google Shape;1699;p94"/>
          <p:cNvSpPr txBox="1"/>
          <p:nvPr>
            <p:ph idx="1" type="body"/>
          </p:nvPr>
        </p:nvSpPr>
        <p:spPr>
          <a:xfrm>
            <a:off x="324000" y="759300"/>
            <a:ext cx="84960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Cali wuxuu ku wareejinayaa wareegga hal mar. Ma waxay natiijooyinka oo dhami u dhacaan si isu eg?</a:t>
            </a:r>
            <a:br>
              <a:rPr lang="en-GB" sz="1900"/>
            </a:br>
            <a:r>
              <a:rPr lang="en-GB" sz="1400">
                <a:latin typeface="Lexend"/>
              </a:rPr>
              <a:t/>
            </a:r>
            <a:r>
              <a:rPr b="1" lang="en-GB" sz="1400">
                <a:latin typeface="Lexend"/>
              </a:rPr>
              <a:t/>
            </a:r>
            <a:r>
              <a:rPr lang="en-GB" sz="1400">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3" name="Shape 1703"/>
        <p:cNvGrpSpPr/>
        <p:nvPr/>
      </p:nvGrpSpPr>
      <p:grpSpPr>
        <a:xfrm>
          <a:off x="0" y="0"/>
          <a:ext cx="0" cy="0"/>
          <a:chOff x="0" y="0"/>
          <a:chExt cx="0" cy="0"/>
        </a:xfrm>
      </p:grpSpPr>
      <p:pic>
        <p:nvPicPr>
          <p:cNvPr id="1704" name="Google Shape;1704;p95"/>
          <p:cNvPicPr preferRelativeResize="0"/>
          <p:nvPr/>
        </p:nvPicPr>
        <p:blipFill>
          <a:blip r:embed="rId3">
            <a:alphaModFix/>
          </a:blip>
          <a:stretch>
            <a:fillRect/>
          </a:stretch>
        </p:blipFill>
        <p:spPr>
          <a:xfrm flipH="1" rot="10800000">
            <a:off x="1114620" y="3297650"/>
            <a:ext cx="6910950" cy="1479925"/>
          </a:xfrm>
          <a:prstGeom prst="rect">
            <a:avLst/>
          </a:prstGeom>
          <a:noFill/>
          <a:ln>
            <a:noFill/>
          </a:ln>
        </p:spPr>
      </p:pic>
      <p:sp>
        <p:nvSpPr>
          <p:cNvPr id="1705" name="Google Shape;1705;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Aqoonsashada in ka badan laba natiijo oo isu eg</a:t>
            </a:r>
            <a:endParaRPr/>
          </a:p>
        </p:txBody>
      </p:sp>
      <p:sp>
        <p:nvSpPr>
          <p:cNvPr id="1706" name="Google Shape;1706;p95"/>
          <p:cNvSpPr/>
          <p:nvPr/>
        </p:nvSpPr>
        <p:spPr>
          <a:xfrm>
            <a:off x="3708800" y="16872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07" name="Google Shape;1707;p95"/>
          <p:cNvSpPr/>
          <p:nvPr/>
        </p:nvSpPr>
        <p:spPr>
          <a:xfrm flipH="1">
            <a:off x="3723489" y="17020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08" name="Google Shape;1708;p95"/>
          <p:cNvSpPr/>
          <p:nvPr/>
        </p:nvSpPr>
        <p:spPr>
          <a:xfrm>
            <a:off x="3723561" y="17020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09" name="Google Shape;1709;p95"/>
          <p:cNvSpPr txBox="1"/>
          <p:nvPr/>
        </p:nvSpPr>
        <p:spPr>
          <a:xfrm>
            <a:off x="4105275" y="28579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sp>
        <p:nvSpPr>
          <p:cNvPr id="1710" name="Google Shape;1710;p95"/>
          <p:cNvSpPr/>
          <p:nvPr/>
        </p:nvSpPr>
        <p:spPr>
          <a:xfrm>
            <a:off x="3723561" y="17020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1" name="Google Shape;1711;p95"/>
          <p:cNvSpPr/>
          <p:nvPr/>
        </p:nvSpPr>
        <p:spPr>
          <a:xfrm flipH="1">
            <a:off x="3723489" y="17020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2" name="Google Shape;1712;p95"/>
          <p:cNvSpPr txBox="1"/>
          <p:nvPr/>
        </p:nvSpPr>
        <p:spPr>
          <a:xfrm>
            <a:off x="4651874" y="1817650"/>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713" name="Google Shape;1713;p95"/>
          <p:cNvSpPr/>
          <p:nvPr/>
        </p:nvSpPr>
        <p:spPr>
          <a:xfrm>
            <a:off x="3723561" y="17020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4" name="Google Shape;1714;p95"/>
          <p:cNvSpPr txBox="1"/>
          <p:nvPr/>
        </p:nvSpPr>
        <p:spPr>
          <a:xfrm>
            <a:off x="4160201" y="1810375"/>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sp>
        <p:nvSpPr>
          <p:cNvPr id="1715" name="Google Shape;1715;p95"/>
          <p:cNvSpPr/>
          <p:nvPr/>
        </p:nvSpPr>
        <p:spPr>
          <a:xfrm>
            <a:off x="3723561" y="17020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6" name="Google Shape;1716;p95"/>
          <p:cNvSpPr txBox="1"/>
          <p:nvPr/>
        </p:nvSpPr>
        <p:spPr>
          <a:xfrm>
            <a:off x="3822651" y="24987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717" name="Google Shape;1717;p95"/>
          <p:cNvSpPr/>
          <p:nvPr/>
        </p:nvSpPr>
        <p:spPr>
          <a:xfrm flipH="1">
            <a:off x="3723489" y="17020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18" name="Google Shape;1718;p95"/>
          <p:cNvSpPr txBox="1"/>
          <p:nvPr/>
        </p:nvSpPr>
        <p:spPr>
          <a:xfrm>
            <a:off x="3879586" y="2127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719" name="Google Shape;1719;p95"/>
          <p:cNvSpPr/>
          <p:nvPr/>
        </p:nvSpPr>
        <p:spPr>
          <a:xfrm flipH="1">
            <a:off x="3723489" y="17020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20" name="Google Shape;1720;p95"/>
          <p:cNvSpPr txBox="1"/>
          <p:nvPr/>
        </p:nvSpPr>
        <p:spPr>
          <a:xfrm>
            <a:off x="4597001" y="285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721" name="Google Shape;1721;p95"/>
          <p:cNvSpPr txBox="1"/>
          <p:nvPr/>
        </p:nvSpPr>
        <p:spPr>
          <a:xfrm>
            <a:off x="4881754" y="25272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722" name="Google Shape;1722;p95"/>
          <p:cNvSpPr txBox="1"/>
          <p:nvPr/>
        </p:nvSpPr>
        <p:spPr>
          <a:xfrm>
            <a:off x="4889525" y="2149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1723" name="Google Shape;1723;p95"/>
          <p:cNvGrpSpPr/>
          <p:nvPr/>
        </p:nvGrpSpPr>
        <p:grpSpPr>
          <a:xfrm>
            <a:off x="4508109" y="1752763"/>
            <a:ext cx="93900" cy="816939"/>
            <a:chOff x="996050" y="213293"/>
            <a:chExt cx="93900" cy="909732"/>
          </a:xfrm>
        </p:grpSpPr>
        <p:cxnSp>
          <p:nvCxnSpPr>
            <p:cNvPr id="1724" name="Google Shape;1724;p95"/>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725" name="Google Shape;1725;p95"/>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726" name="Google Shape;1726;p95"/>
          <p:cNvPicPr preferRelativeResize="0"/>
          <p:nvPr/>
        </p:nvPicPr>
        <p:blipFill>
          <a:blip r:embed="rId5">
            <a:alphaModFix/>
          </a:blip>
          <a:stretch>
            <a:fillRect/>
          </a:stretch>
        </p:blipFill>
        <p:spPr>
          <a:xfrm flipH="1">
            <a:off x="1165303" y="2393022"/>
            <a:ext cx="726025" cy="936174"/>
          </a:xfrm>
          <a:prstGeom prst="rect">
            <a:avLst/>
          </a:prstGeom>
          <a:noFill/>
          <a:ln>
            <a:noFill/>
          </a:ln>
        </p:spPr>
      </p:pic>
      <p:sp>
        <p:nvSpPr>
          <p:cNvPr id="1727" name="Google Shape;1727;p95"/>
          <p:cNvSpPr txBox="1"/>
          <p:nvPr>
            <p:ph idx="1" type="body"/>
          </p:nvPr>
        </p:nvSpPr>
        <p:spPr>
          <a:xfrm>
            <a:off x="1459375" y="3693475"/>
            <a:ext cx="6629100" cy="117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Qaybaha oo dhami waa isku cabbir. Waxaa jira qaybo ka yar oo leh xarafka C marka loo eego A ama B.</a:t>
            </a:r>
            <a:endParaRPr sz="1800"/>
          </a:p>
          <a:p>
            <a:pPr indent="0" lvl="0" marL="0" rtl="0" algn="l">
              <a:spcBef>
                <a:spcPts val="0"/>
              </a:spcBef>
              <a:spcAft>
                <a:spcPts val="1000"/>
              </a:spcAft>
              <a:buNone/>
            </a:pPr>
            <a:r>
              <a:rPr lang="en-GB" sz="1800">
                <a:latin typeface="Lexend"/>
              </a:rPr>
              <a:t>Marka maya, natiijooyinka isku mid kuma dhacaan.</a:t>
            </a:r>
            <a:r>
              <a:rPr lang="en-GB" sz="1800">
                <a:solidFill>
                  <a:schemeClr val="accent2"/>
                </a:solidFill>
                <a:latin typeface="Lexend"/>
              </a:rPr>
              <a:t/>
            </a:r>
            <a:r>
              <a:rPr lang="en-GB" sz="1800">
                <a:latin typeface="Lexend"/>
              </a:rPr>
              <a:t/>
            </a:r>
            <a:r>
              <a:rPr b="1" lang="en-GB" sz="1800">
                <a:latin typeface="Lexend"/>
              </a:rPr>
              <a:t/>
            </a:r>
            <a:r>
              <a:rPr lang="en-GB" sz="1800">
                <a:latin typeface="Lexend"/>
              </a:rPr>
              <a:t/>
            </a:r>
            <a:endParaRPr sz="1800"/>
          </a:p>
        </p:txBody>
      </p:sp>
      <p:sp>
        <p:nvSpPr>
          <p:cNvPr id="1728" name="Google Shape;1728;p95"/>
          <p:cNvSpPr txBox="1"/>
          <p:nvPr/>
        </p:nvSpPr>
        <p:spPr>
          <a:xfrm>
            <a:off x="5622000" y="2240400"/>
            <a:ext cx="318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800">
                <a:solidFill>
                  <a:schemeClr val="dk1"/>
                </a:solidFill>
                <a:latin typeface="Lexend"/>
                <a:ea typeface="Lexend"/>
                <a:cs typeface="Lexend"/>
                <a:sym typeface="Lexend"/>
              </a:rPr>
              <a:t>ξ</a:t>
            </a:r>
            <a:r>
              <a:rPr i="1" lang="en-GB" sz="1800">
                <a:solidFill>
                  <a:schemeClr val="dk1"/>
                </a:solidFill>
                <a:latin typeface="Lexend"/>
                <a:ea typeface="Times New Roman"/>
                <a:cs typeface="Times New Roman"/>
                <a:sym typeface="Times New Roman"/>
              </a:rPr>
              <a:t> </a:t>
            </a:r>
            <a:r>
              <a:rPr lang="en-GB" sz="1800">
                <a:solidFill>
                  <a:schemeClr val="dk1"/>
                </a:solidFill>
                <a:latin typeface="Lexend"/>
                <a:ea typeface="Lexend"/>
                <a:cs typeface="Lexend"/>
                <a:sym typeface="Lexend"/>
              </a:rPr>
              <a:t>= {A, B, C}</a:t>
            </a:r>
            <a:endParaRPr sz="2200">
              <a:latin typeface="Lexend"/>
              <a:ea typeface="Lexend"/>
              <a:cs typeface="Lexend"/>
              <a:sym typeface="Lexend"/>
            </a:endParaRPr>
          </a:p>
        </p:txBody>
      </p:sp>
      <p:sp>
        <p:nvSpPr>
          <p:cNvPr id="1729" name="Google Shape;1729;p95"/>
          <p:cNvSpPr txBox="1"/>
          <p:nvPr/>
        </p:nvSpPr>
        <p:spPr>
          <a:xfrm>
            <a:off x="5569250" y="18012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tijaabo: hal wareeg oo wareegga</a:t>
            </a:r>
            <a:r>
              <a:rPr lang="en-GB" sz="18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1730" name="Google Shape;1730;p95"/>
          <p:cNvSpPr txBox="1"/>
          <p:nvPr>
            <p:ph idx="1" type="body"/>
          </p:nvPr>
        </p:nvSpPr>
        <p:spPr>
          <a:xfrm>
            <a:off x="324000" y="759300"/>
            <a:ext cx="84960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Andeep wuxuu u wareegi doonaa wareegga hal mar. Ma waxaa dhammaan natiijooyinka ay u dhacayaan si isku mid ah?</a:t>
            </a:r>
            <a:br>
              <a:rPr lang="en-GB" sz="1900"/>
            </a:br>
            <a:r>
              <a:rPr lang="en-GB" sz="1800">
                <a:latin typeface="Lexend"/>
              </a:rPr>
              <a:t/>
            </a:r>
            <a:r>
              <a:rPr b="1" lang="en-GB" sz="1800">
                <a:latin typeface="Lexend"/>
              </a:rPr>
              <a:t/>
            </a:r>
            <a:r>
              <a:rPr lang="en-GB" sz="1800">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4" name="Shape 1734"/>
        <p:cNvGrpSpPr/>
        <p:nvPr/>
      </p:nvGrpSpPr>
      <p:grpSpPr>
        <a:xfrm>
          <a:off x="0" y="0"/>
          <a:ext cx="0" cy="0"/>
          <a:chOff x="0" y="0"/>
          <a:chExt cx="0" cy="0"/>
        </a:xfrm>
      </p:grpSpPr>
      <p:sp>
        <p:nvSpPr>
          <p:cNvPr id="1735" name="Google Shape;1735;p96"/>
          <p:cNvSpPr/>
          <p:nvPr/>
        </p:nvSpPr>
        <p:spPr>
          <a:xfrm>
            <a:off x="3708800" y="16872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36" name="Google Shape;1736;p96"/>
          <p:cNvSpPr/>
          <p:nvPr/>
        </p:nvSpPr>
        <p:spPr>
          <a:xfrm>
            <a:off x="3723561" y="1702011"/>
            <a:ext cx="1666500" cy="1666500"/>
          </a:xfrm>
          <a:prstGeom prst="pie">
            <a:avLst>
              <a:gd fmla="val 16216728" name="adj1"/>
              <a:gd fmla="val 2158294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37" name="Google Shape;1737;p96"/>
          <p:cNvSpPr/>
          <p:nvPr/>
        </p:nvSpPr>
        <p:spPr>
          <a:xfrm flipH="1">
            <a:off x="3723489" y="1702011"/>
            <a:ext cx="1666500" cy="1666500"/>
          </a:xfrm>
          <a:prstGeom prst="pie">
            <a:avLst>
              <a:gd fmla="val 10765400" name="adj1"/>
              <a:gd fmla="val 16150385"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pic>
        <p:nvPicPr>
          <p:cNvPr id="1738" name="Google Shape;1738;p96"/>
          <p:cNvPicPr preferRelativeResize="0"/>
          <p:nvPr/>
        </p:nvPicPr>
        <p:blipFill>
          <a:blip r:embed="rId3">
            <a:alphaModFix/>
          </a:blip>
          <a:stretch>
            <a:fillRect/>
          </a:stretch>
        </p:blipFill>
        <p:spPr>
          <a:xfrm flipH="1" rot="10800000">
            <a:off x="1114620" y="3297650"/>
            <a:ext cx="6910950" cy="1479925"/>
          </a:xfrm>
          <a:prstGeom prst="rect">
            <a:avLst/>
          </a:prstGeom>
          <a:noFill/>
          <a:ln>
            <a:noFill/>
          </a:ln>
        </p:spPr>
      </p:pic>
      <p:sp>
        <p:nvSpPr>
          <p:cNvPr id="1739" name="Google Shape;1739;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in ka badan laba natiijo oo isku mid ah</a:t>
            </a:r>
            <a:endParaRPr/>
          </a:p>
        </p:txBody>
      </p:sp>
      <p:sp>
        <p:nvSpPr>
          <p:cNvPr id="1740" name="Google Shape;1740;p96"/>
          <p:cNvSpPr/>
          <p:nvPr/>
        </p:nvSpPr>
        <p:spPr>
          <a:xfrm flipH="1">
            <a:off x="3723489" y="17020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41" name="Google Shape;1741;p96"/>
          <p:cNvSpPr/>
          <p:nvPr/>
        </p:nvSpPr>
        <p:spPr>
          <a:xfrm>
            <a:off x="3723561" y="1702011"/>
            <a:ext cx="1666500" cy="1666500"/>
          </a:xfrm>
          <a:prstGeom prst="pie">
            <a:avLst>
              <a:gd fmla="val 5387953" name="adj1"/>
              <a:gd fmla="val 10780125"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42" name="Google Shape;1742;p96"/>
          <p:cNvSpPr/>
          <p:nvPr/>
        </p:nvSpPr>
        <p:spPr>
          <a:xfrm>
            <a:off x="3723561" y="1702011"/>
            <a:ext cx="1666500" cy="1666500"/>
          </a:xfrm>
          <a:prstGeom prst="pie">
            <a:avLst>
              <a:gd fmla="val 10799941" name="adj1"/>
              <a:gd fmla="val 16210797"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43" name="Google Shape;1743;p96"/>
          <p:cNvSpPr txBox="1"/>
          <p:nvPr/>
        </p:nvSpPr>
        <p:spPr>
          <a:xfrm>
            <a:off x="4728074" y="1970050"/>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744" name="Google Shape;1744;p96"/>
          <p:cNvSpPr txBox="1"/>
          <p:nvPr/>
        </p:nvSpPr>
        <p:spPr>
          <a:xfrm>
            <a:off x="3980851" y="264965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745" name="Google Shape;1745;p96"/>
          <p:cNvSpPr txBox="1"/>
          <p:nvPr/>
        </p:nvSpPr>
        <p:spPr>
          <a:xfrm>
            <a:off x="4031986" y="19749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746" name="Google Shape;1746;p96"/>
          <p:cNvSpPr/>
          <p:nvPr/>
        </p:nvSpPr>
        <p:spPr>
          <a:xfrm flipH="1">
            <a:off x="3723489" y="17020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47" name="Google Shape;1747;p96"/>
          <p:cNvSpPr txBox="1"/>
          <p:nvPr/>
        </p:nvSpPr>
        <p:spPr>
          <a:xfrm>
            <a:off x="4597001" y="285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sp>
        <p:nvSpPr>
          <p:cNvPr id="1748" name="Google Shape;1748;p96"/>
          <p:cNvSpPr txBox="1"/>
          <p:nvPr/>
        </p:nvSpPr>
        <p:spPr>
          <a:xfrm>
            <a:off x="4881754" y="25272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1749" name="Google Shape;1749;p96"/>
          <p:cNvGrpSpPr/>
          <p:nvPr/>
        </p:nvGrpSpPr>
        <p:grpSpPr>
          <a:xfrm>
            <a:off x="4508109" y="1752763"/>
            <a:ext cx="93900" cy="816939"/>
            <a:chOff x="996050" y="213293"/>
            <a:chExt cx="93900" cy="909732"/>
          </a:xfrm>
        </p:grpSpPr>
        <p:cxnSp>
          <p:nvCxnSpPr>
            <p:cNvPr id="1750" name="Google Shape;1750;p96"/>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751" name="Google Shape;1751;p96"/>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752" name="Google Shape;1752;p96"/>
          <p:cNvPicPr preferRelativeResize="0"/>
          <p:nvPr/>
        </p:nvPicPr>
        <p:blipFill>
          <a:blip r:embed="rId5">
            <a:alphaModFix/>
          </a:blip>
          <a:stretch>
            <a:fillRect/>
          </a:stretch>
        </p:blipFill>
        <p:spPr>
          <a:xfrm flipH="1">
            <a:off x="1165303" y="2393022"/>
            <a:ext cx="726025" cy="936174"/>
          </a:xfrm>
          <a:prstGeom prst="rect">
            <a:avLst/>
          </a:prstGeom>
          <a:noFill/>
          <a:ln>
            <a:noFill/>
          </a:ln>
        </p:spPr>
      </p:pic>
      <p:sp>
        <p:nvSpPr>
          <p:cNvPr id="1753" name="Google Shape;1753;p96"/>
          <p:cNvSpPr txBox="1"/>
          <p:nvPr>
            <p:ph idx="1" type="body"/>
          </p:nvPr>
        </p:nvSpPr>
        <p:spPr>
          <a:xfrm>
            <a:off x="1277475" y="3693475"/>
            <a:ext cx="6810900" cy="117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 jira qaybo badan oo B ah marka loo eego xarfaha kale, laakiin qaybaha B waa kuwa yaryar. Qayb kasta oo weyn waxay la mid tahay laba qaybood oo yaryar. Marka haa, natiijooyinka waa isku mid.</a:t>
            </a:r>
            <a:r>
              <a:rPr lang="en-GB" sz="1800">
                <a:solidFill>
                  <a:schemeClr val="accent2"/>
                </a:solidFill>
                <a:latin typeface="Lexend"/>
              </a:rPr>
              <a:t/>
            </a:r>
            <a:r>
              <a:rPr lang="en-GB" sz="1800">
                <a:latin typeface="Lexend"/>
              </a:rPr>
              <a:t/>
            </a:r>
            <a:r>
              <a:rPr b="1" lang="en-GB" sz="1800">
                <a:latin typeface="Lexend"/>
              </a:rPr>
              <a:t/>
            </a:r>
            <a:r>
              <a:rPr lang="en-GB" sz="1800">
                <a:latin typeface="Lexend"/>
              </a:rPr>
              <a:t/>
            </a:r>
            <a:r>
              <a:rPr lang="en-GB" sz="1800">
                <a:latin typeface="Lexend"/>
              </a:rPr>
              <a:t/>
            </a:r>
            <a:r>
              <a:rPr lang="en-GB" sz="1800">
                <a:latin typeface="Lexend"/>
              </a:rPr>
              <a:t/>
            </a:r>
            <a:endParaRPr sz="1800"/>
          </a:p>
        </p:txBody>
      </p:sp>
      <p:sp>
        <p:nvSpPr>
          <p:cNvPr id="1754" name="Google Shape;1754;p96"/>
          <p:cNvSpPr txBox="1"/>
          <p:nvPr/>
        </p:nvSpPr>
        <p:spPr>
          <a:xfrm>
            <a:off x="5622000" y="2240400"/>
            <a:ext cx="318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800">
                <a:solidFill>
                  <a:schemeClr val="dk1"/>
                </a:solidFill>
                <a:latin typeface="Lexend"/>
                <a:ea typeface="Lexend"/>
                <a:cs typeface="Lexend"/>
                <a:sym typeface="Lexend"/>
              </a:rPr>
              <a:t>ξ</a:t>
            </a:r>
            <a:r>
              <a:rPr i="1" lang="en-GB" sz="1800">
                <a:solidFill>
                  <a:schemeClr val="dk1"/>
                </a:solidFill>
                <a:latin typeface="Lexend"/>
                <a:ea typeface="Times New Roman"/>
                <a:cs typeface="Times New Roman"/>
                <a:sym typeface="Times New Roman"/>
              </a:rPr>
              <a:t> </a:t>
            </a:r>
            <a:r>
              <a:rPr lang="en-GB" sz="1800">
                <a:solidFill>
                  <a:schemeClr val="dk1"/>
                </a:solidFill>
                <a:latin typeface="Lexend"/>
                <a:ea typeface="Lexend"/>
                <a:cs typeface="Lexend"/>
                <a:sym typeface="Lexend"/>
              </a:rPr>
              <a:t>= {A, B, C, D}</a:t>
            </a:r>
            <a:endParaRPr sz="2200">
              <a:latin typeface="Lexend"/>
              <a:ea typeface="Lexend"/>
              <a:cs typeface="Lexend"/>
              <a:sym typeface="Lexend"/>
            </a:endParaRPr>
          </a:p>
        </p:txBody>
      </p:sp>
      <p:sp>
        <p:nvSpPr>
          <p:cNvPr id="1755" name="Google Shape;1755;p96"/>
          <p:cNvSpPr txBox="1"/>
          <p:nvPr/>
        </p:nvSpPr>
        <p:spPr>
          <a:xfrm>
            <a:off x="5569250" y="18012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tijaabo: hal wareeg oo wareegga</a:t>
            </a:r>
            <a:r>
              <a:rPr lang="en-GB" sz="1800">
                <a:solidFill>
                  <a:schemeClr val="dk1"/>
                </a:solidFill>
                <a:latin typeface="Lexend"/>
                <a:ea typeface="Lexend"/>
                <a:cs typeface="Lexend"/>
                <a:sym typeface="Lexend"/>
              </a:rPr>
              <a:t/>
            </a:r>
            <a:endParaRPr sz="2200">
              <a:latin typeface="Lexend"/>
              <a:ea typeface="Lexend"/>
              <a:cs typeface="Lexend"/>
              <a:sym typeface="Lexend"/>
            </a:endParaRPr>
          </a:p>
        </p:txBody>
      </p:sp>
      <p:sp>
        <p:nvSpPr>
          <p:cNvPr id="1756" name="Google Shape;1756;p96"/>
          <p:cNvSpPr txBox="1"/>
          <p:nvPr>
            <p:ph idx="1" type="body"/>
          </p:nvPr>
        </p:nvSpPr>
        <p:spPr>
          <a:xfrm>
            <a:off x="324000" y="759300"/>
            <a:ext cx="84960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Andeep wuxuu u wareegi doonaa wareegga hal mar. Ma waxaa dhammaan natiijooyinka ay u dhacayaan si isku mid ah?</a:t>
            </a:r>
            <a:br>
              <a:rPr lang="en-GB" sz="1900"/>
            </a:br>
            <a:r>
              <a:rPr lang="en-GB" sz="1800">
                <a:latin typeface="Lexend"/>
              </a:rPr>
              <a:t/>
            </a:r>
            <a:r>
              <a:rPr b="1" lang="en-GB" sz="1800">
                <a:latin typeface="Lexend"/>
              </a:rPr>
              <a:t/>
            </a:r>
            <a:r>
              <a:rPr lang="en-GB" sz="1800">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0" name="Shape 1760"/>
        <p:cNvGrpSpPr/>
        <p:nvPr/>
      </p:nvGrpSpPr>
      <p:grpSpPr>
        <a:xfrm>
          <a:off x="0" y="0"/>
          <a:ext cx="0" cy="0"/>
          <a:chOff x="0" y="0"/>
          <a:chExt cx="0" cy="0"/>
        </a:xfrm>
      </p:grpSpPr>
      <p:sp>
        <p:nvSpPr>
          <p:cNvPr id="1761" name="Google Shape;1761;p97"/>
          <p:cNvSpPr txBox="1"/>
          <p:nvPr>
            <p:ph idx="1" type="subTitle"/>
          </p:nvPr>
        </p:nvSpPr>
        <p:spPr>
          <a:xfrm>
            <a:off x="324000" y="1080000"/>
            <a:ext cx="5629800" cy="64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Natiijooyinka kala duwan ee wareeggan waxay u dhacaan si isku mid ah.</a:t>
            </a:r>
            <a:r>
              <a:rPr b="1" lang="en-GB" sz="1800">
                <a:latin typeface="Lexend"/>
              </a:rPr>
              <a:t/>
            </a:r>
            <a:r>
              <a:rPr lang="en-GB" sz="1800">
                <a:latin typeface="Lexend"/>
              </a:rPr>
              <a:t/>
            </a:r>
            <a:endParaRPr sz="2000"/>
          </a:p>
        </p:txBody>
      </p:sp>
      <p:sp>
        <p:nvSpPr>
          <p:cNvPr id="1762" name="Google Shape;1762;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in ka badan laba natiijo oo isku mid ah</a:t>
            </a:r>
            <a:endParaRPr/>
          </a:p>
        </p:txBody>
      </p:sp>
      <p:sp>
        <p:nvSpPr>
          <p:cNvPr id="1763" name="Google Shape;1763;p97"/>
          <p:cNvSpPr txBox="1"/>
          <p:nvPr>
            <p:ph idx="2" type="subTitle"/>
          </p:nvPr>
        </p:nvSpPr>
        <p:spPr>
          <a:xfrm>
            <a:off x="980575" y="3101412"/>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Qaybaha dhammaantood waa isku cabbir, waxaana jira tiro isku mid ah oo qaybo ah xaraf kasta.</a:t>
            </a:r>
            <a:endParaRPr sz="2000"/>
          </a:p>
        </p:txBody>
      </p:sp>
      <p:sp>
        <p:nvSpPr>
          <p:cNvPr id="1764" name="Google Shape;1764;p97"/>
          <p:cNvSpPr txBox="1"/>
          <p:nvPr>
            <p:ph idx="3" type="subTitle"/>
          </p:nvPr>
        </p:nvSpPr>
        <p:spPr>
          <a:xfrm>
            <a:off x="980575" y="41165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Xarfaha qaarkood way adag tahay in laga helo wareegga marka loo eego kuwa kale.</a:t>
            </a:r>
            <a:endParaRPr sz="2000"/>
          </a:p>
        </p:txBody>
      </p:sp>
      <p:sp>
        <p:nvSpPr>
          <p:cNvPr id="1765" name="Google Shape;1765;p97"/>
          <p:cNvSpPr/>
          <p:nvPr/>
        </p:nvSpPr>
        <p:spPr>
          <a:xfrm>
            <a:off x="6756800" y="925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66" name="Google Shape;1766;p97"/>
          <p:cNvSpPr/>
          <p:nvPr/>
        </p:nvSpPr>
        <p:spPr>
          <a:xfrm rot="8649824">
            <a:off x="6771695" y="940161"/>
            <a:ext cx="1666351" cy="1666351"/>
          </a:xfrm>
          <a:prstGeom prst="pie">
            <a:avLst>
              <a:gd fmla="val 11928607"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67" name="Google Shape;1767;p97"/>
          <p:cNvSpPr/>
          <p:nvPr/>
        </p:nvSpPr>
        <p:spPr>
          <a:xfrm rot="-8629029">
            <a:off x="6771796" y="940263"/>
            <a:ext cx="1666260" cy="1666260"/>
          </a:xfrm>
          <a:prstGeom prst="pie">
            <a:avLst>
              <a:gd fmla="val 11928607"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68" name="Google Shape;1768;p97"/>
          <p:cNvSpPr/>
          <p:nvPr/>
        </p:nvSpPr>
        <p:spPr>
          <a:xfrm rot="-4309758">
            <a:off x="6771841" y="940427"/>
            <a:ext cx="1666190" cy="1666190"/>
          </a:xfrm>
          <a:prstGeom prst="pie">
            <a:avLst>
              <a:gd fmla="val 11928607"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69" name="Google Shape;1769;p97"/>
          <p:cNvSpPr/>
          <p:nvPr/>
        </p:nvSpPr>
        <p:spPr>
          <a:xfrm>
            <a:off x="6771841" y="940427"/>
            <a:ext cx="1666200" cy="1666200"/>
          </a:xfrm>
          <a:prstGeom prst="pie">
            <a:avLst>
              <a:gd fmla="val 11928607" name="adj1"/>
              <a:gd fmla="val 1622532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70" name="Google Shape;1770;p97"/>
          <p:cNvSpPr txBox="1"/>
          <p:nvPr/>
        </p:nvSpPr>
        <p:spPr>
          <a:xfrm>
            <a:off x="7458075" y="20959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771" name="Google Shape;1771;p97"/>
          <p:cNvSpPr/>
          <p:nvPr/>
        </p:nvSpPr>
        <p:spPr>
          <a:xfrm rot="4312496">
            <a:off x="6771674" y="940006"/>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72" name="Google Shape;1772;p97"/>
          <p:cNvSpPr txBox="1"/>
          <p:nvPr/>
        </p:nvSpPr>
        <p:spPr>
          <a:xfrm>
            <a:off x="7135575" y="11053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E</a:t>
            </a:r>
            <a:endParaRPr sz="1600">
              <a:solidFill>
                <a:srgbClr val="000000"/>
              </a:solidFill>
              <a:latin typeface="Lexend"/>
              <a:ea typeface="Lexend"/>
              <a:cs typeface="Lexend"/>
              <a:sym typeface="Lexend"/>
            </a:endParaRPr>
          </a:p>
        </p:txBody>
      </p:sp>
      <p:sp>
        <p:nvSpPr>
          <p:cNvPr id="1773" name="Google Shape;1773;p97"/>
          <p:cNvSpPr txBox="1"/>
          <p:nvPr/>
        </p:nvSpPr>
        <p:spPr>
          <a:xfrm>
            <a:off x="7790126" y="1105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774" name="Google Shape;1774;p97"/>
          <p:cNvSpPr txBox="1"/>
          <p:nvPr/>
        </p:nvSpPr>
        <p:spPr>
          <a:xfrm>
            <a:off x="7866326" y="1714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775" name="Google Shape;1775;p97"/>
          <p:cNvSpPr txBox="1"/>
          <p:nvPr/>
        </p:nvSpPr>
        <p:spPr>
          <a:xfrm>
            <a:off x="6906975" y="1714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nvGrpSpPr>
          <p:cNvPr id="1776" name="Google Shape;1776;p97"/>
          <p:cNvGrpSpPr/>
          <p:nvPr/>
        </p:nvGrpSpPr>
        <p:grpSpPr>
          <a:xfrm>
            <a:off x="7556109" y="981142"/>
            <a:ext cx="93900" cy="816939"/>
            <a:chOff x="996050" y="213293"/>
            <a:chExt cx="93900" cy="909732"/>
          </a:xfrm>
        </p:grpSpPr>
        <p:cxnSp>
          <p:nvCxnSpPr>
            <p:cNvPr id="1777" name="Google Shape;1777;p9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778" name="Google Shape;1778;p9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779" name="Google Shape;1779;p97"/>
          <p:cNvPicPr preferRelativeResize="0"/>
          <p:nvPr/>
        </p:nvPicPr>
        <p:blipFill>
          <a:blip r:embed="rId3">
            <a:alphaModFix/>
          </a:blip>
          <a:stretch>
            <a:fillRect/>
          </a:stretch>
        </p:blipFill>
        <p:spPr>
          <a:xfrm>
            <a:off x="3685908" y="1858175"/>
            <a:ext cx="396000" cy="419100"/>
          </a:xfrm>
          <a:prstGeom prst="rect">
            <a:avLst/>
          </a:prstGeom>
          <a:noFill/>
          <a:ln>
            <a:noFill/>
          </a:ln>
        </p:spPr>
      </p:pic>
      <p:pic>
        <p:nvPicPr>
          <p:cNvPr id="1780" name="Google Shape;1780;p97"/>
          <p:cNvPicPr preferRelativeResize="0"/>
          <p:nvPr/>
        </p:nvPicPr>
        <p:blipFill>
          <a:blip r:embed="rId3">
            <a:alphaModFix/>
          </a:blip>
          <a:stretch>
            <a:fillRect/>
          </a:stretch>
        </p:blipFill>
        <p:spPr>
          <a:xfrm>
            <a:off x="5184508" y="341312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4" name="Shape 1784"/>
        <p:cNvGrpSpPr/>
        <p:nvPr/>
      </p:nvGrpSpPr>
      <p:grpSpPr>
        <a:xfrm>
          <a:off x="0" y="0"/>
          <a:ext cx="0" cy="0"/>
          <a:chOff x="0" y="0"/>
          <a:chExt cx="0" cy="0"/>
        </a:xfrm>
      </p:grpSpPr>
      <p:sp>
        <p:nvSpPr>
          <p:cNvPr id="1785" name="Google Shape;1785;p98"/>
          <p:cNvSpPr txBox="1"/>
          <p:nvPr>
            <p:ph idx="1" type="subTitle"/>
          </p:nvPr>
        </p:nvSpPr>
        <p:spPr>
          <a:xfrm>
            <a:off x="324000" y="1080000"/>
            <a:ext cx="5629800" cy="64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Natiijooyinka kala duwan ee wareeggan waxay u dhacaan si isku mid ah.</a:t>
            </a:r>
            <a:r>
              <a:rPr b="1" lang="en-GB" sz="1800">
                <a:latin typeface="Lexend"/>
              </a:rPr>
              <a:t/>
            </a:r>
            <a:r>
              <a:rPr lang="en-GB" sz="1800">
                <a:latin typeface="Lexend"/>
              </a:rPr>
              <a:t/>
            </a:r>
            <a:endParaRPr sz="2000"/>
          </a:p>
        </p:txBody>
      </p:sp>
      <p:sp>
        <p:nvSpPr>
          <p:cNvPr id="1786" name="Google Shape;1786;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in ka badan laba natiijo oo isku mid ah</a:t>
            </a:r>
            <a:endParaRPr/>
          </a:p>
        </p:txBody>
      </p:sp>
      <p:sp>
        <p:nvSpPr>
          <p:cNvPr id="1787" name="Google Shape;1787;p98"/>
          <p:cNvSpPr txBox="1"/>
          <p:nvPr>
            <p:ph idx="2" type="subTitle"/>
          </p:nvPr>
        </p:nvSpPr>
        <p:spPr>
          <a:xfrm>
            <a:off x="980575" y="3101412"/>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In kastoo qayb ka weyn tahay kuwa kale, meel isku mid ah ayaa ku taal wareegga (spinner) xaraf kasta.</a:t>
            </a:r>
            <a:endParaRPr sz="2000"/>
          </a:p>
        </p:txBody>
      </p:sp>
      <p:sp>
        <p:nvSpPr>
          <p:cNvPr id="1788" name="Google Shape;1788;p98"/>
          <p:cNvSpPr txBox="1"/>
          <p:nvPr>
            <p:ph idx="3" type="subTitle"/>
          </p:nvPr>
        </p:nvSpPr>
        <p:spPr>
          <a:xfrm>
            <a:off x="980575" y="41165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Xarfaha qaarkood way adag tahay in laga helo wareegga (spinner) marka loo eego kuwa kale.</a:t>
            </a:r>
            <a:endParaRPr sz="2000"/>
          </a:p>
        </p:txBody>
      </p:sp>
      <p:pic>
        <p:nvPicPr>
          <p:cNvPr id="1789" name="Google Shape;1789;p98"/>
          <p:cNvPicPr preferRelativeResize="0"/>
          <p:nvPr/>
        </p:nvPicPr>
        <p:blipFill>
          <a:blip r:embed="rId3">
            <a:alphaModFix/>
          </a:blip>
          <a:stretch>
            <a:fillRect/>
          </a:stretch>
        </p:blipFill>
        <p:spPr>
          <a:xfrm>
            <a:off x="3685908" y="1858175"/>
            <a:ext cx="396000" cy="419100"/>
          </a:xfrm>
          <a:prstGeom prst="rect">
            <a:avLst/>
          </a:prstGeom>
          <a:noFill/>
          <a:ln>
            <a:noFill/>
          </a:ln>
        </p:spPr>
      </p:pic>
      <p:pic>
        <p:nvPicPr>
          <p:cNvPr id="1790" name="Google Shape;1790;p98"/>
          <p:cNvPicPr preferRelativeResize="0"/>
          <p:nvPr/>
        </p:nvPicPr>
        <p:blipFill>
          <a:blip r:embed="rId3">
            <a:alphaModFix/>
          </a:blip>
          <a:stretch>
            <a:fillRect/>
          </a:stretch>
        </p:blipFill>
        <p:spPr>
          <a:xfrm>
            <a:off x="8006708" y="3333450"/>
            <a:ext cx="396000" cy="419100"/>
          </a:xfrm>
          <a:prstGeom prst="rect">
            <a:avLst/>
          </a:prstGeom>
          <a:noFill/>
          <a:ln>
            <a:noFill/>
          </a:ln>
        </p:spPr>
      </p:pic>
      <p:sp>
        <p:nvSpPr>
          <p:cNvPr id="1791" name="Google Shape;1791;p98"/>
          <p:cNvSpPr/>
          <p:nvPr/>
        </p:nvSpPr>
        <p:spPr>
          <a:xfrm rot="-3572318">
            <a:off x="6771547" y="940080"/>
            <a:ext cx="1666413" cy="1666413"/>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92" name="Google Shape;1792;p98"/>
          <p:cNvSpPr/>
          <p:nvPr/>
        </p:nvSpPr>
        <p:spPr>
          <a:xfrm>
            <a:off x="6756800" y="925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93" name="Google Shape;1793;p98"/>
          <p:cNvSpPr txBox="1"/>
          <p:nvPr/>
        </p:nvSpPr>
        <p:spPr>
          <a:xfrm>
            <a:off x="6983175" y="1867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win</a:t>
            </a:r>
            <a:endParaRPr sz="1600">
              <a:solidFill>
                <a:srgbClr val="FFFFFF"/>
              </a:solidFill>
              <a:latin typeface="Lexend"/>
              <a:ea typeface="Lexend"/>
              <a:cs typeface="Lexend"/>
              <a:sym typeface="Lexend"/>
            </a:endParaRPr>
          </a:p>
        </p:txBody>
      </p:sp>
      <p:sp>
        <p:nvSpPr>
          <p:cNvPr id="1794" name="Google Shape;1794;p98"/>
          <p:cNvSpPr txBox="1"/>
          <p:nvPr/>
        </p:nvSpPr>
        <p:spPr>
          <a:xfrm>
            <a:off x="7224045" y="1065925"/>
            <a:ext cx="3429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795" name="Google Shape;1795;p98"/>
          <p:cNvSpPr/>
          <p:nvPr/>
        </p:nvSpPr>
        <p:spPr>
          <a:xfrm flipH="1">
            <a:off x="6771489" y="940011"/>
            <a:ext cx="1666500" cy="1666500"/>
          </a:xfrm>
          <a:prstGeom prst="pie">
            <a:avLst>
              <a:gd fmla="val 906498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96" name="Google Shape;1796;p98"/>
          <p:cNvSpPr/>
          <p:nvPr/>
        </p:nvSpPr>
        <p:spPr>
          <a:xfrm flipH="1" rot="7179397">
            <a:off x="6771338" y="939726"/>
            <a:ext cx="1666731" cy="1666731"/>
          </a:xfrm>
          <a:prstGeom prst="pie">
            <a:avLst>
              <a:gd fmla="val 12563709"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97" name="Google Shape;1797;p98"/>
          <p:cNvSpPr txBox="1"/>
          <p:nvPr/>
        </p:nvSpPr>
        <p:spPr>
          <a:xfrm>
            <a:off x="7866326" y="135846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798" name="Google Shape;1798;p98"/>
          <p:cNvSpPr/>
          <p:nvPr/>
        </p:nvSpPr>
        <p:spPr>
          <a:xfrm rot="-7167804">
            <a:off x="6771556" y="940203"/>
            <a:ext cx="1666303" cy="1666303"/>
          </a:xfrm>
          <a:prstGeom prst="pie">
            <a:avLst>
              <a:gd fmla="val 16218657" name="adj1"/>
              <a:gd fmla="val 19793024"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799" name="Google Shape;1799;p98"/>
          <p:cNvSpPr/>
          <p:nvPr/>
        </p:nvSpPr>
        <p:spPr>
          <a:xfrm rot="10800000">
            <a:off x="6771659" y="940306"/>
            <a:ext cx="1666200" cy="1666200"/>
          </a:xfrm>
          <a:prstGeom prst="pie">
            <a:avLst>
              <a:gd fmla="val 16218657" name="adj1"/>
              <a:gd fmla="val 19793024" name="adj2"/>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00" name="Google Shape;1800;p98"/>
          <p:cNvSpPr txBox="1"/>
          <p:nvPr/>
        </p:nvSpPr>
        <p:spPr>
          <a:xfrm>
            <a:off x="6995439" y="15231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801" name="Google Shape;1801;p98"/>
          <p:cNvSpPr txBox="1"/>
          <p:nvPr/>
        </p:nvSpPr>
        <p:spPr>
          <a:xfrm>
            <a:off x="7224039" y="202381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802" name="Google Shape;1802;p98"/>
          <p:cNvGrpSpPr/>
          <p:nvPr/>
        </p:nvGrpSpPr>
        <p:grpSpPr>
          <a:xfrm>
            <a:off x="7556109" y="990763"/>
            <a:ext cx="93900" cy="816939"/>
            <a:chOff x="996050" y="213293"/>
            <a:chExt cx="93900" cy="909732"/>
          </a:xfrm>
        </p:grpSpPr>
        <p:cxnSp>
          <p:nvCxnSpPr>
            <p:cNvPr id="1803" name="Google Shape;1803;p9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804" name="Google Shape;1804;p9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05" name="Google Shape;1805;p98"/>
          <p:cNvSpPr txBox="1"/>
          <p:nvPr/>
        </p:nvSpPr>
        <p:spPr>
          <a:xfrm>
            <a:off x="7713926" y="1982827"/>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9" name="Shape 1809"/>
        <p:cNvGrpSpPr/>
        <p:nvPr/>
      </p:nvGrpSpPr>
      <p:grpSpPr>
        <a:xfrm>
          <a:off x="0" y="0"/>
          <a:ext cx="0" cy="0"/>
          <a:chOff x="0" y="0"/>
          <a:chExt cx="0" cy="0"/>
        </a:xfrm>
      </p:grpSpPr>
      <p:sp>
        <p:nvSpPr>
          <p:cNvPr id="1810" name="Google Shape;1810;p99"/>
          <p:cNvSpPr/>
          <p:nvPr/>
        </p:nvSpPr>
        <p:spPr>
          <a:xfrm>
            <a:off x="5853836" y="3420713"/>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811" name="Google Shape;1811;p99"/>
          <p:cNvCxnSpPr>
            <a:stCxn id="1810" idx="0"/>
          </p:cNvCxnSpPr>
          <p:nvPr/>
        </p:nvCxnSpPr>
        <p:spPr>
          <a:xfrm flipH="1">
            <a:off x="6519686" y="3420713"/>
            <a:ext cx="1500" cy="1323000"/>
          </a:xfrm>
          <a:prstGeom prst="straightConnector1">
            <a:avLst/>
          </a:prstGeom>
          <a:noFill/>
          <a:ln cap="flat" cmpd="sng" w="28575">
            <a:solidFill>
              <a:schemeClr val="dk1"/>
            </a:solidFill>
            <a:prstDash val="solid"/>
            <a:round/>
            <a:headEnd len="med" w="med" type="none"/>
            <a:tailEnd len="med" w="med" type="none"/>
          </a:ln>
        </p:spPr>
      </p:cxnSp>
      <p:sp>
        <p:nvSpPr>
          <p:cNvPr id="1812" name="Google Shape;1812;p99"/>
          <p:cNvSpPr/>
          <p:nvPr/>
        </p:nvSpPr>
        <p:spPr>
          <a:xfrm>
            <a:off x="3110636" y="1439513"/>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13" name="Google Shape;1813;p99"/>
          <p:cNvSpPr txBox="1"/>
          <p:nvPr>
            <p:ph idx="1" type="body"/>
          </p:nvPr>
        </p:nvSpPr>
        <p:spPr>
          <a:xfrm>
            <a:off x="324000" y="759300"/>
            <a:ext cx="84960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Dhammaystir wareegyada (spinners) si natiijooyinka ay u noqdaan kuwo isku mid ah.</a:t>
            </a:r>
            <a:r>
              <a:rPr b="1" lang="en-GB" sz="1400">
                <a:latin typeface="Lexend"/>
              </a:rPr>
              <a:t/>
            </a:r>
            <a:r>
              <a:rPr lang="en-GB" sz="1400">
                <a:latin typeface="Lexend"/>
              </a:rPr>
              <a:t/>
            </a:r>
            <a:endParaRPr sz="1600"/>
          </a:p>
        </p:txBody>
      </p:sp>
      <p:sp>
        <p:nvSpPr>
          <p:cNvPr id="1814" name="Google Shape;1814;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Aqoonsashada in ka badan laba natiijo oo isku mid ah</a:t>
            </a:r>
            <a:r>
              <a:rPr b="1" lang="en-GB">
                <a:latin typeface="Lexend"/>
              </a:rPr>
              <a:t/>
            </a:r>
            <a:endParaRPr/>
          </a:p>
        </p:txBody>
      </p:sp>
      <p:sp>
        <p:nvSpPr>
          <p:cNvPr id="1815" name="Google Shape;1815;p99"/>
          <p:cNvSpPr/>
          <p:nvPr/>
        </p:nvSpPr>
        <p:spPr>
          <a:xfrm rot="-3573064">
            <a:off x="3122149" y="1451133"/>
            <a:ext cx="1311245" cy="1311245"/>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16" name="Google Shape;1816;p99"/>
          <p:cNvSpPr/>
          <p:nvPr/>
        </p:nvSpPr>
        <p:spPr>
          <a:xfrm>
            <a:off x="430318" y="1512155"/>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17" name="Google Shape;1817;p99"/>
          <p:cNvSpPr/>
          <p:nvPr/>
        </p:nvSpPr>
        <p:spPr>
          <a:xfrm flipH="1">
            <a:off x="441521" y="1523772"/>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18" name="Google Shape;1818;p99"/>
          <p:cNvSpPr/>
          <p:nvPr/>
        </p:nvSpPr>
        <p:spPr>
          <a:xfrm>
            <a:off x="441935" y="1523772"/>
            <a:ext cx="1311900" cy="1311900"/>
          </a:xfrm>
          <a:prstGeom prst="pie">
            <a:avLst>
              <a:gd fmla="val 538795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19" name="Google Shape;1819;p99"/>
          <p:cNvSpPr/>
          <p:nvPr/>
        </p:nvSpPr>
        <p:spPr>
          <a:xfrm>
            <a:off x="441935" y="1523772"/>
            <a:ext cx="1311900" cy="1311900"/>
          </a:xfrm>
          <a:prstGeom prst="pie">
            <a:avLst>
              <a:gd fmla="val 10799941" name="adj1"/>
              <a:gd fmla="val 1622532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0" name="Google Shape;1820;p99"/>
          <p:cNvSpPr/>
          <p:nvPr/>
        </p:nvSpPr>
        <p:spPr>
          <a:xfrm flipH="1">
            <a:off x="441521" y="1523772"/>
            <a:ext cx="1311900" cy="13119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1" name="Google Shape;1821;p99"/>
          <p:cNvSpPr/>
          <p:nvPr/>
        </p:nvSpPr>
        <p:spPr>
          <a:xfrm>
            <a:off x="5863596" y="1439513"/>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2" name="Google Shape;1822;p99"/>
          <p:cNvSpPr/>
          <p:nvPr/>
        </p:nvSpPr>
        <p:spPr>
          <a:xfrm flipH="1">
            <a:off x="5874799" y="1451130"/>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3" name="Google Shape;1823;p99"/>
          <p:cNvSpPr/>
          <p:nvPr/>
        </p:nvSpPr>
        <p:spPr>
          <a:xfrm>
            <a:off x="5875213" y="1451130"/>
            <a:ext cx="1311900" cy="1311900"/>
          </a:xfrm>
          <a:prstGeom prst="pie">
            <a:avLst>
              <a:gd fmla="val 5387953" name="adj1"/>
              <a:gd fmla="val 8080958"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4" name="Google Shape;1824;p99"/>
          <p:cNvSpPr/>
          <p:nvPr/>
        </p:nvSpPr>
        <p:spPr>
          <a:xfrm>
            <a:off x="5875213" y="1451130"/>
            <a:ext cx="1311900" cy="1311900"/>
          </a:xfrm>
          <a:prstGeom prst="pie">
            <a:avLst>
              <a:gd fmla="val 10799941" name="adj1"/>
              <a:gd fmla="val 1348387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5" name="Google Shape;1825;p99"/>
          <p:cNvSpPr/>
          <p:nvPr/>
        </p:nvSpPr>
        <p:spPr>
          <a:xfrm flipH="1">
            <a:off x="5874799" y="1451130"/>
            <a:ext cx="1311900" cy="1311900"/>
          </a:xfrm>
          <a:prstGeom prst="pie">
            <a:avLst>
              <a:gd fmla="val 1345082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6" name="Google Shape;1826;p99"/>
          <p:cNvSpPr/>
          <p:nvPr/>
        </p:nvSpPr>
        <p:spPr>
          <a:xfrm>
            <a:off x="5875213" y="1451130"/>
            <a:ext cx="1311900" cy="1311900"/>
          </a:xfrm>
          <a:prstGeom prst="pie">
            <a:avLst>
              <a:gd fmla="val 13499013" name="adj1"/>
              <a:gd fmla="val 16232488"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7" name="Google Shape;1827;p99"/>
          <p:cNvSpPr/>
          <p:nvPr/>
        </p:nvSpPr>
        <p:spPr>
          <a:xfrm>
            <a:off x="5875213" y="1451130"/>
            <a:ext cx="1311900" cy="1311900"/>
          </a:xfrm>
          <a:prstGeom prst="pie">
            <a:avLst>
              <a:gd fmla="val 808079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8" name="Google Shape;1828;p99"/>
          <p:cNvSpPr/>
          <p:nvPr/>
        </p:nvSpPr>
        <p:spPr>
          <a:xfrm flipH="1">
            <a:off x="5874799" y="1451130"/>
            <a:ext cx="1311900" cy="1311900"/>
          </a:xfrm>
          <a:prstGeom prst="pie">
            <a:avLst>
              <a:gd fmla="val 10765400" name="adj1"/>
              <a:gd fmla="val 1346558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29" name="Google Shape;1829;p99"/>
          <p:cNvSpPr/>
          <p:nvPr/>
        </p:nvSpPr>
        <p:spPr>
          <a:xfrm flipH="1">
            <a:off x="5874799" y="1451130"/>
            <a:ext cx="1311900" cy="1311900"/>
          </a:xfrm>
          <a:prstGeom prst="pie">
            <a:avLst>
              <a:gd fmla="val 5387953" name="adj1"/>
              <a:gd fmla="val 808442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0" name="Google Shape;1830;p99"/>
          <p:cNvSpPr/>
          <p:nvPr/>
        </p:nvSpPr>
        <p:spPr>
          <a:xfrm flipH="1">
            <a:off x="3121839" y="1451130"/>
            <a:ext cx="1311900" cy="1311900"/>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1" name="Google Shape;1831;p99"/>
          <p:cNvSpPr/>
          <p:nvPr/>
        </p:nvSpPr>
        <p:spPr>
          <a:xfrm flipH="1" rot="3616477">
            <a:off x="3122037" y="1450890"/>
            <a:ext cx="1311705" cy="1311705"/>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2" name="Google Shape;1832;p99"/>
          <p:cNvSpPr/>
          <p:nvPr/>
        </p:nvSpPr>
        <p:spPr>
          <a:xfrm flipH="1" rot="7178939">
            <a:off x="3121945" y="1450896"/>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3" name="Google Shape;1833;p99"/>
          <p:cNvSpPr/>
          <p:nvPr/>
        </p:nvSpPr>
        <p:spPr>
          <a:xfrm rot="-7167333">
            <a:off x="3122291" y="1450989"/>
            <a:ext cx="1311647" cy="1311647"/>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34" name="Google Shape;1834;p99"/>
          <p:cNvSpPr/>
          <p:nvPr/>
        </p:nvSpPr>
        <p:spPr>
          <a:xfrm rot="10800000">
            <a:off x="3122036" y="1451052"/>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835" name="Google Shape;1835;p99"/>
          <p:cNvGrpSpPr/>
          <p:nvPr/>
        </p:nvGrpSpPr>
        <p:grpSpPr>
          <a:xfrm>
            <a:off x="1059473" y="1563709"/>
            <a:ext cx="73909" cy="642907"/>
            <a:chOff x="996050" y="213293"/>
            <a:chExt cx="93900" cy="909732"/>
          </a:xfrm>
        </p:grpSpPr>
        <p:cxnSp>
          <p:nvCxnSpPr>
            <p:cNvPr id="1836" name="Google Shape;1836;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37" name="Google Shape;1837;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38" name="Google Shape;1838;p99"/>
          <p:cNvGrpSpPr/>
          <p:nvPr/>
        </p:nvGrpSpPr>
        <p:grpSpPr>
          <a:xfrm>
            <a:off x="3739791" y="1491068"/>
            <a:ext cx="73909" cy="642907"/>
            <a:chOff x="996050" y="213293"/>
            <a:chExt cx="93900" cy="909732"/>
          </a:xfrm>
        </p:grpSpPr>
        <p:cxnSp>
          <p:nvCxnSpPr>
            <p:cNvPr id="1839" name="Google Shape;1839;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40" name="Google Shape;1840;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41" name="Google Shape;1841;p99"/>
          <p:cNvGrpSpPr/>
          <p:nvPr/>
        </p:nvGrpSpPr>
        <p:grpSpPr>
          <a:xfrm>
            <a:off x="6492751" y="1491068"/>
            <a:ext cx="73909" cy="642907"/>
            <a:chOff x="996050" y="213293"/>
            <a:chExt cx="93900" cy="909732"/>
          </a:xfrm>
        </p:grpSpPr>
        <p:cxnSp>
          <p:nvCxnSpPr>
            <p:cNvPr id="1842" name="Google Shape;1842;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43" name="Google Shape;1843;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44" name="Google Shape;1844;p99"/>
          <p:cNvSpPr/>
          <p:nvPr/>
        </p:nvSpPr>
        <p:spPr>
          <a:xfrm>
            <a:off x="3110636" y="3407962"/>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5" name="Google Shape;1845;p99"/>
          <p:cNvSpPr/>
          <p:nvPr/>
        </p:nvSpPr>
        <p:spPr>
          <a:xfrm rot="-3573064">
            <a:off x="3122149" y="3419582"/>
            <a:ext cx="1311245" cy="1311245"/>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6" name="Google Shape;1846;p99"/>
          <p:cNvSpPr/>
          <p:nvPr/>
        </p:nvSpPr>
        <p:spPr>
          <a:xfrm>
            <a:off x="502960" y="3407962"/>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7" name="Google Shape;1847;p99"/>
          <p:cNvSpPr/>
          <p:nvPr/>
        </p:nvSpPr>
        <p:spPr>
          <a:xfrm flipH="1">
            <a:off x="514163" y="3419579"/>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8" name="Google Shape;1848;p99"/>
          <p:cNvSpPr/>
          <p:nvPr/>
        </p:nvSpPr>
        <p:spPr>
          <a:xfrm>
            <a:off x="514577" y="3419579"/>
            <a:ext cx="1311900" cy="1311900"/>
          </a:xfrm>
          <a:prstGeom prst="pie">
            <a:avLst>
              <a:gd fmla="val 5387953" name="adj1"/>
              <a:gd fmla="val 1624683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49" name="Google Shape;1849;p99"/>
          <p:cNvSpPr/>
          <p:nvPr/>
        </p:nvSpPr>
        <p:spPr>
          <a:xfrm flipH="1">
            <a:off x="514163" y="3419579"/>
            <a:ext cx="1311900" cy="13119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0" name="Google Shape;1850;p99"/>
          <p:cNvSpPr/>
          <p:nvPr/>
        </p:nvSpPr>
        <p:spPr>
          <a:xfrm flipH="1">
            <a:off x="3121839" y="3419579"/>
            <a:ext cx="1311900" cy="1311900"/>
          </a:xfrm>
          <a:prstGeom prst="pie">
            <a:avLst>
              <a:gd fmla="val 903823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1" name="Google Shape;1851;p99"/>
          <p:cNvSpPr/>
          <p:nvPr/>
        </p:nvSpPr>
        <p:spPr>
          <a:xfrm flipH="1" rot="7178939">
            <a:off x="3121945" y="3419345"/>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2" name="Google Shape;1852;p99"/>
          <p:cNvSpPr/>
          <p:nvPr/>
        </p:nvSpPr>
        <p:spPr>
          <a:xfrm rot="-7167333">
            <a:off x="3122291" y="3419438"/>
            <a:ext cx="1311647" cy="1311647"/>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53" name="Google Shape;1853;p99"/>
          <p:cNvSpPr/>
          <p:nvPr/>
        </p:nvSpPr>
        <p:spPr>
          <a:xfrm rot="10800000">
            <a:off x="3122036" y="3419501"/>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854" name="Google Shape;1854;p99"/>
          <p:cNvGrpSpPr/>
          <p:nvPr/>
        </p:nvGrpSpPr>
        <p:grpSpPr>
          <a:xfrm>
            <a:off x="1132115" y="3459516"/>
            <a:ext cx="73909" cy="642907"/>
            <a:chOff x="996050" y="213293"/>
            <a:chExt cx="93900" cy="909732"/>
          </a:xfrm>
        </p:grpSpPr>
        <p:cxnSp>
          <p:nvCxnSpPr>
            <p:cNvPr id="1855" name="Google Shape;1855;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56" name="Google Shape;1856;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57" name="Google Shape;1857;p99"/>
          <p:cNvGrpSpPr/>
          <p:nvPr/>
        </p:nvGrpSpPr>
        <p:grpSpPr>
          <a:xfrm>
            <a:off x="3739785" y="3520356"/>
            <a:ext cx="73909" cy="582137"/>
            <a:chOff x="996050" y="213293"/>
            <a:chExt cx="93900" cy="909732"/>
          </a:xfrm>
        </p:grpSpPr>
        <p:cxnSp>
          <p:nvCxnSpPr>
            <p:cNvPr id="1858" name="Google Shape;1858;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59" name="Google Shape;1859;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860" name="Google Shape;1860;p99"/>
          <p:cNvSpPr txBox="1"/>
          <p:nvPr>
            <p:ph idx="1" type="body"/>
          </p:nvPr>
        </p:nvSpPr>
        <p:spPr>
          <a:xfrm>
            <a:off x="324000" y="1140300"/>
            <a:ext cx="12474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a:t>
            </a:r>
            <a:r>
              <a:rPr i="1" lang="en-GB" sz="1400">
                <a:latin typeface="Lexend"/>
              </a:rPr>
              <a:t>ξ</a:t>
            </a:r>
            <a:r>
              <a:rPr i="1" lang="en-GB" sz="1400">
                <a:latin typeface="Lexend"/>
                <a:ea typeface="Times New Roman"/>
                <a:cs typeface="Times New Roman"/>
                <a:sym typeface="Times New Roman"/>
              </a:rPr>
              <a:t> </a:t>
            </a:r>
            <a:r>
              <a:rPr lang="en-GB" sz="1400">
                <a:latin typeface="Lexend"/>
              </a:rPr>
              <a:t>= {A, B} </a:t>
            </a:r>
            <a:endParaRPr sz="1600"/>
          </a:p>
        </p:txBody>
      </p:sp>
      <p:sp>
        <p:nvSpPr>
          <p:cNvPr id="1861" name="Google Shape;1861;p99"/>
          <p:cNvSpPr txBox="1"/>
          <p:nvPr>
            <p:ph idx="1" type="body"/>
          </p:nvPr>
        </p:nvSpPr>
        <p:spPr>
          <a:xfrm>
            <a:off x="2793829" y="1140300"/>
            <a:ext cx="1645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a:t>
            </a:r>
            <a:r>
              <a:rPr i="1" lang="en-GB" sz="1400">
                <a:latin typeface="Lexend"/>
              </a:rPr>
              <a:t>ξ</a:t>
            </a:r>
            <a:r>
              <a:rPr i="1" lang="en-GB" sz="1400">
                <a:latin typeface="Lexend"/>
                <a:ea typeface="Times New Roman"/>
                <a:cs typeface="Times New Roman"/>
                <a:sym typeface="Times New Roman"/>
              </a:rPr>
              <a:t> </a:t>
            </a:r>
            <a:r>
              <a:rPr lang="en-GB" sz="1400">
                <a:latin typeface="Lexend"/>
              </a:rPr>
              <a:t>= {win, lose} </a:t>
            </a:r>
            <a:endParaRPr sz="1600"/>
          </a:p>
        </p:txBody>
      </p:sp>
      <p:sp>
        <p:nvSpPr>
          <p:cNvPr id="1862" name="Google Shape;1862;p99"/>
          <p:cNvSpPr txBox="1"/>
          <p:nvPr>
            <p:ph idx="1" type="body"/>
          </p:nvPr>
        </p:nvSpPr>
        <p:spPr>
          <a:xfrm>
            <a:off x="5492249" y="1140300"/>
            <a:ext cx="3556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a:t>
            </a:r>
            <a:r>
              <a:rPr i="1" lang="en-GB" sz="1400">
                <a:latin typeface="Lexend"/>
              </a:rPr>
              <a:t>ξ</a:t>
            </a:r>
            <a:r>
              <a:rPr i="1" lang="en-GB" sz="1400">
                <a:latin typeface="Lexend"/>
                <a:ea typeface="Times New Roman"/>
                <a:cs typeface="Times New Roman"/>
                <a:sym typeface="Times New Roman"/>
              </a:rPr>
              <a:t> </a:t>
            </a:r>
            <a:r>
              <a:rPr lang="en-GB" sz="1400">
                <a:latin typeface="Lexend"/>
              </a:rPr>
              <a:t>= {even number, odd number}</a:t>
            </a:r>
            <a:endParaRPr sz="1600"/>
          </a:p>
        </p:txBody>
      </p:sp>
      <p:sp>
        <p:nvSpPr>
          <p:cNvPr id="1863" name="Google Shape;1863;p99"/>
          <p:cNvSpPr txBox="1"/>
          <p:nvPr>
            <p:ph idx="1" type="body"/>
          </p:nvPr>
        </p:nvSpPr>
        <p:spPr>
          <a:xfrm>
            <a:off x="324000" y="3108750"/>
            <a:ext cx="19680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a:t>
            </a:r>
            <a:r>
              <a:rPr i="1" lang="en-GB" sz="1400">
                <a:latin typeface="Lexend"/>
              </a:rPr>
              <a:t>ξ</a:t>
            </a:r>
            <a:r>
              <a:rPr i="1" lang="en-GB" sz="1400">
                <a:latin typeface="Lexend"/>
                <a:ea typeface="Times New Roman"/>
                <a:cs typeface="Times New Roman"/>
                <a:sym typeface="Times New Roman"/>
              </a:rPr>
              <a:t> </a:t>
            </a:r>
            <a:r>
              <a:rPr lang="en-GB" sz="1400">
                <a:latin typeface="Lexend"/>
              </a:rPr>
              <a:t>= {green, blue} </a:t>
            </a:r>
            <a:endParaRPr sz="1600"/>
          </a:p>
        </p:txBody>
      </p:sp>
      <p:sp>
        <p:nvSpPr>
          <p:cNvPr id="1864" name="Google Shape;1864;p99"/>
          <p:cNvSpPr txBox="1"/>
          <p:nvPr>
            <p:ph idx="1" type="body"/>
          </p:nvPr>
        </p:nvSpPr>
        <p:spPr>
          <a:xfrm>
            <a:off x="2793825" y="3108750"/>
            <a:ext cx="25569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a:t>
            </a:r>
            <a:r>
              <a:rPr i="1" lang="en-GB" sz="1400">
                <a:latin typeface="Lexend"/>
              </a:rPr>
              <a:t>ξ</a:t>
            </a:r>
            <a:r>
              <a:rPr i="1" lang="en-GB" sz="1400">
                <a:latin typeface="Lexend"/>
                <a:ea typeface="Times New Roman"/>
                <a:cs typeface="Times New Roman"/>
                <a:sym typeface="Times New Roman"/>
              </a:rPr>
              <a:t> </a:t>
            </a:r>
            <a:r>
              <a:rPr lang="en-GB" sz="1400">
                <a:latin typeface="Lexend"/>
              </a:rPr>
              <a:t>= {vowel, consonant} </a:t>
            </a:r>
            <a:endParaRPr sz="1600"/>
          </a:p>
        </p:txBody>
      </p:sp>
      <p:sp>
        <p:nvSpPr>
          <p:cNvPr id="1865" name="Google Shape;1865;p99"/>
          <p:cNvSpPr txBox="1"/>
          <p:nvPr>
            <p:ph idx="1" type="body"/>
          </p:nvPr>
        </p:nvSpPr>
        <p:spPr>
          <a:xfrm>
            <a:off x="5532782" y="3108750"/>
            <a:ext cx="1576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 </a:t>
            </a:r>
            <a:r>
              <a:rPr i="1" lang="en-GB" sz="1400">
                <a:latin typeface="Lexend"/>
              </a:rPr>
              <a:t>ξ</a:t>
            </a:r>
            <a:r>
              <a:rPr i="1" lang="en-GB" sz="1400">
                <a:latin typeface="Lexend"/>
                <a:ea typeface="Times New Roman"/>
                <a:cs typeface="Times New Roman"/>
                <a:sym typeface="Times New Roman"/>
              </a:rPr>
              <a:t> </a:t>
            </a:r>
            <a:r>
              <a:rPr lang="en-GB" sz="1400">
                <a:latin typeface="Lexend"/>
              </a:rPr>
              <a:t>= {A, B, C}</a:t>
            </a:r>
            <a:endParaRPr sz="1600"/>
          </a:p>
        </p:txBody>
      </p:sp>
      <p:sp>
        <p:nvSpPr>
          <p:cNvPr id="1866" name="Google Shape;1866;p99"/>
          <p:cNvSpPr/>
          <p:nvPr/>
        </p:nvSpPr>
        <p:spPr>
          <a:xfrm flipH="1" rot="7178939">
            <a:off x="5865145" y="3432096"/>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67" name="Google Shape;1867;p99"/>
          <p:cNvSpPr/>
          <p:nvPr/>
        </p:nvSpPr>
        <p:spPr>
          <a:xfrm rot="10800000">
            <a:off x="5858942" y="3432252"/>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868" name="Google Shape;1868;p99"/>
          <p:cNvCxnSpPr/>
          <p:nvPr/>
        </p:nvCxnSpPr>
        <p:spPr>
          <a:xfrm>
            <a:off x="6537425" y="4119350"/>
            <a:ext cx="296700" cy="545700"/>
          </a:xfrm>
          <a:prstGeom prst="straightConnector1">
            <a:avLst/>
          </a:prstGeom>
          <a:noFill/>
          <a:ln cap="flat" cmpd="sng" w="28575">
            <a:solidFill>
              <a:schemeClr val="dk1"/>
            </a:solidFill>
            <a:prstDash val="solid"/>
            <a:round/>
            <a:headEnd len="med" w="med" type="none"/>
            <a:tailEnd len="med" w="med" type="none"/>
          </a:ln>
        </p:spPr>
      </p:cxnSp>
      <p:cxnSp>
        <p:nvCxnSpPr>
          <p:cNvPr id="1869" name="Google Shape;1869;p99"/>
          <p:cNvCxnSpPr/>
          <p:nvPr/>
        </p:nvCxnSpPr>
        <p:spPr>
          <a:xfrm flipH="1">
            <a:off x="6204984" y="4119350"/>
            <a:ext cx="296700" cy="545700"/>
          </a:xfrm>
          <a:prstGeom prst="straightConnector1">
            <a:avLst/>
          </a:prstGeom>
          <a:noFill/>
          <a:ln cap="flat" cmpd="sng" w="28575">
            <a:solidFill>
              <a:schemeClr val="dk1"/>
            </a:solidFill>
            <a:prstDash val="solid"/>
            <a:round/>
            <a:headEnd len="med" w="med" type="none"/>
            <a:tailEnd len="med" w="med" type="none"/>
          </a:ln>
        </p:spPr>
      </p:cxnSp>
      <p:cxnSp>
        <p:nvCxnSpPr>
          <p:cNvPr id="1870" name="Google Shape;1870;p99"/>
          <p:cNvCxnSpPr/>
          <p:nvPr/>
        </p:nvCxnSpPr>
        <p:spPr>
          <a:xfrm rot="10800000">
            <a:off x="5864894" y="4089105"/>
            <a:ext cx="635400" cy="0"/>
          </a:xfrm>
          <a:prstGeom prst="straightConnector1">
            <a:avLst/>
          </a:prstGeom>
          <a:noFill/>
          <a:ln cap="flat" cmpd="sng" w="28575">
            <a:solidFill>
              <a:schemeClr val="dk1"/>
            </a:solidFill>
            <a:prstDash val="solid"/>
            <a:round/>
            <a:headEnd len="med" w="med" type="none"/>
            <a:tailEnd len="med" w="med" type="none"/>
          </a:ln>
        </p:spPr>
      </p:cxnSp>
      <p:grpSp>
        <p:nvGrpSpPr>
          <p:cNvPr id="1871" name="Google Shape;1871;p99"/>
          <p:cNvGrpSpPr/>
          <p:nvPr/>
        </p:nvGrpSpPr>
        <p:grpSpPr>
          <a:xfrm>
            <a:off x="6480165" y="3479886"/>
            <a:ext cx="73909" cy="642907"/>
            <a:chOff x="996050" y="213293"/>
            <a:chExt cx="93900" cy="909732"/>
          </a:xfrm>
        </p:grpSpPr>
        <p:cxnSp>
          <p:nvCxnSpPr>
            <p:cNvPr id="1872" name="Google Shape;1872;p99"/>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873" name="Google Shape;1873;p99"/>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7" name="Shape 1877"/>
        <p:cNvGrpSpPr/>
        <p:nvPr/>
      </p:nvGrpSpPr>
      <p:grpSpPr>
        <a:xfrm>
          <a:off x="0" y="0"/>
          <a:ext cx="0" cy="0"/>
          <a:chOff x="0" y="0"/>
          <a:chExt cx="0" cy="0"/>
        </a:xfrm>
      </p:grpSpPr>
      <p:sp>
        <p:nvSpPr>
          <p:cNvPr id="1878" name="Google Shape;1878;p100"/>
          <p:cNvSpPr txBox="1"/>
          <p:nvPr>
            <p:ph idx="1" type="body"/>
          </p:nvPr>
        </p:nvSpPr>
        <p:spPr>
          <a:xfrm>
            <a:off x="324000" y="759300"/>
            <a:ext cx="8496000" cy="1335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Caasha, Nuur iyo Isra waxay ciyaarayaan ciyaar ku lug leh duufaan (dice) 6-dhinac ah oo caadi ah.</a:t>
            </a:r>
            <a:endParaRPr sz="1600"/>
          </a:p>
          <a:p>
            <a:pPr indent="0" lvl="0" marL="0" rtl="0" algn="l">
              <a:spcBef>
                <a:spcPts val="1000"/>
              </a:spcBef>
              <a:spcAft>
                <a:spcPts val="1000"/>
              </a:spcAft>
              <a:buNone/>
            </a:pPr>
            <a:r>
              <a:rPr lang="en-GB" sz="1100">
                <a:latin typeface="Lexend"/>
              </a:rPr>
              <a:t>Caasha gartiisu way dhaqaaqdaa haddii duufaanku yahay 1 ama 2. Nuur gartiisu way dhaqaaqdaa haddii duufaanku yahay 3 ama 4. Isra gartiisu way dhaqaaqdaa haddii duufaanku yahay 5 ama 6.</a:t>
            </a:r>
            <a:br>
              <a:rPr lang="en-GB" sz="1600"/>
            </a:br>
            <a:r>
              <a:rPr lang="en-GB" sz="1100">
                <a:latin typeface="Lexend"/>
              </a:rPr>
              <a:t/>
            </a:r>
            <a:br>
              <a:rPr lang="en-GB" sz="1600"/>
            </a:br>
            <a:r>
              <a:rPr lang="en-GB" sz="1100">
                <a:latin typeface="Lexend"/>
              </a:rPr>
              <a:t/>
            </a:r>
            <a:endParaRPr sz="1600"/>
          </a:p>
        </p:txBody>
      </p:sp>
      <p:sp>
        <p:nvSpPr>
          <p:cNvPr id="1879" name="Google Shape;1879;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in ka badan laba natiijo oo isku ehel (equally likely)</a:t>
            </a:r>
            <a:r>
              <a:rPr b="1" lang="en-GB">
                <a:latin typeface="Lexend"/>
              </a:rPr>
              <a:t/>
            </a:r>
            <a:endParaRPr/>
          </a:p>
        </p:txBody>
      </p:sp>
      <p:sp>
        <p:nvSpPr>
          <p:cNvPr id="1880" name="Google Shape;1880;p100"/>
          <p:cNvSpPr txBox="1"/>
          <p:nvPr>
            <p:ph idx="1" type="body"/>
          </p:nvPr>
        </p:nvSpPr>
        <p:spPr>
          <a:xfrm>
            <a:off x="324000" y="2207100"/>
            <a:ext cx="8496000" cy="64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Isra waxay u malaynaysaa in 6 uu yahay lambarka ugu adag ee duufaanka laga helo. Sharax sababta tan ay khalad tahay.</a:t>
            </a:r>
            <a:br>
              <a:rPr lang="en-GB" sz="1600"/>
            </a:br>
            <a:r>
              <a:rPr lang="en-GB" sz="1100">
                <a:latin typeface="Lexend"/>
              </a:rPr>
              <a:t/>
            </a:r>
            <a:endParaRPr sz="1600"/>
          </a:p>
        </p:txBody>
      </p:sp>
      <p:sp>
        <p:nvSpPr>
          <p:cNvPr id="1881" name="Google Shape;1881;p100"/>
          <p:cNvSpPr txBox="1"/>
          <p:nvPr>
            <p:ph idx="1" type="body"/>
          </p:nvPr>
        </p:nvSpPr>
        <p:spPr>
          <a:xfrm>
            <a:off x="324000" y="3273900"/>
            <a:ext cx="8496000" cy="85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 Meesha muunadda (sample space) waxay muujinaysaa natiijooyinka suurtagalka ah ee tijaabo kasta. ξ = {Caasha dhaqaaqday, Nuur dhaqaaqay, Isra dhaqaaqday}</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br>
              <a:rPr lang="en-GB" sz="1600"/>
            </a:br>
            <a:r>
              <a:rPr lang="en-GB" sz="1100">
                <a:latin typeface="Lexend"/>
              </a:rPr>
              <a:t/>
            </a:r>
            <a:r>
              <a:rPr i="1" lang="en-GB" sz="1100">
                <a:latin typeface="Lexend"/>
              </a:rPr>
              <a:t/>
            </a:r>
            <a:r>
              <a:rPr i="1" lang="en-GB" sz="1100">
                <a:latin typeface="Lexend"/>
                <a:ea typeface="Times New Roman"/>
                <a:cs typeface="Times New Roman"/>
                <a:sym typeface="Times New Roman"/>
              </a:rPr>
              <a:t/>
            </a:r>
            <a:r>
              <a:rPr lang="en-GB" sz="1100">
                <a:latin typeface="Lexend"/>
              </a:rPr>
              <a:t/>
            </a:r>
            <a:endParaRPr sz="1600"/>
          </a:p>
          <a:p>
            <a:pPr indent="0" lvl="0" marL="0" rtl="0" algn="l">
              <a:spcBef>
                <a:spcPts val="1000"/>
              </a:spcBef>
              <a:spcAft>
                <a:spcPts val="1000"/>
              </a:spcAft>
              <a:buNone/>
            </a:pPr>
            <a:r>
              <a:rPr lang="en-GB" sz="1100">
                <a:latin typeface="Lexend"/>
              </a:rPr>
              <a:t>Sharax sababta natiijooyinkan ay isku ehel u yihiin inay dhacaan.</a:t>
            </a:r>
            <a:endParaRPr sz="12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5" name="Shape 1885"/>
        <p:cNvGrpSpPr/>
        <p:nvPr/>
      </p:nvGrpSpPr>
      <p:grpSpPr>
        <a:xfrm>
          <a:off x="0" y="0"/>
          <a:ext cx="0" cy="0"/>
          <a:chOff x="0" y="0"/>
          <a:chExt cx="0" cy="0"/>
        </a:xfrm>
      </p:grpSpPr>
      <p:sp>
        <p:nvSpPr>
          <p:cNvPr id="1886" name="Google Shape;1886;p101"/>
          <p:cNvSpPr/>
          <p:nvPr/>
        </p:nvSpPr>
        <p:spPr>
          <a:xfrm>
            <a:off x="3110636" y="1456545"/>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7" name="Google Shape;1887;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in ka badan laba natiijo oo isku ehel (equally likely)</a:t>
            </a:r>
            <a:r>
              <a:rPr b="1" lang="en-GB">
                <a:latin typeface="Lexend"/>
              </a:rPr>
              <a:t/>
            </a:r>
            <a:endParaRPr/>
          </a:p>
        </p:txBody>
      </p:sp>
      <p:sp>
        <p:nvSpPr>
          <p:cNvPr id="1888" name="Google Shape;1888;p101"/>
          <p:cNvSpPr/>
          <p:nvPr/>
        </p:nvSpPr>
        <p:spPr>
          <a:xfrm rot="-3573064">
            <a:off x="3122149" y="1468165"/>
            <a:ext cx="1311245" cy="1311245"/>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89" name="Google Shape;1889;p101"/>
          <p:cNvSpPr/>
          <p:nvPr/>
        </p:nvSpPr>
        <p:spPr>
          <a:xfrm>
            <a:off x="430318" y="1512155"/>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0" name="Google Shape;1890;p101"/>
          <p:cNvSpPr/>
          <p:nvPr/>
        </p:nvSpPr>
        <p:spPr>
          <a:xfrm flipH="1">
            <a:off x="441521" y="1523772"/>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1" name="Google Shape;1891;p101"/>
          <p:cNvSpPr/>
          <p:nvPr/>
        </p:nvSpPr>
        <p:spPr>
          <a:xfrm>
            <a:off x="441935" y="1523772"/>
            <a:ext cx="1311900" cy="1311900"/>
          </a:xfrm>
          <a:prstGeom prst="pie">
            <a:avLst>
              <a:gd fmla="val 538795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2" name="Google Shape;1892;p101"/>
          <p:cNvSpPr/>
          <p:nvPr/>
        </p:nvSpPr>
        <p:spPr>
          <a:xfrm>
            <a:off x="441935" y="1523772"/>
            <a:ext cx="1311900" cy="1311900"/>
          </a:xfrm>
          <a:prstGeom prst="pie">
            <a:avLst>
              <a:gd fmla="val 10799941" name="adj1"/>
              <a:gd fmla="val 1622532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3" name="Google Shape;1893;p101"/>
          <p:cNvSpPr txBox="1"/>
          <p:nvPr>
            <p:ph idx="1" type="body"/>
          </p:nvPr>
        </p:nvSpPr>
        <p:spPr>
          <a:xfrm>
            <a:off x="324000" y="759300"/>
            <a:ext cx="82377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Buuxi wareegyada (spinners) si natiijooyinka ay u noqdaan kuwo isku ehel (equally likely).</a:t>
            </a:r>
            <a:r>
              <a:rPr b="1" lang="en-GB" sz="1100">
                <a:latin typeface="Lexend"/>
              </a:rPr>
              <a:t/>
            </a:r>
            <a:r>
              <a:rPr lang="en-GB" sz="1100">
                <a:latin typeface="Lexend"/>
              </a:rPr>
              <a:t/>
            </a:r>
            <a:endParaRPr sz="1600"/>
          </a:p>
        </p:txBody>
      </p:sp>
      <p:sp>
        <p:nvSpPr>
          <p:cNvPr id="1894" name="Google Shape;1894;p101"/>
          <p:cNvSpPr/>
          <p:nvPr/>
        </p:nvSpPr>
        <p:spPr>
          <a:xfrm flipH="1">
            <a:off x="441521" y="1523772"/>
            <a:ext cx="1311900" cy="13119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5" name="Google Shape;1895;p101"/>
          <p:cNvSpPr/>
          <p:nvPr/>
        </p:nvSpPr>
        <p:spPr>
          <a:xfrm>
            <a:off x="5863596" y="1439513"/>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6" name="Google Shape;1896;p101"/>
          <p:cNvSpPr/>
          <p:nvPr/>
        </p:nvSpPr>
        <p:spPr>
          <a:xfrm flipH="1">
            <a:off x="5874799" y="1451130"/>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7" name="Google Shape;1897;p101"/>
          <p:cNvSpPr/>
          <p:nvPr/>
        </p:nvSpPr>
        <p:spPr>
          <a:xfrm>
            <a:off x="5875213" y="1451130"/>
            <a:ext cx="1311900" cy="1311900"/>
          </a:xfrm>
          <a:prstGeom prst="pie">
            <a:avLst>
              <a:gd fmla="val 5387953" name="adj1"/>
              <a:gd fmla="val 8080958"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8" name="Google Shape;1898;p101"/>
          <p:cNvSpPr/>
          <p:nvPr/>
        </p:nvSpPr>
        <p:spPr>
          <a:xfrm>
            <a:off x="5875213" y="1451130"/>
            <a:ext cx="1311900" cy="1311900"/>
          </a:xfrm>
          <a:prstGeom prst="pie">
            <a:avLst>
              <a:gd fmla="val 10799941" name="adj1"/>
              <a:gd fmla="val 1348387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899" name="Google Shape;1899;p101"/>
          <p:cNvSpPr/>
          <p:nvPr/>
        </p:nvSpPr>
        <p:spPr>
          <a:xfrm flipH="1">
            <a:off x="5874799" y="1451130"/>
            <a:ext cx="1311900" cy="1311900"/>
          </a:xfrm>
          <a:prstGeom prst="pie">
            <a:avLst>
              <a:gd fmla="val 13450827"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0" name="Google Shape;1900;p101"/>
          <p:cNvSpPr/>
          <p:nvPr/>
        </p:nvSpPr>
        <p:spPr>
          <a:xfrm>
            <a:off x="5875213" y="1451130"/>
            <a:ext cx="1311900" cy="1311900"/>
          </a:xfrm>
          <a:prstGeom prst="pie">
            <a:avLst>
              <a:gd fmla="val 13499013" name="adj1"/>
              <a:gd fmla="val 16232488"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1" name="Google Shape;1901;p101"/>
          <p:cNvSpPr/>
          <p:nvPr/>
        </p:nvSpPr>
        <p:spPr>
          <a:xfrm>
            <a:off x="5875213" y="1451130"/>
            <a:ext cx="1311900" cy="1311900"/>
          </a:xfrm>
          <a:prstGeom prst="pie">
            <a:avLst>
              <a:gd fmla="val 8080793" name="adj1"/>
              <a:gd fmla="val 1085822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2" name="Google Shape;1902;p101"/>
          <p:cNvSpPr/>
          <p:nvPr/>
        </p:nvSpPr>
        <p:spPr>
          <a:xfrm flipH="1">
            <a:off x="5874799" y="1451130"/>
            <a:ext cx="1311900" cy="1311900"/>
          </a:xfrm>
          <a:prstGeom prst="pie">
            <a:avLst>
              <a:gd fmla="val 10765400" name="adj1"/>
              <a:gd fmla="val 13465582"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3" name="Google Shape;1903;p101"/>
          <p:cNvSpPr/>
          <p:nvPr/>
        </p:nvSpPr>
        <p:spPr>
          <a:xfrm flipH="1">
            <a:off x="5874799" y="1451130"/>
            <a:ext cx="1311900" cy="1311900"/>
          </a:xfrm>
          <a:prstGeom prst="pie">
            <a:avLst>
              <a:gd fmla="val 5387953" name="adj1"/>
              <a:gd fmla="val 808442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4" name="Google Shape;1904;p101"/>
          <p:cNvSpPr/>
          <p:nvPr/>
        </p:nvSpPr>
        <p:spPr>
          <a:xfrm flipH="1">
            <a:off x="3121839" y="1468161"/>
            <a:ext cx="1311900" cy="1311900"/>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5" name="Google Shape;1905;p101"/>
          <p:cNvSpPr/>
          <p:nvPr/>
        </p:nvSpPr>
        <p:spPr>
          <a:xfrm flipH="1" rot="3616477">
            <a:off x="3122037" y="1467921"/>
            <a:ext cx="1311705" cy="1311705"/>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6" name="Google Shape;1906;p101"/>
          <p:cNvSpPr/>
          <p:nvPr/>
        </p:nvSpPr>
        <p:spPr>
          <a:xfrm flipH="1" rot="7178939">
            <a:off x="3121945" y="1467927"/>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7" name="Google Shape;1907;p101"/>
          <p:cNvSpPr/>
          <p:nvPr/>
        </p:nvSpPr>
        <p:spPr>
          <a:xfrm rot="-7167333">
            <a:off x="3122291" y="1468020"/>
            <a:ext cx="1311647" cy="1311647"/>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08" name="Google Shape;1908;p101"/>
          <p:cNvSpPr/>
          <p:nvPr/>
        </p:nvSpPr>
        <p:spPr>
          <a:xfrm rot="10800000">
            <a:off x="3122036" y="1468083"/>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909" name="Google Shape;1909;p101"/>
          <p:cNvGrpSpPr/>
          <p:nvPr/>
        </p:nvGrpSpPr>
        <p:grpSpPr>
          <a:xfrm>
            <a:off x="1059473" y="1563709"/>
            <a:ext cx="73909" cy="642907"/>
            <a:chOff x="996050" y="213293"/>
            <a:chExt cx="93900" cy="909732"/>
          </a:xfrm>
        </p:grpSpPr>
        <p:cxnSp>
          <p:nvCxnSpPr>
            <p:cNvPr id="1910" name="Google Shape;1910;p101"/>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11" name="Google Shape;1911;p101"/>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12" name="Google Shape;1912;p101"/>
          <p:cNvGrpSpPr/>
          <p:nvPr/>
        </p:nvGrpSpPr>
        <p:grpSpPr>
          <a:xfrm>
            <a:off x="3739791" y="1508099"/>
            <a:ext cx="73909" cy="642907"/>
            <a:chOff x="996050" y="213293"/>
            <a:chExt cx="93900" cy="909732"/>
          </a:xfrm>
        </p:grpSpPr>
        <p:cxnSp>
          <p:nvCxnSpPr>
            <p:cNvPr id="1913" name="Google Shape;1913;p101"/>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14" name="Google Shape;1914;p101"/>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15" name="Google Shape;1915;p101"/>
          <p:cNvGrpSpPr/>
          <p:nvPr/>
        </p:nvGrpSpPr>
        <p:grpSpPr>
          <a:xfrm>
            <a:off x="6492751" y="1491068"/>
            <a:ext cx="73909" cy="642907"/>
            <a:chOff x="996050" y="213293"/>
            <a:chExt cx="93900" cy="909732"/>
          </a:xfrm>
        </p:grpSpPr>
        <p:cxnSp>
          <p:nvCxnSpPr>
            <p:cNvPr id="1916" name="Google Shape;1916;p101"/>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17" name="Google Shape;1917;p101"/>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18" name="Google Shape;1918;p101"/>
          <p:cNvSpPr txBox="1"/>
          <p:nvPr>
            <p:ph idx="1" type="body"/>
          </p:nvPr>
        </p:nvSpPr>
        <p:spPr>
          <a:xfrm>
            <a:off x="324000" y="1140300"/>
            <a:ext cx="12474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a:t>
            </a:r>
            <a:r>
              <a:rPr i="1" lang="en-GB" sz="1100">
                <a:latin typeface="Lexend"/>
              </a:rPr>
              <a:t>ξ</a:t>
            </a:r>
            <a:r>
              <a:rPr i="1" lang="en-GB" sz="1100">
                <a:latin typeface="Lexend"/>
                <a:ea typeface="Times New Roman"/>
                <a:cs typeface="Times New Roman"/>
                <a:sym typeface="Times New Roman"/>
              </a:rPr>
              <a:t> </a:t>
            </a:r>
            <a:r>
              <a:rPr lang="en-GB" sz="1100">
                <a:latin typeface="Lexend"/>
              </a:rPr>
              <a:t>= {A, B} </a:t>
            </a:r>
            <a:endParaRPr sz="1600"/>
          </a:p>
        </p:txBody>
      </p:sp>
      <p:sp>
        <p:nvSpPr>
          <p:cNvPr id="1919" name="Google Shape;1919;p101"/>
          <p:cNvSpPr txBox="1"/>
          <p:nvPr>
            <p:ph idx="1" type="body"/>
          </p:nvPr>
        </p:nvSpPr>
        <p:spPr>
          <a:xfrm>
            <a:off x="2793829" y="1140300"/>
            <a:ext cx="1645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ξ = {guul (win), guuldarro (lose)}</a:t>
            </a:r>
            <a:r>
              <a:rPr i="1" lang="en-GB" sz="1100">
                <a:latin typeface="Lexend"/>
              </a:rPr>
              <a:t/>
            </a:r>
            <a:r>
              <a:rPr i="1" lang="en-GB" sz="1100">
                <a:latin typeface="Lexend"/>
                <a:ea typeface="Times New Roman"/>
                <a:cs typeface="Times New Roman"/>
                <a:sym typeface="Times New Roman"/>
              </a:rPr>
              <a:t/>
            </a:r>
            <a:r>
              <a:rPr lang="en-GB" sz="1100">
                <a:latin typeface="Lexend"/>
              </a:rPr>
              <a:t/>
            </a:r>
            <a:endParaRPr sz="1600"/>
          </a:p>
        </p:txBody>
      </p:sp>
      <p:sp>
        <p:nvSpPr>
          <p:cNvPr id="1920" name="Google Shape;1920;p101"/>
          <p:cNvSpPr txBox="1"/>
          <p:nvPr>
            <p:ph idx="1" type="body"/>
          </p:nvPr>
        </p:nvSpPr>
        <p:spPr>
          <a:xfrm>
            <a:off x="5492249" y="1140300"/>
            <a:ext cx="3556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ξ = {lambar togan (even number), lambar kisi (odd number)}</a:t>
            </a:r>
            <a:r>
              <a:rPr i="1" lang="en-GB" sz="1100">
                <a:latin typeface="Lexend"/>
              </a:rPr>
              <a:t/>
            </a:r>
            <a:r>
              <a:rPr i="1" lang="en-GB" sz="1100">
                <a:latin typeface="Lexend"/>
                <a:ea typeface="Times New Roman"/>
                <a:cs typeface="Times New Roman"/>
                <a:sym typeface="Times New Roman"/>
              </a:rPr>
              <a:t/>
            </a:r>
            <a:r>
              <a:rPr lang="en-GB" sz="1100">
                <a:latin typeface="Lexend"/>
              </a:rPr>
              <a:t/>
            </a:r>
            <a:endParaRPr sz="1600"/>
          </a:p>
        </p:txBody>
      </p:sp>
      <p:sp>
        <p:nvSpPr>
          <p:cNvPr id="1921" name="Google Shape;1921;p101"/>
          <p:cNvSpPr txBox="1"/>
          <p:nvPr>
            <p:ph idx="1" type="body"/>
          </p:nvPr>
        </p:nvSpPr>
        <p:spPr>
          <a:xfrm>
            <a:off x="366325" y="3055700"/>
            <a:ext cx="15966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 qaybood (sectors) oo A iyo B midkiiba leeyahay</a:t>
            </a:r>
            <a:r>
              <a:rPr lang="en-GB" sz="1100">
                <a:latin typeface="Kalam"/>
                <a:ea typeface="Kalam"/>
                <a:cs typeface="Kalam"/>
                <a:sym typeface="Kalam"/>
              </a:rPr>
              <a:t/>
            </a:r>
            <a:endParaRPr sz="1900">
              <a:latin typeface="Kalam"/>
              <a:ea typeface="Kalam"/>
              <a:cs typeface="Kalam"/>
              <a:sym typeface="Kalam"/>
            </a:endParaRPr>
          </a:p>
        </p:txBody>
      </p:sp>
      <p:sp>
        <p:nvSpPr>
          <p:cNvPr id="1922" name="Google Shape;1922;p101"/>
          <p:cNvSpPr txBox="1"/>
          <p:nvPr>
            <p:ph idx="1" type="body"/>
          </p:nvPr>
        </p:nvSpPr>
        <p:spPr>
          <a:xfrm>
            <a:off x="729400" y="1739513"/>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t>
            </a:r>
            <a:r>
              <a:rPr lang="en-GB" sz="1100">
                <a:latin typeface="Kalam"/>
                <a:ea typeface="Kalam"/>
                <a:cs typeface="Kalam"/>
                <a:sym typeface="Kalam"/>
              </a:rPr>
              <a:t> </a:t>
            </a:r>
            <a:endParaRPr sz="1800">
              <a:latin typeface="Kalam"/>
              <a:ea typeface="Kalam"/>
              <a:cs typeface="Kalam"/>
              <a:sym typeface="Kalam"/>
            </a:endParaRPr>
          </a:p>
        </p:txBody>
      </p:sp>
      <p:sp>
        <p:nvSpPr>
          <p:cNvPr id="1923" name="Google Shape;1923;p101"/>
          <p:cNvSpPr txBox="1"/>
          <p:nvPr>
            <p:ph idx="1" type="body"/>
          </p:nvPr>
        </p:nvSpPr>
        <p:spPr>
          <a:xfrm>
            <a:off x="1262800" y="1739513"/>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r>
              <a:rPr lang="en-GB" sz="1100">
                <a:latin typeface="Kalam"/>
                <a:ea typeface="Kalam"/>
                <a:cs typeface="Kalam"/>
                <a:sym typeface="Kalam"/>
              </a:rPr>
              <a:t> </a:t>
            </a:r>
            <a:endParaRPr sz="1800">
              <a:latin typeface="Kalam"/>
              <a:ea typeface="Kalam"/>
              <a:cs typeface="Kalam"/>
              <a:sym typeface="Kalam"/>
            </a:endParaRPr>
          </a:p>
        </p:txBody>
      </p:sp>
      <p:sp>
        <p:nvSpPr>
          <p:cNvPr id="1924" name="Google Shape;1924;p101"/>
          <p:cNvSpPr txBox="1"/>
          <p:nvPr>
            <p:ph idx="1" type="body"/>
          </p:nvPr>
        </p:nvSpPr>
        <p:spPr>
          <a:xfrm>
            <a:off x="1262800" y="2349113"/>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 </a:t>
            </a:r>
            <a:endParaRPr sz="1800">
              <a:latin typeface="Kalam"/>
              <a:ea typeface="Kalam"/>
              <a:cs typeface="Kalam"/>
              <a:sym typeface="Kalam"/>
            </a:endParaRPr>
          </a:p>
        </p:txBody>
      </p:sp>
      <p:sp>
        <p:nvSpPr>
          <p:cNvPr id="1925" name="Google Shape;1925;p101"/>
          <p:cNvSpPr txBox="1"/>
          <p:nvPr>
            <p:ph idx="1" type="body"/>
          </p:nvPr>
        </p:nvSpPr>
        <p:spPr>
          <a:xfrm>
            <a:off x="729400" y="2349113"/>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r>
              <a:rPr lang="en-GB" sz="1100">
                <a:latin typeface="Kalam"/>
                <a:ea typeface="Kalam"/>
                <a:cs typeface="Kalam"/>
                <a:sym typeface="Kalam"/>
              </a:rPr>
              <a:t> </a:t>
            </a:r>
            <a:endParaRPr sz="1800">
              <a:latin typeface="Kalam"/>
              <a:ea typeface="Kalam"/>
              <a:cs typeface="Kalam"/>
              <a:sym typeface="Kalam"/>
            </a:endParaRPr>
          </a:p>
        </p:txBody>
      </p:sp>
      <p:sp>
        <p:nvSpPr>
          <p:cNvPr id="1926" name="Google Shape;1926;p101"/>
          <p:cNvSpPr txBox="1"/>
          <p:nvPr>
            <p:ph idx="1" type="body"/>
          </p:nvPr>
        </p:nvSpPr>
        <p:spPr>
          <a:xfrm>
            <a:off x="3033325" y="3055700"/>
            <a:ext cx="19914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saddex qaybood oo guul iyo guuldarro midkiiba leeyahay</a:t>
            </a:r>
            <a:r>
              <a:rPr lang="en-GB" sz="1100">
                <a:latin typeface="Kalam"/>
                <a:ea typeface="Kalam"/>
                <a:cs typeface="Kalam"/>
                <a:sym typeface="Kalam"/>
              </a:rPr>
              <a:t/>
            </a:r>
            <a:endParaRPr sz="1900">
              <a:latin typeface="Kalam"/>
              <a:ea typeface="Kalam"/>
              <a:cs typeface="Kalam"/>
              <a:sym typeface="Kalam"/>
            </a:endParaRPr>
          </a:p>
        </p:txBody>
      </p:sp>
      <p:sp>
        <p:nvSpPr>
          <p:cNvPr id="1927" name="Google Shape;1927;p101"/>
          <p:cNvSpPr txBox="1"/>
          <p:nvPr>
            <p:ph idx="1" type="body"/>
          </p:nvPr>
        </p:nvSpPr>
        <p:spPr>
          <a:xfrm>
            <a:off x="3839660" y="1610456"/>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a:t>
            </a:r>
            <a:r>
              <a:rPr lang="en-GB" sz="1100">
                <a:latin typeface="Kalam"/>
                <a:ea typeface="Kalam"/>
                <a:cs typeface="Kalam"/>
                <a:sym typeface="Kalam"/>
              </a:rPr>
              <a:t/>
            </a:r>
            <a:endParaRPr sz="1800">
              <a:latin typeface="Kalam"/>
              <a:ea typeface="Kalam"/>
              <a:cs typeface="Kalam"/>
              <a:sym typeface="Kalam"/>
            </a:endParaRPr>
          </a:p>
        </p:txBody>
      </p:sp>
      <p:sp>
        <p:nvSpPr>
          <p:cNvPr id="1928" name="Google Shape;1928;p101"/>
          <p:cNvSpPr txBox="1"/>
          <p:nvPr>
            <p:ph idx="1" type="body"/>
          </p:nvPr>
        </p:nvSpPr>
        <p:spPr>
          <a:xfrm>
            <a:off x="3839660" y="2296256"/>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a:t>
            </a:r>
            <a:endParaRPr sz="1800">
              <a:latin typeface="Kalam"/>
              <a:ea typeface="Kalam"/>
              <a:cs typeface="Kalam"/>
              <a:sym typeface="Kalam"/>
            </a:endParaRPr>
          </a:p>
        </p:txBody>
      </p:sp>
      <p:sp>
        <p:nvSpPr>
          <p:cNvPr id="1929" name="Google Shape;1929;p101"/>
          <p:cNvSpPr txBox="1"/>
          <p:nvPr>
            <p:ph idx="1" type="body"/>
          </p:nvPr>
        </p:nvSpPr>
        <p:spPr>
          <a:xfrm>
            <a:off x="3201196" y="1962593"/>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a:t>
            </a:r>
            <a:endParaRPr sz="1800">
              <a:latin typeface="Kalam"/>
              <a:ea typeface="Kalam"/>
              <a:cs typeface="Kalam"/>
              <a:sym typeface="Kalam"/>
            </a:endParaRPr>
          </a:p>
        </p:txBody>
      </p:sp>
      <p:sp>
        <p:nvSpPr>
          <p:cNvPr id="1930" name="Google Shape;1930;p101"/>
          <p:cNvSpPr txBox="1"/>
          <p:nvPr>
            <p:ph idx="1" type="body"/>
          </p:nvPr>
        </p:nvSpPr>
        <p:spPr>
          <a:xfrm>
            <a:off x="3353596" y="1581593"/>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guuldarro</a:t>
            </a:r>
            <a:r>
              <a:rPr lang="en-GB" sz="1100">
                <a:latin typeface="Kalam"/>
                <a:ea typeface="Kalam"/>
                <a:cs typeface="Kalam"/>
                <a:sym typeface="Kalam"/>
              </a:rPr>
              <a:t/>
            </a:r>
            <a:endParaRPr sz="1800">
              <a:latin typeface="Kalam"/>
              <a:ea typeface="Kalam"/>
              <a:cs typeface="Kalam"/>
              <a:sym typeface="Kalam"/>
            </a:endParaRPr>
          </a:p>
        </p:txBody>
      </p:sp>
      <p:sp>
        <p:nvSpPr>
          <p:cNvPr id="1931" name="Google Shape;1931;p101"/>
          <p:cNvSpPr txBox="1"/>
          <p:nvPr>
            <p:ph idx="1" type="body"/>
          </p:nvPr>
        </p:nvSpPr>
        <p:spPr>
          <a:xfrm>
            <a:off x="3963196" y="1962593"/>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guuldarro</a:t>
            </a:r>
            <a:endParaRPr sz="1800">
              <a:latin typeface="Kalam"/>
              <a:ea typeface="Kalam"/>
              <a:cs typeface="Kalam"/>
              <a:sym typeface="Kalam"/>
            </a:endParaRPr>
          </a:p>
        </p:txBody>
      </p:sp>
      <p:sp>
        <p:nvSpPr>
          <p:cNvPr id="1932" name="Google Shape;1932;p101"/>
          <p:cNvSpPr txBox="1"/>
          <p:nvPr>
            <p:ph idx="1" type="body"/>
          </p:nvPr>
        </p:nvSpPr>
        <p:spPr>
          <a:xfrm>
            <a:off x="3334354" y="2343593"/>
            <a:ext cx="4038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guuldarro</a:t>
            </a:r>
            <a:endParaRPr sz="1800">
              <a:latin typeface="Kalam"/>
              <a:ea typeface="Kalam"/>
              <a:cs typeface="Kalam"/>
              <a:sym typeface="Kalam"/>
            </a:endParaRPr>
          </a:p>
        </p:txBody>
      </p:sp>
      <p:sp>
        <p:nvSpPr>
          <p:cNvPr id="1933" name="Google Shape;1933;p101"/>
          <p:cNvSpPr txBox="1"/>
          <p:nvPr>
            <p:ph idx="1" type="body"/>
          </p:nvPr>
        </p:nvSpPr>
        <p:spPr>
          <a:xfrm>
            <a:off x="5776525" y="3055700"/>
            <a:ext cx="2719200" cy="64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laba lambar oo togan (even) iyo laba lambar oo kisi (odd) ah</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p:txBody>
      </p:sp>
      <p:sp>
        <p:nvSpPr>
          <p:cNvPr id="1934" name="Google Shape;1934;p101"/>
          <p:cNvSpPr txBox="1"/>
          <p:nvPr>
            <p:ph idx="1" type="body"/>
          </p:nvPr>
        </p:nvSpPr>
        <p:spPr>
          <a:xfrm>
            <a:off x="5776525" y="3893900"/>
            <a:ext cx="2785200" cy="57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lambarada waa la soo celin karaa</a:t>
            </a:r>
            <a:r>
              <a:rPr lang="en-GB" sz="1100">
                <a:latin typeface="Kalam"/>
                <a:ea typeface="Kalam"/>
                <a:cs typeface="Kalam"/>
                <a:sym typeface="Kalam"/>
              </a:rPr>
              <a:t/>
            </a:r>
            <a:endParaRPr sz="1900">
              <a:latin typeface="Kalam"/>
              <a:ea typeface="Kalam"/>
              <a:cs typeface="Kalam"/>
              <a:sym typeface="Kalam"/>
            </a:endParaRPr>
          </a:p>
        </p:txBody>
      </p:sp>
      <p:sp>
        <p:nvSpPr>
          <p:cNvPr id="1935" name="Google Shape;1935;p101"/>
          <p:cNvSpPr txBox="1"/>
          <p:nvPr>
            <p:ph idx="1" type="body"/>
          </p:nvPr>
        </p:nvSpPr>
        <p:spPr>
          <a:xfrm>
            <a:off x="6622150" y="15934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endParaRPr sz="1800">
              <a:latin typeface="Kalam"/>
              <a:ea typeface="Kalam"/>
              <a:cs typeface="Kalam"/>
              <a:sym typeface="Kalam"/>
            </a:endParaRPr>
          </a:p>
        </p:txBody>
      </p:sp>
      <p:sp>
        <p:nvSpPr>
          <p:cNvPr id="1936" name="Google Shape;1936;p101"/>
          <p:cNvSpPr txBox="1"/>
          <p:nvPr>
            <p:ph idx="1" type="body"/>
          </p:nvPr>
        </p:nvSpPr>
        <p:spPr>
          <a:xfrm>
            <a:off x="6926950" y="21268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a:t>
            </a:r>
            <a:endParaRPr sz="1800">
              <a:latin typeface="Kalam"/>
              <a:ea typeface="Kalam"/>
              <a:cs typeface="Kalam"/>
              <a:sym typeface="Kalam"/>
            </a:endParaRPr>
          </a:p>
        </p:txBody>
      </p:sp>
      <p:sp>
        <p:nvSpPr>
          <p:cNvPr id="1937" name="Google Shape;1937;p101"/>
          <p:cNvSpPr txBox="1"/>
          <p:nvPr>
            <p:ph idx="1" type="body"/>
          </p:nvPr>
        </p:nvSpPr>
        <p:spPr>
          <a:xfrm>
            <a:off x="6317350" y="23554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endParaRPr sz="1800">
              <a:latin typeface="Kalam"/>
              <a:ea typeface="Kalam"/>
              <a:cs typeface="Kalam"/>
              <a:sym typeface="Kalam"/>
            </a:endParaRPr>
          </a:p>
        </p:txBody>
      </p:sp>
      <p:sp>
        <p:nvSpPr>
          <p:cNvPr id="1938" name="Google Shape;1938;p101"/>
          <p:cNvSpPr txBox="1"/>
          <p:nvPr>
            <p:ph idx="1" type="body"/>
          </p:nvPr>
        </p:nvSpPr>
        <p:spPr>
          <a:xfrm>
            <a:off x="6088760" y="1783540"/>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7</a:t>
            </a:r>
            <a:endParaRPr sz="1800">
              <a:latin typeface="Kalam"/>
              <a:ea typeface="Kalam"/>
              <a:cs typeface="Kalam"/>
              <a:sym typeface="Kalam"/>
            </a:endParaRPr>
          </a:p>
        </p:txBody>
      </p:sp>
      <p:sp>
        <p:nvSpPr>
          <p:cNvPr id="1939" name="Google Shape;1939;p101"/>
          <p:cNvSpPr txBox="1"/>
          <p:nvPr>
            <p:ph idx="1" type="body"/>
          </p:nvPr>
        </p:nvSpPr>
        <p:spPr>
          <a:xfrm>
            <a:off x="6850750" y="18220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a:t>
            </a:r>
            <a:endParaRPr sz="1800">
              <a:latin typeface="Kalam"/>
              <a:ea typeface="Kalam"/>
              <a:cs typeface="Kalam"/>
              <a:sym typeface="Kalam"/>
            </a:endParaRPr>
          </a:p>
        </p:txBody>
      </p:sp>
      <p:sp>
        <p:nvSpPr>
          <p:cNvPr id="1940" name="Google Shape;1940;p101"/>
          <p:cNvSpPr txBox="1"/>
          <p:nvPr>
            <p:ph idx="1" type="body"/>
          </p:nvPr>
        </p:nvSpPr>
        <p:spPr>
          <a:xfrm>
            <a:off x="6622150" y="23554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endParaRPr sz="1800">
              <a:latin typeface="Kalam"/>
              <a:ea typeface="Kalam"/>
              <a:cs typeface="Kalam"/>
              <a:sym typeface="Kalam"/>
            </a:endParaRPr>
          </a:p>
        </p:txBody>
      </p:sp>
      <p:sp>
        <p:nvSpPr>
          <p:cNvPr id="1941" name="Google Shape;1941;p101"/>
          <p:cNvSpPr txBox="1"/>
          <p:nvPr>
            <p:ph idx="1" type="body"/>
          </p:nvPr>
        </p:nvSpPr>
        <p:spPr>
          <a:xfrm>
            <a:off x="6088750" y="2126825"/>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6</a:t>
            </a:r>
            <a:endParaRPr sz="1800">
              <a:latin typeface="Kalam"/>
              <a:ea typeface="Kalam"/>
              <a:cs typeface="Kalam"/>
              <a:sym typeface="Kalam"/>
            </a:endParaRPr>
          </a:p>
        </p:txBody>
      </p:sp>
      <p:sp>
        <p:nvSpPr>
          <p:cNvPr id="1942" name="Google Shape;1942;p101"/>
          <p:cNvSpPr txBox="1"/>
          <p:nvPr>
            <p:ph idx="1" type="body"/>
          </p:nvPr>
        </p:nvSpPr>
        <p:spPr>
          <a:xfrm>
            <a:off x="6269244" y="1554940"/>
            <a:ext cx="2040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8</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6" name="Shape 1946"/>
        <p:cNvGrpSpPr/>
        <p:nvPr/>
      </p:nvGrpSpPr>
      <p:grpSpPr>
        <a:xfrm>
          <a:off x="0" y="0"/>
          <a:ext cx="0" cy="0"/>
          <a:chOff x="0" y="0"/>
          <a:chExt cx="0" cy="0"/>
        </a:xfrm>
      </p:grpSpPr>
      <p:sp>
        <p:nvSpPr>
          <p:cNvPr id="1947" name="Google Shape;1947;p102"/>
          <p:cNvSpPr txBox="1"/>
          <p:nvPr>
            <p:ph idx="1" type="body"/>
          </p:nvPr>
        </p:nvSpPr>
        <p:spPr>
          <a:xfrm>
            <a:off x="324000" y="759300"/>
            <a:ext cx="82377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Buuxi wareegyada (spinners) si natiijooyinka ay u noqdaan kuwo isku ehel (equally likely).</a:t>
            </a:r>
            <a:endParaRPr sz="1600"/>
          </a:p>
        </p:txBody>
      </p:sp>
      <p:sp>
        <p:nvSpPr>
          <p:cNvPr id="1948" name="Google Shape;1948;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in ka badan laba natiijo oo isku ehel (equally likely)</a:t>
            </a:r>
            <a:r>
              <a:rPr b="1" lang="en-GB">
                <a:latin typeface="Lexend"/>
              </a:rPr>
              <a:t/>
            </a:r>
            <a:endParaRPr/>
          </a:p>
        </p:txBody>
      </p:sp>
      <p:sp>
        <p:nvSpPr>
          <p:cNvPr id="1949" name="Google Shape;1949;p102"/>
          <p:cNvSpPr/>
          <p:nvPr/>
        </p:nvSpPr>
        <p:spPr>
          <a:xfrm>
            <a:off x="3263036" y="1502962"/>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0" name="Google Shape;1950;p102"/>
          <p:cNvSpPr/>
          <p:nvPr/>
        </p:nvSpPr>
        <p:spPr>
          <a:xfrm rot="-3573064">
            <a:off x="3274549" y="1514582"/>
            <a:ext cx="1311245" cy="1311245"/>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1" name="Google Shape;1951;p102"/>
          <p:cNvSpPr/>
          <p:nvPr/>
        </p:nvSpPr>
        <p:spPr>
          <a:xfrm>
            <a:off x="502960" y="1502962"/>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2" name="Google Shape;1952;p102"/>
          <p:cNvSpPr/>
          <p:nvPr/>
        </p:nvSpPr>
        <p:spPr>
          <a:xfrm flipH="1">
            <a:off x="514163" y="1514579"/>
            <a:ext cx="1311900" cy="1311900"/>
          </a:xfrm>
          <a:prstGeom prst="pie">
            <a:avLst>
              <a:gd fmla="val 5387953" name="adj1"/>
              <a:gd fmla="val 10824216"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3" name="Google Shape;1953;p102"/>
          <p:cNvSpPr/>
          <p:nvPr/>
        </p:nvSpPr>
        <p:spPr>
          <a:xfrm>
            <a:off x="514577" y="1514579"/>
            <a:ext cx="1311900" cy="1311900"/>
          </a:xfrm>
          <a:prstGeom prst="pie">
            <a:avLst>
              <a:gd fmla="val 5387953" name="adj1"/>
              <a:gd fmla="val 1624683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4" name="Google Shape;1954;p102"/>
          <p:cNvSpPr/>
          <p:nvPr/>
        </p:nvSpPr>
        <p:spPr>
          <a:xfrm flipH="1">
            <a:off x="514163" y="1514579"/>
            <a:ext cx="1311900" cy="1311900"/>
          </a:xfrm>
          <a:prstGeom prst="pie">
            <a:avLst>
              <a:gd fmla="val 10825856"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5" name="Google Shape;1955;p102"/>
          <p:cNvSpPr/>
          <p:nvPr/>
        </p:nvSpPr>
        <p:spPr>
          <a:xfrm flipH="1">
            <a:off x="3274239" y="1514579"/>
            <a:ext cx="1311900" cy="1311900"/>
          </a:xfrm>
          <a:prstGeom prst="pie">
            <a:avLst>
              <a:gd fmla="val 903823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6" name="Google Shape;1956;p102"/>
          <p:cNvSpPr/>
          <p:nvPr/>
        </p:nvSpPr>
        <p:spPr>
          <a:xfrm flipH="1" rot="7178939">
            <a:off x="3274345" y="1514345"/>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7" name="Google Shape;1957;p102"/>
          <p:cNvSpPr/>
          <p:nvPr/>
        </p:nvSpPr>
        <p:spPr>
          <a:xfrm rot="-7167333">
            <a:off x="3274691" y="1514438"/>
            <a:ext cx="1311647" cy="1311647"/>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58" name="Google Shape;1958;p102"/>
          <p:cNvSpPr/>
          <p:nvPr/>
        </p:nvSpPr>
        <p:spPr>
          <a:xfrm rot="10800000">
            <a:off x="3274436" y="1514501"/>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grpSp>
        <p:nvGrpSpPr>
          <p:cNvPr id="1959" name="Google Shape;1959;p102"/>
          <p:cNvGrpSpPr/>
          <p:nvPr/>
        </p:nvGrpSpPr>
        <p:grpSpPr>
          <a:xfrm>
            <a:off x="1132115" y="1554516"/>
            <a:ext cx="73909" cy="642907"/>
            <a:chOff x="996050" y="213293"/>
            <a:chExt cx="93900" cy="909732"/>
          </a:xfrm>
        </p:grpSpPr>
        <p:cxnSp>
          <p:nvCxnSpPr>
            <p:cNvPr id="1960" name="Google Shape;1960;p102"/>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61" name="Google Shape;1961;p102"/>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962" name="Google Shape;1962;p102"/>
          <p:cNvGrpSpPr/>
          <p:nvPr/>
        </p:nvGrpSpPr>
        <p:grpSpPr>
          <a:xfrm>
            <a:off x="3892185" y="1615356"/>
            <a:ext cx="73909" cy="582137"/>
            <a:chOff x="996050" y="213293"/>
            <a:chExt cx="93900" cy="909732"/>
          </a:xfrm>
        </p:grpSpPr>
        <p:cxnSp>
          <p:nvCxnSpPr>
            <p:cNvPr id="1963" name="Google Shape;1963;p102"/>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64" name="Google Shape;1964;p102"/>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65" name="Google Shape;1965;p102"/>
          <p:cNvSpPr txBox="1"/>
          <p:nvPr>
            <p:ph idx="1" type="body"/>
          </p:nvPr>
        </p:nvSpPr>
        <p:spPr>
          <a:xfrm>
            <a:off x="324000" y="1127550"/>
            <a:ext cx="19680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ξ = {cagaar, buluug}</a:t>
            </a:r>
            <a:r>
              <a:rPr i="1" lang="en-GB" sz="1400">
                <a:latin typeface="Lexend"/>
              </a:rPr>
              <a:t/>
            </a:r>
            <a:r>
              <a:rPr i="1" lang="en-GB" sz="1400">
                <a:latin typeface="Lexend"/>
                <a:ea typeface="Times New Roman"/>
                <a:cs typeface="Times New Roman"/>
                <a:sym typeface="Times New Roman"/>
              </a:rPr>
              <a:t/>
            </a:r>
            <a:r>
              <a:rPr lang="en-GB" sz="1400">
                <a:latin typeface="Lexend"/>
              </a:rPr>
              <a:t/>
            </a:r>
            <a:endParaRPr sz="1600"/>
          </a:p>
        </p:txBody>
      </p:sp>
      <p:sp>
        <p:nvSpPr>
          <p:cNvPr id="1966" name="Google Shape;1966;p102"/>
          <p:cNvSpPr txBox="1"/>
          <p:nvPr>
            <p:ph idx="1" type="body"/>
          </p:nvPr>
        </p:nvSpPr>
        <p:spPr>
          <a:xfrm>
            <a:off x="2946225" y="1127550"/>
            <a:ext cx="25569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 ξ = {shibbane, shaqal}</a:t>
            </a:r>
            <a:r>
              <a:rPr i="1" lang="en-GB" sz="1400">
                <a:latin typeface="Lexend"/>
              </a:rPr>
              <a:t/>
            </a:r>
            <a:r>
              <a:rPr i="1" lang="en-GB" sz="1400">
                <a:latin typeface="Lexend"/>
                <a:ea typeface="Times New Roman"/>
                <a:cs typeface="Times New Roman"/>
                <a:sym typeface="Times New Roman"/>
              </a:rPr>
              <a:t/>
            </a:r>
            <a:r>
              <a:rPr lang="en-GB" sz="1400">
                <a:latin typeface="Lexend"/>
              </a:rPr>
              <a:t/>
            </a:r>
            <a:endParaRPr sz="1600"/>
          </a:p>
        </p:txBody>
      </p:sp>
      <p:sp>
        <p:nvSpPr>
          <p:cNvPr id="1967" name="Google Shape;1967;p102"/>
          <p:cNvSpPr txBox="1"/>
          <p:nvPr>
            <p:ph idx="1" type="body"/>
          </p:nvPr>
        </p:nvSpPr>
        <p:spPr>
          <a:xfrm>
            <a:off x="518725" y="3093415"/>
            <a:ext cx="1394700" cy="72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midabada waa la beddeli karaa</a:t>
            </a:r>
            <a:r>
              <a:rPr lang="en-GB" sz="1100">
                <a:latin typeface="Kalam"/>
                <a:ea typeface="Kalam"/>
                <a:cs typeface="Kalam"/>
                <a:sym typeface="Kalam"/>
              </a:rPr>
              <a:t/>
            </a:r>
            <a:endParaRPr sz="1900">
              <a:latin typeface="Kalam"/>
              <a:ea typeface="Kalam"/>
              <a:cs typeface="Kalam"/>
              <a:sym typeface="Kalam"/>
            </a:endParaRPr>
          </a:p>
        </p:txBody>
      </p:sp>
      <p:sp>
        <p:nvSpPr>
          <p:cNvPr id="1968" name="Google Shape;1968;p102"/>
          <p:cNvSpPr txBox="1"/>
          <p:nvPr>
            <p:ph idx="1" type="body"/>
          </p:nvPr>
        </p:nvSpPr>
        <p:spPr>
          <a:xfrm>
            <a:off x="577000" y="1968125"/>
            <a:ext cx="5694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cagaar</a:t>
            </a:r>
            <a:r>
              <a:rPr lang="en-GB" sz="1100">
                <a:latin typeface="Kalam"/>
                <a:ea typeface="Kalam"/>
                <a:cs typeface="Kalam"/>
                <a:sym typeface="Kalam"/>
              </a:rPr>
              <a:t/>
            </a:r>
            <a:endParaRPr sz="1800">
              <a:latin typeface="Kalam"/>
              <a:ea typeface="Kalam"/>
              <a:cs typeface="Kalam"/>
              <a:sym typeface="Kalam"/>
            </a:endParaRPr>
          </a:p>
        </p:txBody>
      </p:sp>
      <p:sp>
        <p:nvSpPr>
          <p:cNvPr id="1969" name="Google Shape;1969;p102"/>
          <p:cNvSpPr txBox="1"/>
          <p:nvPr>
            <p:ph idx="1" type="body"/>
          </p:nvPr>
        </p:nvSpPr>
        <p:spPr>
          <a:xfrm>
            <a:off x="1262800" y="1815725"/>
            <a:ext cx="4983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buluug</a:t>
            </a:r>
            <a:r>
              <a:rPr lang="en-GB" sz="1100">
                <a:latin typeface="Kalam"/>
                <a:ea typeface="Kalam"/>
                <a:cs typeface="Kalam"/>
                <a:sym typeface="Kalam"/>
              </a:rPr>
              <a:t/>
            </a:r>
            <a:endParaRPr sz="1800">
              <a:latin typeface="Kalam"/>
              <a:ea typeface="Kalam"/>
              <a:cs typeface="Kalam"/>
              <a:sym typeface="Kalam"/>
            </a:endParaRPr>
          </a:p>
        </p:txBody>
      </p:sp>
      <p:sp>
        <p:nvSpPr>
          <p:cNvPr id="1970" name="Google Shape;1970;p102"/>
          <p:cNvSpPr txBox="1"/>
          <p:nvPr>
            <p:ph idx="1" type="body"/>
          </p:nvPr>
        </p:nvSpPr>
        <p:spPr>
          <a:xfrm>
            <a:off x="1243558" y="2272925"/>
            <a:ext cx="4983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buluug</a:t>
            </a:r>
            <a:endParaRPr sz="1800">
              <a:latin typeface="Kalam"/>
              <a:ea typeface="Kalam"/>
              <a:cs typeface="Kalam"/>
              <a:sym typeface="Kalam"/>
            </a:endParaRPr>
          </a:p>
        </p:txBody>
      </p:sp>
      <p:sp>
        <p:nvSpPr>
          <p:cNvPr id="1971" name="Google Shape;1971;p102"/>
          <p:cNvSpPr txBox="1"/>
          <p:nvPr>
            <p:ph idx="1" type="body"/>
          </p:nvPr>
        </p:nvSpPr>
        <p:spPr>
          <a:xfrm>
            <a:off x="3185725" y="3103025"/>
            <a:ext cx="25020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xaraf waa la soo celin karaa</a:t>
            </a:r>
            <a:endParaRPr sz="1900">
              <a:latin typeface="Kalam"/>
              <a:ea typeface="Kalam"/>
              <a:cs typeface="Kalam"/>
              <a:sym typeface="Kalam"/>
            </a:endParaRPr>
          </a:p>
        </p:txBody>
      </p:sp>
      <p:sp>
        <p:nvSpPr>
          <p:cNvPr id="1972" name="Google Shape;1972;p102"/>
          <p:cNvSpPr txBox="1"/>
          <p:nvPr>
            <p:ph idx="1" type="body"/>
          </p:nvPr>
        </p:nvSpPr>
        <p:spPr>
          <a:xfrm>
            <a:off x="4173714" y="1815725"/>
            <a:ext cx="2112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t>
            </a:r>
            <a:endParaRPr sz="1800">
              <a:latin typeface="Kalam"/>
              <a:ea typeface="Kalam"/>
              <a:cs typeface="Kalam"/>
              <a:sym typeface="Kalam"/>
            </a:endParaRPr>
          </a:p>
        </p:txBody>
      </p:sp>
      <p:sp>
        <p:nvSpPr>
          <p:cNvPr id="1973" name="Google Shape;1973;p102"/>
          <p:cNvSpPr txBox="1"/>
          <p:nvPr>
            <p:ph idx="1" type="body"/>
          </p:nvPr>
        </p:nvSpPr>
        <p:spPr>
          <a:xfrm>
            <a:off x="4090589" y="2356650"/>
            <a:ext cx="2112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e</a:t>
            </a:r>
            <a:endParaRPr sz="1800">
              <a:latin typeface="Kalam"/>
              <a:ea typeface="Kalam"/>
              <a:cs typeface="Kalam"/>
              <a:sym typeface="Kalam"/>
            </a:endParaRPr>
          </a:p>
        </p:txBody>
      </p:sp>
      <p:sp>
        <p:nvSpPr>
          <p:cNvPr id="1974" name="Google Shape;1974;p102"/>
          <p:cNvSpPr txBox="1"/>
          <p:nvPr>
            <p:ph idx="1" type="body"/>
          </p:nvPr>
        </p:nvSpPr>
        <p:spPr>
          <a:xfrm>
            <a:off x="3674164" y="2354200"/>
            <a:ext cx="2112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975" name="Google Shape;1975;p102"/>
          <p:cNvSpPr txBox="1"/>
          <p:nvPr>
            <p:ph idx="1" type="body"/>
          </p:nvPr>
        </p:nvSpPr>
        <p:spPr>
          <a:xfrm>
            <a:off x="3416389" y="2024550"/>
            <a:ext cx="2112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t>
            </a:r>
            <a:endParaRPr sz="1800">
              <a:latin typeface="Kalam"/>
              <a:ea typeface="Kalam"/>
              <a:cs typeface="Kalam"/>
              <a:sym typeface="Kalam"/>
            </a:endParaRPr>
          </a:p>
        </p:txBody>
      </p:sp>
      <p:sp>
        <p:nvSpPr>
          <p:cNvPr id="1976" name="Google Shape;1976;p102"/>
          <p:cNvSpPr txBox="1"/>
          <p:nvPr>
            <p:ph idx="1" type="body"/>
          </p:nvPr>
        </p:nvSpPr>
        <p:spPr>
          <a:xfrm>
            <a:off x="3644989" y="1643550"/>
            <a:ext cx="211200" cy="29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a:t>
            </a:r>
            <a:endParaRPr sz="1800">
              <a:latin typeface="Kalam"/>
              <a:ea typeface="Kalam"/>
              <a:cs typeface="Kalam"/>
              <a:sym typeface="Kalam"/>
            </a:endParaRPr>
          </a:p>
        </p:txBody>
      </p:sp>
      <p:sp>
        <p:nvSpPr>
          <p:cNvPr id="1977" name="Google Shape;1977;p102"/>
          <p:cNvSpPr txBox="1"/>
          <p:nvPr>
            <p:ph idx="1" type="body"/>
          </p:nvPr>
        </p:nvSpPr>
        <p:spPr>
          <a:xfrm>
            <a:off x="3185725" y="3589093"/>
            <a:ext cx="2502000" cy="871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Qaybta weyn waxay la mid tahay laba qaybood oo yaryar.</a:t>
            </a:r>
            <a:endParaRPr sz="1900">
              <a:latin typeface="Kalam"/>
              <a:ea typeface="Kalam"/>
              <a:cs typeface="Kalam"/>
              <a:sym typeface="Kalam"/>
            </a:endParaRPr>
          </a:p>
        </p:txBody>
      </p:sp>
      <p:sp>
        <p:nvSpPr>
          <p:cNvPr id="1978" name="Google Shape;1978;p102"/>
          <p:cNvSpPr/>
          <p:nvPr/>
        </p:nvSpPr>
        <p:spPr>
          <a:xfrm>
            <a:off x="6615836" y="1515713"/>
            <a:ext cx="1334700" cy="1334700"/>
          </a:xfrm>
          <a:prstGeom prst="ellipse">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979" name="Google Shape;1979;p102"/>
          <p:cNvCxnSpPr>
            <a:stCxn id="1978" idx="0"/>
          </p:cNvCxnSpPr>
          <p:nvPr/>
        </p:nvCxnSpPr>
        <p:spPr>
          <a:xfrm flipH="1">
            <a:off x="7281686" y="1515713"/>
            <a:ext cx="1500" cy="1323000"/>
          </a:xfrm>
          <a:prstGeom prst="straightConnector1">
            <a:avLst/>
          </a:prstGeom>
          <a:noFill/>
          <a:ln cap="flat" cmpd="sng" w="28575">
            <a:solidFill>
              <a:schemeClr val="dk1"/>
            </a:solidFill>
            <a:prstDash val="solid"/>
            <a:round/>
            <a:headEnd len="med" w="med" type="none"/>
            <a:tailEnd len="med" w="med" type="none"/>
          </a:ln>
        </p:spPr>
      </p:cxnSp>
      <p:sp>
        <p:nvSpPr>
          <p:cNvPr id="1980" name="Google Shape;1980;p102"/>
          <p:cNvSpPr txBox="1"/>
          <p:nvPr>
            <p:ph idx="1" type="body"/>
          </p:nvPr>
        </p:nvSpPr>
        <p:spPr>
          <a:xfrm>
            <a:off x="6294782" y="1127550"/>
            <a:ext cx="15765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 </a:t>
            </a:r>
            <a:r>
              <a:rPr i="1" lang="en-GB" sz="1400">
                <a:latin typeface="Lexend"/>
              </a:rPr>
              <a:t>ξ</a:t>
            </a:r>
            <a:r>
              <a:rPr i="1" lang="en-GB" sz="1400">
                <a:latin typeface="Lexend"/>
                <a:ea typeface="Times New Roman"/>
                <a:cs typeface="Times New Roman"/>
                <a:sym typeface="Times New Roman"/>
              </a:rPr>
              <a:t> </a:t>
            </a:r>
            <a:r>
              <a:rPr lang="en-GB" sz="1400">
                <a:latin typeface="Lexend"/>
              </a:rPr>
              <a:t>= {A, B, C}</a:t>
            </a:r>
            <a:endParaRPr sz="1600"/>
          </a:p>
        </p:txBody>
      </p:sp>
      <p:sp>
        <p:nvSpPr>
          <p:cNvPr id="1981" name="Google Shape;1981;p102"/>
          <p:cNvSpPr/>
          <p:nvPr/>
        </p:nvSpPr>
        <p:spPr>
          <a:xfrm flipH="1" rot="7178939">
            <a:off x="6627145" y="1527096"/>
            <a:ext cx="1311744" cy="1311744"/>
          </a:xfrm>
          <a:prstGeom prst="pie">
            <a:avLst>
              <a:gd fmla="val 12563709" name="adj1"/>
              <a:gd fmla="val 16200000"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982" name="Google Shape;1982;p102"/>
          <p:cNvSpPr/>
          <p:nvPr/>
        </p:nvSpPr>
        <p:spPr>
          <a:xfrm rot="10800000">
            <a:off x="6620942" y="1527252"/>
            <a:ext cx="1311600" cy="1311600"/>
          </a:xfrm>
          <a:prstGeom prst="pie">
            <a:avLst>
              <a:gd fmla="val 16218657" name="adj1"/>
              <a:gd fmla="val 19793024" name="adj2"/>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cxnSp>
        <p:nvCxnSpPr>
          <p:cNvPr id="1983" name="Google Shape;1983;p102"/>
          <p:cNvCxnSpPr/>
          <p:nvPr/>
        </p:nvCxnSpPr>
        <p:spPr>
          <a:xfrm>
            <a:off x="7299425" y="2214350"/>
            <a:ext cx="296700" cy="545700"/>
          </a:xfrm>
          <a:prstGeom prst="straightConnector1">
            <a:avLst/>
          </a:prstGeom>
          <a:noFill/>
          <a:ln cap="flat" cmpd="sng" w="28575">
            <a:solidFill>
              <a:schemeClr val="dk1"/>
            </a:solidFill>
            <a:prstDash val="solid"/>
            <a:round/>
            <a:headEnd len="med" w="med" type="none"/>
            <a:tailEnd len="med" w="med" type="none"/>
          </a:ln>
        </p:spPr>
      </p:cxnSp>
      <p:cxnSp>
        <p:nvCxnSpPr>
          <p:cNvPr id="1984" name="Google Shape;1984;p102"/>
          <p:cNvCxnSpPr/>
          <p:nvPr/>
        </p:nvCxnSpPr>
        <p:spPr>
          <a:xfrm flipH="1">
            <a:off x="6966984" y="2214350"/>
            <a:ext cx="296700" cy="545700"/>
          </a:xfrm>
          <a:prstGeom prst="straightConnector1">
            <a:avLst/>
          </a:prstGeom>
          <a:noFill/>
          <a:ln cap="flat" cmpd="sng" w="28575">
            <a:solidFill>
              <a:schemeClr val="dk1"/>
            </a:solidFill>
            <a:prstDash val="solid"/>
            <a:round/>
            <a:headEnd len="med" w="med" type="none"/>
            <a:tailEnd len="med" w="med" type="none"/>
          </a:ln>
        </p:spPr>
      </p:cxnSp>
      <p:cxnSp>
        <p:nvCxnSpPr>
          <p:cNvPr id="1985" name="Google Shape;1985;p102"/>
          <p:cNvCxnSpPr/>
          <p:nvPr/>
        </p:nvCxnSpPr>
        <p:spPr>
          <a:xfrm rot="10800000">
            <a:off x="6626894" y="2184105"/>
            <a:ext cx="635400" cy="0"/>
          </a:xfrm>
          <a:prstGeom prst="straightConnector1">
            <a:avLst/>
          </a:prstGeom>
          <a:noFill/>
          <a:ln cap="flat" cmpd="sng" w="28575">
            <a:solidFill>
              <a:schemeClr val="dk1"/>
            </a:solidFill>
            <a:prstDash val="solid"/>
            <a:round/>
            <a:headEnd len="med" w="med" type="none"/>
            <a:tailEnd len="med" w="med" type="none"/>
          </a:ln>
        </p:spPr>
      </p:cxnSp>
      <p:grpSp>
        <p:nvGrpSpPr>
          <p:cNvPr id="1986" name="Google Shape;1986;p102"/>
          <p:cNvGrpSpPr/>
          <p:nvPr/>
        </p:nvGrpSpPr>
        <p:grpSpPr>
          <a:xfrm>
            <a:off x="7242165" y="1574886"/>
            <a:ext cx="73909" cy="642907"/>
            <a:chOff x="996050" y="213293"/>
            <a:chExt cx="93900" cy="909732"/>
          </a:xfrm>
        </p:grpSpPr>
        <p:cxnSp>
          <p:nvCxnSpPr>
            <p:cNvPr id="1987" name="Google Shape;1987;p102"/>
            <p:cNvCxnSpPr/>
            <p:nvPr/>
          </p:nvCxnSpPr>
          <p:spPr>
            <a:xfrm rot="10800000">
              <a:off x="1046672" y="213293"/>
              <a:ext cx="0" cy="851400"/>
            </a:xfrm>
            <a:prstGeom prst="straightConnector1">
              <a:avLst/>
            </a:prstGeom>
            <a:noFill/>
            <a:ln cap="flat" cmpd="sng" w="38100">
              <a:solidFill>
                <a:schemeClr val="dk1"/>
              </a:solidFill>
              <a:prstDash val="solid"/>
              <a:round/>
              <a:headEnd len="med" w="med" type="none"/>
              <a:tailEnd len="med" w="med" type="triangle"/>
            </a:ln>
          </p:spPr>
        </p:cxnSp>
        <p:sp>
          <p:nvSpPr>
            <p:cNvPr id="1988" name="Google Shape;1988;p102"/>
            <p:cNvSpPr/>
            <p:nvPr/>
          </p:nvSpPr>
          <p:spPr>
            <a:xfrm>
              <a:off x="996050" y="1029125"/>
              <a:ext cx="93900" cy="93900"/>
            </a:xfrm>
            <a:prstGeom prst="ellipse">
              <a:avLst/>
            </a:prstGeom>
            <a:solidFill>
              <a:srgbClr val="FFFFFF"/>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89" name="Google Shape;1989;p102"/>
          <p:cNvSpPr txBox="1"/>
          <p:nvPr>
            <p:ph idx="1" type="body"/>
          </p:nvPr>
        </p:nvSpPr>
        <p:spPr>
          <a:xfrm>
            <a:off x="7533025" y="1849300"/>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A</a:t>
            </a:r>
            <a:endParaRPr sz="1800">
              <a:latin typeface="Kalam"/>
              <a:ea typeface="Kalam"/>
              <a:cs typeface="Kalam"/>
              <a:sym typeface="Kalam"/>
            </a:endParaRPr>
          </a:p>
        </p:txBody>
      </p:sp>
      <p:sp>
        <p:nvSpPr>
          <p:cNvPr id="1990" name="Google Shape;1990;p102"/>
          <p:cNvSpPr txBox="1"/>
          <p:nvPr>
            <p:ph idx="1" type="body"/>
          </p:nvPr>
        </p:nvSpPr>
        <p:spPr>
          <a:xfrm>
            <a:off x="6923425" y="1773100"/>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t>
            </a:r>
            <a:endParaRPr sz="1800">
              <a:latin typeface="Kalam"/>
              <a:ea typeface="Kalam"/>
              <a:cs typeface="Kalam"/>
              <a:sym typeface="Kalam"/>
            </a:endParaRPr>
          </a:p>
        </p:txBody>
      </p:sp>
      <p:sp>
        <p:nvSpPr>
          <p:cNvPr id="1991" name="Google Shape;1991;p102"/>
          <p:cNvSpPr txBox="1"/>
          <p:nvPr>
            <p:ph idx="1" type="body"/>
          </p:nvPr>
        </p:nvSpPr>
        <p:spPr>
          <a:xfrm>
            <a:off x="6710504" y="2202862"/>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t>
            </a:r>
            <a:endParaRPr sz="1800">
              <a:latin typeface="Kalam"/>
              <a:ea typeface="Kalam"/>
              <a:cs typeface="Kalam"/>
              <a:sym typeface="Kalam"/>
            </a:endParaRPr>
          </a:p>
        </p:txBody>
      </p:sp>
      <p:sp>
        <p:nvSpPr>
          <p:cNvPr id="1992" name="Google Shape;1992;p102"/>
          <p:cNvSpPr txBox="1"/>
          <p:nvPr>
            <p:ph idx="1" type="body"/>
          </p:nvPr>
        </p:nvSpPr>
        <p:spPr>
          <a:xfrm>
            <a:off x="6862904" y="2398379"/>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993" name="Google Shape;1993;p102"/>
          <p:cNvSpPr txBox="1"/>
          <p:nvPr>
            <p:ph idx="1" type="body"/>
          </p:nvPr>
        </p:nvSpPr>
        <p:spPr>
          <a:xfrm>
            <a:off x="7075825" y="2535100"/>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994" name="Google Shape;1994;p102"/>
          <p:cNvSpPr txBox="1"/>
          <p:nvPr>
            <p:ph idx="1" type="body"/>
          </p:nvPr>
        </p:nvSpPr>
        <p:spPr>
          <a:xfrm>
            <a:off x="7308345" y="2539020"/>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995" name="Google Shape;1995;p102"/>
          <p:cNvSpPr txBox="1"/>
          <p:nvPr>
            <p:ph idx="1" type="body"/>
          </p:nvPr>
        </p:nvSpPr>
        <p:spPr>
          <a:xfrm>
            <a:off x="7568303" y="2415783"/>
            <a:ext cx="160200" cy="36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996" name="Google Shape;1996;p102"/>
          <p:cNvSpPr txBox="1"/>
          <p:nvPr>
            <p:ph idx="1" type="body"/>
          </p:nvPr>
        </p:nvSpPr>
        <p:spPr>
          <a:xfrm>
            <a:off x="6005125" y="3070678"/>
            <a:ext cx="2814900" cy="1683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Qaybta ugu weyn waxay la mid tahay afar jeer qaybta ugu yar.</a:t>
            </a:r>
            <a:endParaRPr sz="19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Qaybta ku xigta waxay la mid tahay saddex jeer.</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0" name="Shape 2000"/>
        <p:cNvGrpSpPr/>
        <p:nvPr/>
      </p:nvGrpSpPr>
      <p:grpSpPr>
        <a:xfrm>
          <a:off x="0" y="0"/>
          <a:ext cx="0" cy="0"/>
          <a:chOff x="0" y="0"/>
          <a:chExt cx="0" cy="0"/>
        </a:xfrm>
      </p:grpSpPr>
      <p:sp>
        <p:nvSpPr>
          <p:cNvPr id="2001" name="Google Shape;2001;p103"/>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Caasha, Nuur iyo Isra waxay ciyaarayaan ciyaar ku lug leh duufaan 6-dhinac ah oo caadi ah.</a:t>
            </a:r>
            <a:endParaRPr sz="1600"/>
          </a:p>
          <a:p>
            <a:pPr indent="0" lvl="0" marL="0" rtl="0" algn="l">
              <a:spcBef>
                <a:spcPts val="1000"/>
              </a:spcBef>
              <a:spcAft>
                <a:spcPts val="1000"/>
              </a:spcAft>
              <a:buNone/>
            </a:pPr>
            <a:r>
              <a:rPr lang="en-GB" sz="1100">
                <a:latin typeface="Lexend"/>
              </a:rPr>
              <a:t>Caasha gabadheeda ayaa dhaqaaqa haddii duufaanku yahay 1 ama 2. Nuur gabadhiisa ayaa dhaqaaqa haddii duufaanku yahay 3 ama 4. Isra gabadheeda ayaa dhaqaaqa haddii duufaanku yahay 5 ama 6.</a:t>
            </a:r>
            <a:br>
              <a:rPr lang="en-GB" sz="1600"/>
            </a:br>
            <a:r>
              <a:rPr lang="en-GB" sz="1100">
                <a:latin typeface="Lexend"/>
              </a:rPr>
              <a:t/>
            </a:r>
            <a:br>
              <a:rPr lang="en-GB" sz="1600"/>
            </a:br>
            <a:r>
              <a:rPr lang="en-GB" sz="1100">
                <a:latin typeface="Lexend"/>
              </a:rPr>
              <a:t/>
            </a:r>
            <a:endParaRPr sz="1600"/>
          </a:p>
        </p:txBody>
      </p:sp>
      <p:sp>
        <p:nvSpPr>
          <p:cNvPr id="2002" name="Google Shape;2002;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Aqoonsiga natiijooyin ka badan laba oo isku mid ah</a:t>
            </a:r>
            <a:r>
              <a:rPr b="1" lang="en-GB">
                <a:latin typeface="Lexend"/>
              </a:rPr>
              <a:t/>
            </a:r>
            <a:endParaRPr/>
          </a:p>
        </p:txBody>
      </p:sp>
      <p:sp>
        <p:nvSpPr>
          <p:cNvPr id="2003" name="Google Shape;2003;p103"/>
          <p:cNvSpPr txBox="1"/>
          <p:nvPr>
            <p:ph idx="1" type="body"/>
          </p:nvPr>
        </p:nvSpPr>
        <p:spPr>
          <a:xfrm>
            <a:off x="324000" y="2207100"/>
            <a:ext cx="8496000" cy="64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Isra waxay u malaynaysaa in 6 uu yahay lambarka ugu adag in la duufo. Sharax sababta tan ay khalad tahay.</a:t>
            </a:r>
            <a:br>
              <a:rPr lang="en-GB" sz="1600"/>
            </a:br>
            <a:r>
              <a:rPr lang="en-GB" sz="1100">
                <a:latin typeface="Lexend"/>
              </a:rPr>
              <a:t/>
            </a:r>
            <a:endParaRPr sz="1600"/>
          </a:p>
        </p:txBody>
      </p:sp>
      <p:sp>
        <p:nvSpPr>
          <p:cNvPr id="2004" name="Google Shape;2004;p103"/>
          <p:cNvSpPr txBox="1"/>
          <p:nvPr>
            <p:ph idx="1" type="body"/>
          </p:nvPr>
        </p:nvSpPr>
        <p:spPr>
          <a:xfrm>
            <a:off x="324000" y="3273900"/>
            <a:ext cx="8496000" cy="859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 Meesha muunadda (sample space) si loo muujiyo natiijooyinka suurtagalka ah ee tijaabo kasta. ξ = {Caasha dhaqaaqday, Nuur dhaqaaqay, Isra dhaqaaqday}</a:t>
            </a:r>
            <a:r>
              <a:rPr b="1" lang="en-GB" sz="1100">
                <a:latin typeface="Lexend"/>
              </a:rPr>
              <a:t/>
            </a:r>
            <a:r>
              <a:rPr lang="en-GB" sz="1100">
                <a:latin typeface="Lexend"/>
              </a:rPr>
              <a:t/>
            </a:r>
            <a:r>
              <a:rPr b="1" lang="en-GB" sz="1100">
                <a:latin typeface="Lexend"/>
              </a:rPr>
              <a:t/>
            </a:r>
            <a:r>
              <a:rPr lang="en-GB" sz="1100">
                <a:latin typeface="Lexend"/>
              </a:rPr>
              <a:t/>
            </a:r>
            <a:r>
              <a:rPr b="1" lang="en-GB" sz="1100">
                <a:latin typeface="Lexend"/>
              </a:rPr>
              <a:t/>
            </a:r>
            <a:r>
              <a:rPr lang="en-GB" sz="1100">
                <a:latin typeface="Lexend"/>
              </a:rPr>
              <a:t/>
            </a:r>
            <a:br>
              <a:rPr lang="en-GB" sz="1600"/>
            </a:br>
            <a:r>
              <a:rPr lang="en-GB" sz="1100">
                <a:latin typeface="Lexend"/>
              </a:rPr>
              <a:t/>
            </a:r>
            <a:r>
              <a:rPr i="1" lang="en-GB" sz="1100">
                <a:latin typeface="Lexend"/>
              </a:rPr>
              <a:t/>
            </a:r>
            <a:r>
              <a:rPr i="1" lang="en-GB" sz="1100">
                <a:latin typeface="Lexend"/>
                <a:ea typeface="Times New Roman"/>
                <a:cs typeface="Times New Roman"/>
                <a:sym typeface="Times New Roman"/>
              </a:rPr>
              <a:t/>
            </a:r>
            <a:r>
              <a:rPr lang="en-GB" sz="1100">
                <a:latin typeface="Lexend"/>
              </a:rPr>
              <a:t/>
            </a:r>
            <a:endParaRPr sz="1600"/>
          </a:p>
          <a:p>
            <a:pPr indent="0" lvl="0" marL="0" rtl="0" algn="l">
              <a:spcBef>
                <a:spcPts val="1000"/>
              </a:spcBef>
              <a:spcAft>
                <a:spcPts val="1000"/>
              </a:spcAft>
              <a:buNone/>
            </a:pPr>
            <a:r>
              <a:rPr lang="en-GB" sz="1100">
                <a:latin typeface="Lexend"/>
              </a:rPr>
              <a:t>Sharax sababta natiijooyinkan ay isku mid u yihiin inay dhacaan.</a:t>
            </a:r>
            <a:endParaRPr sz="1200"/>
          </a:p>
        </p:txBody>
      </p:sp>
      <p:sp>
        <p:nvSpPr>
          <p:cNvPr id="2005" name="Google Shape;2005;p103"/>
          <p:cNvSpPr txBox="1"/>
          <p:nvPr>
            <p:ph idx="1" type="body"/>
          </p:nvPr>
        </p:nvSpPr>
        <p:spPr>
          <a:xfrm>
            <a:off x="544265" y="2801465"/>
            <a:ext cx="8496000" cy="35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Lambarka kasta ee duufaanka waa isku mid in la duufo.</a:t>
            </a:r>
            <a:endParaRPr sz="1900">
              <a:latin typeface="Kalam"/>
              <a:ea typeface="Kalam"/>
              <a:cs typeface="Kalam"/>
              <a:sym typeface="Kalam"/>
            </a:endParaRPr>
          </a:p>
        </p:txBody>
      </p:sp>
      <p:sp>
        <p:nvSpPr>
          <p:cNvPr id="2006" name="Google Shape;2006;p103"/>
          <p:cNvSpPr txBox="1"/>
          <p:nvPr>
            <p:ph idx="1" type="body"/>
          </p:nvPr>
        </p:nvSpPr>
        <p:spPr>
          <a:xfrm>
            <a:off x="544275" y="4230050"/>
            <a:ext cx="7969200" cy="859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latin typeface="Kalam"/>
                <a:ea typeface="Kalam"/>
                <a:cs typeface="Kalam"/>
                <a:sym typeface="Kalam"/>
              </a:rPr>
              <a:t>Ciyaaryahan kastaa wuxuu leeyahay tiro isku mid ah oo natiijooyin ah oo dhaqaajiya gabadhiisa, natiijo kastana (lambarka duufaanka) waa isku mid in la duufo.</a:t>
            </a:r>
            <a:r>
              <a:rPr b="1" lang="en-GB" sz="1100">
                <a:latin typeface="Kalam"/>
                <a:ea typeface="Kalam"/>
                <a:cs typeface="Kalam"/>
                <a:sym typeface="Kalam"/>
              </a:rPr>
              <a:t/>
            </a:r>
            <a:r>
              <a:rPr lang="en-GB" sz="1100">
                <a:latin typeface="Kalam"/>
                <a:ea typeface="Kalam"/>
                <a:cs typeface="Kalam"/>
                <a:sym typeface="Kalam"/>
              </a:rPr>
              <a:t/>
            </a:r>
            <a:r>
              <a:rPr b="1"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104"/>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355600" lvl="0" marL="457200" rtl="0" algn="l">
              <a:lnSpc>
                <a:spcPct val="130000"/>
              </a:lnSpc>
              <a:spcBef>
                <a:spcPts val="0"/>
              </a:spcBef>
              <a:spcAft>
                <a:spcPts val="0"/>
              </a:spcAft>
              <a:buSzPts val="2000"/>
              <a:buChar char="●"/>
            </a:pPr>
            <a:r>
              <a:rPr lang="en-GB" sz="1400">
                <a:latin typeface="Lexend"/>
              </a:rPr>
              <a:t>Tijaabo waa imtixaan go'an oo keliya.</a:t>
            </a:r>
            <a:r>
              <a:rPr b="1" lang="en-GB" sz="1400">
                <a:latin typeface="Lexend"/>
              </a:rPr>
              <a:t/>
            </a:r>
            <a:r>
              <a:rPr lang="en-GB" sz="1400">
                <a:latin typeface="Lexend"/>
              </a:rPr>
              <a:t/>
            </a:r>
            <a:endParaRPr sz="2000"/>
          </a:p>
          <a:p>
            <a:pPr indent="-355600" lvl="0" marL="457200" rtl="0" algn="l">
              <a:lnSpc>
                <a:spcPct val="130000"/>
              </a:lnSpc>
              <a:spcBef>
                <a:spcPts val="0"/>
              </a:spcBef>
              <a:spcAft>
                <a:spcPts val="0"/>
              </a:spcAft>
              <a:buSzPts val="2000"/>
              <a:buChar char="●"/>
            </a:pPr>
            <a:r>
              <a:rPr lang="en-GB" sz="1400">
                <a:latin typeface="Lexend"/>
              </a:rPr>
              <a:t>Natiijo waa natiijada tijaabo.</a:t>
            </a:r>
            <a:r>
              <a:rPr b="1" lang="en-GB" sz="1400">
                <a:latin typeface="Lexend"/>
              </a:rPr>
              <a:t/>
            </a:r>
            <a:r>
              <a:rPr lang="en-GB" sz="1400">
                <a:latin typeface="Lexend"/>
              </a:rPr>
              <a:t/>
            </a:r>
            <a:endParaRPr sz="2000"/>
          </a:p>
          <a:p>
            <a:pPr indent="-355600" lvl="0" marL="457200" rtl="0" algn="l">
              <a:lnSpc>
                <a:spcPct val="130000"/>
              </a:lnSpc>
              <a:spcBef>
                <a:spcPts val="0"/>
              </a:spcBef>
              <a:spcAft>
                <a:spcPts val="0"/>
              </a:spcAft>
              <a:buSzPts val="2000"/>
              <a:buChar char="●"/>
            </a:pPr>
            <a:r>
              <a:rPr lang="en-GB" sz="1400">
                <a:latin typeface="Lexend"/>
              </a:rPr>
              <a:t>Qaybta natiijooyinka suurtagalka ah ee tijaabo waxaa lagu qori karaa qorista meesha muunadda (sample space).</a:t>
            </a:r>
            <a:r>
              <a:rPr b="1" lang="en-GB" sz="1400">
                <a:latin typeface="Lexend"/>
              </a:rPr>
              <a:t/>
            </a:r>
            <a:r>
              <a:rPr lang="en-GB" sz="1400">
                <a:latin typeface="Lexend"/>
              </a:rPr>
              <a:t/>
            </a:r>
            <a:r>
              <a:rPr b="1" lang="en-GB" sz="1400">
                <a:latin typeface="Lexend"/>
              </a:rPr>
              <a:t/>
            </a:r>
            <a:r>
              <a:rPr lang="en-GB" sz="1400">
                <a:latin typeface="Lexend"/>
              </a:rPr>
              <a:t/>
            </a:r>
            <a:endParaRPr sz="2000"/>
          </a:p>
          <a:p>
            <a:pPr indent="-355600" lvl="0" marL="457200" rtl="0" algn="l">
              <a:lnSpc>
                <a:spcPct val="130000"/>
              </a:lnSpc>
              <a:spcBef>
                <a:spcPts val="0"/>
              </a:spcBef>
              <a:spcAft>
                <a:spcPts val="0"/>
              </a:spcAft>
              <a:buSzPts val="2000"/>
              <a:buChar char="●"/>
            </a:pPr>
            <a:r>
              <a:rPr b="1" lang="en-GB" sz="1400">
                <a:latin typeface="Lexend"/>
              </a:rPr>
              <a:t>Natiijooyinka waa la qiimeyn karaa si loo go'aamiyo inta ay u dhow yihiin inay dhacaan.</a:t>
            </a:r>
            <a:r>
              <a:rPr lang="en-GB" sz="1400">
                <a:latin typeface="Lexend"/>
              </a:rPr>
              <a:t/>
            </a:r>
            <a:endParaRPr sz="2000"/>
          </a:p>
          <a:p>
            <a:pPr indent="-355600" lvl="0" marL="457200" rtl="0" algn="l">
              <a:lnSpc>
                <a:spcPct val="130000"/>
              </a:lnSpc>
              <a:spcBef>
                <a:spcPts val="0"/>
              </a:spcBef>
              <a:spcAft>
                <a:spcPts val="0"/>
              </a:spcAft>
              <a:buSzPts val="2000"/>
              <a:buChar char="●"/>
            </a:pPr>
            <a:r>
              <a:rPr lang="en-GB" sz="1400">
                <a:latin typeface="Lexend"/>
              </a:rPr>
              <a:t>Marka la eego suurtogalnimada natiijooyinka, waxaan aqoonsan karnaa marka natiijooyinku ay si isku mid ah u suurtogal yihiin.</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2012" name="Google Shape;2012;p10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400">
                <a:latin typeface="Lexend"/>
              </a:rPr>
              <a:t>Natiijooyin isku mid ah suurtogal (Equally likely outcomes)</a:t>
            </a:r>
            <a:endParaRPr sz="18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