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1efb5cde0f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1efb5cde0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1efb5cde0f5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1efb5cde0f5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2b579469bb5_2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2b579469bb5_2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b579469b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2b579469b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b579469bb5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2b579469bb5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g2b579469bb5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3" name="Google Shape;833;g2b579469bb5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b579469bb5_1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b579469bb5_1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b579469bb5_1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2b579469bb5_1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b579469bb5_1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b579469bb5_1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b579469bb5_1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b579469bb5_1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2b579469bb5_2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2b579469bb5_2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b579469bb5_2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b579469bb5_2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2b579469bb5_1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2b579469bb5_1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b579469bb5_2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2b579469bb5_2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b579469bb5_2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b579469bb5_2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2b579469bb5_2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2b579469bb5_2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b865711b3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b865711b3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2b5cbfcef67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2b5cbfcef67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3" name="Shape 1283"/>
        <p:cNvGrpSpPr/>
        <p:nvPr/>
      </p:nvGrpSpPr>
      <p:grpSpPr>
        <a:xfrm>
          <a:off x="0" y="0"/>
          <a:ext cx="0" cy="0"/>
          <a:chOff x="0" y="0"/>
          <a:chExt cx="0" cy="0"/>
        </a:xfrm>
      </p:grpSpPr>
      <p:sp>
        <p:nvSpPr>
          <p:cNvPr id="1284" name="Google Shape;1284;g2b6f05c76ca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5" name="Google Shape;1285;g2b6f05c76ca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2b865711b3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2b865711b3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2b6f05c76ca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2" name="Google Shape;1342;g2b6f05c76ca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2b6f05c76ca_1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2b6f05c76ca_1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2b865711b32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2b865711b32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2b6f05c76ca_1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2b6f05c76ca_1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2b6f05c76ca_1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2b6f05c76ca_1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2b579469bb5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2b579469bb5_2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2b579469bb5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2b579469bb5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2b579469bb5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2b579469bb5_2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2b579469bb5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2b579469bb5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2b5cbfcef67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2b5cbfcef67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2b67c3b0847_0_10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2b67c3b0847_0_10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2b67c3b0847_0_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2b67c3b0847_0_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7" name="Shape 1637"/>
        <p:cNvGrpSpPr/>
        <p:nvPr/>
      </p:nvGrpSpPr>
      <p:grpSpPr>
        <a:xfrm>
          <a:off x="0" y="0"/>
          <a:ext cx="0" cy="0"/>
          <a:chOff x="0" y="0"/>
          <a:chExt cx="0" cy="0"/>
        </a:xfrm>
      </p:grpSpPr>
      <p:sp>
        <p:nvSpPr>
          <p:cNvPr id="1638" name="Google Shape;1638;g2b67c3b0847_0_10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9" name="Google Shape;1639;g2b67c3b0847_0_1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2b5cbfcef67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7" name="Google Shape;1647;g2b5cbfcef67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g2b67c3b0847_0_9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6" name="Google Shape;1686;g2b67c3b0847_0_9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2b5cbfcef67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5" name="Google Shape;1725;g2b5cbfcef67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2b5cbfcef67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2b5cbfcef67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g2b5cbfcef6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5" name="Google Shape;1745;g2b5cbfcef6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3" name="Shape 1753"/>
        <p:cNvGrpSpPr/>
        <p:nvPr/>
      </p:nvGrpSpPr>
      <p:grpSpPr>
        <a:xfrm>
          <a:off x="0" y="0"/>
          <a:ext cx="0" cy="0"/>
          <a:chOff x="0" y="0"/>
          <a:chExt cx="0" cy="0"/>
        </a:xfrm>
      </p:grpSpPr>
      <p:sp>
        <p:nvSpPr>
          <p:cNvPr id="1754" name="Google Shape;1754;g2b5cbfcef67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5" name="Google Shape;1755;g2b5cbfcef67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2b894036e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2b894036e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g2b6f05c76ca_1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9" name="Google Shape;1789;g2b6f05c76ca_1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b6f05c76ca_1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b6f05c76ca_1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5" name="Shape 1825"/>
        <p:cNvGrpSpPr/>
        <p:nvPr/>
      </p:nvGrpSpPr>
      <p:grpSpPr>
        <a:xfrm>
          <a:off x="0" y="0"/>
          <a:ext cx="0" cy="0"/>
          <a:chOff x="0" y="0"/>
          <a:chExt cx="0" cy="0"/>
        </a:xfrm>
      </p:grpSpPr>
      <p:sp>
        <p:nvSpPr>
          <p:cNvPr id="1826" name="Google Shape;1826;g1efb5cde0f5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7" name="Google Shape;1827;g1efb5cde0f5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20.png"/><Relationship Id="rId7"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5.png"/><Relationship Id="rId4" Type="http://schemas.openxmlformats.org/officeDocument/2006/relationships/image" Target="../media/image52.png"/><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52.pn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image" Target="../media/image31.png"/><Relationship Id="rId7" Type="http://schemas.openxmlformats.org/officeDocument/2006/relationships/image" Target="../media/image23.png"/><Relationship Id="rId8" Type="http://schemas.openxmlformats.org/officeDocument/2006/relationships/image" Target="../media/image29.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52.png"/><Relationship Id="rId4" Type="http://schemas.openxmlformats.org/officeDocument/2006/relationships/image" Target="../media/image33.png"/><Relationship Id="rId5" Type="http://schemas.openxmlformats.org/officeDocument/2006/relationships/image" Target="../media/image19.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23.png"/><Relationship Id="rId9" Type="http://schemas.openxmlformats.org/officeDocument/2006/relationships/image" Target="../media/image29.png"/><Relationship Id="rId10" Type="http://schemas.openxmlformats.org/officeDocument/2006/relationships/image" Target="../media/image37.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9.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47" name="Google Shape;747;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749" name="Shape 749"/>
        <p:cNvGrpSpPr/>
        <p:nvPr/>
      </p:nvGrpSpPr>
      <p:grpSpPr>
        <a:xfrm>
          <a:off x="0" y="0"/>
          <a:ext cx="0" cy="0"/>
          <a:chOff x="0" y="0"/>
          <a:chExt cx="0" cy="0"/>
        </a:xfrm>
      </p:grpSpPr>
      <p:pic>
        <p:nvPicPr>
          <p:cNvPr id="750" name="Google Shape;75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51" name="Google Shape;75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3" name="Google Shape;753;p63"/>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754" name="Google Shape;754;p6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755" name="Google Shape;755;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6" name="Google Shape;75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6.png"/><Relationship Id="rId4" Type="http://schemas.openxmlformats.org/officeDocument/2006/relationships/image" Target="../media/image59.png"/><Relationship Id="rId5" Type="http://schemas.openxmlformats.org/officeDocument/2006/relationships/image" Target="../media/image63.png"/><Relationship Id="rId6" Type="http://schemas.openxmlformats.org/officeDocument/2006/relationships/image" Target="../media/image5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6.png"/><Relationship Id="rId4" Type="http://schemas.openxmlformats.org/officeDocument/2006/relationships/image" Target="../media/image59.png"/><Relationship Id="rId5" Type="http://schemas.openxmlformats.org/officeDocument/2006/relationships/image" Target="../media/image58.png"/><Relationship Id="rId6" Type="http://schemas.openxmlformats.org/officeDocument/2006/relationships/image" Target="../media/image6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65.png"/><Relationship Id="rId4" Type="http://schemas.openxmlformats.org/officeDocument/2006/relationships/image" Target="../media/image60.png"/><Relationship Id="rId5" Type="http://schemas.openxmlformats.org/officeDocument/2006/relationships/image" Target="../media/image66.png"/><Relationship Id="rId6" Type="http://schemas.openxmlformats.org/officeDocument/2006/relationships/image" Target="../media/image59.png"/><Relationship Id="rId7" Type="http://schemas.openxmlformats.org/officeDocument/2006/relationships/image" Target="../media/image64.png"/><Relationship Id="rId8" Type="http://schemas.openxmlformats.org/officeDocument/2006/relationships/image" Target="../media/image62.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67.png"/><Relationship Id="rId6" Type="http://schemas.openxmlformats.org/officeDocument/2006/relationships/image" Target="../media/image66.png"/><Relationship Id="rId7" Type="http://schemas.openxmlformats.org/officeDocument/2006/relationships/image" Target="../media/image64.png"/><Relationship Id="rId8" Type="http://schemas.openxmlformats.org/officeDocument/2006/relationships/image" Target="../media/image62.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68.png"/><Relationship Id="rId4" Type="http://schemas.openxmlformats.org/officeDocument/2006/relationships/image" Target="../media/image61.png"/><Relationship Id="rId5" Type="http://schemas.openxmlformats.org/officeDocument/2006/relationships/image" Target="../media/image66.png"/><Relationship Id="rId6" Type="http://schemas.openxmlformats.org/officeDocument/2006/relationships/image" Target="../media/image59.png"/><Relationship Id="rId7" Type="http://schemas.openxmlformats.org/officeDocument/2006/relationships/image" Target="../media/image64.png"/><Relationship Id="rId8" Type="http://schemas.openxmlformats.org/officeDocument/2006/relationships/image" Target="../media/image62.png"/><Relationship Id="rId9" Type="http://schemas.openxmlformats.org/officeDocument/2006/relationships/hyperlink" Target="https://www.desmos.com/calculator/ykq9jeeubj" TargetMode="External"/><Relationship Id="rId10"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64.png"/><Relationship Id="rId6" Type="http://schemas.openxmlformats.org/officeDocument/2006/relationships/image" Target="../media/image62.png"/><Relationship Id="rId7"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69.png"/><Relationship Id="rId4" Type="http://schemas.openxmlformats.org/officeDocument/2006/relationships/image" Target="../media/image56.png"/><Relationship Id="rId5" Type="http://schemas.openxmlformats.org/officeDocument/2006/relationships/image" Target="../media/image68.png"/><Relationship Id="rId6" Type="http://schemas.openxmlformats.org/officeDocument/2006/relationships/image" Target="../media/image64.png"/><Relationship Id="rId7" Type="http://schemas.openxmlformats.org/officeDocument/2006/relationships/image" Target="../media/image62.png"/><Relationship Id="rId8"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 Id="rId3" Type="http://schemas.openxmlformats.org/officeDocument/2006/relationships/image" Target="../media/image7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 Id="rId3" Type="http://schemas.openxmlformats.org/officeDocument/2006/relationships/image" Target="../media/image7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 Id="rId3" Type="http://schemas.openxmlformats.org/officeDocument/2006/relationships/image" Target="../media/image79.png"/><Relationship Id="rId4" Type="http://schemas.openxmlformats.org/officeDocument/2006/relationships/image" Target="../media/image74.png"/><Relationship Id="rId5"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 Id="rId3" Type="http://schemas.openxmlformats.org/officeDocument/2006/relationships/image" Target="../media/image79.png"/><Relationship Id="rId4" Type="http://schemas.openxmlformats.org/officeDocument/2006/relationships/image" Target="../media/image74.png"/><Relationship Id="rId5" Type="http://schemas.openxmlformats.org/officeDocument/2006/relationships/image" Target="../media/image78.png"/><Relationship Id="rId6" Type="http://schemas.openxmlformats.org/officeDocument/2006/relationships/hyperlink" Target="https://www.desmos.com/calculator/lu4glebgap"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 Id="rId3" Type="http://schemas.openxmlformats.org/officeDocument/2006/relationships/image" Target="../media/image7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 Id="rId3" Type="http://schemas.openxmlformats.org/officeDocument/2006/relationships/hyperlink" Target="https://www.desmos.com/calculator/f7yl1gqrc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74.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7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 Id="rId3" Type="http://schemas.openxmlformats.org/officeDocument/2006/relationships/hyperlink" Target="https://www.desmos.com/calculator/lu4glebgap"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 Id="rId3" Type="http://schemas.openxmlformats.org/officeDocument/2006/relationships/image" Target="../media/image7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7.xml"/><Relationship Id="rId3" Type="http://schemas.openxmlformats.org/officeDocument/2006/relationships/hyperlink" Target="https://www.desmos.com/calculator/f7yl1gqrc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 Id="rId3"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77.png"/><Relationship Id="rId5" Type="http://schemas.openxmlformats.org/officeDocument/2006/relationships/image" Target="../media/image80.png"/><Relationship Id="rId6" Type="http://schemas.openxmlformats.org/officeDocument/2006/relationships/image" Target="../media/image28.png"/><Relationship Id="rId7"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81.png"/><Relationship Id="rId4" Type="http://schemas.openxmlformats.org/officeDocument/2006/relationships/image" Target="../media/image56.png"/><Relationship Id="rId5" Type="http://schemas.openxmlformats.org/officeDocument/2006/relationships/image" Target="../media/image77.png"/><Relationship Id="rId6" Type="http://schemas.openxmlformats.org/officeDocument/2006/relationships/image" Target="../media/image80.png"/><Relationship Id="rId7" Type="http://schemas.openxmlformats.org/officeDocument/2006/relationships/image" Target="../media/image28.png"/><Relationship Id="rId8"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86.png"/><Relationship Id="rId4" Type="http://schemas.openxmlformats.org/officeDocument/2006/relationships/image" Target="../media/image56.png"/><Relationship Id="rId5" Type="http://schemas.openxmlformats.org/officeDocument/2006/relationships/image" Target="../media/image77.png"/><Relationship Id="rId6" Type="http://schemas.openxmlformats.org/officeDocument/2006/relationships/image" Target="../media/image80.png"/><Relationship Id="rId7" Type="http://schemas.openxmlformats.org/officeDocument/2006/relationships/image" Target="../media/image28.png"/><Relationship Id="rId8"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85.png"/><Relationship Id="rId4" Type="http://schemas.openxmlformats.org/officeDocument/2006/relationships/image" Target="../media/image66.png"/><Relationship Id="rId5" Type="http://schemas.openxmlformats.org/officeDocument/2006/relationships/image" Target="../media/image77.png"/><Relationship Id="rId6" Type="http://schemas.openxmlformats.org/officeDocument/2006/relationships/image" Target="../media/image80.png"/><Relationship Id="rId7" Type="http://schemas.openxmlformats.org/officeDocument/2006/relationships/image" Target="../media/image56.png"/><Relationship Id="rId8" Type="http://schemas.openxmlformats.org/officeDocument/2006/relationships/image" Target="../media/image28.png"/><Relationship Id="rId9"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84.png"/><Relationship Id="rId4" Type="http://schemas.openxmlformats.org/officeDocument/2006/relationships/hyperlink" Target="https://www.desmos.com/calculator/wbej3kp7gk"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8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87.png"/><Relationship Id="rId4" Type="http://schemas.openxmlformats.org/officeDocument/2006/relationships/hyperlink" Target="https://www.desmos.com/calculator/xmdgq2hqel" TargetMode="External"/><Relationship Id="rId5" Type="http://schemas.openxmlformats.org/officeDocument/2006/relationships/image" Target="../media/image9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hyperlink" Target="https://www.desmos.com/calculator/bqkjt658pi"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 Id="rId3" Type="http://schemas.openxmlformats.org/officeDocument/2006/relationships/image" Target="../media/image7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0.xml"/><Relationship Id="rId3"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1.xml"/><Relationship Id="rId3"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2.xml"/><Relationship Id="rId3" Type="http://schemas.openxmlformats.org/officeDocument/2006/relationships/hyperlink" Target="https://www.desmos.com/calculator/ykq9jeeubj"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3.xml"/><Relationship Id="rId3" Type="http://schemas.openxmlformats.org/officeDocument/2006/relationships/image" Target="../media/image9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4.xml"/><Relationship Id="rId3" Type="http://schemas.openxmlformats.org/officeDocument/2006/relationships/hyperlink" Target="https://www.desmos.com/calculator/ykq9jeeubj"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6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Tijaabooyin (experiments) si loo go'aamiyo sida ay ugu dhawdahay natiijadu</a:t>
            </a:r>
            <a:endParaRPr/>
          </a:p>
        </p:txBody>
      </p:sp>
      <p:sp>
        <p:nvSpPr>
          <p:cNvPr id="762" name="Google Shape;762;p64"/>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6" name="Shape 766"/>
        <p:cNvGrpSpPr/>
        <p:nvPr/>
      </p:nvGrpSpPr>
      <p:grpSpPr>
        <a:xfrm>
          <a:off x="0" y="0"/>
          <a:ext cx="0" cy="0"/>
          <a:chOff x="0" y="0"/>
          <a:chExt cx="0" cy="0"/>
        </a:xfrm>
      </p:grpSpPr>
      <p:sp>
        <p:nvSpPr>
          <p:cNvPr id="767" name="Google Shape;767;p6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6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go'aamin karaa sida ay u dhawdahay natiijadu anigoo naqshadeynaya oo samaynaya tijaabo (experiment).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ph idx="1" type="subTitle"/>
          </p:nvPr>
        </p:nvSpPr>
        <p:spPr>
          <a:xfrm>
            <a:off x="324000" y="1080000"/>
            <a:ext cx="8496000" cy="69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Tijaabo (experiment) waa ku celcelin tijaabo yar (trial) marar badan si loo eego inta jeer ee natiijo kasta ay dhacdo.</a:t>
            </a:r>
            <a:r>
              <a:rPr b="1" lang="en-GB">
                <a:latin typeface="Lexend"/>
              </a:rPr>
              <a:t/>
            </a:r>
            <a:r>
              <a:rPr lang="en-GB">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6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r>
              <a:rPr lang="en-GB" sz="1100">
                <a:latin typeface="Lexend"/>
              </a:rPr>
              <a:t/>
            </a:r>
            <a:endParaRPr/>
          </a:p>
        </p:txBody>
      </p:sp>
      <p:sp>
        <p:nvSpPr>
          <p:cNvPr id="783" name="Google Shape;783;p6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Tixgelinta tirada tijaabooyinka yar (trials) ee loo baahan yahay</a:t>
            </a:r>
            <a:endParaRPr/>
          </a:p>
        </p:txBody>
      </p:sp>
      <p:sp>
        <p:nvSpPr>
          <p:cNvPr id="784" name="Google Shape;784;p6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Tijaabooyin (experiments) si loo go'aamiyo sida ay ugu dhawdahay natiijadu</a:t>
            </a:r>
            <a:endParaRPr/>
          </a:p>
        </p:txBody>
      </p:sp>
      <p:pic>
        <p:nvPicPr>
          <p:cNvPr id="785" name="Google Shape;785;p68"/>
          <p:cNvPicPr preferRelativeResize="0"/>
          <p:nvPr/>
        </p:nvPicPr>
        <p:blipFill>
          <a:blip r:embed="rId3">
            <a:alphaModFix/>
          </a:blip>
          <a:stretch>
            <a:fillRect/>
          </a:stretch>
        </p:blipFill>
        <p:spPr>
          <a:xfrm>
            <a:off x="40975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69"/>
          <p:cNvSpPr txBox="1"/>
          <p:nvPr>
            <p:ph idx="1" type="body"/>
          </p:nvPr>
        </p:nvSpPr>
        <p:spPr>
          <a:xfrm>
            <a:off x="324000" y="759300"/>
            <a:ext cx="8496000" cy="77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la rogayo lacag (coin) cadaalad ah, waxaa jira laba natiijood oo suurtagal ah: lacagtu waxay ku soo degtaa 'madax' ama 'dabo'.</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2000"/>
          </a:p>
        </p:txBody>
      </p:sp>
      <p:sp>
        <p:nvSpPr>
          <p:cNvPr id="791" name="Google Shape;791;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iyo samaynta tijaabooyinka (experiments)</a:t>
            </a:r>
            <a:endParaRPr/>
          </a:p>
        </p:txBody>
      </p:sp>
      <p:sp>
        <p:nvSpPr>
          <p:cNvPr id="792" name="Google Shape;792;p69"/>
          <p:cNvSpPr txBox="1"/>
          <p:nvPr/>
        </p:nvSpPr>
        <p:spPr>
          <a:xfrm>
            <a:off x="3025444" y="1656711"/>
            <a:ext cx="4327800" cy="742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000000"/>
                </a:solidFill>
                <a:latin typeface="Lexend"/>
                <a:ea typeface="Lexend"/>
                <a:cs typeface="Lexend"/>
                <a:sym typeface="Lexend"/>
              </a:rPr>
              <a:t>tijaabo yar (trial): rogista lacagta hal mar</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i="1" lang="en-GB" sz="1800">
                <a:solidFill>
                  <a:srgbClr val="000000"/>
                </a:solidFill>
                <a:latin typeface="Lexend"/>
                <a:ea typeface="Lexend"/>
                <a:cs typeface="Lexend"/>
                <a:sym typeface="Lexend"/>
              </a:rPr>
              <a:t>ξ = {madax, dabo}</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793" name="Google Shape;793;p69"/>
          <p:cNvSpPr txBox="1"/>
          <p:nvPr>
            <p:ph idx="1" type="body"/>
          </p:nvPr>
        </p:nvSpPr>
        <p:spPr>
          <a:xfrm>
            <a:off x="324000" y="2664300"/>
            <a:ext cx="8237700" cy="46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Natiijo kastaa waxay u dhacdaa si isku mid ah (equally likely).</a:t>
            </a:r>
            <a:r>
              <a:rPr lang="en-GB" sz="1800">
                <a:solidFill>
                  <a:schemeClr val="accent4"/>
                </a:solidFill>
                <a:latin typeface="Lexend"/>
              </a:rPr>
              <a:t/>
            </a:r>
            <a:r>
              <a:rPr lang="en-GB" sz="1800">
                <a:latin typeface="Lexend"/>
              </a:rPr>
              <a:t/>
            </a:r>
            <a:endParaRPr sz="2000"/>
          </a:p>
        </p:txBody>
      </p:sp>
      <p:pic>
        <p:nvPicPr>
          <p:cNvPr id="794" name="Google Shape;794;p69"/>
          <p:cNvPicPr preferRelativeResize="0"/>
          <p:nvPr/>
        </p:nvPicPr>
        <p:blipFill>
          <a:blip r:embed="rId3">
            <a:alphaModFix/>
          </a:blip>
          <a:stretch>
            <a:fillRect/>
          </a:stretch>
        </p:blipFill>
        <p:spPr>
          <a:xfrm>
            <a:off x="1883700" y="1505999"/>
            <a:ext cx="1003506" cy="1003525"/>
          </a:xfrm>
          <a:prstGeom prst="rect">
            <a:avLst/>
          </a:prstGeom>
          <a:noFill/>
          <a:ln>
            <a:noFill/>
          </a:ln>
        </p:spPr>
      </p:pic>
      <p:sp>
        <p:nvSpPr>
          <p:cNvPr id="795" name="Google Shape;795;p69"/>
          <p:cNvSpPr txBox="1"/>
          <p:nvPr>
            <p:ph idx="1" type="body"/>
          </p:nvPr>
        </p:nvSpPr>
        <p:spPr>
          <a:xfrm>
            <a:off x="324000" y="3075411"/>
            <a:ext cx="8496000" cy="84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Sababtoo ah kuwani waa labada natiijood ee kaliya ee suurtagal ah, sida ay u dhawdahay natiijo kastaa waa fursad siman (even chance).</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2000"/>
          </a:p>
        </p:txBody>
      </p:sp>
      <p:sp>
        <p:nvSpPr>
          <p:cNvPr id="796" name="Google Shape;796;p69"/>
          <p:cNvSpPr txBox="1"/>
          <p:nvPr/>
        </p:nvSpPr>
        <p:spPr>
          <a:xfrm>
            <a:off x="7544625" y="4489975"/>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797" name="Google Shape;797;p69"/>
          <p:cNvSpPr txBox="1"/>
          <p:nvPr/>
        </p:nvSpPr>
        <p:spPr>
          <a:xfrm>
            <a:off x="552600" y="4489975"/>
            <a:ext cx="143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798" name="Google Shape;798;p69"/>
          <p:cNvSpPr txBox="1"/>
          <p:nvPr/>
        </p:nvSpPr>
        <p:spPr>
          <a:xfrm>
            <a:off x="2472018" y="4446017"/>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dhici doonin (unlikely)</a:t>
            </a:r>
            <a:endParaRPr sz="1600">
              <a:solidFill>
                <a:srgbClr val="000000"/>
              </a:solidFill>
              <a:latin typeface="Lexend"/>
              <a:ea typeface="Lexend"/>
              <a:cs typeface="Lexend"/>
              <a:sym typeface="Lexend"/>
            </a:endParaRPr>
          </a:p>
        </p:txBody>
      </p:sp>
      <p:sp>
        <p:nvSpPr>
          <p:cNvPr id="799" name="Google Shape;799;p69"/>
          <p:cNvSpPr txBox="1"/>
          <p:nvPr/>
        </p:nvSpPr>
        <p:spPr>
          <a:xfrm>
            <a:off x="6126422" y="4446017"/>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dhici kara (likely)</a:t>
            </a:r>
            <a:endParaRPr sz="1600">
              <a:solidFill>
                <a:srgbClr val="000000"/>
              </a:solidFill>
              <a:latin typeface="Lexend"/>
              <a:ea typeface="Lexend"/>
              <a:cs typeface="Lexend"/>
              <a:sym typeface="Lexend"/>
            </a:endParaRPr>
          </a:p>
        </p:txBody>
      </p:sp>
      <p:sp>
        <p:nvSpPr>
          <p:cNvPr id="800" name="Google Shape;800;p69"/>
          <p:cNvSpPr txBox="1"/>
          <p:nvPr/>
        </p:nvSpPr>
        <p:spPr>
          <a:xfrm>
            <a:off x="3834807" y="4489975"/>
            <a:ext cx="167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801" name="Google Shape;801;p69"/>
          <p:cNvGrpSpPr/>
          <p:nvPr/>
        </p:nvGrpSpPr>
        <p:grpSpPr>
          <a:xfrm>
            <a:off x="1260850" y="4313374"/>
            <a:ext cx="6838200" cy="238354"/>
            <a:chOff x="1260861" y="3941077"/>
            <a:chExt cx="6838200" cy="658800"/>
          </a:xfrm>
        </p:grpSpPr>
        <p:cxnSp>
          <p:nvCxnSpPr>
            <p:cNvPr id="802" name="Google Shape;802;p69"/>
            <p:cNvCxnSpPr/>
            <p:nvPr/>
          </p:nvCxnSpPr>
          <p:spPr>
            <a:xfrm>
              <a:off x="1260861" y="4270540"/>
              <a:ext cx="6838200" cy="0"/>
            </a:xfrm>
            <a:prstGeom prst="straightConnector1">
              <a:avLst/>
            </a:prstGeom>
            <a:noFill/>
            <a:ln cap="flat" cmpd="sng" w="38100">
              <a:solidFill>
                <a:srgbClr val="000000"/>
              </a:solidFill>
              <a:prstDash val="solid"/>
              <a:round/>
              <a:headEnd len="med" w="med" type="none"/>
              <a:tailEnd len="med" w="med" type="none"/>
            </a:ln>
          </p:spPr>
        </p:cxnSp>
        <p:cxnSp>
          <p:nvCxnSpPr>
            <p:cNvPr id="803" name="Google Shape;803;p69"/>
            <p:cNvCxnSpPr/>
            <p:nvPr/>
          </p:nvCxnSpPr>
          <p:spPr>
            <a:xfrm>
              <a:off x="1260883" y="3941077"/>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04" name="Google Shape;804;p69"/>
            <p:cNvCxnSpPr/>
            <p:nvPr/>
          </p:nvCxnSpPr>
          <p:spPr>
            <a:xfrm>
              <a:off x="8088215" y="3941077"/>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05" name="Google Shape;805;p69"/>
            <p:cNvCxnSpPr/>
            <p:nvPr/>
          </p:nvCxnSpPr>
          <p:spPr>
            <a:xfrm>
              <a:off x="4674549" y="3941077"/>
              <a:ext cx="0" cy="658800"/>
            </a:xfrm>
            <a:prstGeom prst="straightConnector1">
              <a:avLst/>
            </a:prstGeom>
            <a:noFill/>
            <a:ln cap="flat" cmpd="sng" w="38100">
              <a:solidFill>
                <a:srgbClr val="000000"/>
              </a:solidFill>
              <a:prstDash val="solid"/>
              <a:round/>
              <a:headEnd len="med" w="med" type="none"/>
              <a:tailEnd len="med" w="med" type="none"/>
            </a:ln>
          </p:spPr>
        </p:cxnSp>
        <p:cxnSp>
          <p:nvCxnSpPr>
            <p:cNvPr id="806" name="Google Shape;806;p69"/>
            <p:cNvCxnSpPr/>
            <p:nvPr/>
          </p:nvCxnSpPr>
          <p:spPr>
            <a:xfrm>
              <a:off x="1365339" y="4581796"/>
              <a:ext cx="3221100" cy="0"/>
            </a:xfrm>
            <a:prstGeom prst="straightConnector1">
              <a:avLst/>
            </a:prstGeom>
            <a:noFill/>
            <a:ln cap="flat" cmpd="sng" w="38100">
              <a:solidFill>
                <a:srgbClr val="595959"/>
              </a:solidFill>
              <a:prstDash val="solid"/>
              <a:round/>
              <a:headEnd len="med" w="med" type="triangle"/>
              <a:tailEnd len="med" w="med" type="triangle"/>
            </a:ln>
          </p:spPr>
        </p:cxnSp>
        <p:cxnSp>
          <p:nvCxnSpPr>
            <p:cNvPr id="807" name="Google Shape;807;p69"/>
            <p:cNvCxnSpPr/>
            <p:nvPr/>
          </p:nvCxnSpPr>
          <p:spPr>
            <a:xfrm>
              <a:off x="4774394" y="4581796"/>
              <a:ext cx="3221100" cy="0"/>
            </a:xfrm>
            <a:prstGeom prst="straightConnector1">
              <a:avLst/>
            </a:prstGeom>
            <a:noFill/>
            <a:ln cap="flat" cmpd="sng" w="38100">
              <a:solidFill>
                <a:srgbClr val="595959"/>
              </a:solidFill>
              <a:prstDash val="solid"/>
              <a:round/>
              <a:headEnd len="med" w="med" type="triangle"/>
              <a:tailEnd len="med" w="med" type="triangle"/>
            </a:ln>
          </p:spPr>
        </p:cxnSp>
      </p:grpSp>
      <p:sp>
        <p:nvSpPr>
          <p:cNvPr id="808" name="Google Shape;808;p69"/>
          <p:cNvSpPr txBox="1"/>
          <p:nvPr/>
        </p:nvSpPr>
        <p:spPr>
          <a:xfrm>
            <a:off x="4322097" y="3696572"/>
            <a:ext cx="792000" cy="67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madax dabo</a:t>
            </a:r>
            <a:br>
              <a:rPr lang="en-GB" sz="1600">
                <a:latin typeface="Lexend"/>
                <a:ea typeface="Lexend"/>
                <a:cs typeface="Lexend"/>
                <a:sym typeface="Lexend"/>
              </a:rPr>
            </a:b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grpSp>
        <p:nvGrpSpPr>
          <p:cNvPr id="813" name="Google Shape;813;p70"/>
          <p:cNvGrpSpPr/>
          <p:nvPr/>
        </p:nvGrpSpPr>
        <p:grpSpPr>
          <a:xfrm>
            <a:off x="3673864" y="3731281"/>
            <a:ext cx="937200" cy="449520"/>
            <a:chOff x="4209500" y="2068525"/>
            <a:chExt cx="937200" cy="612508"/>
          </a:xfrm>
        </p:grpSpPr>
        <p:sp>
          <p:nvSpPr>
            <p:cNvPr id="814" name="Google Shape;814;p70"/>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5" name="Google Shape;815;p70"/>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16" name="Google Shape;816;p70"/>
          <p:cNvGrpSpPr/>
          <p:nvPr/>
        </p:nvGrpSpPr>
        <p:grpSpPr>
          <a:xfrm flipH="1" rot="10800000">
            <a:off x="4717619" y="3373325"/>
            <a:ext cx="937200" cy="449520"/>
            <a:chOff x="4209500" y="2068525"/>
            <a:chExt cx="937200" cy="612508"/>
          </a:xfrm>
        </p:grpSpPr>
        <p:sp>
          <p:nvSpPr>
            <p:cNvPr id="817" name="Google Shape;817;p70"/>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18" name="Google Shape;818;p70"/>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19" name="Google Shape;819;p70"/>
          <p:cNvPicPr preferRelativeResize="0"/>
          <p:nvPr/>
        </p:nvPicPr>
        <p:blipFill rotWithShape="1">
          <a:blip r:embed="rId3">
            <a:alphaModFix/>
          </a:blip>
          <a:srcRect b="4760" l="40550" r="0" t="13015"/>
          <a:stretch/>
        </p:blipFill>
        <p:spPr>
          <a:xfrm flipH="1">
            <a:off x="4927448" y="1200520"/>
            <a:ext cx="3351977" cy="2163301"/>
          </a:xfrm>
          <a:prstGeom prst="rect">
            <a:avLst/>
          </a:prstGeom>
          <a:noFill/>
          <a:ln>
            <a:noFill/>
          </a:ln>
        </p:spPr>
      </p:pic>
      <p:sp>
        <p:nvSpPr>
          <p:cNvPr id="820" name="Google Shape;820;p70"/>
          <p:cNvSpPr txBox="1"/>
          <p:nvPr/>
        </p:nvSpPr>
        <p:spPr>
          <a:xfrm>
            <a:off x="3246976" y="3310050"/>
            <a:ext cx="2659500" cy="742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tijaabo yar (trial): wareejinta frisbee ξ = { , }</a:t>
            </a:r>
            <a:r>
              <a:rPr lang="en-GB" sz="1100">
                <a:latin typeface="Lexend"/>
                <a:ea typeface="Lexend"/>
                <a:cs typeface="Lexend"/>
                <a:sym typeface="Lexend"/>
              </a:rPr>
              <a:t/>
            </a:r>
            <a:br>
              <a:rPr lang="en-GB" sz="1800">
                <a:latin typeface="Lexend"/>
                <a:ea typeface="Lexend"/>
                <a:cs typeface="Lexend"/>
                <a:sym typeface="Lexend"/>
              </a:rPr>
            </a:br>
            <a:r>
              <a:rPr i="1" lang="en-GB" sz="1100">
                <a:solidFill>
                  <a:srgbClr val="000000"/>
                </a:solidFill>
                <a:latin typeface="Lexend"/>
                <a:ea typeface="Lexend"/>
                <a:cs typeface="Lexend"/>
                <a:sym typeface="Lexend"/>
              </a:rPr>
              <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821" name="Google Shape;821;p70"/>
          <p:cNvPicPr preferRelativeResize="0"/>
          <p:nvPr/>
        </p:nvPicPr>
        <p:blipFill rotWithShape="1">
          <a:blip r:embed="rId3">
            <a:alphaModFix/>
          </a:blip>
          <a:srcRect b="4760" l="40550" r="0" t="13015"/>
          <a:stretch/>
        </p:blipFill>
        <p:spPr>
          <a:xfrm>
            <a:off x="763075" y="1070550"/>
            <a:ext cx="3759498" cy="2315701"/>
          </a:xfrm>
          <a:prstGeom prst="rect">
            <a:avLst/>
          </a:prstGeom>
          <a:noFill/>
          <a:ln>
            <a:noFill/>
          </a:ln>
        </p:spPr>
      </p:pic>
      <p:sp>
        <p:nvSpPr>
          <p:cNvPr id="822" name="Google Shape;822;p70"/>
          <p:cNvSpPr txBox="1"/>
          <p:nvPr>
            <p:ph idx="1" type="body"/>
          </p:nvPr>
        </p:nvSpPr>
        <p:spPr>
          <a:xfrm>
            <a:off x="324000" y="759300"/>
            <a:ext cx="84960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Yacquub iyo Suad waxay la ciyaarayaan frisbee.</a:t>
            </a:r>
            <a:endParaRPr sz="2000"/>
          </a:p>
        </p:txBody>
      </p:sp>
      <p:sp>
        <p:nvSpPr>
          <p:cNvPr id="823" name="Google Shape;823;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 (experiments)</a:t>
            </a:r>
            <a:endParaRPr/>
          </a:p>
        </p:txBody>
      </p:sp>
      <p:sp>
        <p:nvSpPr>
          <p:cNvPr id="824" name="Google Shape;824;p70"/>
          <p:cNvSpPr txBox="1"/>
          <p:nvPr>
            <p:ph idx="1" type="body"/>
          </p:nvPr>
        </p:nvSpPr>
        <p:spPr>
          <a:xfrm>
            <a:off x="1136400" y="1236336"/>
            <a:ext cx="3183600" cy="91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aan duuliyo frisbee-gan hawada, waxaa jira laba siyaabood oo ay uga soo degi karto.</a:t>
            </a:r>
            <a:r>
              <a:rPr lang="en-GB" sz="1100">
                <a:solidFill>
                  <a:schemeClr val="accent4"/>
                </a:solidFill>
                <a:latin typeface="Lexend"/>
              </a:rPr>
              <a:t/>
            </a:r>
            <a:r>
              <a:rPr lang="en-GB" sz="1100">
                <a:latin typeface="Lexend"/>
              </a:rPr>
              <a:t/>
            </a:r>
            <a:endParaRPr sz="1800"/>
          </a:p>
        </p:txBody>
      </p:sp>
      <p:sp>
        <p:nvSpPr>
          <p:cNvPr id="825" name="Google Shape;825;p70"/>
          <p:cNvSpPr txBox="1"/>
          <p:nvPr>
            <p:ph idx="1" type="body"/>
          </p:nvPr>
        </p:nvSpPr>
        <p:spPr>
          <a:xfrm>
            <a:off x="1136400" y="2264732"/>
            <a:ext cx="3265200" cy="64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u malaynaysaa in labada natiijo (outcomes) ay isku egtahay (equally likely)?</a:t>
            </a:r>
            <a:r>
              <a:rPr lang="en-GB" sz="1100">
                <a:solidFill>
                  <a:schemeClr val="accent4"/>
                </a:solidFill>
                <a:latin typeface="Lexend"/>
              </a:rPr>
              <a:t/>
            </a:r>
            <a:r>
              <a:rPr lang="en-GB" sz="1100">
                <a:latin typeface="Lexend"/>
              </a:rPr>
              <a:t/>
            </a:r>
            <a:endParaRPr sz="1800"/>
          </a:p>
        </p:txBody>
      </p:sp>
      <p:sp>
        <p:nvSpPr>
          <p:cNvPr id="826" name="Google Shape;826;p70"/>
          <p:cNvSpPr txBox="1"/>
          <p:nvPr>
            <p:ph idx="1" type="body"/>
          </p:nvPr>
        </p:nvSpPr>
        <p:spPr>
          <a:xfrm>
            <a:off x="5115743" y="1345800"/>
            <a:ext cx="2853600" cy="158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Qaabka frisbee-gu wuxuu ka dhigan yahay in labadiisa dhinac ay kala duwan yihiin. Sidaa darteed, waxay u badan tahay inay u soo degto hal si ka badan kan kale.</a:t>
            </a:r>
            <a:r>
              <a:rPr lang="en-GB" sz="1100">
                <a:solidFill>
                  <a:schemeClr val="accent4"/>
                </a:solidFill>
                <a:latin typeface="Lexend"/>
              </a:rPr>
              <a:t/>
            </a:r>
            <a:r>
              <a:rPr lang="en-GB" sz="1100">
                <a:latin typeface="Lexend"/>
              </a:rPr>
              <a:t/>
            </a:r>
            <a:endParaRPr sz="1800"/>
          </a:p>
        </p:txBody>
      </p:sp>
      <p:sp>
        <p:nvSpPr>
          <p:cNvPr id="827" name="Google Shape;827;p70"/>
          <p:cNvSpPr txBox="1"/>
          <p:nvPr/>
        </p:nvSpPr>
        <p:spPr>
          <a:xfrm>
            <a:off x="2225811" y="4224450"/>
            <a:ext cx="46935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Sidee bay u baari karaan (investigate) in hal natiijo (outcome) ay u badan tahay (more likely) tan kale?</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828" name="Google Shape;828;p70"/>
          <p:cNvPicPr preferRelativeResize="0"/>
          <p:nvPr/>
        </p:nvPicPr>
        <p:blipFill>
          <a:blip r:embed="rId4">
            <a:alphaModFix/>
          </a:blip>
          <a:stretch>
            <a:fillRect/>
          </a:stretch>
        </p:blipFill>
        <p:spPr>
          <a:xfrm rot="1242720">
            <a:off x="841881" y="4488313"/>
            <a:ext cx="588575" cy="350944"/>
          </a:xfrm>
          <a:prstGeom prst="rect">
            <a:avLst/>
          </a:prstGeom>
          <a:noFill/>
          <a:ln>
            <a:noFill/>
          </a:ln>
        </p:spPr>
      </p:pic>
      <p:pic>
        <p:nvPicPr>
          <p:cNvPr id="829" name="Google Shape;829;p70"/>
          <p:cNvPicPr preferRelativeResize="0"/>
          <p:nvPr/>
        </p:nvPicPr>
        <p:blipFill>
          <a:blip r:embed="rId5">
            <a:alphaModFix/>
          </a:blip>
          <a:stretch>
            <a:fillRect/>
          </a:stretch>
        </p:blipFill>
        <p:spPr>
          <a:xfrm>
            <a:off x="400200" y="2952750"/>
            <a:ext cx="569737" cy="1869926"/>
          </a:xfrm>
          <a:prstGeom prst="rect">
            <a:avLst/>
          </a:prstGeom>
          <a:noFill/>
          <a:ln>
            <a:noFill/>
          </a:ln>
        </p:spPr>
      </p:pic>
      <p:pic>
        <p:nvPicPr>
          <p:cNvPr id="830" name="Google Shape;830;p70"/>
          <p:cNvPicPr preferRelativeResize="0"/>
          <p:nvPr/>
        </p:nvPicPr>
        <p:blipFill>
          <a:blip r:embed="rId6">
            <a:alphaModFix/>
          </a:blip>
          <a:stretch>
            <a:fillRect/>
          </a:stretch>
        </p:blipFill>
        <p:spPr>
          <a:xfrm>
            <a:off x="7930741" y="3031290"/>
            <a:ext cx="487016" cy="17591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pic>
        <p:nvPicPr>
          <p:cNvPr id="835" name="Google Shape;835;p71"/>
          <p:cNvPicPr preferRelativeResize="0"/>
          <p:nvPr/>
        </p:nvPicPr>
        <p:blipFill rotWithShape="1">
          <a:blip r:embed="rId3">
            <a:alphaModFix/>
          </a:blip>
          <a:srcRect b="4760" l="40550" r="0" t="13015"/>
          <a:stretch/>
        </p:blipFill>
        <p:spPr>
          <a:xfrm flipH="1">
            <a:off x="4413975" y="815657"/>
            <a:ext cx="4005100" cy="2621075"/>
          </a:xfrm>
          <a:prstGeom prst="rect">
            <a:avLst/>
          </a:prstGeom>
          <a:noFill/>
          <a:ln>
            <a:noFill/>
          </a:ln>
        </p:spPr>
      </p:pic>
      <p:sp>
        <p:nvSpPr>
          <p:cNvPr id="836" name="Google Shape;836;p71"/>
          <p:cNvSpPr txBox="1"/>
          <p:nvPr>
            <p:ph idx="1" type="body"/>
          </p:nvPr>
        </p:nvSpPr>
        <p:spPr>
          <a:xfrm>
            <a:off x="4544675" y="942775"/>
            <a:ext cx="3577200" cy="201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ku duuli karnaa frisbee-ga hawada dhowr jeer oo aan aragno natiijada (outcome) ee ugu badan.</a:t>
            </a:r>
            <a:r>
              <a:rPr lang="en-GB" sz="1100">
                <a:solidFill>
                  <a:schemeClr val="accent4"/>
                </a:solidFill>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Taasi waxay ina siin kartaa tilmaan (indication) in hal natiijo (outcome) ay u badan tahay (more likely) tan kale.</a:t>
            </a:r>
            <a:endParaRPr sz="1800"/>
          </a:p>
        </p:txBody>
      </p:sp>
      <p:sp>
        <p:nvSpPr>
          <p:cNvPr id="837" name="Google Shape;837;p71"/>
          <p:cNvSpPr txBox="1"/>
          <p:nvPr/>
        </p:nvSpPr>
        <p:spPr>
          <a:xfrm>
            <a:off x="3235850" y="4250193"/>
            <a:ext cx="937200" cy="25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heads =</a:t>
            </a:r>
            <a:endParaRPr sz="1800">
              <a:solidFill>
                <a:srgbClr val="000000"/>
              </a:solidFill>
              <a:latin typeface="Lexend"/>
              <a:ea typeface="Lexend"/>
              <a:cs typeface="Lexend"/>
              <a:sym typeface="Lexend"/>
            </a:endParaRPr>
          </a:p>
        </p:txBody>
      </p:sp>
      <p:sp>
        <p:nvSpPr>
          <p:cNvPr id="838" name="Google Shape;838;p71"/>
          <p:cNvSpPr txBox="1"/>
          <p:nvPr/>
        </p:nvSpPr>
        <p:spPr>
          <a:xfrm>
            <a:off x="3246976" y="3310050"/>
            <a:ext cx="2659500" cy="742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tijaabo (trial): wareejinta frisbee-ga ξ = {heads, tails}</a:t>
            </a:r>
            <a:r>
              <a:rPr lang="en-GB" sz="1100">
                <a:latin typeface="Lexend"/>
                <a:ea typeface="Lexend"/>
                <a:cs typeface="Lexend"/>
                <a:sym typeface="Lexend"/>
              </a:rPr>
              <a:t/>
            </a:r>
            <a:br>
              <a:rPr lang="en-GB" sz="1800">
                <a:latin typeface="Lexend"/>
                <a:ea typeface="Lexend"/>
                <a:cs typeface="Lexend"/>
                <a:sym typeface="Lexend"/>
              </a:rPr>
            </a:br>
            <a:r>
              <a:rPr i="1" lang="en-GB" sz="1100">
                <a:solidFill>
                  <a:srgbClr val="000000"/>
                </a:solidFill>
                <a:latin typeface="Lexend"/>
                <a:ea typeface="Lexend"/>
                <a:cs typeface="Lexend"/>
                <a:sym typeface="Lexend"/>
              </a:rPr>
              <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839" name="Google Shape;839;p71"/>
          <p:cNvGrpSpPr/>
          <p:nvPr/>
        </p:nvGrpSpPr>
        <p:grpSpPr>
          <a:xfrm>
            <a:off x="4195422" y="4340881"/>
            <a:ext cx="937200" cy="449520"/>
            <a:chOff x="4209500" y="2068525"/>
            <a:chExt cx="937200" cy="612508"/>
          </a:xfrm>
        </p:grpSpPr>
        <p:sp>
          <p:nvSpPr>
            <p:cNvPr id="840" name="Google Shape;840;p71"/>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1" name="Google Shape;841;p71"/>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42" name="Google Shape;842;p71"/>
          <p:cNvGrpSpPr/>
          <p:nvPr/>
        </p:nvGrpSpPr>
        <p:grpSpPr>
          <a:xfrm flipH="1" rot="10800000">
            <a:off x="6203004" y="4059125"/>
            <a:ext cx="937200" cy="449520"/>
            <a:chOff x="4209500" y="2068525"/>
            <a:chExt cx="937200" cy="612508"/>
          </a:xfrm>
        </p:grpSpPr>
        <p:sp>
          <p:nvSpPr>
            <p:cNvPr id="843" name="Google Shape;843;p71"/>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4" name="Google Shape;844;p71"/>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45" name="Google Shape;845;p71"/>
          <p:cNvPicPr preferRelativeResize="0"/>
          <p:nvPr/>
        </p:nvPicPr>
        <p:blipFill rotWithShape="1">
          <a:blip r:embed="rId3">
            <a:alphaModFix/>
          </a:blip>
          <a:srcRect b="4760" l="40550" r="0" t="13015"/>
          <a:stretch/>
        </p:blipFill>
        <p:spPr>
          <a:xfrm>
            <a:off x="458275" y="841950"/>
            <a:ext cx="3759498" cy="1869926"/>
          </a:xfrm>
          <a:prstGeom prst="rect">
            <a:avLst/>
          </a:prstGeom>
          <a:noFill/>
          <a:ln>
            <a:noFill/>
          </a:ln>
        </p:spPr>
      </p:pic>
      <p:sp>
        <p:nvSpPr>
          <p:cNvPr id="846" name="Google Shape;846;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 (experiments)</a:t>
            </a:r>
            <a:endParaRPr/>
          </a:p>
        </p:txBody>
      </p:sp>
      <p:pic>
        <p:nvPicPr>
          <p:cNvPr id="847" name="Google Shape;847;p71"/>
          <p:cNvPicPr preferRelativeResize="0"/>
          <p:nvPr/>
        </p:nvPicPr>
        <p:blipFill>
          <a:blip r:embed="rId4">
            <a:alphaModFix/>
          </a:blip>
          <a:stretch>
            <a:fillRect/>
          </a:stretch>
        </p:blipFill>
        <p:spPr>
          <a:xfrm rot="1242720">
            <a:off x="841881" y="4488313"/>
            <a:ext cx="588575" cy="350944"/>
          </a:xfrm>
          <a:prstGeom prst="rect">
            <a:avLst/>
          </a:prstGeom>
          <a:noFill/>
          <a:ln>
            <a:noFill/>
          </a:ln>
        </p:spPr>
      </p:pic>
      <p:pic>
        <p:nvPicPr>
          <p:cNvPr id="848" name="Google Shape;848;p71"/>
          <p:cNvPicPr preferRelativeResize="0"/>
          <p:nvPr/>
        </p:nvPicPr>
        <p:blipFill>
          <a:blip r:embed="rId5">
            <a:alphaModFix/>
          </a:blip>
          <a:stretch>
            <a:fillRect/>
          </a:stretch>
        </p:blipFill>
        <p:spPr>
          <a:xfrm>
            <a:off x="7930741" y="3031290"/>
            <a:ext cx="487016" cy="1759114"/>
          </a:xfrm>
          <a:prstGeom prst="rect">
            <a:avLst/>
          </a:prstGeom>
          <a:noFill/>
          <a:ln>
            <a:noFill/>
          </a:ln>
        </p:spPr>
      </p:pic>
      <p:pic>
        <p:nvPicPr>
          <p:cNvPr id="849" name="Google Shape;849;p71"/>
          <p:cNvPicPr preferRelativeResize="0"/>
          <p:nvPr/>
        </p:nvPicPr>
        <p:blipFill>
          <a:blip r:embed="rId6">
            <a:alphaModFix/>
          </a:blip>
          <a:stretch>
            <a:fillRect/>
          </a:stretch>
        </p:blipFill>
        <p:spPr>
          <a:xfrm>
            <a:off x="400200" y="2952750"/>
            <a:ext cx="569737" cy="1869926"/>
          </a:xfrm>
          <a:prstGeom prst="rect">
            <a:avLst/>
          </a:prstGeom>
          <a:noFill/>
          <a:ln>
            <a:noFill/>
          </a:ln>
        </p:spPr>
      </p:pic>
      <p:sp>
        <p:nvSpPr>
          <p:cNvPr id="850" name="Google Shape;850;p71"/>
          <p:cNvSpPr txBox="1"/>
          <p:nvPr>
            <p:ph idx="1" type="body"/>
          </p:nvPr>
        </p:nvSpPr>
        <p:spPr>
          <a:xfrm>
            <a:off x="750380" y="1007725"/>
            <a:ext cx="3433500" cy="133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ay u fududaato in laga hadlo natiijooyinka (outcomes), waxaan u yeelan karnaa hal natiijo (outcome) 'heads' iyo tan kale 'tails'.</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851" name="Google Shape;851;p71"/>
          <p:cNvSpPr txBox="1"/>
          <p:nvPr/>
        </p:nvSpPr>
        <p:spPr>
          <a:xfrm>
            <a:off x="5508978" y="4250193"/>
            <a:ext cx="937200" cy="25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tails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grpSp>
        <p:nvGrpSpPr>
          <p:cNvPr id="856" name="Google Shape;856;p72"/>
          <p:cNvGrpSpPr/>
          <p:nvPr/>
        </p:nvGrpSpPr>
        <p:grpSpPr>
          <a:xfrm>
            <a:off x="930266" y="1541409"/>
            <a:ext cx="2888263" cy="2213434"/>
            <a:chOff x="2601000" y="1321985"/>
            <a:chExt cx="3912575" cy="2998014"/>
          </a:xfrm>
        </p:grpSpPr>
        <p:pic>
          <p:nvPicPr>
            <p:cNvPr id="857" name="Google Shape;857;p72"/>
            <p:cNvPicPr preferRelativeResize="0"/>
            <p:nvPr/>
          </p:nvPicPr>
          <p:blipFill>
            <a:blip r:embed="rId3">
              <a:alphaModFix/>
            </a:blip>
            <a:stretch>
              <a:fillRect/>
            </a:stretch>
          </p:blipFill>
          <p:spPr>
            <a:xfrm>
              <a:off x="2601000" y="1818124"/>
              <a:ext cx="3912575" cy="2501875"/>
            </a:xfrm>
            <a:prstGeom prst="rect">
              <a:avLst/>
            </a:prstGeom>
            <a:noFill/>
            <a:ln>
              <a:noFill/>
            </a:ln>
          </p:spPr>
        </p:pic>
        <p:cxnSp>
          <p:nvCxnSpPr>
            <p:cNvPr id="858" name="Google Shape;858;p72"/>
            <p:cNvCxnSpPr/>
            <p:nvPr/>
          </p:nvCxnSpPr>
          <p:spPr>
            <a:xfrm>
              <a:off x="2619375" y="4286250"/>
              <a:ext cx="3855000" cy="0"/>
            </a:xfrm>
            <a:prstGeom prst="straightConnector1">
              <a:avLst/>
            </a:prstGeom>
            <a:noFill/>
            <a:ln cap="flat" cmpd="sng" w="38100">
              <a:solidFill>
                <a:schemeClr val="dk1"/>
              </a:solidFill>
              <a:prstDash val="solid"/>
              <a:round/>
              <a:headEnd len="med" w="med" type="none"/>
              <a:tailEnd len="med" w="med" type="none"/>
            </a:ln>
          </p:spPr>
        </p:cxnSp>
        <p:cxnSp>
          <p:nvCxnSpPr>
            <p:cNvPr id="859" name="Google Shape;859;p72"/>
            <p:cNvCxnSpPr/>
            <p:nvPr/>
          </p:nvCxnSpPr>
          <p:spPr>
            <a:xfrm rot="10800000">
              <a:off x="2690675" y="1321985"/>
              <a:ext cx="0" cy="2978700"/>
            </a:xfrm>
            <a:prstGeom prst="straightConnector1">
              <a:avLst/>
            </a:prstGeom>
            <a:noFill/>
            <a:ln cap="flat" cmpd="sng" w="38100">
              <a:solidFill>
                <a:schemeClr val="dk1"/>
              </a:solidFill>
              <a:prstDash val="solid"/>
              <a:round/>
              <a:headEnd len="med" w="med" type="none"/>
              <a:tailEnd len="med" w="med" type="triangle"/>
            </a:ln>
          </p:spPr>
        </p:cxnSp>
      </p:grpSp>
      <p:sp>
        <p:nvSpPr>
          <p:cNvPr id="860" name="Google Shape;860;p72"/>
          <p:cNvSpPr txBox="1"/>
          <p:nvPr>
            <p:ph idx="1" type="body"/>
          </p:nvPr>
        </p:nvSpPr>
        <p:spPr>
          <a:xfrm>
            <a:off x="1495120" y="3763415"/>
            <a:ext cx="70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heads</a:t>
            </a:r>
            <a:endParaRPr sz="1600"/>
          </a:p>
        </p:txBody>
      </p:sp>
      <p:sp>
        <p:nvSpPr>
          <p:cNvPr id="861" name="Google Shape;861;p72"/>
          <p:cNvSpPr txBox="1"/>
          <p:nvPr>
            <p:ph idx="1" type="body"/>
          </p:nvPr>
        </p:nvSpPr>
        <p:spPr>
          <a:xfrm>
            <a:off x="2794820" y="3763415"/>
            <a:ext cx="4461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tails</a:t>
            </a:r>
            <a:endParaRPr sz="1600"/>
          </a:p>
        </p:txBody>
      </p:sp>
      <p:sp>
        <p:nvSpPr>
          <p:cNvPr id="862" name="Google Shape;862;p72"/>
          <p:cNvSpPr txBox="1"/>
          <p:nvPr>
            <p:ph idx="1" type="body"/>
          </p:nvPr>
        </p:nvSpPr>
        <p:spPr>
          <a:xfrm>
            <a:off x="797165" y="3606195"/>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863" name="Google Shape;863;p72"/>
          <p:cNvSpPr txBox="1"/>
          <p:nvPr>
            <p:ph idx="1" type="body"/>
          </p:nvPr>
        </p:nvSpPr>
        <p:spPr>
          <a:xfrm>
            <a:off x="797174" y="3030903"/>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
        <p:nvSpPr>
          <p:cNvPr id="864" name="Google Shape;864;p72"/>
          <p:cNvSpPr txBox="1"/>
          <p:nvPr>
            <p:ph idx="1" type="body"/>
          </p:nvPr>
        </p:nvSpPr>
        <p:spPr>
          <a:xfrm>
            <a:off x="797165" y="2437972"/>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865" name="Google Shape;865;p72"/>
          <p:cNvSpPr txBox="1"/>
          <p:nvPr>
            <p:ph idx="1" type="body"/>
          </p:nvPr>
        </p:nvSpPr>
        <p:spPr>
          <a:xfrm>
            <a:off x="797165" y="1809797"/>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866" name="Google Shape;866;p72"/>
          <p:cNvSpPr txBox="1"/>
          <p:nvPr>
            <p:ph idx="1" type="body"/>
          </p:nvPr>
        </p:nvSpPr>
        <p:spPr>
          <a:xfrm rot="-5400000">
            <a:off x="-27094" y="2713287"/>
            <a:ext cx="1148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joogteynta (frequency)</a:t>
            </a:r>
            <a:endParaRPr sz="1600"/>
          </a:p>
        </p:txBody>
      </p:sp>
      <p:pic>
        <p:nvPicPr>
          <p:cNvPr id="867" name="Google Shape;867;p72"/>
          <p:cNvPicPr preferRelativeResize="0"/>
          <p:nvPr/>
        </p:nvPicPr>
        <p:blipFill>
          <a:blip r:embed="rId4">
            <a:alphaModFix/>
          </a:blip>
          <a:stretch>
            <a:fillRect/>
          </a:stretch>
        </p:blipFill>
        <p:spPr>
          <a:xfrm flipH="1">
            <a:off x="5059399" y="2797344"/>
            <a:ext cx="2726649" cy="1416126"/>
          </a:xfrm>
          <a:prstGeom prst="rect">
            <a:avLst/>
          </a:prstGeom>
          <a:noFill/>
          <a:ln>
            <a:noFill/>
          </a:ln>
        </p:spPr>
      </p:pic>
      <p:pic>
        <p:nvPicPr>
          <p:cNvPr id="868" name="Google Shape;868;p72"/>
          <p:cNvPicPr preferRelativeResize="0"/>
          <p:nvPr/>
        </p:nvPicPr>
        <p:blipFill>
          <a:blip r:embed="rId5">
            <a:alphaModFix/>
          </a:blip>
          <a:stretch>
            <a:fillRect/>
          </a:stretch>
        </p:blipFill>
        <p:spPr>
          <a:xfrm flipH="1">
            <a:off x="3694652" y="1260600"/>
            <a:ext cx="4615823" cy="1507525"/>
          </a:xfrm>
          <a:prstGeom prst="rect">
            <a:avLst/>
          </a:prstGeom>
          <a:noFill/>
          <a:ln>
            <a:noFill/>
          </a:ln>
        </p:spPr>
      </p:pic>
      <p:sp>
        <p:nvSpPr>
          <p:cNvPr id="869" name="Google Shape;869;p72"/>
          <p:cNvSpPr txBox="1"/>
          <p:nvPr>
            <p:ph idx="1" type="body"/>
          </p:nvPr>
        </p:nvSpPr>
        <p:spPr>
          <a:xfrm>
            <a:off x="324000" y="759300"/>
            <a:ext cx="84960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ku duulaan frisbee-ga hawada 10 jeer waxayna diiwaan geliyaan natiijooyinka (results).</a:t>
            </a:r>
            <a:r>
              <a:rPr lang="en-GB" sz="1400">
                <a:solidFill>
                  <a:schemeClr val="accent4"/>
                </a:solidFill>
                <a:latin typeface="Lexend"/>
              </a:rPr>
              <a:t/>
            </a:r>
            <a:r>
              <a:rPr lang="en-GB" sz="1400">
                <a:latin typeface="Lexend"/>
              </a:rPr>
              <a:t/>
            </a:r>
            <a:endParaRPr sz="2000"/>
          </a:p>
        </p:txBody>
      </p:sp>
      <p:sp>
        <p:nvSpPr>
          <p:cNvPr id="870" name="Google Shape;870;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 (experiments)</a:t>
            </a:r>
            <a:endParaRPr/>
          </a:p>
        </p:txBody>
      </p:sp>
      <p:pic>
        <p:nvPicPr>
          <p:cNvPr id="871" name="Google Shape;871;p72"/>
          <p:cNvPicPr preferRelativeResize="0"/>
          <p:nvPr/>
        </p:nvPicPr>
        <p:blipFill>
          <a:blip r:embed="rId6">
            <a:alphaModFix/>
          </a:blip>
          <a:stretch>
            <a:fillRect/>
          </a:stretch>
        </p:blipFill>
        <p:spPr>
          <a:xfrm rot="5">
            <a:off x="8114356" y="794939"/>
            <a:ext cx="588575" cy="350944"/>
          </a:xfrm>
          <a:prstGeom prst="rect">
            <a:avLst/>
          </a:prstGeom>
          <a:noFill/>
          <a:ln>
            <a:noFill/>
          </a:ln>
        </p:spPr>
      </p:pic>
      <p:sp>
        <p:nvSpPr>
          <p:cNvPr id="872" name="Google Shape;872;p72"/>
          <p:cNvSpPr txBox="1"/>
          <p:nvPr>
            <p:ph idx="1" type="body"/>
          </p:nvPr>
        </p:nvSpPr>
        <p:spPr>
          <a:xfrm>
            <a:off x="3787831" y="1333702"/>
            <a:ext cx="4483500" cy="109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Natiijooyinku (results) waxay ahaayeen 4 heads iyo 6 tails.</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Marka, ma ku soo gabagabeyn karnaa (conclude) in frisbee-gu u badan yahay (more likely) inuu ku soo dego tails marka loo eego heads?</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873" name="Google Shape;873;p72"/>
          <p:cNvSpPr txBox="1"/>
          <p:nvPr>
            <p:ph idx="1" type="body"/>
          </p:nvPr>
        </p:nvSpPr>
        <p:spPr>
          <a:xfrm>
            <a:off x="5198575" y="2924925"/>
            <a:ext cx="2490300" cy="9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Hmm, suurtagal. Laakiin tijaabadan (experiment) runti iima qancin.</a:t>
            </a:r>
            <a:endParaRPr sz="1800"/>
          </a:p>
        </p:txBody>
      </p:sp>
      <p:sp>
        <p:nvSpPr>
          <p:cNvPr id="874" name="Google Shape;874;p72"/>
          <p:cNvSpPr txBox="1"/>
          <p:nvPr>
            <p:ph idx="1" type="body"/>
          </p:nvPr>
        </p:nvSpPr>
        <p:spPr>
          <a:xfrm>
            <a:off x="336000" y="4499050"/>
            <a:ext cx="74502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Sidee bay ugu kalsoonaan karaan (confident) gabagaboodooda (conclusion)?</a:t>
            </a:r>
            <a:r>
              <a:rPr lang="en-GB" sz="1400">
                <a:solidFill>
                  <a:schemeClr val="accent4"/>
                </a:solidFill>
                <a:latin typeface="Lexend"/>
              </a:rPr>
              <a:t/>
            </a:r>
            <a:r>
              <a:rPr lang="en-GB" sz="1400">
                <a:latin typeface="Lexend"/>
              </a:rPr>
              <a:t/>
            </a:r>
            <a:endParaRPr sz="2000"/>
          </a:p>
        </p:txBody>
      </p:sp>
      <p:pic>
        <p:nvPicPr>
          <p:cNvPr id="875" name="Google Shape;875;p72"/>
          <p:cNvPicPr preferRelativeResize="0"/>
          <p:nvPr/>
        </p:nvPicPr>
        <p:blipFill>
          <a:blip r:embed="rId9">
            <a:alphaModFix/>
          </a:blip>
          <a:stretch>
            <a:fillRect/>
          </a:stretch>
        </p:blipFill>
        <p:spPr>
          <a:xfrm>
            <a:off x="7950800" y="2454465"/>
            <a:ext cx="609788" cy="751150"/>
          </a:xfrm>
          <a:prstGeom prst="rect">
            <a:avLst/>
          </a:prstGeom>
          <a:noFill/>
          <a:ln>
            <a:noFill/>
          </a:ln>
        </p:spPr>
      </p:pic>
      <p:pic>
        <p:nvPicPr>
          <p:cNvPr id="876" name="Google Shape;876;p72"/>
          <p:cNvPicPr preferRelativeResize="0"/>
          <p:nvPr/>
        </p:nvPicPr>
        <p:blipFill>
          <a:blip r:embed="rId8">
            <a:alphaModFix/>
          </a:blip>
          <a:stretch>
            <a:fillRect/>
          </a:stretch>
        </p:blipFill>
        <p:spPr>
          <a:xfrm>
            <a:off x="7914037" y="3625522"/>
            <a:ext cx="677364" cy="7514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pic>
        <p:nvPicPr>
          <p:cNvPr id="881" name="Google Shape;881;p73"/>
          <p:cNvPicPr preferRelativeResize="0"/>
          <p:nvPr/>
        </p:nvPicPr>
        <p:blipFill>
          <a:blip r:embed="rId3">
            <a:alphaModFix/>
          </a:blip>
          <a:stretch>
            <a:fillRect/>
          </a:stretch>
        </p:blipFill>
        <p:spPr>
          <a:xfrm flipH="1">
            <a:off x="4443249" y="2709350"/>
            <a:ext cx="3356001" cy="1256702"/>
          </a:xfrm>
          <a:prstGeom prst="rect">
            <a:avLst/>
          </a:prstGeom>
          <a:noFill/>
          <a:ln>
            <a:noFill/>
          </a:ln>
        </p:spPr>
      </p:pic>
      <p:pic>
        <p:nvPicPr>
          <p:cNvPr id="882" name="Google Shape;882;p73"/>
          <p:cNvPicPr preferRelativeResize="0"/>
          <p:nvPr/>
        </p:nvPicPr>
        <p:blipFill>
          <a:blip r:embed="rId4">
            <a:alphaModFix/>
          </a:blip>
          <a:stretch>
            <a:fillRect/>
          </a:stretch>
        </p:blipFill>
        <p:spPr>
          <a:xfrm rot="5">
            <a:off x="8114356" y="794939"/>
            <a:ext cx="588575" cy="350944"/>
          </a:xfrm>
          <a:prstGeom prst="rect">
            <a:avLst/>
          </a:prstGeom>
          <a:noFill/>
          <a:ln>
            <a:noFill/>
          </a:ln>
        </p:spPr>
      </p:pic>
      <p:pic>
        <p:nvPicPr>
          <p:cNvPr id="883" name="Google Shape;883;p73"/>
          <p:cNvPicPr preferRelativeResize="0"/>
          <p:nvPr/>
        </p:nvPicPr>
        <p:blipFill>
          <a:blip r:embed="rId5">
            <a:alphaModFix/>
          </a:blip>
          <a:stretch>
            <a:fillRect/>
          </a:stretch>
        </p:blipFill>
        <p:spPr>
          <a:xfrm>
            <a:off x="927592" y="1907346"/>
            <a:ext cx="2888249" cy="1846855"/>
          </a:xfrm>
          <a:prstGeom prst="rect">
            <a:avLst/>
          </a:prstGeom>
          <a:noFill/>
          <a:ln>
            <a:noFill/>
          </a:ln>
        </p:spPr>
      </p:pic>
      <p:grpSp>
        <p:nvGrpSpPr>
          <p:cNvPr id="884" name="Google Shape;884;p73"/>
          <p:cNvGrpSpPr/>
          <p:nvPr/>
        </p:nvGrpSpPr>
        <p:grpSpPr>
          <a:xfrm>
            <a:off x="943831" y="1541409"/>
            <a:ext cx="2845761" cy="2199174"/>
            <a:chOff x="2619375" y="1321985"/>
            <a:chExt cx="3855000" cy="2978700"/>
          </a:xfrm>
        </p:grpSpPr>
        <p:cxnSp>
          <p:nvCxnSpPr>
            <p:cNvPr id="885" name="Google Shape;885;p73"/>
            <p:cNvCxnSpPr/>
            <p:nvPr/>
          </p:nvCxnSpPr>
          <p:spPr>
            <a:xfrm>
              <a:off x="2619375" y="4286250"/>
              <a:ext cx="3855000" cy="0"/>
            </a:xfrm>
            <a:prstGeom prst="straightConnector1">
              <a:avLst/>
            </a:prstGeom>
            <a:noFill/>
            <a:ln cap="flat" cmpd="sng" w="38100">
              <a:solidFill>
                <a:schemeClr val="dk1"/>
              </a:solidFill>
              <a:prstDash val="solid"/>
              <a:round/>
              <a:headEnd len="med" w="med" type="none"/>
              <a:tailEnd len="med" w="med" type="none"/>
            </a:ln>
          </p:spPr>
        </p:cxnSp>
        <p:cxnSp>
          <p:nvCxnSpPr>
            <p:cNvPr id="886" name="Google Shape;886;p73"/>
            <p:cNvCxnSpPr/>
            <p:nvPr/>
          </p:nvCxnSpPr>
          <p:spPr>
            <a:xfrm rot="10800000">
              <a:off x="2690675" y="1321985"/>
              <a:ext cx="0" cy="2978700"/>
            </a:xfrm>
            <a:prstGeom prst="straightConnector1">
              <a:avLst/>
            </a:prstGeom>
            <a:noFill/>
            <a:ln cap="flat" cmpd="sng" w="38100">
              <a:solidFill>
                <a:schemeClr val="dk1"/>
              </a:solidFill>
              <a:prstDash val="solid"/>
              <a:round/>
              <a:headEnd len="med" w="med" type="none"/>
              <a:tailEnd len="med" w="med" type="triangle"/>
            </a:ln>
          </p:spPr>
        </p:cxnSp>
      </p:grpSp>
      <p:sp>
        <p:nvSpPr>
          <p:cNvPr id="887" name="Google Shape;887;p73"/>
          <p:cNvSpPr txBox="1"/>
          <p:nvPr>
            <p:ph idx="1" type="body"/>
          </p:nvPr>
        </p:nvSpPr>
        <p:spPr>
          <a:xfrm>
            <a:off x="1495120" y="3763415"/>
            <a:ext cx="70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heads</a:t>
            </a:r>
            <a:endParaRPr sz="1600"/>
          </a:p>
        </p:txBody>
      </p:sp>
      <p:sp>
        <p:nvSpPr>
          <p:cNvPr id="888" name="Google Shape;888;p73"/>
          <p:cNvSpPr txBox="1"/>
          <p:nvPr>
            <p:ph idx="1" type="body"/>
          </p:nvPr>
        </p:nvSpPr>
        <p:spPr>
          <a:xfrm>
            <a:off x="2794820" y="3763415"/>
            <a:ext cx="4461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889" name="Google Shape;889;p73"/>
          <p:cNvSpPr txBox="1"/>
          <p:nvPr>
            <p:ph idx="1" type="body"/>
          </p:nvPr>
        </p:nvSpPr>
        <p:spPr>
          <a:xfrm>
            <a:off x="797165" y="3606195"/>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890" name="Google Shape;890;p73"/>
          <p:cNvSpPr txBox="1"/>
          <p:nvPr>
            <p:ph idx="1" type="body"/>
          </p:nvPr>
        </p:nvSpPr>
        <p:spPr>
          <a:xfrm>
            <a:off x="797174" y="3030903"/>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600"/>
          </a:p>
        </p:txBody>
      </p:sp>
      <p:sp>
        <p:nvSpPr>
          <p:cNvPr id="891" name="Google Shape;891;p73"/>
          <p:cNvSpPr txBox="1"/>
          <p:nvPr>
            <p:ph idx="1" type="body"/>
          </p:nvPr>
        </p:nvSpPr>
        <p:spPr>
          <a:xfrm>
            <a:off x="721879" y="2437975"/>
            <a:ext cx="2607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892" name="Google Shape;892;p73"/>
          <p:cNvSpPr txBox="1"/>
          <p:nvPr>
            <p:ph idx="1" type="body"/>
          </p:nvPr>
        </p:nvSpPr>
        <p:spPr>
          <a:xfrm>
            <a:off x="721879" y="1809800"/>
            <a:ext cx="2607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a:t>
            </a:r>
            <a:endParaRPr sz="1600"/>
          </a:p>
        </p:txBody>
      </p:sp>
      <p:sp>
        <p:nvSpPr>
          <p:cNvPr id="893" name="Google Shape;893;p73"/>
          <p:cNvSpPr txBox="1"/>
          <p:nvPr>
            <p:ph idx="1" type="body"/>
          </p:nvPr>
        </p:nvSpPr>
        <p:spPr>
          <a:xfrm rot="-5400000">
            <a:off x="-27094" y="2713287"/>
            <a:ext cx="1148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pic>
        <p:nvPicPr>
          <p:cNvPr id="894" name="Google Shape;894;p73"/>
          <p:cNvPicPr preferRelativeResize="0"/>
          <p:nvPr/>
        </p:nvPicPr>
        <p:blipFill>
          <a:blip r:embed="rId6">
            <a:alphaModFix/>
          </a:blip>
          <a:stretch>
            <a:fillRect/>
          </a:stretch>
        </p:blipFill>
        <p:spPr>
          <a:xfrm flipH="1">
            <a:off x="3069727" y="1108200"/>
            <a:ext cx="5422106" cy="1545200"/>
          </a:xfrm>
          <a:prstGeom prst="rect">
            <a:avLst/>
          </a:prstGeom>
          <a:noFill/>
          <a:ln>
            <a:noFill/>
          </a:ln>
        </p:spPr>
      </p:pic>
      <p:sp>
        <p:nvSpPr>
          <p:cNvPr id="895" name="Google Shape;895;p73"/>
          <p:cNvSpPr txBox="1"/>
          <p:nvPr>
            <p:ph idx="1" type="body"/>
          </p:nvPr>
        </p:nvSpPr>
        <p:spPr>
          <a:xfrm>
            <a:off x="324000" y="759300"/>
            <a:ext cx="84960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frisbee-ga ku tuuraan hawada 20 jeer waxayna diiwaan geliyaan natiijooyinka.</a:t>
            </a:r>
            <a:r>
              <a:rPr lang="en-GB" sz="1400">
                <a:solidFill>
                  <a:schemeClr val="accent4"/>
                </a:solidFill>
                <a:latin typeface="Lexend"/>
              </a:rPr>
              <a:t/>
            </a:r>
            <a:r>
              <a:rPr lang="en-GB" sz="1400">
                <a:latin typeface="Lexend"/>
              </a:rPr>
              <a:t/>
            </a:r>
            <a:endParaRPr sz="2000"/>
          </a:p>
        </p:txBody>
      </p:sp>
      <p:sp>
        <p:nvSpPr>
          <p:cNvPr id="896" name="Google Shape;896;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sp>
        <p:nvSpPr>
          <p:cNvPr id="897" name="Google Shape;897;p73"/>
          <p:cNvSpPr txBox="1"/>
          <p:nvPr>
            <p:ph idx="1" type="body"/>
          </p:nvPr>
        </p:nvSpPr>
        <p:spPr>
          <a:xfrm>
            <a:off x="3097012" y="1181300"/>
            <a:ext cx="5517900" cy="125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Markan waxaa jiray 13 madax (heads) iyo 7 dabo (tails).</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Taasi waxay soo jeedinaysaa gabagabo (conclusion) ka duwan: frisbee-ga waxaa u badan inuu ku soo degto madax (heads) halkii uu ka dhigi lahaa dabo (tails).</a:t>
            </a:r>
            <a:r>
              <a:rPr lang="en-GB" sz="1100">
                <a:solidFill>
                  <a:schemeClr val="accent4"/>
                </a:solidFill>
                <a:latin typeface="Lexend"/>
              </a:rPr>
              <a:t/>
            </a:r>
            <a:r>
              <a:rPr lang="en-GB" sz="1100">
                <a:solidFill>
                  <a:schemeClr val="accent4"/>
                </a:solidFill>
                <a:latin typeface="Lexend"/>
              </a:rPr>
              <a:t/>
            </a:r>
            <a:r>
              <a:rPr lang="en-GB" sz="1100">
                <a:latin typeface="Lexend"/>
              </a:rPr>
              <a:t/>
            </a:r>
            <a:endParaRPr sz="1800"/>
          </a:p>
        </p:txBody>
      </p:sp>
      <p:sp>
        <p:nvSpPr>
          <p:cNvPr id="898" name="Google Shape;898;p73"/>
          <p:cNvSpPr txBox="1"/>
          <p:nvPr>
            <p:ph idx="1" type="body"/>
          </p:nvPr>
        </p:nvSpPr>
        <p:spPr>
          <a:xfrm>
            <a:off x="4566550" y="2772525"/>
            <a:ext cx="3197100" cy="125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Natiijooyinkan waxay u muuqdaan kuwo aad u kalsooni badan. Laakiin weli si buuxda uma qancin.</a:t>
            </a:r>
            <a:endParaRPr sz="1800"/>
          </a:p>
        </p:txBody>
      </p:sp>
      <p:sp>
        <p:nvSpPr>
          <p:cNvPr id="899" name="Google Shape;899;p73"/>
          <p:cNvSpPr txBox="1"/>
          <p:nvPr>
            <p:ph idx="1" type="body"/>
          </p:nvPr>
        </p:nvSpPr>
        <p:spPr>
          <a:xfrm>
            <a:off x="336000" y="4499050"/>
            <a:ext cx="78852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Sidee ayay u noqon karaan kuwa xitaa ka kalsoon gabagabadooda (conclusion)?</a:t>
            </a:r>
            <a:r>
              <a:rPr lang="en-GB" sz="1400">
                <a:solidFill>
                  <a:schemeClr val="accent4"/>
                </a:solidFill>
                <a:latin typeface="Lexend"/>
              </a:rPr>
              <a:t/>
            </a:r>
            <a:r>
              <a:rPr lang="en-GB" sz="1400">
                <a:latin typeface="Lexend"/>
              </a:rPr>
              <a:t/>
            </a:r>
            <a:endParaRPr sz="2000"/>
          </a:p>
        </p:txBody>
      </p:sp>
      <p:pic>
        <p:nvPicPr>
          <p:cNvPr id="900" name="Google Shape;900;p73"/>
          <p:cNvPicPr preferRelativeResize="0"/>
          <p:nvPr/>
        </p:nvPicPr>
        <p:blipFill>
          <a:blip r:embed="rId9">
            <a:alphaModFix/>
          </a:blip>
          <a:stretch>
            <a:fillRect/>
          </a:stretch>
        </p:blipFill>
        <p:spPr>
          <a:xfrm>
            <a:off x="7950800" y="2454465"/>
            <a:ext cx="609788" cy="751150"/>
          </a:xfrm>
          <a:prstGeom prst="rect">
            <a:avLst/>
          </a:prstGeom>
          <a:noFill/>
          <a:ln>
            <a:noFill/>
          </a:ln>
        </p:spPr>
      </p:pic>
      <p:pic>
        <p:nvPicPr>
          <p:cNvPr id="901" name="Google Shape;901;p73"/>
          <p:cNvPicPr preferRelativeResize="0"/>
          <p:nvPr/>
        </p:nvPicPr>
        <p:blipFill>
          <a:blip r:embed="rId8">
            <a:alphaModFix/>
          </a:blip>
          <a:stretch>
            <a:fillRect/>
          </a:stretch>
        </p:blipFill>
        <p:spPr>
          <a:xfrm>
            <a:off x="7914037" y="3625522"/>
            <a:ext cx="677364" cy="7514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pic>
        <p:nvPicPr>
          <p:cNvPr id="906" name="Google Shape;906;p74"/>
          <p:cNvPicPr preferRelativeResize="0"/>
          <p:nvPr/>
        </p:nvPicPr>
        <p:blipFill>
          <a:blip r:embed="rId3">
            <a:alphaModFix/>
          </a:blip>
          <a:stretch>
            <a:fillRect/>
          </a:stretch>
        </p:blipFill>
        <p:spPr>
          <a:xfrm>
            <a:off x="924225" y="1955146"/>
            <a:ext cx="2888250" cy="1794559"/>
          </a:xfrm>
          <a:prstGeom prst="rect">
            <a:avLst/>
          </a:prstGeom>
          <a:noFill/>
          <a:ln>
            <a:noFill/>
          </a:ln>
        </p:spPr>
      </p:pic>
      <p:pic>
        <p:nvPicPr>
          <p:cNvPr id="907" name="Google Shape;907;p74"/>
          <p:cNvPicPr preferRelativeResize="0"/>
          <p:nvPr/>
        </p:nvPicPr>
        <p:blipFill>
          <a:blip r:embed="rId4">
            <a:alphaModFix/>
          </a:blip>
          <a:stretch>
            <a:fillRect/>
          </a:stretch>
        </p:blipFill>
        <p:spPr>
          <a:xfrm flipH="1">
            <a:off x="4269498" y="2703475"/>
            <a:ext cx="3494502" cy="1573250"/>
          </a:xfrm>
          <a:prstGeom prst="rect">
            <a:avLst/>
          </a:prstGeom>
          <a:noFill/>
          <a:ln>
            <a:noFill/>
          </a:ln>
        </p:spPr>
      </p:pic>
      <p:grpSp>
        <p:nvGrpSpPr>
          <p:cNvPr id="908" name="Google Shape;908;p74"/>
          <p:cNvGrpSpPr/>
          <p:nvPr/>
        </p:nvGrpSpPr>
        <p:grpSpPr>
          <a:xfrm>
            <a:off x="943831" y="1541409"/>
            <a:ext cx="2845761" cy="2199174"/>
            <a:chOff x="2619375" y="1321985"/>
            <a:chExt cx="3855000" cy="2978700"/>
          </a:xfrm>
        </p:grpSpPr>
        <p:cxnSp>
          <p:nvCxnSpPr>
            <p:cNvPr id="909" name="Google Shape;909;p74"/>
            <p:cNvCxnSpPr/>
            <p:nvPr/>
          </p:nvCxnSpPr>
          <p:spPr>
            <a:xfrm>
              <a:off x="2619375" y="4286250"/>
              <a:ext cx="3855000" cy="0"/>
            </a:xfrm>
            <a:prstGeom prst="straightConnector1">
              <a:avLst/>
            </a:prstGeom>
            <a:noFill/>
            <a:ln cap="flat" cmpd="sng" w="38100">
              <a:solidFill>
                <a:schemeClr val="dk1"/>
              </a:solidFill>
              <a:prstDash val="solid"/>
              <a:round/>
              <a:headEnd len="med" w="med" type="none"/>
              <a:tailEnd len="med" w="med" type="none"/>
            </a:ln>
          </p:spPr>
        </p:cxnSp>
        <p:cxnSp>
          <p:nvCxnSpPr>
            <p:cNvPr id="910" name="Google Shape;910;p74"/>
            <p:cNvCxnSpPr/>
            <p:nvPr/>
          </p:nvCxnSpPr>
          <p:spPr>
            <a:xfrm rot="10800000">
              <a:off x="2690675" y="1321985"/>
              <a:ext cx="0" cy="2978700"/>
            </a:xfrm>
            <a:prstGeom prst="straightConnector1">
              <a:avLst/>
            </a:prstGeom>
            <a:noFill/>
            <a:ln cap="flat" cmpd="sng" w="38100">
              <a:solidFill>
                <a:schemeClr val="dk1"/>
              </a:solidFill>
              <a:prstDash val="solid"/>
              <a:round/>
              <a:headEnd len="med" w="med" type="none"/>
              <a:tailEnd len="med" w="med" type="triangle"/>
            </a:ln>
          </p:spPr>
        </p:cxnSp>
      </p:grpSp>
      <p:sp>
        <p:nvSpPr>
          <p:cNvPr id="911" name="Google Shape;911;p74"/>
          <p:cNvSpPr txBox="1"/>
          <p:nvPr>
            <p:ph idx="1" type="body"/>
          </p:nvPr>
        </p:nvSpPr>
        <p:spPr>
          <a:xfrm>
            <a:off x="1495120" y="3763415"/>
            <a:ext cx="70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madax (heads)</a:t>
            </a:r>
            <a:endParaRPr sz="1600"/>
          </a:p>
        </p:txBody>
      </p:sp>
      <p:sp>
        <p:nvSpPr>
          <p:cNvPr id="912" name="Google Shape;912;p74"/>
          <p:cNvSpPr txBox="1"/>
          <p:nvPr>
            <p:ph idx="1" type="body"/>
          </p:nvPr>
        </p:nvSpPr>
        <p:spPr>
          <a:xfrm>
            <a:off x="2794820" y="3763415"/>
            <a:ext cx="4461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913" name="Google Shape;913;p74"/>
          <p:cNvSpPr txBox="1"/>
          <p:nvPr>
            <p:ph idx="1" type="body"/>
          </p:nvPr>
        </p:nvSpPr>
        <p:spPr>
          <a:xfrm>
            <a:off x="797165" y="3606195"/>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914" name="Google Shape;914;p74"/>
          <p:cNvSpPr txBox="1"/>
          <p:nvPr>
            <p:ph idx="1" type="body"/>
          </p:nvPr>
        </p:nvSpPr>
        <p:spPr>
          <a:xfrm>
            <a:off x="590700" y="3008749"/>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100</a:t>
            </a:r>
            <a:endParaRPr sz="1600"/>
          </a:p>
        </p:txBody>
      </p:sp>
      <p:sp>
        <p:nvSpPr>
          <p:cNvPr id="915" name="Google Shape;915;p74"/>
          <p:cNvSpPr txBox="1"/>
          <p:nvPr>
            <p:ph idx="1" type="body"/>
          </p:nvPr>
        </p:nvSpPr>
        <p:spPr>
          <a:xfrm rot="-5400000">
            <a:off x="-158925" y="2713287"/>
            <a:ext cx="1148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pic>
        <p:nvPicPr>
          <p:cNvPr id="916" name="Google Shape;916;p74"/>
          <p:cNvPicPr preferRelativeResize="0"/>
          <p:nvPr/>
        </p:nvPicPr>
        <p:blipFill>
          <a:blip r:embed="rId5">
            <a:alphaModFix/>
          </a:blip>
          <a:stretch>
            <a:fillRect/>
          </a:stretch>
        </p:blipFill>
        <p:spPr>
          <a:xfrm flipH="1">
            <a:off x="3716575" y="1184400"/>
            <a:ext cx="4670100" cy="1573250"/>
          </a:xfrm>
          <a:prstGeom prst="rect">
            <a:avLst/>
          </a:prstGeom>
          <a:noFill/>
          <a:ln>
            <a:noFill/>
          </a:ln>
        </p:spPr>
      </p:pic>
      <p:sp>
        <p:nvSpPr>
          <p:cNvPr id="917" name="Google Shape;917;p74"/>
          <p:cNvSpPr txBox="1"/>
          <p:nvPr>
            <p:ph idx="1" type="body"/>
          </p:nvPr>
        </p:nvSpPr>
        <p:spPr>
          <a:xfrm>
            <a:off x="324000" y="759300"/>
            <a:ext cx="84960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frisbee-ga ku tuuraan hawada 500 jeer waxayna diiwaan geliyaan natiijooyinka.</a:t>
            </a:r>
            <a:r>
              <a:rPr lang="en-GB" sz="1400">
                <a:solidFill>
                  <a:schemeClr val="accent4"/>
                </a:solidFill>
                <a:latin typeface="Lexend"/>
              </a:rPr>
              <a:t/>
            </a:r>
            <a:r>
              <a:rPr lang="en-GB" sz="1400">
                <a:latin typeface="Lexend"/>
              </a:rPr>
              <a:t/>
            </a:r>
            <a:endParaRPr sz="2000"/>
          </a:p>
        </p:txBody>
      </p:sp>
      <p:sp>
        <p:nvSpPr>
          <p:cNvPr id="918" name="Google Shape;918;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pic>
        <p:nvPicPr>
          <p:cNvPr id="919" name="Google Shape;919;p74"/>
          <p:cNvPicPr preferRelativeResize="0"/>
          <p:nvPr/>
        </p:nvPicPr>
        <p:blipFill>
          <a:blip r:embed="rId6">
            <a:alphaModFix/>
          </a:blip>
          <a:stretch>
            <a:fillRect/>
          </a:stretch>
        </p:blipFill>
        <p:spPr>
          <a:xfrm rot="5">
            <a:off x="8114356" y="794939"/>
            <a:ext cx="588575" cy="350944"/>
          </a:xfrm>
          <a:prstGeom prst="rect">
            <a:avLst/>
          </a:prstGeom>
          <a:noFill/>
          <a:ln>
            <a:noFill/>
          </a:ln>
        </p:spPr>
      </p:pic>
      <p:sp>
        <p:nvSpPr>
          <p:cNvPr id="920" name="Google Shape;920;p74"/>
          <p:cNvSpPr txBox="1"/>
          <p:nvPr>
            <p:ph idx="1" type="body"/>
          </p:nvPr>
        </p:nvSpPr>
        <p:spPr>
          <a:xfrm>
            <a:off x="3865800" y="1257500"/>
            <a:ext cx="4602600" cy="109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Natiijooyinku waxay ahaayeen 281 madax (heads) iyo 219 dabo (tails).</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Ma ku soo gabagabeyn karnaa in frisbee-ga uu u badan yahay inuu ku soo degto madax (heads) halkii uu ka dhigi lahaa dabo (tails)?</a:t>
            </a:r>
            <a:endParaRPr sz="1800"/>
          </a:p>
        </p:txBody>
      </p:sp>
      <p:sp>
        <p:nvSpPr>
          <p:cNvPr id="921" name="Google Shape;921;p74"/>
          <p:cNvSpPr txBox="1"/>
          <p:nvPr>
            <p:ph idx="1" type="body"/>
          </p:nvPr>
        </p:nvSpPr>
        <p:spPr>
          <a:xfrm>
            <a:off x="4392975" y="2772525"/>
            <a:ext cx="3257700" cy="128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naqaanno si qumman oo dhamaystiran, laakiin natiijooyinkan waxay noqon karaan kuwo ku filan oo lagu gaadho gabagabadaas (conclusion).</a:t>
            </a:r>
            <a:endParaRPr sz="1800"/>
          </a:p>
        </p:txBody>
      </p:sp>
      <p:pic>
        <p:nvPicPr>
          <p:cNvPr id="922" name="Google Shape;922;p74"/>
          <p:cNvPicPr preferRelativeResize="0"/>
          <p:nvPr/>
        </p:nvPicPr>
        <p:blipFill>
          <a:blip r:embed="rId10">
            <a:alphaModFix/>
          </a:blip>
          <a:stretch>
            <a:fillRect/>
          </a:stretch>
        </p:blipFill>
        <p:spPr>
          <a:xfrm>
            <a:off x="7950800" y="2454465"/>
            <a:ext cx="609788" cy="751150"/>
          </a:xfrm>
          <a:prstGeom prst="rect">
            <a:avLst/>
          </a:prstGeom>
          <a:noFill/>
          <a:ln>
            <a:noFill/>
          </a:ln>
        </p:spPr>
      </p:pic>
      <p:pic>
        <p:nvPicPr>
          <p:cNvPr id="923" name="Google Shape;923;p74"/>
          <p:cNvPicPr preferRelativeResize="0"/>
          <p:nvPr/>
        </p:nvPicPr>
        <p:blipFill>
          <a:blip r:embed="rId8">
            <a:alphaModFix/>
          </a:blip>
          <a:stretch>
            <a:fillRect/>
          </a:stretch>
        </p:blipFill>
        <p:spPr>
          <a:xfrm>
            <a:off x="7914037" y="3625522"/>
            <a:ext cx="677364" cy="751436"/>
          </a:xfrm>
          <a:prstGeom prst="rect">
            <a:avLst/>
          </a:prstGeom>
          <a:noFill/>
          <a:ln>
            <a:noFill/>
          </a:ln>
        </p:spPr>
      </p:pic>
      <p:sp>
        <p:nvSpPr>
          <p:cNvPr id="924" name="Google Shape;924;p74"/>
          <p:cNvSpPr txBox="1"/>
          <p:nvPr>
            <p:ph idx="1" type="body"/>
          </p:nvPr>
        </p:nvSpPr>
        <p:spPr>
          <a:xfrm>
            <a:off x="336000" y="4565531"/>
            <a:ext cx="81324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Isticmaal linkiga si aad u hesho jilitaanka (simulation) Desmos oo guji 'run': Jilitaanka tuurista frisbee-ga🖇</a:t>
            </a:r>
            <a:r>
              <a:rPr lang="en-GB" sz="1100" u="sng">
                <a:solidFill>
                  <a:schemeClr val="hlink"/>
                </a:solidFill>
                <a:latin typeface="Lexend"/>
                <a:hlinkClick r:id="rId9"/>
              </a:rPr>
              <a:t/>
            </a:r>
            <a:r>
              <a:rPr lang="en-GB" sz="1100">
                <a:latin typeface="Lexend"/>
              </a:rPr>
              <a:t/>
            </a:r>
            <a:endParaRPr sz="1700"/>
          </a:p>
        </p:txBody>
      </p:sp>
      <p:sp>
        <p:nvSpPr>
          <p:cNvPr id="925" name="Google Shape;925;p74"/>
          <p:cNvSpPr txBox="1"/>
          <p:nvPr>
            <p:ph idx="1" type="body"/>
          </p:nvPr>
        </p:nvSpPr>
        <p:spPr>
          <a:xfrm>
            <a:off x="590700" y="2421300"/>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200</a:t>
            </a:r>
            <a:endParaRPr sz="1600"/>
          </a:p>
        </p:txBody>
      </p:sp>
      <p:sp>
        <p:nvSpPr>
          <p:cNvPr id="926" name="Google Shape;926;p74"/>
          <p:cNvSpPr txBox="1"/>
          <p:nvPr>
            <p:ph idx="1" type="body"/>
          </p:nvPr>
        </p:nvSpPr>
        <p:spPr>
          <a:xfrm>
            <a:off x="590700" y="1855646"/>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r>
              <a:rPr lang="en-GB" sz="1100">
                <a:latin typeface="Lexend"/>
              </a:rPr>
              <a:t>00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5"/>
          <p:cNvSpPr txBox="1"/>
          <p:nvPr>
            <p:ph idx="1" type="body"/>
          </p:nvPr>
        </p:nvSpPr>
        <p:spPr>
          <a:xfrm>
            <a:off x="324000" y="759300"/>
            <a:ext cx="8237700" cy="792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Tijaabo (experiment) waa ku celcelinta tijaabo (trial) marar badan si loo eego inta jeer ee natiijo kasta ay dhacdo.</a:t>
            </a:r>
            <a:r>
              <a:rPr b="1" lang="en-GB" sz="1400">
                <a:latin typeface="Lexend"/>
              </a:rPr>
              <a:t/>
            </a:r>
            <a:r>
              <a:rPr lang="en-GB" sz="1400">
                <a:latin typeface="Lexend"/>
              </a:rPr>
              <a:t/>
            </a:r>
            <a:endParaRPr sz="2400"/>
          </a:p>
        </p:txBody>
      </p:sp>
      <p:sp>
        <p:nvSpPr>
          <p:cNvPr id="932" name="Google Shape;932;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Qorsheynta iyo samaynta tijaabooyinka (experiments)</a:t>
            </a:r>
            <a:endParaRPr/>
          </a:p>
        </p:txBody>
      </p:sp>
      <p:sp>
        <p:nvSpPr>
          <p:cNvPr id="933" name="Google Shape;933;p75"/>
          <p:cNvSpPr txBox="1"/>
          <p:nvPr>
            <p:ph idx="1" type="body"/>
          </p:nvPr>
        </p:nvSpPr>
        <p:spPr>
          <a:xfrm>
            <a:off x="324000" y="1673700"/>
            <a:ext cx="8496000" cy="102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natiijo (outcome) mid ka mid ah ay leedahay soo noqnoqosho (frequency) ka badan kuwa kale, waxay soo jeedin kartaa in natiijadaas ay u badan tahay inay mar kale dhacdo mustaqbalka.</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latin typeface="Lexend"/>
              </a:rPr>
              <a:t/>
            </a:r>
            <a:r>
              <a:rPr lang="en-GB" sz="1400">
                <a:latin typeface="Lexend"/>
              </a:rPr>
              <a:t/>
            </a:r>
            <a:endParaRPr sz="2400"/>
          </a:p>
        </p:txBody>
      </p:sp>
      <p:sp>
        <p:nvSpPr>
          <p:cNvPr id="934" name="Google Shape;934;p75"/>
          <p:cNvSpPr txBox="1"/>
          <p:nvPr>
            <p:ph idx="1" type="body"/>
          </p:nvPr>
        </p:nvSpPr>
        <p:spPr>
          <a:xfrm>
            <a:off x="324000" y="3959700"/>
            <a:ext cx="8496000" cy="84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tijaabooyinka (trials) ay ku badan yihiin tijaabada (experiment), waxaan noqon karnaa kuwa kalsoon oo dheeraad ah gabagabada (conclusions) laga sameeyo natiijooyinka.</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b="1" lang="en-GB" sz="1400">
                <a:latin typeface="Lexend"/>
              </a:rPr>
              <a:t/>
            </a:r>
            <a:r>
              <a:rPr lang="en-GB" sz="1400">
                <a:latin typeface="Lexend"/>
              </a:rPr>
              <a:t/>
            </a:r>
            <a:r>
              <a:rPr lang="en-GB" sz="1400">
                <a:latin typeface="Lexend"/>
              </a:rPr>
              <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lang="en-GB" sz="1400">
                <a:solidFill>
                  <a:srgbClr val="282828"/>
                </a:solidFill>
                <a:latin typeface="Lexend"/>
              </a:rPr>
              <a:t/>
            </a:r>
            <a:endParaRPr sz="2400"/>
          </a:p>
        </p:txBody>
      </p:sp>
      <p:sp>
        <p:nvSpPr>
          <p:cNvPr id="935" name="Google Shape;935;p75"/>
          <p:cNvSpPr txBox="1"/>
          <p:nvPr>
            <p:ph idx="1" type="body"/>
          </p:nvPr>
        </p:nvSpPr>
        <p:spPr>
          <a:xfrm>
            <a:off x="324000" y="2969100"/>
            <a:ext cx="8496000" cy="73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laga yaabaa inaan awoodin inaan si qumman oo dhamaystiran u ogaanno in gabagabadeenna (conclusions) ka yimid tijaabada (experiment) ay run yihiin.</a:t>
            </a:r>
            <a:r>
              <a:rPr lang="en-GB" sz="1400">
                <a:solidFill>
                  <a:srgbClr val="282828"/>
                </a:solidFill>
                <a:latin typeface="Lexend"/>
              </a:rPr>
              <a:t/>
            </a:r>
            <a:r>
              <a:rPr lang="en-GB" sz="1400">
                <a:solidFill>
                  <a:schemeClr val="accent4"/>
                </a:solidFill>
                <a:latin typeface="Lexend"/>
              </a:rPr>
              <a:t/>
            </a:r>
            <a:r>
              <a:rPr lang="en-GB" sz="1400">
                <a:solidFill>
                  <a:srgbClr val="282828"/>
                </a:solidFill>
                <a:latin typeface="Lexend"/>
              </a:rPr>
              <a:t/>
            </a:r>
            <a:r>
              <a:rPr lang="en-GB" sz="1400">
                <a:latin typeface="Lexend"/>
              </a:rPr>
              <a:t/>
            </a:r>
            <a:r>
              <a:rPr b="1" lang="en-GB" sz="1400">
                <a:latin typeface="Lexend"/>
              </a:rPr>
              <a:t/>
            </a:r>
            <a:r>
              <a:rPr lang="en-GB" sz="1400">
                <a:latin typeface="Lexend"/>
              </a:rP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pic>
        <p:nvPicPr>
          <p:cNvPr id="940" name="Google Shape;940;p76"/>
          <p:cNvPicPr preferRelativeResize="0"/>
          <p:nvPr/>
        </p:nvPicPr>
        <p:blipFill>
          <a:blip r:embed="rId3">
            <a:alphaModFix/>
          </a:blip>
          <a:stretch>
            <a:fillRect/>
          </a:stretch>
        </p:blipFill>
        <p:spPr>
          <a:xfrm>
            <a:off x="924225" y="1997584"/>
            <a:ext cx="2888250" cy="1842837"/>
          </a:xfrm>
          <a:prstGeom prst="rect">
            <a:avLst/>
          </a:prstGeom>
          <a:noFill/>
          <a:ln>
            <a:noFill/>
          </a:ln>
        </p:spPr>
      </p:pic>
      <p:grpSp>
        <p:nvGrpSpPr>
          <p:cNvPr id="941" name="Google Shape;941;p76"/>
          <p:cNvGrpSpPr/>
          <p:nvPr/>
        </p:nvGrpSpPr>
        <p:grpSpPr>
          <a:xfrm rot="10800000">
            <a:off x="4830860" y="1849783"/>
            <a:ext cx="2888347" cy="613426"/>
            <a:chOff x="402775" y="77554"/>
            <a:chExt cx="3996052" cy="848680"/>
          </a:xfrm>
        </p:grpSpPr>
        <p:grpSp>
          <p:nvGrpSpPr>
            <p:cNvPr id="942" name="Google Shape;942;p76"/>
            <p:cNvGrpSpPr/>
            <p:nvPr/>
          </p:nvGrpSpPr>
          <p:grpSpPr>
            <a:xfrm>
              <a:off x="402775" y="77554"/>
              <a:ext cx="3996052" cy="848680"/>
              <a:chOff x="402775" y="77554"/>
              <a:chExt cx="3996052" cy="848680"/>
            </a:xfrm>
          </p:grpSpPr>
          <p:pic>
            <p:nvPicPr>
              <p:cNvPr id="943" name="Google Shape;943;p76"/>
              <p:cNvPicPr preferRelativeResize="0"/>
              <p:nvPr/>
            </p:nvPicPr>
            <p:blipFill rotWithShape="1">
              <a:blip r:embed="rId4">
                <a:alphaModFix/>
              </a:blip>
              <a:srcRect b="30536" l="0" r="0" t="0"/>
              <a:stretch/>
            </p:blipFill>
            <p:spPr>
              <a:xfrm>
                <a:off x="402775" y="77554"/>
                <a:ext cx="3996052" cy="642450"/>
              </a:xfrm>
              <a:prstGeom prst="rect">
                <a:avLst/>
              </a:prstGeom>
              <a:noFill/>
              <a:ln>
                <a:noFill/>
              </a:ln>
            </p:spPr>
          </p:pic>
          <p:pic>
            <p:nvPicPr>
              <p:cNvPr id="944" name="Google Shape;944;p76"/>
              <p:cNvPicPr preferRelativeResize="0"/>
              <p:nvPr/>
            </p:nvPicPr>
            <p:blipFill rotWithShape="1">
              <a:blip r:embed="rId4">
                <a:alphaModFix/>
              </a:blip>
              <a:srcRect b="0" l="0" r="0" t="76845"/>
              <a:stretch/>
            </p:blipFill>
            <p:spPr>
              <a:xfrm>
                <a:off x="402775" y="712084"/>
                <a:ext cx="3996052" cy="214150"/>
              </a:xfrm>
              <a:prstGeom prst="rect">
                <a:avLst/>
              </a:prstGeom>
              <a:noFill/>
              <a:ln>
                <a:noFill/>
              </a:ln>
            </p:spPr>
          </p:pic>
          <p:sp>
            <p:nvSpPr>
              <p:cNvPr id="945" name="Google Shape;945;p76"/>
              <p:cNvSpPr/>
              <p:nvPr/>
            </p:nvSpPr>
            <p:spPr>
              <a:xfrm>
                <a:off x="476672" y="709050"/>
                <a:ext cx="468552"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946" name="Google Shape;946;p76"/>
            <p:cNvSpPr/>
            <p:nvPr/>
          </p:nvSpPr>
          <p:spPr>
            <a:xfrm>
              <a:off x="1107425" y="709050"/>
              <a:ext cx="66400"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grpSp>
        <p:nvGrpSpPr>
          <p:cNvPr id="947" name="Google Shape;947;p76"/>
          <p:cNvGrpSpPr/>
          <p:nvPr/>
        </p:nvGrpSpPr>
        <p:grpSpPr>
          <a:xfrm>
            <a:off x="943831" y="1617609"/>
            <a:ext cx="2845761" cy="2199174"/>
            <a:chOff x="2619375" y="1321985"/>
            <a:chExt cx="3855000" cy="2978700"/>
          </a:xfrm>
        </p:grpSpPr>
        <p:cxnSp>
          <p:nvCxnSpPr>
            <p:cNvPr id="948" name="Google Shape;948;p76"/>
            <p:cNvCxnSpPr/>
            <p:nvPr/>
          </p:nvCxnSpPr>
          <p:spPr>
            <a:xfrm>
              <a:off x="2619375" y="4286250"/>
              <a:ext cx="3855000" cy="0"/>
            </a:xfrm>
            <a:prstGeom prst="straightConnector1">
              <a:avLst/>
            </a:prstGeom>
            <a:noFill/>
            <a:ln cap="flat" cmpd="sng" w="38100">
              <a:solidFill>
                <a:schemeClr val="dk1"/>
              </a:solidFill>
              <a:prstDash val="solid"/>
              <a:round/>
              <a:headEnd len="med" w="med" type="none"/>
              <a:tailEnd len="med" w="med" type="none"/>
            </a:ln>
          </p:spPr>
        </p:cxnSp>
        <p:cxnSp>
          <p:nvCxnSpPr>
            <p:cNvPr id="949" name="Google Shape;949;p76"/>
            <p:cNvCxnSpPr/>
            <p:nvPr/>
          </p:nvCxnSpPr>
          <p:spPr>
            <a:xfrm rot="10800000">
              <a:off x="2690675" y="1321985"/>
              <a:ext cx="0" cy="2978700"/>
            </a:xfrm>
            <a:prstGeom prst="straightConnector1">
              <a:avLst/>
            </a:prstGeom>
            <a:noFill/>
            <a:ln cap="flat" cmpd="sng" w="38100">
              <a:solidFill>
                <a:schemeClr val="dk1"/>
              </a:solidFill>
              <a:prstDash val="solid"/>
              <a:round/>
              <a:headEnd len="med" w="med" type="none"/>
              <a:tailEnd len="med" w="med" type="triangle"/>
            </a:ln>
          </p:spPr>
        </p:cxnSp>
      </p:grpSp>
      <p:sp>
        <p:nvSpPr>
          <p:cNvPr id="950" name="Google Shape;950;p76"/>
          <p:cNvSpPr txBox="1"/>
          <p:nvPr>
            <p:ph idx="1" type="body"/>
          </p:nvPr>
        </p:nvSpPr>
        <p:spPr>
          <a:xfrm>
            <a:off x="1495120" y="3839615"/>
            <a:ext cx="70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madax (heads)</a:t>
            </a:r>
            <a:endParaRPr sz="1600"/>
          </a:p>
        </p:txBody>
      </p:sp>
      <p:sp>
        <p:nvSpPr>
          <p:cNvPr id="951" name="Google Shape;951;p76"/>
          <p:cNvSpPr txBox="1"/>
          <p:nvPr>
            <p:ph idx="1" type="body"/>
          </p:nvPr>
        </p:nvSpPr>
        <p:spPr>
          <a:xfrm>
            <a:off x="2794820" y="3839615"/>
            <a:ext cx="4461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952" name="Google Shape;952;p76"/>
          <p:cNvSpPr txBox="1"/>
          <p:nvPr>
            <p:ph idx="1" type="body"/>
          </p:nvPr>
        </p:nvSpPr>
        <p:spPr>
          <a:xfrm>
            <a:off x="797165" y="3682395"/>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953" name="Google Shape;953;p76"/>
          <p:cNvSpPr txBox="1"/>
          <p:nvPr>
            <p:ph idx="1" type="body"/>
          </p:nvPr>
        </p:nvSpPr>
        <p:spPr>
          <a:xfrm>
            <a:off x="590700" y="3084949"/>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100</a:t>
            </a:r>
            <a:endParaRPr sz="1600"/>
          </a:p>
        </p:txBody>
      </p:sp>
      <p:sp>
        <p:nvSpPr>
          <p:cNvPr id="954" name="Google Shape;954;p76"/>
          <p:cNvSpPr txBox="1"/>
          <p:nvPr>
            <p:ph idx="1" type="body"/>
          </p:nvPr>
        </p:nvSpPr>
        <p:spPr>
          <a:xfrm rot="-5400000">
            <a:off x="-158925" y="2789487"/>
            <a:ext cx="1148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sp>
        <p:nvSpPr>
          <p:cNvPr id="955" name="Google Shape;955;p76"/>
          <p:cNvSpPr txBox="1"/>
          <p:nvPr>
            <p:ph idx="1" type="body"/>
          </p:nvPr>
        </p:nvSpPr>
        <p:spPr>
          <a:xfrm>
            <a:off x="324000" y="759300"/>
            <a:ext cx="7135200" cy="68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Yacquub iyo Suad waxay ka soo gabagabeeyeen tijaabo (experiment) frisbee-ga oo ku saabsan miisaanka suurtagalnimada.</a:t>
            </a:r>
            <a:r>
              <a:rPr b="1" lang="en-GB" sz="1800">
                <a:latin typeface="Lexend"/>
              </a:rPr>
              <a:t/>
            </a:r>
            <a:r>
              <a:rPr lang="en-GB" sz="1800">
                <a:latin typeface="Lexend"/>
              </a:rPr>
              <a:t/>
            </a:r>
            <a:endParaRPr sz="1900"/>
          </a:p>
        </p:txBody>
      </p:sp>
      <p:sp>
        <p:nvSpPr>
          <p:cNvPr id="956" name="Google Shape;956;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 (experiments)</a:t>
            </a:r>
            <a:endParaRPr/>
          </a:p>
        </p:txBody>
      </p:sp>
      <p:sp>
        <p:nvSpPr>
          <p:cNvPr id="957" name="Google Shape;957;p76"/>
          <p:cNvSpPr txBox="1"/>
          <p:nvPr>
            <p:ph idx="1" type="body"/>
          </p:nvPr>
        </p:nvSpPr>
        <p:spPr>
          <a:xfrm>
            <a:off x="590700" y="2497500"/>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200</a:t>
            </a:r>
            <a:endParaRPr sz="1600"/>
          </a:p>
        </p:txBody>
      </p:sp>
      <p:sp>
        <p:nvSpPr>
          <p:cNvPr id="958" name="Google Shape;958;p76"/>
          <p:cNvSpPr txBox="1"/>
          <p:nvPr>
            <p:ph idx="1" type="body"/>
          </p:nvPr>
        </p:nvSpPr>
        <p:spPr>
          <a:xfrm>
            <a:off x="590700" y="1910051"/>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300</a:t>
            </a:r>
            <a:endParaRPr sz="1600"/>
          </a:p>
        </p:txBody>
      </p:sp>
      <p:sp>
        <p:nvSpPr>
          <p:cNvPr id="959" name="Google Shape;959;p76"/>
          <p:cNvSpPr txBox="1"/>
          <p:nvPr>
            <p:ph idx="1" type="body"/>
          </p:nvPr>
        </p:nvSpPr>
        <p:spPr>
          <a:xfrm>
            <a:off x="1302675" y="1644825"/>
            <a:ext cx="23016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tijaabooyinka (trials) = 500</a:t>
            </a:r>
            <a:r>
              <a:rPr lang="en-GB" sz="1100">
                <a:latin typeface="Lexend"/>
              </a:rPr>
              <a:t/>
            </a:r>
            <a:endParaRPr sz="1600"/>
          </a:p>
        </p:txBody>
      </p:sp>
      <p:sp>
        <p:nvSpPr>
          <p:cNvPr id="960" name="Google Shape;960;p76"/>
          <p:cNvSpPr txBox="1"/>
          <p:nvPr/>
        </p:nvSpPr>
        <p:spPr>
          <a:xfrm>
            <a:off x="7446631" y="4489975"/>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961" name="Google Shape;961;p76"/>
          <p:cNvSpPr txBox="1"/>
          <p:nvPr/>
        </p:nvSpPr>
        <p:spPr>
          <a:xfrm>
            <a:off x="454605" y="4489975"/>
            <a:ext cx="143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962" name="Google Shape;962;p76"/>
          <p:cNvSpPr txBox="1"/>
          <p:nvPr/>
        </p:nvSpPr>
        <p:spPr>
          <a:xfrm>
            <a:off x="2374024" y="4446017"/>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la badin (unlikely)</a:t>
            </a:r>
            <a:endParaRPr sz="1600">
              <a:solidFill>
                <a:srgbClr val="000000"/>
              </a:solidFill>
              <a:latin typeface="Lexend"/>
              <a:ea typeface="Lexend"/>
              <a:cs typeface="Lexend"/>
              <a:sym typeface="Lexend"/>
            </a:endParaRPr>
          </a:p>
        </p:txBody>
      </p:sp>
      <p:sp>
        <p:nvSpPr>
          <p:cNvPr id="963" name="Google Shape;963;p76"/>
          <p:cNvSpPr txBox="1"/>
          <p:nvPr/>
        </p:nvSpPr>
        <p:spPr>
          <a:xfrm>
            <a:off x="6028427" y="4446017"/>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la badin (likely)</a:t>
            </a:r>
            <a:endParaRPr sz="1600">
              <a:solidFill>
                <a:srgbClr val="000000"/>
              </a:solidFill>
              <a:latin typeface="Lexend"/>
              <a:ea typeface="Lexend"/>
              <a:cs typeface="Lexend"/>
              <a:sym typeface="Lexend"/>
            </a:endParaRPr>
          </a:p>
        </p:txBody>
      </p:sp>
      <p:sp>
        <p:nvSpPr>
          <p:cNvPr id="964" name="Google Shape;964;p76"/>
          <p:cNvSpPr txBox="1"/>
          <p:nvPr/>
        </p:nvSpPr>
        <p:spPr>
          <a:xfrm>
            <a:off x="3736812" y="4489975"/>
            <a:ext cx="167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965" name="Google Shape;965;p76"/>
          <p:cNvGrpSpPr/>
          <p:nvPr/>
        </p:nvGrpSpPr>
        <p:grpSpPr>
          <a:xfrm>
            <a:off x="1162856" y="4319587"/>
            <a:ext cx="6838200" cy="238354"/>
            <a:chOff x="1260861" y="3941077"/>
            <a:chExt cx="6838200" cy="658800"/>
          </a:xfrm>
        </p:grpSpPr>
        <p:cxnSp>
          <p:nvCxnSpPr>
            <p:cNvPr id="966" name="Google Shape;966;p76"/>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967" name="Google Shape;967;p76"/>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968" name="Google Shape;968;p76"/>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969" name="Google Shape;969;p76"/>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970" name="Google Shape;970;p76"/>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971" name="Google Shape;971;p76"/>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972" name="Google Shape;972;p76"/>
          <p:cNvSpPr txBox="1"/>
          <p:nvPr>
            <p:ph idx="1" type="body"/>
          </p:nvPr>
        </p:nvSpPr>
        <p:spPr>
          <a:xfrm>
            <a:off x="590700" y="2192700"/>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250</a:t>
            </a:r>
            <a:endParaRPr sz="1600"/>
          </a:p>
        </p:txBody>
      </p:sp>
      <p:sp>
        <p:nvSpPr>
          <p:cNvPr id="973" name="Google Shape;973;p76"/>
          <p:cNvSpPr txBox="1"/>
          <p:nvPr>
            <p:ph idx="1" type="body"/>
          </p:nvPr>
        </p:nvSpPr>
        <p:spPr>
          <a:xfrm>
            <a:off x="590700" y="2783827"/>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r>
              <a:rPr lang="en-GB" sz="1100">
                <a:latin typeface="Lexend"/>
              </a:rPr>
              <a:t>50</a:t>
            </a:r>
            <a:endParaRPr sz="1600"/>
          </a:p>
        </p:txBody>
      </p:sp>
      <p:sp>
        <p:nvSpPr>
          <p:cNvPr id="974" name="Google Shape;974;p76"/>
          <p:cNvSpPr txBox="1"/>
          <p:nvPr>
            <p:ph idx="1" type="body"/>
          </p:nvPr>
        </p:nvSpPr>
        <p:spPr>
          <a:xfrm>
            <a:off x="692936" y="3393425"/>
            <a:ext cx="2607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600"/>
          </a:p>
        </p:txBody>
      </p:sp>
      <p:cxnSp>
        <p:nvCxnSpPr>
          <p:cNvPr id="975" name="Google Shape;975;p76"/>
          <p:cNvCxnSpPr/>
          <p:nvPr/>
        </p:nvCxnSpPr>
        <p:spPr>
          <a:xfrm>
            <a:off x="951697" y="3518981"/>
            <a:ext cx="56700" cy="0"/>
          </a:xfrm>
          <a:prstGeom prst="straightConnector1">
            <a:avLst/>
          </a:prstGeom>
          <a:noFill/>
          <a:ln cap="flat" cmpd="sng" w="28575">
            <a:solidFill>
              <a:schemeClr val="dk1"/>
            </a:solidFill>
            <a:prstDash val="solid"/>
            <a:round/>
            <a:headEnd len="med" w="med" type="none"/>
            <a:tailEnd len="med" w="med" type="none"/>
          </a:ln>
        </p:spPr>
      </p:cxnSp>
      <p:cxnSp>
        <p:nvCxnSpPr>
          <p:cNvPr id="976" name="Google Shape;976;p76"/>
          <p:cNvCxnSpPr/>
          <p:nvPr/>
        </p:nvCxnSpPr>
        <p:spPr>
          <a:xfrm>
            <a:off x="951697" y="3218235"/>
            <a:ext cx="56700" cy="0"/>
          </a:xfrm>
          <a:prstGeom prst="straightConnector1">
            <a:avLst/>
          </a:prstGeom>
          <a:noFill/>
          <a:ln cap="flat" cmpd="sng" w="28575">
            <a:solidFill>
              <a:schemeClr val="dk1"/>
            </a:solidFill>
            <a:prstDash val="solid"/>
            <a:round/>
            <a:headEnd len="med" w="med" type="none"/>
            <a:tailEnd len="med" w="med" type="none"/>
          </a:ln>
        </p:spPr>
      </p:cxnSp>
      <p:cxnSp>
        <p:nvCxnSpPr>
          <p:cNvPr id="977" name="Google Shape;977;p76"/>
          <p:cNvCxnSpPr/>
          <p:nvPr/>
        </p:nvCxnSpPr>
        <p:spPr>
          <a:xfrm>
            <a:off x="951697" y="2920528"/>
            <a:ext cx="56700" cy="0"/>
          </a:xfrm>
          <a:prstGeom prst="straightConnector1">
            <a:avLst/>
          </a:prstGeom>
          <a:noFill/>
          <a:ln cap="flat" cmpd="sng" w="28575">
            <a:solidFill>
              <a:schemeClr val="dk1"/>
            </a:solidFill>
            <a:prstDash val="solid"/>
            <a:round/>
            <a:headEnd len="med" w="med" type="none"/>
            <a:tailEnd len="med" w="med" type="none"/>
          </a:ln>
        </p:spPr>
      </p:cxnSp>
      <p:cxnSp>
        <p:nvCxnSpPr>
          <p:cNvPr id="978" name="Google Shape;978;p76"/>
          <p:cNvCxnSpPr/>
          <p:nvPr/>
        </p:nvCxnSpPr>
        <p:spPr>
          <a:xfrm>
            <a:off x="951697" y="2622821"/>
            <a:ext cx="56700" cy="0"/>
          </a:xfrm>
          <a:prstGeom prst="straightConnector1">
            <a:avLst/>
          </a:prstGeom>
          <a:noFill/>
          <a:ln cap="flat" cmpd="sng" w="28575">
            <a:solidFill>
              <a:schemeClr val="dk1"/>
            </a:solidFill>
            <a:prstDash val="solid"/>
            <a:round/>
            <a:headEnd len="med" w="med" type="none"/>
            <a:tailEnd len="med" w="med" type="none"/>
          </a:ln>
        </p:spPr>
      </p:cxnSp>
      <p:cxnSp>
        <p:nvCxnSpPr>
          <p:cNvPr id="979" name="Google Shape;979;p76"/>
          <p:cNvCxnSpPr/>
          <p:nvPr/>
        </p:nvCxnSpPr>
        <p:spPr>
          <a:xfrm>
            <a:off x="951697" y="2325114"/>
            <a:ext cx="56700" cy="0"/>
          </a:xfrm>
          <a:prstGeom prst="straightConnector1">
            <a:avLst/>
          </a:prstGeom>
          <a:noFill/>
          <a:ln cap="flat" cmpd="sng" w="28575">
            <a:solidFill>
              <a:schemeClr val="dk1"/>
            </a:solidFill>
            <a:prstDash val="solid"/>
            <a:round/>
            <a:headEnd len="med" w="med" type="none"/>
            <a:tailEnd len="med" w="med" type="none"/>
          </a:ln>
        </p:spPr>
      </p:cxnSp>
      <p:cxnSp>
        <p:nvCxnSpPr>
          <p:cNvPr id="980" name="Google Shape;980;p76"/>
          <p:cNvCxnSpPr/>
          <p:nvPr/>
        </p:nvCxnSpPr>
        <p:spPr>
          <a:xfrm>
            <a:off x="951697" y="2027407"/>
            <a:ext cx="56700" cy="0"/>
          </a:xfrm>
          <a:prstGeom prst="straightConnector1">
            <a:avLst/>
          </a:prstGeom>
          <a:noFill/>
          <a:ln cap="flat" cmpd="sng" w="28575">
            <a:solidFill>
              <a:schemeClr val="dk1"/>
            </a:solidFill>
            <a:prstDash val="solid"/>
            <a:round/>
            <a:headEnd len="med" w="med" type="none"/>
            <a:tailEnd len="med" w="med" type="none"/>
          </a:ln>
        </p:spPr>
      </p:cxnSp>
      <p:sp>
        <p:nvSpPr>
          <p:cNvPr id="981" name="Google Shape;981;p76"/>
          <p:cNvSpPr txBox="1"/>
          <p:nvPr>
            <p:ph idx="1" type="body"/>
          </p:nvPr>
        </p:nvSpPr>
        <p:spPr>
          <a:xfrm>
            <a:off x="4724400" y="2908625"/>
            <a:ext cx="3725400" cy="75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sababta ugu yaraan hal iskutallaab (cross) uu ku qaldan yahay?</a:t>
            </a:r>
            <a:endParaRPr sz="2000"/>
          </a:p>
        </p:txBody>
      </p:sp>
      <p:sp>
        <p:nvSpPr>
          <p:cNvPr id="982" name="Google Shape;982;p76"/>
          <p:cNvSpPr txBox="1"/>
          <p:nvPr>
            <p:ph idx="1" type="body"/>
          </p:nvPr>
        </p:nvSpPr>
        <p:spPr>
          <a:xfrm>
            <a:off x="4953000" y="2070425"/>
            <a:ext cx="28077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Taasi uma eka mid sax ah.</a:t>
            </a:r>
            <a:endParaRPr sz="1800"/>
          </a:p>
        </p:txBody>
      </p:sp>
      <p:sp>
        <p:nvSpPr>
          <p:cNvPr id="983" name="Google Shape;983;p76"/>
          <p:cNvSpPr txBox="1"/>
          <p:nvPr/>
        </p:nvSpPr>
        <p:spPr>
          <a:xfrm>
            <a:off x="5370300" y="3978050"/>
            <a:ext cx="7095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chemeClr val="dk1"/>
                </a:solidFill>
                <a:latin typeface="Lexend"/>
                <a:ea typeface="Lexend"/>
                <a:cs typeface="Lexend"/>
                <a:sym typeface="Lexend"/>
              </a:rPr>
              <a:t>madax (heads)</a:t>
            </a:r>
            <a:endParaRPr sz="1800">
              <a:solidFill>
                <a:schemeClr val="dk1"/>
              </a:solidFill>
              <a:latin typeface="Lexend"/>
              <a:ea typeface="Lexend"/>
              <a:cs typeface="Lexend"/>
              <a:sym typeface="Lexend"/>
            </a:endParaRPr>
          </a:p>
        </p:txBody>
      </p:sp>
      <p:sp>
        <p:nvSpPr>
          <p:cNvPr id="984" name="Google Shape;984;p76"/>
          <p:cNvSpPr txBox="1"/>
          <p:nvPr/>
        </p:nvSpPr>
        <p:spPr>
          <a:xfrm>
            <a:off x="4684500" y="3978050"/>
            <a:ext cx="5787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chemeClr val="dk1"/>
                </a:solidFill>
                <a:latin typeface="Lexend"/>
                <a:ea typeface="Lexend"/>
                <a:cs typeface="Lexend"/>
                <a:sym typeface="Lexend"/>
              </a:rPr>
              <a:t>dabo (tails)</a:t>
            </a:r>
            <a:endParaRPr sz="1800">
              <a:solidFill>
                <a:schemeClr val="dk1"/>
              </a:solidFill>
              <a:latin typeface="Lexend"/>
              <a:ea typeface="Lexend"/>
              <a:cs typeface="Lexend"/>
              <a:sym typeface="Lexend"/>
            </a:endParaRPr>
          </a:p>
        </p:txBody>
      </p:sp>
      <p:sp>
        <p:nvSpPr>
          <p:cNvPr id="985" name="Google Shape;985;p76"/>
          <p:cNvSpPr/>
          <p:nvPr/>
        </p:nvSpPr>
        <p:spPr>
          <a:xfrm>
            <a:off x="4804002" y="42075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6" name="Google Shape;986;p76"/>
          <p:cNvSpPr/>
          <p:nvPr/>
        </p:nvSpPr>
        <p:spPr>
          <a:xfrm>
            <a:off x="5584475" y="42075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87" name="Google Shape;987;p76"/>
          <p:cNvPicPr preferRelativeResize="0"/>
          <p:nvPr/>
        </p:nvPicPr>
        <p:blipFill>
          <a:blip r:embed="rId7">
            <a:alphaModFix/>
          </a:blip>
          <a:stretch>
            <a:fillRect/>
          </a:stretch>
        </p:blipFill>
        <p:spPr>
          <a:xfrm>
            <a:off x="7417200" y="1047590"/>
            <a:ext cx="609788" cy="751150"/>
          </a:xfrm>
          <a:prstGeom prst="rect">
            <a:avLst/>
          </a:prstGeom>
          <a:noFill/>
          <a:ln>
            <a:noFill/>
          </a:ln>
        </p:spPr>
      </p:pic>
      <p:pic>
        <p:nvPicPr>
          <p:cNvPr id="988" name="Google Shape;988;p76"/>
          <p:cNvPicPr preferRelativeResize="0"/>
          <p:nvPr/>
        </p:nvPicPr>
        <p:blipFill>
          <a:blip r:embed="rId6">
            <a:alphaModFix/>
          </a:blip>
          <a:stretch>
            <a:fillRect/>
          </a:stretch>
        </p:blipFill>
        <p:spPr>
          <a:xfrm>
            <a:off x="8029937" y="1733259"/>
            <a:ext cx="677364" cy="7514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pic>
        <p:nvPicPr>
          <p:cNvPr id="993" name="Google Shape;993;p77"/>
          <p:cNvPicPr preferRelativeResize="0"/>
          <p:nvPr/>
        </p:nvPicPr>
        <p:blipFill>
          <a:blip r:embed="rId3">
            <a:alphaModFix/>
          </a:blip>
          <a:stretch>
            <a:fillRect/>
          </a:stretch>
        </p:blipFill>
        <p:spPr>
          <a:xfrm rot="10800000">
            <a:off x="4498527" y="1718725"/>
            <a:ext cx="3145298" cy="944375"/>
          </a:xfrm>
          <a:prstGeom prst="rect">
            <a:avLst/>
          </a:prstGeom>
          <a:noFill/>
          <a:ln>
            <a:noFill/>
          </a:ln>
        </p:spPr>
      </p:pic>
      <p:pic>
        <p:nvPicPr>
          <p:cNvPr id="994" name="Google Shape;994;p77"/>
          <p:cNvPicPr preferRelativeResize="0"/>
          <p:nvPr/>
        </p:nvPicPr>
        <p:blipFill rotWithShape="1">
          <a:blip r:embed="rId4">
            <a:alphaModFix/>
          </a:blip>
          <a:srcRect b="43690" l="0" r="57905" t="0"/>
          <a:stretch/>
        </p:blipFill>
        <p:spPr>
          <a:xfrm flipH="1" rot="10800000">
            <a:off x="6162086" y="2496100"/>
            <a:ext cx="2712351" cy="1647850"/>
          </a:xfrm>
          <a:prstGeom prst="rect">
            <a:avLst/>
          </a:prstGeom>
          <a:noFill/>
          <a:ln>
            <a:noFill/>
          </a:ln>
        </p:spPr>
      </p:pic>
      <p:pic>
        <p:nvPicPr>
          <p:cNvPr id="995" name="Google Shape;995;p77"/>
          <p:cNvPicPr preferRelativeResize="0"/>
          <p:nvPr/>
        </p:nvPicPr>
        <p:blipFill>
          <a:blip r:embed="rId5">
            <a:alphaModFix/>
          </a:blip>
          <a:stretch>
            <a:fillRect/>
          </a:stretch>
        </p:blipFill>
        <p:spPr>
          <a:xfrm>
            <a:off x="924225" y="1997584"/>
            <a:ext cx="2888250" cy="1842837"/>
          </a:xfrm>
          <a:prstGeom prst="rect">
            <a:avLst/>
          </a:prstGeom>
          <a:noFill/>
          <a:ln>
            <a:noFill/>
          </a:ln>
        </p:spPr>
      </p:pic>
      <p:grpSp>
        <p:nvGrpSpPr>
          <p:cNvPr id="996" name="Google Shape;996;p77"/>
          <p:cNvGrpSpPr/>
          <p:nvPr/>
        </p:nvGrpSpPr>
        <p:grpSpPr>
          <a:xfrm>
            <a:off x="943831" y="1617609"/>
            <a:ext cx="2845761" cy="2199174"/>
            <a:chOff x="2619375" y="1321985"/>
            <a:chExt cx="3855000" cy="2978700"/>
          </a:xfrm>
        </p:grpSpPr>
        <p:cxnSp>
          <p:nvCxnSpPr>
            <p:cNvPr id="997" name="Google Shape;997;p77"/>
            <p:cNvCxnSpPr/>
            <p:nvPr/>
          </p:nvCxnSpPr>
          <p:spPr>
            <a:xfrm>
              <a:off x="2619375" y="4286250"/>
              <a:ext cx="3855000" cy="0"/>
            </a:xfrm>
            <a:prstGeom prst="straightConnector1">
              <a:avLst/>
            </a:prstGeom>
            <a:noFill/>
            <a:ln cap="flat" cmpd="sng" w="38100">
              <a:solidFill>
                <a:schemeClr val="dk1"/>
              </a:solidFill>
              <a:prstDash val="solid"/>
              <a:round/>
              <a:headEnd len="med" w="med" type="none"/>
              <a:tailEnd len="med" w="med" type="none"/>
            </a:ln>
          </p:spPr>
        </p:cxnSp>
        <p:cxnSp>
          <p:nvCxnSpPr>
            <p:cNvPr id="998" name="Google Shape;998;p77"/>
            <p:cNvCxnSpPr/>
            <p:nvPr/>
          </p:nvCxnSpPr>
          <p:spPr>
            <a:xfrm rot="10800000">
              <a:off x="2690675" y="1321985"/>
              <a:ext cx="0" cy="2978700"/>
            </a:xfrm>
            <a:prstGeom prst="straightConnector1">
              <a:avLst/>
            </a:prstGeom>
            <a:noFill/>
            <a:ln cap="flat" cmpd="sng" w="38100">
              <a:solidFill>
                <a:schemeClr val="dk1"/>
              </a:solidFill>
              <a:prstDash val="solid"/>
              <a:round/>
              <a:headEnd len="med" w="med" type="none"/>
              <a:tailEnd len="med" w="med" type="triangle"/>
            </a:ln>
          </p:spPr>
        </p:cxnSp>
      </p:grpSp>
      <p:sp>
        <p:nvSpPr>
          <p:cNvPr id="999" name="Google Shape;999;p77"/>
          <p:cNvSpPr txBox="1"/>
          <p:nvPr>
            <p:ph idx="1" type="body"/>
          </p:nvPr>
        </p:nvSpPr>
        <p:spPr>
          <a:xfrm>
            <a:off x="1495120" y="3839615"/>
            <a:ext cx="70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madax (heads)</a:t>
            </a:r>
            <a:endParaRPr sz="1600"/>
          </a:p>
        </p:txBody>
      </p:sp>
      <p:sp>
        <p:nvSpPr>
          <p:cNvPr id="1000" name="Google Shape;1000;p77"/>
          <p:cNvSpPr txBox="1"/>
          <p:nvPr>
            <p:ph idx="1" type="body"/>
          </p:nvPr>
        </p:nvSpPr>
        <p:spPr>
          <a:xfrm>
            <a:off x="2794820" y="3839615"/>
            <a:ext cx="4461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1001" name="Google Shape;1001;p77"/>
          <p:cNvSpPr txBox="1"/>
          <p:nvPr>
            <p:ph idx="1" type="body"/>
          </p:nvPr>
        </p:nvSpPr>
        <p:spPr>
          <a:xfrm>
            <a:off x="797165" y="3682395"/>
            <a:ext cx="185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002" name="Google Shape;1002;p77"/>
          <p:cNvSpPr txBox="1"/>
          <p:nvPr>
            <p:ph idx="1" type="body"/>
          </p:nvPr>
        </p:nvSpPr>
        <p:spPr>
          <a:xfrm>
            <a:off x="590700" y="3084949"/>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100</a:t>
            </a:r>
            <a:endParaRPr sz="1600"/>
          </a:p>
        </p:txBody>
      </p:sp>
      <p:sp>
        <p:nvSpPr>
          <p:cNvPr id="1003" name="Google Shape;1003;p77"/>
          <p:cNvSpPr txBox="1"/>
          <p:nvPr>
            <p:ph idx="1" type="body"/>
          </p:nvPr>
        </p:nvSpPr>
        <p:spPr>
          <a:xfrm rot="-5400000">
            <a:off x="-158925" y="2789487"/>
            <a:ext cx="11484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sp>
        <p:nvSpPr>
          <p:cNvPr id="1004" name="Google Shape;1004;p77"/>
          <p:cNvSpPr txBox="1"/>
          <p:nvPr>
            <p:ph idx="1" type="body"/>
          </p:nvPr>
        </p:nvSpPr>
        <p:spPr>
          <a:xfrm>
            <a:off x="324000" y="759300"/>
            <a:ext cx="6654600" cy="75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In ka yar kala badh tijaabooyinka (trials) ayaa ku dhacay 'dabo'.</a:t>
            </a:r>
            <a:r>
              <a:rPr lang="en-GB" sz="1800">
                <a:solidFill>
                  <a:schemeClr val="accent4"/>
                </a:solidFill>
                <a:latin typeface="Lexend"/>
              </a:rPr>
              <a:t/>
            </a:r>
            <a:r>
              <a:rPr lang="en-GB" sz="1800">
                <a:latin typeface="Lexend"/>
              </a:rPr>
              <a:t/>
            </a:r>
            <a:endParaRPr sz="2100"/>
          </a:p>
        </p:txBody>
      </p:sp>
      <p:sp>
        <p:nvSpPr>
          <p:cNvPr id="1005" name="Google Shape;1005;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 (experiments)</a:t>
            </a:r>
            <a:endParaRPr/>
          </a:p>
        </p:txBody>
      </p:sp>
      <p:pic>
        <p:nvPicPr>
          <p:cNvPr id="1006" name="Google Shape;1006;p77"/>
          <p:cNvPicPr preferRelativeResize="0"/>
          <p:nvPr/>
        </p:nvPicPr>
        <p:blipFill>
          <a:blip r:embed="rId8">
            <a:alphaModFix/>
          </a:blip>
          <a:stretch>
            <a:fillRect/>
          </a:stretch>
        </p:blipFill>
        <p:spPr>
          <a:xfrm>
            <a:off x="7417200" y="1047590"/>
            <a:ext cx="609788" cy="751150"/>
          </a:xfrm>
          <a:prstGeom prst="rect">
            <a:avLst/>
          </a:prstGeom>
          <a:noFill/>
          <a:ln>
            <a:noFill/>
          </a:ln>
        </p:spPr>
      </p:pic>
      <p:pic>
        <p:nvPicPr>
          <p:cNvPr id="1007" name="Google Shape;1007;p77"/>
          <p:cNvPicPr preferRelativeResize="0"/>
          <p:nvPr/>
        </p:nvPicPr>
        <p:blipFill>
          <a:blip r:embed="rId7">
            <a:alphaModFix/>
          </a:blip>
          <a:stretch>
            <a:fillRect/>
          </a:stretch>
        </p:blipFill>
        <p:spPr>
          <a:xfrm>
            <a:off x="8029937" y="1733259"/>
            <a:ext cx="677364" cy="751436"/>
          </a:xfrm>
          <a:prstGeom prst="rect">
            <a:avLst/>
          </a:prstGeom>
          <a:noFill/>
          <a:ln>
            <a:noFill/>
          </a:ln>
        </p:spPr>
      </p:pic>
      <p:sp>
        <p:nvSpPr>
          <p:cNvPr id="1008" name="Google Shape;1008;p77"/>
          <p:cNvSpPr txBox="1"/>
          <p:nvPr>
            <p:ph idx="1" type="body"/>
          </p:nvPr>
        </p:nvSpPr>
        <p:spPr>
          <a:xfrm>
            <a:off x="590700" y="2497500"/>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200</a:t>
            </a:r>
            <a:endParaRPr sz="1600"/>
          </a:p>
        </p:txBody>
      </p:sp>
      <p:sp>
        <p:nvSpPr>
          <p:cNvPr id="1009" name="Google Shape;1009;p77"/>
          <p:cNvSpPr txBox="1"/>
          <p:nvPr>
            <p:ph idx="1" type="body"/>
          </p:nvPr>
        </p:nvSpPr>
        <p:spPr>
          <a:xfrm>
            <a:off x="590700" y="1910051"/>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300</a:t>
            </a:r>
            <a:endParaRPr sz="1600"/>
          </a:p>
        </p:txBody>
      </p:sp>
      <p:sp>
        <p:nvSpPr>
          <p:cNvPr id="1010" name="Google Shape;1010;p77"/>
          <p:cNvSpPr txBox="1"/>
          <p:nvPr/>
        </p:nvSpPr>
        <p:spPr>
          <a:xfrm>
            <a:off x="7446631" y="4489975"/>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011" name="Google Shape;1011;p77"/>
          <p:cNvSpPr txBox="1"/>
          <p:nvPr/>
        </p:nvSpPr>
        <p:spPr>
          <a:xfrm>
            <a:off x="454605" y="4489975"/>
            <a:ext cx="143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1012" name="Google Shape;1012;p77"/>
          <p:cNvSpPr txBox="1"/>
          <p:nvPr/>
        </p:nvSpPr>
        <p:spPr>
          <a:xfrm>
            <a:off x="2374024" y="4446017"/>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muhiim ah (unlikely)</a:t>
            </a:r>
            <a:endParaRPr sz="1600">
              <a:solidFill>
                <a:srgbClr val="000000"/>
              </a:solidFill>
              <a:latin typeface="Lexend"/>
              <a:ea typeface="Lexend"/>
              <a:cs typeface="Lexend"/>
              <a:sym typeface="Lexend"/>
            </a:endParaRPr>
          </a:p>
        </p:txBody>
      </p:sp>
      <p:sp>
        <p:nvSpPr>
          <p:cNvPr id="1013" name="Google Shape;1013;p77"/>
          <p:cNvSpPr txBox="1"/>
          <p:nvPr/>
        </p:nvSpPr>
        <p:spPr>
          <a:xfrm>
            <a:off x="6028427" y="4446017"/>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sugan (likely)</a:t>
            </a:r>
            <a:endParaRPr sz="1600">
              <a:solidFill>
                <a:srgbClr val="000000"/>
              </a:solidFill>
              <a:latin typeface="Lexend"/>
              <a:ea typeface="Lexend"/>
              <a:cs typeface="Lexend"/>
              <a:sym typeface="Lexend"/>
            </a:endParaRPr>
          </a:p>
        </p:txBody>
      </p:sp>
      <p:sp>
        <p:nvSpPr>
          <p:cNvPr id="1014" name="Google Shape;1014;p77"/>
          <p:cNvSpPr txBox="1"/>
          <p:nvPr/>
        </p:nvSpPr>
        <p:spPr>
          <a:xfrm>
            <a:off x="3736812" y="4489975"/>
            <a:ext cx="167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1015" name="Google Shape;1015;p77"/>
          <p:cNvGrpSpPr/>
          <p:nvPr/>
        </p:nvGrpSpPr>
        <p:grpSpPr>
          <a:xfrm>
            <a:off x="1162856" y="4319587"/>
            <a:ext cx="6838200" cy="238354"/>
            <a:chOff x="1260861" y="3941077"/>
            <a:chExt cx="6838200" cy="658800"/>
          </a:xfrm>
        </p:grpSpPr>
        <p:cxnSp>
          <p:nvCxnSpPr>
            <p:cNvPr id="1016" name="Google Shape;1016;p77"/>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1017" name="Google Shape;1017;p77"/>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018" name="Google Shape;1018;p77"/>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019" name="Google Shape;1019;p77"/>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020" name="Google Shape;1020;p77"/>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1021" name="Google Shape;1021;p77"/>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1022" name="Google Shape;1022;p77"/>
          <p:cNvSpPr txBox="1"/>
          <p:nvPr/>
        </p:nvSpPr>
        <p:spPr>
          <a:xfrm>
            <a:off x="5370300" y="3978050"/>
            <a:ext cx="7095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chemeClr val="dk1"/>
                </a:solidFill>
                <a:latin typeface="Lexend"/>
                <a:ea typeface="Lexend"/>
                <a:cs typeface="Lexend"/>
                <a:sym typeface="Lexend"/>
              </a:rPr>
              <a:t>madax (heads)</a:t>
            </a:r>
            <a:endParaRPr sz="1800">
              <a:solidFill>
                <a:schemeClr val="dk1"/>
              </a:solidFill>
              <a:latin typeface="Lexend"/>
              <a:ea typeface="Lexend"/>
              <a:cs typeface="Lexend"/>
              <a:sym typeface="Lexend"/>
            </a:endParaRPr>
          </a:p>
        </p:txBody>
      </p:sp>
      <p:sp>
        <p:nvSpPr>
          <p:cNvPr id="1023" name="Google Shape;1023;p77"/>
          <p:cNvSpPr txBox="1"/>
          <p:nvPr/>
        </p:nvSpPr>
        <p:spPr>
          <a:xfrm>
            <a:off x="4684500" y="3978050"/>
            <a:ext cx="5787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chemeClr val="dk1"/>
                </a:solidFill>
                <a:latin typeface="Lexend"/>
                <a:ea typeface="Lexend"/>
                <a:cs typeface="Lexend"/>
                <a:sym typeface="Lexend"/>
              </a:rPr>
              <a:t>dabo (tails)</a:t>
            </a:r>
            <a:endParaRPr sz="1800">
              <a:solidFill>
                <a:schemeClr val="dk1"/>
              </a:solidFill>
              <a:latin typeface="Lexend"/>
              <a:ea typeface="Lexend"/>
              <a:cs typeface="Lexend"/>
              <a:sym typeface="Lexend"/>
            </a:endParaRPr>
          </a:p>
        </p:txBody>
      </p:sp>
      <p:sp>
        <p:nvSpPr>
          <p:cNvPr id="1024" name="Google Shape;1024;p77"/>
          <p:cNvSpPr/>
          <p:nvPr/>
        </p:nvSpPr>
        <p:spPr>
          <a:xfrm>
            <a:off x="4804002" y="42075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5" name="Google Shape;1025;p77"/>
          <p:cNvSpPr/>
          <p:nvPr/>
        </p:nvSpPr>
        <p:spPr>
          <a:xfrm>
            <a:off x="5584475" y="42075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6" name="Google Shape;1026;p77"/>
          <p:cNvSpPr txBox="1"/>
          <p:nvPr>
            <p:ph idx="1" type="body"/>
          </p:nvPr>
        </p:nvSpPr>
        <p:spPr>
          <a:xfrm>
            <a:off x="590700" y="2192700"/>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250</a:t>
            </a:r>
            <a:endParaRPr sz="1600"/>
          </a:p>
        </p:txBody>
      </p:sp>
      <p:sp>
        <p:nvSpPr>
          <p:cNvPr id="1027" name="Google Shape;1027;p77"/>
          <p:cNvSpPr txBox="1"/>
          <p:nvPr>
            <p:ph idx="1" type="body"/>
          </p:nvPr>
        </p:nvSpPr>
        <p:spPr>
          <a:xfrm>
            <a:off x="590700" y="2783827"/>
            <a:ext cx="3918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150</a:t>
            </a:r>
            <a:endParaRPr sz="1600"/>
          </a:p>
        </p:txBody>
      </p:sp>
      <p:sp>
        <p:nvSpPr>
          <p:cNvPr id="1028" name="Google Shape;1028;p77"/>
          <p:cNvSpPr txBox="1"/>
          <p:nvPr>
            <p:ph idx="1" type="body"/>
          </p:nvPr>
        </p:nvSpPr>
        <p:spPr>
          <a:xfrm>
            <a:off x="692936" y="3393425"/>
            <a:ext cx="260700" cy="2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600"/>
          </a:p>
        </p:txBody>
      </p:sp>
      <p:cxnSp>
        <p:nvCxnSpPr>
          <p:cNvPr id="1029" name="Google Shape;1029;p77"/>
          <p:cNvCxnSpPr/>
          <p:nvPr/>
        </p:nvCxnSpPr>
        <p:spPr>
          <a:xfrm>
            <a:off x="951697" y="3518981"/>
            <a:ext cx="56700" cy="0"/>
          </a:xfrm>
          <a:prstGeom prst="straightConnector1">
            <a:avLst/>
          </a:prstGeom>
          <a:noFill/>
          <a:ln cap="flat" cmpd="sng" w="28575">
            <a:solidFill>
              <a:schemeClr val="dk1"/>
            </a:solidFill>
            <a:prstDash val="solid"/>
            <a:round/>
            <a:headEnd len="med" w="med" type="none"/>
            <a:tailEnd len="med" w="med" type="none"/>
          </a:ln>
        </p:spPr>
      </p:cxnSp>
      <p:cxnSp>
        <p:nvCxnSpPr>
          <p:cNvPr id="1030" name="Google Shape;1030;p77"/>
          <p:cNvCxnSpPr/>
          <p:nvPr/>
        </p:nvCxnSpPr>
        <p:spPr>
          <a:xfrm>
            <a:off x="951697" y="3218235"/>
            <a:ext cx="56700" cy="0"/>
          </a:xfrm>
          <a:prstGeom prst="straightConnector1">
            <a:avLst/>
          </a:prstGeom>
          <a:noFill/>
          <a:ln cap="flat" cmpd="sng" w="28575">
            <a:solidFill>
              <a:schemeClr val="dk1"/>
            </a:solidFill>
            <a:prstDash val="solid"/>
            <a:round/>
            <a:headEnd len="med" w="med" type="none"/>
            <a:tailEnd len="med" w="med" type="none"/>
          </a:ln>
        </p:spPr>
      </p:cxnSp>
      <p:cxnSp>
        <p:nvCxnSpPr>
          <p:cNvPr id="1031" name="Google Shape;1031;p77"/>
          <p:cNvCxnSpPr/>
          <p:nvPr/>
        </p:nvCxnSpPr>
        <p:spPr>
          <a:xfrm>
            <a:off x="951697" y="2920528"/>
            <a:ext cx="56700" cy="0"/>
          </a:xfrm>
          <a:prstGeom prst="straightConnector1">
            <a:avLst/>
          </a:prstGeom>
          <a:noFill/>
          <a:ln cap="flat" cmpd="sng" w="28575">
            <a:solidFill>
              <a:schemeClr val="dk1"/>
            </a:solidFill>
            <a:prstDash val="solid"/>
            <a:round/>
            <a:headEnd len="med" w="med" type="none"/>
            <a:tailEnd len="med" w="med" type="none"/>
          </a:ln>
        </p:spPr>
      </p:cxnSp>
      <p:cxnSp>
        <p:nvCxnSpPr>
          <p:cNvPr id="1032" name="Google Shape;1032;p77"/>
          <p:cNvCxnSpPr/>
          <p:nvPr/>
        </p:nvCxnSpPr>
        <p:spPr>
          <a:xfrm>
            <a:off x="951697" y="2622821"/>
            <a:ext cx="56700" cy="0"/>
          </a:xfrm>
          <a:prstGeom prst="straightConnector1">
            <a:avLst/>
          </a:prstGeom>
          <a:noFill/>
          <a:ln cap="flat" cmpd="sng" w="28575">
            <a:solidFill>
              <a:schemeClr val="dk1"/>
            </a:solidFill>
            <a:prstDash val="solid"/>
            <a:round/>
            <a:headEnd len="med" w="med" type="none"/>
            <a:tailEnd len="med" w="med" type="none"/>
          </a:ln>
        </p:spPr>
      </p:cxnSp>
      <p:cxnSp>
        <p:nvCxnSpPr>
          <p:cNvPr id="1033" name="Google Shape;1033;p77"/>
          <p:cNvCxnSpPr/>
          <p:nvPr/>
        </p:nvCxnSpPr>
        <p:spPr>
          <a:xfrm>
            <a:off x="951697" y="2325114"/>
            <a:ext cx="56700" cy="0"/>
          </a:xfrm>
          <a:prstGeom prst="straightConnector1">
            <a:avLst/>
          </a:prstGeom>
          <a:noFill/>
          <a:ln cap="flat" cmpd="sng" w="28575">
            <a:solidFill>
              <a:schemeClr val="dk1"/>
            </a:solidFill>
            <a:prstDash val="solid"/>
            <a:round/>
            <a:headEnd len="med" w="med" type="none"/>
            <a:tailEnd len="med" w="med" type="none"/>
          </a:ln>
        </p:spPr>
      </p:cxnSp>
      <p:cxnSp>
        <p:nvCxnSpPr>
          <p:cNvPr id="1034" name="Google Shape;1034;p77"/>
          <p:cNvCxnSpPr/>
          <p:nvPr/>
        </p:nvCxnSpPr>
        <p:spPr>
          <a:xfrm>
            <a:off x="951697" y="2027407"/>
            <a:ext cx="56700" cy="0"/>
          </a:xfrm>
          <a:prstGeom prst="straightConnector1">
            <a:avLst/>
          </a:prstGeom>
          <a:noFill/>
          <a:ln cap="flat" cmpd="sng" w="28575">
            <a:solidFill>
              <a:schemeClr val="dk1"/>
            </a:solidFill>
            <a:prstDash val="solid"/>
            <a:round/>
            <a:headEnd len="med" w="med" type="none"/>
            <a:tailEnd len="med" w="med" type="none"/>
          </a:ln>
        </p:spPr>
      </p:cxnSp>
      <p:sp>
        <p:nvSpPr>
          <p:cNvPr id="1035" name="Google Shape;1035;p77"/>
          <p:cNvSpPr txBox="1"/>
          <p:nvPr>
            <p:ph idx="1" type="body"/>
          </p:nvPr>
        </p:nvSpPr>
        <p:spPr>
          <a:xfrm>
            <a:off x="6267839" y="2851861"/>
            <a:ext cx="2453400" cy="1307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Marka ay fursadda ugu weyn tahay in frisbee-ku ku soo degto 'madax', fursadda uu ku soo degto 'dabo' ayaa yar.</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cxnSp>
        <p:nvCxnSpPr>
          <p:cNvPr id="1036" name="Google Shape;1036;p77"/>
          <p:cNvCxnSpPr/>
          <p:nvPr/>
        </p:nvCxnSpPr>
        <p:spPr>
          <a:xfrm>
            <a:off x="982575" y="2321400"/>
            <a:ext cx="2453400" cy="0"/>
          </a:xfrm>
          <a:prstGeom prst="straightConnector1">
            <a:avLst/>
          </a:prstGeom>
          <a:noFill/>
          <a:ln cap="flat" cmpd="sng" w="38100">
            <a:solidFill>
              <a:schemeClr val="dk1"/>
            </a:solidFill>
            <a:prstDash val="dash"/>
            <a:round/>
            <a:headEnd len="med" w="med" type="none"/>
            <a:tailEnd len="med" w="med" type="none"/>
          </a:ln>
        </p:spPr>
      </p:cxnSp>
      <p:sp>
        <p:nvSpPr>
          <p:cNvPr id="1037" name="Google Shape;1037;p77"/>
          <p:cNvSpPr txBox="1"/>
          <p:nvPr/>
        </p:nvSpPr>
        <p:spPr>
          <a:xfrm>
            <a:off x="3541500" y="3978050"/>
            <a:ext cx="5787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solidFill>
                  <a:schemeClr val="dk1"/>
                </a:solidFill>
                <a:latin typeface="Lexend"/>
                <a:ea typeface="Lexend"/>
                <a:cs typeface="Lexend"/>
                <a:sym typeface="Lexend"/>
              </a:rPr>
              <a:t>dabo (tails)</a:t>
            </a:r>
            <a:endParaRPr sz="1800">
              <a:solidFill>
                <a:schemeClr val="dk1"/>
              </a:solidFill>
              <a:latin typeface="Lexend"/>
              <a:ea typeface="Lexend"/>
              <a:cs typeface="Lexend"/>
              <a:sym typeface="Lexend"/>
            </a:endParaRPr>
          </a:p>
        </p:txBody>
      </p:sp>
      <p:sp>
        <p:nvSpPr>
          <p:cNvPr id="1038" name="Google Shape;1038;p77"/>
          <p:cNvSpPr/>
          <p:nvPr/>
        </p:nvSpPr>
        <p:spPr>
          <a:xfrm>
            <a:off x="3661002" y="42075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9" name="Google Shape;1039;p77"/>
          <p:cNvSpPr txBox="1"/>
          <p:nvPr>
            <p:ph idx="1" type="body"/>
          </p:nvPr>
        </p:nvSpPr>
        <p:spPr>
          <a:xfrm>
            <a:off x="4685525" y="2033100"/>
            <a:ext cx="2888100" cy="679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Taas macneheedu waa in 'dabo' uu leeyahay fursad ka yar fursad siman.</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1040" name="Google Shape;1040;p77"/>
          <p:cNvSpPr txBox="1"/>
          <p:nvPr>
            <p:ph idx="1" type="body"/>
          </p:nvPr>
        </p:nvSpPr>
        <p:spPr>
          <a:xfrm>
            <a:off x="1302675" y="1644825"/>
            <a:ext cx="23016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tijaabooyinka = 500</a:t>
            </a:r>
            <a:endParaRPr sz="1600"/>
          </a:p>
        </p:txBody>
      </p:sp>
      <p:sp>
        <p:nvSpPr>
          <p:cNvPr id="1041" name="Google Shape;1041;p77"/>
          <p:cNvSpPr txBox="1"/>
          <p:nvPr>
            <p:ph idx="1" type="body"/>
          </p:nvPr>
        </p:nvSpPr>
        <p:spPr>
          <a:xfrm>
            <a:off x="324000" y="1083550"/>
            <a:ext cx="7293600" cy="36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Sidaa darteed, 'dabo' wuxuu ka horreeyaa bartamaha miisaanka.</a:t>
            </a:r>
            <a:r>
              <a:rPr lang="en-GB" sz="1800">
                <a:latin typeface="Lexend"/>
              </a:rPr>
              <a:t/>
            </a:r>
            <a:r>
              <a:rPr lang="en-GB" sz="1800">
                <a:latin typeface="Lexend"/>
              </a:rPr>
              <a:t/>
            </a:r>
            <a:r>
              <a:rPr lang="en-GB" sz="1800">
                <a:solidFill>
                  <a:schemeClr val="accent4"/>
                </a:solidFill>
                <a:latin typeface="Lexend"/>
              </a:rPr>
              <a:t/>
            </a:r>
            <a:r>
              <a:rPr lang="en-GB" sz="1800">
                <a:latin typeface="Lexend"/>
              </a:rPr>
              <a:t/>
            </a:r>
            <a:r>
              <a:rPr lang="en-GB" sz="1800">
                <a:solidFill>
                  <a:schemeClr val="accent4"/>
                </a:solidFill>
                <a:latin typeface="Lexend"/>
              </a:rPr>
              <a:t/>
            </a:r>
            <a:r>
              <a:rPr lang="en-GB" sz="1800">
                <a:latin typeface="Lexend"/>
              </a:rPr>
              <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2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02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78"/>
          <p:cNvSpPr txBox="1"/>
          <p:nvPr>
            <p:ph idx="1" type="body"/>
          </p:nvPr>
        </p:nvSpPr>
        <p:spPr>
          <a:xfrm>
            <a:off x="324000" y="759300"/>
            <a:ext cx="8237700" cy="7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Leb (brick) ciyaar oo la tuuro hawada ayaa ku soo degi kara mid ka mid ah afar siyaabood.</a:t>
            </a:r>
            <a:endParaRPr sz="2000"/>
          </a:p>
        </p:txBody>
      </p:sp>
      <p:grpSp>
        <p:nvGrpSpPr>
          <p:cNvPr id="1047" name="Google Shape;1047;p78"/>
          <p:cNvGrpSpPr/>
          <p:nvPr/>
        </p:nvGrpSpPr>
        <p:grpSpPr>
          <a:xfrm>
            <a:off x="3163185" y="2474842"/>
            <a:ext cx="580360" cy="410747"/>
            <a:chOff x="1752637" y="1416235"/>
            <a:chExt cx="801602" cy="567330"/>
          </a:xfrm>
        </p:grpSpPr>
        <p:sp>
          <p:nvSpPr>
            <p:cNvPr id="1048" name="Google Shape;1048;p78"/>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9" name="Google Shape;1049;p78"/>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50" name="Google Shape;1050;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grpSp>
        <p:nvGrpSpPr>
          <p:cNvPr id="1051" name="Google Shape;1051;p78"/>
          <p:cNvGrpSpPr/>
          <p:nvPr/>
        </p:nvGrpSpPr>
        <p:grpSpPr>
          <a:xfrm>
            <a:off x="619692" y="1965385"/>
            <a:ext cx="943655" cy="808764"/>
            <a:chOff x="1828325" y="1905000"/>
            <a:chExt cx="1407600" cy="1206750"/>
          </a:xfrm>
        </p:grpSpPr>
        <p:sp>
          <p:nvSpPr>
            <p:cNvPr id="1052" name="Google Shape;1052;p78"/>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3" name="Google Shape;1053;p78"/>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4" name="Google Shape;1054;p78"/>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55" name="Google Shape;1055;p78"/>
          <p:cNvGrpSpPr/>
          <p:nvPr/>
        </p:nvGrpSpPr>
        <p:grpSpPr>
          <a:xfrm>
            <a:off x="5282914" y="1941120"/>
            <a:ext cx="745843" cy="808853"/>
            <a:chOff x="5369297" y="1230126"/>
            <a:chExt cx="1030169" cy="1117200"/>
          </a:xfrm>
        </p:grpSpPr>
        <p:sp>
          <p:nvSpPr>
            <p:cNvPr id="1056" name="Google Shape;1056;p78"/>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57" name="Google Shape;1057;p78"/>
            <p:cNvGrpSpPr/>
            <p:nvPr/>
          </p:nvGrpSpPr>
          <p:grpSpPr>
            <a:xfrm flipH="1" rot="5400000">
              <a:off x="5715037" y="1492435"/>
              <a:ext cx="801576" cy="567284"/>
              <a:chOff x="5638837" y="1263835"/>
              <a:chExt cx="801576" cy="567284"/>
            </a:xfrm>
          </p:grpSpPr>
          <p:sp>
            <p:nvSpPr>
              <p:cNvPr id="1058" name="Google Shape;1058;p78"/>
              <p:cNvSpPr/>
              <p:nvPr/>
            </p:nvSpPr>
            <p:spPr>
              <a:xfrm>
                <a:off x="5922039" y="1263835"/>
                <a:ext cx="518375" cy="309125"/>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9" name="Google Shape;1059;p78"/>
              <p:cNvSpPr/>
              <p:nvPr/>
            </p:nvSpPr>
            <p:spPr>
              <a:xfrm>
                <a:off x="5638837" y="1493665"/>
                <a:ext cx="565879" cy="337454"/>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060" name="Google Shape;1060;p78"/>
          <p:cNvGrpSpPr/>
          <p:nvPr/>
        </p:nvGrpSpPr>
        <p:grpSpPr>
          <a:xfrm>
            <a:off x="7458667" y="1928157"/>
            <a:ext cx="511723" cy="874664"/>
            <a:chOff x="6752450" y="1106973"/>
            <a:chExt cx="706800" cy="1208100"/>
          </a:xfrm>
        </p:grpSpPr>
        <p:sp>
          <p:nvSpPr>
            <p:cNvPr id="1061" name="Google Shape;1061;p78"/>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2" name="Google Shape;1062;p78"/>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3" name="Google Shape;1063;p78"/>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4" name="Google Shape;1064;p78"/>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5" name="Google Shape;1065;p78"/>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66" name="Google Shape;1066;p78"/>
          <p:cNvSpPr/>
          <p:nvPr/>
        </p:nvSpPr>
        <p:spPr>
          <a:xfrm>
            <a:off x="2939028" y="2084592"/>
            <a:ext cx="943800" cy="7239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7" name="Google Shape;1067;p78"/>
          <p:cNvSpPr/>
          <p:nvPr/>
        </p:nvSpPr>
        <p:spPr>
          <a:xfrm rot="-167672">
            <a:off x="3125862" y="2272122"/>
            <a:ext cx="455341" cy="128854"/>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8" name="Google Shape;1068;p78"/>
          <p:cNvSpPr/>
          <p:nvPr/>
        </p:nvSpPr>
        <p:spPr>
          <a:xfrm rot="-167672">
            <a:off x="3272598" y="2115664"/>
            <a:ext cx="455341" cy="128854"/>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9" name="Google Shape;1069;p78"/>
          <p:cNvSpPr txBox="1"/>
          <p:nvPr>
            <p:ph idx="1" type="body"/>
          </p:nvPr>
        </p:nvSpPr>
        <p:spPr>
          <a:xfrm>
            <a:off x="662111" y="1536495"/>
            <a:ext cx="2832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2000"/>
          </a:p>
        </p:txBody>
      </p:sp>
      <p:sp>
        <p:nvSpPr>
          <p:cNvPr id="1070" name="Google Shape;1070;p78"/>
          <p:cNvSpPr txBox="1"/>
          <p:nvPr>
            <p:ph idx="1" type="body"/>
          </p:nvPr>
        </p:nvSpPr>
        <p:spPr>
          <a:xfrm>
            <a:off x="2925984" y="1536495"/>
            <a:ext cx="2832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2000"/>
          </a:p>
        </p:txBody>
      </p:sp>
      <p:sp>
        <p:nvSpPr>
          <p:cNvPr id="1071" name="Google Shape;1071;p78"/>
          <p:cNvSpPr txBox="1"/>
          <p:nvPr>
            <p:ph idx="1" type="body"/>
          </p:nvPr>
        </p:nvSpPr>
        <p:spPr>
          <a:xfrm>
            <a:off x="5189857" y="1536495"/>
            <a:ext cx="2832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2000"/>
          </a:p>
        </p:txBody>
      </p:sp>
      <p:sp>
        <p:nvSpPr>
          <p:cNvPr id="1072" name="Google Shape;1072;p78"/>
          <p:cNvSpPr txBox="1"/>
          <p:nvPr>
            <p:ph idx="1" type="body"/>
          </p:nvPr>
        </p:nvSpPr>
        <p:spPr>
          <a:xfrm>
            <a:off x="7453730" y="1536495"/>
            <a:ext cx="2832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2000"/>
          </a:p>
        </p:txBody>
      </p:sp>
      <p:sp>
        <p:nvSpPr>
          <p:cNvPr id="1073" name="Google Shape;1073;p78"/>
          <p:cNvSpPr txBox="1"/>
          <p:nvPr>
            <p:ph idx="1" type="body"/>
          </p:nvPr>
        </p:nvSpPr>
        <p:spPr>
          <a:xfrm>
            <a:off x="565075" y="2926997"/>
            <a:ext cx="16464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kuwa isku xira oo kor u jeeda (connectors up)</a:t>
            </a:r>
            <a:endParaRPr sz="1800"/>
          </a:p>
        </p:txBody>
      </p:sp>
      <p:sp>
        <p:nvSpPr>
          <p:cNvPr id="1074" name="Google Shape;1074;p78"/>
          <p:cNvSpPr txBox="1"/>
          <p:nvPr>
            <p:ph idx="1" type="body"/>
          </p:nvPr>
        </p:nvSpPr>
        <p:spPr>
          <a:xfrm>
            <a:off x="2897816" y="2926997"/>
            <a:ext cx="19311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kuwa isku xira oo hoos u jeeda (connectors down)</a:t>
            </a:r>
            <a:endParaRPr sz="1800"/>
          </a:p>
        </p:txBody>
      </p:sp>
      <p:sp>
        <p:nvSpPr>
          <p:cNvPr id="1075" name="Google Shape;1075;p78"/>
          <p:cNvSpPr txBox="1"/>
          <p:nvPr>
            <p:ph idx="1" type="body"/>
          </p:nvPr>
        </p:nvSpPr>
        <p:spPr>
          <a:xfrm>
            <a:off x="5208000" y="2926997"/>
            <a:ext cx="11601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weji dheer (long face)</a:t>
            </a:r>
            <a:endParaRPr sz="1800"/>
          </a:p>
        </p:txBody>
      </p:sp>
      <p:sp>
        <p:nvSpPr>
          <p:cNvPr id="1076" name="Google Shape;1076;p78"/>
          <p:cNvSpPr txBox="1"/>
          <p:nvPr>
            <p:ph idx="1" type="body"/>
          </p:nvPr>
        </p:nvSpPr>
        <p:spPr>
          <a:xfrm>
            <a:off x="7457078" y="2926997"/>
            <a:ext cx="13836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weji gaaban (short face)</a:t>
            </a:r>
            <a:r>
              <a:rPr lang="en-GB" sz="1100">
                <a:latin typeface="Lexend"/>
              </a:rPr>
              <a:t/>
            </a:r>
            <a:r>
              <a:rPr lang="en-GB" sz="1100">
                <a:latin typeface="Lexend"/>
              </a:rPr>
              <a:t/>
            </a:r>
            <a:endParaRPr sz="1800"/>
          </a:p>
        </p:txBody>
      </p:sp>
      <p:sp>
        <p:nvSpPr>
          <p:cNvPr id="1077" name="Google Shape;1077;p78"/>
          <p:cNvSpPr txBox="1"/>
          <p:nvPr>
            <p:ph idx="1" type="body"/>
          </p:nvPr>
        </p:nvSpPr>
        <p:spPr>
          <a:xfrm>
            <a:off x="324000" y="3578700"/>
            <a:ext cx="8496000" cy="41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Sidee baad u baari kartaa natiijooyinka kuwaas oo ka sugan kuwa kale?</a:t>
            </a:r>
            <a:endParaRPr sz="1900"/>
          </a:p>
        </p:txBody>
      </p:sp>
      <p:sp>
        <p:nvSpPr>
          <p:cNvPr id="1078" name="Google Shape;1078;p78"/>
          <p:cNvSpPr txBox="1"/>
          <p:nvPr>
            <p:ph idx="1" type="body"/>
          </p:nvPr>
        </p:nvSpPr>
        <p:spPr>
          <a:xfrm>
            <a:off x="324000" y="4100050"/>
            <a:ext cx="8496000" cy="33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Samee tijaabo (experiment) adiga oo leb-ka ciyaarta ku tuuraya hawada marar badan.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79"/>
          <p:cNvSpPr txBox="1"/>
          <p:nvPr>
            <p:ph idx="1" type="body"/>
          </p:nvPr>
        </p:nvSpPr>
        <p:spPr>
          <a:xfrm>
            <a:off x="324000" y="759300"/>
            <a:ext cx="8237700" cy="7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Tijaabo (experiment) waxay ka kooban tahay tuurista leb ciyaareed hawada 100 jeer. Natiijooyinka waxaa lagu muujiyey jaantuska (bar chart).</a:t>
            </a:r>
            <a:br>
              <a:rPr lang="en-GB" sz="2000"/>
            </a:br>
            <a:r>
              <a:rPr lang="en-GB" sz="1100">
                <a:latin typeface="Lexend"/>
              </a:rPr>
              <a:t/>
            </a:r>
            <a:endParaRPr sz="2000"/>
          </a:p>
        </p:txBody>
      </p:sp>
      <p:sp>
        <p:nvSpPr>
          <p:cNvPr id="1084" name="Google Shape;1084;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grpSp>
        <p:nvGrpSpPr>
          <p:cNvPr id="1085" name="Google Shape;1085;p79"/>
          <p:cNvGrpSpPr/>
          <p:nvPr/>
        </p:nvGrpSpPr>
        <p:grpSpPr>
          <a:xfrm>
            <a:off x="872147" y="4422016"/>
            <a:ext cx="351478" cy="301325"/>
            <a:chOff x="1828325" y="1905000"/>
            <a:chExt cx="1407600" cy="1206750"/>
          </a:xfrm>
        </p:grpSpPr>
        <p:sp>
          <p:nvSpPr>
            <p:cNvPr id="1086" name="Google Shape;1086;p79"/>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7" name="Google Shape;1087;p79"/>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8" name="Google Shape;1088;p79"/>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89" name="Google Shape;1089;p79"/>
          <p:cNvGrpSpPr/>
          <p:nvPr/>
        </p:nvGrpSpPr>
        <p:grpSpPr>
          <a:xfrm>
            <a:off x="2610016" y="4462032"/>
            <a:ext cx="277940" cy="301421"/>
            <a:chOff x="5369297" y="1230126"/>
            <a:chExt cx="1030169" cy="1117200"/>
          </a:xfrm>
        </p:grpSpPr>
        <p:sp>
          <p:nvSpPr>
            <p:cNvPr id="1090" name="Google Shape;1090;p79"/>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91" name="Google Shape;1091;p79"/>
            <p:cNvGrpSpPr/>
            <p:nvPr/>
          </p:nvGrpSpPr>
          <p:grpSpPr>
            <a:xfrm flipH="1" rot="5400000">
              <a:off x="5715001" y="1492400"/>
              <a:ext cx="801602" cy="567330"/>
              <a:chOff x="5638837" y="1263835"/>
              <a:chExt cx="801602" cy="567330"/>
            </a:xfrm>
          </p:grpSpPr>
          <p:sp>
            <p:nvSpPr>
              <p:cNvPr id="1092" name="Google Shape;1092;p79"/>
              <p:cNvSpPr/>
              <p:nvPr/>
            </p:nvSpPr>
            <p:spPr>
              <a:xfrm>
                <a:off x="5922039" y="12638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3" name="Google Shape;1093;p79"/>
              <p:cNvSpPr/>
              <p:nvPr/>
            </p:nvSpPr>
            <p:spPr>
              <a:xfrm>
                <a:off x="5638837" y="14936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094" name="Google Shape;1094;p79"/>
          <p:cNvGrpSpPr/>
          <p:nvPr/>
        </p:nvGrpSpPr>
        <p:grpSpPr>
          <a:xfrm>
            <a:off x="3420744" y="4443231"/>
            <a:ext cx="190695" cy="325945"/>
            <a:chOff x="6752450" y="1106973"/>
            <a:chExt cx="706800" cy="1208100"/>
          </a:xfrm>
        </p:grpSpPr>
        <p:sp>
          <p:nvSpPr>
            <p:cNvPr id="1095" name="Google Shape;1095;p79"/>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6" name="Google Shape;1096;p79"/>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7" name="Google Shape;1097;p79"/>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8" name="Google Shape;1098;p79"/>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9" name="Google Shape;1099;p79"/>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00" name="Google Shape;1100;p79"/>
          <p:cNvGrpSpPr/>
          <p:nvPr/>
        </p:nvGrpSpPr>
        <p:grpSpPr>
          <a:xfrm>
            <a:off x="1736469" y="4466439"/>
            <a:ext cx="351600" cy="298537"/>
            <a:chOff x="1736469" y="4428339"/>
            <a:chExt cx="351600" cy="298537"/>
          </a:xfrm>
        </p:grpSpPr>
        <p:grpSp>
          <p:nvGrpSpPr>
            <p:cNvPr id="1101" name="Google Shape;1101;p79"/>
            <p:cNvGrpSpPr/>
            <p:nvPr/>
          </p:nvGrpSpPr>
          <p:grpSpPr>
            <a:xfrm>
              <a:off x="1736469" y="4428339"/>
              <a:ext cx="351600" cy="298537"/>
              <a:chOff x="1736469" y="4428339"/>
              <a:chExt cx="351600" cy="298537"/>
            </a:xfrm>
          </p:grpSpPr>
          <p:grpSp>
            <p:nvGrpSpPr>
              <p:cNvPr id="1102" name="Google Shape;1102;p79"/>
              <p:cNvGrpSpPr/>
              <p:nvPr/>
            </p:nvGrpSpPr>
            <p:grpSpPr>
              <a:xfrm>
                <a:off x="1820065" y="4573811"/>
                <a:ext cx="216272" cy="153066"/>
                <a:chOff x="1752637" y="1416235"/>
                <a:chExt cx="801602" cy="567330"/>
              </a:xfrm>
            </p:grpSpPr>
            <p:sp>
              <p:nvSpPr>
                <p:cNvPr id="1103" name="Google Shape;1103;p79"/>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4" name="Google Shape;1104;p79"/>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05" name="Google Shape;1105;p79"/>
              <p:cNvSpPr/>
              <p:nvPr/>
            </p:nvSpPr>
            <p:spPr>
              <a:xfrm>
                <a:off x="1736469" y="4428339"/>
                <a:ext cx="351600" cy="2697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6" name="Google Shape;1106;p79"/>
              <p:cNvSpPr/>
              <p:nvPr/>
            </p:nvSpPr>
            <p:spPr>
              <a:xfrm rot="-164157">
                <a:off x="1806113" y="4498293"/>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07" name="Google Shape;1107;p79"/>
            <p:cNvSpPr/>
            <p:nvPr/>
          </p:nvSpPr>
          <p:spPr>
            <a:xfrm rot="-164157">
              <a:off x="1860785" y="4440000"/>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08" name="Google Shape;1108;p79"/>
          <p:cNvSpPr txBox="1"/>
          <p:nvPr>
            <p:ph idx="1" type="body"/>
          </p:nvPr>
        </p:nvSpPr>
        <p:spPr>
          <a:xfrm>
            <a:off x="985477" y="4132735"/>
            <a:ext cx="235800" cy="30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2000"/>
          </a:p>
        </p:txBody>
      </p:sp>
      <p:sp>
        <p:nvSpPr>
          <p:cNvPr id="1109" name="Google Shape;1109;p79"/>
          <p:cNvSpPr txBox="1"/>
          <p:nvPr>
            <p:ph idx="1" type="body"/>
          </p:nvPr>
        </p:nvSpPr>
        <p:spPr>
          <a:xfrm>
            <a:off x="1863337" y="4146583"/>
            <a:ext cx="235800" cy="30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2000"/>
          </a:p>
        </p:txBody>
      </p:sp>
      <p:sp>
        <p:nvSpPr>
          <p:cNvPr id="1110" name="Google Shape;1110;p79"/>
          <p:cNvSpPr txBox="1"/>
          <p:nvPr>
            <p:ph idx="1" type="body"/>
          </p:nvPr>
        </p:nvSpPr>
        <p:spPr>
          <a:xfrm>
            <a:off x="4438800" y="1717326"/>
            <a:ext cx="4413300" cy="193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Leb-ka ciyaarta ayaa ku dhow in mar kale hawada lagu tuuro.</a:t>
            </a:r>
            <a:endParaRPr sz="2000"/>
          </a:p>
          <a:p>
            <a:pPr indent="0" lvl="0" marL="0" rtl="0" algn="l">
              <a:spcBef>
                <a:spcPts val="1000"/>
              </a:spcBef>
              <a:spcAft>
                <a:spcPts val="1000"/>
              </a:spcAft>
              <a:buNone/>
            </a:pPr>
            <a:r>
              <a:rPr lang="en-GB" sz="1100">
                <a:latin typeface="Lexend"/>
              </a:rPr>
              <a:t>Iyadoo lagu salaynayo natiijooyinkan, natiijada ugu sugan (likely) waa kee?</a:t>
            </a:r>
            <a:endParaRPr sz="2000"/>
          </a:p>
        </p:txBody>
      </p:sp>
      <p:sp>
        <p:nvSpPr>
          <p:cNvPr id="1111" name="Google Shape;1111;p79"/>
          <p:cNvSpPr txBox="1"/>
          <p:nvPr>
            <p:ph idx="1" type="body"/>
          </p:nvPr>
        </p:nvSpPr>
        <p:spPr>
          <a:xfrm>
            <a:off x="2669553" y="4146583"/>
            <a:ext cx="235800" cy="30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2000"/>
          </a:p>
        </p:txBody>
      </p:sp>
      <p:sp>
        <p:nvSpPr>
          <p:cNvPr id="1112" name="Google Shape;1112;p79"/>
          <p:cNvSpPr txBox="1"/>
          <p:nvPr>
            <p:ph idx="1" type="body"/>
          </p:nvPr>
        </p:nvSpPr>
        <p:spPr>
          <a:xfrm>
            <a:off x="3430494" y="4146583"/>
            <a:ext cx="235800" cy="30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2000"/>
          </a:p>
        </p:txBody>
      </p:sp>
      <p:pic>
        <p:nvPicPr>
          <p:cNvPr id="1113" name="Google Shape;1113;p79"/>
          <p:cNvPicPr preferRelativeResize="0"/>
          <p:nvPr/>
        </p:nvPicPr>
        <p:blipFill rotWithShape="1">
          <a:blip r:embed="rId3">
            <a:alphaModFix/>
          </a:blip>
          <a:srcRect b="0" l="0" r="0" t="4461"/>
          <a:stretch/>
        </p:blipFill>
        <p:spPr>
          <a:xfrm>
            <a:off x="712150" y="1744313"/>
            <a:ext cx="3099250" cy="2438537"/>
          </a:xfrm>
          <a:prstGeom prst="rect">
            <a:avLst/>
          </a:prstGeom>
          <a:noFill/>
          <a:ln>
            <a:noFill/>
          </a:ln>
        </p:spPr>
      </p:pic>
      <p:cxnSp>
        <p:nvCxnSpPr>
          <p:cNvPr id="1114" name="Google Shape;1114;p79"/>
          <p:cNvCxnSpPr/>
          <p:nvPr/>
        </p:nvCxnSpPr>
        <p:spPr>
          <a:xfrm>
            <a:off x="719825" y="4180825"/>
            <a:ext cx="3351900" cy="0"/>
          </a:xfrm>
          <a:prstGeom prst="straightConnector1">
            <a:avLst/>
          </a:prstGeom>
          <a:noFill/>
          <a:ln cap="flat" cmpd="sng" w="38100">
            <a:solidFill>
              <a:schemeClr val="dk1"/>
            </a:solidFill>
            <a:prstDash val="solid"/>
            <a:round/>
            <a:headEnd len="med" w="med" type="none"/>
            <a:tailEnd len="med" w="med" type="triangle"/>
          </a:ln>
        </p:spPr>
      </p:cxnSp>
      <p:cxnSp>
        <p:nvCxnSpPr>
          <p:cNvPr id="1115" name="Google Shape;1115;p79"/>
          <p:cNvCxnSpPr/>
          <p:nvPr/>
        </p:nvCxnSpPr>
        <p:spPr>
          <a:xfrm rot="10800000">
            <a:off x="719825" y="1534050"/>
            <a:ext cx="0" cy="2657700"/>
          </a:xfrm>
          <a:prstGeom prst="straightConnector1">
            <a:avLst/>
          </a:prstGeom>
          <a:noFill/>
          <a:ln cap="flat" cmpd="sng" w="38100">
            <a:solidFill>
              <a:schemeClr val="dk1"/>
            </a:solidFill>
            <a:prstDash val="solid"/>
            <a:round/>
            <a:headEnd len="med" w="med" type="none"/>
            <a:tailEnd len="med" w="med" type="triangle"/>
          </a:ln>
        </p:spPr>
      </p:cxnSp>
      <p:sp>
        <p:nvSpPr>
          <p:cNvPr id="1116" name="Google Shape;1116;p79"/>
          <p:cNvSpPr txBox="1"/>
          <p:nvPr>
            <p:ph idx="1" type="body"/>
          </p:nvPr>
        </p:nvSpPr>
        <p:spPr>
          <a:xfrm rot="-5400000">
            <a:off x="-244484" y="2699467"/>
            <a:ext cx="1472100" cy="30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noqnoqoshada (frequency)</a:t>
            </a:r>
            <a:endParaRPr sz="2000"/>
          </a:p>
        </p:txBody>
      </p:sp>
      <p:sp>
        <p:nvSpPr>
          <p:cNvPr id="1117" name="Google Shape;1117;p79"/>
          <p:cNvSpPr txBox="1"/>
          <p:nvPr>
            <p:ph idx="1" type="body"/>
          </p:nvPr>
        </p:nvSpPr>
        <p:spPr>
          <a:xfrm>
            <a:off x="5029650" y="3871450"/>
            <a:ext cx="2832300" cy="48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B - isku xirka hoose (connectors down)</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0"/>
          <p:cNvSpPr txBox="1"/>
          <p:nvPr>
            <p:ph idx="1" type="subTitle"/>
          </p:nvPr>
        </p:nvSpPr>
        <p:spPr>
          <a:xfrm>
            <a:off x="980575" y="3196125"/>
            <a:ext cx="62799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Dhacdada leh soo noqnoqoshada (frequency) ugu sarreysa ayaa ah midka ugu suurtagalsan, sidaas darteed waxay leedahay fursad ka weyn fursad siman.</a:t>
            </a:r>
            <a:r>
              <a:rPr lang="en-GB" sz="1100">
                <a:solidFill>
                  <a:schemeClr val="accent4"/>
                </a:solidFill>
                <a:latin typeface="Lexend"/>
              </a:rPr>
              <a:t/>
            </a:r>
            <a:r>
              <a:rPr lang="en-GB" sz="1100">
                <a:latin typeface="Lexend"/>
              </a:rPr>
              <a:t/>
            </a:r>
            <a:br>
              <a:rPr lang="en-GB" sz="2000"/>
            </a:br>
            <a:r>
              <a:rPr lang="en-GB" sz="1100">
                <a:solidFill>
                  <a:schemeClr val="accent4"/>
                </a:solidFill>
                <a:latin typeface="Lexend"/>
              </a:rPr>
              <a:t/>
            </a:r>
            <a:r>
              <a:rPr lang="en-GB" sz="1100">
                <a:latin typeface="Lexend"/>
              </a:rPr>
              <a:t/>
            </a:r>
            <a:endParaRPr sz="2000"/>
          </a:p>
        </p:txBody>
      </p:sp>
      <p:sp>
        <p:nvSpPr>
          <p:cNvPr id="1123" name="Google Shape;1123;p80"/>
          <p:cNvSpPr txBox="1"/>
          <p:nvPr>
            <p:ph idx="2" type="subTitle"/>
          </p:nvPr>
        </p:nvSpPr>
        <p:spPr>
          <a:xfrm>
            <a:off x="324000" y="1080000"/>
            <a:ext cx="5085600" cy="79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Mid ka mid ah dhacdooyinku ma laha fursad ka weyn fursad siman.</a:t>
            </a:r>
            <a:endParaRPr/>
          </a:p>
        </p:txBody>
      </p:sp>
      <p:sp>
        <p:nvSpPr>
          <p:cNvPr id="1124" name="Google Shape;1124;p80"/>
          <p:cNvSpPr txBox="1"/>
          <p:nvPr>
            <p:ph idx="3" type="subTitle"/>
          </p:nvPr>
        </p:nvSpPr>
        <p:spPr>
          <a:xfrm>
            <a:off x="980575" y="4040353"/>
            <a:ext cx="63267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Mid ka mid ah dhacdooyinku ma laha soo noqnoqosho (frequency) ka weyn kala badh tirada tijaabooyinka (trials).</a:t>
            </a:r>
            <a:r>
              <a:rPr lang="en-GB" sz="1100">
                <a:solidFill>
                  <a:schemeClr val="accent4"/>
                </a:solidFill>
                <a:latin typeface="Lexend"/>
              </a:rPr>
              <a:t/>
            </a:r>
            <a:r>
              <a:rPr lang="en-GB" sz="1100">
                <a:latin typeface="Lexend"/>
              </a:rPr>
              <a:t/>
            </a:r>
            <a:endParaRPr sz="2000"/>
          </a:p>
        </p:txBody>
      </p:sp>
      <p:sp>
        <p:nvSpPr>
          <p:cNvPr id="1125" name="Google Shape;1125;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Qorsheynta iyo samaynta tijaabooyinka (experiments)</a:t>
            </a:r>
            <a:endParaRPr/>
          </a:p>
        </p:txBody>
      </p:sp>
      <p:grpSp>
        <p:nvGrpSpPr>
          <p:cNvPr id="1126" name="Google Shape;1126;p80"/>
          <p:cNvGrpSpPr/>
          <p:nvPr/>
        </p:nvGrpSpPr>
        <p:grpSpPr>
          <a:xfrm>
            <a:off x="6872392" y="2918730"/>
            <a:ext cx="213814" cy="183305"/>
            <a:chOff x="1828325" y="1905000"/>
            <a:chExt cx="1407600" cy="1206750"/>
          </a:xfrm>
        </p:grpSpPr>
        <p:sp>
          <p:nvSpPr>
            <p:cNvPr id="1127" name="Google Shape;1127;p80"/>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8" name="Google Shape;1128;p80"/>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9" name="Google Shape;1129;p80"/>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30" name="Google Shape;1130;p80"/>
          <p:cNvGrpSpPr/>
          <p:nvPr/>
        </p:nvGrpSpPr>
        <p:grpSpPr>
          <a:xfrm>
            <a:off x="7930217" y="2943220"/>
            <a:ext cx="169154" cy="183444"/>
            <a:chOff x="5369297" y="1230126"/>
            <a:chExt cx="1030169" cy="1117200"/>
          </a:xfrm>
        </p:grpSpPr>
        <p:sp>
          <p:nvSpPr>
            <p:cNvPr id="1131" name="Google Shape;1131;p80"/>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132" name="Google Shape;1132;p80"/>
            <p:cNvGrpSpPr/>
            <p:nvPr/>
          </p:nvGrpSpPr>
          <p:grpSpPr>
            <a:xfrm flipH="1" rot="5400000">
              <a:off x="5715001" y="1492400"/>
              <a:ext cx="801602" cy="567330"/>
              <a:chOff x="5638837" y="1263835"/>
              <a:chExt cx="801602" cy="567330"/>
            </a:xfrm>
          </p:grpSpPr>
          <p:sp>
            <p:nvSpPr>
              <p:cNvPr id="1133" name="Google Shape;1133;p80"/>
              <p:cNvSpPr/>
              <p:nvPr/>
            </p:nvSpPr>
            <p:spPr>
              <a:xfrm>
                <a:off x="5922039" y="12638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4" name="Google Shape;1134;p80"/>
              <p:cNvSpPr/>
              <p:nvPr/>
            </p:nvSpPr>
            <p:spPr>
              <a:xfrm>
                <a:off x="5638837" y="14936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135" name="Google Shape;1135;p80"/>
          <p:cNvGrpSpPr/>
          <p:nvPr/>
        </p:nvGrpSpPr>
        <p:grpSpPr>
          <a:xfrm>
            <a:off x="8423646" y="2931778"/>
            <a:ext cx="116057" cy="198370"/>
            <a:chOff x="6752450" y="1106973"/>
            <a:chExt cx="706800" cy="1208100"/>
          </a:xfrm>
        </p:grpSpPr>
        <p:sp>
          <p:nvSpPr>
            <p:cNvPr id="1136" name="Google Shape;1136;p80"/>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7" name="Google Shape;1137;p80"/>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8" name="Google Shape;1138;p80"/>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9" name="Google Shape;1139;p80"/>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0" name="Google Shape;1140;p80"/>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41" name="Google Shape;1141;p80"/>
          <p:cNvGrpSpPr/>
          <p:nvPr/>
        </p:nvGrpSpPr>
        <p:grpSpPr>
          <a:xfrm>
            <a:off x="7398522" y="2945727"/>
            <a:ext cx="213984" cy="181690"/>
            <a:chOff x="1736469" y="4428339"/>
            <a:chExt cx="351600" cy="298537"/>
          </a:xfrm>
        </p:grpSpPr>
        <p:grpSp>
          <p:nvGrpSpPr>
            <p:cNvPr id="1142" name="Google Shape;1142;p80"/>
            <p:cNvGrpSpPr/>
            <p:nvPr/>
          </p:nvGrpSpPr>
          <p:grpSpPr>
            <a:xfrm>
              <a:off x="1736469" y="4428339"/>
              <a:ext cx="351600" cy="298537"/>
              <a:chOff x="1736469" y="4428339"/>
              <a:chExt cx="351600" cy="298537"/>
            </a:xfrm>
          </p:grpSpPr>
          <p:grpSp>
            <p:nvGrpSpPr>
              <p:cNvPr id="1143" name="Google Shape;1143;p80"/>
              <p:cNvGrpSpPr/>
              <p:nvPr/>
            </p:nvGrpSpPr>
            <p:grpSpPr>
              <a:xfrm>
                <a:off x="1820065" y="4573811"/>
                <a:ext cx="216272" cy="153066"/>
                <a:chOff x="1752637" y="1416235"/>
                <a:chExt cx="801602" cy="567330"/>
              </a:xfrm>
            </p:grpSpPr>
            <p:sp>
              <p:nvSpPr>
                <p:cNvPr id="1144" name="Google Shape;1144;p80"/>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5" name="Google Shape;1145;p80"/>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46" name="Google Shape;1146;p80"/>
              <p:cNvSpPr/>
              <p:nvPr/>
            </p:nvSpPr>
            <p:spPr>
              <a:xfrm>
                <a:off x="1736469" y="4428339"/>
                <a:ext cx="351600" cy="2697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7" name="Google Shape;1147;p80"/>
              <p:cNvSpPr/>
              <p:nvPr/>
            </p:nvSpPr>
            <p:spPr>
              <a:xfrm rot="-164157">
                <a:off x="1806113" y="4498293"/>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48" name="Google Shape;1148;p80"/>
            <p:cNvSpPr/>
            <p:nvPr/>
          </p:nvSpPr>
          <p:spPr>
            <a:xfrm rot="-164157">
              <a:off x="1860785" y="4440000"/>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149" name="Google Shape;1149;p80"/>
          <p:cNvPicPr preferRelativeResize="0"/>
          <p:nvPr/>
        </p:nvPicPr>
        <p:blipFill rotWithShape="1">
          <a:blip r:embed="rId3">
            <a:alphaModFix/>
          </a:blip>
          <a:srcRect b="0" l="0" r="0" t="4461"/>
          <a:stretch/>
        </p:blipFill>
        <p:spPr>
          <a:xfrm>
            <a:off x="6775150" y="1387500"/>
            <a:ext cx="1886350" cy="1462025"/>
          </a:xfrm>
          <a:prstGeom prst="rect">
            <a:avLst/>
          </a:prstGeom>
          <a:noFill/>
          <a:ln>
            <a:noFill/>
          </a:ln>
        </p:spPr>
      </p:pic>
      <p:cxnSp>
        <p:nvCxnSpPr>
          <p:cNvPr id="1150" name="Google Shape;1150;p80"/>
          <p:cNvCxnSpPr/>
          <p:nvPr/>
        </p:nvCxnSpPr>
        <p:spPr>
          <a:xfrm>
            <a:off x="6779827" y="2848280"/>
            <a:ext cx="2040300" cy="0"/>
          </a:xfrm>
          <a:prstGeom prst="straightConnector1">
            <a:avLst/>
          </a:prstGeom>
          <a:noFill/>
          <a:ln cap="flat" cmpd="sng" w="28575">
            <a:solidFill>
              <a:schemeClr val="dk1"/>
            </a:solidFill>
            <a:prstDash val="solid"/>
            <a:round/>
            <a:headEnd len="med" w="med" type="none"/>
            <a:tailEnd len="med" w="med" type="triangle"/>
          </a:ln>
        </p:spPr>
      </p:cxnSp>
      <p:cxnSp>
        <p:nvCxnSpPr>
          <p:cNvPr id="1151" name="Google Shape;1151;p80"/>
          <p:cNvCxnSpPr/>
          <p:nvPr/>
        </p:nvCxnSpPr>
        <p:spPr>
          <a:xfrm rot="10800000">
            <a:off x="6779827" y="1148829"/>
            <a:ext cx="0" cy="1706100"/>
          </a:xfrm>
          <a:prstGeom prst="straightConnector1">
            <a:avLst/>
          </a:prstGeom>
          <a:noFill/>
          <a:ln cap="flat" cmpd="sng" w="28575">
            <a:solidFill>
              <a:schemeClr val="dk1"/>
            </a:solidFill>
            <a:prstDash val="solid"/>
            <a:round/>
            <a:headEnd len="med" w="med" type="none"/>
            <a:tailEnd len="med" w="med" type="triangle"/>
          </a:ln>
        </p:spPr>
      </p:cxnSp>
      <p:cxnSp>
        <p:nvCxnSpPr>
          <p:cNvPr id="1152" name="Google Shape;1152;p80"/>
          <p:cNvCxnSpPr/>
          <p:nvPr/>
        </p:nvCxnSpPr>
        <p:spPr>
          <a:xfrm rot="10800000">
            <a:off x="6721248" y="2843043"/>
            <a:ext cx="69900" cy="0"/>
          </a:xfrm>
          <a:prstGeom prst="straightConnector1">
            <a:avLst/>
          </a:prstGeom>
          <a:noFill/>
          <a:ln cap="flat" cmpd="sng" w="38100">
            <a:solidFill>
              <a:schemeClr val="dk1"/>
            </a:solidFill>
            <a:prstDash val="solid"/>
            <a:round/>
            <a:headEnd len="med" w="med" type="none"/>
            <a:tailEnd len="med" w="med" type="none"/>
          </a:ln>
        </p:spPr>
      </p:cxnSp>
      <p:cxnSp>
        <p:nvCxnSpPr>
          <p:cNvPr id="1153" name="Google Shape;1153;p80"/>
          <p:cNvCxnSpPr/>
          <p:nvPr/>
        </p:nvCxnSpPr>
        <p:spPr>
          <a:xfrm rot="10800000">
            <a:off x="6721248" y="2483753"/>
            <a:ext cx="69900" cy="0"/>
          </a:xfrm>
          <a:prstGeom prst="straightConnector1">
            <a:avLst/>
          </a:prstGeom>
          <a:noFill/>
          <a:ln cap="flat" cmpd="sng" w="38100">
            <a:solidFill>
              <a:schemeClr val="dk1"/>
            </a:solidFill>
            <a:prstDash val="solid"/>
            <a:round/>
            <a:headEnd len="med" w="med" type="none"/>
            <a:tailEnd len="med" w="med" type="none"/>
          </a:ln>
        </p:spPr>
      </p:cxnSp>
      <p:cxnSp>
        <p:nvCxnSpPr>
          <p:cNvPr id="1154" name="Google Shape;1154;p80"/>
          <p:cNvCxnSpPr/>
          <p:nvPr/>
        </p:nvCxnSpPr>
        <p:spPr>
          <a:xfrm rot="10800000">
            <a:off x="6721248" y="2118338"/>
            <a:ext cx="69900" cy="0"/>
          </a:xfrm>
          <a:prstGeom prst="straightConnector1">
            <a:avLst/>
          </a:prstGeom>
          <a:noFill/>
          <a:ln cap="flat" cmpd="sng" w="38100">
            <a:solidFill>
              <a:schemeClr val="dk1"/>
            </a:solidFill>
            <a:prstDash val="solid"/>
            <a:round/>
            <a:headEnd len="med" w="med" type="none"/>
            <a:tailEnd len="med" w="med" type="none"/>
          </a:ln>
        </p:spPr>
      </p:cxnSp>
      <p:cxnSp>
        <p:nvCxnSpPr>
          <p:cNvPr id="1155" name="Google Shape;1155;p80"/>
          <p:cNvCxnSpPr/>
          <p:nvPr/>
        </p:nvCxnSpPr>
        <p:spPr>
          <a:xfrm rot="10800000">
            <a:off x="6721248" y="1752923"/>
            <a:ext cx="69900" cy="0"/>
          </a:xfrm>
          <a:prstGeom prst="straightConnector1">
            <a:avLst/>
          </a:prstGeom>
          <a:noFill/>
          <a:ln cap="flat" cmpd="sng" w="38100">
            <a:solidFill>
              <a:schemeClr val="dk1"/>
            </a:solidFill>
            <a:prstDash val="solid"/>
            <a:round/>
            <a:headEnd len="med" w="med" type="none"/>
            <a:tailEnd len="med" w="med" type="none"/>
          </a:ln>
        </p:spPr>
      </p:cxnSp>
      <p:cxnSp>
        <p:nvCxnSpPr>
          <p:cNvPr id="1156" name="Google Shape;1156;p80"/>
          <p:cNvCxnSpPr/>
          <p:nvPr/>
        </p:nvCxnSpPr>
        <p:spPr>
          <a:xfrm rot="10800000">
            <a:off x="6721248" y="1387508"/>
            <a:ext cx="69900" cy="0"/>
          </a:xfrm>
          <a:prstGeom prst="straightConnector1">
            <a:avLst/>
          </a:prstGeom>
          <a:noFill/>
          <a:ln cap="flat" cmpd="sng" w="38100">
            <a:solidFill>
              <a:schemeClr val="dk1"/>
            </a:solidFill>
            <a:prstDash val="solid"/>
            <a:round/>
            <a:headEnd len="med" w="med" type="none"/>
            <a:tailEnd len="med" w="med" type="none"/>
          </a:ln>
        </p:spPr>
      </p:cxnSp>
      <p:sp>
        <p:nvSpPr>
          <p:cNvPr id="1157" name="Google Shape;1157;p80"/>
          <p:cNvSpPr txBox="1"/>
          <p:nvPr>
            <p:ph idx="4294967295" type="body"/>
          </p:nvPr>
        </p:nvSpPr>
        <p:spPr>
          <a:xfrm>
            <a:off x="6456845" y="1255194"/>
            <a:ext cx="3447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1158" name="Google Shape;1158;p80"/>
          <p:cNvSpPr txBox="1"/>
          <p:nvPr>
            <p:ph idx="4294967295" type="body"/>
          </p:nvPr>
        </p:nvSpPr>
        <p:spPr>
          <a:xfrm>
            <a:off x="6474917" y="1620510"/>
            <a:ext cx="2895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159" name="Google Shape;1159;p80"/>
          <p:cNvSpPr txBox="1"/>
          <p:nvPr>
            <p:ph idx="4294967295" type="body"/>
          </p:nvPr>
        </p:nvSpPr>
        <p:spPr>
          <a:xfrm>
            <a:off x="6466025" y="1987236"/>
            <a:ext cx="2895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1160" name="Google Shape;1160;p80"/>
          <p:cNvSpPr txBox="1"/>
          <p:nvPr>
            <p:ph idx="4294967295" type="body"/>
          </p:nvPr>
        </p:nvSpPr>
        <p:spPr>
          <a:xfrm>
            <a:off x="6472150" y="2361373"/>
            <a:ext cx="2895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1161" name="Google Shape;1161;p80"/>
          <p:cNvSpPr txBox="1"/>
          <p:nvPr>
            <p:ph idx="4294967295" type="body"/>
          </p:nvPr>
        </p:nvSpPr>
        <p:spPr>
          <a:xfrm>
            <a:off x="6572981" y="2721582"/>
            <a:ext cx="1878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162" name="Google Shape;1162;p80"/>
          <p:cNvSpPr txBox="1"/>
          <p:nvPr>
            <p:ph idx="4294967295" type="body"/>
          </p:nvPr>
        </p:nvSpPr>
        <p:spPr>
          <a:xfrm>
            <a:off x="6582926" y="889875"/>
            <a:ext cx="2214900" cy="18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tijaabooyinka (trials) = 100</a:t>
            </a:r>
            <a:r>
              <a:rPr lang="en-GB" sz="1100">
                <a:latin typeface="Lexend"/>
              </a:rPr>
              <a:t/>
            </a:r>
            <a:endParaRPr sz="1600"/>
          </a:p>
        </p:txBody>
      </p:sp>
      <p:pic>
        <p:nvPicPr>
          <p:cNvPr id="1163" name="Google Shape;1163;p80"/>
          <p:cNvPicPr preferRelativeResize="0"/>
          <p:nvPr/>
        </p:nvPicPr>
        <p:blipFill>
          <a:blip r:embed="rId4">
            <a:alphaModFix/>
          </a:blip>
          <a:stretch>
            <a:fillRect/>
          </a:stretch>
        </p:blipFill>
        <p:spPr>
          <a:xfrm>
            <a:off x="4725908" y="4352050"/>
            <a:ext cx="396000" cy="419100"/>
          </a:xfrm>
          <a:prstGeom prst="rect">
            <a:avLst/>
          </a:prstGeom>
          <a:noFill/>
          <a:ln>
            <a:noFill/>
          </a:ln>
        </p:spPr>
      </p:pic>
      <p:pic>
        <p:nvPicPr>
          <p:cNvPr id="1164" name="Google Shape;1164;p80"/>
          <p:cNvPicPr preferRelativeResize="0"/>
          <p:nvPr/>
        </p:nvPicPr>
        <p:blipFill>
          <a:blip r:embed="rId4">
            <a:alphaModFix/>
          </a:blip>
          <a:stretch>
            <a:fillRect/>
          </a:stretch>
        </p:blipFill>
        <p:spPr>
          <a:xfrm>
            <a:off x="3554983" y="1981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sp>
        <p:nvSpPr>
          <p:cNvPr id="1169" name="Google Shape;1169;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iyo samaynta tijaabooyinka (experiments)</a:t>
            </a:r>
            <a:endParaRPr/>
          </a:p>
        </p:txBody>
      </p:sp>
      <p:sp>
        <p:nvSpPr>
          <p:cNvPr id="1170" name="Google Shape;1170;p81"/>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Calaamadaha miisaanku waxay muujinayaan fursadaha dhacdo kasta.</a:t>
            </a:r>
            <a:endParaRPr sz="2000"/>
          </a:p>
        </p:txBody>
      </p:sp>
      <p:sp>
        <p:nvSpPr>
          <p:cNvPr id="1171" name="Google Shape;1171;p81"/>
          <p:cNvSpPr txBox="1"/>
          <p:nvPr>
            <p:ph idx="1" type="body"/>
          </p:nvPr>
        </p:nvSpPr>
        <p:spPr>
          <a:xfrm>
            <a:off x="385375" y="2704625"/>
            <a:ext cx="393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kee dhacdadan?</a:t>
            </a:r>
            <a:endParaRPr sz="2000"/>
          </a:p>
        </p:txBody>
      </p:sp>
      <p:sp>
        <p:nvSpPr>
          <p:cNvPr id="1172" name="Google Shape;1172;p81"/>
          <p:cNvSpPr txBox="1"/>
          <p:nvPr/>
        </p:nvSpPr>
        <p:spPr>
          <a:xfrm>
            <a:off x="7446631" y="4185175"/>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huban (certain)</a:t>
            </a:r>
            <a:endParaRPr sz="1600">
              <a:solidFill>
                <a:srgbClr val="000000"/>
              </a:solidFill>
              <a:latin typeface="Lexend"/>
              <a:ea typeface="Lexend"/>
              <a:cs typeface="Lexend"/>
              <a:sym typeface="Lexend"/>
            </a:endParaRPr>
          </a:p>
        </p:txBody>
      </p:sp>
      <p:sp>
        <p:nvSpPr>
          <p:cNvPr id="1173" name="Google Shape;1173;p81"/>
          <p:cNvSpPr txBox="1"/>
          <p:nvPr/>
        </p:nvSpPr>
        <p:spPr>
          <a:xfrm>
            <a:off x="454605" y="4185175"/>
            <a:ext cx="143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(impossible)</a:t>
            </a:r>
            <a:endParaRPr sz="1600">
              <a:solidFill>
                <a:srgbClr val="000000"/>
              </a:solidFill>
              <a:latin typeface="Lexend"/>
              <a:ea typeface="Lexend"/>
              <a:cs typeface="Lexend"/>
              <a:sym typeface="Lexend"/>
            </a:endParaRPr>
          </a:p>
        </p:txBody>
      </p:sp>
      <p:sp>
        <p:nvSpPr>
          <p:cNvPr id="1174" name="Google Shape;1174;p81"/>
          <p:cNvSpPr txBox="1"/>
          <p:nvPr/>
        </p:nvSpPr>
        <p:spPr>
          <a:xfrm>
            <a:off x="2374024" y="4141217"/>
            <a:ext cx="109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aan suurtagal ahayn (unlikely)</a:t>
            </a:r>
            <a:endParaRPr sz="1600">
              <a:solidFill>
                <a:srgbClr val="000000"/>
              </a:solidFill>
              <a:latin typeface="Lexend"/>
              <a:ea typeface="Lexend"/>
              <a:cs typeface="Lexend"/>
              <a:sym typeface="Lexend"/>
            </a:endParaRPr>
          </a:p>
        </p:txBody>
      </p:sp>
      <p:sp>
        <p:nvSpPr>
          <p:cNvPr id="1175" name="Google Shape;1175;p81"/>
          <p:cNvSpPr txBox="1"/>
          <p:nvPr/>
        </p:nvSpPr>
        <p:spPr>
          <a:xfrm>
            <a:off x="6028427" y="4141217"/>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suurtagal (likely)</a:t>
            </a:r>
            <a:endParaRPr sz="1600">
              <a:solidFill>
                <a:srgbClr val="000000"/>
              </a:solidFill>
              <a:latin typeface="Lexend"/>
              <a:ea typeface="Lexend"/>
              <a:cs typeface="Lexend"/>
              <a:sym typeface="Lexend"/>
            </a:endParaRPr>
          </a:p>
        </p:txBody>
      </p:sp>
      <p:sp>
        <p:nvSpPr>
          <p:cNvPr id="1176" name="Google Shape;1176;p81"/>
          <p:cNvSpPr txBox="1"/>
          <p:nvPr/>
        </p:nvSpPr>
        <p:spPr>
          <a:xfrm>
            <a:off x="3736812" y="4185175"/>
            <a:ext cx="167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fursad siman (even chance)</a:t>
            </a:r>
            <a:endParaRPr sz="1600">
              <a:solidFill>
                <a:srgbClr val="000000"/>
              </a:solidFill>
              <a:latin typeface="Lexend"/>
              <a:ea typeface="Lexend"/>
              <a:cs typeface="Lexend"/>
              <a:sym typeface="Lexend"/>
            </a:endParaRPr>
          </a:p>
        </p:txBody>
      </p:sp>
      <p:grpSp>
        <p:nvGrpSpPr>
          <p:cNvPr id="1177" name="Google Shape;1177;p81"/>
          <p:cNvGrpSpPr/>
          <p:nvPr/>
        </p:nvGrpSpPr>
        <p:grpSpPr>
          <a:xfrm>
            <a:off x="1162856" y="4014787"/>
            <a:ext cx="6838200" cy="238354"/>
            <a:chOff x="1260861" y="3941077"/>
            <a:chExt cx="6838200" cy="658800"/>
          </a:xfrm>
        </p:grpSpPr>
        <p:cxnSp>
          <p:nvCxnSpPr>
            <p:cNvPr id="1178" name="Google Shape;1178;p81"/>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1179" name="Google Shape;1179;p81"/>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180" name="Google Shape;1180;p81"/>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181" name="Google Shape;1181;p81"/>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182" name="Google Shape;1182;p81"/>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1183" name="Google Shape;1183;p81"/>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1184" name="Google Shape;1184;p81"/>
          <p:cNvSpPr/>
          <p:nvPr/>
        </p:nvSpPr>
        <p:spPr>
          <a:xfrm>
            <a:off x="1718287" y="39027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5" name="Google Shape;1185;p81"/>
          <p:cNvSpPr/>
          <p:nvPr/>
        </p:nvSpPr>
        <p:spPr>
          <a:xfrm>
            <a:off x="2175487" y="39027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6" name="Google Shape;1186;p81"/>
          <p:cNvSpPr/>
          <p:nvPr/>
        </p:nvSpPr>
        <p:spPr>
          <a:xfrm>
            <a:off x="3013687" y="39027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7" name="Google Shape;1187;p81"/>
          <p:cNvSpPr/>
          <p:nvPr/>
        </p:nvSpPr>
        <p:spPr>
          <a:xfrm>
            <a:off x="3623287" y="3902725"/>
            <a:ext cx="238500" cy="238500"/>
          </a:xfrm>
          <a:prstGeom prst="mathMultiply">
            <a:avLst>
              <a:gd fmla="val 23520" name="adj1"/>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88" name="Google Shape;1188;p81"/>
          <p:cNvCxnSpPr>
            <a:stCxn id="1189" idx="1"/>
            <a:endCxn id="1171" idx="2"/>
          </p:cNvCxnSpPr>
          <p:nvPr/>
        </p:nvCxnSpPr>
        <p:spPr>
          <a:xfrm rot="10800000">
            <a:off x="2352765" y="3025415"/>
            <a:ext cx="673200" cy="867600"/>
          </a:xfrm>
          <a:prstGeom prst="straightConnector1">
            <a:avLst/>
          </a:prstGeom>
          <a:noFill/>
          <a:ln cap="flat" cmpd="sng" w="38100">
            <a:solidFill>
              <a:schemeClr val="dk1"/>
            </a:solidFill>
            <a:prstDash val="solid"/>
            <a:round/>
            <a:headEnd len="med" w="med" type="none"/>
            <a:tailEnd len="med" w="med" type="none"/>
          </a:ln>
        </p:spPr>
      </p:cxnSp>
      <p:sp>
        <p:nvSpPr>
          <p:cNvPr id="1189" name="Google Shape;1189;p81"/>
          <p:cNvSpPr/>
          <p:nvPr/>
        </p:nvSpPr>
        <p:spPr>
          <a:xfrm>
            <a:off x="2979000" y="3846050"/>
            <a:ext cx="320700" cy="3207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0" name="Google Shape;1190;p81"/>
          <p:cNvSpPr txBox="1"/>
          <p:nvPr>
            <p:ph idx="1" type="body"/>
          </p:nvPr>
        </p:nvSpPr>
        <p:spPr>
          <a:xfrm>
            <a:off x="3137975" y="2706985"/>
            <a:ext cx="2832300" cy="48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C - weji dheer (long face)</a:t>
            </a:r>
            <a:r>
              <a:rPr lang="en-GB" sz="1100">
                <a:latin typeface="Kalam"/>
                <a:ea typeface="Kalam"/>
                <a:cs typeface="Kalam"/>
                <a:sym typeface="Kalam"/>
              </a:rPr>
              <a:t/>
            </a:r>
            <a:endParaRPr>
              <a:latin typeface="Kalam"/>
              <a:ea typeface="Kalam"/>
              <a:cs typeface="Kalam"/>
              <a:sym typeface="Kalam"/>
            </a:endParaRPr>
          </a:p>
        </p:txBody>
      </p:sp>
      <p:grpSp>
        <p:nvGrpSpPr>
          <p:cNvPr id="1191" name="Google Shape;1191;p81"/>
          <p:cNvGrpSpPr/>
          <p:nvPr/>
        </p:nvGrpSpPr>
        <p:grpSpPr>
          <a:xfrm>
            <a:off x="6707599" y="3547753"/>
            <a:ext cx="231972" cy="198872"/>
            <a:chOff x="1828325" y="1905000"/>
            <a:chExt cx="1407600" cy="1206750"/>
          </a:xfrm>
        </p:grpSpPr>
        <p:sp>
          <p:nvSpPr>
            <p:cNvPr id="1192" name="Google Shape;1192;p81"/>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93" name="Google Shape;1193;p81"/>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94" name="Google Shape;1194;p81"/>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95" name="Google Shape;1195;p81"/>
          <p:cNvGrpSpPr/>
          <p:nvPr/>
        </p:nvGrpSpPr>
        <p:grpSpPr>
          <a:xfrm>
            <a:off x="7854893" y="3574237"/>
            <a:ext cx="183473" cy="198973"/>
            <a:chOff x="5369297" y="1230126"/>
            <a:chExt cx="1030169" cy="1117200"/>
          </a:xfrm>
        </p:grpSpPr>
        <p:sp>
          <p:nvSpPr>
            <p:cNvPr id="1196" name="Google Shape;1196;p81"/>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197" name="Google Shape;1197;p81"/>
            <p:cNvGrpSpPr/>
            <p:nvPr/>
          </p:nvGrpSpPr>
          <p:grpSpPr>
            <a:xfrm flipH="1" rot="5400000">
              <a:off x="5715001" y="1492400"/>
              <a:ext cx="801602" cy="567330"/>
              <a:chOff x="5638837" y="1263835"/>
              <a:chExt cx="801602" cy="567330"/>
            </a:xfrm>
          </p:grpSpPr>
          <p:sp>
            <p:nvSpPr>
              <p:cNvPr id="1198" name="Google Shape;1198;p81"/>
              <p:cNvSpPr/>
              <p:nvPr/>
            </p:nvSpPr>
            <p:spPr>
              <a:xfrm>
                <a:off x="5922039" y="12638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99" name="Google Shape;1199;p81"/>
              <p:cNvSpPr/>
              <p:nvPr/>
            </p:nvSpPr>
            <p:spPr>
              <a:xfrm>
                <a:off x="5638837" y="14936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200" name="Google Shape;1200;p81"/>
          <p:cNvGrpSpPr/>
          <p:nvPr/>
        </p:nvGrpSpPr>
        <p:grpSpPr>
          <a:xfrm>
            <a:off x="8390091" y="3561826"/>
            <a:ext cx="125881" cy="215163"/>
            <a:chOff x="6752450" y="1106973"/>
            <a:chExt cx="706800" cy="1208100"/>
          </a:xfrm>
        </p:grpSpPr>
        <p:sp>
          <p:nvSpPr>
            <p:cNvPr id="1201" name="Google Shape;1201;p81"/>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2" name="Google Shape;1202;p81"/>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3" name="Google Shape;1203;p81"/>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4" name="Google Shape;1204;p81"/>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5" name="Google Shape;1205;p81"/>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06" name="Google Shape;1206;p81"/>
          <p:cNvGrpSpPr/>
          <p:nvPr/>
        </p:nvGrpSpPr>
        <p:grpSpPr>
          <a:xfrm>
            <a:off x="7278159" y="3576875"/>
            <a:ext cx="232091" cy="197065"/>
            <a:chOff x="1736469" y="4428339"/>
            <a:chExt cx="351600" cy="298537"/>
          </a:xfrm>
        </p:grpSpPr>
        <p:grpSp>
          <p:nvGrpSpPr>
            <p:cNvPr id="1207" name="Google Shape;1207;p81"/>
            <p:cNvGrpSpPr/>
            <p:nvPr/>
          </p:nvGrpSpPr>
          <p:grpSpPr>
            <a:xfrm>
              <a:off x="1736469" y="4428339"/>
              <a:ext cx="351600" cy="298537"/>
              <a:chOff x="1736469" y="4428339"/>
              <a:chExt cx="351600" cy="298537"/>
            </a:xfrm>
          </p:grpSpPr>
          <p:grpSp>
            <p:nvGrpSpPr>
              <p:cNvPr id="1208" name="Google Shape;1208;p81"/>
              <p:cNvGrpSpPr/>
              <p:nvPr/>
            </p:nvGrpSpPr>
            <p:grpSpPr>
              <a:xfrm>
                <a:off x="1820065" y="4573811"/>
                <a:ext cx="216272" cy="153066"/>
                <a:chOff x="1752637" y="1416235"/>
                <a:chExt cx="801602" cy="567330"/>
              </a:xfrm>
            </p:grpSpPr>
            <p:sp>
              <p:nvSpPr>
                <p:cNvPr id="1209" name="Google Shape;1209;p81"/>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0" name="Google Shape;1210;p81"/>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11" name="Google Shape;1211;p81"/>
              <p:cNvSpPr/>
              <p:nvPr/>
            </p:nvSpPr>
            <p:spPr>
              <a:xfrm>
                <a:off x="1736469" y="4428339"/>
                <a:ext cx="351600" cy="2697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2" name="Google Shape;1212;p81"/>
              <p:cNvSpPr/>
              <p:nvPr/>
            </p:nvSpPr>
            <p:spPr>
              <a:xfrm rot="-164157">
                <a:off x="1806113" y="4498293"/>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13" name="Google Shape;1213;p81"/>
            <p:cNvSpPr/>
            <p:nvPr/>
          </p:nvSpPr>
          <p:spPr>
            <a:xfrm rot="-164157">
              <a:off x="1860785" y="4440000"/>
              <a:ext cx="169693" cy="4806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214" name="Google Shape;1214;p81"/>
          <p:cNvPicPr preferRelativeResize="0"/>
          <p:nvPr/>
        </p:nvPicPr>
        <p:blipFill rotWithShape="1">
          <a:blip r:embed="rId3">
            <a:alphaModFix/>
          </a:blip>
          <a:srcRect b="0" l="0" r="0" t="4461"/>
          <a:stretch/>
        </p:blipFill>
        <p:spPr>
          <a:xfrm>
            <a:off x="6602050" y="1734425"/>
            <a:ext cx="2046025" cy="1585775"/>
          </a:xfrm>
          <a:prstGeom prst="rect">
            <a:avLst/>
          </a:prstGeom>
          <a:noFill/>
          <a:ln>
            <a:noFill/>
          </a:ln>
        </p:spPr>
      </p:pic>
      <p:cxnSp>
        <p:nvCxnSpPr>
          <p:cNvPr id="1215" name="Google Shape;1215;p81"/>
          <p:cNvCxnSpPr/>
          <p:nvPr/>
        </p:nvCxnSpPr>
        <p:spPr>
          <a:xfrm>
            <a:off x="6607121" y="3318860"/>
            <a:ext cx="2213100" cy="0"/>
          </a:xfrm>
          <a:prstGeom prst="straightConnector1">
            <a:avLst/>
          </a:prstGeom>
          <a:noFill/>
          <a:ln cap="flat" cmpd="sng" w="28575">
            <a:solidFill>
              <a:schemeClr val="dk1"/>
            </a:solidFill>
            <a:prstDash val="solid"/>
            <a:round/>
            <a:headEnd len="med" w="med" type="none"/>
            <a:tailEnd len="med" w="med" type="triangle"/>
          </a:ln>
        </p:spPr>
      </p:cxnSp>
      <p:cxnSp>
        <p:nvCxnSpPr>
          <p:cNvPr id="1216" name="Google Shape;1216;p81"/>
          <p:cNvCxnSpPr/>
          <p:nvPr/>
        </p:nvCxnSpPr>
        <p:spPr>
          <a:xfrm rot="10800000">
            <a:off x="6607121" y="1475672"/>
            <a:ext cx="0" cy="1850400"/>
          </a:xfrm>
          <a:prstGeom prst="straightConnector1">
            <a:avLst/>
          </a:prstGeom>
          <a:noFill/>
          <a:ln cap="flat" cmpd="sng" w="28575">
            <a:solidFill>
              <a:schemeClr val="dk1"/>
            </a:solidFill>
            <a:prstDash val="solid"/>
            <a:round/>
            <a:headEnd len="med" w="med" type="none"/>
            <a:tailEnd len="med" w="med" type="triangle"/>
          </a:ln>
        </p:spPr>
      </p:cxnSp>
      <p:cxnSp>
        <p:nvCxnSpPr>
          <p:cNvPr id="1217" name="Google Shape;1217;p81"/>
          <p:cNvCxnSpPr/>
          <p:nvPr/>
        </p:nvCxnSpPr>
        <p:spPr>
          <a:xfrm rot="10800000">
            <a:off x="6543501" y="3313179"/>
            <a:ext cx="75900" cy="0"/>
          </a:xfrm>
          <a:prstGeom prst="straightConnector1">
            <a:avLst/>
          </a:prstGeom>
          <a:noFill/>
          <a:ln cap="flat" cmpd="sng" w="38100">
            <a:solidFill>
              <a:schemeClr val="dk1"/>
            </a:solidFill>
            <a:prstDash val="solid"/>
            <a:round/>
            <a:headEnd len="med" w="med" type="none"/>
            <a:tailEnd len="med" w="med" type="none"/>
          </a:ln>
        </p:spPr>
      </p:cxnSp>
      <p:cxnSp>
        <p:nvCxnSpPr>
          <p:cNvPr id="1218" name="Google Shape;1218;p81"/>
          <p:cNvCxnSpPr/>
          <p:nvPr/>
        </p:nvCxnSpPr>
        <p:spPr>
          <a:xfrm rot="10800000">
            <a:off x="6543501" y="2923476"/>
            <a:ext cx="75900" cy="0"/>
          </a:xfrm>
          <a:prstGeom prst="straightConnector1">
            <a:avLst/>
          </a:prstGeom>
          <a:noFill/>
          <a:ln cap="flat" cmpd="sng" w="38100">
            <a:solidFill>
              <a:schemeClr val="dk1"/>
            </a:solidFill>
            <a:prstDash val="solid"/>
            <a:round/>
            <a:headEnd len="med" w="med" type="none"/>
            <a:tailEnd len="med" w="med" type="none"/>
          </a:ln>
        </p:spPr>
      </p:cxnSp>
      <p:cxnSp>
        <p:nvCxnSpPr>
          <p:cNvPr id="1219" name="Google Shape;1219;p81"/>
          <p:cNvCxnSpPr/>
          <p:nvPr/>
        </p:nvCxnSpPr>
        <p:spPr>
          <a:xfrm rot="10800000">
            <a:off x="6543501" y="2527128"/>
            <a:ext cx="75900" cy="0"/>
          </a:xfrm>
          <a:prstGeom prst="straightConnector1">
            <a:avLst/>
          </a:prstGeom>
          <a:noFill/>
          <a:ln cap="flat" cmpd="sng" w="38100">
            <a:solidFill>
              <a:schemeClr val="dk1"/>
            </a:solidFill>
            <a:prstDash val="solid"/>
            <a:round/>
            <a:headEnd len="med" w="med" type="none"/>
            <a:tailEnd len="med" w="med" type="none"/>
          </a:ln>
        </p:spPr>
      </p:cxnSp>
      <p:cxnSp>
        <p:nvCxnSpPr>
          <p:cNvPr id="1220" name="Google Shape;1220;p81"/>
          <p:cNvCxnSpPr/>
          <p:nvPr/>
        </p:nvCxnSpPr>
        <p:spPr>
          <a:xfrm rot="10800000">
            <a:off x="6543501" y="2130780"/>
            <a:ext cx="75900" cy="0"/>
          </a:xfrm>
          <a:prstGeom prst="straightConnector1">
            <a:avLst/>
          </a:prstGeom>
          <a:noFill/>
          <a:ln cap="flat" cmpd="sng" w="38100">
            <a:solidFill>
              <a:schemeClr val="dk1"/>
            </a:solidFill>
            <a:prstDash val="solid"/>
            <a:round/>
            <a:headEnd len="med" w="med" type="none"/>
            <a:tailEnd len="med" w="med" type="none"/>
          </a:ln>
        </p:spPr>
      </p:cxnSp>
      <p:cxnSp>
        <p:nvCxnSpPr>
          <p:cNvPr id="1221" name="Google Shape;1221;p81"/>
          <p:cNvCxnSpPr/>
          <p:nvPr/>
        </p:nvCxnSpPr>
        <p:spPr>
          <a:xfrm rot="10800000">
            <a:off x="6543501" y="1734433"/>
            <a:ext cx="75900" cy="0"/>
          </a:xfrm>
          <a:prstGeom prst="straightConnector1">
            <a:avLst/>
          </a:prstGeom>
          <a:noFill/>
          <a:ln cap="flat" cmpd="sng" w="38100">
            <a:solidFill>
              <a:schemeClr val="dk1"/>
            </a:solidFill>
            <a:prstDash val="solid"/>
            <a:round/>
            <a:headEnd len="med" w="med" type="none"/>
            <a:tailEnd len="med" w="med" type="none"/>
          </a:ln>
        </p:spPr>
      </p:cxnSp>
      <p:sp>
        <p:nvSpPr>
          <p:cNvPr id="1222" name="Google Shape;1222;p81"/>
          <p:cNvSpPr txBox="1"/>
          <p:nvPr>
            <p:ph idx="1" type="body"/>
          </p:nvPr>
        </p:nvSpPr>
        <p:spPr>
          <a:xfrm>
            <a:off x="6256800" y="1590918"/>
            <a:ext cx="3738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600"/>
          </a:p>
        </p:txBody>
      </p:sp>
      <p:sp>
        <p:nvSpPr>
          <p:cNvPr id="1223" name="Google Shape;1223;p81"/>
          <p:cNvSpPr txBox="1"/>
          <p:nvPr>
            <p:ph idx="1" type="body"/>
          </p:nvPr>
        </p:nvSpPr>
        <p:spPr>
          <a:xfrm>
            <a:off x="6276403" y="1987158"/>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224" name="Google Shape;1224;p81"/>
          <p:cNvSpPr txBox="1"/>
          <p:nvPr>
            <p:ph idx="1" type="body"/>
          </p:nvPr>
        </p:nvSpPr>
        <p:spPr>
          <a:xfrm>
            <a:off x="6266757" y="2384928"/>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20</a:t>
            </a:r>
            <a:endParaRPr sz="1600"/>
          </a:p>
        </p:txBody>
      </p:sp>
      <p:sp>
        <p:nvSpPr>
          <p:cNvPr id="1225" name="Google Shape;1225;p81"/>
          <p:cNvSpPr txBox="1"/>
          <p:nvPr>
            <p:ph idx="1" type="body"/>
          </p:nvPr>
        </p:nvSpPr>
        <p:spPr>
          <a:xfrm>
            <a:off x="6273401" y="2790735"/>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10</a:t>
            </a:r>
            <a:endParaRPr sz="1600"/>
          </a:p>
        </p:txBody>
      </p:sp>
      <p:sp>
        <p:nvSpPr>
          <p:cNvPr id="1226" name="Google Shape;1226;p81"/>
          <p:cNvSpPr txBox="1"/>
          <p:nvPr>
            <p:ph idx="1" type="body"/>
          </p:nvPr>
        </p:nvSpPr>
        <p:spPr>
          <a:xfrm>
            <a:off x="6382767" y="3181437"/>
            <a:ext cx="2037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227" name="Google Shape;1227;p81"/>
          <p:cNvSpPr txBox="1"/>
          <p:nvPr>
            <p:ph idx="1" type="body"/>
          </p:nvPr>
        </p:nvSpPr>
        <p:spPr>
          <a:xfrm>
            <a:off x="6393554" y="1194675"/>
            <a:ext cx="24024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tirada tijaabooyinka (trials) = 100</a:t>
            </a:r>
            <a:endParaRPr sz="1600"/>
          </a:p>
        </p:txBody>
      </p:sp>
      <p:sp>
        <p:nvSpPr>
          <p:cNvPr id="1228" name="Google Shape;1228;p81"/>
          <p:cNvSpPr txBox="1"/>
          <p:nvPr>
            <p:ph idx="1" type="body"/>
          </p:nvPr>
        </p:nvSpPr>
        <p:spPr>
          <a:xfrm>
            <a:off x="6779699" y="3304496"/>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229" name="Google Shape;1229;p81"/>
          <p:cNvSpPr txBox="1"/>
          <p:nvPr>
            <p:ph idx="1" type="body"/>
          </p:nvPr>
        </p:nvSpPr>
        <p:spPr>
          <a:xfrm>
            <a:off x="7313099" y="3304496"/>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230" name="Google Shape;1230;p81"/>
          <p:cNvSpPr txBox="1"/>
          <p:nvPr>
            <p:ph idx="1" type="body"/>
          </p:nvPr>
        </p:nvSpPr>
        <p:spPr>
          <a:xfrm>
            <a:off x="7846499" y="3304496"/>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sp>
        <p:nvSpPr>
          <p:cNvPr id="1231" name="Google Shape;1231;p81"/>
          <p:cNvSpPr txBox="1"/>
          <p:nvPr>
            <p:ph idx="1" type="body"/>
          </p:nvPr>
        </p:nvSpPr>
        <p:spPr>
          <a:xfrm>
            <a:off x="8379899" y="3304496"/>
            <a:ext cx="314100" cy="2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pic>
        <p:nvPicPr>
          <p:cNvPr id="1236" name="Google Shape;1236;p82"/>
          <p:cNvPicPr preferRelativeResize="0"/>
          <p:nvPr/>
        </p:nvPicPr>
        <p:blipFill rotWithShape="1">
          <a:blip r:embed="rId3">
            <a:alphaModFix/>
          </a:blip>
          <a:srcRect b="0" l="7158" r="0" t="11316"/>
          <a:stretch/>
        </p:blipFill>
        <p:spPr>
          <a:xfrm>
            <a:off x="6382741" y="3040548"/>
            <a:ext cx="1211953" cy="1284286"/>
          </a:xfrm>
          <a:prstGeom prst="rect">
            <a:avLst/>
          </a:prstGeom>
          <a:noFill/>
          <a:ln>
            <a:noFill/>
          </a:ln>
        </p:spPr>
      </p:pic>
      <p:sp>
        <p:nvSpPr>
          <p:cNvPr id="1237" name="Google Shape;1237;p82"/>
          <p:cNvSpPr txBox="1"/>
          <p:nvPr>
            <p:ph idx="1" type="body"/>
          </p:nvPr>
        </p:nvSpPr>
        <p:spPr>
          <a:xfrm>
            <a:off x="324000" y="759300"/>
            <a:ext cx="8484900" cy="59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1) Koofiyadda la tuuray waxay ku dhici kartaa laba siyaabood: 'salka hoose' ama 'qalooca hoose'.</a:t>
            </a:r>
            <a:endParaRPr sz="1800"/>
          </a:p>
        </p:txBody>
      </p:sp>
      <p:sp>
        <p:nvSpPr>
          <p:cNvPr id="1238" name="Google Shape;1238;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pic>
        <p:nvPicPr>
          <p:cNvPr id="1239" name="Google Shape;1239;p82"/>
          <p:cNvPicPr preferRelativeResize="0"/>
          <p:nvPr/>
        </p:nvPicPr>
        <p:blipFill>
          <a:blip r:embed="rId4">
            <a:alphaModFix/>
          </a:blip>
          <a:stretch>
            <a:fillRect/>
          </a:stretch>
        </p:blipFill>
        <p:spPr>
          <a:xfrm>
            <a:off x="5472600" y="1005371"/>
            <a:ext cx="386576" cy="723825"/>
          </a:xfrm>
          <a:prstGeom prst="rect">
            <a:avLst/>
          </a:prstGeom>
          <a:noFill/>
          <a:ln>
            <a:noFill/>
          </a:ln>
        </p:spPr>
      </p:pic>
      <p:pic>
        <p:nvPicPr>
          <p:cNvPr id="1240" name="Google Shape;1240;p82"/>
          <p:cNvPicPr preferRelativeResize="0"/>
          <p:nvPr/>
        </p:nvPicPr>
        <p:blipFill>
          <a:blip r:embed="rId5">
            <a:alphaModFix/>
          </a:blip>
          <a:stretch>
            <a:fillRect/>
          </a:stretch>
        </p:blipFill>
        <p:spPr>
          <a:xfrm>
            <a:off x="7003591" y="1257370"/>
            <a:ext cx="865910" cy="471826"/>
          </a:xfrm>
          <a:prstGeom prst="rect">
            <a:avLst/>
          </a:prstGeom>
          <a:noFill/>
          <a:ln>
            <a:noFill/>
          </a:ln>
        </p:spPr>
      </p:pic>
      <p:sp>
        <p:nvSpPr>
          <p:cNvPr id="1241" name="Google Shape;1241;p82"/>
          <p:cNvSpPr txBox="1"/>
          <p:nvPr>
            <p:ph idx="1" type="body"/>
          </p:nvPr>
        </p:nvSpPr>
        <p:spPr>
          <a:xfrm>
            <a:off x="315675" y="1389400"/>
            <a:ext cx="4508400" cy="63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Qorshee tijaabo (experiment) si aad u baarto natiijada ugu suurtagalsan.</a:t>
            </a:r>
            <a:r>
              <a:rPr b="1" lang="en-GB" sz="1100">
                <a:latin typeface="Lexend"/>
              </a:rPr>
              <a:t/>
            </a:r>
            <a:r>
              <a:rPr lang="en-GB" sz="1100">
                <a:latin typeface="Lexend"/>
              </a:rPr>
              <a:t/>
            </a:r>
            <a:endParaRPr sz="1800"/>
          </a:p>
        </p:txBody>
      </p:sp>
      <p:sp>
        <p:nvSpPr>
          <p:cNvPr id="1242" name="Google Shape;1242;p82"/>
          <p:cNvSpPr txBox="1"/>
          <p:nvPr>
            <p:ph idx="1" type="body"/>
          </p:nvPr>
        </p:nvSpPr>
        <p:spPr>
          <a:xfrm>
            <a:off x="315675" y="2791200"/>
            <a:ext cx="5075400" cy="1265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b) Jaantuska tiirarka (bar chart) wuxuu muujinayaa natiijooyinka tijaabada (experiment).</a:t>
            </a:r>
            <a:r>
              <a:rPr b="1" lang="en-GB" sz="1100">
                <a:latin typeface="Lexend"/>
              </a:rPr>
              <a:t/>
            </a:r>
            <a:r>
              <a:rPr lang="en-GB" sz="1100">
                <a:latin typeface="Lexend"/>
              </a:rPr>
              <a:t/>
            </a:r>
            <a:endParaRPr sz="1800"/>
          </a:p>
          <a:p>
            <a:pPr indent="0" lvl="0" marL="0" rtl="0" algn="l">
              <a:lnSpc>
                <a:spcPct val="100000"/>
              </a:lnSpc>
              <a:spcBef>
                <a:spcPts val="0"/>
              </a:spcBef>
              <a:spcAft>
                <a:spcPts val="0"/>
              </a:spcAft>
              <a:buNone/>
            </a:pPr>
            <a:r>
              <a:rPr lang="en-GB" sz="1100">
                <a:latin typeface="Lexend"/>
              </a:rPr>
              <a:t>Koofiyadda ayaa la doonayaa in mar kale la tuuro. Waa kee booska ugu suurtagalsan inay ku dhacdo?</a:t>
            </a:r>
            <a:br>
              <a:rPr lang="en-GB" sz="1800"/>
            </a:br>
            <a:r>
              <a:rPr lang="en-GB" sz="1100">
                <a:latin typeface="Lexend"/>
              </a:rPr>
              <a:t/>
            </a:r>
            <a:endParaRPr sz="1800"/>
          </a:p>
        </p:txBody>
      </p:sp>
      <p:sp>
        <p:nvSpPr>
          <p:cNvPr id="1243" name="Google Shape;1243;p82"/>
          <p:cNvSpPr txBox="1"/>
          <p:nvPr>
            <p:ph idx="1" type="body"/>
          </p:nvPr>
        </p:nvSpPr>
        <p:spPr>
          <a:xfrm>
            <a:off x="4957675" y="1697800"/>
            <a:ext cx="14376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 sal hoose (base down)</a:t>
            </a:r>
            <a:endParaRPr sz="1600"/>
          </a:p>
        </p:txBody>
      </p:sp>
      <p:sp>
        <p:nvSpPr>
          <p:cNvPr id="1244" name="Google Shape;1244;p82"/>
          <p:cNvSpPr txBox="1"/>
          <p:nvPr>
            <p:ph idx="1" type="body"/>
          </p:nvPr>
        </p:nvSpPr>
        <p:spPr>
          <a:xfrm>
            <a:off x="6762900" y="1697800"/>
            <a:ext cx="15429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 qalooc hoose (curve down)</a:t>
            </a:r>
            <a:endParaRPr sz="1600"/>
          </a:p>
        </p:txBody>
      </p:sp>
      <p:cxnSp>
        <p:nvCxnSpPr>
          <p:cNvPr id="1245" name="Google Shape;1245;p82"/>
          <p:cNvCxnSpPr/>
          <p:nvPr/>
        </p:nvCxnSpPr>
        <p:spPr>
          <a:xfrm>
            <a:off x="6352212" y="4264125"/>
            <a:ext cx="1331700" cy="0"/>
          </a:xfrm>
          <a:prstGeom prst="straightConnector1">
            <a:avLst/>
          </a:prstGeom>
          <a:noFill/>
          <a:ln cap="flat" cmpd="sng" w="28575">
            <a:solidFill>
              <a:schemeClr val="dk1"/>
            </a:solidFill>
            <a:prstDash val="solid"/>
            <a:round/>
            <a:headEnd len="med" w="med" type="none"/>
            <a:tailEnd len="med" w="med" type="triangle"/>
          </a:ln>
        </p:spPr>
      </p:cxnSp>
      <p:cxnSp>
        <p:nvCxnSpPr>
          <p:cNvPr id="1246" name="Google Shape;1246;p82"/>
          <p:cNvCxnSpPr/>
          <p:nvPr/>
        </p:nvCxnSpPr>
        <p:spPr>
          <a:xfrm rot="10800000">
            <a:off x="6352212" y="2845910"/>
            <a:ext cx="0" cy="1422000"/>
          </a:xfrm>
          <a:prstGeom prst="straightConnector1">
            <a:avLst/>
          </a:prstGeom>
          <a:noFill/>
          <a:ln cap="flat" cmpd="sng" w="28575">
            <a:solidFill>
              <a:schemeClr val="dk1"/>
            </a:solidFill>
            <a:prstDash val="solid"/>
            <a:round/>
            <a:headEnd len="med" w="med" type="none"/>
            <a:tailEnd len="med" w="med" type="triangle"/>
          </a:ln>
        </p:spPr>
      </p:cxnSp>
      <p:cxnSp>
        <p:nvCxnSpPr>
          <p:cNvPr id="1247" name="Google Shape;1247;p82"/>
          <p:cNvCxnSpPr/>
          <p:nvPr/>
        </p:nvCxnSpPr>
        <p:spPr>
          <a:xfrm rot="10800000">
            <a:off x="6301892" y="4261145"/>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248" name="Google Shape;1248;p82"/>
          <p:cNvCxnSpPr/>
          <p:nvPr/>
        </p:nvCxnSpPr>
        <p:spPr>
          <a:xfrm rot="10800000">
            <a:off x="6301892" y="3880696"/>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249" name="Google Shape;1249;p82"/>
          <p:cNvCxnSpPr/>
          <p:nvPr/>
        </p:nvCxnSpPr>
        <p:spPr>
          <a:xfrm rot="10800000">
            <a:off x="6301892" y="3043598"/>
            <a:ext cx="60000" cy="0"/>
          </a:xfrm>
          <a:prstGeom prst="straightConnector1">
            <a:avLst/>
          </a:prstGeom>
          <a:noFill/>
          <a:ln cap="flat" cmpd="sng" w="38100">
            <a:solidFill>
              <a:schemeClr val="dk1"/>
            </a:solidFill>
            <a:prstDash val="solid"/>
            <a:round/>
            <a:headEnd len="med" w="med" type="none"/>
            <a:tailEnd len="med" w="med" type="none"/>
          </a:ln>
        </p:spPr>
      </p:cxnSp>
      <p:sp>
        <p:nvSpPr>
          <p:cNvPr id="1250" name="Google Shape;1250;p82"/>
          <p:cNvSpPr txBox="1"/>
          <p:nvPr>
            <p:ph idx="4294967295" type="body"/>
          </p:nvPr>
        </p:nvSpPr>
        <p:spPr>
          <a:xfrm>
            <a:off x="6175928" y="4149352"/>
            <a:ext cx="933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251" name="Google Shape;1251;p82"/>
          <p:cNvSpPr txBox="1"/>
          <p:nvPr>
            <p:ph idx="4294967295" type="body"/>
          </p:nvPr>
        </p:nvSpPr>
        <p:spPr>
          <a:xfrm>
            <a:off x="6681793" y="42509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252" name="Google Shape;1252;p82"/>
          <p:cNvSpPr txBox="1"/>
          <p:nvPr>
            <p:ph idx="4294967295" type="body"/>
          </p:nvPr>
        </p:nvSpPr>
        <p:spPr>
          <a:xfrm>
            <a:off x="7140501" y="42509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253" name="Google Shape;1253;p82"/>
          <p:cNvSpPr txBox="1"/>
          <p:nvPr>
            <p:ph idx="4294967295" type="body"/>
          </p:nvPr>
        </p:nvSpPr>
        <p:spPr>
          <a:xfrm rot="-5400000">
            <a:off x="5443750" y="3570678"/>
            <a:ext cx="10464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cxnSp>
        <p:nvCxnSpPr>
          <p:cNvPr id="1254" name="Google Shape;1254;p82"/>
          <p:cNvCxnSpPr/>
          <p:nvPr/>
        </p:nvCxnSpPr>
        <p:spPr>
          <a:xfrm rot="10800000">
            <a:off x="6301892" y="3424047"/>
            <a:ext cx="60000" cy="0"/>
          </a:xfrm>
          <a:prstGeom prst="straightConnector1">
            <a:avLst/>
          </a:prstGeom>
          <a:noFill/>
          <a:ln cap="flat" cmpd="sng" w="38100">
            <a:solidFill>
              <a:schemeClr val="dk1"/>
            </a:solidFill>
            <a:prstDash val="solid"/>
            <a:round/>
            <a:headEnd len="med" w="med" type="none"/>
            <a:tailEnd len="med" w="med" type="none"/>
          </a:ln>
        </p:spPr>
      </p:cxnSp>
      <p:sp>
        <p:nvSpPr>
          <p:cNvPr id="1255" name="Google Shape;1255;p82"/>
          <p:cNvSpPr txBox="1"/>
          <p:nvPr>
            <p:ph idx="4294967295" type="body"/>
          </p:nvPr>
        </p:nvSpPr>
        <p:spPr>
          <a:xfrm>
            <a:off x="6170736" y="291115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256" name="Google Shape;1256;p82"/>
          <p:cNvSpPr txBox="1"/>
          <p:nvPr>
            <p:ph idx="4294967295" type="body"/>
          </p:nvPr>
        </p:nvSpPr>
        <p:spPr>
          <a:xfrm>
            <a:off x="6162854" y="328730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257" name="Google Shape;1257;p82"/>
          <p:cNvSpPr txBox="1"/>
          <p:nvPr>
            <p:ph idx="4294967295" type="body"/>
          </p:nvPr>
        </p:nvSpPr>
        <p:spPr>
          <a:xfrm>
            <a:off x="6171456" y="3754385"/>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pic>
        <p:nvPicPr>
          <p:cNvPr id="1262" name="Google Shape;1262;p83"/>
          <p:cNvPicPr preferRelativeResize="0"/>
          <p:nvPr/>
        </p:nvPicPr>
        <p:blipFill rotWithShape="1">
          <a:blip r:embed="rId3">
            <a:alphaModFix/>
          </a:blip>
          <a:srcRect b="0" l="7158" r="0" t="11316"/>
          <a:stretch/>
        </p:blipFill>
        <p:spPr>
          <a:xfrm>
            <a:off x="7449541" y="2202348"/>
            <a:ext cx="1211953" cy="1284286"/>
          </a:xfrm>
          <a:prstGeom prst="rect">
            <a:avLst/>
          </a:prstGeom>
          <a:noFill/>
          <a:ln>
            <a:noFill/>
          </a:ln>
        </p:spPr>
      </p:pic>
      <p:sp>
        <p:nvSpPr>
          <p:cNvPr id="1263" name="Google Shape;1263;p83"/>
          <p:cNvSpPr txBox="1"/>
          <p:nvPr>
            <p:ph idx="1" type="body"/>
          </p:nvPr>
        </p:nvSpPr>
        <p:spPr>
          <a:xfrm>
            <a:off x="324000" y="759300"/>
            <a:ext cx="8484900" cy="59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1) Koofiyad la soo tuuray waxay ku dhici kartaa laba siyaabood: 'sal hoose (base down)' ama 'qalooc hoose (curve down)'.</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p:txBody>
      </p:sp>
      <p:sp>
        <p:nvSpPr>
          <p:cNvPr id="1264" name="Google Shape;1264;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pic>
        <p:nvPicPr>
          <p:cNvPr id="1265" name="Google Shape;1265;p83"/>
          <p:cNvPicPr preferRelativeResize="0"/>
          <p:nvPr/>
        </p:nvPicPr>
        <p:blipFill>
          <a:blip r:embed="rId4">
            <a:alphaModFix/>
          </a:blip>
          <a:stretch>
            <a:fillRect/>
          </a:stretch>
        </p:blipFill>
        <p:spPr>
          <a:xfrm>
            <a:off x="5472600" y="1005371"/>
            <a:ext cx="386576" cy="723825"/>
          </a:xfrm>
          <a:prstGeom prst="rect">
            <a:avLst/>
          </a:prstGeom>
          <a:noFill/>
          <a:ln>
            <a:noFill/>
          </a:ln>
        </p:spPr>
      </p:pic>
      <p:pic>
        <p:nvPicPr>
          <p:cNvPr id="1266" name="Google Shape;1266;p83"/>
          <p:cNvPicPr preferRelativeResize="0"/>
          <p:nvPr/>
        </p:nvPicPr>
        <p:blipFill>
          <a:blip r:embed="rId5">
            <a:alphaModFix/>
          </a:blip>
          <a:stretch>
            <a:fillRect/>
          </a:stretch>
        </p:blipFill>
        <p:spPr>
          <a:xfrm>
            <a:off x="7003591" y="1257370"/>
            <a:ext cx="865910" cy="471826"/>
          </a:xfrm>
          <a:prstGeom prst="rect">
            <a:avLst/>
          </a:prstGeom>
          <a:noFill/>
          <a:ln>
            <a:noFill/>
          </a:ln>
        </p:spPr>
      </p:pic>
      <p:sp>
        <p:nvSpPr>
          <p:cNvPr id="1267" name="Google Shape;1267;p83"/>
          <p:cNvSpPr txBox="1"/>
          <p:nvPr>
            <p:ph idx="1" type="body"/>
          </p:nvPr>
        </p:nvSpPr>
        <p:spPr>
          <a:xfrm>
            <a:off x="324000" y="2312125"/>
            <a:ext cx="5932800" cy="235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 Isticmaal linkiga si aad u hesho simulation (simulation) tijaabadan: Koofiyad simulation🖇 Riix badhanka 'run' si aad u bilowdo simulation-ka iyo badhanka 'reset' si aad mar kale u bilowdo. Ku day tano dhowr jeer oo tiro badan oo tijaabo ah mar kasta. Sidee natiijooyinku u saameeyaan jawaabahaaga qaybta (b)?</a:t>
            </a:r>
            <a:r>
              <a:rPr lang="en-GB" sz="1100">
                <a:latin typeface="Lexend"/>
              </a:rPr>
              <a:t/>
            </a:r>
            <a:r>
              <a:rPr lang="en-GB" sz="1100" u="sng">
                <a:solidFill>
                  <a:schemeClr val="hlink"/>
                </a:solidFill>
                <a:latin typeface="Lexend"/>
                <a:hlinkClick r:id="rId6"/>
              </a:rPr>
              <a:t/>
            </a:r>
            <a:r>
              <a:rPr lang="en-GB" sz="1100">
                <a:latin typeface="Lexend"/>
              </a:rPr>
              <a:t/>
            </a:r>
            <a:br>
              <a:rPr lang="en-GB" sz="1800"/>
            </a:br>
            <a:r>
              <a:rPr lang="en-GB" sz="1100">
                <a:latin typeface="Lexend"/>
              </a:rPr>
              <a:t/>
            </a:r>
            <a:br>
              <a:rPr lang="en-GB" sz="1800"/>
            </a:b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a:latin typeface="Lexend"/>
              </a:rPr>
              <a:t/>
            </a:r>
            <a:endParaRPr sz="1600"/>
          </a:p>
        </p:txBody>
      </p:sp>
      <p:sp>
        <p:nvSpPr>
          <p:cNvPr id="1268" name="Google Shape;1268;p83"/>
          <p:cNvSpPr txBox="1"/>
          <p:nvPr>
            <p:ph idx="1" type="body"/>
          </p:nvPr>
        </p:nvSpPr>
        <p:spPr>
          <a:xfrm>
            <a:off x="4957675" y="1697800"/>
            <a:ext cx="14376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 sal hoose (base down)</a:t>
            </a:r>
            <a:r>
              <a:rPr lang="en-GB" sz="1100">
                <a:latin typeface="Lexend"/>
              </a:rPr>
              <a:t/>
            </a:r>
            <a:endParaRPr sz="1600"/>
          </a:p>
        </p:txBody>
      </p:sp>
      <p:sp>
        <p:nvSpPr>
          <p:cNvPr id="1269" name="Google Shape;1269;p83"/>
          <p:cNvSpPr txBox="1"/>
          <p:nvPr>
            <p:ph idx="1" type="body"/>
          </p:nvPr>
        </p:nvSpPr>
        <p:spPr>
          <a:xfrm>
            <a:off x="6762900" y="1697800"/>
            <a:ext cx="15429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 qalooc hoose (curve down)</a:t>
            </a:r>
            <a:r>
              <a:rPr lang="en-GB" sz="1100">
                <a:latin typeface="Lexend"/>
              </a:rPr>
              <a:t/>
            </a:r>
            <a:endParaRPr sz="1600"/>
          </a:p>
        </p:txBody>
      </p:sp>
      <p:cxnSp>
        <p:nvCxnSpPr>
          <p:cNvPr id="1270" name="Google Shape;1270;p83"/>
          <p:cNvCxnSpPr/>
          <p:nvPr/>
        </p:nvCxnSpPr>
        <p:spPr>
          <a:xfrm>
            <a:off x="7419012" y="3425925"/>
            <a:ext cx="1331700" cy="0"/>
          </a:xfrm>
          <a:prstGeom prst="straightConnector1">
            <a:avLst/>
          </a:prstGeom>
          <a:noFill/>
          <a:ln cap="flat" cmpd="sng" w="28575">
            <a:solidFill>
              <a:schemeClr val="dk1"/>
            </a:solidFill>
            <a:prstDash val="solid"/>
            <a:round/>
            <a:headEnd len="med" w="med" type="none"/>
            <a:tailEnd len="med" w="med" type="triangle"/>
          </a:ln>
        </p:spPr>
      </p:cxnSp>
      <p:cxnSp>
        <p:nvCxnSpPr>
          <p:cNvPr id="1271" name="Google Shape;1271;p83"/>
          <p:cNvCxnSpPr/>
          <p:nvPr/>
        </p:nvCxnSpPr>
        <p:spPr>
          <a:xfrm rot="10800000">
            <a:off x="7419012" y="2007710"/>
            <a:ext cx="0" cy="1422000"/>
          </a:xfrm>
          <a:prstGeom prst="straightConnector1">
            <a:avLst/>
          </a:prstGeom>
          <a:noFill/>
          <a:ln cap="flat" cmpd="sng" w="28575">
            <a:solidFill>
              <a:schemeClr val="dk1"/>
            </a:solidFill>
            <a:prstDash val="solid"/>
            <a:round/>
            <a:headEnd len="med" w="med" type="none"/>
            <a:tailEnd len="med" w="med" type="triangle"/>
          </a:ln>
        </p:spPr>
      </p:cxnSp>
      <p:cxnSp>
        <p:nvCxnSpPr>
          <p:cNvPr id="1272" name="Google Shape;1272;p83"/>
          <p:cNvCxnSpPr/>
          <p:nvPr/>
        </p:nvCxnSpPr>
        <p:spPr>
          <a:xfrm rot="10800000">
            <a:off x="7368692" y="3422945"/>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273" name="Google Shape;1273;p83"/>
          <p:cNvCxnSpPr/>
          <p:nvPr/>
        </p:nvCxnSpPr>
        <p:spPr>
          <a:xfrm rot="10800000">
            <a:off x="7368692" y="3042496"/>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274" name="Google Shape;1274;p83"/>
          <p:cNvCxnSpPr/>
          <p:nvPr/>
        </p:nvCxnSpPr>
        <p:spPr>
          <a:xfrm rot="10800000">
            <a:off x="7368692" y="2281598"/>
            <a:ext cx="60000" cy="0"/>
          </a:xfrm>
          <a:prstGeom prst="straightConnector1">
            <a:avLst/>
          </a:prstGeom>
          <a:noFill/>
          <a:ln cap="flat" cmpd="sng" w="38100">
            <a:solidFill>
              <a:schemeClr val="dk1"/>
            </a:solidFill>
            <a:prstDash val="solid"/>
            <a:round/>
            <a:headEnd len="med" w="med" type="none"/>
            <a:tailEnd len="med" w="med" type="none"/>
          </a:ln>
        </p:spPr>
      </p:cxnSp>
      <p:sp>
        <p:nvSpPr>
          <p:cNvPr id="1275" name="Google Shape;1275;p83"/>
          <p:cNvSpPr txBox="1"/>
          <p:nvPr>
            <p:ph idx="4294967295" type="body"/>
          </p:nvPr>
        </p:nvSpPr>
        <p:spPr>
          <a:xfrm>
            <a:off x="7242728" y="3311152"/>
            <a:ext cx="933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276" name="Google Shape;1276;p83"/>
          <p:cNvSpPr txBox="1"/>
          <p:nvPr>
            <p:ph idx="4294967295" type="body"/>
          </p:nvPr>
        </p:nvSpPr>
        <p:spPr>
          <a:xfrm>
            <a:off x="7748593" y="34127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277" name="Google Shape;1277;p83"/>
          <p:cNvSpPr txBox="1"/>
          <p:nvPr>
            <p:ph idx="4294967295" type="body"/>
          </p:nvPr>
        </p:nvSpPr>
        <p:spPr>
          <a:xfrm>
            <a:off x="8207301" y="34127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278" name="Google Shape;1278;p83"/>
          <p:cNvSpPr txBox="1"/>
          <p:nvPr>
            <p:ph idx="4294967295" type="body"/>
          </p:nvPr>
        </p:nvSpPr>
        <p:spPr>
          <a:xfrm rot="-5400000">
            <a:off x="6510550" y="2732478"/>
            <a:ext cx="10464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cxnSp>
        <p:nvCxnSpPr>
          <p:cNvPr id="1279" name="Google Shape;1279;p83"/>
          <p:cNvCxnSpPr/>
          <p:nvPr/>
        </p:nvCxnSpPr>
        <p:spPr>
          <a:xfrm rot="10800000">
            <a:off x="7368692" y="2662047"/>
            <a:ext cx="60000" cy="0"/>
          </a:xfrm>
          <a:prstGeom prst="straightConnector1">
            <a:avLst/>
          </a:prstGeom>
          <a:noFill/>
          <a:ln cap="flat" cmpd="sng" w="38100">
            <a:solidFill>
              <a:schemeClr val="dk1"/>
            </a:solidFill>
            <a:prstDash val="solid"/>
            <a:round/>
            <a:headEnd len="med" w="med" type="none"/>
            <a:tailEnd len="med" w="med" type="none"/>
          </a:ln>
        </p:spPr>
      </p:cxnSp>
      <p:sp>
        <p:nvSpPr>
          <p:cNvPr id="1280" name="Google Shape;1280;p83"/>
          <p:cNvSpPr txBox="1"/>
          <p:nvPr>
            <p:ph idx="4294967295" type="body"/>
          </p:nvPr>
        </p:nvSpPr>
        <p:spPr>
          <a:xfrm>
            <a:off x="7237536" y="214915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281" name="Google Shape;1281;p83"/>
          <p:cNvSpPr txBox="1"/>
          <p:nvPr>
            <p:ph idx="4294967295" type="body"/>
          </p:nvPr>
        </p:nvSpPr>
        <p:spPr>
          <a:xfrm>
            <a:off x="7229654" y="252530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282" name="Google Shape;1282;p83"/>
          <p:cNvSpPr txBox="1"/>
          <p:nvPr>
            <p:ph idx="4294967295" type="body"/>
          </p:nvPr>
        </p:nvSpPr>
        <p:spPr>
          <a:xfrm>
            <a:off x="7238256" y="2916185"/>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6" name="Shape 1286"/>
        <p:cNvGrpSpPr/>
        <p:nvPr/>
      </p:nvGrpSpPr>
      <p:grpSpPr>
        <a:xfrm>
          <a:off x="0" y="0"/>
          <a:ext cx="0" cy="0"/>
          <a:chOff x="0" y="0"/>
          <a:chExt cx="0" cy="0"/>
        </a:xfrm>
      </p:grpSpPr>
      <p:pic>
        <p:nvPicPr>
          <p:cNvPr id="1287" name="Google Shape;1287;p84"/>
          <p:cNvPicPr preferRelativeResize="0"/>
          <p:nvPr/>
        </p:nvPicPr>
        <p:blipFill>
          <a:blip r:embed="rId3">
            <a:alphaModFix/>
          </a:blip>
          <a:stretch>
            <a:fillRect/>
          </a:stretch>
        </p:blipFill>
        <p:spPr>
          <a:xfrm>
            <a:off x="6029200" y="2112346"/>
            <a:ext cx="2120575" cy="1300025"/>
          </a:xfrm>
          <a:prstGeom prst="rect">
            <a:avLst/>
          </a:prstGeom>
          <a:noFill/>
          <a:ln>
            <a:noFill/>
          </a:ln>
        </p:spPr>
      </p:pic>
      <p:sp>
        <p:nvSpPr>
          <p:cNvPr id="1288" name="Google Shape;1288;p84"/>
          <p:cNvSpPr txBox="1"/>
          <p:nvPr>
            <p:ph idx="1" type="body"/>
          </p:nvPr>
        </p:nvSpPr>
        <p:spPr>
          <a:xfrm>
            <a:off x="324000" y="759300"/>
            <a:ext cx="8484900" cy="65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Lebi (toy brick) hawada lagu tuuro wuxuu ku dhici karaa afar siyaabood. Tijaabo dhexdeeda, lebiga waxaa la tuuraa 20 jeer waxaana soo baxa natiijooyinkan.</a:t>
            </a:r>
            <a:br>
              <a:rPr lang="en-GB" sz="1800"/>
            </a:br>
            <a:r>
              <a:rPr lang="en-GB" sz="1400">
                <a:latin typeface="Lexend"/>
              </a:rPr>
              <a:t/>
            </a:r>
            <a:r>
              <a:rPr b="1" lang="en-GB" sz="1400">
                <a:latin typeface="Lexend"/>
              </a:rPr>
              <a:t/>
            </a:r>
            <a:r>
              <a:rPr lang="en-GB" sz="1400">
                <a:latin typeface="Lexend"/>
              </a:rPr>
              <a:t/>
            </a:r>
            <a:endParaRPr sz="1600"/>
          </a:p>
        </p:txBody>
      </p:sp>
      <p:sp>
        <p:nvSpPr>
          <p:cNvPr id="1289" name="Google Shape;1289;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Qorsheynta iyo samaynta tijaabooyinka (experiments)</a:t>
            </a:r>
            <a:endParaRPr/>
          </a:p>
        </p:txBody>
      </p:sp>
      <p:sp>
        <p:nvSpPr>
          <p:cNvPr id="1290" name="Google Shape;1290;p84"/>
          <p:cNvSpPr txBox="1"/>
          <p:nvPr>
            <p:ph idx="1" type="body"/>
          </p:nvPr>
        </p:nvSpPr>
        <p:spPr>
          <a:xfrm>
            <a:off x="324000" y="3660525"/>
            <a:ext cx="8484900" cy="99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Lebiga waa in mar kale la tuuraa. Sawir miisaan (scale) ah oo suurtogalnimo (likelihoods) ah oo adiga kuu qaabaysan, adigoo isticmaalaya natiijooyinka tijaabada si aad u muujiso suurtogalnimada natiijo kasta oo miisaanka ku taal.</a:t>
            </a:r>
            <a:r>
              <a:rPr b="1" lang="en-GB" sz="1400">
                <a:latin typeface="Lexend"/>
              </a:rPr>
              <a:t/>
            </a:r>
            <a:r>
              <a:rPr lang="en-GB" sz="1400">
                <a:latin typeface="Lexend"/>
              </a:rPr>
              <a:t/>
            </a:r>
            <a:endParaRPr sz="1800"/>
          </a:p>
        </p:txBody>
      </p:sp>
      <p:grpSp>
        <p:nvGrpSpPr>
          <p:cNvPr id="1291" name="Google Shape;1291;p84"/>
          <p:cNvGrpSpPr/>
          <p:nvPr/>
        </p:nvGrpSpPr>
        <p:grpSpPr>
          <a:xfrm>
            <a:off x="621684" y="2157783"/>
            <a:ext cx="532214" cy="456151"/>
            <a:chOff x="1828325" y="1905000"/>
            <a:chExt cx="1407600" cy="1206750"/>
          </a:xfrm>
        </p:grpSpPr>
        <p:sp>
          <p:nvSpPr>
            <p:cNvPr id="1292" name="Google Shape;1292;p84"/>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3" name="Google Shape;1293;p84"/>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4" name="Google Shape;1294;p84"/>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95" name="Google Shape;1295;p84"/>
          <p:cNvGrpSpPr/>
          <p:nvPr/>
        </p:nvGrpSpPr>
        <p:grpSpPr>
          <a:xfrm>
            <a:off x="601222" y="2927935"/>
            <a:ext cx="420721" cy="456264"/>
            <a:chOff x="5369297" y="1230126"/>
            <a:chExt cx="1030169" cy="1117200"/>
          </a:xfrm>
        </p:grpSpPr>
        <p:sp>
          <p:nvSpPr>
            <p:cNvPr id="1296" name="Google Shape;1296;p84"/>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97" name="Google Shape;1297;p84"/>
            <p:cNvGrpSpPr/>
            <p:nvPr/>
          </p:nvGrpSpPr>
          <p:grpSpPr>
            <a:xfrm flipH="1" rot="5400000">
              <a:off x="5715001" y="1492400"/>
              <a:ext cx="801602" cy="567330"/>
              <a:chOff x="5638837" y="1263835"/>
              <a:chExt cx="801602" cy="567330"/>
            </a:xfrm>
          </p:grpSpPr>
          <p:sp>
            <p:nvSpPr>
              <p:cNvPr id="1298" name="Google Shape;1298;p84"/>
              <p:cNvSpPr/>
              <p:nvPr/>
            </p:nvSpPr>
            <p:spPr>
              <a:xfrm>
                <a:off x="5922039" y="12638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9" name="Google Shape;1299;p84"/>
              <p:cNvSpPr/>
              <p:nvPr/>
            </p:nvSpPr>
            <p:spPr>
              <a:xfrm>
                <a:off x="5638837" y="14936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300" name="Google Shape;1300;p84"/>
          <p:cNvGrpSpPr/>
          <p:nvPr/>
        </p:nvGrpSpPr>
        <p:grpSpPr>
          <a:xfrm>
            <a:off x="2974790" y="2830867"/>
            <a:ext cx="326330" cy="557780"/>
            <a:chOff x="6752450" y="1106973"/>
            <a:chExt cx="706800" cy="1208100"/>
          </a:xfrm>
        </p:grpSpPr>
        <p:sp>
          <p:nvSpPr>
            <p:cNvPr id="1301" name="Google Shape;1301;p84"/>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2" name="Google Shape;1302;p84"/>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3" name="Google Shape;1303;p84"/>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4" name="Google Shape;1304;p84"/>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5" name="Google Shape;1305;p84"/>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06" name="Google Shape;1306;p84"/>
          <p:cNvGrpSpPr/>
          <p:nvPr/>
        </p:nvGrpSpPr>
        <p:grpSpPr>
          <a:xfrm>
            <a:off x="2901140" y="2166771"/>
            <a:ext cx="532500" cy="451850"/>
            <a:chOff x="1929979" y="1539288"/>
            <a:chExt cx="532500" cy="451850"/>
          </a:xfrm>
        </p:grpSpPr>
        <p:grpSp>
          <p:nvGrpSpPr>
            <p:cNvPr id="1307" name="Google Shape;1307;p84"/>
            <p:cNvGrpSpPr/>
            <p:nvPr/>
          </p:nvGrpSpPr>
          <p:grpSpPr>
            <a:xfrm>
              <a:off x="2056463" y="1759440"/>
              <a:ext cx="327374" cy="231697"/>
              <a:chOff x="1752637" y="1416235"/>
              <a:chExt cx="801602" cy="567330"/>
            </a:xfrm>
          </p:grpSpPr>
          <p:sp>
            <p:nvSpPr>
              <p:cNvPr id="1308" name="Google Shape;1308;p84"/>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9" name="Google Shape;1309;p84"/>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10" name="Google Shape;1310;p84"/>
            <p:cNvSpPr/>
            <p:nvPr/>
          </p:nvSpPr>
          <p:spPr>
            <a:xfrm>
              <a:off x="1929979" y="1539288"/>
              <a:ext cx="532500" cy="4083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1" name="Google Shape;1311;p84"/>
            <p:cNvSpPr/>
            <p:nvPr/>
          </p:nvSpPr>
          <p:spPr>
            <a:xfrm rot="-168736">
              <a:off x="2035384" y="1645026"/>
              <a:ext cx="256809" cy="72689"/>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12" name="Google Shape;1312;p84"/>
            <p:cNvSpPr/>
            <p:nvPr/>
          </p:nvSpPr>
          <p:spPr>
            <a:xfrm rot="-168736">
              <a:off x="2118151" y="1556774"/>
              <a:ext cx="256809" cy="72689"/>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13" name="Google Shape;1313;p84"/>
          <p:cNvSpPr txBox="1"/>
          <p:nvPr>
            <p:ph idx="4294967295" type="body"/>
          </p:nvPr>
        </p:nvSpPr>
        <p:spPr>
          <a:xfrm>
            <a:off x="1230100" y="2234425"/>
            <a:ext cx="7041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 kor (up)</a:t>
            </a:r>
            <a:endParaRPr sz="1600"/>
          </a:p>
        </p:txBody>
      </p:sp>
      <p:sp>
        <p:nvSpPr>
          <p:cNvPr id="1314" name="Google Shape;1314;p84"/>
          <p:cNvSpPr txBox="1"/>
          <p:nvPr>
            <p:ph idx="4294967295" type="body"/>
          </p:nvPr>
        </p:nvSpPr>
        <p:spPr>
          <a:xfrm>
            <a:off x="3515589" y="2229926"/>
            <a:ext cx="9945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 hoos (down)</a:t>
            </a:r>
            <a:endParaRPr sz="1600"/>
          </a:p>
        </p:txBody>
      </p:sp>
      <p:sp>
        <p:nvSpPr>
          <p:cNvPr id="1315" name="Google Shape;1315;p84"/>
          <p:cNvSpPr txBox="1"/>
          <p:nvPr>
            <p:ph idx="4294967295" type="body"/>
          </p:nvPr>
        </p:nvSpPr>
        <p:spPr>
          <a:xfrm>
            <a:off x="1226161" y="3003200"/>
            <a:ext cx="13836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 weji dheer (long face)</a:t>
            </a:r>
            <a:endParaRPr sz="1600"/>
          </a:p>
        </p:txBody>
      </p:sp>
      <p:sp>
        <p:nvSpPr>
          <p:cNvPr id="1316" name="Google Shape;1316;p84"/>
          <p:cNvSpPr txBox="1"/>
          <p:nvPr>
            <p:ph idx="4294967295" type="body"/>
          </p:nvPr>
        </p:nvSpPr>
        <p:spPr>
          <a:xfrm>
            <a:off x="3502843" y="2993478"/>
            <a:ext cx="13836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 weji gaaban (short face)</a:t>
            </a:r>
            <a:endParaRPr sz="1600"/>
          </a:p>
        </p:txBody>
      </p:sp>
      <p:cxnSp>
        <p:nvCxnSpPr>
          <p:cNvPr id="1317" name="Google Shape;1317;p84"/>
          <p:cNvCxnSpPr/>
          <p:nvPr/>
        </p:nvCxnSpPr>
        <p:spPr>
          <a:xfrm>
            <a:off x="6047444" y="3317609"/>
            <a:ext cx="2321700" cy="0"/>
          </a:xfrm>
          <a:prstGeom prst="straightConnector1">
            <a:avLst/>
          </a:prstGeom>
          <a:noFill/>
          <a:ln cap="flat" cmpd="sng" w="28575">
            <a:solidFill>
              <a:schemeClr val="dk1"/>
            </a:solidFill>
            <a:prstDash val="solid"/>
            <a:round/>
            <a:headEnd len="med" w="med" type="none"/>
            <a:tailEnd len="med" w="med" type="triangle"/>
          </a:ln>
        </p:spPr>
      </p:cxnSp>
      <p:cxnSp>
        <p:nvCxnSpPr>
          <p:cNvPr id="1318" name="Google Shape;1318;p84"/>
          <p:cNvCxnSpPr/>
          <p:nvPr/>
        </p:nvCxnSpPr>
        <p:spPr>
          <a:xfrm rot="10800000">
            <a:off x="6047444" y="1985394"/>
            <a:ext cx="0" cy="1337700"/>
          </a:xfrm>
          <a:prstGeom prst="straightConnector1">
            <a:avLst/>
          </a:prstGeom>
          <a:noFill/>
          <a:ln cap="flat" cmpd="sng" w="28575">
            <a:solidFill>
              <a:schemeClr val="dk1"/>
            </a:solidFill>
            <a:prstDash val="solid"/>
            <a:round/>
            <a:headEnd len="med" w="med" type="none"/>
            <a:tailEnd len="med" w="med" type="triangle"/>
          </a:ln>
        </p:spPr>
      </p:cxnSp>
      <p:cxnSp>
        <p:nvCxnSpPr>
          <p:cNvPr id="1319" name="Google Shape;1319;p84"/>
          <p:cNvCxnSpPr/>
          <p:nvPr/>
        </p:nvCxnSpPr>
        <p:spPr>
          <a:xfrm rot="10800000">
            <a:off x="5974774" y="3313289"/>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320" name="Google Shape;1320;p84"/>
          <p:cNvCxnSpPr/>
          <p:nvPr/>
        </p:nvCxnSpPr>
        <p:spPr>
          <a:xfrm rot="10800000">
            <a:off x="5974774" y="3044973"/>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321" name="Google Shape;1321;p84"/>
          <p:cNvCxnSpPr/>
          <p:nvPr/>
        </p:nvCxnSpPr>
        <p:spPr>
          <a:xfrm rot="10800000">
            <a:off x="5974774" y="2240024"/>
            <a:ext cx="86700" cy="0"/>
          </a:xfrm>
          <a:prstGeom prst="straightConnector1">
            <a:avLst/>
          </a:prstGeom>
          <a:noFill/>
          <a:ln cap="flat" cmpd="sng" w="38100">
            <a:solidFill>
              <a:schemeClr val="dk1"/>
            </a:solidFill>
            <a:prstDash val="solid"/>
            <a:round/>
            <a:headEnd len="med" w="med" type="none"/>
            <a:tailEnd len="med" w="med" type="none"/>
          </a:ln>
        </p:spPr>
      </p:cxnSp>
      <p:sp>
        <p:nvSpPr>
          <p:cNvPr id="1322" name="Google Shape;1322;p84"/>
          <p:cNvSpPr txBox="1"/>
          <p:nvPr>
            <p:ph idx="4294967295" type="body"/>
          </p:nvPr>
        </p:nvSpPr>
        <p:spPr>
          <a:xfrm>
            <a:off x="5839078" y="2116860"/>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a:t>
            </a:r>
            <a:endParaRPr sz="1600"/>
          </a:p>
        </p:txBody>
      </p:sp>
      <p:sp>
        <p:nvSpPr>
          <p:cNvPr id="1323" name="Google Shape;1323;p84"/>
          <p:cNvSpPr txBox="1"/>
          <p:nvPr>
            <p:ph idx="4294967295" type="body"/>
          </p:nvPr>
        </p:nvSpPr>
        <p:spPr>
          <a:xfrm>
            <a:off x="5839325" y="3185546"/>
            <a:ext cx="1353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324" name="Google Shape;1324;p84"/>
          <p:cNvSpPr txBox="1"/>
          <p:nvPr>
            <p:ph idx="4294967295" type="body"/>
          </p:nvPr>
        </p:nvSpPr>
        <p:spPr>
          <a:xfrm>
            <a:off x="6372725" y="32985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325" name="Google Shape;1325;p84"/>
          <p:cNvSpPr txBox="1"/>
          <p:nvPr>
            <p:ph idx="4294967295" type="body"/>
          </p:nvPr>
        </p:nvSpPr>
        <p:spPr>
          <a:xfrm>
            <a:off x="6846277" y="32985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326" name="Google Shape;1326;p84"/>
          <p:cNvSpPr txBox="1"/>
          <p:nvPr>
            <p:ph idx="4294967295" type="body"/>
          </p:nvPr>
        </p:nvSpPr>
        <p:spPr>
          <a:xfrm>
            <a:off x="7303477" y="32985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sp>
        <p:nvSpPr>
          <p:cNvPr id="1327" name="Google Shape;1327;p84"/>
          <p:cNvSpPr txBox="1"/>
          <p:nvPr>
            <p:ph idx="4294967295" type="body"/>
          </p:nvPr>
        </p:nvSpPr>
        <p:spPr>
          <a:xfrm>
            <a:off x="7800553" y="32985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sp>
        <p:nvSpPr>
          <p:cNvPr id="1328" name="Google Shape;1328;p84"/>
          <p:cNvSpPr txBox="1"/>
          <p:nvPr>
            <p:ph idx="4294967295" type="body"/>
          </p:nvPr>
        </p:nvSpPr>
        <p:spPr>
          <a:xfrm rot="-5400000">
            <a:off x="5019157" y="2612746"/>
            <a:ext cx="9945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cxnSp>
        <p:nvCxnSpPr>
          <p:cNvPr id="1329" name="Google Shape;1329;p84"/>
          <p:cNvCxnSpPr/>
          <p:nvPr/>
        </p:nvCxnSpPr>
        <p:spPr>
          <a:xfrm rot="10800000">
            <a:off x="5974774" y="2508340"/>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330" name="Google Shape;1330;p84"/>
          <p:cNvCxnSpPr/>
          <p:nvPr/>
        </p:nvCxnSpPr>
        <p:spPr>
          <a:xfrm rot="10800000">
            <a:off x="5974774" y="2776656"/>
            <a:ext cx="86700" cy="0"/>
          </a:xfrm>
          <a:prstGeom prst="straightConnector1">
            <a:avLst/>
          </a:prstGeom>
          <a:noFill/>
          <a:ln cap="flat" cmpd="sng" w="38100">
            <a:solidFill>
              <a:schemeClr val="dk1"/>
            </a:solidFill>
            <a:prstDash val="solid"/>
            <a:round/>
            <a:headEnd len="med" w="med" type="none"/>
            <a:tailEnd len="med" w="med" type="none"/>
          </a:ln>
        </p:spPr>
      </p:cxnSp>
      <p:sp>
        <p:nvSpPr>
          <p:cNvPr id="1331" name="Google Shape;1331;p84"/>
          <p:cNvSpPr txBox="1"/>
          <p:nvPr>
            <p:ph idx="4294967295" type="body"/>
          </p:nvPr>
        </p:nvSpPr>
        <p:spPr>
          <a:xfrm>
            <a:off x="5839078" y="2377593"/>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332" name="Google Shape;1332;p84"/>
          <p:cNvSpPr txBox="1"/>
          <p:nvPr>
            <p:ph idx="4294967295" type="body"/>
          </p:nvPr>
        </p:nvSpPr>
        <p:spPr>
          <a:xfrm>
            <a:off x="5839078" y="2642915"/>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333" name="Google Shape;1333;p84"/>
          <p:cNvSpPr txBox="1"/>
          <p:nvPr>
            <p:ph idx="4294967295" type="body"/>
          </p:nvPr>
        </p:nvSpPr>
        <p:spPr>
          <a:xfrm>
            <a:off x="5839078" y="2912829"/>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sp>
        <p:nvSpPr>
          <p:cNvPr id="1339" name="Google Shape;1339;p85"/>
          <p:cNvSpPr txBox="1"/>
          <p:nvPr>
            <p:ph idx="1" type="body"/>
          </p:nvPr>
        </p:nvSpPr>
        <p:spPr>
          <a:xfrm>
            <a:off x="329550" y="810000"/>
            <a:ext cx="8484900" cy="20019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 Isticmaal linkiga si aad u hesho simulation (simulation) tijaabadan: Lebi simulation🖇 Riix badhanka 'run' si aad u bilowdo simulation-ka iyo badhanka 'reset' si aad mar kale u bilowdo. Ku day tano dhowr jeer oo tiro badan oo tijaabo ah mar kasta. Sidee natiijooyinku u saameeyaan jawaabahaaga qaybta (a)?</a:t>
            </a:r>
            <a:r>
              <a:rPr lang="en-GB" sz="1100" u="sng">
                <a:solidFill>
                  <a:schemeClr val="hlink"/>
                </a:solidFill>
                <a:latin typeface="Lexend"/>
                <a:hlinkClick r:id="rId3"/>
              </a:rPr>
              <a:t/>
            </a:r>
            <a:r>
              <a:rPr lang="en-GB" sz="1100">
                <a:latin typeface="Lexend"/>
              </a:rPr>
              <a:t/>
            </a:r>
            <a:br>
              <a:rPr lang="en-GB" sz="1800"/>
            </a:br>
            <a:r>
              <a:rPr lang="en-GB" sz="1100">
                <a:latin typeface="Lexend"/>
              </a:rPr>
              <a:t/>
            </a:r>
            <a:br>
              <a:rPr lang="en-GB" sz="1800"/>
            </a:b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br>
              <a:rPr lang="en-GB" sz="1800"/>
            </a:br>
            <a:r>
              <a:rPr lang="en-GB" sz="1100">
                <a:latin typeface="Lexend"/>
              </a:rPr>
              <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sp>
        <p:nvSpPr>
          <p:cNvPr id="1344" name="Google Shape;1344;p86"/>
          <p:cNvSpPr txBox="1"/>
          <p:nvPr>
            <p:ph idx="1" type="body"/>
          </p:nvPr>
        </p:nvSpPr>
        <p:spPr>
          <a:xfrm>
            <a:off x="324000" y="759300"/>
            <a:ext cx="8496000" cy="59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Koofiyad la soo tuuray waxay ku dhici kartaa laba siyaabood: 'sal hoose (base down)' ama 'qalooc hoose (curve down)'.</a:t>
            </a:r>
            <a:endParaRPr sz="1800"/>
          </a:p>
        </p:txBody>
      </p:sp>
      <p:sp>
        <p:nvSpPr>
          <p:cNvPr id="1345" name="Google Shape;1345;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pic>
        <p:nvPicPr>
          <p:cNvPr id="1346" name="Google Shape;1346;p86"/>
          <p:cNvPicPr preferRelativeResize="0"/>
          <p:nvPr/>
        </p:nvPicPr>
        <p:blipFill>
          <a:blip r:embed="rId3">
            <a:alphaModFix/>
          </a:blip>
          <a:stretch>
            <a:fillRect/>
          </a:stretch>
        </p:blipFill>
        <p:spPr>
          <a:xfrm>
            <a:off x="5472600" y="1005371"/>
            <a:ext cx="386576" cy="723825"/>
          </a:xfrm>
          <a:prstGeom prst="rect">
            <a:avLst/>
          </a:prstGeom>
          <a:noFill/>
          <a:ln>
            <a:noFill/>
          </a:ln>
        </p:spPr>
      </p:pic>
      <p:pic>
        <p:nvPicPr>
          <p:cNvPr id="1347" name="Google Shape;1347;p86"/>
          <p:cNvPicPr preferRelativeResize="0"/>
          <p:nvPr/>
        </p:nvPicPr>
        <p:blipFill>
          <a:blip r:embed="rId4">
            <a:alphaModFix/>
          </a:blip>
          <a:stretch>
            <a:fillRect/>
          </a:stretch>
        </p:blipFill>
        <p:spPr>
          <a:xfrm>
            <a:off x="7003591" y="1257370"/>
            <a:ext cx="865910" cy="471826"/>
          </a:xfrm>
          <a:prstGeom prst="rect">
            <a:avLst/>
          </a:prstGeom>
          <a:noFill/>
          <a:ln>
            <a:noFill/>
          </a:ln>
        </p:spPr>
      </p:pic>
      <p:sp>
        <p:nvSpPr>
          <p:cNvPr id="1348" name="Google Shape;1348;p86"/>
          <p:cNvSpPr txBox="1"/>
          <p:nvPr>
            <p:ph idx="1" type="body"/>
          </p:nvPr>
        </p:nvSpPr>
        <p:spPr>
          <a:xfrm>
            <a:off x="324000" y="1471525"/>
            <a:ext cx="4500000" cy="63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Qorshee tijaabo (experiment) si aad u baarto natiijooyinka ugu suurtogalnimada badan inay dhacdo.</a:t>
            </a:r>
            <a:r>
              <a:rPr b="1" lang="en-GB" sz="1100">
                <a:latin typeface="Lexend"/>
              </a:rPr>
              <a:t/>
            </a:r>
            <a:r>
              <a:rPr lang="en-GB" sz="1100">
                <a:latin typeface="Lexend"/>
              </a:rPr>
              <a:t/>
            </a:r>
            <a:br>
              <a:rPr lang="en-GB" sz="1800"/>
            </a:br>
            <a:r>
              <a:rPr lang="en-GB" sz="1100">
                <a:latin typeface="Lexend"/>
              </a:rPr>
              <a:t/>
            </a:r>
            <a:endParaRPr sz="1800"/>
          </a:p>
        </p:txBody>
      </p:sp>
      <p:sp>
        <p:nvSpPr>
          <p:cNvPr id="1349" name="Google Shape;1349;p86"/>
          <p:cNvSpPr txBox="1"/>
          <p:nvPr>
            <p:ph idx="1" type="body"/>
          </p:nvPr>
        </p:nvSpPr>
        <p:spPr>
          <a:xfrm>
            <a:off x="4957675" y="1697800"/>
            <a:ext cx="14376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 salka hoos (base down)</a:t>
            </a:r>
            <a:endParaRPr sz="1600"/>
          </a:p>
        </p:txBody>
      </p:sp>
      <p:sp>
        <p:nvSpPr>
          <p:cNvPr id="1350" name="Google Shape;1350;p86"/>
          <p:cNvSpPr txBox="1"/>
          <p:nvPr>
            <p:ph idx="1" type="body"/>
          </p:nvPr>
        </p:nvSpPr>
        <p:spPr>
          <a:xfrm>
            <a:off x="6762900" y="1697800"/>
            <a:ext cx="1542900" cy="3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 qaanso hoos (curve down)</a:t>
            </a:r>
            <a:endParaRPr sz="1600"/>
          </a:p>
        </p:txBody>
      </p:sp>
      <p:sp>
        <p:nvSpPr>
          <p:cNvPr id="1351" name="Google Shape;1351;p86"/>
          <p:cNvSpPr txBox="1"/>
          <p:nvPr>
            <p:ph idx="1" type="body"/>
          </p:nvPr>
        </p:nvSpPr>
        <p:spPr>
          <a:xfrm>
            <a:off x="349650" y="2222450"/>
            <a:ext cx="8064600" cy="2616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Jawaabaha tusaale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‘Ku rid koofiyad 50 jeer.’</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‘Koofiyadda dhulka kaga soo tuur isla joog 200 jeer. Qor inta jeer ee ay ku soo degto boos kasta.’</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Tirada tijaabooyinka (trials) way kala duwanaan kartaa. Tirada tijaabooyinka oo badan waa la dhiirigeliyaa, laakiin waa in la tixgeliyo xaddidaadda waxqabadka tijaabada (experiment).</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pic>
        <p:nvPicPr>
          <p:cNvPr id="1356" name="Google Shape;1356;p87"/>
          <p:cNvPicPr preferRelativeResize="0"/>
          <p:nvPr/>
        </p:nvPicPr>
        <p:blipFill rotWithShape="1">
          <a:blip r:embed="rId3">
            <a:alphaModFix/>
          </a:blip>
          <a:srcRect b="0" l="7158" r="0" t="11316"/>
          <a:stretch/>
        </p:blipFill>
        <p:spPr>
          <a:xfrm>
            <a:off x="6611341" y="1287948"/>
            <a:ext cx="1211953" cy="1284286"/>
          </a:xfrm>
          <a:prstGeom prst="rect">
            <a:avLst/>
          </a:prstGeom>
          <a:noFill/>
          <a:ln>
            <a:noFill/>
          </a:ln>
        </p:spPr>
      </p:pic>
      <p:sp>
        <p:nvSpPr>
          <p:cNvPr id="1357" name="Google Shape;1357;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tijaabooyinka (experiments)</a:t>
            </a:r>
            <a:endParaRPr/>
          </a:p>
        </p:txBody>
      </p:sp>
      <p:sp>
        <p:nvSpPr>
          <p:cNvPr id="1358" name="Google Shape;1358;p87"/>
          <p:cNvSpPr txBox="1"/>
          <p:nvPr>
            <p:ph idx="1" type="body"/>
          </p:nvPr>
        </p:nvSpPr>
        <p:spPr>
          <a:xfrm>
            <a:off x="320950" y="1150100"/>
            <a:ext cx="5458800" cy="12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Jaantuska tiirka (bar chart) wuxuu muujinayaa natiijooyinka tijaabada (experiment). Koofiyadda ayaa hadda dib loo tuurayaa. Booskee ayay u badan tahay inay ku soo degto?</a:t>
            </a:r>
            <a:r>
              <a:rPr b="1" lang="en-GB" sz="1100">
                <a:latin typeface="Lexend"/>
              </a:rPr>
              <a:t/>
            </a:r>
            <a:r>
              <a:rPr lang="en-GB" sz="1100">
                <a:latin typeface="Lexend"/>
              </a:rPr>
              <a:t/>
            </a:r>
            <a:br>
              <a:rPr lang="en-GB" sz="1800"/>
            </a:br>
            <a:r>
              <a:rPr lang="en-GB" sz="1100">
                <a:latin typeface="Lexend"/>
              </a:rPr>
              <a:t/>
            </a:r>
            <a:r>
              <a:rPr lang="en-GB" sz="1100">
                <a:latin typeface="Lexend"/>
              </a:rPr>
              <a:t/>
            </a:r>
            <a:br>
              <a:rPr lang="en-GB" sz="1800"/>
            </a:br>
            <a:r>
              <a:rPr lang="en-GB" sz="1100">
                <a:latin typeface="Lexend"/>
              </a:rPr>
              <a:t/>
            </a:r>
            <a:endParaRPr sz="1800"/>
          </a:p>
        </p:txBody>
      </p:sp>
      <p:cxnSp>
        <p:nvCxnSpPr>
          <p:cNvPr id="1359" name="Google Shape;1359;p87"/>
          <p:cNvCxnSpPr/>
          <p:nvPr/>
        </p:nvCxnSpPr>
        <p:spPr>
          <a:xfrm>
            <a:off x="6580812" y="2511525"/>
            <a:ext cx="1331700" cy="0"/>
          </a:xfrm>
          <a:prstGeom prst="straightConnector1">
            <a:avLst/>
          </a:prstGeom>
          <a:noFill/>
          <a:ln cap="flat" cmpd="sng" w="28575">
            <a:solidFill>
              <a:schemeClr val="dk1"/>
            </a:solidFill>
            <a:prstDash val="solid"/>
            <a:round/>
            <a:headEnd len="med" w="med" type="none"/>
            <a:tailEnd len="med" w="med" type="triangle"/>
          </a:ln>
        </p:spPr>
      </p:cxnSp>
      <p:cxnSp>
        <p:nvCxnSpPr>
          <p:cNvPr id="1360" name="Google Shape;1360;p87"/>
          <p:cNvCxnSpPr/>
          <p:nvPr/>
        </p:nvCxnSpPr>
        <p:spPr>
          <a:xfrm rot="10800000">
            <a:off x="6580812" y="1093310"/>
            <a:ext cx="0" cy="1422000"/>
          </a:xfrm>
          <a:prstGeom prst="straightConnector1">
            <a:avLst/>
          </a:prstGeom>
          <a:noFill/>
          <a:ln cap="flat" cmpd="sng" w="28575">
            <a:solidFill>
              <a:schemeClr val="dk1"/>
            </a:solidFill>
            <a:prstDash val="solid"/>
            <a:round/>
            <a:headEnd len="med" w="med" type="none"/>
            <a:tailEnd len="med" w="med" type="triangle"/>
          </a:ln>
        </p:spPr>
      </p:cxnSp>
      <p:cxnSp>
        <p:nvCxnSpPr>
          <p:cNvPr id="1361" name="Google Shape;1361;p87"/>
          <p:cNvCxnSpPr/>
          <p:nvPr/>
        </p:nvCxnSpPr>
        <p:spPr>
          <a:xfrm rot="10800000">
            <a:off x="6530492" y="2508545"/>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362" name="Google Shape;1362;p87"/>
          <p:cNvCxnSpPr/>
          <p:nvPr/>
        </p:nvCxnSpPr>
        <p:spPr>
          <a:xfrm rot="10800000">
            <a:off x="6530492" y="2128096"/>
            <a:ext cx="60000" cy="0"/>
          </a:xfrm>
          <a:prstGeom prst="straightConnector1">
            <a:avLst/>
          </a:prstGeom>
          <a:noFill/>
          <a:ln cap="flat" cmpd="sng" w="38100">
            <a:solidFill>
              <a:schemeClr val="dk1"/>
            </a:solidFill>
            <a:prstDash val="solid"/>
            <a:round/>
            <a:headEnd len="med" w="med" type="none"/>
            <a:tailEnd len="med" w="med" type="none"/>
          </a:ln>
        </p:spPr>
      </p:cxnSp>
      <p:cxnSp>
        <p:nvCxnSpPr>
          <p:cNvPr id="1363" name="Google Shape;1363;p87"/>
          <p:cNvCxnSpPr/>
          <p:nvPr/>
        </p:nvCxnSpPr>
        <p:spPr>
          <a:xfrm rot="10800000">
            <a:off x="6530492" y="1367198"/>
            <a:ext cx="60000" cy="0"/>
          </a:xfrm>
          <a:prstGeom prst="straightConnector1">
            <a:avLst/>
          </a:prstGeom>
          <a:noFill/>
          <a:ln cap="flat" cmpd="sng" w="38100">
            <a:solidFill>
              <a:schemeClr val="dk1"/>
            </a:solidFill>
            <a:prstDash val="solid"/>
            <a:round/>
            <a:headEnd len="med" w="med" type="none"/>
            <a:tailEnd len="med" w="med" type="none"/>
          </a:ln>
        </p:spPr>
      </p:cxnSp>
      <p:sp>
        <p:nvSpPr>
          <p:cNvPr id="1364" name="Google Shape;1364;p87"/>
          <p:cNvSpPr txBox="1"/>
          <p:nvPr>
            <p:ph idx="4294967295" type="body"/>
          </p:nvPr>
        </p:nvSpPr>
        <p:spPr>
          <a:xfrm>
            <a:off x="6404528" y="2396752"/>
            <a:ext cx="933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365" name="Google Shape;1365;p87"/>
          <p:cNvSpPr txBox="1"/>
          <p:nvPr>
            <p:ph idx="4294967295" type="body"/>
          </p:nvPr>
        </p:nvSpPr>
        <p:spPr>
          <a:xfrm>
            <a:off x="6910393" y="24983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366" name="Google Shape;1366;p87"/>
          <p:cNvSpPr txBox="1"/>
          <p:nvPr>
            <p:ph idx="4294967295" type="body"/>
          </p:nvPr>
        </p:nvSpPr>
        <p:spPr>
          <a:xfrm>
            <a:off x="7369101" y="2498365"/>
            <a:ext cx="160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367" name="Google Shape;1367;p87"/>
          <p:cNvSpPr txBox="1"/>
          <p:nvPr>
            <p:ph idx="4294967295" type="body"/>
          </p:nvPr>
        </p:nvSpPr>
        <p:spPr>
          <a:xfrm rot="-5400000">
            <a:off x="5672350" y="1818078"/>
            <a:ext cx="10464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joogteynta (frequency)</a:t>
            </a:r>
            <a:endParaRPr sz="1600"/>
          </a:p>
        </p:txBody>
      </p:sp>
      <p:cxnSp>
        <p:nvCxnSpPr>
          <p:cNvPr id="1368" name="Google Shape;1368;p87"/>
          <p:cNvCxnSpPr/>
          <p:nvPr/>
        </p:nvCxnSpPr>
        <p:spPr>
          <a:xfrm rot="10800000">
            <a:off x="6530492" y="1747647"/>
            <a:ext cx="60000" cy="0"/>
          </a:xfrm>
          <a:prstGeom prst="straightConnector1">
            <a:avLst/>
          </a:prstGeom>
          <a:noFill/>
          <a:ln cap="flat" cmpd="sng" w="38100">
            <a:solidFill>
              <a:schemeClr val="dk1"/>
            </a:solidFill>
            <a:prstDash val="solid"/>
            <a:round/>
            <a:headEnd len="med" w="med" type="none"/>
            <a:tailEnd len="med" w="med" type="none"/>
          </a:ln>
        </p:spPr>
      </p:cxnSp>
      <p:sp>
        <p:nvSpPr>
          <p:cNvPr id="1369" name="Google Shape;1369;p87"/>
          <p:cNvSpPr txBox="1"/>
          <p:nvPr>
            <p:ph idx="4294967295" type="body"/>
          </p:nvPr>
        </p:nvSpPr>
        <p:spPr>
          <a:xfrm>
            <a:off x="6399336" y="123475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370" name="Google Shape;1370;p87"/>
          <p:cNvSpPr txBox="1"/>
          <p:nvPr>
            <p:ph idx="4294967295" type="body"/>
          </p:nvPr>
        </p:nvSpPr>
        <p:spPr>
          <a:xfrm>
            <a:off x="6391454" y="1610904"/>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371" name="Google Shape;1371;p87"/>
          <p:cNvSpPr txBox="1"/>
          <p:nvPr>
            <p:ph idx="4294967295" type="body"/>
          </p:nvPr>
        </p:nvSpPr>
        <p:spPr>
          <a:xfrm>
            <a:off x="6400056" y="2001785"/>
            <a:ext cx="112500" cy="13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
        <p:nvSpPr>
          <p:cNvPr id="1372" name="Google Shape;1372;p87"/>
          <p:cNvSpPr txBox="1"/>
          <p:nvPr>
            <p:ph idx="1" type="body"/>
          </p:nvPr>
        </p:nvSpPr>
        <p:spPr>
          <a:xfrm>
            <a:off x="324000" y="2638588"/>
            <a:ext cx="15795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 - salka hoos (base down)</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tijaabooyinka (experiments)</a:t>
            </a:r>
            <a:endParaRPr/>
          </a:p>
        </p:txBody>
      </p:sp>
      <p:sp>
        <p:nvSpPr>
          <p:cNvPr id="1378" name="Google Shape;1378;p88"/>
          <p:cNvSpPr txBox="1"/>
          <p:nvPr>
            <p:ph idx="1" type="body"/>
          </p:nvPr>
        </p:nvSpPr>
        <p:spPr>
          <a:xfrm>
            <a:off x="319800" y="771375"/>
            <a:ext cx="8504400" cy="1800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 Isticmaal xiriirka si aad u gasho jilitaanka (simulation) tijaabadan: Jilitaanka koofiyadda 🖇 Riix badhanka 'run' si aad u bilowdo jilitaanka iyo badhanka 'reset' si aad dib uga bilowdo. Tijaabi tan dhowr jeer iyadoo la isticmaalayo tiro badan oo tijaabooyin (trials) ah mar kasta. Sidee natiijooyinku u saameeyaan jawaabahaaga qaybta (b)?</a:t>
            </a:r>
            <a:r>
              <a:rPr lang="en-GB" sz="1100" u="sng">
                <a:solidFill>
                  <a:schemeClr val="hlink"/>
                </a:solidFill>
                <a:latin typeface="Lexend"/>
                <a:hlinkClick r:id="rId3"/>
              </a:rPr>
              <a:t/>
            </a:r>
            <a:r>
              <a:rPr lang="en-GB" sz="1100">
                <a:latin typeface="Lexend"/>
              </a:rPr>
              <a:t/>
            </a:r>
            <a:br>
              <a:rPr lang="en-GB" sz="1800"/>
            </a:br>
            <a:r>
              <a:rPr lang="en-GB" sz="1100">
                <a:latin typeface="Lexend"/>
              </a:rPr>
              <a:t/>
            </a:r>
            <a:br>
              <a:rPr lang="en-GB" sz="1800"/>
            </a:b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a:latin typeface="Lexend"/>
              </a:rPr>
              <a:t/>
            </a:r>
            <a:endParaRPr sz="1600"/>
          </a:p>
        </p:txBody>
      </p:sp>
      <p:sp>
        <p:nvSpPr>
          <p:cNvPr id="1379" name="Google Shape;1379;p88"/>
          <p:cNvSpPr txBox="1"/>
          <p:nvPr>
            <p:ph idx="1" type="body"/>
          </p:nvPr>
        </p:nvSpPr>
        <p:spPr>
          <a:xfrm>
            <a:off x="324000" y="2624994"/>
            <a:ext cx="8199600" cy="61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‘Marka la isticmaalo tiro badan oo tijaabooyin (trials) ah, koofiyaddu waxay ku soo degtaa qaanso hoos (curve down) inta badan marka loo eego salka hoos (base down). Marka qaanso hoos (curve down) waxay u egtahay natiijada ugu badan.’</a:t>
            </a:r>
            <a:endParaRPr sz="1800">
              <a:latin typeface="Kalam"/>
              <a:ea typeface="Kalam"/>
              <a:cs typeface="Kalam"/>
              <a:sym typeface="Kalam"/>
            </a:endParaRPr>
          </a:p>
        </p:txBody>
      </p:sp>
      <p:sp>
        <p:nvSpPr>
          <p:cNvPr id="1380" name="Google Shape;1380;p88"/>
          <p:cNvSpPr txBox="1"/>
          <p:nvPr>
            <p:ph idx="1" type="body"/>
          </p:nvPr>
        </p:nvSpPr>
        <p:spPr>
          <a:xfrm>
            <a:off x="319806" y="3446103"/>
            <a:ext cx="68553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karaan iyadoo ku xiran natiijooyinka jilitaanka (simulation).</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pic>
        <p:nvPicPr>
          <p:cNvPr id="1385" name="Google Shape;1385;p89"/>
          <p:cNvPicPr preferRelativeResize="0"/>
          <p:nvPr/>
        </p:nvPicPr>
        <p:blipFill>
          <a:blip r:embed="rId3">
            <a:alphaModFix/>
          </a:blip>
          <a:stretch>
            <a:fillRect/>
          </a:stretch>
        </p:blipFill>
        <p:spPr>
          <a:xfrm>
            <a:off x="6029200" y="1807546"/>
            <a:ext cx="2120575" cy="1300025"/>
          </a:xfrm>
          <a:prstGeom prst="rect">
            <a:avLst/>
          </a:prstGeom>
          <a:noFill/>
          <a:ln>
            <a:noFill/>
          </a:ln>
        </p:spPr>
      </p:pic>
      <p:sp>
        <p:nvSpPr>
          <p:cNvPr id="1386" name="Google Shape;1386;p89"/>
          <p:cNvSpPr txBox="1"/>
          <p:nvPr>
            <p:ph idx="1" type="body"/>
          </p:nvPr>
        </p:nvSpPr>
        <p:spPr>
          <a:xfrm>
            <a:off x="324000" y="759300"/>
            <a:ext cx="84849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Lebi carruureed (toy brick) oo hawada la tuuro ayaa ku soo degi kara mid ka mid ah afar siyaabood. Tijaabo (experiment) ahaan, lebiga carruureed waxaa la tuuraa 20 jeer oo waxay soo saartaa natiijooyinkan soo socda.</a:t>
            </a:r>
            <a:br>
              <a:rPr lang="en-GB" sz="1800"/>
            </a:br>
            <a:r>
              <a:rPr lang="en-GB" sz="1100">
                <a:latin typeface="Lexend"/>
              </a:rPr>
              <a:t/>
            </a:r>
            <a:r>
              <a:rPr b="1" lang="en-GB" sz="1100">
                <a:latin typeface="Lexend"/>
              </a:rPr>
              <a:t/>
            </a:r>
            <a:r>
              <a:rPr lang="en-GB" sz="1100">
                <a:latin typeface="Lexend"/>
              </a:rPr>
              <a:t/>
            </a:r>
            <a:endParaRPr sz="1800"/>
          </a:p>
        </p:txBody>
      </p:sp>
      <p:sp>
        <p:nvSpPr>
          <p:cNvPr id="1387" name="Google Shape;1387;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Qorshaynta iyo samaynta tijaabooyinka (experiments)</a:t>
            </a:r>
            <a:endParaRPr/>
          </a:p>
        </p:txBody>
      </p:sp>
      <p:sp>
        <p:nvSpPr>
          <p:cNvPr id="1388" name="Google Shape;1388;p89"/>
          <p:cNvSpPr txBox="1"/>
          <p:nvPr>
            <p:ph idx="1" type="body"/>
          </p:nvPr>
        </p:nvSpPr>
        <p:spPr>
          <a:xfrm>
            <a:off x="324000" y="3273900"/>
            <a:ext cx="8484900" cy="8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Lebiga carruureed ayaa hadda dib loo tuurayaa. Sawir miisaan (scale) suurtagalnimada (likelihoods) oo adeegso natiijooyinka tijaabada (experiment) si aad u muujiso suurtagalnimada natiijo kasta oo miisaanka ku taal.</a:t>
            </a:r>
            <a:r>
              <a:rPr b="1" lang="en-GB" sz="1100">
                <a:latin typeface="Lexend"/>
              </a:rPr>
              <a:t/>
            </a:r>
            <a:r>
              <a:rPr lang="en-GB" sz="1100">
                <a:latin typeface="Lexend"/>
              </a:rPr>
              <a:t/>
            </a:r>
            <a:endParaRPr sz="1800"/>
          </a:p>
        </p:txBody>
      </p:sp>
      <p:grpSp>
        <p:nvGrpSpPr>
          <p:cNvPr id="1389" name="Google Shape;1389;p89"/>
          <p:cNvGrpSpPr/>
          <p:nvPr/>
        </p:nvGrpSpPr>
        <p:grpSpPr>
          <a:xfrm>
            <a:off x="621684" y="2005383"/>
            <a:ext cx="532214" cy="456151"/>
            <a:chOff x="1828325" y="1905000"/>
            <a:chExt cx="1407600" cy="1206750"/>
          </a:xfrm>
        </p:grpSpPr>
        <p:sp>
          <p:nvSpPr>
            <p:cNvPr id="1390" name="Google Shape;1390;p89"/>
            <p:cNvSpPr/>
            <p:nvPr/>
          </p:nvSpPr>
          <p:spPr>
            <a:xfrm>
              <a:off x="1828325" y="2031750"/>
              <a:ext cx="1407600" cy="10800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1" name="Google Shape;1391;p89"/>
            <p:cNvSpPr/>
            <p:nvPr/>
          </p:nvSpPr>
          <p:spPr>
            <a:xfrm>
              <a:off x="2436675" y="1905000"/>
              <a:ext cx="559800" cy="3339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2" name="Google Shape;1392;p89"/>
            <p:cNvSpPr/>
            <p:nvPr/>
          </p:nvSpPr>
          <p:spPr>
            <a:xfrm>
              <a:off x="2130842" y="2153250"/>
              <a:ext cx="611100" cy="364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93" name="Google Shape;1393;p89"/>
          <p:cNvGrpSpPr/>
          <p:nvPr/>
        </p:nvGrpSpPr>
        <p:grpSpPr>
          <a:xfrm>
            <a:off x="601222" y="2775535"/>
            <a:ext cx="420721" cy="456264"/>
            <a:chOff x="5369297" y="1230126"/>
            <a:chExt cx="1030169" cy="1117200"/>
          </a:xfrm>
        </p:grpSpPr>
        <p:sp>
          <p:nvSpPr>
            <p:cNvPr id="1394" name="Google Shape;1394;p89"/>
            <p:cNvSpPr/>
            <p:nvPr/>
          </p:nvSpPr>
          <p:spPr>
            <a:xfrm>
              <a:off x="5369297" y="1230126"/>
              <a:ext cx="837900" cy="1117200"/>
            </a:xfrm>
            <a:prstGeom prst="cube">
              <a:avLst>
                <a:gd fmla="val 49113"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95" name="Google Shape;1395;p89"/>
            <p:cNvGrpSpPr/>
            <p:nvPr/>
          </p:nvGrpSpPr>
          <p:grpSpPr>
            <a:xfrm flipH="1" rot="5400000">
              <a:off x="5715001" y="1492400"/>
              <a:ext cx="801602" cy="567330"/>
              <a:chOff x="5638837" y="1263835"/>
              <a:chExt cx="801602" cy="567330"/>
            </a:xfrm>
          </p:grpSpPr>
          <p:sp>
            <p:nvSpPr>
              <p:cNvPr id="1396" name="Google Shape;1396;p89"/>
              <p:cNvSpPr/>
              <p:nvPr/>
            </p:nvSpPr>
            <p:spPr>
              <a:xfrm>
                <a:off x="5922039" y="12638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7" name="Google Shape;1397;p89"/>
              <p:cNvSpPr/>
              <p:nvPr/>
            </p:nvSpPr>
            <p:spPr>
              <a:xfrm>
                <a:off x="5638837" y="14936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398" name="Google Shape;1398;p89"/>
          <p:cNvGrpSpPr/>
          <p:nvPr/>
        </p:nvGrpSpPr>
        <p:grpSpPr>
          <a:xfrm>
            <a:off x="2974790" y="2678467"/>
            <a:ext cx="326330" cy="557780"/>
            <a:chOff x="6752450" y="1106973"/>
            <a:chExt cx="706800" cy="1208100"/>
          </a:xfrm>
        </p:grpSpPr>
        <p:sp>
          <p:nvSpPr>
            <p:cNvPr id="1399" name="Google Shape;1399;p89"/>
            <p:cNvSpPr/>
            <p:nvPr/>
          </p:nvSpPr>
          <p:spPr>
            <a:xfrm>
              <a:off x="6752450" y="1106973"/>
              <a:ext cx="706800" cy="1208100"/>
            </a:xfrm>
            <a:prstGeom prst="cube">
              <a:avLst>
                <a:gd fmla="val 18987"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0" name="Google Shape;1400;p89"/>
            <p:cNvSpPr/>
            <p:nvPr/>
          </p:nvSpPr>
          <p:spPr>
            <a:xfrm>
              <a:off x="6847462" y="1329972"/>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1" name="Google Shape;1401;p89"/>
            <p:cNvSpPr/>
            <p:nvPr/>
          </p:nvSpPr>
          <p:spPr>
            <a:xfrm>
              <a:off x="6808303" y="1355840"/>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2" name="Google Shape;1402;p89"/>
            <p:cNvSpPr/>
            <p:nvPr/>
          </p:nvSpPr>
          <p:spPr>
            <a:xfrm>
              <a:off x="6847462" y="1824301"/>
              <a:ext cx="395400" cy="395400"/>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3" name="Google Shape;1403;p89"/>
            <p:cNvSpPr/>
            <p:nvPr/>
          </p:nvSpPr>
          <p:spPr>
            <a:xfrm>
              <a:off x="6803632" y="1850168"/>
              <a:ext cx="395400" cy="395400"/>
            </a:xfrm>
            <a:prstGeom prst="ellipse">
              <a:avLst/>
            </a:prstGeom>
            <a:solidFill>
              <a:srgbClr val="B59CE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04" name="Google Shape;1404;p89"/>
          <p:cNvGrpSpPr/>
          <p:nvPr/>
        </p:nvGrpSpPr>
        <p:grpSpPr>
          <a:xfrm>
            <a:off x="2901140" y="2014371"/>
            <a:ext cx="532500" cy="451850"/>
            <a:chOff x="1929979" y="1539288"/>
            <a:chExt cx="532500" cy="451850"/>
          </a:xfrm>
        </p:grpSpPr>
        <p:grpSp>
          <p:nvGrpSpPr>
            <p:cNvPr id="1405" name="Google Shape;1405;p89"/>
            <p:cNvGrpSpPr/>
            <p:nvPr/>
          </p:nvGrpSpPr>
          <p:grpSpPr>
            <a:xfrm>
              <a:off x="2056463" y="1759440"/>
              <a:ext cx="327374" cy="231697"/>
              <a:chOff x="1752637" y="1416235"/>
              <a:chExt cx="801602" cy="567330"/>
            </a:xfrm>
          </p:grpSpPr>
          <p:sp>
            <p:nvSpPr>
              <p:cNvPr id="1406" name="Google Shape;1406;p89"/>
              <p:cNvSpPr/>
              <p:nvPr/>
            </p:nvSpPr>
            <p:spPr>
              <a:xfrm>
                <a:off x="2035839" y="1416235"/>
                <a:ext cx="518400" cy="3090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7" name="Google Shape;1407;p89"/>
              <p:cNvSpPr/>
              <p:nvPr/>
            </p:nvSpPr>
            <p:spPr>
              <a:xfrm>
                <a:off x="1752637" y="1646065"/>
                <a:ext cx="565800" cy="337500"/>
              </a:xfrm>
              <a:prstGeom prst="can">
                <a:avLst>
                  <a:gd fmla="val 403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08" name="Google Shape;1408;p89"/>
            <p:cNvSpPr/>
            <p:nvPr/>
          </p:nvSpPr>
          <p:spPr>
            <a:xfrm>
              <a:off x="1929979" y="1539288"/>
              <a:ext cx="532500" cy="408300"/>
            </a:xfrm>
            <a:prstGeom prst="cube">
              <a:avLst>
                <a:gd fmla="val 51105" name="adj"/>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9" name="Google Shape;1409;p89"/>
            <p:cNvSpPr/>
            <p:nvPr/>
          </p:nvSpPr>
          <p:spPr>
            <a:xfrm rot="-168736">
              <a:off x="2035384" y="1645026"/>
              <a:ext cx="256809" cy="72689"/>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10" name="Google Shape;1410;p89"/>
            <p:cNvSpPr/>
            <p:nvPr/>
          </p:nvSpPr>
          <p:spPr>
            <a:xfrm rot="-168736">
              <a:off x="2118151" y="1556774"/>
              <a:ext cx="256809" cy="72689"/>
            </a:xfrm>
            <a:prstGeom prst="ellipse">
              <a:avLst/>
            </a:prstGeom>
            <a:solidFill>
              <a:srgbClr val="6A48AE"/>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11" name="Google Shape;1411;p89"/>
          <p:cNvSpPr txBox="1"/>
          <p:nvPr>
            <p:ph idx="4294967295" type="body"/>
          </p:nvPr>
        </p:nvSpPr>
        <p:spPr>
          <a:xfrm>
            <a:off x="1230100" y="2082025"/>
            <a:ext cx="7041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 kor (up)</a:t>
            </a:r>
            <a:endParaRPr sz="1600"/>
          </a:p>
        </p:txBody>
      </p:sp>
      <p:sp>
        <p:nvSpPr>
          <p:cNvPr id="1412" name="Google Shape;1412;p89"/>
          <p:cNvSpPr txBox="1"/>
          <p:nvPr>
            <p:ph idx="4294967295" type="body"/>
          </p:nvPr>
        </p:nvSpPr>
        <p:spPr>
          <a:xfrm>
            <a:off x="3515589" y="2077526"/>
            <a:ext cx="9945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 hoos (down)</a:t>
            </a:r>
            <a:endParaRPr sz="1600"/>
          </a:p>
        </p:txBody>
      </p:sp>
      <p:sp>
        <p:nvSpPr>
          <p:cNvPr id="1413" name="Google Shape;1413;p89"/>
          <p:cNvSpPr txBox="1"/>
          <p:nvPr>
            <p:ph idx="4294967295" type="body"/>
          </p:nvPr>
        </p:nvSpPr>
        <p:spPr>
          <a:xfrm>
            <a:off x="1226161" y="2850800"/>
            <a:ext cx="13836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 weji dheer (long face)</a:t>
            </a:r>
            <a:endParaRPr sz="1600"/>
          </a:p>
        </p:txBody>
      </p:sp>
      <p:sp>
        <p:nvSpPr>
          <p:cNvPr id="1414" name="Google Shape;1414;p89"/>
          <p:cNvSpPr txBox="1"/>
          <p:nvPr>
            <p:ph idx="4294967295" type="body"/>
          </p:nvPr>
        </p:nvSpPr>
        <p:spPr>
          <a:xfrm>
            <a:off x="3502843" y="2841078"/>
            <a:ext cx="1383600" cy="37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 weji gaaban (short face)</a:t>
            </a:r>
            <a:endParaRPr sz="1600"/>
          </a:p>
        </p:txBody>
      </p:sp>
      <p:cxnSp>
        <p:nvCxnSpPr>
          <p:cNvPr id="1415" name="Google Shape;1415;p89"/>
          <p:cNvCxnSpPr/>
          <p:nvPr/>
        </p:nvCxnSpPr>
        <p:spPr>
          <a:xfrm>
            <a:off x="6047444" y="3012809"/>
            <a:ext cx="2321700" cy="0"/>
          </a:xfrm>
          <a:prstGeom prst="straightConnector1">
            <a:avLst/>
          </a:prstGeom>
          <a:noFill/>
          <a:ln cap="flat" cmpd="sng" w="28575">
            <a:solidFill>
              <a:schemeClr val="dk1"/>
            </a:solidFill>
            <a:prstDash val="solid"/>
            <a:round/>
            <a:headEnd len="med" w="med" type="none"/>
            <a:tailEnd len="med" w="med" type="triangle"/>
          </a:ln>
        </p:spPr>
      </p:cxnSp>
      <p:cxnSp>
        <p:nvCxnSpPr>
          <p:cNvPr id="1416" name="Google Shape;1416;p89"/>
          <p:cNvCxnSpPr/>
          <p:nvPr/>
        </p:nvCxnSpPr>
        <p:spPr>
          <a:xfrm rot="10800000">
            <a:off x="6047444" y="1680594"/>
            <a:ext cx="0" cy="1337700"/>
          </a:xfrm>
          <a:prstGeom prst="straightConnector1">
            <a:avLst/>
          </a:prstGeom>
          <a:noFill/>
          <a:ln cap="flat" cmpd="sng" w="28575">
            <a:solidFill>
              <a:schemeClr val="dk1"/>
            </a:solidFill>
            <a:prstDash val="solid"/>
            <a:round/>
            <a:headEnd len="med" w="med" type="none"/>
            <a:tailEnd len="med" w="med" type="triangle"/>
          </a:ln>
        </p:spPr>
      </p:cxnSp>
      <p:cxnSp>
        <p:nvCxnSpPr>
          <p:cNvPr id="1417" name="Google Shape;1417;p89"/>
          <p:cNvCxnSpPr/>
          <p:nvPr/>
        </p:nvCxnSpPr>
        <p:spPr>
          <a:xfrm rot="10800000">
            <a:off x="5974774" y="3008489"/>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418" name="Google Shape;1418;p89"/>
          <p:cNvCxnSpPr/>
          <p:nvPr/>
        </p:nvCxnSpPr>
        <p:spPr>
          <a:xfrm rot="10800000">
            <a:off x="5974774" y="2740173"/>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419" name="Google Shape;1419;p89"/>
          <p:cNvCxnSpPr/>
          <p:nvPr/>
        </p:nvCxnSpPr>
        <p:spPr>
          <a:xfrm rot="10800000">
            <a:off x="5974774" y="1935224"/>
            <a:ext cx="86700" cy="0"/>
          </a:xfrm>
          <a:prstGeom prst="straightConnector1">
            <a:avLst/>
          </a:prstGeom>
          <a:noFill/>
          <a:ln cap="flat" cmpd="sng" w="38100">
            <a:solidFill>
              <a:schemeClr val="dk1"/>
            </a:solidFill>
            <a:prstDash val="solid"/>
            <a:round/>
            <a:headEnd len="med" w="med" type="none"/>
            <a:tailEnd len="med" w="med" type="none"/>
          </a:ln>
        </p:spPr>
      </p:cxnSp>
      <p:sp>
        <p:nvSpPr>
          <p:cNvPr id="1420" name="Google Shape;1420;p89"/>
          <p:cNvSpPr txBox="1"/>
          <p:nvPr>
            <p:ph idx="4294967295" type="body"/>
          </p:nvPr>
        </p:nvSpPr>
        <p:spPr>
          <a:xfrm>
            <a:off x="5839078" y="1812060"/>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a:t>
            </a:r>
            <a:endParaRPr sz="1600"/>
          </a:p>
        </p:txBody>
      </p:sp>
      <p:sp>
        <p:nvSpPr>
          <p:cNvPr id="1421" name="Google Shape;1421;p89"/>
          <p:cNvSpPr txBox="1"/>
          <p:nvPr>
            <p:ph idx="4294967295" type="body"/>
          </p:nvPr>
        </p:nvSpPr>
        <p:spPr>
          <a:xfrm>
            <a:off x="5839325" y="2880746"/>
            <a:ext cx="1353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422" name="Google Shape;1422;p89"/>
          <p:cNvSpPr txBox="1"/>
          <p:nvPr>
            <p:ph idx="4294967295" type="body"/>
          </p:nvPr>
        </p:nvSpPr>
        <p:spPr>
          <a:xfrm>
            <a:off x="6372725" y="29937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600"/>
          </a:p>
        </p:txBody>
      </p:sp>
      <p:sp>
        <p:nvSpPr>
          <p:cNvPr id="1423" name="Google Shape;1423;p89"/>
          <p:cNvSpPr txBox="1"/>
          <p:nvPr>
            <p:ph idx="4294967295" type="body"/>
          </p:nvPr>
        </p:nvSpPr>
        <p:spPr>
          <a:xfrm>
            <a:off x="6846277" y="29937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600"/>
          </a:p>
        </p:txBody>
      </p:sp>
      <p:sp>
        <p:nvSpPr>
          <p:cNvPr id="1424" name="Google Shape;1424;p89"/>
          <p:cNvSpPr txBox="1"/>
          <p:nvPr>
            <p:ph idx="4294967295" type="body"/>
          </p:nvPr>
        </p:nvSpPr>
        <p:spPr>
          <a:xfrm>
            <a:off x="7303477" y="29937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600"/>
          </a:p>
        </p:txBody>
      </p:sp>
      <p:sp>
        <p:nvSpPr>
          <p:cNvPr id="1425" name="Google Shape;1425;p89"/>
          <p:cNvSpPr txBox="1"/>
          <p:nvPr>
            <p:ph idx="4294967295" type="body"/>
          </p:nvPr>
        </p:nvSpPr>
        <p:spPr>
          <a:xfrm>
            <a:off x="7800553" y="2993735"/>
            <a:ext cx="2328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endParaRPr sz="1600"/>
          </a:p>
        </p:txBody>
      </p:sp>
      <p:sp>
        <p:nvSpPr>
          <p:cNvPr id="1426" name="Google Shape;1426;p89"/>
          <p:cNvSpPr txBox="1"/>
          <p:nvPr>
            <p:ph idx="4294967295" type="body"/>
          </p:nvPr>
        </p:nvSpPr>
        <p:spPr>
          <a:xfrm rot="-5400000">
            <a:off x="5019157" y="2307946"/>
            <a:ext cx="9945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joogteynta (frequency)</a:t>
            </a:r>
            <a:endParaRPr sz="1600"/>
          </a:p>
        </p:txBody>
      </p:sp>
      <p:cxnSp>
        <p:nvCxnSpPr>
          <p:cNvPr id="1427" name="Google Shape;1427;p89"/>
          <p:cNvCxnSpPr/>
          <p:nvPr/>
        </p:nvCxnSpPr>
        <p:spPr>
          <a:xfrm rot="10800000">
            <a:off x="5974774" y="2203540"/>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428" name="Google Shape;1428;p89"/>
          <p:cNvCxnSpPr/>
          <p:nvPr/>
        </p:nvCxnSpPr>
        <p:spPr>
          <a:xfrm rot="10800000">
            <a:off x="5974774" y="2471856"/>
            <a:ext cx="86700" cy="0"/>
          </a:xfrm>
          <a:prstGeom prst="straightConnector1">
            <a:avLst/>
          </a:prstGeom>
          <a:noFill/>
          <a:ln cap="flat" cmpd="sng" w="38100">
            <a:solidFill>
              <a:schemeClr val="dk1"/>
            </a:solidFill>
            <a:prstDash val="solid"/>
            <a:round/>
            <a:headEnd len="med" w="med" type="none"/>
            <a:tailEnd len="med" w="med" type="none"/>
          </a:ln>
        </p:spPr>
      </p:cxnSp>
      <p:sp>
        <p:nvSpPr>
          <p:cNvPr id="1429" name="Google Shape;1429;p89"/>
          <p:cNvSpPr txBox="1"/>
          <p:nvPr>
            <p:ph idx="4294967295" type="body"/>
          </p:nvPr>
        </p:nvSpPr>
        <p:spPr>
          <a:xfrm>
            <a:off x="5839078" y="2072793"/>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430" name="Google Shape;1430;p89"/>
          <p:cNvSpPr txBox="1"/>
          <p:nvPr>
            <p:ph idx="4294967295" type="body"/>
          </p:nvPr>
        </p:nvSpPr>
        <p:spPr>
          <a:xfrm>
            <a:off x="5839078" y="2338115"/>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431" name="Google Shape;1431;p89"/>
          <p:cNvSpPr txBox="1"/>
          <p:nvPr>
            <p:ph idx="4294967295" type="body"/>
          </p:nvPr>
        </p:nvSpPr>
        <p:spPr>
          <a:xfrm>
            <a:off x="5839078" y="2608029"/>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
        <p:nvSpPr>
          <p:cNvPr id="1432" name="Google Shape;1432;p89"/>
          <p:cNvSpPr txBox="1"/>
          <p:nvPr/>
        </p:nvSpPr>
        <p:spPr>
          <a:xfrm>
            <a:off x="7446631" y="4413775"/>
            <a:ext cx="1091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Kalam"/>
                <a:ea typeface="Kalam"/>
                <a:cs typeface="Kalam"/>
                <a:sym typeface="Kalam"/>
              </a:rPr>
              <a:t>hubaal (certain)</a:t>
            </a:r>
            <a:endParaRPr sz="1800">
              <a:solidFill>
                <a:srgbClr val="000000"/>
              </a:solidFill>
              <a:latin typeface="Kalam"/>
              <a:ea typeface="Kalam"/>
              <a:cs typeface="Kalam"/>
              <a:sym typeface="Kalam"/>
            </a:endParaRPr>
          </a:p>
        </p:txBody>
      </p:sp>
      <p:sp>
        <p:nvSpPr>
          <p:cNvPr id="1433" name="Google Shape;1433;p89"/>
          <p:cNvSpPr txBox="1"/>
          <p:nvPr/>
        </p:nvSpPr>
        <p:spPr>
          <a:xfrm>
            <a:off x="454605" y="4413775"/>
            <a:ext cx="1437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Kalam"/>
                <a:ea typeface="Kalam"/>
                <a:cs typeface="Kalam"/>
                <a:sym typeface="Kalam"/>
              </a:rPr>
              <a:t>aan suurtagal ahayn (impossible)</a:t>
            </a:r>
            <a:endParaRPr sz="1800">
              <a:solidFill>
                <a:srgbClr val="000000"/>
              </a:solidFill>
              <a:latin typeface="Kalam"/>
              <a:ea typeface="Kalam"/>
              <a:cs typeface="Kalam"/>
              <a:sym typeface="Kalam"/>
            </a:endParaRPr>
          </a:p>
        </p:txBody>
      </p:sp>
      <p:sp>
        <p:nvSpPr>
          <p:cNvPr id="1434" name="Google Shape;1434;p89"/>
          <p:cNvSpPr txBox="1"/>
          <p:nvPr/>
        </p:nvSpPr>
        <p:spPr>
          <a:xfrm>
            <a:off x="2374024" y="4369817"/>
            <a:ext cx="1091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Kalam"/>
                <a:ea typeface="Kalam"/>
                <a:cs typeface="Kalam"/>
                <a:sym typeface="Kalam"/>
              </a:rPr>
              <a:t>sugan (unlikely)</a:t>
            </a:r>
            <a:endParaRPr sz="1800">
              <a:solidFill>
                <a:srgbClr val="000000"/>
              </a:solidFill>
              <a:latin typeface="Kalam"/>
              <a:ea typeface="Kalam"/>
              <a:cs typeface="Kalam"/>
              <a:sym typeface="Kalam"/>
            </a:endParaRPr>
          </a:p>
        </p:txBody>
      </p:sp>
      <p:sp>
        <p:nvSpPr>
          <p:cNvPr id="1435" name="Google Shape;1435;p89"/>
          <p:cNvSpPr txBox="1"/>
          <p:nvPr/>
        </p:nvSpPr>
        <p:spPr>
          <a:xfrm>
            <a:off x="6028427" y="4369817"/>
            <a:ext cx="792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Kalam"/>
                <a:ea typeface="Kalam"/>
                <a:cs typeface="Kalam"/>
                <a:sym typeface="Kalam"/>
              </a:rPr>
              <a:t>sugan (likely)</a:t>
            </a:r>
            <a:endParaRPr sz="1800">
              <a:solidFill>
                <a:srgbClr val="000000"/>
              </a:solidFill>
              <a:latin typeface="Kalam"/>
              <a:ea typeface="Kalam"/>
              <a:cs typeface="Kalam"/>
              <a:sym typeface="Kalam"/>
            </a:endParaRPr>
          </a:p>
        </p:txBody>
      </p:sp>
      <p:sp>
        <p:nvSpPr>
          <p:cNvPr id="1436" name="Google Shape;1436;p89"/>
          <p:cNvSpPr txBox="1"/>
          <p:nvPr/>
        </p:nvSpPr>
        <p:spPr>
          <a:xfrm>
            <a:off x="3879483" y="4413775"/>
            <a:ext cx="138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Kalam"/>
                <a:ea typeface="Kalam"/>
                <a:cs typeface="Kalam"/>
                <a:sym typeface="Kalam"/>
              </a:rPr>
              <a:t>fursad siman (even chance)</a:t>
            </a:r>
            <a:endParaRPr sz="1800">
              <a:solidFill>
                <a:srgbClr val="000000"/>
              </a:solidFill>
              <a:latin typeface="Kalam"/>
              <a:ea typeface="Kalam"/>
              <a:cs typeface="Kalam"/>
              <a:sym typeface="Kalam"/>
            </a:endParaRPr>
          </a:p>
        </p:txBody>
      </p:sp>
      <p:grpSp>
        <p:nvGrpSpPr>
          <p:cNvPr id="1437" name="Google Shape;1437;p89"/>
          <p:cNvGrpSpPr/>
          <p:nvPr/>
        </p:nvGrpSpPr>
        <p:grpSpPr>
          <a:xfrm>
            <a:off x="1162856" y="4243387"/>
            <a:ext cx="6838200" cy="238354"/>
            <a:chOff x="1260861" y="3941077"/>
            <a:chExt cx="6838200" cy="658800"/>
          </a:xfrm>
        </p:grpSpPr>
        <p:cxnSp>
          <p:nvCxnSpPr>
            <p:cNvPr id="1438" name="Google Shape;1438;p89"/>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1439" name="Google Shape;1439;p89"/>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440" name="Google Shape;1440;p89"/>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441" name="Google Shape;1441;p89"/>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442" name="Google Shape;1442;p89"/>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1443" name="Google Shape;1443;p89"/>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1444" name="Google Shape;1444;p89"/>
          <p:cNvSpPr txBox="1"/>
          <p:nvPr/>
        </p:nvSpPr>
        <p:spPr>
          <a:xfrm>
            <a:off x="3573029" y="3933600"/>
            <a:ext cx="326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Kalam"/>
                <a:ea typeface="Kalam"/>
                <a:cs typeface="Kalam"/>
                <a:sym typeface="Kalam"/>
              </a:rPr>
              <a:t>B</a:t>
            </a:r>
            <a:endParaRPr sz="1800">
              <a:solidFill>
                <a:srgbClr val="000000"/>
              </a:solidFill>
              <a:latin typeface="Kalam"/>
              <a:ea typeface="Kalam"/>
              <a:cs typeface="Kalam"/>
              <a:sym typeface="Kalam"/>
            </a:endParaRPr>
          </a:p>
        </p:txBody>
      </p:sp>
      <p:sp>
        <p:nvSpPr>
          <p:cNvPr id="1445" name="Google Shape;1445;p89"/>
          <p:cNvSpPr txBox="1"/>
          <p:nvPr/>
        </p:nvSpPr>
        <p:spPr>
          <a:xfrm>
            <a:off x="1668029" y="3933600"/>
            <a:ext cx="326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Kalam"/>
                <a:ea typeface="Kalam"/>
                <a:cs typeface="Kalam"/>
                <a:sym typeface="Kalam"/>
              </a:rPr>
              <a:t>D</a:t>
            </a:r>
            <a:endParaRPr sz="1800">
              <a:solidFill>
                <a:srgbClr val="000000"/>
              </a:solidFill>
              <a:latin typeface="Kalam"/>
              <a:ea typeface="Kalam"/>
              <a:cs typeface="Kalam"/>
              <a:sym typeface="Kalam"/>
            </a:endParaRPr>
          </a:p>
        </p:txBody>
      </p:sp>
      <p:sp>
        <p:nvSpPr>
          <p:cNvPr id="1446" name="Google Shape;1446;p89"/>
          <p:cNvSpPr txBox="1"/>
          <p:nvPr/>
        </p:nvSpPr>
        <p:spPr>
          <a:xfrm>
            <a:off x="2049029" y="3933600"/>
            <a:ext cx="326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Kalam"/>
                <a:ea typeface="Kalam"/>
                <a:cs typeface="Kalam"/>
                <a:sym typeface="Kalam"/>
              </a:rPr>
              <a:t>A</a:t>
            </a:r>
            <a:endParaRPr sz="1800">
              <a:solidFill>
                <a:srgbClr val="000000"/>
              </a:solidFill>
              <a:latin typeface="Kalam"/>
              <a:ea typeface="Kalam"/>
              <a:cs typeface="Kalam"/>
              <a:sym typeface="Kalam"/>
            </a:endParaRPr>
          </a:p>
        </p:txBody>
      </p:sp>
      <p:sp>
        <p:nvSpPr>
          <p:cNvPr id="1447" name="Google Shape;1447;p89"/>
          <p:cNvSpPr txBox="1"/>
          <p:nvPr/>
        </p:nvSpPr>
        <p:spPr>
          <a:xfrm>
            <a:off x="2582429" y="3933600"/>
            <a:ext cx="326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Kalam"/>
                <a:ea typeface="Kalam"/>
                <a:cs typeface="Kalam"/>
                <a:sym typeface="Kalam"/>
              </a:rPr>
              <a:t>C</a:t>
            </a:r>
            <a:endParaRPr sz="18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endParaRPr/>
          </a:p>
        </p:txBody>
      </p:sp>
      <p:sp>
        <p:nvSpPr>
          <p:cNvPr id="1453" name="Google Shape;1453;p90"/>
          <p:cNvSpPr txBox="1"/>
          <p:nvPr>
            <p:ph idx="1" type="body"/>
          </p:nvPr>
        </p:nvSpPr>
        <p:spPr>
          <a:xfrm>
            <a:off x="315675" y="850101"/>
            <a:ext cx="8484900" cy="1962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 Isticmaal linkiga si aad u hesho jilitaanka tijaabadan: Jilitaanka Toy brick🖇 Riix badhanka 'run' si aad u bilowdo jilitaanka iyo badhanka 'reset' si aad dib uga bilowdo. Ku day tani marar badan oo tiro badan oo tijaabooyin ah mar kasta. Sidee natiijooyinku u saameeyaan jawaabahaaga qaybta (a)?</a:t>
            </a:r>
            <a:r>
              <a:rPr lang="en-GB" sz="1100" u="sng">
                <a:solidFill>
                  <a:schemeClr val="hlink"/>
                </a:solidFill>
                <a:latin typeface="Lexend"/>
                <a:hlinkClick r:id="rId3"/>
              </a:rPr>
              <a:t/>
            </a:r>
            <a:r>
              <a:rPr lang="en-GB" sz="1100">
                <a:latin typeface="Lexend"/>
              </a:rPr>
              <a:t/>
            </a:r>
            <a:br>
              <a:rPr lang="en-GB" sz="1800"/>
            </a:br>
            <a:r>
              <a:rPr lang="en-GB" sz="1100">
                <a:latin typeface="Lexend"/>
              </a:rPr>
              <a:t/>
            </a:r>
            <a:r>
              <a:rPr lang="en-GB" sz="1100">
                <a:latin typeface="Lexend"/>
              </a:rPr>
              <a:t/>
            </a:r>
            <a:r>
              <a:rPr lang="en-GB" sz="1100">
                <a:latin typeface="Lexend"/>
              </a:rPr>
              <a:t/>
            </a:r>
            <a:br>
              <a:rPr lang="en-GB" sz="1800"/>
            </a:b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br>
              <a:rPr lang="en-GB" sz="1800"/>
            </a:br>
            <a:r>
              <a:rPr lang="en-GB" sz="1100">
                <a:latin typeface="Lexend"/>
              </a:rPr>
              <a:t/>
            </a:r>
            <a:endParaRPr sz="1800"/>
          </a:p>
        </p:txBody>
      </p:sp>
      <p:sp>
        <p:nvSpPr>
          <p:cNvPr id="1454" name="Google Shape;1454;p90"/>
          <p:cNvSpPr txBox="1"/>
          <p:nvPr>
            <p:ph idx="1" type="body"/>
          </p:nvPr>
        </p:nvSpPr>
        <p:spPr>
          <a:xfrm>
            <a:off x="315675" y="2912403"/>
            <a:ext cx="8199600" cy="9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'Marka la isticmaalo tiro badan oo tijaabooyin ah (tusaale 1000) natiijada C ayaa inta badan dhacda, sidaas darteed waxay u muuqataa inay leedahay suurtagalnimada ugu weyn. Natiijada A ayaa ugu yar dhacda, sidaas darteed waxay u muuqataa inay leedahay suurtagalnimada ugu yar.'</a:t>
            </a:r>
            <a:endParaRPr sz="1800">
              <a:latin typeface="Kalam"/>
              <a:ea typeface="Kalam"/>
              <a:cs typeface="Kalam"/>
              <a:sym typeface="Kalam"/>
            </a:endParaRPr>
          </a:p>
        </p:txBody>
      </p:sp>
      <p:sp>
        <p:nvSpPr>
          <p:cNvPr id="1455" name="Google Shape;1455;p90"/>
          <p:cNvSpPr txBox="1"/>
          <p:nvPr>
            <p:ph idx="1" type="body"/>
          </p:nvPr>
        </p:nvSpPr>
        <p:spPr>
          <a:xfrm>
            <a:off x="324006" y="4153053"/>
            <a:ext cx="68553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karaan iyadoo ku xiran natiijooyinka jilitaanka.</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sp>
        <p:nvSpPr>
          <p:cNvPr id="1460" name="Google Shape;1460;p9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iyo samaynta tijaabooyinka (experiments)</a:t>
            </a:r>
            <a:r>
              <a:rPr b="1" lang="en-GB" sz="1100">
                <a:latin typeface="Lexend"/>
              </a:rPr>
              <a:t/>
            </a:r>
            <a:endParaRPr b="1"/>
          </a:p>
        </p:txBody>
      </p:sp>
      <p:sp>
        <p:nvSpPr>
          <p:cNvPr id="1461" name="Google Shape;1461;p9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Tixgelinta tirada tijaabooyinka (trials) loo baahan yahay</a:t>
            </a:r>
            <a:endParaRPr b="1"/>
          </a:p>
        </p:txBody>
      </p:sp>
      <p:sp>
        <p:nvSpPr>
          <p:cNvPr id="1462" name="Google Shape;1462;p9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Tijaabooyin (Experiments) lagu go'aaminayo sida ay u suurtagal tahay natiijada</a:t>
            </a:r>
            <a:endParaRPr/>
          </a:p>
        </p:txBody>
      </p:sp>
      <p:pic>
        <p:nvPicPr>
          <p:cNvPr id="1463" name="Google Shape;1463;p91"/>
          <p:cNvPicPr preferRelativeResize="0"/>
          <p:nvPr/>
        </p:nvPicPr>
        <p:blipFill>
          <a:blip r:embed="rId3">
            <a:alphaModFix/>
          </a:blip>
          <a:stretch>
            <a:fillRect/>
          </a:stretch>
        </p:blipFill>
        <p:spPr>
          <a:xfrm>
            <a:off x="409750" y="2980301"/>
            <a:ext cx="450575" cy="446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pic>
        <p:nvPicPr>
          <p:cNvPr id="1468" name="Google Shape;1468;p92"/>
          <p:cNvPicPr preferRelativeResize="0"/>
          <p:nvPr/>
        </p:nvPicPr>
        <p:blipFill rotWithShape="1">
          <a:blip r:embed="rId3">
            <a:alphaModFix/>
          </a:blip>
          <a:srcRect b="4760" l="40550" r="0" t="13015"/>
          <a:stretch/>
        </p:blipFill>
        <p:spPr>
          <a:xfrm>
            <a:off x="588450" y="1485050"/>
            <a:ext cx="3661476" cy="2443874"/>
          </a:xfrm>
          <a:prstGeom prst="rect">
            <a:avLst/>
          </a:prstGeom>
          <a:noFill/>
          <a:ln>
            <a:noFill/>
          </a:ln>
        </p:spPr>
      </p:pic>
      <p:sp>
        <p:nvSpPr>
          <p:cNvPr id="1469" name="Google Shape;1469;p92"/>
          <p:cNvSpPr txBox="1"/>
          <p:nvPr>
            <p:ph idx="1" type="body"/>
          </p:nvPr>
        </p:nvSpPr>
        <p:spPr>
          <a:xfrm>
            <a:off x="324000" y="759300"/>
            <a:ext cx="8237700" cy="810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Layla iyo Cali waxay ciyaarayaan ciyaar ku lug leh duubista dhextuuran lix-geesood ah.</a:t>
            </a:r>
            <a:endParaRPr sz="2400"/>
          </a:p>
        </p:txBody>
      </p:sp>
      <p:sp>
        <p:nvSpPr>
          <p:cNvPr id="1470" name="Google Shape;147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Tixgelinta tirada tijaabooyinka (trials) loo baahan yahay</a:t>
            </a:r>
            <a:endParaRPr/>
          </a:p>
        </p:txBody>
      </p:sp>
      <p:pic>
        <p:nvPicPr>
          <p:cNvPr id="1471" name="Google Shape;1471;p92"/>
          <p:cNvPicPr preferRelativeResize="0"/>
          <p:nvPr/>
        </p:nvPicPr>
        <p:blipFill>
          <a:blip r:embed="rId6">
            <a:alphaModFix/>
          </a:blip>
          <a:stretch>
            <a:fillRect/>
          </a:stretch>
        </p:blipFill>
        <p:spPr>
          <a:xfrm>
            <a:off x="8044668" y="3596810"/>
            <a:ext cx="546730" cy="704998"/>
          </a:xfrm>
          <a:prstGeom prst="rect">
            <a:avLst/>
          </a:prstGeom>
          <a:noFill/>
          <a:ln>
            <a:noFill/>
          </a:ln>
        </p:spPr>
      </p:pic>
      <p:pic>
        <p:nvPicPr>
          <p:cNvPr id="1472" name="Google Shape;1472;p92"/>
          <p:cNvPicPr preferRelativeResize="0"/>
          <p:nvPr/>
        </p:nvPicPr>
        <p:blipFill>
          <a:blip r:embed="rId7">
            <a:alphaModFix/>
          </a:blip>
          <a:stretch>
            <a:fillRect/>
          </a:stretch>
        </p:blipFill>
        <p:spPr>
          <a:xfrm>
            <a:off x="551773" y="3614399"/>
            <a:ext cx="560185" cy="733674"/>
          </a:xfrm>
          <a:prstGeom prst="rect">
            <a:avLst/>
          </a:prstGeom>
          <a:noFill/>
          <a:ln>
            <a:noFill/>
          </a:ln>
        </p:spPr>
      </p:pic>
      <p:sp>
        <p:nvSpPr>
          <p:cNvPr id="1473" name="Google Shape;1473;p92"/>
          <p:cNvSpPr txBox="1"/>
          <p:nvPr>
            <p:ph idx="1" type="body"/>
          </p:nvPr>
        </p:nvSpPr>
        <p:spPr>
          <a:xfrm>
            <a:off x="948275" y="1707925"/>
            <a:ext cx="3219300" cy="1046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Uma maleynayo in dhextuurkani yahay mid caadil ah. Wuxuu sii joogaa tirooyin qaar in ka badan kuwa kale.</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r>
              <a:rPr lang="en-GB" sz="1100">
                <a:solidFill>
                  <a:srgbClr val="282828"/>
                </a:solidFill>
                <a:latin typeface="Lexend"/>
              </a:rPr>
              <a:t/>
            </a:r>
            <a:r>
              <a:rPr lang="en-GB" sz="1100">
                <a:solidFill>
                  <a:schemeClr val="accent5"/>
                </a:solidFill>
                <a:latin typeface="Lexend"/>
              </a:rPr>
              <a:t/>
            </a:r>
            <a:r>
              <a:rPr lang="en-GB" sz="1100">
                <a:latin typeface="Lexend"/>
              </a:rPr>
              <a:t/>
            </a:r>
            <a:endParaRPr sz="1800"/>
          </a:p>
        </p:txBody>
      </p:sp>
      <p:pic>
        <p:nvPicPr>
          <p:cNvPr id="1474" name="Google Shape;1474;p92"/>
          <p:cNvPicPr preferRelativeResize="0"/>
          <p:nvPr/>
        </p:nvPicPr>
        <p:blipFill rotWithShape="1">
          <a:blip r:embed="rId3">
            <a:alphaModFix/>
          </a:blip>
          <a:srcRect b="4760" l="40550" r="0" t="13015"/>
          <a:stretch/>
        </p:blipFill>
        <p:spPr>
          <a:xfrm flipH="1">
            <a:off x="5084252" y="2128600"/>
            <a:ext cx="3350523" cy="1525600"/>
          </a:xfrm>
          <a:prstGeom prst="rect">
            <a:avLst/>
          </a:prstGeom>
          <a:noFill/>
          <a:ln>
            <a:noFill/>
          </a:ln>
        </p:spPr>
      </p:pic>
      <p:sp>
        <p:nvSpPr>
          <p:cNvPr id="1475" name="Google Shape;1475;p92"/>
          <p:cNvSpPr txBox="1"/>
          <p:nvPr>
            <p:ph idx="1" type="body"/>
          </p:nvPr>
        </p:nvSpPr>
        <p:spPr>
          <a:xfrm>
            <a:off x="5215475" y="2321200"/>
            <a:ext cx="3219300" cy="1046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Waxaan baari karnaa in dhextuurku yahay mid caadil ah iyo in kale adoo samaynaya tijaabo (experiment).</a:t>
            </a:r>
            <a:r>
              <a:rPr b="1" lang="en-GB" sz="1100">
                <a:latin typeface="Lexend"/>
              </a:rPr>
              <a:t/>
            </a:r>
            <a:r>
              <a:rPr lang="en-GB" sz="1100">
                <a:latin typeface="Lexend"/>
              </a:rPr>
              <a:t/>
            </a:r>
            <a:endParaRPr sz="1800"/>
          </a:p>
        </p:txBody>
      </p:sp>
      <p:sp>
        <p:nvSpPr>
          <p:cNvPr id="1476" name="Google Shape;1476;p92"/>
          <p:cNvSpPr txBox="1"/>
          <p:nvPr>
            <p:ph idx="1" type="body"/>
          </p:nvPr>
        </p:nvSpPr>
        <p:spPr>
          <a:xfrm>
            <a:off x="362878" y="4514900"/>
            <a:ext cx="7885200" cy="381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Imisa jeer ayay tahay inay duubaan dhextuurka inta lagu jiro tijaabadooda?</a:t>
            </a:r>
            <a:r>
              <a:rPr b="1" lang="en-GB" sz="1800">
                <a:latin typeface="Lexend"/>
              </a:rPr>
              <a:t/>
            </a:r>
            <a:r>
              <a:rPr lang="en-GB" sz="1800">
                <a:latin typeface="Lexend"/>
              </a:rPr>
              <a:t/>
            </a:r>
            <a:endParaRPr sz="1900"/>
          </a:p>
        </p:txBody>
      </p:sp>
      <p:sp>
        <p:nvSpPr>
          <p:cNvPr id="1477" name="Google Shape;1477;p92"/>
          <p:cNvSpPr txBox="1"/>
          <p:nvPr>
            <p:ph idx="1" type="body"/>
          </p:nvPr>
        </p:nvSpPr>
        <p:spPr>
          <a:xfrm>
            <a:off x="948275" y="2774725"/>
            <a:ext cx="3219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Waxaa laga yaabaa in aan si siman loo miisaamin dhexda dhextuurka.</a:t>
            </a:r>
            <a:endParaRPr sz="1800"/>
          </a:p>
        </p:txBody>
      </p:sp>
      <p:sp>
        <p:nvSpPr>
          <p:cNvPr id="1478" name="Google Shape;1478;p92"/>
          <p:cNvSpPr/>
          <p:nvPr/>
        </p:nvSpPr>
        <p:spPr>
          <a:xfrm>
            <a:off x="7702600" y="1155403"/>
            <a:ext cx="995400" cy="936600"/>
          </a:xfrm>
          <a:prstGeom prst="cube">
            <a:avLst>
              <a:gd fmla="val 25000" name="adj"/>
            </a:avLst>
          </a:prstGeom>
          <a:solidFill>
            <a:srgbClr val="EEEEEE"/>
          </a:solidFill>
          <a:ln cap="flat" cmpd="sng" w="2857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79" name="Google Shape;1479;p92"/>
          <p:cNvSpPr/>
          <p:nvPr/>
        </p:nvSpPr>
        <p:spPr>
          <a:xfrm rot="-5400000">
            <a:off x="8467977" y="1838625"/>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0" name="Google Shape;1480;p92"/>
          <p:cNvSpPr/>
          <p:nvPr/>
        </p:nvSpPr>
        <p:spPr>
          <a:xfrm rot="-5400000">
            <a:off x="8514739" y="1620524"/>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1" name="Google Shape;1481;p92"/>
          <p:cNvSpPr/>
          <p:nvPr/>
        </p:nvSpPr>
        <p:spPr>
          <a:xfrm rot="-5400000">
            <a:off x="8567322" y="1406832"/>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2" name="Google Shape;1482;p92"/>
          <p:cNvSpPr/>
          <p:nvPr/>
        </p:nvSpPr>
        <p:spPr>
          <a:xfrm rot="-5400000">
            <a:off x="7842103" y="1909131"/>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3" name="Google Shape;1483;p92"/>
          <p:cNvSpPr/>
          <p:nvPr/>
        </p:nvSpPr>
        <p:spPr>
          <a:xfrm rot="-5400000">
            <a:off x="8219110" y="1453227"/>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4" name="Google Shape;1484;p92"/>
          <p:cNvSpPr/>
          <p:nvPr/>
        </p:nvSpPr>
        <p:spPr>
          <a:xfrm rot="-5400000">
            <a:off x="7842103" y="1453096"/>
            <a:ext cx="99900" cy="1062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5" name="Google Shape;1485;p92"/>
          <p:cNvSpPr/>
          <p:nvPr/>
        </p:nvSpPr>
        <p:spPr>
          <a:xfrm rot="-5400000">
            <a:off x="8218927" y="1909131"/>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6" name="Google Shape;1486;p92"/>
          <p:cNvSpPr/>
          <p:nvPr/>
        </p:nvSpPr>
        <p:spPr>
          <a:xfrm rot="-5400000">
            <a:off x="7842103" y="1679197"/>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7" name="Google Shape;1487;p92"/>
          <p:cNvSpPr/>
          <p:nvPr/>
        </p:nvSpPr>
        <p:spPr>
          <a:xfrm rot="-5400000">
            <a:off x="8218927" y="1679197"/>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8" name="Google Shape;1488;p92"/>
          <p:cNvSpPr/>
          <p:nvPr/>
        </p:nvSpPr>
        <p:spPr>
          <a:xfrm rot="-5400000">
            <a:off x="8269098" y="1244175"/>
            <a:ext cx="699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9" name="Google Shape;1489;p92"/>
          <p:cNvSpPr/>
          <p:nvPr/>
        </p:nvSpPr>
        <p:spPr>
          <a:xfrm rot="-5400000">
            <a:off x="7998884" y="1169320"/>
            <a:ext cx="672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3" name="Shape 1493"/>
        <p:cNvGrpSpPr/>
        <p:nvPr/>
      </p:nvGrpSpPr>
      <p:grpSpPr>
        <a:xfrm>
          <a:off x="0" y="0"/>
          <a:ext cx="0" cy="0"/>
          <a:chOff x="0" y="0"/>
          <a:chExt cx="0" cy="0"/>
        </a:xfrm>
      </p:grpSpPr>
      <p:pic>
        <p:nvPicPr>
          <p:cNvPr id="1494" name="Google Shape;1494;p93"/>
          <p:cNvPicPr preferRelativeResize="0"/>
          <p:nvPr/>
        </p:nvPicPr>
        <p:blipFill>
          <a:blip r:embed="rId3">
            <a:alphaModFix/>
          </a:blip>
          <a:stretch>
            <a:fillRect/>
          </a:stretch>
        </p:blipFill>
        <p:spPr>
          <a:xfrm>
            <a:off x="3479871" y="2614965"/>
            <a:ext cx="2236576" cy="1668681"/>
          </a:xfrm>
          <a:prstGeom prst="rect">
            <a:avLst/>
          </a:prstGeom>
          <a:noFill/>
          <a:ln>
            <a:noFill/>
          </a:ln>
        </p:spPr>
      </p:pic>
      <p:pic>
        <p:nvPicPr>
          <p:cNvPr id="1495" name="Google Shape;1495;p93"/>
          <p:cNvPicPr preferRelativeResize="0"/>
          <p:nvPr/>
        </p:nvPicPr>
        <p:blipFill rotWithShape="1">
          <a:blip r:embed="rId4">
            <a:alphaModFix/>
          </a:blip>
          <a:srcRect b="4760" l="40550" r="0" t="13015"/>
          <a:stretch/>
        </p:blipFill>
        <p:spPr>
          <a:xfrm>
            <a:off x="617500" y="1216575"/>
            <a:ext cx="3804252" cy="1525600"/>
          </a:xfrm>
          <a:prstGeom prst="rect">
            <a:avLst/>
          </a:prstGeom>
          <a:noFill/>
          <a:ln>
            <a:noFill/>
          </a:ln>
        </p:spPr>
      </p:pic>
      <p:sp>
        <p:nvSpPr>
          <p:cNvPr id="1496" name="Google Shape;1496;p93"/>
          <p:cNvSpPr txBox="1"/>
          <p:nvPr>
            <p:ph idx="1" type="body"/>
          </p:nvPr>
        </p:nvSpPr>
        <p:spPr>
          <a:xfrm>
            <a:off x="324000" y="759300"/>
            <a:ext cx="8237700" cy="504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Waxay sameeyaan tijaabo (experiment) iyagoo duubaya dhextuurka 120 jeer.</a:t>
            </a:r>
            <a:r>
              <a:rPr b="1" lang="en-GB" sz="1800">
                <a:latin typeface="Lexend"/>
              </a:rPr>
              <a:t/>
            </a:r>
            <a:r>
              <a:rPr lang="en-GB" sz="1800">
                <a:latin typeface="Lexend"/>
              </a:rPr>
              <a:t/>
            </a:r>
            <a:endParaRPr sz="2400"/>
          </a:p>
        </p:txBody>
      </p:sp>
      <p:sp>
        <p:nvSpPr>
          <p:cNvPr id="1497" name="Google Shape;149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Tixgelinta tirada tijaabooyinka (trials) loo baahan yahay</a:t>
            </a:r>
            <a:endParaRPr/>
          </a:p>
        </p:txBody>
      </p:sp>
      <p:pic>
        <p:nvPicPr>
          <p:cNvPr id="1498" name="Google Shape;1498;p93"/>
          <p:cNvPicPr preferRelativeResize="0"/>
          <p:nvPr/>
        </p:nvPicPr>
        <p:blipFill>
          <a:blip r:embed="rId7">
            <a:alphaModFix/>
          </a:blip>
          <a:stretch>
            <a:fillRect/>
          </a:stretch>
        </p:blipFill>
        <p:spPr>
          <a:xfrm>
            <a:off x="8044668" y="2682410"/>
            <a:ext cx="546730" cy="704998"/>
          </a:xfrm>
          <a:prstGeom prst="rect">
            <a:avLst/>
          </a:prstGeom>
          <a:noFill/>
          <a:ln>
            <a:noFill/>
          </a:ln>
        </p:spPr>
      </p:pic>
      <p:pic>
        <p:nvPicPr>
          <p:cNvPr id="1499" name="Google Shape;1499;p93"/>
          <p:cNvPicPr preferRelativeResize="0"/>
          <p:nvPr/>
        </p:nvPicPr>
        <p:blipFill>
          <a:blip r:embed="rId8">
            <a:alphaModFix/>
          </a:blip>
          <a:stretch>
            <a:fillRect/>
          </a:stretch>
        </p:blipFill>
        <p:spPr>
          <a:xfrm>
            <a:off x="551773" y="2623799"/>
            <a:ext cx="560185" cy="733674"/>
          </a:xfrm>
          <a:prstGeom prst="rect">
            <a:avLst/>
          </a:prstGeom>
          <a:noFill/>
          <a:ln>
            <a:noFill/>
          </a:ln>
        </p:spPr>
      </p:pic>
      <p:sp>
        <p:nvSpPr>
          <p:cNvPr id="1500" name="Google Shape;1500;p93"/>
          <p:cNvSpPr txBox="1"/>
          <p:nvPr>
            <p:ph idx="1" type="body"/>
          </p:nvPr>
        </p:nvSpPr>
        <p:spPr>
          <a:xfrm>
            <a:off x="948275" y="1403125"/>
            <a:ext cx="3384900" cy="1016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Waxaan kuu sheegay in dhextuurku aanu ahayn mid caadil ah. Inta jeer ee 5 ayaa ka sareysa kuwa kale.</a:t>
            </a:r>
            <a:endParaRPr sz="1800"/>
          </a:p>
        </p:txBody>
      </p:sp>
      <p:pic>
        <p:nvPicPr>
          <p:cNvPr id="1501" name="Google Shape;1501;p93"/>
          <p:cNvPicPr preferRelativeResize="0"/>
          <p:nvPr/>
        </p:nvPicPr>
        <p:blipFill rotWithShape="1">
          <a:blip r:embed="rId4">
            <a:alphaModFix/>
          </a:blip>
          <a:srcRect b="4760" l="40550" r="0" t="13015"/>
          <a:stretch/>
        </p:blipFill>
        <p:spPr>
          <a:xfrm flipH="1">
            <a:off x="4845797" y="1174324"/>
            <a:ext cx="3610772" cy="1644101"/>
          </a:xfrm>
          <a:prstGeom prst="rect">
            <a:avLst/>
          </a:prstGeom>
          <a:noFill/>
          <a:ln>
            <a:noFill/>
          </a:ln>
        </p:spPr>
      </p:pic>
      <p:sp>
        <p:nvSpPr>
          <p:cNvPr id="1502" name="Google Shape;1502;p93"/>
          <p:cNvSpPr txBox="1"/>
          <p:nvPr>
            <p:ph idx="1" type="body"/>
          </p:nvPr>
        </p:nvSpPr>
        <p:spPr>
          <a:xfrm>
            <a:off x="4986875" y="1254400"/>
            <a:ext cx="3298500" cy="1312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Laakiin xataa marka dhacdooyinku leeyihiin fursad siman, dhacdo midi waxay u dhici kartaa in ka badan mid kale.</a:t>
            </a:r>
            <a:r>
              <a:rPr lang="en-GB" sz="1400">
                <a:solidFill>
                  <a:schemeClr val="accent5"/>
                </a:solidFill>
                <a:latin typeface="Lexend"/>
              </a:rPr>
              <a:t/>
            </a:r>
            <a:r>
              <a:rPr lang="en-GB" sz="1400">
                <a:latin typeface="Lexend"/>
              </a:rPr>
              <a:t/>
            </a:r>
            <a:r>
              <a:rPr lang="en-GB" sz="1400">
                <a:solidFill>
                  <a:srgbClr val="282828"/>
                </a:solidFill>
                <a:latin typeface="Lexend"/>
              </a:rPr>
              <a:t/>
            </a:r>
            <a:endParaRPr sz="1800">
              <a:solidFill>
                <a:srgbClr val="282828"/>
              </a:solidFill>
            </a:endParaRPr>
          </a:p>
        </p:txBody>
      </p:sp>
      <p:cxnSp>
        <p:nvCxnSpPr>
          <p:cNvPr id="1503" name="Google Shape;1503;p93"/>
          <p:cNvCxnSpPr/>
          <p:nvPr/>
        </p:nvCxnSpPr>
        <p:spPr>
          <a:xfrm rot="10800000">
            <a:off x="3494400" y="2499150"/>
            <a:ext cx="0" cy="1787100"/>
          </a:xfrm>
          <a:prstGeom prst="straightConnector1">
            <a:avLst/>
          </a:prstGeom>
          <a:noFill/>
          <a:ln cap="flat" cmpd="sng" w="28575">
            <a:solidFill>
              <a:schemeClr val="dk1"/>
            </a:solidFill>
            <a:prstDash val="solid"/>
            <a:round/>
            <a:headEnd len="med" w="med" type="none"/>
            <a:tailEnd len="med" w="med" type="triangle"/>
          </a:ln>
        </p:spPr>
      </p:cxnSp>
      <p:cxnSp>
        <p:nvCxnSpPr>
          <p:cNvPr id="1504" name="Google Shape;1504;p93"/>
          <p:cNvCxnSpPr/>
          <p:nvPr/>
        </p:nvCxnSpPr>
        <p:spPr>
          <a:xfrm>
            <a:off x="3472606" y="42776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505" name="Google Shape;1505;p93"/>
          <p:cNvSpPr txBox="1"/>
          <p:nvPr>
            <p:ph idx="1" type="body"/>
          </p:nvPr>
        </p:nvSpPr>
        <p:spPr>
          <a:xfrm>
            <a:off x="3775816"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endParaRPr sz="1600"/>
          </a:p>
        </p:txBody>
      </p:sp>
      <p:sp>
        <p:nvSpPr>
          <p:cNvPr id="1506" name="Google Shape;1506;p93"/>
          <p:cNvSpPr txBox="1"/>
          <p:nvPr>
            <p:ph idx="1" type="body"/>
          </p:nvPr>
        </p:nvSpPr>
        <p:spPr>
          <a:xfrm>
            <a:off x="4095145"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a:t>
            </a:r>
            <a:endParaRPr sz="1600"/>
          </a:p>
        </p:txBody>
      </p:sp>
      <p:sp>
        <p:nvSpPr>
          <p:cNvPr id="1507" name="Google Shape;1507;p93"/>
          <p:cNvSpPr txBox="1"/>
          <p:nvPr>
            <p:ph idx="1" type="body"/>
          </p:nvPr>
        </p:nvSpPr>
        <p:spPr>
          <a:xfrm>
            <a:off x="4421740"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a:t>
            </a:r>
            <a:endParaRPr sz="1600"/>
          </a:p>
        </p:txBody>
      </p:sp>
      <p:sp>
        <p:nvSpPr>
          <p:cNvPr id="1508" name="Google Shape;1508;p93"/>
          <p:cNvSpPr txBox="1"/>
          <p:nvPr>
            <p:ph idx="1" type="body"/>
          </p:nvPr>
        </p:nvSpPr>
        <p:spPr>
          <a:xfrm>
            <a:off x="474106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a:t>
            </a:r>
            <a:endParaRPr sz="1600"/>
          </a:p>
        </p:txBody>
      </p:sp>
      <p:sp>
        <p:nvSpPr>
          <p:cNvPr id="1509" name="Google Shape;1509;p93"/>
          <p:cNvSpPr txBox="1"/>
          <p:nvPr>
            <p:ph idx="1" type="body"/>
          </p:nvPr>
        </p:nvSpPr>
        <p:spPr>
          <a:xfrm>
            <a:off x="506039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510" name="Google Shape;1510;p93"/>
          <p:cNvSpPr txBox="1"/>
          <p:nvPr>
            <p:ph idx="1" type="body"/>
          </p:nvPr>
        </p:nvSpPr>
        <p:spPr>
          <a:xfrm>
            <a:off x="537972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a:t>
            </a:r>
            <a:endParaRPr sz="1600"/>
          </a:p>
        </p:txBody>
      </p:sp>
      <p:sp>
        <p:nvSpPr>
          <p:cNvPr id="1511" name="Google Shape;1511;p93"/>
          <p:cNvSpPr txBox="1"/>
          <p:nvPr>
            <p:ph idx="1" type="body"/>
          </p:nvPr>
        </p:nvSpPr>
        <p:spPr>
          <a:xfrm>
            <a:off x="3318616" y="41252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512" name="Google Shape;1512;p93"/>
          <p:cNvSpPr txBox="1"/>
          <p:nvPr>
            <p:ph idx="1" type="body"/>
          </p:nvPr>
        </p:nvSpPr>
        <p:spPr>
          <a:xfrm>
            <a:off x="3242416" y="3670468"/>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10</a:t>
            </a:r>
            <a:endParaRPr sz="1600"/>
          </a:p>
        </p:txBody>
      </p:sp>
      <p:sp>
        <p:nvSpPr>
          <p:cNvPr id="1513" name="Google Shape;1513;p93"/>
          <p:cNvSpPr txBox="1"/>
          <p:nvPr>
            <p:ph idx="1" type="body"/>
          </p:nvPr>
        </p:nvSpPr>
        <p:spPr>
          <a:xfrm>
            <a:off x="3242416" y="3215685"/>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20</a:t>
            </a:r>
            <a:endParaRPr sz="1600"/>
          </a:p>
        </p:txBody>
      </p:sp>
      <p:sp>
        <p:nvSpPr>
          <p:cNvPr id="1514" name="Google Shape;1514;p93"/>
          <p:cNvSpPr txBox="1"/>
          <p:nvPr>
            <p:ph idx="1" type="body"/>
          </p:nvPr>
        </p:nvSpPr>
        <p:spPr>
          <a:xfrm>
            <a:off x="3242416" y="2760903"/>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30</a:t>
            </a:r>
            <a:endParaRPr sz="1600"/>
          </a:p>
        </p:txBody>
      </p:sp>
      <p:sp>
        <p:nvSpPr>
          <p:cNvPr id="1515" name="Google Shape;1515;p93"/>
          <p:cNvSpPr txBox="1"/>
          <p:nvPr>
            <p:ph idx="1" type="body"/>
          </p:nvPr>
        </p:nvSpPr>
        <p:spPr>
          <a:xfrm>
            <a:off x="3942777" y="4506250"/>
            <a:ext cx="16368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lambar la rogay (number rolled)</a:t>
            </a:r>
            <a:endParaRPr sz="1600"/>
          </a:p>
        </p:txBody>
      </p:sp>
      <p:sp>
        <p:nvSpPr>
          <p:cNvPr id="1516" name="Google Shape;1516;p93"/>
          <p:cNvSpPr txBox="1"/>
          <p:nvPr>
            <p:ph idx="1" type="body"/>
          </p:nvPr>
        </p:nvSpPr>
        <p:spPr>
          <a:xfrm rot="-5400000">
            <a:off x="2468047" y="33096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pic>
        <p:nvPicPr>
          <p:cNvPr id="1521" name="Google Shape;1521;p94"/>
          <p:cNvPicPr preferRelativeResize="0"/>
          <p:nvPr/>
        </p:nvPicPr>
        <p:blipFill>
          <a:blip r:embed="rId3">
            <a:alphaModFix/>
          </a:blip>
          <a:stretch>
            <a:fillRect/>
          </a:stretch>
        </p:blipFill>
        <p:spPr>
          <a:xfrm>
            <a:off x="3489075" y="2784060"/>
            <a:ext cx="2176749" cy="1496640"/>
          </a:xfrm>
          <a:prstGeom prst="rect">
            <a:avLst/>
          </a:prstGeom>
          <a:noFill/>
          <a:ln>
            <a:noFill/>
          </a:ln>
        </p:spPr>
      </p:pic>
      <p:pic>
        <p:nvPicPr>
          <p:cNvPr id="1522" name="Google Shape;1522;p94"/>
          <p:cNvPicPr preferRelativeResize="0"/>
          <p:nvPr/>
        </p:nvPicPr>
        <p:blipFill rotWithShape="1">
          <a:blip r:embed="rId4">
            <a:alphaModFix/>
          </a:blip>
          <a:srcRect b="4760" l="40550" r="0" t="13015"/>
          <a:stretch/>
        </p:blipFill>
        <p:spPr>
          <a:xfrm>
            <a:off x="617500" y="1061506"/>
            <a:ext cx="3102100" cy="1735076"/>
          </a:xfrm>
          <a:prstGeom prst="rect">
            <a:avLst/>
          </a:prstGeom>
          <a:noFill/>
          <a:ln>
            <a:noFill/>
          </a:ln>
        </p:spPr>
      </p:pic>
      <p:sp>
        <p:nvSpPr>
          <p:cNvPr id="1523" name="Google Shape;1523;p94"/>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Waxay mar kale sameeyaan tijaabada (experiment) iyagoo rogaya lammaanaha (dice) 120 jeer.</a:t>
            </a:r>
            <a:r>
              <a:rPr b="1" lang="en-GB" sz="1400">
                <a:latin typeface="Lexend"/>
              </a:rPr>
              <a:t/>
            </a:r>
            <a:r>
              <a:rPr lang="en-GB" sz="1400">
                <a:latin typeface="Lexend"/>
              </a:rPr>
              <a:t/>
            </a:r>
            <a:endParaRPr sz="2400"/>
          </a:p>
        </p:txBody>
      </p:sp>
      <p:sp>
        <p:nvSpPr>
          <p:cNvPr id="1524" name="Google Shape;152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Iyadoo la tixgelinayo tirada tijaabooyinka (trials) loo baahan yahay</a:t>
            </a:r>
            <a:endParaRPr/>
          </a:p>
        </p:txBody>
      </p:sp>
      <p:pic>
        <p:nvPicPr>
          <p:cNvPr id="1525" name="Google Shape;1525;p94"/>
          <p:cNvPicPr preferRelativeResize="0"/>
          <p:nvPr/>
        </p:nvPicPr>
        <p:blipFill>
          <a:blip r:embed="rId7">
            <a:alphaModFix/>
          </a:blip>
          <a:stretch>
            <a:fillRect/>
          </a:stretch>
        </p:blipFill>
        <p:spPr>
          <a:xfrm>
            <a:off x="8044668" y="2682410"/>
            <a:ext cx="546730" cy="704998"/>
          </a:xfrm>
          <a:prstGeom prst="rect">
            <a:avLst/>
          </a:prstGeom>
          <a:noFill/>
          <a:ln>
            <a:noFill/>
          </a:ln>
        </p:spPr>
      </p:pic>
      <p:pic>
        <p:nvPicPr>
          <p:cNvPr id="1526" name="Google Shape;1526;p94"/>
          <p:cNvPicPr preferRelativeResize="0"/>
          <p:nvPr/>
        </p:nvPicPr>
        <p:blipFill>
          <a:blip r:embed="rId8">
            <a:alphaModFix/>
          </a:blip>
          <a:stretch>
            <a:fillRect/>
          </a:stretch>
        </p:blipFill>
        <p:spPr>
          <a:xfrm>
            <a:off x="551773" y="2623799"/>
            <a:ext cx="560185" cy="733674"/>
          </a:xfrm>
          <a:prstGeom prst="rect">
            <a:avLst/>
          </a:prstGeom>
          <a:noFill/>
          <a:ln>
            <a:noFill/>
          </a:ln>
        </p:spPr>
      </p:pic>
      <p:sp>
        <p:nvSpPr>
          <p:cNvPr id="1527" name="Google Shape;1527;p94"/>
          <p:cNvSpPr txBox="1"/>
          <p:nvPr>
            <p:ph idx="1" type="body"/>
          </p:nvPr>
        </p:nvSpPr>
        <p:spPr>
          <a:xfrm>
            <a:off x="948275" y="1174525"/>
            <a:ext cx="2807700" cy="1279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Hmm, natiijooyinku aad bay uga duwan yihiin markan. Hadda ma hubo in lammaanuhu (dice) siman yahay.</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pic>
        <p:nvPicPr>
          <p:cNvPr id="1528" name="Google Shape;1528;p94"/>
          <p:cNvPicPr preferRelativeResize="0"/>
          <p:nvPr/>
        </p:nvPicPr>
        <p:blipFill rotWithShape="1">
          <a:blip r:embed="rId4">
            <a:alphaModFix/>
          </a:blip>
          <a:srcRect b="4760" l="40550" r="0" t="13015"/>
          <a:stretch/>
        </p:blipFill>
        <p:spPr>
          <a:xfrm flipH="1">
            <a:off x="4264452" y="1083350"/>
            <a:ext cx="4192123" cy="1735076"/>
          </a:xfrm>
          <a:prstGeom prst="rect">
            <a:avLst/>
          </a:prstGeom>
          <a:noFill/>
          <a:ln>
            <a:noFill/>
          </a:ln>
        </p:spPr>
      </p:pic>
      <p:sp>
        <p:nvSpPr>
          <p:cNvPr id="1529" name="Google Shape;1529;p94"/>
          <p:cNvSpPr txBox="1"/>
          <p:nvPr>
            <p:ph idx="1" type="body"/>
          </p:nvPr>
        </p:nvSpPr>
        <p:spPr>
          <a:xfrm>
            <a:off x="4489825" y="1178200"/>
            <a:ext cx="3643200" cy="1312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Waxaa laga yaabaa in 120 tijaabo (trials) aysan ku filnayn go'aan lagu kalsoonaan karo.</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a:p>
            <a:pPr indent="0" lvl="0" marL="0" rtl="0" algn="l">
              <a:spcBef>
                <a:spcPts val="1000"/>
              </a:spcBef>
              <a:spcAft>
                <a:spcPts val="1000"/>
              </a:spcAft>
              <a:buClr>
                <a:schemeClr val="dk1"/>
              </a:buClr>
              <a:buSzPts val="1100"/>
              <a:buFont typeface="Arial"/>
              <a:buNone/>
            </a:pPr>
            <a:r>
              <a:rPr lang="en-GB" sz="1100">
                <a:latin typeface="Lexend"/>
              </a:rPr>
              <a:t>Waxaan la yaabanahay waxa dhacaya haddii aan tijaabooyin (trials) badan ku darro.</a:t>
            </a:r>
            <a:r>
              <a:rPr lang="en-GB" sz="1100">
                <a:solidFill>
                  <a:schemeClr val="accent5"/>
                </a:solidFill>
                <a:latin typeface="Lexend"/>
              </a:rPr>
              <a:t/>
            </a:r>
            <a:r>
              <a:rPr lang="en-GB" sz="1100">
                <a:latin typeface="Lexend"/>
              </a:rPr>
              <a:t/>
            </a:r>
            <a:r>
              <a:rPr lang="en-GB" sz="1100">
                <a:solidFill>
                  <a:srgbClr val="282828"/>
                </a:solidFill>
                <a:latin typeface="Lexend"/>
              </a:rPr>
              <a:t/>
            </a:r>
            <a:endParaRPr sz="1800">
              <a:solidFill>
                <a:srgbClr val="282828"/>
              </a:solidFill>
            </a:endParaRPr>
          </a:p>
        </p:txBody>
      </p:sp>
      <p:cxnSp>
        <p:nvCxnSpPr>
          <p:cNvPr id="1530" name="Google Shape;1530;p94"/>
          <p:cNvCxnSpPr/>
          <p:nvPr/>
        </p:nvCxnSpPr>
        <p:spPr>
          <a:xfrm rot="10800000">
            <a:off x="3494400" y="2499150"/>
            <a:ext cx="0" cy="1787100"/>
          </a:xfrm>
          <a:prstGeom prst="straightConnector1">
            <a:avLst/>
          </a:prstGeom>
          <a:noFill/>
          <a:ln cap="flat" cmpd="sng" w="28575">
            <a:solidFill>
              <a:schemeClr val="dk1"/>
            </a:solidFill>
            <a:prstDash val="solid"/>
            <a:round/>
            <a:headEnd len="med" w="med" type="none"/>
            <a:tailEnd len="med" w="med" type="triangle"/>
          </a:ln>
        </p:spPr>
      </p:cxnSp>
      <p:cxnSp>
        <p:nvCxnSpPr>
          <p:cNvPr id="1531" name="Google Shape;1531;p94"/>
          <p:cNvCxnSpPr/>
          <p:nvPr/>
        </p:nvCxnSpPr>
        <p:spPr>
          <a:xfrm>
            <a:off x="3472606" y="42776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532" name="Google Shape;1532;p94"/>
          <p:cNvSpPr txBox="1"/>
          <p:nvPr>
            <p:ph idx="1" type="body"/>
          </p:nvPr>
        </p:nvSpPr>
        <p:spPr>
          <a:xfrm>
            <a:off x="3775816"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1</a:t>
            </a:r>
            <a:endParaRPr sz="1600"/>
          </a:p>
        </p:txBody>
      </p:sp>
      <p:sp>
        <p:nvSpPr>
          <p:cNvPr id="1533" name="Google Shape;1533;p94"/>
          <p:cNvSpPr txBox="1"/>
          <p:nvPr>
            <p:ph idx="1" type="body"/>
          </p:nvPr>
        </p:nvSpPr>
        <p:spPr>
          <a:xfrm>
            <a:off x="4095145"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2</a:t>
            </a:r>
            <a:endParaRPr sz="1600"/>
          </a:p>
        </p:txBody>
      </p:sp>
      <p:sp>
        <p:nvSpPr>
          <p:cNvPr id="1534" name="Google Shape;1534;p94"/>
          <p:cNvSpPr txBox="1"/>
          <p:nvPr>
            <p:ph idx="1" type="body"/>
          </p:nvPr>
        </p:nvSpPr>
        <p:spPr>
          <a:xfrm>
            <a:off x="4421740"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3</a:t>
            </a:r>
            <a:endParaRPr sz="1600"/>
          </a:p>
        </p:txBody>
      </p:sp>
      <p:sp>
        <p:nvSpPr>
          <p:cNvPr id="1535" name="Google Shape;1535;p94"/>
          <p:cNvSpPr txBox="1"/>
          <p:nvPr>
            <p:ph idx="1" type="body"/>
          </p:nvPr>
        </p:nvSpPr>
        <p:spPr>
          <a:xfrm>
            <a:off x="474106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4</a:t>
            </a:r>
            <a:endParaRPr sz="1600"/>
          </a:p>
        </p:txBody>
      </p:sp>
      <p:sp>
        <p:nvSpPr>
          <p:cNvPr id="1536" name="Google Shape;1536;p94"/>
          <p:cNvSpPr txBox="1"/>
          <p:nvPr>
            <p:ph idx="1" type="body"/>
          </p:nvPr>
        </p:nvSpPr>
        <p:spPr>
          <a:xfrm>
            <a:off x="506039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5</a:t>
            </a:r>
            <a:endParaRPr sz="1600"/>
          </a:p>
        </p:txBody>
      </p:sp>
      <p:sp>
        <p:nvSpPr>
          <p:cNvPr id="1537" name="Google Shape;1537;p94"/>
          <p:cNvSpPr txBox="1"/>
          <p:nvPr>
            <p:ph idx="1" type="body"/>
          </p:nvPr>
        </p:nvSpPr>
        <p:spPr>
          <a:xfrm>
            <a:off x="5379729" y="4277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6</a:t>
            </a:r>
            <a:endParaRPr sz="1600"/>
          </a:p>
        </p:txBody>
      </p:sp>
      <p:sp>
        <p:nvSpPr>
          <p:cNvPr id="1538" name="Google Shape;1538;p94"/>
          <p:cNvSpPr txBox="1"/>
          <p:nvPr>
            <p:ph idx="1" type="body"/>
          </p:nvPr>
        </p:nvSpPr>
        <p:spPr>
          <a:xfrm>
            <a:off x="3942777" y="4506250"/>
            <a:ext cx="16368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lambar la rogay (number rolled)</a:t>
            </a:r>
            <a:endParaRPr sz="1600"/>
          </a:p>
        </p:txBody>
      </p:sp>
      <p:sp>
        <p:nvSpPr>
          <p:cNvPr id="1539" name="Google Shape;1539;p94"/>
          <p:cNvSpPr txBox="1"/>
          <p:nvPr>
            <p:ph idx="1" type="body"/>
          </p:nvPr>
        </p:nvSpPr>
        <p:spPr>
          <a:xfrm rot="-5400000">
            <a:off x="2468047" y="33096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sp>
        <p:nvSpPr>
          <p:cNvPr id="1540" name="Google Shape;1540;p94"/>
          <p:cNvSpPr txBox="1"/>
          <p:nvPr>
            <p:ph idx="1" type="body"/>
          </p:nvPr>
        </p:nvSpPr>
        <p:spPr>
          <a:xfrm>
            <a:off x="3318616" y="41252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0</a:t>
            </a:r>
            <a:endParaRPr sz="1600"/>
          </a:p>
        </p:txBody>
      </p:sp>
      <p:sp>
        <p:nvSpPr>
          <p:cNvPr id="1541" name="Google Shape;1541;p94"/>
          <p:cNvSpPr txBox="1"/>
          <p:nvPr>
            <p:ph idx="1" type="body"/>
          </p:nvPr>
        </p:nvSpPr>
        <p:spPr>
          <a:xfrm>
            <a:off x="3242416" y="3670468"/>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10</a:t>
            </a:r>
            <a:endParaRPr sz="1600"/>
          </a:p>
        </p:txBody>
      </p:sp>
      <p:sp>
        <p:nvSpPr>
          <p:cNvPr id="1542" name="Google Shape;1542;p94"/>
          <p:cNvSpPr txBox="1"/>
          <p:nvPr>
            <p:ph idx="1" type="body"/>
          </p:nvPr>
        </p:nvSpPr>
        <p:spPr>
          <a:xfrm>
            <a:off x="3242416" y="3215685"/>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20</a:t>
            </a:r>
            <a:endParaRPr sz="1600"/>
          </a:p>
        </p:txBody>
      </p:sp>
      <p:sp>
        <p:nvSpPr>
          <p:cNvPr id="1543" name="Google Shape;1543;p94"/>
          <p:cNvSpPr txBox="1"/>
          <p:nvPr>
            <p:ph idx="1" type="body"/>
          </p:nvPr>
        </p:nvSpPr>
        <p:spPr>
          <a:xfrm>
            <a:off x="3242416" y="2760903"/>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30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pic>
        <p:nvPicPr>
          <p:cNvPr id="1548" name="Google Shape;1548;p95"/>
          <p:cNvPicPr preferRelativeResize="0"/>
          <p:nvPr/>
        </p:nvPicPr>
        <p:blipFill>
          <a:blip r:embed="rId3">
            <a:alphaModFix/>
          </a:blip>
          <a:stretch>
            <a:fillRect/>
          </a:stretch>
        </p:blipFill>
        <p:spPr>
          <a:xfrm>
            <a:off x="3493875" y="2834725"/>
            <a:ext cx="2176826" cy="1533675"/>
          </a:xfrm>
          <a:prstGeom prst="rect">
            <a:avLst/>
          </a:prstGeom>
          <a:noFill/>
          <a:ln>
            <a:noFill/>
          </a:ln>
        </p:spPr>
      </p:pic>
      <p:pic>
        <p:nvPicPr>
          <p:cNvPr id="1549" name="Google Shape;1549;p95"/>
          <p:cNvPicPr preferRelativeResize="0"/>
          <p:nvPr/>
        </p:nvPicPr>
        <p:blipFill>
          <a:blip r:embed="rId4">
            <a:alphaModFix/>
          </a:blip>
          <a:stretch>
            <a:fillRect/>
          </a:stretch>
        </p:blipFill>
        <p:spPr>
          <a:xfrm>
            <a:off x="492675" y="1496806"/>
            <a:ext cx="4903624" cy="1347000"/>
          </a:xfrm>
          <a:prstGeom prst="rect">
            <a:avLst/>
          </a:prstGeom>
          <a:noFill/>
          <a:ln>
            <a:noFill/>
          </a:ln>
        </p:spPr>
      </p:pic>
      <p:sp>
        <p:nvSpPr>
          <p:cNvPr id="1550" name="Google Shape;1550;p95"/>
          <p:cNvSpPr txBox="1"/>
          <p:nvPr>
            <p:ph idx="1" type="body"/>
          </p:nvPr>
        </p:nvSpPr>
        <p:spPr>
          <a:xfrm>
            <a:off x="324000" y="759300"/>
            <a:ext cx="84960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Waxay mar kale sameeyaan tijaabada (experiment) laakiin markan waxay rogaan lammaanaha (dice) 1200 jeer (iyagoo caawimo ka helaya saaxiibo badan).</a:t>
            </a:r>
            <a:r>
              <a:rPr b="1" lang="en-GB" sz="1800">
                <a:latin typeface="Lexend"/>
              </a:rPr>
              <a:t/>
            </a:r>
            <a:r>
              <a:rPr lang="en-GB" sz="1800">
                <a:latin typeface="Lexend"/>
              </a:rPr>
              <a:t/>
            </a:r>
            <a:r>
              <a:rPr lang="en-GB" sz="1800">
                <a:latin typeface="Lexend"/>
              </a:rPr>
              <a:t/>
            </a:r>
            <a:r>
              <a:rPr lang="en-GB" sz="1800">
                <a:latin typeface="Lexend"/>
              </a:rPr>
              <a:t/>
            </a:r>
            <a:endParaRPr sz="2400"/>
          </a:p>
        </p:txBody>
      </p:sp>
      <p:sp>
        <p:nvSpPr>
          <p:cNvPr id="1551" name="Google Shape;1551;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Iyadoo la tixgelinayo tirada tijaabooyinka (trials) loo baahan yahay</a:t>
            </a:r>
            <a:endParaRPr/>
          </a:p>
        </p:txBody>
      </p:sp>
      <p:pic>
        <p:nvPicPr>
          <p:cNvPr id="1552" name="Google Shape;1552;p95"/>
          <p:cNvPicPr preferRelativeResize="0"/>
          <p:nvPr/>
        </p:nvPicPr>
        <p:blipFill>
          <a:blip r:embed="rId8">
            <a:alphaModFix/>
          </a:blip>
          <a:stretch>
            <a:fillRect/>
          </a:stretch>
        </p:blipFill>
        <p:spPr>
          <a:xfrm>
            <a:off x="8044668" y="3139610"/>
            <a:ext cx="546730" cy="704998"/>
          </a:xfrm>
          <a:prstGeom prst="rect">
            <a:avLst/>
          </a:prstGeom>
          <a:noFill/>
          <a:ln>
            <a:noFill/>
          </a:ln>
        </p:spPr>
      </p:pic>
      <p:pic>
        <p:nvPicPr>
          <p:cNvPr id="1553" name="Google Shape;1553;p95"/>
          <p:cNvPicPr preferRelativeResize="0"/>
          <p:nvPr/>
        </p:nvPicPr>
        <p:blipFill>
          <a:blip r:embed="rId9">
            <a:alphaModFix/>
          </a:blip>
          <a:stretch>
            <a:fillRect/>
          </a:stretch>
        </p:blipFill>
        <p:spPr>
          <a:xfrm>
            <a:off x="551773" y="3080999"/>
            <a:ext cx="560185" cy="733674"/>
          </a:xfrm>
          <a:prstGeom prst="rect">
            <a:avLst/>
          </a:prstGeom>
          <a:noFill/>
          <a:ln>
            <a:noFill/>
          </a:ln>
        </p:spPr>
      </p:pic>
      <p:sp>
        <p:nvSpPr>
          <p:cNvPr id="1554" name="Google Shape;1554;p95"/>
          <p:cNvSpPr txBox="1"/>
          <p:nvPr>
            <p:ph idx="1" type="body"/>
          </p:nvPr>
        </p:nvSpPr>
        <p:spPr>
          <a:xfrm>
            <a:off x="643475" y="1555525"/>
            <a:ext cx="4656600" cy="1279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Marka aan tijaabooyin (trials) badan ku darro tijaabada (experiment), waxay u egtahay in lambarada lammaanaha (dice) ay isku egtahay inay dhacaan.</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r>
              <a:rPr b="1" lang="en-GB" sz="1100">
                <a:latin typeface="Lexend"/>
              </a:rPr>
              <a:t/>
            </a:r>
            <a:r>
              <a:rPr lang="en-GB" sz="1100">
                <a:latin typeface="Lexend"/>
              </a:rPr>
              <a:t/>
            </a:r>
            <a:endParaRPr sz="1800"/>
          </a:p>
        </p:txBody>
      </p:sp>
      <p:pic>
        <p:nvPicPr>
          <p:cNvPr id="1555" name="Google Shape;1555;p95"/>
          <p:cNvPicPr preferRelativeResize="0"/>
          <p:nvPr/>
        </p:nvPicPr>
        <p:blipFill rotWithShape="1">
          <a:blip r:embed="rId7">
            <a:alphaModFix/>
          </a:blip>
          <a:srcRect b="4760" l="40550" r="0" t="13015"/>
          <a:stretch/>
        </p:blipFill>
        <p:spPr>
          <a:xfrm flipH="1">
            <a:off x="5435074" y="1692950"/>
            <a:ext cx="3402501" cy="1408251"/>
          </a:xfrm>
          <a:prstGeom prst="rect">
            <a:avLst/>
          </a:prstGeom>
          <a:noFill/>
          <a:ln>
            <a:noFill/>
          </a:ln>
        </p:spPr>
      </p:pic>
      <p:sp>
        <p:nvSpPr>
          <p:cNvPr id="1556" name="Google Shape;1556;p95"/>
          <p:cNvSpPr txBox="1"/>
          <p:nvPr>
            <p:ph idx="1" type="body"/>
          </p:nvPr>
        </p:nvSpPr>
        <p:spPr>
          <a:xfrm>
            <a:off x="5639175" y="1799750"/>
            <a:ext cx="2865300" cy="976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Waxaan la yaabanahay sababta tijaabooyin (trials) badan uga dhigtay lammaanaha (dice) mid u muuqda mid siman.</a:t>
            </a:r>
            <a:endParaRPr sz="1800"/>
          </a:p>
        </p:txBody>
      </p:sp>
      <p:cxnSp>
        <p:nvCxnSpPr>
          <p:cNvPr id="1557" name="Google Shape;1557;p95"/>
          <p:cNvCxnSpPr/>
          <p:nvPr/>
        </p:nvCxnSpPr>
        <p:spPr>
          <a:xfrm rot="10800000">
            <a:off x="3494400" y="2575350"/>
            <a:ext cx="0" cy="1787100"/>
          </a:xfrm>
          <a:prstGeom prst="straightConnector1">
            <a:avLst/>
          </a:prstGeom>
          <a:noFill/>
          <a:ln cap="flat" cmpd="sng" w="28575">
            <a:solidFill>
              <a:schemeClr val="dk1"/>
            </a:solidFill>
            <a:prstDash val="solid"/>
            <a:round/>
            <a:headEnd len="med" w="med" type="none"/>
            <a:tailEnd len="med" w="med" type="triangle"/>
          </a:ln>
        </p:spPr>
      </p:cxnSp>
      <p:cxnSp>
        <p:nvCxnSpPr>
          <p:cNvPr id="1558" name="Google Shape;1558;p95"/>
          <p:cNvCxnSpPr/>
          <p:nvPr/>
        </p:nvCxnSpPr>
        <p:spPr>
          <a:xfrm>
            <a:off x="3472606" y="43538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559" name="Google Shape;1559;p95"/>
          <p:cNvSpPr txBox="1"/>
          <p:nvPr>
            <p:ph idx="1" type="body"/>
          </p:nvPr>
        </p:nvSpPr>
        <p:spPr>
          <a:xfrm>
            <a:off x="3775816"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1</a:t>
            </a:r>
            <a:endParaRPr sz="1600"/>
          </a:p>
        </p:txBody>
      </p:sp>
      <p:sp>
        <p:nvSpPr>
          <p:cNvPr id="1560" name="Google Shape;1560;p95"/>
          <p:cNvSpPr txBox="1"/>
          <p:nvPr>
            <p:ph idx="1" type="body"/>
          </p:nvPr>
        </p:nvSpPr>
        <p:spPr>
          <a:xfrm>
            <a:off x="4095145"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2</a:t>
            </a:r>
            <a:endParaRPr sz="1600"/>
          </a:p>
        </p:txBody>
      </p:sp>
      <p:sp>
        <p:nvSpPr>
          <p:cNvPr id="1561" name="Google Shape;1561;p95"/>
          <p:cNvSpPr txBox="1"/>
          <p:nvPr>
            <p:ph idx="1" type="body"/>
          </p:nvPr>
        </p:nvSpPr>
        <p:spPr>
          <a:xfrm>
            <a:off x="4421740"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3</a:t>
            </a:r>
            <a:endParaRPr sz="1600"/>
          </a:p>
        </p:txBody>
      </p:sp>
      <p:sp>
        <p:nvSpPr>
          <p:cNvPr id="1562" name="Google Shape;1562;p95"/>
          <p:cNvSpPr txBox="1"/>
          <p:nvPr>
            <p:ph idx="1" type="body"/>
          </p:nvPr>
        </p:nvSpPr>
        <p:spPr>
          <a:xfrm>
            <a:off x="4741069"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4</a:t>
            </a:r>
            <a:endParaRPr sz="1600"/>
          </a:p>
        </p:txBody>
      </p:sp>
      <p:sp>
        <p:nvSpPr>
          <p:cNvPr id="1563" name="Google Shape;1563;p95"/>
          <p:cNvSpPr txBox="1"/>
          <p:nvPr>
            <p:ph idx="1" type="body"/>
          </p:nvPr>
        </p:nvSpPr>
        <p:spPr>
          <a:xfrm>
            <a:off x="5060399"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5</a:t>
            </a:r>
            <a:endParaRPr sz="1600"/>
          </a:p>
        </p:txBody>
      </p:sp>
      <p:sp>
        <p:nvSpPr>
          <p:cNvPr id="1564" name="Google Shape;1564;p95"/>
          <p:cNvSpPr txBox="1"/>
          <p:nvPr>
            <p:ph idx="1" type="body"/>
          </p:nvPr>
        </p:nvSpPr>
        <p:spPr>
          <a:xfrm>
            <a:off x="5379729" y="4353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6</a:t>
            </a:r>
            <a:endParaRPr sz="1600"/>
          </a:p>
        </p:txBody>
      </p:sp>
      <p:sp>
        <p:nvSpPr>
          <p:cNvPr id="1565" name="Google Shape;1565;p95"/>
          <p:cNvSpPr txBox="1"/>
          <p:nvPr>
            <p:ph idx="1" type="body"/>
          </p:nvPr>
        </p:nvSpPr>
        <p:spPr>
          <a:xfrm>
            <a:off x="3318616" y="42014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0</a:t>
            </a:r>
            <a:endParaRPr sz="1600"/>
          </a:p>
        </p:txBody>
      </p:sp>
      <p:sp>
        <p:nvSpPr>
          <p:cNvPr id="1566" name="Google Shape;1566;p95"/>
          <p:cNvSpPr txBox="1"/>
          <p:nvPr>
            <p:ph idx="1" type="body"/>
          </p:nvPr>
        </p:nvSpPr>
        <p:spPr>
          <a:xfrm>
            <a:off x="3102755" y="3537447"/>
            <a:ext cx="384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100</a:t>
            </a:r>
            <a:endParaRPr sz="1600"/>
          </a:p>
        </p:txBody>
      </p:sp>
      <p:sp>
        <p:nvSpPr>
          <p:cNvPr id="1567" name="Google Shape;1567;p95"/>
          <p:cNvSpPr txBox="1"/>
          <p:nvPr>
            <p:ph idx="1" type="body"/>
          </p:nvPr>
        </p:nvSpPr>
        <p:spPr>
          <a:xfrm>
            <a:off x="3095287" y="2873444"/>
            <a:ext cx="384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200</a:t>
            </a:r>
            <a:endParaRPr sz="1600"/>
          </a:p>
        </p:txBody>
      </p:sp>
      <p:sp>
        <p:nvSpPr>
          <p:cNvPr id="1568" name="Google Shape;1568;p95"/>
          <p:cNvSpPr txBox="1"/>
          <p:nvPr>
            <p:ph idx="1" type="body"/>
          </p:nvPr>
        </p:nvSpPr>
        <p:spPr>
          <a:xfrm>
            <a:off x="3942777" y="4582450"/>
            <a:ext cx="16368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lambar la rogay (number rolled)</a:t>
            </a:r>
            <a:endParaRPr sz="1600"/>
          </a:p>
        </p:txBody>
      </p:sp>
      <p:sp>
        <p:nvSpPr>
          <p:cNvPr id="1569" name="Google Shape;1569;p95"/>
          <p:cNvSpPr txBox="1"/>
          <p:nvPr>
            <p:ph idx="1" type="body"/>
          </p:nvPr>
        </p:nvSpPr>
        <p:spPr>
          <a:xfrm rot="-5400000">
            <a:off x="2391847" y="33858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3" name="Shape 1573"/>
        <p:cNvGrpSpPr/>
        <p:nvPr/>
      </p:nvGrpSpPr>
      <p:grpSpPr>
        <a:xfrm>
          <a:off x="0" y="0"/>
          <a:ext cx="0" cy="0"/>
          <a:chOff x="0" y="0"/>
          <a:chExt cx="0" cy="0"/>
        </a:xfrm>
      </p:grpSpPr>
      <p:pic>
        <p:nvPicPr>
          <p:cNvPr id="1574" name="Google Shape;1574;p96"/>
          <p:cNvPicPr preferRelativeResize="0"/>
          <p:nvPr/>
        </p:nvPicPr>
        <p:blipFill>
          <a:blip r:embed="rId3">
            <a:alphaModFix/>
          </a:blip>
          <a:stretch>
            <a:fillRect/>
          </a:stretch>
        </p:blipFill>
        <p:spPr>
          <a:xfrm>
            <a:off x="7036295" y="1945999"/>
            <a:ext cx="1615211" cy="1959250"/>
          </a:xfrm>
          <a:prstGeom prst="rect">
            <a:avLst/>
          </a:prstGeom>
          <a:noFill/>
          <a:ln>
            <a:noFill/>
          </a:ln>
        </p:spPr>
      </p:pic>
      <p:sp>
        <p:nvSpPr>
          <p:cNvPr id="1575" name="Google Shape;1575;p96"/>
          <p:cNvSpPr txBox="1"/>
          <p:nvPr>
            <p:ph idx="1" type="body"/>
          </p:nvPr>
        </p:nvSpPr>
        <p:spPr>
          <a:xfrm>
            <a:off x="324000" y="759300"/>
            <a:ext cx="8496000" cy="1064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Xataa marka dhacdooyinku (events) isku egtahay inay dhacaan, kama dhacaan tirada isku midka ah inta lagu jiro tijaabada (experiment). Dhacdo (event) ayaa laga yaabaa inay ka dhacdo mid kale si kadis ah.</a:t>
            </a:r>
            <a:r>
              <a:rPr b="1" lang="en-GB" sz="1800">
                <a:latin typeface="Lexend"/>
              </a:rPr>
              <a:t/>
            </a:r>
            <a:r>
              <a:rPr lang="en-GB" sz="1800">
                <a:latin typeface="Lexend"/>
              </a:rPr>
              <a:t/>
            </a:r>
            <a:r>
              <a:rPr lang="en-GB" sz="1800">
                <a:solidFill>
                  <a:srgbClr val="282828"/>
                </a:solidFill>
                <a:latin typeface="Lexend"/>
              </a:rPr>
              <a:t/>
            </a:r>
            <a:r>
              <a:rPr lang="en-GB" sz="1800">
                <a:solidFill>
                  <a:schemeClr val="accent5"/>
                </a:solidFill>
                <a:latin typeface="Lexend"/>
              </a:rPr>
              <a:t/>
            </a:r>
            <a:r>
              <a:rPr lang="en-GB" sz="1800">
                <a:latin typeface="Lexend"/>
              </a:rPr>
              <a:t/>
            </a:r>
            <a:endParaRPr sz="1900"/>
          </a:p>
        </p:txBody>
      </p:sp>
      <p:sp>
        <p:nvSpPr>
          <p:cNvPr id="1576" name="Google Shape;1576;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Iyadoo la tixgelinayo tirada tijaabooyinka (trials) loo baahan yahay</a:t>
            </a:r>
            <a:endParaRPr/>
          </a:p>
        </p:txBody>
      </p:sp>
      <p:sp>
        <p:nvSpPr>
          <p:cNvPr id="1577" name="Google Shape;1577;p96"/>
          <p:cNvSpPr txBox="1"/>
          <p:nvPr/>
        </p:nvSpPr>
        <p:spPr>
          <a:xfrm>
            <a:off x="5661776" y="3727975"/>
            <a:ext cx="943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hubaal (certain)</a:t>
            </a:r>
            <a:endParaRPr sz="1600">
              <a:solidFill>
                <a:srgbClr val="000000"/>
              </a:solidFill>
              <a:latin typeface="Lexend"/>
              <a:ea typeface="Lexend"/>
              <a:cs typeface="Lexend"/>
              <a:sym typeface="Lexend"/>
            </a:endParaRPr>
          </a:p>
        </p:txBody>
      </p:sp>
      <p:sp>
        <p:nvSpPr>
          <p:cNvPr id="1578" name="Google Shape;1578;p96"/>
          <p:cNvSpPr txBox="1"/>
          <p:nvPr/>
        </p:nvSpPr>
        <p:spPr>
          <a:xfrm>
            <a:off x="302200" y="3727975"/>
            <a:ext cx="128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aan macquul ahayn (impossible)</a:t>
            </a:r>
            <a:endParaRPr sz="1600">
              <a:solidFill>
                <a:schemeClr val="dk1"/>
              </a:solidFill>
              <a:latin typeface="Lexend"/>
              <a:ea typeface="Lexend"/>
              <a:cs typeface="Lexend"/>
              <a:sym typeface="Lexend"/>
            </a:endParaRPr>
          </a:p>
        </p:txBody>
      </p:sp>
      <p:sp>
        <p:nvSpPr>
          <p:cNvPr id="1579" name="Google Shape;1579;p96"/>
          <p:cNvSpPr txBox="1"/>
          <p:nvPr/>
        </p:nvSpPr>
        <p:spPr>
          <a:xfrm>
            <a:off x="1773489" y="3684025"/>
            <a:ext cx="943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suurtagal yar (unlikely)</a:t>
            </a:r>
            <a:endParaRPr sz="1600">
              <a:solidFill>
                <a:schemeClr val="dk1"/>
              </a:solidFill>
              <a:latin typeface="Lexend"/>
              <a:ea typeface="Lexend"/>
              <a:cs typeface="Lexend"/>
              <a:sym typeface="Lexend"/>
            </a:endParaRPr>
          </a:p>
        </p:txBody>
      </p:sp>
      <p:sp>
        <p:nvSpPr>
          <p:cNvPr id="1580" name="Google Shape;1580;p96"/>
          <p:cNvSpPr txBox="1"/>
          <p:nvPr/>
        </p:nvSpPr>
        <p:spPr>
          <a:xfrm>
            <a:off x="4574687" y="3684025"/>
            <a:ext cx="7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suurtagal (likely)</a:t>
            </a:r>
            <a:endParaRPr sz="1600">
              <a:solidFill>
                <a:schemeClr val="dk1"/>
              </a:solidFill>
              <a:latin typeface="Lexend"/>
              <a:ea typeface="Lexend"/>
              <a:cs typeface="Lexend"/>
              <a:sym typeface="Lexend"/>
            </a:endParaRPr>
          </a:p>
        </p:txBody>
      </p:sp>
      <p:sp>
        <p:nvSpPr>
          <p:cNvPr id="1581" name="Google Shape;1581;p96"/>
          <p:cNvSpPr txBox="1"/>
          <p:nvPr/>
        </p:nvSpPr>
        <p:spPr>
          <a:xfrm>
            <a:off x="2818093" y="3727975"/>
            <a:ext cx="1434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fursad siman (even chance)</a:t>
            </a:r>
            <a:endParaRPr sz="1600">
              <a:solidFill>
                <a:schemeClr val="dk1"/>
              </a:solidFill>
              <a:latin typeface="Lexend"/>
              <a:ea typeface="Lexend"/>
              <a:cs typeface="Lexend"/>
              <a:sym typeface="Lexend"/>
            </a:endParaRPr>
          </a:p>
        </p:txBody>
      </p:sp>
      <p:grpSp>
        <p:nvGrpSpPr>
          <p:cNvPr id="1582" name="Google Shape;1582;p96"/>
          <p:cNvGrpSpPr/>
          <p:nvPr/>
        </p:nvGrpSpPr>
        <p:grpSpPr>
          <a:xfrm>
            <a:off x="845186" y="3557565"/>
            <a:ext cx="5242164" cy="238354"/>
            <a:chOff x="1260861" y="3941077"/>
            <a:chExt cx="6838200" cy="658800"/>
          </a:xfrm>
        </p:grpSpPr>
        <p:cxnSp>
          <p:nvCxnSpPr>
            <p:cNvPr id="1583" name="Google Shape;1583;p96"/>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1584" name="Google Shape;1584;p96"/>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585" name="Google Shape;1585;p96"/>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586" name="Google Shape;1586;p96"/>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587" name="Google Shape;1587;p96"/>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1588" name="Google Shape;1588;p96"/>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1589" name="Google Shape;1589;p96"/>
          <p:cNvSpPr txBox="1"/>
          <p:nvPr/>
        </p:nvSpPr>
        <p:spPr>
          <a:xfrm>
            <a:off x="3363671" y="3005675"/>
            <a:ext cx="1944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B5FA5"/>
                </a:solidFill>
                <a:latin typeface="Lexend"/>
                <a:ea typeface="Lexend"/>
                <a:cs typeface="Lexend"/>
                <a:sym typeface="Lexend"/>
              </a:rPr>
              <a:t>H</a:t>
            </a:r>
            <a:endParaRPr sz="2200">
              <a:solidFill>
                <a:srgbClr val="0B5FA5"/>
              </a:solidFill>
              <a:latin typeface="Lexend"/>
              <a:ea typeface="Lexend"/>
              <a:cs typeface="Lexend"/>
              <a:sym typeface="Lexend"/>
            </a:endParaRPr>
          </a:p>
        </p:txBody>
      </p:sp>
      <p:sp>
        <p:nvSpPr>
          <p:cNvPr id="1590" name="Google Shape;1590;p96"/>
          <p:cNvSpPr txBox="1"/>
          <p:nvPr/>
        </p:nvSpPr>
        <p:spPr>
          <a:xfrm>
            <a:off x="3381509" y="3263325"/>
            <a:ext cx="1944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B5FA5"/>
                </a:solidFill>
                <a:latin typeface="Lexend"/>
                <a:ea typeface="Lexend"/>
                <a:cs typeface="Lexend"/>
                <a:sym typeface="Lexend"/>
              </a:rPr>
              <a:t>T</a:t>
            </a:r>
            <a:endParaRPr sz="2200">
              <a:solidFill>
                <a:srgbClr val="0B5FA5"/>
              </a:solidFill>
              <a:latin typeface="Lexend"/>
              <a:ea typeface="Lexend"/>
              <a:cs typeface="Lexend"/>
              <a:sym typeface="Lexend"/>
            </a:endParaRPr>
          </a:p>
        </p:txBody>
      </p:sp>
      <p:cxnSp>
        <p:nvCxnSpPr>
          <p:cNvPr id="1591" name="Google Shape;1591;p96"/>
          <p:cNvCxnSpPr/>
          <p:nvPr/>
        </p:nvCxnSpPr>
        <p:spPr>
          <a:xfrm rot="10800000">
            <a:off x="7048360" y="1801350"/>
            <a:ext cx="0" cy="2103900"/>
          </a:xfrm>
          <a:prstGeom prst="straightConnector1">
            <a:avLst/>
          </a:prstGeom>
          <a:noFill/>
          <a:ln cap="flat" cmpd="sng" w="28575">
            <a:solidFill>
              <a:schemeClr val="dk1"/>
            </a:solidFill>
            <a:prstDash val="solid"/>
            <a:round/>
            <a:headEnd len="med" w="med" type="none"/>
            <a:tailEnd len="med" w="med" type="triangle"/>
          </a:ln>
        </p:spPr>
      </p:cxnSp>
      <p:cxnSp>
        <p:nvCxnSpPr>
          <p:cNvPr id="1592" name="Google Shape;1592;p96"/>
          <p:cNvCxnSpPr/>
          <p:nvPr/>
        </p:nvCxnSpPr>
        <p:spPr>
          <a:xfrm>
            <a:off x="7031125" y="3896650"/>
            <a:ext cx="1762800" cy="0"/>
          </a:xfrm>
          <a:prstGeom prst="straightConnector1">
            <a:avLst/>
          </a:prstGeom>
          <a:noFill/>
          <a:ln cap="flat" cmpd="sng" w="28575">
            <a:solidFill>
              <a:schemeClr val="dk1"/>
            </a:solidFill>
            <a:prstDash val="solid"/>
            <a:round/>
            <a:headEnd len="med" w="med" type="none"/>
            <a:tailEnd len="med" w="med" type="triangle"/>
          </a:ln>
        </p:spPr>
      </p:cxnSp>
      <p:sp>
        <p:nvSpPr>
          <p:cNvPr id="1593" name="Google Shape;1593;p96"/>
          <p:cNvSpPr txBox="1"/>
          <p:nvPr>
            <p:ph idx="1" type="body"/>
          </p:nvPr>
        </p:nvSpPr>
        <p:spPr>
          <a:xfrm>
            <a:off x="7331953" y="3896650"/>
            <a:ext cx="876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madax (heads)</a:t>
            </a:r>
            <a:endParaRPr sz="1600"/>
          </a:p>
        </p:txBody>
      </p:sp>
      <p:sp>
        <p:nvSpPr>
          <p:cNvPr id="1594" name="Google Shape;1594;p96"/>
          <p:cNvSpPr txBox="1"/>
          <p:nvPr>
            <p:ph idx="1" type="body"/>
          </p:nvPr>
        </p:nvSpPr>
        <p:spPr>
          <a:xfrm>
            <a:off x="8040736" y="3896650"/>
            <a:ext cx="6885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dabo (tails)</a:t>
            </a:r>
            <a:endParaRPr sz="1600"/>
          </a:p>
        </p:txBody>
      </p:sp>
      <p:sp>
        <p:nvSpPr>
          <p:cNvPr id="1595" name="Google Shape;1595;p96"/>
          <p:cNvSpPr txBox="1"/>
          <p:nvPr>
            <p:ph idx="1" type="body"/>
          </p:nvPr>
        </p:nvSpPr>
        <p:spPr>
          <a:xfrm>
            <a:off x="6848467" y="3744250"/>
            <a:ext cx="28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solidFill>
                  <a:srgbClr val="282828"/>
                </a:solidFill>
                <a:latin typeface="Lexend"/>
              </a:rPr>
              <a:t>0</a:t>
            </a:r>
            <a:endParaRPr sz="1600"/>
          </a:p>
        </p:txBody>
      </p:sp>
      <p:sp>
        <p:nvSpPr>
          <p:cNvPr id="1596" name="Google Shape;1596;p96"/>
          <p:cNvSpPr txBox="1"/>
          <p:nvPr>
            <p:ph idx="1" type="body"/>
          </p:nvPr>
        </p:nvSpPr>
        <p:spPr>
          <a:xfrm>
            <a:off x="6767600" y="1937250"/>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60</a:t>
            </a:r>
            <a:endParaRPr sz="1600"/>
          </a:p>
        </p:txBody>
      </p:sp>
      <p:sp>
        <p:nvSpPr>
          <p:cNvPr id="1597" name="Google Shape;1597;p96"/>
          <p:cNvSpPr txBox="1"/>
          <p:nvPr>
            <p:ph idx="1" type="body"/>
          </p:nvPr>
        </p:nvSpPr>
        <p:spPr>
          <a:xfrm>
            <a:off x="6767600" y="2539583"/>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40</a:t>
            </a:r>
            <a:endParaRPr sz="1600"/>
          </a:p>
        </p:txBody>
      </p:sp>
      <p:sp>
        <p:nvSpPr>
          <p:cNvPr id="1598" name="Google Shape;1598;p96"/>
          <p:cNvSpPr txBox="1"/>
          <p:nvPr>
            <p:ph idx="1" type="body"/>
          </p:nvPr>
        </p:nvSpPr>
        <p:spPr>
          <a:xfrm>
            <a:off x="6767600" y="3141917"/>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20</a:t>
            </a:r>
            <a:endParaRPr sz="1600"/>
          </a:p>
        </p:txBody>
      </p:sp>
      <p:sp>
        <p:nvSpPr>
          <p:cNvPr id="1599" name="Google Shape;1599;p96"/>
          <p:cNvSpPr txBox="1"/>
          <p:nvPr>
            <p:ph idx="1" type="body"/>
          </p:nvPr>
        </p:nvSpPr>
        <p:spPr>
          <a:xfrm>
            <a:off x="302200" y="1942375"/>
            <a:ext cx="5954700" cy="629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Tusaale: Markaad rogto lacag (coin) cadaalad ah, labada natiijo ('madax' iyo 'dabo') waxay leeyihiin fursad isku mid ah.</a:t>
            </a:r>
            <a:r>
              <a:rPr lang="en-GB" sz="1400">
                <a:solidFill>
                  <a:srgbClr val="282828"/>
                </a:solidFill>
                <a:latin typeface="Lexend"/>
              </a:rPr>
              <a:t/>
            </a:r>
            <a:r>
              <a:rPr lang="en-GB" sz="1400">
                <a:solidFill>
                  <a:schemeClr val="accent5"/>
                </a:solidFill>
                <a:latin typeface="Lexend"/>
              </a:rPr>
              <a:t/>
            </a:r>
            <a:r>
              <a:rPr lang="en-GB" sz="1400">
                <a:latin typeface="Lexend"/>
              </a:rPr>
              <a:t/>
            </a:r>
            <a:endParaRPr/>
          </a:p>
        </p:txBody>
      </p:sp>
      <p:sp>
        <p:nvSpPr>
          <p:cNvPr id="1600" name="Google Shape;1600;p96"/>
          <p:cNvSpPr txBox="1"/>
          <p:nvPr>
            <p:ph idx="1" type="body"/>
          </p:nvPr>
        </p:nvSpPr>
        <p:spPr>
          <a:xfrm>
            <a:off x="302200" y="4225853"/>
            <a:ext cx="7885200" cy="629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Isticmaal linkiga si aad u aragto natiijooyinka simulation-ka: Simulation-ka lacagta cadaaladda ah oo leh 100 tijaabo (trials)🖇 Dhaqaaji slider-ka si aad u aragto natiijooyinka tijaabooyin (experiments) kala duwan.</a:t>
            </a:r>
            <a:r>
              <a:rPr lang="en-GB" sz="1100">
                <a:latin typeface="Lexend"/>
              </a:rPr>
              <a:t/>
            </a:r>
            <a:r>
              <a:rPr lang="en-GB" sz="1100">
                <a:latin typeface="Lexend"/>
              </a:rPr>
              <a:t/>
            </a:r>
            <a:r>
              <a:rPr lang="en-GB" sz="1100" u="sng">
                <a:solidFill>
                  <a:schemeClr val="hlink"/>
                </a:solidFill>
                <a:latin typeface="Lexend"/>
                <a:hlinkClick r:id="rId4"/>
              </a:rPr>
              <a:t/>
            </a:r>
            <a:r>
              <a:rPr lang="en-GB" sz="1100">
                <a:latin typeface="Lexend"/>
              </a:rPr>
              <a:t/>
            </a:r>
            <a:br>
              <a:rPr lang="en-GB" sz="1600"/>
            </a:br>
            <a:r>
              <a:rPr lang="en-GB" sz="1100">
                <a:latin typeface="Lexend"/>
              </a:rPr>
              <a:t/>
            </a:r>
            <a:r>
              <a:rPr b="1" lang="en-GB" sz="1100">
                <a:latin typeface="Lexend"/>
              </a:rPr>
              <a:t/>
            </a:r>
            <a:r>
              <a:rPr lang="en-GB" sz="1100">
                <a:latin typeface="Lexend"/>
              </a:rPr>
              <a:t/>
            </a:r>
            <a:endParaRPr sz="2100"/>
          </a:p>
        </p:txBody>
      </p:sp>
      <p:sp>
        <p:nvSpPr>
          <p:cNvPr id="1601" name="Google Shape;1601;p96"/>
          <p:cNvSpPr txBox="1"/>
          <p:nvPr>
            <p:ph idx="1" type="body"/>
          </p:nvPr>
        </p:nvSpPr>
        <p:spPr>
          <a:xfrm rot="-5400000">
            <a:off x="5966722" y="2608525"/>
            <a:ext cx="12840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soo noqnoqosho (frequency)</a:t>
            </a:r>
            <a:endParaRPr sz="1600"/>
          </a:p>
        </p:txBody>
      </p:sp>
      <p:sp>
        <p:nvSpPr>
          <p:cNvPr id="1602" name="Google Shape;1602;p96"/>
          <p:cNvSpPr txBox="1"/>
          <p:nvPr>
            <p:ph idx="1" type="body"/>
          </p:nvPr>
        </p:nvSpPr>
        <p:spPr>
          <a:xfrm>
            <a:off x="7426600" y="1567375"/>
            <a:ext cx="107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100 tijaabo (trials)</a:t>
            </a:r>
            <a:endParaRPr/>
          </a:p>
        </p:txBody>
      </p:sp>
      <p:sp>
        <p:nvSpPr>
          <p:cNvPr id="1603" name="Google Shape;1603;p96"/>
          <p:cNvSpPr txBox="1"/>
          <p:nvPr>
            <p:ph idx="1" type="body"/>
          </p:nvPr>
        </p:nvSpPr>
        <p:spPr>
          <a:xfrm>
            <a:off x="302200" y="2704375"/>
            <a:ext cx="59547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Laakiin wali waxaad heli kartaa 'madax' (heads) ka badan 'dabo' (tails).</a:t>
            </a:r>
            <a:r>
              <a:rPr lang="en-GB" sz="1400">
                <a:solidFill>
                  <a:srgbClr val="282828"/>
                </a:solidFill>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pic>
        <p:nvPicPr>
          <p:cNvPr id="1608" name="Google Shape;1608;p97"/>
          <p:cNvPicPr preferRelativeResize="0"/>
          <p:nvPr/>
        </p:nvPicPr>
        <p:blipFill rotWithShape="1">
          <a:blip r:embed="rId3">
            <a:alphaModFix/>
          </a:blip>
          <a:srcRect b="0" l="2912" r="0" t="0"/>
          <a:stretch/>
        </p:blipFill>
        <p:spPr>
          <a:xfrm flipH="1">
            <a:off x="7126125" y="2321675"/>
            <a:ext cx="1568100" cy="1959250"/>
          </a:xfrm>
          <a:prstGeom prst="rect">
            <a:avLst/>
          </a:prstGeom>
          <a:noFill/>
          <a:ln>
            <a:noFill/>
          </a:ln>
        </p:spPr>
      </p:pic>
      <p:sp>
        <p:nvSpPr>
          <p:cNvPr id="1609" name="Google Shape;1609;p97"/>
          <p:cNvSpPr txBox="1"/>
          <p:nvPr>
            <p:ph idx="1" type="body"/>
          </p:nvPr>
        </p:nvSpPr>
        <p:spPr>
          <a:xfrm>
            <a:off x="324000" y="759300"/>
            <a:ext cx="8496000" cy="1064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Xataa marka dhacdo (event) ay u badan tahay inay dhacdo mid kale, dhacdada aan u badnayn waxay noqon kartaa mid ka badan inta lagu tijaabiyo (experiment).</a:t>
            </a:r>
            <a:r>
              <a:rPr b="1" lang="en-GB" sz="1800">
                <a:latin typeface="Lexend"/>
              </a:rPr>
              <a:t/>
            </a:r>
            <a:r>
              <a:rPr lang="en-GB" sz="1800">
                <a:latin typeface="Lexend"/>
              </a:rPr>
              <a:t/>
            </a:r>
            <a:endParaRPr/>
          </a:p>
        </p:txBody>
      </p:sp>
      <p:sp>
        <p:nvSpPr>
          <p:cNvPr id="1610" name="Google Shape;1610;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Tixgelinta tirada tijaabooyinka (trials) loo baahan yahay</a:t>
            </a:r>
            <a:endParaRPr/>
          </a:p>
        </p:txBody>
      </p:sp>
      <p:sp>
        <p:nvSpPr>
          <p:cNvPr id="1611" name="Google Shape;1611;p97"/>
          <p:cNvSpPr txBox="1"/>
          <p:nvPr/>
        </p:nvSpPr>
        <p:spPr>
          <a:xfrm>
            <a:off x="5585576" y="3880375"/>
            <a:ext cx="943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hubaal (certain)</a:t>
            </a:r>
            <a:endParaRPr sz="1600">
              <a:solidFill>
                <a:schemeClr val="dk1"/>
              </a:solidFill>
              <a:latin typeface="Lexend"/>
              <a:ea typeface="Lexend"/>
              <a:cs typeface="Lexend"/>
              <a:sym typeface="Lexend"/>
            </a:endParaRPr>
          </a:p>
        </p:txBody>
      </p:sp>
      <p:sp>
        <p:nvSpPr>
          <p:cNvPr id="1612" name="Google Shape;1612;p97"/>
          <p:cNvSpPr txBox="1"/>
          <p:nvPr/>
        </p:nvSpPr>
        <p:spPr>
          <a:xfrm>
            <a:off x="226000" y="3880375"/>
            <a:ext cx="128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aan suurtagal ahayn (impossible)</a:t>
            </a:r>
            <a:endParaRPr sz="1600">
              <a:solidFill>
                <a:schemeClr val="dk1"/>
              </a:solidFill>
              <a:latin typeface="Lexend"/>
              <a:ea typeface="Lexend"/>
              <a:cs typeface="Lexend"/>
              <a:sym typeface="Lexend"/>
            </a:endParaRPr>
          </a:p>
        </p:txBody>
      </p:sp>
      <p:sp>
        <p:nvSpPr>
          <p:cNvPr id="1613" name="Google Shape;1613;p97"/>
          <p:cNvSpPr txBox="1"/>
          <p:nvPr/>
        </p:nvSpPr>
        <p:spPr>
          <a:xfrm>
            <a:off x="1697289" y="3836425"/>
            <a:ext cx="943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aan u badnayn (unlikely)</a:t>
            </a:r>
            <a:endParaRPr sz="1600">
              <a:solidFill>
                <a:schemeClr val="dk1"/>
              </a:solidFill>
              <a:latin typeface="Lexend"/>
              <a:ea typeface="Lexend"/>
              <a:cs typeface="Lexend"/>
              <a:sym typeface="Lexend"/>
            </a:endParaRPr>
          </a:p>
        </p:txBody>
      </p:sp>
      <p:sp>
        <p:nvSpPr>
          <p:cNvPr id="1614" name="Google Shape;1614;p97"/>
          <p:cNvSpPr txBox="1"/>
          <p:nvPr/>
        </p:nvSpPr>
        <p:spPr>
          <a:xfrm>
            <a:off x="4498487" y="3836425"/>
            <a:ext cx="7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 badan (likely)</a:t>
            </a:r>
            <a:endParaRPr sz="1600">
              <a:solidFill>
                <a:schemeClr val="dk1"/>
              </a:solidFill>
              <a:latin typeface="Lexend"/>
              <a:ea typeface="Lexend"/>
              <a:cs typeface="Lexend"/>
              <a:sym typeface="Lexend"/>
            </a:endParaRPr>
          </a:p>
        </p:txBody>
      </p:sp>
      <p:sp>
        <p:nvSpPr>
          <p:cNvPr id="1615" name="Google Shape;1615;p97"/>
          <p:cNvSpPr txBox="1"/>
          <p:nvPr/>
        </p:nvSpPr>
        <p:spPr>
          <a:xfrm>
            <a:off x="2741893" y="3880375"/>
            <a:ext cx="1434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fursad siman (even chance)</a:t>
            </a:r>
            <a:endParaRPr sz="1600">
              <a:solidFill>
                <a:schemeClr val="dk1"/>
              </a:solidFill>
              <a:latin typeface="Lexend"/>
              <a:ea typeface="Lexend"/>
              <a:cs typeface="Lexend"/>
              <a:sym typeface="Lexend"/>
            </a:endParaRPr>
          </a:p>
        </p:txBody>
      </p:sp>
      <p:grpSp>
        <p:nvGrpSpPr>
          <p:cNvPr id="1616" name="Google Shape;1616;p97"/>
          <p:cNvGrpSpPr/>
          <p:nvPr/>
        </p:nvGrpSpPr>
        <p:grpSpPr>
          <a:xfrm>
            <a:off x="768986" y="3709965"/>
            <a:ext cx="5242164" cy="238354"/>
            <a:chOff x="1260861" y="3941077"/>
            <a:chExt cx="6838200" cy="658800"/>
          </a:xfrm>
        </p:grpSpPr>
        <p:cxnSp>
          <p:nvCxnSpPr>
            <p:cNvPr id="1617" name="Google Shape;1617;p97"/>
            <p:cNvCxnSpPr/>
            <p:nvPr/>
          </p:nvCxnSpPr>
          <p:spPr>
            <a:xfrm>
              <a:off x="1260861" y="4270540"/>
              <a:ext cx="6838200" cy="0"/>
            </a:xfrm>
            <a:prstGeom prst="straightConnector1">
              <a:avLst/>
            </a:prstGeom>
            <a:noFill/>
            <a:ln cap="flat" cmpd="sng" w="28575">
              <a:solidFill>
                <a:srgbClr val="000000"/>
              </a:solidFill>
              <a:prstDash val="solid"/>
              <a:round/>
              <a:headEnd len="med" w="med" type="none"/>
              <a:tailEnd len="med" w="med" type="none"/>
            </a:ln>
          </p:spPr>
        </p:cxnSp>
        <p:cxnSp>
          <p:nvCxnSpPr>
            <p:cNvPr id="1618" name="Google Shape;1618;p97"/>
            <p:cNvCxnSpPr/>
            <p:nvPr/>
          </p:nvCxnSpPr>
          <p:spPr>
            <a:xfrm>
              <a:off x="1260883"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619" name="Google Shape;1619;p97"/>
            <p:cNvCxnSpPr/>
            <p:nvPr/>
          </p:nvCxnSpPr>
          <p:spPr>
            <a:xfrm>
              <a:off x="8088215"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620" name="Google Shape;1620;p97"/>
            <p:cNvCxnSpPr/>
            <p:nvPr/>
          </p:nvCxnSpPr>
          <p:spPr>
            <a:xfrm>
              <a:off x="4674549" y="3941077"/>
              <a:ext cx="0" cy="658800"/>
            </a:xfrm>
            <a:prstGeom prst="straightConnector1">
              <a:avLst/>
            </a:prstGeom>
            <a:noFill/>
            <a:ln cap="flat" cmpd="sng" w="28575">
              <a:solidFill>
                <a:srgbClr val="000000"/>
              </a:solidFill>
              <a:prstDash val="solid"/>
              <a:round/>
              <a:headEnd len="med" w="med" type="none"/>
              <a:tailEnd len="med" w="med" type="none"/>
            </a:ln>
          </p:spPr>
        </p:cxnSp>
        <p:cxnSp>
          <p:nvCxnSpPr>
            <p:cNvPr id="1621" name="Google Shape;1621;p97"/>
            <p:cNvCxnSpPr/>
            <p:nvPr/>
          </p:nvCxnSpPr>
          <p:spPr>
            <a:xfrm>
              <a:off x="1365339" y="4553655"/>
              <a:ext cx="3221100" cy="0"/>
            </a:xfrm>
            <a:prstGeom prst="straightConnector1">
              <a:avLst/>
            </a:prstGeom>
            <a:noFill/>
            <a:ln cap="flat" cmpd="sng" w="28575">
              <a:solidFill>
                <a:srgbClr val="595959"/>
              </a:solidFill>
              <a:prstDash val="solid"/>
              <a:round/>
              <a:headEnd len="med" w="med" type="triangle"/>
              <a:tailEnd len="med" w="med" type="triangle"/>
            </a:ln>
          </p:spPr>
        </p:cxnSp>
        <p:cxnSp>
          <p:nvCxnSpPr>
            <p:cNvPr id="1622" name="Google Shape;1622;p97"/>
            <p:cNvCxnSpPr/>
            <p:nvPr/>
          </p:nvCxnSpPr>
          <p:spPr>
            <a:xfrm>
              <a:off x="4774394" y="4553655"/>
              <a:ext cx="3221100" cy="0"/>
            </a:xfrm>
            <a:prstGeom prst="straightConnector1">
              <a:avLst/>
            </a:prstGeom>
            <a:noFill/>
            <a:ln cap="flat" cmpd="sng" w="28575">
              <a:solidFill>
                <a:srgbClr val="595959"/>
              </a:solidFill>
              <a:prstDash val="solid"/>
              <a:round/>
              <a:headEnd len="med" w="med" type="triangle"/>
              <a:tailEnd len="med" w="med" type="triangle"/>
            </a:ln>
          </p:spPr>
        </p:cxnSp>
      </p:grpSp>
      <p:sp>
        <p:nvSpPr>
          <p:cNvPr id="1623" name="Google Shape;1623;p97"/>
          <p:cNvSpPr txBox="1"/>
          <p:nvPr/>
        </p:nvSpPr>
        <p:spPr>
          <a:xfrm>
            <a:off x="3643943" y="3495579"/>
            <a:ext cx="1944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B5FA5"/>
                </a:solidFill>
                <a:latin typeface="Lexend"/>
                <a:ea typeface="Lexend"/>
                <a:cs typeface="Lexend"/>
                <a:sym typeface="Lexend"/>
              </a:rPr>
              <a:t>H</a:t>
            </a:r>
            <a:endParaRPr sz="2200">
              <a:solidFill>
                <a:srgbClr val="0B5FA5"/>
              </a:solidFill>
              <a:latin typeface="Lexend"/>
              <a:ea typeface="Lexend"/>
              <a:cs typeface="Lexend"/>
              <a:sym typeface="Lexend"/>
            </a:endParaRPr>
          </a:p>
        </p:txBody>
      </p:sp>
      <p:sp>
        <p:nvSpPr>
          <p:cNvPr id="1624" name="Google Shape;1624;p97"/>
          <p:cNvSpPr txBox="1"/>
          <p:nvPr/>
        </p:nvSpPr>
        <p:spPr>
          <a:xfrm>
            <a:off x="2942193" y="3491925"/>
            <a:ext cx="194400" cy="279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B5FA5"/>
                </a:solidFill>
                <a:latin typeface="Lexend"/>
                <a:ea typeface="Lexend"/>
                <a:cs typeface="Lexend"/>
                <a:sym typeface="Lexend"/>
              </a:rPr>
              <a:t>T</a:t>
            </a:r>
            <a:endParaRPr sz="2200">
              <a:solidFill>
                <a:srgbClr val="0B5FA5"/>
              </a:solidFill>
              <a:latin typeface="Lexend"/>
              <a:ea typeface="Lexend"/>
              <a:cs typeface="Lexend"/>
              <a:sym typeface="Lexend"/>
            </a:endParaRPr>
          </a:p>
        </p:txBody>
      </p:sp>
      <p:cxnSp>
        <p:nvCxnSpPr>
          <p:cNvPr id="1625" name="Google Shape;1625;p97"/>
          <p:cNvCxnSpPr/>
          <p:nvPr/>
        </p:nvCxnSpPr>
        <p:spPr>
          <a:xfrm rot="10800000">
            <a:off x="7048360" y="2182350"/>
            <a:ext cx="0" cy="2103900"/>
          </a:xfrm>
          <a:prstGeom prst="straightConnector1">
            <a:avLst/>
          </a:prstGeom>
          <a:noFill/>
          <a:ln cap="flat" cmpd="sng" w="28575">
            <a:solidFill>
              <a:schemeClr val="dk1"/>
            </a:solidFill>
            <a:prstDash val="solid"/>
            <a:round/>
            <a:headEnd len="med" w="med" type="none"/>
            <a:tailEnd len="med" w="med" type="triangle"/>
          </a:ln>
        </p:spPr>
      </p:cxnSp>
      <p:cxnSp>
        <p:nvCxnSpPr>
          <p:cNvPr id="1626" name="Google Shape;1626;p97"/>
          <p:cNvCxnSpPr/>
          <p:nvPr/>
        </p:nvCxnSpPr>
        <p:spPr>
          <a:xfrm>
            <a:off x="7031125" y="4277650"/>
            <a:ext cx="1762800" cy="0"/>
          </a:xfrm>
          <a:prstGeom prst="straightConnector1">
            <a:avLst/>
          </a:prstGeom>
          <a:noFill/>
          <a:ln cap="flat" cmpd="sng" w="28575">
            <a:solidFill>
              <a:schemeClr val="dk1"/>
            </a:solidFill>
            <a:prstDash val="solid"/>
            <a:round/>
            <a:headEnd len="med" w="med" type="none"/>
            <a:tailEnd len="med" w="med" type="triangle"/>
          </a:ln>
        </p:spPr>
      </p:cxnSp>
      <p:sp>
        <p:nvSpPr>
          <p:cNvPr id="1627" name="Google Shape;1627;p97"/>
          <p:cNvSpPr txBox="1"/>
          <p:nvPr>
            <p:ph idx="1" type="body"/>
          </p:nvPr>
        </p:nvSpPr>
        <p:spPr>
          <a:xfrm>
            <a:off x="7331953" y="4277650"/>
            <a:ext cx="876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madax (heads)</a:t>
            </a:r>
            <a:endParaRPr sz="1600"/>
          </a:p>
        </p:txBody>
      </p:sp>
      <p:sp>
        <p:nvSpPr>
          <p:cNvPr id="1628" name="Google Shape;1628;p97"/>
          <p:cNvSpPr txBox="1"/>
          <p:nvPr>
            <p:ph idx="1" type="body"/>
          </p:nvPr>
        </p:nvSpPr>
        <p:spPr>
          <a:xfrm>
            <a:off x="8040736" y="4277650"/>
            <a:ext cx="6885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dabo (tails)</a:t>
            </a:r>
            <a:endParaRPr sz="1600"/>
          </a:p>
        </p:txBody>
      </p:sp>
      <p:sp>
        <p:nvSpPr>
          <p:cNvPr id="1629" name="Google Shape;1629;p97"/>
          <p:cNvSpPr txBox="1"/>
          <p:nvPr>
            <p:ph idx="1" type="body"/>
          </p:nvPr>
        </p:nvSpPr>
        <p:spPr>
          <a:xfrm>
            <a:off x="6848467" y="4125250"/>
            <a:ext cx="28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630" name="Google Shape;1630;p97"/>
          <p:cNvSpPr txBox="1"/>
          <p:nvPr>
            <p:ph idx="1" type="body"/>
          </p:nvPr>
        </p:nvSpPr>
        <p:spPr>
          <a:xfrm>
            <a:off x="6767600" y="2318250"/>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60</a:t>
            </a:r>
            <a:endParaRPr sz="1600"/>
          </a:p>
        </p:txBody>
      </p:sp>
      <p:sp>
        <p:nvSpPr>
          <p:cNvPr id="1631" name="Google Shape;1631;p97"/>
          <p:cNvSpPr txBox="1"/>
          <p:nvPr>
            <p:ph idx="1" type="body"/>
          </p:nvPr>
        </p:nvSpPr>
        <p:spPr>
          <a:xfrm>
            <a:off x="6767600" y="2920583"/>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40</a:t>
            </a:r>
            <a:endParaRPr sz="1600"/>
          </a:p>
        </p:txBody>
      </p:sp>
      <p:sp>
        <p:nvSpPr>
          <p:cNvPr id="1632" name="Google Shape;1632;p97"/>
          <p:cNvSpPr txBox="1"/>
          <p:nvPr>
            <p:ph idx="1" type="body"/>
          </p:nvPr>
        </p:nvSpPr>
        <p:spPr>
          <a:xfrm>
            <a:off x="6767600" y="3522917"/>
            <a:ext cx="3576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20</a:t>
            </a:r>
            <a:endParaRPr sz="1600"/>
          </a:p>
        </p:txBody>
      </p:sp>
      <p:sp>
        <p:nvSpPr>
          <p:cNvPr id="1633" name="Google Shape;1633;p97"/>
          <p:cNvSpPr txBox="1"/>
          <p:nvPr>
            <p:ph idx="1" type="body"/>
          </p:nvPr>
        </p:nvSpPr>
        <p:spPr>
          <a:xfrm>
            <a:off x="302200" y="1942375"/>
            <a:ext cx="5549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Tusaale: Markaad rogto frisbee, waxaa laga yaabaa inaad u badan tahay inaad hesho 'madax' (heads) marka loo eego 'dabo' (tails).</a:t>
            </a:r>
            <a:r>
              <a:rPr lang="en-GB" sz="1100">
                <a:solidFill>
                  <a:srgbClr val="282828"/>
                </a:solidFill>
                <a:latin typeface="Lexend"/>
              </a:rPr>
              <a:t/>
            </a:r>
            <a:r>
              <a:rPr lang="en-GB" sz="1100">
                <a:solidFill>
                  <a:schemeClr val="accent5"/>
                </a:solidFill>
                <a:latin typeface="Lexend"/>
              </a:rPr>
              <a:t/>
            </a:r>
            <a:r>
              <a:rPr lang="en-GB" sz="1100">
                <a:latin typeface="Lexend"/>
              </a:rPr>
              <a:t/>
            </a:r>
            <a:endParaRPr/>
          </a:p>
        </p:txBody>
      </p:sp>
      <p:sp>
        <p:nvSpPr>
          <p:cNvPr id="1634" name="Google Shape;1634;p97"/>
          <p:cNvSpPr txBox="1"/>
          <p:nvPr>
            <p:ph idx="1" type="body"/>
          </p:nvPr>
        </p:nvSpPr>
        <p:spPr>
          <a:xfrm rot="-5400000">
            <a:off x="5966722" y="2989525"/>
            <a:ext cx="12840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soo noqnoqosho (frequency)</a:t>
            </a:r>
            <a:endParaRPr sz="1600"/>
          </a:p>
        </p:txBody>
      </p:sp>
      <p:sp>
        <p:nvSpPr>
          <p:cNvPr id="1635" name="Google Shape;1635;p97"/>
          <p:cNvSpPr txBox="1"/>
          <p:nvPr>
            <p:ph idx="1" type="body"/>
          </p:nvPr>
        </p:nvSpPr>
        <p:spPr>
          <a:xfrm>
            <a:off x="7350400" y="1872175"/>
            <a:ext cx="107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100 tijaabo (trials)</a:t>
            </a:r>
            <a:endParaRPr/>
          </a:p>
        </p:txBody>
      </p:sp>
      <p:sp>
        <p:nvSpPr>
          <p:cNvPr id="1636" name="Google Shape;1636;p97"/>
          <p:cNvSpPr txBox="1"/>
          <p:nvPr>
            <p:ph idx="1" type="body"/>
          </p:nvPr>
        </p:nvSpPr>
        <p:spPr>
          <a:xfrm>
            <a:off x="302200" y="2704375"/>
            <a:ext cx="5549700" cy="35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Laakiin wali waxaad heli kartaa 'dabo' (tails) ka badan 'madax' (heads).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0" name="Shape 1640"/>
        <p:cNvGrpSpPr/>
        <p:nvPr/>
      </p:nvGrpSpPr>
      <p:grpSpPr>
        <a:xfrm>
          <a:off x="0" y="0"/>
          <a:ext cx="0" cy="0"/>
          <a:chOff x="0" y="0"/>
          <a:chExt cx="0" cy="0"/>
        </a:xfrm>
      </p:grpSpPr>
      <p:sp>
        <p:nvSpPr>
          <p:cNvPr id="1641" name="Google Shape;1641;p98"/>
          <p:cNvSpPr txBox="1"/>
          <p:nvPr>
            <p:ph idx="1" type="body"/>
          </p:nvPr>
        </p:nvSpPr>
        <p:spPr>
          <a:xfrm>
            <a:off x="324000" y="759300"/>
            <a:ext cx="8496000" cy="1152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Dhacdo aan u badnayn (unlikely) waxay noqon kartaa mid ka badan dhacdo u badan (likely), si aan ula kac ahayn. Tani waxay geni badan u dhacdaa tijaabooyin (experiments) leh tiro yar oo tijaabooyin ah (trials).</a:t>
            </a:r>
            <a:r>
              <a:rPr lang="en-GB" sz="1400">
                <a:latin typeface="Lexend"/>
              </a:rPr>
              <a:t/>
            </a:r>
            <a:r>
              <a:rPr b="1" lang="en-GB" sz="1400">
                <a:latin typeface="Lexend"/>
              </a:rPr>
              <a:t/>
            </a:r>
            <a:r>
              <a:rPr lang="en-GB" sz="1400">
                <a:latin typeface="Lexend"/>
              </a:rPr>
              <a:t/>
            </a:r>
            <a:r>
              <a:rPr lang="en-GB" sz="1400">
                <a:solidFill>
                  <a:srgbClr val="282828"/>
                </a:solidFill>
                <a:latin typeface="Lexend"/>
              </a:rPr>
              <a:t/>
            </a:r>
            <a:r>
              <a:rPr lang="en-GB" sz="1400">
                <a:solidFill>
                  <a:schemeClr val="accent5"/>
                </a:solidFill>
                <a:latin typeface="Lexend"/>
              </a:rPr>
              <a:t/>
            </a:r>
            <a:r>
              <a:rPr lang="en-GB" sz="1400">
                <a:latin typeface="Lexend"/>
              </a:rPr>
              <a:t/>
            </a:r>
            <a:r>
              <a:rPr lang="en-GB" sz="1400">
                <a:solidFill>
                  <a:srgbClr val="282828"/>
                </a:solidFill>
                <a:latin typeface="Lexend"/>
              </a:rPr>
              <a:t/>
            </a:r>
            <a:endParaRPr sz="2400"/>
          </a:p>
        </p:txBody>
      </p:sp>
      <p:sp>
        <p:nvSpPr>
          <p:cNvPr id="1642" name="Google Shape;164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Tixgelinta tirada tijaabooyinka (trials) loo baahan yahay</a:t>
            </a:r>
            <a:endParaRPr/>
          </a:p>
        </p:txBody>
      </p:sp>
      <p:sp>
        <p:nvSpPr>
          <p:cNvPr id="1643" name="Google Shape;1643;p98"/>
          <p:cNvSpPr txBox="1"/>
          <p:nvPr>
            <p:ph idx="1" type="body"/>
          </p:nvPr>
        </p:nvSpPr>
        <p:spPr>
          <a:xfrm>
            <a:off x="324000" y="2054700"/>
            <a:ext cx="8496000" cy="75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Tijaabooyin (experiments) badan oo tijaabo (experiment) ah ayaa siinaya sawir sax ah oo ku saabsan suurtogalnimada (likelihoods) dhacdo kasta.</a:t>
            </a:r>
            <a:r>
              <a:rPr b="1" lang="en-GB" sz="1400">
                <a:latin typeface="Lexend"/>
              </a:rPr>
              <a:t/>
            </a:r>
            <a:r>
              <a:rPr lang="en-GB" sz="1400">
                <a:latin typeface="Lexend"/>
              </a:rPr>
              <a:t/>
            </a:r>
            <a:endParaRPr sz="2400"/>
          </a:p>
        </p:txBody>
      </p:sp>
      <p:sp>
        <p:nvSpPr>
          <p:cNvPr id="1644" name="Google Shape;1644;p98"/>
          <p:cNvSpPr txBox="1"/>
          <p:nvPr>
            <p:ph idx="1" type="body"/>
          </p:nvPr>
        </p:nvSpPr>
        <p:spPr>
          <a:xfrm>
            <a:off x="324000" y="3033800"/>
            <a:ext cx="8496000" cy="106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Tijaabooyin (experiments) badan oo tijaabo (experiment) ah ayaa kordhinaya kalsoonida (confidence) ku saabsan gabagabada (conclusions) laga soo qaatay tijaabada (experiment) ee ah in natiijo (outcome) mid ka mid ah ay u badan tahay midda kale.</a:t>
            </a:r>
            <a:r>
              <a:rPr b="1" lang="en-GB" sz="1400">
                <a:latin typeface="Lexend"/>
              </a:rPr>
              <a:t/>
            </a:r>
            <a:r>
              <a:rPr lang="en-GB" sz="1400">
                <a:latin typeface="Lexend"/>
              </a:rP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pic>
        <p:nvPicPr>
          <p:cNvPr id="1649" name="Google Shape;1649;p99"/>
          <p:cNvPicPr preferRelativeResize="0"/>
          <p:nvPr/>
        </p:nvPicPr>
        <p:blipFill>
          <a:blip r:embed="rId3">
            <a:alphaModFix/>
          </a:blip>
          <a:stretch>
            <a:fillRect/>
          </a:stretch>
        </p:blipFill>
        <p:spPr>
          <a:xfrm>
            <a:off x="1467224" y="1661136"/>
            <a:ext cx="2200316" cy="1479325"/>
          </a:xfrm>
          <a:prstGeom prst="rect">
            <a:avLst/>
          </a:prstGeom>
          <a:noFill/>
          <a:ln>
            <a:noFill/>
          </a:ln>
        </p:spPr>
      </p:pic>
      <p:sp>
        <p:nvSpPr>
          <p:cNvPr id="1650" name="Google Shape;1650;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Tixgelinta tirada tijaabooyinka (trials) loo baahan yahay</a:t>
            </a:r>
            <a:endParaRPr/>
          </a:p>
        </p:txBody>
      </p:sp>
      <p:sp>
        <p:nvSpPr>
          <p:cNvPr id="1651" name="Google Shape;1651;p99"/>
          <p:cNvSpPr txBox="1"/>
          <p:nvPr>
            <p:ph idx="1" type="body"/>
          </p:nvPr>
        </p:nvSpPr>
        <p:spPr>
          <a:xfrm>
            <a:off x="324000" y="759300"/>
            <a:ext cx="8496000" cy="718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b="1" lang="en-GB" sz="1800">
                <a:latin typeface="Lexend"/>
              </a:rPr>
              <a:t>Tijaabooyin (experiments) leh tiro yar oo tijaabo (trials) ah waxay soo saari karaan natiijooyin (results) aad u kala duwan.</a:t>
            </a:r>
            <a:r>
              <a:rPr lang="en-GB" sz="1800">
                <a:latin typeface="Lexend"/>
              </a:rPr>
              <a:t/>
            </a:r>
            <a:r>
              <a:rPr lang="en-GB" sz="1800">
                <a:solidFill>
                  <a:srgbClr val="282828"/>
                </a:solidFill>
                <a:latin typeface="Lexend"/>
              </a:rPr>
              <a:t/>
            </a:r>
            <a:r>
              <a:rPr lang="en-GB" sz="1800">
                <a:solidFill>
                  <a:schemeClr val="accent5"/>
                </a:solidFill>
                <a:latin typeface="Lexend"/>
              </a:rPr>
              <a:t/>
            </a:r>
            <a:r>
              <a:rPr lang="en-GB" sz="1800">
                <a:solidFill>
                  <a:srgbClr val="282828"/>
                </a:solidFill>
                <a:latin typeface="Lexend"/>
              </a:rPr>
              <a:t/>
            </a:r>
            <a:r>
              <a:rPr lang="en-GB" sz="1800">
                <a:latin typeface="Lexend"/>
              </a:rPr>
              <a:t/>
            </a:r>
            <a:endParaRPr sz="2400"/>
          </a:p>
        </p:txBody>
      </p:sp>
      <p:sp>
        <p:nvSpPr>
          <p:cNvPr id="1652" name="Google Shape;1652;p99"/>
          <p:cNvSpPr txBox="1"/>
          <p:nvPr>
            <p:ph idx="1" type="body"/>
          </p:nvPr>
        </p:nvSpPr>
        <p:spPr>
          <a:xfrm>
            <a:off x="324000" y="3409529"/>
            <a:ext cx="8496000" cy="16815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100">
                <a:latin typeface="Lexend"/>
              </a:rPr>
              <a:t>Isticmaal xiriirka (link) si aad u aragto qaar ka mid ah jilitaanka (simulations) tijaabooyinka (experiments) halkaas oo la rogay dice (dice) caddaalad ah 60 jeer. Dhaqaaji slider-ka (slider) si aad u aragto natiijooyinka (results) tijaabo (experiment) kasta.</a:t>
            </a:r>
            <a:r>
              <a:rPr b="1" lang="en-GB" sz="1100">
                <a:latin typeface="Lexend"/>
              </a:rPr>
              <a:t/>
            </a:r>
            <a:r>
              <a:rPr lang="en-GB" sz="1100">
                <a:latin typeface="Lexend"/>
              </a:rPr>
              <a:t/>
            </a:r>
            <a:r>
              <a:rPr lang="en-GB" sz="1100">
                <a:latin typeface="Lexend"/>
              </a:rPr>
              <a:t/>
            </a:r>
            <a:endParaRPr sz="1800"/>
          </a:p>
          <a:p>
            <a:pPr indent="0" lvl="0" marL="0" rtl="0" algn="l">
              <a:lnSpc>
                <a:spcPct val="115000"/>
              </a:lnSpc>
              <a:spcBef>
                <a:spcPts val="0"/>
              </a:spcBef>
              <a:spcAft>
                <a:spcPts val="0"/>
              </a:spcAft>
              <a:buClr>
                <a:schemeClr val="dk1"/>
              </a:buClr>
              <a:buSzPts val="1100"/>
              <a:buFont typeface="Arial"/>
              <a:buNone/>
            </a:pPr>
            <a:r>
              <a:rPr>
                <a:latin typeface="Lexend"/>
              </a:rPr>
              <a:t/>
            </a:r>
            <a:endParaRPr sz="1800">
              <a:solidFill>
                <a:srgbClr val="282828"/>
              </a:solidFill>
            </a:endParaRPr>
          </a:p>
          <a:p>
            <a:pPr indent="0" lvl="0" marL="0" rtl="0" algn="l">
              <a:lnSpc>
                <a:spcPct val="115000"/>
              </a:lnSpc>
              <a:spcBef>
                <a:spcPts val="0"/>
              </a:spcBef>
              <a:spcAft>
                <a:spcPts val="0"/>
              </a:spcAft>
              <a:buClr>
                <a:schemeClr val="dk1"/>
              </a:buClr>
              <a:buSzPts val="1100"/>
              <a:buFont typeface="Arial"/>
              <a:buNone/>
            </a:pPr>
            <a:r>
              <a:rPr lang="en-GB" sz="1100">
                <a:latin typeface="Lexend"/>
              </a:rPr>
              <a:t>Fiiri sida natiijooyinka (results) aad ugu kala duwan yihiin tijaabo (experiment) ilaa tijaabo (experiment) kale.</a:t>
            </a:r>
            <a:r>
              <a:rPr b="1" lang="en-GB" sz="1100">
                <a:latin typeface="Lexend"/>
              </a:rPr>
              <a:t/>
            </a:r>
            <a:r>
              <a:rPr lang="en-GB" sz="1100">
                <a:latin typeface="Lexend"/>
              </a:rPr>
              <a:t/>
            </a:r>
            <a:endParaRPr sz="1800"/>
          </a:p>
        </p:txBody>
      </p:sp>
      <p:sp>
        <p:nvSpPr>
          <p:cNvPr id="1653" name="Google Shape;1653;p99"/>
          <p:cNvSpPr txBox="1"/>
          <p:nvPr>
            <p:ph idx="1" type="body"/>
          </p:nvPr>
        </p:nvSpPr>
        <p:spPr>
          <a:xfrm>
            <a:off x="347877" y="4035650"/>
            <a:ext cx="1885200" cy="261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u="sng">
                <a:solidFill>
                  <a:schemeClr val="hlink"/>
                </a:solidFill>
                <a:latin typeface="Lexend"/>
                <a:hlinkClick r:id="rId4"/>
              </a:rPr>
              <a:t>dice - 60 tijaabo (trials) 🖇</a:t>
            </a:r>
            <a:r>
              <a:rPr lang="en-GB" sz="1100">
                <a:solidFill>
                  <a:srgbClr val="282828"/>
                </a:solidFill>
                <a:latin typeface="Lexend"/>
              </a:rPr>
              <a:t/>
            </a:r>
            <a:r>
              <a:rPr lang="en-GB" sz="1100">
                <a:latin typeface="Lexend"/>
              </a:rPr>
              <a:t/>
            </a:r>
            <a:r>
              <a:rPr lang="en-GB" sz="1100">
                <a:solidFill>
                  <a:srgbClr val="282828"/>
                </a:solidFill>
                <a:latin typeface="Lexend"/>
              </a:rPr>
              <a:t/>
            </a:r>
            <a:endParaRPr sz="1800"/>
          </a:p>
        </p:txBody>
      </p:sp>
      <p:pic>
        <p:nvPicPr>
          <p:cNvPr id="1654" name="Google Shape;1654;p99"/>
          <p:cNvPicPr preferRelativeResize="0"/>
          <p:nvPr/>
        </p:nvPicPr>
        <p:blipFill>
          <a:blip r:embed="rId5">
            <a:alphaModFix/>
          </a:blip>
          <a:stretch>
            <a:fillRect/>
          </a:stretch>
        </p:blipFill>
        <p:spPr>
          <a:xfrm>
            <a:off x="5476275" y="1891100"/>
            <a:ext cx="2208802" cy="1252200"/>
          </a:xfrm>
          <a:prstGeom prst="rect">
            <a:avLst/>
          </a:prstGeom>
          <a:noFill/>
          <a:ln>
            <a:noFill/>
          </a:ln>
        </p:spPr>
      </p:pic>
      <p:cxnSp>
        <p:nvCxnSpPr>
          <p:cNvPr id="1655" name="Google Shape;1655;p99"/>
          <p:cNvCxnSpPr/>
          <p:nvPr/>
        </p:nvCxnSpPr>
        <p:spPr>
          <a:xfrm rot="10800000">
            <a:off x="1474322" y="1454550"/>
            <a:ext cx="0" cy="1688700"/>
          </a:xfrm>
          <a:prstGeom prst="straightConnector1">
            <a:avLst/>
          </a:prstGeom>
          <a:noFill/>
          <a:ln cap="flat" cmpd="sng" w="28575">
            <a:solidFill>
              <a:schemeClr val="dk1"/>
            </a:solidFill>
            <a:prstDash val="solid"/>
            <a:round/>
            <a:headEnd len="med" w="med" type="none"/>
            <a:tailEnd len="med" w="med" type="triangle"/>
          </a:ln>
        </p:spPr>
      </p:cxnSp>
      <p:cxnSp>
        <p:nvCxnSpPr>
          <p:cNvPr id="1656" name="Google Shape;1656;p99"/>
          <p:cNvCxnSpPr/>
          <p:nvPr/>
        </p:nvCxnSpPr>
        <p:spPr>
          <a:xfrm>
            <a:off x="1452528" y="31346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657" name="Google Shape;1657;p99"/>
          <p:cNvSpPr txBox="1"/>
          <p:nvPr>
            <p:ph idx="1" type="body"/>
          </p:nvPr>
        </p:nvSpPr>
        <p:spPr>
          <a:xfrm>
            <a:off x="1755738"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endParaRPr sz="1600"/>
          </a:p>
        </p:txBody>
      </p:sp>
      <p:sp>
        <p:nvSpPr>
          <p:cNvPr id="1658" name="Google Shape;1658;p99"/>
          <p:cNvSpPr txBox="1"/>
          <p:nvPr>
            <p:ph idx="1" type="body"/>
          </p:nvPr>
        </p:nvSpPr>
        <p:spPr>
          <a:xfrm>
            <a:off x="2075068"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a:t>
            </a:r>
            <a:endParaRPr sz="1600"/>
          </a:p>
        </p:txBody>
      </p:sp>
      <p:sp>
        <p:nvSpPr>
          <p:cNvPr id="1659" name="Google Shape;1659;p99"/>
          <p:cNvSpPr txBox="1"/>
          <p:nvPr>
            <p:ph idx="1" type="body"/>
          </p:nvPr>
        </p:nvSpPr>
        <p:spPr>
          <a:xfrm>
            <a:off x="2401662"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a:t>
            </a:r>
            <a:endParaRPr sz="1600"/>
          </a:p>
        </p:txBody>
      </p:sp>
      <p:sp>
        <p:nvSpPr>
          <p:cNvPr id="1660" name="Google Shape;1660;p99"/>
          <p:cNvSpPr txBox="1"/>
          <p:nvPr>
            <p:ph idx="1" type="body"/>
          </p:nvPr>
        </p:nvSpPr>
        <p:spPr>
          <a:xfrm>
            <a:off x="2720992"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a:t>
            </a:r>
            <a:endParaRPr sz="1600"/>
          </a:p>
        </p:txBody>
      </p:sp>
      <p:sp>
        <p:nvSpPr>
          <p:cNvPr id="1661" name="Google Shape;1661;p99"/>
          <p:cNvSpPr txBox="1"/>
          <p:nvPr>
            <p:ph idx="1" type="body"/>
          </p:nvPr>
        </p:nvSpPr>
        <p:spPr>
          <a:xfrm>
            <a:off x="3070159"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662" name="Google Shape;1662;p99"/>
          <p:cNvSpPr txBox="1"/>
          <p:nvPr>
            <p:ph idx="1" type="body"/>
          </p:nvPr>
        </p:nvSpPr>
        <p:spPr>
          <a:xfrm>
            <a:off x="3416272"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a:t>
            </a:r>
            <a:endParaRPr sz="1600"/>
          </a:p>
        </p:txBody>
      </p:sp>
      <p:sp>
        <p:nvSpPr>
          <p:cNvPr id="1663" name="Google Shape;1663;p99"/>
          <p:cNvSpPr txBox="1"/>
          <p:nvPr>
            <p:ph idx="1" type="body"/>
          </p:nvPr>
        </p:nvSpPr>
        <p:spPr>
          <a:xfrm rot="-5400000">
            <a:off x="371769" y="21666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cxnSp>
        <p:nvCxnSpPr>
          <p:cNvPr id="1664" name="Google Shape;1664;p99"/>
          <p:cNvCxnSpPr/>
          <p:nvPr/>
        </p:nvCxnSpPr>
        <p:spPr>
          <a:xfrm rot="10800000">
            <a:off x="5491109" y="1461750"/>
            <a:ext cx="0" cy="1681500"/>
          </a:xfrm>
          <a:prstGeom prst="straightConnector1">
            <a:avLst/>
          </a:prstGeom>
          <a:noFill/>
          <a:ln cap="flat" cmpd="sng" w="28575">
            <a:solidFill>
              <a:schemeClr val="dk1"/>
            </a:solidFill>
            <a:prstDash val="solid"/>
            <a:round/>
            <a:headEnd len="med" w="med" type="none"/>
            <a:tailEnd len="med" w="med" type="triangle"/>
          </a:ln>
        </p:spPr>
      </p:cxnSp>
      <p:cxnSp>
        <p:nvCxnSpPr>
          <p:cNvPr id="1665" name="Google Shape;1665;p99"/>
          <p:cNvCxnSpPr/>
          <p:nvPr/>
        </p:nvCxnSpPr>
        <p:spPr>
          <a:xfrm>
            <a:off x="5469315" y="31346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666" name="Google Shape;1666;p99"/>
          <p:cNvSpPr txBox="1"/>
          <p:nvPr>
            <p:ph idx="1" type="body"/>
          </p:nvPr>
        </p:nvSpPr>
        <p:spPr>
          <a:xfrm>
            <a:off x="5772525"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endParaRPr sz="1600"/>
          </a:p>
        </p:txBody>
      </p:sp>
      <p:sp>
        <p:nvSpPr>
          <p:cNvPr id="1667" name="Google Shape;1667;p99"/>
          <p:cNvSpPr txBox="1"/>
          <p:nvPr>
            <p:ph idx="1" type="body"/>
          </p:nvPr>
        </p:nvSpPr>
        <p:spPr>
          <a:xfrm>
            <a:off x="6091855"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a:t>
            </a:r>
            <a:endParaRPr sz="1600"/>
          </a:p>
        </p:txBody>
      </p:sp>
      <p:sp>
        <p:nvSpPr>
          <p:cNvPr id="1668" name="Google Shape;1668;p99"/>
          <p:cNvSpPr txBox="1"/>
          <p:nvPr>
            <p:ph idx="1" type="body"/>
          </p:nvPr>
        </p:nvSpPr>
        <p:spPr>
          <a:xfrm>
            <a:off x="6418449"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a:t>
            </a:r>
            <a:endParaRPr sz="1600"/>
          </a:p>
        </p:txBody>
      </p:sp>
      <p:sp>
        <p:nvSpPr>
          <p:cNvPr id="1669" name="Google Shape;1669;p99"/>
          <p:cNvSpPr txBox="1"/>
          <p:nvPr>
            <p:ph idx="1" type="body"/>
          </p:nvPr>
        </p:nvSpPr>
        <p:spPr>
          <a:xfrm>
            <a:off x="6737779"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a:t>
            </a:r>
            <a:endParaRPr sz="1600"/>
          </a:p>
        </p:txBody>
      </p:sp>
      <p:sp>
        <p:nvSpPr>
          <p:cNvPr id="1670" name="Google Shape;1670;p99"/>
          <p:cNvSpPr txBox="1"/>
          <p:nvPr>
            <p:ph idx="1" type="body"/>
          </p:nvPr>
        </p:nvSpPr>
        <p:spPr>
          <a:xfrm>
            <a:off x="7086946"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671" name="Google Shape;1671;p99"/>
          <p:cNvSpPr txBox="1"/>
          <p:nvPr>
            <p:ph idx="1" type="body"/>
          </p:nvPr>
        </p:nvSpPr>
        <p:spPr>
          <a:xfrm>
            <a:off x="7433059"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a:t>
            </a:r>
            <a:endParaRPr sz="1600"/>
          </a:p>
        </p:txBody>
      </p:sp>
      <p:sp>
        <p:nvSpPr>
          <p:cNvPr id="1672" name="Google Shape;1672;p99"/>
          <p:cNvSpPr txBox="1"/>
          <p:nvPr>
            <p:ph idx="1" type="body"/>
          </p:nvPr>
        </p:nvSpPr>
        <p:spPr>
          <a:xfrm>
            <a:off x="5278970" y="29822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673" name="Google Shape;1673;p99"/>
          <p:cNvSpPr txBox="1"/>
          <p:nvPr>
            <p:ph idx="1" type="body"/>
          </p:nvPr>
        </p:nvSpPr>
        <p:spPr>
          <a:xfrm>
            <a:off x="5210115" y="2249317"/>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10</a:t>
            </a:r>
            <a:endParaRPr sz="1600"/>
          </a:p>
        </p:txBody>
      </p:sp>
      <p:sp>
        <p:nvSpPr>
          <p:cNvPr id="1674" name="Google Shape;1674;p99"/>
          <p:cNvSpPr txBox="1"/>
          <p:nvPr>
            <p:ph idx="1" type="body"/>
          </p:nvPr>
        </p:nvSpPr>
        <p:spPr>
          <a:xfrm>
            <a:off x="5202644" y="1882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15</a:t>
            </a:r>
            <a:endParaRPr sz="1600"/>
          </a:p>
        </p:txBody>
      </p:sp>
      <p:sp>
        <p:nvSpPr>
          <p:cNvPr id="1675" name="Google Shape;1675;p99"/>
          <p:cNvSpPr txBox="1"/>
          <p:nvPr>
            <p:ph idx="1" type="body"/>
          </p:nvPr>
        </p:nvSpPr>
        <p:spPr>
          <a:xfrm rot="-5400000">
            <a:off x="4388556" y="21666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sp>
        <p:nvSpPr>
          <p:cNvPr id="1676" name="Google Shape;1676;p99"/>
          <p:cNvSpPr txBox="1"/>
          <p:nvPr>
            <p:ph idx="1" type="body"/>
          </p:nvPr>
        </p:nvSpPr>
        <p:spPr>
          <a:xfrm>
            <a:off x="5286315" y="2615783"/>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677" name="Google Shape;1677;p99"/>
          <p:cNvSpPr txBox="1"/>
          <p:nvPr>
            <p:ph idx="1" type="body"/>
          </p:nvPr>
        </p:nvSpPr>
        <p:spPr>
          <a:xfrm>
            <a:off x="5202644" y="1501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20</a:t>
            </a:r>
            <a:endParaRPr sz="1600"/>
          </a:p>
        </p:txBody>
      </p:sp>
      <p:sp>
        <p:nvSpPr>
          <p:cNvPr id="1678" name="Google Shape;1678;p99"/>
          <p:cNvSpPr txBox="1"/>
          <p:nvPr>
            <p:ph idx="1" type="body"/>
          </p:nvPr>
        </p:nvSpPr>
        <p:spPr>
          <a:xfrm>
            <a:off x="1240370" y="29822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679" name="Google Shape;1679;p99"/>
          <p:cNvSpPr txBox="1"/>
          <p:nvPr>
            <p:ph idx="1" type="body"/>
          </p:nvPr>
        </p:nvSpPr>
        <p:spPr>
          <a:xfrm>
            <a:off x="1171515" y="2249317"/>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10</a:t>
            </a:r>
            <a:endParaRPr sz="1600"/>
          </a:p>
        </p:txBody>
      </p:sp>
      <p:sp>
        <p:nvSpPr>
          <p:cNvPr id="1680" name="Google Shape;1680;p99"/>
          <p:cNvSpPr txBox="1"/>
          <p:nvPr>
            <p:ph idx="1" type="body"/>
          </p:nvPr>
        </p:nvSpPr>
        <p:spPr>
          <a:xfrm>
            <a:off x="1164044" y="1882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15</a:t>
            </a:r>
            <a:endParaRPr sz="1600"/>
          </a:p>
        </p:txBody>
      </p:sp>
      <p:sp>
        <p:nvSpPr>
          <p:cNvPr id="1681" name="Google Shape;1681;p99"/>
          <p:cNvSpPr txBox="1"/>
          <p:nvPr>
            <p:ph idx="1" type="body"/>
          </p:nvPr>
        </p:nvSpPr>
        <p:spPr>
          <a:xfrm>
            <a:off x="1247715" y="2615783"/>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682" name="Google Shape;1682;p99"/>
          <p:cNvSpPr txBox="1"/>
          <p:nvPr>
            <p:ph idx="1" type="body"/>
          </p:nvPr>
        </p:nvSpPr>
        <p:spPr>
          <a:xfrm>
            <a:off x="1164044" y="15018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20</a:t>
            </a:r>
            <a:endParaRPr sz="1600"/>
          </a:p>
        </p:txBody>
      </p:sp>
      <p:sp>
        <p:nvSpPr>
          <p:cNvPr id="1683" name="Google Shape;1683;p99"/>
          <p:cNvSpPr txBox="1"/>
          <p:nvPr>
            <p:ph idx="1" type="body"/>
          </p:nvPr>
        </p:nvSpPr>
        <p:spPr>
          <a:xfrm>
            <a:off x="2400839" y="1102978"/>
            <a:ext cx="41178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Tusaale: rogista dice (dice) 60 jeer.</a:t>
            </a:r>
            <a:r>
              <a:rPr lang="en-GB" sz="1800">
                <a:latin typeface="Lexend"/>
              </a:rP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7" name="Shape 1687"/>
        <p:cNvGrpSpPr/>
        <p:nvPr/>
      </p:nvGrpSpPr>
      <p:grpSpPr>
        <a:xfrm>
          <a:off x="0" y="0"/>
          <a:ext cx="0" cy="0"/>
          <a:chOff x="0" y="0"/>
          <a:chExt cx="0" cy="0"/>
        </a:xfrm>
      </p:grpSpPr>
      <p:pic>
        <p:nvPicPr>
          <p:cNvPr id="1688" name="Google Shape;1688;p100"/>
          <p:cNvPicPr preferRelativeResize="0"/>
          <p:nvPr/>
        </p:nvPicPr>
        <p:blipFill>
          <a:blip r:embed="rId3">
            <a:alphaModFix/>
          </a:blip>
          <a:stretch>
            <a:fillRect/>
          </a:stretch>
        </p:blipFill>
        <p:spPr>
          <a:xfrm>
            <a:off x="5705158" y="1496508"/>
            <a:ext cx="2293661" cy="1797800"/>
          </a:xfrm>
          <a:prstGeom prst="rect">
            <a:avLst/>
          </a:prstGeom>
          <a:noFill/>
          <a:ln>
            <a:noFill/>
          </a:ln>
        </p:spPr>
      </p:pic>
      <p:pic>
        <p:nvPicPr>
          <p:cNvPr id="1689" name="Google Shape;1689;p100"/>
          <p:cNvPicPr preferRelativeResize="0"/>
          <p:nvPr/>
        </p:nvPicPr>
        <p:blipFill>
          <a:blip r:embed="rId4">
            <a:alphaModFix/>
          </a:blip>
          <a:stretch>
            <a:fillRect/>
          </a:stretch>
        </p:blipFill>
        <p:spPr>
          <a:xfrm>
            <a:off x="1479880" y="1511250"/>
            <a:ext cx="2200608" cy="1769325"/>
          </a:xfrm>
          <a:prstGeom prst="rect">
            <a:avLst/>
          </a:prstGeom>
          <a:noFill/>
          <a:ln>
            <a:noFill/>
          </a:ln>
        </p:spPr>
      </p:pic>
      <p:sp>
        <p:nvSpPr>
          <p:cNvPr id="1690" name="Google Shape;1690;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Tixgelinta tirada tijaabooyinka (trials) loo baahan yahay</a:t>
            </a:r>
            <a:endParaRPr/>
          </a:p>
        </p:txBody>
      </p:sp>
      <p:sp>
        <p:nvSpPr>
          <p:cNvPr id="1691" name="Google Shape;1691;p100"/>
          <p:cNvSpPr txBox="1"/>
          <p:nvPr>
            <p:ph idx="1" type="body"/>
          </p:nvPr>
        </p:nvSpPr>
        <p:spPr>
          <a:xfrm>
            <a:off x="324000" y="759300"/>
            <a:ext cx="8496000" cy="718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b="1" lang="en-GB" sz="1100">
                <a:latin typeface="Lexend"/>
              </a:rPr>
              <a:t>Tijaabooyin (experiments) leh tiro badan oo tijaabo (trials) ah ayaa u badan inay soo saaraan natiijooyin (results) iswaafaqsan (consistent).</a:t>
            </a:r>
            <a:r>
              <a:rPr lang="en-GB" sz="1100">
                <a:latin typeface="Lexend"/>
              </a:rPr>
              <a:t/>
            </a:r>
            <a:r>
              <a:rPr lang="en-GB" sz="1100">
                <a:solidFill>
                  <a:srgbClr val="282828"/>
                </a:solidFill>
                <a:latin typeface="Lexend"/>
              </a:rPr>
              <a:t/>
            </a:r>
            <a:r>
              <a:rPr lang="en-GB" sz="1100">
                <a:solidFill>
                  <a:schemeClr val="accent5"/>
                </a:solidFill>
                <a:latin typeface="Lexend"/>
              </a:rPr>
              <a:t/>
            </a:r>
            <a:r>
              <a:rPr lang="en-GB" sz="1100">
                <a:solidFill>
                  <a:srgbClr val="282828"/>
                </a:solidFill>
                <a:latin typeface="Lexend"/>
              </a:rPr>
              <a:t/>
            </a:r>
            <a:r>
              <a:rPr lang="en-GB" sz="1100">
                <a:latin typeface="Lexend"/>
              </a:rPr>
              <a:t/>
            </a:r>
            <a:endParaRPr sz="1800"/>
          </a:p>
        </p:txBody>
      </p:sp>
      <p:sp>
        <p:nvSpPr>
          <p:cNvPr id="1692" name="Google Shape;1692;p100"/>
          <p:cNvSpPr txBox="1"/>
          <p:nvPr>
            <p:ph idx="1" type="body"/>
          </p:nvPr>
        </p:nvSpPr>
        <p:spPr>
          <a:xfrm>
            <a:off x="324000" y="3602952"/>
            <a:ext cx="8496000" cy="1488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Isticmaal xiriirka (link) si aad u aragto qaar ka mid ah jilitaanka (simulations) tijaabooyinka (experiments) halkaas oo la rogay dice (dice) caddaalad ah 6000 jeer. Dhaqaaji slider-ka (slider) si aad u aragto natiijooyinka (results) tijaabo (experiment) kasta.</a:t>
            </a:r>
            <a:r>
              <a:rPr b="1" lang="en-GB" sz="1100">
                <a:latin typeface="Lexend"/>
              </a:rPr>
              <a:t/>
            </a:r>
            <a:r>
              <a:rPr lang="en-GB" sz="1100">
                <a:latin typeface="Lexend"/>
              </a:rPr>
              <a:t/>
            </a:r>
            <a:endParaRPr sz="1800"/>
          </a:p>
          <a:p>
            <a:pPr indent="0" lvl="0" marL="0" rtl="0" algn="l">
              <a:spcBef>
                <a:spcPts val="0"/>
              </a:spcBef>
              <a:spcAft>
                <a:spcPts val="0"/>
              </a:spcAft>
              <a:buClr>
                <a:schemeClr val="dk1"/>
              </a:buClr>
              <a:buSzPts val="1100"/>
              <a:buFont typeface="Arial"/>
              <a:buNone/>
            </a:pPr>
            <a:r>
              <a:rPr>
                <a:latin typeface="Lexend"/>
              </a:rPr>
              <a:t/>
            </a:r>
            <a:endParaRPr sz="1800"/>
          </a:p>
          <a:p>
            <a:pPr indent="0" lvl="0" marL="0" rtl="0" algn="l">
              <a:spcBef>
                <a:spcPts val="0"/>
              </a:spcBef>
              <a:spcAft>
                <a:spcPts val="0"/>
              </a:spcAft>
              <a:buClr>
                <a:schemeClr val="dk1"/>
              </a:buClr>
              <a:buSzPts val="1100"/>
              <a:buFont typeface="Arial"/>
              <a:buNone/>
            </a:pPr>
            <a:r>
              <a:rPr lang="en-GB" sz="1100">
                <a:latin typeface="Lexend"/>
              </a:rPr>
              <a:t>Fiiri sida natiijooyinka (results) u yar yihiin kala duwanaanshaha (variation) inta u dhaxaysa tijaabooyinka (experiments).</a:t>
            </a:r>
            <a:r>
              <a:rPr b="1" lang="en-GB" sz="1100">
                <a:latin typeface="Lexend"/>
              </a:rPr>
              <a:t/>
            </a:r>
            <a:r>
              <a:rPr lang="en-GB" sz="1100">
                <a:latin typeface="Lexend"/>
              </a:rPr>
              <a:t/>
            </a:r>
            <a:endParaRPr/>
          </a:p>
        </p:txBody>
      </p:sp>
      <p:sp>
        <p:nvSpPr>
          <p:cNvPr id="1693" name="Google Shape;1693;p100"/>
          <p:cNvSpPr txBox="1"/>
          <p:nvPr>
            <p:ph idx="1" type="body"/>
          </p:nvPr>
        </p:nvSpPr>
        <p:spPr>
          <a:xfrm>
            <a:off x="324000" y="4216450"/>
            <a:ext cx="3261900" cy="261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u="sng">
                <a:solidFill>
                  <a:schemeClr val="hlink"/>
                </a:solidFill>
                <a:latin typeface="Lexend"/>
                <a:hlinkClick r:id="rId5"/>
              </a:rPr>
              <a:t>dice - 6000 tijaabo (trials) 🖇</a:t>
            </a:r>
            <a:r>
              <a:rPr lang="en-GB" sz="1100">
                <a:solidFill>
                  <a:srgbClr val="282828"/>
                </a:solidFill>
                <a:latin typeface="Lexend"/>
              </a:rPr>
              <a:t/>
            </a:r>
            <a:r>
              <a:rPr lang="en-GB" sz="1100">
                <a:latin typeface="Lexend"/>
              </a:rPr>
              <a:t/>
            </a:r>
            <a:r>
              <a:rPr lang="en-GB" sz="1100">
                <a:solidFill>
                  <a:srgbClr val="282828"/>
                </a:solidFill>
                <a:latin typeface="Lexend"/>
              </a:rPr>
              <a:t/>
            </a:r>
            <a:endParaRPr sz="1800"/>
          </a:p>
        </p:txBody>
      </p:sp>
      <p:cxnSp>
        <p:nvCxnSpPr>
          <p:cNvPr id="1694" name="Google Shape;1694;p100"/>
          <p:cNvCxnSpPr/>
          <p:nvPr/>
        </p:nvCxnSpPr>
        <p:spPr>
          <a:xfrm rot="10800000">
            <a:off x="1474322" y="1390350"/>
            <a:ext cx="0" cy="1905300"/>
          </a:xfrm>
          <a:prstGeom prst="straightConnector1">
            <a:avLst/>
          </a:prstGeom>
          <a:noFill/>
          <a:ln cap="flat" cmpd="sng" w="28575">
            <a:solidFill>
              <a:schemeClr val="dk1"/>
            </a:solidFill>
            <a:prstDash val="solid"/>
            <a:round/>
            <a:headEnd len="med" w="med" type="none"/>
            <a:tailEnd len="med" w="med" type="triangle"/>
          </a:ln>
        </p:spPr>
      </p:cxnSp>
      <p:cxnSp>
        <p:nvCxnSpPr>
          <p:cNvPr id="1695" name="Google Shape;1695;p100"/>
          <p:cNvCxnSpPr/>
          <p:nvPr/>
        </p:nvCxnSpPr>
        <p:spPr>
          <a:xfrm>
            <a:off x="1452528" y="32870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696" name="Google Shape;1696;p100"/>
          <p:cNvSpPr txBox="1"/>
          <p:nvPr>
            <p:ph idx="1" type="body"/>
          </p:nvPr>
        </p:nvSpPr>
        <p:spPr>
          <a:xfrm>
            <a:off x="1755738"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endParaRPr sz="1600"/>
          </a:p>
        </p:txBody>
      </p:sp>
      <p:sp>
        <p:nvSpPr>
          <p:cNvPr id="1697" name="Google Shape;1697;p100"/>
          <p:cNvSpPr txBox="1"/>
          <p:nvPr>
            <p:ph idx="1" type="body"/>
          </p:nvPr>
        </p:nvSpPr>
        <p:spPr>
          <a:xfrm>
            <a:off x="2075068"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a:t>
            </a:r>
            <a:endParaRPr sz="1600"/>
          </a:p>
        </p:txBody>
      </p:sp>
      <p:sp>
        <p:nvSpPr>
          <p:cNvPr id="1698" name="Google Shape;1698;p100"/>
          <p:cNvSpPr txBox="1"/>
          <p:nvPr>
            <p:ph idx="1" type="body"/>
          </p:nvPr>
        </p:nvSpPr>
        <p:spPr>
          <a:xfrm>
            <a:off x="2401662"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a:t>
            </a:r>
            <a:endParaRPr sz="1600"/>
          </a:p>
        </p:txBody>
      </p:sp>
      <p:sp>
        <p:nvSpPr>
          <p:cNvPr id="1699" name="Google Shape;1699;p100"/>
          <p:cNvSpPr txBox="1"/>
          <p:nvPr>
            <p:ph idx="1" type="body"/>
          </p:nvPr>
        </p:nvSpPr>
        <p:spPr>
          <a:xfrm>
            <a:off x="2720992"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a:t>
            </a:r>
            <a:endParaRPr sz="1600"/>
          </a:p>
        </p:txBody>
      </p:sp>
      <p:sp>
        <p:nvSpPr>
          <p:cNvPr id="1700" name="Google Shape;1700;p100"/>
          <p:cNvSpPr txBox="1"/>
          <p:nvPr>
            <p:ph idx="1" type="body"/>
          </p:nvPr>
        </p:nvSpPr>
        <p:spPr>
          <a:xfrm>
            <a:off x="3070159"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701" name="Google Shape;1701;p100"/>
          <p:cNvSpPr txBox="1"/>
          <p:nvPr>
            <p:ph idx="1" type="body"/>
          </p:nvPr>
        </p:nvSpPr>
        <p:spPr>
          <a:xfrm>
            <a:off x="3416272"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a:t>
            </a:r>
            <a:endParaRPr sz="1600"/>
          </a:p>
        </p:txBody>
      </p:sp>
      <p:sp>
        <p:nvSpPr>
          <p:cNvPr id="1702" name="Google Shape;1702;p100"/>
          <p:cNvSpPr txBox="1"/>
          <p:nvPr>
            <p:ph idx="1" type="body"/>
          </p:nvPr>
        </p:nvSpPr>
        <p:spPr>
          <a:xfrm rot="-5400000">
            <a:off x="219369" y="23190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cxnSp>
        <p:nvCxnSpPr>
          <p:cNvPr id="1703" name="Google Shape;1703;p100"/>
          <p:cNvCxnSpPr/>
          <p:nvPr/>
        </p:nvCxnSpPr>
        <p:spPr>
          <a:xfrm rot="10800000">
            <a:off x="5719709" y="1389150"/>
            <a:ext cx="0" cy="1906500"/>
          </a:xfrm>
          <a:prstGeom prst="straightConnector1">
            <a:avLst/>
          </a:prstGeom>
          <a:noFill/>
          <a:ln cap="flat" cmpd="sng" w="28575">
            <a:solidFill>
              <a:schemeClr val="dk1"/>
            </a:solidFill>
            <a:prstDash val="solid"/>
            <a:round/>
            <a:headEnd len="med" w="med" type="none"/>
            <a:tailEnd len="med" w="med" type="triangle"/>
          </a:ln>
        </p:spPr>
      </p:cxnSp>
      <p:cxnSp>
        <p:nvCxnSpPr>
          <p:cNvPr id="1704" name="Google Shape;1704;p100"/>
          <p:cNvCxnSpPr/>
          <p:nvPr/>
        </p:nvCxnSpPr>
        <p:spPr>
          <a:xfrm>
            <a:off x="5697915" y="3287050"/>
            <a:ext cx="2491800" cy="0"/>
          </a:xfrm>
          <a:prstGeom prst="straightConnector1">
            <a:avLst/>
          </a:prstGeom>
          <a:noFill/>
          <a:ln cap="flat" cmpd="sng" w="28575">
            <a:solidFill>
              <a:schemeClr val="dk1"/>
            </a:solidFill>
            <a:prstDash val="solid"/>
            <a:round/>
            <a:headEnd len="med" w="med" type="none"/>
            <a:tailEnd len="med" w="med" type="triangle"/>
          </a:ln>
        </p:spPr>
      </p:cxnSp>
      <p:sp>
        <p:nvSpPr>
          <p:cNvPr id="1705" name="Google Shape;1705;p100"/>
          <p:cNvSpPr txBox="1"/>
          <p:nvPr>
            <p:ph idx="1" type="body"/>
          </p:nvPr>
        </p:nvSpPr>
        <p:spPr>
          <a:xfrm>
            <a:off x="6001125"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endParaRPr sz="1600"/>
          </a:p>
        </p:txBody>
      </p:sp>
      <p:sp>
        <p:nvSpPr>
          <p:cNvPr id="1706" name="Google Shape;1706;p100"/>
          <p:cNvSpPr txBox="1"/>
          <p:nvPr>
            <p:ph idx="1" type="body"/>
          </p:nvPr>
        </p:nvSpPr>
        <p:spPr>
          <a:xfrm>
            <a:off x="6320455"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a:t>
            </a:r>
            <a:endParaRPr sz="1600"/>
          </a:p>
        </p:txBody>
      </p:sp>
      <p:sp>
        <p:nvSpPr>
          <p:cNvPr id="1707" name="Google Shape;1707;p100"/>
          <p:cNvSpPr txBox="1"/>
          <p:nvPr>
            <p:ph idx="1" type="body"/>
          </p:nvPr>
        </p:nvSpPr>
        <p:spPr>
          <a:xfrm>
            <a:off x="6647049"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3</a:t>
            </a:r>
            <a:endParaRPr sz="1600"/>
          </a:p>
        </p:txBody>
      </p:sp>
      <p:sp>
        <p:nvSpPr>
          <p:cNvPr id="1708" name="Google Shape;1708;p100"/>
          <p:cNvSpPr txBox="1"/>
          <p:nvPr>
            <p:ph idx="1" type="body"/>
          </p:nvPr>
        </p:nvSpPr>
        <p:spPr>
          <a:xfrm>
            <a:off x="6966379"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4</a:t>
            </a:r>
            <a:endParaRPr sz="1600"/>
          </a:p>
        </p:txBody>
      </p:sp>
      <p:sp>
        <p:nvSpPr>
          <p:cNvPr id="1709" name="Google Shape;1709;p100"/>
          <p:cNvSpPr txBox="1"/>
          <p:nvPr>
            <p:ph idx="1" type="body"/>
          </p:nvPr>
        </p:nvSpPr>
        <p:spPr>
          <a:xfrm>
            <a:off x="7315546"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a:t>
            </a:r>
            <a:endParaRPr sz="1600"/>
          </a:p>
        </p:txBody>
      </p:sp>
      <p:sp>
        <p:nvSpPr>
          <p:cNvPr id="1710" name="Google Shape;1710;p100"/>
          <p:cNvSpPr txBox="1"/>
          <p:nvPr>
            <p:ph idx="1" type="body"/>
          </p:nvPr>
        </p:nvSpPr>
        <p:spPr>
          <a:xfrm>
            <a:off x="7661659" y="32870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6</a:t>
            </a:r>
            <a:endParaRPr sz="1600"/>
          </a:p>
        </p:txBody>
      </p:sp>
      <p:sp>
        <p:nvSpPr>
          <p:cNvPr id="1711" name="Google Shape;1711;p100"/>
          <p:cNvSpPr txBox="1"/>
          <p:nvPr>
            <p:ph idx="1" type="body"/>
          </p:nvPr>
        </p:nvSpPr>
        <p:spPr>
          <a:xfrm rot="-5400000">
            <a:off x="4388556" y="2319025"/>
            <a:ext cx="1116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joogteynta (frequency)</a:t>
            </a:r>
            <a:endParaRPr sz="1600"/>
          </a:p>
        </p:txBody>
      </p:sp>
      <p:sp>
        <p:nvSpPr>
          <p:cNvPr id="1712" name="Google Shape;1712;p100"/>
          <p:cNvSpPr txBox="1"/>
          <p:nvPr>
            <p:ph idx="1" type="body"/>
          </p:nvPr>
        </p:nvSpPr>
        <p:spPr>
          <a:xfrm>
            <a:off x="1302028"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713" name="Google Shape;1713;p100"/>
          <p:cNvSpPr txBox="1"/>
          <p:nvPr>
            <p:ph idx="1" type="body"/>
          </p:nvPr>
        </p:nvSpPr>
        <p:spPr>
          <a:xfrm>
            <a:off x="1039536" y="2322844"/>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500</a:t>
            </a:r>
            <a:endParaRPr sz="1600"/>
          </a:p>
        </p:txBody>
      </p:sp>
      <p:sp>
        <p:nvSpPr>
          <p:cNvPr id="1714" name="Google Shape;1714;p100"/>
          <p:cNvSpPr txBox="1"/>
          <p:nvPr>
            <p:ph idx="1" type="body"/>
          </p:nvPr>
        </p:nvSpPr>
        <p:spPr>
          <a:xfrm>
            <a:off x="1046557" y="1916941"/>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750</a:t>
            </a:r>
            <a:endParaRPr sz="1600"/>
          </a:p>
        </p:txBody>
      </p:sp>
      <p:sp>
        <p:nvSpPr>
          <p:cNvPr id="1715" name="Google Shape;1715;p100"/>
          <p:cNvSpPr txBox="1"/>
          <p:nvPr>
            <p:ph idx="1" type="body"/>
          </p:nvPr>
        </p:nvSpPr>
        <p:spPr>
          <a:xfrm>
            <a:off x="1065068" y="2728747"/>
            <a:ext cx="4821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250</a:t>
            </a:r>
            <a:endParaRPr sz="1600"/>
          </a:p>
        </p:txBody>
      </p:sp>
      <p:sp>
        <p:nvSpPr>
          <p:cNvPr id="1716" name="Google Shape;1716;p100"/>
          <p:cNvSpPr txBox="1"/>
          <p:nvPr>
            <p:ph idx="1" type="body"/>
          </p:nvPr>
        </p:nvSpPr>
        <p:spPr>
          <a:xfrm>
            <a:off x="934187" y="1511038"/>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a:t>
            </a:r>
            <a:r>
              <a:rPr lang="en-GB" sz="1100">
                <a:latin typeface="Lexend"/>
              </a:rPr>
              <a:t>000</a:t>
            </a:r>
            <a:endParaRPr sz="1600"/>
          </a:p>
        </p:txBody>
      </p:sp>
      <p:sp>
        <p:nvSpPr>
          <p:cNvPr id="1717" name="Google Shape;1717;p100"/>
          <p:cNvSpPr txBox="1"/>
          <p:nvPr>
            <p:ph idx="1" type="body"/>
          </p:nvPr>
        </p:nvSpPr>
        <p:spPr>
          <a:xfrm>
            <a:off x="5493028" y="3134650"/>
            <a:ext cx="2379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0</a:t>
            </a:r>
            <a:endParaRPr sz="1600"/>
          </a:p>
        </p:txBody>
      </p:sp>
      <p:sp>
        <p:nvSpPr>
          <p:cNvPr id="1718" name="Google Shape;1718;p100"/>
          <p:cNvSpPr txBox="1"/>
          <p:nvPr>
            <p:ph idx="1" type="body"/>
          </p:nvPr>
        </p:nvSpPr>
        <p:spPr>
          <a:xfrm>
            <a:off x="5230536" y="2322844"/>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500</a:t>
            </a:r>
            <a:endParaRPr sz="1600"/>
          </a:p>
        </p:txBody>
      </p:sp>
      <p:sp>
        <p:nvSpPr>
          <p:cNvPr id="1719" name="Google Shape;1719;p100"/>
          <p:cNvSpPr txBox="1"/>
          <p:nvPr>
            <p:ph idx="1" type="body"/>
          </p:nvPr>
        </p:nvSpPr>
        <p:spPr>
          <a:xfrm>
            <a:off x="5237557" y="1916941"/>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750</a:t>
            </a:r>
            <a:endParaRPr sz="1600"/>
          </a:p>
        </p:txBody>
      </p:sp>
      <p:sp>
        <p:nvSpPr>
          <p:cNvPr id="1720" name="Google Shape;1720;p100"/>
          <p:cNvSpPr txBox="1"/>
          <p:nvPr>
            <p:ph idx="1" type="body"/>
          </p:nvPr>
        </p:nvSpPr>
        <p:spPr>
          <a:xfrm>
            <a:off x="5256068" y="2728747"/>
            <a:ext cx="4821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250</a:t>
            </a:r>
            <a:endParaRPr sz="1600"/>
          </a:p>
        </p:txBody>
      </p:sp>
      <p:sp>
        <p:nvSpPr>
          <p:cNvPr id="1721" name="Google Shape;1721;p100"/>
          <p:cNvSpPr txBox="1"/>
          <p:nvPr>
            <p:ph idx="1" type="body"/>
          </p:nvPr>
        </p:nvSpPr>
        <p:spPr>
          <a:xfrm>
            <a:off x="5125187" y="1511038"/>
            <a:ext cx="5223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1000</a:t>
            </a:r>
            <a:endParaRPr sz="1600"/>
          </a:p>
        </p:txBody>
      </p:sp>
      <p:sp>
        <p:nvSpPr>
          <p:cNvPr id="1722" name="Google Shape;1722;p100"/>
          <p:cNvSpPr txBox="1"/>
          <p:nvPr>
            <p:ph idx="1" type="body"/>
          </p:nvPr>
        </p:nvSpPr>
        <p:spPr>
          <a:xfrm>
            <a:off x="2401650" y="1080003"/>
            <a:ext cx="4117800" cy="315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Tusaale: rogista dice (dice) 6000 jeer.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6" name="Shape 1726"/>
        <p:cNvGrpSpPr/>
        <p:nvPr/>
      </p:nvGrpSpPr>
      <p:grpSpPr>
        <a:xfrm>
          <a:off x="0" y="0"/>
          <a:ext cx="0" cy="0"/>
          <a:chOff x="0" y="0"/>
          <a:chExt cx="0" cy="0"/>
        </a:xfrm>
      </p:grpSpPr>
      <p:sp>
        <p:nvSpPr>
          <p:cNvPr id="1727" name="Google Shape;1727;p101"/>
          <p:cNvSpPr txBox="1"/>
          <p:nvPr>
            <p:ph idx="1" type="subTitle"/>
          </p:nvPr>
        </p:nvSpPr>
        <p:spPr>
          <a:xfrm>
            <a:off x="324000" y="1080000"/>
            <a:ext cx="8496000" cy="679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Haddii dhacdo A (event A) ay u badan tahay dhacdo B (event B), markaas A waxay had iyo jeer ku dhacdaa inta badan marka loo eego B inta lagu jiro tijaabo (experiment).</a:t>
            </a:r>
            <a:r>
              <a:rPr lang="en-GB" sz="1400">
                <a:solidFill>
                  <a:schemeClr val="accent5"/>
                </a:solidFill>
                <a:latin typeface="Lexend"/>
              </a:rPr>
              <a:t/>
            </a:r>
            <a:r>
              <a:rPr lang="en-GB" sz="1400">
                <a:latin typeface="Lexend"/>
              </a:rPr>
              <a:t/>
            </a:r>
            <a:r>
              <a:rPr b="1" lang="en-GB" sz="1400">
                <a:latin typeface="Lexend"/>
              </a:rPr>
              <a:t/>
            </a:r>
            <a:r>
              <a:rPr lang="en-GB" sz="1400">
                <a:latin typeface="Lexend"/>
              </a:rPr>
              <a:t/>
            </a:r>
            <a:endParaRPr sz="2000"/>
          </a:p>
        </p:txBody>
      </p:sp>
      <p:sp>
        <p:nvSpPr>
          <p:cNvPr id="1728" name="Google Shape;1728;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Tixgelinta tirada tijaabooyinka (trials) loo baahan yahay</a:t>
            </a:r>
            <a:endParaRPr/>
          </a:p>
        </p:txBody>
      </p:sp>
      <p:sp>
        <p:nvSpPr>
          <p:cNvPr id="1729" name="Google Shape;1729;p101"/>
          <p:cNvSpPr txBox="1"/>
          <p:nvPr>
            <p:ph idx="2" type="subTitle"/>
          </p:nvPr>
        </p:nvSpPr>
        <p:spPr>
          <a:xfrm>
            <a:off x="980575" y="3196125"/>
            <a:ext cx="78852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Dhacdo (event) leh suurtogalnimo (likelihood) hoose ayaa weli dhici karta inta badan si kedis ah (by chance).</a:t>
            </a:r>
            <a:endParaRPr sz="2000"/>
          </a:p>
        </p:txBody>
      </p:sp>
      <p:sp>
        <p:nvSpPr>
          <p:cNvPr id="1730" name="Google Shape;1730;p101"/>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dhacdo (event) ay u badan tahay mid kale, waxay ka dhigan tahay inay had iyo jeer ku dhacdo inta badan.</a:t>
            </a:r>
            <a:endParaRPr sz="2000"/>
          </a:p>
        </p:txBody>
      </p:sp>
      <p:pic>
        <p:nvPicPr>
          <p:cNvPr id="1731" name="Google Shape;1731;p101"/>
          <p:cNvPicPr preferRelativeResize="0"/>
          <p:nvPr/>
        </p:nvPicPr>
        <p:blipFill>
          <a:blip r:embed="rId3">
            <a:alphaModFix/>
          </a:blip>
          <a:stretch>
            <a:fillRect/>
          </a:stretch>
        </p:blipFill>
        <p:spPr>
          <a:xfrm>
            <a:off x="6156733" y="1903300"/>
            <a:ext cx="396000" cy="419100"/>
          </a:xfrm>
          <a:prstGeom prst="rect">
            <a:avLst/>
          </a:prstGeom>
          <a:noFill/>
          <a:ln>
            <a:noFill/>
          </a:ln>
        </p:spPr>
      </p:pic>
      <p:pic>
        <p:nvPicPr>
          <p:cNvPr id="1732" name="Google Shape;1732;p101"/>
          <p:cNvPicPr preferRelativeResize="0"/>
          <p:nvPr/>
        </p:nvPicPr>
        <p:blipFill>
          <a:blip r:embed="rId3">
            <a:alphaModFix/>
          </a:blip>
          <a:stretch>
            <a:fillRect/>
          </a:stretch>
        </p:blipFill>
        <p:spPr>
          <a:xfrm>
            <a:off x="8369658" y="342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102"/>
          <p:cNvSpPr txBox="1"/>
          <p:nvPr>
            <p:ph idx="1" type="subTitle"/>
          </p:nvPr>
        </p:nvSpPr>
        <p:spPr>
          <a:xfrm>
            <a:off x="324000" y="1080000"/>
            <a:ext cx="8496000" cy="679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Haddii dhacdo A ay leedahay soo noqnoqosho (frequency) ka badan dhacdo B inta lagu jiro tijaabo (experiment), waxaad hubsan kartaa in A ay u badan tahay inay dhacdo marka loo eego B.</a:t>
            </a:r>
            <a:r>
              <a:rPr b="1" lang="en-GB" sz="1400">
                <a:latin typeface="Lexend"/>
              </a:rPr>
              <a:t/>
            </a:r>
            <a:r>
              <a:rPr lang="en-GB" sz="1400">
                <a:latin typeface="Lexend"/>
              </a:rPr>
              <a:t/>
            </a:r>
            <a:endParaRPr sz="2000"/>
          </a:p>
        </p:txBody>
      </p:sp>
      <p:sp>
        <p:nvSpPr>
          <p:cNvPr id="1738" name="Google Shape;1738;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Tixgelinta tirada tijaabooyinka (trials) loo baahan yahay</a:t>
            </a:r>
            <a:endParaRPr/>
          </a:p>
        </p:txBody>
      </p:sp>
      <p:sp>
        <p:nvSpPr>
          <p:cNvPr id="1739" name="Google Shape;1739;p102"/>
          <p:cNvSpPr txBox="1"/>
          <p:nvPr>
            <p:ph idx="2" type="subTitle"/>
          </p:nvPr>
        </p:nvSpPr>
        <p:spPr>
          <a:xfrm>
            <a:off x="980575" y="3196125"/>
            <a:ext cx="78852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Dhacdo leh suurtogalnimo (likelihood) hoose ayaa weli laga yaabaa inay dhacdo si badanaa si kedis ah (by chance).</a:t>
            </a:r>
            <a:r>
              <a:rPr lang="en-GB" sz="1400">
                <a:latin typeface="Lexend"/>
              </a:rPr>
              <a:t/>
            </a:r>
            <a:r>
              <a:rPr lang="en-GB" sz="1400">
                <a:latin typeface="Lexend"/>
              </a:rPr>
              <a:t/>
            </a:r>
            <a:endParaRPr sz="2000"/>
          </a:p>
        </p:txBody>
      </p:sp>
      <p:sp>
        <p:nvSpPr>
          <p:cNvPr id="1740" name="Google Shape;1740;p102"/>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Tijaabada (experiment) waxay caddaynaysaa in dhacdo A ay u badan tahay inay mar kale dhacdo marka loo eego dhacdo B.</a:t>
            </a:r>
            <a:r>
              <a:rPr b="1" lang="en-GB" sz="1400">
                <a:latin typeface="Lexend"/>
              </a:rPr>
              <a:t/>
            </a:r>
            <a:r>
              <a:rPr lang="en-GB" sz="1400">
                <a:latin typeface="Lexend"/>
              </a:rPr>
              <a:t/>
            </a:r>
            <a:endParaRPr sz="2000"/>
          </a:p>
        </p:txBody>
      </p:sp>
      <p:pic>
        <p:nvPicPr>
          <p:cNvPr id="1741" name="Google Shape;1741;p102"/>
          <p:cNvPicPr preferRelativeResize="0"/>
          <p:nvPr/>
        </p:nvPicPr>
        <p:blipFill>
          <a:blip r:embed="rId3">
            <a:alphaModFix/>
          </a:blip>
          <a:stretch>
            <a:fillRect/>
          </a:stretch>
        </p:blipFill>
        <p:spPr>
          <a:xfrm>
            <a:off x="6156733" y="1903300"/>
            <a:ext cx="396000" cy="419100"/>
          </a:xfrm>
          <a:prstGeom prst="rect">
            <a:avLst/>
          </a:prstGeom>
          <a:noFill/>
          <a:ln>
            <a:noFill/>
          </a:ln>
        </p:spPr>
      </p:pic>
      <p:pic>
        <p:nvPicPr>
          <p:cNvPr id="1742" name="Google Shape;1742;p102"/>
          <p:cNvPicPr preferRelativeResize="0"/>
          <p:nvPr/>
        </p:nvPicPr>
        <p:blipFill>
          <a:blip r:embed="rId3">
            <a:alphaModFix/>
          </a:blip>
          <a:stretch>
            <a:fillRect/>
          </a:stretch>
        </p:blipFill>
        <p:spPr>
          <a:xfrm>
            <a:off x="8369658" y="342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6" name="Shape 1746"/>
        <p:cNvGrpSpPr/>
        <p:nvPr/>
      </p:nvGrpSpPr>
      <p:grpSpPr>
        <a:xfrm>
          <a:off x="0" y="0"/>
          <a:ext cx="0" cy="0"/>
          <a:chOff x="0" y="0"/>
          <a:chExt cx="0" cy="0"/>
        </a:xfrm>
      </p:grpSpPr>
      <p:sp>
        <p:nvSpPr>
          <p:cNvPr id="1747" name="Google Shape;1747;p103"/>
          <p:cNvSpPr txBox="1"/>
          <p:nvPr>
            <p:ph type="title"/>
          </p:nvPr>
        </p:nvSpPr>
        <p:spPr>
          <a:xfrm>
            <a:off x="324000" y="748782"/>
            <a:ext cx="8179200" cy="719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Sidee loo horumarin karaa tijaabo (experiment) si loo helo natiijooyin lagu kalsoonaan karo?</a:t>
            </a:r>
            <a:r>
              <a:rPr b="1" lang="en-GB" sz="1400">
                <a:latin typeface="Lexend"/>
              </a:rPr>
              <a:t/>
            </a:r>
            <a:r>
              <a:rPr lang="en-GB" sz="1400">
                <a:latin typeface="Lexend"/>
              </a:rPr>
              <a:t/>
            </a:r>
            <a:endParaRPr/>
          </a:p>
        </p:txBody>
      </p:sp>
      <p:sp>
        <p:nvSpPr>
          <p:cNvPr id="1748" name="Google Shape;1748;p10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Qorsheynta iyo samaynta tijaabooyinka (experiments)</a:t>
            </a:r>
            <a:endParaRPr/>
          </a:p>
        </p:txBody>
      </p:sp>
      <p:sp>
        <p:nvSpPr>
          <p:cNvPr id="1749" name="Google Shape;1749;p103"/>
          <p:cNvSpPr txBox="1"/>
          <p:nvPr>
            <p:ph idx="1" type="subTitle"/>
          </p:nvPr>
        </p:nvSpPr>
        <p:spPr>
          <a:xfrm>
            <a:off x="1034425" y="1837775"/>
            <a:ext cx="7785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Samee tijaabo (experiment) leh tiro badan oo tijaabooyin (trials) ah.</a:t>
            </a:r>
            <a:r>
              <a:rPr b="1" lang="en-GB" sz="1400">
                <a:latin typeface="Lexend"/>
              </a:rPr>
              <a:t/>
            </a:r>
            <a:r>
              <a:rPr lang="en-GB" sz="1400">
                <a:latin typeface="Lexend"/>
              </a:rPr>
              <a:t/>
            </a:r>
            <a:r>
              <a:rPr lang="en-GB" sz="1400">
                <a:solidFill>
                  <a:schemeClr val="accent5"/>
                </a:solidFill>
                <a:latin typeface="Lexend"/>
              </a:rPr>
              <a:t/>
            </a:r>
            <a:r>
              <a:rPr lang="en-GB" sz="1400">
                <a:latin typeface="Lexend"/>
              </a:rPr>
              <a:t/>
            </a:r>
            <a:endParaRPr/>
          </a:p>
        </p:txBody>
      </p:sp>
      <p:sp>
        <p:nvSpPr>
          <p:cNvPr id="1750" name="Google Shape;1750;p103"/>
          <p:cNvSpPr txBox="1"/>
          <p:nvPr>
            <p:ph idx="3" type="subTitle"/>
          </p:nvPr>
        </p:nvSpPr>
        <p:spPr>
          <a:xfrm>
            <a:off x="1034425" y="2794252"/>
            <a:ext cx="7785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Samee tijaabo (experiment) leh tiro yar oo tijaabooyin (trials) ah.</a:t>
            </a:r>
            <a:r>
              <a:rPr b="1" lang="en-GB" sz="1400">
                <a:latin typeface="Lexend"/>
              </a:rPr>
              <a:t/>
            </a:r>
            <a:r>
              <a:rPr lang="en-GB" sz="1400">
                <a:latin typeface="Lexend"/>
              </a:rPr>
              <a:t/>
            </a:r>
            <a:r>
              <a:rPr lang="en-GB" sz="1400">
                <a:solidFill>
                  <a:schemeClr val="accent5"/>
                </a:solidFill>
                <a:latin typeface="Lexend"/>
              </a:rPr>
              <a:t/>
            </a:r>
            <a:r>
              <a:rPr lang="en-GB" sz="1400">
                <a:latin typeface="Lexend"/>
              </a:rPr>
              <a:t/>
            </a:r>
            <a:endParaRPr/>
          </a:p>
        </p:txBody>
      </p:sp>
      <p:sp>
        <p:nvSpPr>
          <p:cNvPr id="1751" name="Google Shape;1751;p103"/>
          <p:cNvSpPr txBox="1"/>
          <p:nvPr>
            <p:ph idx="4" type="subTitle"/>
          </p:nvPr>
        </p:nvSpPr>
        <p:spPr>
          <a:xfrm>
            <a:off x="1034425" y="3766975"/>
            <a:ext cx="7742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Tijaabo (experiment) weligeed lama horumarin karo.</a:t>
            </a:r>
            <a:r>
              <a:rPr lang="en-GB" sz="1400">
                <a:latin typeface="Lexend"/>
              </a:rPr>
              <a:t/>
            </a:r>
            <a:r>
              <a:rPr b="1" lang="en-GB" sz="1400">
                <a:latin typeface="Lexend"/>
              </a:rPr>
              <a:t/>
            </a:r>
            <a:r>
              <a:rPr b="1" lang="en-GB" sz="1400">
                <a:latin typeface="Lexend"/>
              </a:rPr>
              <a:t/>
            </a:r>
            <a:r>
              <a:rPr lang="en-GB" sz="1400">
                <a:latin typeface="Lexend"/>
              </a:rPr>
              <a:t/>
            </a:r>
            <a:r>
              <a:rPr lang="en-GB" sz="1400">
                <a:solidFill>
                  <a:schemeClr val="accent5"/>
                </a:solidFill>
                <a:latin typeface="Lexend"/>
              </a:rPr>
              <a:t/>
            </a:r>
            <a:r>
              <a:rPr lang="en-GB" sz="1400">
                <a:latin typeface="Lexend"/>
              </a:rPr>
              <a:t/>
            </a:r>
            <a:endParaRPr/>
          </a:p>
        </p:txBody>
      </p:sp>
      <p:pic>
        <p:nvPicPr>
          <p:cNvPr id="1752" name="Google Shape;1752;p103"/>
          <p:cNvPicPr preferRelativeResize="0"/>
          <p:nvPr/>
        </p:nvPicPr>
        <p:blipFill>
          <a:blip r:embed="rId3">
            <a:alphaModFix/>
          </a:blip>
          <a:stretch>
            <a:fillRect/>
          </a:stretch>
        </p:blipFill>
        <p:spPr>
          <a:xfrm>
            <a:off x="8380533" y="20087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6" name="Shape 1756"/>
        <p:cNvGrpSpPr/>
        <p:nvPr/>
      </p:nvGrpSpPr>
      <p:grpSpPr>
        <a:xfrm>
          <a:off x="0" y="0"/>
          <a:ext cx="0" cy="0"/>
          <a:chOff x="0" y="0"/>
          <a:chExt cx="0" cy="0"/>
        </a:xfrm>
      </p:grpSpPr>
      <p:grpSp>
        <p:nvGrpSpPr>
          <p:cNvPr id="1757" name="Google Shape;1757;p104"/>
          <p:cNvGrpSpPr/>
          <p:nvPr/>
        </p:nvGrpSpPr>
        <p:grpSpPr>
          <a:xfrm>
            <a:off x="6451828" y="2767516"/>
            <a:ext cx="640295" cy="307112"/>
            <a:chOff x="4209500" y="2068525"/>
            <a:chExt cx="937200" cy="612508"/>
          </a:xfrm>
        </p:grpSpPr>
        <p:sp>
          <p:nvSpPr>
            <p:cNvPr id="1758" name="Google Shape;1758;p104"/>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9" name="Google Shape;1759;p104"/>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60" name="Google Shape;1760;p104"/>
          <p:cNvGrpSpPr/>
          <p:nvPr/>
        </p:nvGrpSpPr>
        <p:grpSpPr>
          <a:xfrm flipH="1" rot="10800000">
            <a:off x="7196829" y="2522974"/>
            <a:ext cx="640295" cy="307112"/>
            <a:chOff x="4209500" y="2068525"/>
            <a:chExt cx="937200" cy="612508"/>
          </a:xfrm>
        </p:grpSpPr>
        <p:sp>
          <p:nvSpPr>
            <p:cNvPr id="1761" name="Google Shape;1761;p104"/>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2" name="Google Shape;1762;p104"/>
            <p:cNvSpPr/>
            <p:nvPr/>
          </p:nvSpPr>
          <p:spPr>
            <a:xfrm>
              <a:off x="4209500" y="2244533"/>
              <a:ext cx="937200" cy="43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63" name="Google Shape;1763;p104"/>
          <p:cNvPicPr preferRelativeResize="0"/>
          <p:nvPr/>
        </p:nvPicPr>
        <p:blipFill>
          <a:blip r:embed="rId3">
            <a:alphaModFix/>
          </a:blip>
          <a:stretch>
            <a:fillRect/>
          </a:stretch>
        </p:blipFill>
        <p:spPr>
          <a:xfrm>
            <a:off x="6118850" y="1276187"/>
            <a:ext cx="2058825" cy="1337700"/>
          </a:xfrm>
          <a:prstGeom prst="rect">
            <a:avLst/>
          </a:prstGeom>
          <a:noFill/>
          <a:ln>
            <a:noFill/>
          </a:ln>
        </p:spPr>
      </p:pic>
      <p:sp>
        <p:nvSpPr>
          <p:cNvPr id="1764" name="Google Shape;1764;p104"/>
          <p:cNvSpPr txBox="1"/>
          <p:nvPr>
            <p:ph idx="1" type="body"/>
          </p:nvPr>
        </p:nvSpPr>
        <p:spPr>
          <a:xfrm>
            <a:off x="324000" y="759300"/>
            <a:ext cx="8496000" cy="26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Fasalku waxay baaraan natiijada ugu badan ee dhacda marka la rogo frisbee.</a:t>
            </a:r>
            <a:endParaRPr sz="1800"/>
          </a:p>
        </p:txBody>
      </p:sp>
      <p:sp>
        <p:nvSpPr>
          <p:cNvPr id="1765" name="Google Shape;1765;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Tixgelinta tirada tijaabooyinka (trials) loo baahan yahay</a:t>
            </a:r>
            <a:r>
              <a:rPr lang="en-GB" sz="1100">
                <a:latin typeface="Lexend"/>
              </a:rPr>
              <a:t/>
            </a:r>
            <a:r>
              <a:rPr lang="en-GB" sz="1100">
                <a:latin typeface="Lexend"/>
              </a:rPr>
              <a:t/>
            </a:r>
            <a:endParaRPr/>
          </a:p>
        </p:txBody>
      </p:sp>
      <p:sp>
        <p:nvSpPr>
          <p:cNvPr id="1766" name="Google Shape;1766;p104"/>
          <p:cNvSpPr txBox="1"/>
          <p:nvPr>
            <p:ph idx="1" type="body"/>
          </p:nvPr>
        </p:nvSpPr>
        <p:spPr>
          <a:xfrm>
            <a:off x="324000" y="1216500"/>
            <a:ext cx="4992600" cy="133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Tijaabo (experiment) ayaa la sameeyay iyadoo la adeegsanayo 10 tijaabo (trials). Jaantuska (bar chart) wuxuu muujinayaa natiijooyinka.</a:t>
            </a:r>
            <a:r>
              <a:rPr lang="en-GB" sz="1100">
                <a:latin typeface="Lexend"/>
              </a:rPr>
              <a:t/>
            </a:r>
            <a:r>
              <a:rPr b="1" lang="en-GB" sz="1100">
                <a:latin typeface="Lexend"/>
              </a:rPr>
              <a:t/>
            </a:r>
            <a:r>
              <a:rPr lang="en-GB" sz="1100">
                <a:latin typeface="Lexend"/>
              </a:rPr>
              <a:t/>
            </a:r>
            <a:br>
              <a:rPr lang="en-GB" sz="1800"/>
            </a:br>
            <a:r>
              <a:rPr lang="en-GB" sz="1100">
                <a:latin typeface="Lexend"/>
              </a:rPr>
              <a:t/>
            </a:r>
            <a:endParaRPr sz="1800"/>
          </a:p>
          <a:p>
            <a:pPr indent="0" lvl="0" marL="0" rtl="0" algn="l">
              <a:spcBef>
                <a:spcPts val="0"/>
              </a:spcBef>
              <a:spcAft>
                <a:spcPts val="0"/>
              </a:spcAft>
              <a:buNone/>
            </a:pPr>
            <a:r>
              <a:rPr lang="en-GB" sz="1100">
                <a:latin typeface="Lexend"/>
              </a:rPr>
              <a:t>Ma waxaa jira natiijo u muuqata inay u badan tahay inay dhacdo marka loo eego midka kale? Haddii ay jirto, waa kee?</a:t>
            </a:r>
            <a:endParaRPr sz="1800"/>
          </a:p>
        </p:txBody>
      </p:sp>
      <p:cxnSp>
        <p:nvCxnSpPr>
          <p:cNvPr id="1767" name="Google Shape;1767;p104"/>
          <p:cNvCxnSpPr/>
          <p:nvPr/>
        </p:nvCxnSpPr>
        <p:spPr>
          <a:xfrm>
            <a:off x="6123644" y="2479409"/>
            <a:ext cx="2321700" cy="0"/>
          </a:xfrm>
          <a:prstGeom prst="straightConnector1">
            <a:avLst/>
          </a:prstGeom>
          <a:noFill/>
          <a:ln cap="flat" cmpd="sng" w="28575">
            <a:solidFill>
              <a:schemeClr val="dk1"/>
            </a:solidFill>
            <a:prstDash val="solid"/>
            <a:round/>
            <a:headEnd len="med" w="med" type="none"/>
            <a:tailEnd len="med" w="med" type="triangle"/>
          </a:ln>
        </p:spPr>
      </p:cxnSp>
      <p:cxnSp>
        <p:nvCxnSpPr>
          <p:cNvPr id="1768" name="Google Shape;1768;p104"/>
          <p:cNvCxnSpPr/>
          <p:nvPr/>
        </p:nvCxnSpPr>
        <p:spPr>
          <a:xfrm rot="10800000">
            <a:off x="6123644" y="1078794"/>
            <a:ext cx="0" cy="1406100"/>
          </a:xfrm>
          <a:prstGeom prst="straightConnector1">
            <a:avLst/>
          </a:prstGeom>
          <a:noFill/>
          <a:ln cap="flat" cmpd="sng" w="28575">
            <a:solidFill>
              <a:schemeClr val="dk1"/>
            </a:solidFill>
            <a:prstDash val="solid"/>
            <a:round/>
            <a:headEnd len="med" w="med" type="none"/>
            <a:tailEnd len="med" w="med" type="triangle"/>
          </a:ln>
        </p:spPr>
      </p:cxnSp>
      <p:cxnSp>
        <p:nvCxnSpPr>
          <p:cNvPr id="1769" name="Google Shape;1769;p104"/>
          <p:cNvCxnSpPr/>
          <p:nvPr/>
        </p:nvCxnSpPr>
        <p:spPr>
          <a:xfrm rot="10800000">
            <a:off x="6050974" y="2475089"/>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770" name="Google Shape;1770;p104"/>
          <p:cNvCxnSpPr/>
          <p:nvPr/>
        </p:nvCxnSpPr>
        <p:spPr>
          <a:xfrm rot="10800000">
            <a:off x="6050974" y="2109167"/>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771" name="Google Shape;1771;p104"/>
          <p:cNvCxnSpPr/>
          <p:nvPr/>
        </p:nvCxnSpPr>
        <p:spPr>
          <a:xfrm rot="10800000">
            <a:off x="6050974" y="1377322"/>
            <a:ext cx="86700" cy="0"/>
          </a:xfrm>
          <a:prstGeom prst="straightConnector1">
            <a:avLst/>
          </a:prstGeom>
          <a:noFill/>
          <a:ln cap="flat" cmpd="sng" w="38100">
            <a:solidFill>
              <a:schemeClr val="dk1"/>
            </a:solidFill>
            <a:prstDash val="solid"/>
            <a:round/>
            <a:headEnd len="med" w="med" type="none"/>
            <a:tailEnd len="med" w="med" type="none"/>
          </a:ln>
        </p:spPr>
      </p:cxnSp>
      <p:sp>
        <p:nvSpPr>
          <p:cNvPr id="1772" name="Google Shape;1772;p104"/>
          <p:cNvSpPr txBox="1"/>
          <p:nvPr>
            <p:ph idx="4294967295" type="body"/>
          </p:nvPr>
        </p:nvSpPr>
        <p:spPr>
          <a:xfrm>
            <a:off x="5915278" y="1254158"/>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773" name="Google Shape;1773;p104"/>
          <p:cNvSpPr txBox="1"/>
          <p:nvPr>
            <p:ph idx="4294967295" type="body"/>
          </p:nvPr>
        </p:nvSpPr>
        <p:spPr>
          <a:xfrm>
            <a:off x="5915525" y="2347346"/>
            <a:ext cx="1353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774" name="Google Shape;1774;p104"/>
          <p:cNvSpPr txBox="1"/>
          <p:nvPr>
            <p:ph idx="4294967295" type="body"/>
          </p:nvPr>
        </p:nvSpPr>
        <p:spPr>
          <a:xfrm>
            <a:off x="6448925" y="2460325"/>
            <a:ext cx="6687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madax (heads)</a:t>
            </a:r>
            <a:endParaRPr sz="1600"/>
          </a:p>
        </p:txBody>
      </p:sp>
      <p:sp>
        <p:nvSpPr>
          <p:cNvPr id="1775" name="Google Shape;1775;p104"/>
          <p:cNvSpPr txBox="1"/>
          <p:nvPr>
            <p:ph idx="4294967295" type="body"/>
          </p:nvPr>
        </p:nvSpPr>
        <p:spPr>
          <a:xfrm>
            <a:off x="7303473" y="2460325"/>
            <a:ext cx="5127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1776" name="Google Shape;1776;p104"/>
          <p:cNvSpPr txBox="1"/>
          <p:nvPr>
            <p:ph idx="4294967295" type="body"/>
          </p:nvPr>
        </p:nvSpPr>
        <p:spPr>
          <a:xfrm rot="-5400000">
            <a:off x="5095357" y="1774546"/>
            <a:ext cx="9945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cxnSp>
        <p:nvCxnSpPr>
          <p:cNvPr id="1777" name="Google Shape;1777;p104"/>
          <p:cNvCxnSpPr/>
          <p:nvPr/>
        </p:nvCxnSpPr>
        <p:spPr>
          <a:xfrm rot="10800000">
            <a:off x="6050974" y="1743244"/>
            <a:ext cx="86700" cy="0"/>
          </a:xfrm>
          <a:prstGeom prst="straightConnector1">
            <a:avLst/>
          </a:prstGeom>
          <a:noFill/>
          <a:ln cap="flat" cmpd="sng" w="38100">
            <a:solidFill>
              <a:schemeClr val="dk1"/>
            </a:solidFill>
            <a:prstDash val="solid"/>
            <a:round/>
            <a:headEnd len="med" w="med" type="none"/>
            <a:tailEnd len="med" w="med" type="none"/>
          </a:ln>
        </p:spPr>
      </p:cxnSp>
      <p:sp>
        <p:nvSpPr>
          <p:cNvPr id="1778" name="Google Shape;1778;p104"/>
          <p:cNvSpPr txBox="1"/>
          <p:nvPr>
            <p:ph idx="4294967295" type="body"/>
          </p:nvPr>
        </p:nvSpPr>
        <p:spPr>
          <a:xfrm>
            <a:off x="5915278" y="1615593"/>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779" name="Google Shape;1779;p104"/>
          <p:cNvSpPr txBox="1"/>
          <p:nvPr>
            <p:ph idx="4294967295" type="body"/>
          </p:nvPr>
        </p:nvSpPr>
        <p:spPr>
          <a:xfrm>
            <a:off x="5915278" y="1970864"/>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3" name="Shape 1783"/>
        <p:cNvGrpSpPr/>
        <p:nvPr/>
      </p:nvGrpSpPr>
      <p:grpSpPr>
        <a:xfrm>
          <a:off x="0" y="0"/>
          <a:ext cx="0" cy="0"/>
          <a:chOff x="0" y="0"/>
          <a:chExt cx="0" cy="0"/>
        </a:xfrm>
      </p:grpSpPr>
      <p:sp>
        <p:nvSpPr>
          <p:cNvPr id="1784" name="Google Shape;1784;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Tixgelinta tirada tijaabooyinka (trials) loo baahan yahay</a:t>
            </a:r>
            <a:endParaRPr/>
          </a:p>
        </p:txBody>
      </p:sp>
      <p:sp>
        <p:nvSpPr>
          <p:cNvPr id="1785" name="Google Shape;1785;p105"/>
          <p:cNvSpPr txBox="1"/>
          <p:nvPr>
            <p:ph idx="1" type="body"/>
          </p:nvPr>
        </p:nvSpPr>
        <p:spPr>
          <a:xfrm>
            <a:off x="324000" y="810008"/>
            <a:ext cx="8496000" cy="1572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 Isticmaal linkiga si aad u gasho jilitaanka (simulation) tijaabadan: Jilitaanka rogista frisbee🖇 Sanduuqa 'count' wuxuu muujinayaa tirada tijaabooyinka (trials) la dhammeeyay. Riix badhanka 'run' si aad u bilowdo jilitaanka oo u ogolow inuu socdo ugu yaraan 500 tijaabo (trials).</a:t>
            </a:r>
            <a:r>
              <a:rPr lang="en-GB" sz="1100" u="sng">
                <a:solidFill>
                  <a:schemeClr val="hlink"/>
                </a:solidFill>
                <a:latin typeface="Lexend"/>
                <a:hlinkClick r:id="rId3"/>
              </a:rPr>
              <a:t/>
            </a: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0"/>
              </a:spcBef>
              <a:spcAft>
                <a:spcPts val="1000"/>
              </a:spcAft>
              <a:buNone/>
            </a:pPr>
            <a:r>
              <a:rPr lang="en-GB" sz="1100">
                <a:latin typeface="Lexend"/>
              </a:rPr>
              <a:t>Sidee natiijooyinka tijaabadan uga duwan yihiin kuwa qaybta (a)?</a:t>
            </a:r>
            <a:r>
              <a:rPr b="1" lang="en-GB" sz="1100">
                <a:latin typeface="Lexend"/>
              </a:rPr>
              <a:t/>
            </a:r>
            <a:r>
              <a:rPr lang="en-GB" sz="1100">
                <a:latin typeface="Lexend"/>
              </a:rPr>
              <a:t/>
            </a:r>
            <a:endParaRPr sz="1800"/>
          </a:p>
        </p:txBody>
      </p:sp>
      <p:sp>
        <p:nvSpPr>
          <p:cNvPr id="1786" name="Google Shape;1786;p105"/>
          <p:cNvSpPr txBox="1"/>
          <p:nvPr>
            <p:ph idx="1" type="body"/>
          </p:nvPr>
        </p:nvSpPr>
        <p:spPr>
          <a:xfrm>
            <a:off x="357625" y="3331253"/>
            <a:ext cx="8496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Natiijooyinka tijaabadee (experiment) ayaa u muuqda kuwo lagu kalsoonaan karo? Sharax sababta.</a:t>
            </a:r>
            <a:r>
              <a:rPr b="1" lang="en-GB" sz="1100">
                <a:latin typeface="Lexend"/>
              </a:rPr>
              <a:t/>
            </a:r>
            <a:r>
              <a:rPr lang="en-GB" sz="1100">
                <a:latin typeface="Lexend"/>
              </a:rPr>
              <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0" name="Shape 1790"/>
        <p:cNvGrpSpPr/>
        <p:nvPr/>
      </p:nvGrpSpPr>
      <p:grpSpPr>
        <a:xfrm>
          <a:off x="0" y="0"/>
          <a:ext cx="0" cy="0"/>
          <a:chOff x="0" y="0"/>
          <a:chExt cx="0" cy="0"/>
        </a:xfrm>
      </p:grpSpPr>
      <p:grpSp>
        <p:nvGrpSpPr>
          <p:cNvPr id="1791" name="Google Shape;1791;p106"/>
          <p:cNvGrpSpPr/>
          <p:nvPr/>
        </p:nvGrpSpPr>
        <p:grpSpPr>
          <a:xfrm>
            <a:off x="6451828" y="2767516"/>
            <a:ext cx="640295" cy="307112"/>
            <a:chOff x="4209500" y="2068525"/>
            <a:chExt cx="937200" cy="612508"/>
          </a:xfrm>
        </p:grpSpPr>
        <p:sp>
          <p:nvSpPr>
            <p:cNvPr id="1792" name="Google Shape;1792;p106"/>
            <p:cNvSpPr/>
            <p:nvPr/>
          </p:nvSpPr>
          <p:spPr>
            <a:xfrm>
              <a:off x="4270950" y="2068525"/>
              <a:ext cx="798900" cy="536400"/>
            </a:xfrm>
            <a:prstGeom prst="roundRect">
              <a:avLst>
                <a:gd fmla="val 16667" name="adj"/>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3" name="Google Shape;1793;p106"/>
            <p:cNvSpPr/>
            <p:nvPr/>
          </p:nvSpPr>
          <p:spPr>
            <a:xfrm>
              <a:off x="4209500" y="2244533"/>
              <a:ext cx="937200" cy="4365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94" name="Google Shape;1794;p106"/>
          <p:cNvGrpSpPr/>
          <p:nvPr/>
        </p:nvGrpSpPr>
        <p:grpSpPr>
          <a:xfrm flipH="1" rot="10800000">
            <a:off x="7196829" y="2522974"/>
            <a:ext cx="640295" cy="307112"/>
            <a:chOff x="4209500" y="2068525"/>
            <a:chExt cx="937200" cy="612508"/>
          </a:xfrm>
        </p:grpSpPr>
        <p:sp>
          <p:nvSpPr>
            <p:cNvPr id="1795" name="Google Shape;1795;p106"/>
            <p:cNvSpPr/>
            <p:nvPr/>
          </p:nvSpPr>
          <p:spPr>
            <a:xfrm>
              <a:off x="4270950" y="2068525"/>
              <a:ext cx="798900" cy="5364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6" name="Google Shape;1796;p106"/>
            <p:cNvSpPr/>
            <p:nvPr/>
          </p:nvSpPr>
          <p:spPr>
            <a:xfrm>
              <a:off x="4209500" y="2244533"/>
              <a:ext cx="937200" cy="4365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97" name="Google Shape;1797;p106"/>
          <p:cNvPicPr preferRelativeResize="0"/>
          <p:nvPr/>
        </p:nvPicPr>
        <p:blipFill rotWithShape="1">
          <a:blip r:embed="rId3">
            <a:alphaModFix/>
          </a:blip>
          <a:srcRect b="9641" l="0" r="0" t="0"/>
          <a:stretch/>
        </p:blipFill>
        <p:spPr>
          <a:xfrm>
            <a:off x="6118850" y="1276176"/>
            <a:ext cx="2058825" cy="1208725"/>
          </a:xfrm>
          <a:prstGeom prst="rect">
            <a:avLst/>
          </a:prstGeom>
          <a:noFill/>
          <a:ln>
            <a:noFill/>
          </a:ln>
        </p:spPr>
      </p:pic>
      <p:sp>
        <p:nvSpPr>
          <p:cNvPr id="1798" name="Google Shape;1798;p106"/>
          <p:cNvSpPr txBox="1"/>
          <p:nvPr>
            <p:ph idx="1" type="body"/>
          </p:nvPr>
        </p:nvSpPr>
        <p:spPr>
          <a:xfrm>
            <a:off x="324000" y="759300"/>
            <a:ext cx="8496000" cy="31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Fasalku waxay baaraan natiijada ugu badan ee dhacda marka la rogo frisbee.</a:t>
            </a:r>
            <a:endParaRPr sz="1800"/>
          </a:p>
        </p:txBody>
      </p:sp>
      <p:sp>
        <p:nvSpPr>
          <p:cNvPr id="1799" name="Google Shape;1799;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Tixgelinta tirada tijaabooyinka (trials) loo baahan yahay</a:t>
            </a:r>
            <a:endParaRPr/>
          </a:p>
        </p:txBody>
      </p:sp>
      <p:sp>
        <p:nvSpPr>
          <p:cNvPr id="1800" name="Google Shape;1800;p106"/>
          <p:cNvSpPr txBox="1"/>
          <p:nvPr>
            <p:ph idx="1" type="body"/>
          </p:nvPr>
        </p:nvSpPr>
        <p:spPr>
          <a:xfrm>
            <a:off x="324000" y="1216500"/>
            <a:ext cx="4992600" cy="133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 Tijaabo (experiment) ayaa la sameeyay 10 tijaabo (trials). Jaantuska (bar chart) wuxuu muujinayaa natiijooyinka.</a:t>
            </a:r>
            <a:r>
              <a:rPr b="1" lang="en-GB" sz="1100">
                <a:latin typeface="Lexend"/>
              </a:rPr>
              <a:t/>
            </a:r>
            <a:r>
              <a:rPr lang="en-GB" sz="1100">
                <a:latin typeface="Lexend"/>
              </a:rPr>
              <a:t/>
            </a:r>
            <a:br>
              <a:rPr lang="en-GB" sz="1800"/>
            </a:br>
            <a:r>
              <a:rPr lang="en-GB" sz="1100">
                <a:latin typeface="Lexend"/>
              </a:rPr>
              <a:t/>
            </a:r>
            <a:endParaRPr sz="1800"/>
          </a:p>
          <a:p>
            <a:pPr indent="0" lvl="0" marL="0" rtl="0" algn="l">
              <a:spcBef>
                <a:spcPts val="0"/>
              </a:spcBef>
              <a:spcAft>
                <a:spcPts val="0"/>
              </a:spcAft>
              <a:buClr>
                <a:schemeClr val="dk1"/>
              </a:buClr>
              <a:buSzPts val="1100"/>
              <a:buFont typeface="Arial"/>
              <a:buNone/>
            </a:pPr>
            <a:r>
              <a:rPr lang="en-GB" sz="1100">
                <a:latin typeface="Lexend"/>
              </a:rPr>
              <a:t>Ma waxaa u muuqdaa hal natiijo (outcome) inay u badan tahay inay dhacdo marka loo eego midka kale? Haddii ay tahay, kee?</a:t>
            </a:r>
            <a:endParaRPr sz="1800"/>
          </a:p>
        </p:txBody>
      </p:sp>
      <p:cxnSp>
        <p:nvCxnSpPr>
          <p:cNvPr id="1801" name="Google Shape;1801;p106"/>
          <p:cNvCxnSpPr/>
          <p:nvPr/>
        </p:nvCxnSpPr>
        <p:spPr>
          <a:xfrm>
            <a:off x="6123644" y="2479409"/>
            <a:ext cx="2321700" cy="0"/>
          </a:xfrm>
          <a:prstGeom prst="straightConnector1">
            <a:avLst/>
          </a:prstGeom>
          <a:noFill/>
          <a:ln cap="flat" cmpd="sng" w="28575">
            <a:solidFill>
              <a:schemeClr val="dk1"/>
            </a:solidFill>
            <a:prstDash val="solid"/>
            <a:round/>
            <a:headEnd len="med" w="med" type="none"/>
            <a:tailEnd len="med" w="med" type="triangle"/>
          </a:ln>
        </p:spPr>
      </p:cxnSp>
      <p:cxnSp>
        <p:nvCxnSpPr>
          <p:cNvPr id="1802" name="Google Shape;1802;p106"/>
          <p:cNvCxnSpPr/>
          <p:nvPr/>
        </p:nvCxnSpPr>
        <p:spPr>
          <a:xfrm rot="10800000">
            <a:off x="6123644" y="1078794"/>
            <a:ext cx="0" cy="1406100"/>
          </a:xfrm>
          <a:prstGeom prst="straightConnector1">
            <a:avLst/>
          </a:prstGeom>
          <a:noFill/>
          <a:ln cap="flat" cmpd="sng" w="28575">
            <a:solidFill>
              <a:schemeClr val="dk1"/>
            </a:solidFill>
            <a:prstDash val="solid"/>
            <a:round/>
            <a:headEnd len="med" w="med" type="none"/>
            <a:tailEnd len="med" w="med" type="triangle"/>
          </a:ln>
        </p:spPr>
      </p:cxnSp>
      <p:cxnSp>
        <p:nvCxnSpPr>
          <p:cNvPr id="1803" name="Google Shape;1803;p106"/>
          <p:cNvCxnSpPr/>
          <p:nvPr/>
        </p:nvCxnSpPr>
        <p:spPr>
          <a:xfrm rot="10800000">
            <a:off x="6050974" y="2475089"/>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804" name="Google Shape;1804;p106"/>
          <p:cNvCxnSpPr/>
          <p:nvPr/>
        </p:nvCxnSpPr>
        <p:spPr>
          <a:xfrm rot="10800000">
            <a:off x="6050974" y="2109167"/>
            <a:ext cx="86700" cy="0"/>
          </a:xfrm>
          <a:prstGeom prst="straightConnector1">
            <a:avLst/>
          </a:prstGeom>
          <a:noFill/>
          <a:ln cap="flat" cmpd="sng" w="38100">
            <a:solidFill>
              <a:schemeClr val="dk1"/>
            </a:solidFill>
            <a:prstDash val="solid"/>
            <a:round/>
            <a:headEnd len="med" w="med" type="none"/>
            <a:tailEnd len="med" w="med" type="none"/>
          </a:ln>
        </p:spPr>
      </p:cxnSp>
      <p:cxnSp>
        <p:nvCxnSpPr>
          <p:cNvPr id="1805" name="Google Shape;1805;p106"/>
          <p:cNvCxnSpPr/>
          <p:nvPr/>
        </p:nvCxnSpPr>
        <p:spPr>
          <a:xfrm rot="10800000">
            <a:off x="6050974" y="1377322"/>
            <a:ext cx="86700" cy="0"/>
          </a:xfrm>
          <a:prstGeom prst="straightConnector1">
            <a:avLst/>
          </a:prstGeom>
          <a:noFill/>
          <a:ln cap="flat" cmpd="sng" w="38100">
            <a:solidFill>
              <a:schemeClr val="dk1"/>
            </a:solidFill>
            <a:prstDash val="solid"/>
            <a:round/>
            <a:headEnd len="med" w="med" type="none"/>
            <a:tailEnd len="med" w="med" type="none"/>
          </a:ln>
        </p:spPr>
      </p:cxnSp>
      <p:sp>
        <p:nvSpPr>
          <p:cNvPr id="1806" name="Google Shape;1806;p106"/>
          <p:cNvSpPr txBox="1"/>
          <p:nvPr>
            <p:ph idx="4294967295" type="body"/>
          </p:nvPr>
        </p:nvSpPr>
        <p:spPr>
          <a:xfrm>
            <a:off x="5915278" y="1254158"/>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600"/>
          </a:p>
        </p:txBody>
      </p:sp>
      <p:sp>
        <p:nvSpPr>
          <p:cNvPr id="1807" name="Google Shape;1807;p106"/>
          <p:cNvSpPr txBox="1"/>
          <p:nvPr>
            <p:ph idx="4294967295" type="body"/>
          </p:nvPr>
        </p:nvSpPr>
        <p:spPr>
          <a:xfrm>
            <a:off x="5915525" y="2347346"/>
            <a:ext cx="1353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600"/>
          </a:p>
        </p:txBody>
      </p:sp>
      <p:sp>
        <p:nvSpPr>
          <p:cNvPr id="1808" name="Google Shape;1808;p106"/>
          <p:cNvSpPr txBox="1"/>
          <p:nvPr>
            <p:ph idx="4294967295" type="body"/>
          </p:nvPr>
        </p:nvSpPr>
        <p:spPr>
          <a:xfrm>
            <a:off x="6448925" y="2460325"/>
            <a:ext cx="6687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madax (heads)</a:t>
            </a:r>
            <a:endParaRPr sz="1600"/>
          </a:p>
        </p:txBody>
      </p:sp>
      <p:sp>
        <p:nvSpPr>
          <p:cNvPr id="1809" name="Google Shape;1809;p106"/>
          <p:cNvSpPr txBox="1"/>
          <p:nvPr>
            <p:ph idx="4294967295" type="body"/>
          </p:nvPr>
        </p:nvSpPr>
        <p:spPr>
          <a:xfrm>
            <a:off x="7303473" y="2460325"/>
            <a:ext cx="5127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dabo (tails)</a:t>
            </a:r>
            <a:endParaRPr sz="1600"/>
          </a:p>
        </p:txBody>
      </p:sp>
      <p:sp>
        <p:nvSpPr>
          <p:cNvPr id="1810" name="Google Shape;1810;p106"/>
          <p:cNvSpPr txBox="1"/>
          <p:nvPr>
            <p:ph idx="4294967295" type="body"/>
          </p:nvPr>
        </p:nvSpPr>
        <p:spPr>
          <a:xfrm rot="-5400000">
            <a:off x="5095357" y="1774546"/>
            <a:ext cx="9945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noqnoqosho (frequency)</a:t>
            </a:r>
            <a:endParaRPr sz="1600"/>
          </a:p>
        </p:txBody>
      </p:sp>
      <p:cxnSp>
        <p:nvCxnSpPr>
          <p:cNvPr id="1811" name="Google Shape;1811;p106"/>
          <p:cNvCxnSpPr/>
          <p:nvPr/>
        </p:nvCxnSpPr>
        <p:spPr>
          <a:xfrm rot="10800000">
            <a:off x="6050974" y="1743244"/>
            <a:ext cx="86700" cy="0"/>
          </a:xfrm>
          <a:prstGeom prst="straightConnector1">
            <a:avLst/>
          </a:prstGeom>
          <a:noFill/>
          <a:ln cap="flat" cmpd="sng" w="38100">
            <a:solidFill>
              <a:schemeClr val="dk1"/>
            </a:solidFill>
            <a:prstDash val="solid"/>
            <a:round/>
            <a:headEnd len="med" w="med" type="none"/>
            <a:tailEnd len="med" w="med" type="none"/>
          </a:ln>
        </p:spPr>
      </p:cxnSp>
      <p:sp>
        <p:nvSpPr>
          <p:cNvPr id="1812" name="Google Shape;1812;p106"/>
          <p:cNvSpPr txBox="1"/>
          <p:nvPr>
            <p:ph idx="4294967295" type="body"/>
          </p:nvPr>
        </p:nvSpPr>
        <p:spPr>
          <a:xfrm>
            <a:off x="5915278" y="1615593"/>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600"/>
          </a:p>
        </p:txBody>
      </p:sp>
      <p:sp>
        <p:nvSpPr>
          <p:cNvPr id="1813" name="Google Shape;1813;p106"/>
          <p:cNvSpPr txBox="1"/>
          <p:nvPr>
            <p:ph idx="4294967295" type="body"/>
          </p:nvPr>
        </p:nvSpPr>
        <p:spPr>
          <a:xfrm>
            <a:off x="5915278" y="1970864"/>
            <a:ext cx="162900" cy="20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600"/>
          </a:p>
        </p:txBody>
      </p:sp>
      <p:sp>
        <p:nvSpPr>
          <p:cNvPr id="1814" name="Google Shape;1814;p106"/>
          <p:cNvSpPr txBox="1"/>
          <p:nvPr/>
        </p:nvSpPr>
        <p:spPr>
          <a:xfrm>
            <a:off x="448850" y="2562000"/>
            <a:ext cx="4048200" cy="492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Kalam"/>
                <a:ea typeface="Kalam"/>
                <a:cs typeface="Kalam"/>
                <a:sym typeface="Kalam"/>
              </a:rPr>
              <a:t>Natiijooyinku waxay u muuqdaan kuwo isku mid ah oo ay u badan tahay inay dhacaan.</a:t>
            </a:r>
            <a:endParaRPr sz="2000">
              <a:solidFill>
                <a:srgbClr val="000000"/>
              </a:solidFill>
              <a:latin typeface="Kalam"/>
              <a:ea typeface="Kalam"/>
              <a:cs typeface="Kalam"/>
              <a:sym typeface="Kalam"/>
            </a:endParaRPr>
          </a:p>
        </p:txBody>
      </p:sp>
      <p:sp>
        <p:nvSpPr>
          <p:cNvPr id="1815" name="Google Shape;1815;p106"/>
          <p:cNvSpPr txBox="1"/>
          <p:nvPr>
            <p:ph idx="1" type="body"/>
          </p:nvPr>
        </p:nvSpPr>
        <p:spPr>
          <a:xfrm>
            <a:off x="534556" y="5674978"/>
            <a:ext cx="6855300" cy="3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Jawaabuhu way kala duwanaan karaan iyadoo ku xiran natiijooyinka simulation-ka.</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Iyadoo la tixgelinayo tirada tijaabooyinka (trials) loo baahan yahay</a:t>
            </a:r>
            <a:endParaRPr/>
          </a:p>
        </p:txBody>
      </p:sp>
      <p:sp>
        <p:nvSpPr>
          <p:cNvPr id="1821" name="Google Shape;1821;p107"/>
          <p:cNvSpPr txBox="1"/>
          <p:nvPr>
            <p:ph idx="1" type="body"/>
          </p:nvPr>
        </p:nvSpPr>
        <p:spPr>
          <a:xfrm>
            <a:off x="324000" y="788448"/>
            <a:ext cx="8496000" cy="191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 Isticmaal linkiga si aad u gasho simulation-ka tijaabadan: Frisbee flip simulation🖇 Sanduuqa 'count' wuxuu muujinayaa tirada tijaabooyinka (trials) la dhammeeyay. Riix badhanka 'run' si aad u bilowdo simulation-ka oo u daa ugu yaraan 500 tijaabo (trials).</a:t>
            </a:r>
            <a:r>
              <a:rPr lang="en-GB" sz="1100" u="sng">
                <a:solidFill>
                  <a:schemeClr val="hlink"/>
                </a:solidFill>
                <a:latin typeface="Lexend"/>
                <a:hlinkClick r:id="rId3"/>
              </a:rPr>
              <a:t/>
            </a:r>
            <a:r>
              <a:rPr lang="en-GB" sz="1100">
                <a:latin typeface="Lexend"/>
              </a:rPr>
              <a:t/>
            </a:r>
            <a:br>
              <a:rPr lang="en-GB" sz="1800"/>
            </a:br>
            <a:r>
              <a:rPr lang="en-GB" sz="1100">
                <a:latin typeface="Lexend"/>
              </a:rPr>
              <a:t/>
            </a:r>
            <a:br>
              <a:rPr lang="en-GB" sz="1800"/>
            </a:br>
            <a:r>
              <a:rPr lang="en-GB" sz="1100">
                <a:latin typeface="Lexend"/>
              </a:rPr>
              <a:t/>
            </a:r>
            <a:endParaRPr sz="1800"/>
          </a:p>
          <a:p>
            <a:pPr indent="0" lvl="0" marL="0" rtl="0" algn="l">
              <a:spcBef>
                <a:spcPts val="0"/>
              </a:spcBef>
              <a:spcAft>
                <a:spcPts val="0"/>
              </a:spcAft>
              <a:buNone/>
            </a:pPr>
            <a:r>
              <a:rPr lang="en-GB" sz="1100">
                <a:latin typeface="Lexend"/>
              </a:rPr>
              <a:t>Sidee natiijooyinka tijaabadan uga duwan yihiin kuwa qaybta (a)?</a:t>
            </a:r>
            <a:r>
              <a:rPr b="1" lang="en-GB" sz="1100">
                <a:latin typeface="Lexend"/>
              </a:rPr>
              <a:t/>
            </a:r>
            <a:r>
              <a:rPr lang="en-GB" sz="1100">
                <a:latin typeface="Lexend"/>
              </a:rPr>
              <a:t/>
            </a:r>
            <a:endParaRPr sz="1800"/>
          </a:p>
        </p:txBody>
      </p:sp>
      <p:sp>
        <p:nvSpPr>
          <p:cNvPr id="1822" name="Google Shape;1822;p107"/>
          <p:cNvSpPr txBox="1"/>
          <p:nvPr>
            <p:ph idx="1" type="body"/>
          </p:nvPr>
        </p:nvSpPr>
        <p:spPr>
          <a:xfrm>
            <a:off x="324000" y="3617578"/>
            <a:ext cx="8496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Natiijooyinka tijaabadee ayaa u muuqda kuwo lagu kalsoonaan karo? Sharax jawaabtaada.</a:t>
            </a:r>
            <a:r>
              <a:rPr b="1" lang="en-GB" sz="1100">
                <a:latin typeface="Lexend"/>
              </a:rPr>
              <a:t/>
            </a:r>
            <a:r>
              <a:rPr lang="en-GB" sz="1100">
                <a:latin typeface="Lexend"/>
              </a:rPr>
              <a:t/>
            </a:r>
            <a:endParaRPr sz="1800"/>
          </a:p>
        </p:txBody>
      </p:sp>
      <p:sp>
        <p:nvSpPr>
          <p:cNvPr id="1823" name="Google Shape;1823;p107"/>
          <p:cNvSpPr txBox="1"/>
          <p:nvPr>
            <p:ph idx="1" type="body"/>
          </p:nvPr>
        </p:nvSpPr>
        <p:spPr>
          <a:xfrm>
            <a:off x="324000" y="2700000"/>
            <a:ext cx="8496000" cy="6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'Marka la isticmaalo tiro badan oo tijaabooyin (trials) ah, madax (heads) ayaa waxyar ka badan dabo (tails). Tani waxay soo jeedin kartaa in madax (heads) ay waxyar u badan tahay inay dhacdo marka loo eego dabo (tails).'</a:t>
            </a:r>
            <a:endParaRPr sz="2000">
              <a:latin typeface="Kalam"/>
              <a:ea typeface="Kalam"/>
              <a:cs typeface="Kalam"/>
              <a:sym typeface="Kalam"/>
            </a:endParaRPr>
          </a:p>
        </p:txBody>
      </p:sp>
      <p:sp>
        <p:nvSpPr>
          <p:cNvPr id="1824" name="Google Shape;1824;p107"/>
          <p:cNvSpPr txBox="1"/>
          <p:nvPr>
            <p:ph idx="1" type="body"/>
          </p:nvPr>
        </p:nvSpPr>
        <p:spPr>
          <a:xfrm>
            <a:off x="324000" y="4072050"/>
            <a:ext cx="8283000" cy="68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Natiijooyinka tijaabada qaybta (b) ayaa lagu kalsoonaan karo sababtoo ah waxay isticmaashaa tiro aad u badan oo tijaabooyin (trials) ah.</a:t>
            </a:r>
            <a:r>
              <a:rPr b="1"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8" name="Shape 1828"/>
        <p:cNvGrpSpPr/>
        <p:nvPr/>
      </p:nvGrpSpPr>
      <p:grpSpPr>
        <a:xfrm>
          <a:off x="0" y="0"/>
          <a:ext cx="0" cy="0"/>
          <a:chOff x="0" y="0"/>
          <a:chExt cx="0" cy="0"/>
        </a:xfrm>
      </p:grpSpPr>
      <p:sp>
        <p:nvSpPr>
          <p:cNvPr id="1829" name="Google Shape;1829;p108"/>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400">
                <a:latin typeface="Lexend"/>
              </a:rPr>
              <a:t>Tijaabo (experiment) ayaa loo qaabayn karaa si loo baaro in hal dhacdo (event) ay u badan tahay inay dhacdo marka loo eego mid kale.</a:t>
            </a:r>
            <a:r>
              <a:rPr b="1" lang="en-GB" sz="1400">
                <a:latin typeface="Lexend"/>
              </a:rPr>
              <a:t/>
            </a:r>
            <a:r>
              <a:rPr lang="en-GB" sz="1400">
                <a:latin typeface="Lexend"/>
              </a:rPr>
              <a:t/>
            </a:r>
            <a:br>
              <a:rPr lang="en-GB"/>
            </a:br>
            <a:endParaRPr sz="1000"/>
          </a:p>
          <a:p>
            <a:pPr indent="-368300" lvl="0" marL="457200" rtl="0" algn="l">
              <a:spcBef>
                <a:spcPts val="0"/>
              </a:spcBef>
              <a:spcAft>
                <a:spcPts val="0"/>
              </a:spcAft>
              <a:buSzPts val="2200"/>
              <a:buChar char="●"/>
              <a:defRPr/>
            </a:pPr>
            <a:r>
              <a:rPr lang="en-GB" sz="1400">
                <a:latin typeface="Lexend"/>
              </a:rPr>
              <a:t>Tijaabo (experiment) waa ku celcelinta tijaabo (trial) dhowr jeer si loo arko inta jeer ee natiijo kasta (outcome) ay dhacdo.</a:t>
            </a:r>
            <a:r>
              <a:rPr b="1" lang="en-GB" sz="1400">
                <a:latin typeface="Lexend"/>
              </a:rPr>
              <a:t/>
            </a:r>
            <a:r>
              <a:rPr lang="en-GB" sz="1400">
                <a:latin typeface="Lexend"/>
              </a:rPr>
              <a:t/>
            </a:r>
            <a:br>
              <a:rPr lang="en-GB"/>
            </a:br>
            <a:endParaRPr sz="1000"/>
          </a:p>
          <a:p>
            <a:pPr indent="-368300" lvl="0" marL="457200" rtl="0" algn="l">
              <a:spcBef>
                <a:spcPts val="0"/>
              </a:spcBef>
              <a:spcAft>
                <a:spcPts val="0"/>
              </a:spcAft>
              <a:buSzPts val="2200"/>
              <a:buChar char="●"/>
              <a:defRPr/>
            </a:pPr>
            <a:r>
              <a:rPr lang="en-GB" sz="1400">
                <a:latin typeface="Lexend"/>
              </a:rPr>
              <a:t>Natiijooyinka tijaabada (experiment) ayaa loo isticmaali karaa si loo go'aamiyo suurtogalnimada (likelihood) dhacdo kasta (event).</a:t>
            </a:r>
            <a:r>
              <a:rPr b="1" lang="en-GB" sz="1400">
                <a:latin typeface="Lexend"/>
              </a:rPr>
              <a:t/>
            </a:r>
            <a:r>
              <a:rPr lang="en-GB" sz="1400">
                <a:latin typeface="Lexend"/>
              </a:rPr>
              <a:t/>
            </a:r>
            <a:br>
              <a:rPr lang="en-GB"/>
            </a:br>
            <a:endParaRPr sz="1000"/>
          </a:p>
          <a:p>
            <a:pPr indent="-368300" lvl="0" marL="457200" rtl="0" algn="l">
              <a:spcBef>
                <a:spcPts val="0"/>
              </a:spcBef>
              <a:spcAft>
                <a:spcPts val="0"/>
              </a:spcAft>
              <a:buSzPts val="2200"/>
              <a:buChar char="●"/>
              <a:defRPr/>
            </a:pPr>
            <a:r>
              <a:rPr lang="en-GB" sz="1400">
                <a:latin typeface="Lexend"/>
              </a:rPr>
              <a:t>Tiro badan oo tijaabooyin (trials) ah ayaa laga yaabaa inay loo baahdo tijaabo (experiment) si loo soo saaro natiijooyin lagu kalsoonaan karo.</a:t>
            </a:r>
            <a:r>
              <a:rPr b="1" lang="en-GB" sz="1400">
                <a:latin typeface="Lexend"/>
              </a:rPr>
              <a:t/>
            </a:r>
            <a:r>
              <a:rPr lang="en-GB" sz="1400">
                <a:latin typeface="Lexend"/>
              </a:rPr>
              <a:t/>
            </a:r>
            <a:endParaRPr/>
          </a:p>
        </p:txBody>
      </p:sp>
      <p:sp>
        <p:nvSpPr>
          <p:cNvPr id="1830" name="Google Shape;1830;p108"/>
          <p:cNvSpPr txBox="1"/>
          <p:nvPr>
            <p:ph type="title"/>
          </p:nvPr>
        </p:nvSpPr>
        <p:spPr>
          <a:xfrm>
            <a:off x="1684800" y="51100"/>
            <a:ext cx="5103300" cy="6753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Tijaabooyin (experiments) lagu go'aaminayo sida ay u badan tahay in natiijo (outcome) dhacdo</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