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AB3277E-3E12-4634-AB05-300492CF9E7F}">
  <a:tblStyle styleId="{4AB3277E-3E12-4634-AB05-300492CF9E7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8e8f60980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8e8f60980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8e8f60980e_0_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8e8f60980e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28e8f60980e_0_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28e8f60980e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28e8f60980e_0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28e8f60980e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28e8f60980e_0_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28e8f60980e_0_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28e8f60980e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28e8f60980e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8e8f60980e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8e8f60980e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8e8f60980e_0_1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8e8f60980e_0_1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8e8f60980e_0_8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8e8f60980e_0_8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8e8f60980e_0_1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8e8f60980e_0_1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28e8f60980e_0_1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28e8f60980e_0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8e8f60980e_0_1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28e8f60980e_0_1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8e8f60980e_0_10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8e8f60980e_0_1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28e8f60980e_0_1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28e8f60980e_0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8e8f60980e_0_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8e8f60980e_0_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28e8f60980e_0_1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28e8f60980e_0_1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28e8f60980e_0_1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28e8f60980e_0_1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28e8f60980e_0_1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28e8f60980e_0_1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28e8f60980e_0_1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28e8f60980e_0_1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28e8f60980e_0_1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28e8f60980e_0_1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28e8f60980e_0_1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28e8f60980e_0_1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28e8f60980e_0_1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28e8f60980e_0_1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28e8f60980e_0_1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28e8f60980e_0_1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28e8f60980e_0_17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28e8f60980e_0_1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28e8f60980e_0_1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28e8f60980e_0_1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2b00b59ee4c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2b00b59ee4c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2b00b59ee4c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2b00b59ee4c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2b00b59ee4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2b00b59ee4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28e8f60980e_0_1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28e8f60980e_0_1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28e8f60980e_0_1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28e8f60980e_0_1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28e8f60980e_0_1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28e8f60980e_0_1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28e8f60980e_0_1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7" name="Google Shape;1297;g28e8f60980e_0_1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28e8f60980e_0_1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28e8f60980e_0_1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28e8f60980e_0_16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28e8f60980e_0_1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28e8f60980e_0_1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28e8f60980e_0_1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28e8f60980e_0_1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28e8f60980e_0_1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g28e8f60980e_0_1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7" name="Google Shape;1417;g28e8f60980e_0_1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8.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23.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2.png"/><Relationship Id="rId4" Type="http://schemas.openxmlformats.org/officeDocument/2006/relationships/image" Target="../media/image62.png"/><Relationship Id="rId5" Type="http://schemas.openxmlformats.org/officeDocument/2006/relationships/image" Target="../media/image26.png"/><Relationship Id="rId6" Type="http://schemas.openxmlformats.org/officeDocument/2006/relationships/image" Target="../media/image33.png"/><Relationship Id="rId7"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2.png"/><Relationship Id="rId4" Type="http://schemas.openxmlformats.org/officeDocument/2006/relationships/image" Target="../media/image19.png"/><Relationship Id="rId5" Type="http://schemas.openxmlformats.org/officeDocument/2006/relationships/image" Target="../media/image22.png"/><Relationship Id="rId6" Type="http://schemas.openxmlformats.org/officeDocument/2006/relationships/image" Target="../media/image32.png"/><Relationship Id="rId7" Type="http://schemas.openxmlformats.org/officeDocument/2006/relationships/image" Target="../media/image26.png"/><Relationship Id="rId8" Type="http://schemas.openxmlformats.org/officeDocument/2006/relationships/image" Target="../media/image33.png"/><Relationship Id="rId9"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2.png"/><Relationship Id="rId4" Type="http://schemas.openxmlformats.org/officeDocument/2006/relationships/image" Target="../media/image29.png"/><Relationship Id="rId5" Type="http://schemas.openxmlformats.org/officeDocument/2006/relationships/image" Target="../media/image19.png"/><Relationship Id="rId6" Type="http://schemas.openxmlformats.org/officeDocument/2006/relationships/image" Target="../media/image22.png"/><Relationship Id="rId7" Type="http://schemas.openxmlformats.org/officeDocument/2006/relationships/image" Target="../media/image32.png"/><Relationship Id="rId8" Type="http://schemas.openxmlformats.org/officeDocument/2006/relationships/image" Target="../media/image26.png"/><Relationship Id="rId9" Type="http://schemas.openxmlformats.org/officeDocument/2006/relationships/image" Target="../media/image33.png"/><Relationship Id="rId10" Type="http://schemas.openxmlformats.org/officeDocument/2006/relationships/image" Target="../media/image35.png"/><Relationship Id="rId11"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9.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40.png"/><Relationship Id="rId4" Type="http://schemas.openxmlformats.org/officeDocument/2006/relationships/image" Target="../media/image42.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5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0.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3" name="Shape 743"/>
        <p:cNvGrpSpPr/>
        <p:nvPr/>
      </p:nvGrpSpPr>
      <p:grpSpPr>
        <a:xfrm>
          <a:off x="0" y="0"/>
          <a:ext cx="0" cy="0"/>
          <a:chOff x="0" y="0"/>
          <a:chExt cx="0" cy="0"/>
        </a:xfrm>
      </p:grpSpPr>
      <p:sp>
        <p:nvSpPr>
          <p:cNvPr id="744" name="Google Shape;744;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5" name="Google Shape;745;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6" name="Google Shape;746;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7" name="Google Shape;747;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9" name="Google Shape;749;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8.png"/><Relationship Id="rId7" Type="http://schemas.openxmlformats.org/officeDocument/2006/relationships/image" Target="../media/image30.png"/><Relationship Id="rId8" Type="http://schemas.openxmlformats.org/officeDocument/2006/relationships/image" Target="../media/image34.png"/><Relationship Id="rId9"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28.png"/><Relationship Id="rId6"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30.png"/><Relationship Id="rId6"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3.png"/><Relationship Id="rId4" Type="http://schemas.openxmlformats.org/officeDocument/2006/relationships/image" Target="../media/image57.png"/><Relationship Id="rId5" Type="http://schemas.openxmlformats.org/officeDocument/2006/relationships/image" Target="../media/image56.png"/><Relationship Id="rId6" Type="http://schemas.openxmlformats.org/officeDocument/2006/relationships/image" Target="../media/image31.png"/><Relationship Id="rId7" Type="http://schemas.openxmlformats.org/officeDocument/2006/relationships/image" Target="../media/image4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4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5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28.png"/><Relationship Id="rId6"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53.png"/><Relationship Id="rId4" Type="http://schemas.openxmlformats.org/officeDocument/2006/relationships/image" Target="../media/image57.png"/><Relationship Id="rId5" Type="http://schemas.openxmlformats.org/officeDocument/2006/relationships/image" Target="../media/image31.png"/><Relationship Id="rId6" Type="http://schemas.openxmlformats.org/officeDocument/2006/relationships/image" Target="../media/image4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8.png"/><Relationship Id="rId7" Type="http://schemas.openxmlformats.org/officeDocument/2006/relationships/image" Target="../media/image30.png"/><Relationship Id="rId8" Type="http://schemas.openxmlformats.org/officeDocument/2006/relationships/image" Target="../media/image34.png"/><Relationship Id="rId9"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30.png"/><Relationship Id="rId6"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3.png"/><Relationship Id="rId4" Type="http://schemas.openxmlformats.org/officeDocument/2006/relationships/image" Target="../media/image57.png"/><Relationship Id="rId5" Type="http://schemas.openxmlformats.org/officeDocument/2006/relationships/image" Target="../media/image60.png"/><Relationship Id="rId6" Type="http://schemas.openxmlformats.org/officeDocument/2006/relationships/image" Target="../media/image31.png"/><Relationship Id="rId7"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60.png"/><Relationship Id="rId4" Type="http://schemas.openxmlformats.org/officeDocument/2006/relationships/image" Target="../media/image59.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30.png"/><Relationship Id="rId8"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755" name="Google Shape;755;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Xiriirro aan toos ahayn (Non-linear relationships)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sp>
        <p:nvSpPr>
          <p:cNvPr id="760" name="Google Shape;760;p64"/>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qiimeyn (value) karaa in ay jiraan taxano kale oo tirooyin ah iyo xaddidnaanta in la arko dhawr eray oo keliya oo taxane ah.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nvSpPr>
        <p:spPr>
          <a:xfrm>
            <a:off x="324000" y="902700"/>
            <a:ext cx="8496000" cy="717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Lexend"/>
                <a:cs typeface="Lexend"/>
                <a:sym typeface="Lexend"/>
              </a:rPr>
              <a:t>Taxane xisaabeed (ama toosan) (arithmetic/linear sequence) waa taxane uu farqiga u dhexeeya erayada isku xiga uu joogto yahay.</a:t>
            </a:r>
            <a:endParaRPr sz="2000">
              <a:solidFill>
                <a:srgbClr val="282828"/>
              </a:solidFill>
              <a:latin typeface="Lexend"/>
              <a:ea typeface="Lexend"/>
              <a:cs typeface="Lexend"/>
              <a:sym typeface="Lexend"/>
            </a:endParaRPr>
          </a:p>
        </p:txBody>
      </p:sp>
      <p:sp>
        <p:nvSpPr>
          <p:cNvPr id="771" name="Google Shape;771;p66"/>
          <p:cNvSpPr txBox="1"/>
          <p:nvPr/>
        </p:nvSpPr>
        <p:spPr>
          <a:xfrm>
            <a:off x="324000" y="1935009"/>
            <a:ext cx="8496000" cy="90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rgbClr val="282828"/>
                </a:solidFill>
                <a:latin typeface="Lexend"/>
                <a:ea typeface="Lexend"/>
                <a:cs typeface="Lexend"/>
                <a:sym typeface="Lexend"/>
              </a:rPr>
              <a:t>Taxane joomatari (geometric sequence) waa taxane leh xiriir isku dhufasho oo joogto ah oo u dhexeeya erayada isku xiga.</a:t>
            </a:r>
            <a:r>
              <a:rPr lang="en-GB" sz="1800">
                <a:solidFill>
                  <a:srgbClr val="000000"/>
                </a:solidFill>
                <a:latin typeface="Lexend"/>
                <a:ea typeface="Lexend"/>
                <a:cs typeface="Lexend"/>
                <a:sym typeface="Lexend"/>
              </a:rPr>
              <a:t/>
            </a:r>
            <a:r>
              <a:rPr b="1" lang="en-GB" sz="1800">
                <a:solidFill>
                  <a:srgbClr val="000000"/>
                </a:solidFill>
                <a:latin typeface="Lexend"/>
                <a:ea typeface="Lexend"/>
                <a:cs typeface="Lexend"/>
                <a:sym typeface="Lexend"/>
              </a:rPr>
              <a:t/>
            </a:r>
            <a:r>
              <a:rPr lang="en-GB" sz="18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Taxano kale</a:t>
            </a:r>
            <a:endParaRPr/>
          </a:p>
        </p:txBody>
      </p:sp>
      <p:sp>
        <p:nvSpPr>
          <p:cNvPr id="777" name="Google Shape;777;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778" name="Google Shape;778;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pic>
        <p:nvPicPr>
          <p:cNvPr id="779" name="Google Shape;779;p67"/>
          <p:cNvPicPr preferRelativeResize="0"/>
          <p:nvPr/>
        </p:nvPicPr>
        <p:blipFill>
          <a:blip r:embed="rId3">
            <a:alphaModFix/>
          </a:blip>
          <a:stretch>
            <a:fillRect/>
          </a:stretch>
        </p:blipFill>
        <p:spPr>
          <a:xfrm>
            <a:off x="41350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Taxano kale</a:t>
            </a:r>
            <a:endParaRPr/>
          </a:p>
        </p:txBody>
      </p:sp>
      <p:sp>
        <p:nvSpPr>
          <p:cNvPr id="785" name="Google Shape;785;p68"/>
          <p:cNvSpPr txBox="1"/>
          <p:nvPr>
            <p:ph idx="1" type="body"/>
          </p:nvPr>
        </p:nvSpPr>
        <p:spPr>
          <a:xfrm>
            <a:off x="324000" y="3564675"/>
            <a:ext cx="57651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Maxaad u malaynaysaa inuu noqon doono erayga xiga?</a:t>
            </a:r>
            <a:endParaRPr sz="1800"/>
          </a:p>
        </p:txBody>
      </p:sp>
      <p:grpSp>
        <p:nvGrpSpPr>
          <p:cNvPr id="786" name="Google Shape;786;p68"/>
          <p:cNvGrpSpPr/>
          <p:nvPr/>
        </p:nvGrpSpPr>
        <p:grpSpPr>
          <a:xfrm>
            <a:off x="5391375" y="1114800"/>
            <a:ext cx="3379163" cy="1810402"/>
            <a:chOff x="5391375" y="810000"/>
            <a:chExt cx="3379163" cy="1810402"/>
          </a:xfrm>
        </p:grpSpPr>
        <p:sp>
          <p:nvSpPr>
            <p:cNvPr id="787" name="Google Shape;787;p68"/>
            <p:cNvSpPr txBox="1"/>
            <p:nvPr/>
          </p:nvSpPr>
          <p:spPr>
            <a:xfrm flipH="1">
              <a:off x="7996838" y="2298502"/>
              <a:ext cx="773700" cy="321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500">
                  <a:latin typeface="Lexend"/>
                  <a:ea typeface="Lexend"/>
                  <a:cs typeface="Lexend"/>
                  <a:sym typeface="Lexend"/>
                </a:rPr>
                <a:t>Suad</a:t>
              </a:r>
              <a:endParaRPr sz="1800">
                <a:latin typeface="Lexend"/>
                <a:ea typeface="Lexend"/>
                <a:cs typeface="Lexend"/>
                <a:sym typeface="Lexend"/>
              </a:endParaRPr>
            </a:p>
          </p:txBody>
        </p:sp>
        <p:pic>
          <p:nvPicPr>
            <p:cNvPr id="788" name="Google Shape;788;p68"/>
            <p:cNvPicPr preferRelativeResize="0"/>
            <p:nvPr/>
          </p:nvPicPr>
          <p:blipFill>
            <a:blip r:embed="rId8">
              <a:alphaModFix/>
            </a:blip>
            <a:stretch>
              <a:fillRect/>
            </a:stretch>
          </p:blipFill>
          <p:spPr>
            <a:xfrm>
              <a:off x="8111574" y="1694751"/>
              <a:ext cx="544251" cy="603748"/>
            </a:xfrm>
            <a:prstGeom prst="rect">
              <a:avLst/>
            </a:prstGeom>
            <a:noFill/>
            <a:ln>
              <a:noFill/>
            </a:ln>
          </p:spPr>
        </p:pic>
        <p:pic>
          <p:nvPicPr>
            <p:cNvPr id="789" name="Google Shape;789;p68"/>
            <p:cNvPicPr preferRelativeResize="0"/>
            <p:nvPr/>
          </p:nvPicPr>
          <p:blipFill rotWithShape="1">
            <a:blip r:embed="rId4">
              <a:alphaModFix/>
            </a:blip>
            <a:srcRect b="43690" l="0" r="57905" t="0"/>
            <a:stretch/>
          </p:blipFill>
          <p:spPr>
            <a:xfrm>
              <a:off x="5391375" y="810000"/>
              <a:ext cx="2820500" cy="1183701"/>
            </a:xfrm>
            <a:prstGeom prst="rect">
              <a:avLst/>
            </a:prstGeom>
            <a:noFill/>
            <a:ln>
              <a:noFill/>
            </a:ln>
          </p:spPr>
        </p:pic>
        <p:sp>
          <p:nvSpPr>
            <p:cNvPr id="790" name="Google Shape;790;p68"/>
            <p:cNvSpPr/>
            <p:nvPr/>
          </p:nvSpPr>
          <p:spPr>
            <a:xfrm flipH="1">
              <a:off x="5546737" y="863650"/>
              <a:ext cx="2557500" cy="712500"/>
            </a:xfrm>
            <a:prstGeom prst="rect">
              <a:avLst/>
            </a:pr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lang="en-GB" sz="1300">
                  <a:latin typeface="Kalam"/>
                  <a:ea typeface="Kalam"/>
                  <a:cs typeface="Kalam"/>
                  <a:sym typeface="Kalam"/>
                </a:rPr>
                <a:t>Taasi waa fududahay, waa taxane toosan (linear sequence) marka erayga xiga waa 11.</a:t>
              </a:r>
              <a:endParaRPr sz="2000">
                <a:latin typeface="Kalam"/>
                <a:ea typeface="Kalam"/>
                <a:cs typeface="Kalam"/>
                <a:sym typeface="Kalam"/>
              </a:endParaRPr>
            </a:p>
          </p:txBody>
        </p:sp>
      </p:grpSp>
      <p:grpSp>
        <p:nvGrpSpPr>
          <p:cNvPr id="791" name="Google Shape;791;p68"/>
          <p:cNvGrpSpPr/>
          <p:nvPr/>
        </p:nvGrpSpPr>
        <p:grpSpPr>
          <a:xfrm>
            <a:off x="1196594" y="2330125"/>
            <a:ext cx="2757248" cy="1224000"/>
            <a:chOff x="1196594" y="2330125"/>
            <a:chExt cx="2757248" cy="1224000"/>
          </a:xfrm>
        </p:grpSpPr>
        <p:pic>
          <p:nvPicPr>
            <p:cNvPr id="792" name="Google Shape;792;p68"/>
            <p:cNvPicPr preferRelativeResize="0"/>
            <p:nvPr/>
          </p:nvPicPr>
          <p:blipFill rotWithShape="1">
            <a:blip r:embed="rId4">
              <a:alphaModFix/>
            </a:blip>
            <a:srcRect b="43690" l="0" r="57905" t="0"/>
            <a:stretch/>
          </p:blipFill>
          <p:spPr>
            <a:xfrm rot="10800000">
              <a:off x="1196594" y="2330125"/>
              <a:ext cx="2757248" cy="1224000"/>
            </a:xfrm>
            <a:prstGeom prst="rect">
              <a:avLst/>
            </a:prstGeom>
            <a:noFill/>
            <a:ln>
              <a:noFill/>
            </a:ln>
          </p:spPr>
        </p:pic>
        <p:sp>
          <p:nvSpPr>
            <p:cNvPr id="793" name="Google Shape;793;p68"/>
            <p:cNvSpPr/>
            <p:nvPr/>
          </p:nvSpPr>
          <p:spPr>
            <a:xfrm>
              <a:off x="1492756" y="2612398"/>
              <a:ext cx="2452800" cy="88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latin typeface="Lexend"/>
                  <a:ea typeface="Lexend"/>
                  <a:cs typeface="Lexend"/>
                  <a:sym typeface="Lexend"/>
                </a:rPr>
                <a:t>Dhab ahaantii waa tirooyinka khudrada ah ee aan ku jirin lambarka 1</a:t>
              </a:r>
              <a:endParaRPr sz="1800">
                <a:latin typeface="Lexend"/>
                <a:ea typeface="Lexend"/>
                <a:cs typeface="Lexend"/>
                <a:sym typeface="Lexend"/>
              </a:endParaRPr>
            </a:p>
          </p:txBody>
        </p:sp>
      </p:grpSp>
      <p:sp>
        <p:nvSpPr>
          <p:cNvPr id="794" name="Google Shape;794;p68"/>
          <p:cNvSpPr txBox="1"/>
          <p:nvPr>
            <p:ph idx="1" type="body"/>
          </p:nvPr>
        </p:nvSpPr>
        <p:spPr>
          <a:xfrm>
            <a:off x="324000" y="3942725"/>
            <a:ext cx="57651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3da lambar ee xiga ee taxanaha Axmed?</a:t>
            </a:r>
            <a:endParaRPr sz="1800"/>
          </a:p>
        </p:txBody>
      </p:sp>
      <p:grpSp>
        <p:nvGrpSpPr>
          <p:cNvPr id="795" name="Google Shape;795;p68"/>
          <p:cNvGrpSpPr/>
          <p:nvPr/>
        </p:nvGrpSpPr>
        <p:grpSpPr>
          <a:xfrm>
            <a:off x="954675" y="667038"/>
            <a:ext cx="2665825" cy="1905925"/>
            <a:chOff x="1008576" y="745979"/>
            <a:chExt cx="2665825" cy="1390070"/>
          </a:xfrm>
        </p:grpSpPr>
        <p:pic>
          <p:nvPicPr>
            <p:cNvPr id="796" name="Google Shape;796;p68"/>
            <p:cNvPicPr preferRelativeResize="0"/>
            <p:nvPr/>
          </p:nvPicPr>
          <p:blipFill rotWithShape="1">
            <a:blip r:embed="rId4">
              <a:alphaModFix/>
            </a:blip>
            <a:srcRect b="43690" l="0" r="57905" t="0"/>
            <a:stretch/>
          </p:blipFill>
          <p:spPr>
            <a:xfrm flipH="1">
              <a:off x="1008576" y="745979"/>
              <a:ext cx="2665825" cy="1390070"/>
            </a:xfrm>
            <a:prstGeom prst="rect">
              <a:avLst/>
            </a:prstGeom>
            <a:noFill/>
            <a:ln>
              <a:noFill/>
            </a:ln>
          </p:spPr>
        </p:pic>
        <p:sp>
          <p:nvSpPr>
            <p:cNvPr id="797" name="Google Shape;797;p68"/>
            <p:cNvSpPr/>
            <p:nvPr/>
          </p:nvSpPr>
          <p:spPr>
            <a:xfrm>
              <a:off x="1301525" y="810000"/>
              <a:ext cx="2234100" cy="88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latin typeface="Lexend"/>
                  <a:ea typeface="Lexend"/>
                  <a:cs typeface="Lexend"/>
                  <a:sym typeface="Lexend"/>
                </a:rPr>
                <a:t>Waxaan qorayaa taxane raacaya qaanuun. Waa kuwan afarta eray ee ugu horreeya: 3, 5, 7, 9, …</a:t>
              </a:r>
              <a:endParaRPr sz="1800">
                <a:latin typeface="Lexend"/>
                <a:ea typeface="Lexend"/>
                <a:cs typeface="Lexend"/>
                <a:sym typeface="Lexend"/>
              </a:endParaRPr>
            </a:p>
          </p:txBody>
        </p:sp>
      </p:grpSp>
      <p:sp>
        <p:nvSpPr>
          <p:cNvPr id="798" name="Google Shape;798;p68"/>
          <p:cNvSpPr/>
          <p:nvPr/>
        </p:nvSpPr>
        <p:spPr>
          <a:xfrm>
            <a:off x="324000" y="4391625"/>
            <a:ext cx="7484400" cy="357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23, 25, 27, …</a:t>
            </a:r>
            <a:endParaRPr sz="2000">
              <a:latin typeface="Kalam"/>
              <a:ea typeface="Kalam"/>
              <a:cs typeface="Kalam"/>
              <a:sym typeface="Kalam"/>
            </a:endParaRPr>
          </a:p>
        </p:txBody>
      </p:sp>
      <p:grpSp>
        <p:nvGrpSpPr>
          <p:cNvPr id="799" name="Google Shape;799;p68"/>
          <p:cNvGrpSpPr/>
          <p:nvPr/>
        </p:nvGrpSpPr>
        <p:grpSpPr>
          <a:xfrm>
            <a:off x="324000" y="1522413"/>
            <a:ext cx="885300" cy="901800"/>
            <a:chOff x="4225600" y="1620000"/>
            <a:chExt cx="885300" cy="901800"/>
          </a:xfrm>
        </p:grpSpPr>
        <p:pic>
          <p:nvPicPr>
            <p:cNvPr id="800" name="Google Shape;800;p68"/>
            <p:cNvPicPr preferRelativeResize="0"/>
            <p:nvPr/>
          </p:nvPicPr>
          <p:blipFill>
            <a:blip r:embed="rId9">
              <a:alphaModFix/>
            </a:blip>
            <a:stretch>
              <a:fillRect/>
            </a:stretch>
          </p:blipFill>
          <p:spPr>
            <a:xfrm flipH="1">
              <a:off x="4320001" y="1620000"/>
              <a:ext cx="531986" cy="613501"/>
            </a:xfrm>
            <a:prstGeom prst="rect">
              <a:avLst/>
            </a:prstGeom>
            <a:noFill/>
            <a:ln>
              <a:noFill/>
            </a:ln>
          </p:spPr>
        </p:pic>
        <p:sp>
          <p:nvSpPr>
            <p:cNvPr id="801" name="Google Shape;801;p68"/>
            <p:cNvSpPr txBox="1"/>
            <p:nvPr/>
          </p:nvSpPr>
          <p:spPr>
            <a:xfrm>
              <a:off x="4225600" y="220830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500">
                  <a:latin typeface="Lexend"/>
                  <a:ea typeface="Lexend"/>
                  <a:cs typeface="Lexend"/>
                  <a:sym typeface="Lexend"/>
                </a:rPr>
                <a:t>Axmed</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Taxano kale</a:t>
            </a:r>
            <a:endParaRPr/>
          </a:p>
        </p:txBody>
      </p:sp>
      <p:grpSp>
        <p:nvGrpSpPr>
          <p:cNvPr id="807" name="Google Shape;807;p69"/>
          <p:cNvGrpSpPr/>
          <p:nvPr/>
        </p:nvGrpSpPr>
        <p:grpSpPr>
          <a:xfrm>
            <a:off x="169575" y="1516799"/>
            <a:ext cx="889500" cy="936280"/>
            <a:chOff x="169575" y="1516799"/>
            <a:chExt cx="889500" cy="936280"/>
          </a:xfrm>
        </p:grpSpPr>
        <p:sp>
          <p:nvSpPr>
            <p:cNvPr id="808" name="Google Shape;808;p69"/>
            <p:cNvSpPr txBox="1"/>
            <p:nvPr/>
          </p:nvSpPr>
          <p:spPr>
            <a:xfrm>
              <a:off x="169575" y="2082880"/>
              <a:ext cx="889500" cy="3702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Suad</a:t>
              </a:r>
              <a:endParaRPr sz="1800">
                <a:latin typeface="Lexend"/>
                <a:ea typeface="Lexend"/>
                <a:cs typeface="Lexend"/>
                <a:sym typeface="Lexend"/>
              </a:endParaRPr>
            </a:p>
          </p:txBody>
        </p:sp>
        <p:pic>
          <p:nvPicPr>
            <p:cNvPr id="809" name="Google Shape;809;p69"/>
            <p:cNvPicPr preferRelativeResize="0"/>
            <p:nvPr/>
          </p:nvPicPr>
          <p:blipFill>
            <a:blip r:embed="rId6">
              <a:alphaModFix/>
            </a:blip>
            <a:stretch>
              <a:fillRect/>
            </a:stretch>
          </p:blipFill>
          <p:spPr>
            <a:xfrm flipH="1">
              <a:off x="391323" y="1516799"/>
              <a:ext cx="510291" cy="566087"/>
            </a:xfrm>
            <a:prstGeom prst="rect">
              <a:avLst/>
            </a:prstGeom>
            <a:noFill/>
            <a:ln>
              <a:noFill/>
            </a:ln>
          </p:spPr>
        </p:pic>
      </p:grpSp>
      <p:grpSp>
        <p:nvGrpSpPr>
          <p:cNvPr id="810" name="Google Shape;810;p69"/>
          <p:cNvGrpSpPr/>
          <p:nvPr/>
        </p:nvGrpSpPr>
        <p:grpSpPr>
          <a:xfrm>
            <a:off x="860449" y="876700"/>
            <a:ext cx="3269759" cy="902099"/>
            <a:chOff x="860449" y="876700"/>
            <a:chExt cx="3269759" cy="902099"/>
          </a:xfrm>
        </p:grpSpPr>
        <p:pic>
          <p:nvPicPr>
            <p:cNvPr id="811" name="Google Shape;811;p69"/>
            <p:cNvPicPr preferRelativeResize="0"/>
            <p:nvPr/>
          </p:nvPicPr>
          <p:blipFill rotWithShape="1">
            <a:blip r:embed="rId4">
              <a:alphaModFix/>
            </a:blip>
            <a:srcRect b="43690" l="0" r="57905" t="0"/>
            <a:stretch/>
          </p:blipFill>
          <p:spPr>
            <a:xfrm flipH="1">
              <a:off x="860449" y="876700"/>
              <a:ext cx="3237151" cy="902099"/>
            </a:xfrm>
            <a:prstGeom prst="rect">
              <a:avLst/>
            </a:prstGeom>
            <a:noFill/>
            <a:ln>
              <a:noFill/>
            </a:ln>
          </p:spPr>
        </p:pic>
        <p:sp>
          <p:nvSpPr>
            <p:cNvPr id="812" name="Google Shape;812;p69"/>
            <p:cNvSpPr/>
            <p:nvPr/>
          </p:nvSpPr>
          <p:spPr>
            <a:xfrm>
              <a:off x="1108308" y="954961"/>
              <a:ext cx="3021900" cy="71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Waxaan ku xigay! Waxaan bilaabayaa taxanahayga 2, 3, 5, …</a:t>
              </a:r>
              <a:endParaRPr sz="1800">
                <a:latin typeface="Lexend"/>
                <a:ea typeface="Lexend"/>
                <a:cs typeface="Lexend"/>
                <a:sym typeface="Lexend"/>
              </a:endParaRPr>
            </a:p>
          </p:txBody>
        </p:sp>
      </p:grpSp>
      <p:sp>
        <p:nvSpPr>
          <p:cNvPr id="813" name="Google Shape;813;p69"/>
          <p:cNvSpPr txBox="1"/>
          <p:nvPr>
            <p:ph idx="1" type="body"/>
          </p:nvPr>
        </p:nvSpPr>
        <p:spPr>
          <a:xfrm>
            <a:off x="4320000" y="886200"/>
            <a:ext cx="4500000" cy="76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qawaaniinta ama qaababka aad ka fikiri karto taxanaha Suad? Waa maxay erayga xiga?</a:t>
            </a:r>
            <a:endParaRPr sz="1800"/>
          </a:p>
        </p:txBody>
      </p:sp>
      <p:sp>
        <p:nvSpPr>
          <p:cNvPr id="814" name="Google Shape;814;p69"/>
          <p:cNvSpPr/>
          <p:nvPr/>
        </p:nvSpPr>
        <p:spPr>
          <a:xfrm>
            <a:off x="324000" y="3025100"/>
            <a:ext cx="8496000" cy="1795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Qaar ka mid ah soo jeedinno:</a:t>
            </a:r>
            <a:endParaRPr sz="2000">
              <a:latin typeface="Kalam"/>
              <a:ea typeface="Kalam"/>
              <a:cs typeface="Kalam"/>
              <a:sym typeface="Kalam"/>
            </a:endParaRPr>
          </a:p>
          <a:p>
            <a:pPr indent="0" lvl="0" marL="0" rtl="0" algn="l">
              <a:spcBef>
                <a:spcPts val="600"/>
              </a:spcBef>
              <a:spcAft>
                <a:spcPts val="0"/>
              </a:spcAft>
              <a:buNone/>
            </a:pPr>
            <a:r>
              <a:rPr lang="en-GB" sz="1100">
                <a:latin typeface="Kalam"/>
                <a:ea typeface="Kalam"/>
                <a:cs typeface="Kalam"/>
                <a:sym typeface="Kalam"/>
              </a:rPr>
              <a:t>Ku dar 1, ku dar 2, ku dar 3, …. Xubnaha xiga waxay noqon doonaan 8 iyo 12.</a:t>
            </a:r>
            <a:endParaRPr sz="2000">
              <a:latin typeface="Kalam"/>
              <a:ea typeface="Kalam"/>
              <a:cs typeface="Kalam"/>
              <a:sym typeface="Kalam"/>
            </a:endParaRPr>
          </a:p>
          <a:p>
            <a:pPr indent="0" lvl="0" marL="0" rtl="0" algn="l">
              <a:spcBef>
                <a:spcPts val="600"/>
              </a:spcBef>
              <a:spcAft>
                <a:spcPts val="0"/>
              </a:spcAft>
              <a:buNone/>
            </a:pPr>
            <a:r>
              <a:rPr lang="en-GB" sz="1100">
                <a:latin typeface="Kalam"/>
                <a:ea typeface="Kalam"/>
                <a:cs typeface="Kalam"/>
                <a:sym typeface="Kalam"/>
              </a:rPr>
              <a:t>Ku dar labada xubnood ee hore si aad u hesho xubnaha xiga. Xubnaha xiga waa 8 iyo 13.</a:t>
            </a:r>
            <a:endParaRPr sz="2000">
              <a:latin typeface="Kalam"/>
              <a:ea typeface="Kalam"/>
              <a:cs typeface="Kalam"/>
              <a:sym typeface="Kalam"/>
            </a:endParaRPr>
          </a:p>
          <a:p>
            <a:pPr indent="0" lvl="0" marL="0" rtl="0" algn="l">
              <a:spcBef>
                <a:spcPts val="600"/>
              </a:spcBef>
              <a:spcAft>
                <a:spcPts val="0"/>
              </a:spcAft>
              <a:buNone/>
            </a:pPr>
            <a:r>
              <a:rPr lang="en-GB" sz="1100">
                <a:latin typeface="Kalam"/>
                <a:ea typeface="Kalam"/>
                <a:cs typeface="Kalam"/>
                <a:sym typeface="Kalam"/>
              </a:rPr>
              <a:t>Tirooyinka asaasiga ah (prime numbers) oo kor u kacaya. Xubnaha xiga waa 7 iyo 11.</a:t>
            </a:r>
            <a:endParaRPr sz="2000">
              <a:latin typeface="Kalam"/>
              <a:ea typeface="Kalam"/>
              <a:cs typeface="Kalam"/>
              <a:sym typeface="Kalam"/>
            </a:endParaRPr>
          </a:p>
          <a:p>
            <a:pPr indent="0" lvl="0" marL="0" rtl="0" algn="l">
              <a:spcBef>
                <a:spcPts val="600"/>
              </a:spcBef>
              <a:spcAft>
                <a:spcPts val="600"/>
              </a:spcAft>
              <a:buNone/>
            </a:pPr>
            <a:r>
              <a:rPr lang="en-GB" sz="1100">
                <a:latin typeface="Kalam"/>
                <a:ea typeface="Kalam"/>
                <a:cs typeface="Kalam"/>
                <a:sym typeface="Kalam"/>
              </a:rPr>
              <a:t>Laba jibaar (double) kuna dar 1. Xubnaha xiga waa 9 iyo 17.</a:t>
            </a:r>
            <a:endParaRPr sz="2000">
              <a:latin typeface="Kalam"/>
              <a:ea typeface="Kalam"/>
              <a:cs typeface="Kalam"/>
              <a:sym typeface="Kalam"/>
            </a:endParaRPr>
          </a:p>
        </p:txBody>
      </p:sp>
      <p:grpSp>
        <p:nvGrpSpPr>
          <p:cNvPr id="815" name="Google Shape;815;p69"/>
          <p:cNvGrpSpPr/>
          <p:nvPr/>
        </p:nvGrpSpPr>
        <p:grpSpPr>
          <a:xfrm>
            <a:off x="860449" y="1813400"/>
            <a:ext cx="3468001" cy="994125"/>
            <a:chOff x="860449" y="1813400"/>
            <a:chExt cx="3468001" cy="994125"/>
          </a:xfrm>
        </p:grpSpPr>
        <p:pic>
          <p:nvPicPr>
            <p:cNvPr id="816" name="Google Shape;816;p69"/>
            <p:cNvPicPr preferRelativeResize="0"/>
            <p:nvPr/>
          </p:nvPicPr>
          <p:blipFill rotWithShape="1">
            <a:blip r:embed="rId4">
              <a:alphaModFix/>
            </a:blip>
            <a:srcRect b="43690" l="0" r="57905" t="0"/>
            <a:stretch/>
          </p:blipFill>
          <p:spPr>
            <a:xfrm rot="10800000">
              <a:off x="860449" y="1813400"/>
              <a:ext cx="3468001" cy="994125"/>
            </a:xfrm>
            <a:prstGeom prst="rect">
              <a:avLst/>
            </a:prstGeom>
            <a:noFill/>
            <a:ln>
              <a:noFill/>
            </a:ln>
          </p:spPr>
        </p:pic>
        <p:sp>
          <p:nvSpPr>
            <p:cNvPr id="817" name="Google Shape;817;p69"/>
            <p:cNvSpPr/>
            <p:nvPr/>
          </p:nvSpPr>
          <p:spPr>
            <a:xfrm>
              <a:off x="1130600" y="1989375"/>
              <a:ext cx="3189300" cy="71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Qiyaaso wanaagsan, waxaan ula jeeday tirooyinka asaasiga ah (prime numbers) laakiin waxaan jeclahay fikradahan oo dhan.</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Taxanayaal kale (sequences)</a:t>
            </a:r>
            <a:endParaRPr/>
          </a:p>
        </p:txBody>
      </p:sp>
      <p:sp>
        <p:nvSpPr>
          <p:cNvPr id="823" name="Google Shape;823;p70"/>
          <p:cNvSpPr txBox="1"/>
          <p:nvPr>
            <p:ph idx="1" type="body"/>
          </p:nvPr>
        </p:nvSpPr>
        <p:spPr>
          <a:xfrm>
            <a:off x="324000" y="810000"/>
            <a:ext cx="8496000" cy="81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Qaar ka mid ah xeerarka taxanayaasha tirooyinka (numerical sequences) waxay u shaqeeyaan oo keliya luqad gaar ah.</a:t>
            </a:r>
            <a:endParaRPr sz="1800"/>
          </a:p>
          <a:p>
            <a:pPr indent="0" lvl="0" marL="0" rtl="0" algn="l">
              <a:spcBef>
                <a:spcPts val="1000"/>
              </a:spcBef>
              <a:spcAft>
                <a:spcPts val="0"/>
              </a:spcAft>
              <a:buNone/>
            </a:pPr>
            <a:r>
              <a:rPr lang="en-GB" sz="1100">
                <a:latin typeface="Lexend"/>
              </a:rPr>
              <a:t>Ma garan kartaa meesha ay ka timid taxanahan tirooyinka?</a:t>
            </a:r>
            <a:endParaRPr sz="1800"/>
          </a:p>
          <a:p>
            <a:pPr indent="0" lvl="0" marL="0" rtl="0" algn="l">
              <a:spcBef>
                <a:spcPts val="1000"/>
              </a:spcBef>
              <a:spcAft>
                <a:spcPts val="1000"/>
              </a:spcAft>
              <a:buNone/>
            </a:pPr>
            <a:r>
              <a:rPr lang="en-GB" sz="1800">
                <a:latin typeface="Lexend"/>
              </a:rPr>
              <a:t> </a:t>
            </a:r>
            <a:endParaRPr sz="1800"/>
          </a:p>
        </p:txBody>
      </p:sp>
      <p:sp>
        <p:nvSpPr>
          <p:cNvPr id="824" name="Google Shape;824;p70"/>
          <p:cNvSpPr txBox="1"/>
          <p:nvPr>
            <p:ph idx="1" type="body"/>
          </p:nvPr>
        </p:nvSpPr>
        <p:spPr>
          <a:xfrm>
            <a:off x="324000" y="1730025"/>
            <a:ext cx="8496000" cy="516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3, 3, 5, 4, 4, 3, 5, 5, 4,....</a:t>
            </a:r>
            <a:r>
              <a:rPr lang="en-GB" sz="1100">
                <a:latin typeface="Lexend"/>
              </a:rPr>
              <a:t> </a:t>
            </a:r>
            <a:endParaRPr sz="1800"/>
          </a:p>
          <a:p>
            <a:pPr indent="0" lvl="0" marL="0" rtl="0" algn="l">
              <a:spcBef>
                <a:spcPts val="1000"/>
              </a:spcBef>
              <a:spcAft>
                <a:spcPts val="1000"/>
              </a:spcAft>
              <a:buNone/>
            </a:pPr>
            <a:r>
              <a:rPr lang="en-GB" sz="1800">
                <a:latin typeface="Lexend"/>
              </a:rPr>
              <a:t> </a:t>
            </a:r>
            <a:endParaRPr sz="1800"/>
          </a:p>
        </p:txBody>
      </p:sp>
      <p:sp>
        <p:nvSpPr>
          <p:cNvPr id="825" name="Google Shape;825;p70"/>
          <p:cNvSpPr txBox="1"/>
          <p:nvPr>
            <p:ph idx="1" type="body"/>
          </p:nvPr>
        </p:nvSpPr>
        <p:spPr>
          <a:xfrm>
            <a:off x="324000" y="2183100"/>
            <a:ext cx="8496000" cy="516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Tilmaan: qor tirooyinka 1-9 oo Ingiriisi ah</a:t>
            </a:r>
            <a:r>
              <a:rPr lang="en-GB" sz="1100">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826" name="Google Shape;826;p70"/>
          <p:cNvSpPr txBox="1"/>
          <p:nvPr>
            <p:ph idx="1" type="body"/>
          </p:nvPr>
        </p:nvSpPr>
        <p:spPr>
          <a:xfrm>
            <a:off x="324000" y="2676900"/>
            <a:ext cx="8496000" cy="1727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Waa tirada xarfaha ee tirooyinka ka weyn eber (sida ay u kala horreeyaan)</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'One' waxay leedahay 3 xaraf</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'Two' waxay leedahay 3 xaraf</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'Three' waxay leedahay 5 xaraf…</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Inkastoo ay jiri karaan waxyaabo kale oo bixiya qiimayaal (values) isku mid ah!</a:t>
            </a:r>
            <a:endParaRPr sz="19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 </a:t>
            </a:r>
            <a:endParaRPr sz="19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Taxanayaal kale (sequences)</a:t>
            </a:r>
            <a:endParaRPr/>
          </a:p>
        </p:txBody>
      </p:sp>
      <p:sp>
        <p:nvSpPr>
          <p:cNvPr id="832" name="Google Shape;832;p71"/>
          <p:cNvSpPr txBox="1"/>
          <p:nvPr>
            <p:ph idx="1" type="body"/>
          </p:nvPr>
        </p:nvSpPr>
        <p:spPr>
          <a:xfrm>
            <a:off x="324000" y="3208550"/>
            <a:ext cx="8496000" cy="81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Haddii aan ku bilowno xubinta 1aad oo ah 1, markaas laba jibaar (double) kuna dar 1, xubinta xiga waxay noqon doontaa 3.</a:t>
            </a:r>
            <a:r>
              <a:rPr baseline="30000" lang="en-GB" sz="1100">
                <a:latin typeface="Lexend"/>
              </a:rPr>
              <a:t/>
            </a:r>
            <a:r>
              <a:rPr lang="en-GB" sz="1100">
                <a:latin typeface="Lexend"/>
              </a:rPr>
              <a:t/>
            </a:r>
            <a:r>
              <a:rPr lang="en-GB" sz="1100">
                <a:solidFill>
                  <a:schemeClr val="accent4"/>
                </a:solidFill>
                <a:latin typeface="Lexend"/>
              </a:rPr>
              <a:t/>
            </a:r>
            <a:r>
              <a:rPr lang="en-GB" sz="1100">
                <a:latin typeface="Lexend"/>
              </a:rPr>
              <a:t/>
            </a:r>
            <a:endParaRPr sz="1800"/>
          </a:p>
          <a:p>
            <a:pPr indent="0" lvl="0" marL="0" rtl="0" algn="l">
              <a:spcBef>
                <a:spcPts val="1000"/>
              </a:spcBef>
              <a:spcAft>
                <a:spcPts val="0"/>
              </a:spcAft>
              <a:buNone/>
            </a:pPr>
            <a:r>
              <a:rPr lang="en-GB" sz="1100">
                <a:latin typeface="Lexend"/>
              </a:rPr>
              <a:t>Waa maxay saddexda xubnood ee xiga?</a:t>
            </a:r>
            <a:endParaRPr sz="1800"/>
          </a:p>
          <a:p>
            <a:pPr indent="0" lvl="0" marL="0" rtl="0" algn="l">
              <a:spcBef>
                <a:spcPts val="1000"/>
              </a:spcBef>
              <a:spcAft>
                <a:spcPts val="1000"/>
              </a:spcAft>
              <a:buNone/>
            </a:pPr>
            <a:r>
              <a:rPr lang="en-GB" sz="1800">
                <a:latin typeface="Lexend"/>
              </a:rPr>
              <a:t> </a:t>
            </a:r>
            <a:endParaRPr sz="1800"/>
          </a:p>
        </p:txBody>
      </p:sp>
      <p:sp>
        <p:nvSpPr>
          <p:cNvPr id="833" name="Google Shape;833;p71"/>
          <p:cNvSpPr txBox="1"/>
          <p:nvPr>
            <p:ph idx="1" type="body"/>
          </p:nvPr>
        </p:nvSpPr>
        <p:spPr>
          <a:xfrm>
            <a:off x="4015875" y="3632725"/>
            <a:ext cx="5016600" cy="81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1, 3,</a:t>
            </a:r>
            <a:r>
              <a:rPr lang="en-GB" sz="1100">
                <a:latin typeface="Kalam"/>
                <a:ea typeface="Kalam"/>
                <a:cs typeface="Kalam"/>
                <a:sym typeface="Kalam"/>
              </a:rPr>
              <a:t> 7, 15, 31, …</a:t>
            </a:r>
            <a:r>
              <a:rPr lang="en-GB" sz="1100">
                <a:latin typeface="Lexend"/>
              </a:rPr>
              <a:t> </a:t>
            </a:r>
            <a:endParaRPr sz="1800"/>
          </a:p>
          <a:p>
            <a:pPr indent="0" lvl="0" marL="0" rtl="0" algn="l">
              <a:spcBef>
                <a:spcPts val="1000"/>
              </a:spcBef>
              <a:spcAft>
                <a:spcPts val="1000"/>
              </a:spcAft>
              <a:buNone/>
            </a:pPr>
            <a:r>
              <a:rPr lang="en-GB" sz="1800">
                <a:latin typeface="Lexend"/>
              </a:rPr>
              <a:t> </a:t>
            </a:r>
            <a:endParaRPr sz="1800"/>
          </a:p>
        </p:txBody>
      </p:sp>
      <p:sp>
        <p:nvSpPr>
          <p:cNvPr id="834" name="Google Shape;834;p71"/>
          <p:cNvSpPr txBox="1"/>
          <p:nvPr>
            <p:ph idx="1" type="body"/>
          </p:nvPr>
        </p:nvSpPr>
        <p:spPr>
          <a:xfrm>
            <a:off x="324000" y="810000"/>
            <a:ext cx="8496000" cy="81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Taxanayaasha joomatari (geometric sequences) waxay leeyihiin saami (ratio) guud oo u dhexeeya xubnaha isku xiga.</a:t>
            </a:r>
            <a:endParaRPr sz="1800"/>
          </a:p>
          <a:p>
            <a:pPr indent="0" lvl="0" marL="0" rtl="0" algn="l">
              <a:spcBef>
                <a:spcPts val="1000"/>
              </a:spcBef>
              <a:spcAft>
                <a:spcPts val="0"/>
              </a:spcAft>
              <a:buNone/>
            </a:pPr>
            <a:r>
              <a:rPr lang="en-GB" sz="1100">
                <a:latin typeface="Lexend"/>
              </a:rPr>
              <a:t>Taxanayaasha xisaabeed (arithmetic sequences) waxay leeyihiin farqi (difference) guud oo u dhexeeya xubnaha isku xiga.</a:t>
            </a:r>
            <a:r>
              <a:rPr lang="en-GB" sz="1100">
                <a:latin typeface="Lexend"/>
              </a:rPr>
              <a:t/>
            </a:r>
            <a:endParaRPr sz="1800"/>
          </a:p>
          <a:p>
            <a:pPr indent="0" lvl="0" marL="0" rtl="0" algn="l">
              <a:spcBef>
                <a:spcPts val="1000"/>
              </a:spcBef>
              <a:spcAft>
                <a:spcPts val="1000"/>
              </a:spcAft>
              <a:buNone/>
            </a:pPr>
            <a:r>
              <a:rPr lang="en-GB" sz="1800">
                <a:latin typeface="Lexend"/>
              </a:rPr>
              <a:t> </a:t>
            </a:r>
            <a:endParaRPr sz="1800"/>
          </a:p>
        </p:txBody>
      </p:sp>
      <p:grpSp>
        <p:nvGrpSpPr>
          <p:cNvPr id="835" name="Google Shape;835;p71"/>
          <p:cNvGrpSpPr/>
          <p:nvPr/>
        </p:nvGrpSpPr>
        <p:grpSpPr>
          <a:xfrm>
            <a:off x="1038724" y="1619943"/>
            <a:ext cx="3109023" cy="1127692"/>
            <a:chOff x="1038727" y="1729125"/>
            <a:chExt cx="3109023" cy="1018600"/>
          </a:xfrm>
        </p:grpSpPr>
        <p:pic>
          <p:nvPicPr>
            <p:cNvPr id="836" name="Google Shape;836;p71"/>
            <p:cNvPicPr preferRelativeResize="0"/>
            <p:nvPr/>
          </p:nvPicPr>
          <p:blipFill rotWithShape="1">
            <a:blip r:embed="rId3">
              <a:alphaModFix/>
            </a:blip>
            <a:srcRect b="43690" l="0" r="57905" t="0"/>
            <a:stretch/>
          </p:blipFill>
          <p:spPr>
            <a:xfrm flipH="1">
              <a:off x="1038727" y="1729125"/>
              <a:ext cx="3109023" cy="1018600"/>
            </a:xfrm>
            <a:prstGeom prst="rect">
              <a:avLst/>
            </a:prstGeom>
            <a:noFill/>
            <a:ln>
              <a:noFill/>
            </a:ln>
          </p:spPr>
        </p:pic>
        <p:sp>
          <p:nvSpPr>
            <p:cNvPr id="837" name="Google Shape;837;p71"/>
            <p:cNvSpPr/>
            <p:nvPr/>
          </p:nvSpPr>
          <p:spPr>
            <a:xfrm>
              <a:off x="1345228" y="1782627"/>
              <a:ext cx="2670600" cy="81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latin typeface="Lexend"/>
                  <a:ea typeface="Lexend"/>
                  <a:cs typeface="Lexend"/>
                  <a:sym typeface="Lexend"/>
                </a:rPr>
                <a:t>Waxaan la yaabanahay waxa dhici doona haddii aan isku darro fikradahan?</a:t>
              </a:r>
              <a:endParaRPr sz="1800">
                <a:latin typeface="Lexend"/>
                <a:ea typeface="Lexend"/>
                <a:cs typeface="Lexend"/>
                <a:sym typeface="Lexend"/>
              </a:endParaRPr>
            </a:p>
          </p:txBody>
        </p:sp>
      </p:grpSp>
      <p:sp>
        <p:nvSpPr>
          <p:cNvPr id="838" name="Google Shape;838;p71"/>
          <p:cNvSpPr txBox="1"/>
          <p:nvPr>
            <p:ph idx="1" type="body"/>
          </p:nvPr>
        </p:nvSpPr>
        <p:spPr>
          <a:xfrm>
            <a:off x="324000" y="4371075"/>
            <a:ext cx="8496000" cy="34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arki kartaa qaabab (patterns) ku jira taxanahan?</a:t>
            </a:r>
            <a:endParaRPr sz="1800"/>
          </a:p>
        </p:txBody>
      </p:sp>
      <p:grpSp>
        <p:nvGrpSpPr>
          <p:cNvPr id="839" name="Google Shape;839;p71"/>
          <p:cNvGrpSpPr/>
          <p:nvPr/>
        </p:nvGrpSpPr>
        <p:grpSpPr>
          <a:xfrm>
            <a:off x="357225" y="2249100"/>
            <a:ext cx="885300" cy="901800"/>
            <a:chOff x="4225600" y="1620000"/>
            <a:chExt cx="885300" cy="901800"/>
          </a:xfrm>
        </p:grpSpPr>
        <p:pic>
          <p:nvPicPr>
            <p:cNvPr id="840" name="Google Shape;840;p71"/>
            <p:cNvPicPr preferRelativeResize="0"/>
            <p:nvPr/>
          </p:nvPicPr>
          <p:blipFill>
            <a:blip r:embed="rId6">
              <a:alphaModFix/>
            </a:blip>
            <a:stretch>
              <a:fillRect/>
            </a:stretch>
          </p:blipFill>
          <p:spPr>
            <a:xfrm flipH="1">
              <a:off x="4320001" y="1620000"/>
              <a:ext cx="531986" cy="613501"/>
            </a:xfrm>
            <a:prstGeom prst="rect">
              <a:avLst/>
            </a:prstGeom>
            <a:noFill/>
            <a:ln>
              <a:noFill/>
            </a:ln>
          </p:spPr>
        </p:pic>
        <p:sp>
          <p:nvSpPr>
            <p:cNvPr id="841" name="Google Shape;841;p71"/>
            <p:cNvSpPr txBox="1"/>
            <p:nvPr/>
          </p:nvSpPr>
          <p:spPr>
            <a:xfrm>
              <a:off x="4225600" y="220830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200">
                  <a:latin typeface="Lexend"/>
                  <a:ea typeface="Lexend"/>
                  <a:cs typeface="Lexend"/>
                  <a:sym typeface="Lexend"/>
                </a:rPr>
                <a:t>Axmed</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Taxanayaal kale (Other sequences)</a:t>
            </a:r>
            <a:endParaRPr/>
          </a:p>
        </p:txBody>
      </p:sp>
      <p:sp>
        <p:nvSpPr>
          <p:cNvPr id="847" name="Google Shape;847;p72"/>
          <p:cNvSpPr txBox="1"/>
          <p:nvPr>
            <p:ph idx="1" type="body"/>
          </p:nvPr>
        </p:nvSpPr>
        <p:spPr>
          <a:xfrm>
            <a:off x="324000" y="810000"/>
            <a:ext cx="8496000" cy="93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arki kartaa qaabab (patterns) taxanahan?</a:t>
            </a:r>
            <a:endParaRPr sz="1800"/>
          </a:p>
          <a:p>
            <a:pPr indent="0" lvl="0" marL="0" rtl="0" algn="l">
              <a:spcBef>
                <a:spcPts val="1000"/>
              </a:spcBef>
              <a:spcAft>
                <a:spcPts val="0"/>
              </a:spcAft>
              <a:buNone/>
            </a:pPr>
            <a:r>
              <a:rPr lang="en-GB" sz="1400">
                <a:latin typeface="Lexend"/>
              </a:rPr>
              <a:t>1,    3,     7,     15,     31, ….</a:t>
            </a:r>
            <a:endParaRPr sz="1800"/>
          </a:p>
          <a:p>
            <a:pPr indent="0" lvl="0" marL="0" rtl="0" algn="l">
              <a:spcBef>
                <a:spcPts val="1000"/>
              </a:spcBef>
              <a:spcAft>
                <a:spcPts val="1000"/>
              </a:spcAft>
              <a:buNone/>
            </a:pPr>
            <a:r>
              <a:rPr lang="en-GB" sz="1800">
                <a:latin typeface="Lexend"/>
              </a:rPr>
              <a:t> </a:t>
            </a:r>
            <a:endParaRPr sz="1800"/>
          </a:p>
        </p:txBody>
      </p:sp>
      <p:grpSp>
        <p:nvGrpSpPr>
          <p:cNvPr id="848" name="Google Shape;848;p72"/>
          <p:cNvGrpSpPr/>
          <p:nvPr/>
        </p:nvGrpSpPr>
        <p:grpSpPr>
          <a:xfrm>
            <a:off x="4232452" y="1173050"/>
            <a:ext cx="4974250" cy="2066960"/>
            <a:chOff x="4282598" y="1173050"/>
            <a:chExt cx="4974250" cy="2066960"/>
          </a:xfrm>
        </p:grpSpPr>
        <p:pic>
          <p:nvPicPr>
            <p:cNvPr id="849" name="Google Shape;849;p72"/>
            <p:cNvPicPr preferRelativeResize="0"/>
            <p:nvPr/>
          </p:nvPicPr>
          <p:blipFill rotWithShape="1">
            <a:blip r:embed="rId3">
              <a:alphaModFix/>
            </a:blip>
            <a:srcRect b="6172" l="40550" r="0" t="13240"/>
            <a:stretch/>
          </p:blipFill>
          <p:spPr>
            <a:xfrm flipH="1">
              <a:off x="4282598" y="1173050"/>
              <a:ext cx="4047452" cy="1501600"/>
            </a:xfrm>
            <a:prstGeom prst="rect">
              <a:avLst/>
            </a:prstGeom>
            <a:noFill/>
            <a:ln>
              <a:noFill/>
            </a:ln>
          </p:spPr>
        </p:pic>
        <p:sp>
          <p:nvSpPr>
            <p:cNvPr id="850" name="Google Shape;850;p72"/>
            <p:cNvSpPr txBox="1"/>
            <p:nvPr/>
          </p:nvSpPr>
          <p:spPr>
            <a:xfrm flipH="1">
              <a:off x="4332675" y="1291600"/>
              <a:ext cx="3743100" cy="1111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500">
                  <a:latin typeface="Lexend"/>
                  <a:ea typeface="Lexend"/>
                  <a:cs typeface="Lexend"/>
                  <a:sym typeface="Lexend"/>
                </a:rPr>
                <a:t>Waa wax xiiso leh farqiga u dhexeeya xubnaha isku xiga waxay sameeyaan taxane joomatari (geometric sequence)….</a:t>
              </a:r>
              <a:r>
                <a:rPr lang="en-GB" sz="15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851" name="Google Shape;851;p72"/>
            <p:cNvPicPr preferRelativeResize="0"/>
            <p:nvPr/>
          </p:nvPicPr>
          <p:blipFill>
            <a:blip r:embed="rId7">
              <a:alphaModFix/>
            </a:blip>
            <a:stretch>
              <a:fillRect/>
            </a:stretch>
          </p:blipFill>
          <p:spPr>
            <a:xfrm>
              <a:off x="8190043" y="2100560"/>
              <a:ext cx="552564" cy="712499"/>
            </a:xfrm>
            <a:prstGeom prst="rect">
              <a:avLst/>
            </a:prstGeom>
            <a:noFill/>
            <a:ln>
              <a:noFill/>
            </a:ln>
          </p:spPr>
        </p:pic>
        <p:sp>
          <p:nvSpPr>
            <p:cNvPr id="852" name="Google Shape;852;p72"/>
            <p:cNvSpPr txBox="1"/>
            <p:nvPr/>
          </p:nvSpPr>
          <p:spPr>
            <a:xfrm flipH="1">
              <a:off x="7599648" y="2654110"/>
              <a:ext cx="16572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500">
                  <a:latin typeface="Lexend"/>
                  <a:ea typeface="Lexend"/>
                  <a:cs typeface="Lexend"/>
                  <a:sym typeface="Lexend"/>
                </a:rPr>
                <a:t>Cali</a:t>
              </a:r>
              <a:endParaRPr b="1" sz="1800">
                <a:latin typeface="Lexend"/>
                <a:ea typeface="Lexend"/>
                <a:cs typeface="Lexend"/>
                <a:sym typeface="Lexend"/>
              </a:endParaRPr>
            </a:p>
          </p:txBody>
        </p:sp>
      </p:grpSp>
      <p:sp>
        <p:nvSpPr>
          <p:cNvPr id="853" name="Google Shape;853;p72"/>
          <p:cNvSpPr txBox="1"/>
          <p:nvPr>
            <p:ph idx="1" type="body"/>
          </p:nvPr>
        </p:nvSpPr>
        <p:spPr>
          <a:xfrm>
            <a:off x="324000" y="2852300"/>
            <a:ext cx="84960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heli kartaa laba siyaabood oo aad ku xisaabiso xubnaha xiga?</a:t>
            </a:r>
            <a:endParaRPr sz="1800"/>
          </a:p>
        </p:txBody>
      </p:sp>
      <p:sp>
        <p:nvSpPr>
          <p:cNvPr id="854" name="Google Shape;854;p72"/>
          <p:cNvSpPr txBox="1"/>
          <p:nvPr>
            <p:ph idx="1" type="body"/>
          </p:nvPr>
        </p:nvSpPr>
        <p:spPr>
          <a:xfrm>
            <a:off x="324000" y="3306900"/>
            <a:ext cx="84960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31 </a:t>
            </a:r>
            <a:r>
              <a:rPr lang="en-GB" sz="1100">
                <a:solidFill>
                  <a:srgbClr val="222222"/>
                </a:solidFill>
                <a:latin typeface="Kalam"/>
                <a:ea typeface="Kalam"/>
                <a:cs typeface="Kalam"/>
                <a:sym typeface="Kalam"/>
              </a:rPr>
              <a:t>× </a:t>
            </a:r>
            <a:r>
              <a:rPr lang="en-GB" sz="1100">
                <a:latin typeface="Kalam"/>
                <a:ea typeface="Kalam"/>
                <a:cs typeface="Kalam"/>
                <a:sym typeface="Kalam"/>
              </a:rPr>
              <a:t>2 + 1 = 63</a:t>
            </a:r>
            <a:r>
              <a:rPr lang="en-GB" sz="1100">
                <a:latin typeface="Kalam"/>
                <a:ea typeface="Kalam"/>
                <a:cs typeface="Kalam"/>
                <a:sym typeface="Kalam"/>
              </a:rPr>
              <a:t> </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855" name="Google Shape;855;p72"/>
          <p:cNvSpPr txBox="1"/>
          <p:nvPr>
            <p:ph idx="1" type="body"/>
          </p:nvPr>
        </p:nvSpPr>
        <p:spPr>
          <a:xfrm>
            <a:off x="324000" y="3722400"/>
            <a:ext cx="84960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31 + 32 = 63 </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 </a:t>
            </a:r>
            <a:endParaRPr sz="2000">
              <a:latin typeface="Kalam"/>
              <a:ea typeface="Kalam"/>
              <a:cs typeface="Kalam"/>
              <a:sym typeface="Kalam"/>
            </a:endParaRPr>
          </a:p>
        </p:txBody>
      </p:sp>
      <p:grpSp>
        <p:nvGrpSpPr>
          <p:cNvPr id="856" name="Google Shape;856;p72"/>
          <p:cNvGrpSpPr/>
          <p:nvPr/>
        </p:nvGrpSpPr>
        <p:grpSpPr>
          <a:xfrm>
            <a:off x="533966" y="1994926"/>
            <a:ext cx="1656884" cy="544224"/>
            <a:chOff x="533966" y="1994926"/>
            <a:chExt cx="1656884" cy="544224"/>
          </a:xfrm>
        </p:grpSpPr>
        <p:pic>
          <p:nvPicPr>
            <p:cNvPr id="857" name="Google Shape;857;p72"/>
            <p:cNvPicPr preferRelativeResize="0"/>
            <p:nvPr/>
          </p:nvPicPr>
          <p:blipFill rotWithShape="1">
            <a:blip r:embed="rId5">
              <a:alphaModFix/>
            </a:blip>
            <a:srcRect b="84458" l="57225" r="18284" t="0"/>
            <a:stretch/>
          </p:blipFill>
          <p:spPr>
            <a:xfrm flipH="1" rot="10800000">
              <a:off x="533966" y="1994926"/>
              <a:ext cx="597248" cy="415349"/>
            </a:xfrm>
            <a:prstGeom prst="rect">
              <a:avLst/>
            </a:prstGeom>
            <a:noFill/>
            <a:ln>
              <a:noFill/>
            </a:ln>
          </p:spPr>
        </p:pic>
        <p:sp>
          <p:nvSpPr>
            <p:cNvPr id="858" name="Google Shape;858;p72"/>
            <p:cNvSpPr/>
            <p:nvPr/>
          </p:nvSpPr>
          <p:spPr>
            <a:xfrm>
              <a:off x="708578"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222222"/>
                  </a:solidFill>
                  <a:latin typeface="Lexend"/>
                  <a:ea typeface="Lexend"/>
                  <a:cs typeface="Lexend"/>
                  <a:sym typeface="Lexend"/>
                </a:rPr>
                <a:t>×</a:t>
              </a:r>
              <a:r>
                <a:rPr lang="en-GB" sz="1500">
                  <a:latin typeface="Lexend"/>
                  <a:ea typeface="Lexend"/>
                  <a:cs typeface="Lexend"/>
                  <a:sym typeface="Lexend"/>
                </a:rPr>
                <a:t>2</a:t>
              </a:r>
              <a:endParaRPr sz="1800">
                <a:latin typeface="Lexend"/>
                <a:ea typeface="Lexend"/>
                <a:cs typeface="Lexend"/>
                <a:sym typeface="Lexend"/>
              </a:endParaRPr>
            </a:p>
          </p:txBody>
        </p:sp>
        <p:pic>
          <p:nvPicPr>
            <p:cNvPr id="859" name="Google Shape;859;p72"/>
            <p:cNvPicPr preferRelativeResize="0"/>
            <p:nvPr/>
          </p:nvPicPr>
          <p:blipFill rotWithShape="1">
            <a:blip r:embed="rId5">
              <a:alphaModFix/>
            </a:blip>
            <a:srcRect b="84458" l="57225" r="18284" t="0"/>
            <a:stretch/>
          </p:blipFill>
          <p:spPr>
            <a:xfrm flipH="1" rot="10800000">
              <a:off x="1045875" y="1994926"/>
              <a:ext cx="597248" cy="415349"/>
            </a:xfrm>
            <a:prstGeom prst="rect">
              <a:avLst/>
            </a:prstGeom>
            <a:noFill/>
            <a:ln>
              <a:noFill/>
            </a:ln>
          </p:spPr>
        </p:pic>
        <p:sp>
          <p:nvSpPr>
            <p:cNvPr id="860" name="Google Shape;860;p72"/>
            <p:cNvSpPr/>
            <p:nvPr/>
          </p:nvSpPr>
          <p:spPr>
            <a:xfrm>
              <a:off x="1214582"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222222"/>
                  </a:solidFill>
                  <a:latin typeface="Lexend"/>
                  <a:ea typeface="Lexend"/>
                  <a:cs typeface="Lexend"/>
                  <a:sym typeface="Lexend"/>
                </a:rPr>
                <a:t>×</a:t>
              </a:r>
              <a:r>
                <a:rPr lang="en-GB" sz="1500">
                  <a:latin typeface="Lexend"/>
                  <a:ea typeface="Lexend"/>
                  <a:cs typeface="Lexend"/>
                  <a:sym typeface="Lexend"/>
                </a:rPr>
                <a:t>2</a:t>
              </a:r>
              <a:endParaRPr sz="1800">
                <a:latin typeface="Lexend"/>
                <a:ea typeface="Lexend"/>
                <a:cs typeface="Lexend"/>
                <a:sym typeface="Lexend"/>
              </a:endParaRPr>
            </a:p>
          </p:txBody>
        </p:sp>
        <p:pic>
          <p:nvPicPr>
            <p:cNvPr id="861" name="Google Shape;861;p72"/>
            <p:cNvPicPr preferRelativeResize="0"/>
            <p:nvPr/>
          </p:nvPicPr>
          <p:blipFill rotWithShape="1">
            <a:blip r:embed="rId5">
              <a:alphaModFix/>
            </a:blip>
            <a:srcRect b="84458" l="57225" r="18284" t="0"/>
            <a:stretch/>
          </p:blipFill>
          <p:spPr>
            <a:xfrm flipH="1" rot="10800000">
              <a:off x="1593602" y="1994926"/>
              <a:ext cx="597248" cy="415349"/>
            </a:xfrm>
            <a:prstGeom prst="rect">
              <a:avLst/>
            </a:prstGeom>
            <a:noFill/>
            <a:ln>
              <a:noFill/>
            </a:ln>
          </p:spPr>
        </p:pic>
        <p:sp>
          <p:nvSpPr>
            <p:cNvPr id="862" name="Google Shape;862;p72"/>
            <p:cNvSpPr/>
            <p:nvPr/>
          </p:nvSpPr>
          <p:spPr>
            <a:xfrm>
              <a:off x="1768978"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222222"/>
                  </a:solidFill>
                  <a:latin typeface="Lexend"/>
                  <a:ea typeface="Lexend"/>
                  <a:cs typeface="Lexend"/>
                  <a:sym typeface="Lexend"/>
                </a:rPr>
                <a:t>×</a:t>
              </a:r>
              <a:r>
                <a:rPr lang="en-GB" sz="1500">
                  <a:latin typeface="Lexend"/>
                  <a:ea typeface="Lexend"/>
                  <a:cs typeface="Lexend"/>
                  <a:sym typeface="Lexend"/>
                </a:rPr>
                <a:t>2</a:t>
              </a:r>
              <a:endParaRPr sz="1800">
                <a:latin typeface="Lexend"/>
                <a:ea typeface="Lexend"/>
                <a:cs typeface="Lexend"/>
                <a:sym typeface="Lexend"/>
              </a:endParaRPr>
            </a:p>
          </p:txBody>
        </p:sp>
      </p:grpSp>
      <p:grpSp>
        <p:nvGrpSpPr>
          <p:cNvPr id="863" name="Google Shape;863;p72"/>
          <p:cNvGrpSpPr/>
          <p:nvPr/>
        </p:nvGrpSpPr>
        <p:grpSpPr>
          <a:xfrm>
            <a:off x="2203202" y="1994926"/>
            <a:ext cx="597248" cy="544224"/>
            <a:chOff x="2203202" y="1994926"/>
            <a:chExt cx="597248" cy="544224"/>
          </a:xfrm>
        </p:grpSpPr>
        <p:pic>
          <p:nvPicPr>
            <p:cNvPr id="864" name="Google Shape;864;p72"/>
            <p:cNvPicPr preferRelativeResize="0"/>
            <p:nvPr/>
          </p:nvPicPr>
          <p:blipFill rotWithShape="1">
            <a:blip r:embed="rId5">
              <a:alphaModFix/>
            </a:blip>
            <a:srcRect b="84458" l="57225" r="18284" t="0"/>
            <a:stretch/>
          </p:blipFill>
          <p:spPr>
            <a:xfrm flipH="1" rot="10800000">
              <a:off x="2203202" y="1994926"/>
              <a:ext cx="597248" cy="415349"/>
            </a:xfrm>
            <a:prstGeom prst="rect">
              <a:avLst/>
            </a:prstGeom>
            <a:noFill/>
            <a:ln>
              <a:noFill/>
            </a:ln>
          </p:spPr>
        </p:pic>
        <p:sp>
          <p:nvSpPr>
            <p:cNvPr id="865" name="Google Shape;865;p72"/>
            <p:cNvSpPr/>
            <p:nvPr/>
          </p:nvSpPr>
          <p:spPr>
            <a:xfrm>
              <a:off x="2378578"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222222"/>
                  </a:solidFill>
                  <a:latin typeface="Lexend"/>
                  <a:ea typeface="Lexend"/>
                  <a:cs typeface="Lexend"/>
                  <a:sym typeface="Lexend"/>
                </a:rPr>
                <a:t>×</a:t>
              </a:r>
              <a:r>
                <a:rPr lang="en-GB" sz="1500">
                  <a:latin typeface="Lexend"/>
                  <a:ea typeface="Lexend"/>
                  <a:cs typeface="Lexend"/>
                  <a:sym typeface="Lexend"/>
                </a:rPr>
                <a:t>2</a:t>
              </a:r>
              <a:endParaRPr sz="1800">
                <a:latin typeface="Lexend"/>
                <a:ea typeface="Lexend"/>
                <a:cs typeface="Lexend"/>
                <a:sym typeface="Lexend"/>
              </a:endParaRPr>
            </a:p>
          </p:txBody>
        </p:sp>
      </p:grpSp>
      <p:grpSp>
        <p:nvGrpSpPr>
          <p:cNvPr id="866" name="Google Shape;866;p72"/>
          <p:cNvGrpSpPr/>
          <p:nvPr/>
        </p:nvGrpSpPr>
        <p:grpSpPr>
          <a:xfrm>
            <a:off x="283875" y="1461526"/>
            <a:ext cx="2241665" cy="544224"/>
            <a:chOff x="283875" y="1461526"/>
            <a:chExt cx="2241665" cy="544224"/>
          </a:xfrm>
        </p:grpSpPr>
        <p:pic>
          <p:nvPicPr>
            <p:cNvPr id="867" name="Google Shape;867;p72"/>
            <p:cNvPicPr preferRelativeResize="0"/>
            <p:nvPr/>
          </p:nvPicPr>
          <p:blipFill rotWithShape="1">
            <a:blip r:embed="rId5">
              <a:alphaModFix/>
            </a:blip>
            <a:srcRect b="84458" l="57225" r="18284" t="0"/>
            <a:stretch/>
          </p:blipFill>
          <p:spPr>
            <a:xfrm flipH="1" rot="10800000">
              <a:off x="283875" y="1461526"/>
              <a:ext cx="597248" cy="415349"/>
            </a:xfrm>
            <a:prstGeom prst="rect">
              <a:avLst/>
            </a:prstGeom>
            <a:noFill/>
            <a:ln>
              <a:noFill/>
            </a:ln>
          </p:spPr>
        </p:pic>
        <p:pic>
          <p:nvPicPr>
            <p:cNvPr id="868" name="Google Shape;868;p72"/>
            <p:cNvPicPr preferRelativeResize="0"/>
            <p:nvPr/>
          </p:nvPicPr>
          <p:blipFill rotWithShape="1">
            <a:blip r:embed="rId5">
              <a:alphaModFix/>
            </a:blip>
            <a:srcRect b="84458" l="57225" r="18284" t="0"/>
            <a:stretch/>
          </p:blipFill>
          <p:spPr>
            <a:xfrm flipH="1" rot="10800000">
              <a:off x="817275" y="1461526"/>
              <a:ext cx="597248" cy="415349"/>
            </a:xfrm>
            <a:prstGeom prst="rect">
              <a:avLst/>
            </a:prstGeom>
            <a:noFill/>
            <a:ln>
              <a:noFill/>
            </a:ln>
          </p:spPr>
        </p:pic>
        <p:pic>
          <p:nvPicPr>
            <p:cNvPr id="869" name="Google Shape;869;p72"/>
            <p:cNvPicPr preferRelativeResize="0"/>
            <p:nvPr/>
          </p:nvPicPr>
          <p:blipFill rotWithShape="1">
            <a:blip r:embed="rId5">
              <a:alphaModFix/>
            </a:blip>
            <a:srcRect b="84458" l="57225" r="18284" t="0"/>
            <a:stretch/>
          </p:blipFill>
          <p:spPr>
            <a:xfrm flipH="1" rot="10800000">
              <a:off x="1350675" y="1461526"/>
              <a:ext cx="597248" cy="415349"/>
            </a:xfrm>
            <a:prstGeom prst="rect">
              <a:avLst/>
            </a:prstGeom>
            <a:noFill/>
            <a:ln>
              <a:noFill/>
            </a:ln>
          </p:spPr>
        </p:pic>
        <p:pic>
          <p:nvPicPr>
            <p:cNvPr id="870" name="Google Shape;870;p72"/>
            <p:cNvPicPr preferRelativeResize="0"/>
            <p:nvPr/>
          </p:nvPicPr>
          <p:blipFill rotWithShape="1">
            <a:blip r:embed="rId5">
              <a:alphaModFix/>
            </a:blip>
            <a:srcRect b="84458" l="57225" r="18284" t="0"/>
            <a:stretch/>
          </p:blipFill>
          <p:spPr>
            <a:xfrm flipH="1" rot="10800000">
              <a:off x="1884075" y="1461526"/>
              <a:ext cx="597248" cy="415349"/>
            </a:xfrm>
            <a:prstGeom prst="rect">
              <a:avLst/>
            </a:prstGeom>
            <a:noFill/>
            <a:ln>
              <a:noFill/>
            </a:ln>
          </p:spPr>
        </p:pic>
        <p:sp>
          <p:nvSpPr>
            <p:cNvPr id="871" name="Google Shape;871;p72"/>
            <p:cNvSpPr/>
            <p:nvPr/>
          </p:nvSpPr>
          <p:spPr>
            <a:xfrm>
              <a:off x="458475" y="1841050"/>
              <a:ext cx="2994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latin typeface="Lexend"/>
                  <a:ea typeface="Lexend"/>
                  <a:cs typeface="Lexend"/>
                  <a:sym typeface="Lexend"/>
                </a:rPr>
                <a:t>+2</a:t>
              </a:r>
              <a:endParaRPr sz="1800">
                <a:latin typeface="Lexend"/>
                <a:ea typeface="Lexend"/>
                <a:cs typeface="Lexend"/>
                <a:sym typeface="Lexend"/>
              </a:endParaRPr>
            </a:p>
          </p:txBody>
        </p:sp>
        <p:sp>
          <p:nvSpPr>
            <p:cNvPr id="872" name="Google Shape;872;p72"/>
            <p:cNvSpPr/>
            <p:nvPr/>
          </p:nvSpPr>
          <p:spPr>
            <a:xfrm>
              <a:off x="1002597" y="1841050"/>
              <a:ext cx="2994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latin typeface="Lexend"/>
                  <a:ea typeface="Lexend"/>
                  <a:cs typeface="Lexend"/>
                  <a:sym typeface="Lexend"/>
                </a:rPr>
                <a:t>+4</a:t>
              </a:r>
              <a:endParaRPr sz="1800">
                <a:latin typeface="Lexend"/>
                <a:ea typeface="Lexend"/>
                <a:cs typeface="Lexend"/>
                <a:sym typeface="Lexend"/>
              </a:endParaRPr>
            </a:p>
          </p:txBody>
        </p:sp>
        <p:sp>
          <p:nvSpPr>
            <p:cNvPr id="873" name="Google Shape;873;p72"/>
            <p:cNvSpPr/>
            <p:nvPr/>
          </p:nvSpPr>
          <p:spPr>
            <a:xfrm>
              <a:off x="1546718" y="1841050"/>
              <a:ext cx="2994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latin typeface="Lexend"/>
                  <a:ea typeface="Lexend"/>
                  <a:cs typeface="Lexend"/>
                  <a:sym typeface="Lexend"/>
                </a:rPr>
                <a:t>+8</a:t>
              </a:r>
              <a:endParaRPr sz="1800">
                <a:latin typeface="Lexend"/>
                <a:ea typeface="Lexend"/>
                <a:cs typeface="Lexend"/>
                <a:sym typeface="Lexend"/>
              </a:endParaRPr>
            </a:p>
          </p:txBody>
        </p:sp>
        <p:sp>
          <p:nvSpPr>
            <p:cNvPr id="874" name="Google Shape;874;p72"/>
            <p:cNvSpPr/>
            <p:nvPr/>
          </p:nvSpPr>
          <p:spPr>
            <a:xfrm>
              <a:off x="2014640" y="1841050"/>
              <a:ext cx="5109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latin typeface="Lexend"/>
                  <a:ea typeface="Lexend"/>
                  <a:cs typeface="Lexend"/>
                  <a:sym typeface="Lexend"/>
                </a:rPr>
                <a:t>+16</a:t>
              </a:r>
              <a:endParaRPr sz="1800">
                <a:latin typeface="Lexend"/>
                <a:ea typeface="Lexend"/>
                <a:cs typeface="Lexend"/>
                <a:sym typeface="Lexend"/>
              </a:endParaRPr>
            </a:p>
          </p:txBody>
        </p:sp>
      </p:grpSp>
      <p:grpSp>
        <p:nvGrpSpPr>
          <p:cNvPr id="875" name="Google Shape;875;p72"/>
          <p:cNvGrpSpPr/>
          <p:nvPr/>
        </p:nvGrpSpPr>
        <p:grpSpPr>
          <a:xfrm>
            <a:off x="2417475" y="1461526"/>
            <a:ext cx="630278" cy="544674"/>
            <a:chOff x="2417475" y="1461526"/>
            <a:chExt cx="630278" cy="544674"/>
          </a:xfrm>
        </p:grpSpPr>
        <p:sp>
          <p:nvSpPr>
            <p:cNvPr id="876" name="Google Shape;876;p72"/>
            <p:cNvSpPr/>
            <p:nvPr/>
          </p:nvSpPr>
          <p:spPr>
            <a:xfrm>
              <a:off x="2536853" y="1841500"/>
              <a:ext cx="5109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500">
                  <a:latin typeface="Lexend"/>
                  <a:ea typeface="Lexend"/>
                  <a:cs typeface="Lexend"/>
                  <a:sym typeface="Lexend"/>
                </a:rPr>
                <a:t>+32</a:t>
              </a:r>
              <a:endParaRPr sz="1800">
                <a:latin typeface="Lexend"/>
                <a:ea typeface="Lexend"/>
                <a:cs typeface="Lexend"/>
                <a:sym typeface="Lexend"/>
              </a:endParaRPr>
            </a:p>
          </p:txBody>
        </p:sp>
        <p:pic>
          <p:nvPicPr>
            <p:cNvPr id="877" name="Google Shape;877;p72"/>
            <p:cNvPicPr preferRelativeResize="0"/>
            <p:nvPr/>
          </p:nvPicPr>
          <p:blipFill rotWithShape="1">
            <a:blip r:embed="rId5">
              <a:alphaModFix/>
            </a:blip>
            <a:srcRect b="84458" l="57225" r="18284" t="0"/>
            <a:stretch/>
          </p:blipFill>
          <p:spPr>
            <a:xfrm flipH="1" rot="10800000">
              <a:off x="2417475" y="1461526"/>
              <a:ext cx="597248" cy="415349"/>
            </a:xfrm>
            <a:prstGeom prst="rect">
              <a:avLst/>
            </a:prstGeom>
            <a:noFill/>
            <a:ln>
              <a:noFill/>
            </a:ln>
          </p:spPr>
        </p:pic>
      </p:grpSp>
      <p:sp>
        <p:nvSpPr>
          <p:cNvPr id="878" name="Google Shape;878;p72"/>
          <p:cNvSpPr txBox="1"/>
          <p:nvPr>
            <p:ph idx="1" type="body"/>
          </p:nvPr>
        </p:nvSpPr>
        <p:spPr>
          <a:xfrm>
            <a:off x="324000" y="4137900"/>
            <a:ext cx="84960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abuuri kartaa taxane kale oo farqigu yahay taxane joomatari (geometric sequence)?</a:t>
            </a:r>
            <a:r>
              <a:rPr lang="en-GB" sz="1400">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Taxanayaal kale (Other sequences)</a:t>
            </a:r>
            <a:endParaRPr/>
          </a:p>
        </p:txBody>
      </p:sp>
      <p:sp>
        <p:nvSpPr>
          <p:cNvPr id="884" name="Google Shape;884;p73"/>
          <p:cNvSpPr txBox="1"/>
          <p:nvPr>
            <p:ph idx="1" type="body"/>
          </p:nvPr>
        </p:nvSpPr>
        <p:spPr>
          <a:xfrm>
            <a:off x="324000" y="775200"/>
            <a:ext cx="84960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Ma abuuri kartaa taxane kale oo farqigu yahay taxane joomatari (geometric sequence)?</a:t>
            </a:r>
            <a:endParaRPr sz="1800"/>
          </a:p>
        </p:txBody>
      </p:sp>
      <p:sp>
        <p:nvSpPr>
          <p:cNvPr id="885" name="Google Shape;885;p73"/>
          <p:cNvSpPr txBox="1"/>
          <p:nvPr>
            <p:ph idx="1" type="body"/>
          </p:nvPr>
        </p:nvSpPr>
        <p:spPr>
          <a:xfrm>
            <a:off x="324000" y="1472025"/>
            <a:ext cx="39960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Taxanayaasha joomatari (geometric sequences) laftoodu waxay leeyihiin sifadan</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5,   15,   45,   135, …</a:t>
            </a:r>
            <a:endParaRPr sz="2000">
              <a:latin typeface="Kalam"/>
              <a:ea typeface="Kalam"/>
              <a:cs typeface="Kalam"/>
              <a:sym typeface="Kalam"/>
            </a:endParaRPr>
          </a:p>
        </p:txBody>
      </p:sp>
      <p:grpSp>
        <p:nvGrpSpPr>
          <p:cNvPr id="886" name="Google Shape;886;p73"/>
          <p:cNvGrpSpPr/>
          <p:nvPr/>
        </p:nvGrpSpPr>
        <p:grpSpPr>
          <a:xfrm>
            <a:off x="689074" y="3224470"/>
            <a:ext cx="1288175" cy="544224"/>
            <a:chOff x="533966" y="1994926"/>
            <a:chExt cx="1109157" cy="544224"/>
          </a:xfrm>
        </p:grpSpPr>
        <p:pic>
          <p:nvPicPr>
            <p:cNvPr id="887" name="Google Shape;887;p73"/>
            <p:cNvPicPr preferRelativeResize="0"/>
            <p:nvPr/>
          </p:nvPicPr>
          <p:blipFill rotWithShape="1">
            <a:blip r:embed="rId3">
              <a:alphaModFix/>
            </a:blip>
            <a:srcRect b="84458" l="57225" r="18284" t="0"/>
            <a:stretch/>
          </p:blipFill>
          <p:spPr>
            <a:xfrm flipH="1" rot="10800000">
              <a:off x="533966" y="1994926"/>
              <a:ext cx="597248" cy="415349"/>
            </a:xfrm>
            <a:prstGeom prst="rect">
              <a:avLst/>
            </a:prstGeom>
            <a:noFill/>
            <a:ln>
              <a:noFill/>
            </a:ln>
          </p:spPr>
        </p:pic>
        <p:sp>
          <p:nvSpPr>
            <p:cNvPr id="888" name="Google Shape;888;p73"/>
            <p:cNvSpPr/>
            <p:nvPr/>
          </p:nvSpPr>
          <p:spPr>
            <a:xfrm>
              <a:off x="708578"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solidFill>
                    <a:srgbClr val="222222"/>
                  </a:solidFill>
                  <a:latin typeface="Lexend"/>
                  <a:ea typeface="Lexend"/>
                  <a:cs typeface="Lexend"/>
                  <a:sym typeface="Lexend"/>
                </a:rPr>
                <a:t>×</a:t>
              </a:r>
              <a:r>
                <a:rPr lang="en-GB" sz="1800">
                  <a:latin typeface="Lexend"/>
                  <a:ea typeface="Lexend"/>
                  <a:cs typeface="Lexend"/>
                  <a:sym typeface="Lexend"/>
                </a:rPr>
                <a:t>3</a:t>
              </a:r>
              <a:endParaRPr sz="1800">
                <a:latin typeface="Lexend"/>
                <a:ea typeface="Lexend"/>
                <a:cs typeface="Lexend"/>
                <a:sym typeface="Lexend"/>
              </a:endParaRPr>
            </a:p>
          </p:txBody>
        </p:sp>
        <p:pic>
          <p:nvPicPr>
            <p:cNvPr id="889" name="Google Shape;889;p73"/>
            <p:cNvPicPr preferRelativeResize="0"/>
            <p:nvPr/>
          </p:nvPicPr>
          <p:blipFill rotWithShape="1">
            <a:blip r:embed="rId3">
              <a:alphaModFix/>
            </a:blip>
            <a:srcRect b="84458" l="57225" r="18284" t="0"/>
            <a:stretch/>
          </p:blipFill>
          <p:spPr>
            <a:xfrm flipH="1" rot="10800000">
              <a:off x="1045875" y="1994926"/>
              <a:ext cx="597248" cy="415349"/>
            </a:xfrm>
            <a:prstGeom prst="rect">
              <a:avLst/>
            </a:prstGeom>
            <a:noFill/>
            <a:ln>
              <a:noFill/>
            </a:ln>
          </p:spPr>
        </p:pic>
        <p:sp>
          <p:nvSpPr>
            <p:cNvPr id="890" name="Google Shape;890;p73"/>
            <p:cNvSpPr/>
            <p:nvPr/>
          </p:nvSpPr>
          <p:spPr>
            <a:xfrm>
              <a:off x="1214582"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solidFill>
                    <a:srgbClr val="222222"/>
                  </a:solidFill>
                  <a:latin typeface="Lexend"/>
                  <a:ea typeface="Lexend"/>
                  <a:cs typeface="Lexend"/>
                  <a:sym typeface="Lexend"/>
                </a:rPr>
                <a:t>×</a:t>
              </a:r>
              <a:r>
                <a:rPr lang="en-GB" sz="1800">
                  <a:latin typeface="Lexend"/>
                  <a:ea typeface="Lexend"/>
                  <a:cs typeface="Lexend"/>
                  <a:sym typeface="Lexend"/>
                </a:rPr>
                <a:t>3</a:t>
              </a:r>
              <a:endParaRPr sz="1800">
                <a:latin typeface="Lexend"/>
                <a:ea typeface="Lexend"/>
                <a:cs typeface="Lexend"/>
                <a:sym typeface="Lexend"/>
              </a:endParaRPr>
            </a:p>
          </p:txBody>
        </p:sp>
      </p:grpSp>
      <p:grpSp>
        <p:nvGrpSpPr>
          <p:cNvPr id="891" name="Google Shape;891;p73"/>
          <p:cNvGrpSpPr/>
          <p:nvPr/>
        </p:nvGrpSpPr>
        <p:grpSpPr>
          <a:xfrm>
            <a:off x="395640" y="2619671"/>
            <a:ext cx="1814145" cy="544224"/>
            <a:chOff x="283875" y="1461526"/>
            <a:chExt cx="1664048" cy="544224"/>
          </a:xfrm>
        </p:grpSpPr>
        <p:pic>
          <p:nvPicPr>
            <p:cNvPr id="892" name="Google Shape;892;p73"/>
            <p:cNvPicPr preferRelativeResize="0"/>
            <p:nvPr/>
          </p:nvPicPr>
          <p:blipFill rotWithShape="1">
            <a:blip r:embed="rId3">
              <a:alphaModFix/>
            </a:blip>
            <a:srcRect b="84458" l="57225" r="18284" t="0"/>
            <a:stretch/>
          </p:blipFill>
          <p:spPr>
            <a:xfrm flipH="1" rot="10800000">
              <a:off x="283875" y="1461526"/>
              <a:ext cx="597248" cy="415349"/>
            </a:xfrm>
            <a:prstGeom prst="rect">
              <a:avLst/>
            </a:prstGeom>
            <a:noFill/>
            <a:ln>
              <a:noFill/>
            </a:ln>
          </p:spPr>
        </p:pic>
        <p:pic>
          <p:nvPicPr>
            <p:cNvPr id="893" name="Google Shape;893;p73"/>
            <p:cNvPicPr preferRelativeResize="0"/>
            <p:nvPr/>
          </p:nvPicPr>
          <p:blipFill rotWithShape="1">
            <a:blip r:embed="rId3">
              <a:alphaModFix/>
            </a:blip>
            <a:srcRect b="84458" l="57225" r="18284" t="0"/>
            <a:stretch/>
          </p:blipFill>
          <p:spPr>
            <a:xfrm flipH="1" rot="10800000">
              <a:off x="817275" y="1461526"/>
              <a:ext cx="597248" cy="415349"/>
            </a:xfrm>
            <a:prstGeom prst="rect">
              <a:avLst/>
            </a:prstGeom>
            <a:noFill/>
            <a:ln>
              <a:noFill/>
            </a:ln>
          </p:spPr>
        </p:pic>
        <p:pic>
          <p:nvPicPr>
            <p:cNvPr id="894" name="Google Shape;894;p73"/>
            <p:cNvPicPr preferRelativeResize="0"/>
            <p:nvPr/>
          </p:nvPicPr>
          <p:blipFill rotWithShape="1">
            <a:blip r:embed="rId3">
              <a:alphaModFix/>
            </a:blip>
            <a:srcRect b="84458" l="57225" r="18284" t="0"/>
            <a:stretch/>
          </p:blipFill>
          <p:spPr>
            <a:xfrm flipH="1" rot="10800000">
              <a:off x="1350675" y="1461526"/>
              <a:ext cx="597248" cy="415349"/>
            </a:xfrm>
            <a:prstGeom prst="rect">
              <a:avLst/>
            </a:prstGeom>
            <a:noFill/>
            <a:ln>
              <a:noFill/>
            </a:ln>
          </p:spPr>
        </p:pic>
        <p:sp>
          <p:nvSpPr>
            <p:cNvPr id="895" name="Google Shape;895;p73"/>
            <p:cNvSpPr/>
            <p:nvPr/>
          </p:nvSpPr>
          <p:spPr>
            <a:xfrm>
              <a:off x="458491" y="1841050"/>
              <a:ext cx="3897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latin typeface="Lexend"/>
                  <a:ea typeface="Lexend"/>
                  <a:cs typeface="Lexend"/>
                  <a:sym typeface="Lexend"/>
                </a:rPr>
                <a:t>+10</a:t>
              </a:r>
              <a:endParaRPr sz="1800">
                <a:latin typeface="Lexend"/>
                <a:ea typeface="Lexend"/>
                <a:cs typeface="Lexend"/>
                <a:sym typeface="Lexend"/>
              </a:endParaRPr>
            </a:p>
          </p:txBody>
        </p:sp>
        <p:sp>
          <p:nvSpPr>
            <p:cNvPr id="896" name="Google Shape;896;p73"/>
            <p:cNvSpPr/>
            <p:nvPr/>
          </p:nvSpPr>
          <p:spPr>
            <a:xfrm>
              <a:off x="1002588" y="1841050"/>
              <a:ext cx="4458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latin typeface="Lexend"/>
                  <a:ea typeface="Lexend"/>
                  <a:cs typeface="Lexend"/>
                  <a:sym typeface="Lexend"/>
                </a:rPr>
                <a:t>+30</a:t>
              </a:r>
              <a:endParaRPr sz="1800">
                <a:latin typeface="Lexend"/>
                <a:ea typeface="Lexend"/>
                <a:cs typeface="Lexend"/>
                <a:sym typeface="Lexend"/>
              </a:endParaRPr>
            </a:p>
          </p:txBody>
        </p:sp>
        <p:sp>
          <p:nvSpPr>
            <p:cNvPr id="897" name="Google Shape;897;p73"/>
            <p:cNvSpPr/>
            <p:nvPr/>
          </p:nvSpPr>
          <p:spPr>
            <a:xfrm>
              <a:off x="1546711" y="1841050"/>
              <a:ext cx="3897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latin typeface="Lexend"/>
                  <a:ea typeface="Lexend"/>
                  <a:cs typeface="Lexend"/>
                  <a:sym typeface="Lexend"/>
                </a:rPr>
                <a:t>+90</a:t>
              </a:r>
              <a:endParaRPr sz="1800">
                <a:latin typeface="Lexend"/>
                <a:ea typeface="Lexend"/>
                <a:cs typeface="Lexend"/>
                <a:sym typeface="Lexend"/>
              </a:endParaRPr>
            </a:p>
          </p:txBody>
        </p:sp>
      </p:grpSp>
      <p:sp>
        <p:nvSpPr>
          <p:cNvPr id="898" name="Google Shape;898;p73"/>
          <p:cNvSpPr txBox="1"/>
          <p:nvPr>
            <p:ph idx="1" type="body"/>
          </p:nvPr>
        </p:nvSpPr>
        <p:spPr>
          <a:xfrm>
            <a:off x="4320000" y="1472025"/>
            <a:ext cx="45000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Ama taxanayaal kale oo xeerka xubnaha isku xigga uu leeyahay tillaabo isku dhufasho (multiplicative) iyo tillaabo isku dar (additive)</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2,   4,   10,   28 </a:t>
            </a:r>
            <a:endParaRPr sz="2000">
              <a:latin typeface="Kalam"/>
              <a:ea typeface="Kalam"/>
              <a:cs typeface="Kalam"/>
              <a:sym typeface="Kalam"/>
            </a:endParaRPr>
          </a:p>
        </p:txBody>
      </p:sp>
      <p:grpSp>
        <p:nvGrpSpPr>
          <p:cNvPr id="899" name="Google Shape;899;p73"/>
          <p:cNvGrpSpPr/>
          <p:nvPr/>
        </p:nvGrpSpPr>
        <p:grpSpPr>
          <a:xfrm>
            <a:off x="4560624" y="3530445"/>
            <a:ext cx="1288175" cy="544224"/>
            <a:chOff x="533966" y="1994926"/>
            <a:chExt cx="1109157" cy="544224"/>
          </a:xfrm>
        </p:grpSpPr>
        <p:pic>
          <p:nvPicPr>
            <p:cNvPr id="900" name="Google Shape;900;p73"/>
            <p:cNvPicPr preferRelativeResize="0"/>
            <p:nvPr/>
          </p:nvPicPr>
          <p:blipFill rotWithShape="1">
            <a:blip r:embed="rId3">
              <a:alphaModFix/>
            </a:blip>
            <a:srcRect b="84458" l="57225" r="18284" t="0"/>
            <a:stretch/>
          </p:blipFill>
          <p:spPr>
            <a:xfrm flipH="1" rot="10800000">
              <a:off x="533966" y="1994926"/>
              <a:ext cx="597248" cy="415349"/>
            </a:xfrm>
            <a:prstGeom prst="rect">
              <a:avLst/>
            </a:prstGeom>
            <a:noFill/>
            <a:ln>
              <a:noFill/>
            </a:ln>
          </p:spPr>
        </p:pic>
        <p:sp>
          <p:nvSpPr>
            <p:cNvPr id="901" name="Google Shape;901;p73"/>
            <p:cNvSpPr/>
            <p:nvPr/>
          </p:nvSpPr>
          <p:spPr>
            <a:xfrm>
              <a:off x="708578"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solidFill>
                    <a:srgbClr val="222222"/>
                  </a:solidFill>
                  <a:latin typeface="Lexend"/>
                  <a:ea typeface="Lexend"/>
                  <a:cs typeface="Lexend"/>
                  <a:sym typeface="Lexend"/>
                </a:rPr>
                <a:t>×</a:t>
              </a:r>
              <a:r>
                <a:rPr lang="en-GB" sz="1800">
                  <a:latin typeface="Lexend"/>
                  <a:ea typeface="Lexend"/>
                  <a:cs typeface="Lexend"/>
                  <a:sym typeface="Lexend"/>
                </a:rPr>
                <a:t>3</a:t>
              </a:r>
              <a:endParaRPr sz="1800">
                <a:latin typeface="Lexend"/>
                <a:ea typeface="Lexend"/>
                <a:cs typeface="Lexend"/>
                <a:sym typeface="Lexend"/>
              </a:endParaRPr>
            </a:p>
          </p:txBody>
        </p:sp>
        <p:pic>
          <p:nvPicPr>
            <p:cNvPr id="902" name="Google Shape;902;p73"/>
            <p:cNvPicPr preferRelativeResize="0"/>
            <p:nvPr/>
          </p:nvPicPr>
          <p:blipFill rotWithShape="1">
            <a:blip r:embed="rId3">
              <a:alphaModFix/>
            </a:blip>
            <a:srcRect b="84458" l="57225" r="18284" t="0"/>
            <a:stretch/>
          </p:blipFill>
          <p:spPr>
            <a:xfrm flipH="1" rot="10800000">
              <a:off x="1045875" y="1994926"/>
              <a:ext cx="597248" cy="415349"/>
            </a:xfrm>
            <a:prstGeom prst="rect">
              <a:avLst/>
            </a:prstGeom>
            <a:noFill/>
            <a:ln>
              <a:noFill/>
            </a:ln>
          </p:spPr>
        </p:pic>
        <p:sp>
          <p:nvSpPr>
            <p:cNvPr id="903" name="Google Shape;903;p73"/>
            <p:cNvSpPr/>
            <p:nvPr/>
          </p:nvSpPr>
          <p:spPr>
            <a:xfrm>
              <a:off x="1214582" y="2374450"/>
              <a:ext cx="3096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solidFill>
                    <a:srgbClr val="222222"/>
                  </a:solidFill>
                  <a:latin typeface="Lexend"/>
                  <a:ea typeface="Lexend"/>
                  <a:cs typeface="Lexend"/>
                  <a:sym typeface="Lexend"/>
                </a:rPr>
                <a:t>×</a:t>
              </a:r>
              <a:r>
                <a:rPr lang="en-GB" sz="1800">
                  <a:latin typeface="Lexend"/>
                  <a:ea typeface="Lexend"/>
                  <a:cs typeface="Lexend"/>
                  <a:sym typeface="Lexend"/>
                </a:rPr>
                <a:t>3</a:t>
              </a:r>
              <a:endParaRPr sz="1800">
                <a:latin typeface="Lexend"/>
                <a:ea typeface="Lexend"/>
                <a:cs typeface="Lexend"/>
                <a:sym typeface="Lexend"/>
              </a:endParaRPr>
            </a:p>
          </p:txBody>
        </p:sp>
      </p:grpSp>
      <p:grpSp>
        <p:nvGrpSpPr>
          <p:cNvPr id="904" name="Google Shape;904;p73"/>
          <p:cNvGrpSpPr/>
          <p:nvPr/>
        </p:nvGrpSpPr>
        <p:grpSpPr>
          <a:xfrm>
            <a:off x="4267190" y="2918496"/>
            <a:ext cx="1814145" cy="544224"/>
            <a:chOff x="283875" y="1461526"/>
            <a:chExt cx="1664048" cy="544224"/>
          </a:xfrm>
        </p:grpSpPr>
        <p:pic>
          <p:nvPicPr>
            <p:cNvPr id="905" name="Google Shape;905;p73"/>
            <p:cNvPicPr preferRelativeResize="0"/>
            <p:nvPr/>
          </p:nvPicPr>
          <p:blipFill rotWithShape="1">
            <a:blip r:embed="rId3">
              <a:alphaModFix/>
            </a:blip>
            <a:srcRect b="84458" l="57225" r="18284" t="0"/>
            <a:stretch/>
          </p:blipFill>
          <p:spPr>
            <a:xfrm flipH="1" rot="10800000">
              <a:off x="283875" y="1461526"/>
              <a:ext cx="597248" cy="415349"/>
            </a:xfrm>
            <a:prstGeom prst="rect">
              <a:avLst/>
            </a:prstGeom>
            <a:noFill/>
            <a:ln>
              <a:noFill/>
            </a:ln>
          </p:spPr>
        </p:pic>
        <p:pic>
          <p:nvPicPr>
            <p:cNvPr id="906" name="Google Shape;906;p73"/>
            <p:cNvPicPr preferRelativeResize="0"/>
            <p:nvPr/>
          </p:nvPicPr>
          <p:blipFill rotWithShape="1">
            <a:blip r:embed="rId3">
              <a:alphaModFix/>
            </a:blip>
            <a:srcRect b="84458" l="57225" r="18284" t="0"/>
            <a:stretch/>
          </p:blipFill>
          <p:spPr>
            <a:xfrm flipH="1" rot="10800000">
              <a:off x="817275" y="1461526"/>
              <a:ext cx="597248" cy="415349"/>
            </a:xfrm>
            <a:prstGeom prst="rect">
              <a:avLst/>
            </a:prstGeom>
            <a:noFill/>
            <a:ln>
              <a:noFill/>
            </a:ln>
          </p:spPr>
        </p:pic>
        <p:pic>
          <p:nvPicPr>
            <p:cNvPr id="907" name="Google Shape;907;p73"/>
            <p:cNvPicPr preferRelativeResize="0"/>
            <p:nvPr/>
          </p:nvPicPr>
          <p:blipFill rotWithShape="1">
            <a:blip r:embed="rId3">
              <a:alphaModFix/>
            </a:blip>
            <a:srcRect b="84458" l="57225" r="18284" t="0"/>
            <a:stretch/>
          </p:blipFill>
          <p:spPr>
            <a:xfrm flipH="1" rot="10800000">
              <a:off x="1350675" y="1461526"/>
              <a:ext cx="597248" cy="415349"/>
            </a:xfrm>
            <a:prstGeom prst="rect">
              <a:avLst/>
            </a:prstGeom>
            <a:noFill/>
            <a:ln>
              <a:noFill/>
            </a:ln>
          </p:spPr>
        </p:pic>
        <p:sp>
          <p:nvSpPr>
            <p:cNvPr id="908" name="Google Shape;908;p73"/>
            <p:cNvSpPr/>
            <p:nvPr/>
          </p:nvSpPr>
          <p:spPr>
            <a:xfrm>
              <a:off x="458491" y="1841050"/>
              <a:ext cx="3897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latin typeface="Lexend"/>
                  <a:ea typeface="Lexend"/>
                  <a:cs typeface="Lexend"/>
                  <a:sym typeface="Lexend"/>
                </a:rPr>
                <a:t>+2</a:t>
              </a:r>
              <a:endParaRPr sz="1800">
                <a:latin typeface="Lexend"/>
                <a:ea typeface="Lexend"/>
                <a:cs typeface="Lexend"/>
                <a:sym typeface="Lexend"/>
              </a:endParaRPr>
            </a:p>
          </p:txBody>
        </p:sp>
        <p:sp>
          <p:nvSpPr>
            <p:cNvPr id="909" name="Google Shape;909;p73"/>
            <p:cNvSpPr/>
            <p:nvPr/>
          </p:nvSpPr>
          <p:spPr>
            <a:xfrm>
              <a:off x="1002588" y="1841050"/>
              <a:ext cx="4458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latin typeface="Lexend"/>
                  <a:ea typeface="Lexend"/>
                  <a:cs typeface="Lexend"/>
                  <a:sym typeface="Lexend"/>
                </a:rPr>
                <a:t>+6</a:t>
              </a:r>
              <a:endParaRPr sz="1800">
                <a:latin typeface="Lexend"/>
                <a:ea typeface="Lexend"/>
                <a:cs typeface="Lexend"/>
                <a:sym typeface="Lexend"/>
              </a:endParaRPr>
            </a:p>
          </p:txBody>
        </p:sp>
        <p:sp>
          <p:nvSpPr>
            <p:cNvPr id="910" name="Google Shape;910;p73"/>
            <p:cNvSpPr/>
            <p:nvPr/>
          </p:nvSpPr>
          <p:spPr>
            <a:xfrm>
              <a:off x="1546711" y="1841050"/>
              <a:ext cx="389700" cy="164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latin typeface="Lexend"/>
                  <a:ea typeface="Lexend"/>
                  <a:cs typeface="Lexend"/>
                  <a:sym typeface="Lexend"/>
                </a:rPr>
                <a:t>+18</a:t>
              </a:r>
              <a:endParaRPr sz="1800">
                <a:latin typeface="Lexend"/>
                <a:ea typeface="Lexend"/>
                <a:cs typeface="Lexend"/>
                <a:sym typeface="Lexend"/>
              </a:endParaRPr>
            </a:p>
          </p:txBody>
        </p:sp>
      </p:grpSp>
      <p:sp>
        <p:nvSpPr>
          <p:cNvPr id="911" name="Google Shape;911;p73"/>
          <p:cNvSpPr txBox="1"/>
          <p:nvPr>
            <p:ph idx="1" type="body"/>
          </p:nvPr>
        </p:nvSpPr>
        <p:spPr>
          <a:xfrm>
            <a:off x="4320000" y="4181850"/>
            <a:ext cx="4278300" cy="41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Xeerka xubnaha isku xiga 'ku dhufo 3 kana jar 2'</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74"/>
          <p:cNvSpPr txBox="1"/>
          <p:nvPr>
            <p:ph idx="1" type="body"/>
          </p:nvPr>
        </p:nvSpPr>
        <p:spPr>
          <a:xfrm>
            <a:off x="324000" y="759300"/>
            <a:ext cx="8237700" cy="78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kuwan taxanayaal tiro iyo xeerar. Xeerkee ayaa u noqon kara xeer taxane kasta? Isku qiyaas?</a:t>
            </a:r>
            <a:endParaRPr sz="1800"/>
          </a:p>
        </p:txBody>
      </p:sp>
      <p:sp>
        <p:nvSpPr>
          <p:cNvPr id="917" name="Google Shape;917;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Taxanayaal kale (Other sequences)</a:t>
            </a:r>
            <a:endParaRPr/>
          </a:p>
        </p:txBody>
      </p:sp>
      <p:sp>
        <p:nvSpPr>
          <p:cNvPr id="918" name="Google Shape;918;p74"/>
          <p:cNvSpPr txBox="1"/>
          <p:nvPr>
            <p:ph idx="1" type="body"/>
          </p:nvPr>
        </p:nvSpPr>
        <p:spPr>
          <a:xfrm>
            <a:off x="933600" y="1673700"/>
            <a:ext cx="2240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2, 5, 14, 41, …</a:t>
            </a:r>
            <a:endParaRPr sz="1800"/>
          </a:p>
        </p:txBody>
      </p:sp>
      <p:sp>
        <p:nvSpPr>
          <p:cNvPr id="919" name="Google Shape;919;p74"/>
          <p:cNvSpPr txBox="1"/>
          <p:nvPr>
            <p:ph idx="1" type="body"/>
          </p:nvPr>
        </p:nvSpPr>
        <p:spPr>
          <a:xfrm>
            <a:off x="933600" y="2332650"/>
            <a:ext cx="2240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2, 3, 5, 8, …</a:t>
            </a:r>
            <a:endParaRPr sz="1800"/>
          </a:p>
        </p:txBody>
      </p:sp>
      <p:sp>
        <p:nvSpPr>
          <p:cNvPr id="920" name="Google Shape;920;p74"/>
          <p:cNvSpPr txBox="1"/>
          <p:nvPr>
            <p:ph idx="1" type="body"/>
          </p:nvPr>
        </p:nvSpPr>
        <p:spPr>
          <a:xfrm>
            <a:off x="933600" y="2991600"/>
            <a:ext cx="2240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r>
              <a:rPr lang="en-GB" sz="1100">
                <a:latin typeface="Lexend"/>
              </a:rPr>
              <a:t>, 4, 4, 7, 10, …</a:t>
            </a:r>
            <a:endParaRPr sz="1800"/>
          </a:p>
        </p:txBody>
      </p:sp>
      <p:sp>
        <p:nvSpPr>
          <p:cNvPr id="921" name="Google Shape;921;p74"/>
          <p:cNvSpPr txBox="1"/>
          <p:nvPr>
            <p:ph idx="1" type="body"/>
          </p:nvPr>
        </p:nvSpPr>
        <p:spPr>
          <a:xfrm>
            <a:off x="933600" y="3650550"/>
            <a:ext cx="2240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r>
              <a:rPr lang="en-GB" sz="1100">
                <a:latin typeface="Lexend"/>
              </a:rPr>
              <a:t>, 2, 2, 4, 8, …</a:t>
            </a:r>
            <a:endParaRPr sz="1800"/>
          </a:p>
        </p:txBody>
      </p:sp>
      <p:sp>
        <p:nvSpPr>
          <p:cNvPr id="922" name="Google Shape;922;p74"/>
          <p:cNvSpPr txBox="1"/>
          <p:nvPr>
            <p:ph idx="1" type="body"/>
          </p:nvPr>
        </p:nvSpPr>
        <p:spPr>
          <a:xfrm>
            <a:off x="933600" y="4309500"/>
            <a:ext cx="2240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r>
              <a:rPr lang="en-GB" sz="1100">
                <a:latin typeface="Lexend"/>
              </a:rPr>
              <a:t>, 1, 2, 6, 24, …</a:t>
            </a:r>
            <a:endParaRPr sz="1800"/>
          </a:p>
        </p:txBody>
      </p:sp>
      <p:sp>
        <p:nvSpPr>
          <p:cNvPr id="923" name="Google Shape;923;p74"/>
          <p:cNvSpPr txBox="1"/>
          <p:nvPr>
            <p:ph idx="1" type="body"/>
          </p:nvPr>
        </p:nvSpPr>
        <p:spPr>
          <a:xfrm>
            <a:off x="3417225" y="3393975"/>
            <a:ext cx="5402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 laab xubnaha hore (treble) kana jar 1 si aad u hesho xubnaha xiga</a:t>
            </a:r>
            <a:endParaRPr sz="1800"/>
          </a:p>
        </p:txBody>
      </p:sp>
      <p:sp>
        <p:nvSpPr>
          <p:cNvPr id="924" name="Google Shape;924;p74"/>
          <p:cNvSpPr txBox="1"/>
          <p:nvPr>
            <p:ph idx="1" type="body"/>
          </p:nvPr>
        </p:nvSpPr>
        <p:spPr>
          <a:xfrm>
            <a:off x="3417225" y="1620000"/>
            <a:ext cx="5402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dar labada xubnood ee hore si aad u hesho xubnaha xiga</a:t>
            </a:r>
            <a:endParaRPr sz="1800"/>
          </a:p>
        </p:txBody>
      </p:sp>
      <p:sp>
        <p:nvSpPr>
          <p:cNvPr id="925" name="Google Shape;925;p74"/>
          <p:cNvSpPr txBox="1"/>
          <p:nvPr>
            <p:ph idx="1" type="body"/>
          </p:nvPr>
        </p:nvSpPr>
        <p:spPr>
          <a:xfrm>
            <a:off x="3417225" y="4188500"/>
            <a:ext cx="5402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xarfaha ee higgaadda Ingiriisiga ee tirooyinka laba jibaaran (square numbers) (sida kor u kaca)</a:t>
            </a:r>
            <a:endParaRPr sz="1800"/>
          </a:p>
        </p:txBody>
      </p:sp>
      <p:sp>
        <p:nvSpPr>
          <p:cNvPr id="926" name="Google Shape;926;p74"/>
          <p:cNvSpPr txBox="1"/>
          <p:nvPr>
            <p:ph idx="1" type="body"/>
          </p:nvPr>
        </p:nvSpPr>
        <p:spPr>
          <a:xfrm>
            <a:off x="3417225" y="2828050"/>
            <a:ext cx="5402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dar 1, ku dhufo 1, ku dar 2, ku dhufo 2, ku dar 3, ku dhufo 3, ……</a:t>
            </a:r>
            <a:endParaRPr sz="1800"/>
          </a:p>
        </p:txBody>
      </p:sp>
      <p:sp>
        <p:nvSpPr>
          <p:cNvPr id="927" name="Google Shape;927;p74"/>
          <p:cNvSpPr txBox="1"/>
          <p:nvPr>
            <p:ph idx="1" type="body"/>
          </p:nvPr>
        </p:nvSpPr>
        <p:spPr>
          <a:xfrm>
            <a:off x="3417225" y="2185925"/>
            <a:ext cx="5402700" cy="4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dhufo 1, ku dhufo 2, ku dhufo 3, ku dhufo 4, ……</a:t>
            </a:r>
            <a:endParaRPr sz="1800"/>
          </a:p>
        </p:txBody>
      </p:sp>
      <p:grpSp>
        <p:nvGrpSpPr>
          <p:cNvPr id="928" name="Google Shape;928;p74"/>
          <p:cNvGrpSpPr/>
          <p:nvPr/>
        </p:nvGrpSpPr>
        <p:grpSpPr>
          <a:xfrm>
            <a:off x="323991" y="1618350"/>
            <a:ext cx="457200" cy="457200"/>
            <a:chOff x="1020916" y="1442088"/>
            <a:chExt cx="457200" cy="457200"/>
          </a:xfrm>
        </p:grpSpPr>
        <p:pic>
          <p:nvPicPr>
            <p:cNvPr id="929" name="Google Shape;929;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30" name="Google Shape;930;p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31" name="Google Shape;931;p74"/>
          <p:cNvGrpSpPr/>
          <p:nvPr/>
        </p:nvGrpSpPr>
        <p:grpSpPr>
          <a:xfrm>
            <a:off x="323991" y="2232900"/>
            <a:ext cx="457200" cy="457200"/>
            <a:chOff x="1020916" y="1442088"/>
            <a:chExt cx="457200" cy="457200"/>
          </a:xfrm>
        </p:grpSpPr>
        <p:pic>
          <p:nvPicPr>
            <p:cNvPr id="932" name="Google Shape;932;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33" name="Google Shape;933;p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34" name="Google Shape;934;p74"/>
          <p:cNvGrpSpPr/>
          <p:nvPr/>
        </p:nvGrpSpPr>
        <p:grpSpPr>
          <a:xfrm>
            <a:off x="323991" y="2901525"/>
            <a:ext cx="457200" cy="457200"/>
            <a:chOff x="1020916" y="1442088"/>
            <a:chExt cx="457200" cy="457200"/>
          </a:xfrm>
        </p:grpSpPr>
        <p:pic>
          <p:nvPicPr>
            <p:cNvPr id="935" name="Google Shape;935;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36" name="Google Shape;936;p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937" name="Google Shape;937;p74"/>
          <p:cNvGrpSpPr/>
          <p:nvPr/>
        </p:nvGrpSpPr>
        <p:grpSpPr>
          <a:xfrm>
            <a:off x="323991" y="3570150"/>
            <a:ext cx="457200" cy="457200"/>
            <a:chOff x="1020916" y="1442088"/>
            <a:chExt cx="457200" cy="457200"/>
          </a:xfrm>
        </p:grpSpPr>
        <p:pic>
          <p:nvPicPr>
            <p:cNvPr id="938" name="Google Shape;938;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39" name="Google Shape;939;p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940" name="Google Shape;940;p74"/>
          <p:cNvGrpSpPr/>
          <p:nvPr/>
        </p:nvGrpSpPr>
        <p:grpSpPr>
          <a:xfrm>
            <a:off x="323991" y="4238763"/>
            <a:ext cx="457200" cy="457200"/>
            <a:chOff x="1020916" y="1442088"/>
            <a:chExt cx="457200" cy="457200"/>
          </a:xfrm>
        </p:grpSpPr>
        <p:pic>
          <p:nvPicPr>
            <p:cNvPr id="941" name="Google Shape;941;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42" name="Google Shape;942;p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cxnSp>
        <p:nvCxnSpPr>
          <p:cNvPr id="943" name="Google Shape;943;p74"/>
          <p:cNvCxnSpPr>
            <a:endCxn id="923" idx="1"/>
          </p:cNvCxnSpPr>
          <p:nvPr/>
        </p:nvCxnSpPr>
        <p:spPr>
          <a:xfrm>
            <a:off x="2657625" y="1855425"/>
            <a:ext cx="759600" cy="1765500"/>
          </a:xfrm>
          <a:prstGeom prst="straightConnector1">
            <a:avLst/>
          </a:prstGeom>
          <a:noFill/>
          <a:ln cap="flat" cmpd="sng" w="38100">
            <a:solidFill>
              <a:schemeClr val="accent4"/>
            </a:solidFill>
            <a:prstDash val="solid"/>
            <a:round/>
            <a:headEnd len="med" w="med" type="none"/>
            <a:tailEnd len="med" w="med" type="none"/>
          </a:ln>
        </p:spPr>
      </p:cxnSp>
      <p:cxnSp>
        <p:nvCxnSpPr>
          <p:cNvPr id="944" name="Google Shape;944;p74"/>
          <p:cNvCxnSpPr>
            <a:endCxn id="924" idx="1"/>
          </p:cNvCxnSpPr>
          <p:nvPr/>
        </p:nvCxnSpPr>
        <p:spPr>
          <a:xfrm flipH="1" rot="10800000">
            <a:off x="2414025" y="1846950"/>
            <a:ext cx="1003200" cy="667500"/>
          </a:xfrm>
          <a:prstGeom prst="straightConnector1">
            <a:avLst/>
          </a:prstGeom>
          <a:noFill/>
          <a:ln cap="flat" cmpd="sng" w="38100">
            <a:solidFill>
              <a:schemeClr val="accent4"/>
            </a:solidFill>
            <a:prstDash val="solid"/>
            <a:round/>
            <a:headEnd len="med" w="med" type="none"/>
            <a:tailEnd len="med" w="med" type="none"/>
          </a:ln>
        </p:spPr>
      </p:cxnSp>
      <p:cxnSp>
        <p:nvCxnSpPr>
          <p:cNvPr id="945" name="Google Shape;945;p74"/>
          <p:cNvCxnSpPr>
            <a:endCxn id="925" idx="1"/>
          </p:cNvCxnSpPr>
          <p:nvPr/>
        </p:nvCxnSpPr>
        <p:spPr>
          <a:xfrm>
            <a:off x="2571825" y="3137750"/>
            <a:ext cx="845400" cy="1277700"/>
          </a:xfrm>
          <a:prstGeom prst="straightConnector1">
            <a:avLst/>
          </a:prstGeom>
          <a:noFill/>
          <a:ln cap="flat" cmpd="sng" w="38100">
            <a:solidFill>
              <a:schemeClr val="accent4"/>
            </a:solidFill>
            <a:prstDash val="solid"/>
            <a:round/>
            <a:headEnd len="med" w="med" type="none"/>
            <a:tailEnd len="med" w="med" type="none"/>
          </a:ln>
        </p:spPr>
      </p:cxnSp>
      <p:cxnSp>
        <p:nvCxnSpPr>
          <p:cNvPr id="946" name="Google Shape;946;p74"/>
          <p:cNvCxnSpPr>
            <a:endCxn id="926" idx="1"/>
          </p:cNvCxnSpPr>
          <p:nvPr/>
        </p:nvCxnSpPr>
        <p:spPr>
          <a:xfrm flipH="1" rot="10800000">
            <a:off x="2399925" y="3055000"/>
            <a:ext cx="1017300" cy="806100"/>
          </a:xfrm>
          <a:prstGeom prst="straightConnector1">
            <a:avLst/>
          </a:prstGeom>
          <a:noFill/>
          <a:ln cap="flat" cmpd="sng" w="38100">
            <a:solidFill>
              <a:schemeClr val="accent4"/>
            </a:solidFill>
            <a:prstDash val="solid"/>
            <a:round/>
            <a:headEnd len="med" w="med" type="none"/>
            <a:tailEnd len="med" w="med" type="none"/>
          </a:ln>
        </p:spPr>
      </p:cxnSp>
      <p:cxnSp>
        <p:nvCxnSpPr>
          <p:cNvPr id="947" name="Google Shape;947;p74"/>
          <p:cNvCxnSpPr>
            <a:endCxn id="927" idx="1"/>
          </p:cNvCxnSpPr>
          <p:nvPr/>
        </p:nvCxnSpPr>
        <p:spPr>
          <a:xfrm flipH="1" rot="10800000">
            <a:off x="2514525" y="2412875"/>
            <a:ext cx="902700" cy="20715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7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Taxanayaal kale (Other sequences)</a:t>
            </a:r>
            <a:endParaRPr/>
          </a:p>
        </p:txBody>
      </p:sp>
      <p:sp>
        <p:nvSpPr>
          <p:cNvPr id="953" name="Google Shape;953;p75"/>
          <p:cNvSpPr txBox="1"/>
          <p:nvPr>
            <p:ph idx="1" type="body"/>
          </p:nvPr>
        </p:nvSpPr>
        <p:spPr>
          <a:xfrm>
            <a:off x="324000" y="759300"/>
            <a:ext cx="8496000" cy="78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Labada xubnood ee bilowga ah, sii wad taxanaha saddex siyaabood oo kala duwan. Sharax xeerka aad u adeegsatay si kasta.</a:t>
            </a:r>
            <a:r>
              <a:rPr lang="en-GB" sz="1800">
                <a:latin typeface="Lexend"/>
              </a:rPr>
              <a:t/>
            </a:r>
            <a:endParaRPr sz="1800"/>
          </a:p>
        </p:txBody>
      </p:sp>
      <p:sp>
        <p:nvSpPr>
          <p:cNvPr id="954" name="Google Shape;954;p75"/>
          <p:cNvSpPr txBox="1"/>
          <p:nvPr>
            <p:ph idx="1" type="body"/>
          </p:nvPr>
        </p:nvSpPr>
        <p:spPr>
          <a:xfrm>
            <a:off x="324000" y="1749900"/>
            <a:ext cx="4248000" cy="3070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lphaLcParenR"/>
            </a:pPr>
            <a:r>
              <a:rPr lang="en-GB" sz="1800">
                <a:latin typeface="Lexend"/>
              </a:rPr>
              <a:t>2, 6,</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0" lvl="0" marL="0" rtl="0" algn="l">
              <a:spcBef>
                <a:spcPts val="1000"/>
              </a:spcBef>
              <a:spcAft>
                <a:spcPts val="0"/>
              </a:spcAft>
              <a:buNone/>
            </a:pPr>
            <a:r>
              <a:rPr>
                <a:latin typeface="Lexend"/>
              </a:rPr>
              <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342900" lvl="0" marL="457200" rtl="0" algn="l">
              <a:spcBef>
                <a:spcPts val="1000"/>
              </a:spcBef>
              <a:spcAft>
                <a:spcPts val="0"/>
              </a:spcAft>
              <a:buSzPts val="1800"/>
              <a:buAutoNum type="alphaLcParenR" startAt="2"/>
            </a:pPr>
            <a:r>
              <a:rPr lang="en-GB" sz="1800">
                <a:latin typeface="Lexend"/>
              </a:rPr>
              <a:t>−1, 5,</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800"/>
          </a:p>
        </p:txBody>
      </p:sp>
      <p:sp>
        <p:nvSpPr>
          <p:cNvPr id="955" name="Google Shape;955;p75"/>
          <p:cNvSpPr txBox="1"/>
          <p:nvPr>
            <p:ph idx="1" type="body"/>
          </p:nvPr>
        </p:nvSpPr>
        <p:spPr>
          <a:xfrm>
            <a:off x="4572000" y="1749900"/>
            <a:ext cx="4248000" cy="3070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lphaLcParenR" startAt="3"/>
            </a:pPr>
            <a:r>
              <a:rPr lang="en-GB" sz="1800">
                <a:latin typeface="Lexend"/>
              </a:rPr>
              <a:t>8, 3,</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457200" rtl="0" algn="l">
              <a:spcBef>
                <a:spcPts val="1000"/>
              </a:spcBef>
              <a:spcAft>
                <a:spcPts val="0"/>
              </a:spcAft>
              <a:buNone/>
            </a:pPr>
            <a:r>
              <a:rPr>
                <a:latin typeface="Lexend"/>
              </a:rPr>
              <a:t/>
            </a:r>
            <a:endParaRPr sz="1800"/>
          </a:p>
          <a:p>
            <a:pPr indent="-342900" lvl="0" marL="457200" rtl="0" algn="l">
              <a:spcBef>
                <a:spcPts val="1000"/>
              </a:spcBef>
              <a:spcAft>
                <a:spcPts val="0"/>
              </a:spcAft>
              <a:buSzPts val="1800"/>
              <a:buAutoNum type="alphaLcParenR" startAt="4"/>
            </a:pPr>
            <a:r>
              <a:rPr lang="en-GB" sz="1800">
                <a:latin typeface="Lexend"/>
              </a:rPr>
              <a:t> 11, 13, </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Taxanayaal kale (Other sequences)</a:t>
            </a:r>
            <a:endParaRPr/>
          </a:p>
        </p:txBody>
      </p:sp>
      <p:sp>
        <p:nvSpPr>
          <p:cNvPr id="961" name="Google Shape;961;p76"/>
          <p:cNvSpPr txBox="1"/>
          <p:nvPr>
            <p:ph idx="1" type="body"/>
          </p:nvPr>
        </p:nvSpPr>
        <p:spPr>
          <a:xfrm>
            <a:off x="324000" y="759300"/>
            <a:ext cx="8496000" cy="78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Taxan kasta, soo jeedi waxa ay noqon karaan labada xubnood ee xiga. Sharax sababtaada.</a:t>
            </a:r>
            <a:endParaRPr sz="1800"/>
          </a:p>
        </p:txBody>
      </p:sp>
      <p:sp>
        <p:nvSpPr>
          <p:cNvPr id="962" name="Google Shape;962;p76"/>
          <p:cNvSpPr txBox="1"/>
          <p:nvPr>
            <p:ph idx="1" type="body"/>
          </p:nvPr>
        </p:nvSpPr>
        <p:spPr>
          <a:xfrm>
            <a:off x="324000" y="1749900"/>
            <a:ext cx="4248000" cy="3070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lphaLcParenR"/>
            </a:pPr>
            <a:r>
              <a:rPr lang="en-GB" sz="1800">
                <a:latin typeface="Lexend"/>
              </a:rPr>
              <a:t>2, 3, 8, </a:t>
            </a:r>
            <a:r>
              <a:rPr lang="en-GB" sz="1800" u="sng">
                <a:latin typeface="Lexend"/>
              </a:rPr>
              <a:t>     </a:t>
            </a:r>
            <a:r>
              <a:rPr lang="en-GB" sz="1800">
                <a:latin typeface="Lexend"/>
              </a:rPr>
              <a:t>,</a:t>
            </a:r>
            <a:r>
              <a:rPr lang="en-GB" sz="1800" u="sng">
                <a:latin typeface="Lexend"/>
              </a:rPr>
              <a:t>      </a:t>
            </a:r>
            <a:r>
              <a:rPr lang="en-GB" sz="1800">
                <a:latin typeface="Lexend"/>
              </a:rPr>
              <a:t>, … </a:t>
            </a:r>
            <a:endParaRPr sz="1800"/>
          </a:p>
          <a:p>
            <a:pPr indent="-342900" lvl="0" marL="457200" rtl="0" algn="l">
              <a:spcBef>
                <a:spcPts val="2000"/>
              </a:spcBef>
              <a:spcAft>
                <a:spcPts val="0"/>
              </a:spcAft>
              <a:buSzPts val="1800"/>
              <a:buAutoNum type="alphaLcParenR"/>
            </a:pPr>
            <a:r>
              <a:rPr lang="en-GB" sz="1800">
                <a:latin typeface="Lexend"/>
              </a:rPr>
              <a:t>31, 29, 31, </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342900" lvl="0" marL="457200" rtl="0" algn="l">
              <a:spcBef>
                <a:spcPts val="2000"/>
              </a:spcBef>
              <a:spcAft>
                <a:spcPts val="0"/>
              </a:spcAft>
              <a:buSzPts val="1800"/>
              <a:buAutoNum type="alphaLcParenR"/>
            </a:pPr>
            <a:r>
              <a:rPr lang="en-GB" sz="1800">
                <a:latin typeface="Lexend"/>
              </a:rPr>
              <a:t>3, 20, 190, </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342900" lvl="0" marL="457200" rtl="0" algn="l">
              <a:spcBef>
                <a:spcPts val="2000"/>
              </a:spcBef>
              <a:spcAft>
                <a:spcPts val="0"/>
              </a:spcAft>
              <a:buSzPts val="1800"/>
              <a:buAutoNum type="alphaLcParenR"/>
            </a:pPr>
            <a:r>
              <a:rPr lang="en-GB" sz="1800">
                <a:latin typeface="Lexend"/>
              </a:rPr>
              <a:t>2, 4, 16, </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342900" lvl="0" marL="457200" rtl="0" algn="l">
              <a:spcBef>
                <a:spcPts val="2000"/>
              </a:spcBef>
              <a:spcAft>
                <a:spcPts val="0"/>
              </a:spcAft>
              <a:buSzPts val="1800"/>
              <a:buAutoNum type="alphaLcParenR"/>
            </a:pPr>
            <a:r>
              <a:rPr lang="en-GB" sz="1800">
                <a:latin typeface="Lexend"/>
              </a:rPr>
              <a:t>8, 5, 4, 9, </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0" lvl="0" marL="0" rtl="0" algn="l">
              <a:spcBef>
                <a:spcPts val="2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Taxanayaal kale (Other sequences)</a:t>
            </a:r>
            <a:endParaRPr/>
          </a:p>
        </p:txBody>
      </p:sp>
      <p:sp>
        <p:nvSpPr>
          <p:cNvPr id="968" name="Google Shape;968;p77"/>
          <p:cNvSpPr txBox="1"/>
          <p:nvPr>
            <p:ph idx="1" type="body"/>
          </p:nvPr>
        </p:nvSpPr>
        <p:spPr>
          <a:xfrm>
            <a:off x="324000" y="759300"/>
            <a:ext cx="8237700" cy="6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Labada xubnood ee bilowga ah, sii wad taxanaha saddex siyaabood oo kala duwan. Sharax qaanuunka (rule) aad u adeegsatay si kasta.</a:t>
            </a:r>
            <a:endParaRPr sz="1800"/>
          </a:p>
        </p:txBody>
      </p:sp>
      <p:sp>
        <p:nvSpPr>
          <p:cNvPr id="969" name="Google Shape;969;p77"/>
          <p:cNvSpPr txBox="1"/>
          <p:nvPr>
            <p:ph idx="1" type="body"/>
          </p:nvPr>
        </p:nvSpPr>
        <p:spPr>
          <a:xfrm>
            <a:off x="324000" y="1436650"/>
            <a:ext cx="7245900" cy="28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Jawaabo badan ayaa su'aasha kasta jira, kuwani waa qaar ka mid ah fikradaha.</a:t>
            </a:r>
            <a:endParaRPr sz="2000">
              <a:latin typeface="Kalam"/>
              <a:ea typeface="Kalam"/>
              <a:cs typeface="Kalam"/>
              <a:sym typeface="Kalam"/>
            </a:endParaRPr>
          </a:p>
        </p:txBody>
      </p:sp>
      <p:sp>
        <p:nvSpPr>
          <p:cNvPr id="970" name="Google Shape;970;p77"/>
          <p:cNvSpPr txBox="1"/>
          <p:nvPr>
            <p:ph idx="1" type="body"/>
          </p:nvPr>
        </p:nvSpPr>
        <p:spPr>
          <a:xfrm>
            <a:off x="324000" y="2289150"/>
            <a:ext cx="8496000" cy="2716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Tusaale: 2, 6, 18, 54, 162 (isku-dhufasho guud (common multiplier) ×3 xubnaha dhexdooda)</a:t>
            </a:r>
            <a:r>
              <a:rPr lang="en-GB" sz="1100">
                <a:solidFill>
                  <a:srgbClr val="222222"/>
                </a:solidFill>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2, 6, 10, 14, 18, … (kala-duwanaansho guud (common difference) +4 xubnaha dhexdooda)</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2, 6, 12, 20, 10, … (ku dar 4, ku dar 6, ku dar 8,... Kala-duwanaansho labaad oo guud (common second difference) +2)</a:t>
            </a:r>
            <a:endParaRPr sz="2000">
              <a:latin typeface="Kalam"/>
              <a:ea typeface="Kalam"/>
              <a:cs typeface="Kalam"/>
              <a:sym typeface="Kalam"/>
            </a:endParaRPr>
          </a:p>
          <a:p>
            <a:pPr indent="0" lvl="0" marL="457200" rtl="0" algn="l">
              <a:spcBef>
                <a:spcPts val="1000"/>
              </a:spcBef>
              <a:spcAft>
                <a:spcPts val="0"/>
              </a:spcAft>
              <a:buNone/>
            </a:pPr>
            <a:r>
              <a:rPr>
                <a:latin typeface="Lexend"/>
              </a:rPr>
              <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971" name="Google Shape;971;p77"/>
          <p:cNvSpPr txBox="1"/>
          <p:nvPr>
            <p:ph idx="1" type="body"/>
          </p:nvPr>
        </p:nvSpPr>
        <p:spPr>
          <a:xfrm>
            <a:off x="324000" y="4001450"/>
            <a:ext cx="8496000" cy="819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Tusaale: −1, 5, −25, 125, −625 (isku-dhufasho guud (common multiplier) ×−5 xubnaha dhexdooda)</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solidFill>
                  <a:srgbClr val="222222"/>
                </a:solidFill>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−1, 5, 4, 9, 13 (ku dar labada xubnood ee hore si aad u hesho xubinta xigta)</a:t>
            </a:r>
            <a:r>
              <a:rPr lang="en-GB" sz="1100">
                <a:latin typeface="Kalam"/>
                <a:ea typeface="Kalam"/>
                <a:cs typeface="Kalam"/>
                <a:sym typeface="Kalam"/>
              </a:rPr>
              <a:t/>
            </a:r>
            <a:endParaRPr sz="2000">
              <a:latin typeface="Kalam"/>
              <a:ea typeface="Kalam"/>
              <a:cs typeface="Kalam"/>
              <a:sym typeface="Kalam"/>
            </a:endParaRPr>
          </a:p>
        </p:txBody>
      </p:sp>
      <p:sp>
        <p:nvSpPr>
          <p:cNvPr id="972" name="Google Shape;972;p77"/>
          <p:cNvSpPr txBox="1"/>
          <p:nvPr>
            <p:ph idx="1" type="body"/>
          </p:nvPr>
        </p:nvSpPr>
        <p:spPr>
          <a:xfrm>
            <a:off x="324000" y="1902300"/>
            <a:ext cx="4248000" cy="20991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lphaLcParenR"/>
            </a:pPr>
            <a:r>
              <a:rPr lang="en-GB" sz="1800">
                <a:latin typeface="Lexend"/>
              </a:rPr>
              <a:t>2, 6,</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0" lvl="0" marL="0" rtl="0" algn="l">
              <a:spcBef>
                <a:spcPts val="1000"/>
              </a:spcBef>
              <a:spcAft>
                <a:spcPts val="0"/>
              </a:spcAft>
              <a:buNone/>
            </a:pPr>
            <a:r>
              <a:rPr>
                <a:latin typeface="Lexend"/>
              </a:rPr>
              <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342900" lvl="0" marL="457200" rtl="0" algn="l">
              <a:spcBef>
                <a:spcPts val="1000"/>
              </a:spcBef>
              <a:spcAft>
                <a:spcPts val="0"/>
              </a:spcAft>
              <a:buSzPts val="1800"/>
              <a:buAutoNum type="alphaLcParenR" startAt="2"/>
            </a:pPr>
            <a:r>
              <a:rPr lang="en-GB" sz="1800">
                <a:latin typeface="Lexend"/>
              </a:rPr>
              <a:t>−1, 5,</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78"/>
          <p:cNvSpPr txBox="1"/>
          <p:nvPr>
            <p:ph idx="1" type="body"/>
          </p:nvPr>
        </p:nvSpPr>
        <p:spPr>
          <a:xfrm>
            <a:off x="324000" y="1436650"/>
            <a:ext cx="72459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Jawaabo badan ayaa su'aasha kasta jira, kuwani waa qaar ka mid ah fikradaha.</a:t>
            </a:r>
            <a:endParaRPr sz="2000">
              <a:latin typeface="Kalam"/>
              <a:ea typeface="Kalam"/>
              <a:cs typeface="Kalam"/>
              <a:sym typeface="Kalam"/>
            </a:endParaRPr>
          </a:p>
        </p:txBody>
      </p:sp>
      <p:sp>
        <p:nvSpPr>
          <p:cNvPr id="978" name="Google Shape;978;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Taxanayaal kale (Other sequences)</a:t>
            </a:r>
            <a:endParaRPr/>
          </a:p>
        </p:txBody>
      </p:sp>
      <p:sp>
        <p:nvSpPr>
          <p:cNvPr id="979" name="Google Shape;979;p78"/>
          <p:cNvSpPr txBox="1"/>
          <p:nvPr>
            <p:ph idx="1" type="body"/>
          </p:nvPr>
        </p:nvSpPr>
        <p:spPr>
          <a:xfrm>
            <a:off x="324000" y="759300"/>
            <a:ext cx="8237700" cy="63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Labada xubnood ee bilowga ah, sii wad taxanaha saddex siyaabood oo kala duwan. Sharax qaanuunka (rule) aad u adeegsatay si kasta.</a:t>
            </a:r>
            <a:endParaRPr sz="1800"/>
          </a:p>
        </p:txBody>
      </p:sp>
      <p:sp>
        <p:nvSpPr>
          <p:cNvPr id="980" name="Google Shape;980;p78"/>
          <p:cNvSpPr txBox="1"/>
          <p:nvPr>
            <p:ph idx="1" type="body"/>
          </p:nvPr>
        </p:nvSpPr>
        <p:spPr>
          <a:xfrm>
            <a:off x="324000" y="1902300"/>
            <a:ext cx="4248000" cy="2166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lphaLcParenR" startAt="3"/>
            </a:pPr>
            <a:r>
              <a:rPr lang="en-GB" sz="1800">
                <a:latin typeface="Lexend"/>
              </a:rPr>
              <a:t>8, 3,</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342900" lvl="0" marL="457200" rtl="0" algn="l">
              <a:spcBef>
                <a:spcPts val="1000"/>
              </a:spcBef>
              <a:spcAft>
                <a:spcPts val="0"/>
              </a:spcAft>
              <a:buSzPts val="1800"/>
              <a:buAutoNum type="alphaLcParenR" startAt="4"/>
            </a:pPr>
            <a:r>
              <a:rPr lang="en-GB" sz="1800">
                <a:latin typeface="Lexend"/>
              </a:rPr>
              <a:t> 11, 13, </a:t>
            </a:r>
            <a:r>
              <a:rPr lang="en-GB" sz="1800" u="sng">
                <a:latin typeface="Lexend"/>
              </a:rPr>
              <a:t>     </a:t>
            </a:r>
            <a:r>
              <a:rPr lang="en-GB" sz="1800">
                <a:latin typeface="Lexend"/>
              </a:rPr>
              <a:t>,</a:t>
            </a:r>
            <a:r>
              <a:rPr lang="en-GB" sz="1800" u="sng">
                <a:latin typeface="Lexend"/>
              </a:rPr>
              <a:t>     </a:t>
            </a:r>
            <a:r>
              <a:rPr lang="en-GB" sz="1800">
                <a:latin typeface="Lexend"/>
              </a:rPr>
              <a:t>,</a:t>
            </a:r>
            <a:r>
              <a:rPr lang="en-GB" sz="1800" u="sng">
                <a:latin typeface="Lexend"/>
              </a:rPr>
              <a:t>     </a:t>
            </a:r>
            <a:r>
              <a:rPr lang="en-GB" sz="1800">
                <a:latin typeface="Lexend"/>
              </a:rPr>
              <a:t>, …</a:t>
            </a:r>
            <a:endParaRPr sz="1800"/>
          </a:p>
        </p:txBody>
      </p:sp>
      <p:sp>
        <p:nvSpPr>
          <p:cNvPr id="981" name="Google Shape;981;p78"/>
          <p:cNvSpPr txBox="1"/>
          <p:nvPr>
            <p:ph idx="1" type="body"/>
          </p:nvPr>
        </p:nvSpPr>
        <p:spPr>
          <a:xfrm>
            <a:off x="324000" y="2289150"/>
            <a:ext cx="8496000" cy="114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Tusaale: 8, 3, −1, −4, −6 (ku dar −5, ku dar −4, ku dar −3, Kala-duwanaansho labaad oo guud (common second difference) +1)</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8, 3, −2, −7, −12, … (kala-duwanaansho guud (common difference) +(−5) xubnaha dhexdooda)</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982" name="Google Shape;982;p78"/>
          <p:cNvSpPr txBox="1"/>
          <p:nvPr>
            <p:ph idx="1" type="body"/>
          </p:nvPr>
        </p:nvSpPr>
        <p:spPr>
          <a:xfrm>
            <a:off x="324000" y="3686250"/>
            <a:ext cx="8496000" cy="114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Tusaale: 11, 13, 15, 17, 19, … (kala-duwanaansho guud (common difference) +2 xubnaha dhexdooda)</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11, 13, 17, 19, 23 (Tirooyinka asaasiga ah (Prime numbers) ka weyn 10)</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11, 13, 16, 20, 35 (Tirooyinka saddex-xagalka (Triangular numbers) ku dar 10)</a:t>
            </a:r>
            <a:endParaRPr sz="1800">
              <a:latin typeface="Kalam"/>
              <a:ea typeface="Kalam"/>
              <a:cs typeface="Kalam"/>
              <a:sym typeface="Kalam"/>
            </a:endParaRPr>
          </a:p>
          <a:p>
            <a:pPr indent="0" lvl="0" marL="457200" rtl="0" algn="l">
              <a:spcBef>
                <a:spcPts val="1000"/>
              </a:spcBef>
              <a:spcAft>
                <a:spcPts val="0"/>
              </a:spcAft>
              <a:buNone/>
            </a:pPr>
            <a:r>
              <a:rPr>
                <a:latin typeface="Lexend"/>
              </a:rPr>
              <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Taxanayaal kale (Other sequences)</a:t>
            </a:r>
            <a:endParaRPr/>
          </a:p>
        </p:txBody>
      </p:sp>
      <p:sp>
        <p:nvSpPr>
          <p:cNvPr id="988" name="Google Shape;988;p79"/>
          <p:cNvSpPr txBox="1"/>
          <p:nvPr>
            <p:ph idx="1" type="body"/>
          </p:nvPr>
        </p:nvSpPr>
        <p:spPr>
          <a:xfrm>
            <a:off x="324000" y="759300"/>
            <a:ext cx="8237700" cy="62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Taxanayaashan kasta, soo jeedi waxa labada xubnood ee xiga noqon karaan. Sharax sababtaada.</a:t>
            </a:r>
            <a:endParaRPr sz="1800"/>
          </a:p>
        </p:txBody>
      </p:sp>
      <p:sp>
        <p:nvSpPr>
          <p:cNvPr id="989" name="Google Shape;989;p79"/>
          <p:cNvSpPr txBox="1"/>
          <p:nvPr>
            <p:ph idx="1" type="body"/>
          </p:nvPr>
        </p:nvSpPr>
        <p:spPr>
          <a:xfrm>
            <a:off x="324000" y="1749900"/>
            <a:ext cx="3308100" cy="3070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lphaLcParenR"/>
            </a:pPr>
            <a:r>
              <a:rPr lang="en-GB" sz="1800">
                <a:latin typeface="Lexend"/>
              </a:rPr>
              <a:t>2, 3, 8, </a:t>
            </a:r>
            <a:r>
              <a:rPr lang="en-GB" sz="1100">
                <a:latin typeface="Kalam"/>
                <a:ea typeface="Kalam"/>
                <a:cs typeface="Kalam"/>
                <a:sym typeface="Kalam"/>
              </a:rPr>
              <a:t>17</a:t>
            </a:r>
            <a:r>
              <a:rPr lang="en-GB" sz="1100">
                <a:latin typeface="Kalam"/>
                <a:ea typeface="Kalam"/>
                <a:cs typeface="Kalam"/>
                <a:sym typeface="Kalam"/>
              </a:rPr>
              <a:t>, </a:t>
            </a:r>
            <a:r>
              <a:rPr lang="en-GB" sz="1100">
                <a:latin typeface="Kalam"/>
                <a:ea typeface="Kalam"/>
                <a:cs typeface="Kalam"/>
                <a:sym typeface="Kalam"/>
              </a:rPr>
              <a:t>30</a:t>
            </a:r>
            <a:r>
              <a:rPr lang="en-GB" sz="1800">
                <a:latin typeface="Lexend"/>
              </a:rPr>
              <a:t>, … </a:t>
            </a:r>
            <a:endParaRPr sz="1800"/>
          </a:p>
          <a:p>
            <a:pPr indent="-342900" lvl="0" marL="457200" rtl="0" algn="l">
              <a:spcBef>
                <a:spcPts val="2000"/>
              </a:spcBef>
              <a:spcAft>
                <a:spcPts val="0"/>
              </a:spcAft>
              <a:buSzPts val="1800"/>
              <a:buAutoNum type="alphaLcParenR"/>
            </a:pPr>
            <a:r>
              <a:rPr lang="en-GB" sz="1800">
                <a:latin typeface="Lexend"/>
              </a:rPr>
              <a:t>31, 29, 31, </a:t>
            </a:r>
            <a:r>
              <a:rPr lang="en-GB" sz="1100">
                <a:latin typeface="Kalam"/>
                <a:ea typeface="Kalam"/>
                <a:cs typeface="Kalam"/>
                <a:sym typeface="Kalam"/>
              </a:rPr>
              <a:t>29</a:t>
            </a:r>
            <a:r>
              <a:rPr lang="en-GB" sz="1100">
                <a:latin typeface="Kalam"/>
                <a:ea typeface="Kalam"/>
                <a:cs typeface="Kalam"/>
                <a:sym typeface="Kalam"/>
              </a:rPr>
              <a:t>, </a:t>
            </a:r>
            <a:r>
              <a:rPr lang="en-GB" sz="1100">
                <a:latin typeface="Kalam"/>
                <a:ea typeface="Kalam"/>
                <a:cs typeface="Kalam"/>
                <a:sym typeface="Kalam"/>
              </a:rPr>
              <a:t>31</a:t>
            </a:r>
            <a:r>
              <a:rPr lang="en-GB" sz="1800">
                <a:latin typeface="Lexend"/>
              </a:rPr>
              <a:t>, …</a:t>
            </a:r>
            <a:endParaRPr sz="1800"/>
          </a:p>
          <a:p>
            <a:pPr indent="-342900" lvl="0" marL="457200" rtl="0" algn="l">
              <a:spcBef>
                <a:spcPts val="2000"/>
              </a:spcBef>
              <a:spcAft>
                <a:spcPts val="0"/>
              </a:spcAft>
              <a:buSzPts val="1800"/>
              <a:buAutoNum type="alphaLcParenR"/>
            </a:pPr>
            <a:r>
              <a:rPr lang="en-GB" sz="1800">
                <a:latin typeface="Lexend"/>
              </a:rPr>
              <a:t>3, 20, 190, </a:t>
            </a:r>
            <a:r>
              <a:rPr lang="en-GB" sz="1800">
                <a:latin typeface="Lexend"/>
              </a:rPr>
              <a:t>1890</a:t>
            </a:r>
            <a:r>
              <a:rPr lang="en-GB" sz="1800">
                <a:latin typeface="Lexend"/>
              </a:rPr>
              <a:t>, </a:t>
            </a:r>
            <a:r>
              <a:rPr lang="en-GB" sz="1800">
                <a:latin typeface="Lexend"/>
              </a:rPr>
              <a:t>18890</a:t>
            </a:r>
            <a:r>
              <a:rPr lang="en-GB" sz="1800">
                <a:latin typeface="Lexend"/>
              </a:rPr>
              <a:t>, …</a:t>
            </a:r>
            <a:endParaRPr sz="1800"/>
          </a:p>
          <a:p>
            <a:pPr indent="-342900" lvl="0" marL="457200" rtl="0" algn="l">
              <a:spcBef>
                <a:spcPts val="2000"/>
              </a:spcBef>
              <a:spcAft>
                <a:spcPts val="0"/>
              </a:spcAft>
              <a:buSzPts val="1800"/>
              <a:buAutoNum type="alphaLcParenR"/>
            </a:pPr>
            <a:r>
              <a:rPr lang="en-GB" sz="1800">
                <a:latin typeface="Lexend"/>
              </a:rPr>
              <a:t>2, 4, 16, </a:t>
            </a:r>
            <a:r>
              <a:rPr lang="en-GB" sz="1800">
                <a:latin typeface="Lexend"/>
              </a:rPr>
              <a:t>256</a:t>
            </a:r>
            <a:r>
              <a:rPr lang="en-GB" sz="1800">
                <a:latin typeface="Lexend"/>
              </a:rPr>
              <a:t>, </a:t>
            </a:r>
            <a:r>
              <a:rPr lang="en-GB" sz="1800">
                <a:latin typeface="Lexend"/>
              </a:rPr>
              <a:t>65536</a:t>
            </a:r>
            <a:r>
              <a:rPr lang="en-GB" sz="1800">
                <a:latin typeface="Lexend"/>
              </a:rPr>
              <a:t>, …</a:t>
            </a:r>
            <a:endParaRPr sz="1800"/>
          </a:p>
          <a:p>
            <a:pPr indent="-342900" lvl="0" marL="457200" rtl="0" algn="l">
              <a:spcBef>
                <a:spcPts val="2000"/>
              </a:spcBef>
              <a:spcAft>
                <a:spcPts val="0"/>
              </a:spcAft>
              <a:buSzPts val="1800"/>
              <a:buAutoNum type="alphaLcParenR"/>
            </a:pPr>
            <a:r>
              <a:rPr lang="en-GB" sz="1800">
                <a:latin typeface="Lexend"/>
              </a:rPr>
              <a:t>8, 5, 4, 9, </a:t>
            </a:r>
            <a:r>
              <a:rPr lang="en-GB" sz="1100">
                <a:latin typeface="Kalam"/>
                <a:ea typeface="Kalam"/>
                <a:cs typeface="Kalam"/>
                <a:sym typeface="Kalam"/>
              </a:rPr>
              <a:t>6</a:t>
            </a:r>
            <a:r>
              <a:rPr lang="en-GB" sz="1100">
                <a:latin typeface="Kalam"/>
                <a:ea typeface="Kalam"/>
                <a:cs typeface="Kalam"/>
                <a:sym typeface="Kalam"/>
              </a:rPr>
              <a:t>, </a:t>
            </a:r>
            <a:r>
              <a:rPr lang="en-GB" sz="1100">
                <a:latin typeface="Kalam"/>
                <a:ea typeface="Kalam"/>
                <a:cs typeface="Kalam"/>
                <a:sym typeface="Kalam"/>
              </a:rPr>
              <a:t>5</a:t>
            </a:r>
            <a:r>
              <a:rPr lang="en-GB" sz="1800">
                <a:latin typeface="Lexend"/>
              </a:rPr>
              <a:t>, …</a:t>
            </a:r>
            <a:endParaRPr sz="1800"/>
          </a:p>
          <a:p>
            <a:pPr indent="0" lvl="0" marL="0" rtl="0" algn="l">
              <a:spcBef>
                <a:spcPts val="2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800"/>
          </a:p>
        </p:txBody>
      </p:sp>
      <p:sp>
        <p:nvSpPr>
          <p:cNvPr id="990" name="Google Shape;990;p79"/>
          <p:cNvSpPr txBox="1"/>
          <p:nvPr>
            <p:ph idx="1" type="body"/>
          </p:nvPr>
        </p:nvSpPr>
        <p:spPr>
          <a:xfrm>
            <a:off x="321900" y="1408000"/>
            <a:ext cx="8328900" cy="28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Jawaabo dhowr ah ayaa su'aasha kasta jira. Hal soo-jeedin ayaa mid kasta loo bixiyay.</a:t>
            </a:r>
            <a:r>
              <a:rPr lang="en-GB" sz="1100">
                <a:latin typeface="Kalam"/>
                <a:ea typeface="Kalam"/>
                <a:cs typeface="Kalam"/>
                <a:sym typeface="Kalam"/>
              </a:rPr>
              <a:t/>
            </a:r>
            <a:endParaRPr sz="1900">
              <a:latin typeface="Kalam"/>
              <a:ea typeface="Kalam"/>
              <a:cs typeface="Kalam"/>
              <a:sym typeface="Kalam"/>
            </a:endParaRPr>
          </a:p>
        </p:txBody>
      </p:sp>
      <p:sp>
        <p:nvSpPr>
          <p:cNvPr id="991" name="Google Shape;991;p79"/>
          <p:cNvSpPr txBox="1"/>
          <p:nvPr>
            <p:ph idx="1" type="body"/>
          </p:nvPr>
        </p:nvSpPr>
        <p:spPr>
          <a:xfrm>
            <a:off x="2887200" y="1834400"/>
            <a:ext cx="5934900" cy="28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Ku dar 1, ku dar 5, ku dar 9, kala-duwanaansho labaad oo guud (common second difference) +4</a:t>
            </a:r>
            <a:endParaRPr sz="2000">
              <a:latin typeface="Kalam"/>
              <a:ea typeface="Kalam"/>
              <a:cs typeface="Kalam"/>
              <a:sym typeface="Kalam"/>
            </a:endParaRPr>
          </a:p>
        </p:txBody>
      </p:sp>
      <p:sp>
        <p:nvSpPr>
          <p:cNvPr id="992" name="Google Shape;992;p79"/>
          <p:cNvSpPr txBox="1"/>
          <p:nvPr>
            <p:ph idx="1" type="body"/>
          </p:nvPr>
        </p:nvSpPr>
        <p:spPr>
          <a:xfrm>
            <a:off x="2887200" y="2386675"/>
            <a:ext cx="5934900" cy="28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Taxane u dhexeeya 31 iyo 29 (Sequence oscillating between 31 and 29)</a:t>
            </a:r>
            <a:endParaRPr sz="2000">
              <a:latin typeface="Kalam"/>
              <a:ea typeface="Kalam"/>
              <a:cs typeface="Kalam"/>
              <a:sym typeface="Kalam"/>
            </a:endParaRPr>
          </a:p>
        </p:txBody>
      </p:sp>
      <p:sp>
        <p:nvSpPr>
          <p:cNvPr id="993" name="Google Shape;993;p79"/>
          <p:cNvSpPr txBox="1"/>
          <p:nvPr>
            <p:ph idx="1" type="body"/>
          </p:nvPr>
        </p:nvSpPr>
        <p:spPr>
          <a:xfrm>
            <a:off x="3632100" y="2895975"/>
            <a:ext cx="5187900" cy="28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Ku dar 17, ku dar 170, ku dar 1700, kala-duwanaanshaha waxaa lagu dhuftay 10 mar kasta.</a:t>
            </a:r>
            <a:endParaRPr sz="2000">
              <a:latin typeface="Kalam"/>
              <a:ea typeface="Kalam"/>
              <a:cs typeface="Kalam"/>
              <a:sym typeface="Kalam"/>
            </a:endParaRPr>
          </a:p>
        </p:txBody>
      </p:sp>
      <p:sp>
        <p:nvSpPr>
          <p:cNvPr id="994" name="Google Shape;994;p79"/>
          <p:cNvSpPr txBox="1"/>
          <p:nvPr>
            <p:ph idx="1" type="body"/>
          </p:nvPr>
        </p:nvSpPr>
        <p:spPr>
          <a:xfrm>
            <a:off x="3174900" y="3624750"/>
            <a:ext cx="5187900" cy="28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Ereyga hore oo labajibbaaran (squared) wuxuu siinayaa ereyga xiga</a:t>
            </a:r>
            <a:endParaRPr sz="2000">
              <a:latin typeface="Kalam"/>
              <a:ea typeface="Kalam"/>
              <a:cs typeface="Kalam"/>
              <a:sym typeface="Kalam"/>
            </a:endParaRPr>
          </a:p>
        </p:txBody>
      </p:sp>
      <p:sp>
        <p:nvSpPr>
          <p:cNvPr id="995" name="Google Shape;995;p79"/>
          <p:cNvSpPr txBox="1"/>
          <p:nvPr>
            <p:ph idx="1" type="body"/>
          </p:nvPr>
        </p:nvSpPr>
        <p:spPr>
          <a:xfrm>
            <a:off x="2635625" y="4135700"/>
            <a:ext cx="6151800" cy="28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 jar 3, ka jar 1, ku dar 5, qaab soo noqnoqda.</a:t>
            </a:r>
            <a:endParaRPr sz="2000">
              <a:latin typeface="Kalam"/>
              <a:ea typeface="Kalam"/>
              <a:cs typeface="Kalam"/>
              <a:sym typeface="Kala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80"/>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Taxanayaal kale (Other sequences)</a:t>
            </a:r>
            <a:endParaRPr/>
          </a:p>
        </p:txBody>
      </p:sp>
      <p:sp>
        <p:nvSpPr>
          <p:cNvPr id="1001" name="Google Shape;1001;p80"/>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1002" name="Google Shape;1002;p80"/>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pic>
        <p:nvPicPr>
          <p:cNvPr id="1003" name="Google Shape;1003;p80"/>
          <p:cNvPicPr preferRelativeResize="0"/>
          <p:nvPr/>
        </p:nvPicPr>
        <p:blipFill>
          <a:blip r:embed="rId3">
            <a:alphaModFix/>
          </a:blip>
          <a:stretch>
            <a:fillRect/>
          </a:stretch>
        </p:blipFill>
        <p:spPr>
          <a:xfrm>
            <a:off x="413500" y="2987991"/>
            <a:ext cx="450575" cy="446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Kordhinta taxanaha (Extrapolating a sequence)</a:t>
            </a:r>
            <a:endParaRPr/>
          </a:p>
        </p:txBody>
      </p:sp>
      <p:sp>
        <p:nvSpPr>
          <p:cNvPr id="1009" name="Google Shape;1009;p81"/>
          <p:cNvSpPr txBox="1"/>
          <p:nvPr>
            <p:ph idx="1" type="body"/>
          </p:nvPr>
        </p:nvSpPr>
        <p:spPr>
          <a:xfrm>
            <a:off x="324000" y="836400"/>
            <a:ext cx="8496000" cy="153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aragnay taxanayaal ka bilaabma qiime (value) isku mid ah laakiin raacaya xeerar (rules) kala duwan.</a:t>
            </a:r>
            <a:endParaRPr sz="1800"/>
          </a:p>
          <a:p>
            <a:pPr indent="0" lvl="0" marL="0" rtl="0" algn="l">
              <a:spcBef>
                <a:spcPts val="1000"/>
              </a:spcBef>
              <a:spcAft>
                <a:spcPts val="1000"/>
              </a:spcAft>
              <a:buNone/>
            </a:pPr>
            <a:r>
              <a:rPr lang="en-GB" sz="1100">
                <a:latin typeface="Lexend"/>
              </a:rPr>
              <a:t>Waxaa suurtogal ah in xeer (rule) uu u muuqdo inuu shaqeeyo tiro ereyo ah, ka dibna uu ku guuldareysto ereyada xiga.</a:t>
            </a:r>
            <a:endParaRPr sz="1800"/>
          </a:p>
        </p:txBody>
      </p:sp>
      <p:grpSp>
        <p:nvGrpSpPr>
          <p:cNvPr id="1010" name="Google Shape;1010;p81"/>
          <p:cNvGrpSpPr/>
          <p:nvPr/>
        </p:nvGrpSpPr>
        <p:grpSpPr>
          <a:xfrm flipH="1">
            <a:off x="295325" y="2468050"/>
            <a:ext cx="4110550" cy="1886602"/>
            <a:chOff x="4709438" y="1818950"/>
            <a:chExt cx="4110550" cy="1886602"/>
          </a:xfrm>
        </p:grpSpPr>
        <p:sp>
          <p:nvSpPr>
            <p:cNvPr id="1011" name="Google Shape;1011;p81"/>
            <p:cNvSpPr txBox="1"/>
            <p:nvPr/>
          </p:nvSpPr>
          <p:spPr>
            <a:xfrm flipH="1">
              <a:off x="8046288" y="3383652"/>
              <a:ext cx="773700" cy="321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Suad</a:t>
              </a:r>
              <a:endParaRPr sz="1800">
                <a:latin typeface="Lexend"/>
                <a:ea typeface="Lexend"/>
                <a:cs typeface="Lexend"/>
                <a:sym typeface="Lexend"/>
              </a:endParaRPr>
            </a:p>
          </p:txBody>
        </p:sp>
        <p:pic>
          <p:nvPicPr>
            <p:cNvPr id="1012" name="Google Shape;1012;p81"/>
            <p:cNvPicPr preferRelativeResize="0"/>
            <p:nvPr/>
          </p:nvPicPr>
          <p:blipFill>
            <a:blip r:embed="rId6">
              <a:alphaModFix/>
            </a:blip>
            <a:stretch>
              <a:fillRect/>
            </a:stretch>
          </p:blipFill>
          <p:spPr>
            <a:xfrm>
              <a:off x="8183239" y="2770148"/>
              <a:ext cx="553041" cy="613500"/>
            </a:xfrm>
            <a:prstGeom prst="rect">
              <a:avLst/>
            </a:prstGeom>
            <a:noFill/>
            <a:ln>
              <a:noFill/>
            </a:ln>
          </p:spPr>
        </p:pic>
        <p:pic>
          <p:nvPicPr>
            <p:cNvPr id="1013" name="Google Shape;1013;p81"/>
            <p:cNvPicPr preferRelativeResize="0"/>
            <p:nvPr/>
          </p:nvPicPr>
          <p:blipFill rotWithShape="1">
            <a:blip r:embed="rId4">
              <a:alphaModFix/>
            </a:blip>
            <a:srcRect b="43690" l="0" r="57905" t="0"/>
            <a:stretch/>
          </p:blipFill>
          <p:spPr>
            <a:xfrm>
              <a:off x="4795413" y="1818950"/>
              <a:ext cx="3488123" cy="1477062"/>
            </a:xfrm>
            <a:prstGeom prst="rect">
              <a:avLst/>
            </a:prstGeom>
            <a:noFill/>
            <a:ln>
              <a:noFill/>
            </a:ln>
          </p:spPr>
        </p:pic>
        <p:sp>
          <p:nvSpPr>
            <p:cNvPr id="1014" name="Google Shape;1014;p81"/>
            <p:cNvSpPr/>
            <p:nvPr/>
          </p:nvSpPr>
          <p:spPr>
            <a:xfrm flipH="1">
              <a:off x="4709438" y="1922650"/>
              <a:ext cx="3289500" cy="885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Imisa erey oo taxane ah ayaa loo baahan yahay si aan u ogaanno xeerka (rule) si hubaal ah?</a:t>
              </a:r>
              <a:endParaRPr sz="1800">
                <a:latin typeface="Lexend"/>
                <a:ea typeface="Lexend"/>
                <a:cs typeface="Lexend"/>
                <a:sym typeface="Lexend"/>
              </a:endParaRPr>
            </a:p>
          </p:txBody>
        </p:sp>
      </p:grpSp>
      <p:sp>
        <p:nvSpPr>
          <p:cNvPr id="1015" name="Google Shape;1015;p81"/>
          <p:cNvSpPr txBox="1"/>
          <p:nvPr>
            <p:ph idx="1" type="body"/>
          </p:nvPr>
        </p:nvSpPr>
        <p:spPr>
          <a:xfrm>
            <a:off x="4572000" y="2456400"/>
            <a:ext cx="3989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Maxaad u malaynaysaa?</a:t>
            </a:r>
            <a:endParaRPr sz="1800"/>
          </a:p>
        </p:txBody>
      </p:sp>
      <p:sp>
        <p:nvSpPr>
          <p:cNvPr id="1016" name="Google Shape;1016;p81"/>
          <p:cNvSpPr txBox="1"/>
          <p:nvPr>
            <p:ph idx="1" type="body"/>
          </p:nvPr>
        </p:nvSpPr>
        <p:spPr>
          <a:xfrm>
            <a:off x="4572000" y="3066000"/>
            <a:ext cx="3989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hadda sahamin doonnaa tan.</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Kordhinta taxanaha (Extrapolating a sequence)</a:t>
            </a:r>
            <a:endParaRPr/>
          </a:p>
        </p:txBody>
      </p:sp>
      <p:sp>
        <p:nvSpPr>
          <p:cNvPr id="1022" name="Google Shape;1022;p82"/>
          <p:cNvSpPr txBox="1"/>
          <p:nvPr>
            <p:ph idx="1" type="body"/>
          </p:nvPr>
        </p:nvSpPr>
        <p:spPr>
          <a:xfrm>
            <a:off x="4572000" y="913650"/>
            <a:ext cx="4248000" cy="153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Hal erey kuma filna in lagu go'aamiyo xeer (rule). Waxaan ku dabaqi karnaa xeer kasta oo erey-ka-ereyga ah lambarka 6.</a:t>
            </a:r>
            <a:r>
              <a:rPr lang="en-GB" sz="1400">
                <a:latin typeface="Lexend"/>
              </a:rPr>
              <a:t/>
            </a:r>
            <a:endParaRPr sz="1800"/>
          </a:p>
        </p:txBody>
      </p:sp>
      <p:grpSp>
        <p:nvGrpSpPr>
          <p:cNvPr id="1023" name="Google Shape;1023;p82"/>
          <p:cNvGrpSpPr/>
          <p:nvPr/>
        </p:nvGrpSpPr>
        <p:grpSpPr>
          <a:xfrm flipH="1">
            <a:off x="324002" y="872175"/>
            <a:ext cx="4247973" cy="2066960"/>
            <a:chOff x="5008875" y="1173050"/>
            <a:chExt cx="4247973" cy="2066960"/>
          </a:xfrm>
        </p:grpSpPr>
        <p:pic>
          <p:nvPicPr>
            <p:cNvPr id="1024" name="Google Shape;1024;p82"/>
            <p:cNvPicPr preferRelativeResize="0"/>
            <p:nvPr/>
          </p:nvPicPr>
          <p:blipFill rotWithShape="1">
            <a:blip r:embed="rId3">
              <a:alphaModFix/>
            </a:blip>
            <a:srcRect b="6172" l="40550" r="0" t="13240"/>
            <a:stretch/>
          </p:blipFill>
          <p:spPr>
            <a:xfrm flipH="1">
              <a:off x="5103575" y="1173050"/>
              <a:ext cx="3226476" cy="1501600"/>
            </a:xfrm>
            <a:prstGeom prst="rect">
              <a:avLst/>
            </a:prstGeom>
            <a:noFill/>
            <a:ln>
              <a:noFill/>
            </a:ln>
          </p:spPr>
        </p:pic>
        <p:sp>
          <p:nvSpPr>
            <p:cNvPr id="1025" name="Google Shape;1025;p82"/>
            <p:cNvSpPr txBox="1"/>
            <p:nvPr/>
          </p:nvSpPr>
          <p:spPr>
            <a:xfrm flipH="1">
              <a:off x="5008875" y="1291600"/>
              <a:ext cx="3066900" cy="1111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500">
                  <a:latin typeface="Lexend"/>
                  <a:ea typeface="Lexend"/>
                  <a:cs typeface="Lexend"/>
                  <a:sym typeface="Lexend"/>
                </a:rPr>
                <a:t>Waxaan helay taxane aan tijaabino. Wuxuu ku bilaabmaa lambarka 6.</a:t>
              </a:r>
              <a:r>
                <a:rPr lang="en-GB" sz="15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026" name="Google Shape;1026;p82"/>
            <p:cNvPicPr preferRelativeResize="0"/>
            <p:nvPr/>
          </p:nvPicPr>
          <p:blipFill>
            <a:blip r:embed="rId6">
              <a:alphaModFix/>
            </a:blip>
            <a:stretch>
              <a:fillRect/>
            </a:stretch>
          </p:blipFill>
          <p:spPr>
            <a:xfrm>
              <a:off x="8190043" y="2100560"/>
              <a:ext cx="552564" cy="712499"/>
            </a:xfrm>
            <a:prstGeom prst="rect">
              <a:avLst/>
            </a:prstGeom>
            <a:noFill/>
            <a:ln>
              <a:noFill/>
            </a:ln>
          </p:spPr>
        </p:pic>
        <p:sp>
          <p:nvSpPr>
            <p:cNvPr id="1027" name="Google Shape;1027;p82"/>
            <p:cNvSpPr txBox="1"/>
            <p:nvPr/>
          </p:nvSpPr>
          <p:spPr>
            <a:xfrm flipH="1">
              <a:off x="7599648" y="2654110"/>
              <a:ext cx="16572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500">
                  <a:latin typeface="Lexend"/>
                  <a:ea typeface="Lexend"/>
                  <a:cs typeface="Lexend"/>
                  <a:sym typeface="Lexend"/>
                </a:rPr>
                <a:t>Cali</a:t>
              </a:r>
              <a:endParaRPr b="1" sz="1800">
                <a:latin typeface="Lexend"/>
                <a:ea typeface="Lexend"/>
                <a:cs typeface="Lexend"/>
                <a:sym typeface="Lexend"/>
              </a:endParaRPr>
            </a:p>
          </p:txBody>
        </p:sp>
      </p:grpSp>
      <p:grpSp>
        <p:nvGrpSpPr>
          <p:cNvPr id="1028" name="Google Shape;1028;p82"/>
          <p:cNvGrpSpPr/>
          <p:nvPr/>
        </p:nvGrpSpPr>
        <p:grpSpPr>
          <a:xfrm flipH="1" rot="10800000">
            <a:off x="1540226" y="2448451"/>
            <a:ext cx="2693949" cy="631924"/>
            <a:chOff x="1333526" y="929976"/>
            <a:chExt cx="2858301" cy="631924"/>
          </a:xfrm>
        </p:grpSpPr>
        <p:pic>
          <p:nvPicPr>
            <p:cNvPr id="1029" name="Google Shape;1029;p82"/>
            <p:cNvPicPr preferRelativeResize="0"/>
            <p:nvPr/>
          </p:nvPicPr>
          <p:blipFill rotWithShape="1">
            <a:blip r:embed="rId3">
              <a:alphaModFix/>
            </a:blip>
            <a:srcRect b="43690" l="0" r="57905" t="0"/>
            <a:stretch/>
          </p:blipFill>
          <p:spPr>
            <a:xfrm flipH="1">
              <a:off x="1333526" y="929976"/>
              <a:ext cx="2858301" cy="631924"/>
            </a:xfrm>
            <a:prstGeom prst="rect">
              <a:avLst/>
            </a:prstGeom>
            <a:noFill/>
            <a:ln>
              <a:noFill/>
            </a:ln>
          </p:spPr>
        </p:pic>
        <p:sp>
          <p:nvSpPr>
            <p:cNvPr id="1030" name="Google Shape;1030;p82"/>
            <p:cNvSpPr/>
            <p:nvPr/>
          </p:nvSpPr>
          <p:spPr>
            <a:xfrm flipH="1" rot="10800000">
              <a:off x="1577080" y="980151"/>
              <a:ext cx="2562900" cy="367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latin typeface="Lexend"/>
                  <a:ea typeface="Lexend"/>
                  <a:cs typeface="Lexend"/>
                  <a:sym typeface="Lexend"/>
                </a:rPr>
                <a:t>Ereyga labaad waa 7.</a:t>
              </a:r>
              <a:endParaRPr sz="1800">
                <a:latin typeface="Lexend"/>
                <a:ea typeface="Lexend"/>
                <a:cs typeface="Lexend"/>
                <a:sym typeface="Lexend"/>
              </a:endParaRPr>
            </a:p>
          </p:txBody>
        </p:sp>
      </p:grpSp>
      <p:sp>
        <p:nvSpPr>
          <p:cNvPr id="1031" name="Google Shape;1031;p82"/>
          <p:cNvSpPr txBox="1"/>
          <p:nvPr>
            <p:ph idx="1" type="body"/>
          </p:nvPr>
        </p:nvSpPr>
        <p:spPr>
          <a:xfrm>
            <a:off x="4572000" y="2571750"/>
            <a:ext cx="4248000" cy="45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hadda waxaan go'aamin karnaa xeer (rule)?</a:t>
            </a:r>
            <a:endParaRPr sz="1800"/>
          </a:p>
        </p:txBody>
      </p:sp>
      <p:sp>
        <p:nvSpPr>
          <p:cNvPr id="1032" name="Google Shape;1032;p82"/>
          <p:cNvSpPr txBox="1"/>
          <p:nvPr>
            <p:ph idx="1" type="body"/>
          </p:nvPr>
        </p:nvSpPr>
        <p:spPr>
          <a:xfrm>
            <a:off x="324025" y="3240000"/>
            <a:ext cx="8496000" cy="1308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Waxaan heli karnaa xeerar (rules) u shaqeeya labadan erey, tusaale: 6, 7, 8, 9, … farqiga guud (common difference) waa 1.</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Hase yeeshee, waxaa jira tiro aan xad lahayn oo xeerar (rules) ah oo shaqeyn kara. Ma hubin karno inaan ognahay sida loo soo saaro ereyga xiga macluumaadkan.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Kordhinta taxanaha (Extrapolating a sequence)</a:t>
            </a:r>
            <a:endParaRPr/>
          </a:p>
        </p:txBody>
      </p:sp>
      <p:sp>
        <p:nvSpPr>
          <p:cNvPr id="1038" name="Google Shape;1038;p83"/>
          <p:cNvSpPr txBox="1"/>
          <p:nvPr>
            <p:ph idx="1" type="body"/>
          </p:nvPr>
        </p:nvSpPr>
        <p:spPr>
          <a:xfrm>
            <a:off x="324000" y="8100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Lambarka saddexaad ee taxanaha Cali waa 9. Marka taxanihiisu waa: 6, 7, 9,..</a:t>
            </a:r>
            <a:r>
              <a:rPr lang="en-GB" sz="1100">
                <a:latin typeface="Lexend"/>
              </a:rPr>
              <a:t/>
            </a:r>
            <a:endParaRPr sz="1800"/>
          </a:p>
        </p:txBody>
      </p:sp>
      <p:grpSp>
        <p:nvGrpSpPr>
          <p:cNvPr id="1039" name="Google Shape;1039;p83"/>
          <p:cNvGrpSpPr/>
          <p:nvPr/>
        </p:nvGrpSpPr>
        <p:grpSpPr>
          <a:xfrm flipH="1">
            <a:off x="324000" y="1253025"/>
            <a:ext cx="3356963" cy="1886602"/>
            <a:chOff x="5463025" y="1818950"/>
            <a:chExt cx="3356963" cy="1886602"/>
          </a:xfrm>
        </p:grpSpPr>
        <p:sp>
          <p:nvSpPr>
            <p:cNvPr id="1040" name="Google Shape;1040;p83"/>
            <p:cNvSpPr txBox="1"/>
            <p:nvPr/>
          </p:nvSpPr>
          <p:spPr>
            <a:xfrm flipH="1">
              <a:off x="8046288" y="3383652"/>
              <a:ext cx="773700" cy="321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200">
                  <a:latin typeface="Lexend"/>
                  <a:ea typeface="Lexend"/>
                  <a:cs typeface="Lexend"/>
                  <a:sym typeface="Lexend"/>
                </a:rPr>
                <a:t>Suad</a:t>
              </a:r>
              <a:endParaRPr sz="1800">
                <a:latin typeface="Lexend"/>
                <a:ea typeface="Lexend"/>
                <a:cs typeface="Lexend"/>
                <a:sym typeface="Lexend"/>
              </a:endParaRPr>
            </a:p>
          </p:txBody>
        </p:sp>
        <p:pic>
          <p:nvPicPr>
            <p:cNvPr id="1041" name="Google Shape;1041;p83"/>
            <p:cNvPicPr preferRelativeResize="0"/>
            <p:nvPr/>
          </p:nvPicPr>
          <p:blipFill>
            <a:blip r:embed="rId8">
              <a:alphaModFix/>
            </a:blip>
            <a:stretch>
              <a:fillRect/>
            </a:stretch>
          </p:blipFill>
          <p:spPr>
            <a:xfrm>
              <a:off x="8183231" y="2891255"/>
              <a:ext cx="443871" cy="492403"/>
            </a:xfrm>
            <a:prstGeom prst="rect">
              <a:avLst/>
            </a:prstGeom>
            <a:noFill/>
            <a:ln>
              <a:noFill/>
            </a:ln>
          </p:spPr>
        </p:pic>
        <p:pic>
          <p:nvPicPr>
            <p:cNvPr id="1042" name="Google Shape;1042;p83"/>
            <p:cNvPicPr preferRelativeResize="0"/>
            <p:nvPr/>
          </p:nvPicPr>
          <p:blipFill rotWithShape="1">
            <a:blip r:embed="rId4">
              <a:alphaModFix/>
            </a:blip>
            <a:srcRect b="43690" l="0" r="57905" t="0"/>
            <a:stretch/>
          </p:blipFill>
          <p:spPr>
            <a:xfrm>
              <a:off x="5463025" y="1818950"/>
              <a:ext cx="2820500" cy="1266301"/>
            </a:xfrm>
            <a:prstGeom prst="rect">
              <a:avLst/>
            </a:prstGeom>
            <a:noFill/>
            <a:ln>
              <a:noFill/>
            </a:ln>
          </p:spPr>
        </p:pic>
        <p:sp>
          <p:nvSpPr>
            <p:cNvPr id="1043" name="Google Shape;1043;p83"/>
            <p:cNvSpPr/>
            <p:nvPr/>
          </p:nvSpPr>
          <p:spPr>
            <a:xfrm flipH="1">
              <a:off x="5527413" y="1872600"/>
              <a:ext cx="2557500" cy="885300"/>
            </a:xfrm>
            <a:prstGeom prst="rect">
              <a:avLst/>
            </a:pr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lang="en-GB" sz="1200">
                  <a:latin typeface="Lexend"/>
                  <a:ea typeface="Lexend"/>
                  <a:cs typeface="Lexend"/>
                  <a:sym typeface="Lexend"/>
                </a:rPr>
                <a:t>Tani ma noqon karto taxane xisaabeed (arithmetic sequence) ama joomatari (geometric sequence)</a:t>
              </a:r>
              <a:endParaRPr sz="1800">
                <a:latin typeface="Lexend"/>
                <a:ea typeface="Lexend"/>
                <a:cs typeface="Lexend"/>
                <a:sym typeface="Lexend"/>
              </a:endParaRPr>
            </a:p>
          </p:txBody>
        </p:sp>
      </p:grpSp>
      <p:grpSp>
        <p:nvGrpSpPr>
          <p:cNvPr id="1044" name="Google Shape;1044;p83"/>
          <p:cNvGrpSpPr/>
          <p:nvPr/>
        </p:nvGrpSpPr>
        <p:grpSpPr>
          <a:xfrm flipH="1">
            <a:off x="4441450" y="1161250"/>
            <a:ext cx="3123251" cy="1224025"/>
            <a:chOff x="1068575" y="745975"/>
            <a:chExt cx="3123251" cy="1224025"/>
          </a:xfrm>
        </p:grpSpPr>
        <p:pic>
          <p:nvPicPr>
            <p:cNvPr id="1045" name="Google Shape;1045;p83"/>
            <p:cNvPicPr preferRelativeResize="0"/>
            <p:nvPr/>
          </p:nvPicPr>
          <p:blipFill rotWithShape="1">
            <a:blip r:embed="rId4">
              <a:alphaModFix/>
            </a:blip>
            <a:srcRect b="43690" l="0" r="57905" t="0"/>
            <a:stretch/>
          </p:blipFill>
          <p:spPr>
            <a:xfrm flipH="1">
              <a:off x="1068575" y="745975"/>
              <a:ext cx="3123251" cy="1224025"/>
            </a:xfrm>
            <a:prstGeom prst="rect">
              <a:avLst/>
            </a:prstGeom>
            <a:noFill/>
            <a:ln>
              <a:noFill/>
            </a:ln>
          </p:spPr>
        </p:pic>
        <p:sp>
          <p:nvSpPr>
            <p:cNvPr id="1046" name="Google Shape;1046;p83"/>
            <p:cNvSpPr/>
            <p:nvPr/>
          </p:nvSpPr>
          <p:spPr>
            <a:xfrm>
              <a:off x="1301527" y="810000"/>
              <a:ext cx="2759700" cy="88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latin typeface="Lexend"/>
                  <a:ea typeface="Lexend"/>
                  <a:cs typeface="Lexend"/>
                  <a:sym typeface="Lexend"/>
                </a:rPr>
                <a:t>Waa taxane laba jibaaran (quadratic sequence), waxay ku dartaa 1, ka dib 2 marka xiga waxay ku dari doontaa 3</a:t>
              </a:r>
              <a:endParaRPr sz="1800">
                <a:latin typeface="Lexend"/>
                <a:ea typeface="Lexend"/>
                <a:cs typeface="Lexend"/>
                <a:sym typeface="Lexend"/>
              </a:endParaRPr>
            </a:p>
          </p:txBody>
        </p:sp>
      </p:grpSp>
      <p:sp>
        <p:nvSpPr>
          <p:cNvPr id="1047" name="Google Shape;1047;p83"/>
          <p:cNvSpPr txBox="1"/>
          <p:nvPr>
            <p:ph idx="1" type="body"/>
          </p:nvPr>
        </p:nvSpPr>
        <p:spPr>
          <a:xfrm>
            <a:off x="324000" y="3240000"/>
            <a:ext cx="8237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ku raacsan tahay mid ka mid ah labada hadal?</a:t>
            </a:r>
            <a:endParaRPr sz="1800"/>
          </a:p>
        </p:txBody>
      </p:sp>
      <p:sp>
        <p:nvSpPr>
          <p:cNvPr id="1048" name="Google Shape;1048;p83"/>
          <p:cNvSpPr txBox="1"/>
          <p:nvPr>
            <p:ph idx="1" type="body"/>
          </p:nvPr>
        </p:nvSpPr>
        <p:spPr>
          <a:xfrm>
            <a:off x="324000" y="3657450"/>
            <a:ext cx="8496000" cy="116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Suad waa sax, ma jiro kala duwanaansho guud (common difference) ama saami guud (common ratio) marka kuwani ma noqon karaan 3-xidhaha ugu horreeya ee taxane toosan (linear sequence) ama joomatari (geometric sequence).</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Waxay noqon kartaa laba jibaaran (quadratic) si kastaba ha ahaatee ma naqaano inay hubaal tahay inay tahay laba jibaaran (quadratic).</a:t>
            </a:r>
            <a:endParaRPr sz="1900">
              <a:latin typeface="Kalam"/>
              <a:ea typeface="Kalam"/>
              <a:cs typeface="Kalam"/>
              <a:sym typeface="Kalam"/>
            </a:endParaRPr>
          </a:p>
        </p:txBody>
      </p:sp>
      <p:grpSp>
        <p:nvGrpSpPr>
          <p:cNvPr id="1049" name="Google Shape;1049;p83"/>
          <p:cNvGrpSpPr/>
          <p:nvPr/>
        </p:nvGrpSpPr>
        <p:grpSpPr>
          <a:xfrm flipH="1">
            <a:off x="7277300" y="2120850"/>
            <a:ext cx="885300" cy="901800"/>
            <a:chOff x="4225600" y="1620000"/>
            <a:chExt cx="885300" cy="901800"/>
          </a:xfrm>
        </p:grpSpPr>
        <p:pic>
          <p:nvPicPr>
            <p:cNvPr id="1050" name="Google Shape;1050;p83"/>
            <p:cNvPicPr preferRelativeResize="0"/>
            <p:nvPr/>
          </p:nvPicPr>
          <p:blipFill>
            <a:blip r:embed="rId9">
              <a:alphaModFix/>
            </a:blip>
            <a:stretch>
              <a:fillRect/>
            </a:stretch>
          </p:blipFill>
          <p:spPr>
            <a:xfrm flipH="1">
              <a:off x="4320001" y="1620000"/>
              <a:ext cx="531986" cy="613501"/>
            </a:xfrm>
            <a:prstGeom prst="rect">
              <a:avLst/>
            </a:prstGeom>
            <a:noFill/>
            <a:ln>
              <a:noFill/>
            </a:ln>
          </p:spPr>
        </p:pic>
        <p:sp>
          <p:nvSpPr>
            <p:cNvPr id="1051" name="Google Shape;1051;p83"/>
            <p:cNvSpPr txBox="1"/>
            <p:nvPr/>
          </p:nvSpPr>
          <p:spPr>
            <a:xfrm>
              <a:off x="4225600" y="220830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200">
                  <a:latin typeface="Lexend"/>
                  <a:ea typeface="Lexend"/>
                  <a:cs typeface="Lexend"/>
                  <a:sym typeface="Lexend"/>
                </a:rPr>
                <a:t>Axmed</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Kordhinta taxanaha (Extrapolating a sequence)</a:t>
            </a:r>
            <a:endParaRPr/>
          </a:p>
        </p:txBody>
      </p:sp>
      <p:sp>
        <p:nvSpPr>
          <p:cNvPr id="1057" name="Google Shape;1057;p84"/>
          <p:cNvSpPr txBox="1"/>
          <p:nvPr>
            <p:ph idx="1" type="body"/>
          </p:nvPr>
        </p:nvSpPr>
        <p:spPr>
          <a:xfrm>
            <a:off x="324000" y="810000"/>
            <a:ext cx="8237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Xigaalku waa 12 marka taxanaha Cali ilaa hadda wuxuu u eg yahay 6, 7, 9, 12, …</a:t>
            </a:r>
            <a:r>
              <a:rPr lang="en-GB" sz="1100">
                <a:latin typeface="Lexend"/>
              </a:rPr>
              <a:t/>
            </a:r>
            <a:endParaRPr sz="1800"/>
          </a:p>
        </p:txBody>
      </p:sp>
      <p:grpSp>
        <p:nvGrpSpPr>
          <p:cNvPr id="1058" name="Google Shape;1058;p84"/>
          <p:cNvGrpSpPr/>
          <p:nvPr/>
        </p:nvGrpSpPr>
        <p:grpSpPr>
          <a:xfrm>
            <a:off x="1275548" y="1297200"/>
            <a:ext cx="2858301" cy="946075"/>
            <a:chOff x="1333525" y="745975"/>
            <a:chExt cx="2858301" cy="946075"/>
          </a:xfrm>
        </p:grpSpPr>
        <p:pic>
          <p:nvPicPr>
            <p:cNvPr id="1059" name="Google Shape;1059;p84"/>
            <p:cNvPicPr preferRelativeResize="0"/>
            <p:nvPr/>
          </p:nvPicPr>
          <p:blipFill rotWithShape="1">
            <a:blip r:embed="rId3">
              <a:alphaModFix/>
            </a:blip>
            <a:srcRect b="43690" l="0" r="57905" t="0"/>
            <a:stretch/>
          </p:blipFill>
          <p:spPr>
            <a:xfrm flipH="1">
              <a:off x="1333525" y="745975"/>
              <a:ext cx="2858301" cy="815924"/>
            </a:xfrm>
            <a:prstGeom prst="rect">
              <a:avLst/>
            </a:prstGeom>
            <a:noFill/>
            <a:ln>
              <a:noFill/>
            </a:ln>
          </p:spPr>
        </p:pic>
        <p:sp>
          <p:nvSpPr>
            <p:cNvPr id="1060" name="Google Shape;1060;p84"/>
            <p:cNvSpPr/>
            <p:nvPr/>
          </p:nvSpPr>
          <p:spPr>
            <a:xfrm>
              <a:off x="1577077" y="802850"/>
              <a:ext cx="2562900" cy="88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Marka waa laba jibaaran (quadratic) sababtoo ah 9 + 3 = 12</a:t>
              </a:r>
              <a:endParaRPr sz="1800">
                <a:latin typeface="Lexend"/>
                <a:ea typeface="Lexend"/>
                <a:cs typeface="Lexend"/>
                <a:sym typeface="Lexend"/>
              </a:endParaRPr>
            </a:p>
          </p:txBody>
        </p:sp>
      </p:grpSp>
      <p:sp>
        <p:nvSpPr>
          <p:cNvPr id="1061" name="Google Shape;1061;p84"/>
          <p:cNvSpPr txBox="1"/>
          <p:nvPr>
            <p:ph idx="1" type="body"/>
          </p:nvPr>
        </p:nvSpPr>
        <p:spPr>
          <a:xfrm>
            <a:off x="324000" y="2960600"/>
            <a:ext cx="8237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Qaanuunka Axmed ilaa hadda wuxuu u shaqeeyay dhammaan xubnaha. Taasi ma ku filan tahay si loo hubiyo qaanuunku waa maxay?</a:t>
            </a:r>
            <a:endParaRPr sz="1800"/>
          </a:p>
        </p:txBody>
      </p:sp>
      <p:sp>
        <p:nvSpPr>
          <p:cNvPr id="1062" name="Google Shape;1062;p84"/>
          <p:cNvSpPr txBox="1"/>
          <p:nvPr>
            <p:ph idx="1" type="body"/>
          </p:nvPr>
        </p:nvSpPr>
        <p:spPr>
          <a:xfrm>
            <a:off x="324000" y="3657450"/>
            <a:ext cx="8496000" cy="116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Maya, weli ma jiro dammaanad in qaanuunka Axmed uu sii shaqeyn doono. Xaqiiqdii, iyada oo aan la garanayn qaanuun, ma aanan u qaadan karin inaan ognahay sida taxanuhu u sii socon doono xataa haddii nala siiyo xubno badan.</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grpSp>
        <p:nvGrpSpPr>
          <p:cNvPr id="1063" name="Google Shape;1063;p84"/>
          <p:cNvGrpSpPr/>
          <p:nvPr/>
        </p:nvGrpSpPr>
        <p:grpSpPr>
          <a:xfrm>
            <a:off x="522000" y="1849150"/>
            <a:ext cx="885300" cy="901800"/>
            <a:chOff x="4225600" y="1620000"/>
            <a:chExt cx="885300" cy="901800"/>
          </a:xfrm>
        </p:grpSpPr>
        <p:pic>
          <p:nvPicPr>
            <p:cNvPr id="1064" name="Google Shape;1064;p84"/>
            <p:cNvPicPr preferRelativeResize="0"/>
            <p:nvPr/>
          </p:nvPicPr>
          <p:blipFill>
            <a:blip r:embed="rId6">
              <a:alphaModFix/>
            </a:blip>
            <a:stretch>
              <a:fillRect/>
            </a:stretch>
          </p:blipFill>
          <p:spPr>
            <a:xfrm flipH="1">
              <a:off x="4320001" y="1620000"/>
              <a:ext cx="531986" cy="613501"/>
            </a:xfrm>
            <a:prstGeom prst="rect">
              <a:avLst/>
            </a:prstGeom>
            <a:noFill/>
            <a:ln>
              <a:noFill/>
            </a:ln>
          </p:spPr>
        </p:pic>
        <p:sp>
          <p:nvSpPr>
            <p:cNvPr id="1065" name="Google Shape;1065;p84"/>
            <p:cNvSpPr txBox="1"/>
            <p:nvPr/>
          </p:nvSpPr>
          <p:spPr>
            <a:xfrm>
              <a:off x="4225600" y="220830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Axmed</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Kordhinta taxanaha (Extrapolating a sequence)</a:t>
            </a:r>
            <a:endParaRPr/>
          </a:p>
        </p:txBody>
      </p:sp>
      <p:grpSp>
        <p:nvGrpSpPr>
          <p:cNvPr id="1071" name="Google Shape;1071;p85"/>
          <p:cNvGrpSpPr/>
          <p:nvPr/>
        </p:nvGrpSpPr>
        <p:grpSpPr>
          <a:xfrm flipH="1">
            <a:off x="324002" y="872175"/>
            <a:ext cx="5034298" cy="2066960"/>
            <a:chOff x="4222550" y="1173050"/>
            <a:chExt cx="5034298" cy="2066960"/>
          </a:xfrm>
        </p:grpSpPr>
        <p:pic>
          <p:nvPicPr>
            <p:cNvPr id="1072" name="Google Shape;1072;p85"/>
            <p:cNvPicPr preferRelativeResize="0"/>
            <p:nvPr/>
          </p:nvPicPr>
          <p:blipFill rotWithShape="1">
            <a:blip r:embed="rId3">
              <a:alphaModFix/>
            </a:blip>
            <a:srcRect b="6172" l="40550" r="0" t="13240"/>
            <a:stretch/>
          </p:blipFill>
          <p:spPr>
            <a:xfrm flipH="1">
              <a:off x="4222576" y="1173050"/>
              <a:ext cx="4107474" cy="1577801"/>
            </a:xfrm>
            <a:prstGeom prst="rect">
              <a:avLst/>
            </a:prstGeom>
            <a:noFill/>
            <a:ln>
              <a:noFill/>
            </a:ln>
          </p:spPr>
        </p:pic>
        <p:sp>
          <p:nvSpPr>
            <p:cNvPr id="1073" name="Google Shape;1073;p85"/>
            <p:cNvSpPr txBox="1"/>
            <p:nvPr/>
          </p:nvSpPr>
          <p:spPr>
            <a:xfrm flipH="1">
              <a:off x="4222550" y="1291600"/>
              <a:ext cx="3823200" cy="1111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Xubnahani waxay dhab ahaantii yihiin celceliska heerkulka maalinta ee magaaladayda hooyo bil kasta oo sanadka ah. (°C)</a:t>
              </a:r>
              <a:r>
                <a:rPr lang="en-GB" sz="1000">
                  <a:latin typeface="Lexend"/>
                  <a:ea typeface="Lexend"/>
                  <a:cs typeface="Lexend"/>
                  <a:sym typeface="Lexend"/>
                </a:rPr>
                <a:t/>
              </a:r>
              <a:r>
                <a:rPr lang="en-GB" sz="1000">
                  <a:solidFill>
                    <a:srgbClr val="222222"/>
                  </a:solidFill>
                  <a:latin typeface="Times New Roman"/>
                  <a:ea typeface="Times New Roman"/>
                  <a:cs typeface="Times New Roman"/>
                  <a:sym typeface="Times New Roman"/>
                </a:rPr>
                <a:t/>
              </a:r>
              <a:endParaRPr sz="1800">
                <a:solidFill>
                  <a:srgbClr val="000000"/>
                </a:solidFill>
                <a:latin typeface="Lexend"/>
                <a:ea typeface="Lexend"/>
                <a:cs typeface="Lexend"/>
                <a:sym typeface="Lexend"/>
              </a:endParaRPr>
            </a:p>
          </p:txBody>
        </p:sp>
        <p:pic>
          <p:nvPicPr>
            <p:cNvPr id="1074" name="Google Shape;1074;p85"/>
            <p:cNvPicPr preferRelativeResize="0"/>
            <p:nvPr/>
          </p:nvPicPr>
          <p:blipFill>
            <a:blip r:embed="rId7">
              <a:alphaModFix/>
            </a:blip>
            <a:stretch>
              <a:fillRect/>
            </a:stretch>
          </p:blipFill>
          <p:spPr>
            <a:xfrm>
              <a:off x="8190043" y="2100560"/>
              <a:ext cx="552564" cy="712499"/>
            </a:xfrm>
            <a:prstGeom prst="rect">
              <a:avLst/>
            </a:prstGeom>
            <a:noFill/>
            <a:ln>
              <a:noFill/>
            </a:ln>
          </p:spPr>
        </p:pic>
        <p:sp>
          <p:nvSpPr>
            <p:cNvPr id="1075" name="Google Shape;1075;p85"/>
            <p:cNvSpPr txBox="1"/>
            <p:nvPr/>
          </p:nvSpPr>
          <p:spPr>
            <a:xfrm flipH="1">
              <a:off x="7599648" y="2654110"/>
              <a:ext cx="16572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Cali</a:t>
              </a:r>
              <a:endParaRPr b="1" sz="1800">
                <a:latin typeface="Lexend"/>
                <a:ea typeface="Lexend"/>
                <a:cs typeface="Lexend"/>
                <a:sym typeface="Lexend"/>
              </a:endParaRPr>
            </a:p>
          </p:txBody>
        </p:sp>
      </p:grpSp>
      <p:sp>
        <p:nvSpPr>
          <p:cNvPr id="1076" name="Google Shape;1076;p85"/>
          <p:cNvSpPr txBox="1"/>
          <p:nvPr>
            <p:ph idx="1" type="body"/>
          </p:nvPr>
        </p:nvSpPr>
        <p:spPr>
          <a:xfrm>
            <a:off x="324000" y="3089550"/>
            <a:ext cx="5786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sawirista garaaf (graph) ayaa laga yaabaa inay naga caawiso inaan aragno isbeddel (trend).</a:t>
            </a:r>
            <a:endParaRPr sz="1800"/>
          </a:p>
        </p:txBody>
      </p:sp>
      <p:sp>
        <p:nvSpPr>
          <p:cNvPr id="1077" name="Google Shape;1077;p85"/>
          <p:cNvSpPr txBox="1"/>
          <p:nvPr>
            <p:ph idx="1" type="body"/>
          </p:nvPr>
        </p:nvSpPr>
        <p:spPr>
          <a:xfrm>
            <a:off x="324000" y="3622950"/>
            <a:ext cx="5786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xubinta koowaad ay mataleyso celceliska heerkulka maalinta ee Janaayo, maxaad u malaynaysaa inuu noqon doono xubinta 5-aad?</a:t>
            </a:r>
            <a:r>
              <a:rPr baseline="30000" lang="en-GB" sz="1100">
                <a:latin typeface="Lexend"/>
              </a:rPr>
              <a:t/>
            </a:r>
            <a:r>
              <a:rPr lang="en-GB" sz="1100">
                <a:latin typeface="Lexend"/>
              </a:rPr>
              <a:t/>
            </a:r>
            <a:endParaRPr sz="1800"/>
          </a:p>
        </p:txBody>
      </p:sp>
      <p:pic>
        <p:nvPicPr>
          <p:cNvPr id="1078" name="Google Shape;1078;p85"/>
          <p:cNvPicPr preferRelativeResize="0"/>
          <p:nvPr/>
        </p:nvPicPr>
        <p:blipFill>
          <a:blip r:embed="rId5">
            <a:alphaModFix/>
          </a:blip>
          <a:stretch>
            <a:fillRect/>
          </a:stretch>
        </p:blipFill>
        <p:spPr>
          <a:xfrm>
            <a:off x="6178625" y="702525"/>
            <a:ext cx="2609125" cy="4071950"/>
          </a:xfrm>
          <a:prstGeom prst="rect">
            <a:avLst/>
          </a:prstGeom>
          <a:noFill/>
          <a:ln cap="flat" cmpd="sng" w="19050">
            <a:solidFill>
              <a:schemeClr val="dk1"/>
            </a:solidFill>
            <a:prstDash val="solid"/>
            <a:round/>
            <a:headEnd len="sm" w="sm" type="none"/>
            <a:tailEnd len="sm" w="sm" type="none"/>
          </a:ln>
        </p:spPr>
      </p:pic>
      <p:grpSp>
        <p:nvGrpSpPr>
          <p:cNvPr id="1079" name="Google Shape;1079;p85"/>
          <p:cNvGrpSpPr/>
          <p:nvPr/>
        </p:nvGrpSpPr>
        <p:grpSpPr>
          <a:xfrm>
            <a:off x="5917175" y="1056750"/>
            <a:ext cx="2902800" cy="3763650"/>
            <a:chOff x="5917175" y="1056750"/>
            <a:chExt cx="2902800" cy="3763650"/>
          </a:xfrm>
        </p:grpSpPr>
        <p:sp>
          <p:nvSpPr>
            <p:cNvPr id="1080" name="Google Shape;1080;p85"/>
            <p:cNvSpPr txBox="1"/>
            <p:nvPr/>
          </p:nvSpPr>
          <p:spPr>
            <a:xfrm>
              <a:off x="5917175" y="4619700"/>
              <a:ext cx="2902800" cy="200700"/>
            </a:xfrm>
            <a:prstGeom prst="rect">
              <a:avLst/>
            </a:prstGeom>
            <a:solidFill>
              <a:schemeClr val="lt1"/>
            </a:solid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Bilaha sanadka (Jan-Dec)</a:t>
              </a:r>
              <a:endParaRPr sz="1600">
                <a:solidFill>
                  <a:schemeClr val="dk1"/>
                </a:solidFill>
                <a:latin typeface="Lexend"/>
                <a:ea typeface="Lexend"/>
                <a:cs typeface="Lexend"/>
                <a:sym typeface="Lexend"/>
              </a:endParaRPr>
            </a:p>
          </p:txBody>
        </p:sp>
        <p:sp>
          <p:nvSpPr>
            <p:cNvPr id="1081" name="Google Shape;1081;p85"/>
            <p:cNvSpPr txBox="1"/>
            <p:nvPr/>
          </p:nvSpPr>
          <p:spPr>
            <a:xfrm rot="-5400000">
              <a:off x="5140050" y="1972800"/>
              <a:ext cx="2032800" cy="200700"/>
            </a:xfrm>
            <a:prstGeom prst="rect">
              <a:avLst/>
            </a:prstGeom>
            <a:solidFill>
              <a:schemeClr val="lt1"/>
            </a:solid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Heerkulka °C</a:t>
              </a:r>
              <a:r>
                <a:rPr lang="en-GB" sz="1900">
                  <a:solidFill>
                    <a:srgbClr val="222222"/>
                  </a:solidFill>
                  <a:latin typeface="Times New Roman"/>
                  <a:ea typeface="Times New Roman"/>
                  <a:cs typeface="Times New Roman"/>
                  <a:sym typeface="Times New Roman"/>
                </a:rPr>
                <a:t/>
              </a:r>
              <a:r>
                <a:rPr lang="en-GB" sz="1600">
                  <a:solidFill>
                    <a:schemeClr val="dk1"/>
                  </a:solidFill>
                  <a:latin typeface="Lexend"/>
                  <a:ea typeface="Lexend"/>
                  <a:cs typeface="Lexend"/>
                  <a:sym typeface="Lexend"/>
                </a:rPr>
                <a:t/>
              </a:r>
              <a:endParaRPr sz="16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Kordhinta taxanaha (Extrapolating a sequence)</a:t>
            </a:r>
            <a:endParaRPr/>
          </a:p>
        </p:txBody>
      </p:sp>
      <p:sp>
        <p:nvSpPr>
          <p:cNvPr id="1087" name="Google Shape;1087;p86"/>
          <p:cNvSpPr txBox="1"/>
          <p:nvPr>
            <p:ph idx="1" type="body"/>
          </p:nvPr>
        </p:nvSpPr>
        <p:spPr>
          <a:xfrm>
            <a:off x="324000" y="810000"/>
            <a:ext cx="5786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arki karnaa inuu jiro isbeddel guud (general trend) oo ku jira qiimayaasha (values). Heerkulku wuu kordhayaa. Heerka ay u kordhayaan ayaa sii kordhaya. Ma u malaynaysaa in tani sii socon doonto?</a:t>
            </a:r>
            <a:r>
              <a:rPr lang="en-GB" sz="1100">
                <a:latin typeface="Lexend"/>
              </a:rPr>
              <a:t/>
            </a:r>
            <a:endParaRPr sz="1800"/>
          </a:p>
        </p:txBody>
      </p:sp>
      <p:pic>
        <p:nvPicPr>
          <p:cNvPr id="1088" name="Google Shape;1088;p86"/>
          <p:cNvPicPr preferRelativeResize="0"/>
          <p:nvPr/>
        </p:nvPicPr>
        <p:blipFill>
          <a:blip r:embed="rId3">
            <a:alphaModFix/>
          </a:blip>
          <a:stretch>
            <a:fillRect/>
          </a:stretch>
        </p:blipFill>
        <p:spPr>
          <a:xfrm>
            <a:off x="6210875" y="761725"/>
            <a:ext cx="2609125" cy="4071950"/>
          </a:xfrm>
          <a:prstGeom prst="rect">
            <a:avLst/>
          </a:prstGeom>
          <a:noFill/>
          <a:ln cap="flat" cmpd="sng" w="19050">
            <a:solidFill>
              <a:schemeClr val="dk1"/>
            </a:solidFill>
            <a:prstDash val="solid"/>
            <a:round/>
            <a:headEnd len="sm" w="sm" type="none"/>
            <a:tailEnd len="sm" w="sm" type="none"/>
          </a:ln>
        </p:spPr>
      </p:pic>
      <p:sp>
        <p:nvSpPr>
          <p:cNvPr id="1089" name="Google Shape;1089;p86"/>
          <p:cNvSpPr txBox="1"/>
          <p:nvPr>
            <p:ph idx="1" type="body"/>
          </p:nvPr>
        </p:nvSpPr>
        <p:spPr>
          <a:xfrm>
            <a:off x="324000" y="2181600"/>
            <a:ext cx="5786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Bisha xigta waa May, marka heerkulka (temperature) waxaa la filayaa inuu mar kale kordho.</a:t>
            </a:r>
            <a:r>
              <a:rPr lang="en-GB" sz="1800">
                <a:latin typeface="Lexend"/>
              </a:rPr>
              <a:t/>
            </a:r>
            <a:endParaRPr sz="1800"/>
          </a:p>
        </p:txBody>
      </p:sp>
      <p:pic>
        <p:nvPicPr>
          <p:cNvPr id="1090" name="Google Shape;1090;p86"/>
          <p:cNvPicPr preferRelativeResize="0"/>
          <p:nvPr/>
        </p:nvPicPr>
        <p:blipFill>
          <a:blip r:embed="rId4">
            <a:alphaModFix/>
          </a:blip>
          <a:stretch>
            <a:fillRect/>
          </a:stretch>
        </p:blipFill>
        <p:spPr>
          <a:xfrm>
            <a:off x="6142218" y="761725"/>
            <a:ext cx="2677782" cy="4071950"/>
          </a:xfrm>
          <a:prstGeom prst="rect">
            <a:avLst/>
          </a:prstGeom>
          <a:noFill/>
          <a:ln cap="flat" cmpd="sng" w="19050">
            <a:solidFill>
              <a:schemeClr val="dk1"/>
            </a:solidFill>
            <a:prstDash val="solid"/>
            <a:round/>
            <a:headEnd len="sm" w="sm" type="none"/>
            <a:tailEnd len="sm" w="sm" type="none"/>
          </a:ln>
        </p:spPr>
      </p:pic>
      <p:sp>
        <p:nvSpPr>
          <p:cNvPr id="1091" name="Google Shape;1091;p86"/>
          <p:cNvSpPr txBox="1"/>
          <p:nvPr>
            <p:ph idx="1" type="body"/>
          </p:nvPr>
        </p:nvSpPr>
        <p:spPr>
          <a:xfrm>
            <a:off x="324000" y="3019800"/>
            <a:ext cx="5786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Dhab ahaan, heerkulka (temperature) celceliska bisha May wuxuu ahaa 16°C</a:t>
            </a:r>
            <a:r>
              <a:rPr lang="en-GB" sz="1100">
                <a:latin typeface="Lexend"/>
                <a:ea typeface="Times"/>
                <a:cs typeface="Times"/>
                <a:sym typeface="Times"/>
              </a:rPr>
              <a:t/>
            </a:r>
            <a:r>
              <a:rPr lang="en-GB" sz="1100">
                <a:solidFill>
                  <a:srgbClr val="222222"/>
                </a:solidFill>
                <a:latin typeface="Lexend"/>
                <a:ea typeface="Times"/>
                <a:cs typeface="Times"/>
                <a:sym typeface="Times"/>
              </a:rPr>
              <a:t/>
            </a:r>
            <a:r>
              <a:rPr lang="en-GB" sz="1100">
                <a:latin typeface="Lexend"/>
              </a:rPr>
              <a:t/>
            </a:r>
            <a:endParaRPr sz="1800"/>
          </a:p>
        </p:txBody>
      </p:sp>
      <p:grpSp>
        <p:nvGrpSpPr>
          <p:cNvPr id="1092" name="Google Shape;1092;p86"/>
          <p:cNvGrpSpPr/>
          <p:nvPr/>
        </p:nvGrpSpPr>
        <p:grpSpPr>
          <a:xfrm>
            <a:off x="1275548" y="3474955"/>
            <a:ext cx="2858301" cy="946075"/>
            <a:chOff x="1333525" y="853430"/>
            <a:chExt cx="2858301" cy="946075"/>
          </a:xfrm>
        </p:grpSpPr>
        <p:pic>
          <p:nvPicPr>
            <p:cNvPr id="1093" name="Google Shape;1093;p86"/>
            <p:cNvPicPr preferRelativeResize="0"/>
            <p:nvPr/>
          </p:nvPicPr>
          <p:blipFill rotWithShape="1">
            <a:blip r:embed="rId5">
              <a:alphaModFix/>
            </a:blip>
            <a:srcRect b="43690" l="0" r="57905" t="0"/>
            <a:stretch/>
          </p:blipFill>
          <p:spPr>
            <a:xfrm flipH="1">
              <a:off x="1333525" y="853430"/>
              <a:ext cx="2858301" cy="815924"/>
            </a:xfrm>
            <a:prstGeom prst="rect">
              <a:avLst/>
            </a:prstGeom>
            <a:noFill/>
            <a:ln>
              <a:noFill/>
            </a:ln>
          </p:spPr>
        </p:pic>
        <p:sp>
          <p:nvSpPr>
            <p:cNvPr id="1094" name="Google Shape;1094;p86"/>
            <p:cNvSpPr/>
            <p:nvPr/>
          </p:nvSpPr>
          <p:spPr>
            <a:xfrm>
              <a:off x="1577077" y="910305"/>
              <a:ext cx="2562900" cy="88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Tani wali waxay raacaysaa qaanuunkayga 12 + 4 = 16</a:t>
              </a:r>
              <a:r>
                <a:rPr lang="en-GB" sz="1300">
                  <a:latin typeface="Lexend"/>
                  <a:ea typeface="Lexend"/>
                  <a:cs typeface="Lexend"/>
                  <a:sym typeface="Lexend"/>
                </a:rPr>
                <a:t/>
              </a:r>
              <a:endParaRPr sz="1800">
                <a:latin typeface="Lexend"/>
                <a:ea typeface="Lexend"/>
                <a:cs typeface="Lexend"/>
                <a:sym typeface="Lexend"/>
              </a:endParaRPr>
            </a:p>
          </p:txBody>
        </p:sp>
      </p:grpSp>
      <p:grpSp>
        <p:nvGrpSpPr>
          <p:cNvPr id="1095" name="Google Shape;1095;p86"/>
          <p:cNvGrpSpPr/>
          <p:nvPr/>
        </p:nvGrpSpPr>
        <p:grpSpPr>
          <a:xfrm>
            <a:off x="479000" y="3858000"/>
            <a:ext cx="885300" cy="901800"/>
            <a:chOff x="4225600" y="1620000"/>
            <a:chExt cx="885300" cy="901800"/>
          </a:xfrm>
        </p:grpSpPr>
        <p:pic>
          <p:nvPicPr>
            <p:cNvPr id="1096" name="Google Shape;1096;p86"/>
            <p:cNvPicPr preferRelativeResize="0"/>
            <p:nvPr/>
          </p:nvPicPr>
          <p:blipFill>
            <a:blip r:embed="rId8">
              <a:alphaModFix/>
            </a:blip>
            <a:stretch>
              <a:fillRect/>
            </a:stretch>
          </p:blipFill>
          <p:spPr>
            <a:xfrm flipH="1">
              <a:off x="4320001" y="1620000"/>
              <a:ext cx="531986" cy="613501"/>
            </a:xfrm>
            <a:prstGeom prst="rect">
              <a:avLst/>
            </a:prstGeom>
            <a:noFill/>
            <a:ln>
              <a:noFill/>
            </a:ln>
          </p:spPr>
        </p:pic>
        <p:sp>
          <p:nvSpPr>
            <p:cNvPr id="1097" name="Google Shape;1097;p86"/>
            <p:cNvSpPr txBox="1"/>
            <p:nvPr/>
          </p:nvSpPr>
          <p:spPr>
            <a:xfrm>
              <a:off x="4225600" y="220830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Axmed</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87"/>
          <p:cNvSpPr txBox="1"/>
          <p:nvPr>
            <p:ph idx="1" type="body"/>
          </p:nvPr>
        </p:nvSpPr>
        <p:spPr>
          <a:xfrm>
            <a:off x="324000" y="759300"/>
            <a:ext cx="8496000" cy="248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Tani waxay noqon kartaa kiiska taxanaha (sequences) xisaabeed oo dheeri ah.</a:t>
            </a:r>
            <a:endParaRPr sz="1800"/>
          </a:p>
          <a:p>
            <a:pPr indent="0" lvl="0" marL="0" rtl="0" algn="l">
              <a:spcBef>
                <a:spcPts val="1000"/>
              </a:spcBef>
              <a:spcAft>
                <a:spcPts val="0"/>
              </a:spcAft>
              <a:buNone/>
            </a:pPr>
            <a:r>
              <a:rPr lang="en-GB" sz="1100">
                <a:latin typeface="Lexend"/>
              </a:rPr>
              <a:t>Tusaale ahaan, tirooyinka asalka ah (prime numbers) ee ka weyn 2 waxay ku bilaabmaan</a:t>
            </a:r>
            <a:endParaRPr sz="1800"/>
          </a:p>
          <a:p>
            <a:pPr indent="0" lvl="0" marL="0" rtl="0" algn="l">
              <a:spcBef>
                <a:spcPts val="1000"/>
              </a:spcBef>
              <a:spcAft>
                <a:spcPts val="0"/>
              </a:spcAft>
              <a:buNone/>
            </a:pPr>
            <a:r>
              <a:rPr lang="en-GB" sz="1100">
                <a:latin typeface="Lexend"/>
              </a:rPr>
              <a:t>3, 5, 7,...</a:t>
            </a:r>
            <a:endParaRPr sz="1800"/>
          </a:p>
          <a:p>
            <a:pPr indent="0" lvl="0" marL="0" rtl="0" algn="l">
              <a:spcBef>
                <a:spcPts val="1000"/>
              </a:spcBef>
              <a:spcAft>
                <a:spcPts val="0"/>
              </a:spcAft>
              <a:buNone/>
            </a:pPr>
            <a:r>
              <a:rPr lang="en-GB" sz="1100">
                <a:latin typeface="Lexend"/>
              </a:rPr>
              <a:t>Tani waxay u egtahay taxane xisaabeed (arithmetic sequence) oo leh farqiga guud (common difference) 2</a:t>
            </a:r>
            <a:endParaRPr sz="1800"/>
          </a:p>
          <a:p>
            <a:pPr indent="0" lvl="0" marL="0" rtl="0" algn="l">
              <a:spcBef>
                <a:spcPts val="1000"/>
              </a:spcBef>
              <a:spcAft>
                <a:spcPts val="0"/>
              </a:spcAft>
              <a:buNone/>
            </a:pPr>
            <a:r>
              <a:rPr lang="en-GB" sz="1100">
                <a:latin typeface="Lexend"/>
              </a:rPr>
              <a:t>Hase yeeshee, shanta xubnood ee xiga waa</a:t>
            </a:r>
            <a:endParaRPr sz="1800"/>
          </a:p>
          <a:p>
            <a:pPr indent="0" lvl="0" marL="0" rtl="0" algn="l">
              <a:spcBef>
                <a:spcPts val="1000"/>
              </a:spcBef>
              <a:spcAft>
                <a:spcPts val="1000"/>
              </a:spcAft>
              <a:buNone/>
            </a:pPr>
            <a:r>
              <a:rPr lang="en-GB" sz="1100">
                <a:latin typeface="Lexend"/>
              </a:rPr>
              <a:t>3,  5,  7,  11,  13,  17,  19,  23, ….</a:t>
            </a:r>
            <a:endParaRPr sz="1800"/>
          </a:p>
        </p:txBody>
      </p:sp>
      <p:sp>
        <p:nvSpPr>
          <p:cNvPr id="1103" name="Google Shape;1103;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Kordhinta taxanaha (Extrapolating a sequence)</a:t>
            </a:r>
            <a:endParaRPr/>
          </a:p>
        </p:txBody>
      </p:sp>
      <p:grpSp>
        <p:nvGrpSpPr>
          <p:cNvPr id="1104" name="Google Shape;1104;p87"/>
          <p:cNvGrpSpPr/>
          <p:nvPr/>
        </p:nvGrpSpPr>
        <p:grpSpPr>
          <a:xfrm>
            <a:off x="610550" y="3198150"/>
            <a:ext cx="2498475" cy="430549"/>
            <a:chOff x="610550" y="3198150"/>
            <a:chExt cx="2498475" cy="430549"/>
          </a:xfrm>
        </p:grpSpPr>
        <p:pic>
          <p:nvPicPr>
            <p:cNvPr id="1105" name="Google Shape;1105;p87"/>
            <p:cNvPicPr preferRelativeResize="0"/>
            <p:nvPr/>
          </p:nvPicPr>
          <p:blipFill rotWithShape="1">
            <a:blip r:embed="rId3">
              <a:alphaModFix/>
            </a:blip>
            <a:srcRect b="59597" l="61559" r="13951" t="27330"/>
            <a:stretch/>
          </p:blipFill>
          <p:spPr>
            <a:xfrm flipH="1" rot="10800000">
              <a:off x="610550" y="3198150"/>
              <a:ext cx="446528" cy="258649"/>
            </a:xfrm>
            <a:prstGeom prst="rect">
              <a:avLst/>
            </a:prstGeom>
            <a:noFill/>
            <a:ln>
              <a:noFill/>
            </a:ln>
          </p:spPr>
        </p:pic>
        <p:pic>
          <p:nvPicPr>
            <p:cNvPr id="1106" name="Google Shape;1106;p87"/>
            <p:cNvPicPr preferRelativeResize="0"/>
            <p:nvPr/>
          </p:nvPicPr>
          <p:blipFill rotWithShape="1">
            <a:blip r:embed="rId3">
              <a:alphaModFix/>
            </a:blip>
            <a:srcRect b="59597" l="61559" r="13951" t="27330"/>
            <a:stretch/>
          </p:blipFill>
          <p:spPr>
            <a:xfrm flipH="1" rot="10800000">
              <a:off x="991656" y="3198150"/>
              <a:ext cx="458684" cy="258649"/>
            </a:xfrm>
            <a:prstGeom prst="rect">
              <a:avLst/>
            </a:prstGeom>
            <a:noFill/>
            <a:ln>
              <a:noFill/>
            </a:ln>
          </p:spPr>
        </p:pic>
        <p:pic>
          <p:nvPicPr>
            <p:cNvPr id="1107" name="Google Shape;1107;p87"/>
            <p:cNvPicPr preferRelativeResize="0"/>
            <p:nvPr/>
          </p:nvPicPr>
          <p:blipFill rotWithShape="1">
            <a:blip r:embed="rId3">
              <a:alphaModFix/>
            </a:blip>
            <a:srcRect b="59597" l="61559" r="13951" t="27330"/>
            <a:stretch/>
          </p:blipFill>
          <p:spPr>
            <a:xfrm flipH="1" rot="10800000">
              <a:off x="1384918" y="3198150"/>
              <a:ext cx="464152" cy="258649"/>
            </a:xfrm>
            <a:prstGeom prst="rect">
              <a:avLst/>
            </a:prstGeom>
            <a:noFill/>
            <a:ln>
              <a:noFill/>
            </a:ln>
          </p:spPr>
        </p:pic>
        <p:pic>
          <p:nvPicPr>
            <p:cNvPr id="1108" name="Google Shape;1108;p87"/>
            <p:cNvPicPr preferRelativeResize="0"/>
            <p:nvPr/>
          </p:nvPicPr>
          <p:blipFill rotWithShape="1">
            <a:blip r:embed="rId3">
              <a:alphaModFix/>
            </a:blip>
            <a:srcRect b="59597" l="61559" r="13951" t="27330"/>
            <a:stretch/>
          </p:blipFill>
          <p:spPr>
            <a:xfrm flipH="1" rot="10800000">
              <a:off x="1783648" y="3198150"/>
              <a:ext cx="509780" cy="258649"/>
            </a:xfrm>
            <a:prstGeom prst="rect">
              <a:avLst/>
            </a:prstGeom>
            <a:noFill/>
            <a:ln>
              <a:noFill/>
            </a:ln>
          </p:spPr>
        </p:pic>
        <p:pic>
          <p:nvPicPr>
            <p:cNvPr id="1109" name="Google Shape;1109;p87"/>
            <p:cNvPicPr preferRelativeResize="0"/>
            <p:nvPr/>
          </p:nvPicPr>
          <p:blipFill rotWithShape="1">
            <a:blip r:embed="rId3">
              <a:alphaModFix/>
            </a:blip>
            <a:srcRect b="59597" l="61559" r="13951" t="27330"/>
            <a:stretch/>
          </p:blipFill>
          <p:spPr>
            <a:xfrm flipH="1" rot="10800000">
              <a:off x="2228007" y="3198150"/>
              <a:ext cx="473220" cy="258649"/>
            </a:xfrm>
            <a:prstGeom prst="rect">
              <a:avLst/>
            </a:prstGeom>
            <a:noFill/>
            <a:ln>
              <a:noFill/>
            </a:ln>
          </p:spPr>
        </p:pic>
        <p:sp>
          <p:nvSpPr>
            <p:cNvPr id="1110" name="Google Shape;1110;p87"/>
            <p:cNvSpPr/>
            <p:nvPr/>
          </p:nvSpPr>
          <p:spPr>
            <a:xfrm>
              <a:off x="695377" y="3456800"/>
              <a:ext cx="317400" cy="171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latin typeface="Lexend"/>
                  <a:ea typeface="Lexend"/>
                  <a:cs typeface="Lexend"/>
                  <a:sym typeface="Lexend"/>
                </a:rPr>
                <a:t>+2</a:t>
              </a:r>
              <a:endParaRPr sz="1800">
                <a:latin typeface="Lexend"/>
                <a:ea typeface="Lexend"/>
                <a:cs typeface="Lexend"/>
                <a:sym typeface="Lexend"/>
              </a:endParaRPr>
            </a:p>
          </p:txBody>
        </p:sp>
        <p:sp>
          <p:nvSpPr>
            <p:cNvPr id="1111" name="Google Shape;1111;p87"/>
            <p:cNvSpPr/>
            <p:nvPr/>
          </p:nvSpPr>
          <p:spPr>
            <a:xfrm>
              <a:off x="1094355" y="3456800"/>
              <a:ext cx="317400" cy="171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latin typeface="Lexend"/>
                  <a:ea typeface="Lexend"/>
                  <a:cs typeface="Lexend"/>
                  <a:sym typeface="Lexend"/>
                </a:rPr>
                <a:t>+4</a:t>
              </a:r>
              <a:endParaRPr sz="1800">
                <a:latin typeface="Lexend"/>
                <a:ea typeface="Lexend"/>
                <a:cs typeface="Lexend"/>
                <a:sym typeface="Lexend"/>
              </a:endParaRPr>
            </a:p>
          </p:txBody>
        </p:sp>
        <p:sp>
          <p:nvSpPr>
            <p:cNvPr id="1112" name="Google Shape;1112;p87"/>
            <p:cNvSpPr/>
            <p:nvPr/>
          </p:nvSpPr>
          <p:spPr>
            <a:xfrm>
              <a:off x="1493334" y="3456800"/>
              <a:ext cx="317400" cy="171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latin typeface="Lexend"/>
                  <a:ea typeface="Lexend"/>
                  <a:cs typeface="Lexend"/>
                  <a:sym typeface="Lexend"/>
                </a:rPr>
                <a:t>+2</a:t>
              </a:r>
              <a:endParaRPr sz="1800">
                <a:latin typeface="Lexend"/>
                <a:ea typeface="Lexend"/>
                <a:cs typeface="Lexend"/>
                <a:sym typeface="Lexend"/>
              </a:endParaRPr>
            </a:p>
          </p:txBody>
        </p:sp>
        <p:sp>
          <p:nvSpPr>
            <p:cNvPr id="1113" name="Google Shape;1113;p87"/>
            <p:cNvSpPr/>
            <p:nvPr/>
          </p:nvSpPr>
          <p:spPr>
            <a:xfrm>
              <a:off x="1892312" y="3456800"/>
              <a:ext cx="317400" cy="171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latin typeface="Lexend"/>
                  <a:ea typeface="Lexend"/>
                  <a:cs typeface="Lexend"/>
                  <a:sym typeface="Lexend"/>
                </a:rPr>
                <a:t>+4</a:t>
              </a:r>
              <a:endParaRPr sz="1800">
                <a:latin typeface="Lexend"/>
                <a:ea typeface="Lexend"/>
                <a:cs typeface="Lexend"/>
                <a:sym typeface="Lexend"/>
              </a:endParaRPr>
            </a:p>
          </p:txBody>
        </p:sp>
        <p:sp>
          <p:nvSpPr>
            <p:cNvPr id="1114" name="Google Shape;1114;p87"/>
            <p:cNvSpPr/>
            <p:nvPr/>
          </p:nvSpPr>
          <p:spPr>
            <a:xfrm>
              <a:off x="2291290" y="3456800"/>
              <a:ext cx="317400" cy="171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latin typeface="Lexend"/>
                  <a:ea typeface="Lexend"/>
                  <a:cs typeface="Lexend"/>
                  <a:sym typeface="Lexend"/>
                </a:rPr>
                <a:t>+2</a:t>
              </a:r>
              <a:endParaRPr sz="1800">
                <a:latin typeface="Lexend"/>
                <a:ea typeface="Lexend"/>
                <a:cs typeface="Lexend"/>
                <a:sym typeface="Lexend"/>
              </a:endParaRPr>
            </a:p>
          </p:txBody>
        </p:sp>
        <p:pic>
          <p:nvPicPr>
            <p:cNvPr id="1115" name="Google Shape;1115;p87"/>
            <p:cNvPicPr preferRelativeResize="0"/>
            <p:nvPr/>
          </p:nvPicPr>
          <p:blipFill rotWithShape="1">
            <a:blip r:embed="rId3">
              <a:alphaModFix/>
            </a:blip>
            <a:srcRect b="59597" l="61559" r="13951" t="27330"/>
            <a:stretch/>
          </p:blipFill>
          <p:spPr>
            <a:xfrm flipH="1" rot="10800000">
              <a:off x="2635805" y="3198150"/>
              <a:ext cx="473220" cy="258649"/>
            </a:xfrm>
            <a:prstGeom prst="rect">
              <a:avLst/>
            </a:prstGeom>
            <a:noFill/>
            <a:ln>
              <a:noFill/>
            </a:ln>
          </p:spPr>
        </p:pic>
        <p:sp>
          <p:nvSpPr>
            <p:cNvPr id="1116" name="Google Shape;1116;p87"/>
            <p:cNvSpPr/>
            <p:nvPr/>
          </p:nvSpPr>
          <p:spPr>
            <a:xfrm>
              <a:off x="2690269" y="3456800"/>
              <a:ext cx="317400" cy="171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latin typeface="Lexend"/>
                  <a:ea typeface="Lexend"/>
                  <a:cs typeface="Lexend"/>
                  <a:sym typeface="Lexend"/>
                </a:rPr>
                <a:t>+4</a:t>
              </a:r>
              <a:endParaRPr sz="1800">
                <a:latin typeface="Lexend"/>
                <a:ea typeface="Lexend"/>
                <a:cs typeface="Lexend"/>
                <a:sym typeface="Lexend"/>
              </a:endParaRPr>
            </a:p>
          </p:txBody>
        </p:sp>
      </p:grpSp>
      <p:sp>
        <p:nvSpPr>
          <p:cNvPr id="1117" name="Google Shape;1117;p87"/>
          <p:cNvSpPr txBox="1"/>
          <p:nvPr>
            <p:ph idx="1" type="body"/>
          </p:nvPr>
        </p:nvSpPr>
        <p:spPr>
          <a:xfrm>
            <a:off x="324000" y="3932400"/>
            <a:ext cx="8496000" cy="39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Hadda waxaa muuqda qaab cusub oo soo baxaya, ma sii socotaa?</a:t>
            </a:r>
            <a:r>
              <a:rPr lang="en-GB" sz="1100">
                <a:latin typeface="Lexend"/>
              </a:rPr>
              <a:t/>
            </a:r>
            <a:endParaRPr sz="1800"/>
          </a:p>
        </p:txBody>
      </p:sp>
      <p:sp>
        <p:nvSpPr>
          <p:cNvPr id="1118" name="Google Shape;1118;p87"/>
          <p:cNvSpPr txBox="1"/>
          <p:nvPr>
            <p:ph idx="1" type="body"/>
          </p:nvPr>
        </p:nvSpPr>
        <p:spPr>
          <a:xfrm>
            <a:off x="324000" y="4274100"/>
            <a:ext cx="8496000" cy="39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Maya, xubinta xigta waxay noqonaysaa 25 taas oo aan ahayn tiro asal ah (prime).</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88"/>
          <p:cNvSpPr txBox="1"/>
          <p:nvPr>
            <p:ph idx="1" type="body"/>
          </p:nvPr>
        </p:nvSpPr>
        <p:spPr>
          <a:xfrm>
            <a:off x="324000" y="810000"/>
            <a:ext cx="84960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Jadwalka hoose wuxuu muujinayaa qadarka lacagta ku jirta akoonka kaydka (savings account) dhamaadka bisha.</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342900" lvl="0" marL="457200" rtl="0" algn="l">
              <a:spcBef>
                <a:spcPts val="1000"/>
              </a:spcBef>
              <a:spcAft>
                <a:spcPts val="0"/>
              </a:spcAft>
              <a:buSzPts val="1800"/>
              <a:buAutoNum type="arabicParenR"/>
            </a:pPr>
            <a:r>
              <a:rPr lang="en-GB" sz="1400">
                <a:latin typeface="Lexend"/>
              </a:rPr>
              <a:t>Maxaad u malaynaysaa inuu dhacayo bishiiba?</a:t>
            </a:r>
            <a:endParaRPr sz="1800"/>
          </a:p>
          <a:p>
            <a:pPr indent="0" lvl="0" marL="0" rtl="0" algn="l">
              <a:spcBef>
                <a:spcPts val="1000"/>
              </a:spcBef>
              <a:spcAft>
                <a:spcPts val="0"/>
              </a:spcAft>
              <a:buNone/>
            </a:pPr>
            <a:r>
              <a:rPr>
                <a:latin typeface="Lexend"/>
              </a:rPr>
              <a:t/>
            </a:r>
            <a:endParaRPr sz="1800"/>
          </a:p>
          <a:p>
            <a:pPr indent="0" lvl="0" marL="457200" rtl="0" algn="l">
              <a:spcBef>
                <a:spcPts val="1000"/>
              </a:spcBef>
              <a:spcAft>
                <a:spcPts val="0"/>
              </a:spcAft>
              <a:buNone/>
            </a:pPr>
            <a:r>
              <a:rPr>
                <a:latin typeface="Lexend"/>
              </a:rPr>
              <a:t/>
            </a:r>
            <a:endParaRPr sz="1000"/>
          </a:p>
          <a:p>
            <a:pPr indent="-342900" lvl="0" marL="457200" rtl="0" algn="l">
              <a:spcBef>
                <a:spcPts val="1000"/>
              </a:spcBef>
              <a:spcAft>
                <a:spcPts val="0"/>
              </a:spcAft>
              <a:buSzPts val="1800"/>
              <a:buAutoNum type="arabicParenR"/>
            </a:pPr>
            <a:r>
              <a:rPr lang="en-GB" sz="1400">
                <a:latin typeface="Lexend"/>
              </a:rPr>
              <a:t>Maxaad saadaalisaa qiimaha (value) akoonka inuu noqdo dhamaadka December?</a:t>
            </a:r>
            <a:r>
              <a:rPr lang="en-GB" sz="1400">
                <a:latin typeface="Lexend"/>
              </a:rPr>
              <a:t/>
            </a:r>
            <a:r>
              <a:rPr lang="en-GB" sz="1400">
                <a:latin typeface="Lexend"/>
              </a:rPr>
              <a:t/>
            </a:r>
            <a:endParaRPr sz="1800"/>
          </a:p>
          <a:p>
            <a:pPr indent="0" lvl="0" marL="0" rtl="0" algn="l">
              <a:spcBef>
                <a:spcPts val="1000"/>
              </a:spcBef>
              <a:spcAft>
                <a:spcPts val="0"/>
              </a:spcAft>
              <a:buNone/>
            </a:pPr>
            <a:r>
              <a:rPr>
                <a:latin typeface="Lexend"/>
              </a:rPr>
              <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1124" name="Google Shape;1124;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Kordhinta taxanaha (Extrapolating a sequence)</a:t>
            </a:r>
            <a:endParaRPr/>
          </a:p>
        </p:txBody>
      </p:sp>
      <p:sp>
        <p:nvSpPr>
          <p:cNvPr id="1125" name="Google Shape;1125;p88"/>
          <p:cNvSpPr txBox="1"/>
          <p:nvPr>
            <p:ph idx="1" type="body"/>
          </p:nvPr>
        </p:nvSpPr>
        <p:spPr>
          <a:xfrm>
            <a:off x="324000" y="2798400"/>
            <a:ext cx="8496000" cy="39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£190 waa la kaydinayaa. Inta badan dadku waxay kaydiyaan qadar isku mid ah bishiiba maxaa yeelay waa boqolkiiba (percentage) dakhligooda.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126" name="Google Shape;1126;p88"/>
          <p:cNvSpPr txBox="1"/>
          <p:nvPr>
            <p:ph idx="1" type="body"/>
          </p:nvPr>
        </p:nvSpPr>
        <p:spPr>
          <a:xfrm>
            <a:off x="324000" y="4320000"/>
            <a:ext cx="8496000" cy="39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Waxaan u qaadan karnaa in isbeddelkani sii socdo, marka £2013</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1127" name="Google Shape;1127;p88"/>
          <p:cNvGraphicFramePr/>
          <p:nvPr/>
        </p:nvGraphicFramePr>
        <p:xfrm>
          <a:off x="338327" y="1553175"/>
          <a:ext cx="3000000" cy="3000000"/>
        </p:xfrm>
        <a:graphic>
          <a:graphicData uri="http://schemas.openxmlformats.org/drawingml/2006/table">
            <a:tbl>
              <a:tblPr>
                <a:noFill/>
                <a:tableStyleId>{4AB3277E-3E12-4634-AB05-300492CF9E7F}</a:tableStyleId>
              </a:tblPr>
              <a:tblGrid>
                <a:gridCol w="1524050"/>
                <a:gridCol w="1377900"/>
                <a:gridCol w="1377900"/>
                <a:gridCol w="1377900"/>
                <a:gridCol w="1377900"/>
                <a:gridCol w="1377900"/>
              </a:tblGrid>
              <a:tr h="247625">
                <a:tc>
                  <a:txBody>
                    <a:bodyPr/>
                    <a:lstStyle/>
                    <a:p>
                      <a:pPr indent="0" lvl="0" marL="0" rtl="0" algn="l">
                        <a:spcBef>
                          <a:spcPts val="0"/>
                        </a:spcBef>
                        <a:spcAft>
                          <a:spcPts val="0"/>
                        </a:spcAft>
                        <a:buNone/>
                      </a:pPr>
                      <a:r>
                        <a:rPr lang="en-GB" sz="1700">
                          <a:solidFill>
                            <a:schemeClr val="lt1"/>
                          </a:solidFill>
                          <a:latin typeface="Lexend"/>
                          <a:ea typeface="Lexend"/>
                          <a:cs typeface="Lexend"/>
                          <a:sym typeface="Lexend"/>
                        </a:rPr>
                        <a:t>Bilaha</a:t>
                      </a:r>
                      <a:endParaRPr sz="1800">
                        <a:solidFill>
                          <a:schemeClr val="lt1"/>
                        </a:solidFill>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700">
                          <a:latin typeface="Lexend"/>
                          <a:ea typeface="Lexend"/>
                          <a:cs typeface="Lexend"/>
                          <a:sym typeface="Lexend"/>
                        </a:rPr>
                        <a:t>Aug</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Lexend"/>
                          <a:ea typeface="Lexend"/>
                          <a:cs typeface="Lexend"/>
                          <a:sym typeface="Lexend"/>
                        </a:rPr>
                        <a:t>Sept</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Lexend"/>
                          <a:ea typeface="Lexend"/>
                          <a:cs typeface="Lexend"/>
                          <a:sym typeface="Lexend"/>
                        </a:rPr>
                        <a:t>Oct</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Lexend"/>
                          <a:ea typeface="Lexend"/>
                          <a:cs typeface="Lexend"/>
                          <a:sym typeface="Lexend"/>
                        </a:rPr>
                        <a:t>Nov</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Lexend"/>
                          <a:ea typeface="Lexend"/>
                          <a:cs typeface="Lexend"/>
                          <a:sym typeface="Lexend"/>
                        </a:rPr>
                        <a:t>Dec</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7625">
                <a:tc>
                  <a:txBody>
                    <a:bodyPr/>
                    <a:lstStyle/>
                    <a:p>
                      <a:pPr indent="0" lvl="0" marL="0" rtl="0" algn="l">
                        <a:spcBef>
                          <a:spcPts val="0"/>
                        </a:spcBef>
                        <a:spcAft>
                          <a:spcPts val="0"/>
                        </a:spcAft>
                        <a:buNone/>
                      </a:pPr>
                      <a:r>
                        <a:rPr lang="en-GB" sz="1700">
                          <a:solidFill>
                            <a:schemeClr val="lt1"/>
                          </a:solidFill>
                          <a:latin typeface="Lexend"/>
                          <a:ea typeface="Lexend"/>
                          <a:cs typeface="Lexend"/>
                          <a:sym typeface="Lexend"/>
                        </a:rPr>
                        <a:t>Keydinta (£)</a:t>
                      </a:r>
                      <a:endParaRPr sz="1800">
                        <a:solidFill>
                          <a:schemeClr val="lt1"/>
                        </a:solidFill>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700">
                          <a:latin typeface="Lexend"/>
                          <a:ea typeface="Lexend"/>
                          <a:cs typeface="Lexend"/>
                          <a:sym typeface="Lexend"/>
                        </a:rPr>
                        <a:t>1253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Lexend"/>
                          <a:ea typeface="Lexend"/>
                          <a:cs typeface="Lexend"/>
                          <a:sym typeface="Lexend"/>
                        </a:rPr>
                        <a:t>1443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Lexend"/>
                          <a:ea typeface="Lexend"/>
                          <a:cs typeface="Lexend"/>
                          <a:sym typeface="Lexend"/>
                        </a:rPr>
                        <a:t>1633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Lexend"/>
                          <a:ea typeface="Lexend"/>
                          <a:cs typeface="Lexend"/>
                          <a:sym typeface="Lexend"/>
                        </a:rPr>
                        <a:t>1823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89"/>
          <p:cNvSpPr txBox="1"/>
          <p:nvPr>
            <p:ph idx="1" type="body"/>
          </p:nvPr>
        </p:nvSpPr>
        <p:spPr>
          <a:xfrm>
            <a:off x="324000" y="810000"/>
            <a:ext cx="8496000" cy="2220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Jadwalka hoose wuxuu muujinayaa lacagta ku jirta akoonka keydinta (savings account) dhamaadka bisha.</a:t>
            </a:r>
            <a:r>
              <a:rPr lang="en-GB" sz="18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lang="en-GB" sz="1800">
                <a:latin typeface="Lexend"/>
              </a:rPr>
              <a:t>3) Qiimaha (value) dhabta ahi waa £1900. Maxay tahay sababta?</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1133" name="Google Shape;1133;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Kordhinta (Extrapolating) taxanaha (sequence)</a:t>
            </a:r>
            <a:endParaRPr/>
          </a:p>
        </p:txBody>
      </p:sp>
      <p:sp>
        <p:nvSpPr>
          <p:cNvPr id="1134" name="Google Shape;1134;p89"/>
          <p:cNvSpPr txBox="1"/>
          <p:nvPr>
            <p:ph idx="1" type="body"/>
          </p:nvPr>
        </p:nvSpPr>
        <p:spPr>
          <a:xfrm>
            <a:off x="324000" y="2952750"/>
            <a:ext cx="8496000" cy="39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Bisha Dec dadku inta badan waxay keydiyaan wax yar, sababtoo ah waxay ku bixiyaan wax badan fasaxyada.</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Ma aanan qaadan karin in isbeddelka (trend) uu sii socon doono.</a:t>
            </a:r>
            <a:endParaRPr sz="2000">
              <a:latin typeface="Kalam"/>
              <a:ea typeface="Kalam"/>
              <a:cs typeface="Kalam"/>
              <a:sym typeface="Kalam"/>
            </a:endParaRPr>
          </a:p>
        </p:txBody>
      </p:sp>
      <p:graphicFrame>
        <p:nvGraphicFramePr>
          <p:cNvPr id="1135" name="Google Shape;1135;p89"/>
          <p:cNvGraphicFramePr/>
          <p:nvPr/>
        </p:nvGraphicFramePr>
        <p:xfrm>
          <a:off x="363450" y="1557100"/>
          <a:ext cx="3000000" cy="3000000"/>
        </p:xfrm>
        <a:graphic>
          <a:graphicData uri="http://schemas.openxmlformats.org/drawingml/2006/table">
            <a:tbl>
              <a:tblPr>
                <a:noFill/>
                <a:tableStyleId>{4AB3277E-3E12-4634-AB05-300492CF9E7F}</a:tableStyleId>
              </a:tblPr>
              <a:tblGrid>
                <a:gridCol w="1524050"/>
                <a:gridCol w="1377900"/>
                <a:gridCol w="1377900"/>
                <a:gridCol w="1377900"/>
                <a:gridCol w="1377900"/>
                <a:gridCol w="1377900"/>
              </a:tblGrid>
              <a:tr h="247625">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Bilaha (Months)</a:t>
                      </a:r>
                      <a:endParaRPr sz="1800">
                        <a:solidFill>
                          <a:schemeClr val="lt1"/>
                        </a:solidFill>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800">
                          <a:latin typeface="Lexend"/>
                          <a:ea typeface="Lexend"/>
                          <a:cs typeface="Lexend"/>
                          <a:sym typeface="Lexend"/>
                        </a:rPr>
                        <a:t>Aug</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Sept</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Oct</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Nov</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Dec</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7625">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Keydinta (£)</a:t>
                      </a:r>
                      <a:endParaRPr sz="1800">
                        <a:solidFill>
                          <a:schemeClr val="lt1"/>
                        </a:solidFill>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800">
                          <a:latin typeface="Lexend"/>
                          <a:ea typeface="Lexend"/>
                          <a:cs typeface="Lexend"/>
                          <a:sym typeface="Lexend"/>
                        </a:rPr>
                        <a:t>1253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1443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1633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1823</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1900</a:t>
                      </a:r>
                      <a:endParaRPr sz="1800">
                        <a:latin typeface="Lexend"/>
                        <a:ea typeface="Lexend"/>
                        <a:cs typeface="Lexend"/>
                        <a:sym typeface="Lexend"/>
                      </a:endParaRPr>
                    </a:p>
                  </a:txBody>
                  <a:tcPr marT="0" marB="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90"/>
          <p:cNvSpPr/>
          <p:nvPr/>
        </p:nvSpPr>
        <p:spPr>
          <a:xfrm rot="10800000">
            <a:off x="3628775" y="2313600"/>
            <a:ext cx="1944000" cy="1944000"/>
          </a:xfrm>
          <a:prstGeom prst="chord">
            <a:avLst>
              <a:gd fmla="val 3631692" name="adj1"/>
              <a:gd fmla="val 7749861"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1" name="Google Shape;1141;p90"/>
          <p:cNvSpPr/>
          <p:nvPr/>
        </p:nvSpPr>
        <p:spPr>
          <a:xfrm>
            <a:off x="3628775" y="2313600"/>
            <a:ext cx="1944000" cy="1944000"/>
          </a:xfrm>
          <a:prstGeom prst="chord">
            <a:avLst>
              <a:gd fmla="val 1845677" name="adj1"/>
              <a:gd fmla="val 9694044"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2" name="Google Shape;1142;p90"/>
          <p:cNvSpPr/>
          <p:nvPr/>
        </p:nvSpPr>
        <p:spPr>
          <a:xfrm>
            <a:off x="3628775" y="2319700"/>
            <a:ext cx="1944000" cy="1944000"/>
          </a:xfrm>
          <a:prstGeom prst="chord">
            <a:avLst>
              <a:gd fmla="val 9706083" name="adj1"/>
              <a:gd fmla="val 14347443"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3" name="Google Shape;1143;p90"/>
          <p:cNvSpPr/>
          <p:nvPr/>
        </p:nvSpPr>
        <p:spPr>
          <a:xfrm>
            <a:off x="3692900" y="2453550"/>
            <a:ext cx="904825" cy="1120275"/>
          </a:xfrm>
          <a:custGeom>
            <a:rect b="b" l="l" r="r" t="t"/>
            <a:pathLst>
              <a:path extrusionOk="0" h="44811" w="36193">
                <a:moveTo>
                  <a:pt x="16589" y="0"/>
                </a:moveTo>
                <a:lnTo>
                  <a:pt x="0" y="44811"/>
                </a:lnTo>
                <a:lnTo>
                  <a:pt x="36193" y="20467"/>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44" name="Google Shape;1144;p90"/>
          <p:cNvSpPr/>
          <p:nvPr/>
        </p:nvSpPr>
        <p:spPr>
          <a:xfrm>
            <a:off x="4123775" y="2448175"/>
            <a:ext cx="1077175" cy="511650"/>
          </a:xfrm>
          <a:custGeom>
            <a:rect b="b" l="l" r="r" t="t"/>
            <a:pathLst>
              <a:path extrusionOk="0" h="20466" w="43087">
                <a:moveTo>
                  <a:pt x="43087" y="3662"/>
                </a:moveTo>
                <a:lnTo>
                  <a:pt x="19605" y="20466"/>
                </a:lnTo>
                <a:lnTo>
                  <a:pt x="0" y="0"/>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45" name="Google Shape;1145;p90"/>
          <p:cNvSpPr/>
          <p:nvPr/>
        </p:nvSpPr>
        <p:spPr>
          <a:xfrm>
            <a:off x="3692900" y="2965225"/>
            <a:ext cx="1745025" cy="791725"/>
          </a:xfrm>
          <a:custGeom>
            <a:rect b="b" l="l" r="r" t="t"/>
            <a:pathLst>
              <a:path extrusionOk="0" h="31669" w="69801">
                <a:moveTo>
                  <a:pt x="0" y="24990"/>
                </a:moveTo>
                <a:lnTo>
                  <a:pt x="37055" y="0"/>
                </a:lnTo>
                <a:lnTo>
                  <a:pt x="69801" y="31669"/>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46" name="Google Shape;1146;p90"/>
          <p:cNvSpPr/>
          <p:nvPr/>
        </p:nvSpPr>
        <p:spPr>
          <a:xfrm rot="10800000">
            <a:off x="3628775" y="2313600"/>
            <a:ext cx="1944000" cy="1944000"/>
          </a:xfrm>
          <a:prstGeom prst="chord">
            <a:avLst>
              <a:gd fmla="val 7696604" name="adj1"/>
              <a:gd fmla="val 12619607"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7" name="Google Shape;1147;p90"/>
          <p:cNvSpPr/>
          <p:nvPr/>
        </p:nvSpPr>
        <p:spPr>
          <a:xfrm>
            <a:off x="4621650" y="2534675"/>
            <a:ext cx="805700" cy="1219275"/>
          </a:xfrm>
          <a:custGeom>
            <a:rect b="b" l="l" r="r" t="t"/>
            <a:pathLst>
              <a:path extrusionOk="0" h="48771" w="32228">
                <a:moveTo>
                  <a:pt x="0" y="17188"/>
                </a:moveTo>
                <a:lnTo>
                  <a:pt x="32228" y="48771"/>
                </a:lnTo>
                <a:lnTo>
                  <a:pt x="23490" y="0"/>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48" name="Google Shape;1148;p90"/>
          <p:cNvSpPr/>
          <p:nvPr/>
        </p:nvSpPr>
        <p:spPr>
          <a:xfrm>
            <a:off x="3630581" y="2313612"/>
            <a:ext cx="1940400" cy="19440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149" name="Google Shape;1149;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Kordhinta (Extrapolating) taxanaha (sequence)</a:t>
            </a:r>
            <a:r>
              <a:rPr lang="en-GB" sz="1100">
                <a:latin typeface="Lexend"/>
              </a:rPr>
              <a:t/>
            </a:r>
            <a:endParaRPr/>
          </a:p>
        </p:txBody>
      </p:sp>
      <p:sp>
        <p:nvSpPr>
          <p:cNvPr id="1150" name="Google Shape;1150;p90"/>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Waxaad baari doontaa qaababka (patterns) laga helo marka dhibcaha (points) lagu calaamadeeyo goobo (circle) laguna xiro xariiq toosan (straight lines).</a:t>
            </a:r>
            <a:r>
              <a:rPr lang="en-GB" sz="1100">
                <a:latin typeface="Lexend"/>
              </a:rPr>
              <a:t/>
            </a:r>
            <a:endParaRPr sz="1800"/>
          </a:p>
        </p:txBody>
      </p:sp>
      <p:sp>
        <p:nvSpPr>
          <p:cNvPr id="1151" name="Google Shape;1151;p90"/>
          <p:cNvSpPr txBox="1"/>
          <p:nvPr/>
        </p:nvSpPr>
        <p:spPr>
          <a:xfrm>
            <a:off x="324000" y="2319700"/>
            <a:ext cx="972300" cy="3339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chemeClr val="dk1"/>
                </a:solidFill>
                <a:latin typeface="Lexend"/>
                <a:ea typeface="Lexend"/>
                <a:cs typeface="Lexend"/>
                <a:sym typeface="Lexend"/>
              </a:rPr>
              <a:t>Dhibcaha (Points)</a:t>
            </a:r>
            <a:endParaRPr sz="1800">
              <a:solidFill>
                <a:schemeClr val="dk1"/>
              </a:solidFill>
              <a:latin typeface="Lexend"/>
              <a:ea typeface="Lexend"/>
              <a:cs typeface="Lexend"/>
              <a:sym typeface="Lexend"/>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e.g.</a:t>
            </a:r>
            <a:endParaRPr sz="1800">
              <a:solidFill>
                <a:schemeClr val="dk1"/>
              </a:solidFill>
              <a:latin typeface="Lexend"/>
              <a:ea typeface="Lexend"/>
              <a:cs typeface="Lexend"/>
              <a:sym typeface="Lexend"/>
            </a:endParaRPr>
          </a:p>
        </p:txBody>
      </p:sp>
      <p:cxnSp>
        <p:nvCxnSpPr>
          <p:cNvPr id="1152" name="Google Shape;1152;p90"/>
          <p:cNvCxnSpPr/>
          <p:nvPr/>
        </p:nvCxnSpPr>
        <p:spPr>
          <a:xfrm flipH="1">
            <a:off x="3682800" y="2447325"/>
            <a:ext cx="435600" cy="1125000"/>
          </a:xfrm>
          <a:prstGeom prst="straightConnector1">
            <a:avLst/>
          </a:prstGeom>
          <a:noFill/>
          <a:ln cap="flat" cmpd="sng" w="38100">
            <a:solidFill>
              <a:schemeClr val="dk1"/>
            </a:solidFill>
            <a:prstDash val="solid"/>
            <a:round/>
            <a:headEnd len="med" w="med" type="none"/>
            <a:tailEnd len="med" w="med" type="none"/>
          </a:ln>
        </p:spPr>
      </p:cxnSp>
      <p:cxnSp>
        <p:nvCxnSpPr>
          <p:cNvPr id="1153" name="Google Shape;1153;p90"/>
          <p:cNvCxnSpPr/>
          <p:nvPr/>
        </p:nvCxnSpPr>
        <p:spPr>
          <a:xfrm>
            <a:off x="3676750" y="3578350"/>
            <a:ext cx="1745100" cy="178500"/>
          </a:xfrm>
          <a:prstGeom prst="straightConnector1">
            <a:avLst/>
          </a:prstGeom>
          <a:noFill/>
          <a:ln cap="flat" cmpd="sng" w="38100">
            <a:solidFill>
              <a:schemeClr val="dk1"/>
            </a:solidFill>
            <a:prstDash val="solid"/>
            <a:round/>
            <a:headEnd len="med" w="med" type="none"/>
            <a:tailEnd len="med" w="med" type="none"/>
          </a:ln>
        </p:spPr>
      </p:cxnSp>
      <p:cxnSp>
        <p:nvCxnSpPr>
          <p:cNvPr id="1154" name="Google Shape;1154;p90"/>
          <p:cNvCxnSpPr/>
          <p:nvPr/>
        </p:nvCxnSpPr>
        <p:spPr>
          <a:xfrm>
            <a:off x="4118404" y="2474071"/>
            <a:ext cx="1303500" cy="1272000"/>
          </a:xfrm>
          <a:prstGeom prst="straightConnector1">
            <a:avLst/>
          </a:prstGeom>
          <a:noFill/>
          <a:ln cap="flat" cmpd="sng" w="38100">
            <a:solidFill>
              <a:schemeClr val="dk1"/>
            </a:solidFill>
            <a:prstDash val="solid"/>
            <a:round/>
            <a:headEnd len="med" w="med" type="none"/>
            <a:tailEnd len="med" w="med" type="none"/>
          </a:ln>
        </p:spPr>
      </p:cxnSp>
      <p:sp>
        <p:nvSpPr>
          <p:cNvPr id="1155" name="Google Shape;1155;p90"/>
          <p:cNvSpPr txBox="1"/>
          <p:nvPr/>
        </p:nvSpPr>
        <p:spPr>
          <a:xfrm>
            <a:off x="324000" y="3697200"/>
            <a:ext cx="1077300" cy="3339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chemeClr val="dk1"/>
                </a:solidFill>
                <a:latin typeface="Lexend"/>
                <a:ea typeface="Lexend"/>
                <a:cs typeface="Lexend"/>
                <a:sym typeface="Lexend"/>
              </a:rPr>
              <a:t>Gobollada (Regions)</a:t>
            </a:r>
            <a:endParaRPr sz="18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e.g.</a:t>
            </a:r>
            <a:endParaRPr sz="1800">
              <a:solidFill>
                <a:schemeClr val="dk1"/>
              </a:solidFill>
              <a:latin typeface="Lexend"/>
              <a:ea typeface="Lexend"/>
              <a:cs typeface="Lexend"/>
              <a:sym typeface="Lexend"/>
            </a:endParaRPr>
          </a:p>
        </p:txBody>
      </p:sp>
      <p:sp>
        <p:nvSpPr>
          <p:cNvPr id="1156" name="Google Shape;1156;p90"/>
          <p:cNvSpPr txBox="1"/>
          <p:nvPr/>
        </p:nvSpPr>
        <p:spPr>
          <a:xfrm>
            <a:off x="6241200" y="3679000"/>
            <a:ext cx="2578800" cy="3339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0"/>
              </a:spcAft>
              <a:buNone/>
            </a:pPr>
            <a:r>
              <a:rPr lang="en-GB" sz="1100">
                <a:solidFill>
                  <a:schemeClr val="dk1"/>
                </a:solidFill>
                <a:latin typeface="Lexend"/>
                <a:ea typeface="Lexend"/>
                <a:cs typeface="Lexend"/>
                <a:sym typeface="Lexend"/>
              </a:rPr>
              <a:t>Isgoysyada (Intersections)</a:t>
            </a:r>
            <a:endParaRPr sz="1800">
              <a:solidFill>
                <a:schemeClr val="dk1"/>
              </a:solidFill>
              <a:latin typeface="Lexend"/>
              <a:ea typeface="Lexend"/>
              <a:cs typeface="Lexend"/>
              <a:sym typeface="Lexend"/>
            </a:endParaRPr>
          </a:p>
          <a:p>
            <a:pPr indent="0" lvl="0" marL="0" rtl="0" algn="r">
              <a:lnSpc>
                <a:spcPct val="115000"/>
              </a:lnSpc>
              <a:spcBef>
                <a:spcPts val="0"/>
              </a:spcBef>
              <a:spcAft>
                <a:spcPts val="0"/>
              </a:spcAft>
              <a:buNone/>
            </a:pPr>
            <a:r>
              <a:rPr lang="en-GB" sz="1100">
                <a:solidFill>
                  <a:schemeClr val="dk1"/>
                </a:solidFill>
                <a:latin typeface="Lexend"/>
                <a:ea typeface="Lexend"/>
                <a:cs typeface="Lexend"/>
                <a:sym typeface="Lexend"/>
              </a:rPr>
              <a:t>(halka ay laba xariiq iskaga gudbaan)</a:t>
            </a:r>
            <a:endParaRPr sz="1800">
              <a:solidFill>
                <a:schemeClr val="dk1"/>
              </a:solidFill>
              <a:latin typeface="Lexend"/>
              <a:ea typeface="Lexend"/>
              <a:cs typeface="Lexend"/>
              <a:sym typeface="Lexend"/>
            </a:endParaRPr>
          </a:p>
        </p:txBody>
      </p:sp>
      <p:sp>
        <p:nvSpPr>
          <p:cNvPr id="1157" name="Google Shape;1157;p90"/>
          <p:cNvSpPr txBox="1"/>
          <p:nvPr/>
        </p:nvSpPr>
        <p:spPr>
          <a:xfrm>
            <a:off x="8014300" y="2301500"/>
            <a:ext cx="805800" cy="3339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0"/>
              </a:spcAft>
              <a:buNone/>
            </a:pPr>
            <a:r>
              <a:rPr lang="en-GB" sz="1100">
                <a:solidFill>
                  <a:schemeClr val="dk1"/>
                </a:solidFill>
                <a:latin typeface="Lexend"/>
                <a:ea typeface="Lexend"/>
                <a:cs typeface="Lexend"/>
                <a:sym typeface="Lexend"/>
              </a:rPr>
              <a:t>Xariiqyada (Lines)</a:t>
            </a:r>
            <a:endParaRPr sz="1800">
              <a:solidFill>
                <a:schemeClr val="dk1"/>
              </a:solidFill>
              <a:latin typeface="Lexend"/>
              <a:ea typeface="Lexend"/>
              <a:cs typeface="Lexend"/>
              <a:sym typeface="Lexend"/>
            </a:endParaRPr>
          </a:p>
          <a:p>
            <a:pPr indent="0" lvl="0" marL="0" rtl="0" algn="r">
              <a:lnSpc>
                <a:spcPct val="115000"/>
              </a:lnSpc>
              <a:spcBef>
                <a:spcPts val="0"/>
              </a:spcBef>
              <a:spcAft>
                <a:spcPts val="0"/>
              </a:spcAft>
              <a:buNone/>
            </a:pPr>
            <a:r>
              <a:rPr lang="en-GB" sz="1100">
                <a:solidFill>
                  <a:schemeClr val="dk1"/>
                </a:solidFill>
                <a:latin typeface="Lexend"/>
                <a:ea typeface="Lexend"/>
                <a:cs typeface="Lexend"/>
                <a:sym typeface="Lexend"/>
              </a:rPr>
              <a:t>e.g.</a:t>
            </a:r>
            <a:endParaRPr sz="1800">
              <a:solidFill>
                <a:schemeClr val="dk1"/>
              </a:solidFill>
              <a:latin typeface="Lexend"/>
              <a:ea typeface="Lexend"/>
              <a:cs typeface="Lexend"/>
              <a:sym typeface="Lexend"/>
            </a:endParaRPr>
          </a:p>
        </p:txBody>
      </p:sp>
      <p:grpSp>
        <p:nvGrpSpPr>
          <p:cNvPr id="1158" name="Google Shape;1158;p90"/>
          <p:cNvGrpSpPr/>
          <p:nvPr/>
        </p:nvGrpSpPr>
        <p:grpSpPr>
          <a:xfrm>
            <a:off x="838227" y="2406836"/>
            <a:ext cx="3162475" cy="1134825"/>
            <a:chOff x="838227" y="2406836"/>
            <a:chExt cx="3162475" cy="1134825"/>
          </a:xfrm>
        </p:grpSpPr>
        <p:cxnSp>
          <p:nvCxnSpPr>
            <p:cNvPr id="1159" name="Google Shape;1159;p90"/>
            <p:cNvCxnSpPr>
              <a:endCxn id="1160" idx="1"/>
            </p:cNvCxnSpPr>
            <p:nvPr/>
          </p:nvCxnSpPr>
          <p:spPr>
            <a:xfrm flipH="1" rot="10800000">
              <a:off x="848902" y="2406836"/>
              <a:ext cx="3151800" cy="416700"/>
            </a:xfrm>
            <a:prstGeom prst="straightConnector1">
              <a:avLst/>
            </a:prstGeom>
            <a:noFill/>
            <a:ln cap="flat" cmpd="sng" w="19050">
              <a:solidFill>
                <a:schemeClr val="dk2"/>
              </a:solidFill>
              <a:prstDash val="solid"/>
              <a:round/>
              <a:headEnd len="med" w="med" type="none"/>
              <a:tailEnd len="med" w="med" type="triangle"/>
            </a:ln>
          </p:spPr>
        </p:cxnSp>
        <p:cxnSp>
          <p:nvCxnSpPr>
            <p:cNvPr id="1161" name="Google Shape;1161;p90"/>
            <p:cNvCxnSpPr>
              <a:endCxn id="1162" idx="1"/>
            </p:cNvCxnSpPr>
            <p:nvPr/>
          </p:nvCxnSpPr>
          <p:spPr>
            <a:xfrm>
              <a:off x="838227" y="2812661"/>
              <a:ext cx="2735400" cy="729000"/>
            </a:xfrm>
            <a:prstGeom prst="straightConnector1">
              <a:avLst/>
            </a:prstGeom>
            <a:noFill/>
            <a:ln cap="flat" cmpd="sng" w="19050">
              <a:solidFill>
                <a:schemeClr val="dk2"/>
              </a:solidFill>
              <a:prstDash val="solid"/>
              <a:round/>
              <a:headEnd len="med" w="med" type="none"/>
              <a:tailEnd len="med" w="med" type="triangle"/>
            </a:ln>
          </p:spPr>
        </p:cxnSp>
      </p:grpSp>
      <p:grpSp>
        <p:nvGrpSpPr>
          <p:cNvPr id="1163" name="Google Shape;1163;p90"/>
          <p:cNvGrpSpPr/>
          <p:nvPr/>
        </p:nvGrpSpPr>
        <p:grpSpPr>
          <a:xfrm>
            <a:off x="3573627" y="2239886"/>
            <a:ext cx="2035663" cy="1624275"/>
            <a:chOff x="3573627" y="2239886"/>
            <a:chExt cx="2035663" cy="1624275"/>
          </a:xfrm>
        </p:grpSpPr>
        <p:sp>
          <p:nvSpPr>
            <p:cNvPr id="1162" name="Google Shape;1162;p90"/>
            <p:cNvSpPr/>
            <p:nvPr/>
          </p:nvSpPr>
          <p:spPr>
            <a:xfrm>
              <a:off x="3573627" y="3374711"/>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sp>
          <p:nvSpPr>
            <p:cNvPr id="1160" name="Google Shape;1160;p90"/>
            <p:cNvSpPr/>
            <p:nvPr/>
          </p:nvSpPr>
          <p:spPr>
            <a:xfrm>
              <a:off x="4000702" y="2239886"/>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sp>
          <p:nvSpPr>
            <p:cNvPr id="1164" name="Google Shape;1164;p90"/>
            <p:cNvSpPr/>
            <p:nvPr/>
          </p:nvSpPr>
          <p:spPr>
            <a:xfrm>
              <a:off x="5313490" y="3530261"/>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sp>
          <p:nvSpPr>
            <p:cNvPr id="1165" name="Google Shape;1165;p90"/>
            <p:cNvSpPr/>
            <p:nvPr/>
          </p:nvSpPr>
          <p:spPr>
            <a:xfrm>
              <a:off x="5099177" y="2316479"/>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grpSp>
      <p:cxnSp>
        <p:nvCxnSpPr>
          <p:cNvPr id="1166" name="Google Shape;1166;p90"/>
          <p:cNvCxnSpPr/>
          <p:nvPr/>
        </p:nvCxnSpPr>
        <p:spPr>
          <a:xfrm>
            <a:off x="4118400" y="2453550"/>
            <a:ext cx="1087800" cy="75300"/>
          </a:xfrm>
          <a:prstGeom prst="straightConnector1">
            <a:avLst/>
          </a:prstGeom>
          <a:noFill/>
          <a:ln cap="flat" cmpd="sng" w="38100">
            <a:solidFill>
              <a:schemeClr val="dk1"/>
            </a:solidFill>
            <a:prstDash val="solid"/>
            <a:round/>
            <a:headEnd len="med" w="med" type="none"/>
            <a:tailEnd len="med" w="med" type="none"/>
          </a:ln>
        </p:spPr>
      </p:cxnSp>
      <p:cxnSp>
        <p:nvCxnSpPr>
          <p:cNvPr id="1167" name="Google Shape;1167;p90"/>
          <p:cNvCxnSpPr/>
          <p:nvPr/>
        </p:nvCxnSpPr>
        <p:spPr>
          <a:xfrm>
            <a:off x="5217100" y="2534350"/>
            <a:ext cx="204600" cy="1206300"/>
          </a:xfrm>
          <a:prstGeom prst="straightConnector1">
            <a:avLst/>
          </a:prstGeom>
          <a:noFill/>
          <a:ln cap="flat" cmpd="sng" w="38100">
            <a:solidFill>
              <a:schemeClr val="dk1"/>
            </a:solidFill>
            <a:prstDash val="solid"/>
            <a:round/>
            <a:headEnd len="med" w="med" type="none"/>
            <a:tailEnd len="med" w="med" type="none"/>
          </a:ln>
        </p:spPr>
      </p:cxnSp>
      <p:cxnSp>
        <p:nvCxnSpPr>
          <p:cNvPr id="1168" name="Google Shape;1168;p90"/>
          <p:cNvCxnSpPr/>
          <p:nvPr/>
        </p:nvCxnSpPr>
        <p:spPr>
          <a:xfrm flipH="1">
            <a:off x="3698225" y="2539725"/>
            <a:ext cx="1508100" cy="1034100"/>
          </a:xfrm>
          <a:prstGeom prst="straightConnector1">
            <a:avLst/>
          </a:prstGeom>
          <a:noFill/>
          <a:ln cap="flat" cmpd="sng" w="38100">
            <a:solidFill>
              <a:schemeClr val="dk1"/>
            </a:solidFill>
            <a:prstDash val="solid"/>
            <a:round/>
            <a:headEnd len="med" w="med" type="none"/>
            <a:tailEnd len="med" w="med" type="none"/>
          </a:ln>
        </p:spPr>
      </p:cxnSp>
      <p:cxnSp>
        <p:nvCxnSpPr>
          <p:cNvPr id="1169" name="Google Shape;1169;p90"/>
          <p:cNvCxnSpPr/>
          <p:nvPr/>
        </p:nvCxnSpPr>
        <p:spPr>
          <a:xfrm flipH="1">
            <a:off x="5271125" y="2748700"/>
            <a:ext cx="3090900" cy="83100"/>
          </a:xfrm>
          <a:prstGeom prst="straightConnector1">
            <a:avLst/>
          </a:prstGeom>
          <a:noFill/>
          <a:ln cap="flat" cmpd="sng" w="19050">
            <a:solidFill>
              <a:schemeClr val="dk2"/>
            </a:solidFill>
            <a:prstDash val="solid"/>
            <a:round/>
            <a:headEnd len="med" w="med" type="none"/>
            <a:tailEnd len="med" w="med" type="triangle"/>
          </a:ln>
        </p:spPr>
      </p:cxnSp>
      <p:cxnSp>
        <p:nvCxnSpPr>
          <p:cNvPr id="1170" name="Google Shape;1170;p90"/>
          <p:cNvCxnSpPr/>
          <p:nvPr/>
        </p:nvCxnSpPr>
        <p:spPr>
          <a:xfrm flipH="1" rot="10800000">
            <a:off x="822300" y="3977700"/>
            <a:ext cx="3612300" cy="194400"/>
          </a:xfrm>
          <a:prstGeom prst="straightConnector1">
            <a:avLst/>
          </a:prstGeom>
          <a:noFill/>
          <a:ln cap="flat" cmpd="sng" w="19050">
            <a:solidFill>
              <a:schemeClr val="dk2"/>
            </a:solidFill>
            <a:prstDash val="solid"/>
            <a:round/>
            <a:headEnd len="med" w="med" type="none"/>
            <a:tailEnd len="med" w="med" type="triangle"/>
          </a:ln>
        </p:spPr>
      </p:cxnSp>
      <p:cxnSp>
        <p:nvCxnSpPr>
          <p:cNvPr id="1171" name="Google Shape;1171;p90"/>
          <p:cNvCxnSpPr/>
          <p:nvPr/>
        </p:nvCxnSpPr>
        <p:spPr>
          <a:xfrm rot="10800000">
            <a:off x="4713375" y="2986500"/>
            <a:ext cx="2578800" cy="836400"/>
          </a:xfrm>
          <a:prstGeom prst="straightConnector1">
            <a:avLst/>
          </a:prstGeom>
          <a:noFill/>
          <a:ln cap="flat" cmpd="sng" w="19050">
            <a:solidFill>
              <a:schemeClr val="dk2"/>
            </a:solidFill>
            <a:prstDash val="solid"/>
            <a:round/>
            <a:headEnd len="med" w="med" type="none"/>
            <a:tailEnd len="med" w="med" type="triangle"/>
          </a:ln>
        </p:spPr>
      </p:cxnSp>
      <p:sp>
        <p:nvSpPr>
          <p:cNvPr id="1172" name="Google Shape;1172;p90"/>
          <p:cNvSpPr txBox="1"/>
          <p:nvPr>
            <p:ph idx="1" type="body"/>
          </p:nvPr>
        </p:nvSpPr>
        <p:spPr>
          <a:xfrm>
            <a:off x="324000" y="1458325"/>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Dhibic kasta waxaa lagu xiri doonaa xariiq toosan (straight line) oo mararka qaar waxay abuuri doontaa gobollo (regions) iyo isgoysyo (intersections).</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Kordhinta (Extrapolating) taxane (sequence)</a:t>
            </a:r>
            <a:endParaRPr/>
          </a:p>
        </p:txBody>
      </p:sp>
      <p:sp>
        <p:nvSpPr>
          <p:cNvPr id="1178" name="Google Shape;1178;p91"/>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Waxaad baari doontaa qaababka (patterns) laga helo marka dhibco (points) lagu calaamadiyo goobo (circle) laguna xiro xariiqo toosan (straight lines).</a:t>
            </a:r>
            <a:endParaRPr sz="1800"/>
          </a:p>
        </p:txBody>
      </p:sp>
      <p:sp>
        <p:nvSpPr>
          <p:cNvPr id="1179" name="Google Shape;1179;p91"/>
          <p:cNvSpPr/>
          <p:nvPr/>
        </p:nvSpPr>
        <p:spPr>
          <a:xfrm rot="10800000">
            <a:off x="3628775" y="2313600"/>
            <a:ext cx="1944000" cy="1944000"/>
          </a:xfrm>
          <a:prstGeom prst="chord">
            <a:avLst>
              <a:gd fmla="val 3631692" name="adj1"/>
              <a:gd fmla="val 7749861"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0" name="Google Shape;1180;p91"/>
          <p:cNvSpPr/>
          <p:nvPr/>
        </p:nvSpPr>
        <p:spPr>
          <a:xfrm>
            <a:off x="3628775" y="2313600"/>
            <a:ext cx="1944000" cy="1944000"/>
          </a:xfrm>
          <a:prstGeom prst="chord">
            <a:avLst>
              <a:gd fmla="val 1845677" name="adj1"/>
              <a:gd fmla="val 9694044"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1" name="Google Shape;1181;p91"/>
          <p:cNvSpPr/>
          <p:nvPr/>
        </p:nvSpPr>
        <p:spPr>
          <a:xfrm>
            <a:off x="3628775" y="2319700"/>
            <a:ext cx="1944000" cy="1944000"/>
          </a:xfrm>
          <a:prstGeom prst="chord">
            <a:avLst>
              <a:gd fmla="val 9706083" name="adj1"/>
              <a:gd fmla="val 14347443"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2" name="Google Shape;1182;p91"/>
          <p:cNvSpPr/>
          <p:nvPr/>
        </p:nvSpPr>
        <p:spPr>
          <a:xfrm>
            <a:off x="3692900" y="2453550"/>
            <a:ext cx="904825" cy="1120275"/>
          </a:xfrm>
          <a:custGeom>
            <a:rect b="b" l="l" r="r" t="t"/>
            <a:pathLst>
              <a:path extrusionOk="0" h="44811" w="36193">
                <a:moveTo>
                  <a:pt x="16589" y="0"/>
                </a:moveTo>
                <a:lnTo>
                  <a:pt x="0" y="44811"/>
                </a:lnTo>
                <a:lnTo>
                  <a:pt x="36193" y="20467"/>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83" name="Google Shape;1183;p91"/>
          <p:cNvSpPr/>
          <p:nvPr/>
        </p:nvSpPr>
        <p:spPr>
          <a:xfrm>
            <a:off x="4123775" y="2448175"/>
            <a:ext cx="1077175" cy="511650"/>
          </a:xfrm>
          <a:custGeom>
            <a:rect b="b" l="l" r="r" t="t"/>
            <a:pathLst>
              <a:path extrusionOk="0" h="20466" w="43087">
                <a:moveTo>
                  <a:pt x="43087" y="3662"/>
                </a:moveTo>
                <a:lnTo>
                  <a:pt x="19605" y="20466"/>
                </a:lnTo>
                <a:lnTo>
                  <a:pt x="0" y="0"/>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84" name="Google Shape;1184;p91"/>
          <p:cNvSpPr/>
          <p:nvPr/>
        </p:nvSpPr>
        <p:spPr>
          <a:xfrm>
            <a:off x="3692900" y="2965225"/>
            <a:ext cx="1745025" cy="791725"/>
          </a:xfrm>
          <a:custGeom>
            <a:rect b="b" l="l" r="r" t="t"/>
            <a:pathLst>
              <a:path extrusionOk="0" h="31669" w="69801">
                <a:moveTo>
                  <a:pt x="0" y="24990"/>
                </a:moveTo>
                <a:lnTo>
                  <a:pt x="37055" y="0"/>
                </a:lnTo>
                <a:lnTo>
                  <a:pt x="69801" y="31669"/>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85" name="Google Shape;1185;p91"/>
          <p:cNvSpPr/>
          <p:nvPr/>
        </p:nvSpPr>
        <p:spPr>
          <a:xfrm rot="10800000">
            <a:off x="3628775" y="2313600"/>
            <a:ext cx="1944000" cy="1944000"/>
          </a:xfrm>
          <a:prstGeom prst="chord">
            <a:avLst>
              <a:gd fmla="val 7696604" name="adj1"/>
              <a:gd fmla="val 12619607"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6" name="Google Shape;1186;p91"/>
          <p:cNvSpPr/>
          <p:nvPr/>
        </p:nvSpPr>
        <p:spPr>
          <a:xfrm>
            <a:off x="4621650" y="2534675"/>
            <a:ext cx="805700" cy="1219275"/>
          </a:xfrm>
          <a:custGeom>
            <a:rect b="b" l="l" r="r" t="t"/>
            <a:pathLst>
              <a:path extrusionOk="0" h="48771" w="32228">
                <a:moveTo>
                  <a:pt x="0" y="17188"/>
                </a:moveTo>
                <a:lnTo>
                  <a:pt x="32228" y="48771"/>
                </a:lnTo>
                <a:lnTo>
                  <a:pt x="23490" y="0"/>
                </a:lnTo>
                <a:close/>
              </a:path>
            </a:pathLst>
          </a:custGeom>
          <a:solidFill>
            <a:srgbClr val="EBEDFE"/>
          </a:solidFill>
          <a:ln cap="flat" cmpd="sng" w="9525">
            <a:solidFill>
              <a:schemeClr val="dk2"/>
            </a:solidFill>
            <a:prstDash val="solid"/>
            <a:round/>
            <a:headEnd len="med" w="med" type="none"/>
            <a:tailEnd len="med" w="med" type="none"/>
          </a:ln>
        </p:spPr>
        <p:txBody>
          <a:bodyPr wrap="square">
            <a:normAutofit/>
          </a:bodyPr>
          <a:p/>
        </p:txBody>
      </p:sp>
      <p:sp>
        <p:nvSpPr>
          <p:cNvPr id="1187" name="Google Shape;1187;p91"/>
          <p:cNvSpPr/>
          <p:nvPr/>
        </p:nvSpPr>
        <p:spPr>
          <a:xfrm>
            <a:off x="3630581" y="2313612"/>
            <a:ext cx="1940400" cy="19440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188" name="Google Shape;1188;p91"/>
          <p:cNvSpPr txBox="1"/>
          <p:nvPr/>
        </p:nvSpPr>
        <p:spPr>
          <a:xfrm>
            <a:off x="324000" y="2319700"/>
            <a:ext cx="972300" cy="3339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chemeClr val="dk1"/>
                </a:solidFill>
                <a:latin typeface="Lexend"/>
                <a:ea typeface="Lexend"/>
                <a:cs typeface="Lexend"/>
                <a:sym typeface="Lexend"/>
              </a:rPr>
              <a:t>Dhibco (Points)</a:t>
            </a:r>
            <a:endParaRPr sz="1800">
              <a:solidFill>
                <a:schemeClr val="dk1"/>
              </a:solidFill>
              <a:latin typeface="Lexend"/>
              <a:ea typeface="Lexend"/>
              <a:cs typeface="Lexend"/>
              <a:sym typeface="Lexend"/>
            </a:endParaRPr>
          </a:p>
          <a:p>
            <a:pPr indent="0" lvl="0" marL="0" rtl="0" algn="l">
              <a:lnSpc>
                <a:spcPct val="100000"/>
              </a:lnSpc>
              <a:spcBef>
                <a:spcPts val="0"/>
              </a:spcBef>
              <a:spcAft>
                <a:spcPts val="0"/>
              </a:spcAft>
              <a:buNone/>
            </a:pPr>
            <a:r>
              <a:rPr lang="en-GB" sz="1100">
                <a:solidFill>
                  <a:schemeClr val="dk1"/>
                </a:solidFill>
                <a:latin typeface="Lexend"/>
                <a:ea typeface="Lexend"/>
                <a:cs typeface="Lexend"/>
                <a:sym typeface="Lexend"/>
              </a:rPr>
              <a:t>e.g.</a:t>
            </a:r>
            <a:endParaRPr sz="1800">
              <a:solidFill>
                <a:schemeClr val="dk1"/>
              </a:solidFill>
              <a:latin typeface="Lexend"/>
              <a:ea typeface="Lexend"/>
              <a:cs typeface="Lexend"/>
              <a:sym typeface="Lexend"/>
            </a:endParaRPr>
          </a:p>
        </p:txBody>
      </p:sp>
      <p:cxnSp>
        <p:nvCxnSpPr>
          <p:cNvPr id="1189" name="Google Shape;1189;p91"/>
          <p:cNvCxnSpPr/>
          <p:nvPr/>
        </p:nvCxnSpPr>
        <p:spPr>
          <a:xfrm flipH="1">
            <a:off x="3682800" y="2447325"/>
            <a:ext cx="435600" cy="1125000"/>
          </a:xfrm>
          <a:prstGeom prst="straightConnector1">
            <a:avLst/>
          </a:prstGeom>
          <a:noFill/>
          <a:ln cap="flat" cmpd="sng" w="38100">
            <a:solidFill>
              <a:schemeClr val="dk1"/>
            </a:solidFill>
            <a:prstDash val="solid"/>
            <a:round/>
            <a:headEnd len="med" w="med" type="none"/>
            <a:tailEnd len="med" w="med" type="none"/>
          </a:ln>
        </p:spPr>
      </p:cxnSp>
      <p:cxnSp>
        <p:nvCxnSpPr>
          <p:cNvPr id="1190" name="Google Shape;1190;p91"/>
          <p:cNvCxnSpPr/>
          <p:nvPr/>
        </p:nvCxnSpPr>
        <p:spPr>
          <a:xfrm>
            <a:off x="3676750" y="3578350"/>
            <a:ext cx="1745100" cy="178500"/>
          </a:xfrm>
          <a:prstGeom prst="straightConnector1">
            <a:avLst/>
          </a:prstGeom>
          <a:noFill/>
          <a:ln cap="flat" cmpd="sng" w="38100">
            <a:solidFill>
              <a:schemeClr val="dk1"/>
            </a:solidFill>
            <a:prstDash val="solid"/>
            <a:round/>
            <a:headEnd len="med" w="med" type="none"/>
            <a:tailEnd len="med" w="med" type="none"/>
          </a:ln>
        </p:spPr>
      </p:cxnSp>
      <p:cxnSp>
        <p:nvCxnSpPr>
          <p:cNvPr id="1191" name="Google Shape;1191;p91"/>
          <p:cNvCxnSpPr/>
          <p:nvPr/>
        </p:nvCxnSpPr>
        <p:spPr>
          <a:xfrm>
            <a:off x="4118404" y="2474071"/>
            <a:ext cx="1303500" cy="1272000"/>
          </a:xfrm>
          <a:prstGeom prst="straightConnector1">
            <a:avLst/>
          </a:prstGeom>
          <a:noFill/>
          <a:ln cap="flat" cmpd="sng" w="38100">
            <a:solidFill>
              <a:schemeClr val="dk1"/>
            </a:solidFill>
            <a:prstDash val="solid"/>
            <a:round/>
            <a:headEnd len="med" w="med" type="none"/>
            <a:tailEnd len="med" w="med" type="none"/>
          </a:ln>
        </p:spPr>
      </p:cxnSp>
      <p:sp>
        <p:nvSpPr>
          <p:cNvPr id="1192" name="Google Shape;1192;p91"/>
          <p:cNvSpPr txBox="1"/>
          <p:nvPr/>
        </p:nvSpPr>
        <p:spPr>
          <a:xfrm>
            <a:off x="324000" y="3697200"/>
            <a:ext cx="1077300" cy="3339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chemeClr val="dk1"/>
                </a:solidFill>
                <a:latin typeface="Lexend"/>
                <a:ea typeface="Lexend"/>
                <a:cs typeface="Lexend"/>
                <a:sym typeface="Lexend"/>
              </a:rPr>
              <a:t>Gobollo (Regions)</a:t>
            </a:r>
            <a:endParaRPr sz="18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e.g.</a:t>
            </a:r>
            <a:endParaRPr sz="1800">
              <a:solidFill>
                <a:schemeClr val="dk1"/>
              </a:solidFill>
              <a:latin typeface="Lexend"/>
              <a:ea typeface="Lexend"/>
              <a:cs typeface="Lexend"/>
              <a:sym typeface="Lexend"/>
            </a:endParaRPr>
          </a:p>
        </p:txBody>
      </p:sp>
      <p:sp>
        <p:nvSpPr>
          <p:cNvPr id="1193" name="Google Shape;1193;p91"/>
          <p:cNvSpPr txBox="1"/>
          <p:nvPr/>
        </p:nvSpPr>
        <p:spPr>
          <a:xfrm>
            <a:off x="6241200" y="3679000"/>
            <a:ext cx="2578800" cy="3339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0"/>
              </a:spcAft>
              <a:buNone/>
            </a:pPr>
            <a:r>
              <a:rPr lang="en-GB" sz="1100">
                <a:solidFill>
                  <a:schemeClr val="dk1"/>
                </a:solidFill>
                <a:latin typeface="Lexend"/>
                <a:ea typeface="Lexend"/>
                <a:cs typeface="Lexend"/>
                <a:sym typeface="Lexend"/>
              </a:rPr>
              <a:t>Isgoysyada (Intersections)</a:t>
            </a:r>
            <a:endParaRPr sz="1800">
              <a:solidFill>
                <a:schemeClr val="dk1"/>
              </a:solidFill>
              <a:latin typeface="Lexend"/>
              <a:ea typeface="Lexend"/>
              <a:cs typeface="Lexend"/>
              <a:sym typeface="Lexend"/>
            </a:endParaRPr>
          </a:p>
          <a:p>
            <a:pPr indent="0" lvl="0" marL="0" rtl="0" algn="r">
              <a:lnSpc>
                <a:spcPct val="115000"/>
              </a:lnSpc>
              <a:spcBef>
                <a:spcPts val="0"/>
              </a:spcBef>
              <a:spcAft>
                <a:spcPts val="0"/>
              </a:spcAft>
              <a:buNone/>
            </a:pPr>
            <a:r>
              <a:rPr lang="en-GB" sz="1100">
                <a:solidFill>
                  <a:schemeClr val="dk1"/>
                </a:solidFill>
                <a:latin typeface="Lexend"/>
                <a:ea typeface="Lexend"/>
                <a:cs typeface="Lexend"/>
                <a:sym typeface="Lexend"/>
              </a:rPr>
              <a:t>(halka ay laba xariiq isku gooyaan)</a:t>
            </a:r>
            <a:endParaRPr sz="1800">
              <a:solidFill>
                <a:schemeClr val="dk1"/>
              </a:solidFill>
              <a:latin typeface="Lexend"/>
              <a:ea typeface="Lexend"/>
              <a:cs typeface="Lexend"/>
              <a:sym typeface="Lexend"/>
            </a:endParaRPr>
          </a:p>
        </p:txBody>
      </p:sp>
      <p:sp>
        <p:nvSpPr>
          <p:cNvPr id="1194" name="Google Shape;1194;p91"/>
          <p:cNvSpPr txBox="1"/>
          <p:nvPr/>
        </p:nvSpPr>
        <p:spPr>
          <a:xfrm>
            <a:off x="8014300" y="2301500"/>
            <a:ext cx="805800" cy="3339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0"/>
              </a:spcAft>
              <a:buNone/>
            </a:pPr>
            <a:r>
              <a:rPr lang="en-GB" sz="1100">
                <a:solidFill>
                  <a:schemeClr val="dk1"/>
                </a:solidFill>
                <a:latin typeface="Lexend"/>
                <a:ea typeface="Lexend"/>
                <a:cs typeface="Lexend"/>
                <a:sym typeface="Lexend"/>
              </a:rPr>
              <a:t>Xariiqo (Lines)</a:t>
            </a:r>
            <a:endParaRPr sz="1800">
              <a:solidFill>
                <a:schemeClr val="dk1"/>
              </a:solidFill>
              <a:latin typeface="Lexend"/>
              <a:ea typeface="Lexend"/>
              <a:cs typeface="Lexend"/>
              <a:sym typeface="Lexend"/>
            </a:endParaRPr>
          </a:p>
          <a:p>
            <a:pPr indent="0" lvl="0" marL="0" rtl="0" algn="r">
              <a:lnSpc>
                <a:spcPct val="115000"/>
              </a:lnSpc>
              <a:spcBef>
                <a:spcPts val="0"/>
              </a:spcBef>
              <a:spcAft>
                <a:spcPts val="0"/>
              </a:spcAft>
              <a:buNone/>
            </a:pPr>
            <a:r>
              <a:rPr lang="en-GB" sz="1100">
                <a:solidFill>
                  <a:schemeClr val="dk1"/>
                </a:solidFill>
                <a:latin typeface="Lexend"/>
                <a:ea typeface="Lexend"/>
                <a:cs typeface="Lexend"/>
                <a:sym typeface="Lexend"/>
              </a:rPr>
              <a:t>e.g.</a:t>
            </a:r>
            <a:endParaRPr sz="1800">
              <a:solidFill>
                <a:schemeClr val="dk1"/>
              </a:solidFill>
              <a:latin typeface="Lexend"/>
              <a:ea typeface="Lexend"/>
              <a:cs typeface="Lexend"/>
              <a:sym typeface="Lexend"/>
            </a:endParaRPr>
          </a:p>
        </p:txBody>
      </p:sp>
      <p:grpSp>
        <p:nvGrpSpPr>
          <p:cNvPr id="1195" name="Google Shape;1195;p91"/>
          <p:cNvGrpSpPr/>
          <p:nvPr/>
        </p:nvGrpSpPr>
        <p:grpSpPr>
          <a:xfrm>
            <a:off x="838227" y="2406836"/>
            <a:ext cx="3162475" cy="1134825"/>
            <a:chOff x="838227" y="2406836"/>
            <a:chExt cx="3162475" cy="1134825"/>
          </a:xfrm>
        </p:grpSpPr>
        <p:cxnSp>
          <p:nvCxnSpPr>
            <p:cNvPr id="1196" name="Google Shape;1196;p91"/>
            <p:cNvCxnSpPr>
              <a:endCxn id="1197" idx="1"/>
            </p:cNvCxnSpPr>
            <p:nvPr/>
          </p:nvCxnSpPr>
          <p:spPr>
            <a:xfrm flipH="1" rot="10800000">
              <a:off x="848902" y="2406836"/>
              <a:ext cx="3151800" cy="416700"/>
            </a:xfrm>
            <a:prstGeom prst="straightConnector1">
              <a:avLst/>
            </a:prstGeom>
            <a:noFill/>
            <a:ln cap="flat" cmpd="sng" w="19050">
              <a:solidFill>
                <a:schemeClr val="dk2"/>
              </a:solidFill>
              <a:prstDash val="solid"/>
              <a:round/>
              <a:headEnd len="med" w="med" type="none"/>
              <a:tailEnd len="med" w="med" type="triangle"/>
            </a:ln>
          </p:spPr>
        </p:cxnSp>
        <p:cxnSp>
          <p:nvCxnSpPr>
            <p:cNvPr id="1198" name="Google Shape;1198;p91"/>
            <p:cNvCxnSpPr>
              <a:endCxn id="1199" idx="1"/>
            </p:cNvCxnSpPr>
            <p:nvPr/>
          </p:nvCxnSpPr>
          <p:spPr>
            <a:xfrm>
              <a:off x="838227" y="2812661"/>
              <a:ext cx="2735400" cy="729000"/>
            </a:xfrm>
            <a:prstGeom prst="straightConnector1">
              <a:avLst/>
            </a:prstGeom>
            <a:noFill/>
            <a:ln cap="flat" cmpd="sng" w="19050">
              <a:solidFill>
                <a:schemeClr val="dk2"/>
              </a:solidFill>
              <a:prstDash val="solid"/>
              <a:round/>
              <a:headEnd len="med" w="med" type="none"/>
              <a:tailEnd len="med" w="med" type="triangle"/>
            </a:ln>
          </p:spPr>
        </p:cxnSp>
      </p:grpSp>
      <p:grpSp>
        <p:nvGrpSpPr>
          <p:cNvPr id="1200" name="Google Shape;1200;p91"/>
          <p:cNvGrpSpPr/>
          <p:nvPr/>
        </p:nvGrpSpPr>
        <p:grpSpPr>
          <a:xfrm>
            <a:off x="3573627" y="2239886"/>
            <a:ext cx="2035663" cy="1624275"/>
            <a:chOff x="3573627" y="2239886"/>
            <a:chExt cx="2035663" cy="1624275"/>
          </a:xfrm>
        </p:grpSpPr>
        <p:sp>
          <p:nvSpPr>
            <p:cNvPr id="1199" name="Google Shape;1199;p91"/>
            <p:cNvSpPr/>
            <p:nvPr/>
          </p:nvSpPr>
          <p:spPr>
            <a:xfrm>
              <a:off x="3573627" y="3374711"/>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sp>
          <p:nvSpPr>
            <p:cNvPr id="1197" name="Google Shape;1197;p91"/>
            <p:cNvSpPr/>
            <p:nvPr/>
          </p:nvSpPr>
          <p:spPr>
            <a:xfrm>
              <a:off x="4000702" y="2239886"/>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sp>
          <p:nvSpPr>
            <p:cNvPr id="1201" name="Google Shape;1201;p91"/>
            <p:cNvSpPr/>
            <p:nvPr/>
          </p:nvSpPr>
          <p:spPr>
            <a:xfrm>
              <a:off x="5313490" y="3530261"/>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sp>
          <p:nvSpPr>
            <p:cNvPr id="1202" name="Google Shape;1202;p91"/>
            <p:cNvSpPr/>
            <p:nvPr/>
          </p:nvSpPr>
          <p:spPr>
            <a:xfrm>
              <a:off x="5099177" y="2316479"/>
              <a:ext cx="295800" cy="33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3400">
                  <a:solidFill>
                    <a:srgbClr val="222222"/>
                  </a:solidFill>
                  <a:latin typeface="Lexend"/>
                  <a:ea typeface="Lexend"/>
                  <a:cs typeface="Lexend"/>
                  <a:sym typeface="Lexend"/>
                </a:rPr>
                <a:t>×</a:t>
              </a:r>
              <a:endParaRPr sz="3300">
                <a:latin typeface="Lexend"/>
                <a:ea typeface="Lexend"/>
                <a:cs typeface="Lexend"/>
                <a:sym typeface="Lexend"/>
              </a:endParaRPr>
            </a:p>
          </p:txBody>
        </p:sp>
      </p:grpSp>
      <p:cxnSp>
        <p:nvCxnSpPr>
          <p:cNvPr id="1203" name="Google Shape;1203;p91"/>
          <p:cNvCxnSpPr/>
          <p:nvPr/>
        </p:nvCxnSpPr>
        <p:spPr>
          <a:xfrm>
            <a:off x="4118400" y="2453550"/>
            <a:ext cx="1087800" cy="75300"/>
          </a:xfrm>
          <a:prstGeom prst="straightConnector1">
            <a:avLst/>
          </a:prstGeom>
          <a:noFill/>
          <a:ln cap="flat" cmpd="sng" w="38100">
            <a:solidFill>
              <a:schemeClr val="dk1"/>
            </a:solidFill>
            <a:prstDash val="solid"/>
            <a:round/>
            <a:headEnd len="med" w="med" type="none"/>
            <a:tailEnd len="med" w="med" type="none"/>
          </a:ln>
        </p:spPr>
      </p:cxnSp>
      <p:cxnSp>
        <p:nvCxnSpPr>
          <p:cNvPr id="1204" name="Google Shape;1204;p91"/>
          <p:cNvCxnSpPr/>
          <p:nvPr/>
        </p:nvCxnSpPr>
        <p:spPr>
          <a:xfrm>
            <a:off x="5217100" y="2534350"/>
            <a:ext cx="204600" cy="1206300"/>
          </a:xfrm>
          <a:prstGeom prst="straightConnector1">
            <a:avLst/>
          </a:prstGeom>
          <a:noFill/>
          <a:ln cap="flat" cmpd="sng" w="38100">
            <a:solidFill>
              <a:schemeClr val="dk1"/>
            </a:solidFill>
            <a:prstDash val="solid"/>
            <a:round/>
            <a:headEnd len="med" w="med" type="none"/>
            <a:tailEnd len="med" w="med" type="none"/>
          </a:ln>
        </p:spPr>
      </p:cxnSp>
      <p:cxnSp>
        <p:nvCxnSpPr>
          <p:cNvPr id="1205" name="Google Shape;1205;p91"/>
          <p:cNvCxnSpPr/>
          <p:nvPr/>
        </p:nvCxnSpPr>
        <p:spPr>
          <a:xfrm flipH="1">
            <a:off x="3698225" y="2539725"/>
            <a:ext cx="1508100" cy="1034100"/>
          </a:xfrm>
          <a:prstGeom prst="straightConnector1">
            <a:avLst/>
          </a:prstGeom>
          <a:noFill/>
          <a:ln cap="flat" cmpd="sng" w="38100">
            <a:solidFill>
              <a:schemeClr val="dk1"/>
            </a:solidFill>
            <a:prstDash val="solid"/>
            <a:round/>
            <a:headEnd len="med" w="med" type="none"/>
            <a:tailEnd len="med" w="med" type="none"/>
          </a:ln>
        </p:spPr>
      </p:cxnSp>
      <p:cxnSp>
        <p:nvCxnSpPr>
          <p:cNvPr id="1206" name="Google Shape;1206;p91"/>
          <p:cNvCxnSpPr/>
          <p:nvPr/>
        </p:nvCxnSpPr>
        <p:spPr>
          <a:xfrm flipH="1">
            <a:off x="5271125" y="2748700"/>
            <a:ext cx="3090900" cy="83100"/>
          </a:xfrm>
          <a:prstGeom prst="straightConnector1">
            <a:avLst/>
          </a:prstGeom>
          <a:noFill/>
          <a:ln cap="flat" cmpd="sng" w="19050">
            <a:solidFill>
              <a:schemeClr val="dk2"/>
            </a:solidFill>
            <a:prstDash val="solid"/>
            <a:round/>
            <a:headEnd len="med" w="med" type="none"/>
            <a:tailEnd len="med" w="med" type="triangle"/>
          </a:ln>
        </p:spPr>
      </p:cxnSp>
      <p:cxnSp>
        <p:nvCxnSpPr>
          <p:cNvPr id="1207" name="Google Shape;1207;p91"/>
          <p:cNvCxnSpPr/>
          <p:nvPr/>
        </p:nvCxnSpPr>
        <p:spPr>
          <a:xfrm flipH="1" rot="10800000">
            <a:off x="822300" y="3977700"/>
            <a:ext cx="3612300" cy="194400"/>
          </a:xfrm>
          <a:prstGeom prst="straightConnector1">
            <a:avLst/>
          </a:prstGeom>
          <a:noFill/>
          <a:ln cap="flat" cmpd="sng" w="19050">
            <a:solidFill>
              <a:schemeClr val="dk2"/>
            </a:solidFill>
            <a:prstDash val="solid"/>
            <a:round/>
            <a:headEnd len="med" w="med" type="none"/>
            <a:tailEnd len="med" w="med" type="triangle"/>
          </a:ln>
        </p:spPr>
      </p:cxnSp>
      <p:cxnSp>
        <p:nvCxnSpPr>
          <p:cNvPr id="1208" name="Google Shape;1208;p91"/>
          <p:cNvCxnSpPr/>
          <p:nvPr/>
        </p:nvCxnSpPr>
        <p:spPr>
          <a:xfrm rot="10800000">
            <a:off x="4713375" y="2986500"/>
            <a:ext cx="2578800" cy="836400"/>
          </a:xfrm>
          <a:prstGeom prst="straightConnector1">
            <a:avLst/>
          </a:prstGeom>
          <a:noFill/>
          <a:ln cap="flat" cmpd="sng" w="19050">
            <a:solidFill>
              <a:schemeClr val="dk2"/>
            </a:solidFill>
            <a:prstDash val="solid"/>
            <a:round/>
            <a:headEnd len="med" w="med" type="none"/>
            <a:tailEnd len="med" w="med" type="triangle"/>
          </a:ln>
        </p:spPr>
      </p:cxnSp>
      <p:sp>
        <p:nvSpPr>
          <p:cNvPr id="1209" name="Google Shape;1209;p91"/>
          <p:cNvSpPr txBox="1"/>
          <p:nvPr>
            <p:ph idx="1" type="body"/>
          </p:nvPr>
        </p:nvSpPr>
        <p:spPr>
          <a:xfrm>
            <a:off x="324000" y="1458325"/>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Tusaalahan waxaa ku yaal 4 dhibcood, 6 xariiq, 1 isgoys iyo 8 gobol.</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(Extrapolating) taxane (sequence)</a:t>
            </a:r>
            <a:endParaRPr/>
          </a:p>
        </p:txBody>
      </p:sp>
      <p:sp>
        <p:nvSpPr>
          <p:cNvPr id="1215" name="Google Shape;1215;p92"/>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Ku bilow goobo (circle) oo leh hal dhibic (point) oo calaamadeysan.</a:t>
            </a:r>
            <a:endParaRPr sz="1800"/>
          </a:p>
        </p:txBody>
      </p:sp>
      <p:sp>
        <p:nvSpPr>
          <p:cNvPr id="1216" name="Google Shape;1216;p92"/>
          <p:cNvSpPr txBox="1"/>
          <p:nvPr>
            <p:ph idx="1" type="body"/>
          </p:nvPr>
        </p:nvSpPr>
        <p:spPr>
          <a:xfrm>
            <a:off x="324000" y="3240000"/>
            <a:ext cx="8496000" cy="52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Maadaama ay jirto hal dhibic oo keliya, ma aanu ku xiri karno dhibcaha xariiq. Sidaas darteed waxaa jira 0 xariiq.</a:t>
            </a:r>
            <a:r>
              <a:rPr lang="en-GB" sz="1800">
                <a:solidFill>
                  <a:schemeClr val="accent5"/>
                </a:solidFill>
                <a:latin typeface="Lexend"/>
              </a:rPr>
              <a:t/>
            </a:r>
            <a:r>
              <a:rPr lang="en-GB" sz="1800">
                <a:latin typeface="Lexend"/>
              </a:rPr>
              <a:t/>
            </a:r>
            <a:endParaRPr sz="1800"/>
          </a:p>
        </p:txBody>
      </p:sp>
      <p:sp>
        <p:nvSpPr>
          <p:cNvPr id="1217" name="Google Shape;1217;p92"/>
          <p:cNvSpPr/>
          <p:nvPr/>
        </p:nvSpPr>
        <p:spPr>
          <a:xfrm>
            <a:off x="903456" y="1512150"/>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18" name="Google Shape;1218;p92"/>
          <p:cNvSpPr txBox="1"/>
          <p:nvPr/>
        </p:nvSpPr>
        <p:spPr>
          <a:xfrm>
            <a:off x="289050" y="3900750"/>
            <a:ext cx="8224200" cy="33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Maadaama aysan jirin xariiqo, ma jiraan dhibco ay xariiqyadu isku gooyaan, sidaas darteed 0 isgoys.</a:t>
            </a:r>
            <a:r>
              <a:rPr lang="en-GB" sz="1800">
                <a:solidFill>
                  <a:schemeClr val="accent5"/>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219" name="Google Shape;1219;p92"/>
          <p:cNvSpPr/>
          <p:nvPr/>
        </p:nvSpPr>
        <p:spPr>
          <a:xfrm>
            <a:off x="903456" y="1512150"/>
            <a:ext cx="1461300" cy="1461300"/>
          </a:xfrm>
          <a:prstGeom prst="ellipse">
            <a:avLst/>
          </a:prstGeom>
          <a:solidFill>
            <a:srgbClr val="EBED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20" name="Google Shape;1220;p92"/>
          <p:cNvSpPr/>
          <p:nvPr/>
        </p:nvSpPr>
        <p:spPr>
          <a:xfrm>
            <a:off x="833283" y="215684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21" name="Google Shape;1221;p92"/>
          <p:cNvSpPr txBox="1"/>
          <p:nvPr>
            <p:ph idx="1" type="body"/>
          </p:nvPr>
        </p:nvSpPr>
        <p:spPr>
          <a:xfrm>
            <a:off x="3112300" y="1850100"/>
            <a:ext cx="4634400" cy="523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Goobada lafteedu waa 1 gobol.</a:t>
            </a:r>
            <a:r>
              <a:rPr lang="en-GB" sz="1800">
                <a:latin typeface="Lexend"/>
              </a:rPr>
              <a:t/>
            </a:r>
            <a:endParaRPr sz="1800"/>
          </a:p>
          <a:p>
            <a:pPr indent="0" lvl="0" marL="0" rtl="0" algn="l">
              <a:spcBef>
                <a:spcPts val="1000"/>
              </a:spcBef>
              <a:spcAft>
                <a:spcPts val="1000"/>
              </a:spcAft>
              <a:buNone/>
            </a:pPr>
            <a:r>
              <a:rPr lang="en-GB" sz="1800">
                <a:latin typeface="Lexend"/>
              </a:rPr>
              <a:t>Sidaas darteed waxaa jira 1 gobol.</a:t>
            </a:r>
            <a:r>
              <a:rPr lang="en-GB" sz="1800">
                <a:solidFill>
                  <a:schemeClr val="accent5"/>
                </a:solidFill>
                <a:latin typeface="Lexend"/>
              </a:rPr>
              <a:t/>
            </a:r>
            <a:r>
              <a:rPr lang="en-GB" sz="1800">
                <a:solidFill>
                  <a:schemeClr val="accent5"/>
                </a:solidFill>
                <a:latin typeface="Lexend"/>
              </a:rPr>
              <a:t/>
            </a:r>
            <a:r>
              <a:rPr lang="en-GB" sz="18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93"/>
          <p:cNvSpPr/>
          <p:nvPr/>
        </p:nvSpPr>
        <p:spPr>
          <a:xfrm>
            <a:off x="4332662" y="1507949"/>
            <a:ext cx="1461300" cy="1461300"/>
          </a:xfrm>
          <a:prstGeom prst="chord">
            <a:avLst>
              <a:gd fmla="val 20499709" name="adj1"/>
              <a:gd fmla="val 10151581"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7" name="Google Shape;1227;p93"/>
          <p:cNvSpPr/>
          <p:nvPr/>
        </p:nvSpPr>
        <p:spPr>
          <a:xfrm>
            <a:off x="4332662" y="1507949"/>
            <a:ext cx="1461300" cy="1461300"/>
          </a:xfrm>
          <a:prstGeom prst="chord">
            <a:avLst>
              <a:gd fmla="val 10104555" name="adj1"/>
              <a:gd fmla="val 20477523"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8" name="Google Shape;1228;p93"/>
          <p:cNvSpPr/>
          <p:nvPr/>
        </p:nvSpPr>
        <p:spPr>
          <a:xfrm>
            <a:off x="4332653" y="1507949"/>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29" name="Google Shape;1229;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Kordhinta (Extrapolating) taxane (sequence)</a:t>
            </a:r>
            <a:endParaRPr/>
          </a:p>
        </p:txBody>
      </p:sp>
      <p:sp>
        <p:nvSpPr>
          <p:cNvPr id="1230" name="Google Shape;1230;p93"/>
          <p:cNvSpPr/>
          <p:nvPr/>
        </p:nvSpPr>
        <p:spPr>
          <a:xfrm>
            <a:off x="903456" y="1512150"/>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31" name="Google Shape;1231;p93"/>
          <p:cNvSpPr txBox="1"/>
          <p:nvPr>
            <p:ph idx="1" type="body"/>
          </p:nvPr>
        </p:nvSpPr>
        <p:spPr>
          <a:xfrm>
            <a:off x="324000" y="3240000"/>
            <a:ext cx="8496000" cy="52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 dhibcood waxaa lagu xiri karaa xariiq toosan (straight line). Sidaas darteed waxaa jira 1 xariiq.</a:t>
            </a:r>
            <a:r>
              <a:rPr lang="en-GB" sz="1400">
                <a:solidFill>
                  <a:schemeClr val="accent5"/>
                </a:solidFill>
                <a:latin typeface="Lexend"/>
              </a:rPr>
              <a:t/>
            </a:r>
            <a:r>
              <a:rPr lang="en-GB" sz="1400">
                <a:latin typeface="Lexend"/>
              </a:rPr>
              <a:t/>
            </a:r>
            <a:endParaRPr sz="1800"/>
          </a:p>
        </p:txBody>
      </p:sp>
      <p:sp>
        <p:nvSpPr>
          <p:cNvPr id="1232" name="Google Shape;1232;p93"/>
          <p:cNvSpPr txBox="1"/>
          <p:nvPr>
            <p:ph idx="1" type="body"/>
          </p:nvPr>
        </p:nvSpPr>
        <p:spPr>
          <a:xfrm>
            <a:off x="324000" y="3763800"/>
            <a:ext cx="8496000" cy="44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jiraan dhibco ay xariiqyadu isku gooyaan, sidaas darteed 0 isgoys.</a:t>
            </a:r>
            <a:r>
              <a:rPr lang="en-GB" sz="1400">
                <a:solidFill>
                  <a:schemeClr val="accent5"/>
                </a:solidFill>
                <a:latin typeface="Lexend"/>
              </a:rPr>
              <a:t/>
            </a:r>
            <a:r>
              <a:rPr lang="en-GB" sz="1400">
                <a:latin typeface="Lexend"/>
              </a:rPr>
              <a:t/>
            </a:r>
            <a:endParaRPr sz="1800"/>
          </a:p>
        </p:txBody>
      </p:sp>
      <p:sp>
        <p:nvSpPr>
          <p:cNvPr id="1233" name="Google Shape;1233;p93"/>
          <p:cNvSpPr txBox="1"/>
          <p:nvPr>
            <p:ph idx="1" type="body"/>
          </p:nvPr>
        </p:nvSpPr>
        <p:spPr>
          <a:xfrm>
            <a:off x="324000" y="818100"/>
            <a:ext cx="8496000" cy="52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Hadda aan eegno laba dhibcood.</a:t>
            </a:r>
            <a:r>
              <a:rPr lang="en-GB" sz="1400">
                <a:solidFill>
                  <a:schemeClr val="accent5"/>
                </a:solidFill>
                <a:latin typeface="Lexend"/>
              </a:rPr>
              <a:t/>
            </a:r>
            <a:r>
              <a:rPr lang="en-GB" sz="1400">
                <a:latin typeface="Lexend"/>
              </a:rPr>
              <a:t/>
            </a:r>
            <a:endParaRPr sz="1800"/>
          </a:p>
        </p:txBody>
      </p:sp>
      <p:sp>
        <p:nvSpPr>
          <p:cNvPr id="1234" name="Google Shape;1234;p93"/>
          <p:cNvSpPr txBox="1"/>
          <p:nvPr>
            <p:ph idx="1" type="body"/>
          </p:nvPr>
        </p:nvSpPr>
        <p:spPr>
          <a:xfrm>
            <a:off x="324000" y="4320000"/>
            <a:ext cx="8496000" cy="34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Xariiqdu waxay u kala qaybisaa goobada 2 gobol.</a:t>
            </a:r>
            <a:r>
              <a:rPr lang="en-GB" sz="1400">
                <a:solidFill>
                  <a:schemeClr val="accent5"/>
                </a:solidFill>
                <a:latin typeface="Lexend"/>
              </a:rPr>
              <a:t/>
            </a:r>
            <a:r>
              <a:rPr lang="en-GB" sz="1400">
                <a:latin typeface="Lexend"/>
              </a:rPr>
              <a:t/>
            </a:r>
            <a:endParaRPr sz="1800"/>
          </a:p>
        </p:txBody>
      </p:sp>
      <p:sp>
        <p:nvSpPr>
          <p:cNvPr id="1235" name="Google Shape;1235;p93"/>
          <p:cNvSpPr/>
          <p:nvPr/>
        </p:nvSpPr>
        <p:spPr>
          <a:xfrm>
            <a:off x="903456" y="1512150"/>
            <a:ext cx="1461300" cy="1461300"/>
          </a:xfrm>
          <a:prstGeom prst="ellipse">
            <a:avLst/>
          </a:prstGeom>
          <a:solidFill>
            <a:srgbClr val="EBEDF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36" name="Google Shape;1236;p93"/>
          <p:cNvSpPr/>
          <p:nvPr/>
        </p:nvSpPr>
        <p:spPr>
          <a:xfrm>
            <a:off x="833283" y="215684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grpSp>
        <p:nvGrpSpPr>
          <p:cNvPr id="1237" name="Google Shape;1237;p93"/>
          <p:cNvGrpSpPr/>
          <p:nvPr/>
        </p:nvGrpSpPr>
        <p:grpSpPr>
          <a:xfrm>
            <a:off x="4264088" y="1852187"/>
            <a:ext cx="1725595" cy="610500"/>
            <a:chOff x="4264088" y="1852187"/>
            <a:chExt cx="1725595" cy="610500"/>
          </a:xfrm>
        </p:grpSpPr>
        <p:sp>
          <p:nvSpPr>
            <p:cNvPr id="1238" name="Google Shape;1238;p93"/>
            <p:cNvSpPr/>
            <p:nvPr/>
          </p:nvSpPr>
          <p:spPr>
            <a:xfrm>
              <a:off x="4264088" y="2230187"/>
              <a:ext cx="326400" cy="232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23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39" name="Google Shape;1239;p93"/>
            <p:cNvSpPr/>
            <p:nvPr/>
          </p:nvSpPr>
          <p:spPr>
            <a:xfrm>
              <a:off x="5663282" y="1852187"/>
              <a:ext cx="326400" cy="232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2300">
                  <a:solidFill>
                    <a:srgbClr val="222222"/>
                  </a:solidFill>
                  <a:latin typeface="Lexend"/>
                  <a:ea typeface="Lexend"/>
                  <a:cs typeface="Lexend"/>
                  <a:sym typeface="Lexend"/>
                </a:rPr>
                <a:t>×</a:t>
              </a:r>
              <a:endParaRPr sz="2200">
                <a:latin typeface="Lexend"/>
                <a:ea typeface="Lexend"/>
                <a:cs typeface="Lexend"/>
                <a:sym typeface="Lexend"/>
              </a:endParaRPr>
            </a:p>
          </p:txBody>
        </p:sp>
      </p:grpSp>
      <p:cxnSp>
        <p:nvCxnSpPr>
          <p:cNvPr id="1240" name="Google Shape;1240;p93"/>
          <p:cNvCxnSpPr/>
          <p:nvPr/>
        </p:nvCxnSpPr>
        <p:spPr>
          <a:xfrm flipH="1">
            <a:off x="4347950" y="1996275"/>
            <a:ext cx="1398000" cy="3738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(Extrapolating) taxane (sequence)</a:t>
            </a:r>
            <a:endParaRPr/>
          </a:p>
        </p:txBody>
      </p:sp>
      <p:sp>
        <p:nvSpPr>
          <p:cNvPr id="1246" name="Google Shape;1246;p94"/>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Waa kuwan shax (table) aad ku duubi waxaad helayso.</a:t>
            </a:r>
            <a:endParaRPr sz="1800"/>
          </a:p>
        </p:txBody>
      </p:sp>
      <p:sp>
        <p:nvSpPr>
          <p:cNvPr id="1247" name="Google Shape;1247;p94"/>
          <p:cNvSpPr txBox="1"/>
          <p:nvPr>
            <p:ph idx="1" type="body"/>
          </p:nvPr>
        </p:nvSpPr>
        <p:spPr>
          <a:xfrm>
            <a:off x="324000" y="3312900"/>
            <a:ext cx="5111100" cy="61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a) Buuxi shaxda 2 dhibcood.</a:t>
            </a:r>
            <a:r>
              <a:rPr lang="en-GB" sz="1800">
                <a:latin typeface="Lexend"/>
              </a:rPr>
              <a:t/>
            </a:r>
            <a:endParaRPr sz="1800"/>
          </a:p>
          <a:p>
            <a:pPr indent="0" lvl="0" marL="0" rtl="0" algn="l">
              <a:spcBef>
                <a:spcPts val="1000"/>
              </a:spcBef>
              <a:spcAft>
                <a:spcPts val="0"/>
              </a:spcAft>
              <a:buNone/>
            </a:pPr>
            <a:r>
              <a:rPr lang="en-GB" sz="1800">
                <a:latin typeface="Lexend"/>
              </a:rPr>
              <a:t>b) Fill in the table for 3 points and 4 points. </a:t>
            </a:r>
            <a:endParaRPr sz="1800"/>
          </a:p>
          <a:p>
            <a:pPr indent="0" lvl="0" marL="0" rtl="0" algn="l">
              <a:spcBef>
                <a:spcPts val="1000"/>
              </a:spcBef>
              <a:spcAft>
                <a:spcPts val="0"/>
              </a:spcAft>
              <a:buClr>
                <a:schemeClr val="dk1"/>
              </a:buClr>
              <a:buSzPts val="1100"/>
              <a:buFont typeface="Arial"/>
              <a:buNone/>
            </a:pPr>
            <a:r>
              <a:rPr lang="en-GB" sz="1800">
                <a:latin typeface="Lexend"/>
              </a:rPr>
              <a:t>c</a:t>
            </a:r>
            <a:r>
              <a:rPr lang="en-GB" sz="1800">
                <a:latin typeface="Lexend"/>
              </a:rPr>
              <a:t>) Describe any patterns you notice.</a:t>
            </a:r>
            <a:endParaRPr sz="1800"/>
          </a:p>
        </p:txBody>
      </p:sp>
      <p:sp>
        <p:nvSpPr>
          <p:cNvPr id="1248" name="Google Shape;1248;p94"/>
          <p:cNvSpPr/>
          <p:nvPr/>
        </p:nvSpPr>
        <p:spPr>
          <a:xfrm>
            <a:off x="5198407" y="3341775"/>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49" name="Google Shape;1249;p94"/>
          <p:cNvSpPr/>
          <p:nvPr/>
        </p:nvSpPr>
        <p:spPr>
          <a:xfrm>
            <a:off x="5346231" y="4471005"/>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graphicFrame>
        <p:nvGraphicFramePr>
          <p:cNvPr id="1250" name="Google Shape;1250;p94"/>
          <p:cNvGraphicFramePr/>
          <p:nvPr/>
        </p:nvGraphicFramePr>
        <p:xfrm>
          <a:off x="390900" y="1950138"/>
          <a:ext cx="3000000" cy="3000000"/>
        </p:xfrm>
        <a:graphic>
          <a:graphicData uri="http://schemas.openxmlformats.org/drawingml/2006/table">
            <a:tbl>
              <a:tblPr>
                <a:noFill/>
                <a:tableStyleId>{4AB3277E-3E12-4634-AB05-300492CF9E7F}</a:tableStyleId>
              </a:tblPr>
              <a:tblGrid>
                <a:gridCol w="3081700"/>
                <a:gridCol w="1272025"/>
                <a:gridCol w="1370950"/>
                <a:gridCol w="1370950"/>
                <a:gridCol w="1370950"/>
              </a:tblGrid>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Tirada dhibcaha goobada (Number of points on the circle)</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Number of lines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251" name="Google Shape;1251;p94"/>
          <p:cNvSpPr/>
          <p:nvPr/>
        </p:nvSpPr>
        <p:spPr>
          <a:xfrm>
            <a:off x="6562077" y="4153204"/>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52" name="Google Shape;1252;p94"/>
          <p:cNvSpPr/>
          <p:nvPr/>
        </p:nvSpPr>
        <p:spPr>
          <a:xfrm>
            <a:off x="5652511" y="3255809"/>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53" name="Google Shape;1253;p94"/>
          <p:cNvSpPr/>
          <p:nvPr/>
        </p:nvSpPr>
        <p:spPr>
          <a:xfrm>
            <a:off x="6966857" y="3374850"/>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54" name="Google Shape;1254;p94"/>
          <p:cNvSpPr/>
          <p:nvPr/>
        </p:nvSpPr>
        <p:spPr>
          <a:xfrm>
            <a:off x="6888056" y="4019561"/>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55" name="Google Shape;1255;p94"/>
          <p:cNvSpPr/>
          <p:nvPr/>
        </p:nvSpPr>
        <p:spPr>
          <a:xfrm>
            <a:off x="8363745" y="4019552"/>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56" name="Google Shape;1256;p94"/>
          <p:cNvSpPr/>
          <p:nvPr/>
        </p:nvSpPr>
        <p:spPr>
          <a:xfrm>
            <a:off x="7620697" y="3248275"/>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57" name="Google Shape;1257;p94"/>
          <p:cNvSpPr/>
          <p:nvPr/>
        </p:nvSpPr>
        <p:spPr>
          <a:xfrm>
            <a:off x="7620697" y="4724650"/>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58" name="Google Shape;1258;p94"/>
          <p:cNvSpPr/>
          <p:nvPr/>
        </p:nvSpPr>
        <p:spPr>
          <a:xfrm>
            <a:off x="6903050" y="669825"/>
            <a:ext cx="1080000" cy="1080000"/>
          </a:xfrm>
          <a:prstGeom prst="chord">
            <a:avLst>
              <a:gd fmla="val 20499709" name="adj1"/>
              <a:gd fmla="val 10151581"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9" name="Google Shape;1259;p94"/>
          <p:cNvSpPr/>
          <p:nvPr/>
        </p:nvSpPr>
        <p:spPr>
          <a:xfrm>
            <a:off x="6903050" y="669825"/>
            <a:ext cx="1080000" cy="1080000"/>
          </a:xfrm>
          <a:prstGeom prst="chord">
            <a:avLst>
              <a:gd fmla="val 10104555" name="adj1"/>
              <a:gd fmla="val 20477523"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0" name="Google Shape;1260;p94"/>
          <p:cNvSpPr/>
          <p:nvPr/>
        </p:nvSpPr>
        <p:spPr>
          <a:xfrm>
            <a:off x="6903043" y="669825"/>
            <a:ext cx="1080000" cy="10800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61" name="Google Shape;1261;p94"/>
          <p:cNvSpPr/>
          <p:nvPr/>
        </p:nvSpPr>
        <p:spPr>
          <a:xfrm>
            <a:off x="5435101" y="669825"/>
            <a:ext cx="1080000" cy="10800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62" name="Google Shape;1262;p94"/>
          <p:cNvSpPr/>
          <p:nvPr/>
        </p:nvSpPr>
        <p:spPr>
          <a:xfrm>
            <a:off x="5375883" y="120359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63" name="Google Shape;1263;p94"/>
          <p:cNvSpPr/>
          <p:nvPr/>
        </p:nvSpPr>
        <p:spPr>
          <a:xfrm>
            <a:off x="6852370" y="120359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64" name="Google Shape;1264;p94"/>
          <p:cNvSpPr/>
          <p:nvPr/>
        </p:nvSpPr>
        <p:spPr>
          <a:xfrm>
            <a:off x="7886445" y="924235"/>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cxnSp>
        <p:nvCxnSpPr>
          <p:cNvPr id="1265" name="Google Shape;1265;p94"/>
          <p:cNvCxnSpPr/>
          <p:nvPr/>
        </p:nvCxnSpPr>
        <p:spPr>
          <a:xfrm flipH="1">
            <a:off x="6932500" y="1038975"/>
            <a:ext cx="1026000" cy="2811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9" name="Shape 1269"/>
        <p:cNvGrpSpPr/>
        <p:nvPr/>
      </p:nvGrpSpPr>
      <p:grpSpPr>
        <a:xfrm>
          <a:off x="0" y="0"/>
          <a:ext cx="0" cy="0"/>
          <a:chOff x="0" y="0"/>
          <a:chExt cx="0" cy="0"/>
        </a:xfrm>
      </p:grpSpPr>
      <p:sp>
        <p:nvSpPr>
          <p:cNvPr id="1270" name="Google Shape;1270;p95"/>
          <p:cNvSpPr txBox="1"/>
          <p:nvPr>
            <p:ph idx="1" type="body"/>
          </p:nvPr>
        </p:nvSpPr>
        <p:spPr>
          <a:xfrm>
            <a:off x="324000" y="2946975"/>
            <a:ext cx="8496000" cy="187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d) Samee saadaal waxa tiirka 5aad u eg doono.</a:t>
            </a:r>
            <a:r>
              <a:rPr baseline="30000"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e) Use the circle given to fill in the 5</a:t>
            </a:r>
            <a:r>
              <a:rPr baseline="30000" lang="en-GB" sz="1800">
                <a:latin typeface="Lexend"/>
              </a:rPr>
              <a:t>th</a:t>
            </a:r>
            <a:r>
              <a:rPr lang="en-GB" sz="1800">
                <a:latin typeface="Lexend"/>
              </a:rPr>
              <a:t> column.</a:t>
            </a:r>
            <a:endParaRPr sz="1800"/>
          </a:p>
          <a:p>
            <a:pPr indent="0" lvl="0" marL="0" rtl="0" algn="l">
              <a:spcBef>
                <a:spcPts val="1000"/>
              </a:spcBef>
              <a:spcAft>
                <a:spcPts val="1000"/>
              </a:spcAft>
              <a:buNone/>
            </a:pPr>
            <a:r>
              <a:rPr lang="en-GB" sz="1800">
                <a:latin typeface="Lexend"/>
              </a:rPr>
              <a:t>f) Ma sax ahayd? Qaababkaagu ma isbeddeen?</a:t>
            </a:r>
            <a:endParaRPr sz="1800"/>
          </a:p>
        </p:txBody>
      </p:sp>
      <p:sp>
        <p:nvSpPr>
          <p:cNvPr id="1271" name="Google Shape;1271;p95"/>
          <p:cNvSpPr/>
          <p:nvPr/>
        </p:nvSpPr>
        <p:spPr>
          <a:xfrm>
            <a:off x="7167107" y="2826575"/>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72" name="Google Shape;1272;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Extrapolating a sequence</a:t>
            </a:r>
            <a:endParaRPr/>
          </a:p>
        </p:txBody>
      </p:sp>
      <p:sp>
        <p:nvSpPr>
          <p:cNvPr id="1273" name="Google Shape;1273;p95"/>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Fill in this table to investigate patterns found when points around a circle are joined with straight lines.</a:t>
            </a:r>
            <a:endParaRPr sz="1800"/>
          </a:p>
        </p:txBody>
      </p:sp>
      <p:graphicFrame>
        <p:nvGraphicFramePr>
          <p:cNvPr id="1274" name="Google Shape;1274;p95"/>
          <p:cNvGraphicFramePr/>
          <p:nvPr/>
        </p:nvGraphicFramePr>
        <p:xfrm>
          <a:off x="338700" y="1453188"/>
          <a:ext cx="3000000" cy="3000000"/>
        </p:xfrm>
        <a:graphic>
          <a:graphicData uri="http://schemas.openxmlformats.org/drawingml/2006/table">
            <a:tbl>
              <a:tblPr>
                <a:noFill/>
                <a:tableStyleId>{4AB3277E-3E12-4634-AB05-300492CF9E7F}</a:tableStyleId>
              </a:tblPr>
              <a:tblGrid>
                <a:gridCol w="3125875"/>
                <a:gridCol w="1068125"/>
                <a:gridCol w="1068125"/>
                <a:gridCol w="1068125"/>
                <a:gridCol w="1068125"/>
                <a:gridCol w="1068125"/>
              </a:tblGrid>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Tirada dhibcaha goobada (Number of points on the circle)</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5</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Number of lines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275" name="Google Shape;1275;p95"/>
          <p:cNvSpPr/>
          <p:nvPr/>
        </p:nvSpPr>
        <p:spPr>
          <a:xfrm>
            <a:off x="7122916" y="322624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76" name="Google Shape;1276;p95"/>
          <p:cNvSpPr/>
          <p:nvPr/>
        </p:nvSpPr>
        <p:spPr>
          <a:xfrm>
            <a:off x="8258395" y="4034589"/>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77" name="Google Shape;1277;p95"/>
          <p:cNvSpPr/>
          <p:nvPr/>
        </p:nvSpPr>
        <p:spPr>
          <a:xfrm>
            <a:off x="7820947" y="2714327"/>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78" name="Google Shape;1278;p95"/>
          <p:cNvSpPr/>
          <p:nvPr/>
        </p:nvSpPr>
        <p:spPr>
          <a:xfrm>
            <a:off x="7391322" y="4044125"/>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79" name="Google Shape;1279;p95"/>
          <p:cNvSpPr/>
          <p:nvPr/>
        </p:nvSpPr>
        <p:spPr>
          <a:xfrm>
            <a:off x="8528238" y="3236000"/>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96"/>
          <p:cNvSpPr txBox="1"/>
          <p:nvPr>
            <p:ph idx="1" type="body"/>
          </p:nvPr>
        </p:nvSpPr>
        <p:spPr>
          <a:xfrm>
            <a:off x="324000" y="2870775"/>
            <a:ext cx="6782400" cy="187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g) Samee saadaal waxa tiirka 6aad u eg doono.</a:t>
            </a:r>
            <a:r>
              <a:rPr lang="en-GB" sz="1800">
                <a:latin typeface="Lexend"/>
              </a:rPr>
              <a:t/>
            </a:r>
            <a:r>
              <a:rPr baseline="30000"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h) Use the circle given to fill in the 6</a:t>
            </a:r>
            <a:r>
              <a:rPr baseline="30000" lang="en-GB" sz="1800">
                <a:latin typeface="Lexend"/>
              </a:rPr>
              <a:t>th</a:t>
            </a:r>
            <a:r>
              <a:rPr lang="en-GB" sz="1800">
                <a:latin typeface="Lexend"/>
              </a:rPr>
              <a:t> column. </a:t>
            </a:r>
            <a:endParaRPr sz="1800"/>
          </a:p>
          <a:p>
            <a:pPr indent="0" lvl="0" marL="0" rtl="0" algn="l">
              <a:spcBef>
                <a:spcPts val="1000"/>
              </a:spcBef>
              <a:spcAft>
                <a:spcPts val="0"/>
              </a:spcAft>
              <a:buNone/>
            </a:pPr>
            <a:r>
              <a:rPr lang="en-GB" sz="1800">
                <a:latin typeface="Lexend"/>
              </a:rPr>
              <a:t>i) Ma sax ahayd? Qor jumlad sharraxaysa waxaad ogaatay.</a:t>
            </a:r>
            <a:endParaRPr sz="1800"/>
          </a:p>
          <a:p>
            <a:pPr indent="0" lvl="0" marL="0" rtl="0" algn="l">
              <a:spcBef>
                <a:spcPts val="1000"/>
              </a:spcBef>
              <a:spcAft>
                <a:spcPts val="1000"/>
              </a:spcAft>
              <a:buNone/>
            </a:pPr>
            <a:r>
              <a:rPr>
                <a:latin typeface="Lexend"/>
              </a:rPr>
              <a:t/>
            </a:r>
            <a:endParaRPr sz="1800"/>
          </a:p>
        </p:txBody>
      </p:sp>
      <p:sp>
        <p:nvSpPr>
          <p:cNvPr id="1285" name="Google Shape;1285;p96"/>
          <p:cNvSpPr/>
          <p:nvPr/>
        </p:nvSpPr>
        <p:spPr>
          <a:xfrm>
            <a:off x="7167107" y="2826575"/>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286" name="Google Shape;1286;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Extrapolating a sequence</a:t>
            </a:r>
            <a:endParaRPr/>
          </a:p>
        </p:txBody>
      </p:sp>
      <p:sp>
        <p:nvSpPr>
          <p:cNvPr id="1287" name="Google Shape;1287;p96"/>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Fill in this table to investigate patterns found when points around a circle are joined with straight lines.</a:t>
            </a:r>
            <a:endParaRPr sz="1800"/>
          </a:p>
        </p:txBody>
      </p:sp>
      <p:graphicFrame>
        <p:nvGraphicFramePr>
          <p:cNvPr id="1288" name="Google Shape;1288;p96"/>
          <p:cNvGraphicFramePr/>
          <p:nvPr/>
        </p:nvGraphicFramePr>
        <p:xfrm>
          <a:off x="338700" y="1453188"/>
          <a:ext cx="3000000" cy="3000000"/>
        </p:xfrm>
        <a:graphic>
          <a:graphicData uri="http://schemas.openxmlformats.org/drawingml/2006/table">
            <a:tbl>
              <a:tblPr>
                <a:noFill/>
                <a:tableStyleId>{4AB3277E-3E12-4634-AB05-300492CF9E7F}</a:tableStyleId>
              </a:tblPr>
              <a:tblGrid>
                <a:gridCol w="3098050"/>
                <a:gridCol w="894750"/>
                <a:gridCol w="894750"/>
                <a:gridCol w="894750"/>
                <a:gridCol w="894750"/>
                <a:gridCol w="894750"/>
                <a:gridCol w="894750"/>
              </a:tblGrid>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dhibcaha goobada (Number of points on the circle)</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5</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6</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Number of lines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isgoysyada (Number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gobollada (Number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289" name="Google Shape;1289;p96"/>
          <p:cNvSpPr/>
          <p:nvPr/>
        </p:nvSpPr>
        <p:spPr>
          <a:xfrm>
            <a:off x="7194552" y="3081011"/>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90" name="Google Shape;1290;p96"/>
          <p:cNvSpPr/>
          <p:nvPr/>
        </p:nvSpPr>
        <p:spPr>
          <a:xfrm>
            <a:off x="8462954" y="3801175"/>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91" name="Google Shape;1291;p96"/>
          <p:cNvSpPr/>
          <p:nvPr/>
        </p:nvSpPr>
        <p:spPr>
          <a:xfrm>
            <a:off x="7820947" y="2714327"/>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92" name="Google Shape;1292;p96"/>
          <p:cNvSpPr/>
          <p:nvPr/>
        </p:nvSpPr>
        <p:spPr>
          <a:xfrm>
            <a:off x="7191376" y="3808361"/>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93" name="Google Shape;1293;p96"/>
          <p:cNvSpPr/>
          <p:nvPr/>
        </p:nvSpPr>
        <p:spPr>
          <a:xfrm>
            <a:off x="8452038" y="3083600"/>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294" name="Google Shape;1294;p96"/>
          <p:cNvSpPr/>
          <p:nvPr/>
        </p:nvSpPr>
        <p:spPr>
          <a:xfrm>
            <a:off x="7820947" y="4162127"/>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97"/>
          <p:cNvSpPr txBox="1"/>
          <p:nvPr>
            <p:ph idx="1" type="body"/>
          </p:nvPr>
        </p:nvSpPr>
        <p:spPr>
          <a:xfrm>
            <a:off x="324000" y="2946975"/>
            <a:ext cx="8496000" cy="187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j) Ma u malaynaysaa inaad heshay qaabab sii soconaya? Qor jumlad sharraxaysa sababta.</a:t>
            </a:r>
            <a:r>
              <a:rPr lang="en-GB" sz="1800">
                <a:latin typeface="Lexend"/>
              </a:rPr>
              <a:t/>
            </a:r>
            <a:endParaRPr sz="1800"/>
          </a:p>
        </p:txBody>
      </p:sp>
      <p:sp>
        <p:nvSpPr>
          <p:cNvPr id="1300" name="Google Shape;1300;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1301" name="Google Shape;1301;p97"/>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Buuxi shaxdan si aad u baarto qaababka laga helo marka dhibco ku wareegsan goobo lagu xiro xariiqo toos ah.</a:t>
            </a:r>
            <a:endParaRPr sz="1800"/>
          </a:p>
        </p:txBody>
      </p:sp>
      <p:graphicFrame>
        <p:nvGraphicFramePr>
          <p:cNvPr id="1302" name="Google Shape;1302;p97"/>
          <p:cNvGraphicFramePr/>
          <p:nvPr/>
        </p:nvGraphicFramePr>
        <p:xfrm>
          <a:off x="338700" y="1453188"/>
          <a:ext cx="3000000" cy="3000000"/>
        </p:xfrm>
        <a:graphic>
          <a:graphicData uri="http://schemas.openxmlformats.org/drawingml/2006/table">
            <a:tbl>
              <a:tblPr>
                <a:noFill/>
                <a:tableStyleId>{4AB3277E-3E12-4634-AB05-300492CF9E7F}</a:tableStyleId>
              </a:tblPr>
              <a:tblGrid>
                <a:gridCol w="3098050"/>
                <a:gridCol w="894750"/>
                <a:gridCol w="894750"/>
                <a:gridCol w="894750"/>
                <a:gridCol w="894750"/>
                <a:gridCol w="894750"/>
                <a:gridCol w="894750"/>
              </a:tblGrid>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dhibcaha ee goobada</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5</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6</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xariiqyada</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isgoysyada (Number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gobollada (Number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1308" name="Google Shape;1308;p98"/>
          <p:cNvSpPr txBox="1"/>
          <p:nvPr>
            <p:ph idx="1" type="body"/>
          </p:nvPr>
        </p:nvSpPr>
        <p:spPr>
          <a:xfrm>
            <a:off x="324000" y="759300"/>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Waa kuwan shax lagu duubi waxa aad hesho.</a:t>
            </a:r>
            <a:endParaRPr sz="1800"/>
          </a:p>
        </p:txBody>
      </p:sp>
      <p:graphicFrame>
        <p:nvGraphicFramePr>
          <p:cNvPr id="1309" name="Google Shape;1309;p98"/>
          <p:cNvGraphicFramePr/>
          <p:nvPr/>
        </p:nvGraphicFramePr>
        <p:xfrm>
          <a:off x="390900" y="1950138"/>
          <a:ext cx="3000000" cy="3000000"/>
        </p:xfrm>
        <a:graphic>
          <a:graphicData uri="http://schemas.openxmlformats.org/drawingml/2006/table">
            <a:tbl>
              <a:tblPr>
                <a:noFill/>
                <a:tableStyleId>{4AB3277E-3E12-4634-AB05-300492CF9E7F}</a:tableStyleId>
              </a:tblPr>
              <a:tblGrid>
                <a:gridCol w="2982775"/>
                <a:gridCol w="1370950"/>
                <a:gridCol w="1370950"/>
                <a:gridCol w="1370950"/>
                <a:gridCol w="1370950"/>
              </a:tblGrid>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dhibcaha ee goobada</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xariiqyada</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isgoysyada (Number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gobollada (Number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2</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310" name="Google Shape;1310;p98"/>
          <p:cNvSpPr/>
          <p:nvPr/>
        </p:nvSpPr>
        <p:spPr>
          <a:xfrm>
            <a:off x="6903050" y="669825"/>
            <a:ext cx="1080000" cy="1080000"/>
          </a:xfrm>
          <a:prstGeom prst="chord">
            <a:avLst>
              <a:gd fmla="val 20499709" name="adj1"/>
              <a:gd fmla="val 10151581"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1" name="Google Shape;1311;p98"/>
          <p:cNvSpPr/>
          <p:nvPr/>
        </p:nvSpPr>
        <p:spPr>
          <a:xfrm>
            <a:off x="6903050" y="669825"/>
            <a:ext cx="1080000" cy="1080000"/>
          </a:xfrm>
          <a:prstGeom prst="chord">
            <a:avLst>
              <a:gd fmla="val 10104555" name="adj1"/>
              <a:gd fmla="val 20477523" name="adj2"/>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2" name="Google Shape;1312;p98"/>
          <p:cNvSpPr/>
          <p:nvPr/>
        </p:nvSpPr>
        <p:spPr>
          <a:xfrm>
            <a:off x="6903043" y="669825"/>
            <a:ext cx="1080000" cy="10800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313" name="Google Shape;1313;p98"/>
          <p:cNvSpPr/>
          <p:nvPr/>
        </p:nvSpPr>
        <p:spPr>
          <a:xfrm>
            <a:off x="5435101" y="669825"/>
            <a:ext cx="1080000" cy="10800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314" name="Google Shape;1314;p98"/>
          <p:cNvSpPr/>
          <p:nvPr/>
        </p:nvSpPr>
        <p:spPr>
          <a:xfrm>
            <a:off x="5375883" y="120359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15" name="Google Shape;1315;p98"/>
          <p:cNvSpPr/>
          <p:nvPr/>
        </p:nvSpPr>
        <p:spPr>
          <a:xfrm>
            <a:off x="6852370" y="120359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16" name="Google Shape;1316;p98"/>
          <p:cNvSpPr/>
          <p:nvPr/>
        </p:nvSpPr>
        <p:spPr>
          <a:xfrm>
            <a:off x="7886445" y="924235"/>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cxnSp>
        <p:nvCxnSpPr>
          <p:cNvPr id="1317" name="Google Shape;1317;p98"/>
          <p:cNvCxnSpPr/>
          <p:nvPr/>
        </p:nvCxnSpPr>
        <p:spPr>
          <a:xfrm flipH="1">
            <a:off x="6932500" y="1038975"/>
            <a:ext cx="1026000" cy="281100"/>
          </a:xfrm>
          <a:prstGeom prst="straightConnector1">
            <a:avLst/>
          </a:prstGeom>
          <a:noFill/>
          <a:ln cap="flat" cmpd="sng" w="28575">
            <a:solidFill>
              <a:schemeClr val="dk1"/>
            </a:solidFill>
            <a:prstDash val="solid"/>
            <a:round/>
            <a:headEnd len="med" w="med" type="none"/>
            <a:tailEnd len="med" w="med" type="none"/>
          </a:ln>
        </p:spPr>
      </p:cxnSp>
      <p:sp>
        <p:nvSpPr>
          <p:cNvPr id="1318" name="Google Shape;1318;p98"/>
          <p:cNvSpPr txBox="1"/>
          <p:nvPr>
            <p:ph idx="1" type="body"/>
          </p:nvPr>
        </p:nvSpPr>
        <p:spPr>
          <a:xfrm>
            <a:off x="324000" y="3312900"/>
            <a:ext cx="5111100" cy="61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a) Buuxi shaxda 2 dhibcood. Eeg shaxda</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Clr>
                <a:schemeClr val="dk1"/>
              </a:buClr>
              <a:buSzPts val="1100"/>
              <a:buFont typeface="Arial"/>
              <a:buNone/>
            </a:pPr>
            <a:r>
              <a:rPr>
                <a:latin typeface="Lexend"/>
              </a:rPr>
              <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1324" name="Google Shape;1324;p99"/>
          <p:cNvSpPr txBox="1"/>
          <p:nvPr>
            <p:ph idx="1" type="body"/>
          </p:nvPr>
        </p:nvSpPr>
        <p:spPr>
          <a:xfrm>
            <a:off x="324000" y="668575"/>
            <a:ext cx="8237700" cy="32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a:t>
            </a:r>
            <a:endParaRPr sz="1800"/>
          </a:p>
        </p:txBody>
      </p:sp>
      <p:sp>
        <p:nvSpPr>
          <p:cNvPr id="1325" name="Google Shape;1325;p99"/>
          <p:cNvSpPr txBox="1"/>
          <p:nvPr>
            <p:ph idx="1" type="body"/>
          </p:nvPr>
        </p:nvSpPr>
        <p:spPr>
          <a:xfrm>
            <a:off x="324000" y="2550900"/>
            <a:ext cx="5111100" cy="61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 Buuxi shaxda 3 dhibcood iyo 4 dhibcood.</a:t>
            </a:r>
            <a:r>
              <a:rPr lang="en-GB" sz="1800">
                <a:latin typeface="Lexend"/>
              </a:rPr>
              <a:t/>
            </a:r>
            <a:endParaRPr sz="1800"/>
          </a:p>
          <a:p>
            <a:pPr indent="0" lvl="0" marL="0" rtl="0" algn="l">
              <a:spcBef>
                <a:spcPts val="1000"/>
              </a:spcBef>
              <a:spcAft>
                <a:spcPts val="1000"/>
              </a:spcAft>
              <a:buNone/>
            </a:pPr>
            <a:r>
              <a:rPr lang="en-GB" sz="1800">
                <a:latin typeface="Lexend"/>
              </a:rPr>
              <a:t>c) Sharax qaababka aad dareento.</a:t>
            </a:r>
            <a:endParaRPr sz="1800"/>
          </a:p>
        </p:txBody>
      </p:sp>
      <p:sp>
        <p:nvSpPr>
          <p:cNvPr id="1326" name="Google Shape;1326;p99"/>
          <p:cNvSpPr/>
          <p:nvPr/>
        </p:nvSpPr>
        <p:spPr>
          <a:xfrm>
            <a:off x="5442750" y="2402226"/>
            <a:ext cx="1300500" cy="1300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327" name="Google Shape;1327;p99"/>
          <p:cNvSpPr/>
          <p:nvPr/>
        </p:nvSpPr>
        <p:spPr>
          <a:xfrm>
            <a:off x="5574332" y="3407376"/>
            <a:ext cx="214500" cy="1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graphicFrame>
        <p:nvGraphicFramePr>
          <p:cNvPr id="1328" name="Google Shape;1328;p99"/>
          <p:cNvGraphicFramePr/>
          <p:nvPr/>
        </p:nvGraphicFramePr>
        <p:xfrm>
          <a:off x="338713" y="1067688"/>
          <a:ext cx="3000000" cy="3000000"/>
        </p:xfrm>
        <a:graphic>
          <a:graphicData uri="http://schemas.openxmlformats.org/drawingml/2006/table">
            <a:tbl>
              <a:tblPr>
                <a:noFill/>
                <a:tableStyleId>{4AB3277E-3E12-4634-AB05-300492CF9E7F}</a:tableStyleId>
              </a:tblPr>
              <a:tblGrid>
                <a:gridCol w="2982775"/>
                <a:gridCol w="1370950"/>
                <a:gridCol w="1370950"/>
                <a:gridCol w="1370950"/>
                <a:gridCol w="1370950"/>
              </a:tblGrid>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dhibcaha ee goobada</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xariiqyada</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isgoysyada (Number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1</a:t>
                      </a:r>
                      <a:endParaRPr sz="18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Tirada gobollada (Number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2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2</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4</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8</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329" name="Google Shape;1329;p99"/>
          <p:cNvSpPr/>
          <p:nvPr/>
        </p:nvSpPr>
        <p:spPr>
          <a:xfrm>
            <a:off x="6656579" y="3124496"/>
            <a:ext cx="214500" cy="1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30" name="Google Shape;1330;p99"/>
          <p:cNvSpPr/>
          <p:nvPr/>
        </p:nvSpPr>
        <p:spPr>
          <a:xfrm>
            <a:off x="5846957" y="2325706"/>
            <a:ext cx="214500" cy="1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31" name="Google Shape;1331;p99"/>
          <p:cNvSpPr/>
          <p:nvPr/>
        </p:nvSpPr>
        <p:spPr>
          <a:xfrm>
            <a:off x="7356016" y="2431667"/>
            <a:ext cx="1300500" cy="1300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332" name="Google Shape;1332;p99"/>
          <p:cNvSpPr/>
          <p:nvPr/>
        </p:nvSpPr>
        <p:spPr>
          <a:xfrm>
            <a:off x="7285875" y="3005537"/>
            <a:ext cx="214500" cy="1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33" name="Google Shape;1333;p99"/>
          <p:cNvSpPr/>
          <p:nvPr/>
        </p:nvSpPr>
        <p:spPr>
          <a:xfrm>
            <a:off x="8599413" y="3005529"/>
            <a:ext cx="214500" cy="1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34" name="Google Shape;1334;p99"/>
          <p:cNvSpPr/>
          <p:nvPr/>
        </p:nvSpPr>
        <p:spPr>
          <a:xfrm>
            <a:off x="7938012" y="2319000"/>
            <a:ext cx="136500" cy="1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35" name="Google Shape;1335;p99"/>
          <p:cNvSpPr/>
          <p:nvPr/>
        </p:nvSpPr>
        <p:spPr>
          <a:xfrm>
            <a:off x="7938012" y="3633151"/>
            <a:ext cx="136500" cy="1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cxnSp>
        <p:nvCxnSpPr>
          <p:cNvPr id="1336" name="Google Shape;1336;p99"/>
          <p:cNvCxnSpPr/>
          <p:nvPr/>
        </p:nvCxnSpPr>
        <p:spPr>
          <a:xfrm flipH="1">
            <a:off x="5638209" y="2420659"/>
            <a:ext cx="270300" cy="1083300"/>
          </a:xfrm>
          <a:prstGeom prst="straightConnector1">
            <a:avLst/>
          </a:prstGeom>
          <a:noFill/>
          <a:ln cap="flat" cmpd="sng" w="38100">
            <a:solidFill>
              <a:schemeClr val="dk1"/>
            </a:solidFill>
            <a:prstDash val="solid"/>
            <a:round/>
            <a:headEnd len="med" w="med" type="none"/>
            <a:tailEnd len="med" w="med" type="none"/>
          </a:ln>
        </p:spPr>
      </p:cxnSp>
      <p:cxnSp>
        <p:nvCxnSpPr>
          <p:cNvPr id="1337" name="Google Shape;1337;p99"/>
          <p:cNvCxnSpPr/>
          <p:nvPr/>
        </p:nvCxnSpPr>
        <p:spPr>
          <a:xfrm flipH="1" rot="10800000">
            <a:off x="5636367" y="3222662"/>
            <a:ext cx="1081800" cy="281400"/>
          </a:xfrm>
          <a:prstGeom prst="straightConnector1">
            <a:avLst/>
          </a:prstGeom>
          <a:noFill/>
          <a:ln cap="flat" cmpd="sng" w="38100">
            <a:solidFill>
              <a:schemeClr val="dk1"/>
            </a:solidFill>
            <a:prstDash val="solid"/>
            <a:round/>
            <a:headEnd len="med" w="med" type="none"/>
            <a:tailEnd len="med" w="med" type="none"/>
          </a:ln>
        </p:spPr>
      </p:cxnSp>
      <p:cxnSp>
        <p:nvCxnSpPr>
          <p:cNvPr id="1338" name="Google Shape;1338;p99"/>
          <p:cNvCxnSpPr/>
          <p:nvPr/>
        </p:nvCxnSpPr>
        <p:spPr>
          <a:xfrm>
            <a:off x="5909367" y="2428996"/>
            <a:ext cx="807300" cy="793800"/>
          </a:xfrm>
          <a:prstGeom prst="straightConnector1">
            <a:avLst/>
          </a:prstGeom>
          <a:noFill/>
          <a:ln cap="flat" cmpd="sng" w="38100">
            <a:solidFill>
              <a:schemeClr val="dk1"/>
            </a:solidFill>
            <a:prstDash val="solid"/>
            <a:round/>
            <a:headEnd len="med" w="med" type="none"/>
            <a:tailEnd len="med" w="med" type="none"/>
          </a:ln>
        </p:spPr>
      </p:cxnSp>
      <p:cxnSp>
        <p:nvCxnSpPr>
          <p:cNvPr id="1339" name="Google Shape;1339;p99"/>
          <p:cNvCxnSpPr/>
          <p:nvPr/>
        </p:nvCxnSpPr>
        <p:spPr>
          <a:xfrm flipH="1" rot="10800000">
            <a:off x="7349001" y="2420677"/>
            <a:ext cx="642600" cy="684900"/>
          </a:xfrm>
          <a:prstGeom prst="straightConnector1">
            <a:avLst/>
          </a:prstGeom>
          <a:noFill/>
          <a:ln cap="flat" cmpd="sng" w="38100">
            <a:solidFill>
              <a:schemeClr val="dk1"/>
            </a:solidFill>
            <a:prstDash val="solid"/>
            <a:round/>
            <a:headEnd len="med" w="med" type="none"/>
            <a:tailEnd len="med" w="med" type="none"/>
          </a:ln>
        </p:spPr>
      </p:cxnSp>
      <p:cxnSp>
        <p:nvCxnSpPr>
          <p:cNvPr id="1340" name="Google Shape;1340;p99"/>
          <p:cNvCxnSpPr/>
          <p:nvPr/>
        </p:nvCxnSpPr>
        <p:spPr>
          <a:xfrm>
            <a:off x="7355766" y="3103886"/>
            <a:ext cx="1305900" cy="0"/>
          </a:xfrm>
          <a:prstGeom prst="straightConnector1">
            <a:avLst/>
          </a:prstGeom>
          <a:noFill/>
          <a:ln cap="flat" cmpd="sng" w="38100">
            <a:solidFill>
              <a:schemeClr val="dk1"/>
            </a:solidFill>
            <a:prstDash val="solid"/>
            <a:round/>
            <a:headEnd len="med" w="med" type="none"/>
            <a:tailEnd len="med" w="med" type="none"/>
          </a:ln>
        </p:spPr>
      </p:cxnSp>
      <p:cxnSp>
        <p:nvCxnSpPr>
          <p:cNvPr id="1341" name="Google Shape;1341;p99"/>
          <p:cNvCxnSpPr/>
          <p:nvPr/>
        </p:nvCxnSpPr>
        <p:spPr>
          <a:xfrm>
            <a:off x="7352383" y="3098790"/>
            <a:ext cx="651000" cy="637800"/>
          </a:xfrm>
          <a:prstGeom prst="straightConnector1">
            <a:avLst/>
          </a:prstGeom>
          <a:noFill/>
          <a:ln cap="flat" cmpd="sng" w="38100">
            <a:solidFill>
              <a:schemeClr val="dk1"/>
            </a:solidFill>
            <a:prstDash val="solid"/>
            <a:round/>
            <a:headEnd len="med" w="med" type="none"/>
            <a:tailEnd len="med" w="med" type="none"/>
          </a:ln>
        </p:spPr>
      </p:cxnSp>
      <p:cxnSp>
        <p:nvCxnSpPr>
          <p:cNvPr id="1342" name="Google Shape;1342;p99"/>
          <p:cNvCxnSpPr/>
          <p:nvPr/>
        </p:nvCxnSpPr>
        <p:spPr>
          <a:xfrm>
            <a:off x="8003528" y="2418827"/>
            <a:ext cx="649200" cy="683400"/>
          </a:xfrm>
          <a:prstGeom prst="straightConnector1">
            <a:avLst/>
          </a:prstGeom>
          <a:noFill/>
          <a:ln cap="flat" cmpd="sng" w="38100">
            <a:solidFill>
              <a:schemeClr val="dk1"/>
            </a:solidFill>
            <a:prstDash val="solid"/>
            <a:round/>
            <a:headEnd len="med" w="med" type="none"/>
            <a:tailEnd len="med" w="med" type="none"/>
          </a:ln>
        </p:spPr>
      </p:cxnSp>
      <p:cxnSp>
        <p:nvCxnSpPr>
          <p:cNvPr id="1343" name="Google Shape;1343;p99"/>
          <p:cNvCxnSpPr/>
          <p:nvPr/>
        </p:nvCxnSpPr>
        <p:spPr>
          <a:xfrm>
            <a:off x="8001836" y="2418827"/>
            <a:ext cx="0" cy="1311000"/>
          </a:xfrm>
          <a:prstGeom prst="straightConnector1">
            <a:avLst/>
          </a:prstGeom>
          <a:noFill/>
          <a:ln cap="flat" cmpd="sng" w="38100">
            <a:solidFill>
              <a:schemeClr val="dk1"/>
            </a:solidFill>
            <a:prstDash val="solid"/>
            <a:round/>
            <a:headEnd len="med" w="med" type="none"/>
            <a:tailEnd len="med" w="med" type="none"/>
          </a:ln>
        </p:spPr>
      </p:cxnSp>
      <p:cxnSp>
        <p:nvCxnSpPr>
          <p:cNvPr id="1344" name="Google Shape;1344;p99"/>
          <p:cNvCxnSpPr/>
          <p:nvPr/>
        </p:nvCxnSpPr>
        <p:spPr>
          <a:xfrm flipH="1" rot="10800000">
            <a:off x="8003528" y="3103991"/>
            <a:ext cx="656100" cy="622200"/>
          </a:xfrm>
          <a:prstGeom prst="straightConnector1">
            <a:avLst/>
          </a:prstGeom>
          <a:noFill/>
          <a:ln cap="flat" cmpd="sng" w="38100">
            <a:solidFill>
              <a:schemeClr val="dk1"/>
            </a:solidFill>
            <a:prstDash val="solid"/>
            <a:round/>
            <a:headEnd len="med" w="med" type="none"/>
            <a:tailEnd len="med" w="med" type="none"/>
          </a:ln>
        </p:spPr>
      </p:cxnSp>
      <p:sp>
        <p:nvSpPr>
          <p:cNvPr id="1345" name="Google Shape;1345;p99"/>
          <p:cNvSpPr/>
          <p:nvPr/>
        </p:nvSpPr>
        <p:spPr>
          <a:xfrm>
            <a:off x="5546530" y="2733061"/>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1</a:t>
            </a:r>
            <a:endParaRPr sz="2000">
              <a:latin typeface="Kalam"/>
              <a:ea typeface="Kalam"/>
              <a:cs typeface="Kalam"/>
              <a:sym typeface="Kalam"/>
            </a:endParaRPr>
          </a:p>
        </p:txBody>
      </p:sp>
      <p:sp>
        <p:nvSpPr>
          <p:cNvPr id="1346" name="Google Shape;1346;p99"/>
          <p:cNvSpPr/>
          <p:nvPr/>
        </p:nvSpPr>
        <p:spPr>
          <a:xfrm>
            <a:off x="6013375" y="2929088"/>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2</a:t>
            </a:r>
            <a:endParaRPr sz="2000">
              <a:latin typeface="Kalam"/>
              <a:ea typeface="Kalam"/>
              <a:cs typeface="Kalam"/>
              <a:sym typeface="Kalam"/>
            </a:endParaRPr>
          </a:p>
        </p:txBody>
      </p:sp>
      <p:sp>
        <p:nvSpPr>
          <p:cNvPr id="1347" name="Google Shape;1347;p99"/>
          <p:cNvSpPr/>
          <p:nvPr/>
        </p:nvSpPr>
        <p:spPr>
          <a:xfrm>
            <a:off x="6348327" y="2573752"/>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3</a:t>
            </a:r>
            <a:endParaRPr sz="2000">
              <a:latin typeface="Kalam"/>
              <a:ea typeface="Kalam"/>
              <a:cs typeface="Kalam"/>
              <a:sym typeface="Kalam"/>
            </a:endParaRPr>
          </a:p>
        </p:txBody>
      </p:sp>
      <p:sp>
        <p:nvSpPr>
          <p:cNvPr id="1348" name="Google Shape;1348;p99"/>
          <p:cNvSpPr/>
          <p:nvPr/>
        </p:nvSpPr>
        <p:spPr>
          <a:xfrm>
            <a:off x="6144400" y="3407372"/>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4</a:t>
            </a:r>
            <a:endParaRPr sz="2000">
              <a:latin typeface="Kalam"/>
              <a:ea typeface="Kalam"/>
              <a:cs typeface="Kalam"/>
              <a:sym typeface="Kalam"/>
            </a:endParaRPr>
          </a:p>
        </p:txBody>
      </p:sp>
      <p:sp>
        <p:nvSpPr>
          <p:cNvPr id="1349" name="Google Shape;1349;p99"/>
          <p:cNvSpPr/>
          <p:nvPr/>
        </p:nvSpPr>
        <p:spPr>
          <a:xfrm>
            <a:off x="7568635" y="2578759"/>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1</a:t>
            </a:r>
            <a:endParaRPr sz="2000">
              <a:latin typeface="Kalam"/>
              <a:ea typeface="Kalam"/>
              <a:cs typeface="Kalam"/>
              <a:sym typeface="Kalam"/>
            </a:endParaRPr>
          </a:p>
        </p:txBody>
      </p:sp>
      <p:sp>
        <p:nvSpPr>
          <p:cNvPr id="1350" name="Google Shape;1350;p99"/>
          <p:cNvSpPr/>
          <p:nvPr/>
        </p:nvSpPr>
        <p:spPr>
          <a:xfrm>
            <a:off x="7785235" y="2786424"/>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2</a:t>
            </a:r>
            <a:endParaRPr sz="2000">
              <a:latin typeface="Kalam"/>
              <a:ea typeface="Kalam"/>
              <a:cs typeface="Kalam"/>
              <a:sym typeface="Kalam"/>
            </a:endParaRPr>
          </a:p>
        </p:txBody>
      </p:sp>
      <p:sp>
        <p:nvSpPr>
          <p:cNvPr id="1351" name="Google Shape;1351;p99"/>
          <p:cNvSpPr/>
          <p:nvPr/>
        </p:nvSpPr>
        <p:spPr>
          <a:xfrm>
            <a:off x="8131313" y="2786424"/>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3</a:t>
            </a:r>
            <a:endParaRPr sz="2000">
              <a:latin typeface="Kalam"/>
              <a:ea typeface="Kalam"/>
              <a:cs typeface="Kalam"/>
              <a:sym typeface="Kalam"/>
            </a:endParaRPr>
          </a:p>
        </p:txBody>
      </p:sp>
      <p:sp>
        <p:nvSpPr>
          <p:cNvPr id="1352" name="Google Shape;1352;p99"/>
          <p:cNvSpPr/>
          <p:nvPr/>
        </p:nvSpPr>
        <p:spPr>
          <a:xfrm>
            <a:off x="8293404" y="2539416"/>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4</a:t>
            </a:r>
            <a:endParaRPr sz="2000">
              <a:latin typeface="Kalam"/>
              <a:ea typeface="Kalam"/>
              <a:cs typeface="Kalam"/>
              <a:sym typeface="Kalam"/>
            </a:endParaRPr>
          </a:p>
        </p:txBody>
      </p:sp>
      <p:sp>
        <p:nvSpPr>
          <p:cNvPr id="1353" name="Google Shape;1353;p99"/>
          <p:cNvSpPr/>
          <p:nvPr/>
        </p:nvSpPr>
        <p:spPr>
          <a:xfrm>
            <a:off x="7730737" y="3174339"/>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5</a:t>
            </a:r>
            <a:endParaRPr sz="2000">
              <a:latin typeface="Kalam"/>
              <a:ea typeface="Kalam"/>
              <a:cs typeface="Kalam"/>
              <a:sym typeface="Kalam"/>
            </a:endParaRPr>
          </a:p>
        </p:txBody>
      </p:sp>
      <p:sp>
        <p:nvSpPr>
          <p:cNvPr id="1354" name="Google Shape;1354;p99"/>
          <p:cNvSpPr/>
          <p:nvPr/>
        </p:nvSpPr>
        <p:spPr>
          <a:xfrm>
            <a:off x="8131313" y="3174339"/>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6</a:t>
            </a:r>
            <a:endParaRPr sz="2000">
              <a:latin typeface="Kalam"/>
              <a:ea typeface="Kalam"/>
              <a:cs typeface="Kalam"/>
              <a:sym typeface="Kalam"/>
            </a:endParaRPr>
          </a:p>
        </p:txBody>
      </p:sp>
      <p:sp>
        <p:nvSpPr>
          <p:cNvPr id="1355" name="Google Shape;1355;p99"/>
          <p:cNvSpPr/>
          <p:nvPr/>
        </p:nvSpPr>
        <p:spPr>
          <a:xfrm>
            <a:off x="7541609" y="3382004"/>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7</a:t>
            </a:r>
            <a:endParaRPr sz="2000">
              <a:latin typeface="Kalam"/>
              <a:ea typeface="Kalam"/>
              <a:cs typeface="Kalam"/>
              <a:sym typeface="Kalam"/>
            </a:endParaRPr>
          </a:p>
        </p:txBody>
      </p:sp>
      <p:sp>
        <p:nvSpPr>
          <p:cNvPr id="1356" name="Google Shape;1356;p99"/>
          <p:cNvSpPr/>
          <p:nvPr/>
        </p:nvSpPr>
        <p:spPr>
          <a:xfrm>
            <a:off x="8334038" y="3360374"/>
            <a:ext cx="162000" cy="24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8</a:t>
            </a:r>
            <a:endParaRPr sz="2000">
              <a:latin typeface="Kalam"/>
              <a:ea typeface="Kalam"/>
              <a:cs typeface="Kalam"/>
              <a:sym typeface="Kalam"/>
            </a:endParaRPr>
          </a:p>
        </p:txBody>
      </p:sp>
      <p:sp>
        <p:nvSpPr>
          <p:cNvPr id="1357" name="Google Shape;1357;p99"/>
          <p:cNvSpPr txBox="1"/>
          <p:nvPr>
            <p:ph idx="1" type="body"/>
          </p:nvPr>
        </p:nvSpPr>
        <p:spPr>
          <a:xfrm>
            <a:off x="331650" y="3752400"/>
            <a:ext cx="85227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tirada khadadka waxay kordhaa 1, markaas 2, markaas 3, …. Ereyga 2 iyo wixii ka dambeeya waa tiro saddex-xagal (triangular numbers).</a:t>
            </a:r>
            <a:endParaRPr sz="2000">
              <a:latin typeface="Kalam"/>
              <a:ea typeface="Kalam"/>
              <a:cs typeface="Kalam"/>
              <a:sym typeface="Kalam"/>
            </a:endParaRPr>
          </a:p>
        </p:txBody>
      </p:sp>
      <p:sp>
        <p:nvSpPr>
          <p:cNvPr id="1358" name="Google Shape;1358;p99"/>
          <p:cNvSpPr txBox="1"/>
          <p:nvPr>
            <p:ph idx="1" type="body"/>
          </p:nvPr>
        </p:nvSpPr>
        <p:spPr>
          <a:xfrm>
            <a:off x="331650" y="4384400"/>
            <a:ext cx="85227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Tirada gobollada (Number of regions) waa 4-ka erey ee ugu horreeya ee taxane joomatari (geometric sequence).</a:t>
            </a:r>
            <a:endParaRPr sz="2000">
              <a:latin typeface="Kalam"/>
              <a:ea typeface="Kalam"/>
              <a:cs typeface="Kalam"/>
              <a:sym typeface="Kala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100"/>
          <p:cNvSpPr txBox="1"/>
          <p:nvPr>
            <p:ph idx="1" type="body"/>
          </p:nvPr>
        </p:nvSpPr>
        <p:spPr>
          <a:xfrm>
            <a:off x="338700" y="27551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d) Samee saadaal ku saabsan sida tiirka 5-aad u ekaan doono.</a:t>
            </a:r>
            <a:r>
              <a:rPr lang="en-GB" sz="1800">
                <a:latin typeface="Lexend"/>
              </a:rPr>
              <a:t/>
            </a:r>
            <a:r>
              <a:rPr baseline="30000"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e) Isticmaal goobada la siiyay si aad u buuxiso tiirka 5-aad.</a:t>
            </a:r>
            <a:r>
              <a:rPr baseline="30000"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f) Miyaad sax ahayd, qaababkaagu miyay isbeddeen?</a:t>
            </a:r>
            <a:endParaRPr sz="1800"/>
          </a:p>
          <a:p>
            <a:pPr indent="0" lvl="0" marL="0" rtl="0" algn="l">
              <a:spcBef>
                <a:spcPts val="1000"/>
              </a:spcBef>
              <a:spcAft>
                <a:spcPts val="0"/>
              </a:spcAft>
              <a:buNone/>
            </a:pPr>
            <a:r>
              <a:rPr lang="en-GB" sz="1100">
                <a:latin typeface="Kalam"/>
                <a:ea typeface="Kalam"/>
                <a:cs typeface="Kalam"/>
                <a:sym typeface="Kalam"/>
              </a:rPr>
              <a:t>Tirada khadadka iyo gobollada (Number of regions) waxay sii wadeen qaab isku mid ah</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Ereyo ku filan ma jiraan si loo arko qaab is-goysyada (intersections)</a:t>
            </a:r>
            <a:endParaRPr sz="2000">
              <a:latin typeface="Kalam"/>
              <a:ea typeface="Kalam"/>
              <a:cs typeface="Kalam"/>
              <a:sym typeface="Kalam"/>
            </a:endParaRPr>
          </a:p>
        </p:txBody>
      </p:sp>
      <p:sp>
        <p:nvSpPr>
          <p:cNvPr id="1364" name="Google Shape;1364;p100"/>
          <p:cNvSpPr/>
          <p:nvPr/>
        </p:nvSpPr>
        <p:spPr>
          <a:xfrm>
            <a:off x="7167107" y="2597975"/>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365" name="Google Shape;1365;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1366" name="Google Shape;1366;p100"/>
          <p:cNvSpPr txBox="1"/>
          <p:nvPr>
            <p:ph idx="1" type="body"/>
          </p:nvPr>
        </p:nvSpPr>
        <p:spPr>
          <a:xfrm>
            <a:off x="324000" y="822675"/>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a:t>
            </a:r>
            <a:endParaRPr sz="1800"/>
          </a:p>
        </p:txBody>
      </p:sp>
      <p:graphicFrame>
        <p:nvGraphicFramePr>
          <p:cNvPr id="1367" name="Google Shape;1367;p100"/>
          <p:cNvGraphicFramePr/>
          <p:nvPr/>
        </p:nvGraphicFramePr>
        <p:xfrm>
          <a:off x="338700" y="1224588"/>
          <a:ext cx="3000000" cy="3000000"/>
        </p:xfrm>
        <a:graphic>
          <a:graphicData uri="http://schemas.openxmlformats.org/drawingml/2006/table">
            <a:tbl>
              <a:tblPr>
                <a:noFill/>
                <a:tableStyleId>{4AB3277E-3E12-4634-AB05-300492CF9E7F}</a:tableStyleId>
              </a:tblPr>
              <a:tblGrid>
                <a:gridCol w="3125875"/>
                <a:gridCol w="1068125"/>
                <a:gridCol w="1068125"/>
                <a:gridCol w="1068125"/>
                <a:gridCol w="1068125"/>
                <a:gridCol w="1068125"/>
              </a:tblGrid>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dhibcaha goobada (Number of points on the circle)</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5</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khadadka (Number of lines)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10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is-goysyada (Number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1</a:t>
                      </a:r>
                      <a:endParaRPr sz="18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5</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gobollada (Number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2</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4</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8</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Kalam"/>
                          <a:ea typeface="Kalam"/>
                          <a:cs typeface="Kalam"/>
                          <a:sym typeface="Kalam"/>
                        </a:rPr>
                        <a:t>16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368" name="Google Shape;1368;p100"/>
          <p:cNvSpPr/>
          <p:nvPr/>
        </p:nvSpPr>
        <p:spPr>
          <a:xfrm>
            <a:off x="7122916" y="2997648"/>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69" name="Google Shape;1369;p100"/>
          <p:cNvSpPr/>
          <p:nvPr/>
        </p:nvSpPr>
        <p:spPr>
          <a:xfrm>
            <a:off x="8258395" y="3805989"/>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70" name="Google Shape;1370;p100"/>
          <p:cNvSpPr/>
          <p:nvPr/>
        </p:nvSpPr>
        <p:spPr>
          <a:xfrm>
            <a:off x="7820947" y="2485727"/>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71" name="Google Shape;1371;p100"/>
          <p:cNvSpPr/>
          <p:nvPr/>
        </p:nvSpPr>
        <p:spPr>
          <a:xfrm>
            <a:off x="7391322" y="3815525"/>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72" name="Google Shape;1372;p100"/>
          <p:cNvSpPr/>
          <p:nvPr/>
        </p:nvSpPr>
        <p:spPr>
          <a:xfrm>
            <a:off x="8528238" y="3007400"/>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cxnSp>
        <p:nvCxnSpPr>
          <p:cNvPr id="1373" name="Google Shape;1373;p100"/>
          <p:cNvCxnSpPr/>
          <p:nvPr/>
        </p:nvCxnSpPr>
        <p:spPr>
          <a:xfrm flipH="1" rot="10800000">
            <a:off x="7196150" y="2595700"/>
            <a:ext cx="697800" cy="516600"/>
          </a:xfrm>
          <a:prstGeom prst="straightConnector1">
            <a:avLst/>
          </a:prstGeom>
          <a:noFill/>
          <a:ln cap="flat" cmpd="sng" w="38100">
            <a:solidFill>
              <a:schemeClr val="dk1"/>
            </a:solidFill>
            <a:prstDash val="solid"/>
            <a:round/>
            <a:headEnd len="med" w="med" type="none"/>
            <a:tailEnd len="med" w="med" type="none"/>
          </a:ln>
        </p:spPr>
      </p:cxnSp>
      <p:cxnSp>
        <p:nvCxnSpPr>
          <p:cNvPr id="1374" name="Google Shape;1374;p100"/>
          <p:cNvCxnSpPr/>
          <p:nvPr/>
        </p:nvCxnSpPr>
        <p:spPr>
          <a:xfrm>
            <a:off x="7215200" y="3107525"/>
            <a:ext cx="1383600" cy="7200"/>
          </a:xfrm>
          <a:prstGeom prst="straightConnector1">
            <a:avLst/>
          </a:prstGeom>
          <a:noFill/>
          <a:ln cap="flat" cmpd="sng" w="38100">
            <a:solidFill>
              <a:schemeClr val="dk1"/>
            </a:solidFill>
            <a:prstDash val="solid"/>
            <a:round/>
            <a:headEnd len="med" w="med" type="none"/>
            <a:tailEnd len="med" w="med" type="none"/>
          </a:ln>
        </p:spPr>
      </p:cxnSp>
      <p:cxnSp>
        <p:nvCxnSpPr>
          <p:cNvPr id="1375" name="Google Shape;1375;p100"/>
          <p:cNvCxnSpPr/>
          <p:nvPr/>
        </p:nvCxnSpPr>
        <p:spPr>
          <a:xfrm>
            <a:off x="7208050" y="3109925"/>
            <a:ext cx="1126200" cy="809700"/>
          </a:xfrm>
          <a:prstGeom prst="straightConnector1">
            <a:avLst/>
          </a:prstGeom>
          <a:noFill/>
          <a:ln cap="flat" cmpd="sng" w="38100">
            <a:solidFill>
              <a:schemeClr val="dk1"/>
            </a:solidFill>
            <a:prstDash val="solid"/>
            <a:round/>
            <a:headEnd len="med" w="med" type="none"/>
            <a:tailEnd len="med" w="med" type="none"/>
          </a:ln>
        </p:spPr>
      </p:cxnSp>
      <p:cxnSp>
        <p:nvCxnSpPr>
          <p:cNvPr id="1376" name="Google Shape;1376;p100"/>
          <p:cNvCxnSpPr/>
          <p:nvPr/>
        </p:nvCxnSpPr>
        <p:spPr>
          <a:xfrm>
            <a:off x="7212800" y="3117050"/>
            <a:ext cx="250200" cy="809700"/>
          </a:xfrm>
          <a:prstGeom prst="straightConnector1">
            <a:avLst/>
          </a:prstGeom>
          <a:noFill/>
          <a:ln cap="flat" cmpd="sng" w="38100">
            <a:solidFill>
              <a:schemeClr val="dk1"/>
            </a:solidFill>
            <a:prstDash val="solid"/>
            <a:round/>
            <a:headEnd len="med" w="med" type="none"/>
            <a:tailEnd len="med" w="med" type="none"/>
          </a:ln>
        </p:spPr>
      </p:cxnSp>
      <p:cxnSp>
        <p:nvCxnSpPr>
          <p:cNvPr id="1377" name="Google Shape;1377;p100"/>
          <p:cNvCxnSpPr/>
          <p:nvPr/>
        </p:nvCxnSpPr>
        <p:spPr>
          <a:xfrm flipH="1">
            <a:off x="7457925" y="2593175"/>
            <a:ext cx="438300" cy="1335900"/>
          </a:xfrm>
          <a:prstGeom prst="straightConnector1">
            <a:avLst/>
          </a:prstGeom>
          <a:noFill/>
          <a:ln cap="flat" cmpd="sng" w="38100">
            <a:solidFill>
              <a:schemeClr val="dk1"/>
            </a:solidFill>
            <a:prstDash val="solid"/>
            <a:round/>
            <a:headEnd len="med" w="med" type="none"/>
            <a:tailEnd len="med" w="med" type="none"/>
          </a:ln>
        </p:spPr>
      </p:cxnSp>
      <p:cxnSp>
        <p:nvCxnSpPr>
          <p:cNvPr id="1378" name="Google Shape;1378;p100"/>
          <p:cNvCxnSpPr/>
          <p:nvPr/>
        </p:nvCxnSpPr>
        <p:spPr>
          <a:xfrm>
            <a:off x="7896225" y="2602700"/>
            <a:ext cx="435900" cy="1312200"/>
          </a:xfrm>
          <a:prstGeom prst="straightConnector1">
            <a:avLst/>
          </a:prstGeom>
          <a:noFill/>
          <a:ln cap="flat" cmpd="sng" w="38100">
            <a:solidFill>
              <a:schemeClr val="dk1"/>
            </a:solidFill>
            <a:prstDash val="solid"/>
            <a:round/>
            <a:headEnd len="med" w="med" type="none"/>
            <a:tailEnd len="med" w="med" type="none"/>
          </a:ln>
        </p:spPr>
      </p:cxnSp>
      <p:cxnSp>
        <p:nvCxnSpPr>
          <p:cNvPr id="1379" name="Google Shape;1379;p100"/>
          <p:cNvCxnSpPr/>
          <p:nvPr/>
        </p:nvCxnSpPr>
        <p:spPr>
          <a:xfrm>
            <a:off x="7898600" y="2602700"/>
            <a:ext cx="700200" cy="516900"/>
          </a:xfrm>
          <a:prstGeom prst="straightConnector1">
            <a:avLst/>
          </a:prstGeom>
          <a:noFill/>
          <a:ln cap="flat" cmpd="sng" w="38100">
            <a:solidFill>
              <a:schemeClr val="dk1"/>
            </a:solidFill>
            <a:prstDash val="solid"/>
            <a:round/>
            <a:headEnd len="med" w="med" type="none"/>
            <a:tailEnd len="med" w="med" type="none"/>
          </a:ln>
        </p:spPr>
      </p:cxnSp>
      <p:cxnSp>
        <p:nvCxnSpPr>
          <p:cNvPr id="1380" name="Google Shape;1380;p100"/>
          <p:cNvCxnSpPr/>
          <p:nvPr/>
        </p:nvCxnSpPr>
        <p:spPr>
          <a:xfrm flipH="1">
            <a:off x="7460425" y="3119450"/>
            <a:ext cx="1147800" cy="795300"/>
          </a:xfrm>
          <a:prstGeom prst="straightConnector1">
            <a:avLst/>
          </a:prstGeom>
          <a:noFill/>
          <a:ln cap="flat" cmpd="sng" w="38100">
            <a:solidFill>
              <a:schemeClr val="dk1"/>
            </a:solidFill>
            <a:prstDash val="solid"/>
            <a:round/>
            <a:headEnd len="med" w="med" type="none"/>
            <a:tailEnd len="med" w="med" type="none"/>
          </a:ln>
        </p:spPr>
      </p:cxnSp>
      <p:cxnSp>
        <p:nvCxnSpPr>
          <p:cNvPr id="1381" name="Google Shape;1381;p100"/>
          <p:cNvCxnSpPr/>
          <p:nvPr/>
        </p:nvCxnSpPr>
        <p:spPr>
          <a:xfrm flipH="1" rot="10800000">
            <a:off x="7469975" y="3909950"/>
            <a:ext cx="857400" cy="7200"/>
          </a:xfrm>
          <a:prstGeom prst="straightConnector1">
            <a:avLst/>
          </a:prstGeom>
          <a:noFill/>
          <a:ln cap="flat" cmpd="sng" w="38100">
            <a:solidFill>
              <a:schemeClr val="dk1"/>
            </a:solidFill>
            <a:prstDash val="solid"/>
            <a:round/>
            <a:headEnd len="med" w="med" type="none"/>
            <a:tailEnd len="med" w="med" type="none"/>
          </a:ln>
        </p:spPr>
      </p:cxnSp>
      <p:cxnSp>
        <p:nvCxnSpPr>
          <p:cNvPr id="1382" name="Google Shape;1382;p100"/>
          <p:cNvCxnSpPr/>
          <p:nvPr/>
        </p:nvCxnSpPr>
        <p:spPr>
          <a:xfrm flipH="1" rot="10800000">
            <a:off x="8339150" y="3117125"/>
            <a:ext cx="252300" cy="7929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101"/>
          <p:cNvSpPr txBox="1"/>
          <p:nvPr>
            <p:ph idx="1" type="body"/>
          </p:nvPr>
        </p:nvSpPr>
        <p:spPr>
          <a:xfrm>
            <a:off x="324000" y="2087700"/>
            <a:ext cx="8496000" cy="2732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g) Samee saadaal ku saabsan sida tiirka 6-aad u ekaan doono.</a:t>
            </a:r>
            <a:r>
              <a:rPr lang="en-GB" sz="1800">
                <a:latin typeface="Lexend"/>
              </a:rPr>
              <a:t/>
            </a:r>
            <a:r>
              <a:rPr baseline="30000"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h) Isticmaal goobada la siiyay si aad u buuxiso tiirka 6-aad.</a:t>
            </a:r>
            <a:r>
              <a:rPr baseline="30000"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i) Miyaad sax ahayd? Ku qor jumlad sharraxaysa waxaad heshay: Jawaabtaadu waxay ku jiri kartaa,</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Tirada gobollada (Number of regions) waxay u egtahay joomatari (geometric) laakiin tani kuma sii socon qaabka 6-aad. Tirada khadadka qaabka 2 iyo wixii ka dambeeya waa tiro saddex-xagal (triangular numbers). Tirada is-goysyada (Number of intersections) waxay yeelan kartaa qaab laakiin ereyo dheeri ah ayaa loo baahan yahay.</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1800"/>
          </a:p>
        </p:txBody>
      </p:sp>
      <p:sp>
        <p:nvSpPr>
          <p:cNvPr id="1388" name="Google Shape;1388;p101"/>
          <p:cNvSpPr/>
          <p:nvPr/>
        </p:nvSpPr>
        <p:spPr>
          <a:xfrm>
            <a:off x="7167107" y="2140775"/>
            <a:ext cx="1461300" cy="14613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3000">
              <a:latin typeface="Lexend"/>
              <a:ea typeface="Lexend"/>
              <a:cs typeface="Lexend"/>
              <a:sym typeface="Lexend"/>
            </a:endParaRPr>
          </a:p>
        </p:txBody>
      </p:sp>
      <p:sp>
        <p:nvSpPr>
          <p:cNvPr id="1389" name="Google Shape;1389;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1390" name="Google Shape;1390;p101"/>
          <p:cNvSpPr txBox="1"/>
          <p:nvPr>
            <p:ph idx="1" type="body"/>
          </p:nvPr>
        </p:nvSpPr>
        <p:spPr>
          <a:xfrm>
            <a:off x="324000" y="710425"/>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a:t>
            </a:r>
            <a:endParaRPr sz="1800"/>
          </a:p>
        </p:txBody>
      </p:sp>
      <p:graphicFrame>
        <p:nvGraphicFramePr>
          <p:cNvPr id="1391" name="Google Shape;1391;p101"/>
          <p:cNvGraphicFramePr/>
          <p:nvPr/>
        </p:nvGraphicFramePr>
        <p:xfrm>
          <a:off x="590725" y="710413"/>
          <a:ext cx="3000000" cy="3000000"/>
        </p:xfrm>
        <a:graphic>
          <a:graphicData uri="http://schemas.openxmlformats.org/drawingml/2006/table">
            <a:tbl>
              <a:tblPr>
                <a:noFill/>
                <a:tableStyleId>{4AB3277E-3E12-4634-AB05-300492CF9E7F}</a:tableStyleId>
              </a:tblPr>
              <a:tblGrid>
                <a:gridCol w="3011225"/>
                <a:gridCol w="869675"/>
                <a:gridCol w="869675"/>
                <a:gridCol w="869675"/>
                <a:gridCol w="869675"/>
                <a:gridCol w="869675"/>
                <a:gridCol w="869675"/>
              </a:tblGrid>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dhibcaha goobada (Number of points on the circle)</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5</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6</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khadadka (Number of lines)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10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15</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is-goysyada (Number of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1</a:t>
                      </a:r>
                      <a:endParaRPr sz="18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5</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13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Tirada gobollada (Number of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9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2</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4</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900">
                          <a:latin typeface="Lexend"/>
                          <a:ea typeface="Lexend"/>
                          <a:cs typeface="Lexend"/>
                          <a:sym typeface="Lexend"/>
                        </a:rPr>
                        <a:t>8</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16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Kalam"/>
                          <a:ea typeface="Kalam"/>
                          <a:cs typeface="Kalam"/>
                          <a:sym typeface="Kalam"/>
                        </a:rPr>
                        <a:t>30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392" name="Google Shape;1392;p101"/>
          <p:cNvSpPr/>
          <p:nvPr/>
        </p:nvSpPr>
        <p:spPr>
          <a:xfrm>
            <a:off x="7194552" y="2395211"/>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93" name="Google Shape;1393;p101"/>
          <p:cNvSpPr/>
          <p:nvPr/>
        </p:nvSpPr>
        <p:spPr>
          <a:xfrm>
            <a:off x="8462954" y="3115375"/>
            <a:ext cx="2412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94" name="Google Shape;1394;p101"/>
          <p:cNvSpPr/>
          <p:nvPr/>
        </p:nvSpPr>
        <p:spPr>
          <a:xfrm>
            <a:off x="7820947" y="2028527"/>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95" name="Google Shape;1395;p101"/>
          <p:cNvSpPr/>
          <p:nvPr/>
        </p:nvSpPr>
        <p:spPr>
          <a:xfrm>
            <a:off x="7191376" y="3122561"/>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96" name="Google Shape;1396;p101"/>
          <p:cNvSpPr/>
          <p:nvPr/>
        </p:nvSpPr>
        <p:spPr>
          <a:xfrm>
            <a:off x="8452038" y="2397800"/>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sp>
        <p:nvSpPr>
          <p:cNvPr id="1397" name="Google Shape;1397;p101"/>
          <p:cNvSpPr/>
          <p:nvPr/>
        </p:nvSpPr>
        <p:spPr>
          <a:xfrm>
            <a:off x="7820947" y="3476327"/>
            <a:ext cx="153600" cy="171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222222"/>
                </a:solidFill>
                <a:latin typeface="Lexend"/>
                <a:ea typeface="Lexend"/>
                <a:cs typeface="Lexend"/>
                <a:sym typeface="Lexend"/>
              </a:rPr>
              <a:t>×</a:t>
            </a:r>
            <a:endParaRPr sz="2200">
              <a:latin typeface="Lexend"/>
              <a:ea typeface="Lexend"/>
              <a:cs typeface="Lexend"/>
              <a:sym typeface="Lexend"/>
            </a:endParaRPr>
          </a:p>
        </p:txBody>
      </p:sp>
      <p:cxnSp>
        <p:nvCxnSpPr>
          <p:cNvPr id="1398" name="Google Shape;1398;p101"/>
          <p:cNvCxnSpPr/>
          <p:nvPr/>
        </p:nvCxnSpPr>
        <p:spPr>
          <a:xfrm flipH="1" rot="10800000">
            <a:off x="7264400" y="2136850"/>
            <a:ext cx="627000" cy="371400"/>
          </a:xfrm>
          <a:prstGeom prst="straightConnector1">
            <a:avLst/>
          </a:prstGeom>
          <a:noFill/>
          <a:ln cap="flat" cmpd="sng" w="38100">
            <a:solidFill>
              <a:schemeClr val="dk1"/>
            </a:solidFill>
            <a:prstDash val="solid"/>
            <a:round/>
            <a:headEnd len="med" w="med" type="none"/>
            <a:tailEnd len="med" w="med" type="none"/>
          </a:ln>
        </p:spPr>
      </p:cxnSp>
      <p:cxnSp>
        <p:nvCxnSpPr>
          <p:cNvPr id="1399" name="Google Shape;1399;p101"/>
          <p:cNvCxnSpPr/>
          <p:nvPr/>
        </p:nvCxnSpPr>
        <p:spPr>
          <a:xfrm>
            <a:off x="7267575" y="2498725"/>
            <a:ext cx="1262100" cy="8100"/>
          </a:xfrm>
          <a:prstGeom prst="straightConnector1">
            <a:avLst/>
          </a:prstGeom>
          <a:noFill/>
          <a:ln cap="flat" cmpd="sng" w="38100">
            <a:solidFill>
              <a:schemeClr val="dk1"/>
            </a:solidFill>
            <a:prstDash val="solid"/>
            <a:round/>
            <a:headEnd len="med" w="med" type="none"/>
            <a:tailEnd len="med" w="med" type="none"/>
          </a:ln>
        </p:spPr>
      </p:cxnSp>
      <p:cxnSp>
        <p:nvCxnSpPr>
          <p:cNvPr id="1400" name="Google Shape;1400;p101"/>
          <p:cNvCxnSpPr/>
          <p:nvPr/>
        </p:nvCxnSpPr>
        <p:spPr>
          <a:xfrm>
            <a:off x="7280275" y="2501900"/>
            <a:ext cx="1254000" cy="723900"/>
          </a:xfrm>
          <a:prstGeom prst="straightConnector1">
            <a:avLst/>
          </a:prstGeom>
          <a:noFill/>
          <a:ln cap="flat" cmpd="sng" w="38100">
            <a:solidFill>
              <a:schemeClr val="dk1"/>
            </a:solidFill>
            <a:prstDash val="solid"/>
            <a:round/>
            <a:headEnd len="med" w="med" type="none"/>
            <a:tailEnd len="med" w="med" type="none"/>
          </a:ln>
        </p:spPr>
      </p:cxnSp>
      <p:cxnSp>
        <p:nvCxnSpPr>
          <p:cNvPr id="1401" name="Google Shape;1401;p101"/>
          <p:cNvCxnSpPr/>
          <p:nvPr/>
        </p:nvCxnSpPr>
        <p:spPr>
          <a:xfrm>
            <a:off x="7291400" y="2503500"/>
            <a:ext cx="604800" cy="1081200"/>
          </a:xfrm>
          <a:prstGeom prst="straightConnector1">
            <a:avLst/>
          </a:prstGeom>
          <a:noFill/>
          <a:ln cap="flat" cmpd="sng" w="38100">
            <a:solidFill>
              <a:schemeClr val="dk1"/>
            </a:solidFill>
            <a:prstDash val="solid"/>
            <a:round/>
            <a:headEnd len="med" w="med" type="none"/>
            <a:tailEnd len="med" w="med" type="none"/>
          </a:ln>
        </p:spPr>
      </p:cxnSp>
      <p:cxnSp>
        <p:nvCxnSpPr>
          <p:cNvPr id="1402" name="Google Shape;1402;p101"/>
          <p:cNvCxnSpPr/>
          <p:nvPr/>
        </p:nvCxnSpPr>
        <p:spPr>
          <a:xfrm flipH="1">
            <a:off x="7267725" y="2497150"/>
            <a:ext cx="7800" cy="731700"/>
          </a:xfrm>
          <a:prstGeom prst="straightConnector1">
            <a:avLst/>
          </a:prstGeom>
          <a:noFill/>
          <a:ln cap="flat" cmpd="sng" w="38100">
            <a:solidFill>
              <a:schemeClr val="dk1"/>
            </a:solidFill>
            <a:prstDash val="solid"/>
            <a:round/>
            <a:headEnd len="med" w="med" type="none"/>
            <a:tailEnd len="med" w="med" type="none"/>
          </a:ln>
        </p:spPr>
      </p:cxnSp>
      <p:cxnSp>
        <p:nvCxnSpPr>
          <p:cNvPr id="1403" name="Google Shape;1403;p101"/>
          <p:cNvCxnSpPr/>
          <p:nvPr/>
        </p:nvCxnSpPr>
        <p:spPr>
          <a:xfrm flipH="1">
            <a:off x="7265850" y="2133600"/>
            <a:ext cx="639900" cy="1103400"/>
          </a:xfrm>
          <a:prstGeom prst="straightConnector1">
            <a:avLst/>
          </a:prstGeom>
          <a:noFill/>
          <a:ln cap="flat" cmpd="sng" w="38100">
            <a:solidFill>
              <a:schemeClr val="dk1"/>
            </a:solidFill>
            <a:prstDash val="solid"/>
            <a:round/>
            <a:headEnd len="med" w="med" type="none"/>
            <a:tailEnd len="med" w="med" type="none"/>
          </a:ln>
        </p:spPr>
      </p:cxnSp>
      <p:cxnSp>
        <p:nvCxnSpPr>
          <p:cNvPr id="1404" name="Google Shape;1404;p101"/>
          <p:cNvCxnSpPr/>
          <p:nvPr/>
        </p:nvCxnSpPr>
        <p:spPr>
          <a:xfrm>
            <a:off x="7893050" y="2146300"/>
            <a:ext cx="1500" cy="1438200"/>
          </a:xfrm>
          <a:prstGeom prst="straightConnector1">
            <a:avLst/>
          </a:prstGeom>
          <a:noFill/>
          <a:ln cap="flat" cmpd="sng" w="38100">
            <a:solidFill>
              <a:schemeClr val="dk1"/>
            </a:solidFill>
            <a:prstDash val="solid"/>
            <a:round/>
            <a:headEnd len="med" w="med" type="none"/>
            <a:tailEnd len="med" w="med" type="none"/>
          </a:ln>
        </p:spPr>
      </p:cxnSp>
      <p:cxnSp>
        <p:nvCxnSpPr>
          <p:cNvPr id="1405" name="Google Shape;1405;p101"/>
          <p:cNvCxnSpPr/>
          <p:nvPr/>
        </p:nvCxnSpPr>
        <p:spPr>
          <a:xfrm>
            <a:off x="7891475" y="2139950"/>
            <a:ext cx="627000" cy="366600"/>
          </a:xfrm>
          <a:prstGeom prst="straightConnector1">
            <a:avLst/>
          </a:prstGeom>
          <a:noFill/>
          <a:ln cap="flat" cmpd="sng" w="38100">
            <a:solidFill>
              <a:schemeClr val="dk1"/>
            </a:solidFill>
            <a:prstDash val="solid"/>
            <a:round/>
            <a:headEnd len="med" w="med" type="none"/>
            <a:tailEnd len="med" w="med" type="none"/>
          </a:ln>
        </p:spPr>
      </p:cxnSp>
      <p:cxnSp>
        <p:nvCxnSpPr>
          <p:cNvPr id="1406" name="Google Shape;1406;p101"/>
          <p:cNvCxnSpPr/>
          <p:nvPr/>
        </p:nvCxnSpPr>
        <p:spPr>
          <a:xfrm flipH="1">
            <a:off x="7901875" y="2503175"/>
            <a:ext cx="619200" cy="1074300"/>
          </a:xfrm>
          <a:prstGeom prst="straightConnector1">
            <a:avLst/>
          </a:prstGeom>
          <a:noFill/>
          <a:ln cap="flat" cmpd="sng" w="38100">
            <a:solidFill>
              <a:schemeClr val="dk1"/>
            </a:solidFill>
            <a:prstDash val="solid"/>
            <a:round/>
            <a:headEnd len="med" w="med" type="none"/>
            <a:tailEnd len="med" w="med" type="none"/>
          </a:ln>
        </p:spPr>
      </p:cxnSp>
      <p:cxnSp>
        <p:nvCxnSpPr>
          <p:cNvPr id="1407" name="Google Shape;1407;p101"/>
          <p:cNvCxnSpPr/>
          <p:nvPr/>
        </p:nvCxnSpPr>
        <p:spPr>
          <a:xfrm>
            <a:off x="7890500" y="2143125"/>
            <a:ext cx="640200" cy="1072500"/>
          </a:xfrm>
          <a:prstGeom prst="straightConnector1">
            <a:avLst/>
          </a:prstGeom>
          <a:noFill/>
          <a:ln cap="flat" cmpd="sng" w="38100">
            <a:solidFill>
              <a:schemeClr val="dk1"/>
            </a:solidFill>
            <a:prstDash val="solid"/>
            <a:round/>
            <a:headEnd len="med" w="med" type="none"/>
            <a:tailEnd len="med" w="med" type="none"/>
          </a:ln>
        </p:spPr>
      </p:cxnSp>
      <p:cxnSp>
        <p:nvCxnSpPr>
          <p:cNvPr id="1408" name="Google Shape;1408;p101"/>
          <p:cNvCxnSpPr/>
          <p:nvPr/>
        </p:nvCxnSpPr>
        <p:spPr>
          <a:xfrm>
            <a:off x="8522975" y="2505075"/>
            <a:ext cx="17100" cy="723900"/>
          </a:xfrm>
          <a:prstGeom prst="straightConnector1">
            <a:avLst/>
          </a:prstGeom>
          <a:noFill/>
          <a:ln cap="flat" cmpd="sng" w="38100">
            <a:solidFill>
              <a:schemeClr val="dk1"/>
            </a:solidFill>
            <a:prstDash val="solid"/>
            <a:round/>
            <a:headEnd len="med" w="med" type="none"/>
            <a:tailEnd len="med" w="med" type="none"/>
          </a:ln>
        </p:spPr>
      </p:cxnSp>
      <p:cxnSp>
        <p:nvCxnSpPr>
          <p:cNvPr id="1409" name="Google Shape;1409;p101"/>
          <p:cNvCxnSpPr/>
          <p:nvPr/>
        </p:nvCxnSpPr>
        <p:spPr>
          <a:xfrm flipH="1">
            <a:off x="7894250" y="3213725"/>
            <a:ext cx="657300" cy="362100"/>
          </a:xfrm>
          <a:prstGeom prst="straightConnector1">
            <a:avLst/>
          </a:prstGeom>
          <a:noFill/>
          <a:ln cap="flat" cmpd="sng" w="38100">
            <a:solidFill>
              <a:schemeClr val="dk1"/>
            </a:solidFill>
            <a:prstDash val="solid"/>
            <a:round/>
            <a:headEnd len="med" w="med" type="none"/>
            <a:tailEnd len="med" w="med" type="none"/>
          </a:ln>
        </p:spPr>
      </p:cxnSp>
      <p:cxnSp>
        <p:nvCxnSpPr>
          <p:cNvPr id="1410" name="Google Shape;1410;p101"/>
          <p:cNvCxnSpPr/>
          <p:nvPr/>
        </p:nvCxnSpPr>
        <p:spPr>
          <a:xfrm flipH="1">
            <a:off x="7260025" y="3215650"/>
            <a:ext cx="1285800" cy="9600"/>
          </a:xfrm>
          <a:prstGeom prst="straightConnector1">
            <a:avLst/>
          </a:prstGeom>
          <a:noFill/>
          <a:ln cap="flat" cmpd="sng" w="38100">
            <a:solidFill>
              <a:schemeClr val="dk1"/>
            </a:solidFill>
            <a:prstDash val="solid"/>
            <a:round/>
            <a:headEnd len="med" w="med" type="none"/>
            <a:tailEnd len="med" w="med" type="none"/>
          </a:ln>
        </p:spPr>
      </p:cxnSp>
      <p:cxnSp>
        <p:nvCxnSpPr>
          <p:cNvPr id="1411" name="Google Shape;1411;p101"/>
          <p:cNvCxnSpPr/>
          <p:nvPr/>
        </p:nvCxnSpPr>
        <p:spPr>
          <a:xfrm>
            <a:off x="7273300" y="3228975"/>
            <a:ext cx="611400" cy="354300"/>
          </a:xfrm>
          <a:prstGeom prst="straightConnector1">
            <a:avLst/>
          </a:prstGeom>
          <a:noFill/>
          <a:ln cap="flat" cmpd="sng" w="38100">
            <a:solidFill>
              <a:schemeClr val="dk1"/>
            </a:solidFill>
            <a:prstDash val="solid"/>
            <a:round/>
            <a:headEnd len="med" w="med" type="none"/>
            <a:tailEnd len="med" w="med" type="none"/>
          </a:ln>
        </p:spPr>
      </p:cxnSp>
      <p:cxnSp>
        <p:nvCxnSpPr>
          <p:cNvPr id="1412" name="Google Shape;1412;p101"/>
          <p:cNvCxnSpPr/>
          <p:nvPr/>
        </p:nvCxnSpPr>
        <p:spPr>
          <a:xfrm flipH="1" rot="10800000">
            <a:off x="7254438" y="2501150"/>
            <a:ext cx="1278000" cy="727800"/>
          </a:xfrm>
          <a:prstGeom prst="straightConnector1">
            <a:avLst/>
          </a:prstGeom>
          <a:noFill/>
          <a:ln cap="flat" cmpd="sng" w="38100">
            <a:solidFill>
              <a:schemeClr val="dk1"/>
            </a:solidFill>
            <a:prstDash val="solid"/>
            <a:round/>
            <a:headEnd len="med" w="med" type="none"/>
            <a:tailEnd len="med" w="med" type="none"/>
          </a:ln>
        </p:spPr>
      </p:cxnSp>
      <p:sp>
        <p:nvSpPr>
          <p:cNvPr id="1413" name="Google Shape;1413;p101"/>
          <p:cNvSpPr/>
          <p:nvPr/>
        </p:nvSpPr>
        <p:spPr>
          <a:xfrm>
            <a:off x="7666375" y="3727950"/>
            <a:ext cx="1230900" cy="363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4" name="Google Shape;1414;p101"/>
          <p:cNvSpPr/>
          <p:nvPr/>
        </p:nvSpPr>
        <p:spPr>
          <a:xfrm>
            <a:off x="8074209" y="1646306"/>
            <a:ext cx="657300" cy="316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sp>
        <p:nvSpPr>
          <p:cNvPr id="1419" name="Google Shape;1419;p102"/>
          <p:cNvSpPr txBox="1"/>
          <p:nvPr>
            <p:ph idx="1" type="body"/>
          </p:nvPr>
        </p:nvSpPr>
        <p:spPr>
          <a:xfrm>
            <a:off x="338700" y="2782800"/>
            <a:ext cx="8466600" cy="199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j) Ma waxaad u malaynaysaa inaad heshay qaabab (patterns) sii socon doona? Qor jumlad sharraxaysa sababta.</a:t>
            </a:r>
            <a:r>
              <a:rPr lang="en-GB" sz="1800">
                <a:latin typeface="Lexend"/>
              </a:rPr>
              <a:t/>
            </a:r>
            <a:endParaRPr sz="1800"/>
          </a:p>
          <a:p>
            <a:pPr indent="0" lvl="0" marL="0" rtl="0" algn="l">
              <a:spcBef>
                <a:spcPts val="0"/>
              </a:spcBef>
              <a:spcAft>
                <a:spcPts val="1000"/>
              </a:spcAft>
              <a:buNone/>
            </a:pPr>
            <a:r>
              <a:rPr lang="en-GB" sz="1100">
                <a:latin typeface="Kalam"/>
                <a:ea typeface="Kalam"/>
                <a:cs typeface="Kalam"/>
                <a:sym typeface="Kalam"/>
              </a:rPr>
              <a:t>Tirada xariiqyada (lines) waxay sii ahaan doontaa tirooyinka saddexagalka (triangular numbers) maadaama dhibic kasta lagu xiro dhibic kasta oo kale. Taxanaha tirooyinka saddexagalka waa la mid tirada isku xirka (connections) ee u dhexeeya 2, 3, 4, 5, … shay. Ma cadda sida labada qaab ee kale ay u sii socon doonaan heerkan.</a:t>
            </a:r>
            <a:endParaRPr sz="2000">
              <a:latin typeface="Kalam"/>
              <a:ea typeface="Kalam"/>
              <a:cs typeface="Kalam"/>
              <a:sym typeface="Kalam"/>
            </a:endParaRPr>
          </a:p>
        </p:txBody>
      </p:sp>
      <p:sp>
        <p:nvSpPr>
          <p:cNvPr id="1420" name="Google Shape;1420;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
        <p:nvSpPr>
          <p:cNvPr id="1421" name="Google Shape;1421;p102"/>
          <p:cNvSpPr txBox="1"/>
          <p:nvPr>
            <p:ph idx="1" type="body"/>
          </p:nvPr>
        </p:nvSpPr>
        <p:spPr>
          <a:xfrm>
            <a:off x="324000" y="716325"/>
            <a:ext cx="8496000" cy="61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Buuxi shaxdan si aad u baarto qaababka (patterns) laga helo marka dhibcaha ku wareegsan goobada (circle) lagu xiro xariiqyo toos ah (straight lines).</a:t>
            </a:r>
            <a:endParaRPr sz="1800"/>
          </a:p>
        </p:txBody>
      </p:sp>
      <p:graphicFrame>
        <p:nvGraphicFramePr>
          <p:cNvPr id="1422" name="Google Shape;1422;p102"/>
          <p:cNvGraphicFramePr/>
          <p:nvPr/>
        </p:nvGraphicFramePr>
        <p:xfrm>
          <a:off x="338700" y="1453188"/>
          <a:ext cx="3000000" cy="3000000"/>
        </p:xfrm>
        <a:graphic>
          <a:graphicData uri="http://schemas.openxmlformats.org/drawingml/2006/table">
            <a:tbl>
              <a:tblPr>
                <a:noFill/>
                <a:tableStyleId>{4AB3277E-3E12-4634-AB05-300492CF9E7F}</a:tableStyleId>
              </a:tblPr>
              <a:tblGrid>
                <a:gridCol w="3098050"/>
                <a:gridCol w="894750"/>
                <a:gridCol w="894750"/>
                <a:gridCol w="894750"/>
                <a:gridCol w="894750"/>
                <a:gridCol w="894750"/>
                <a:gridCol w="894750"/>
              </a:tblGrid>
              <a:tr h="311700">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dhibcaha ee goobada</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5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2</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3</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4</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5</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6</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xariiqyada (lines)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5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10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15</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isgoysyada (intersections)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500">
                          <a:latin typeface="Lexend"/>
                          <a:ea typeface="Lexend"/>
                          <a:cs typeface="Lexend"/>
                          <a:sym typeface="Lexend"/>
                        </a:rPr>
                        <a:t>0</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1</a:t>
                      </a:r>
                      <a:endParaRPr sz="18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5</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13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700">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gobollada (regions)</a:t>
                      </a:r>
                      <a:endParaRPr sz="16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500">
                          <a:latin typeface="Lexend"/>
                          <a:ea typeface="Lexend"/>
                          <a:cs typeface="Lexend"/>
                          <a:sym typeface="Lexend"/>
                        </a:rPr>
                        <a:t>1</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2</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4</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8</a:t>
                      </a:r>
                      <a:endParaRPr sz="16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16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Kalam"/>
                          <a:ea typeface="Kalam"/>
                          <a:cs typeface="Kalam"/>
                          <a:sym typeface="Kalam"/>
                        </a:rPr>
                        <a:t>30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103"/>
          <p:cNvSpPr txBox="1"/>
          <p:nvPr>
            <p:ph idx="1" type="body"/>
          </p:nvPr>
        </p:nvSpPr>
        <p:spPr>
          <a:xfrm>
            <a:off x="324000" y="8100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aha dhammaan taxanayaasha tirooyinka (numerical sequences) inay raacaan xeer xisaabeed (mathematical rule).</a:t>
            </a:r>
            <a:endParaRPr sz="2000"/>
          </a:p>
          <a:p>
            <a:pPr indent="0" lvl="0" marL="0" rtl="0" algn="l">
              <a:spcBef>
                <a:spcPts val="1000"/>
              </a:spcBef>
              <a:spcAft>
                <a:spcPts val="0"/>
              </a:spcAft>
              <a:buNone/>
            </a:pPr>
            <a:r>
              <a:rPr lang="en-GB" sz="1100">
                <a:latin typeface="Lexend"/>
              </a:rPr>
              <a:t>Taxane tiro (numerical sequence) waa koox tirooyin ah oo loo qoray si nidaamsan.</a:t>
            </a:r>
            <a:endParaRPr sz="2000"/>
          </a:p>
          <a:p>
            <a:pPr indent="0" lvl="0" marL="0" rtl="0" algn="l">
              <a:spcBef>
                <a:spcPts val="1000"/>
              </a:spcBef>
              <a:spcAft>
                <a:spcPts val="0"/>
              </a:spcAft>
              <a:buNone/>
            </a:pPr>
            <a:r>
              <a:rPr lang="en-GB" sz="1100">
                <a:latin typeface="Lexend"/>
              </a:rPr>
              <a:t>Haddii aad taqaanid dhawr erey (terms) oo keliya oo taxane ah, waxaa suurtogal ah in taxanuhu sii socdo siyaabo kala duwan.</a:t>
            </a:r>
            <a:endParaRPr sz="2000"/>
          </a:p>
          <a:p>
            <a:pPr indent="0" lvl="0" marL="0" rtl="0" algn="l">
              <a:spcBef>
                <a:spcPts val="1000"/>
              </a:spcBef>
              <a:spcAft>
                <a:spcPts val="0"/>
              </a:spcAft>
              <a:buNone/>
            </a:pPr>
            <a:r>
              <a:rPr lang="en-GB" sz="1100">
                <a:latin typeface="Lexend"/>
              </a:rPr>
              <a:t>Xataa haddii qaab (pattern) uu ku dhaco ereyo badan, ma jiro dammaanad ah inuu sii socon doono.</a:t>
            </a:r>
            <a:r>
              <a:rPr lang="en-GB" sz="1100">
                <a:latin typeface="Lexend"/>
              </a:rPr>
              <a:t/>
            </a:r>
            <a:r>
              <a:rPr lang="en-GB" sz="1100">
                <a:latin typeface="Lexend"/>
              </a:rPr>
              <a:t/>
            </a:r>
            <a:endParaRPr sz="2000"/>
          </a:p>
          <a:p>
            <a:pPr indent="0" lvl="0" marL="0" rtl="0" algn="l">
              <a:spcBef>
                <a:spcPts val="1000"/>
              </a:spcBef>
              <a:spcAft>
                <a:spcPts val="0"/>
              </a:spcAft>
              <a:buNone/>
            </a:pPr>
            <a:r>
              <a:rPr lang="en-GB" sz="1100">
                <a:latin typeface="Lexend"/>
              </a:rPr>
              <a:t>Helista qaababka (patterns) waxay kaa caawin kartaa inaad sameyso saadaal (predictions) laakiin kuwani had iyo jeer ma noqdaan kuwa sax ah.</a:t>
            </a:r>
            <a:endParaRPr sz="2000"/>
          </a:p>
          <a:p>
            <a:pPr indent="0" lvl="0" marL="0" rtl="0" algn="l">
              <a:spcBef>
                <a:spcPts val="1000"/>
              </a:spcBef>
              <a:spcAft>
                <a:spcPts val="1000"/>
              </a:spcAft>
              <a:buNone/>
            </a:pPr>
            <a:r>
              <a:rPr>
                <a:latin typeface="Lexend"/>
              </a:rPr>
              <a:t/>
            </a:r>
            <a:endParaRPr sz="2000"/>
          </a:p>
        </p:txBody>
      </p:sp>
      <p:sp>
        <p:nvSpPr>
          <p:cNvPr id="1428" name="Google Shape;1428;p103"/>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Kordhinta taxanaha (Extrapolating a sequence)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