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7CC7A20-5FAE-41D1-980A-5A494352C912}">
  <a:tblStyle styleId="{47CC7A20-5FAE-41D1-980A-5A494352C9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b31291715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b31291715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1ef5bb5b73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1ef5bb5b73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1ef5bb5b73c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1ef5bb5b73c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2b4965c4ee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2b4965c4ee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1ef5bb5b73c_1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1ef5bb5b73c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1ef5bb5b73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1ef5bb5b73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1ef5bb5b73c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1ef5bb5b73c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1ef5bb5b73c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1ef5bb5b73c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1ef5bb5b73c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1ef5bb5b73c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1ef5bb5b73c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1ef5bb5b73c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1ef5bb5b73c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1ef5bb5b73c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1ef5bb5b73c_1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1ef5bb5b73c_1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2b2b932ffd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" name="Google Shape;874;g2b2b932ffd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1ef5bb5b73c_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1ef5bb5b73c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2b2b932ffd4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2b2b932ffd4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2b2b932ffd4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2b2b932ffd4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2b31291715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2b31291715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2b31291715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2b31291715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1ef5bb5b73c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1ef5bb5b73c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1ef5bb5b73c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1ef5bb5b73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1ef5bb5b73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1ef5bb5b73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2b4965c4ee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2b4965c4ee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1ef5bb5b73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1ef5bb5b73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1ef5bb5b73c_1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1ef5bb5b73c_1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1ef5bb5b73c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1ef5bb5b73c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2b4201a48de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2b4201a48de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266f5ecb683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266f5ecb683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1ef5bb5b73c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1ef5bb5b73c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1ef5bb5b73c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1ef5bb5b73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2b4965c4ee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2b4965c4ee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2b4965c4ee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2b4965c4ee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2b4965c4ee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" name="Google Shape;1062;g2b4965c4ee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2b4965c4eef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" name="Google Shape;1077;g2b4965c4eef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2b4965c4ee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4" name="Google Shape;1094;g2b4965c4ee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2b4965c4eef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g2b4965c4eef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2b4965c4eef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2b4965c4ee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g267143ee7c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9" name="Google Shape;1179;g267143ee7c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g267143ee7c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g267143ee7c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267143ee7c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267143ee7c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5" Type="http://schemas.openxmlformats.org/officeDocument/2006/relationships/image" Target="../media/image24.png"/><Relationship Id="rId6" Type="http://schemas.openxmlformats.org/officeDocument/2006/relationships/image" Target="../media/image13.png"/><Relationship Id="rId7" Type="http://schemas.openxmlformats.org/officeDocument/2006/relationships/image" Target="../media/image2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7.png"/><Relationship Id="rId4" Type="http://schemas.openxmlformats.org/officeDocument/2006/relationships/image" Target="../media/image83.png"/><Relationship Id="rId5" Type="http://schemas.openxmlformats.org/officeDocument/2006/relationships/image" Target="../media/image26.png"/><Relationship Id="rId6" Type="http://schemas.openxmlformats.org/officeDocument/2006/relationships/image" Target="../media/image28.png"/><Relationship Id="rId7" Type="http://schemas.openxmlformats.org/officeDocument/2006/relationships/image" Target="../media/image18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83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33.png"/><Relationship Id="rId7" Type="http://schemas.openxmlformats.org/officeDocument/2006/relationships/image" Target="../media/image26.png"/><Relationship Id="rId8" Type="http://schemas.openxmlformats.org/officeDocument/2006/relationships/image" Target="../media/image28.png"/><Relationship Id="rId9" Type="http://schemas.openxmlformats.org/officeDocument/2006/relationships/image" Target="../media/image18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83.png"/><Relationship Id="rId4" Type="http://schemas.openxmlformats.org/officeDocument/2006/relationships/image" Target="../media/image27.png"/><Relationship Id="rId5" Type="http://schemas.openxmlformats.org/officeDocument/2006/relationships/image" Target="../media/image19.png"/><Relationship Id="rId6" Type="http://schemas.openxmlformats.org/officeDocument/2006/relationships/image" Target="../media/image17.png"/><Relationship Id="rId7" Type="http://schemas.openxmlformats.org/officeDocument/2006/relationships/image" Target="../media/image33.png"/><Relationship Id="rId8" Type="http://schemas.openxmlformats.org/officeDocument/2006/relationships/image" Target="../media/image26.png"/><Relationship Id="rId9" Type="http://schemas.openxmlformats.org/officeDocument/2006/relationships/image" Target="../media/image28.png"/><Relationship Id="rId10" Type="http://schemas.openxmlformats.org/officeDocument/2006/relationships/image" Target="../media/image40.png"/><Relationship Id="rId11" Type="http://schemas.openxmlformats.org/officeDocument/2006/relationships/image" Target="../media/image18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7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7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7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7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0.png"/><Relationship Id="rId4" Type="http://schemas.openxmlformats.org/officeDocument/2006/relationships/image" Target="../media/image6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png"/><Relationship Id="rId4" Type="http://schemas.openxmlformats.org/officeDocument/2006/relationships/image" Target="../media/image6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6.jpg"/><Relationship Id="rId4" Type="http://schemas.openxmlformats.org/officeDocument/2006/relationships/image" Target="../media/image6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8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7.png"/><Relationship Id="rId4" Type="http://schemas.openxmlformats.org/officeDocument/2006/relationships/image" Target="../media/image6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9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8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0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8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9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4.png"/><Relationship Id="rId4" Type="http://schemas.openxmlformats.org/officeDocument/2006/relationships/image" Target="../media/image76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4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4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4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9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4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9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8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80.png"/><Relationship Id="rId4" Type="http://schemas.openxmlformats.org/officeDocument/2006/relationships/image" Target="../media/image82.png"/><Relationship Id="rId5" Type="http://schemas.openxmlformats.org/officeDocument/2006/relationships/image" Target="../media/image81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7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Hagaajinta wareegyada khaldan</a:t>
            </a:r>
            <a:endParaRPr/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taxanaha ah (Series circuits)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3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qeexi karaa sida loo dhiso wareeg tijaabo ah oo fudud, u isticmaalo in lagu hubiyo qaybaha khaldan, iyo helista khaladaadka wareegga korontada.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65"/>
          <p:cNvSpPr txBox="1"/>
          <p:nvPr>
            <p:ph idx="3" type="subTitle"/>
          </p:nvPr>
        </p:nvSpPr>
        <p:spPr>
          <a:xfrm>
            <a:off x="266325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wareeg taxane (series circuit)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3" name="Google Shape;763;p65"/>
          <p:cNvSpPr txBox="1"/>
          <p:nvPr>
            <p:ph idx="5" type="subTitle"/>
          </p:nvPr>
        </p:nvSpPr>
        <p:spPr>
          <a:xfrm>
            <a:off x="266325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wareeg tijaabo (test circuit)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4" name="Google Shape;764;p65"/>
          <p:cNvSpPr txBox="1"/>
          <p:nvPr>
            <p:ph idx="9" type="subTitle"/>
          </p:nvPr>
        </p:nvSpPr>
        <p:spPr>
          <a:xfrm>
            <a:off x="266325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wareeg dhammaystiran (complete circuit)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5" name="Google Shape;765;p65"/>
          <p:cNvSpPr txBox="1"/>
          <p:nvPr>
            <p:ph idx="1" type="subTitle"/>
          </p:nvPr>
        </p:nvSpPr>
        <p:spPr>
          <a:xfrm>
            <a:off x="266325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filament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6" name="Google Shape;766;p65"/>
          <p:cNvSpPr txBox="1"/>
          <p:nvPr>
            <p:ph idx="7" type="subTitle"/>
          </p:nvPr>
        </p:nvSpPr>
        <p:spPr>
          <a:xfrm>
            <a:off x="266325" y="1648200"/>
            <a:ext cx="29304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qayb khaldan (faulty component)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66"/>
          <p:cNvSpPr txBox="1"/>
          <p:nvPr>
            <p:ph idx="2" type="subTitle"/>
          </p:nvPr>
        </p:nvSpPr>
        <p:spPr>
          <a:xfrm>
            <a:off x="324000" y="810000"/>
            <a:ext cx="71352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</a:rPr>
              <a:t>Filament waa silig bir ah oo dhuuban oo ku yaal qaar ka mid ah nalalka, kaas oo iftiima oo siiya iftiin marka la kululeeyo.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2" name="Google Shape;772;p66"/>
          <p:cNvSpPr txBox="1"/>
          <p:nvPr>
            <p:ph idx="4" type="subTitle"/>
          </p:nvPr>
        </p:nvSpPr>
        <p:spPr>
          <a:xfrm>
            <a:off x="324000" y="24864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</a:rPr>
              <a:t>Wareeg taxane (series circuit) waa wareeg koronto oo leh hal loop oo dhammaystiran oo ka bilaabma dhamaadka batteriga ilaa dhamaadka kale.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3" name="Google Shape;773;p66"/>
          <p:cNvSpPr txBox="1"/>
          <p:nvPr>
            <p:ph idx="6" type="subTitle"/>
          </p:nvPr>
        </p:nvSpPr>
        <p:spPr>
          <a:xfrm>
            <a:off x="324000" y="41628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</a:rPr>
              <a:t>Wareeg tijaabo (test circuit) waxaa loo isticmaalaa in lagu hubiyo haddii qayb (ama wareeg kale) u oggolaanayo korontada inay dhex socoto.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4" name="Google Shape;774;p66"/>
          <p:cNvSpPr txBox="1"/>
          <p:nvPr>
            <p:ph idx="8" type="subTitle"/>
          </p:nvPr>
        </p:nvSpPr>
        <p:spPr>
          <a:xfrm>
            <a:off x="324000" y="16482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</a:rPr>
              <a:t>Qayb khaldan (faulty component) waa mid dhaawacantay ama aan si fiican u qaadin korontada.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5" name="Google Shape;775;p66"/>
          <p:cNvSpPr txBox="1"/>
          <p:nvPr>
            <p:ph idx="13" type="subTitle"/>
          </p:nvPr>
        </p:nvSpPr>
        <p:spPr>
          <a:xfrm>
            <a:off x="324000" y="33246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</a:rPr>
              <a:t>Wareeg dhammaystiran (complete circuit) waa mid aan lahayn meel bannaan, sidaas darteed korontadu waxay awood u leedahay inay ku wareegto wareegga.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6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Dhibaatooyinka wareegga</a:t>
            </a:r>
            <a:endParaRPr/>
          </a:p>
        </p:txBody>
      </p:sp>
      <p:sp>
        <p:nvSpPr>
          <p:cNvPr id="781" name="Google Shape;781;p67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Dhismaha iyo isticmaalka wareeg tijaabo</a:t>
            </a:r>
            <a:endParaRPr/>
          </a:p>
        </p:txBody>
      </p:sp>
      <p:sp>
        <p:nvSpPr>
          <p:cNvPr id="782" name="Google Shape;782;p67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Tijaabinta wareegyada markaad dhisayso</a:t>
            </a:r>
            <a:endParaRPr/>
          </a:p>
        </p:txBody>
      </p:sp>
      <p:sp>
        <p:nvSpPr>
          <p:cNvPr id="783" name="Google Shape;783;p67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Hagaajinta wareegyada khaldan</a:t>
            </a:r>
            <a:endParaRPr/>
          </a:p>
        </p:txBody>
      </p:sp>
      <p:pic>
        <p:nvPicPr>
          <p:cNvPr id="784" name="Google Shape;78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125" y="17473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68"/>
          <p:cNvSpPr txBox="1"/>
          <p:nvPr>
            <p:ph idx="1" type="body"/>
          </p:nvPr>
        </p:nvSpPr>
        <p:spPr>
          <a:xfrm>
            <a:off x="324000" y="759300"/>
            <a:ext cx="4734900" cy="12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Wareeg taxane (series circuit), haddii qayb midna aan shaqeyn, wareeggu wuu jajabaa, mana aha wareeg dhammaystiran.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790" name="Google Shape;790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Dhibaatooyinka wareegga</a:t>
            </a:r>
            <a:endParaRPr/>
          </a:p>
        </p:txBody>
      </p:sp>
      <p:sp>
        <p:nvSpPr>
          <p:cNvPr id="791" name="Google Shape;791;p68"/>
          <p:cNvSpPr txBox="1"/>
          <p:nvPr>
            <p:ph idx="1" type="body"/>
          </p:nvPr>
        </p:nvSpPr>
        <p:spPr>
          <a:xfrm>
            <a:off x="391625" y="3894900"/>
            <a:ext cx="8428500" cy="85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… koronto ma socon karto, qaybaha kalena ma shaqeyn doonaan.</a:t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792" name="Google Shape;792;p68"/>
          <p:cNvPicPr preferRelativeResize="0"/>
          <p:nvPr/>
        </p:nvPicPr>
        <p:blipFill rotWithShape="1">
          <a:blip r:embed="rId3">
            <a:alphaModFix/>
          </a:blip>
          <a:srcRect b="0" l="4634" r="0" t="0"/>
          <a:stretch/>
        </p:blipFill>
        <p:spPr>
          <a:xfrm>
            <a:off x="5341850" y="872775"/>
            <a:ext cx="2583301" cy="2574424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68"/>
          <p:cNvSpPr txBox="1"/>
          <p:nvPr>
            <p:ph idx="1" type="body"/>
          </p:nvPr>
        </p:nvSpPr>
        <p:spPr>
          <a:xfrm>
            <a:off x="1876925" y="3281388"/>
            <a:ext cx="28227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Haddii nalkani jajabo …</a:t>
            </a:r>
            <a:r>
              <a:rPr lang="en-GB">
                <a:latin typeface="Lexend"/>
              </a:rPr>
              <a:t/>
            </a:r>
            <a:endParaRPr/>
          </a:p>
        </p:txBody>
      </p:sp>
      <p:cxnSp>
        <p:nvCxnSpPr>
          <p:cNvPr id="794" name="Google Shape;794;p68"/>
          <p:cNvCxnSpPr/>
          <p:nvPr/>
        </p:nvCxnSpPr>
        <p:spPr>
          <a:xfrm flipH="1" rot="10800000">
            <a:off x="4699625" y="3137675"/>
            <a:ext cx="1180200" cy="397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5" name="Google Shape;795;p68"/>
          <p:cNvSpPr/>
          <p:nvPr/>
        </p:nvSpPr>
        <p:spPr>
          <a:xfrm>
            <a:off x="5446129" y="1013588"/>
            <a:ext cx="2365625" cy="1966400"/>
          </a:xfrm>
          <a:custGeom>
            <a:rect b="b" l="l" r="r" t="t"/>
            <a:pathLst>
              <a:path extrusionOk="0" h="78656" w="94625">
                <a:moveTo>
                  <a:pt x="5517" y="78195"/>
                </a:moveTo>
                <a:cubicBezTo>
                  <a:pt x="6978" y="74889"/>
                  <a:pt x="14127" y="63895"/>
                  <a:pt x="14281" y="58359"/>
                </a:cubicBezTo>
                <a:cubicBezTo>
                  <a:pt x="14435" y="52823"/>
                  <a:pt x="8746" y="48518"/>
                  <a:pt x="6439" y="44981"/>
                </a:cubicBezTo>
                <a:cubicBezTo>
                  <a:pt x="4133" y="41444"/>
                  <a:pt x="1134" y="41060"/>
                  <a:pt x="442" y="37139"/>
                </a:cubicBezTo>
                <a:cubicBezTo>
                  <a:pt x="-250" y="33218"/>
                  <a:pt x="58" y="25069"/>
                  <a:pt x="2288" y="21455"/>
                </a:cubicBezTo>
                <a:cubicBezTo>
                  <a:pt x="4518" y="17842"/>
                  <a:pt x="9592" y="17534"/>
                  <a:pt x="13820" y="15458"/>
                </a:cubicBezTo>
                <a:cubicBezTo>
                  <a:pt x="18049" y="13382"/>
                  <a:pt x="22508" y="11153"/>
                  <a:pt x="27659" y="9000"/>
                </a:cubicBezTo>
                <a:cubicBezTo>
                  <a:pt x="32810" y="6847"/>
                  <a:pt x="38269" y="4002"/>
                  <a:pt x="44727" y="2541"/>
                </a:cubicBezTo>
                <a:cubicBezTo>
                  <a:pt x="51185" y="1080"/>
                  <a:pt x="60411" y="-534"/>
                  <a:pt x="66408" y="235"/>
                </a:cubicBezTo>
                <a:cubicBezTo>
                  <a:pt x="72405" y="1004"/>
                  <a:pt x="76865" y="5155"/>
                  <a:pt x="80709" y="7154"/>
                </a:cubicBezTo>
                <a:cubicBezTo>
                  <a:pt x="84553" y="9153"/>
                  <a:pt x="87167" y="8846"/>
                  <a:pt x="89473" y="12229"/>
                </a:cubicBezTo>
                <a:cubicBezTo>
                  <a:pt x="91780" y="15612"/>
                  <a:pt x="94856" y="22301"/>
                  <a:pt x="94548" y="27452"/>
                </a:cubicBezTo>
                <a:cubicBezTo>
                  <a:pt x="94241" y="32603"/>
                  <a:pt x="89858" y="38369"/>
                  <a:pt x="87628" y="43136"/>
                </a:cubicBezTo>
                <a:cubicBezTo>
                  <a:pt x="85398" y="47903"/>
                  <a:pt x="84322" y="53592"/>
                  <a:pt x="81170" y="56052"/>
                </a:cubicBezTo>
                <a:cubicBezTo>
                  <a:pt x="78018" y="58512"/>
                  <a:pt x="71560" y="58590"/>
                  <a:pt x="68715" y="57898"/>
                </a:cubicBezTo>
                <a:cubicBezTo>
                  <a:pt x="65870" y="57206"/>
                  <a:pt x="68100" y="52824"/>
                  <a:pt x="64102" y="51901"/>
                </a:cubicBezTo>
                <a:cubicBezTo>
                  <a:pt x="60104" y="50978"/>
                  <a:pt x="49725" y="51132"/>
                  <a:pt x="44727" y="52362"/>
                </a:cubicBezTo>
                <a:cubicBezTo>
                  <a:pt x="39730" y="53592"/>
                  <a:pt x="36808" y="57051"/>
                  <a:pt x="34117" y="59281"/>
                </a:cubicBezTo>
                <a:cubicBezTo>
                  <a:pt x="31426" y="61511"/>
                  <a:pt x="29812" y="62511"/>
                  <a:pt x="28582" y="65740"/>
                </a:cubicBezTo>
                <a:cubicBezTo>
                  <a:pt x="27352" y="68969"/>
                  <a:pt x="27044" y="76503"/>
                  <a:pt x="26736" y="78656"/>
                </a:cubicBezTo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69"/>
          <p:cNvSpPr txBox="1"/>
          <p:nvPr>
            <p:ph idx="1" type="body"/>
          </p:nvPr>
        </p:nvSpPr>
        <p:spPr>
          <a:xfrm>
            <a:off x="324000" y="759300"/>
            <a:ext cx="32418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Nalka filament-ka wuxuu ka kooban yahay silig dhuuban oo iftiimiya.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01" name="Google Shape;801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Dhibaatooyinka wareegga (Circuit problems)</a:t>
            </a:r>
            <a:endParaRPr/>
          </a:p>
        </p:txBody>
      </p:sp>
      <p:pic>
        <p:nvPicPr>
          <p:cNvPr id="802" name="Google Shape;802;p69"/>
          <p:cNvPicPr preferRelativeResize="0"/>
          <p:nvPr/>
        </p:nvPicPr>
        <p:blipFill rotWithShape="1">
          <a:blip r:embed="rId3">
            <a:alphaModFix/>
          </a:blip>
          <a:srcRect b="5140" l="0" r="0" t="5149"/>
          <a:stretch/>
        </p:blipFill>
        <p:spPr>
          <a:xfrm>
            <a:off x="3806650" y="810000"/>
            <a:ext cx="2315876" cy="31175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3" name="Google Shape;803;p69"/>
          <p:cNvCxnSpPr>
            <a:endCxn id="804" idx="1"/>
          </p:cNvCxnSpPr>
          <p:nvPr/>
        </p:nvCxnSpPr>
        <p:spPr>
          <a:xfrm>
            <a:off x="5281075" y="1740550"/>
            <a:ext cx="14550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4" name="Google Shape;804;p69"/>
          <p:cNvSpPr txBox="1"/>
          <p:nvPr>
            <p:ph idx="1" type="body"/>
          </p:nvPr>
        </p:nvSpPr>
        <p:spPr>
          <a:xfrm>
            <a:off x="6736075" y="1601950"/>
            <a:ext cx="1673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filament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Google Shape;809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3625" y="892275"/>
            <a:ext cx="2192675" cy="3383750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70"/>
          <p:cNvSpPr txBox="1"/>
          <p:nvPr>
            <p:ph idx="1" type="body"/>
          </p:nvPr>
        </p:nvSpPr>
        <p:spPr>
          <a:xfrm>
            <a:off x="324000" y="759300"/>
            <a:ext cx="3241800" cy="15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Filament-ka waxaa lagu xiraa saldhigga si loo sameeyo wareeg joogto ah (continuous loop).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11" name="Google Shape;811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Dhibaatooyinka wareegga (Circuit problems)</a:t>
            </a:r>
            <a:endParaRPr/>
          </a:p>
        </p:txBody>
      </p:sp>
      <p:grpSp>
        <p:nvGrpSpPr>
          <p:cNvPr id="812" name="Google Shape;812;p70"/>
          <p:cNvGrpSpPr/>
          <p:nvPr/>
        </p:nvGrpSpPr>
        <p:grpSpPr>
          <a:xfrm>
            <a:off x="5025575" y="3644450"/>
            <a:ext cx="907150" cy="963825"/>
            <a:chOff x="5025575" y="3644450"/>
            <a:chExt cx="907150" cy="963825"/>
          </a:xfrm>
        </p:grpSpPr>
        <p:cxnSp>
          <p:nvCxnSpPr>
            <p:cNvPr id="813" name="Google Shape;813;p70"/>
            <p:cNvCxnSpPr/>
            <p:nvPr/>
          </p:nvCxnSpPr>
          <p:spPr>
            <a:xfrm rot="10800000">
              <a:off x="5433825" y="3644450"/>
              <a:ext cx="4989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14" name="Google Shape;814;p70"/>
            <p:cNvCxnSpPr/>
            <p:nvPr/>
          </p:nvCxnSpPr>
          <p:spPr>
            <a:xfrm flipH="1" rot="10800000">
              <a:off x="5025575" y="4154675"/>
              <a:ext cx="11400" cy="4536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815" name="Google Shape;815;p70"/>
          <p:cNvSpPr/>
          <p:nvPr/>
        </p:nvSpPr>
        <p:spPr>
          <a:xfrm>
            <a:off x="4494000" y="1858176"/>
            <a:ext cx="1534250" cy="2730450"/>
          </a:xfrm>
          <a:custGeom>
            <a:rect b="b" l="l" r="r" t="t"/>
            <a:pathLst>
              <a:path extrusionOk="0" h="109218" w="61370">
                <a:moveTo>
                  <a:pt x="0" y="109218"/>
                </a:moveTo>
                <a:cubicBezTo>
                  <a:pt x="2813" y="108494"/>
                  <a:pt x="13212" y="107854"/>
                  <a:pt x="16877" y="104871"/>
                </a:cubicBezTo>
                <a:cubicBezTo>
                  <a:pt x="20542" y="101888"/>
                  <a:pt x="21735" y="97840"/>
                  <a:pt x="21991" y="91319"/>
                </a:cubicBezTo>
                <a:cubicBezTo>
                  <a:pt x="22247" y="84799"/>
                  <a:pt x="19136" y="72396"/>
                  <a:pt x="18411" y="65748"/>
                </a:cubicBezTo>
                <a:cubicBezTo>
                  <a:pt x="17687" y="59100"/>
                  <a:pt x="17857" y="56586"/>
                  <a:pt x="17644" y="51429"/>
                </a:cubicBezTo>
                <a:cubicBezTo>
                  <a:pt x="17431" y="46272"/>
                  <a:pt x="17730" y="39880"/>
                  <a:pt x="17133" y="34808"/>
                </a:cubicBezTo>
                <a:cubicBezTo>
                  <a:pt x="16536" y="29737"/>
                  <a:pt x="15513" y="25219"/>
                  <a:pt x="14064" y="21000"/>
                </a:cubicBezTo>
                <a:cubicBezTo>
                  <a:pt x="12615" y="16781"/>
                  <a:pt x="9504" y="12775"/>
                  <a:pt x="8439" y="9493"/>
                </a:cubicBezTo>
                <a:cubicBezTo>
                  <a:pt x="7374" y="6211"/>
                  <a:pt x="6948" y="2333"/>
                  <a:pt x="7672" y="1310"/>
                </a:cubicBezTo>
                <a:cubicBezTo>
                  <a:pt x="8397" y="287"/>
                  <a:pt x="11593" y="2333"/>
                  <a:pt x="12786" y="3356"/>
                </a:cubicBezTo>
                <a:cubicBezTo>
                  <a:pt x="13979" y="4379"/>
                  <a:pt x="14234" y="8001"/>
                  <a:pt x="14831" y="7447"/>
                </a:cubicBezTo>
                <a:cubicBezTo>
                  <a:pt x="15428" y="6893"/>
                  <a:pt x="15514" y="-96"/>
                  <a:pt x="16366" y="32"/>
                </a:cubicBezTo>
                <a:cubicBezTo>
                  <a:pt x="17218" y="160"/>
                  <a:pt x="18837" y="8171"/>
                  <a:pt x="19945" y="8214"/>
                </a:cubicBezTo>
                <a:cubicBezTo>
                  <a:pt x="21053" y="8257"/>
                  <a:pt x="21991" y="160"/>
                  <a:pt x="23014" y="288"/>
                </a:cubicBezTo>
                <a:cubicBezTo>
                  <a:pt x="24037" y="416"/>
                  <a:pt x="24931" y="8940"/>
                  <a:pt x="26082" y="8982"/>
                </a:cubicBezTo>
                <a:cubicBezTo>
                  <a:pt x="27233" y="9025"/>
                  <a:pt x="29279" y="501"/>
                  <a:pt x="29918" y="543"/>
                </a:cubicBezTo>
                <a:cubicBezTo>
                  <a:pt x="30557" y="586"/>
                  <a:pt x="28895" y="9024"/>
                  <a:pt x="29918" y="9237"/>
                </a:cubicBezTo>
                <a:cubicBezTo>
                  <a:pt x="30941" y="9450"/>
                  <a:pt x="35416" y="1652"/>
                  <a:pt x="36055" y="1822"/>
                </a:cubicBezTo>
                <a:cubicBezTo>
                  <a:pt x="36694" y="1993"/>
                  <a:pt x="34861" y="7405"/>
                  <a:pt x="33753" y="10260"/>
                </a:cubicBezTo>
                <a:cubicBezTo>
                  <a:pt x="32645" y="13115"/>
                  <a:pt x="30557" y="15928"/>
                  <a:pt x="29406" y="18954"/>
                </a:cubicBezTo>
                <a:cubicBezTo>
                  <a:pt x="28255" y="21980"/>
                  <a:pt x="27233" y="24281"/>
                  <a:pt x="26849" y="28415"/>
                </a:cubicBezTo>
                <a:cubicBezTo>
                  <a:pt x="26466" y="32549"/>
                  <a:pt x="26892" y="39240"/>
                  <a:pt x="27105" y="43757"/>
                </a:cubicBezTo>
                <a:cubicBezTo>
                  <a:pt x="27318" y="48275"/>
                  <a:pt x="27702" y="51684"/>
                  <a:pt x="28128" y="55520"/>
                </a:cubicBezTo>
                <a:cubicBezTo>
                  <a:pt x="28554" y="59356"/>
                  <a:pt x="28639" y="64214"/>
                  <a:pt x="29662" y="66771"/>
                </a:cubicBezTo>
                <a:cubicBezTo>
                  <a:pt x="30685" y="69328"/>
                  <a:pt x="32177" y="69882"/>
                  <a:pt x="34265" y="70862"/>
                </a:cubicBezTo>
                <a:cubicBezTo>
                  <a:pt x="36353" y="71842"/>
                  <a:pt x="37675" y="72652"/>
                  <a:pt x="42192" y="72652"/>
                </a:cubicBezTo>
                <a:cubicBezTo>
                  <a:pt x="46710" y="72652"/>
                  <a:pt x="58174" y="71160"/>
                  <a:pt x="61370" y="70862"/>
                </a:cubicBezTo>
              </a:path>
            </a:pathLst>
          </a:cu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816" name="Google Shape;816;p70"/>
          <p:cNvSpPr txBox="1"/>
          <p:nvPr/>
        </p:nvSpPr>
        <p:spPr>
          <a:xfrm>
            <a:off x="5334350" y="3962225"/>
            <a:ext cx="3323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Xidhiidhada (connections) halkan ayaa la sameeyaa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7" name="Google Shape;817;p70"/>
          <p:cNvSpPr txBox="1"/>
          <p:nvPr/>
        </p:nvSpPr>
        <p:spPr>
          <a:xfrm>
            <a:off x="6063300" y="1620000"/>
            <a:ext cx="25944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Korantada (current) waxay mari kartaa filament-ka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8" name="Google Shape;818;p70"/>
          <p:cNvSpPr txBox="1"/>
          <p:nvPr>
            <p:ph idx="1" type="body"/>
          </p:nvPr>
        </p:nvSpPr>
        <p:spPr>
          <a:xfrm>
            <a:off x="324000" y="2572800"/>
            <a:ext cx="3241800" cy="158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laga sameeyaa bir (metal) waana koronto-sameeye (conductor).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71"/>
          <p:cNvPicPr preferRelativeResize="0"/>
          <p:nvPr/>
        </p:nvPicPr>
        <p:blipFill rotWithShape="1">
          <a:blip r:embed="rId3">
            <a:alphaModFix/>
          </a:blip>
          <a:srcRect b="1381" l="0" r="3456" t="2000"/>
          <a:stretch/>
        </p:blipFill>
        <p:spPr>
          <a:xfrm>
            <a:off x="3919200" y="950275"/>
            <a:ext cx="2068474" cy="326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71"/>
          <p:cNvSpPr txBox="1"/>
          <p:nvPr>
            <p:ph idx="1" type="body"/>
          </p:nvPr>
        </p:nvSpPr>
        <p:spPr>
          <a:xfrm>
            <a:off x="324000" y="759300"/>
            <a:ext cx="3241800" cy="18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korontadu (electricity) ku qulqusho wareegga dhammaystiran (complete loop), filament-ku wuu iftiimiyaa oo nalku wuu shidmaa.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25" name="Google Shape;825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Dhibaatooyinka wareegga (Circuit problems)</a:t>
            </a:r>
            <a:endParaRPr/>
          </a:p>
        </p:txBody>
      </p:sp>
      <p:sp>
        <p:nvSpPr>
          <p:cNvPr id="826" name="Google Shape;826;p71"/>
          <p:cNvSpPr/>
          <p:nvPr/>
        </p:nvSpPr>
        <p:spPr>
          <a:xfrm>
            <a:off x="5376450" y="3487450"/>
            <a:ext cx="611225" cy="11525"/>
          </a:xfrm>
          <a:custGeom>
            <a:rect b="b" l="l" r="r" t="t"/>
            <a:pathLst>
              <a:path extrusionOk="0" h="461" w="24449">
                <a:moveTo>
                  <a:pt x="0" y="461"/>
                </a:moveTo>
                <a:cubicBezTo>
                  <a:pt x="8151" y="461"/>
                  <a:pt x="16298" y="0"/>
                  <a:pt x="24449" y="0"/>
                </a:cubicBezTo>
              </a:path>
            </a:pathLst>
          </a:custGeom>
          <a:noFill/>
          <a:ln cap="flat" cmpd="sng" w="7620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827" name="Google Shape;827;p71"/>
          <p:cNvSpPr/>
          <p:nvPr/>
        </p:nvSpPr>
        <p:spPr>
          <a:xfrm rot="5400000">
            <a:off x="4861411" y="4295762"/>
            <a:ext cx="349926" cy="24850"/>
          </a:xfrm>
          <a:custGeom>
            <a:rect b="b" l="l" r="r" t="t"/>
            <a:pathLst>
              <a:path extrusionOk="0" h="461" w="24449">
                <a:moveTo>
                  <a:pt x="0" y="461"/>
                </a:moveTo>
                <a:cubicBezTo>
                  <a:pt x="8151" y="461"/>
                  <a:pt x="16298" y="0"/>
                  <a:pt x="24449" y="0"/>
                </a:cubicBezTo>
              </a:path>
            </a:pathLst>
          </a:custGeom>
          <a:noFill/>
          <a:ln cap="flat" cmpd="sng" w="7620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Google Shape;832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5725" y="904675"/>
            <a:ext cx="2131151" cy="3336525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72"/>
          <p:cNvSpPr txBox="1"/>
          <p:nvPr>
            <p:ph idx="1" type="body"/>
          </p:nvPr>
        </p:nvSpPr>
        <p:spPr>
          <a:xfrm>
            <a:off x="324000" y="759300"/>
            <a:ext cx="32418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Haddii koronto badan (too much electricity) qulqusho,</a:t>
            </a:r>
            <a:endParaRPr/>
          </a:p>
        </p:txBody>
      </p:sp>
      <p:sp>
        <p:nvSpPr>
          <p:cNvPr id="834" name="Google Shape;834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Dhibaatooyinka wareegga (Circuit problems)</a:t>
            </a:r>
            <a:endParaRPr/>
          </a:p>
        </p:txBody>
      </p:sp>
      <p:pic>
        <p:nvPicPr>
          <p:cNvPr id="835" name="Google Shape;835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0500" y="898387"/>
            <a:ext cx="2152276" cy="3354224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72"/>
          <p:cNvSpPr txBox="1"/>
          <p:nvPr>
            <p:ph idx="1" type="body"/>
          </p:nvPr>
        </p:nvSpPr>
        <p:spPr>
          <a:xfrm>
            <a:off x="324000" y="1144050"/>
            <a:ext cx="32418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filament-ku wuu kululaan doonaa oo wuu dhalaali doonaa (melt).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37" name="Google Shape;837;p72"/>
          <p:cNvSpPr/>
          <p:nvPr/>
        </p:nvSpPr>
        <p:spPr>
          <a:xfrm>
            <a:off x="5376450" y="3487450"/>
            <a:ext cx="611225" cy="11525"/>
          </a:xfrm>
          <a:custGeom>
            <a:rect b="b" l="l" r="r" t="t"/>
            <a:pathLst>
              <a:path extrusionOk="0" h="461" w="24449">
                <a:moveTo>
                  <a:pt x="0" y="461"/>
                </a:moveTo>
                <a:cubicBezTo>
                  <a:pt x="8151" y="461"/>
                  <a:pt x="16298" y="0"/>
                  <a:pt x="24449" y="0"/>
                </a:cubicBezTo>
              </a:path>
            </a:pathLst>
          </a:custGeom>
          <a:noFill/>
          <a:ln cap="flat" cmpd="sng" w="7620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838" name="Google Shape;838;p72"/>
          <p:cNvSpPr/>
          <p:nvPr/>
        </p:nvSpPr>
        <p:spPr>
          <a:xfrm rot="5400000">
            <a:off x="4861411" y="4295762"/>
            <a:ext cx="349926" cy="24850"/>
          </a:xfrm>
          <a:custGeom>
            <a:rect b="b" l="l" r="r" t="t"/>
            <a:pathLst>
              <a:path extrusionOk="0" h="461" w="24449">
                <a:moveTo>
                  <a:pt x="0" y="461"/>
                </a:moveTo>
                <a:cubicBezTo>
                  <a:pt x="8151" y="461"/>
                  <a:pt x="16298" y="0"/>
                  <a:pt x="24449" y="0"/>
                </a:cubicBezTo>
              </a:path>
            </a:pathLst>
          </a:custGeom>
          <a:noFill/>
          <a:ln cap="flat" cmpd="sng" w="7620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Dhibaatooyinka wareegga (Circuit problems)</a:t>
            </a:r>
            <a:endParaRPr/>
          </a:p>
        </p:txBody>
      </p:sp>
      <p:pic>
        <p:nvPicPr>
          <p:cNvPr id="844" name="Google Shape;844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1221" y="904663"/>
            <a:ext cx="2357503" cy="3358975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73"/>
          <p:cNvSpPr txBox="1"/>
          <p:nvPr>
            <p:ph idx="1" type="body"/>
          </p:nvPr>
        </p:nvSpPr>
        <p:spPr>
          <a:xfrm>
            <a:off x="324000" y="1234425"/>
            <a:ext cx="3185100" cy="10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Wareegga (loop) hadda wuu jabay, korontaduna (electricity) ma qulquli karto.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46" name="Google Shape;846;p73"/>
          <p:cNvSpPr txBox="1"/>
          <p:nvPr>
            <p:ph idx="1" type="body"/>
          </p:nvPr>
        </p:nvSpPr>
        <p:spPr>
          <a:xfrm>
            <a:off x="324000" y="2485575"/>
            <a:ext cx="3045600" cy="85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Mararka qaarkood waxaan nidhaahnaa, “nalkii wuu gubtay (blown)”.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47" name="Google Shape;847;p73"/>
          <p:cNvSpPr txBox="1"/>
          <p:nvPr>
            <p:ph idx="1" type="body"/>
          </p:nvPr>
        </p:nvSpPr>
        <p:spPr>
          <a:xfrm>
            <a:off x="324000" y="3508725"/>
            <a:ext cx="34971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Hadda waa qayb cilladaysan (faulty component).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48" name="Google Shape;848;p73"/>
          <p:cNvSpPr txBox="1"/>
          <p:nvPr>
            <p:ph idx="1" type="body"/>
          </p:nvPr>
        </p:nvSpPr>
        <p:spPr>
          <a:xfrm>
            <a:off x="6309850" y="1079988"/>
            <a:ext cx="1059900" cy="50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farqi (gap)</a:t>
            </a:r>
            <a:endParaRPr/>
          </a:p>
        </p:txBody>
      </p:sp>
      <p:cxnSp>
        <p:nvCxnSpPr>
          <p:cNvPr id="849" name="Google Shape;849;p73"/>
          <p:cNvCxnSpPr/>
          <p:nvPr/>
        </p:nvCxnSpPr>
        <p:spPr>
          <a:xfrm flipH="1">
            <a:off x="5011200" y="1435500"/>
            <a:ext cx="1245600" cy="369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0" name="Google Shape;850;p73"/>
          <p:cNvSpPr/>
          <p:nvPr/>
        </p:nvSpPr>
        <p:spPr>
          <a:xfrm>
            <a:off x="5376450" y="3487450"/>
            <a:ext cx="611225" cy="11525"/>
          </a:xfrm>
          <a:custGeom>
            <a:rect b="b" l="l" r="r" t="t"/>
            <a:pathLst>
              <a:path extrusionOk="0" h="461" w="24449">
                <a:moveTo>
                  <a:pt x="0" y="461"/>
                </a:moveTo>
                <a:cubicBezTo>
                  <a:pt x="8151" y="461"/>
                  <a:pt x="16298" y="0"/>
                  <a:pt x="24449" y="0"/>
                </a:cubicBezTo>
              </a:path>
            </a:pathLst>
          </a:custGeom>
          <a:noFill/>
          <a:ln cap="flat" cmpd="sng" w="7620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851" name="Google Shape;851;p73"/>
          <p:cNvSpPr/>
          <p:nvPr/>
        </p:nvSpPr>
        <p:spPr>
          <a:xfrm rot="5400000">
            <a:off x="4861411" y="4295762"/>
            <a:ext cx="349926" cy="24850"/>
          </a:xfrm>
          <a:custGeom>
            <a:rect b="b" l="l" r="r" t="t"/>
            <a:pathLst>
              <a:path extrusionOk="0" h="461" w="24449">
                <a:moveTo>
                  <a:pt x="0" y="461"/>
                </a:moveTo>
                <a:cubicBezTo>
                  <a:pt x="8151" y="461"/>
                  <a:pt x="16298" y="0"/>
                  <a:pt x="24449" y="0"/>
                </a:cubicBezTo>
              </a:path>
            </a:pathLst>
          </a:custGeom>
          <a:noFill/>
          <a:ln cap="flat" cmpd="sng" w="7620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74"/>
          <p:cNvSpPr txBox="1"/>
          <p:nvPr>
            <p:ph type="title"/>
          </p:nvPr>
        </p:nvSpPr>
        <p:spPr>
          <a:xfrm>
            <a:off x="324000" y="748763"/>
            <a:ext cx="8179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Wareeggan (circuit), hal nalkii ayaa gubtay (blows).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Maxaa ku dhici doona kan kale?</a:t>
            </a:r>
            <a:endParaRPr/>
          </a:p>
        </p:txBody>
      </p:sp>
      <p:sp>
        <p:nvSpPr>
          <p:cNvPr id="857" name="Google Shape;857;p7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Dhibaatooyinka wareegga (Circuit problems)</a:t>
            </a:r>
            <a:endParaRPr/>
          </a:p>
        </p:txBody>
      </p:sp>
      <p:sp>
        <p:nvSpPr>
          <p:cNvPr id="858" name="Google Shape;858;p74"/>
          <p:cNvSpPr txBox="1"/>
          <p:nvPr>
            <p:ph idx="1" type="subTitle"/>
          </p:nvPr>
        </p:nvSpPr>
        <p:spPr>
          <a:xfrm>
            <a:off x="1034425" y="1837775"/>
            <a:ext cx="2131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wuu sii shidi doonaa (stay lit)</a:t>
            </a:r>
            <a:endParaRPr/>
          </a:p>
        </p:txBody>
      </p:sp>
      <p:sp>
        <p:nvSpPr>
          <p:cNvPr id="859" name="Google Shape;859;p74"/>
          <p:cNvSpPr txBox="1"/>
          <p:nvPr>
            <p:ph idx="3" type="subTitle"/>
          </p:nvPr>
        </p:nvSpPr>
        <p:spPr>
          <a:xfrm>
            <a:off x="1034425" y="2794250"/>
            <a:ext cx="28800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waxay noqon doontaa mid iftiin badan</a:t>
            </a:r>
            <a:endParaRPr/>
          </a:p>
        </p:txBody>
      </p:sp>
      <p:sp>
        <p:nvSpPr>
          <p:cNvPr id="860" name="Google Shape;860;p74"/>
          <p:cNvSpPr txBox="1"/>
          <p:nvPr>
            <p:ph idx="4" type="subTitle"/>
          </p:nvPr>
        </p:nvSpPr>
        <p:spPr>
          <a:xfrm>
            <a:off x="1034425" y="3766975"/>
            <a:ext cx="28800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waxay bakhti doontaa</a:t>
            </a:r>
            <a:endParaRPr/>
          </a:p>
        </p:txBody>
      </p:sp>
      <p:pic>
        <p:nvPicPr>
          <p:cNvPr id="861" name="Google Shape;86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0000" y="1498416"/>
            <a:ext cx="4419600" cy="2821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4983" y="37581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5"/>
          <p:cNvSpPr txBox="1"/>
          <p:nvPr>
            <p:ph idx="1" type="body"/>
          </p:nvPr>
        </p:nvSpPr>
        <p:spPr>
          <a:xfrm>
            <a:off x="324000" y="759300"/>
            <a:ext cx="73662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 jira sababo kale oo wareegga (circuit) uusan u shaqayn karin:</a:t>
            </a:r>
            <a:endParaRPr/>
          </a:p>
        </p:txBody>
      </p:sp>
      <p:sp>
        <p:nvSpPr>
          <p:cNvPr id="868" name="Google Shape;868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Dhibaatooyinka wareegga (Circuit)</a:t>
            </a:r>
            <a:endParaRPr/>
          </a:p>
        </p:txBody>
      </p:sp>
      <p:sp>
        <p:nvSpPr>
          <p:cNvPr id="869" name="Google Shape;869;p75"/>
          <p:cNvSpPr txBox="1"/>
          <p:nvPr>
            <p:ph idx="1" type="body"/>
          </p:nvPr>
        </p:nvSpPr>
        <p:spPr>
          <a:xfrm>
            <a:off x="324000" y="2650475"/>
            <a:ext cx="5054400" cy="154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Nalka (bulb) laga yaabaa inaan si fiican loogu maro gudaha qabaha (holder) oo uusan taaban xiriiriyeyaasha (connectors).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70" name="Google Shape;870;p75"/>
          <p:cNvSpPr txBox="1"/>
          <p:nvPr>
            <p:ph idx="1" type="body"/>
          </p:nvPr>
        </p:nvSpPr>
        <p:spPr>
          <a:xfrm>
            <a:off x="324000" y="1620000"/>
            <a:ext cx="8496000" cy="89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Nalka (bulb) waa mid qiime aad u sarreeya oo u baahan koronto badan si uu u iftiimo. Weli wuxuu u oggolaanayaa korontada inay socoto, laakiin ma iftiimayo.</a:t>
            </a:r>
            <a:endParaRPr/>
          </a:p>
        </p:txBody>
      </p:sp>
      <p:pic>
        <p:nvPicPr>
          <p:cNvPr id="871" name="Google Shape;871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8650" y="2518211"/>
            <a:ext cx="2570286" cy="202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76"/>
          <p:cNvSpPr txBox="1"/>
          <p:nvPr>
            <p:ph idx="1" type="body"/>
          </p:nvPr>
        </p:nvSpPr>
        <p:spPr>
          <a:xfrm>
            <a:off x="324000" y="759300"/>
            <a:ext cx="6413400" cy="50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Nalkan (bulb) si fiican looguma marin.</a:t>
            </a:r>
            <a:endParaRPr/>
          </a:p>
        </p:txBody>
      </p:sp>
      <p:sp>
        <p:nvSpPr>
          <p:cNvPr id="877" name="Google Shape;877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Dhibaatooyinka wareegga (Circuit)</a:t>
            </a:r>
            <a:endParaRPr/>
          </a:p>
        </p:txBody>
      </p:sp>
      <p:pic>
        <p:nvPicPr>
          <p:cNvPr id="878" name="Google Shape;87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38" y="1296900"/>
            <a:ext cx="2707926" cy="352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9999" y="1416637"/>
            <a:ext cx="2572325" cy="25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76"/>
          <p:cNvSpPr txBox="1"/>
          <p:nvPr>
            <p:ph idx="1" type="body"/>
          </p:nvPr>
        </p:nvSpPr>
        <p:spPr>
          <a:xfrm>
            <a:off x="4320000" y="3983350"/>
            <a:ext cx="2881500" cy="50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jira farqi (gap), kaas oo jebiya wareegga (circuit).</a:t>
            </a:r>
            <a:endParaRPr/>
          </a:p>
        </p:txBody>
      </p:sp>
      <p:sp>
        <p:nvSpPr>
          <p:cNvPr id="881" name="Google Shape;881;p76"/>
          <p:cNvSpPr txBox="1"/>
          <p:nvPr>
            <p:ph idx="1" type="body"/>
          </p:nvPr>
        </p:nvSpPr>
        <p:spPr>
          <a:xfrm>
            <a:off x="7048850" y="3081000"/>
            <a:ext cx="9402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farqi (gap)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882" name="Google Shape;882;p76"/>
          <p:cNvCxnSpPr>
            <a:stCxn id="881" idx="1"/>
          </p:cNvCxnSpPr>
          <p:nvPr/>
        </p:nvCxnSpPr>
        <p:spPr>
          <a:xfrm rot="10800000">
            <a:off x="5712950" y="3219600"/>
            <a:ext cx="13359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3" name="Google Shape;883;p76"/>
          <p:cNvSpPr txBox="1"/>
          <p:nvPr>
            <p:ph idx="1" type="body"/>
          </p:nvPr>
        </p:nvSpPr>
        <p:spPr>
          <a:xfrm>
            <a:off x="2637250" y="3816613"/>
            <a:ext cx="10599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qabaha (holder)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884" name="Google Shape;884;p76"/>
          <p:cNvCxnSpPr>
            <a:stCxn id="883" idx="1"/>
          </p:cNvCxnSpPr>
          <p:nvPr/>
        </p:nvCxnSpPr>
        <p:spPr>
          <a:xfrm rot="10800000">
            <a:off x="2067550" y="3955213"/>
            <a:ext cx="5697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77"/>
          <p:cNvSpPr txBox="1"/>
          <p:nvPr>
            <p:ph idx="1" type="body"/>
          </p:nvPr>
        </p:nvSpPr>
        <p:spPr>
          <a:xfrm>
            <a:off x="324000" y="7593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Siligga (wire) birta ah ee gudaha fiilada (lead) wuu jabi karaa ama wuu kala go'i karaa.</a:t>
            </a:r>
            <a:endParaRPr/>
          </a:p>
        </p:txBody>
      </p:sp>
      <p:sp>
        <p:nvSpPr>
          <p:cNvPr id="890" name="Google Shape;890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Dhibaatooyinka wareegga (Circuit)</a:t>
            </a:r>
            <a:endParaRPr/>
          </a:p>
        </p:txBody>
      </p:sp>
      <p:pic>
        <p:nvPicPr>
          <p:cNvPr id="891" name="Google Shape;89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3453" y="1503450"/>
            <a:ext cx="3133323" cy="2393100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77"/>
          <p:cNvSpPr/>
          <p:nvPr/>
        </p:nvSpPr>
        <p:spPr>
          <a:xfrm>
            <a:off x="3208350" y="3118400"/>
            <a:ext cx="542100" cy="4959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78"/>
          <p:cNvSpPr txBox="1"/>
          <p:nvPr>
            <p:ph idx="1" type="body"/>
          </p:nvPr>
        </p:nvSpPr>
        <p:spPr>
          <a:xfrm>
            <a:off x="324000" y="759300"/>
            <a:ext cx="7135200" cy="5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Xataa fiilada (lead) u muuqata mid fiican waxaa laga yaabaa inay gudaha ku xumaatay.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98" name="Google Shape;898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Dhibaatooyinka wareegga (Circuit)</a:t>
            </a:r>
            <a:endParaRPr/>
          </a:p>
        </p:txBody>
      </p:sp>
      <p:pic>
        <p:nvPicPr>
          <p:cNvPr id="899" name="Google Shape;899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0388" y="1419000"/>
            <a:ext cx="3857625" cy="2905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0" name="Google Shape;900;p78"/>
          <p:cNvGrpSpPr/>
          <p:nvPr/>
        </p:nvGrpSpPr>
        <p:grpSpPr>
          <a:xfrm>
            <a:off x="2358650" y="1419000"/>
            <a:ext cx="3286615" cy="2905125"/>
            <a:chOff x="2032013" y="1419000"/>
            <a:chExt cx="3286615" cy="2905125"/>
          </a:xfrm>
        </p:grpSpPr>
        <p:pic>
          <p:nvPicPr>
            <p:cNvPr id="901" name="Google Shape;901;p78"/>
            <p:cNvPicPr preferRelativeResize="0"/>
            <p:nvPr/>
          </p:nvPicPr>
          <p:blipFill rotWithShape="1">
            <a:blip r:embed="rId4">
              <a:alphaModFix/>
            </a:blip>
            <a:srcRect b="18517" l="19946" r="12962" t="7441"/>
            <a:stretch/>
          </p:blipFill>
          <p:spPr>
            <a:xfrm>
              <a:off x="2570925" y="1419000"/>
              <a:ext cx="2747703" cy="29051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02" name="Google Shape;902;p78"/>
            <p:cNvCxnSpPr>
              <a:endCxn id="903" idx="1"/>
            </p:cNvCxnSpPr>
            <p:nvPr/>
          </p:nvCxnSpPr>
          <p:spPr>
            <a:xfrm flipH="1" rot="10800000">
              <a:off x="2032013" y="1994742"/>
              <a:ext cx="1319700" cy="1303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4" name="Google Shape;904;p78"/>
            <p:cNvCxnSpPr>
              <a:endCxn id="903" idx="4"/>
            </p:cNvCxnSpPr>
            <p:nvPr/>
          </p:nvCxnSpPr>
          <p:spPr>
            <a:xfrm flipH="1" rot="10800000">
              <a:off x="2216425" y="3540100"/>
              <a:ext cx="1787700" cy="126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03" name="Google Shape;903;p78"/>
            <p:cNvSpPr/>
            <p:nvPr/>
          </p:nvSpPr>
          <p:spPr>
            <a:xfrm>
              <a:off x="3081475" y="1729600"/>
              <a:ext cx="1845300" cy="18105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05" name="Google Shape;905;p78"/>
          <p:cNvSpPr txBox="1"/>
          <p:nvPr>
            <p:ph idx="1" type="body"/>
          </p:nvPr>
        </p:nvSpPr>
        <p:spPr>
          <a:xfrm>
            <a:off x="6428413" y="2178525"/>
            <a:ext cx="1615200" cy="780300"/>
          </a:xfrm>
          <a:prstGeom prst="rect">
            <a:avLst/>
          </a:prstGeom>
        </p:spPr>
        <p:txBody>
          <a:bodyPr anchorCtr="0" anchor="t" bIns="91425" lIns="36000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farqi (gap) u dhexeeya siligga (wire) iyo biinka (pin)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906" name="Google Shape;906;p78"/>
          <p:cNvCxnSpPr>
            <a:endCxn id="905" idx="1"/>
          </p:cNvCxnSpPr>
          <p:nvPr/>
        </p:nvCxnSpPr>
        <p:spPr>
          <a:xfrm>
            <a:off x="4274113" y="2568675"/>
            <a:ext cx="21543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" name="Google Shape;911;p79" title="inertial-1341699_128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5400000">
            <a:off x="2460027" y="1674950"/>
            <a:ext cx="3219450" cy="2145451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Dhibaatooyinka wareegga (Circuit)</a:t>
            </a:r>
            <a:endParaRPr/>
          </a:p>
        </p:txBody>
      </p:sp>
      <p:sp>
        <p:nvSpPr>
          <p:cNvPr id="913" name="Google Shape;913;p79"/>
          <p:cNvSpPr txBox="1"/>
          <p:nvPr>
            <p:ph idx="1" type="body"/>
          </p:nvPr>
        </p:nvSpPr>
        <p:spPr>
          <a:xfrm>
            <a:off x="324000" y="733125"/>
            <a:ext cx="5733000" cy="81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Xirmooyinka birta lagu shubay (soldered joints) waa jabi karaan ama waa dabci karaan.</a:t>
            </a:r>
            <a:endParaRPr/>
          </a:p>
        </p:txBody>
      </p:sp>
      <p:sp>
        <p:nvSpPr>
          <p:cNvPr id="914" name="Google Shape;914;p79"/>
          <p:cNvSpPr txBox="1"/>
          <p:nvPr>
            <p:ph idx="1" type="body"/>
          </p:nvPr>
        </p:nvSpPr>
        <p:spPr>
          <a:xfrm>
            <a:off x="1294950" y="3254975"/>
            <a:ext cx="779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birta lagu shubo (solder)</a:t>
            </a:r>
            <a:endParaRPr sz="1800"/>
          </a:p>
        </p:txBody>
      </p:sp>
      <p:cxnSp>
        <p:nvCxnSpPr>
          <p:cNvPr id="915" name="Google Shape;915;p79"/>
          <p:cNvCxnSpPr/>
          <p:nvPr/>
        </p:nvCxnSpPr>
        <p:spPr>
          <a:xfrm rot="10800000">
            <a:off x="2164500" y="3393575"/>
            <a:ext cx="11439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" name="Google Shape;92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7250" y="1839300"/>
            <a:ext cx="5622000" cy="2686635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80"/>
          <p:cNvSpPr txBox="1"/>
          <p:nvPr>
            <p:ph idx="1" type="body"/>
          </p:nvPr>
        </p:nvSpPr>
        <p:spPr>
          <a:xfrm>
            <a:off x="375750" y="919650"/>
            <a:ext cx="6908700" cy="70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Resistor-kaan wuxuu leeyahay xiriir wanaagsan, isagoo sameynaya wareeg (circuit) dhammaystiran.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22" name="Google Shape;922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Dhibaatooyinka wareegga (Circuit)</a:t>
            </a:r>
            <a:endParaRPr/>
          </a:p>
        </p:txBody>
      </p:sp>
      <p:sp>
        <p:nvSpPr>
          <p:cNvPr id="923" name="Google Shape;923;p80"/>
          <p:cNvSpPr txBox="1"/>
          <p:nvPr>
            <p:ph idx="1" type="body"/>
          </p:nvPr>
        </p:nvSpPr>
        <p:spPr>
          <a:xfrm>
            <a:off x="1819475" y="3294525"/>
            <a:ext cx="8352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farqi (gap) ma jiro</a:t>
            </a:r>
            <a:endParaRPr sz="1800"/>
          </a:p>
        </p:txBody>
      </p:sp>
      <p:cxnSp>
        <p:nvCxnSpPr>
          <p:cNvPr id="924" name="Google Shape;924;p80"/>
          <p:cNvCxnSpPr>
            <a:stCxn id="923" idx="3"/>
          </p:cNvCxnSpPr>
          <p:nvPr/>
        </p:nvCxnSpPr>
        <p:spPr>
          <a:xfrm>
            <a:off x="2654675" y="3433125"/>
            <a:ext cx="12927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9" name="Google Shape;92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7089" y="1839301"/>
            <a:ext cx="5182161" cy="2517925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81"/>
          <p:cNvSpPr txBox="1"/>
          <p:nvPr>
            <p:ph idx="1" type="body"/>
          </p:nvPr>
        </p:nvSpPr>
        <p:spPr>
          <a:xfrm>
            <a:off x="324000" y="759300"/>
            <a:ext cx="7078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Halkan, birta lagu shubay (solder) way dabacsan tahay oo wareegga (circuit) wuu jabay.</a:t>
            </a:r>
            <a:endParaRPr/>
          </a:p>
        </p:txBody>
      </p:sp>
      <p:sp>
        <p:nvSpPr>
          <p:cNvPr id="931" name="Google Shape;931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Dhibaatooyinka wareegga (Circuit)</a:t>
            </a:r>
            <a:endParaRPr/>
          </a:p>
        </p:txBody>
      </p:sp>
      <p:sp>
        <p:nvSpPr>
          <p:cNvPr id="932" name="Google Shape;932;p81"/>
          <p:cNvSpPr txBox="1"/>
          <p:nvPr>
            <p:ph idx="1" type="body"/>
          </p:nvPr>
        </p:nvSpPr>
        <p:spPr>
          <a:xfrm>
            <a:off x="2067575" y="3065925"/>
            <a:ext cx="5871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farqiga (gap)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933" name="Google Shape;933;p81"/>
          <p:cNvCxnSpPr>
            <a:stCxn id="932" idx="3"/>
          </p:cNvCxnSpPr>
          <p:nvPr/>
        </p:nvCxnSpPr>
        <p:spPr>
          <a:xfrm>
            <a:off x="2654675" y="3204525"/>
            <a:ext cx="14742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82"/>
          <p:cNvSpPr txBox="1"/>
          <p:nvPr>
            <p:ph type="title"/>
          </p:nvPr>
        </p:nvSpPr>
        <p:spPr>
          <a:xfrm>
            <a:off x="324000" y="7163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Dhibaatooyinkan midkee aan keenin farqi (gap) ku jira wareegga (circuit)?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39" name="Google Shape;939;p8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Dhibaatooyinka wareegga (Circuit)</a:t>
            </a:r>
            <a:endParaRPr/>
          </a:p>
        </p:txBody>
      </p:sp>
      <p:sp>
        <p:nvSpPr>
          <p:cNvPr id="940" name="Google Shape;940;p8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fiilada (filament) way dhalaashaa</a:t>
            </a:r>
            <a:endParaRPr/>
          </a:p>
        </p:txBody>
      </p:sp>
      <p:sp>
        <p:nvSpPr>
          <p:cNvPr id="941" name="Google Shape;941;p8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nalka (bulb) qiimihiisu wuu sarreeyaa oo ma shito</a:t>
            </a:r>
            <a:endParaRPr/>
          </a:p>
        </p:txBody>
      </p:sp>
      <p:sp>
        <p:nvSpPr>
          <p:cNvPr id="942" name="Google Shape;942;p8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birta lagu shubay (solder) way dabacsan tahay</a:t>
            </a:r>
            <a:endParaRPr/>
          </a:p>
        </p:txBody>
      </p:sp>
      <p:sp>
        <p:nvSpPr>
          <p:cNvPr id="943" name="Google Shape;943;p8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siliga (wire) ku jira hogaamiyaha (lead) wuu jabaa</a:t>
            </a:r>
            <a:endParaRPr/>
          </a:p>
        </p:txBody>
      </p:sp>
      <p:pic>
        <p:nvPicPr>
          <p:cNvPr id="944" name="Google Shape;944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6208" y="23957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83"/>
          <p:cNvSpPr txBox="1"/>
          <p:nvPr>
            <p:ph idx="1" type="body"/>
          </p:nvPr>
        </p:nvSpPr>
        <p:spPr>
          <a:xfrm>
            <a:off x="324000" y="1061400"/>
            <a:ext cx="8237700" cy="127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Suad waxay samaysay wareeggan (circuit) si uu u shideeyo matoorka (motor) iyo laba nal (lamps).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Ma shaqeynayo.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Liis garo qaar ka mid ah hubinta (checks) ay samayn karto si ay u hagaajiso dhibaatada.</a:t>
            </a:r>
            <a:endParaRPr/>
          </a:p>
        </p:txBody>
      </p:sp>
      <p:sp>
        <p:nvSpPr>
          <p:cNvPr id="950" name="Google Shape;950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Dhibaatooyinka wareegga (Circuit)</a:t>
            </a:r>
            <a:endParaRPr/>
          </a:p>
        </p:txBody>
      </p:sp>
      <p:pic>
        <p:nvPicPr>
          <p:cNvPr id="951" name="Google Shape;951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125" y="2506475"/>
            <a:ext cx="6102675" cy="248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8154" y="1949017"/>
            <a:ext cx="1122700" cy="124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Dhibaatooyinka wareegga (Circuit)</a:t>
            </a:r>
            <a:endParaRPr/>
          </a:p>
        </p:txBody>
      </p:sp>
      <p:sp>
        <p:nvSpPr>
          <p:cNvPr id="958" name="Google Shape;958;p84"/>
          <p:cNvSpPr txBox="1"/>
          <p:nvPr/>
        </p:nvSpPr>
        <p:spPr>
          <a:xfrm>
            <a:off x="323925" y="1199200"/>
            <a:ext cx="8496000" cy="3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Waxay samayn kartaa qaar ama dhammaan kuwan soo socda: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Hubi in dhammaan unugyada (cells) ku jira baytariyada (battery) ay si sax ah u jihaysan yihiin.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Hubi xidhidh kasta (connection) inuu dabacsan yahay iyo in kale.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Ku beddel nalkasta (bulb), mid ka mid ah, mid aad ogtahay inuu shaqeeyo.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Ku beddel matoorka (motor) mid aad ogtahay inuu shaqeeyo.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Ku beddel hogaamiye kasta (lead), mid ka mid ah, mid aad ogtahay inuu shaqeeyo.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Isku day inaad shidto oo damiso furaha (switch), ku beddel haddii loo baahdo.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Tijaabi qayb kasta (component) adoo ku xidhaya nal (bulb) labada dhinac si aad u aragto haddii ay shaqeyso.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Kala fur wareegga oo dib u dhis, bilow unug shaqeeya iyo nalka, ka dib ku dar hal qayb markiiba.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59" name="Google Shape;959;p84"/>
          <p:cNvSpPr txBox="1"/>
          <p:nvPr>
            <p:ph idx="1" type="body"/>
          </p:nvPr>
        </p:nvSpPr>
        <p:spPr>
          <a:xfrm>
            <a:off x="324000" y="759300"/>
            <a:ext cx="8496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Qor qaar ka mid ah hubinta ay samayn karto si loo hagaajiyo dhibaatada.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85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Dhibaatooyinka wareegga (Circuit)</a:t>
            </a:r>
            <a:endParaRPr/>
          </a:p>
        </p:txBody>
      </p:sp>
      <p:sp>
        <p:nvSpPr>
          <p:cNvPr id="965" name="Google Shape;965;p85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Dhisidda iyo isticmaalka wareeg tijaabo ah</a:t>
            </a:r>
            <a:endParaRPr/>
          </a:p>
        </p:txBody>
      </p:sp>
      <p:sp>
        <p:nvSpPr>
          <p:cNvPr id="966" name="Google Shape;966;p85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Tijaabinta wareegyada markaad dhisayso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67" name="Google Shape;967;p85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Hagaajinta wareegyada khaldan</a:t>
            </a:r>
            <a:endParaRPr/>
          </a:p>
        </p:txBody>
      </p:sp>
      <p:pic>
        <p:nvPicPr>
          <p:cNvPr id="968" name="Google Shape;96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550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86"/>
          <p:cNvSpPr txBox="1"/>
          <p:nvPr>
            <p:ph idx="1" type="body"/>
          </p:nvPr>
        </p:nvSpPr>
        <p:spPr>
          <a:xfrm>
            <a:off x="324000" y="1885225"/>
            <a:ext cx="4248000" cy="119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Koronto-yaqaannadu waxay tijaabin karaan qaybaha (components) iyagoo isticmaalaya multimeter si ay u arkaan inay si sax ah u shaqeeyaan.</a:t>
            </a:r>
            <a:endParaRPr/>
          </a:p>
        </p:txBody>
      </p:sp>
      <p:sp>
        <p:nvSpPr>
          <p:cNvPr id="974" name="Google Shape;974;p86"/>
          <p:cNvSpPr txBox="1"/>
          <p:nvPr>
            <p:ph type="title"/>
          </p:nvPr>
        </p:nvSpPr>
        <p:spPr>
          <a:xfrm>
            <a:off x="324000" y="11200"/>
            <a:ext cx="82494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Dhisidda iyo isticmaalka wareeg tijaabo ah</a:t>
            </a:r>
            <a:endParaRPr/>
          </a:p>
        </p:txBody>
      </p:sp>
      <p:pic>
        <p:nvPicPr>
          <p:cNvPr id="975" name="Google Shape;975;p86"/>
          <p:cNvPicPr preferRelativeResize="0"/>
          <p:nvPr/>
        </p:nvPicPr>
        <p:blipFill rotWithShape="1">
          <a:blip r:embed="rId3">
            <a:alphaModFix/>
          </a:blip>
          <a:srcRect b="0" l="9771" r="0" t="9024"/>
          <a:stretch/>
        </p:blipFill>
        <p:spPr>
          <a:xfrm>
            <a:off x="4824000" y="1749700"/>
            <a:ext cx="3321200" cy="251155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86"/>
          <p:cNvSpPr txBox="1"/>
          <p:nvPr/>
        </p:nvSpPr>
        <p:spPr>
          <a:xfrm>
            <a:off x="4824000" y="1009325"/>
            <a:ext cx="1454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multimeter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7" name="Google Shape;977;p86"/>
          <p:cNvCxnSpPr>
            <a:stCxn id="976" idx="2"/>
          </p:cNvCxnSpPr>
          <p:nvPr/>
        </p:nvCxnSpPr>
        <p:spPr>
          <a:xfrm>
            <a:off x="5551200" y="1471025"/>
            <a:ext cx="0" cy="8064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8" name="Google Shape;978;p86"/>
          <p:cNvSpPr txBox="1"/>
          <p:nvPr>
            <p:ph idx="1" type="body"/>
          </p:nvPr>
        </p:nvSpPr>
        <p:spPr>
          <a:xfrm>
            <a:off x="380100" y="3398100"/>
            <a:ext cx="40239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Badanaa, waa in la arko inay u oggolaadaan korontada inay dhex socoto.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87"/>
          <p:cNvSpPr txBox="1"/>
          <p:nvPr>
            <p:ph idx="1" type="body"/>
          </p:nvPr>
        </p:nvSpPr>
        <p:spPr>
          <a:xfrm>
            <a:off x="324000" y="810000"/>
            <a:ext cx="4736700" cy="181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Waxaad dhisi kartaa wareeg tijaabo fudud oo leh unug, nalka, iyo xadhko (leads).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84" name="Google Shape;984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Dhisidda iyo isticmaalka wareeg tijaabo ah</a:t>
            </a:r>
            <a:endParaRPr/>
          </a:p>
        </p:txBody>
      </p:sp>
      <p:pic>
        <p:nvPicPr>
          <p:cNvPr id="985" name="Google Shape;98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0687" y="810000"/>
            <a:ext cx="3267175" cy="2935617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87"/>
          <p:cNvSpPr txBox="1"/>
          <p:nvPr>
            <p:ph idx="1" type="body"/>
          </p:nvPr>
        </p:nvSpPr>
        <p:spPr>
          <a:xfrm>
            <a:off x="324000" y="2004325"/>
            <a:ext cx="4500000" cy="84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 in wareeggu shaqeeyo adigoo si adag u taabtay xadhkaha (leads).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87" name="Google Shape;987;p87"/>
          <p:cNvSpPr/>
          <p:nvPr/>
        </p:nvSpPr>
        <p:spPr>
          <a:xfrm>
            <a:off x="5102500" y="2649925"/>
            <a:ext cx="406200" cy="4062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87"/>
          <p:cNvSpPr/>
          <p:nvPr/>
        </p:nvSpPr>
        <p:spPr>
          <a:xfrm>
            <a:off x="6139025" y="2700000"/>
            <a:ext cx="406200" cy="4062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9" name="Google Shape;989;p87"/>
          <p:cNvCxnSpPr>
            <a:stCxn id="987" idx="6"/>
            <a:endCxn id="988" idx="2"/>
          </p:cNvCxnSpPr>
          <p:nvPr/>
        </p:nvCxnSpPr>
        <p:spPr>
          <a:xfrm>
            <a:off x="5508700" y="2853025"/>
            <a:ext cx="630300" cy="501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0" name="Google Shape;990;p87"/>
          <p:cNvSpPr txBox="1"/>
          <p:nvPr>
            <p:ph idx="1" type="body"/>
          </p:nvPr>
        </p:nvSpPr>
        <p:spPr>
          <a:xfrm>
            <a:off x="324000" y="2819100"/>
            <a:ext cx="3444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Nalku waa inuu iftiimaa.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91" name="Google Shape;991;p87"/>
          <p:cNvSpPr txBox="1"/>
          <p:nvPr>
            <p:ph idx="1" type="body"/>
          </p:nvPr>
        </p:nvSpPr>
        <p:spPr>
          <a:xfrm>
            <a:off x="324000" y="3983800"/>
            <a:ext cx="8496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Haddii uusan shaqeyn, beddel qaybaha, mid mid, ilaa uu shaqeeyo.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88"/>
          <p:cNvSpPr txBox="1"/>
          <p:nvPr>
            <p:ph idx="1" type="body"/>
          </p:nvPr>
        </p:nvSpPr>
        <p:spPr>
          <a:xfrm>
            <a:off x="324000" y="759300"/>
            <a:ext cx="4162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Wareegga tijaabada ah ayaa loo isticmaalayaa in lagu tijaabiyo xadhig (lead).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97" name="Google Shape;997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Dhisidda iyo isticmaalka wareeg tijaabo ah</a:t>
            </a:r>
            <a:endParaRPr/>
          </a:p>
        </p:txBody>
      </p:sp>
      <p:pic>
        <p:nvPicPr>
          <p:cNvPr id="998" name="Google Shape;99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4000" y="858258"/>
            <a:ext cx="3891700" cy="2822775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88"/>
          <p:cNvSpPr txBox="1"/>
          <p:nvPr>
            <p:ph idx="1" type="body"/>
          </p:nvPr>
        </p:nvSpPr>
        <p:spPr>
          <a:xfrm>
            <a:off x="324000" y="1765800"/>
            <a:ext cx="36579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Nalku ma iftiimin.</a:t>
            </a:r>
            <a:endParaRPr/>
          </a:p>
        </p:txBody>
      </p:sp>
      <p:sp>
        <p:nvSpPr>
          <p:cNvPr id="1000" name="Google Shape;1000;p88"/>
          <p:cNvSpPr txBox="1"/>
          <p:nvPr>
            <p:ph idx="1" type="body"/>
          </p:nvPr>
        </p:nvSpPr>
        <p:spPr>
          <a:xfrm>
            <a:off x="409800" y="2901275"/>
            <a:ext cx="4276800" cy="15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xadhkuhu (leads) si fiican uguma cadaadinayaan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xadhigga la tijaabinayo wuu khaldan yahay</a:t>
            </a:r>
            <a:endParaRPr/>
          </a:p>
        </p:txBody>
      </p:sp>
      <p:sp>
        <p:nvSpPr>
          <p:cNvPr id="1001" name="Google Shape;1001;p88"/>
          <p:cNvSpPr txBox="1"/>
          <p:nvPr>
            <p:ph idx="1" type="body"/>
          </p:nvPr>
        </p:nvSpPr>
        <p:spPr>
          <a:xfrm>
            <a:off x="324000" y="2307300"/>
            <a:ext cx="3303900" cy="52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Tani waxay noqon kartaa sababtoo ah: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89"/>
          <p:cNvSpPr txBox="1"/>
          <p:nvPr>
            <p:ph idx="1" type="body"/>
          </p:nvPr>
        </p:nvSpPr>
        <p:spPr>
          <a:xfrm>
            <a:off x="324000" y="765600"/>
            <a:ext cx="4393200" cy="15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Waxaad ku tababaran kartaa isticmaalka wareeg tijaabo ah si aad u aragto in qaybaha iyo walxaha kala duwan ay u oggolaadaan korontada inay dhex socoto.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07" name="Google Shape;1007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Dhismaha iyo isticmaalka wareegga tijaabada (test circuit)</a:t>
            </a:r>
            <a:endParaRPr/>
          </a:p>
        </p:txBody>
      </p:sp>
      <p:pic>
        <p:nvPicPr>
          <p:cNvPr id="1008" name="Google Shape;1008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0687" y="810000"/>
            <a:ext cx="3267175" cy="2935617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89"/>
          <p:cNvSpPr txBox="1"/>
          <p:nvPr>
            <p:ph idx="1" type="body"/>
          </p:nvPr>
        </p:nvSpPr>
        <p:spPr>
          <a:xfrm>
            <a:off x="324000" y="2700000"/>
            <a:ext cx="40830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Walxaha sidoo kale waa la tijaabin karaa si loo ogaado haddii ay yihiin kirishtoob (conductors) ama insulators (insulators).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cxnSp>
        <p:nvCxnSpPr>
          <p:cNvPr id="1010" name="Google Shape;1010;p89"/>
          <p:cNvCxnSpPr>
            <a:stCxn id="1011" idx="4"/>
          </p:cNvCxnSpPr>
          <p:nvPr/>
        </p:nvCxnSpPr>
        <p:spPr>
          <a:xfrm>
            <a:off x="6031050" y="3109325"/>
            <a:ext cx="0" cy="11340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2" name="Google Shape;1012;p89"/>
          <p:cNvSpPr txBox="1"/>
          <p:nvPr/>
        </p:nvSpPr>
        <p:spPr>
          <a:xfrm>
            <a:off x="2658602" y="4155675"/>
            <a:ext cx="370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dheji qaybta ama shayga halkan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89"/>
          <p:cNvSpPr/>
          <p:nvPr/>
        </p:nvSpPr>
        <p:spPr>
          <a:xfrm>
            <a:off x="5774400" y="2631425"/>
            <a:ext cx="513300" cy="4779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90"/>
          <p:cNvSpPr txBox="1"/>
          <p:nvPr>
            <p:ph type="title"/>
          </p:nvPr>
        </p:nvSpPr>
        <p:spPr>
          <a:xfrm>
            <a:off x="324000" y="8100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Laba ka mid ah kuwan soo socda ayaa joojin lahaa laydhka (lamp) wareegga tijaabada inuu shido?</a:t>
            </a:r>
            <a:endParaRPr/>
          </a:p>
        </p:txBody>
      </p:sp>
      <p:sp>
        <p:nvSpPr>
          <p:cNvPr id="1018" name="Google Shape;1018;p9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Dhismaha iyo isticmaalka wareegga tijaabada</a:t>
            </a:r>
            <a:endParaRPr/>
          </a:p>
        </p:txBody>
      </p:sp>
      <p:sp>
        <p:nvSpPr>
          <p:cNvPr id="1019" name="Google Shape;1019;p9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girgirta tijaabada (test bulb) aad loo kudhiiday</a:t>
            </a:r>
            <a:endParaRPr/>
          </a:p>
        </p:txBody>
      </p:sp>
      <p:sp>
        <p:nvSpPr>
          <p:cNvPr id="1020" name="Google Shape;1020;p9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xadhkaha (leads) si ku filan looma riixin</a:t>
            </a:r>
            <a:endParaRPr/>
          </a:p>
        </p:txBody>
      </p:sp>
      <p:sp>
        <p:nvSpPr>
          <p:cNvPr id="1021" name="Google Shape;1021;p9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filament-ka (filament) girgirta tijaabada wuu dhalaalay</a:t>
            </a:r>
            <a:endParaRPr/>
          </a:p>
        </p:txBody>
      </p:sp>
      <p:sp>
        <p:nvSpPr>
          <p:cNvPr id="1022" name="Google Shape;1022;p9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unugga (cell) waa qaab qaldan</a:t>
            </a:r>
            <a:endParaRPr/>
          </a:p>
        </p:txBody>
      </p:sp>
      <p:pic>
        <p:nvPicPr>
          <p:cNvPr id="1023" name="Google Shape;1023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408" y="3286638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9833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91"/>
          <p:cNvSpPr txBox="1"/>
          <p:nvPr>
            <p:ph idx="1" type="body"/>
          </p:nvPr>
        </p:nvSpPr>
        <p:spPr>
          <a:xfrm>
            <a:off x="324000" y="810000"/>
            <a:ext cx="8496000" cy="12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 oo isticmaal wareeg tijaabo ah si aad u hubiso qaybaha iyo walxaha kala duwan inay koronto (electricity) mariyaan iyo in kale.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dheji natiijooyinkaaga miis (table).</a:t>
            </a:r>
            <a:endParaRPr/>
          </a:p>
        </p:txBody>
      </p:sp>
      <p:sp>
        <p:nvSpPr>
          <p:cNvPr id="1030" name="Google Shape;1030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Dhismaha iyo isticmaalka wareegga tijaabada</a:t>
            </a:r>
            <a:endParaRPr/>
          </a:p>
        </p:txBody>
      </p:sp>
      <p:graphicFrame>
        <p:nvGraphicFramePr>
          <p:cNvPr id="1031" name="Google Shape;1031;p91"/>
          <p:cNvGraphicFramePr/>
          <p:nvPr/>
        </p:nvGraphicFramePr>
        <p:xfrm>
          <a:off x="1605625" y="22453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{47CC7A20-5FAE-41D1-980A-5A494352C912}</a:tableStyleId>
              </a:tblPr>
              <a:tblGrid>
                <a:gridCol w="2083800"/>
                <a:gridCol w="1924475"/>
                <a:gridCol w="1924475"/>
              </a:tblGrid>
              <a:tr h="43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shay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54000" marL="54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kirishtoob (conductor)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54000" marL="54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insulator (insulator)</a:t>
                      </a: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54000" marL="54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girgir (lamp)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xadhig shaybaadh (lab lead)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resistor (resistor)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tusaale balaastiig (plastic ruler)</a:t>
                      </a:r>
                      <a:endParaRPr sz="1600"/>
                    </a:p>
                  </a:txBody>
                  <a:tcPr marT="0" marB="0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maqas bir ah (steel scissors)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qalin ‘lead’ (pencil ‘lead’)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92"/>
          <p:cNvSpPr txBox="1"/>
          <p:nvPr>
            <p:ph idx="1" type="body"/>
          </p:nvPr>
        </p:nvSpPr>
        <p:spPr>
          <a:xfrm>
            <a:off x="324000" y="810000"/>
            <a:ext cx="8496000" cy="12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Dhis oo isticmaal wareeg tijaabo ah si aad u hubiso qaybaha iyo walxaha kala duwan inay koronto (electricity) mariyaan iyo in kale.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Ku qor natiijooyinkaaga miis.</a:t>
            </a:r>
            <a:endParaRPr/>
          </a:p>
        </p:txBody>
      </p:sp>
      <p:sp>
        <p:nvSpPr>
          <p:cNvPr id="1037" name="Google Shape;1037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Dhisidda iyo isticmaalka wareegga tijaabada (test circuit)</a:t>
            </a:r>
            <a:endParaRPr/>
          </a:p>
        </p:txBody>
      </p:sp>
      <p:graphicFrame>
        <p:nvGraphicFramePr>
          <p:cNvPr id="1038" name="Google Shape;1038;p92"/>
          <p:cNvGraphicFramePr/>
          <p:nvPr/>
        </p:nvGraphicFramePr>
        <p:xfrm>
          <a:off x="1605625" y="22453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{47CC7A20-5FAE-41D1-980A-5A494352C912}</a:tableStyleId>
              </a:tblPr>
              <a:tblGrid>
                <a:gridCol w="2083800"/>
                <a:gridCol w="1924475"/>
                <a:gridCol w="1924475"/>
              </a:tblGrid>
              <a:tr h="43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shay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54000" marL="54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wareejiye (conductor)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54000" marL="54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go'doomiye (insulator)</a:t>
                      </a: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54000" marL="54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laambad (lamp)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Kalam"/>
                          <a:ea typeface="Kalam"/>
                          <a:cs typeface="Kalam"/>
                          <a:sym typeface="Kalam"/>
                        </a:rPr>
                        <a:t>haa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fiilo shaybaar (lab lead)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Kalam"/>
                          <a:ea typeface="Kalam"/>
                          <a:cs typeface="Kalam"/>
                          <a:sym typeface="Kalam"/>
                        </a:rPr>
                        <a:t>haa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iska caabin (resistor)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Kalam"/>
                          <a:ea typeface="Kalam"/>
                          <a:cs typeface="Kalam"/>
                          <a:sym typeface="Kalam"/>
                        </a:rPr>
                        <a:t>haa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5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xisaabta balaastigga (plastic ruler)</a:t>
                      </a:r>
                      <a:endParaRPr sz="1600"/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Kalam"/>
                          <a:ea typeface="Kalam"/>
                          <a:cs typeface="Kalam"/>
                          <a:sym typeface="Kalam"/>
                        </a:rPr>
                        <a:t>haa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maqas bir ah (steel scissors)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Kalam"/>
                          <a:ea typeface="Kalam"/>
                          <a:cs typeface="Kalam"/>
                          <a:sym typeface="Kalam"/>
                        </a:rPr>
                        <a:t>haa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qalin 'lead' (pencil lead)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Kalam"/>
                          <a:ea typeface="Kalam"/>
                          <a:cs typeface="Kalam"/>
                          <a:sym typeface="Kalam"/>
                        </a:rPr>
                        <a:t>haa (si dhib yar)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94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93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Dhibaatooyinka wareegga (circuit problems)</a:t>
            </a:r>
            <a:endParaRPr/>
          </a:p>
        </p:txBody>
      </p:sp>
      <p:sp>
        <p:nvSpPr>
          <p:cNvPr id="1044" name="Google Shape;1044;p93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Dhisidda iyo isticmaalka wareegga tijaabada</a:t>
            </a:r>
            <a:endParaRPr/>
          </a:p>
        </p:txBody>
      </p:sp>
      <p:sp>
        <p:nvSpPr>
          <p:cNvPr id="1045" name="Google Shape;1045;p93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Tijaabinta wareegyada markaad dhisayso</a:t>
            </a:r>
            <a:endParaRPr/>
          </a:p>
        </p:txBody>
      </p:sp>
      <p:sp>
        <p:nvSpPr>
          <p:cNvPr id="1046" name="Google Shape;1046;p93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Hagaajinta wareegyada qaldan</a:t>
            </a:r>
            <a:endParaRPr/>
          </a:p>
        </p:txBody>
      </p:sp>
      <p:pic>
        <p:nvPicPr>
          <p:cNvPr id="1047" name="Google Shape;104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550" y="368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Tijaabinta wareegyada markaad dhisayso</a:t>
            </a:r>
            <a:endParaRPr sz="2200"/>
          </a:p>
        </p:txBody>
      </p:sp>
      <p:sp>
        <p:nvSpPr>
          <p:cNvPr id="1053" name="Google Shape;1053;p94"/>
          <p:cNvSpPr txBox="1"/>
          <p:nvPr>
            <p:ph idx="1" type="body"/>
          </p:nvPr>
        </p:nvSpPr>
        <p:spPr>
          <a:xfrm>
            <a:off x="274250" y="3268025"/>
            <a:ext cx="4248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Ku bilow dhisidda wareeggan (circuit) oo leh hal laydh (lamp) iyo hal unug (cell).</a:t>
            </a:r>
            <a:endParaRPr/>
          </a:p>
        </p:txBody>
      </p:sp>
      <p:pic>
        <p:nvPicPr>
          <p:cNvPr id="1054" name="Google Shape;105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3302" y="1765800"/>
            <a:ext cx="3985276" cy="2178174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94"/>
          <p:cNvSpPr txBox="1"/>
          <p:nvPr>
            <p:ph idx="1" type="body"/>
          </p:nvPr>
        </p:nvSpPr>
        <p:spPr>
          <a:xfrm>
            <a:off x="324000" y="8289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Haddii wareeggu (circuit) ka kooban yahay laydh (lamp), waxaa loo isticmaali karaa in lagu hubiyo in wareeggu (circuit) shaqeynayo sida loo dhisay.</a:t>
            </a:r>
            <a:endParaRPr/>
          </a:p>
        </p:txBody>
      </p:sp>
      <p:sp>
        <p:nvSpPr>
          <p:cNvPr id="1056" name="Google Shape;1056;p94"/>
          <p:cNvSpPr/>
          <p:nvPr/>
        </p:nvSpPr>
        <p:spPr>
          <a:xfrm>
            <a:off x="6392300" y="1706350"/>
            <a:ext cx="342000" cy="860700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7" name="Google Shape;1057;p94"/>
          <p:cNvSpPr/>
          <p:nvPr/>
        </p:nvSpPr>
        <p:spPr>
          <a:xfrm>
            <a:off x="5691475" y="3268025"/>
            <a:ext cx="728400" cy="704100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8" name="Google Shape;1058;p94"/>
          <p:cNvCxnSpPr>
            <a:stCxn id="1056" idx="4"/>
            <a:endCxn id="1057" idx="7"/>
          </p:cNvCxnSpPr>
          <p:nvPr/>
        </p:nvCxnSpPr>
        <p:spPr>
          <a:xfrm flipH="1">
            <a:off x="6313100" y="2567050"/>
            <a:ext cx="250200" cy="8040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9" name="Google Shape;1059;p94"/>
          <p:cNvSpPr txBox="1"/>
          <p:nvPr>
            <p:ph idx="1" type="body"/>
          </p:nvPr>
        </p:nvSpPr>
        <p:spPr>
          <a:xfrm>
            <a:off x="324000" y="1987425"/>
            <a:ext cx="4248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Uma baahnid wareeg (circuit) tijaabo oo gaar ah.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95"/>
          <p:cNvSpPr txBox="1"/>
          <p:nvPr>
            <p:ph idx="1" type="body"/>
          </p:nvPr>
        </p:nvSpPr>
        <p:spPr>
          <a:xfrm>
            <a:off x="324000" y="7593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Haddii laydhku (lamp) shido, waxaad ogaataa in qaybaha (components) si sax ah u shaqeynayaan.</a:t>
            </a:r>
            <a:endParaRPr/>
          </a:p>
        </p:txBody>
      </p:sp>
      <p:pic>
        <p:nvPicPr>
          <p:cNvPr id="1065" name="Google Shape;1065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858" y="3033737"/>
            <a:ext cx="629967" cy="74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6201" y="1398263"/>
            <a:ext cx="1613262" cy="115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95"/>
          <p:cNvSpPr/>
          <p:nvPr/>
        </p:nvSpPr>
        <p:spPr>
          <a:xfrm>
            <a:off x="4654250" y="1710175"/>
            <a:ext cx="1534425" cy="1806950"/>
          </a:xfrm>
          <a:custGeom>
            <a:rect b="b" l="l" r="r" t="t"/>
            <a:pathLst>
              <a:path extrusionOk="0" h="72278" w="61377">
                <a:moveTo>
                  <a:pt x="12887" y="0"/>
                </a:moveTo>
                <a:cubicBezTo>
                  <a:pt x="20918" y="1307"/>
                  <a:pt x="58645" y="-1961"/>
                  <a:pt x="61073" y="7844"/>
                </a:cubicBezTo>
                <a:cubicBezTo>
                  <a:pt x="63501" y="17649"/>
                  <a:pt x="37634" y="48092"/>
                  <a:pt x="27455" y="58831"/>
                </a:cubicBezTo>
                <a:cubicBezTo>
                  <a:pt x="17276" y="69570"/>
                  <a:pt x="4576" y="70037"/>
                  <a:pt x="0" y="72278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68" name="Google Shape;1068;p95"/>
          <p:cNvSpPr/>
          <p:nvPr/>
        </p:nvSpPr>
        <p:spPr>
          <a:xfrm>
            <a:off x="2495768" y="1788969"/>
            <a:ext cx="1780300" cy="1763175"/>
          </a:xfrm>
          <a:custGeom>
            <a:rect b="b" l="l" r="r" t="t"/>
            <a:pathLst>
              <a:path extrusionOk="0" h="70527" w="71212">
                <a:moveTo>
                  <a:pt x="56084" y="210"/>
                </a:moveTo>
                <a:cubicBezTo>
                  <a:pt x="50108" y="677"/>
                  <a:pt x="29470" y="-1565"/>
                  <a:pt x="20225" y="3011"/>
                </a:cubicBezTo>
                <a:cubicBezTo>
                  <a:pt x="10980" y="7587"/>
                  <a:pt x="-2934" y="17205"/>
                  <a:pt x="614" y="27664"/>
                </a:cubicBezTo>
                <a:cubicBezTo>
                  <a:pt x="4163" y="38123"/>
                  <a:pt x="29750" y="58667"/>
                  <a:pt x="41516" y="65764"/>
                </a:cubicBezTo>
                <a:cubicBezTo>
                  <a:pt x="53282" y="72861"/>
                  <a:pt x="66263" y="69499"/>
                  <a:pt x="71212" y="70246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69" name="Google Shape;1069;p95"/>
          <p:cNvSpPr/>
          <p:nvPr/>
        </p:nvSpPr>
        <p:spPr>
          <a:xfrm>
            <a:off x="4351772" y="2700000"/>
            <a:ext cx="182100" cy="333600"/>
          </a:xfrm>
          <a:prstGeom prst="triangle">
            <a:avLst>
              <a:gd fmla="val 50000" name="adj"/>
            </a:avLst>
          </a:prstGeom>
          <a:solidFill>
            <a:srgbClr val="FFE599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0" name="Google Shape;1070;p95"/>
          <p:cNvSpPr/>
          <p:nvPr/>
        </p:nvSpPr>
        <p:spPr>
          <a:xfrm rot="3307903">
            <a:off x="4663455" y="2865361"/>
            <a:ext cx="182091" cy="333387"/>
          </a:xfrm>
          <a:prstGeom prst="triangle">
            <a:avLst>
              <a:gd fmla="val 50000" name="adj"/>
            </a:avLst>
          </a:prstGeom>
          <a:solidFill>
            <a:srgbClr val="FFE599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1" name="Google Shape;1071;p95"/>
          <p:cNvSpPr/>
          <p:nvPr/>
        </p:nvSpPr>
        <p:spPr>
          <a:xfrm rot="6477420">
            <a:off x="4700853" y="3211204"/>
            <a:ext cx="181964" cy="333285"/>
          </a:xfrm>
          <a:prstGeom prst="triangle">
            <a:avLst>
              <a:gd fmla="val 50000" name="adj"/>
            </a:avLst>
          </a:prstGeom>
          <a:solidFill>
            <a:srgbClr val="FFE599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2" name="Google Shape;1072;p95"/>
          <p:cNvSpPr/>
          <p:nvPr/>
        </p:nvSpPr>
        <p:spPr>
          <a:xfrm rot="-3884617">
            <a:off x="4039346" y="2898301"/>
            <a:ext cx="182108" cy="333351"/>
          </a:xfrm>
          <a:prstGeom prst="triangle">
            <a:avLst>
              <a:gd fmla="val 50000" name="adj"/>
            </a:avLst>
          </a:prstGeom>
          <a:solidFill>
            <a:srgbClr val="FFE599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95"/>
          <p:cNvSpPr/>
          <p:nvPr/>
        </p:nvSpPr>
        <p:spPr>
          <a:xfrm rot="-6742808">
            <a:off x="4021481" y="3240108"/>
            <a:ext cx="182009" cy="333488"/>
          </a:xfrm>
          <a:prstGeom prst="triangle">
            <a:avLst>
              <a:gd fmla="val 50000" name="adj"/>
            </a:avLst>
          </a:prstGeom>
          <a:solidFill>
            <a:srgbClr val="FFE599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Tijaabinta wareegyada (circuits) inta aad dhisaysid</a:t>
            </a:r>
            <a:endParaRPr sz="22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96"/>
          <p:cNvSpPr txBox="1"/>
          <p:nvPr>
            <p:ph idx="1" type="body"/>
          </p:nvPr>
        </p:nvSpPr>
        <p:spPr>
          <a:xfrm>
            <a:off x="324000" y="759300"/>
            <a:ext cx="78852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dar qayb (component) kale, oo hubi in laydhku (lamp) shaqeynayo.</a:t>
            </a:r>
            <a:endParaRPr/>
          </a:p>
        </p:txBody>
      </p:sp>
      <p:pic>
        <p:nvPicPr>
          <p:cNvPr id="1080" name="Google Shape;1080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858" y="3033737"/>
            <a:ext cx="629967" cy="74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6201" y="1398263"/>
            <a:ext cx="1613262" cy="115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96"/>
          <p:cNvSpPr/>
          <p:nvPr/>
        </p:nvSpPr>
        <p:spPr>
          <a:xfrm>
            <a:off x="4654250" y="1710175"/>
            <a:ext cx="1534425" cy="1806950"/>
          </a:xfrm>
          <a:custGeom>
            <a:rect b="b" l="l" r="r" t="t"/>
            <a:pathLst>
              <a:path extrusionOk="0" h="72278" w="61377">
                <a:moveTo>
                  <a:pt x="12887" y="0"/>
                </a:moveTo>
                <a:cubicBezTo>
                  <a:pt x="20918" y="1307"/>
                  <a:pt x="58645" y="-1961"/>
                  <a:pt x="61073" y="7844"/>
                </a:cubicBezTo>
                <a:cubicBezTo>
                  <a:pt x="63501" y="17649"/>
                  <a:pt x="37634" y="48092"/>
                  <a:pt x="27455" y="58831"/>
                </a:cubicBezTo>
                <a:cubicBezTo>
                  <a:pt x="17276" y="69570"/>
                  <a:pt x="4576" y="70037"/>
                  <a:pt x="0" y="72278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83" name="Google Shape;1083;p96"/>
          <p:cNvSpPr/>
          <p:nvPr/>
        </p:nvSpPr>
        <p:spPr>
          <a:xfrm>
            <a:off x="4351772" y="2700000"/>
            <a:ext cx="182100" cy="333600"/>
          </a:xfrm>
          <a:prstGeom prst="triangle">
            <a:avLst>
              <a:gd fmla="val 50000" name="adj"/>
            </a:avLst>
          </a:prstGeom>
          <a:solidFill>
            <a:srgbClr val="FFE599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4" name="Google Shape;1084;p96"/>
          <p:cNvSpPr/>
          <p:nvPr/>
        </p:nvSpPr>
        <p:spPr>
          <a:xfrm rot="3307903">
            <a:off x="4663455" y="2865361"/>
            <a:ext cx="182091" cy="333387"/>
          </a:xfrm>
          <a:prstGeom prst="triangle">
            <a:avLst>
              <a:gd fmla="val 50000" name="adj"/>
            </a:avLst>
          </a:prstGeom>
          <a:solidFill>
            <a:srgbClr val="FFE599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5" name="Google Shape;1085;p96"/>
          <p:cNvSpPr/>
          <p:nvPr/>
        </p:nvSpPr>
        <p:spPr>
          <a:xfrm rot="6477420">
            <a:off x="4700853" y="3211204"/>
            <a:ext cx="181964" cy="333285"/>
          </a:xfrm>
          <a:prstGeom prst="triangle">
            <a:avLst>
              <a:gd fmla="val 50000" name="adj"/>
            </a:avLst>
          </a:prstGeom>
          <a:solidFill>
            <a:srgbClr val="FFE599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96"/>
          <p:cNvSpPr/>
          <p:nvPr/>
        </p:nvSpPr>
        <p:spPr>
          <a:xfrm rot="-3884617">
            <a:off x="4039346" y="2898301"/>
            <a:ext cx="182108" cy="333351"/>
          </a:xfrm>
          <a:prstGeom prst="triangle">
            <a:avLst>
              <a:gd fmla="val 50000" name="adj"/>
            </a:avLst>
          </a:prstGeom>
          <a:solidFill>
            <a:srgbClr val="FFE599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7" name="Google Shape;1087;p96"/>
          <p:cNvSpPr/>
          <p:nvPr/>
        </p:nvSpPr>
        <p:spPr>
          <a:xfrm rot="-6742808">
            <a:off x="4021481" y="3240108"/>
            <a:ext cx="182009" cy="333488"/>
          </a:xfrm>
          <a:prstGeom prst="triangle">
            <a:avLst>
              <a:gd fmla="val 50000" name="adj"/>
            </a:avLst>
          </a:prstGeom>
          <a:solidFill>
            <a:srgbClr val="FFE599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88" name="Google Shape;1088;p96"/>
          <p:cNvPicPr preferRelativeResize="0"/>
          <p:nvPr/>
        </p:nvPicPr>
        <p:blipFill rotWithShape="1">
          <a:blip r:embed="rId5">
            <a:alphaModFix/>
          </a:blip>
          <a:srcRect b="19994" l="0" r="26535" t="13155"/>
          <a:stretch/>
        </p:blipFill>
        <p:spPr>
          <a:xfrm>
            <a:off x="1942125" y="2756062"/>
            <a:ext cx="1427475" cy="9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96"/>
          <p:cNvSpPr/>
          <p:nvPr/>
        </p:nvSpPr>
        <p:spPr>
          <a:xfrm>
            <a:off x="3103982" y="1725766"/>
            <a:ext cx="813550" cy="1218325"/>
          </a:xfrm>
          <a:custGeom>
            <a:rect b="b" l="l" r="r" t="t"/>
            <a:pathLst>
              <a:path extrusionOk="0" h="48733" w="32542">
                <a:moveTo>
                  <a:pt x="32542" y="2259"/>
                </a:moveTo>
                <a:cubicBezTo>
                  <a:pt x="27309" y="2189"/>
                  <a:pt x="5258" y="-2277"/>
                  <a:pt x="1141" y="1840"/>
                </a:cubicBezTo>
                <a:cubicBezTo>
                  <a:pt x="-2976" y="5957"/>
                  <a:pt x="5607" y="20192"/>
                  <a:pt x="7840" y="26961"/>
                </a:cubicBezTo>
                <a:cubicBezTo>
                  <a:pt x="10073" y="33730"/>
                  <a:pt x="15376" y="38823"/>
                  <a:pt x="14539" y="42452"/>
                </a:cubicBezTo>
                <a:cubicBezTo>
                  <a:pt x="13702" y="46081"/>
                  <a:pt x="4770" y="47686"/>
                  <a:pt x="2816" y="4873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90" name="Google Shape;1090;p96"/>
          <p:cNvSpPr/>
          <p:nvPr/>
        </p:nvSpPr>
        <p:spPr>
          <a:xfrm>
            <a:off x="3258100" y="3365625"/>
            <a:ext cx="1015300" cy="218825"/>
          </a:xfrm>
          <a:custGeom>
            <a:rect b="b" l="l" r="r" t="t"/>
            <a:pathLst>
              <a:path extrusionOk="0" h="8753" w="40612">
                <a:moveTo>
                  <a:pt x="0" y="0"/>
                </a:moveTo>
                <a:cubicBezTo>
                  <a:pt x="1954" y="1396"/>
                  <a:pt x="4954" y="7188"/>
                  <a:pt x="11723" y="8374"/>
                </a:cubicBezTo>
                <a:cubicBezTo>
                  <a:pt x="18492" y="9560"/>
                  <a:pt x="35797" y="7327"/>
                  <a:pt x="40612" y="7118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91" name="Google Shape;1091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Tijaabinta wareegyada (circuits) inta aad dhisaysid</a:t>
            </a:r>
            <a:endParaRPr sz="22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97"/>
          <p:cNvSpPr txBox="1"/>
          <p:nvPr>
            <p:ph idx="1" type="body"/>
          </p:nvPr>
        </p:nvSpPr>
        <p:spPr>
          <a:xfrm>
            <a:off x="324000" y="759300"/>
            <a:ext cx="78852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dar laydhka (lamp) xiga, oo hubi in labaduba shidaan.</a:t>
            </a:r>
            <a:endParaRPr/>
          </a:p>
        </p:txBody>
      </p:sp>
      <p:pic>
        <p:nvPicPr>
          <p:cNvPr id="1097" name="Google Shape;1097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858" y="3033737"/>
            <a:ext cx="629967" cy="74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6201" y="1398263"/>
            <a:ext cx="1613262" cy="1158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9" name="Google Shape;1099;p97"/>
          <p:cNvGrpSpPr/>
          <p:nvPr/>
        </p:nvGrpSpPr>
        <p:grpSpPr>
          <a:xfrm>
            <a:off x="3923635" y="2700000"/>
            <a:ext cx="1054800" cy="854452"/>
            <a:chOff x="3923635" y="2700000"/>
            <a:chExt cx="1054800" cy="854452"/>
          </a:xfrm>
        </p:grpSpPr>
        <p:sp>
          <p:nvSpPr>
            <p:cNvPr id="1100" name="Google Shape;1100;p97"/>
            <p:cNvSpPr/>
            <p:nvPr/>
          </p:nvSpPr>
          <p:spPr>
            <a:xfrm>
              <a:off x="4351772" y="2700000"/>
              <a:ext cx="182100" cy="333600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1" name="Google Shape;1101;p97"/>
            <p:cNvSpPr/>
            <p:nvPr/>
          </p:nvSpPr>
          <p:spPr>
            <a:xfrm rot="3307903">
              <a:off x="4663455" y="2865361"/>
              <a:ext cx="182091" cy="333387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2" name="Google Shape;1102;p97"/>
            <p:cNvSpPr/>
            <p:nvPr/>
          </p:nvSpPr>
          <p:spPr>
            <a:xfrm rot="6477420">
              <a:off x="4700853" y="3211204"/>
              <a:ext cx="181964" cy="333285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3" name="Google Shape;1103;p97"/>
            <p:cNvSpPr/>
            <p:nvPr/>
          </p:nvSpPr>
          <p:spPr>
            <a:xfrm rot="-3884617">
              <a:off x="4039346" y="2898301"/>
              <a:ext cx="182108" cy="333351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4" name="Google Shape;1104;p97"/>
            <p:cNvSpPr/>
            <p:nvPr/>
          </p:nvSpPr>
          <p:spPr>
            <a:xfrm rot="-6742808">
              <a:off x="4021481" y="3240108"/>
              <a:ext cx="182009" cy="333488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05" name="Google Shape;1105;p97"/>
          <p:cNvPicPr preferRelativeResize="0"/>
          <p:nvPr/>
        </p:nvPicPr>
        <p:blipFill rotWithShape="1">
          <a:blip r:embed="rId5">
            <a:alphaModFix/>
          </a:blip>
          <a:srcRect b="19994" l="0" r="26535" t="13155"/>
          <a:stretch/>
        </p:blipFill>
        <p:spPr>
          <a:xfrm>
            <a:off x="1942125" y="2756062"/>
            <a:ext cx="1427475" cy="9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6" name="Google Shape;1106;p97"/>
          <p:cNvSpPr/>
          <p:nvPr/>
        </p:nvSpPr>
        <p:spPr>
          <a:xfrm>
            <a:off x="3103982" y="1725766"/>
            <a:ext cx="813550" cy="1218325"/>
          </a:xfrm>
          <a:custGeom>
            <a:rect b="b" l="l" r="r" t="t"/>
            <a:pathLst>
              <a:path extrusionOk="0" h="48733" w="32542">
                <a:moveTo>
                  <a:pt x="32542" y="2259"/>
                </a:moveTo>
                <a:cubicBezTo>
                  <a:pt x="27309" y="2189"/>
                  <a:pt x="5258" y="-2277"/>
                  <a:pt x="1141" y="1840"/>
                </a:cubicBezTo>
                <a:cubicBezTo>
                  <a:pt x="-2976" y="5957"/>
                  <a:pt x="5607" y="20192"/>
                  <a:pt x="7840" y="26961"/>
                </a:cubicBezTo>
                <a:cubicBezTo>
                  <a:pt x="10073" y="33730"/>
                  <a:pt x="15376" y="38823"/>
                  <a:pt x="14539" y="42452"/>
                </a:cubicBezTo>
                <a:cubicBezTo>
                  <a:pt x="13702" y="46081"/>
                  <a:pt x="4770" y="47686"/>
                  <a:pt x="2816" y="4873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07" name="Google Shape;1107;p97"/>
          <p:cNvSpPr/>
          <p:nvPr/>
        </p:nvSpPr>
        <p:spPr>
          <a:xfrm>
            <a:off x="3258100" y="3365625"/>
            <a:ext cx="1015300" cy="218825"/>
          </a:xfrm>
          <a:custGeom>
            <a:rect b="b" l="l" r="r" t="t"/>
            <a:pathLst>
              <a:path extrusionOk="0" h="8753" w="40612">
                <a:moveTo>
                  <a:pt x="0" y="0"/>
                </a:moveTo>
                <a:cubicBezTo>
                  <a:pt x="1954" y="1396"/>
                  <a:pt x="4954" y="7188"/>
                  <a:pt x="11723" y="8374"/>
                </a:cubicBezTo>
                <a:cubicBezTo>
                  <a:pt x="18492" y="9560"/>
                  <a:pt x="35797" y="7327"/>
                  <a:pt x="40612" y="7118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108" name="Google Shape;1108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2333" y="3033725"/>
            <a:ext cx="629967" cy="746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9" name="Google Shape;1109;p97"/>
          <p:cNvGrpSpPr/>
          <p:nvPr/>
        </p:nvGrpSpPr>
        <p:grpSpPr>
          <a:xfrm>
            <a:off x="5069910" y="2700000"/>
            <a:ext cx="1054800" cy="854452"/>
            <a:chOff x="3923635" y="2700000"/>
            <a:chExt cx="1054800" cy="854452"/>
          </a:xfrm>
        </p:grpSpPr>
        <p:sp>
          <p:nvSpPr>
            <p:cNvPr id="1110" name="Google Shape;1110;p97"/>
            <p:cNvSpPr/>
            <p:nvPr/>
          </p:nvSpPr>
          <p:spPr>
            <a:xfrm>
              <a:off x="4351772" y="2700000"/>
              <a:ext cx="182100" cy="333600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1" name="Google Shape;1111;p97"/>
            <p:cNvSpPr/>
            <p:nvPr/>
          </p:nvSpPr>
          <p:spPr>
            <a:xfrm rot="3307903">
              <a:off x="4663455" y="2865361"/>
              <a:ext cx="182091" cy="333387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2" name="Google Shape;1112;p97"/>
            <p:cNvSpPr/>
            <p:nvPr/>
          </p:nvSpPr>
          <p:spPr>
            <a:xfrm rot="6477420">
              <a:off x="4700853" y="3211204"/>
              <a:ext cx="181964" cy="333285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3" name="Google Shape;1113;p97"/>
            <p:cNvSpPr/>
            <p:nvPr/>
          </p:nvSpPr>
          <p:spPr>
            <a:xfrm rot="-3884617">
              <a:off x="4039346" y="2898301"/>
              <a:ext cx="182108" cy="333351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4" name="Google Shape;1114;p97"/>
            <p:cNvSpPr/>
            <p:nvPr/>
          </p:nvSpPr>
          <p:spPr>
            <a:xfrm rot="-6742808">
              <a:off x="4021481" y="3240108"/>
              <a:ext cx="182009" cy="333488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15" name="Google Shape;1115;p97"/>
          <p:cNvSpPr/>
          <p:nvPr/>
        </p:nvSpPr>
        <p:spPr>
          <a:xfrm>
            <a:off x="4654250" y="3537500"/>
            <a:ext cx="770425" cy="85200"/>
          </a:xfrm>
          <a:custGeom>
            <a:rect b="b" l="l" r="r" t="t"/>
            <a:pathLst>
              <a:path extrusionOk="0" h="3408" w="30817">
                <a:moveTo>
                  <a:pt x="0" y="0"/>
                </a:moveTo>
                <a:cubicBezTo>
                  <a:pt x="2521" y="560"/>
                  <a:pt x="9992" y="3268"/>
                  <a:pt x="15128" y="3361"/>
                </a:cubicBezTo>
                <a:cubicBezTo>
                  <a:pt x="20264" y="3454"/>
                  <a:pt x="28202" y="1027"/>
                  <a:pt x="30817" y="56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16" name="Google Shape;1116;p97"/>
          <p:cNvSpPr/>
          <p:nvPr/>
        </p:nvSpPr>
        <p:spPr>
          <a:xfrm>
            <a:off x="4990450" y="1556557"/>
            <a:ext cx="2514125" cy="1980950"/>
          </a:xfrm>
          <a:custGeom>
            <a:rect b="b" l="l" r="r" t="t"/>
            <a:pathLst>
              <a:path extrusionOk="0" h="79238" w="100565">
                <a:moveTo>
                  <a:pt x="0" y="6399"/>
                </a:moveTo>
                <a:cubicBezTo>
                  <a:pt x="6537" y="5465"/>
                  <a:pt x="25119" y="-2378"/>
                  <a:pt x="39220" y="797"/>
                </a:cubicBezTo>
                <a:cubicBezTo>
                  <a:pt x="53321" y="3972"/>
                  <a:pt x="74892" y="15644"/>
                  <a:pt x="84604" y="25449"/>
                </a:cubicBezTo>
                <a:cubicBezTo>
                  <a:pt x="94316" y="35254"/>
                  <a:pt x="106269" y="50662"/>
                  <a:pt x="97491" y="59627"/>
                </a:cubicBezTo>
                <a:cubicBezTo>
                  <a:pt x="88713" y="68592"/>
                  <a:pt x="42862" y="75970"/>
                  <a:pt x="31936" y="79238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17" name="Google Shape;1117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Tijaabinta wareegyada (circuits) inta aad dhisaysid</a:t>
            </a:r>
            <a:endParaRPr sz="22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98"/>
          <p:cNvSpPr txBox="1"/>
          <p:nvPr>
            <p:ph idx="1" type="body"/>
          </p:nvPr>
        </p:nvSpPr>
        <p:spPr>
          <a:xfrm>
            <a:off x="324000" y="759300"/>
            <a:ext cx="7885200" cy="95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dar furaha (switch).</a:t>
            </a:r>
            <a:endParaRPr/>
          </a:p>
        </p:txBody>
      </p:sp>
      <p:pic>
        <p:nvPicPr>
          <p:cNvPr id="1123" name="Google Shape;1123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858" y="3033737"/>
            <a:ext cx="629967" cy="74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6201" y="1398263"/>
            <a:ext cx="1613262" cy="1158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5" name="Google Shape;1125;p98"/>
          <p:cNvGrpSpPr/>
          <p:nvPr/>
        </p:nvGrpSpPr>
        <p:grpSpPr>
          <a:xfrm>
            <a:off x="3923635" y="2700000"/>
            <a:ext cx="1054800" cy="854452"/>
            <a:chOff x="3923635" y="2700000"/>
            <a:chExt cx="1054800" cy="854452"/>
          </a:xfrm>
        </p:grpSpPr>
        <p:sp>
          <p:nvSpPr>
            <p:cNvPr id="1126" name="Google Shape;1126;p98"/>
            <p:cNvSpPr/>
            <p:nvPr/>
          </p:nvSpPr>
          <p:spPr>
            <a:xfrm>
              <a:off x="4351772" y="2700000"/>
              <a:ext cx="182100" cy="333600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7" name="Google Shape;1127;p98"/>
            <p:cNvSpPr/>
            <p:nvPr/>
          </p:nvSpPr>
          <p:spPr>
            <a:xfrm rot="3307903">
              <a:off x="4663455" y="2865361"/>
              <a:ext cx="182091" cy="333387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8" name="Google Shape;1128;p98"/>
            <p:cNvSpPr/>
            <p:nvPr/>
          </p:nvSpPr>
          <p:spPr>
            <a:xfrm rot="6477420">
              <a:off x="4700853" y="3211204"/>
              <a:ext cx="181964" cy="333285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9" name="Google Shape;1129;p98"/>
            <p:cNvSpPr/>
            <p:nvPr/>
          </p:nvSpPr>
          <p:spPr>
            <a:xfrm rot="-3884617">
              <a:off x="4039346" y="2898301"/>
              <a:ext cx="182108" cy="333351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0" name="Google Shape;1130;p98"/>
            <p:cNvSpPr/>
            <p:nvPr/>
          </p:nvSpPr>
          <p:spPr>
            <a:xfrm rot="-6742808">
              <a:off x="4021481" y="3240108"/>
              <a:ext cx="182009" cy="333488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31" name="Google Shape;1131;p98"/>
          <p:cNvPicPr preferRelativeResize="0"/>
          <p:nvPr/>
        </p:nvPicPr>
        <p:blipFill rotWithShape="1">
          <a:blip r:embed="rId5">
            <a:alphaModFix/>
          </a:blip>
          <a:srcRect b="19994" l="0" r="26535" t="13155"/>
          <a:stretch/>
        </p:blipFill>
        <p:spPr>
          <a:xfrm>
            <a:off x="1942125" y="2756062"/>
            <a:ext cx="1427475" cy="9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98"/>
          <p:cNvSpPr/>
          <p:nvPr/>
        </p:nvSpPr>
        <p:spPr>
          <a:xfrm>
            <a:off x="3103982" y="1725766"/>
            <a:ext cx="813550" cy="1218325"/>
          </a:xfrm>
          <a:custGeom>
            <a:rect b="b" l="l" r="r" t="t"/>
            <a:pathLst>
              <a:path extrusionOk="0" h="48733" w="32542">
                <a:moveTo>
                  <a:pt x="32542" y="2259"/>
                </a:moveTo>
                <a:cubicBezTo>
                  <a:pt x="27309" y="2189"/>
                  <a:pt x="5258" y="-2277"/>
                  <a:pt x="1141" y="1840"/>
                </a:cubicBezTo>
                <a:cubicBezTo>
                  <a:pt x="-2976" y="5957"/>
                  <a:pt x="5607" y="20192"/>
                  <a:pt x="7840" y="26961"/>
                </a:cubicBezTo>
                <a:cubicBezTo>
                  <a:pt x="10073" y="33730"/>
                  <a:pt x="15376" y="38823"/>
                  <a:pt x="14539" y="42452"/>
                </a:cubicBezTo>
                <a:cubicBezTo>
                  <a:pt x="13702" y="46081"/>
                  <a:pt x="4770" y="47686"/>
                  <a:pt x="2816" y="4873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33" name="Google Shape;1133;p98"/>
          <p:cNvSpPr/>
          <p:nvPr/>
        </p:nvSpPr>
        <p:spPr>
          <a:xfrm>
            <a:off x="3258100" y="3365625"/>
            <a:ext cx="1015300" cy="218825"/>
          </a:xfrm>
          <a:custGeom>
            <a:rect b="b" l="l" r="r" t="t"/>
            <a:pathLst>
              <a:path extrusionOk="0" h="8753" w="40612">
                <a:moveTo>
                  <a:pt x="0" y="0"/>
                </a:moveTo>
                <a:cubicBezTo>
                  <a:pt x="1954" y="1396"/>
                  <a:pt x="4954" y="7188"/>
                  <a:pt x="11723" y="8374"/>
                </a:cubicBezTo>
                <a:cubicBezTo>
                  <a:pt x="18492" y="9560"/>
                  <a:pt x="35797" y="7327"/>
                  <a:pt x="40612" y="7118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134" name="Google Shape;113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2333" y="3033725"/>
            <a:ext cx="629967" cy="746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35" name="Google Shape;1135;p98"/>
          <p:cNvGrpSpPr/>
          <p:nvPr/>
        </p:nvGrpSpPr>
        <p:grpSpPr>
          <a:xfrm>
            <a:off x="5069910" y="2700000"/>
            <a:ext cx="1054800" cy="854452"/>
            <a:chOff x="3923635" y="2700000"/>
            <a:chExt cx="1054800" cy="854452"/>
          </a:xfrm>
        </p:grpSpPr>
        <p:sp>
          <p:nvSpPr>
            <p:cNvPr id="1136" name="Google Shape;1136;p98"/>
            <p:cNvSpPr/>
            <p:nvPr/>
          </p:nvSpPr>
          <p:spPr>
            <a:xfrm>
              <a:off x="4351772" y="2700000"/>
              <a:ext cx="182100" cy="333600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7" name="Google Shape;1137;p98"/>
            <p:cNvSpPr/>
            <p:nvPr/>
          </p:nvSpPr>
          <p:spPr>
            <a:xfrm rot="3307903">
              <a:off x="4663455" y="2865361"/>
              <a:ext cx="182091" cy="333387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8" name="Google Shape;1138;p98"/>
            <p:cNvSpPr/>
            <p:nvPr/>
          </p:nvSpPr>
          <p:spPr>
            <a:xfrm rot="6477420">
              <a:off x="4700853" y="3211204"/>
              <a:ext cx="181964" cy="333285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9" name="Google Shape;1139;p98"/>
            <p:cNvSpPr/>
            <p:nvPr/>
          </p:nvSpPr>
          <p:spPr>
            <a:xfrm rot="-3884617">
              <a:off x="4039346" y="2898301"/>
              <a:ext cx="182108" cy="333351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0" name="Google Shape;1140;p98"/>
            <p:cNvSpPr/>
            <p:nvPr/>
          </p:nvSpPr>
          <p:spPr>
            <a:xfrm rot="-6742808">
              <a:off x="4021481" y="3240108"/>
              <a:ext cx="182009" cy="333488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1" name="Google Shape;1141;p98"/>
          <p:cNvSpPr/>
          <p:nvPr/>
        </p:nvSpPr>
        <p:spPr>
          <a:xfrm>
            <a:off x="4654250" y="3537500"/>
            <a:ext cx="770425" cy="85200"/>
          </a:xfrm>
          <a:custGeom>
            <a:rect b="b" l="l" r="r" t="t"/>
            <a:pathLst>
              <a:path extrusionOk="0" h="3408" w="30817">
                <a:moveTo>
                  <a:pt x="0" y="0"/>
                </a:moveTo>
                <a:cubicBezTo>
                  <a:pt x="2521" y="560"/>
                  <a:pt x="9992" y="3268"/>
                  <a:pt x="15128" y="3361"/>
                </a:cubicBezTo>
                <a:cubicBezTo>
                  <a:pt x="20264" y="3454"/>
                  <a:pt x="28202" y="1027"/>
                  <a:pt x="30817" y="56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142" name="Google Shape;1142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00234" y="2963675"/>
            <a:ext cx="968216" cy="74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98"/>
          <p:cNvSpPr/>
          <p:nvPr/>
        </p:nvSpPr>
        <p:spPr>
          <a:xfrm>
            <a:off x="5788850" y="3285350"/>
            <a:ext cx="742400" cy="266150"/>
          </a:xfrm>
          <a:custGeom>
            <a:rect b="b" l="l" r="r" t="t"/>
            <a:pathLst>
              <a:path extrusionOk="0" h="10646" w="29696">
                <a:moveTo>
                  <a:pt x="0" y="10646"/>
                </a:moveTo>
                <a:cubicBezTo>
                  <a:pt x="2802" y="9339"/>
                  <a:pt x="11860" y="4576"/>
                  <a:pt x="16809" y="2802"/>
                </a:cubicBezTo>
                <a:cubicBezTo>
                  <a:pt x="21758" y="1028"/>
                  <a:pt x="27548" y="467"/>
                  <a:pt x="29696" y="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44" name="Google Shape;1144;p98"/>
          <p:cNvSpPr/>
          <p:nvPr/>
        </p:nvSpPr>
        <p:spPr>
          <a:xfrm>
            <a:off x="5004450" y="1619513"/>
            <a:ext cx="2998025" cy="1737050"/>
          </a:xfrm>
          <a:custGeom>
            <a:rect b="b" l="l" r="r" t="t"/>
            <a:pathLst>
              <a:path extrusionOk="0" h="69482" w="119921">
                <a:moveTo>
                  <a:pt x="0" y="3320"/>
                </a:moveTo>
                <a:cubicBezTo>
                  <a:pt x="6070" y="2853"/>
                  <a:pt x="17182" y="-1255"/>
                  <a:pt x="36419" y="519"/>
                </a:cubicBezTo>
                <a:cubicBezTo>
                  <a:pt x="55656" y="2293"/>
                  <a:pt x="103747" y="3414"/>
                  <a:pt x="115420" y="13966"/>
                </a:cubicBezTo>
                <a:cubicBezTo>
                  <a:pt x="127093" y="24518"/>
                  <a:pt x="112713" y="54681"/>
                  <a:pt x="106456" y="63832"/>
                </a:cubicBezTo>
                <a:cubicBezTo>
                  <a:pt x="100200" y="72984"/>
                  <a:pt x="82644" y="68035"/>
                  <a:pt x="77881" y="6887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45" name="Google Shape;1145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Tijaabinta wareegyada (circuits) inta aad dhisaysid</a:t>
            </a:r>
            <a:endParaRPr sz="22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99"/>
          <p:cNvSpPr txBox="1"/>
          <p:nvPr>
            <p:ph idx="1" type="body"/>
          </p:nvPr>
        </p:nvSpPr>
        <p:spPr>
          <a:xfrm>
            <a:off x="324000" y="759300"/>
            <a:ext cx="7885200" cy="95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dar furaha (switch). Kadibna ku dar unugga (cell) labaad.</a:t>
            </a:r>
            <a:endParaRPr/>
          </a:p>
        </p:txBody>
      </p:sp>
      <p:pic>
        <p:nvPicPr>
          <p:cNvPr id="1151" name="Google Shape;1151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858" y="3033737"/>
            <a:ext cx="629967" cy="74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6201" y="1398263"/>
            <a:ext cx="1613262" cy="1158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3" name="Google Shape;1153;p99"/>
          <p:cNvGrpSpPr/>
          <p:nvPr/>
        </p:nvGrpSpPr>
        <p:grpSpPr>
          <a:xfrm>
            <a:off x="3923635" y="2700000"/>
            <a:ext cx="1054800" cy="854452"/>
            <a:chOff x="3923635" y="2700000"/>
            <a:chExt cx="1054800" cy="854452"/>
          </a:xfrm>
        </p:grpSpPr>
        <p:sp>
          <p:nvSpPr>
            <p:cNvPr id="1154" name="Google Shape;1154;p99"/>
            <p:cNvSpPr/>
            <p:nvPr/>
          </p:nvSpPr>
          <p:spPr>
            <a:xfrm>
              <a:off x="4351772" y="2700000"/>
              <a:ext cx="182100" cy="333600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5" name="Google Shape;1155;p99"/>
            <p:cNvSpPr/>
            <p:nvPr/>
          </p:nvSpPr>
          <p:spPr>
            <a:xfrm rot="3307903">
              <a:off x="4663455" y="2865361"/>
              <a:ext cx="182091" cy="333387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6" name="Google Shape;1156;p99"/>
            <p:cNvSpPr/>
            <p:nvPr/>
          </p:nvSpPr>
          <p:spPr>
            <a:xfrm rot="6477420">
              <a:off x="4700853" y="3211204"/>
              <a:ext cx="181964" cy="333285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7" name="Google Shape;1157;p99"/>
            <p:cNvSpPr/>
            <p:nvPr/>
          </p:nvSpPr>
          <p:spPr>
            <a:xfrm rot="-3884617">
              <a:off x="4039346" y="2898301"/>
              <a:ext cx="182108" cy="333351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8" name="Google Shape;1158;p99"/>
            <p:cNvSpPr/>
            <p:nvPr/>
          </p:nvSpPr>
          <p:spPr>
            <a:xfrm rot="-6742808">
              <a:off x="4021481" y="3240108"/>
              <a:ext cx="182009" cy="333488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59" name="Google Shape;1159;p99"/>
          <p:cNvPicPr preferRelativeResize="0"/>
          <p:nvPr/>
        </p:nvPicPr>
        <p:blipFill rotWithShape="1">
          <a:blip r:embed="rId5">
            <a:alphaModFix/>
          </a:blip>
          <a:srcRect b="19994" l="0" r="26535" t="13155"/>
          <a:stretch/>
        </p:blipFill>
        <p:spPr>
          <a:xfrm>
            <a:off x="1942125" y="2756062"/>
            <a:ext cx="1427475" cy="967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p99"/>
          <p:cNvSpPr/>
          <p:nvPr/>
        </p:nvSpPr>
        <p:spPr>
          <a:xfrm>
            <a:off x="3103982" y="1725766"/>
            <a:ext cx="813550" cy="1218325"/>
          </a:xfrm>
          <a:custGeom>
            <a:rect b="b" l="l" r="r" t="t"/>
            <a:pathLst>
              <a:path extrusionOk="0" h="48733" w="32542">
                <a:moveTo>
                  <a:pt x="32542" y="2259"/>
                </a:moveTo>
                <a:cubicBezTo>
                  <a:pt x="27309" y="2189"/>
                  <a:pt x="5258" y="-2277"/>
                  <a:pt x="1141" y="1840"/>
                </a:cubicBezTo>
                <a:cubicBezTo>
                  <a:pt x="-2976" y="5957"/>
                  <a:pt x="5607" y="20192"/>
                  <a:pt x="7840" y="26961"/>
                </a:cubicBezTo>
                <a:cubicBezTo>
                  <a:pt x="10073" y="33730"/>
                  <a:pt x="15376" y="38823"/>
                  <a:pt x="14539" y="42452"/>
                </a:cubicBezTo>
                <a:cubicBezTo>
                  <a:pt x="13702" y="46081"/>
                  <a:pt x="4770" y="47686"/>
                  <a:pt x="2816" y="4873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61" name="Google Shape;1161;p99"/>
          <p:cNvSpPr/>
          <p:nvPr/>
        </p:nvSpPr>
        <p:spPr>
          <a:xfrm>
            <a:off x="3258100" y="3365625"/>
            <a:ext cx="1015300" cy="218825"/>
          </a:xfrm>
          <a:custGeom>
            <a:rect b="b" l="l" r="r" t="t"/>
            <a:pathLst>
              <a:path extrusionOk="0" h="8753" w="40612">
                <a:moveTo>
                  <a:pt x="0" y="0"/>
                </a:moveTo>
                <a:cubicBezTo>
                  <a:pt x="1954" y="1396"/>
                  <a:pt x="4954" y="7188"/>
                  <a:pt x="11723" y="8374"/>
                </a:cubicBezTo>
                <a:cubicBezTo>
                  <a:pt x="18492" y="9560"/>
                  <a:pt x="35797" y="7327"/>
                  <a:pt x="40612" y="7118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162" name="Google Shape;1162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2333" y="3033725"/>
            <a:ext cx="629967" cy="746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3" name="Google Shape;1163;p99"/>
          <p:cNvGrpSpPr/>
          <p:nvPr/>
        </p:nvGrpSpPr>
        <p:grpSpPr>
          <a:xfrm>
            <a:off x="5069910" y="2700000"/>
            <a:ext cx="1054800" cy="854452"/>
            <a:chOff x="3923635" y="2700000"/>
            <a:chExt cx="1054800" cy="854452"/>
          </a:xfrm>
        </p:grpSpPr>
        <p:sp>
          <p:nvSpPr>
            <p:cNvPr id="1164" name="Google Shape;1164;p99"/>
            <p:cNvSpPr/>
            <p:nvPr/>
          </p:nvSpPr>
          <p:spPr>
            <a:xfrm>
              <a:off x="4351772" y="2700000"/>
              <a:ext cx="182100" cy="333600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5" name="Google Shape;1165;p99"/>
            <p:cNvSpPr/>
            <p:nvPr/>
          </p:nvSpPr>
          <p:spPr>
            <a:xfrm rot="3307903">
              <a:off x="4663455" y="2865361"/>
              <a:ext cx="182091" cy="333387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6" name="Google Shape;1166;p99"/>
            <p:cNvSpPr/>
            <p:nvPr/>
          </p:nvSpPr>
          <p:spPr>
            <a:xfrm rot="6477420">
              <a:off x="4700853" y="3211204"/>
              <a:ext cx="181964" cy="333285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7" name="Google Shape;1167;p99"/>
            <p:cNvSpPr/>
            <p:nvPr/>
          </p:nvSpPr>
          <p:spPr>
            <a:xfrm rot="-3884617">
              <a:off x="4039346" y="2898301"/>
              <a:ext cx="182108" cy="333351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8" name="Google Shape;1168;p99"/>
            <p:cNvSpPr/>
            <p:nvPr/>
          </p:nvSpPr>
          <p:spPr>
            <a:xfrm rot="-6742808">
              <a:off x="4021481" y="3240108"/>
              <a:ext cx="182009" cy="333488"/>
            </a:xfrm>
            <a:prstGeom prst="triangle">
              <a:avLst>
                <a:gd fmla="val 50000" name="adj"/>
              </a:avLst>
            </a:prstGeom>
            <a:solidFill>
              <a:srgbClr val="FFE599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69" name="Google Shape;1169;p99"/>
          <p:cNvSpPr/>
          <p:nvPr/>
        </p:nvSpPr>
        <p:spPr>
          <a:xfrm>
            <a:off x="4654250" y="3537500"/>
            <a:ext cx="770425" cy="85200"/>
          </a:xfrm>
          <a:custGeom>
            <a:rect b="b" l="l" r="r" t="t"/>
            <a:pathLst>
              <a:path extrusionOk="0" h="3408" w="30817">
                <a:moveTo>
                  <a:pt x="0" y="0"/>
                </a:moveTo>
                <a:cubicBezTo>
                  <a:pt x="2521" y="560"/>
                  <a:pt x="9992" y="3268"/>
                  <a:pt x="15128" y="3361"/>
                </a:cubicBezTo>
                <a:cubicBezTo>
                  <a:pt x="20264" y="3454"/>
                  <a:pt x="28202" y="1027"/>
                  <a:pt x="30817" y="56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170" name="Google Shape;1170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00234" y="2963675"/>
            <a:ext cx="968216" cy="74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1" name="Google Shape;1171;p99"/>
          <p:cNvSpPr/>
          <p:nvPr/>
        </p:nvSpPr>
        <p:spPr>
          <a:xfrm>
            <a:off x="5788850" y="3285350"/>
            <a:ext cx="742400" cy="266150"/>
          </a:xfrm>
          <a:custGeom>
            <a:rect b="b" l="l" r="r" t="t"/>
            <a:pathLst>
              <a:path extrusionOk="0" h="10646" w="29696">
                <a:moveTo>
                  <a:pt x="0" y="10646"/>
                </a:moveTo>
                <a:cubicBezTo>
                  <a:pt x="2802" y="9339"/>
                  <a:pt x="11860" y="4576"/>
                  <a:pt x="16809" y="2802"/>
                </a:cubicBezTo>
                <a:cubicBezTo>
                  <a:pt x="21758" y="1028"/>
                  <a:pt x="27548" y="467"/>
                  <a:pt x="29696" y="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172" name="Google Shape;1172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9451" y="1370238"/>
            <a:ext cx="1613262" cy="115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3" name="Google Shape;1173;p99"/>
          <p:cNvSpPr/>
          <p:nvPr/>
        </p:nvSpPr>
        <p:spPr>
          <a:xfrm>
            <a:off x="5004450" y="1654665"/>
            <a:ext cx="532275" cy="103875"/>
          </a:xfrm>
          <a:custGeom>
            <a:rect b="b" l="l" r="r" t="t"/>
            <a:pathLst>
              <a:path extrusionOk="0" h="4155" w="21291">
                <a:moveTo>
                  <a:pt x="0" y="1354"/>
                </a:moveTo>
                <a:cubicBezTo>
                  <a:pt x="1401" y="1167"/>
                  <a:pt x="4856" y="-234"/>
                  <a:pt x="8404" y="233"/>
                </a:cubicBezTo>
                <a:cubicBezTo>
                  <a:pt x="11953" y="700"/>
                  <a:pt x="19143" y="3501"/>
                  <a:pt x="21291" y="415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74" name="Google Shape;1174;p99"/>
          <p:cNvSpPr/>
          <p:nvPr/>
        </p:nvSpPr>
        <p:spPr>
          <a:xfrm>
            <a:off x="6629300" y="1688525"/>
            <a:ext cx="1179675" cy="1638850"/>
          </a:xfrm>
          <a:custGeom>
            <a:rect b="b" l="l" r="r" t="t"/>
            <a:pathLst>
              <a:path extrusionOk="0" h="65554" w="47187">
                <a:moveTo>
                  <a:pt x="0" y="0"/>
                </a:moveTo>
                <a:cubicBezTo>
                  <a:pt x="6350" y="2708"/>
                  <a:pt x="30536" y="7190"/>
                  <a:pt x="38100" y="16248"/>
                </a:cubicBezTo>
                <a:cubicBezTo>
                  <a:pt x="45664" y="25306"/>
                  <a:pt x="49586" y="46130"/>
                  <a:pt x="45384" y="54348"/>
                </a:cubicBezTo>
                <a:cubicBezTo>
                  <a:pt x="41182" y="62566"/>
                  <a:pt x="18303" y="63686"/>
                  <a:pt x="12887" y="65554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75" name="Google Shape;1175;p99"/>
          <p:cNvSpPr txBox="1"/>
          <p:nvPr>
            <p:ph idx="1" type="body"/>
          </p:nvPr>
        </p:nvSpPr>
        <p:spPr>
          <a:xfrm>
            <a:off x="324000" y="4005975"/>
            <a:ext cx="81483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Haddii qayb (component) kasta uu sababo in laydhku (lamp) damiyo, waxaad ogaataa inay qalad tahay oo waa in la beddelaa.</a:t>
            </a:r>
            <a:endParaRPr/>
          </a:p>
        </p:txBody>
      </p:sp>
      <p:sp>
        <p:nvSpPr>
          <p:cNvPr id="1176" name="Google Shape;1176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Tijaabinta wareegyada (circuits) inta aad dhisaysid</a:t>
            </a:r>
            <a:endParaRPr sz="2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100"/>
          <p:cNvSpPr txBox="1"/>
          <p:nvPr>
            <p:ph idx="1" type="subTitle"/>
          </p:nvPr>
        </p:nvSpPr>
        <p:spPr>
          <a:xfrm>
            <a:off x="324000" y="1132225"/>
            <a:ext cx="8496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wareeggu (circuit) leeyahay cillad (fault), waxaa loo baahan yahay wareeg (circuit) tijaabo ah si loo hubiyo.</a:t>
            </a:r>
            <a:endParaRPr sz="2000"/>
          </a:p>
        </p:txBody>
      </p:sp>
      <p:sp>
        <p:nvSpPr>
          <p:cNvPr id="1182" name="Google Shape;1182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Tijaabinta wareegyada (circuits) inta aad dhisaysid</a:t>
            </a:r>
            <a:endParaRPr/>
          </a:p>
        </p:txBody>
      </p:sp>
      <p:sp>
        <p:nvSpPr>
          <p:cNvPr id="1183" name="Google Shape;1183;p100"/>
          <p:cNvSpPr txBox="1"/>
          <p:nvPr>
            <p:ph idx="2" type="subTitle"/>
          </p:nvPr>
        </p:nvSpPr>
        <p:spPr>
          <a:xfrm>
            <a:off x="980575" y="3102488"/>
            <a:ext cx="74526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Wareegga (circuit) waxaa loo dhisi karaa qayb-qayb (component-by-component), adoo hubinaya inuu shaqeynayo mar kasta.</a:t>
            </a:r>
            <a:endParaRPr sz="2000"/>
          </a:p>
        </p:txBody>
      </p:sp>
      <p:sp>
        <p:nvSpPr>
          <p:cNvPr id="1184" name="Google Shape;1184;p100"/>
          <p:cNvSpPr txBox="1"/>
          <p:nvPr>
            <p:ph idx="3" type="subTitle"/>
          </p:nvPr>
        </p:nvSpPr>
        <p:spPr>
          <a:xfrm>
            <a:off x="980575" y="3901720"/>
            <a:ext cx="74526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suurtogeli karo in la ogaado qaybta (component) cilladaysan (faulty) iyada oo aan la helin wareeg (circuit) tijaabo ah.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pic>
        <p:nvPicPr>
          <p:cNvPr id="1185" name="Google Shape;118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3183" y="16952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2033" y="3239988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1" name="Google Shape;1191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32700" y="1620000"/>
            <a:ext cx="2341200" cy="1306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2" name="Google Shape;1192;p101"/>
          <p:cNvSpPr txBox="1"/>
          <p:nvPr>
            <p:ph idx="1" type="body"/>
          </p:nvPr>
        </p:nvSpPr>
        <p:spPr>
          <a:xfrm>
            <a:off x="324000" y="759300"/>
            <a:ext cx="71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Layla iyo Yacquub waxay dhisayeen wareegyo (circuits) waxayna heleen qaybo (components) cilladaysan (faulty).</a:t>
            </a:r>
            <a:endParaRPr sz="2000"/>
          </a:p>
        </p:txBody>
      </p:sp>
      <p:sp>
        <p:nvSpPr>
          <p:cNvPr id="1193" name="Google Shape;1193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Tijaabinta wareegyada (circuits) inta aad dhisaysid</a:t>
            </a:r>
            <a:endParaRPr/>
          </a:p>
        </p:txBody>
      </p:sp>
      <p:sp>
        <p:nvSpPr>
          <p:cNvPr id="1194" name="Google Shape;1194;p101"/>
          <p:cNvSpPr txBox="1"/>
          <p:nvPr>
            <p:ph idx="1" type="body"/>
          </p:nvPr>
        </p:nvSpPr>
        <p:spPr>
          <a:xfrm>
            <a:off x="661375" y="1733625"/>
            <a:ext cx="2149800" cy="105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Qaybaha (components) cilladaysan (faulty) waxay ka dhigeen barashada mid adag.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pic>
        <p:nvPicPr>
          <p:cNvPr id="1195" name="Google Shape;1195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58402" y="2803165"/>
            <a:ext cx="807750" cy="105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2900" y="1268801"/>
            <a:ext cx="2341200" cy="1306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101"/>
          <p:cNvSpPr txBox="1"/>
          <p:nvPr/>
        </p:nvSpPr>
        <p:spPr>
          <a:xfrm flipH="1">
            <a:off x="5358600" y="1416450"/>
            <a:ext cx="21498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Qaybaha (components) cilladaysan (faulty) waxay iga caawiyeen inaan si fiican u barto.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98" name="Google Shape;1198;p1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08675" y="2499125"/>
            <a:ext cx="727175" cy="895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99" name="Google Shape;1199;p101"/>
          <p:cNvSpPr txBox="1"/>
          <p:nvPr>
            <p:ph idx="1" type="body"/>
          </p:nvPr>
        </p:nvSpPr>
        <p:spPr>
          <a:xfrm>
            <a:off x="324000" y="3791100"/>
            <a:ext cx="84960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Sharax sababta labada ardayba u malayn karaan inay sax yihiin. Kadibna soo jeedi inay faa'iido leedahay iyo in kale in qalabka sheybaarka lagu hayo qaybo khaldan.</a:t>
            </a:r>
            <a:endParaRPr sz="2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02"/>
          <p:cNvSpPr txBox="1"/>
          <p:nvPr>
            <p:ph idx="1" type="body"/>
          </p:nvPr>
        </p:nvSpPr>
        <p:spPr>
          <a:xfrm>
            <a:off x="324000" y="2339700"/>
            <a:ext cx="8496000" cy="23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Qaybaha khaldan waxay noqon karaan dhibaato sababtoo ah waxay ka hor istaagi karaan ardayda inay si guul leh u sameeyaan tijaabooyinka, taasoo keenta inay waayaan barashada.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Dhanka kale, waxay siin karaan fursad ardayda ay ku tababartaan xirfadahooda oo ay mas'uuliyadda barashadooda ku qaataan.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Ardayda isku kalsoon waxay u arki karaan qaybaha khaldan fursad ay ku bartaan, halka kuwa aan isku kalsoonayn ay u baahan karaan taageero.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5" name="Google Shape;1205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Tijaabinta wareegyada (circuits) markaad dhisayso</a:t>
            </a:r>
            <a:endParaRPr/>
          </a:p>
        </p:txBody>
      </p:sp>
      <p:sp>
        <p:nvSpPr>
          <p:cNvPr id="1206" name="Google Shape;1206;p102"/>
          <p:cNvSpPr txBox="1"/>
          <p:nvPr>
            <p:ph idx="1" type="body"/>
          </p:nvPr>
        </p:nvSpPr>
        <p:spPr>
          <a:xfrm>
            <a:off x="324000" y="1080000"/>
            <a:ext cx="84960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Sharax sababta labada ardayba u malayn karaan inay sax yihiin. Kadibna soo jeedi inay faa'iido leedahay iyo in kale in qalabka sheybaarka lagu hayo qaybo khaldan.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103"/>
          <p:cNvSpPr txBox="1"/>
          <p:nvPr>
            <p:ph idx="1" type="body"/>
          </p:nvPr>
        </p:nvSpPr>
        <p:spPr>
          <a:xfrm>
            <a:off x="324000" y="883200"/>
            <a:ext cx="7031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Qaybaha khaldan waxay abuuraan farqi (gap) ku dhex jira wareeg (circuit) dhammaystiran, taasoo ka hor istaageysa inuu shaqeeyo.</a:t>
            </a:r>
            <a:endParaRPr sz="2000"/>
          </a:p>
        </p:txBody>
      </p:sp>
      <p:sp>
        <p:nvSpPr>
          <p:cNvPr id="1212" name="Google Shape;1212;p103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Hagaajinta wareegyada khaldan</a:t>
            </a:r>
            <a:endParaRPr/>
          </a:p>
        </p:txBody>
      </p:sp>
      <p:sp>
        <p:nvSpPr>
          <p:cNvPr id="1213" name="Google Shape;1213;p103"/>
          <p:cNvSpPr txBox="1"/>
          <p:nvPr>
            <p:ph idx="1" type="body"/>
          </p:nvPr>
        </p:nvSpPr>
        <p:spPr>
          <a:xfrm>
            <a:off x="324000" y="1804325"/>
            <a:ext cx="62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Nalka (bulb) wuxuu ka kooban yahay fiilo (filament) iftiimaysa, laakiin tani way dhalaali kartaa oo jebin kartaa wareegga.</a:t>
            </a:r>
            <a:endParaRPr sz="2000"/>
          </a:p>
        </p:txBody>
      </p:sp>
      <p:sp>
        <p:nvSpPr>
          <p:cNvPr id="1214" name="Google Shape;1214;p103"/>
          <p:cNvSpPr txBox="1"/>
          <p:nvPr>
            <p:ph idx="1" type="body"/>
          </p:nvPr>
        </p:nvSpPr>
        <p:spPr>
          <a:xfrm>
            <a:off x="324000" y="2725450"/>
            <a:ext cx="54504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Wareeg tijaabo (test circuit) ayaa kaa caawin kara inaad aqoonsato qaybaha khaldan.</a:t>
            </a:r>
            <a:endParaRPr/>
          </a:p>
        </p:txBody>
      </p:sp>
      <p:sp>
        <p:nvSpPr>
          <p:cNvPr id="1215" name="Google Shape;1215;p103"/>
          <p:cNvSpPr txBox="1"/>
          <p:nvPr>
            <p:ph idx="1" type="body"/>
          </p:nvPr>
        </p:nvSpPr>
        <p:spPr>
          <a:xfrm>
            <a:off x="324000" y="3646575"/>
            <a:ext cx="5450400" cy="106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wareeggu uusan shaqeyn, qayb kasta waxaa lagu tijaabin karaa si gooni ah iyadoo la isticmaalayo wareeg tijaabo si loo hubiyo inay shaqeyneyso.</a:t>
            </a:r>
            <a:endParaRPr sz="2000"/>
          </a:p>
        </p:txBody>
      </p:sp>
      <p:pic>
        <p:nvPicPr>
          <p:cNvPr id="1216" name="Google Shape;1216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0637" y="1264025"/>
            <a:ext cx="1015224" cy="144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0350" y="2773350"/>
            <a:ext cx="2155798" cy="193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