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eacee60da9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eacee60da9_1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ee465d93e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ee465d93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2eacee60da9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2eacee60da9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eacee60da9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eacee60da9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6" name="Shape 926"/>
        <p:cNvGrpSpPr/>
        <p:nvPr/>
      </p:nvGrpSpPr>
      <p:grpSpPr>
        <a:xfrm>
          <a:off x="0" y="0"/>
          <a:ext cx="0" cy="0"/>
          <a:chOff x="0" y="0"/>
          <a:chExt cx="0" cy="0"/>
        </a:xfrm>
      </p:grpSpPr>
      <p:sp>
        <p:nvSpPr>
          <p:cNvPr id="927" name="Google Shape;927;g2eacee60da9_1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8" name="Google Shape;928;g2eacee60da9_1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ec7b4c9b5d_0_28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ec7b4c9b5d_0_28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g2ec7b4c9b5d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2" name="Google Shape;1012;g2ec7b4c9b5d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2ec7b4c9b5d_0_6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2ec7b4c9b5d_0_6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2ec7b4c9b5d_0_6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2ec7b4c9b5d_0_6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2ec7b4c9b5d_0_30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2ec7b4c9b5d_0_30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2ec7b4c9b5d_0_30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2ec7b4c9b5d_0_30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ec7b4c9b5d_0_30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ec7b4c9b5d_0_3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2ed983c4701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2ed983c4701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2ed896b9e5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2ed896b9e5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g2ec7b4c9b5d_0_6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2" name="Google Shape;1202;g2ec7b4c9b5d_0_6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2ec7b4c9b5d_0_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9" name="Google Shape;1239;g2ec7b4c9b5d_0_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27847702a07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27847702a0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27847702a0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1" name="Google Shape;1291;g27847702a0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27847702a0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27847702a0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2ec7b4c9b5d_0_3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5" name="Google Shape;1415;g2ec7b4c9b5d_0_3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27847702a07_0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27847702a07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27847702a07_0_1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27847702a07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2ed896b9e5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2ed896b9e5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3" name="Shape 1473"/>
        <p:cNvGrpSpPr/>
        <p:nvPr/>
      </p:nvGrpSpPr>
      <p:grpSpPr>
        <a:xfrm>
          <a:off x="0" y="0"/>
          <a:ext cx="0" cy="0"/>
          <a:chOff x="0" y="0"/>
          <a:chExt cx="0" cy="0"/>
        </a:xfrm>
      </p:grpSpPr>
      <p:sp>
        <p:nvSpPr>
          <p:cNvPr id="1474" name="Google Shape;1474;g2ec7b4c9b5d_0_29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5" name="Google Shape;1475;g2ec7b4c9b5d_0_29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2ec7b4c9b5d_0_3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2ec7b4c9b5d_0_3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27847702a07_0_1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6" name="Google Shape;1496;g27847702a07_0_1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27847702a07_0_1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27847702a07_0_1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27847702a07_0_1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1" name="Google Shape;1521;g27847702a07_0_1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g27847702a07_0_1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2" name="Google Shape;1532;g27847702a07_0_1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27847702a07_0_1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6" name="Google Shape;1576;g27847702a07_0_1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2ed896b9e56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2ed896b9e56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8" name="Shape 1678"/>
        <p:cNvGrpSpPr/>
        <p:nvPr/>
      </p:nvGrpSpPr>
      <p:grpSpPr>
        <a:xfrm>
          <a:off x="0" y="0"/>
          <a:ext cx="0" cy="0"/>
          <a:chOff x="0" y="0"/>
          <a:chExt cx="0" cy="0"/>
        </a:xfrm>
      </p:grpSpPr>
      <p:sp>
        <p:nvSpPr>
          <p:cNvPr id="1679" name="Google Shape;1679;g27847702a07_0_1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0" name="Google Shape;1680;g27847702a07_0_1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2ed896b9e56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2" name="Google Shape;1692;g2ed896b9e56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3" name="Shape 1703"/>
        <p:cNvGrpSpPr/>
        <p:nvPr/>
      </p:nvGrpSpPr>
      <p:grpSpPr>
        <a:xfrm>
          <a:off x="0" y="0"/>
          <a:ext cx="0" cy="0"/>
          <a:chOff x="0" y="0"/>
          <a:chExt cx="0" cy="0"/>
        </a:xfrm>
      </p:grpSpPr>
      <p:sp>
        <p:nvSpPr>
          <p:cNvPr id="1704" name="Google Shape;1704;g27847702a07_0_1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5" name="Google Shape;1705;g27847702a07_0_1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g2ed896b9e56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7" name="Google Shape;1737;g2ed896b9e56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9" name="Shape 1799"/>
        <p:cNvGrpSpPr/>
        <p:nvPr/>
      </p:nvGrpSpPr>
      <p:grpSpPr>
        <a:xfrm>
          <a:off x="0" y="0"/>
          <a:ext cx="0" cy="0"/>
          <a:chOff x="0" y="0"/>
          <a:chExt cx="0" cy="0"/>
        </a:xfrm>
      </p:grpSpPr>
      <p:sp>
        <p:nvSpPr>
          <p:cNvPr id="1800" name="Google Shape;1800;g27847702a07_0_1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1" name="Google Shape;1801;g27847702a07_0_1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8.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17.png"/><Relationship Id="rId5" Type="http://schemas.openxmlformats.org/officeDocument/2006/relationships/image" Target="../media/image3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24.png"/><Relationship Id="rId5"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2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2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 Id="rId3" Type="http://schemas.openxmlformats.org/officeDocument/2006/relationships/image" Target="../media/image30.png"/><Relationship Id="rId4" Type="http://schemas.openxmlformats.org/officeDocument/2006/relationships/image" Target="../media/image33.png"/><Relationship Id="rId5" Type="http://schemas.openxmlformats.org/officeDocument/2006/relationships/image" Target="../media/image31.png"/><Relationship Id="rId6" Type="http://schemas.openxmlformats.org/officeDocument/2006/relationships/image" Target="../media/image36.png"/><Relationship Id="rId7" Type="http://schemas.openxmlformats.org/officeDocument/2006/relationships/image" Target="../media/image4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86.png"/><Relationship Id="rId5" Type="http://schemas.openxmlformats.org/officeDocument/2006/relationships/image" Target="../media/image40.png"/><Relationship Id="rId6" Type="http://schemas.openxmlformats.org/officeDocument/2006/relationships/image" Target="../media/image42.png"/><Relationship Id="rId7"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8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45.png"/><Relationship Id="rId7" Type="http://schemas.openxmlformats.org/officeDocument/2006/relationships/image" Target="../media/image40.png"/><Relationship Id="rId8" Type="http://schemas.openxmlformats.org/officeDocument/2006/relationships/image" Target="../media/image42.png"/><Relationship Id="rId9"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86.png"/><Relationship Id="rId4" Type="http://schemas.openxmlformats.org/officeDocument/2006/relationships/image" Target="../media/image47.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45.png"/><Relationship Id="rId8" Type="http://schemas.openxmlformats.org/officeDocument/2006/relationships/image" Target="../media/image40.png"/><Relationship Id="rId9" Type="http://schemas.openxmlformats.org/officeDocument/2006/relationships/image" Target="../media/image42.png"/><Relationship Id="rId10" Type="http://schemas.openxmlformats.org/officeDocument/2006/relationships/image" Target="../media/image49.png"/><Relationship Id="rId11"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6.png"/><Relationship Id="rId5" Type="http://schemas.openxmlformats.org/officeDocument/2006/relationships/image" Target="../media/image27.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5.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8.png"/><Relationship Id="rId3" Type="http://schemas.openxmlformats.org/officeDocument/2006/relationships/image" Target="../media/image6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5.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pic>
        <p:nvPicPr>
          <p:cNvPr id="794" name="Google Shape;794;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8" name="Google Shape;798;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9" name="Google Shape;799;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0" name="Google Shape;800;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1" name="Shape 801"/>
        <p:cNvGrpSpPr/>
        <p:nvPr/>
      </p:nvGrpSpPr>
      <p:grpSpPr>
        <a:xfrm>
          <a:off x="0" y="0"/>
          <a:ext cx="0" cy="0"/>
          <a:chOff x="0" y="0"/>
          <a:chExt cx="0" cy="0"/>
        </a:xfrm>
      </p:grpSpPr>
      <p:sp>
        <p:nvSpPr>
          <p:cNvPr id="802" name="Google Shape;802;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3" name="Google Shape;803;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4" name="Google Shape;804;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5" name="Google Shape;805;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6" name="Google Shape;806;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7" name="Shape 807"/>
        <p:cNvGrpSpPr/>
        <p:nvPr/>
      </p:nvGrpSpPr>
      <p:grpSpPr>
        <a:xfrm>
          <a:off x="0" y="0"/>
          <a:ext cx="0" cy="0"/>
          <a:chOff x="0" y="0"/>
          <a:chExt cx="0" cy="0"/>
        </a:xfrm>
      </p:grpSpPr>
      <p:sp>
        <p:nvSpPr>
          <p:cNvPr id="808" name="Google Shape;808;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9" name="Google Shape;809;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0" name="Google Shape;810;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1" name="Google Shape;81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2" name="Google Shape;812;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3" name="Shape 813"/>
        <p:cNvGrpSpPr/>
        <p:nvPr/>
      </p:nvGrpSpPr>
      <p:grpSpPr>
        <a:xfrm>
          <a:off x="0" y="0"/>
          <a:ext cx="0" cy="0"/>
          <a:chOff x="0" y="0"/>
          <a:chExt cx="0" cy="0"/>
        </a:xfrm>
      </p:grpSpPr>
      <p:sp>
        <p:nvSpPr>
          <p:cNvPr id="815" name="Google Shape;815;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6" name="Shape 816"/>
        <p:cNvGrpSpPr/>
        <p:nvPr/>
      </p:nvGrpSpPr>
      <p:grpSpPr>
        <a:xfrm>
          <a:off x="0" y="0"/>
          <a:ext cx="0" cy="0"/>
          <a:chOff x="0" y="0"/>
          <a:chExt cx="0" cy="0"/>
        </a:xfrm>
      </p:grpSpPr>
      <p:sp>
        <p:nvSpPr>
          <p:cNvPr id="817" name="Google Shape;817;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8" name="Google Shape;818;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19" name="Google Shape;819;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0" name="Google Shape;820;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1" name="Google Shape;821;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2" name="Google Shape;822;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5" name="Google Shape;825;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6" name="Shape 826"/>
        <p:cNvGrpSpPr/>
        <p:nvPr/>
      </p:nvGrpSpPr>
      <p:grpSpPr>
        <a:xfrm>
          <a:off x="0" y="0"/>
          <a:ext cx="0" cy="0"/>
          <a:chOff x="0" y="0"/>
          <a:chExt cx="0" cy="0"/>
        </a:xfrm>
      </p:grpSpPr>
      <p:pic>
        <p:nvPicPr>
          <p:cNvPr id="827" name="Google Shape;827;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8" name="Google Shape;828;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29" name="Shape 829"/>
        <p:cNvGrpSpPr/>
        <p:nvPr/>
      </p:nvGrpSpPr>
      <p:grpSpPr>
        <a:xfrm>
          <a:off x="0" y="0"/>
          <a:ext cx="0" cy="0"/>
          <a:chOff x="0" y="0"/>
          <a:chExt cx="0" cy="0"/>
        </a:xfrm>
      </p:grpSpPr>
      <p:sp>
        <p:nvSpPr>
          <p:cNvPr id="830" name="Google Shape;830;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1" showMasterSp="0">
  <p:cSld name="Title Slide 2_1_1_1_1_1_1_3">
    <p:bg>
      <p:bgPr>
        <a:solidFill>
          <a:srgbClr val="EBEDFE"/>
        </a:solidFill>
      </p:bgPr>
    </p:bg>
    <p:spTree>
      <p:nvGrpSpPr>
        <p:cNvPr id="831" name="Shape 831"/>
        <p:cNvGrpSpPr/>
        <p:nvPr/>
      </p:nvGrpSpPr>
      <p:grpSpPr>
        <a:xfrm>
          <a:off x="0" y="0"/>
          <a:ext cx="0" cy="0"/>
          <a:chOff x="0" y="0"/>
          <a:chExt cx="0" cy="0"/>
        </a:xfrm>
      </p:grpSpPr>
      <p:sp>
        <p:nvSpPr>
          <p:cNvPr id="832" name="Google Shape;832;p7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33" name="Google Shape;833;p7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834" name="Google Shape;834;p73"/>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836" name="Google Shape;836;p7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37" name="Google Shape;837;p73"/>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38" name="Google Shape;838;p73"/>
          <p:cNvGrpSpPr/>
          <p:nvPr/>
        </p:nvGrpSpPr>
        <p:grpSpPr>
          <a:xfrm>
            <a:off x="6156975" y="0"/>
            <a:ext cx="2987025" cy="3854074"/>
            <a:chOff x="6156975" y="0"/>
            <a:chExt cx="2987025" cy="3854074"/>
          </a:xfrm>
        </p:grpSpPr>
        <p:pic>
          <p:nvPicPr>
            <p:cNvPr id="839" name="Google Shape;839;p7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0" name="Google Shape;840;p73"/>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73"/>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842" name="Shape 842"/>
        <p:cNvGrpSpPr/>
        <p:nvPr/>
      </p:nvGrpSpPr>
      <p:grpSpPr>
        <a:xfrm>
          <a:off x="0" y="0"/>
          <a:ext cx="0" cy="0"/>
          <a:chOff x="0" y="0"/>
          <a:chExt cx="0" cy="0"/>
        </a:xfrm>
      </p:grpSpPr>
      <p:pic>
        <p:nvPicPr>
          <p:cNvPr id="843" name="Google Shape;843;p7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44" name="Google Shape;844;p7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7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6" name="Google Shape;846;p74"/>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47" name="Google Shape;847;p7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48" name="Google Shape;848;p7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49" name="Google Shape;849;p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850" name="Shape 850"/>
        <p:cNvGrpSpPr/>
        <p:nvPr/>
      </p:nvGrpSpPr>
      <p:grpSpPr>
        <a:xfrm>
          <a:off x="0" y="0"/>
          <a:ext cx="0" cy="0"/>
          <a:chOff x="0" y="0"/>
          <a:chExt cx="0" cy="0"/>
        </a:xfrm>
      </p:grpSpPr>
      <p:pic>
        <p:nvPicPr>
          <p:cNvPr id="851" name="Google Shape;851;p7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52" name="Google Shape;852;p7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7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4" name="Google Shape;854;p75"/>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55" name="Google Shape;855;p7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56" name="Google Shape;856;p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7" name="Google Shape;857;p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858" name="Shape 858"/>
        <p:cNvGrpSpPr/>
        <p:nvPr/>
      </p:nvGrpSpPr>
      <p:grpSpPr>
        <a:xfrm>
          <a:off x="0" y="0"/>
          <a:ext cx="0" cy="0"/>
          <a:chOff x="0" y="0"/>
          <a:chExt cx="0" cy="0"/>
        </a:xfrm>
      </p:grpSpPr>
      <p:pic>
        <p:nvPicPr>
          <p:cNvPr id="859" name="Google Shape;859;p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7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7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2" name="Google Shape;862;p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63" name="Google Shape;863;p76"/>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64" name="Google Shape;864;p7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65" name="Google Shape;865;p7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866" name="Shape 866"/>
        <p:cNvGrpSpPr/>
        <p:nvPr/>
      </p:nvGrpSpPr>
      <p:grpSpPr>
        <a:xfrm>
          <a:off x="0" y="0"/>
          <a:ext cx="0" cy="0"/>
          <a:chOff x="0" y="0"/>
          <a:chExt cx="0" cy="0"/>
        </a:xfrm>
      </p:grpSpPr>
      <p:pic>
        <p:nvPicPr>
          <p:cNvPr id="867" name="Google Shape;867;p7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8" name="Google Shape;868;p7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7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0" name="Google Shape;870;p7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71" name="Google Shape;871;p7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872" name="Google Shape;872;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73" name="Google Shape;873;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874" name="Shape 874"/>
        <p:cNvGrpSpPr/>
        <p:nvPr/>
      </p:nvGrpSpPr>
      <p:grpSpPr>
        <a:xfrm>
          <a:off x="0" y="0"/>
          <a:ext cx="0" cy="0"/>
          <a:chOff x="0" y="0"/>
          <a:chExt cx="0" cy="0"/>
        </a:xfrm>
      </p:grpSpPr>
      <p:pic>
        <p:nvPicPr>
          <p:cNvPr id="875" name="Google Shape;875;p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76" name="Google Shape;876;p7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8" name="Google Shape;878;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79" name="Google Shape;879;p7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880" name="Google Shape;880;p7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881" name="Google Shape;881;p7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882" name="Shape 882"/>
        <p:cNvGrpSpPr/>
        <p:nvPr/>
      </p:nvGrpSpPr>
      <p:grpSpPr>
        <a:xfrm>
          <a:off x="0" y="0"/>
          <a:ext cx="0" cy="0"/>
          <a:chOff x="0" y="0"/>
          <a:chExt cx="0" cy="0"/>
        </a:xfrm>
      </p:grpSpPr>
      <p:pic>
        <p:nvPicPr>
          <p:cNvPr id="883" name="Google Shape;883;p7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84" name="Google Shape;884;p7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6" name="Google Shape;886;p79"/>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887" name="Google Shape;887;p7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888" name="Google Shape;888;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89" name="Google Shape;889;p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890" name="Shape 890"/>
        <p:cNvGrpSpPr/>
        <p:nvPr/>
      </p:nvGrpSpPr>
      <p:grpSpPr>
        <a:xfrm>
          <a:off x="0" y="0"/>
          <a:ext cx="0" cy="0"/>
          <a:chOff x="0" y="0"/>
          <a:chExt cx="0" cy="0"/>
        </a:xfrm>
      </p:grpSpPr>
      <p:sp>
        <p:nvSpPr>
          <p:cNvPr id="891" name="Google Shape;891;p80"/>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2" name="Google Shape;892;p80"/>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93" name="Google Shape;893;p8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4" name="Google Shape;894;p8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95" name="Google Shape;895;p80"/>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8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8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81.png"/><Relationship Id="rId4" Type="http://schemas.openxmlformats.org/officeDocument/2006/relationships/image" Target="../media/image8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80.png"/><Relationship Id="rId4" Type="http://schemas.openxmlformats.org/officeDocument/2006/relationships/image" Target="../media/image8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9.xml"/><Relationship Id="rId3" Type="http://schemas.openxmlformats.org/officeDocument/2006/relationships/image" Target="../media/image62.png"/><Relationship Id="rId4" Type="http://schemas.openxmlformats.org/officeDocument/2006/relationships/image" Target="../media/image90.png"/><Relationship Id="rId5" Type="http://schemas.openxmlformats.org/officeDocument/2006/relationships/image" Target="../media/image8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87.png"/><Relationship Id="rId4" Type="http://schemas.openxmlformats.org/officeDocument/2006/relationships/image" Target="../media/image8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9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62.png"/><Relationship Id="rId4" Type="http://schemas.openxmlformats.org/officeDocument/2006/relationships/image" Target="../media/image90.png"/><Relationship Id="rId5" Type="http://schemas.openxmlformats.org/officeDocument/2006/relationships/image" Target="../media/image9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9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5.xml"/><Relationship Id="rId3" Type="http://schemas.openxmlformats.org/officeDocument/2006/relationships/image" Target="../media/image62.png"/><Relationship Id="rId4" Type="http://schemas.openxmlformats.org/officeDocument/2006/relationships/image" Target="../media/image9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101.png"/><Relationship Id="rId4" Type="http://schemas.openxmlformats.org/officeDocument/2006/relationships/image" Target="../media/image90.png"/><Relationship Id="rId5" Type="http://schemas.openxmlformats.org/officeDocument/2006/relationships/image" Target="../media/image9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10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10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9.xml"/><Relationship Id="rId3" Type="http://schemas.openxmlformats.org/officeDocument/2006/relationships/image" Target="../media/image103.png"/><Relationship Id="rId4" Type="http://schemas.openxmlformats.org/officeDocument/2006/relationships/image" Target="../media/image62.png"/><Relationship Id="rId5" Type="http://schemas.openxmlformats.org/officeDocument/2006/relationships/image" Target="../media/image9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10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 Id="rId3" Type="http://schemas.openxmlformats.org/officeDocument/2006/relationships/image" Target="../media/image10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2.xml"/><Relationship Id="rId3" Type="http://schemas.openxmlformats.org/officeDocument/2006/relationships/image" Target="../media/image62.png"/><Relationship Id="rId4" Type="http://schemas.openxmlformats.org/officeDocument/2006/relationships/image" Target="../media/image106.png"/><Relationship Id="rId5" Type="http://schemas.openxmlformats.org/officeDocument/2006/relationships/image" Target="../media/image90.png"/><Relationship Id="rId6"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23.xml"/><Relationship Id="rId3" Type="http://schemas.openxmlformats.org/officeDocument/2006/relationships/image" Target="../media/image8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4.xml"/><Relationship Id="rId3" Type="http://schemas.openxmlformats.org/officeDocument/2006/relationships/image" Target="../media/image112.png"/><Relationship Id="rId4" Type="http://schemas.openxmlformats.org/officeDocument/2006/relationships/image" Target="../media/image10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6.xml"/><Relationship Id="rId3" Type="http://schemas.openxmlformats.org/officeDocument/2006/relationships/image" Target="../media/image8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108.png"/><Relationship Id="rId4" Type="http://schemas.openxmlformats.org/officeDocument/2006/relationships/image" Target="../media/image1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1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9.xml"/><Relationship Id="rId3" Type="http://schemas.openxmlformats.org/officeDocument/2006/relationships/image" Target="../media/image114.png"/><Relationship Id="rId4" Type="http://schemas.openxmlformats.org/officeDocument/2006/relationships/image" Target="../media/image62.png"/><Relationship Id="rId5" Type="http://schemas.openxmlformats.org/officeDocument/2006/relationships/image" Target="../media/image9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9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3.xml"/><Relationship Id="rId3" Type="http://schemas.openxmlformats.org/officeDocument/2006/relationships/image" Target="../media/image90.png"/><Relationship Id="rId4" Type="http://schemas.openxmlformats.org/officeDocument/2006/relationships/image" Target="../media/image9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6.xml"/><Relationship Id="rId3" Type="http://schemas.openxmlformats.org/officeDocument/2006/relationships/image" Target="../media/image87.png"/><Relationship Id="rId4"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81"/>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Ilaalinta iftiinka (Focusing light)</a:t>
            </a:r>
            <a:endParaRPr/>
          </a:p>
        </p:txBody>
      </p:sp>
      <p:sp>
        <p:nvSpPr>
          <p:cNvPr id="901" name="Google Shape;901;p81"/>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Samaynta sawirada (Making images)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5" name="Shape 905"/>
        <p:cNvGrpSpPr/>
        <p:nvPr/>
      </p:nvGrpSpPr>
      <p:grpSpPr>
        <a:xfrm>
          <a:off x="0" y="0"/>
          <a:ext cx="0" cy="0"/>
          <a:chOff x="0" y="0"/>
          <a:chExt cx="0" cy="0"/>
        </a:xfrm>
      </p:grpSpPr>
      <p:sp>
        <p:nvSpPr>
          <p:cNvPr id="906" name="Google Shape;906;p82"/>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83"/>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sharxi karaa sida iftiinka shayga uu u xoogi karo lens isku soo ururiya (converging lens) si uu u sameeyo sawir (image).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84"/>
          <p:cNvSpPr txBox="1"/>
          <p:nvPr>
            <p:ph idx="1" type="subTitle"/>
          </p:nvPr>
        </p:nvSpPr>
        <p:spPr>
          <a:xfrm>
            <a:off x="324000" y="2257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xoog (focus)</a:t>
            </a:r>
            <a:endParaRPr>
              <a:solidFill>
                <a:schemeClr val="dk1"/>
              </a:solidFill>
            </a:endParaRPr>
          </a:p>
        </p:txBody>
      </p:sp>
      <p:sp>
        <p:nvSpPr>
          <p:cNvPr id="917" name="Google Shape;917;p84"/>
          <p:cNvSpPr txBox="1"/>
          <p:nvPr>
            <p:ph idx="2" type="subTitle"/>
          </p:nvPr>
        </p:nvSpPr>
        <p:spPr>
          <a:xfrm>
            <a:off x="2242125" y="2257800"/>
            <a:ext cx="6303300" cy="583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solidFill>
                  <a:schemeClr val="dk1"/>
                </a:solidFill>
                <a:latin typeface="Lexend"/>
              </a:rPr>
              <a:t>(1) meel ay ku kulmaan raajooyin badan oo iftiin ah oo ka yimid shay</a:t>
            </a:r>
            <a:r>
              <a:rPr lang="en-GB" sz="1100">
                <a:solidFill>
                  <a:schemeClr val="dk1"/>
                </a:solidFill>
                <a:latin typeface="Lexend"/>
              </a:rPr>
              <a:t/>
            </a:r>
            <a:r>
              <a:rPr lang="en-GB" sz="1100">
                <a:solidFill>
                  <a:schemeClr val="dk1"/>
                </a:solidFill>
                <a:latin typeface="Lexend"/>
              </a:rPr>
              <a:t/>
            </a:r>
            <a:r>
              <a:rPr lang="en-GB" sz="1100">
                <a:solidFill>
                  <a:schemeClr val="dk1"/>
                </a:solidFill>
                <a:latin typeface="Lexend"/>
              </a:rPr>
              <a:t/>
            </a:r>
            <a:endParaRPr>
              <a:solidFill>
                <a:schemeClr val="dk1"/>
              </a:solidFill>
            </a:endParaRPr>
          </a:p>
          <a:p>
            <a:pPr indent="0" lvl="0" marL="0" rtl="0" algn="l">
              <a:spcBef>
                <a:spcPts val="1000"/>
              </a:spcBef>
              <a:spcAft>
                <a:spcPts val="1000"/>
              </a:spcAft>
              <a:buNone/>
              <a:defRPr/>
            </a:pPr>
            <a:r>
              <a:rPr lang="en-GB" sz="1100">
                <a:solidFill>
                  <a:schemeClr val="dk1"/>
                </a:solidFill>
                <a:latin typeface="Lexend"/>
              </a:rPr>
              <a:t>(2) habka loo qalloociyo raajooyinka iftiinka si ay u kulmaan</a:t>
            </a:r>
            <a:r>
              <a:rPr lang="en-GB" sz="1100">
                <a:solidFill>
                  <a:schemeClr val="dk1"/>
                </a:solidFill>
                <a:latin typeface="Lexend"/>
              </a:rPr>
              <a:t/>
            </a:r>
            <a:r>
              <a:rPr lang="en-GB" sz="1100">
                <a:solidFill>
                  <a:schemeClr val="dk1"/>
                </a:solidFill>
                <a:latin typeface="Lexend"/>
              </a:rPr>
              <a:t/>
            </a:r>
            <a:endParaRPr>
              <a:solidFill>
                <a:schemeClr val="dk1"/>
              </a:solidFill>
            </a:endParaRPr>
          </a:p>
        </p:txBody>
      </p:sp>
      <p:sp>
        <p:nvSpPr>
          <p:cNvPr id="918" name="Google Shape;918;p84"/>
          <p:cNvSpPr txBox="1"/>
          <p:nvPr>
            <p:ph idx="3" type="subTitle"/>
          </p:nvPr>
        </p:nvSpPr>
        <p:spPr>
          <a:xfrm>
            <a:off x="324000" y="886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solidFill>
                  <a:schemeClr val="dk1"/>
                </a:solidFill>
                <a:latin typeface="Lexend"/>
              </a:rPr>
              <a:t>lens (lens)</a:t>
            </a:r>
            <a:endParaRPr>
              <a:solidFill>
                <a:schemeClr val="dk1"/>
              </a:solidFill>
            </a:endParaRPr>
          </a:p>
        </p:txBody>
      </p:sp>
      <p:sp>
        <p:nvSpPr>
          <p:cNvPr id="919" name="Google Shape;919;p84"/>
          <p:cNvSpPr txBox="1"/>
          <p:nvPr>
            <p:ph idx="4" type="subTitle"/>
          </p:nvPr>
        </p:nvSpPr>
        <p:spPr>
          <a:xfrm>
            <a:off x="2242125" y="886200"/>
            <a:ext cx="6120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galaas ama walxo kale oo iftiin u gudbiya oo loo qaabeeyey inay iftiinka u qalloociyaan dhanka xoogga (focus) ama ka fogeeyaan</a:t>
            </a:r>
            <a:r>
              <a:rPr lang="en-GB" sz="1100">
                <a:solidFill>
                  <a:schemeClr val="dk1"/>
                </a:solidFill>
                <a:latin typeface="Lexend"/>
              </a:rPr>
              <a:t/>
            </a:r>
            <a:r>
              <a:rPr lang="en-GB" sz="1100">
                <a:solidFill>
                  <a:schemeClr val="dk1"/>
                </a:solidFill>
                <a:latin typeface="Lexend"/>
              </a:rPr>
              <a:t/>
            </a:r>
            <a:br>
              <a:rPr lang="en-GB">
                <a:solidFill>
                  <a:schemeClr val="dk1"/>
                </a:solidFill>
              </a:rPr>
            </a:br>
            <a:r>
              <a:rPr lang="en-GB" sz="1100">
                <a:solidFill>
                  <a:schemeClr val="dk1"/>
                </a:solidFill>
                <a:latin typeface="Lexend"/>
              </a:rPr>
              <a:t/>
            </a:r>
            <a:endParaRPr>
              <a:solidFill>
                <a:schemeClr val="dk1"/>
              </a:solidFill>
            </a:endParaRPr>
          </a:p>
        </p:txBody>
      </p:sp>
      <p:sp>
        <p:nvSpPr>
          <p:cNvPr id="920" name="Google Shape;920;p84"/>
          <p:cNvSpPr txBox="1"/>
          <p:nvPr>
            <p:ph idx="5" type="subTitle"/>
          </p:nvPr>
        </p:nvSpPr>
        <p:spPr>
          <a:xfrm>
            <a:off x="324000" y="4162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solidFill>
                  <a:schemeClr val="dk1"/>
                </a:solidFill>
                <a:latin typeface="Lexend"/>
              </a:rPr>
              <a:t>dhererka xoogga (focal length)</a:t>
            </a:r>
            <a:endParaRPr>
              <a:solidFill>
                <a:schemeClr val="dk1"/>
              </a:solidFill>
            </a:endParaRPr>
          </a:p>
        </p:txBody>
      </p:sp>
      <p:sp>
        <p:nvSpPr>
          <p:cNvPr id="921" name="Google Shape;921;p84"/>
          <p:cNvSpPr txBox="1"/>
          <p:nvPr>
            <p:ph idx="6" type="subTitle"/>
          </p:nvPr>
        </p:nvSpPr>
        <p:spPr>
          <a:xfrm>
            <a:off x="2242125" y="4162800"/>
            <a:ext cx="6120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masaafada u dhaxaysa xarunta lenska iyo meesha lensku ku xoogo iftiinka shayga fog</a:t>
            </a:r>
            <a:endParaRPr>
              <a:solidFill>
                <a:schemeClr val="dk1"/>
              </a:solidFill>
            </a:endParaRPr>
          </a:p>
        </p:txBody>
      </p:sp>
      <p:sp>
        <p:nvSpPr>
          <p:cNvPr id="922" name="Google Shape;922;p84"/>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sawir (image)</a:t>
            </a:r>
            <a:endParaRPr>
              <a:solidFill>
                <a:schemeClr val="dk1"/>
              </a:solidFill>
            </a:endParaRPr>
          </a:p>
        </p:txBody>
      </p:sp>
      <p:sp>
        <p:nvSpPr>
          <p:cNvPr id="923" name="Google Shape;923;p84"/>
          <p:cNvSpPr txBox="1"/>
          <p:nvPr>
            <p:ph idx="8" type="subTitle"/>
          </p:nvPr>
        </p:nvSpPr>
        <p:spPr>
          <a:xfrm>
            <a:off x="2242125" y="1648200"/>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highlight>
                  <a:srgbClr val="FFFFFF"/>
                </a:highlight>
                <a:latin typeface="Lexend"/>
              </a:rPr>
              <a:t>matalaad shay</a:t>
            </a:r>
            <a:endParaRPr>
              <a:solidFill>
                <a:schemeClr val="dk1"/>
              </a:solidFill>
            </a:endParaRPr>
          </a:p>
        </p:txBody>
      </p:sp>
      <p:sp>
        <p:nvSpPr>
          <p:cNvPr id="924" name="Google Shape;924;p84"/>
          <p:cNvSpPr txBox="1"/>
          <p:nvPr>
            <p:ph idx="9" type="subTitle"/>
          </p:nvPr>
        </p:nvSpPr>
        <p:spPr>
          <a:xfrm>
            <a:off x="324000" y="3172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solidFill>
                  <a:schemeClr val="dk1"/>
                </a:solidFill>
                <a:latin typeface="Lexend"/>
              </a:rPr>
              <a:t>qallooc (refraction)</a:t>
            </a:r>
            <a:endParaRPr>
              <a:solidFill>
                <a:schemeClr val="dk1"/>
              </a:solidFill>
            </a:endParaRPr>
          </a:p>
        </p:txBody>
      </p:sp>
      <p:sp>
        <p:nvSpPr>
          <p:cNvPr id="925" name="Google Shape;925;p84"/>
          <p:cNvSpPr txBox="1"/>
          <p:nvPr>
            <p:ph idx="13" type="subTitle"/>
          </p:nvPr>
        </p:nvSpPr>
        <p:spPr>
          <a:xfrm>
            <a:off x="2242125" y="3172200"/>
            <a:ext cx="6120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highlight>
                  <a:srgbClr val="FFFFFF"/>
                </a:highlight>
                <a:latin typeface="Lexend"/>
              </a:rPr>
              <a:t>marka iftiinku beddelo jihadiisa marka uu galo jawi cusub</a:t>
            </a:r>
            <a:endParaRPr sz="27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sp>
        <p:nvSpPr>
          <p:cNvPr id="930" name="Google Shape;930;p8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Ilaalinta iftiinka si loo sameeyo sawir (image)</a:t>
            </a:r>
            <a:endParaRPr/>
          </a:p>
        </p:txBody>
      </p:sp>
      <p:sp>
        <p:nvSpPr>
          <p:cNvPr id="931" name="Google Shape;931;p8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Sida lenska qaabka soo ururiya (convex lens) uu u qalloociyo iftiinka</a:t>
            </a:r>
            <a:endParaRPr/>
          </a:p>
        </p:txBody>
      </p:sp>
      <p:sp>
        <p:nvSpPr>
          <p:cNvPr id="932" name="Google Shape;932;p8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Ilaalinta iftiinka (Focusing light)</a:t>
            </a:r>
            <a:endParaRPr/>
          </a:p>
        </p:txBody>
      </p:sp>
      <p:pic>
        <p:nvPicPr>
          <p:cNvPr id="933" name="Google Shape;933;p85"/>
          <p:cNvPicPr preferRelativeResize="0"/>
          <p:nvPr/>
        </p:nvPicPr>
        <p:blipFill>
          <a:blip r:embed="rId3">
            <a:alphaModFix/>
          </a:blip>
          <a:stretch>
            <a:fillRect/>
          </a:stretch>
        </p:blipFill>
        <p:spPr>
          <a:xfrm>
            <a:off x="408203" y="2058115"/>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Ilaalinta iftiinka si loo sameeyo sawir (image)</a:t>
            </a:r>
            <a:endParaRPr/>
          </a:p>
        </p:txBody>
      </p:sp>
      <p:pic>
        <p:nvPicPr>
          <p:cNvPr id="939" name="Google Shape;939;p86"/>
          <p:cNvPicPr preferRelativeResize="0"/>
          <p:nvPr/>
        </p:nvPicPr>
        <p:blipFill rotWithShape="1">
          <a:blip r:embed="rId3">
            <a:alphaModFix/>
          </a:blip>
          <a:srcRect b="24817" l="28795" r="23537" t="7487"/>
          <a:stretch/>
        </p:blipFill>
        <p:spPr>
          <a:xfrm>
            <a:off x="1917800" y="2424324"/>
            <a:ext cx="849950" cy="878353"/>
          </a:xfrm>
          <a:prstGeom prst="rect">
            <a:avLst/>
          </a:prstGeom>
          <a:noFill/>
          <a:ln>
            <a:noFill/>
          </a:ln>
        </p:spPr>
      </p:pic>
      <p:grpSp>
        <p:nvGrpSpPr>
          <p:cNvPr id="940" name="Google Shape;940;p86"/>
          <p:cNvGrpSpPr/>
          <p:nvPr/>
        </p:nvGrpSpPr>
        <p:grpSpPr>
          <a:xfrm>
            <a:off x="5953400" y="2120125"/>
            <a:ext cx="849960" cy="1181950"/>
            <a:chOff x="606825" y="1736300"/>
            <a:chExt cx="849960" cy="1181950"/>
          </a:xfrm>
        </p:grpSpPr>
        <p:grpSp>
          <p:nvGrpSpPr>
            <p:cNvPr id="941" name="Google Shape;941;p86"/>
            <p:cNvGrpSpPr/>
            <p:nvPr/>
          </p:nvGrpSpPr>
          <p:grpSpPr>
            <a:xfrm>
              <a:off x="606825" y="1736300"/>
              <a:ext cx="849960" cy="1181950"/>
              <a:chOff x="606825" y="1736300"/>
              <a:chExt cx="849960" cy="1181950"/>
            </a:xfrm>
          </p:grpSpPr>
          <p:sp>
            <p:nvSpPr>
              <p:cNvPr id="942" name="Google Shape;942;p86"/>
              <p:cNvSpPr/>
              <p:nvPr/>
            </p:nvSpPr>
            <p:spPr>
              <a:xfrm>
                <a:off x="953800" y="2407950"/>
                <a:ext cx="156000" cy="510300"/>
              </a:xfrm>
              <a:prstGeom prst="rect">
                <a:avLst/>
              </a:prstGeom>
              <a:solidFill>
                <a:srgbClr val="7F600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3" name="Google Shape;943;p86"/>
              <p:cNvSpPr/>
              <p:nvPr/>
            </p:nvSpPr>
            <p:spPr>
              <a:xfrm>
                <a:off x="606825" y="1736300"/>
                <a:ext cx="849960" cy="812592"/>
              </a:xfrm>
              <a:prstGeom prst="cloud">
                <a:avLst/>
              </a:prstGeom>
              <a:solidFill>
                <a:srgbClr val="6AA84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44" name="Google Shape;944;p86"/>
            <p:cNvSpPr/>
            <p:nvPr/>
          </p:nvSpPr>
          <p:spPr>
            <a:xfrm>
              <a:off x="983924" y="2050909"/>
              <a:ext cx="106500" cy="111600"/>
            </a:xfrm>
            <a:prstGeom prst="ellipse">
              <a:avLst/>
            </a:prstGeom>
            <a:solidFill>
              <a:srgbClr val="CC000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5" name="Google Shape;945;p86"/>
            <p:cNvSpPr/>
            <p:nvPr/>
          </p:nvSpPr>
          <p:spPr>
            <a:xfrm>
              <a:off x="741125" y="2248900"/>
              <a:ext cx="106500" cy="111600"/>
            </a:xfrm>
            <a:prstGeom prst="ellipse">
              <a:avLst/>
            </a:prstGeom>
            <a:solidFill>
              <a:srgbClr val="CC000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6" name="Google Shape;946;p86"/>
            <p:cNvSpPr/>
            <p:nvPr/>
          </p:nvSpPr>
          <p:spPr>
            <a:xfrm>
              <a:off x="777000" y="1955825"/>
              <a:ext cx="106500" cy="111600"/>
            </a:xfrm>
            <a:prstGeom prst="ellipse">
              <a:avLst/>
            </a:prstGeom>
            <a:solidFill>
              <a:srgbClr val="CC000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7" name="Google Shape;947;p86"/>
            <p:cNvSpPr/>
            <p:nvPr/>
          </p:nvSpPr>
          <p:spPr>
            <a:xfrm>
              <a:off x="1132050" y="2235150"/>
              <a:ext cx="106500" cy="111600"/>
            </a:xfrm>
            <a:prstGeom prst="ellipse">
              <a:avLst/>
            </a:prstGeom>
            <a:solidFill>
              <a:srgbClr val="CC000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48" name="Google Shape;948;p86"/>
            <p:cNvSpPr/>
            <p:nvPr/>
          </p:nvSpPr>
          <p:spPr>
            <a:xfrm>
              <a:off x="1208250" y="1854150"/>
              <a:ext cx="106500" cy="111600"/>
            </a:xfrm>
            <a:prstGeom prst="ellipse">
              <a:avLst/>
            </a:prstGeom>
            <a:solidFill>
              <a:srgbClr val="CC000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949" name="Google Shape;949;p86"/>
          <p:cNvGrpSpPr/>
          <p:nvPr/>
        </p:nvGrpSpPr>
        <p:grpSpPr>
          <a:xfrm>
            <a:off x="4572000" y="770275"/>
            <a:ext cx="4248000" cy="2988377"/>
            <a:chOff x="4572000" y="770275"/>
            <a:chExt cx="4248000" cy="2988377"/>
          </a:xfrm>
        </p:grpSpPr>
        <p:sp>
          <p:nvSpPr>
            <p:cNvPr id="950" name="Google Shape;950;p86"/>
            <p:cNvSpPr txBox="1"/>
            <p:nvPr/>
          </p:nvSpPr>
          <p:spPr>
            <a:xfrm>
              <a:off x="4572000" y="770275"/>
              <a:ext cx="4248000" cy="11082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600">
                  <a:latin typeface="Lexend"/>
                  <a:ea typeface="Lexend"/>
                  <a:cs typeface="Lexend"/>
                  <a:sym typeface="Lexend"/>
                </a:rPr>
                <a:t>Dhibic kasta oo ka mid ah</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600">
                  <a:latin typeface="Lexend"/>
                  <a:ea typeface="Lexend"/>
                  <a:cs typeface="Lexend"/>
                  <a:sym typeface="Lexend"/>
                </a:rPr>
                <a:t>shay aan iftiin lahayn (non-luminous) wuxuu ka tarjumaa iftiinka dhamaan jihooyinka.</a:t>
              </a:r>
              <a:r>
                <a:rPr lang="en-GB" sz="1600">
                  <a:solidFill>
                    <a:schemeClr val="dk1"/>
                  </a:solidFill>
                  <a:latin typeface="Lexend"/>
                  <a:ea typeface="Lexend"/>
                  <a:cs typeface="Lexend"/>
                  <a:sym typeface="Lexend"/>
                </a:rPr>
                <a:t/>
              </a:r>
              <a:r>
                <a:rPr lang="en-GB" sz="1600">
                  <a:solidFill>
                    <a:schemeClr val="accent4"/>
                  </a:solidFill>
                  <a:latin typeface="Lexend"/>
                  <a:ea typeface="Lexend"/>
                  <a:cs typeface="Lexend"/>
                  <a:sym typeface="Lexend"/>
                </a:rPr>
                <a:t/>
              </a:r>
              <a:r>
                <a:rPr lang="en-GB" sz="1600">
                  <a:latin typeface="Lexend"/>
                  <a:ea typeface="Lexend"/>
                  <a:cs typeface="Lexend"/>
                  <a:sym typeface="Lexend"/>
                </a:rPr>
                <a:t/>
              </a:r>
              <a:endParaRPr sz="2000">
                <a:solidFill>
                  <a:srgbClr val="000000"/>
                </a:solidFill>
                <a:latin typeface="Lexend"/>
                <a:ea typeface="Lexend"/>
                <a:cs typeface="Lexend"/>
                <a:sym typeface="Lexend"/>
              </a:endParaRPr>
            </a:p>
          </p:txBody>
        </p:sp>
        <p:grpSp>
          <p:nvGrpSpPr>
            <p:cNvPr id="951" name="Google Shape;951;p86"/>
            <p:cNvGrpSpPr/>
            <p:nvPr/>
          </p:nvGrpSpPr>
          <p:grpSpPr>
            <a:xfrm>
              <a:off x="5478237" y="1607511"/>
              <a:ext cx="1714076" cy="2151142"/>
              <a:chOff x="3882437" y="1758536"/>
              <a:chExt cx="1714076" cy="2151142"/>
            </a:xfrm>
          </p:grpSpPr>
          <p:grpSp>
            <p:nvGrpSpPr>
              <p:cNvPr id="952" name="Google Shape;952;p86"/>
              <p:cNvGrpSpPr/>
              <p:nvPr/>
            </p:nvGrpSpPr>
            <p:grpSpPr>
              <a:xfrm rot="-2854167">
                <a:off x="4773098" y="1849080"/>
                <a:ext cx="614354" cy="837255"/>
                <a:chOff x="1775900" y="1965050"/>
                <a:chExt cx="614350" cy="837250"/>
              </a:xfrm>
            </p:grpSpPr>
            <p:cxnSp>
              <p:nvCxnSpPr>
                <p:cNvPr id="953" name="Google Shape;953;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954" name="Google Shape;954;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955" name="Google Shape;955;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956" name="Google Shape;956;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957" name="Google Shape;957;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958" name="Google Shape;958;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959" name="Google Shape;959;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grpSp>
            <p:nvGrpSpPr>
              <p:cNvPr id="960" name="Google Shape;960;p86"/>
              <p:cNvGrpSpPr/>
              <p:nvPr/>
            </p:nvGrpSpPr>
            <p:grpSpPr>
              <a:xfrm rot="-9281748">
                <a:off x="4031886" y="1938685"/>
                <a:ext cx="614315" cy="837203"/>
                <a:chOff x="1775900" y="1965050"/>
                <a:chExt cx="614350" cy="837250"/>
              </a:xfrm>
            </p:grpSpPr>
            <p:cxnSp>
              <p:nvCxnSpPr>
                <p:cNvPr id="961" name="Google Shape;961;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962" name="Google Shape;962;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963" name="Google Shape;963;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964" name="Google Shape;964;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965" name="Google Shape;965;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966" name="Google Shape;966;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967" name="Google Shape;967;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grpSp>
            <p:nvGrpSpPr>
              <p:cNvPr id="968" name="Google Shape;968;p86"/>
              <p:cNvGrpSpPr/>
              <p:nvPr/>
            </p:nvGrpSpPr>
            <p:grpSpPr>
              <a:xfrm rot="1099792">
                <a:off x="4775882" y="2537369"/>
                <a:ext cx="614375" cy="837284"/>
                <a:chOff x="1775900" y="1965050"/>
                <a:chExt cx="614350" cy="837250"/>
              </a:xfrm>
            </p:grpSpPr>
            <p:cxnSp>
              <p:nvCxnSpPr>
                <p:cNvPr id="969" name="Google Shape;969;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970" name="Google Shape;970;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971" name="Google Shape;971;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972" name="Google Shape;972;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973" name="Google Shape;973;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974" name="Google Shape;974;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975" name="Google Shape;975;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grpSp>
            <p:nvGrpSpPr>
              <p:cNvPr id="976" name="Google Shape;976;p86"/>
              <p:cNvGrpSpPr/>
              <p:nvPr/>
            </p:nvGrpSpPr>
            <p:grpSpPr>
              <a:xfrm rot="8425971">
                <a:off x="4241049" y="2972652"/>
                <a:ext cx="614367" cy="837273"/>
                <a:chOff x="1775900" y="1965050"/>
                <a:chExt cx="614350" cy="837250"/>
              </a:xfrm>
            </p:grpSpPr>
            <p:cxnSp>
              <p:nvCxnSpPr>
                <p:cNvPr id="977" name="Google Shape;977;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978" name="Google Shape;978;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979" name="Google Shape;979;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980" name="Google Shape;980;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981" name="Google Shape;981;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982" name="Google Shape;982;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983" name="Google Shape;983;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grpSp>
      </p:grpSp>
      <p:sp>
        <p:nvSpPr>
          <p:cNvPr id="984" name="Google Shape;984;p86"/>
          <p:cNvSpPr txBox="1"/>
          <p:nvPr/>
        </p:nvSpPr>
        <p:spPr>
          <a:xfrm>
            <a:off x="329950" y="770275"/>
            <a:ext cx="3990000" cy="110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Dhibic kasta oo ka mid ah</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shay iftiin leh (luminous object) wuxuu sii daayaa iftiin dhan kasta (all directions).</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grpSp>
        <p:nvGrpSpPr>
          <p:cNvPr id="985" name="Google Shape;985;p86"/>
          <p:cNvGrpSpPr/>
          <p:nvPr/>
        </p:nvGrpSpPr>
        <p:grpSpPr>
          <a:xfrm rot="997806">
            <a:off x="2402785" y="2435572"/>
            <a:ext cx="614368" cy="837274"/>
            <a:chOff x="1775900" y="1965050"/>
            <a:chExt cx="614350" cy="837250"/>
          </a:xfrm>
        </p:grpSpPr>
        <p:cxnSp>
          <p:nvCxnSpPr>
            <p:cNvPr id="986" name="Google Shape;986;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987" name="Google Shape;987;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988" name="Google Shape;988;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989" name="Google Shape;989;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990" name="Google Shape;990;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991" name="Google Shape;991;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992" name="Google Shape;992;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grpSp>
        <p:nvGrpSpPr>
          <p:cNvPr id="993" name="Google Shape;993;p86"/>
          <p:cNvGrpSpPr/>
          <p:nvPr/>
        </p:nvGrpSpPr>
        <p:grpSpPr>
          <a:xfrm rot="-5649815">
            <a:off x="1962346" y="1932420"/>
            <a:ext cx="614313" cy="837199"/>
            <a:chOff x="1775900" y="1965050"/>
            <a:chExt cx="614350" cy="837250"/>
          </a:xfrm>
        </p:grpSpPr>
        <p:cxnSp>
          <p:nvCxnSpPr>
            <p:cNvPr id="994" name="Google Shape;994;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995" name="Google Shape;995;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996" name="Google Shape;996;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997" name="Google Shape;997;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998" name="Google Shape;998;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999" name="Google Shape;999;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1000" name="Google Shape;1000;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grpSp>
        <p:nvGrpSpPr>
          <p:cNvPr id="1001" name="Google Shape;1001;p86"/>
          <p:cNvGrpSpPr/>
          <p:nvPr/>
        </p:nvGrpSpPr>
        <p:grpSpPr>
          <a:xfrm rot="8643842">
            <a:off x="1736377" y="2566384"/>
            <a:ext cx="614370" cy="837278"/>
            <a:chOff x="1775900" y="1965050"/>
            <a:chExt cx="614350" cy="837250"/>
          </a:xfrm>
        </p:grpSpPr>
        <p:cxnSp>
          <p:nvCxnSpPr>
            <p:cNvPr id="1002" name="Google Shape;1002;p86"/>
            <p:cNvCxnSpPr/>
            <p:nvPr/>
          </p:nvCxnSpPr>
          <p:spPr>
            <a:xfrm flipH="1">
              <a:off x="1782725" y="2160000"/>
              <a:ext cx="607500" cy="248700"/>
            </a:xfrm>
            <a:prstGeom prst="straightConnector1">
              <a:avLst/>
            </a:prstGeom>
            <a:noFill/>
            <a:ln cap="flat" cmpd="sng" w="19050">
              <a:solidFill>
                <a:srgbClr val="000000"/>
              </a:solidFill>
              <a:prstDash val="solid"/>
              <a:round/>
              <a:headEnd len="med" w="med" type="triangle"/>
              <a:tailEnd len="med" w="med" type="none"/>
            </a:ln>
          </p:spPr>
        </p:cxnSp>
        <p:cxnSp>
          <p:nvCxnSpPr>
            <p:cNvPr id="1003" name="Google Shape;1003;p86"/>
            <p:cNvCxnSpPr/>
            <p:nvPr/>
          </p:nvCxnSpPr>
          <p:spPr>
            <a:xfrm flipH="1">
              <a:off x="1782750" y="2359050"/>
              <a:ext cx="607500" cy="49800"/>
            </a:xfrm>
            <a:prstGeom prst="straightConnector1">
              <a:avLst/>
            </a:prstGeom>
            <a:noFill/>
            <a:ln cap="flat" cmpd="sng" w="19050">
              <a:solidFill>
                <a:srgbClr val="000000"/>
              </a:solidFill>
              <a:prstDash val="solid"/>
              <a:round/>
              <a:headEnd len="med" w="med" type="triangle"/>
              <a:tailEnd len="med" w="med" type="none"/>
            </a:ln>
          </p:spPr>
        </p:cxnSp>
        <p:cxnSp>
          <p:nvCxnSpPr>
            <p:cNvPr id="1004" name="Google Shape;1004;p86"/>
            <p:cNvCxnSpPr/>
            <p:nvPr/>
          </p:nvCxnSpPr>
          <p:spPr>
            <a:xfrm rot="10800000">
              <a:off x="1783400" y="2398925"/>
              <a:ext cx="565800" cy="140700"/>
            </a:xfrm>
            <a:prstGeom prst="straightConnector1">
              <a:avLst/>
            </a:prstGeom>
            <a:noFill/>
            <a:ln cap="flat" cmpd="sng" w="19050">
              <a:solidFill>
                <a:srgbClr val="000000"/>
              </a:solidFill>
              <a:prstDash val="solid"/>
              <a:round/>
              <a:headEnd len="med" w="med" type="triangle"/>
              <a:tailEnd len="med" w="med" type="none"/>
            </a:ln>
          </p:spPr>
        </p:cxnSp>
        <p:cxnSp>
          <p:nvCxnSpPr>
            <p:cNvPr id="1005" name="Google Shape;1005;p86"/>
            <p:cNvCxnSpPr/>
            <p:nvPr/>
          </p:nvCxnSpPr>
          <p:spPr>
            <a:xfrm rot="10800000">
              <a:off x="1783625" y="2392650"/>
              <a:ext cx="413100" cy="265500"/>
            </a:xfrm>
            <a:prstGeom prst="straightConnector1">
              <a:avLst/>
            </a:prstGeom>
            <a:noFill/>
            <a:ln cap="flat" cmpd="sng" w="19050">
              <a:solidFill>
                <a:srgbClr val="000000"/>
              </a:solidFill>
              <a:prstDash val="solid"/>
              <a:round/>
              <a:headEnd len="med" w="med" type="triangle"/>
              <a:tailEnd len="med" w="med" type="none"/>
            </a:ln>
          </p:spPr>
        </p:cxnSp>
        <p:cxnSp>
          <p:nvCxnSpPr>
            <p:cNvPr id="1006" name="Google Shape;1006;p86"/>
            <p:cNvCxnSpPr/>
            <p:nvPr/>
          </p:nvCxnSpPr>
          <p:spPr>
            <a:xfrm flipH="1">
              <a:off x="1782800" y="2047150"/>
              <a:ext cx="451500" cy="355800"/>
            </a:xfrm>
            <a:prstGeom prst="straightConnector1">
              <a:avLst/>
            </a:prstGeom>
            <a:noFill/>
            <a:ln cap="flat" cmpd="sng" w="19050">
              <a:solidFill>
                <a:srgbClr val="000000"/>
              </a:solidFill>
              <a:prstDash val="solid"/>
              <a:round/>
              <a:headEnd len="med" w="med" type="triangle"/>
              <a:tailEnd len="med" w="med" type="none"/>
            </a:ln>
          </p:spPr>
        </p:cxnSp>
        <p:cxnSp>
          <p:nvCxnSpPr>
            <p:cNvPr id="1007" name="Google Shape;1007;p86"/>
            <p:cNvCxnSpPr/>
            <p:nvPr/>
          </p:nvCxnSpPr>
          <p:spPr>
            <a:xfrm flipH="1">
              <a:off x="1777100" y="1965050"/>
              <a:ext cx="276600" cy="437700"/>
            </a:xfrm>
            <a:prstGeom prst="straightConnector1">
              <a:avLst/>
            </a:prstGeom>
            <a:noFill/>
            <a:ln cap="flat" cmpd="sng" w="19050">
              <a:solidFill>
                <a:srgbClr val="000000"/>
              </a:solidFill>
              <a:prstDash val="solid"/>
              <a:round/>
              <a:headEnd len="med" w="med" type="triangle"/>
              <a:tailEnd len="med" w="med" type="none"/>
            </a:ln>
          </p:spPr>
        </p:cxnSp>
        <p:cxnSp>
          <p:nvCxnSpPr>
            <p:cNvPr id="1008" name="Google Shape;1008;p86"/>
            <p:cNvCxnSpPr/>
            <p:nvPr/>
          </p:nvCxnSpPr>
          <p:spPr>
            <a:xfrm rot="10800000">
              <a:off x="1775900" y="2389200"/>
              <a:ext cx="295500" cy="413100"/>
            </a:xfrm>
            <a:prstGeom prst="straightConnector1">
              <a:avLst/>
            </a:prstGeom>
            <a:noFill/>
            <a:ln cap="flat" cmpd="sng" w="19050">
              <a:solidFill>
                <a:srgbClr val="000000"/>
              </a:solidFill>
              <a:prstDash val="solid"/>
              <a:round/>
              <a:headEnd len="med" w="med" type="triangle"/>
              <a:tailEnd len="med" w="med" type="none"/>
            </a:ln>
          </p:spPr>
        </p:cxnSp>
      </p:grpSp>
      <p:sp>
        <p:nvSpPr>
          <p:cNvPr id="1009" name="Google Shape;1009;p86"/>
          <p:cNvSpPr txBox="1"/>
          <p:nvPr/>
        </p:nvSpPr>
        <p:spPr>
          <a:xfrm>
            <a:off x="329950" y="3827400"/>
            <a:ext cx="84900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Qaar ka mid ah iftiinka shayga ayaa mari kara muraayad (lens) oo la xoojiyey si ay u sameeyaan sawir (image). Inta iftiin ee muraayadda (lens) maraysa, waa inta uu sawirku (image) ka iftiin badan yahay.</a:t>
            </a:r>
            <a:r>
              <a:rPr b="1"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3" name="Shape 1013"/>
        <p:cNvGrpSpPr/>
        <p:nvPr/>
      </p:nvGrpSpPr>
      <p:grpSpPr>
        <a:xfrm>
          <a:off x="0" y="0"/>
          <a:ext cx="0" cy="0"/>
          <a:chOff x="0" y="0"/>
          <a:chExt cx="0" cy="0"/>
        </a:xfrm>
      </p:grpSpPr>
      <p:pic>
        <p:nvPicPr>
          <p:cNvPr id="1014" name="Google Shape;1014;p87"/>
          <p:cNvPicPr preferRelativeResize="0"/>
          <p:nvPr/>
        </p:nvPicPr>
        <p:blipFill rotWithShape="1">
          <a:blip r:embed="rId3">
            <a:alphaModFix/>
          </a:blip>
          <a:srcRect b="8976" l="0" r="46219" t="47575"/>
          <a:stretch/>
        </p:blipFill>
        <p:spPr>
          <a:xfrm>
            <a:off x="389253" y="2949788"/>
            <a:ext cx="4288623" cy="1549126"/>
          </a:xfrm>
          <a:prstGeom prst="rect">
            <a:avLst/>
          </a:prstGeom>
          <a:noFill/>
          <a:ln>
            <a:noFill/>
          </a:ln>
        </p:spPr>
      </p:pic>
      <p:sp>
        <p:nvSpPr>
          <p:cNvPr id="1015" name="Google Shape;1015;p87"/>
          <p:cNvSpPr txBox="1"/>
          <p:nvPr>
            <p:ph idx="1" type="body"/>
          </p:nvPr>
        </p:nvSpPr>
        <p:spPr>
          <a:xfrm>
            <a:off x="324000" y="759300"/>
            <a:ext cx="3342300" cy="145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Kameralada (cameras), mashaariicda (projectors) iyo isha bini'aadamka (human eye) dhamaantood waxay isticmaalaan muraayado (lenses) si ay u xoojiyaan iftiinka oo ay u sameeyaan sawir (image).</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sz="2000"/>
          </a:p>
        </p:txBody>
      </p:sp>
      <p:sp>
        <p:nvSpPr>
          <p:cNvPr id="1016" name="Google Shape;1016;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Xoojinta iftiinka si loo sameeyo sawir (Focusing light to form an image)</a:t>
            </a:r>
            <a:endParaRPr/>
          </a:p>
        </p:txBody>
      </p:sp>
      <p:grpSp>
        <p:nvGrpSpPr>
          <p:cNvPr id="1017" name="Google Shape;1017;p87"/>
          <p:cNvGrpSpPr/>
          <p:nvPr/>
        </p:nvGrpSpPr>
        <p:grpSpPr>
          <a:xfrm>
            <a:off x="348025" y="2700000"/>
            <a:ext cx="4371270" cy="2281150"/>
            <a:chOff x="348025" y="2700000"/>
            <a:chExt cx="4371270" cy="2281150"/>
          </a:xfrm>
        </p:grpSpPr>
        <p:sp>
          <p:nvSpPr>
            <p:cNvPr id="1018" name="Google Shape;1018;p87"/>
            <p:cNvSpPr txBox="1"/>
            <p:nvPr/>
          </p:nvSpPr>
          <p:spPr>
            <a:xfrm>
              <a:off x="620603" y="4367650"/>
              <a:ext cx="2821800" cy="61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shaashad yar oo dhalaalaysa (small bright screen)</a:t>
              </a:r>
              <a:endParaRPr sz="1800">
                <a:latin typeface="Lexend"/>
                <a:ea typeface="Lexend"/>
                <a:cs typeface="Lexend"/>
                <a:sym typeface="Lexend"/>
              </a:endParaRPr>
            </a:p>
          </p:txBody>
        </p:sp>
        <p:sp>
          <p:nvSpPr>
            <p:cNvPr id="1019" name="Google Shape;1019;p87"/>
            <p:cNvSpPr txBox="1"/>
            <p:nvPr/>
          </p:nvSpPr>
          <p:spPr>
            <a:xfrm>
              <a:off x="3369595" y="4139857"/>
              <a:ext cx="1349700" cy="360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shaashadda mashruuca (projection screen)</a:t>
              </a:r>
              <a:endParaRPr sz="1800">
                <a:solidFill>
                  <a:srgbClr val="000000"/>
                </a:solidFill>
                <a:latin typeface="Lexend"/>
                <a:ea typeface="Lexend"/>
                <a:cs typeface="Lexend"/>
                <a:sym typeface="Lexend"/>
              </a:endParaRPr>
            </a:p>
          </p:txBody>
        </p:sp>
        <p:sp>
          <p:nvSpPr>
            <p:cNvPr id="1020" name="Google Shape;1020;p87"/>
            <p:cNvSpPr txBox="1"/>
            <p:nvPr/>
          </p:nvSpPr>
          <p:spPr>
            <a:xfrm>
              <a:off x="1740906" y="3103765"/>
              <a:ext cx="1014000" cy="255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muraayad (lens)</a:t>
              </a:r>
              <a:endParaRPr sz="1800">
                <a:latin typeface="Lexend"/>
                <a:ea typeface="Lexend"/>
                <a:cs typeface="Lexend"/>
                <a:sym typeface="Lexend"/>
              </a:endParaRPr>
            </a:p>
          </p:txBody>
        </p:sp>
        <p:cxnSp>
          <p:nvCxnSpPr>
            <p:cNvPr id="1021" name="Google Shape;1021;p87"/>
            <p:cNvCxnSpPr/>
            <p:nvPr/>
          </p:nvCxnSpPr>
          <p:spPr>
            <a:xfrm flipH="1" rot="10800000">
              <a:off x="1578675" y="3296725"/>
              <a:ext cx="124500" cy="221700"/>
            </a:xfrm>
            <a:prstGeom prst="straightConnector1">
              <a:avLst/>
            </a:prstGeom>
            <a:noFill/>
            <a:ln cap="flat" cmpd="sng" w="38100">
              <a:solidFill>
                <a:srgbClr val="4F7BE8"/>
              </a:solidFill>
              <a:prstDash val="solid"/>
              <a:round/>
              <a:headEnd len="med" w="med" type="none"/>
              <a:tailEnd len="med" w="med" type="none"/>
            </a:ln>
          </p:spPr>
        </p:cxnSp>
        <p:cxnSp>
          <p:nvCxnSpPr>
            <p:cNvPr id="1022" name="Google Shape;1022;p87"/>
            <p:cNvCxnSpPr/>
            <p:nvPr/>
          </p:nvCxnSpPr>
          <p:spPr>
            <a:xfrm flipH="1" rot="10800000">
              <a:off x="686275" y="3770050"/>
              <a:ext cx="490500" cy="597600"/>
            </a:xfrm>
            <a:prstGeom prst="straightConnector1">
              <a:avLst/>
            </a:prstGeom>
            <a:noFill/>
            <a:ln cap="flat" cmpd="sng" w="38100">
              <a:solidFill>
                <a:srgbClr val="4F7BE8"/>
              </a:solidFill>
              <a:prstDash val="solid"/>
              <a:round/>
              <a:headEnd len="med" w="med" type="none"/>
              <a:tailEnd len="med" w="med" type="none"/>
            </a:ln>
          </p:spPr>
        </p:cxnSp>
        <p:sp>
          <p:nvSpPr>
            <p:cNvPr id="1023" name="Google Shape;1023;p87"/>
            <p:cNvSpPr txBox="1"/>
            <p:nvPr/>
          </p:nvSpPr>
          <p:spPr>
            <a:xfrm>
              <a:off x="348025" y="2700000"/>
              <a:ext cx="1727400" cy="324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Mashruuce (projector):</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grpSp>
      <p:sp>
        <p:nvSpPr>
          <p:cNvPr id="1024" name="Google Shape;1024;p87"/>
          <p:cNvSpPr txBox="1"/>
          <p:nvPr/>
        </p:nvSpPr>
        <p:spPr>
          <a:xfrm>
            <a:off x="5955918" y="2243931"/>
            <a:ext cx="877200" cy="32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 (lens)</a:t>
            </a:r>
            <a:endParaRPr sz="1800">
              <a:solidFill>
                <a:srgbClr val="000000"/>
              </a:solidFill>
              <a:latin typeface="Lexend"/>
              <a:ea typeface="Lexend"/>
              <a:cs typeface="Lexend"/>
              <a:sym typeface="Lexend"/>
            </a:endParaRPr>
          </a:p>
        </p:txBody>
      </p:sp>
      <p:grpSp>
        <p:nvGrpSpPr>
          <p:cNvPr id="1025" name="Google Shape;1025;p87"/>
          <p:cNvGrpSpPr/>
          <p:nvPr/>
        </p:nvGrpSpPr>
        <p:grpSpPr>
          <a:xfrm>
            <a:off x="4174375" y="791975"/>
            <a:ext cx="3778350" cy="1452050"/>
            <a:chOff x="4250575" y="944375"/>
            <a:chExt cx="3778350" cy="1452050"/>
          </a:xfrm>
        </p:grpSpPr>
        <p:pic>
          <p:nvPicPr>
            <p:cNvPr id="1026" name="Google Shape;1026;p87"/>
            <p:cNvPicPr preferRelativeResize="0"/>
            <p:nvPr/>
          </p:nvPicPr>
          <p:blipFill rotWithShape="1">
            <a:blip r:embed="rId4">
              <a:alphaModFix/>
            </a:blip>
            <a:srcRect b="66826" l="59999" r="17932" t="7085"/>
            <a:stretch/>
          </p:blipFill>
          <p:spPr>
            <a:xfrm>
              <a:off x="5346800" y="1258725"/>
              <a:ext cx="1808201" cy="1018500"/>
            </a:xfrm>
            <a:prstGeom prst="rect">
              <a:avLst/>
            </a:prstGeom>
            <a:noFill/>
            <a:ln>
              <a:noFill/>
            </a:ln>
          </p:spPr>
        </p:pic>
        <p:cxnSp>
          <p:nvCxnSpPr>
            <p:cNvPr id="1027" name="Google Shape;1027;p87"/>
            <p:cNvCxnSpPr/>
            <p:nvPr/>
          </p:nvCxnSpPr>
          <p:spPr>
            <a:xfrm flipH="1">
              <a:off x="6264075" y="1894225"/>
              <a:ext cx="347100" cy="502200"/>
            </a:xfrm>
            <a:prstGeom prst="straightConnector1">
              <a:avLst/>
            </a:prstGeom>
            <a:noFill/>
            <a:ln cap="flat" cmpd="sng" w="38100">
              <a:solidFill>
                <a:srgbClr val="4F7BE8"/>
              </a:solidFill>
              <a:prstDash val="solid"/>
              <a:round/>
              <a:headEnd len="med" w="med" type="none"/>
              <a:tailEnd len="med" w="med" type="none"/>
            </a:ln>
          </p:spPr>
        </p:cxnSp>
        <p:sp>
          <p:nvSpPr>
            <p:cNvPr id="1028" name="Google Shape;1028;p87"/>
            <p:cNvSpPr txBox="1"/>
            <p:nvPr/>
          </p:nvSpPr>
          <p:spPr>
            <a:xfrm>
              <a:off x="5938275" y="944375"/>
              <a:ext cx="1568700" cy="250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Kamarad (camera):</a:t>
              </a:r>
              <a:endParaRPr sz="2000">
                <a:latin typeface="Lexend"/>
                <a:ea typeface="Lexend"/>
                <a:cs typeface="Lexend"/>
                <a:sym typeface="Lexend"/>
              </a:endParaRPr>
            </a:p>
          </p:txBody>
        </p:sp>
        <p:grpSp>
          <p:nvGrpSpPr>
            <p:cNvPr id="1029" name="Google Shape;1029;p87"/>
            <p:cNvGrpSpPr/>
            <p:nvPr/>
          </p:nvGrpSpPr>
          <p:grpSpPr>
            <a:xfrm>
              <a:off x="4250575" y="1468740"/>
              <a:ext cx="3778350" cy="576113"/>
              <a:chOff x="4984375" y="2577650"/>
              <a:chExt cx="3778350" cy="649287"/>
            </a:xfrm>
          </p:grpSpPr>
          <p:sp>
            <p:nvSpPr>
              <p:cNvPr id="1030" name="Google Shape;1030;p87"/>
              <p:cNvSpPr txBox="1"/>
              <p:nvPr/>
            </p:nvSpPr>
            <p:spPr>
              <a:xfrm>
                <a:off x="4984375" y="2592437"/>
                <a:ext cx="1209000" cy="634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iftiinka shayga (light from objects)</a:t>
                </a:r>
                <a:endParaRPr sz="1800">
                  <a:latin typeface="Lexend"/>
                  <a:ea typeface="Lexend"/>
                  <a:cs typeface="Lexend"/>
                  <a:sym typeface="Lexend"/>
                </a:endParaRPr>
              </a:p>
            </p:txBody>
          </p:sp>
          <p:sp>
            <p:nvSpPr>
              <p:cNvPr id="1031" name="Google Shape;1031;p87"/>
              <p:cNvSpPr txBox="1"/>
              <p:nvPr/>
            </p:nvSpPr>
            <p:spPr>
              <a:xfrm>
                <a:off x="7811725" y="2577650"/>
                <a:ext cx="951000" cy="61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gadaasha kamaradda (back of camera)</a:t>
                </a:r>
                <a:endParaRPr sz="1800">
                  <a:latin typeface="Lexend"/>
                  <a:ea typeface="Lexend"/>
                  <a:cs typeface="Lexend"/>
                  <a:sym typeface="Lexend"/>
                </a:endParaRPr>
              </a:p>
            </p:txBody>
          </p:sp>
        </p:grpSp>
      </p:grpSp>
      <p:grpSp>
        <p:nvGrpSpPr>
          <p:cNvPr id="1032" name="Google Shape;1032;p87"/>
          <p:cNvGrpSpPr/>
          <p:nvPr/>
        </p:nvGrpSpPr>
        <p:grpSpPr>
          <a:xfrm>
            <a:off x="5497900" y="2884625"/>
            <a:ext cx="3198525" cy="1860237"/>
            <a:chOff x="5497900" y="2884625"/>
            <a:chExt cx="3198525" cy="1860237"/>
          </a:xfrm>
        </p:grpSpPr>
        <p:grpSp>
          <p:nvGrpSpPr>
            <p:cNvPr id="1033" name="Google Shape;1033;p87"/>
            <p:cNvGrpSpPr/>
            <p:nvPr/>
          </p:nvGrpSpPr>
          <p:grpSpPr>
            <a:xfrm>
              <a:off x="6548350" y="2884625"/>
              <a:ext cx="2148075" cy="1860237"/>
              <a:chOff x="6548350" y="2884625"/>
              <a:chExt cx="2148075" cy="1860237"/>
            </a:xfrm>
          </p:grpSpPr>
          <p:pic>
            <p:nvPicPr>
              <p:cNvPr id="1034" name="Google Shape;1034;p87"/>
              <p:cNvPicPr preferRelativeResize="0"/>
              <p:nvPr/>
            </p:nvPicPr>
            <p:blipFill rotWithShape="1">
              <a:blip r:embed="rId4">
                <a:alphaModFix/>
              </a:blip>
              <a:srcRect b="14095" l="74606" r="1967" t="55141"/>
              <a:stretch/>
            </p:blipFill>
            <p:spPr>
              <a:xfrm>
                <a:off x="6548350" y="3207000"/>
                <a:ext cx="1919474" cy="1200999"/>
              </a:xfrm>
              <a:prstGeom prst="rect">
                <a:avLst/>
              </a:prstGeom>
              <a:noFill/>
              <a:ln>
                <a:noFill/>
              </a:ln>
            </p:spPr>
          </p:pic>
          <p:sp>
            <p:nvSpPr>
              <p:cNvPr id="1035" name="Google Shape;1035;p87"/>
              <p:cNvSpPr txBox="1"/>
              <p:nvPr/>
            </p:nvSpPr>
            <p:spPr>
              <a:xfrm>
                <a:off x="6755725" y="2884625"/>
                <a:ext cx="1940700" cy="324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Isha bini'aadamka (human eye):</a:t>
                </a:r>
                <a:endParaRPr sz="2000">
                  <a:solidFill>
                    <a:srgbClr val="000000"/>
                  </a:solidFill>
                  <a:latin typeface="Lexend"/>
                  <a:ea typeface="Lexend"/>
                  <a:cs typeface="Lexend"/>
                  <a:sym typeface="Lexend"/>
                </a:endParaRPr>
              </a:p>
            </p:txBody>
          </p:sp>
          <p:sp>
            <p:nvSpPr>
              <p:cNvPr id="1036" name="Google Shape;1036;p87"/>
              <p:cNvSpPr txBox="1"/>
              <p:nvPr/>
            </p:nvSpPr>
            <p:spPr>
              <a:xfrm>
                <a:off x="6923124" y="4419962"/>
                <a:ext cx="877200" cy="324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muraayad (lens)</a:t>
                </a:r>
                <a:endParaRPr sz="1800">
                  <a:solidFill>
                    <a:srgbClr val="000000"/>
                  </a:solidFill>
                  <a:latin typeface="Lexend"/>
                  <a:ea typeface="Lexend"/>
                  <a:cs typeface="Lexend"/>
                  <a:sym typeface="Lexend"/>
                </a:endParaRPr>
              </a:p>
            </p:txBody>
          </p:sp>
          <p:cxnSp>
            <p:nvCxnSpPr>
              <p:cNvPr id="1037" name="Google Shape;1037;p87"/>
              <p:cNvCxnSpPr/>
              <p:nvPr/>
            </p:nvCxnSpPr>
            <p:spPr>
              <a:xfrm flipH="1">
                <a:off x="7154975" y="3984950"/>
                <a:ext cx="321300" cy="435000"/>
              </a:xfrm>
              <a:prstGeom prst="straightConnector1">
                <a:avLst/>
              </a:prstGeom>
              <a:noFill/>
              <a:ln cap="flat" cmpd="sng" w="38100">
                <a:solidFill>
                  <a:srgbClr val="4F7BE8"/>
                </a:solidFill>
                <a:prstDash val="solid"/>
                <a:round/>
                <a:headEnd len="med" w="med" type="none"/>
                <a:tailEnd len="med" w="med" type="none"/>
              </a:ln>
            </p:spPr>
          </p:cxnSp>
        </p:grpSp>
        <p:sp>
          <p:nvSpPr>
            <p:cNvPr id="1038" name="Google Shape;1038;p87"/>
            <p:cNvSpPr txBox="1"/>
            <p:nvPr/>
          </p:nvSpPr>
          <p:spPr>
            <a:xfrm>
              <a:off x="5497900" y="3664936"/>
              <a:ext cx="1209000" cy="56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iftiinka shayga (light from objects)</a:t>
              </a:r>
              <a:endParaRPr sz="1800">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sp>
        <p:nvSpPr>
          <p:cNvPr id="1043" name="Google Shape;1043;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Xoojinta iftiinka si loo sameeyo sawir (Focusing light to form an image)</a:t>
            </a:r>
            <a:endParaRPr/>
          </a:p>
        </p:txBody>
      </p:sp>
      <p:sp>
        <p:nvSpPr>
          <p:cNvPr id="1044" name="Google Shape;1044;p88"/>
          <p:cNvSpPr txBox="1"/>
          <p:nvPr/>
        </p:nvSpPr>
        <p:spPr>
          <a:xfrm>
            <a:off x="329950" y="818950"/>
            <a:ext cx="6935100" cy="640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Maalin dhalaalaysa, muraayad (lens) waxay soo saari kartaa sawir (image) toos ah oo ah muuqaalka bannaanka daaqadda oo lagu soo saaro shaashad madhan.</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45" name="Google Shape;1045;p88"/>
          <p:cNvSpPr txBox="1"/>
          <p:nvPr/>
        </p:nvSpPr>
        <p:spPr>
          <a:xfrm>
            <a:off x="329950" y="1657150"/>
            <a:ext cx="4454100" cy="640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Sawirkan (image) shaashadda ku yaal waa mid midab buuxa leh, laakiin waa rogan yahay (inverted) (hoos-u-roggan).</a:t>
            </a:r>
            <a:endParaRPr sz="1800">
              <a:solidFill>
                <a:srgbClr val="000000"/>
              </a:solidFill>
              <a:latin typeface="Lexend"/>
              <a:ea typeface="Lexend"/>
              <a:cs typeface="Lexend"/>
              <a:sym typeface="Lexend"/>
            </a:endParaRPr>
          </a:p>
        </p:txBody>
      </p:sp>
      <p:pic>
        <p:nvPicPr>
          <p:cNvPr id="1046" name="Google Shape;1046;p88"/>
          <p:cNvPicPr preferRelativeResize="0"/>
          <p:nvPr/>
        </p:nvPicPr>
        <p:blipFill>
          <a:blip r:embed="rId3">
            <a:alphaModFix/>
          </a:blip>
          <a:stretch>
            <a:fillRect/>
          </a:stretch>
        </p:blipFill>
        <p:spPr>
          <a:xfrm flipH="1">
            <a:off x="5551922" y="1654050"/>
            <a:ext cx="2254990" cy="2469114"/>
          </a:xfrm>
          <a:prstGeom prst="rect">
            <a:avLst/>
          </a:prstGeom>
          <a:noFill/>
          <a:ln>
            <a:noFill/>
          </a:ln>
        </p:spPr>
      </p:pic>
      <p:sp>
        <p:nvSpPr>
          <p:cNvPr id="1047" name="Google Shape;1047;p88"/>
          <p:cNvSpPr txBox="1"/>
          <p:nvPr/>
        </p:nvSpPr>
        <p:spPr>
          <a:xfrm>
            <a:off x="7898636" y="3292062"/>
            <a:ext cx="1009200" cy="32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 (image) (shaashadda ku yaal)</a:t>
            </a:r>
            <a:endParaRPr sz="1800">
              <a:latin typeface="Lexend"/>
              <a:ea typeface="Lexend"/>
              <a:cs typeface="Lexend"/>
              <a:sym typeface="Lexend"/>
            </a:endParaRPr>
          </a:p>
        </p:txBody>
      </p:sp>
      <p:sp>
        <p:nvSpPr>
          <p:cNvPr id="1048" name="Google Shape;1048;p88"/>
          <p:cNvSpPr txBox="1"/>
          <p:nvPr/>
        </p:nvSpPr>
        <p:spPr>
          <a:xfrm>
            <a:off x="6370869" y="3763340"/>
            <a:ext cx="1009200" cy="32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 (lens)</a:t>
            </a:r>
            <a:endParaRPr sz="1800">
              <a:latin typeface="Lexend"/>
              <a:ea typeface="Lexend"/>
              <a:cs typeface="Lexend"/>
              <a:sym typeface="Lexend"/>
            </a:endParaRPr>
          </a:p>
        </p:txBody>
      </p:sp>
      <p:sp>
        <p:nvSpPr>
          <p:cNvPr id="1049" name="Google Shape;1049;p88"/>
          <p:cNvSpPr txBox="1"/>
          <p:nvPr/>
        </p:nvSpPr>
        <p:spPr>
          <a:xfrm>
            <a:off x="5496419" y="1613390"/>
            <a:ext cx="1009200" cy="32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daaqad (window)</a:t>
            </a:r>
            <a:endParaRPr sz="1800">
              <a:latin typeface="Lexend"/>
              <a:ea typeface="Lexend"/>
              <a:cs typeface="Lexend"/>
              <a:sym typeface="Lexend"/>
            </a:endParaRPr>
          </a:p>
        </p:txBody>
      </p:sp>
      <p:cxnSp>
        <p:nvCxnSpPr>
          <p:cNvPr id="1050" name="Google Shape;1050;p88"/>
          <p:cNvCxnSpPr/>
          <p:nvPr/>
        </p:nvCxnSpPr>
        <p:spPr>
          <a:xfrm>
            <a:off x="5657550" y="1895225"/>
            <a:ext cx="195600" cy="334200"/>
          </a:xfrm>
          <a:prstGeom prst="straightConnector1">
            <a:avLst/>
          </a:prstGeom>
          <a:noFill/>
          <a:ln cap="flat" cmpd="sng" w="38100">
            <a:solidFill>
              <a:srgbClr val="4F7BE8"/>
            </a:solidFill>
            <a:prstDash val="solid"/>
            <a:round/>
            <a:headEnd len="med" w="med" type="none"/>
            <a:tailEnd len="med" w="med" type="none"/>
          </a:ln>
        </p:spPr>
      </p:cxnSp>
      <p:cxnSp>
        <p:nvCxnSpPr>
          <p:cNvPr id="1051" name="Google Shape;1051;p88"/>
          <p:cNvCxnSpPr/>
          <p:nvPr/>
        </p:nvCxnSpPr>
        <p:spPr>
          <a:xfrm flipH="1">
            <a:off x="6505625" y="3096750"/>
            <a:ext cx="423900" cy="666600"/>
          </a:xfrm>
          <a:prstGeom prst="straightConnector1">
            <a:avLst/>
          </a:prstGeom>
          <a:noFill/>
          <a:ln cap="flat" cmpd="sng" w="38100">
            <a:solidFill>
              <a:srgbClr val="4F7BE8"/>
            </a:solidFill>
            <a:prstDash val="solid"/>
            <a:round/>
            <a:headEnd len="med" w="med" type="none"/>
            <a:tailEnd len="med" w="med" type="none"/>
          </a:ln>
        </p:spPr>
      </p:cxnSp>
      <p:cxnSp>
        <p:nvCxnSpPr>
          <p:cNvPr id="1052" name="Google Shape;1052;p88"/>
          <p:cNvCxnSpPr/>
          <p:nvPr/>
        </p:nvCxnSpPr>
        <p:spPr>
          <a:xfrm>
            <a:off x="7605588" y="3216461"/>
            <a:ext cx="252300" cy="213600"/>
          </a:xfrm>
          <a:prstGeom prst="straightConnector1">
            <a:avLst/>
          </a:prstGeom>
          <a:noFill/>
          <a:ln cap="flat" cmpd="sng" w="38100">
            <a:solidFill>
              <a:srgbClr val="4F7BE8"/>
            </a:solidFill>
            <a:prstDash val="solid"/>
            <a:round/>
            <a:headEnd len="med" w="med" type="none"/>
            <a:tailEnd len="med" w="med" type="none"/>
          </a:ln>
        </p:spPr>
      </p:cxnSp>
      <p:grpSp>
        <p:nvGrpSpPr>
          <p:cNvPr id="1053" name="Google Shape;1053;p88"/>
          <p:cNvGrpSpPr/>
          <p:nvPr/>
        </p:nvGrpSpPr>
        <p:grpSpPr>
          <a:xfrm>
            <a:off x="300240" y="2571550"/>
            <a:ext cx="5243908" cy="2148550"/>
            <a:chOff x="300240" y="2571550"/>
            <a:chExt cx="5243908" cy="2148550"/>
          </a:xfrm>
        </p:grpSpPr>
        <p:sp>
          <p:nvSpPr>
            <p:cNvPr id="1054" name="Google Shape;1054;p88"/>
            <p:cNvSpPr txBox="1"/>
            <p:nvPr/>
          </p:nvSpPr>
          <p:spPr>
            <a:xfrm>
              <a:off x="329950" y="2571550"/>
              <a:ext cx="5166600" cy="6408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Sawirka (image) waxaa la soo saaraa sababtoo ah muraayadaha (lenses) waxay u jajabiyaan (refract) (qalloociyaan) iftiinka (light rays).</a:t>
              </a:r>
              <a:r>
                <a:rPr b="1" lang="en-GB" sz="1000">
                  <a:latin typeface="Lexend"/>
                  <a:ea typeface="Lexend"/>
                  <a:cs typeface="Lexend"/>
                  <a:sym typeface="Lexend"/>
                </a:rPr>
                <a:t/>
              </a:r>
              <a:r>
                <a:rPr b="1" lang="en-GB" sz="1000">
                  <a:latin typeface="Lexend"/>
                  <a:ea typeface="Lexend"/>
                  <a:cs typeface="Lexend"/>
                  <a:sym typeface="Lexend"/>
                </a:rPr>
                <a:t/>
              </a:r>
              <a:r>
                <a:rPr lang="en-GB" sz="1000">
                  <a:latin typeface="Lexend"/>
                  <a:ea typeface="Lexend"/>
                  <a:cs typeface="Lexend"/>
                  <a:sym typeface="Lexend"/>
                </a:rPr>
                <a:t/>
              </a:r>
              <a:r>
                <a:rPr lang="en-GB" sz="1000">
                  <a:latin typeface="Lexend"/>
                  <a:ea typeface="Lexend"/>
                  <a:cs typeface="Lexend"/>
                  <a:sym typeface="Lexend"/>
                </a:rPr>
                <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055" name="Google Shape;1055;p88"/>
            <p:cNvPicPr preferRelativeResize="0"/>
            <p:nvPr/>
          </p:nvPicPr>
          <p:blipFill>
            <a:blip r:embed="rId4">
              <a:alphaModFix/>
            </a:blip>
            <a:stretch>
              <a:fillRect/>
            </a:stretch>
          </p:blipFill>
          <p:spPr>
            <a:xfrm>
              <a:off x="300240" y="3616938"/>
              <a:ext cx="4059209" cy="1103162"/>
            </a:xfrm>
            <a:prstGeom prst="rect">
              <a:avLst/>
            </a:prstGeom>
            <a:noFill/>
            <a:ln>
              <a:noFill/>
            </a:ln>
          </p:spPr>
        </p:pic>
        <p:sp>
          <p:nvSpPr>
            <p:cNvPr id="1056" name="Google Shape;1056;p88"/>
            <p:cNvSpPr txBox="1"/>
            <p:nvPr/>
          </p:nvSpPr>
          <p:spPr>
            <a:xfrm>
              <a:off x="3498448" y="3524127"/>
              <a:ext cx="2045700" cy="324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shaashad (screen)</a:t>
              </a:r>
              <a:endParaRPr sz="1800">
                <a:solidFill>
                  <a:srgbClr val="000000"/>
                </a:solidFill>
                <a:latin typeface="Lexend"/>
                <a:ea typeface="Lexend"/>
                <a:cs typeface="Lexend"/>
                <a:sym typeface="Lexend"/>
              </a:endParaRPr>
            </a:p>
          </p:txBody>
        </p:sp>
        <p:sp>
          <p:nvSpPr>
            <p:cNvPr id="1057" name="Google Shape;1057;p88"/>
            <p:cNvSpPr txBox="1"/>
            <p:nvPr/>
          </p:nvSpPr>
          <p:spPr>
            <a:xfrm>
              <a:off x="2791075" y="3520650"/>
              <a:ext cx="547200" cy="324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muraayad (lens)</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Xoog saarista iftiinka si loo sameeyo sawir</a:t>
            </a:r>
            <a:endParaRPr/>
          </a:p>
        </p:txBody>
      </p:sp>
      <p:sp>
        <p:nvSpPr>
          <p:cNvPr id="1063" name="Google Shape;1063;p89"/>
          <p:cNvSpPr txBox="1"/>
          <p:nvPr/>
        </p:nvSpPr>
        <p:spPr>
          <a:xfrm>
            <a:off x="329950" y="818950"/>
            <a:ext cx="81912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Sidee muraayadaha (lenses) u xoog saaraan iftiinka si ay u sameeyaan sawir?</a:t>
            </a:r>
            <a:endParaRPr sz="2200">
              <a:solidFill>
                <a:srgbClr val="000000"/>
              </a:solidFill>
              <a:latin typeface="Lexend"/>
              <a:ea typeface="Lexend"/>
              <a:cs typeface="Lexend"/>
              <a:sym typeface="Lexend"/>
            </a:endParaRPr>
          </a:p>
        </p:txBody>
      </p:sp>
      <p:sp>
        <p:nvSpPr>
          <p:cNvPr id="1064" name="Google Shape;1064;p89"/>
          <p:cNvSpPr txBox="1"/>
          <p:nvPr/>
        </p:nvSpPr>
        <p:spPr>
          <a:xfrm>
            <a:off x="886550" y="2167081"/>
            <a:ext cx="74292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(lenses) waxay leexiyaan iftiinka (refract light).</a:t>
            </a:r>
            <a:endParaRPr sz="2200">
              <a:solidFill>
                <a:srgbClr val="000000"/>
              </a:solidFill>
              <a:latin typeface="Lexend"/>
              <a:ea typeface="Lexend"/>
              <a:cs typeface="Lexend"/>
              <a:sym typeface="Lexend"/>
            </a:endParaRPr>
          </a:p>
        </p:txBody>
      </p:sp>
      <p:sp>
        <p:nvSpPr>
          <p:cNvPr id="1065" name="Google Shape;1065;p89"/>
          <p:cNvSpPr txBox="1"/>
          <p:nvPr/>
        </p:nvSpPr>
        <p:spPr>
          <a:xfrm>
            <a:off x="886550" y="1464125"/>
            <a:ext cx="2805000" cy="3939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latin typeface="Lexend"/>
                <a:ea typeface="Lexend"/>
                <a:cs typeface="Lexend"/>
                <a:sym typeface="Lexend"/>
              </a:rPr>
              <a:t>Muraayadaha (lenses) waxay ka tarjumaan iftiinka (reflect light).</a:t>
            </a:r>
            <a:endParaRPr sz="2200">
              <a:solidFill>
                <a:srgbClr val="000000"/>
              </a:solidFill>
              <a:latin typeface="Lexend"/>
              <a:ea typeface="Lexend"/>
              <a:cs typeface="Lexend"/>
              <a:sym typeface="Lexend"/>
            </a:endParaRPr>
          </a:p>
        </p:txBody>
      </p:sp>
      <p:sp>
        <p:nvSpPr>
          <p:cNvPr id="1066" name="Google Shape;1066;p89"/>
          <p:cNvSpPr txBox="1"/>
          <p:nvPr/>
        </p:nvSpPr>
        <p:spPr>
          <a:xfrm>
            <a:off x="886550" y="3597594"/>
            <a:ext cx="7634700" cy="418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(lenses) waxay nuugaan iftiinka (absorb light).</a:t>
            </a:r>
            <a:endParaRPr sz="2200">
              <a:solidFill>
                <a:srgbClr val="000000"/>
              </a:solidFill>
              <a:latin typeface="Lexend"/>
              <a:ea typeface="Lexend"/>
              <a:cs typeface="Lexend"/>
              <a:sym typeface="Lexend"/>
            </a:endParaRPr>
          </a:p>
        </p:txBody>
      </p:sp>
      <p:sp>
        <p:nvSpPr>
          <p:cNvPr id="1067" name="Google Shape;1067;p89"/>
          <p:cNvSpPr txBox="1"/>
          <p:nvPr/>
        </p:nvSpPr>
        <p:spPr>
          <a:xfrm>
            <a:off x="886550" y="4325150"/>
            <a:ext cx="3969300" cy="39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(lenses) waxay soo saaraan iftiin (emit light).</a:t>
            </a:r>
            <a:endParaRPr sz="2200">
              <a:solidFill>
                <a:srgbClr val="000000"/>
              </a:solidFill>
              <a:latin typeface="Lexend"/>
              <a:ea typeface="Lexend"/>
              <a:cs typeface="Lexend"/>
              <a:sym typeface="Lexend"/>
            </a:endParaRPr>
          </a:p>
        </p:txBody>
      </p:sp>
      <p:grpSp>
        <p:nvGrpSpPr>
          <p:cNvPr id="1068" name="Google Shape;1068;p89"/>
          <p:cNvGrpSpPr/>
          <p:nvPr/>
        </p:nvGrpSpPr>
        <p:grpSpPr>
          <a:xfrm>
            <a:off x="323619" y="1464125"/>
            <a:ext cx="393786" cy="393786"/>
            <a:chOff x="1020916" y="1442088"/>
            <a:chExt cx="457200" cy="457200"/>
          </a:xfrm>
        </p:grpSpPr>
        <p:pic>
          <p:nvPicPr>
            <p:cNvPr id="1069" name="Google Shape;1069;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0" name="Google Shape;1070;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71" name="Google Shape;1071;p89"/>
          <p:cNvGrpSpPr/>
          <p:nvPr/>
        </p:nvGrpSpPr>
        <p:grpSpPr>
          <a:xfrm>
            <a:off x="323619" y="2179381"/>
            <a:ext cx="393786" cy="393786"/>
            <a:chOff x="1020916" y="1442088"/>
            <a:chExt cx="457200" cy="457200"/>
          </a:xfrm>
        </p:grpSpPr>
        <p:pic>
          <p:nvPicPr>
            <p:cNvPr id="1072" name="Google Shape;1072;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3" name="Google Shape;1073;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74" name="Google Shape;1074;p89"/>
          <p:cNvGrpSpPr/>
          <p:nvPr/>
        </p:nvGrpSpPr>
        <p:grpSpPr>
          <a:xfrm>
            <a:off x="323619" y="2894637"/>
            <a:ext cx="393786" cy="393786"/>
            <a:chOff x="1020916" y="1442088"/>
            <a:chExt cx="457200" cy="457200"/>
          </a:xfrm>
        </p:grpSpPr>
        <p:pic>
          <p:nvPicPr>
            <p:cNvPr id="1075" name="Google Shape;1075;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6" name="Google Shape;1076;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77" name="Google Shape;1077;p89"/>
          <p:cNvGrpSpPr/>
          <p:nvPr/>
        </p:nvGrpSpPr>
        <p:grpSpPr>
          <a:xfrm>
            <a:off x="323619" y="3609894"/>
            <a:ext cx="393786" cy="393786"/>
            <a:chOff x="1020916" y="1442088"/>
            <a:chExt cx="457200" cy="457200"/>
          </a:xfrm>
        </p:grpSpPr>
        <p:pic>
          <p:nvPicPr>
            <p:cNvPr id="1078" name="Google Shape;1078;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79" name="Google Shape;1079;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080" name="Google Shape;1080;p89"/>
          <p:cNvSpPr txBox="1"/>
          <p:nvPr/>
        </p:nvSpPr>
        <p:spPr>
          <a:xfrm>
            <a:off x="886550" y="2894638"/>
            <a:ext cx="3969300" cy="39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(lenses) waxay weyneeyaan iftiinka (magnify light).</a:t>
            </a:r>
            <a:endParaRPr sz="2200">
              <a:solidFill>
                <a:srgbClr val="000000"/>
              </a:solidFill>
              <a:latin typeface="Lexend"/>
              <a:ea typeface="Lexend"/>
              <a:cs typeface="Lexend"/>
              <a:sym typeface="Lexend"/>
            </a:endParaRPr>
          </a:p>
        </p:txBody>
      </p:sp>
      <p:grpSp>
        <p:nvGrpSpPr>
          <p:cNvPr id="1081" name="Google Shape;1081;p89"/>
          <p:cNvGrpSpPr/>
          <p:nvPr/>
        </p:nvGrpSpPr>
        <p:grpSpPr>
          <a:xfrm>
            <a:off x="323619" y="4325150"/>
            <a:ext cx="393786" cy="393786"/>
            <a:chOff x="1020916" y="1442088"/>
            <a:chExt cx="457200" cy="457200"/>
          </a:xfrm>
        </p:grpSpPr>
        <p:pic>
          <p:nvPicPr>
            <p:cNvPr id="1082" name="Google Shape;1082;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83" name="Google Shape;1083;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1084" name="Google Shape;1084;p89"/>
          <p:cNvPicPr preferRelativeResize="0"/>
          <p:nvPr/>
        </p:nvPicPr>
        <p:blipFill>
          <a:blip r:embed="rId4">
            <a:alphaModFix/>
          </a:blip>
          <a:stretch>
            <a:fillRect/>
          </a:stretch>
        </p:blipFill>
        <p:spPr>
          <a:xfrm>
            <a:off x="3657483" y="2166788"/>
            <a:ext cx="396000" cy="419100"/>
          </a:xfrm>
          <a:prstGeom prst="rect">
            <a:avLst/>
          </a:prstGeom>
          <a:noFill/>
          <a:ln>
            <a:noFill/>
          </a:ln>
        </p:spPr>
      </p:pic>
      <p:pic>
        <p:nvPicPr>
          <p:cNvPr id="1085" name="Google Shape;1085;p89"/>
          <p:cNvPicPr preferRelativeResize="0"/>
          <p:nvPr/>
        </p:nvPicPr>
        <p:blipFill>
          <a:blip r:embed="rId5">
            <a:alphaModFix/>
          </a:blip>
          <a:stretch>
            <a:fillRect/>
          </a:stretch>
        </p:blipFill>
        <p:spPr>
          <a:xfrm>
            <a:off x="5588675" y="1284837"/>
            <a:ext cx="3027325" cy="822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pic>
        <p:nvPicPr>
          <p:cNvPr id="1090" name="Google Shape;1090;p90"/>
          <p:cNvPicPr preferRelativeResize="0"/>
          <p:nvPr/>
        </p:nvPicPr>
        <p:blipFill>
          <a:blip r:embed="rId3">
            <a:alphaModFix/>
          </a:blip>
          <a:stretch>
            <a:fillRect/>
          </a:stretch>
        </p:blipFill>
        <p:spPr>
          <a:xfrm>
            <a:off x="578994" y="1449875"/>
            <a:ext cx="3437399" cy="1433550"/>
          </a:xfrm>
          <a:prstGeom prst="rect">
            <a:avLst/>
          </a:prstGeom>
          <a:noFill/>
          <a:ln>
            <a:noFill/>
          </a:ln>
        </p:spPr>
      </p:pic>
      <p:sp>
        <p:nvSpPr>
          <p:cNvPr id="1091" name="Google Shape;1091;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Xoog saarista iftiinka si loo sameeyo sawir</a:t>
            </a:r>
            <a:endParaRPr/>
          </a:p>
        </p:txBody>
      </p:sp>
      <p:sp>
        <p:nvSpPr>
          <p:cNvPr id="1092" name="Google Shape;1092;p90"/>
          <p:cNvSpPr txBox="1"/>
          <p:nvPr/>
        </p:nvSpPr>
        <p:spPr>
          <a:xfrm>
            <a:off x="329950" y="780925"/>
            <a:ext cx="43293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qaabka dhaca (convex lenses) waxay leexiyaan fallaadhaha iftiinka si ay ugu soo dhawaadaan midba midka kale.</a:t>
            </a:r>
            <a:r>
              <a:rPr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b="1" lang="en-GB" sz="1100">
                <a:solidFill>
                  <a:srgbClr val="000000"/>
                </a:solidFill>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093" name="Google Shape;1093;p90"/>
          <p:cNvGrpSpPr/>
          <p:nvPr/>
        </p:nvGrpSpPr>
        <p:grpSpPr>
          <a:xfrm>
            <a:off x="4824000" y="783576"/>
            <a:ext cx="3944100" cy="2363288"/>
            <a:chOff x="4824000" y="821575"/>
            <a:chExt cx="3944100" cy="2326529"/>
          </a:xfrm>
        </p:grpSpPr>
        <p:pic>
          <p:nvPicPr>
            <p:cNvPr id="1094" name="Google Shape;1094;p90"/>
            <p:cNvPicPr preferRelativeResize="0"/>
            <p:nvPr/>
          </p:nvPicPr>
          <p:blipFill>
            <a:blip r:embed="rId4">
              <a:alphaModFix/>
            </a:blip>
            <a:stretch>
              <a:fillRect/>
            </a:stretch>
          </p:blipFill>
          <p:spPr>
            <a:xfrm>
              <a:off x="5663959" y="1286514"/>
              <a:ext cx="2151081" cy="1861590"/>
            </a:xfrm>
            <a:prstGeom prst="rect">
              <a:avLst/>
            </a:prstGeom>
            <a:noFill/>
            <a:ln>
              <a:noFill/>
            </a:ln>
          </p:spPr>
        </p:pic>
        <p:sp>
          <p:nvSpPr>
            <p:cNvPr id="1095" name="Google Shape;1095;p90"/>
            <p:cNvSpPr txBox="1"/>
            <p:nvPr/>
          </p:nvSpPr>
          <p:spPr>
            <a:xfrm>
              <a:off x="4824000" y="821575"/>
              <a:ext cx="3944100" cy="6774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000">
                  <a:latin typeface="Lexend"/>
                  <a:ea typeface="Lexend"/>
                  <a:cs typeface="Lexend"/>
                  <a:sym typeface="Lexend"/>
                </a:rPr>
                <a:t>Muraayadaha qaabka godan (concave lenses) waxay kala fidiyaan</a:t>
              </a:r>
              <a:r>
                <a:rPr lang="en-GB" sz="1000">
                  <a:solidFill>
                    <a:srgbClr val="000000"/>
                  </a:solidFill>
                  <a:latin typeface="Lexend"/>
                  <a:ea typeface="Lexend"/>
                  <a:cs typeface="Lexend"/>
                  <a:sym typeface="Lexend"/>
                </a:rPr>
                <a:t/>
              </a:r>
              <a:r>
                <a:rPr lang="en-GB" sz="1000">
                  <a:solidFill>
                    <a:srgbClr val="000000"/>
                  </a:solidFill>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000">
                  <a:latin typeface="Lexend"/>
                  <a:ea typeface="Lexend"/>
                  <a:cs typeface="Lexend"/>
                  <a:sym typeface="Lexend"/>
                </a:rPr>
                <a:t>fallaadhaha iftiinka.</a:t>
              </a:r>
              <a:endParaRPr sz="1800">
                <a:solidFill>
                  <a:srgbClr val="000000"/>
                </a:solidFill>
                <a:latin typeface="Lexend"/>
                <a:ea typeface="Lexend"/>
                <a:cs typeface="Lexend"/>
                <a:sym typeface="Lexend"/>
              </a:endParaRPr>
            </a:p>
          </p:txBody>
        </p:sp>
      </p:grpSp>
      <p:sp>
        <p:nvSpPr>
          <p:cNvPr id="1096" name="Google Shape;1096;p90"/>
          <p:cNvSpPr txBox="1"/>
          <p:nvPr/>
        </p:nvSpPr>
        <p:spPr>
          <a:xfrm>
            <a:off x="329950" y="3907450"/>
            <a:ext cx="39960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qaabka dhaca (convex lenses) waxaa sidoo kale loogu yeedhi karaa muraayadaha isku imaanshaha (converging lenses).</a:t>
            </a:r>
            <a:endParaRPr sz="1800">
              <a:solidFill>
                <a:srgbClr val="000000"/>
              </a:solidFill>
              <a:latin typeface="Lexend"/>
              <a:ea typeface="Lexend"/>
              <a:cs typeface="Lexend"/>
              <a:sym typeface="Lexend"/>
            </a:endParaRPr>
          </a:p>
        </p:txBody>
      </p:sp>
      <p:sp>
        <p:nvSpPr>
          <p:cNvPr id="1097" name="Google Shape;1097;p90"/>
          <p:cNvSpPr txBox="1"/>
          <p:nvPr/>
        </p:nvSpPr>
        <p:spPr>
          <a:xfrm>
            <a:off x="4824000" y="4228800"/>
            <a:ext cx="35817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Muraayadaha qaabka godan (concave lenses) waxaa sidoo kale loogu yeedhi karaa muraayadaha kala firdhiya (diverging lenses).</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98" name="Google Shape;1098;p90"/>
          <p:cNvSpPr txBox="1"/>
          <p:nvPr/>
        </p:nvSpPr>
        <p:spPr>
          <a:xfrm>
            <a:off x="4824000" y="3197700"/>
            <a:ext cx="3996000" cy="654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 samayn karaan sawir shaashad, maxaa yeelay ma keenaan iftiin xoog saaran.</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099" name="Google Shape;1099;p90"/>
          <p:cNvSpPr txBox="1"/>
          <p:nvPr>
            <p:ph idx="1" type="body"/>
          </p:nvPr>
        </p:nvSpPr>
        <p:spPr>
          <a:xfrm>
            <a:off x="324000" y="3197700"/>
            <a:ext cx="39960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Meel ay fallaadhu ku kulmaan waxaa loo yaqaan xoog saar (focus).</a:t>
            </a:r>
            <a:r>
              <a:rPr lang="en-GB" sz="1100">
                <a:latin typeface="Lexend"/>
              </a:rPr>
              <a:t/>
            </a:r>
            <a:r>
              <a:rPr lang="en-GB" sz="1100">
                <a:latin typeface="Lexend"/>
              </a:rPr>
              <a:t/>
            </a:r>
            <a:r>
              <a:rPr lang="en-GB" sz="1100">
                <a:latin typeface="Lexend"/>
              </a:rPr>
              <a:t/>
            </a:r>
            <a:r>
              <a:rPr b="1" lang="en-GB" sz="1100">
                <a:latin typeface="Lexend"/>
              </a:rPr>
              <a:t/>
            </a:r>
            <a:r>
              <a:rPr lang="en-GB" sz="1100">
                <a:latin typeface="Lexend"/>
              </a:rPr>
              <a:t/>
            </a:r>
            <a:endParaRPr sz="1800"/>
          </a:p>
        </p:txBody>
      </p:sp>
      <p:grpSp>
        <p:nvGrpSpPr>
          <p:cNvPr id="1100" name="Google Shape;1100;p90"/>
          <p:cNvGrpSpPr/>
          <p:nvPr/>
        </p:nvGrpSpPr>
        <p:grpSpPr>
          <a:xfrm>
            <a:off x="2822814" y="2231491"/>
            <a:ext cx="732923" cy="784630"/>
            <a:chOff x="6155881" y="2618695"/>
            <a:chExt cx="987900" cy="1065928"/>
          </a:xfrm>
        </p:grpSpPr>
        <p:sp>
          <p:nvSpPr>
            <p:cNvPr id="1101" name="Google Shape;1101;p90"/>
            <p:cNvSpPr txBox="1"/>
            <p:nvPr/>
          </p:nvSpPr>
          <p:spPr>
            <a:xfrm>
              <a:off x="6155881" y="3364223"/>
              <a:ext cx="987900" cy="320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xoog saar (focus)</a:t>
              </a:r>
              <a:endParaRPr sz="1800">
                <a:solidFill>
                  <a:srgbClr val="000000"/>
                </a:solidFill>
                <a:latin typeface="Lexend"/>
                <a:ea typeface="Lexend"/>
                <a:cs typeface="Lexend"/>
                <a:sym typeface="Lexend"/>
              </a:endParaRPr>
            </a:p>
          </p:txBody>
        </p:sp>
        <p:cxnSp>
          <p:nvCxnSpPr>
            <p:cNvPr id="1102" name="Google Shape;1102;p90"/>
            <p:cNvCxnSpPr/>
            <p:nvPr/>
          </p:nvCxnSpPr>
          <p:spPr>
            <a:xfrm rot="10800000">
              <a:off x="6431365" y="2618695"/>
              <a:ext cx="42600" cy="732300"/>
            </a:xfrm>
            <a:prstGeom prst="straightConnector1">
              <a:avLst/>
            </a:prstGeom>
            <a:noFill/>
            <a:ln cap="flat" cmpd="sng" w="38100">
              <a:solidFill>
                <a:schemeClr val="accent4"/>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91"/>
          <p:cNvSpPr txBox="1"/>
          <p:nvPr>
            <p:ph idx="1" type="body"/>
          </p:nvPr>
        </p:nvSpPr>
        <p:spPr>
          <a:xfrm>
            <a:off x="324000" y="759300"/>
            <a:ext cx="8237700" cy="41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Muraayadaha qaabka dhaca (convex lenses) waxay yeelan karaan qaabab kala duwan.</a:t>
            </a:r>
            <a:r>
              <a:rPr b="1" lang="en-GB" sz="1100">
                <a:latin typeface="Lexend"/>
              </a:rPr>
              <a:t/>
            </a:r>
            <a:r>
              <a:rPr lang="en-GB" sz="1100">
                <a:latin typeface="Lexend"/>
              </a:rPr>
              <a:t/>
            </a:r>
            <a:endParaRPr/>
          </a:p>
        </p:txBody>
      </p:sp>
      <p:sp>
        <p:nvSpPr>
          <p:cNvPr id="1108" name="Google Shape;1108;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Muraayadaha qaabka dhaca (convex lenses)</a:t>
            </a:r>
            <a:endParaRPr/>
          </a:p>
        </p:txBody>
      </p:sp>
      <p:pic>
        <p:nvPicPr>
          <p:cNvPr id="1109" name="Google Shape;1109;p91"/>
          <p:cNvPicPr preferRelativeResize="0"/>
          <p:nvPr/>
        </p:nvPicPr>
        <p:blipFill rotWithShape="1">
          <a:blip r:embed="rId3">
            <a:alphaModFix/>
          </a:blip>
          <a:srcRect b="6015" l="48840" r="38799" t="18416"/>
          <a:stretch/>
        </p:blipFill>
        <p:spPr>
          <a:xfrm>
            <a:off x="2646588" y="1382000"/>
            <a:ext cx="985724" cy="1318000"/>
          </a:xfrm>
          <a:prstGeom prst="rect">
            <a:avLst/>
          </a:prstGeom>
          <a:noFill/>
          <a:ln>
            <a:noFill/>
          </a:ln>
        </p:spPr>
      </p:pic>
      <p:sp>
        <p:nvSpPr>
          <p:cNvPr id="1110" name="Google Shape;1110;p91"/>
          <p:cNvSpPr txBox="1"/>
          <p:nvPr>
            <p:ph idx="1" type="body"/>
          </p:nvPr>
        </p:nvSpPr>
        <p:spPr>
          <a:xfrm>
            <a:off x="324000" y="1596175"/>
            <a:ext cx="2322600" cy="41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Kani waa muraayad qaabka dhaca oo wareegsan (circular convex lens).</a:t>
            </a:r>
            <a:endParaRPr/>
          </a:p>
        </p:txBody>
      </p:sp>
      <p:pic>
        <p:nvPicPr>
          <p:cNvPr id="1111" name="Google Shape;1111;p91"/>
          <p:cNvPicPr preferRelativeResize="0"/>
          <p:nvPr/>
        </p:nvPicPr>
        <p:blipFill rotWithShape="1">
          <a:blip r:embed="rId3">
            <a:alphaModFix/>
          </a:blip>
          <a:srcRect b="6654" l="37938" r="50951" t="19320"/>
          <a:stretch/>
        </p:blipFill>
        <p:spPr>
          <a:xfrm>
            <a:off x="6876800" y="1197375"/>
            <a:ext cx="886050" cy="1466650"/>
          </a:xfrm>
          <a:prstGeom prst="rect">
            <a:avLst/>
          </a:prstGeom>
          <a:noFill/>
          <a:ln>
            <a:noFill/>
          </a:ln>
        </p:spPr>
      </p:pic>
      <p:sp>
        <p:nvSpPr>
          <p:cNvPr id="1112" name="Google Shape;1112;p91"/>
          <p:cNvSpPr txBox="1"/>
          <p:nvPr>
            <p:ph idx="1" type="body"/>
          </p:nvPr>
        </p:nvSpPr>
        <p:spPr>
          <a:xfrm>
            <a:off x="4623275" y="1596175"/>
            <a:ext cx="2626800" cy="41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Kani waa muraayad qaabka dhaca oo 'afar gees' ah ('square' convex lens).</a:t>
            </a:r>
            <a:r>
              <a:rPr lang="en-GB" sz="1100">
                <a:latin typeface="Lexend"/>
              </a:rPr>
              <a:t/>
            </a:r>
            <a:r>
              <a:rPr lang="en-GB" sz="1100">
                <a:latin typeface="Lexend"/>
              </a:rPr>
              <a:t/>
            </a:r>
            <a:endParaRPr/>
          </a:p>
        </p:txBody>
      </p:sp>
      <p:sp>
        <p:nvSpPr>
          <p:cNvPr id="1113" name="Google Shape;1113;p91"/>
          <p:cNvSpPr txBox="1"/>
          <p:nvPr>
            <p:ph idx="1" type="body"/>
          </p:nvPr>
        </p:nvSpPr>
        <p:spPr>
          <a:xfrm>
            <a:off x="324000" y="3294100"/>
            <a:ext cx="5547300" cy="125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Muraayadaha (Convex lenses) waxay ku barari karaan labada dhinac, ama hal dhinac oo kaliya.</a:t>
            </a:r>
            <a:r>
              <a:rPr lang="en-GB" sz="1100">
                <a:latin typeface="Lexend"/>
              </a:rPr>
              <a:t/>
            </a:r>
            <a:endParaRPr/>
          </a:p>
        </p:txBody>
      </p:sp>
      <p:grpSp>
        <p:nvGrpSpPr>
          <p:cNvPr id="1114" name="Google Shape;1114;p91"/>
          <p:cNvGrpSpPr/>
          <p:nvPr/>
        </p:nvGrpSpPr>
        <p:grpSpPr>
          <a:xfrm>
            <a:off x="7459200" y="2990850"/>
            <a:ext cx="515612" cy="1578300"/>
            <a:chOff x="7768250" y="3027025"/>
            <a:chExt cx="515612" cy="1578300"/>
          </a:xfrm>
        </p:grpSpPr>
        <p:sp>
          <p:nvSpPr>
            <p:cNvPr id="1115" name="Google Shape;1115;p91"/>
            <p:cNvSpPr/>
            <p:nvPr/>
          </p:nvSpPr>
          <p:spPr>
            <a:xfrm>
              <a:off x="7768250" y="3256650"/>
              <a:ext cx="305400" cy="10467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16" name="Google Shape;1116;p91"/>
            <p:cNvSpPr/>
            <p:nvPr/>
          </p:nvSpPr>
          <p:spPr>
            <a:xfrm>
              <a:off x="7929562" y="3027025"/>
              <a:ext cx="354300" cy="157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17" name="Google Shape;1117;p91"/>
          <p:cNvSpPr/>
          <p:nvPr/>
        </p:nvSpPr>
        <p:spPr>
          <a:xfrm>
            <a:off x="6256800" y="3256650"/>
            <a:ext cx="305400" cy="1046700"/>
          </a:xfrm>
          <a:prstGeom prst="ellipse">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Muraayadaha (Convex lenses)</a:t>
            </a:r>
            <a:endParaRPr/>
          </a:p>
        </p:txBody>
      </p:sp>
      <p:sp>
        <p:nvSpPr>
          <p:cNvPr id="1123" name="Google Shape;1123;p92"/>
          <p:cNvSpPr txBox="1"/>
          <p:nvPr/>
        </p:nvSpPr>
        <p:spPr>
          <a:xfrm>
            <a:off x="324000" y="759300"/>
            <a:ext cx="8237700" cy="366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Kuwee ka mid ah kuwan soo socda ayaa muujinaya muraayadaha (convex lenses)?</a:t>
            </a:r>
            <a:r>
              <a:rPr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grpSp>
        <p:nvGrpSpPr>
          <p:cNvPr id="1124" name="Google Shape;1124;p92"/>
          <p:cNvGrpSpPr/>
          <p:nvPr/>
        </p:nvGrpSpPr>
        <p:grpSpPr>
          <a:xfrm>
            <a:off x="323991" y="1391400"/>
            <a:ext cx="457200" cy="457200"/>
            <a:chOff x="1020916" y="1442088"/>
            <a:chExt cx="457200" cy="457200"/>
          </a:xfrm>
        </p:grpSpPr>
        <p:pic>
          <p:nvPicPr>
            <p:cNvPr id="1125" name="Google Shape;1125;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6" name="Google Shape;1126;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27" name="Google Shape;1127;p92"/>
          <p:cNvGrpSpPr/>
          <p:nvPr/>
        </p:nvGrpSpPr>
        <p:grpSpPr>
          <a:xfrm>
            <a:off x="3290391" y="1391400"/>
            <a:ext cx="457200" cy="457200"/>
            <a:chOff x="1020916" y="1442088"/>
            <a:chExt cx="457200" cy="457200"/>
          </a:xfrm>
        </p:grpSpPr>
        <p:pic>
          <p:nvPicPr>
            <p:cNvPr id="1128" name="Google Shape;1128;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29" name="Google Shape;1129;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0" name="Google Shape;1130;p92"/>
          <p:cNvGrpSpPr/>
          <p:nvPr/>
        </p:nvGrpSpPr>
        <p:grpSpPr>
          <a:xfrm>
            <a:off x="6256791" y="1391400"/>
            <a:ext cx="457200" cy="457200"/>
            <a:chOff x="1020916" y="1442088"/>
            <a:chExt cx="457200" cy="457200"/>
          </a:xfrm>
        </p:grpSpPr>
        <p:pic>
          <p:nvPicPr>
            <p:cNvPr id="1131" name="Google Shape;1131;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2" name="Google Shape;1132;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33" name="Google Shape;1133;p92"/>
          <p:cNvGrpSpPr/>
          <p:nvPr/>
        </p:nvGrpSpPr>
        <p:grpSpPr>
          <a:xfrm>
            <a:off x="323991" y="3192275"/>
            <a:ext cx="457200" cy="457200"/>
            <a:chOff x="1020916" y="1442088"/>
            <a:chExt cx="457200" cy="457200"/>
          </a:xfrm>
        </p:grpSpPr>
        <p:pic>
          <p:nvPicPr>
            <p:cNvPr id="1134" name="Google Shape;1134;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5" name="Google Shape;1135;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36" name="Google Shape;1136;p92"/>
          <p:cNvGrpSpPr/>
          <p:nvPr/>
        </p:nvGrpSpPr>
        <p:grpSpPr>
          <a:xfrm>
            <a:off x="3290391" y="3192263"/>
            <a:ext cx="457200" cy="457200"/>
            <a:chOff x="1020916" y="1442088"/>
            <a:chExt cx="457200" cy="457200"/>
          </a:xfrm>
        </p:grpSpPr>
        <p:pic>
          <p:nvPicPr>
            <p:cNvPr id="1137" name="Google Shape;1137;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38" name="Google Shape;1138;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39" name="Google Shape;1139;p92"/>
          <p:cNvGrpSpPr/>
          <p:nvPr/>
        </p:nvGrpSpPr>
        <p:grpSpPr>
          <a:xfrm>
            <a:off x="6256791" y="3192263"/>
            <a:ext cx="457200" cy="457200"/>
            <a:chOff x="1020916" y="1442088"/>
            <a:chExt cx="457200" cy="457200"/>
          </a:xfrm>
        </p:grpSpPr>
        <p:pic>
          <p:nvPicPr>
            <p:cNvPr id="1140" name="Google Shape;1140;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41" name="Google Shape;1141;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
        <p:nvSpPr>
          <p:cNvPr id="1142" name="Google Shape;1142;p92"/>
          <p:cNvSpPr/>
          <p:nvPr/>
        </p:nvSpPr>
        <p:spPr>
          <a:xfrm>
            <a:off x="1061950" y="3166375"/>
            <a:ext cx="742800" cy="1259100"/>
          </a:xfrm>
          <a:prstGeom prst="ellipse">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3" name="Google Shape;1143;p92"/>
          <p:cNvSpPr/>
          <p:nvPr/>
        </p:nvSpPr>
        <p:spPr>
          <a:xfrm>
            <a:off x="4156500" y="1342275"/>
            <a:ext cx="163500" cy="1180500"/>
          </a:xfrm>
          <a:prstGeom prst="ellipse">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44" name="Google Shape;1144;p92"/>
          <p:cNvGrpSpPr/>
          <p:nvPr/>
        </p:nvGrpSpPr>
        <p:grpSpPr>
          <a:xfrm>
            <a:off x="972359" y="1342275"/>
            <a:ext cx="943400" cy="1399200"/>
            <a:chOff x="950200" y="3086150"/>
            <a:chExt cx="943400" cy="1399200"/>
          </a:xfrm>
        </p:grpSpPr>
        <p:sp>
          <p:nvSpPr>
            <p:cNvPr id="1145" name="Google Shape;1145;p92"/>
            <p:cNvSpPr/>
            <p:nvPr/>
          </p:nvSpPr>
          <p:spPr>
            <a:xfrm>
              <a:off x="1238450" y="3117800"/>
              <a:ext cx="417600" cy="13359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6" name="Google Shape;1146;p92"/>
            <p:cNvSpPr/>
            <p:nvPr/>
          </p:nvSpPr>
          <p:spPr>
            <a:xfrm>
              <a:off x="1476000" y="3086150"/>
              <a:ext cx="417600" cy="1399200"/>
            </a:xfrm>
            <a:prstGeom prst="ellipse">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7" name="Google Shape;1147;p92"/>
            <p:cNvSpPr/>
            <p:nvPr/>
          </p:nvSpPr>
          <p:spPr>
            <a:xfrm>
              <a:off x="950200" y="3117700"/>
              <a:ext cx="417600" cy="1335900"/>
            </a:xfrm>
            <a:prstGeom prst="ellipse">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48" name="Google Shape;1148;p92"/>
          <p:cNvSpPr/>
          <p:nvPr/>
        </p:nvSpPr>
        <p:spPr>
          <a:xfrm>
            <a:off x="6636300" y="1432125"/>
            <a:ext cx="457200" cy="1149900"/>
          </a:xfrm>
          <a:prstGeom prst="pie">
            <a:avLst>
              <a:gd fmla="val 16211748" name="adj1"/>
              <a:gd fmla="val 5351987" name="adj2"/>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49" name="Google Shape;1149;p92"/>
          <p:cNvGrpSpPr/>
          <p:nvPr/>
        </p:nvGrpSpPr>
        <p:grpSpPr>
          <a:xfrm>
            <a:off x="1898758" y="1620000"/>
            <a:ext cx="6526975" cy="2481375"/>
            <a:chOff x="1898758" y="1620000"/>
            <a:chExt cx="6526975" cy="2481375"/>
          </a:xfrm>
        </p:grpSpPr>
        <p:pic>
          <p:nvPicPr>
            <p:cNvPr id="1150" name="Google Shape;1150;p92"/>
            <p:cNvPicPr preferRelativeResize="0"/>
            <p:nvPr/>
          </p:nvPicPr>
          <p:blipFill>
            <a:blip r:embed="rId4">
              <a:alphaModFix/>
            </a:blip>
            <a:stretch>
              <a:fillRect/>
            </a:stretch>
          </p:blipFill>
          <p:spPr>
            <a:xfrm>
              <a:off x="4428008" y="1722975"/>
              <a:ext cx="396000" cy="419100"/>
            </a:xfrm>
            <a:prstGeom prst="rect">
              <a:avLst/>
            </a:prstGeom>
            <a:noFill/>
            <a:ln>
              <a:noFill/>
            </a:ln>
          </p:spPr>
        </p:pic>
        <p:pic>
          <p:nvPicPr>
            <p:cNvPr id="1151" name="Google Shape;1151;p92"/>
            <p:cNvPicPr preferRelativeResize="0"/>
            <p:nvPr/>
          </p:nvPicPr>
          <p:blipFill>
            <a:blip r:embed="rId4">
              <a:alphaModFix/>
            </a:blip>
            <a:stretch>
              <a:fillRect/>
            </a:stretch>
          </p:blipFill>
          <p:spPr>
            <a:xfrm>
              <a:off x="7323558" y="1620000"/>
              <a:ext cx="396000" cy="419100"/>
            </a:xfrm>
            <a:prstGeom prst="rect">
              <a:avLst/>
            </a:prstGeom>
            <a:noFill/>
            <a:ln>
              <a:noFill/>
            </a:ln>
          </p:spPr>
        </p:pic>
        <p:pic>
          <p:nvPicPr>
            <p:cNvPr id="1152" name="Google Shape;1152;p92"/>
            <p:cNvPicPr preferRelativeResize="0"/>
            <p:nvPr/>
          </p:nvPicPr>
          <p:blipFill>
            <a:blip r:embed="rId4">
              <a:alphaModFix/>
            </a:blip>
            <a:stretch>
              <a:fillRect/>
            </a:stretch>
          </p:blipFill>
          <p:spPr>
            <a:xfrm>
              <a:off x="1898758" y="3560150"/>
              <a:ext cx="396000" cy="419100"/>
            </a:xfrm>
            <a:prstGeom prst="rect">
              <a:avLst/>
            </a:prstGeom>
            <a:noFill/>
            <a:ln>
              <a:noFill/>
            </a:ln>
          </p:spPr>
        </p:pic>
        <p:pic>
          <p:nvPicPr>
            <p:cNvPr id="1153" name="Google Shape;1153;p92"/>
            <p:cNvPicPr preferRelativeResize="0"/>
            <p:nvPr/>
          </p:nvPicPr>
          <p:blipFill>
            <a:blip r:embed="rId4">
              <a:alphaModFix/>
            </a:blip>
            <a:stretch>
              <a:fillRect/>
            </a:stretch>
          </p:blipFill>
          <p:spPr>
            <a:xfrm>
              <a:off x="8029733" y="3682275"/>
              <a:ext cx="396000" cy="419100"/>
            </a:xfrm>
            <a:prstGeom prst="rect">
              <a:avLst/>
            </a:prstGeom>
            <a:noFill/>
            <a:ln>
              <a:noFill/>
            </a:ln>
          </p:spPr>
        </p:pic>
      </p:grpSp>
      <p:grpSp>
        <p:nvGrpSpPr>
          <p:cNvPr id="1154" name="Google Shape;1154;p92"/>
          <p:cNvGrpSpPr/>
          <p:nvPr/>
        </p:nvGrpSpPr>
        <p:grpSpPr>
          <a:xfrm>
            <a:off x="3764710" y="3223825"/>
            <a:ext cx="705850" cy="1336000"/>
            <a:chOff x="950200" y="3117700"/>
            <a:chExt cx="705850" cy="1336000"/>
          </a:xfrm>
        </p:grpSpPr>
        <p:sp>
          <p:nvSpPr>
            <p:cNvPr id="1155" name="Google Shape;1155;p92"/>
            <p:cNvSpPr/>
            <p:nvPr/>
          </p:nvSpPr>
          <p:spPr>
            <a:xfrm>
              <a:off x="1238450" y="3117800"/>
              <a:ext cx="417600" cy="13359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56" name="Google Shape;1156;p92"/>
            <p:cNvSpPr/>
            <p:nvPr/>
          </p:nvSpPr>
          <p:spPr>
            <a:xfrm>
              <a:off x="950200" y="3117700"/>
              <a:ext cx="417600" cy="1335900"/>
            </a:xfrm>
            <a:prstGeom prst="ellipse">
              <a:avLst/>
            </a:prstGeom>
            <a:solidFill>
              <a:srgbClr val="EBEDF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157" name="Google Shape;1157;p92"/>
          <p:cNvPicPr preferRelativeResize="0"/>
          <p:nvPr/>
        </p:nvPicPr>
        <p:blipFill rotWithShape="1">
          <a:blip r:embed="rId5">
            <a:alphaModFix/>
          </a:blip>
          <a:srcRect b="6015" l="48840" r="38799" t="18416"/>
          <a:stretch/>
        </p:blipFill>
        <p:spPr>
          <a:xfrm>
            <a:off x="6916213" y="3198000"/>
            <a:ext cx="985724" cy="131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Iftiinka diiradda saarista si loo sameeyo sawir (Focusing light to form an image)</a:t>
            </a:r>
            <a:endParaRPr/>
          </a:p>
        </p:txBody>
      </p:sp>
      <p:pic>
        <p:nvPicPr>
          <p:cNvPr id="1163" name="Google Shape;1163;p93"/>
          <p:cNvPicPr preferRelativeResize="0"/>
          <p:nvPr/>
        </p:nvPicPr>
        <p:blipFill rotWithShape="1">
          <a:blip r:embed="rId3">
            <a:alphaModFix/>
          </a:blip>
          <a:srcRect b="27881" l="0" r="0" t="0"/>
          <a:stretch/>
        </p:blipFill>
        <p:spPr>
          <a:xfrm>
            <a:off x="1295850" y="1908900"/>
            <a:ext cx="5828298" cy="2164376"/>
          </a:xfrm>
          <a:prstGeom prst="rect">
            <a:avLst/>
          </a:prstGeom>
          <a:noFill/>
          <a:ln>
            <a:noFill/>
          </a:ln>
        </p:spPr>
      </p:pic>
      <p:sp>
        <p:nvSpPr>
          <p:cNvPr id="1164" name="Google Shape;1164;p93"/>
          <p:cNvSpPr txBox="1"/>
          <p:nvPr>
            <p:ph idx="1" type="body"/>
          </p:nvPr>
        </p:nvSpPr>
        <p:spPr>
          <a:xfrm>
            <a:off x="324000" y="810000"/>
            <a:ext cx="8496000" cy="74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Muraayad (lens) waxay diiradda saari doontaa iftiinka walxaha kala duwan meelo kala duwan, iyadoo ku xiran inta uu fog yahay shay kasta muraayadda (lens).</a:t>
            </a:r>
            <a:r>
              <a:rPr b="1" lang="en-GB" sz="1800">
                <a:latin typeface="Lexend"/>
              </a:rPr>
              <a:t/>
            </a:r>
            <a:r>
              <a:rPr lang="en-GB" sz="1800">
                <a:latin typeface="Lexend"/>
              </a:rPr>
              <a:t/>
            </a:r>
            <a:r>
              <a:rPr b="1" lang="en-GB" sz="1800">
                <a:latin typeface="Lexend"/>
              </a:rPr>
              <a:t/>
            </a:r>
            <a:r>
              <a:rPr lang="en-GB" sz="1800">
                <a:latin typeface="Lexend"/>
              </a:rPr>
              <a:t/>
            </a:r>
            <a:br>
              <a:rPr lang="en-GB" sz="2100"/>
            </a:br>
            <a:r>
              <a:rPr lang="en-GB" sz="1800">
                <a:latin typeface="Lexend"/>
              </a:rPr>
              <a:t/>
            </a:r>
            <a:endParaRPr sz="2100"/>
          </a:p>
        </p:txBody>
      </p:sp>
      <p:sp>
        <p:nvSpPr>
          <p:cNvPr id="1165" name="Google Shape;1165;p93"/>
          <p:cNvSpPr txBox="1"/>
          <p:nvPr>
            <p:ph idx="1" type="body"/>
          </p:nvPr>
        </p:nvSpPr>
        <p:spPr>
          <a:xfrm>
            <a:off x="5283425" y="3763986"/>
            <a:ext cx="742800" cy="30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diirad (focus)</a:t>
            </a:r>
            <a:endParaRPr sz="1800"/>
          </a:p>
        </p:txBody>
      </p:sp>
      <p:cxnSp>
        <p:nvCxnSpPr>
          <p:cNvPr id="1166" name="Google Shape;1166;p93"/>
          <p:cNvCxnSpPr/>
          <p:nvPr/>
        </p:nvCxnSpPr>
        <p:spPr>
          <a:xfrm>
            <a:off x="5316981" y="3632600"/>
            <a:ext cx="4200" cy="135900"/>
          </a:xfrm>
          <a:prstGeom prst="straightConnector1">
            <a:avLst/>
          </a:prstGeom>
          <a:noFill/>
          <a:ln cap="flat" cmpd="sng" w="38100">
            <a:solidFill>
              <a:schemeClr val="accent4"/>
            </a:solidFill>
            <a:prstDash val="solid"/>
            <a:round/>
            <a:headEnd len="med" w="med" type="none"/>
            <a:tailEnd len="med" w="med" type="none"/>
          </a:ln>
        </p:spPr>
      </p:cxnSp>
      <p:sp>
        <p:nvSpPr>
          <p:cNvPr id="1167" name="Google Shape;1167;p93"/>
          <p:cNvSpPr txBox="1"/>
          <p:nvPr>
            <p:ph idx="1" type="body"/>
          </p:nvPr>
        </p:nvSpPr>
        <p:spPr>
          <a:xfrm>
            <a:off x="5715162" y="3077998"/>
            <a:ext cx="742800" cy="30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diirad (focus)</a:t>
            </a:r>
            <a:endParaRPr sz="1800"/>
          </a:p>
        </p:txBody>
      </p:sp>
      <p:cxnSp>
        <p:nvCxnSpPr>
          <p:cNvPr id="1168" name="Google Shape;1168;p93"/>
          <p:cNvCxnSpPr/>
          <p:nvPr/>
        </p:nvCxnSpPr>
        <p:spPr>
          <a:xfrm>
            <a:off x="5748718" y="2946611"/>
            <a:ext cx="4200" cy="135900"/>
          </a:xfrm>
          <a:prstGeom prst="straightConnector1">
            <a:avLst/>
          </a:prstGeom>
          <a:noFill/>
          <a:ln cap="flat" cmpd="sng" w="38100">
            <a:solidFill>
              <a:schemeClr val="accent4"/>
            </a:solidFill>
            <a:prstDash val="solid"/>
            <a:round/>
            <a:headEnd len="med" w="med" type="none"/>
            <a:tailEnd len="med" w="med" type="none"/>
          </a:ln>
        </p:spPr>
      </p:cxnSp>
      <p:sp>
        <p:nvSpPr>
          <p:cNvPr id="1169" name="Google Shape;1169;p93"/>
          <p:cNvSpPr txBox="1"/>
          <p:nvPr>
            <p:ph idx="1" type="body"/>
          </p:nvPr>
        </p:nvSpPr>
        <p:spPr>
          <a:xfrm>
            <a:off x="6523655" y="2451422"/>
            <a:ext cx="742800" cy="30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diirad (focus)</a:t>
            </a:r>
            <a:endParaRPr sz="1800"/>
          </a:p>
        </p:txBody>
      </p:sp>
      <p:cxnSp>
        <p:nvCxnSpPr>
          <p:cNvPr id="1170" name="Google Shape;1170;p93"/>
          <p:cNvCxnSpPr/>
          <p:nvPr/>
        </p:nvCxnSpPr>
        <p:spPr>
          <a:xfrm>
            <a:off x="6557212" y="2320036"/>
            <a:ext cx="4200" cy="135900"/>
          </a:xfrm>
          <a:prstGeom prst="straightConnector1">
            <a:avLst/>
          </a:prstGeom>
          <a:noFill/>
          <a:ln cap="flat" cmpd="sng" w="38100">
            <a:solidFill>
              <a:schemeClr val="accent4"/>
            </a:solidFill>
            <a:prstDash val="solid"/>
            <a:round/>
            <a:headEnd len="med" w="med" type="none"/>
            <a:tailEnd len="med" w="med" type="none"/>
          </a:ln>
        </p:spPr>
      </p:cxnSp>
      <p:pic>
        <p:nvPicPr>
          <p:cNvPr id="1171" name="Google Shape;1171;p93"/>
          <p:cNvPicPr preferRelativeResize="0"/>
          <p:nvPr/>
        </p:nvPicPr>
        <p:blipFill rotWithShape="1">
          <a:blip r:embed="rId3">
            <a:alphaModFix/>
          </a:blip>
          <a:srcRect b="0" l="0" r="0" t="73839"/>
          <a:stretch/>
        </p:blipFill>
        <p:spPr>
          <a:xfrm>
            <a:off x="1295850" y="4048700"/>
            <a:ext cx="5828298" cy="785099"/>
          </a:xfrm>
          <a:prstGeom prst="rect">
            <a:avLst/>
          </a:prstGeom>
          <a:noFill/>
          <a:ln>
            <a:noFill/>
          </a:ln>
        </p:spPr>
      </p:pic>
      <p:sp>
        <p:nvSpPr>
          <p:cNvPr id="1172" name="Google Shape;1172;p93"/>
          <p:cNvSpPr txBox="1"/>
          <p:nvPr>
            <p:ph idx="1" type="body"/>
          </p:nvPr>
        </p:nvSpPr>
        <p:spPr>
          <a:xfrm>
            <a:off x="411480" y="4576206"/>
            <a:ext cx="1045200" cy="65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fogaan weyn (large distance)</a:t>
            </a:r>
            <a:br>
              <a:rPr lang="en-GB" sz="1800"/>
            </a:br>
            <a:r>
              <a:rPr lang="en-GB" sz="1100">
                <a:latin typeface="Lexend"/>
              </a:rPr>
              <a:t/>
            </a:r>
            <a:endParaRPr sz="1800"/>
          </a:p>
        </p:txBody>
      </p:sp>
      <p:sp>
        <p:nvSpPr>
          <p:cNvPr id="1173" name="Google Shape;1173;p93"/>
          <p:cNvSpPr txBox="1"/>
          <p:nvPr>
            <p:ph idx="1" type="body"/>
          </p:nvPr>
        </p:nvSpPr>
        <p:spPr>
          <a:xfrm>
            <a:off x="1712712" y="4576206"/>
            <a:ext cx="742800" cy="32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diirad (focus)</a:t>
            </a:r>
            <a:endParaRPr sz="1800"/>
          </a:p>
        </p:txBody>
      </p:sp>
      <p:cxnSp>
        <p:nvCxnSpPr>
          <p:cNvPr id="1174" name="Google Shape;1174;p93"/>
          <p:cNvCxnSpPr/>
          <p:nvPr/>
        </p:nvCxnSpPr>
        <p:spPr>
          <a:xfrm>
            <a:off x="5164581" y="4449524"/>
            <a:ext cx="4200" cy="142500"/>
          </a:xfrm>
          <a:prstGeom prst="straightConnector1">
            <a:avLst/>
          </a:prstGeom>
          <a:noFill/>
          <a:ln cap="flat" cmpd="sng" w="38100">
            <a:solidFill>
              <a:schemeClr val="accent4"/>
            </a:solidFill>
            <a:prstDash val="solid"/>
            <a:round/>
            <a:headEnd len="med" w="med" type="none"/>
            <a:tailEnd len="med" w="med" type="none"/>
          </a:ln>
        </p:spPr>
      </p:cxnSp>
      <p:sp>
        <p:nvSpPr>
          <p:cNvPr id="1175" name="TextBox 1174"/>
          <p:cNvSpPr txBox="1"/>
          <p:nvPr/>
        </p:nvSpPr>
        <p:spPr>
          <a:xfrm>
            <a:off x="411480" y="4301886"/>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grpSp>
        <p:nvGrpSpPr>
          <p:cNvPr id="1179" name="Google Shape;1179;p94"/>
          <p:cNvGrpSpPr/>
          <p:nvPr/>
        </p:nvGrpSpPr>
        <p:grpSpPr>
          <a:xfrm>
            <a:off x="5634244" y="3399057"/>
            <a:ext cx="1601880" cy="1169586"/>
            <a:chOff x="5634244" y="3399057"/>
            <a:chExt cx="1601880" cy="1169586"/>
          </a:xfrm>
        </p:grpSpPr>
        <p:pic>
          <p:nvPicPr>
            <p:cNvPr id="1180" name="Google Shape;1180;p94"/>
            <p:cNvPicPr preferRelativeResize="0"/>
            <p:nvPr/>
          </p:nvPicPr>
          <p:blipFill>
            <a:blip r:embed="rId3">
              <a:alphaModFix/>
            </a:blip>
            <a:stretch>
              <a:fillRect/>
            </a:stretch>
          </p:blipFill>
          <p:spPr>
            <a:xfrm>
              <a:off x="5634244" y="3399057"/>
              <a:ext cx="1601880" cy="1169586"/>
            </a:xfrm>
            <a:prstGeom prst="rect">
              <a:avLst/>
            </a:prstGeom>
            <a:noFill/>
            <a:ln>
              <a:noFill/>
            </a:ln>
          </p:spPr>
        </p:pic>
        <p:cxnSp>
          <p:nvCxnSpPr>
            <p:cNvPr id="1181" name="Google Shape;1181;p94"/>
            <p:cNvCxnSpPr/>
            <p:nvPr/>
          </p:nvCxnSpPr>
          <p:spPr>
            <a:xfrm flipH="1" rot="10800000">
              <a:off x="6244563" y="4499658"/>
              <a:ext cx="561600" cy="3600"/>
            </a:xfrm>
            <a:prstGeom prst="straightConnector1">
              <a:avLst/>
            </a:prstGeom>
            <a:noFill/>
            <a:ln cap="flat" cmpd="sng" w="28575">
              <a:solidFill>
                <a:srgbClr val="4F7BE8"/>
              </a:solidFill>
              <a:prstDash val="solid"/>
              <a:round/>
              <a:headEnd len="med" w="med" type="triangle"/>
              <a:tailEnd len="med" w="med" type="triangle"/>
            </a:ln>
          </p:spPr>
        </p:cxnSp>
        <p:cxnSp>
          <p:nvCxnSpPr>
            <p:cNvPr id="1182" name="Google Shape;1182;p94"/>
            <p:cNvCxnSpPr/>
            <p:nvPr/>
          </p:nvCxnSpPr>
          <p:spPr>
            <a:xfrm rot="10800000">
              <a:off x="6819300" y="4038875"/>
              <a:ext cx="900" cy="444600"/>
            </a:xfrm>
            <a:prstGeom prst="straightConnector1">
              <a:avLst/>
            </a:prstGeom>
            <a:noFill/>
            <a:ln cap="flat" cmpd="sng" w="19050">
              <a:solidFill>
                <a:srgbClr val="808080"/>
              </a:solidFill>
              <a:prstDash val="dash"/>
              <a:round/>
              <a:headEnd len="med" w="med" type="none"/>
              <a:tailEnd len="med" w="med" type="none"/>
            </a:ln>
          </p:spPr>
        </p:cxnSp>
      </p:grpSp>
      <p:pic>
        <p:nvPicPr>
          <p:cNvPr id="1183" name="Google Shape;1183;p94"/>
          <p:cNvPicPr preferRelativeResize="0"/>
          <p:nvPr/>
        </p:nvPicPr>
        <p:blipFill>
          <a:blip r:embed="rId4">
            <a:alphaModFix/>
          </a:blip>
          <a:stretch>
            <a:fillRect/>
          </a:stretch>
        </p:blipFill>
        <p:spPr>
          <a:xfrm>
            <a:off x="5624025" y="2039239"/>
            <a:ext cx="1615564" cy="1191967"/>
          </a:xfrm>
          <a:prstGeom prst="rect">
            <a:avLst/>
          </a:prstGeom>
          <a:noFill/>
          <a:ln>
            <a:noFill/>
          </a:ln>
        </p:spPr>
      </p:pic>
      <p:sp>
        <p:nvSpPr>
          <p:cNvPr id="1184" name="Google Shape;118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Iftiinka diiradda saarista si loo sameeyo sawir (Focusing light to form an image)</a:t>
            </a:r>
            <a:endParaRPr/>
          </a:p>
        </p:txBody>
      </p:sp>
      <p:sp>
        <p:nvSpPr>
          <p:cNvPr id="1185" name="Google Shape;1185;p94"/>
          <p:cNvSpPr txBox="1"/>
          <p:nvPr/>
        </p:nvSpPr>
        <p:spPr>
          <a:xfrm>
            <a:off x="324000" y="810000"/>
            <a:ext cx="50397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Fogaanta xarunta muraayadda (lens) ilaa meesha uu muraayaddu (lens) ku diiradda saarto iftiinka shay fog waxaa loo yaqaan dhererka diiradda (focal length).</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186" name="Google Shape;1186;p94"/>
          <p:cNvPicPr preferRelativeResize="0"/>
          <p:nvPr/>
        </p:nvPicPr>
        <p:blipFill rotWithShape="1">
          <a:blip r:embed="rId5">
            <a:alphaModFix/>
          </a:blip>
          <a:srcRect b="0" l="0" r="0" t="6480"/>
          <a:stretch/>
        </p:blipFill>
        <p:spPr>
          <a:xfrm>
            <a:off x="5771100" y="836187"/>
            <a:ext cx="1925451" cy="950083"/>
          </a:xfrm>
          <a:prstGeom prst="rect">
            <a:avLst/>
          </a:prstGeom>
          <a:noFill/>
          <a:ln>
            <a:noFill/>
          </a:ln>
        </p:spPr>
      </p:pic>
      <p:grpSp>
        <p:nvGrpSpPr>
          <p:cNvPr id="1187" name="Google Shape;1187;p94"/>
          <p:cNvGrpSpPr/>
          <p:nvPr/>
        </p:nvGrpSpPr>
        <p:grpSpPr>
          <a:xfrm>
            <a:off x="6248025" y="1332912"/>
            <a:ext cx="1600800" cy="728375"/>
            <a:chOff x="6248025" y="1375350"/>
            <a:chExt cx="1600800" cy="728375"/>
          </a:xfrm>
        </p:grpSpPr>
        <p:cxnSp>
          <p:nvCxnSpPr>
            <p:cNvPr id="1188" name="Google Shape;1188;p94"/>
            <p:cNvCxnSpPr/>
            <p:nvPr/>
          </p:nvCxnSpPr>
          <p:spPr>
            <a:xfrm flipH="1" rot="10800000">
              <a:off x="6248025" y="1727550"/>
              <a:ext cx="918000" cy="11100"/>
            </a:xfrm>
            <a:prstGeom prst="straightConnector1">
              <a:avLst/>
            </a:prstGeom>
            <a:noFill/>
            <a:ln cap="flat" cmpd="sng" w="28575">
              <a:solidFill>
                <a:srgbClr val="4F7BE8"/>
              </a:solidFill>
              <a:prstDash val="solid"/>
              <a:round/>
              <a:headEnd len="med" w="med" type="triangle"/>
              <a:tailEnd len="med" w="med" type="triangle"/>
            </a:ln>
          </p:spPr>
        </p:cxnSp>
        <p:cxnSp>
          <p:nvCxnSpPr>
            <p:cNvPr id="1189" name="Google Shape;1189;p94"/>
            <p:cNvCxnSpPr/>
            <p:nvPr/>
          </p:nvCxnSpPr>
          <p:spPr>
            <a:xfrm flipH="1" rot="10800000">
              <a:off x="7197875" y="1375350"/>
              <a:ext cx="300" cy="362700"/>
            </a:xfrm>
            <a:prstGeom prst="straightConnector1">
              <a:avLst/>
            </a:prstGeom>
            <a:noFill/>
            <a:ln cap="flat" cmpd="sng" w="19050">
              <a:solidFill>
                <a:srgbClr val="808080"/>
              </a:solidFill>
              <a:prstDash val="dash"/>
              <a:round/>
              <a:headEnd len="med" w="med" type="none"/>
              <a:tailEnd len="med" w="med" type="none"/>
            </a:ln>
          </p:spPr>
        </p:cxnSp>
        <p:sp>
          <p:nvSpPr>
            <p:cNvPr id="1190" name="Google Shape;1190;p94"/>
            <p:cNvSpPr txBox="1"/>
            <p:nvPr/>
          </p:nvSpPr>
          <p:spPr>
            <a:xfrm>
              <a:off x="6371025" y="1775825"/>
              <a:ext cx="1477800" cy="327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dhererka diiradda (focal length)</a:t>
              </a:r>
              <a:endParaRPr sz="1800">
                <a:solidFill>
                  <a:srgbClr val="000000"/>
                </a:solidFill>
                <a:latin typeface="Lexend"/>
                <a:ea typeface="Lexend"/>
                <a:cs typeface="Lexend"/>
                <a:sym typeface="Lexend"/>
              </a:endParaRPr>
            </a:p>
          </p:txBody>
        </p:sp>
      </p:grpSp>
      <p:cxnSp>
        <p:nvCxnSpPr>
          <p:cNvPr id="1191" name="Google Shape;1191;p94"/>
          <p:cNvCxnSpPr/>
          <p:nvPr/>
        </p:nvCxnSpPr>
        <p:spPr>
          <a:xfrm rot="10800000">
            <a:off x="6234400" y="773525"/>
            <a:ext cx="900" cy="3831300"/>
          </a:xfrm>
          <a:prstGeom prst="straightConnector1">
            <a:avLst/>
          </a:prstGeom>
          <a:noFill/>
          <a:ln cap="flat" cmpd="sng" w="19050">
            <a:solidFill>
              <a:srgbClr val="808080"/>
            </a:solidFill>
            <a:prstDash val="dash"/>
            <a:round/>
            <a:headEnd len="med" w="med" type="none"/>
            <a:tailEnd len="med" w="med" type="none"/>
          </a:ln>
        </p:spPr>
      </p:cxnSp>
      <p:sp>
        <p:nvSpPr>
          <p:cNvPr id="1192" name="Google Shape;1192;p94"/>
          <p:cNvSpPr txBox="1"/>
          <p:nvPr>
            <p:ph idx="1" type="body"/>
          </p:nvPr>
        </p:nvSpPr>
        <p:spPr>
          <a:xfrm>
            <a:off x="324000" y="2122313"/>
            <a:ext cx="52650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Muraayad (lens) ballaadhan ayaa iftiinka u leexiya (refracts) in ka badan muraayad (lens) dhuuban. Tani waxay siisaa dherer diirad (focal length) gaaban, marka waa muraayad (lens) awood badan.</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1800"/>
          </a:p>
        </p:txBody>
      </p:sp>
      <p:sp>
        <p:nvSpPr>
          <p:cNvPr id="1193" name="Google Shape;1193;p94"/>
          <p:cNvSpPr txBox="1"/>
          <p:nvPr>
            <p:ph idx="1" type="body"/>
          </p:nvPr>
        </p:nvSpPr>
        <p:spPr>
          <a:xfrm>
            <a:off x="324000" y="3342525"/>
            <a:ext cx="5265000" cy="13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Dhammaan muraayadaha (lenses) kama samaysan quraarad (glass).</a:t>
            </a:r>
            <a:endParaRPr sz="1800"/>
          </a:p>
          <a:p>
            <a:pPr indent="0" lvl="0" marL="0" rtl="0" algn="l">
              <a:spcBef>
                <a:spcPts val="1000"/>
              </a:spcBef>
              <a:spcAft>
                <a:spcPts val="1000"/>
              </a:spcAft>
              <a:buNone/>
            </a:pPr>
            <a:r>
              <a:rPr lang="en-GB" sz="1100">
                <a:latin typeface="Lexend"/>
              </a:rPr>
              <a:t>Qaar ka mid ah walxaha ayaa iftiinka u leexiya (refract) in ka badan quraaradda (glass). Iyadoo la isticmaalayo walxahan, muraayadaha (lenses) leh dherer diirad (focal length) isku mid ah ayaa laga dhigi karaa kuwo dhuuban.</a:t>
            </a:r>
            <a:r>
              <a:rPr lang="en-GB" sz="1100">
                <a:latin typeface="Lexend"/>
              </a:rPr>
              <a:t/>
            </a:r>
            <a:r>
              <a:rPr lang="en-GB" sz="1100">
                <a:latin typeface="Lexend"/>
              </a:rPr>
              <a:t/>
            </a:r>
            <a:r>
              <a:rPr lang="en-GB" sz="1100">
                <a:latin typeface="Lexend"/>
              </a:rPr>
              <a:t/>
            </a:r>
            <a:r>
              <a:rPr lang="en-GB" sz="1100">
                <a:latin typeface="Lexend"/>
              </a:rPr>
              <a:t/>
            </a:r>
            <a:endParaRPr sz="1800"/>
          </a:p>
        </p:txBody>
      </p:sp>
      <p:grpSp>
        <p:nvGrpSpPr>
          <p:cNvPr id="1194" name="Google Shape;1194;p94"/>
          <p:cNvGrpSpPr/>
          <p:nvPr/>
        </p:nvGrpSpPr>
        <p:grpSpPr>
          <a:xfrm>
            <a:off x="6248025" y="2667275"/>
            <a:ext cx="1550655" cy="825020"/>
            <a:chOff x="6248025" y="2667275"/>
            <a:chExt cx="1550655" cy="825020"/>
          </a:xfrm>
        </p:grpSpPr>
        <p:cxnSp>
          <p:nvCxnSpPr>
            <p:cNvPr id="1195" name="Google Shape;1195;p94"/>
            <p:cNvCxnSpPr/>
            <p:nvPr/>
          </p:nvCxnSpPr>
          <p:spPr>
            <a:xfrm rot="10800000">
              <a:off x="6819300" y="2667275"/>
              <a:ext cx="900" cy="444600"/>
            </a:xfrm>
            <a:prstGeom prst="straightConnector1">
              <a:avLst/>
            </a:prstGeom>
            <a:noFill/>
            <a:ln cap="flat" cmpd="sng" w="19050">
              <a:solidFill>
                <a:srgbClr val="808080"/>
              </a:solidFill>
              <a:prstDash val="dash"/>
              <a:round/>
              <a:headEnd len="med" w="med" type="none"/>
              <a:tailEnd len="med" w="med" type="none"/>
            </a:ln>
          </p:spPr>
        </p:cxnSp>
        <p:grpSp>
          <p:nvGrpSpPr>
            <p:cNvPr id="1196" name="Google Shape;1196;p94"/>
            <p:cNvGrpSpPr/>
            <p:nvPr/>
          </p:nvGrpSpPr>
          <p:grpSpPr>
            <a:xfrm>
              <a:off x="6248025" y="3123814"/>
              <a:ext cx="1550655" cy="368481"/>
              <a:chOff x="6248025" y="3123814"/>
              <a:chExt cx="1550655" cy="368481"/>
            </a:xfrm>
          </p:grpSpPr>
          <p:cxnSp>
            <p:nvCxnSpPr>
              <p:cNvPr id="1197" name="Google Shape;1197;p94"/>
              <p:cNvCxnSpPr/>
              <p:nvPr/>
            </p:nvCxnSpPr>
            <p:spPr>
              <a:xfrm flipH="1" rot="10800000">
                <a:off x="6248025" y="3123814"/>
                <a:ext cx="561600" cy="3600"/>
              </a:xfrm>
              <a:prstGeom prst="straightConnector1">
                <a:avLst/>
              </a:prstGeom>
              <a:noFill/>
              <a:ln cap="flat" cmpd="sng" w="28575">
                <a:solidFill>
                  <a:srgbClr val="4F7BE8"/>
                </a:solidFill>
                <a:prstDash val="solid"/>
                <a:round/>
                <a:headEnd len="med" w="med" type="triangle"/>
                <a:tailEnd len="med" w="med" type="triangle"/>
              </a:ln>
            </p:spPr>
          </p:cxnSp>
          <p:sp>
            <p:nvSpPr>
              <p:cNvPr id="1198" name="Google Shape;1198;p94"/>
              <p:cNvSpPr txBox="1"/>
              <p:nvPr/>
            </p:nvSpPr>
            <p:spPr>
              <a:xfrm>
                <a:off x="6366780" y="3164395"/>
                <a:ext cx="1431900" cy="327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dhererka diiradda (focal length)</a:t>
                </a:r>
                <a:endParaRPr sz="1800">
                  <a:solidFill>
                    <a:srgbClr val="000000"/>
                  </a:solidFill>
                  <a:latin typeface="Lexend"/>
                  <a:ea typeface="Lexend"/>
                  <a:cs typeface="Lexend"/>
                  <a:sym typeface="Lexend"/>
                </a:endParaRPr>
              </a:p>
            </p:txBody>
          </p:sp>
        </p:grpSp>
      </p:grpSp>
      <p:sp>
        <p:nvSpPr>
          <p:cNvPr id="1199" name="Google Shape;1199;p94"/>
          <p:cNvSpPr txBox="1"/>
          <p:nvPr/>
        </p:nvSpPr>
        <p:spPr>
          <a:xfrm>
            <a:off x="6414986" y="4552963"/>
            <a:ext cx="1431900" cy="32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dhererka diiradda (focal length)</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sp>
        <p:nvSpPr>
          <p:cNvPr id="1204" name="Google Shape;1204;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Iftiinka diiradda saarista si loo sameeyo sawir (Focusing light to form an image)</a:t>
            </a:r>
            <a:endParaRPr/>
          </a:p>
        </p:txBody>
      </p:sp>
      <p:sp>
        <p:nvSpPr>
          <p:cNvPr id="1205" name="Google Shape;1205;p95"/>
          <p:cNvSpPr txBox="1"/>
          <p:nvPr>
            <p:ph idx="1" type="body"/>
          </p:nvPr>
        </p:nvSpPr>
        <p:spPr>
          <a:xfrm>
            <a:off x="324000" y="759300"/>
            <a:ext cx="82377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sifooyinka ka dhigaya muraayad (lens) mid awood badan?</a:t>
            </a:r>
            <a:r>
              <a:rPr lang="en-GB" sz="1100">
                <a:latin typeface="Lexend"/>
              </a:rPr>
              <a:t/>
            </a:r>
            <a:r>
              <a:rPr lang="en-GB" sz="1100">
                <a:latin typeface="Lexend"/>
              </a:rPr>
              <a:t/>
            </a:r>
            <a:r>
              <a:rPr lang="en-GB" sz="1100">
                <a:latin typeface="Lexend"/>
              </a:rPr>
              <a:t/>
            </a:r>
            <a:endParaRPr sz="2000"/>
          </a:p>
        </p:txBody>
      </p:sp>
      <p:sp>
        <p:nvSpPr>
          <p:cNvPr id="1206" name="Google Shape;1206;p95"/>
          <p:cNvSpPr txBox="1"/>
          <p:nvPr>
            <p:ph idx="1" type="body"/>
          </p:nvPr>
        </p:nvSpPr>
        <p:spPr>
          <a:xfrm>
            <a:off x="324000" y="1597500"/>
            <a:ext cx="2952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a:t>
            </a:r>
            <a:endParaRPr sz="2000"/>
          </a:p>
        </p:txBody>
      </p:sp>
      <p:grpSp>
        <p:nvGrpSpPr>
          <p:cNvPr id="1207" name="Google Shape;1207;p95"/>
          <p:cNvGrpSpPr/>
          <p:nvPr/>
        </p:nvGrpSpPr>
        <p:grpSpPr>
          <a:xfrm>
            <a:off x="856288" y="1603676"/>
            <a:ext cx="337459" cy="337459"/>
            <a:chOff x="1020916" y="1442088"/>
            <a:chExt cx="457200" cy="457200"/>
          </a:xfrm>
        </p:grpSpPr>
        <p:pic>
          <p:nvPicPr>
            <p:cNvPr id="1208" name="Google Shape;1208;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9" name="Google Shape;1209;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10" name="Google Shape;1210;p95"/>
          <p:cNvGrpSpPr/>
          <p:nvPr/>
        </p:nvGrpSpPr>
        <p:grpSpPr>
          <a:xfrm>
            <a:off x="4214412" y="1603676"/>
            <a:ext cx="337459" cy="337459"/>
            <a:chOff x="1020916" y="1442088"/>
            <a:chExt cx="457200" cy="457200"/>
          </a:xfrm>
        </p:grpSpPr>
        <p:pic>
          <p:nvPicPr>
            <p:cNvPr id="1211" name="Google Shape;1211;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2" name="Google Shape;1212;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13" name="Google Shape;1213;p95"/>
          <p:cNvSpPr txBox="1"/>
          <p:nvPr>
            <p:ph idx="1" type="body"/>
          </p:nvPr>
        </p:nvSpPr>
        <p:spPr>
          <a:xfrm>
            <a:off x="1283550" y="1588500"/>
            <a:ext cx="26754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ballaadhan (qaloocsan) (wider (more curved))</a:t>
            </a:r>
            <a:endParaRPr sz="2000"/>
          </a:p>
        </p:txBody>
      </p:sp>
      <p:sp>
        <p:nvSpPr>
          <p:cNvPr id="1214" name="Google Shape;1214;p95"/>
          <p:cNvSpPr txBox="1"/>
          <p:nvPr>
            <p:ph idx="1" type="body"/>
          </p:nvPr>
        </p:nvSpPr>
        <p:spPr>
          <a:xfrm>
            <a:off x="4712550" y="1588500"/>
            <a:ext cx="3291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dhuuban (qalooc yar) (thinner (less curved))</a:t>
            </a:r>
            <a:endParaRPr sz="2000"/>
          </a:p>
        </p:txBody>
      </p:sp>
      <p:sp>
        <p:nvSpPr>
          <p:cNvPr id="1215" name="Google Shape;1215;p95"/>
          <p:cNvSpPr txBox="1"/>
          <p:nvPr>
            <p:ph idx="1" type="body"/>
          </p:nvPr>
        </p:nvSpPr>
        <p:spPr>
          <a:xfrm>
            <a:off x="324000" y="2664300"/>
            <a:ext cx="2952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r>
              <a:rPr lang="en-GB" sz="1100">
                <a:latin typeface="Lexend"/>
              </a:rPr>
              <a:t>) </a:t>
            </a:r>
            <a:endParaRPr sz="2000"/>
          </a:p>
        </p:txBody>
      </p:sp>
      <p:grpSp>
        <p:nvGrpSpPr>
          <p:cNvPr id="1216" name="Google Shape;1216;p95"/>
          <p:cNvGrpSpPr/>
          <p:nvPr/>
        </p:nvGrpSpPr>
        <p:grpSpPr>
          <a:xfrm>
            <a:off x="856288" y="2670476"/>
            <a:ext cx="337459" cy="337459"/>
            <a:chOff x="1020916" y="1442088"/>
            <a:chExt cx="457200" cy="457200"/>
          </a:xfrm>
        </p:grpSpPr>
        <p:pic>
          <p:nvPicPr>
            <p:cNvPr id="1217" name="Google Shape;1217;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18" name="Google Shape;1218;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19" name="Google Shape;1219;p95"/>
          <p:cNvGrpSpPr/>
          <p:nvPr/>
        </p:nvGrpSpPr>
        <p:grpSpPr>
          <a:xfrm>
            <a:off x="4214412" y="2670476"/>
            <a:ext cx="337459" cy="337459"/>
            <a:chOff x="1020916" y="1442088"/>
            <a:chExt cx="457200" cy="457200"/>
          </a:xfrm>
        </p:grpSpPr>
        <p:pic>
          <p:nvPicPr>
            <p:cNvPr id="1220" name="Google Shape;1220;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1" name="Google Shape;1221;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22" name="Google Shape;1222;p95"/>
          <p:cNvSpPr txBox="1"/>
          <p:nvPr>
            <p:ph idx="1" type="body"/>
          </p:nvPr>
        </p:nvSpPr>
        <p:spPr>
          <a:xfrm>
            <a:off x="1283550" y="2655300"/>
            <a:ext cx="23064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 badan u jajabiya iftiinka (refracts light more)</a:t>
            </a:r>
            <a:endParaRPr sz="2000"/>
          </a:p>
        </p:txBody>
      </p:sp>
      <p:sp>
        <p:nvSpPr>
          <p:cNvPr id="1223" name="Google Shape;1223;p95"/>
          <p:cNvSpPr txBox="1"/>
          <p:nvPr>
            <p:ph idx="1" type="body"/>
          </p:nvPr>
        </p:nvSpPr>
        <p:spPr>
          <a:xfrm>
            <a:off x="4712550" y="2655300"/>
            <a:ext cx="2871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 yar u jajabiya iftiinka (refracts light less)</a:t>
            </a:r>
            <a:endParaRPr sz="2000"/>
          </a:p>
        </p:txBody>
      </p:sp>
      <p:sp>
        <p:nvSpPr>
          <p:cNvPr id="1224" name="Google Shape;1224;p95"/>
          <p:cNvSpPr txBox="1"/>
          <p:nvPr>
            <p:ph idx="1" type="body"/>
          </p:nvPr>
        </p:nvSpPr>
        <p:spPr>
          <a:xfrm>
            <a:off x="324000" y="3731100"/>
            <a:ext cx="2952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r>
              <a:rPr lang="en-GB" sz="1100">
                <a:latin typeface="Lexend"/>
              </a:rPr>
              <a:t>) </a:t>
            </a:r>
            <a:endParaRPr sz="2000"/>
          </a:p>
        </p:txBody>
      </p:sp>
      <p:grpSp>
        <p:nvGrpSpPr>
          <p:cNvPr id="1225" name="Google Shape;1225;p95"/>
          <p:cNvGrpSpPr/>
          <p:nvPr/>
        </p:nvGrpSpPr>
        <p:grpSpPr>
          <a:xfrm>
            <a:off x="856288" y="3737276"/>
            <a:ext cx="337459" cy="337459"/>
            <a:chOff x="1020916" y="1442088"/>
            <a:chExt cx="457200" cy="457200"/>
          </a:xfrm>
        </p:grpSpPr>
        <p:pic>
          <p:nvPicPr>
            <p:cNvPr id="1226" name="Google Shape;1226;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27" name="Google Shape;1227;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28" name="Google Shape;1228;p95"/>
          <p:cNvGrpSpPr/>
          <p:nvPr/>
        </p:nvGrpSpPr>
        <p:grpSpPr>
          <a:xfrm>
            <a:off x="4214412" y="3737276"/>
            <a:ext cx="337459" cy="337459"/>
            <a:chOff x="1020916" y="1442088"/>
            <a:chExt cx="457200" cy="457200"/>
          </a:xfrm>
        </p:grpSpPr>
        <p:pic>
          <p:nvPicPr>
            <p:cNvPr id="1229" name="Google Shape;1229;p9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30" name="Google Shape;123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31" name="Google Shape;1231;p95"/>
          <p:cNvSpPr txBox="1"/>
          <p:nvPr>
            <p:ph idx="1" type="body"/>
          </p:nvPr>
        </p:nvSpPr>
        <p:spPr>
          <a:xfrm>
            <a:off x="1283550" y="3722100"/>
            <a:ext cx="25497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dherer dheer oo fogaan (longer focal length)</a:t>
            </a:r>
            <a:endParaRPr sz="2000"/>
          </a:p>
        </p:txBody>
      </p:sp>
      <p:sp>
        <p:nvSpPr>
          <p:cNvPr id="1232" name="Google Shape;1232;p95"/>
          <p:cNvSpPr txBox="1"/>
          <p:nvPr>
            <p:ph idx="1" type="body"/>
          </p:nvPr>
        </p:nvSpPr>
        <p:spPr>
          <a:xfrm>
            <a:off x="4712550" y="3722100"/>
            <a:ext cx="2871000" cy="36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dherer gaaban oo fogaan (shorter focal length)</a:t>
            </a:r>
            <a:endParaRPr sz="2000"/>
          </a:p>
        </p:txBody>
      </p:sp>
      <p:grpSp>
        <p:nvGrpSpPr>
          <p:cNvPr id="1233" name="Google Shape;1233;p95"/>
          <p:cNvGrpSpPr/>
          <p:nvPr/>
        </p:nvGrpSpPr>
        <p:grpSpPr>
          <a:xfrm>
            <a:off x="3369608" y="1806913"/>
            <a:ext cx="3964350" cy="2440200"/>
            <a:chOff x="3369608" y="1806913"/>
            <a:chExt cx="3964350" cy="2440200"/>
          </a:xfrm>
        </p:grpSpPr>
        <p:pic>
          <p:nvPicPr>
            <p:cNvPr id="1234" name="Google Shape;1234;p95"/>
            <p:cNvPicPr preferRelativeResize="0"/>
            <p:nvPr/>
          </p:nvPicPr>
          <p:blipFill>
            <a:blip r:embed="rId4">
              <a:alphaModFix/>
            </a:blip>
            <a:stretch>
              <a:fillRect/>
            </a:stretch>
          </p:blipFill>
          <p:spPr>
            <a:xfrm>
              <a:off x="6937958" y="3828013"/>
              <a:ext cx="396000" cy="419100"/>
            </a:xfrm>
            <a:prstGeom prst="rect">
              <a:avLst/>
            </a:prstGeom>
            <a:noFill/>
            <a:ln>
              <a:noFill/>
            </a:ln>
          </p:spPr>
        </p:pic>
        <p:pic>
          <p:nvPicPr>
            <p:cNvPr id="1235" name="Google Shape;1235;p95"/>
            <p:cNvPicPr preferRelativeResize="0"/>
            <p:nvPr/>
          </p:nvPicPr>
          <p:blipFill>
            <a:blip r:embed="rId4">
              <a:alphaModFix/>
            </a:blip>
            <a:stretch>
              <a:fillRect/>
            </a:stretch>
          </p:blipFill>
          <p:spPr>
            <a:xfrm>
              <a:off x="3369608" y="2820913"/>
              <a:ext cx="396000" cy="419100"/>
            </a:xfrm>
            <a:prstGeom prst="rect">
              <a:avLst/>
            </a:prstGeom>
            <a:noFill/>
            <a:ln>
              <a:noFill/>
            </a:ln>
          </p:spPr>
        </p:pic>
        <p:pic>
          <p:nvPicPr>
            <p:cNvPr id="1236" name="Google Shape;1236;p95"/>
            <p:cNvPicPr preferRelativeResize="0"/>
            <p:nvPr/>
          </p:nvPicPr>
          <p:blipFill>
            <a:blip r:embed="rId4">
              <a:alphaModFix/>
            </a:blip>
            <a:stretch>
              <a:fillRect/>
            </a:stretch>
          </p:blipFill>
          <p:spPr>
            <a:xfrm>
              <a:off x="3534758" y="1806913"/>
              <a:ext cx="396000" cy="419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Iftiinka diiradda saarista si sawir loo sameeyo (Focusing light to form an image)</a:t>
            </a:r>
            <a:endParaRPr/>
          </a:p>
        </p:txBody>
      </p:sp>
      <p:sp>
        <p:nvSpPr>
          <p:cNvPr id="1242" name="Google Shape;1242;p96"/>
          <p:cNvSpPr txBox="1"/>
          <p:nvPr>
            <p:ph idx="1" type="body"/>
          </p:nvPr>
        </p:nvSpPr>
        <p:spPr>
          <a:xfrm>
            <a:off x="324000" y="805400"/>
            <a:ext cx="3240300" cy="155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 sawir cad oo shay ah uu uga sameysmo shaashadda, shaashadda waa in la dhigaa meesha ay raysyada ka yimaada shayga ku kulmaan (focus).</a:t>
            </a:r>
            <a:r>
              <a:rPr b="1" lang="en-GB" sz="1100">
                <a:latin typeface="Lexend"/>
              </a:rPr>
              <a:t/>
            </a:r>
            <a:r>
              <a:rPr lang="en-GB" sz="1100">
                <a:latin typeface="Lexend"/>
              </a:rPr>
              <a:t/>
            </a:r>
            <a:br>
              <a:rPr lang="en-GB" sz="1800"/>
            </a:br>
            <a:r>
              <a:rPr lang="en-GB" sz="1100">
                <a:latin typeface="Lexend"/>
              </a:rPr>
              <a:t/>
            </a:r>
            <a:r>
              <a:rPr lang="en-GB" sz="1100">
                <a:latin typeface="Lexend"/>
              </a:rPr>
              <a:t/>
            </a:r>
            <a:r>
              <a:rPr lang="en-GB" sz="1100">
                <a:latin typeface="Lexend"/>
              </a:rPr>
              <a:t/>
            </a:r>
            <a:r>
              <a:rPr b="1" lang="en-GB" sz="1100">
                <a:latin typeface="Lexend"/>
              </a:rPr>
              <a:t/>
            </a:r>
            <a:r>
              <a:rPr lang="en-GB" sz="1100">
                <a:latin typeface="Lexend"/>
              </a:rPr>
              <a:t/>
            </a:r>
            <a:endParaRPr sz="1800"/>
          </a:p>
        </p:txBody>
      </p:sp>
      <p:pic>
        <p:nvPicPr>
          <p:cNvPr id="1243" name="Google Shape;1243;p96"/>
          <p:cNvPicPr preferRelativeResize="0"/>
          <p:nvPr/>
        </p:nvPicPr>
        <p:blipFill>
          <a:blip r:embed="rId3">
            <a:alphaModFix/>
          </a:blip>
          <a:stretch>
            <a:fillRect/>
          </a:stretch>
        </p:blipFill>
        <p:spPr>
          <a:xfrm>
            <a:off x="3792697" y="1161853"/>
            <a:ext cx="4893365" cy="1011547"/>
          </a:xfrm>
          <a:prstGeom prst="rect">
            <a:avLst/>
          </a:prstGeom>
          <a:noFill/>
          <a:ln>
            <a:noFill/>
          </a:ln>
        </p:spPr>
      </p:pic>
      <p:grpSp>
        <p:nvGrpSpPr>
          <p:cNvPr id="1244" name="Google Shape;1244;p96"/>
          <p:cNvGrpSpPr/>
          <p:nvPr/>
        </p:nvGrpSpPr>
        <p:grpSpPr>
          <a:xfrm>
            <a:off x="7876901" y="1852938"/>
            <a:ext cx="732923" cy="810246"/>
            <a:chOff x="6155881" y="2583895"/>
            <a:chExt cx="987900" cy="1100728"/>
          </a:xfrm>
        </p:grpSpPr>
        <p:sp>
          <p:nvSpPr>
            <p:cNvPr id="1245" name="Google Shape;1245;p96"/>
            <p:cNvSpPr txBox="1"/>
            <p:nvPr/>
          </p:nvSpPr>
          <p:spPr>
            <a:xfrm>
              <a:off x="6155881" y="3364223"/>
              <a:ext cx="987900" cy="320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diirad (focus)</a:t>
              </a:r>
              <a:endParaRPr sz="1800">
                <a:solidFill>
                  <a:srgbClr val="000000"/>
                </a:solidFill>
                <a:latin typeface="Lexend"/>
                <a:ea typeface="Lexend"/>
                <a:cs typeface="Lexend"/>
                <a:sym typeface="Lexend"/>
              </a:endParaRPr>
            </a:p>
          </p:txBody>
        </p:sp>
        <p:cxnSp>
          <p:nvCxnSpPr>
            <p:cNvPr id="1246" name="Google Shape;1246;p96"/>
            <p:cNvCxnSpPr/>
            <p:nvPr/>
          </p:nvCxnSpPr>
          <p:spPr>
            <a:xfrm flipH="1" rot="10800000">
              <a:off x="6305428" y="2583895"/>
              <a:ext cx="154800" cy="795000"/>
            </a:xfrm>
            <a:prstGeom prst="straightConnector1">
              <a:avLst/>
            </a:prstGeom>
            <a:noFill/>
            <a:ln cap="flat" cmpd="sng" w="38100">
              <a:solidFill>
                <a:schemeClr val="accent4"/>
              </a:solidFill>
              <a:prstDash val="solid"/>
              <a:round/>
              <a:headEnd len="med" w="med" type="none"/>
              <a:tailEnd len="med" w="med" type="none"/>
            </a:ln>
          </p:spPr>
        </p:cxnSp>
      </p:grpSp>
      <p:grpSp>
        <p:nvGrpSpPr>
          <p:cNvPr id="1247" name="Google Shape;1247;p96"/>
          <p:cNvGrpSpPr/>
          <p:nvPr/>
        </p:nvGrpSpPr>
        <p:grpSpPr>
          <a:xfrm>
            <a:off x="7999854" y="1034012"/>
            <a:ext cx="293792" cy="1258473"/>
            <a:chOff x="6321608" y="1471375"/>
            <a:chExt cx="396000" cy="1709650"/>
          </a:xfrm>
        </p:grpSpPr>
        <p:cxnSp>
          <p:nvCxnSpPr>
            <p:cNvPr id="1248" name="Google Shape;1248;p96"/>
            <p:cNvCxnSpPr/>
            <p:nvPr/>
          </p:nvCxnSpPr>
          <p:spPr>
            <a:xfrm>
              <a:off x="6515400" y="1907825"/>
              <a:ext cx="8400" cy="1273200"/>
            </a:xfrm>
            <a:prstGeom prst="straightConnector1">
              <a:avLst/>
            </a:prstGeom>
            <a:noFill/>
            <a:ln cap="flat" cmpd="sng" w="76200">
              <a:solidFill>
                <a:schemeClr val="dk2"/>
              </a:solidFill>
              <a:prstDash val="solid"/>
              <a:round/>
              <a:headEnd len="med" w="med" type="none"/>
              <a:tailEnd len="med" w="med" type="none"/>
            </a:ln>
          </p:spPr>
        </p:cxnSp>
        <p:pic>
          <p:nvPicPr>
            <p:cNvPr id="1249" name="Google Shape;1249;p96"/>
            <p:cNvPicPr preferRelativeResize="0"/>
            <p:nvPr/>
          </p:nvPicPr>
          <p:blipFill>
            <a:blip r:embed="rId4">
              <a:alphaModFix/>
            </a:blip>
            <a:stretch>
              <a:fillRect/>
            </a:stretch>
          </p:blipFill>
          <p:spPr>
            <a:xfrm>
              <a:off x="6321608" y="1471375"/>
              <a:ext cx="396000" cy="419100"/>
            </a:xfrm>
            <a:prstGeom prst="rect">
              <a:avLst/>
            </a:prstGeom>
            <a:noFill/>
            <a:ln>
              <a:noFill/>
            </a:ln>
          </p:spPr>
        </p:pic>
      </p:grpSp>
      <p:grpSp>
        <p:nvGrpSpPr>
          <p:cNvPr id="1250" name="Google Shape;1250;p96"/>
          <p:cNvGrpSpPr/>
          <p:nvPr/>
        </p:nvGrpSpPr>
        <p:grpSpPr>
          <a:xfrm>
            <a:off x="7432934" y="1342511"/>
            <a:ext cx="329376" cy="937922"/>
            <a:chOff x="5557463" y="1890475"/>
            <a:chExt cx="443963" cy="1274177"/>
          </a:xfrm>
        </p:grpSpPr>
        <p:cxnSp>
          <p:nvCxnSpPr>
            <p:cNvPr id="1251" name="Google Shape;1251;p96"/>
            <p:cNvCxnSpPr/>
            <p:nvPr/>
          </p:nvCxnSpPr>
          <p:spPr>
            <a:xfrm>
              <a:off x="5993025" y="1890475"/>
              <a:ext cx="8400" cy="1273200"/>
            </a:xfrm>
            <a:prstGeom prst="straightConnector1">
              <a:avLst/>
            </a:prstGeom>
            <a:noFill/>
            <a:ln cap="flat" cmpd="sng" w="76200">
              <a:solidFill>
                <a:schemeClr val="dk2"/>
              </a:solidFill>
              <a:prstDash val="solid"/>
              <a:round/>
              <a:headEnd len="med" w="med" type="none"/>
              <a:tailEnd len="med" w="med" type="none"/>
            </a:ln>
          </p:spPr>
        </p:cxnSp>
        <p:pic>
          <p:nvPicPr>
            <p:cNvPr id="1252" name="Google Shape;1252;p96"/>
            <p:cNvPicPr preferRelativeResize="0"/>
            <p:nvPr/>
          </p:nvPicPr>
          <p:blipFill>
            <a:blip r:embed="rId5">
              <a:alphaModFix/>
            </a:blip>
            <a:stretch>
              <a:fillRect/>
            </a:stretch>
          </p:blipFill>
          <p:spPr>
            <a:xfrm>
              <a:off x="5557463" y="2744892"/>
              <a:ext cx="396000" cy="419760"/>
            </a:xfrm>
            <a:prstGeom prst="rect">
              <a:avLst/>
            </a:prstGeom>
            <a:noFill/>
            <a:ln>
              <a:noFill/>
            </a:ln>
          </p:spPr>
        </p:pic>
      </p:grpSp>
      <p:grpSp>
        <p:nvGrpSpPr>
          <p:cNvPr id="1253" name="Google Shape;1253;p96"/>
          <p:cNvGrpSpPr/>
          <p:nvPr/>
        </p:nvGrpSpPr>
        <p:grpSpPr>
          <a:xfrm>
            <a:off x="8476797" y="1342511"/>
            <a:ext cx="343194" cy="940461"/>
            <a:chOff x="6964475" y="1890475"/>
            <a:chExt cx="462588" cy="1277627"/>
          </a:xfrm>
        </p:grpSpPr>
        <p:cxnSp>
          <p:nvCxnSpPr>
            <p:cNvPr id="1254" name="Google Shape;1254;p96"/>
            <p:cNvCxnSpPr/>
            <p:nvPr/>
          </p:nvCxnSpPr>
          <p:spPr>
            <a:xfrm>
              <a:off x="6964475" y="1890475"/>
              <a:ext cx="8400" cy="1273200"/>
            </a:xfrm>
            <a:prstGeom prst="straightConnector1">
              <a:avLst/>
            </a:prstGeom>
            <a:noFill/>
            <a:ln cap="flat" cmpd="sng" w="76200">
              <a:solidFill>
                <a:schemeClr val="dk2"/>
              </a:solidFill>
              <a:prstDash val="solid"/>
              <a:round/>
              <a:headEnd len="med" w="med" type="none"/>
              <a:tailEnd len="med" w="med" type="none"/>
            </a:ln>
          </p:spPr>
        </p:cxnSp>
        <p:pic>
          <p:nvPicPr>
            <p:cNvPr id="1255" name="Google Shape;1255;p96"/>
            <p:cNvPicPr preferRelativeResize="0"/>
            <p:nvPr/>
          </p:nvPicPr>
          <p:blipFill>
            <a:blip r:embed="rId5">
              <a:alphaModFix/>
            </a:blip>
            <a:stretch>
              <a:fillRect/>
            </a:stretch>
          </p:blipFill>
          <p:spPr>
            <a:xfrm>
              <a:off x="7031063" y="2748342"/>
              <a:ext cx="396000" cy="419760"/>
            </a:xfrm>
            <a:prstGeom prst="rect">
              <a:avLst/>
            </a:prstGeom>
            <a:noFill/>
            <a:ln>
              <a:noFill/>
            </a:ln>
          </p:spPr>
        </p:pic>
      </p:grpSp>
      <p:sp>
        <p:nvSpPr>
          <p:cNvPr id="1256" name="Google Shape;1256;p96"/>
          <p:cNvSpPr txBox="1"/>
          <p:nvPr>
            <p:ph idx="1" type="body"/>
          </p:nvPr>
        </p:nvSpPr>
        <p:spPr>
          <a:xfrm>
            <a:off x="324000" y="2664300"/>
            <a:ext cx="70593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waxay u tahay si dhammaan raysyada iftiinka ee ka yimaada hal dhibic oo shayga ah oo dhex mara lens-ka ay ugu kulmaan hal dhibic oo shaashadda ah.</a:t>
            </a:r>
            <a:r>
              <a:rPr lang="en-GB" sz="1100">
                <a:latin typeface="Lexend"/>
              </a:rPr>
              <a:t/>
            </a:r>
            <a:r>
              <a:rPr lang="en-GB" sz="1100">
                <a:latin typeface="Lexend"/>
              </a:rPr>
              <a:t/>
            </a:r>
            <a:r>
              <a:rPr b="1" lang="en-GB" sz="1100">
                <a:latin typeface="Lexend"/>
              </a:rPr>
              <a:t/>
            </a:r>
            <a:r>
              <a:rPr lang="en-GB" sz="1100">
                <a:latin typeface="Lexend"/>
              </a:rPr>
              <a:t/>
            </a:r>
            <a:endParaRPr sz="1800"/>
          </a:p>
        </p:txBody>
      </p:sp>
      <p:sp>
        <p:nvSpPr>
          <p:cNvPr id="1257" name="Google Shape;1257;p96"/>
          <p:cNvSpPr txBox="1"/>
          <p:nvPr>
            <p:ph idx="1" type="body"/>
          </p:nvPr>
        </p:nvSpPr>
        <p:spPr>
          <a:xfrm>
            <a:off x="324000" y="3469825"/>
            <a:ext cx="8426400" cy="13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 shaashadda meel khaldan tahay, waxaad helaysaa sawir qarqarsan (blurred).</a:t>
            </a:r>
            <a:endParaRPr sz="1800"/>
          </a:p>
          <a:p>
            <a:pPr indent="0" lvl="0" marL="0" rtl="0" algn="l">
              <a:spcBef>
                <a:spcPts val="1000"/>
              </a:spcBef>
              <a:spcAft>
                <a:spcPts val="0"/>
              </a:spcAft>
              <a:buNone/>
            </a:pPr>
            <a:r>
              <a:rPr lang="en-GB" sz="1100">
                <a:latin typeface="Lexend"/>
              </a:rPr>
              <a:t>Sababtoo ah iftiinka ka yimaada hal dhibic oo shayga ah wuxuu ku fidaa aag ballaaran oo shaashadda ah oo wuxuu isku daraa iftiinka ka yimaada dhibco kale oo badan</a:t>
            </a:r>
            <a:r>
              <a:rPr lang="en-GB" sz="1100">
                <a:latin typeface="Lexend"/>
              </a:rPr>
              <a:t/>
            </a:r>
            <a:endParaRPr sz="1800"/>
          </a:p>
          <a:p>
            <a:pPr indent="0" lvl="0" marL="0" rtl="0" algn="l">
              <a:spcBef>
                <a:spcPts val="0"/>
              </a:spcBef>
              <a:spcAft>
                <a:spcPts val="1000"/>
              </a:spcAft>
              <a:buNone/>
            </a:pPr>
            <a:r>
              <a:rPr lang="en-GB" sz="1100">
                <a:latin typeface="Lexend"/>
              </a:rPr>
              <a:t>oo shayga ah.</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5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4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pic>
        <p:nvPicPr>
          <p:cNvPr id="1262" name="Google Shape;1262;p97"/>
          <p:cNvPicPr preferRelativeResize="0"/>
          <p:nvPr/>
        </p:nvPicPr>
        <p:blipFill>
          <a:blip r:embed="rId3">
            <a:alphaModFix/>
          </a:blip>
          <a:stretch>
            <a:fillRect/>
          </a:stretch>
        </p:blipFill>
        <p:spPr>
          <a:xfrm>
            <a:off x="261575" y="1663250"/>
            <a:ext cx="1374625" cy="2183775"/>
          </a:xfrm>
          <a:prstGeom prst="rect">
            <a:avLst/>
          </a:prstGeom>
          <a:noFill/>
          <a:ln>
            <a:noFill/>
          </a:ln>
        </p:spPr>
      </p:pic>
      <p:sp>
        <p:nvSpPr>
          <p:cNvPr id="1263" name="Google Shape;1263;p97"/>
          <p:cNvSpPr/>
          <p:nvPr/>
        </p:nvSpPr>
        <p:spPr>
          <a:xfrm rot="-5400000">
            <a:off x="5364527" y="2489400"/>
            <a:ext cx="1393200" cy="421200"/>
          </a:xfrm>
          <a:prstGeom prst="parallelogram">
            <a:avLst>
              <a:gd fmla="val 103865" name="adj"/>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4" name="Google Shape;1264;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Iftiinka diiradda saarista si sawir loo sameeyo (Focusing light to form an image)</a:t>
            </a:r>
            <a:endParaRPr/>
          </a:p>
        </p:txBody>
      </p:sp>
      <p:sp>
        <p:nvSpPr>
          <p:cNvPr id="1265" name="Google Shape;1265;p97"/>
          <p:cNvSpPr/>
          <p:nvPr/>
        </p:nvSpPr>
        <p:spPr>
          <a:xfrm>
            <a:off x="4616887" y="2307970"/>
            <a:ext cx="147300" cy="711000"/>
          </a:xfrm>
          <a:prstGeom prst="ellipse">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6" name="Google Shape;1266;p97"/>
          <p:cNvSpPr txBox="1"/>
          <p:nvPr/>
        </p:nvSpPr>
        <p:spPr>
          <a:xfrm>
            <a:off x="4926525" y="759300"/>
            <a:ext cx="38934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Qaar ka mid ah iftiinka ka yimaada dhibic kasta</a:t>
            </a:r>
            <a:endParaRPr sz="1800">
              <a:solidFill>
                <a:srgbClr val="000000"/>
              </a:solidFill>
              <a:latin typeface="Lexend"/>
              <a:ea typeface="Lexend"/>
              <a:cs typeface="Lexend"/>
              <a:sym typeface="Lexend"/>
            </a:endParaRPr>
          </a:p>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oo shayga ah wuxuu ku dhacaa qayb kasta oo ka mid ah dusha lens-ka.</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rgbClr val="000000"/>
                </a:solidFill>
                <a:latin typeface="Lexend"/>
                <a:ea typeface="Lexend"/>
                <a:cs typeface="Lexend"/>
                <a:sym typeface="Lexend"/>
              </a:rPr>
              <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67" name="Google Shape;1267;p97"/>
          <p:cNvSpPr txBox="1"/>
          <p:nvPr/>
        </p:nvSpPr>
        <p:spPr>
          <a:xfrm>
            <a:off x="324000" y="759300"/>
            <a:ext cx="41826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Dhibic kasta oo shayga ah waxay ka tarjumaysaa iftiinka dhammaan jihooyinka. Kaliya jihooyinka qaarkood ayaa la muujiyay.</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68" name="Google Shape;1268;p97"/>
          <p:cNvSpPr/>
          <p:nvPr/>
        </p:nvSpPr>
        <p:spPr>
          <a:xfrm>
            <a:off x="700980" y="2176088"/>
            <a:ext cx="4007465" cy="858080"/>
          </a:xfrm>
          <a:custGeom>
            <a:rect b="b" l="l" r="r" t="t"/>
            <a:pathLst>
              <a:path extrusionOk="0" h="35705" w="169682">
                <a:moveTo>
                  <a:pt x="0" y="0"/>
                </a:moveTo>
                <a:lnTo>
                  <a:pt x="169152" y="5833"/>
                </a:lnTo>
                <a:lnTo>
                  <a:pt x="169682" y="35705"/>
                </a:lnTo>
                <a:close/>
              </a:path>
            </a:pathLst>
          </a:custGeom>
          <a:solidFill>
            <a:srgbClr val="6AA84F">
              <a:alpha val="53750"/>
            </a:srgbClr>
          </a:solidFill>
          <a:ln>
            <a:noFill/>
          </a:ln>
        </p:spPr>
        <p:txBody>
          <a:bodyPr wrap="square">
            <a:normAutofit/>
          </a:bodyPr>
          <a:p/>
        </p:txBody>
      </p:sp>
      <p:sp>
        <p:nvSpPr>
          <p:cNvPr id="1269" name="Google Shape;1269;p97"/>
          <p:cNvSpPr/>
          <p:nvPr/>
        </p:nvSpPr>
        <p:spPr>
          <a:xfrm>
            <a:off x="684211" y="2303553"/>
            <a:ext cx="4024162" cy="884995"/>
          </a:xfrm>
          <a:custGeom>
            <a:rect b="b" l="l" r="r" t="t"/>
            <a:pathLst>
              <a:path extrusionOk="0" h="37472" w="170389">
                <a:moveTo>
                  <a:pt x="2651" y="37472"/>
                </a:moveTo>
                <a:lnTo>
                  <a:pt x="169505" y="0"/>
                </a:lnTo>
                <a:lnTo>
                  <a:pt x="170389" y="30225"/>
                </a:lnTo>
                <a:lnTo>
                  <a:pt x="0" y="37472"/>
                </a:lnTo>
                <a:close/>
              </a:path>
            </a:pathLst>
          </a:custGeom>
          <a:solidFill>
            <a:srgbClr val="7F6000">
              <a:alpha val="39380"/>
            </a:srgbClr>
          </a:solidFill>
          <a:ln>
            <a:noFill/>
          </a:ln>
        </p:spPr>
        <p:txBody>
          <a:bodyPr wrap="square">
            <a:normAutofit/>
          </a:bodyPr>
          <a:p/>
        </p:txBody>
      </p:sp>
      <p:grpSp>
        <p:nvGrpSpPr>
          <p:cNvPr id="1270" name="Google Shape;1270;p97"/>
          <p:cNvGrpSpPr/>
          <p:nvPr/>
        </p:nvGrpSpPr>
        <p:grpSpPr>
          <a:xfrm>
            <a:off x="691845" y="2170109"/>
            <a:ext cx="5352061" cy="848982"/>
            <a:chOff x="714670" y="2269679"/>
            <a:chExt cx="5665355" cy="898678"/>
          </a:xfrm>
        </p:grpSpPr>
        <p:sp>
          <p:nvSpPr>
            <p:cNvPr id="1271" name="Google Shape;1271;p97"/>
            <p:cNvSpPr/>
            <p:nvPr/>
          </p:nvSpPr>
          <p:spPr>
            <a:xfrm>
              <a:off x="4953125" y="2426225"/>
              <a:ext cx="1409600" cy="737950"/>
            </a:xfrm>
            <a:custGeom>
              <a:rect b="b" l="l" r="r" t="t"/>
              <a:pathLst>
                <a:path extrusionOk="0" h="29518" w="56384">
                  <a:moveTo>
                    <a:pt x="0" y="0"/>
                  </a:moveTo>
                  <a:lnTo>
                    <a:pt x="56384" y="23331"/>
                  </a:lnTo>
                  <a:lnTo>
                    <a:pt x="177" y="29518"/>
                  </a:lnTo>
                  <a:close/>
                </a:path>
              </a:pathLst>
            </a:custGeom>
            <a:solidFill>
              <a:srgbClr val="6AA84F">
                <a:alpha val="53750"/>
              </a:srgbClr>
            </a:solidFill>
            <a:ln>
              <a:noFill/>
            </a:ln>
          </p:spPr>
          <p:txBody>
            <a:bodyPr/>
            <a:p/>
          </p:txBody>
        </p:sp>
        <p:grpSp>
          <p:nvGrpSpPr>
            <p:cNvPr id="1272" name="Google Shape;1272;p97"/>
            <p:cNvGrpSpPr/>
            <p:nvPr/>
          </p:nvGrpSpPr>
          <p:grpSpPr>
            <a:xfrm>
              <a:off x="714670" y="2269679"/>
              <a:ext cx="5665355" cy="898678"/>
              <a:chOff x="714670" y="2269679"/>
              <a:chExt cx="5665355" cy="898678"/>
            </a:xfrm>
          </p:grpSpPr>
          <p:grpSp>
            <p:nvGrpSpPr>
              <p:cNvPr id="1273" name="Google Shape;1273;p97"/>
              <p:cNvGrpSpPr/>
              <p:nvPr/>
            </p:nvGrpSpPr>
            <p:grpSpPr>
              <a:xfrm>
                <a:off x="714670" y="2269679"/>
                <a:ext cx="4233865" cy="898678"/>
                <a:chOff x="714670" y="2269679"/>
                <a:chExt cx="4233865" cy="898678"/>
              </a:xfrm>
            </p:grpSpPr>
            <p:sp>
              <p:nvSpPr>
                <p:cNvPr id="1274" name="Google Shape;1274;p97"/>
                <p:cNvSpPr/>
                <p:nvPr/>
              </p:nvSpPr>
              <p:spPr>
                <a:xfrm rot="6385331">
                  <a:off x="2846292" y="2695702"/>
                  <a:ext cx="59424" cy="72816"/>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5" name="Google Shape;1275;p97"/>
                <p:cNvSpPr/>
                <p:nvPr/>
              </p:nvSpPr>
              <p:spPr>
                <a:xfrm rot="5939258">
                  <a:off x="2857494" y="2501930"/>
                  <a:ext cx="59531" cy="72601"/>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76" name="Google Shape;1276;p97"/>
                <p:cNvGrpSpPr/>
                <p:nvPr/>
              </p:nvGrpSpPr>
              <p:grpSpPr>
                <a:xfrm>
                  <a:off x="714670" y="2269679"/>
                  <a:ext cx="4233865" cy="898678"/>
                  <a:chOff x="714670" y="2269679"/>
                  <a:chExt cx="4233865" cy="898678"/>
                </a:xfrm>
              </p:grpSpPr>
              <p:sp>
                <p:nvSpPr>
                  <p:cNvPr id="1277" name="Google Shape;1277;p97"/>
                  <p:cNvSpPr/>
                  <p:nvPr/>
                </p:nvSpPr>
                <p:spPr>
                  <a:xfrm rot="5556154">
                    <a:off x="2869004" y="2305378"/>
                    <a:ext cx="59461" cy="72675"/>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78" name="Google Shape;1278;p97"/>
                  <p:cNvGrpSpPr/>
                  <p:nvPr/>
                </p:nvGrpSpPr>
                <p:grpSpPr>
                  <a:xfrm>
                    <a:off x="714670" y="2269679"/>
                    <a:ext cx="4233865" cy="898678"/>
                    <a:chOff x="2258915" y="1707245"/>
                    <a:chExt cx="4233865" cy="891900"/>
                  </a:xfrm>
                </p:grpSpPr>
                <p:cxnSp>
                  <p:nvCxnSpPr>
                    <p:cNvPr id="1279" name="Google Shape;1279;p97"/>
                    <p:cNvCxnSpPr/>
                    <p:nvPr/>
                  </p:nvCxnSpPr>
                  <p:spPr>
                    <a:xfrm rot="10800000">
                      <a:off x="2258915" y="1707245"/>
                      <a:ext cx="4232700" cy="139200"/>
                    </a:xfrm>
                    <a:prstGeom prst="straightConnector1">
                      <a:avLst/>
                    </a:prstGeom>
                    <a:noFill/>
                    <a:ln cap="flat" cmpd="sng" w="19050">
                      <a:solidFill>
                        <a:srgbClr val="4B7439"/>
                      </a:solidFill>
                      <a:prstDash val="solid"/>
                      <a:round/>
                      <a:headEnd len="med" w="med" type="none"/>
                      <a:tailEnd len="med" w="med" type="none"/>
                    </a:ln>
                  </p:spPr>
                </p:cxnSp>
                <p:cxnSp>
                  <p:nvCxnSpPr>
                    <p:cNvPr id="1280" name="Google Shape;1280;p97"/>
                    <p:cNvCxnSpPr/>
                    <p:nvPr/>
                  </p:nvCxnSpPr>
                  <p:spPr>
                    <a:xfrm rot="10800000">
                      <a:off x="2261015" y="1711445"/>
                      <a:ext cx="4230600" cy="887700"/>
                    </a:xfrm>
                    <a:prstGeom prst="straightConnector1">
                      <a:avLst/>
                    </a:prstGeom>
                    <a:noFill/>
                    <a:ln cap="flat" cmpd="sng" w="19050">
                      <a:solidFill>
                        <a:srgbClr val="4B7439"/>
                      </a:solidFill>
                      <a:prstDash val="solid"/>
                      <a:round/>
                      <a:headEnd len="med" w="med" type="none"/>
                      <a:tailEnd len="med" w="med" type="none"/>
                    </a:ln>
                  </p:spPr>
                </p:cxnSp>
                <p:cxnSp>
                  <p:nvCxnSpPr>
                    <p:cNvPr id="1281" name="Google Shape;1281;p97"/>
                    <p:cNvCxnSpPr/>
                    <p:nvPr/>
                  </p:nvCxnSpPr>
                  <p:spPr>
                    <a:xfrm rot="10800000">
                      <a:off x="2262480" y="1708585"/>
                      <a:ext cx="4230300" cy="516900"/>
                    </a:xfrm>
                    <a:prstGeom prst="straightConnector1">
                      <a:avLst/>
                    </a:prstGeom>
                    <a:noFill/>
                    <a:ln cap="flat" cmpd="sng" w="19050">
                      <a:solidFill>
                        <a:srgbClr val="4B7439"/>
                      </a:solidFill>
                      <a:prstDash val="solid"/>
                      <a:round/>
                      <a:headEnd len="med" w="med" type="none"/>
                      <a:tailEnd len="med" w="med" type="none"/>
                    </a:ln>
                  </p:spPr>
                </p:cxnSp>
              </p:grpSp>
            </p:grpSp>
          </p:grpSp>
          <p:grpSp>
            <p:nvGrpSpPr>
              <p:cNvPr id="1282" name="Google Shape;1282;p97"/>
              <p:cNvGrpSpPr/>
              <p:nvPr/>
            </p:nvGrpSpPr>
            <p:grpSpPr>
              <a:xfrm>
                <a:off x="4947525" y="2414458"/>
                <a:ext cx="1432500" cy="752700"/>
                <a:chOff x="5252325" y="1957258"/>
                <a:chExt cx="1432500" cy="752700"/>
              </a:xfrm>
            </p:grpSpPr>
            <p:cxnSp>
              <p:nvCxnSpPr>
                <p:cNvPr id="1283" name="Google Shape;1283;p97"/>
                <p:cNvCxnSpPr/>
                <p:nvPr/>
              </p:nvCxnSpPr>
              <p:spPr>
                <a:xfrm rot="10800000">
                  <a:off x="5252325" y="1957258"/>
                  <a:ext cx="1432500" cy="601500"/>
                </a:xfrm>
                <a:prstGeom prst="straightConnector1">
                  <a:avLst/>
                </a:prstGeom>
                <a:noFill/>
                <a:ln cap="flat" cmpd="sng" w="19050">
                  <a:solidFill>
                    <a:srgbClr val="4B7439"/>
                  </a:solidFill>
                  <a:prstDash val="solid"/>
                  <a:round/>
                  <a:headEnd len="med" w="med" type="none"/>
                  <a:tailEnd len="med" w="med" type="none"/>
                </a:ln>
              </p:spPr>
            </p:cxnSp>
            <p:cxnSp>
              <p:nvCxnSpPr>
                <p:cNvPr id="1284" name="Google Shape;1284;p97"/>
                <p:cNvCxnSpPr/>
                <p:nvPr/>
              </p:nvCxnSpPr>
              <p:spPr>
                <a:xfrm rot="10800000">
                  <a:off x="5256525" y="2334658"/>
                  <a:ext cx="1428300" cy="224100"/>
                </a:xfrm>
                <a:prstGeom prst="straightConnector1">
                  <a:avLst/>
                </a:prstGeom>
                <a:noFill/>
                <a:ln cap="flat" cmpd="sng" w="19050">
                  <a:solidFill>
                    <a:srgbClr val="4B7439"/>
                  </a:solidFill>
                  <a:prstDash val="solid"/>
                  <a:round/>
                  <a:headEnd len="med" w="med" type="none"/>
                  <a:tailEnd len="med" w="med" type="none"/>
                </a:ln>
              </p:spPr>
            </p:cxnSp>
            <p:cxnSp>
              <p:nvCxnSpPr>
                <p:cNvPr id="1285" name="Google Shape;1285;p97"/>
                <p:cNvCxnSpPr/>
                <p:nvPr/>
              </p:nvCxnSpPr>
              <p:spPr>
                <a:xfrm flipH="1">
                  <a:off x="5256225" y="2558758"/>
                  <a:ext cx="1428600" cy="151200"/>
                </a:xfrm>
                <a:prstGeom prst="straightConnector1">
                  <a:avLst/>
                </a:prstGeom>
                <a:noFill/>
                <a:ln cap="flat" cmpd="sng" w="19050">
                  <a:solidFill>
                    <a:srgbClr val="4B7439"/>
                  </a:solidFill>
                  <a:prstDash val="solid"/>
                  <a:round/>
                  <a:headEnd len="med" w="med" type="none"/>
                  <a:tailEnd len="med" w="med" type="none"/>
                </a:ln>
              </p:spPr>
            </p:cxnSp>
          </p:grpSp>
        </p:grpSp>
      </p:grpSp>
      <p:sp>
        <p:nvSpPr>
          <p:cNvPr id="1286" name="Google Shape;1286;p97"/>
          <p:cNvSpPr txBox="1"/>
          <p:nvPr/>
        </p:nvSpPr>
        <p:spPr>
          <a:xfrm>
            <a:off x="324000" y="3672100"/>
            <a:ext cx="8496000" cy="613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Rays kasta oo dhex mara lens-ka oo ka yimaada isla dhibicda shayga (tusaale: dusha geedka) waa la jajabiyaa (refracted) si uu ugu kulmo isla dhibicda shaashadda.</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287" name="Google Shape;1287;p97"/>
          <p:cNvSpPr/>
          <p:nvPr/>
        </p:nvSpPr>
        <p:spPr>
          <a:xfrm>
            <a:off x="6044026" y="2858013"/>
            <a:ext cx="34200" cy="34200"/>
          </a:xfrm>
          <a:prstGeom prst="ellipse">
            <a:avLst/>
          </a:prstGeom>
          <a:solidFill>
            <a:srgbClr val="6AA84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8" name="Google Shape;1288;p97"/>
          <p:cNvSpPr txBox="1"/>
          <p:nvPr/>
        </p:nvSpPr>
        <p:spPr>
          <a:xfrm>
            <a:off x="324000" y="4357900"/>
            <a:ext cx="8496000" cy="325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Dhibic iftiin ah oo dhalaalaya ayaa halkaas ka soo baxda: qaybta u dhigma ee sawirka.</a:t>
            </a:r>
            <a:r>
              <a:rPr lang="en-GB" sz="1100">
                <a:solidFill>
                  <a:srgbClr val="000000"/>
                </a:solidFill>
                <a:latin typeface="Lexend"/>
                <a:ea typeface="Lexend"/>
                <a:cs typeface="Lexend"/>
                <a:sym typeface="Lexend"/>
              </a:rPr>
              <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pic>
        <p:nvPicPr>
          <p:cNvPr id="1293" name="Google Shape;1293;p98"/>
          <p:cNvPicPr preferRelativeResize="0"/>
          <p:nvPr/>
        </p:nvPicPr>
        <p:blipFill rotWithShape="1">
          <a:blip r:embed="rId3">
            <a:alphaModFix/>
          </a:blip>
          <a:srcRect b="9974" l="0" r="0" t="7456"/>
          <a:stretch/>
        </p:blipFill>
        <p:spPr>
          <a:xfrm>
            <a:off x="236569" y="2098149"/>
            <a:ext cx="963125" cy="1116575"/>
          </a:xfrm>
          <a:prstGeom prst="rect">
            <a:avLst/>
          </a:prstGeom>
          <a:noFill/>
          <a:ln>
            <a:noFill/>
          </a:ln>
        </p:spPr>
      </p:pic>
      <p:sp>
        <p:nvSpPr>
          <p:cNvPr id="1294" name="Google Shape;1294;p98"/>
          <p:cNvSpPr/>
          <p:nvPr/>
        </p:nvSpPr>
        <p:spPr>
          <a:xfrm rot="-5400000">
            <a:off x="5364527" y="2489400"/>
            <a:ext cx="1393200" cy="421200"/>
          </a:xfrm>
          <a:prstGeom prst="parallelogram">
            <a:avLst>
              <a:gd fmla="val 103865" name="adj"/>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95" name="Google Shape;1295;p98"/>
          <p:cNvGrpSpPr/>
          <p:nvPr/>
        </p:nvGrpSpPr>
        <p:grpSpPr>
          <a:xfrm>
            <a:off x="5906469" y="1846975"/>
            <a:ext cx="1796256" cy="1052845"/>
            <a:chOff x="5906469" y="1846975"/>
            <a:chExt cx="1796256" cy="1052845"/>
          </a:xfrm>
        </p:grpSpPr>
        <p:grpSp>
          <p:nvGrpSpPr>
            <p:cNvPr id="1296" name="Google Shape;1296;p98"/>
            <p:cNvGrpSpPr/>
            <p:nvPr/>
          </p:nvGrpSpPr>
          <p:grpSpPr>
            <a:xfrm rot="10800000">
              <a:off x="5906469" y="2486728"/>
              <a:ext cx="297061" cy="413092"/>
              <a:chOff x="606825" y="1736300"/>
              <a:chExt cx="849960" cy="1181950"/>
            </a:xfrm>
          </p:grpSpPr>
          <p:grpSp>
            <p:nvGrpSpPr>
              <p:cNvPr id="1297" name="Google Shape;1297;p98"/>
              <p:cNvGrpSpPr/>
              <p:nvPr/>
            </p:nvGrpSpPr>
            <p:grpSpPr>
              <a:xfrm>
                <a:off x="606825" y="1736300"/>
                <a:ext cx="849960" cy="1181950"/>
                <a:chOff x="606825" y="1736300"/>
                <a:chExt cx="849960" cy="1181950"/>
              </a:xfrm>
            </p:grpSpPr>
            <p:sp>
              <p:nvSpPr>
                <p:cNvPr id="1298" name="Google Shape;1298;p98"/>
                <p:cNvSpPr/>
                <p:nvPr/>
              </p:nvSpPr>
              <p:spPr>
                <a:xfrm>
                  <a:off x="953800" y="2407950"/>
                  <a:ext cx="156000" cy="510300"/>
                </a:xfrm>
                <a:prstGeom prst="rect">
                  <a:avLst/>
                </a:prstGeom>
                <a:solidFill>
                  <a:srgbClr val="7F6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99" name="Google Shape;1299;p98"/>
                <p:cNvSpPr/>
                <p:nvPr/>
              </p:nvSpPr>
              <p:spPr>
                <a:xfrm>
                  <a:off x="606825" y="1736300"/>
                  <a:ext cx="849960" cy="812592"/>
                </a:xfrm>
                <a:prstGeom prst="cloud">
                  <a:avLst/>
                </a:prstGeom>
                <a:solidFill>
                  <a:srgbClr val="6AA84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00" name="Google Shape;1300;p98"/>
              <p:cNvSpPr/>
              <p:nvPr/>
            </p:nvSpPr>
            <p:spPr>
              <a:xfrm>
                <a:off x="983924" y="2050909"/>
                <a:ext cx="106500" cy="1116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1" name="Google Shape;1301;p98"/>
              <p:cNvSpPr/>
              <p:nvPr/>
            </p:nvSpPr>
            <p:spPr>
              <a:xfrm>
                <a:off x="741125" y="2248900"/>
                <a:ext cx="106500" cy="1116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2" name="Google Shape;1302;p98"/>
              <p:cNvSpPr/>
              <p:nvPr/>
            </p:nvSpPr>
            <p:spPr>
              <a:xfrm>
                <a:off x="777000" y="1955825"/>
                <a:ext cx="106500" cy="1116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3" name="Google Shape;1303;p98"/>
              <p:cNvSpPr/>
              <p:nvPr/>
            </p:nvSpPr>
            <p:spPr>
              <a:xfrm>
                <a:off x="1132050" y="2235150"/>
                <a:ext cx="106500" cy="1116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04" name="Google Shape;1304;p98"/>
              <p:cNvSpPr/>
              <p:nvPr/>
            </p:nvSpPr>
            <p:spPr>
              <a:xfrm>
                <a:off x="1208250" y="1854150"/>
                <a:ext cx="106500" cy="111600"/>
              </a:xfrm>
              <a:prstGeom prst="ellipse">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05" name="Google Shape;1305;p98"/>
            <p:cNvGrpSpPr/>
            <p:nvPr/>
          </p:nvGrpSpPr>
          <p:grpSpPr>
            <a:xfrm>
              <a:off x="6078225" y="1846975"/>
              <a:ext cx="1624500" cy="607850"/>
              <a:chOff x="6078225" y="1846975"/>
              <a:chExt cx="1624500" cy="607850"/>
            </a:xfrm>
          </p:grpSpPr>
          <p:sp>
            <p:nvSpPr>
              <p:cNvPr id="1306" name="Google Shape;1306;p98"/>
              <p:cNvSpPr txBox="1"/>
              <p:nvPr/>
            </p:nvSpPr>
            <p:spPr>
              <a:xfrm>
                <a:off x="6078225" y="1846975"/>
                <a:ext cx="1624500" cy="3960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sawir (image)</a:t>
                </a:r>
                <a:endParaRPr sz="1800">
                  <a:latin typeface="Lexend"/>
                  <a:ea typeface="Lexend"/>
                  <a:cs typeface="Lexend"/>
                  <a:sym typeface="Lexend"/>
                </a:endParaRPr>
              </a:p>
            </p:txBody>
          </p:sp>
          <p:cxnSp>
            <p:nvCxnSpPr>
              <p:cNvPr id="1307" name="Google Shape;1307;p98"/>
              <p:cNvCxnSpPr/>
              <p:nvPr/>
            </p:nvCxnSpPr>
            <p:spPr>
              <a:xfrm flipH="1">
                <a:off x="6078225" y="2127825"/>
                <a:ext cx="46200" cy="327000"/>
              </a:xfrm>
              <a:prstGeom prst="straightConnector1">
                <a:avLst/>
              </a:prstGeom>
              <a:noFill/>
              <a:ln cap="flat" cmpd="sng" w="38100">
                <a:solidFill>
                  <a:schemeClr val="accent4"/>
                </a:solidFill>
                <a:prstDash val="solid"/>
                <a:round/>
                <a:headEnd len="med" w="med" type="none"/>
                <a:tailEnd len="med" w="med" type="none"/>
              </a:ln>
            </p:spPr>
          </p:cxnSp>
        </p:grpSp>
      </p:grpSp>
      <p:sp>
        <p:nvSpPr>
          <p:cNvPr id="1308" name="Google Shape;1308;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Iftiinka diiradda saarista si sawir loo sameeyo (Focusing light to form an image)</a:t>
            </a:r>
            <a:endParaRPr/>
          </a:p>
        </p:txBody>
      </p:sp>
      <p:sp>
        <p:nvSpPr>
          <p:cNvPr id="1309" name="Google Shape;1309;p98"/>
          <p:cNvSpPr/>
          <p:nvPr/>
        </p:nvSpPr>
        <p:spPr>
          <a:xfrm>
            <a:off x="4616887" y="2307970"/>
            <a:ext cx="147300" cy="711000"/>
          </a:xfrm>
          <a:prstGeom prst="ellipse">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0" name="Google Shape;1310;p98"/>
          <p:cNvSpPr/>
          <p:nvPr/>
        </p:nvSpPr>
        <p:spPr>
          <a:xfrm>
            <a:off x="6044026" y="2858013"/>
            <a:ext cx="34200" cy="34200"/>
          </a:xfrm>
          <a:prstGeom prst="ellipse">
            <a:avLst/>
          </a:prstGeom>
          <a:solidFill>
            <a:srgbClr val="6AA84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1" name="Google Shape;1311;p98"/>
          <p:cNvSpPr/>
          <p:nvPr/>
        </p:nvSpPr>
        <p:spPr>
          <a:xfrm>
            <a:off x="6039195" y="2751158"/>
            <a:ext cx="34200" cy="34200"/>
          </a:xfrm>
          <a:prstGeom prst="ellipse">
            <a:avLst/>
          </a:prstGeom>
          <a:solidFill>
            <a:srgbClr val="CC0000"/>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2" name="Google Shape;1312;p98"/>
          <p:cNvSpPr/>
          <p:nvPr/>
        </p:nvSpPr>
        <p:spPr>
          <a:xfrm>
            <a:off x="6035027" y="2615401"/>
            <a:ext cx="34200" cy="34200"/>
          </a:xfrm>
          <a:prstGeom prst="ellipse">
            <a:avLst/>
          </a:prstGeom>
          <a:solidFill>
            <a:srgbClr val="6AA84F"/>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3" name="Google Shape;1313;p98"/>
          <p:cNvSpPr txBox="1"/>
          <p:nvPr/>
        </p:nvSpPr>
        <p:spPr>
          <a:xfrm>
            <a:off x="324000" y="776500"/>
            <a:ext cx="8496000" cy="672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Sawirka waxaa laga sameeyaa dhammaan dhibcaha iftiinka ee kala duwan ee ka yimaada</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dhammaan iftiinka ka yimaada dhibic kasta oo shayga ah oo dhex mara lens-ka.</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grpSp>
        <p:nvGrpSpPr>
          <p:cNvPr id="1314" name="Google Shape;1314;p98"/>
          <p:cNvGrpSpPr/>
          <p:nvPr/>
        </p:nvGrpSpPr>
        <p:grpSpPr>
          <a:xfrm>
            <a:off x="684211" y="2170109"/>
            <a:ext cx="5359695" cy="1018439"/>
            <a:chOff x="684211" y="2170109"/>
            <a:chExt cx="5359695" cy="1018439"/>
          </a:xfrm>
        </p:grpSpPr>
        <p:sp>
          <p:nvSpPr>
            <p:cNvPr id="1315" name="Google Shape;1315;p98"/>
            <p:cNvSpPr/>
            <p:nvPr/>
          </p:nvSpPr>
          <p:spPr>
            <a:xfrm>
              <a:off x="684211" y="2303553"/>
              <a:ext cx="4024162" cy="884995"/>
            </a:xfrm>
            <a:custGeom>
              <a:rect b="b" l="l" r="r" t="t"/>
              <a:pathLst>
                <a:path extrusionOk="0" h="37472" w="170389">
                  <a:moveTo>
                    <a:pt x="2651" y="37472"/>
                  </a:moveTo>
                  <a:lnTo>
                    <a:pt x="169505" y="0"/>
                  </a:lnTo>
                  <a:lnTo>
                    <a:pt x="170389" y="30225"/>
                  </a:lnTo>
                  <a:lnTo>
                    <a:pt x="0" y="37472"/>
                  </a:lnTo>
                  <a:close/>
                </a:path>
              </a:pathLst>
            </a:custGeom>
            <a:solidFill>
              <a:srgbClr val="7F6000">
                <a:alpha val="39380"/>
              </a:srgbClr>
            </a:solidFill>
            <a:ln>
              <a:noFill/>
            </a:ln>
          </p:spPr>
          <p:txBody>
            <a:bodyPr/>
            <a:p/>
          </p:txBody>
        </p:sp>
        <p:grpSp>
          <p:nvGrpSpPr>
            <p:cNvPr id="1316" name="Google Shape;1316;p98"/>
            <p:cNvGrpSpPr/>
            <p:nvPr/>
          </p:nvGrpSpPr>
          <p:grpSpPr>
            <a:xfrm>
              <a:off x="691845" y="2170109"/>
              <a:ext cx="5352061" cy="864059"/>
              <a:chOff x="691845" y="2170109"/>
              <a:chExt cx="5352061" cy="864059"/>
            </a:xfrm>
          </p:grpSpPr>
          <p:sp>
            <p:nvSpPr>
              <p:cNvPr id="1317" name="Google Shape;1317;p98"/>
              <p:cNvSpPr/>
              <p:nvPr/>
            </p:nvSpPr>
            <p:spPr>
              <a:xfrm>
                <a:off x="700980" y="2176088"/>
                <a:ext cx="4007465" cy="858080"/>
              </a:xfrm>
              <a:custGeom>
                <a:rect b="b" l="l" r="r" t="t"/>
                <a:pathLst>
                  <a:path extrusionOk="0" h="35705" w="169682">
                    <a:moveTo>
                      <a:pt x="0" y="0"/>
                    </a:moveTo>
                    <a:lnTo>
                      <a:pt x="169152" y="5833"/>
                    </a:lnTo>
                    <a:lnTo>
                      <a:pt x="169682" y="35705"/>
                    </a:lnTo>
                    <a:close/>
                  </a:path>
                </a:pathLst>
              </a:custGeom>
              <a:solidFill>
                <a:srgbClr val="6AA84F">
                  <a:alpha val="53750"/>
                </a:srgbClr>
              </a:solidFill>
              <a:ln>
                <a:noFill/>
              </a:ln>
            </p:spPr>
            <p:txBody>
              <a:bodyPr/>
              <a:p/>
            </p:txBody>
          </p:sp>
          <p:grpSp>
            <p:nvGrpSpPr>
              <p:cNvPr id="1318" name="Google Shape;1318;p98"/>
              <p:cNvGrpSpPr/>
              <p:nvPr/>
            </p:nvGrpSpPr>
            <p:grpSpPr>
              <a:xfrm>
                <a:off x="691845" y="2170109"/>
                <a:ext cx="5352061" cy="848982"/>
                <a:chOff x="714670" y="2269679"/>
                <a:chExt cx="5665355" cy="898678"/>
              </a:xfrm>
            </p:grpSpPr>
            <p:sp>
              <p:nvSpPr>
                <p:cNvPr id="1319" name="Google Shape;1319;p98"/>
                <p:cNvSpPr/>
                <p:nvPr/>
              </p:nvSpPr>
              <p:spPr>
                <a:xfrm>
                  <a:off x="4953125" y="2426225"/>
                  <a:ext cx="1409600" cy="737950"/>
                </a:xfrm>
                <a:custGeom>
                  <a:rect b="b" l="l" r="r" t="t"/>
                  <a:pathLst>
                    <a:path extrusionOk="0" h="29518" w="56384">
                      <a:moveTo>
                        <a:pt x="0" y="0"/>
                      </a:moveTo>
                      <a:lnTo>
                        <a:pt x="56384" y="23331"/>
                      </a:lnTo>
                      <a:lnTo>
                        <a:pt x="177" y="29518"/>
                      </a:lnTo>
                      <a:close/>
                    </a:path>
                  </a:pathLst>
                </a:custGeom>
                <a:solidFill>
                  <a:srgbClr val="6AA84F">
                    <a:alpha val="53750"/>
                  </a:srgbClr>
                </a:solidFill>
                <a:ln>
                  <a:noFill/>
                </a:ln>
              </p:spPr>
              <p:txBody>
                <a:bodyPr/>
                <a:p/>
              </p:txBody>
            </p:sp>
            <p:grpSp>
              <p:nvGrpSpPr>
                <p:cNvPr id="1320" name="Google Shape;1320;p98"/>
                <p:cNvGrpSpPr/>
                <p:nvPr/>
              </p:nvGrpSpPr>
              <p:grpSpPr>
                <a:xfrm>
                  <a:off x="714670" y="2269679"/>
                  <a:ext cx="5665355" cy="898678"/>
                  <a:chOff x="714670" y="2269679"/>
                  <a:chExt cx="5665355" cy="898678"/>
                </a:xfrm>
              </p:grpSpPr>
              <p:grpSp>
                <p:nvGrpSpPr>
                  <p:cNvPr id="1321" name="Google Shape;1321;p98"/>
                  <p:cNvGrpSpPr/>
                  <p:nvPr/>
                </p:nvGrpSpPr>
                <p:grpSpPr>
                  <a:xfrm>
                    <a:off x="714670" y="2269679"/>
                    <a:ext cx="4233865" cy="898678"/>
                    <a:chOff x="714670" y="2269679"/>
                    <a:chExt cx="4233865" cy="898678"/>
                  </a:xfrm>
                </p:grpSpPr>
                <p:sp>
                  <p:nvSpPr>
                    <p:cNvPr id="1322" name="Google Shape;1322;p98"/>
                    <p:cNvSpPr/>
                    <p:nvPr/>
                  </p:nvSpPr>
                  <p:spPr>
                    <a:xfrm rot="6385331">
                      <a:off x="2846292" y="2695702"/>
                      <a:ext cx="59424" cy="72816"/>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23" name="Google Shape;1323;p98"/>
                    <p:cNvSpPr/>
                    <p:nvPr/>
                  </p:nvSpPr>
                  <p:spPr>
                    <a:xfrm rot="5939258">
                      <a:off x="2857494" y="2501930"/>
                      <a:ext cx="59531" cy="72601"/>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324" name="Google Shape;1324;p98"/>
                    <p:cNvGrpSpPr/>
                    <p:nvPr/>
                  </p:nvGrpSpPr>
                  <p:grpSpPr>
                    <a:xfrm>
                      <a:off x="714670" y="2269679"/>
                      <a:ext cx="4233865" cy="898678"/>
                      <a:chOff x="714670" y="2269679"/>
                      <a:chExt cx="4233865" cy="898678"/>
                    </a:xfrm>
                  </p:grpSpPr>
                  <p:sp>
                    <p:nvSpPr>
                      <p:cNvPr id="1325" name="Google Shape;1325;p98"/>
                      <p:cNvSpPr/>
                      <p:nvPr/>
                    </p:nvSpPr>
                    <p:spPr>
                      <a:xfrm rot="5556154">
                        <a:off x="2869004" y="2305378"/>
                        <a:ext cx="59461" cy="72675"/>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326" name="Google Shape;1326;p98"/>
                      <p:cNvGrpSpPr/>
                      <p:nvPr/>
                    </p:nvGrpSpPr>
                    <p:grpSpPr>
                      <a:xfrm>
                        <a:off x="714670" y="2269679"/>
                        <a:ext cx="4233865" cy="898678"/>
                        <a:chOff x="2258915" y="1707245"/>
                        <a:chExt cx="4233865" cy="891900"/>
                      </a:xfrm>
                    </p:grpSpPr>
                    <p:cxnSp>
                      <p:nvCxnSpPr>
                        <p:cNvPr id="1327" name="Google Shape;1327;p98"/>
                        <p:cNvCxnSpPr/>
                        <p:nvPr/>
                      </p:nvCxnSpPr>
                      <p:spPr>
                        <a:xfrm rot="10800000">
                          <a:off x="2258915" y="1707245"/>
                          <a:ext cx="4232700" cy="139200"/>
                        </a:xfrm>
                        <a:prstGeom prst="straightConnector1">
                          <a:avLst/>
                        </a:prstGeom>
                        <a:noFill/>
                        <a:ln cap="flat" cmpd="sng" w="19050">
                          <a:solidFill>
                            <a:srgbClr val="4B7439"/>
                          </a:solidFill>
                          <a:prstDash val="solid"/>
                          <a:round/>
                          <a:headEnd len="med" w="med" type="none"/>
                          <a:tailEnd len="med" w="med" type="none"/>
                        </a:ln>
                      </p:spPr>
                    </p:cxnSp>
                    <p:cxnSp>
                      <p:nvCxnSpPr>
                        <p:cNvPr id="1328" name="Google Shape;1328;p98"/>
                        <p:cNvCxnSpPr/>
                        <p:nvPr/>
                      </p:nvCxnSpPr>
                      <p:spPr>
                        <a:xfrm rot="10800000">
                          <a:off x="2261015" y="1711445"/>
                          <a:ext cx="4230600" cy="887700"/>
                        </a:xfrm>
                        <a:prstGeom prst="straightConnector1">
                          <a:avLst/>
                        </a:prstGeom>
                        <a:noFill/>
                        <a:ln cap="flat" cmpd="sng" w="19050">
                          <a:solidFill>
                            <a:srgbClr val="4B7439"/>
                          </a:solidFill>
                          <a:prstDash val="solid"/>
                          <a:round/>
                          <a:headEnd len="med" w="med" type="none"/>
                          <a:tailEnd len="med" w="med" type="none"/>
                        </a:ln>
                      </p:spPr>
                    </p:cxnSp>
                    <p:cxnSp>
                      <p:nvCxnSpPr>
                        <p:cNvPr id="1329" name="Google Shape;1329;p98"/>
                        <p:cNvCxnSpPr/>
                        <p:nvPr/>
                      </p:nvCxnSpPr>
                      <p:spPr>
                        <a:xfrm rot="10800000">
                          <a:off x="2262480" y="1708585"/>
                          <a:ext cx="4230300" cy="516900"/>
                        </a:xfrm>
                        <a:prstGeom prst="straightConnector1">
                          <a:avLst/>
                        </a:prstGeom>
                        <a:noFill/>
                        <a:ln cap="flat" cmpd="sng" w="19050">
                          <a:solidFill>
                            <a:srgbClr val="4B7439"/>
                          </a:solidFill>
                          <a:prstDash val="solid"/>
                          <a:round/>
                          <a:headEnd len="med" w="med" type="none"/>
                          <a:tailEnd len="med" w="med" type="none"/>
                        </a:ln>
                      </p:spPr>
                    </p:cxnSp>
                  </p:grpSp>
                </p:grpSp>
              </p:grpSp>
              <p:grpSp>
                <p:nvGrpSpPr>
                  <p:cNvPr id="1330" name="Google Shape;1330;p98"/>
                  <p:cNvGrpSpPr/>
                  <p:nvPr/>
                </p:nvGrpSpPr>
                <p:grpSpPr>
                  <a:xfrm>
                    <a:off x="4947525" y="2414458"/>
                    <a:ext cx="1432500" cy="752700"/>
                    <a:chOff x="5252325" y="1957258"/>
                    <a:chExt cx="1432500" cy="752700"/>
                  </a:xfrm>
                </p:grpSpPr>
                <p:cxnSp>
                  <p:nvCxnSpPr>
                    <p:cNvPr id="1331" name="Google Shape;1331;p98"/>
                    <p:cNvCxnSpPr/>
                    <p:nvPr/>
                  </p:nvCxnSpPr>
                  <p:spPr>
                    <a:xfrm rot="10800000">
                      <a:off x="5252325" y="1957258"/>
                      <a:ext cx="1432500" cy="601500"/>
                    </a:xfrm>
                    <a:prstGeom prst="straightConnector1">
                      <a:avLst/>
                    </a:prstGeom>
                    <a:noFill/>
                    <a:ln cap="flat" cmpd="sng" w="19050">
                      <a:solidFill>
                        <a:srgbClr val="4B7439"/>
                      </a:solidFill>
                      <a:prstDash val="solid"/>
                      <a:round/>
                      <a:headEnd len="med" w="med" type="none"/>
                      <a:tailEnd len="med" w="med" type="none"/>
                    </a:ln>
                  </p:spPr>
                </p:cxnSp>
                <p:cxnSp>
                  <p:nvCxnSpPr>
                    <p:cNvPr id="1332" name="Google Shape;1332;p98"/>
                    <p:cNvCxnSpPr/>
                    <p:nvPr/>
                  </p:nvCxnSpPr>
                  <p:spPr>
                    <a:xfrm rot="10800000">
                      <a:off x="5256525" y="2334658"/>
                      <a:ext cx="1428300" cy="224100"/>
                    </a:xfrm>
                    <a:prstGeom prst="straightConnector1">
                      <a:avLst/>
                    </a:prstGeom>
                    <a:noFill/>
                    <a:ln cap="flat" cmpd="sng" w="19050">
                      <a:solidFill>
                        <a:srgbClr val="4B7439"/>
                      </a:solidFill>
                      <a:prstDash val="solid"/>
                      <a:round/>
                      <a:headEnd len="med" w="med" type="none"/>
                      <a:tailEnd len="med" w="med" type="none"/>
                    </a:ln>
                  </p:spPr>
                </p:cxnSp>
                <p:cxnSp>
                  <p:nvCxnSpPr>
                    <p:cNvPr id="1333" name="Google Shape;1333;p98"/>
                    <p:cNvCxnSpPr/>
                    <p:nvPr/>
                  </p:nvCxnSpPr>
                  <p:spPr>
                    <a:xfrm flipH="1">
                      <a:off x="5256225" y="2558758"/>
                      <a:ext cx="1428600" cy="151200"/>
                    </a:xfrm>
                    <a:prstGeom prst="straightConnector1">
                      <a:avLst/>
                    </a:prstGeom>
                    <a:noFill/>
                    <a:ln cap="flat" cmpd="sng" w="19050">
                      <a:solidFill>
                        <a:srgbClr val="4B7439"/>
                      </a:solidFill>
                      <a:prstDash val="solid"/>
                      <a:round/>
                      <a:headEnd len="med" w="med" type="none"/>
                      <a:tailEnd len="med" w="med" type="none"/>
                    </a:ln>
                  </p:spPr>
                </p:cxnSp>
              </p:grpSp>
            </p:grpSp>
          </p:grpSp>
        </p:grpSp>
      </p:grpSp>
      <p:sp>
        <p:nvSpPr>
          <p:cNvPr id="1334" name="Google Shape;1334;p98"/>
          <p:cNvSpPr/>
          <p:nvPr/>
        </p:nvSpPr>
        <p:spPr>
          <a:xfrm>
            <a:off x="6031438" y="2486591"/>
            <a:ext cx="34200" cy="34200"/>
          </a:xfrm>
          <a:prstGeom prst="ellipse">
            <a:avLst/>
          </a:prstGeom>
          <a:solidFill>
            <a:srgbClr val="7F6000"/>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35" name="Google Shape;1335;p98"/>
          <p:cNvGrpSpPr/>
          <p:nvPr/>
        </p:nvGrpSpPr>
        <p:grpSpPr>
          <a:xfrm>
            <a:off x="716885" y="2303671"/>
            <a:ext cx="5314875" cy="885024"/>
            <a:chOff x="716885" y="2303671"/>
            <a:chExt cx="5314875" cy="885024"/>
          </a:xfrm>
        </p:grpSpPr>
        <p:sp>
          <p:nvSpPr>
            <p:cNvPr id="1336" name="Google Shape;1336;p98"/>
            <p:cNvSpPr/>
            <p:nvPr/>
          </p:nvSpPr>
          <p:spPr>
            <a:xfrm>
              <a:off x="4665941" y="2307734"/>
              <a:ext cx="1353405" cy="726438"/>
            </a:xfrm>
            <a:custGeom>
              <a:rect b="b" l="l" r="r" t="t"/>
              <a:pathLst>
                <a:path extrusionOk="0" h="30932" w="56030">
                  <a:moveTo>
                    <a:pt x="884" y="30932"/>
                  </a:moveTo>
                  <a:lnTo>
                    <a:pt x="0" y="0"/>
                  </a:lnTo>
                  <a:lnTo>
                    <a:pt x="56030" y="8131"/>
                  </a:lnTo>
                  <a:close/>
                </a:path>
              </a:pathLst>
            </a:custGeom>
            <a:solidFill>
              <a:srgbClr val="7F6000">
                <a:alpha val="39380"/>
              </a:srgbClr>
            </a:solidFill>
            <a:ln>
              <a:noFill/>
            </a:ln>
          </p:spPr>
          <p:txBody>
            <a:bodyPr/>
            <a:p/>
          </p:txBody>
        </p:sp>
        <p:grpSp>
          <p:nvGrpSpPr>
            <p:cNvPr id="1337" name="Google Shape;1337;p98"/>
            <p:cNvGrpSpPr/>
            <p:nvPr/>
          </p:nvGrpSpPr>
          <p:grpSpPr>
            <a:xfrm>
              <a:off x="716885" y="2303671"/>
              <a:ext cx="5314875" cy="885024"/>
              <a:chOff x="716785" y="2415585"/>
              <a:chExt cx="5649915" cy="931800"/>
            </a:xfrm>
          </p:grpSpPr>
          <p:grpSp>
            <p:nvGrpSpPr>
              <p:cNvPr id="1338" name="Google Shape;1338;p98"/>
              <p:cNvGrpSpPr/>
              <p:nvPr/>
            </p:nvGrpSpPr>
            <p:grpSpPr>
              <a:xfrm>
                <a:off x="716785" y="2415585"/>
                <a:ext cx="5649915" cy="931800"/>
                <a:chOff x="1021585" y="1958385"/>
                <a:chExt cx="5649915" cy="931800"/>
              </a:xfrm>
            </p:grpSpPr>
            <p:grpSp>
              <p:nvGrpSpPr>
                <p:cNvPr id="1339" name="Google Shape;1339;p98"/>
                <p:cNvGrpSpPr/>
                <p:nvPr/>
              </p:nvGrpSpPr>
              <p:grpSpPr>
                <a:xfrm>
                  <a:off x="1021585" y="1958385"/>
                  <a:ext cx="4234940" cy="931800"/>
                  <a:chOff x="2261015" y="1846445"/>
                  <a:chExt cx="4234940" cy="931800"/>
                </a:xfrm>
              </p:grpSpPr>
              <p:cxnSp>
                <p:nvCxnSpPr>
                  <p:cNvPr id="1340" name="Google Shape;1340;p98"/>
                  <p:cNvCxnSpPr/>
                  <p:nvPr/>
                </p:nvCxnSpPr>
                <p:spPr>
                  <a:xfrm flipH="1">
                    <a:off x="2261015" y="2599145"/>
                    <a:ext cx="4230600" cy="178800"/>
                  </a:xfrm>
                  <a:prstGeom prst="straightConnector1">
                    <a:avLst/>
                  </a:prstGeom>
                  <a:noFill/>
                  <a:ln cap="flat" cmpd="sng" w="19050">
                    <a:solidFill>
                      <a:srgbClr val="3C2D00"/>
                    </a:solidFill>
                    <a:prstDash val="solid"/>
                    <a:round/>
                    <a:headEnd len="med" w="med" type="none"/>
                    <a:tailEnd len="med" w="med" type="none"/>
                  </a:ln>
                </p:spPr>
              </p:cxnSp>
              <p:cxnSp>
                <p:nvCxnSpPr>
                  <p:cNvPr id="1341" name="Google Shape;1341;p98"/>
                  <p:cNvCxnSpPr/>
                  <p:nvPr/>
                </p:nvCxnSpPr>
                <p:spPr>
                  <a:xfrm flipH="1">
                    <a:off x="2261155" y="2222310"/>
                    <a:ext cx="4234800" cy="555900"/>
                  </a:xfrm>
                  <a:prstGeom prst="straightConnector1">
                    <a:avLst/>
                  </a:prstGeom>
                  <a:noFill/>
                  <a:ln cap="flat" cmpd="sng" w="19050">
                    <a:solidFill>
                      <a:srgbClr val="3C2D00"/>
                    </a:solidFill>
                    <a:prstDash val="solid"/>
                    <a:round/>
                    <a:headEnd len="med" w="med" type="none"/>
                    <a:tailEnd len="med" w="med" type="none"/>
                  </a:ln>
                </p:spPr>
              </p:cxnSp>
              <p:cxnSp>
                <p:nvCxnSpPr>
                  <p:cNvPr id="1342" name="Google Shape;1342;p98"/>
                  <p:cNvCxnSpPr/>
                  <p:nvPr/>
                </p:nvCxnSpPr>
                <p:spPr>
                  <a:xfrm flipH="1">
                    <a:off x="2261015" y="1846445"/>
                    <a:ext cx="4230600" cy="931800"/>
                  </a:xfrm>
                  <a:prstGeom prst="straightConnector1">
                    <a:avLst/>
                  </a:prstGeom>
                  <a:noFill/>
                  <a:ln cap="flat" cmpd="sng" w="19050">
                    <a:solidFill>
                      <a:srgbClr val="3C2D00"/>
                    </a:solidFill>
                    <a:prstDash val="solid"/>
                    <a:round/>
                    <a:headEnd len="med" w="med" type="none"/>
                    <a:tailEnd len="med" w="med" type="none"/>
                  </a:ln>
                </p:spPr>
              </p:cxnSp>
            </p:grpSp>
            <p:grpSp>
              <p:nvGrpSpPr>
                <p:cNvPr id="1343" name="Google Shape;1343;p98"/>
                <p:cNvGrpSpPr/>
                <p:nvPr/>
              </p:nvGrpSpPr>
              <p:grpSpPr>
                <a:xfrm>
                  <a:off x="5251300" y="1958600"/>
                  <a:ext cx="1420200" cy="754200"/>
                  <a:chOff x="5251300" y="1958600"/>
                  <a:chExt cx="1420200" cy="754200"/>
                </a:xfrm>
              </p:grpSpPr>
              <p:cxnSp>
                <p:nvCxnSpPr>
                  <p:cNvPr id="1344" name="Google Shape;1344;p98"/>
                  <p:cNvCxnSpPr/>
                  <p:nvPr/>
                </p:nvCxnSpPr>
                <p:spPr>
                  <a:xfrm rot="10800000">
                    <a:off x="5252200" y="1958600"/>
                    <a:ext cx="1419300" cy="207000"/>
                  </a:xfrm>
                  <a:prstGeom prst="straightConnector1">
                    <a:avLst/>
                  </a:prstGeom>
                  <a:noFill/>
                  <a:ln cap="flat" cmpd="sng" w="19050">
                    <a:solidFill>
                      <a:srgbClr val="3C2D00"/>
                    </a:solidFill>
                    <a:prstDash val="solid"/>
                    <a:round/>
                    <a:headEnd len="med" w="med" type="none"/>
                    <a:tailEnd len="med" w="med" type="none"/>
                  </a:ln>
                </p:spPr>
              </p:cxnSp>
              <p:cxnSp>
                <p:nvCxnSpPr>
                  <p:cNvPr id="1345" name="Google Shape;1345;p98"/>
                  <p:cNvCxnSpPr/>
                  <p:nvPr/>
                </p:nvCxnSpPr>
                <p:spPr>
                  <a:xfrm flipH="1">
                    <a:off x="5256400" y="2165600"/>
                    <a:ext cx="1415100" cy="170700"/>
                  </a:xfrm>
                  <a:prstGeom prst="straightConnector1">
                    <a:avLst/>
                  </a:prstGeom>
                  <a:noFill/>
                  <a:ln cap="flat" cmpd="sng" w="19050">
                    <a:solidFill>
                      <a:srgbClr val="3C2D00"/>
                    </a:solidFill>
                    <a:prstDash val="solid"/>
                    <a:round/>
                    <a:headEnd len="med" w="med" type="none"/>
                    <a:tailEnd len="med" w="med" type="none"/>
                  </a:ln>
                </p:spPr>
              </p:cxnSp>
              <p:cxnSp>
                <p:nvCxnSpPr>
                  <p:cNvPr id="1346" name="Google Shape;1346;p98"/>
                  <p:cNvCxnSpPr/>
                  <p:nvPr/>
                </p:nvCxnSpPr>
                <p:spPr>
                  <a:xfrm flipH="1">
                    <a:off x="5251300" y="2165600"/>
                    <a:ext cx="1420200" cy="547200"/>
                  </a:xfrm>
                  <a:prstGeom prst="straightConnector1">
                    <a:avLst/>
                  </a:prstGeom>
                  <a:noFill/>
                  <a:ln cap="flat" cmpd="sng" w="19050">
                    <a:solidFill>
                      <a:srgbClr val="3C2D00"/>
                    </a:solidFill>
                    <a:prstDash val="solid"/>
                    <a:round/>
                    <a:headEnd len="med" w="med" type="none"/>
                    <a:tailEnd len="med" w="med" type="none"/>
                  </a:ln>
                </p:spPr>
              </p:cxnSp>
            </p:grpSp>
          </p:grpSp>
          <p:sp>
            <p:nvSpPr>
              <p:cNvPr id="1347" name="Google Shape;1347;p98"/>
              <p:cNvSpPr/>
              <p:nvPr/>
            </p:nvSpPr>
            <p:spPr>
              <a:xfrm rot="4398045">
                <a:off x="2629614" y="2882436"/>
                <a:ext cx="59510" cy="72786"/>
              </a:xfrm>
              <a:prstGeom prst="triangle">
                <a:avLst>
                  <a:gd fmla="val 50000" name="adj"/>
                </a:avLst>
              </a:prstGeom>
              <a:solidFill>
                <a:srgbClr val="3C2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8" name="Google Shape;1348;p98"/>
              <p:cNvSpPr/>
              <p:nvPr/>
            </p:nvSpPr>
            <p:spPr>
              <a:xfrm rot="4755373">
                <a:off x="2655585" y="3053399"/>
                <a:ext cx="59544" cy="73073"/>
              </a:xfrm>
              <a:prstGeom prst="triangle">
                <a:avLst>
                  <a:gd fmla="val 50000" name="adj"/>
                </a:avLst>
              </a:prstGeom>
              <a:solidFill>
                <a:srgbClr val="3C2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9" name="Google Shape;1349;p98"/>
              <p:cNvSpPr/>
              <p:nvPr/>
            </p:nvSpPr>
            <p:spPr>
              <a:xfrm rot="5158546">
                <a:off x="2676523" y="3226220"/>
                <a:ext cx="59848" cy="72823"/>
              </a:xfrm>
              <a:prstGeom prst="triangle">
                <a:avLst>
                  <a:gd fmla="val 50000" name="adj"/>
                </a:avLst>
              </a:prstGeom>
              <a:solidFill>
                <a:srgbClr val="3C2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grpSp>
        <p:nvGrpSpPr>
          <p:cNvPr id="1350" name="Google Shape;1350;p98"/>
          <p:cNvGrpSpPr/>
          <p:nvPr/>
        </p:nvGrpSpPr>
        <p:grpSpPr>
          <a:xfrm>
            <a:off x="702091" y="2355362"/>
            <a:ext cx="5352206" cy="638116"/>
            <a:chOff x="702091" y="2355362"/>
            <a:chExt cx="5352206" cy="638116"/>
          </a:xfrm>
        </p:grpSpPr>
        <p:grpSp>
          <p:nvGrpSpPr>
            <p:cNvPr id="1351" name="Google Shape;1351;p98"/>
            <p:cNvGrpSpPr/>
            <p:nvPr/>
          </p:nvGrpSpPr>
          <p:grpSpPr>
            <a:xfrm>
              <a:off x="702091" y="2355362"/>
              <a:ext cx="5352206" cy="638116"/>
              <a:chOff x="1037450" y="1958385"/>
              <a:chExt cx="5627976" cy="752761"/>
            </a:xfrm>
          </p:grpSpPr>
          <p:grpSp>
            <p:nvGrpSpPr>
              <p:cNvPr id="1352" name="Google Shape;1352;p98"/>
              <p:cNvGrpSpPr/>
              <p:nvPr/>
            </p:nvGrpSpPr>
            <p:grpSpPr>
              <a:xfrm>
                <a:off x="1037450" y="1958385"/>
                <a:ext cx="4215900" cy="752700"/>
                <a:chOff x="2276880" y="1846445"/>
                <a:chExt cx="4215900" cy="752700"/>
              </a:xfrm>
            </p:grpSpPr>
            <p:cxnSp>
              <p:nvCxnSpPr>
                <p:cNvPr id="1353" name="Google Shape;1353;p98"/>
                <p:cNvCxnSpPr/>
                <p:nvPr/>
              </p:nvCxnSpPr>
              <p:spPr>
                <a:xfrm flipH="1">
                  <a:off x="2281115" y="1846445"/>
                  <a:ext cx="4210500" cy="142800"/>
                </a:xfrm>
                <a:prstGeom prst="straightConnector1">
                  <a:avLst/>
                </a:prstGeom>
                <a:noFill/>
                <a:ln cap="flat" cmpd="sng" w="19050">
                  <a:solidFill>
                    <a:srgbClr val="CC0000"/>
                  </a:solidFill>
                  <a:prstDash val="solid"/>
                  <a:round/>
                  <a:headEnd len="med" w="med" type="none"/>
                  <a:tailEnd len="med" w="med" type="none"/>
                </a:ln>
              </p:spPr>
            </p:cxnSp>
            <p:cxnSp>
              <p:nvCxnSpPr>
                <p:cNvPr id="1354" name="Google Shape;1354;p98"/>
                <p:cNvCxnSpPr/>
                <p:nvPr/>
              </p:nvCxnSpPr>
              <p:spPr>
                <a:xfrm rot="10800000">
                  <a:off x="2276880" y="1993710"/>
                  <a:ext cx="4215900" cy="228600"/>
                </a:xfrm>
                <a:prstGeom prst="straightConnector1">
                  <a:avLst/>
                </a:prstGeom>
                <a:noFill/>
                <a:ln cap="flat" cmpd="sng" w="19050">
                  <a:solidFill>
                    <a:srgbClr val="CC0000"/>
                  </a:solidFill>
                  <a:prstDash val="solid"/>
                  <a:round/>
                  <a:headEnd len="med" w="med" type="none"/>
                  <a:tailEnd len="med" w="med" type="none"/>
                </a:ln>
              </p:spPr>
            </p:cxnSp>
            <p:cxnSp>
              <p:nvCxnSpPr>
                <p:cNvPr id="1355" name="Google Shape;1355;p98"/>
                <p:cNvCxnSpPr/>
                <p:nvPr/>
              </p:nvCxnSpPr>
              <p:spPr>
                <a:xfrm rot="10800000">
                  <a:off x="2285315" y="1997645"/>
                  <a:ext cx="4206300" cy="601500"/>
                </a:xfrm>
                <a:prstGeom prst="straightConnector1">
                  <a:avLst/>
                </a:prstGeom>
                <a:noFill/>
                <a:ln cap="flat" cmpd="sng" w="19050">
                  <a:solidFill>
                    <a:srgbClr val="CC0000"/>
                  </a:solidFill>
                  <a:prstDash val="solid"/>
                  <a:round/>
                  <a:headEnd len="med" w="med" type="none"/>
                  <a:tailEnd len="med" w="med" type="none"/>
                </a:ln>
              </p:spPr>
            </p:cxnSp>
          </p:grpSp>
          <p:grpSp>
            <p:nvGrpSpPr>
              <p:cNvPr id="1356" name="Google Shape;1356;p98"/>
              <p:cNvGrpSpPr/>
              <p:nvPr/>
            </p:nvGrpSpPr>
            <p:grpSpPr>
              <a:xfrm>
                <a:off x="5252426" y="1958446"/>
                <a:ext cx="1413000" cy="752700"/>
                <a:chOff x="5252426" y="1958446"/>
                <a:chExt cx="1413000" cy="752700"/>
              </a:xfrm>
            </p:grpSpPr>
            <p:cxnSp>
              <p:nvCxnSpPr>
                <p:cNvPr id="1357" name="Google Shape;1357;p98"/>
                <p:cNvCxnSpPr/>
                <p:nvPr/>
              </p:nvCxnSpPr>
              <p:spPr>
                <a:xfrm rot="10800000">
                  <a:off x="5252426" y="1958446"/>
                  <a:ext cx="1413000" cy="486300"/>
                </a:xfrm>
                <a:prstGeom prst="straightConnector1">
                  <a:avLst/>
                </a:prstGeom>
                <a:noFill/>
                <a:ln cap="flat" cmpd="sng" w="19050">
                  <a:solidFill>
                    <a:srgbClr val="CC0000"/>
                  </a:solidFill>
                  <a:prstDash val="solid"/>
                  <a:round/>
                  <a:headEnd len="med" w="med" type="none"/>
                  <a:tailEnd len="med" w="med" type="none"/>
                </a:ln>
              </p:spPr>
            </p:cxnSp>
            <p:cxnSp>
              <p:nvCxnSpPr>
                <p:cNvPr id="1358" name="Google Shape;1358;p98"/>
                <p:cNvCxnSpPr/>
                <p:nvPr/>
              </p:nvCxnSpPr>
              <p:spPr>
                <a:xfrm rot="10800000">
                  <a:off x="5256326" y="2336146"/>
                  <a:ext cx="1409100" cy="108600"/>
                </a:xfrm>
                <a:prstGeom prst="straightConnector1">
                  <a:avLst/>
                </a:prstGeom>
                <a:noFill/>
                <a:ln cap="flat" cmpd="sng" w="19050">
                  <a:solidFill>
                    <a:srgbClr val="CC0000"/>
                  </a:solidFill>
                  <a:prstDash val="solid"/>
                  <a:round/>
                  <a:headEnd len="med" w="med" type="none"/>
                  <a:tailEnd len="med" w="med" type="none"/>
                </a:ln>
              </p:spPr>
            </p:cxnSp>
            <p:cxnSp>
              <p:nvCxnSpPr>
                <p:cNvPr id="1359" name="Google Shape;1359;p98"/>
                <p:cNvCxnSpPr/>
                <p:nvPr/>
              </p:nvCxnSpPr>
              <p:spPr>
                <a:xfrm flipH="1">
                  <a:off x="5256326" y="2444746"/>
                  <a:ext cx="1409100" cy="266400"/>
                </a:xfrm>
                <a:prstGeom prst="straightConnector1">
                  <a:avLst/>
                </a:prstGeom>
                <a:noFill/>
                <a:ln cap="flat" cmpd="sng" w="19050">
                  <a:solidFill>
                    <a:srgbClr val="CC0000"/>
                  </a:solidFill>
                  <a:prstDash val="solid"/>
                  <a:round/>
                  <a:headEnd len="med" w="med" type="none"/>
                  <a:tailEnd len="med" w="med" type="none"/>
                </a:ln>
              </p:spPr>
            </p:cxnSp>
          </p:grpSp>
        </p:grpSp>
        <p:sp>
          <p:nvSpPr>
            <p:cNvPr id="1360" name="Google Shape;1360;p98"/>
            <p:cNvSpPr/>
            <p:nvPr/>
          </p:nvSpPr>
          <p:spPr>
            <a:xfrm rot="5013504">
              <a:off x="2302700" y="2393655"/>
              <a:ext cx="56155" cy="68878"/>
            </a:xfrm>
            <a:prstGeom prst="triangle">
              <a:avLst>
                <a:gd fmla="val 50000" name="adj"/>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1" name="Google Shape;1361;p98"/>
            <p:cNvSpPr/>
            <p:nvPr/>
          </p:nvSpPr>
          <p:spPr>
            <a:xfrm rot="5546980">
              <a:off x="2305436" y="2525163"/>
              <a:ext cx="56151" cy="68742"/>
            </a:xfrm>
            <a:prstGeom prst="triangle">
              <a:avLst>
                <a:gd fmla="val 50000" name="adj"/>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62" name="Google Shape;1362;p98"/>
            <p:cNvSpPr/>
            <p:nvPr/>
          </p:nvSpPr>
          <p:spPr>
            <a:xfrm rot="5937398">
              <a:off x="2305553" y="2657261"/>
              <a:ext cx="55881" cy="68860"/>
            </a:xfrm>
            <a:prstGeom prst="triangle">
              <a:avLst>
                <a:gd fmla="val 50000" name="adj"/>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363" name="Google Shape;1363;p98"/>
          <p:cNvGrpSpPr/>
          <p:nvPr/>
        </p:nvGrpSpPr>
        <p:grpSpPr>
          <a:xfrm>
            <a:off x="716789" y="2304908"/>
            <a:ext cx="5315090" cy="710984"/>
            <a:chOff x="716789" y="2304908"/>
            <a:chExt cx="5315090" cy="710984"/>
          </a:xfrm>
        </p:grpSpPr>
        <p:grpSp>
          <p:nvGrpSpPr>
            <p:cNvPr id="1364" name="Google Shape;1364;p98"/>
            <p:cNvGrpSpPr/>
            <p:nvPr/>
          </p:nvGrpSpPr>
          <p:grpSpPr>
            <a:xfrm>
              <a:off x="716789" y="2304908"/>
              <a:ext cx="5315090" cy="710984"/>
              <a:chOff x="1021550" y="1958385"/>
              <a:chExt cx="5653750" cy="752762"/>
            </a:xfrm>
          </p:grpSpPr>
          <p:grpSp>
            <p:nvGrpSpPr>
              <p:cNvPr id="1365" name="Google Shape;1365;p98"/>
              <p:cNvGrpSpPr/>
              <p:nvPr/>
            </p:nvGrpSpPr>
            <p:grpSpPr>
              <a:xfrm>
                <a:off x="1021550" y="1958385"/>
                <a:ext cx="4231800" cy="752700"/>
                <a:chOff x="2260980" y="1846445"/>
                <a:chExt cx="4231800" cy="752700"/>
              </a:xfrm>
            </p:grpSpPr>
            <p:cxnSp>
              <p:nvCxnSpPr>
                <p:cNvPr id="1366" name="Google Shape;1366;p98"/>
                <p:cNvCxnSpPr/>
                <p:nvPr/>
              </p:nvCxnSpPr>
              <p:spPr>
                <a:xfrm rot="10800000">
                  <a:off x="2261015" y="2397245"/>
                  <a:ext cx="4230600" cy="201900"/>
                </a:xfrm>
                <a:prstGeom prst="straightConnector1">
                  <a:avLst/>
                </a:prstGeom>
                <a:noFill/>
                <a:ln cap="flat" cmpd="sng" w="19050">
                  <a:solidFill>
                    <a:srgbClr val="4B7439"/>
                  </a:solidFill>
                  <a:prstDash val="solid"/>
                  <a:round/>
                  <a:headEnd len="med" w="med" type="none"/>
                  <a:tailEnd len="med" w="med" type="none"/>
                </a:ln>
              </p:spPr>
            </p:cxnSp>
            <p:cxnSp>
              <p:nvCxnSpPr>
                <p:cNvPr id="1367" name="Google Shape;1367;p98"/>
                <p:cNvCxnSpPr/>
                <p:nvPr/>
              </p:nvCxnSpPr>
              <p:spPr>
                <a:xfrm flipH="1">
                  <a:off x="2260980" y="2222310"/>
                  <a:ext cx="4231800" cy="175200"/>
                </a:xfrm>
                <a:prstGeom prst="straightConnector1">
                  <a:avLst/>
                </a:prstGeom>
                <a:noFill/>
                <a:ln cap="flat" cmpd="sng" w="19050">
                  <a:solidFill>
                    <a:srgbClr val="4B7439"/>
                  </a:solidFill>
                  <a:prstDash val="solid"/>
                  <a:round/>
                  <a:headEnd len="med" w="med" type="none"/>
                  <a:tailEnd len="med" w="med" type="none"/>
                </a:ln>
              </p:spPr>
            </p:cxnSp>
            <p:cxnSp>
              <p:nvCxnSpPr>
                <p:cNvPr id="1368" name="Google Shape;1368;p98"/>
                <p:cNvCxnSpPr/>
                <p:nvPr/>
              </p:nvCxnSpPr>
              <p:spPr>
                <a:xfrm flipH="1">
                  <a:off x="2261015" y="1846445"/>
                  <a:ext cx="4230600" cy="551100"/>
                </a:xfrm>
                <a:prstGeom prst="straightConnector1">
                  <a:avLst/>
                </a:prstGeom>
                <a:noFill/>
                <a:ln cap="flat" cmpd="sng" w="19050">
                  <a:solidFill>
                    <a:srgbClr val="4B7439"/>
                  </a:solidFill>
                  <a:prstDash val="solid"/>
                  <a:round/>
                  <a:headEnd len="med" w="med" type="none"/>
                  <a:tailEnd len="med" w="med" type="none"/>
                </a:ln>
              </p:spPr>
            </p:cxnSp>
          </p:grpSp>
          <p:grpSp>
            <p:nvGrpSpPr>
              <p:cNvPr id="1369" name="Google Shape;1369;p98"/>
              <p:cNvGrpSpPr/>
              <p:nvPr/>
            </p:nvGrpSpPr>
            <p:grpSpPr>
              <a:xfrm>
                <a:off x="5252100" y="1958447"/>
                <a:ext cx="1423200" cy="752700"/>
                <a:chOff x="5252100" y="1958447"/>
                <a:chExt cx="1423200" cy="752700"/>
              </a:xfrm>
            </p:grpSpPr>
            <p:cxnSp>
              <p:nvCxnSpPr>
                <p:cNvPr id="1370" name="Google Shape;1370;p98"/>
                <p:cNvCxnSpPr/>
                <p:nvPr/>
              </p:nvCxnSpPr>
              <p:spPr>
                <a:xfrm rot="10800000">
                  <a:off x="5252100" y="1958447"/>
                  <a:ext cx="1423200" cy="343500"/>
                </a:xfrm>
                <a:prstGeom prst="straightConnector1">
                  <a:avLst/>
                </a:prstGeom>
                <a:noFill/>
                <a:ln cap="flat" cmpd="sng" w="19050">
                  <a:solidFill>
                    <a:srgbClr val="4B7439"/>
                  </a:solidFill>
                  <a:prstDash val="solid"/>
                  <a:round/>
                  <a:headEnd len="med" w="med" type="none"/>
                  <a:tailEnd len="med" w="med" type="none"/>
                </a:ln>
              </p:spPr>
            </p:cxnSp>
            <p:cxnSp>
              <p:nvCxnSpPr>
                <p:cNvPr id="1371" name="Google Shape;1371;p98"/>
                <p:cNvCxnSpPr/>
                <p:nvPr/>
              </p:nvCxnSpPr>
              <p:spPr>
                <a:xfrm flipH="1">
                  <a:off x="5256300" y="2301947"/>
                  <a:ext cx="1419000" cy="34200"/>
                </a:xfrm>
                <a:prstGeom prst="straightConnector1">
                  <a:avLst/>
                </a:prstGeom>
                <a:noFill/>
                <a:ln cap="flat" cmpd="sng" w="19050">
                  <a:solidFill>
                    <a:srgbClr val="4B7439"/>
                  </a:solidFill>
                  <a:prstDash val="solid"/>
                  <a:round/>
                  <a:headEnd len="med" w="med" type="none"/>
                  <a:tailEnd len="med" w="med" type="none"/>
                </a:ln>
              </p:spPr>
            </p:cxnSp>
            <p:cxnSp>
              <p:nvCxnSpPr>
                <p:cNvPr id="1372" name="Google Shape;1372;p98"/>
                <p:cNvCxnSpPr/>
                <p:nvPr/>
              </p:nvCxnSpPr>
              <p:spPr>
                <a:xfrm flipH="1">
                  <a:off x="5256300" y="2301947"/>
                  <a:ext cx="1419000" cy="409200"/>
                </a:xfrm>
                <a:prstGeom prst="straightConnector1">
                  <a:avLst/>
                </a:prstGeom>
                <a:noFill/>
                <a:ln cap="flat" cmpd="sng" w="19050">
                  <a:solidFill>
                    <a:srgbClr val="4B7439"/>
                  </a:solidFill>
                  <a:prstDash val="solid"/>
                  <a:round/>
                  <a:headEnd len="med" w="med" type="none"/>
                  <a:tailEnd len="med" w="med" type="none"/>
                </a:ln>
              </p:spPr>
            </p:cxnSp>
          </p:grpSp>
        </p:grpSp>
        <p:sp>
          <p:nvSpPr>
            <p:cNvPr id="1373" name="Google Shape;1373;p98"/>
            <p:cNvSpPr/>
            <p:nvPr/>
          </p:nvSpPr>
          <p:spPr>
            <a:xfrm rot="4938237">
              <a:off x="2181634" y="2594783"/>
              <a:ext cx="56004" cy="68816"/>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4" name="Google Shape;1374;p98"/>
            <p:cNvSpPr/>
            <p:nvPr/>
          </p:nvSpPr>
          <p:spPr>
            <a:xfrm rot="5436766">
              <a:off x="2197098" y="2727865"/>
              <a:ext cx="56103" cy="68700"/>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5" name="Google Shape;1375;p98"/>
            <p:cNvSpPr/>
            <p:nvPr/>
          </p:nvSpPr>
          <p:spPr>
            <a:xfrm rot="5713332">
              <a:off x="2197137" y="2862411"/>
              <a:ext cx="56033" cy="68637"/>
            </a:xfrm>
            <a:prstGeom prst="triangle">
              <a:avLst>
                <a:gd fmla="val 50000" name="adj"/>
              </a:avLst>
            </a:prstGeom>
            <a:solidFill>
              <a:srgbClr val="4B743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76" name="Google Shape;1376;p98"/>
          <p:cNvSpPr txBox="1"/>
          <p:nvPr/>
        </p:nvSpPr>
        <p:spPr>
          <a:xfrm>
            <a:off x="324000" y="3748300"/>
            <a:ext cx="8496000" cy="672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Sawirku waa rogan yahay (hoos-u-roggan) sababtoo ah iftiinka ka yimaada dusha shayga waxaa loo jajabiyaa si uu u sameeyo hoosta sawirka, iyo si ka soo horjeeda.</a:t>
            </a:r>
            <a:r>
              <a:rPr b="1"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1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33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sp>
        <p:nvSpPr>
          <p:cNvPr id="1381" name="Google Shape;1381;p99"/>
          <p:cNvSpPr/>
          <p:nvPr/>
        </p:nvSpPr>
        <p:spPr>
          <a:xfrm>
            <a:off x="6416225" y="1115200"/>
            <a:ext cx="2480400" cy="1602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2" name="Google Shape;1382;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Ifiinka diiradda saarista si loo sameeyo sawir (Focusing light to form an image)</a:t>
            </a:r>
            <a:endParaRPr/>
          </a:p>
        </p:txBody>
      </p:sp>
      <p:pic>
        <p:nvPicPr>
          <p:cNvPr id="1383" name="Google Shape;1383;p99"/>
          <p:cNvPicPr preferRelativeResize="0"/>
          <p:nvPr/>
        </p:nvPicPr>
        <p:blipFill>
          <a:blip r:embed="rId3">
            <a:alphaModFix/>
          </a:blip>
          <a:stretch>
            <a:fillRect/>
          </a:stretch>
        </p:blipFill>
        <p:spPr>
          <a:xfrm>
            <a:off x="6476325" y="1115200"/>
            <a:ext cx="1998725" cy="1407922"/>
          </a:xfrm>
          <a:prstGeom prst="rect">
            <a:avLst/>
          </a:prstGeom>
          <a:noFill/>
          <a:ln>
            <a:noFill/>
          </a:ln>
        </p:spPr>
      </p:pic>
      <p:sp>
        <p:nvSpPr>
          <p:cNvPr id="1384" name="Google Shape;1384;p99"/>
          <p:cNvSpPr txBox="1"/>
          <p:nvPr/>
        </p:nvSpPr>
        <p:spPr>
          <a:xfrm>
            <a:off x="329950" y="742750"/>
            <a:ext cx="6723900" cy="68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 (lens) waxay sawir ka sameysaa penguin-ka shaashad cad. Dooro ikhtiyaarka saxda ah si aad u dhamaystirto jumlado kasta.</a:t>
            </a:r>
            <a:br>
              <a:rPr lang="en-GB" sz="1800">
                <a:latin typeface="Lexend"/>
                <a:ea typeface="Lexend"/>
                <a:cs typeface="Lexend"/>
                <a:sym typeface="Lexend"/>
              </a:rPr>
            </a:b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385" name="Google Shape;1385;p99"/>
          <p:cNvGrpSpPr/>
          <p:nvPr/>
        </p:nvGrpSpPr>
        <p:grpSpPr>
          <a:xfrm>
            <a:off x="338806" y="1967818"/>
            <a:ext cx="393786" cy="393786"/>
            <a:chOff x="1020916" y="1442088"/>
            <a:chExt cx="457200" cy="457200"/>
          </a:xfrm>
        </p:grpSpPr>
        <p:pic>
          <p:nvPicPr>
            <p:cNvPr id="1386" name="Google Shape;1386;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87" name="Google Shape;138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88" name="Google Shape;1388;p99"/>
          <p:cNvGrpSpPr/>
          <p:nvPr/>
        </p:nvGrpSpPr>
        <p:grpSpPr>
          <a:xfrm>
            <a:off x="3413981" y="1993856"/>
            <a:ext cx="393786" cy="393786"/>
            <a:chOff x="1020916" y="1442088"/>
            <a:chExt cx="457200" cy="457200"/>
          </a:xfrm>
        </p:grpSpPr>
        <p:pic>
          <p:nvPicPr>
            <p:cNvPr id="1389" name="Google Shape;1389;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0" name="Google Shape;1390;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91" name="Google Shape;1391;p99"/>
          <p:cNvGrpSpPr/>
          <p:nvPr/>
        </p:nvGrpSpPr>
        <p:grpSpPr>
          <a:xfrm>
            <a:off x="323619" y="3257350"/>
            <a:ext cx="393786" cy="393786"/>
            <a:chOff x="1020916" y="1442088"/>
            <a:chExt cx="457200" cy="457200"/>
          </a:xfrm>
        </p:grpSpPr>
        <p:pic>
          <p:nvPicPr>
            <p:cNvPr id="1392" name="Google Shape;1392;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3" name="Google Shape;139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94" name="Google Shape;1394;p99"/>
          <p:cNvGrpSpPr/>
          <p:nvPr/>
        </p:nvGrpSpPr>
        <p:grpSpPr>
          <a:xfrm>
            <a:off x="2866994" y="3257350"/>
            <a:ext cx="393786" cy="393786"/>
            <a:chOff x="1020916" y="1442088"/>
            <a:chExt cx="457200" cy="457200"/>
          </a:xfrm>
        </p:grpSpPr>
        <p:pic>
          <p:nvPicPr>
            <p:cNvPr id="1395" name="Google Shape;139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96" name="Google Shape;139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397" name="Google Shape;1397;p99"/>
          <p:cNvSpPr txBox="1"/>
          <p:nvPr/>
        </p:nvSpPr>
        <p:spPr>
          <a:xfrm>
            <a:off x="878538" y="1891625"/>
            <a:ext cx="26925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hal jiho oo kaliya oo xagga muraayadda (lens) ah.</a:t>
            </a:r>
            <a:endParaRPr sz="1800">
              <a:solidFill>
                <a:schemeClr val="dk1"/>
              </a:solidFill>
              <a:latin typeface="Lexend"/>
              <a:ea typeface="Lexend"/>
              <a:cs typeface="Lexend"/>
              <a:sym typeface="Lexend"/>
            </a:endParaRPr>
          </a:p>
        </p:txBody>
      </p:sp>
      <p:sp>
        <p:nvSpPr>
          <p:cNvPr id="1398" name="Google Shape;1398;p99"/>
          <p:cNvSpPr txBox="1"/>
          <p:nvPr/>
        </p:nvSpPr>
        <p:spPr>
          <a:xfrm>
            <a:off x="3938525" y="1928825"/>
            <a:ext cx="22470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jihooyin badan oo xagga muraayadda (lens) ah.</a:t>
            </a:r>
            <a:endParaRPr sz="1800">
              <a:solidFill>
                <a:schemeClr val="dk1"/>
              </a:solidFill>
              <a:latin typeface="Lexend"/>
              <a:ea typeface="Lexend"/>
              <a:cs typeface="Lexend"/>
              <a:sym typeface="Lexend"/>
            </a:endParaRPr>
          </a:p>
        </p:txBody>
      </p:sp>
      <p:sp>
        <p:nvSpPr>
          <p:cNvPr id="1399" name="Google Shape;1399;p99"/>
          <p:cNvSpPr txBox="1"/>
          <p:nvPr/>
        </p:nvSpPr>
        <p:spPr>
          <a:xfrm>
            <a:off x="810050" y="3257350"/>
            <a:ext cx="19986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hal iftiin (ray of light) oo dhex mara muraayadda (lens) penguin-ka.</a:t>
            </a:r>
            <a:endParaRPr sz="1800">
              <a:solidFill>
                <a:schemeClr val="dk1"/>
              </a:solidFill>
              <a:latin typeface="Lexend"/>
              <a:ea typeface="Lexend"/>
              <a:cs typeface="Lexend"/>
              <a:sym typeface="Lexend"/>
            </a:endParaRPr>
          </a:p>
        </p:txBody>
      </p:sp>
      <p:sp>
        <p:nvSpPr>
          <p:cNvPr id="1400" name="Google Shape;1400;p99"/>
          <p:cNvSpPr txBox="1"/>
          <p:nvPr/>
        </p:nvSpPr>
        <p:spPr>
          <a:xfrm>
            <a:off x="3330525" y="3257350"/>
            <a:ext cx="24804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iftiin badan (rays of light) oo dhex mara muraayadda (lens) meelo kala duwan oo penguin-ka ah.</a:t>
            </a:r>
            <a:endParaRPr sz="1800">
              <a:solidFill>
                <a:schemeClr val="dk1"/>
              </a:solidFill>
              <a:latin typeface="Lexend"/>
              <a:ea typeface="Lexend"/>
              <a:cs typeface="Lexend"/>
              <a:sym typeface="Lexend"/>
            </a:endParaRPr>
          </a:p>
        </p:txBody>
      </p:sp>
      <p:grpSp>
        <p:nvGrpSpPr>
          <p:cNvPr id="1401" name="Google Shape;1401;p99"/>
          <p:cNvGrpSpPr/>
          <p:nvPr/>
        </p:nvGrpSpPr>
        <p:grpSpPr>
          <a:xfrm>
            <a:off x="5878294" y="3257350"/>
            <a:ext cx="393786" cy="393786"/>
            <a:chOff x="1020916" y="1442088"/>
            <a:chExt cx="457200" cy="457200"/>
          </a:xfrm>
        </p:grpSpPr>
        <p:pic>
          <p:nvPicPr>
            <p:cNvPr id="1402" name="Google Shape;1402;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403" name="Google Shape;140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404" name="Google Shape;1404;p99"/>
          <p:cNvSpPr txBox="1"/>
          <p:nvPr/>
        </p:nvSpPr>
        <p:spPr>
          <a:xfrm>
            <a:off x="6369550" y="3257350"/>
            <a:ext cx="2480400" cy="1549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iftiin badan (rays of light) oo dhex mara muraayadda (lens), dhamaantood isla meel penguin-ka ah.</a:t>
            </a:r>
            <a:endParaRPr sz="1800">
              <a:solidFill>
                <a:schemeClr val="dk1"/>
              </a:solidFill>
              <a:latin typeface="Lexend"/>
              <a:ea typeface="Lexend"/>
              <a:cs typeface="Lexend"/>
              <a:sym typeface="Lexend"/>
            </a:endParaRPr>
          </a:p>
        </p:txBody>
      </p:sp>
      <p:sp>
        <p:nvSpPr>
          <p:cNvPr id="1405" name="Google Shape;1405;p99"/>
          <p:cNvSpPr txBox="1"/>
          <p:nvPr/>
        </p:nvSpPr>
        <p:spPr>
          <a:xfrm>
            <a:off x="323625" y="1523725"/>
            <a:ext cx="63813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Iftiin (Light) ka imanaya meel kasta oo penguin-ka ah wuxuu u socdaa …</a:t>
            </a:r>
            <a:endParaRPr sz="1800">
              <a:solidFill>
                <a:srgbClr val="000000"/>
              </a:solidFill>
              <a:latin typeface="Lexend"/>
              <a:ea typeface="Lexend"/>
              <a:cs typeface="Lexend"/>
              <a:sym typeface="Lexend"/>
            </a:endParaRPr>
          </a:p>
        </p:txBody>
      </p:sp>
      <p:sp>
        <p:nvSpPr>
          <p:cNvPr id="1406" name="Google Shape;1406;p99"/>
          <p:cNvSpPr txBox="1"/>
          <p:nvPr/>
        </p:nvSpPr>
        <p:spPr>
          <a:xfrm>
            <a:off x="323625" y="2819125"/>
            <a:ext cx="63813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2) Hal dhibic oo sawirka ah waxaa abuura…</a:t>
            </a:r>
            <a:endParaRPr sz="1800">
              <a:solidFill>
                <a:srgbClr val="000000"/>
              </a:solidFill>
              <a:latin typeface="Lexend"/>
              <a:ea typeface="Lexend"/>
              <a:cs typeface="Lexend"/>
              <a:sym typeface="Lexend"/>
            </a:endParaRPr>
          </a:p>
        </p:txBody>
      </p:sp>
      <p:sp>
        <p:nvSpPr>
          <p:cNvPr id="1407" name="Google Shape;1407;p99"/>
          <p:cNvSpPr txBox="1"/>
          <p:nvPr/>
        </p:nvSpPr>
        <p:spPr>
          <a:xfrm>
            <a:off x="6476325" y="2361925"/>
            <a:ext cx="10950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penguin</a:t>
            </a:r>
            <a:endParaRPr sz="1800">
              <a:solidFill>
                <a:srgbClr val="000000"/>
              </a:solidFill>
              <a:latin typeface="Lexend"/>
              <a:ea typeface="Lexend"/>
              <a:cs typeface="Lexend"/>
              <a:sym typeface="Lexend"/>
            </a:endParaRPr>
          </a:p>
        </p:txBody>
      </p:sp>
      <p:sp>
        <p:nvSpPr>
          <p:cNvPr id="1408" name="Google Shape;1408;p99"/>
          <p:cNvSpPr txBox="1"/>
          <p:nvPr/>
        </p:nvSpPr>
        <p:spPr>
          <a:xfrm>
            <a:off x="7137600" y="1177532"/>
            <a:ext cx="5604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 (lens)</a:t>
            </a:r>
            <a:endParaRPr sz="1800">
              <a:solidFill>
                <a:srgbClr val="000000"/>
              </a:solidFill>
              <a:latin typeface="Lexend"/>
              <a:ea typeface="Lexend"/>
              <a:cs typeface="Lexend"/>
              <a:sym typeface="Lexend"/>
            </a:endParaRPr>
          </a:p>
        </p:txBody>
      </p:sp>
      <p:sp>
        <p:nvSpPr>
          <p:cNvPr id="1409" name="Google Shape;1409;p99"/>
          <p:cNvSpPr txBox="1"/>
          <p:nvPr/>
        </p:nvSpPr>
        <p:spPr>
          <a:xfrm>
            <a:off x="8128200" y="2168125"/>
            <a:ext cx="9192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 (image)</a:t>
            </a:r>
            <a:endParaRPr sz="1800">
              <a:solidFill>
                <a:srgbClr val="000000"/>
              </a:solidFill>
              <a:latin typeface="Lexend"/>
              <a:ea typeface="Lexend"/>
              <a:cs typeface="Lexend"/>
              <a:sym typeface="Lexend"/>
            </a:endParaRPr>
          </a:p>
        </p:txBody>
      </p:sp>
      <p:cxnSp>
        <p:nvCxnSpPr>
          <p:cNvPr id="1410" name="Google Shape;1410;p99"/>
          <p:cNvCxnSpPr/>
          <p:nvPr/>
        </p:nvCxnSpPr>
        <p:spPr>
          <a:xfrm>
            <a:off x="8232575" y="2008925"/>
            <a:ext cx="12900" cy="216600"/>
          </a:xfrm>
          <a:prstGeom prst="straightConnector1">
            <a:avLst/>
          </a:prstGeom>
          <a:noFill/>
          <a:ln cap="flat" cmpd="sng" w="38100">
            <a:solidFill>
              <a:schemeClr val="accent4"/>
            </a:solidFill>
            <a:prstDash val="solid"/>
            <a:round/>
            <a:headEnd len="med" w="med" type="none"/>
            <a:tailEnd len="med" w="med" type="none"/>
          </a:ln>
        </p:spPr>
      </p:cxnSp>
      <p:pic>
        <p:nvPicPr>
          <p:cNvPr id="1411" name="Google Shape;1411;p99"/>
          <p:cNvPicPr preferRelativeResize="0"/>
          <p:nvPr/>
        </p:nvPicPr>
        <p:blipFill>
          <a:blip r:embed="rId5">
            <a:alphaModFix/>
          </a:blip>
          <a:stretch>
            <a:fillRect/>
          </a:stretch>
        </p:blipFill>
        <p:spPr>
          <a:xfrm>
            <a:off x="5789533" y="2219413"/>
            <a:ext cx="396000" cy="419100"/>
          </a:xfrm>
          <a:prstGeom prst="rect">
            <a:avLst/>
          </a:prstGeom>
          <a:noFill/>
          <a:ln>
            <a:noFill/>
          </a:ln>
        </p:spPr>
      </p:pic>
      <p:pic>
        <p:nvPicPr>
          <p:cNvPr id="1412" name="Google Shape;1412;p99"/>
          <p:cNvPicPr preferRelativeResize="0"/>
          <p:nvPr/>
        </p:nvPicPr>
        <p:blipFill>
          <a:blip r:embed="rId5">
            <a:alphaModFix/>
          </a:blip>
          <a:stretch>
            <a:fillRect/>
          </a:stretch>
        </p:blipFill>
        <p:spPr>
          <a:xfrm>
            <a:off x="8106258" y="440131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pic>
        <p:nvPicPr>
          <p:cNvPr id="1417" name="Google Shape;1417;p100"/>
          <p:cNvPicPr preferRelativeResize="0"/>
          <p:nvPr/>
        </p:nvPicPr>
        <p:blipFill>
          <a:blip r:embed="rId3">
            <a:alphaModFix/>
          </a:blip>
          <a:stretch>
            <a:fillRect/>
          </a:stretch>
        </p:blipFill>
        <p:spPr>
          <a:xfrm>
            <a:off x="989375" y="1820075"/>
            <a:ext cx="6955000" cy="1590950"/>
          </a:xfrm>
          <a:prstGeom prst="rect">
            <a:avLst/>
          </a:prstGeom>
          <a:noFill/>
          <a:ln>
            <a:noFill/>
          </a:ln>
        </p:spPr>
      </p:pic>
      <p:sp>
        <p:nvSpPr>
          <p:cNvPr id="1418" name="Google Shape;1418;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Ifiinka diiradda saarista si loo sameeyo sawir (Focusing light to form an image)</a:t>
            </a:r>
            <a:endParaRPr/>
          </a:p>
        </p:txBody>
      </p:sp>
      <p:sp>
        <p:nvSpPr>
          <p:cNvPr id="1419" name="Google Shape;1419;p100"/>
          <p:cNvSpPr txBox="1"/>
          <p:nvPr>
            <p:ph idx="1" type="body"/>
          </p:nvPr>
        </p:nvSpPr>
        <p:spPr>
          <a:xfrm>
            <a:off x="324000" y="3922775"/>
            <a:ext cx="8237700" cy="6636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Sawirku (image) wuxuu la mid noqonayaa cabbirka labada muraayadood (lenses).</a:t>
            </a:r>
            <a:endParaRPr sz="2000"/>
          </a:p>
          <a:p>
            <a:pPr indent="-355600" lvl="0" marL="457200" rtl="0" algn="l">
              <a:spcBef>
                <a:spcPts val="0"/>
              </a:spcBef>
              <a:spcAft>
                <a:spcPts val="0"/>
              </a:spcAft>
              <a:buSzPts val="2000"/>
              <a:buChar char="●"/>
            </a:pPr>
            <a:r>
              <a:rPr lang="en-GB" sz="1400">
                <a:latin typeface="Lexend"/>
              </a:rPr>
              <a:t>Sawirku (image) kuma iftiimo sida muraayadda (lens) yar.</a:t>
            </a:r>
            <a:endParaRPr sz="2000"/>
          </a:p>
        </p:txBody>
      </p:sp>
      <p:sp>
        <p:nvSpPr>
          <p:cNvPr id="1420" name="Google Shape;1420;p100"/>
          <p:cNvSpPr txBox="1"/>
          <p:nvPr>
            <p:ph idx="1" type="body"/>
          </p:nvPr>
        </p:nvSpPr>
        <p:spPr>
          <a:xfrm>
            <a:off x="324000" y="798575"/>
            <a:ext cx="7135200" cy="6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muraayad (lens) weyn iyo muraayad (lens) yar ay isku dherer diirad (focal length) leeyihiin, oo mid loo beddelo midka kale:</a:t>
            </a:r>
            <a:r>
              <a:rPr lang="en-GB" sz="1400">
                <a:latin typeface="Lexend"/>
              </a:rPr>
              <a:t/>
            </a:r>
            <a:r>
              <a:rPr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r>
              <a:rPr b="1" lang="en-GB" sz="1400">
                <a:latin typeface="Lexend"/>
              </a:rPr>
              <a:t/>
            </a:r>
            <a:r>
              <a:rPr lang="en-GB" sz="1400">
                <a:latin typeface="Lexend"/>
              </a:rPr>
              <a:t/>
            </a:r>
            <a:endParaRPr sz="2000"/>
          </a:p>
        </p:txBody>
      </p:sp>
      <p:sp>
        <p:nvSpPr>
          <p:cNvPr id="1421" name="Google Shape;1421;p100"/>
          <p:cNvSpPr txBox="1"/>
          <p:nvPr/>
        </p:nvSpPr>
        <p:spPr>
          <a:xfrm>
            <a:off x="989925" y="3200125"/>
            <a:ext cx="10950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penguin</a:t>
            </a:r>
            <a:endParaRPr sz="1800">
              <a:solidFill>
                <a:srgbClr val="000000"/>
              </a:solidFill>
              <a:latin typeface="Lexend"/>
              <a:ea typeface="Lexend"/>
              <a:cs typeface="Lexend"/>
              <a:sym typeface="Lexend"/>
            </a:endParaRPr>
          </a:p>
        </p:txBody>
      </p:sp>
      <p:sp>
        <p:nvSpPr>
          <p:cNvPr id="1422" name="Google Shape;1422;p100"/>
          <p:cNvSpPr txBox="1"/>
          <p:nvPr/>
        </p:nvSpPr>
        <p:spPr>
          <a:xfrm>
            <a:off x="1651200" y="2015732"/>
            <a:ext cx="5604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 (lens)</a:t>
            </a:r>
            <a:endParaRPr sz="1800">
              <a:solidFill>
                <a:srgbClr val="000000"/>
              </a:solidFill>
              <a:latin typeface="Lexend"/>
              <a:ea typeface="Lexend"/>
              <a:cs typeface="Lexend"/>
              <a:sym typeface="Lexend"/>
            </a:endParaRPr>
          </a:p>
        </p:txBody>
      </p:sp>
      <p:sp>
        <p:nvSpPr>
          <p:cNvPr id="1423" name="Google Shape;1423;p100"/>
          <p:cNvSpPr txBox="1"/>
          <p:nvPr/>
        </p:nvSpPr>
        <p:spPr>
          <a:xfrm>
            <a:off x="2641800" y="3006325"/>
            <a:ext cx="9192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 (image)</a:t>
            </a:r>
            <a:endParaRPr sz="1800">
              <a:solidFill>
                <a:srgbClr val="000000"/>
              </a:solidFill>
              <a:latin typeface="Lexend"/>
              <a:ea typeface="Lexend"/>
              <a:cs typeface="Lexend"/>
              <a:sym typeface="Lexend"/>
            </a:endParaRPr>
          </a:p>
        </p:txBody>
      </p:sp>
      <p:cxnSp>
        <p:nvCxnSpPr>
          <p:cNvPr id="1424" name="Google Shape;1424;p100"/>
          <p:cNvCxnSpPr/>
          <p:nvPr/>
        </p:nvCxnSpPr>
        <p:spPr>
          <a:xfrm>
            <a:off x="2746175" y="2847125"/>
            <a:ext cx="12900" cy="216600"/>
          </a:xfrm>
          <a:prstGeom prst="straightConnector1">
            <a:avLst/>
          </a:prstGeom>
          <a:noFill/>
          <a:ln cap="flat" cmpd="sng" w="38100">
            <a:solidFill>
              <a:schemeClr val="accent4"/>
            </a:solidFill>
            <a:prstDash val="solid"/>
            <a:round/>
            <a:headEnd len="med" w="med" type="none"/>
            <a:tailEnd len="med" w="med" type="none"/>
          </a:ln>
        </p:spPr>
      </p:cxnSp>
      <p:sp>
        <p:nvSpPr>
          <p:cNvPr id="1425" name="Google Shape;1425;p100"/>
          <p:cNvSpPr txBox="1"/>
          <p:nvPr/>
        </p:nvSpPr>
        <p:spPr>
          <a:xfrm>
            <a:off x="5104725" y="3200125"/>
            <a:ext cx="10950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penguin</a:t>
            </a:r>
            <a:endParaRPr sz="1800">
              <a:solidFill>
                <a:srgbClr val="000000"/>
              </a:solidFill>
              <a:latin typeface="Lexend"/>
              <a:ea typeface="Lexend"/>
              <a:cs typeface="Lexend"/>
              <a:sym typeface="Lexend"/>
            </a:endParaRPr>
          </a:p>
        </p:txBody>
      </p:sp>
      <p:sp>
        <p:nvSpPr>
          <p:cNvPr id="1426" name="Google Shape;1426;p100"/>
          <p:cNvSpPr txBox="1"/>
          <p:nvPr/>
        </p:nvSpPr>
        <p:spPr>
          <a:xfrm>
            <a:off x="4976398" y="1886050"/>
            <a:ext cx="17874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muraayad (lens) yar</a:t>
            </a:r>
            <a:endParaRPr sz="1800">
              <a:solidFill>
                <a:srgbClr val="000000"/>
              </a:solidFill>
              <a:latin typeface="Lexend"/>
              <a:ea typeface="Lexend"/>
              <a:cs typeface="Lexend"/>
              <a:sym typeface="Lexend"/>
            </a:endParaRPr>
          </a:p>
        </p:txBody>
      </p:sp>
      <p:sp>
        <p:nvSpPr>
          <p:cNvPr id="1427" name="Google Shape;1427;p100"/>
          <p:cNvSpPr txBox="1"/>
          <p:nvPr/>
        </p:nvSpPr>
        <p:spPr>
          <a:xfrm>
            <a:off x="6756600" y="3032838"/>
            <a:ext cx="1519200" cy="335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sawir (image) gudcur ah</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428" name="Google Shape;1428;p100"/>
          <p:cNvCxnSpPr/>
          <p:nvPr/>
        </p:nvCxnSpPr>
        <p:spPr>
          <a:xfrm>
            <a:off x="6860975" y="2847125"/>
            <a:ext cx="12900" cy="216600"/>
          </a:xfrm>
          <a:prstGeom prst="straightConnector1">
            <a:avLst/>
          </a:prstGeom>
          <a:noFill/>
          <a:ln cap="flat" cmpd="sng" w="38100">
            <a:solidFill>
              <a:schemeClr val="accent4"/>
            </a:solidFill>
            <a:prstDash val="solid"/>
            <a:round/>
            <a:headEnd len="med" w="med" type="none"/>
            <a:tailEnd len="med" w="med" type="none"/>
          </a:ln>
        </p:spPr>
      </p:cxnSp>
      <p:cxnSp>
        <p:nvCxnSpPr>
          <p:cNvPr id="1429" name="Google Shape;1429;p100"/>
          <p:cNvCxnSpPr/>
          <p:nvPr/>
        </p:nvCxnSpPr>
        <p:spPr>
          <a:xfrm>
            <a:off x="5969200" y="2166750"/>
            <a:ext cx="172500" cy="3288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Xoogaynta iftiinka si loo sameeyo sawir (image)</a:t>
            </a:r>
            <a:endParaRPr/>
          </a:p>
        </p:txBody>
      </p:sp>
      <p:sp>
        <p:nvSpPr>
          <p:cNvPr id="1435" name="Google Shape;1435;p101"/>
          <p:cNvSpPr txBox="1"/>
          <p:nvPr>
            <p:ph idx="1" type="body"/>
          </p:nvPr>
        </p:nvSpPr>
        <p:spPr>
          <a:xfrm>
            <a:off x="324000" y="3617975"/>
            <a:ext cx="8237700" cy="1069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Si kastaba ha ahaatee, muraayadda (lens) yari waxay ka sameysaa sawir (image) mugdi ah marka loo eego muraayadda weyn, sababtoo ah iftiinka ka yimaada qodob kasta oo shayga ah in yar oo ka mid ah ayaa dhex mari kara una gaari kara shaashadda.</a:t>
            </a:r>
            <a:r>
              <a:rPr lang="en-GB" sz="1400">
                <a:latin typeface="Lexend"/>
              </a:rPr>
              <a:t/>
            </a:r>
            <a:endParaRPr sz="1900"/>
          </a:p>
        </p:txBody>
      </p:sp>
      <p:pic>
        <p:nvPicPr>
          <p:cNvPr id="1436" name="Google Shape;1436;p101"/>
          <p:cNvPicPr preferRelativeResize="0"/>
          <p:nvPr/>
        </p:nvPicPr>
        <p:blipFill rotWithShape="1">
          <a:blip r:embed="rId3">
            <a:alphaModFix/>
          </a:blip>
          <a:srcRect b="0" l="0" r="0" t="50583"/>
          <a:stretch/>
        </p:blipFill>
        <p:spPr>
          <a:xfrm>
            <a:off x="325900" y="2112625"/>
            <a:ext cx="3917958" cy="1189119"/>
          </a:xfrm>
          <a:prstGeom prst="rect">
            <a:avLst/>
          </a:prstGeom>
          <a:noFill/>
          <a:ln>
            <a:noFill/>
          </a:ln>
        </p:spPr>
      </p:pic>
      <p:pic>
        <p:nvPicPr>
          <p:cNvPr id="1437" name="Google Shape;1437;p101"/>
          <p:cNvPicPr preferRelativeResize="0"/>
          <p:nvPr/>
        </p:nvPicPr>
        <p:blipFill rotWithShape="1">
          <a:blip r:embed="rId3">
            <a:alphaModFix/>
          </a:blip>
          <a:srcRect b="53845" l="0" r="0" t="379"/>
          <a:stretch/>
        </p:blipFill>
        <p:spPr>
          <a:xfrm>
            <a:off x="4854442" y="2112620"/>
            <a:ext cx="3917958" cy="1101484"/>
          </a:xfrm>
          <a:prstGeom prst="rect">
            <a:avLst/>
          </a:prstGeom>
          <a:noFill/>
          <a:ln>
            <a:noFill/>
          </a:ln>
        </p:spPr>
      </p:pic>
      <p:sp>
        <p:nvSpPr>
          <p:cNvPr id="1438" name="Google Shape;1438;p101"/>
          <p:cNvSpPr txBox="1"/>
          <p:nvPr>
            <p:ph idx="1" type="body"/>
          </p:nvPr>
        </p:nvSpPr>
        <p:spPr>
          <a:xfrm>
            <a:off x="324000" y="780925"/>
            <a:ext cx="8496000" cy="1038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400">
                <a:latin typeface="Lexend"/>
              </a:rPr>
              <a:t>Muraayadaha (lenses) isku dhererka (focal length) leh waxay soo saaraan sawirro (images) isku</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sz="1900"/>
          </a:p>
          <a:p>
            <a:pPr indent="0" lvl="0" marL="0" rtl="0" algn="l">
              <a:spcBef>
                <a:spcPts val="0"/>
              </a:spcBef>
              <a:spcAft>
                <a:spcPts val="1000"/>
              </a:spcAft>
              <a:buNone/>
            </a:pPr>
            <a:r>
              <a:rPr lang="en-GB" sz="1400">
                <a:latin typeface="Lexend"/>
              </a:rPr>
              <a:t>cabbir ah, iyadoon loo eegin muraayadda yar. Labada muraayadoodba waxay u jajabiyaan (refract) iftiinka isla qodobka shayga isla qodobka shaashadda.</a:t>
            </a:r>
            <a:r>
              <a:rPr lang="en-GB" sz="1400">
                <a:latin typeface="Lexend"/>
              </a:rPr>
              <a:t/>
            </a:r>
            <a:r>
              <a:rPr b="1" lang="en-GB" sz="1400">
                <a:latin typeface="Lexend"/>
              </a:rPr>
              <a:t/>
            </a:r>
            <a:r>
              <a:rPr lang="en-GB" sz="1400">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Xoogaynta iftiinka si loo sameeyo sawir (image)</a:t>
            </a:r>
            <a:endParaRPr/>
          </a:p>
        </p:txBody>
      </p:sp>
      <p:sp>
        <p:nvSpPr>
          <p:cNvPr id="1444" name="Google Shape;1444;p102"/>
          <p:cNvSpPr txBox="1"/>
          <p:nvPr/>
        </p:nvSpPr>
        <p:spPr>
          <a:xfrm>
            <a:off x="1124250" y="773250"/>
            <a:ext cx="6780900" cy="12075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rgbClr val="000000"/>
                </a:solidFill>
                <a:latin typeface="Lexend"/>
                <a:ea typeface="Lexend"/>
                <a:cs typeface="Lexend"/>
                <a:sym typeface="Lexend"/>
              </a:rPr>
              <a:t>Cali wuxuu ku sameeyaa sawir (image) shaashad iyadoo la adeegsanayo muraayad (convex lens).</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a:p>
            <a:pPr indent="0" lvl="0" marL="0" rtl="0" algn="l">
              <a:lnSpc>
                <a:spcPct val="115000"/>
              </a:lnSpc>
              <a:spcBef>
                <a:spcPts val="1000"/>
              </a:spcBef>
              <a:spcAft>
                <a:spcPts val="1000"/>
              </a:spcAft>
              <a:buNone/>
            </a:pPr>
            <a:r>
              <a:rPr lang="en-GB" sz="1100">
                <a:latin typeface="Lexend"/>
                <a:ea typeface="Lexend"/>
                <a:cs typeface="Lexend"/>
                <a:sym typeface="Lexend"/>
              </a:rPr>
              <a:t>Maxaa ku dhaca sawirka (image) haddii la isticmaalo muraayad (lens) yar oo isku dhererka (focal length) leh? (Wax kasta oo kale waa isku mid.)</a:t>
            </a:r>
            <a:endParaRPr sz="1800">
              <a:solidFill>
                <a:srgbClr val="000000"/>
              </a:solidFill>
              <a:latin typeface="Lexend"/>
              <a:ea typeface="Lexend"/>
              <a:cs typeface="Lexend"/>
              <a:sym typeface="Lexend"/>
            </a:endParaRPr>
          </a:p>
        </p:txBody>
      </p:sp>
      <p:sp>
        <p:nvSpPr>
          <p:cNvPr id="1445" name="Google Shape;1445;p102"/>
          <p:cNvSpPr txBox="1"/>
          <p:nvPr/>
        </p:nvSpPr>
        <p:spPr>
          <a:xfrm>
            <a:off x="933600" y="2141531"/>
            <a:ext cx="67809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Sawirka (image) cusubi wuu ka yaraan doonaa.</a:t>
            </a:r>
            <a:endParaRPr sz="1800">
              <a:solidFill>
                <a:srgbClr val="000000"/>
              </a:solidFill>
              <a:latin typeface="Lexend"/>
              <a:ea typeface="Lexend"/>
              <a:cs typeface="Lexend"/>
              <a:sym typeface="Lexend"/>
            </a:endParaRPr>
          </a:p>
        </p:txBody>
      </p:sp>
      <p:sp>
        <p:nvSpPr>
          <p:cNvPr id="1446" name="Google Shape;1446;p102"/>
          <p:cNvSpPr txBox="1"/>
          <p:nvPr/>
        </p:nvSpPr>
        <p:spPr>
          <a:xfrm>
            <a:off x="933600" y="2808733"/>
            <a:ext cx="6702600" cy="320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Sawirka (image) cusubi wuxuu muujin doonaa shayga in yar.</a:t>
            </a:r>
            <a:endParaRPr sz="1800">
              <a:solidFill>
                <a:srgbClr val="000000"/>
              </a:solidFill>
              <a:latin typeface="Lexend"/>
              <a:ea typeface="Lexend"/>
              <a:cs typeface="Lexend"/>
              <a:sym typeface="Lexend"/>
            </a:endParaRPr>
          </a:p>
        </p:txBody>
      </p:sp>
      <p:sp>
        <p:nvSpPr>
          <p:cNvPr id="1447" name="Google Shape;1447;p102"/>
          <p:cNvSpPr txBox="1"/>
          <p:nvPr/>
        </p:nvSpPr>
        <p:spPr>
          <a:xfrm>
            <a:off x="933600" y="3570727"/>
            <a:ext cx="3543000" cy="38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Sawirka (image) cusubi wuu mugdi noqon doonaa.</a:t>
            </a:r>
            <a:endParaRPr sz="1800">
              <a:solidFill>
                <a:srgbClr val="000000"/>
              </a:solidFill>
              <a:latin typeface="Lexend"/>
              <a:ea typeface="Lexend"/>
              <a:cs typeface="Lexend"/>
              <a:sym typeface="Lexend"/>
            </a:endParaRPr>
          </a:p>
        </p:txBody>
      </p:sp>
      <p:grpSp>
        <p:nvGrpSpPr>
          <p:cNvPr id="1448" name="Google Shape;1448;p102"/>
          <p:cNvGrpSpPr/>
          <p:nvPr/>
        </p:nvGrpSpPr>
        <p:grpSpPr>
          <a:xfrm>
            <a:off x="323908" y="2096986"/>
            <a:ext cx="395981" cy="396027"/>
            <a:chOff x="1020916" y="1442088"/>
            <a:chExt cx="457200" cy="457200"/>
          </a:xfrm>
        </p:grpSpPr>
        <p:pic>
          <p:nvPicPr>
            <p:cNvPr id="1449" name="Google Shape;1449;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0" name="Google Shape;1450;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51" name="Google Shape;1451;p102"/>
          <p:cNvGrpSpPr/>
          <p:nvPr/>
        </p:nvGrpSpPr>
        <p:grpSpPr>
          <a:xfrm>
            <a:off x="323908" y="2791065"/>
            <a:ext cx="395981" cy="396027"/>
            <a:chOff x="1020916" y="1442088"/>
            <a:chExt cx="457200" cy="457200"/>
          </a:xfrm>
        </p:grpSpPr>
        <p:pic>
          <p:nvPicPr>
            <p:cNvPr id="1452" name="Google Shape;1452;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3" name="Google Shape;145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54" name="Google Shape;1454;p102"/>
          <p:cNvGrpSpPr/>
          <p:nvPr/>
        </p:nvGrpSpPr>
        <p:grpSpPr>
          <a:xfrm>
            <a:off x="323908" y="3529757"/>
            <a:ext cx="395981" cy="396027"/>
            <a:chOff x="1020916" y="1442088"/>
            <a:chExt cx="457200" cy="457200"/>
          </a:xfrm>
        </p:grpSpPr>
        <p:pic>
          <p:nvPicPr>
            <p:cNvPr id="1455" name="Google Shape;1455;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6" name="Google Shape;145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pic>
        <p:nvPicPr>
          <p:cNvPr id="1457" name="Google Shape;1457;p102"/>
          <p:cNvPicPr preferRelativeResize="0"/>
          <p:nvPr/>
        </p:nvPicPr>
        <p:blipFill>
          <a:blip r:embed="rId6">
            <a:alphaModFix/>
          </a:blip>
          <a:stretch>
            <a:fillRect/>
          </a:stretch>
        </p:blipFill>
        <p:spPr>
          <a:xfrm flipH="1">
            <a:off x="324002" y="757050"/>
            <a:ext cx="634301" cy="817900"/>
          </a:xfrm>
          <a:prstGeom prst="rect">
            <a:avLst/>
          </a:prstGeom>
          <a:noFill/>
          <a:ln>
            <a:noFill/>
          </a:ln>
        </p:spPr>
      </p:pic>
      <p:pic>
        <p:nvPicPr>
          <p:cNvPr id="1458" name="Google Shape;1458;p102"/>
          <p:cNvPicPr preferRelativeResize="0"/>
          <p:nvPr/>
        </p:nvPicPr>
        <p:blipFill>
          <a:blip r:embed="rId5">
            <a:alphaModFix/>
          </a:blip>
          <a:stretch>
            <a:fillRect/>
          </a:stretch>
        </p:blipFill>
        <p:spPr>
          <a:xfrm>
            <a:off x="4514558" y="3542813"/>
            <a:ext cx="396000" cy="419100"/>
          </a:xfrm>
          <a:prstGeom prst="rect">
            <a:avLst/>
          </a:prstGeom>
          <a:noFill/>
          <a:ln>
            <a:noFill/>
          </a:ln>
        </p:spPr>
      </p:pic>
      <p:sp>
        <p:nvSpPr>
          <p:cNvPr id="1459" name="Google Shape;1459;p102"/>
          <p:cNvSpPr txBox="1"/>
          <p:nvPr/>
        </p:nvSpPr>
        <p:spPr>
          <a:xfrm>
            <a:off x="933600" y="4332727"/>
            <a:ext cx="5247000" cy="385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Sawirka (image) cusubi wuxuu ka samaysmi doonaa muraayadda (lens) meel ka fog.</a:t>
            </a:r>
            <a:endParaRPr sz="1800">
              <a:solidFill>
                <a:srgbClr val="000000"/>
              </a:solidFill>
              <a:latin typeface="Lexend"/>
              <a:ea typeface="Lexend"/>
              <a:cs typeface="Lexend"/>
              <a:sym typeface="Lexend"/>
            </a:endParaRPr>
          </a:p>
        </p:txBody>
      </p:sp>
      <p:grpSp>
        <p:nvGrpSpPr>
          <p:cNvPr id="1460" name="Google Shape;1460;p102"/>
          <p:cNvGrpSpPr/>
          <p:nvPr/>
        </p:nvGrpSpPr>
        <p:grpSpPr>
          <a:xfrm>
            <a:off x="323908" y="4266001"/>
            <a:ext cx="395981" cy="396027"/>
            <a:chOff x="1020916" y="1442088"/>
            <a:chExt cx="457200" cy="457200"/>
          </a:xfrm>
        </p:grpSpPr>
        <p:pic>
          <p:nvPicPr>
            <p:cNvPr id="1461" name="Google Shape;1461;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62" name="Google Shape;1462;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1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6" name="Shape 1466"/>
        <p:cNvGrpSpPr/>
        <p:nvPr/>
      </p:nvGrpSpPr>
      <p:grpSpPr>
        <a:xfrm>
          <a:off x="0" y="0"/>
          <a:ext cx="0" cy="0"/>
          <a:chOff x="0" y="0"/>
          <a:chExt cx="0" cy="0"/>
        </a:xfrm>
      </p:grpSpPr>
      <p:sp>
        <p:nvSpPr>
          <p:cNvPr id="1467" name="Google Shape;1467;p10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Xoogaynta iftiinka si loo sameeyo sawir (image)</a:t>
            </a:r>
            <a:endParaRPr/>
          </a:p>
        </p:txBody>
      </p:sp>
      <p:sp>
        <p:nvSpPr>
          <p:cNvPr id="1468" name="Google Shape;1468;p103"/>
          <p:cNvSpPr txBox="1"/>
          <p:nvPr/>
        </p:nvSpPr>
        <p:spPr>
          <a:xfrm>
            <a:off x="329950" y="796500"/>
            <a:ext cx="6728700" cy="12330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800">
                <a:solidFill>
                  <a:schemeClr val="dk1"/>
                </a:solidFill>
                <a:latin typeface="Lexend"/>
                <a:ea typeface="Lexend"/>
                <a:cs typeface="Lexend"/>
                <a:sym typeface="Lexend"/>
              </a:rPr>
              <a:t>Hoos u dhig iftiinka qolka oo ku dheji warqad gidaarka ka soo hor jeeda daaqadda.</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1000"/>
              </a:spcAft>
              <a:buSzPts val="1800"/>
              <a:buFont typeface="Lexend"/>
              <a:buAutoNum type="arabicParenR"/>
            </a:pPr>
            <a:r>
              <a:rPr lang="en-GB" sz="1800">
                <a:latin typeface="Lexend"/>
                <a:ea typeface="Lexend"/>
                <a:cs typeface="Lexend"/>
                <a:sym typeface="Lexend"/>
              </a:rPr>
              <a:t>Isticmaal muraayad (convex lens) si aad u soo saarto sawir (image) muuqaalka daaqadda ka baxsan ee warqadda.</a:t>
            </a:r>
            <a:r>
              <a:rPr lang="en-GB" sz="1800">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469" name="Google Shape;1469;p103"/>
          <p:cNvSpPr txBox="1"/>
          <p:nvPr/>
        </p:nvSpPr>
        <p:spPr>
          <a:xfrm>
            <a:off x="329950" y="4141684"/>
            <a:ext cx="8468400" cy="5958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arenR" startAt="6"/>
            </a:pPr>
            <a:r>
              <a:rPr lang="en-GB" sz="1800">
                <a:latin typeface="Lexend"/>
                <a:ea typeface="Lexend"/>
                <a:cs typeface="Lexend"/>
                <a:sym typeface="Lexend"/>
              </a:rPr>
              <a:t>Ma sax ahayd saadaashaada iyo sharaxaaddaada?</a:t>
            </a:r>
            <a:endParaRPr sz="1800">
              <a:latin typeface="Lexend"/>
              <a:ea typeface="Lexend"/>
              <a:cs typeface="Lexend"/>
              <a:sym typeface="Lexend"/>
            </a:endParaRPr>
          </a:p>
          <a:p>
            <a:pPr indent="0" lvl="0" marL="457200" rtl="0" algn="l">
              <a:lnSpc>
                <a:spcPct val="115000"/>
              </a:lnSpc>
              <a:spcBef>
                <a:spcPts val="0"/>
              </a:spcBef>
              <a:spcAft>
                <a:spcPts val="0"/>
              </a:spcAft>
              <a:buNone/>
            </a:pPr>
            <a:r>
              <a:rPr lang="en-GB" sz="1800">
                <a:latin typeface="Lexend"/>
                <a:ea typeface="Lexend"/>
                <a:cs typeface="Lexend"/>
                <a:sym typeface="Lexend"/>
              </a:rPr>
              <a:t>Qor sharaxaad (explanation) ka fiican waxa aad aragtay.</a:t>
            </a:r>
            <a:endParaRPr sz="1800">
              <a:latin typeface="Lexend"/>
              <a:ea typeface="Lexend"/>
              <a:cs typeface="Lexend"/>
              <a:sym typeface="Lexend"/>
            </a:endParaRPr>
          </a:p>
        </p:txBody>
      </p:sp>
      <p:sp>
        <p:nvSpPr>
          <p:cNvPr id="1470" name="Google Shape;1470;p103"/>
          <p:cNvSpPr txBox="1"/>
          <p:nvPr/>
        </p:nvSpPr>
        <p:spPr>
          <a:xfrm>
            <a:off x="318800" y="3557623"/>
            <a:ext cx="8568900" cy="277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arenR" startAt="5"/>
            </a:pPr>
            <a:r>
              <a:rPr lang="en-GB" sz="1800">
                <a:latin typeface="Lexend"/>
                <a:ea typeface="Lexend"/>
                <a:cs typeface="Lexend"/>
                <a:sym typeface="Lexend"/>
              </a:rPr>
              <a:t>Ku dabool kala badh muraayadda (lens) warqad madow oo fiiri waxa dhaca.</a:t>
            </a:r>
            <a:endParaRPr sz="1800">
              <a:latin typeface="Lexend"/>
              <a:ea typeface="Lexend"/>
              <a:cs typeface="Lexend"/>
              <a:sym typeface="Lexend"/>
            </a:endParaRPr>
          </a:p>
        </p:txBody>
      </p:sp>
      <p:pic>
        <p:nvPicPr>
          <p:cNvPr id="1471" name="Google Shape;1471;p103"/>
          <p:cNvPicPr preferRelativeResize="0"/>
          <p:nvPr/>
        </p:nvPicPr>
        <p:blipFill>
          <a:blip r:embed="rId3">
            <a:alphaModFix/>
          </a:blip>
          <a:stretch>
            <a:fillRect/>
          </a:stretch>
        </p:blipFill>
        <p:spPr>
          <a:xfrm>
            <a:off x="7167074" y="796497"/>
            <a:ext cx="1573050" cy="1722425"/>
          </a:xfrm>
          <a:prstGeom prst="rect">
            <a:avLst/>
          </a:prstGeom>
          <a:noFill/>
          <a:ln>
            <a:noFill/>
          </a:ln>
        </p:spPr>
      </p:pic>
      <p:sp>
        <p:nvSpPr>
          <p:cNvPr id="1472" name="Google Shape;1472;p103"/>
          <p:cNvSpPr txBox="1"/>
          <p:nvPr/>
        </p:nvSpPr>
        <p:spPr>
          <a:xfrm>
            <a:off x="329950" y="2336361"/>
            <a:ext cx="6537000" cy="9144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800">
                <a:solidFill>
                  <a:schemeClr val="dk1"/>
                </a:solidFill>
                <a:latin typeface="Lexend"/>
                <a:ea typeface="Lexend"/>
                <a:cs typeface="Lexend"/>
                <a:sym typeface="Lexend"/>
              </a:rPr>
              <a:t>Saadaali waxa aad u malaynaysa inaad arki doonto marka kala badh muraayadda (lens) la daboolo.</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arenR" startAt="3"/>
            </a:pPr>
            <a:r>
              <a:rPr lang="en-GB" sz="1800">
                <a:solidFill>
                  <a:schemeClr val="dk1"/>
                </a:solidFill>
                <a:latin typeface="Lexend"/>
                <a:ea typeface="Lexend"/>
                <a:cs typeface="Lexend"/>
                <a:sym typeface="Lexend"/>
              </a:rPr>
              <a:t>Sharax sababta aad u malaynaysid inaad arki doonto tan.</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10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Xoogaynta iftiinka si loo sameeyo sawir (image)</a:t>
            </a:r>
            <a:endParaRPr/>
          </a:p>
        </p:txBody>
      </p:sp>
      <p:grpSp>
        <p:nvGrpSpPr>
          <p:cNvPr id="1478" name="Google Shape;1478;p104"/>
          <p:cNvGrpSpPr/>
          <p:nvPr/>
        </p:nvGrpSpPr>
        <p:grpSpPr>
          <a:xfrm>
            <a:off x="329950" y="725000"/>
            <a:ext cx="2775900" cy="2505750"/>
            <a:chOff x="329950" y="496400"/>
            <a:chExt cx="2775900" cy="2505750"/>
          </a:xfrm>
        </p:grpSpPr>
        <p:pic>
          <p:nvPicPr>
            <p:cNvPr id="1479" name="Google Shape;1479;p104"/>
            <p:cNvPicPr preferRelativeResize="0"/>
            <p:nvPr/>
          </p:nvPicPr>
          <p:blipFill>
            <a:blip r:embed="rId3">
              <a:alphaModFix/>
            </a:blip>
            <a:stretch>
              <a:fillRect/>
            </a:stretch>
          </p:blipFill>
          <p:spPr>
            <a:xfrm>
              <a:off x="345011" y="1205050"/>
              <a:ext cx="2679588" cy="1797100"/>
            </a:xfrm>
            <a:prstGeom prst="rect">
              <a:avLst/>
            </a:prstGeom>
            <a:noFill/>
            <a:ln>
              <a:noFill/>
            </a:ln>
          </p:spPr>
        </p:pic>
        <p:sp>
          <p:nvSpPr>
            <p:cNvPr id="1480" name="Google Shape;1480;p104"/>
            <p:cNvSpPr txBox="1"/>
            <p:nvPr/>
          </p:nvSpPr>
          <p:spPr>
            <a:xfrm>
              <a:off x="329950" y="496400"/>
              <a:ext cx="2775900" cy="653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000">
                  <a:latin typeface="Kalam"/>
                  <a:ea typeface="Kalam"/>
                  <a:cs typeface="Kalam"/>
                  <a:sym typeface="Kalam"/>
                </a:rPr>
                <a:t>Tusaale muuqaal daaqad ah:</a:t>
              </a:r>
              <a:endParaRPr sz="2000">
                <a:solidFill>
                  <a:srgbClr val="000000"/>
                </a:solidFill>
                <a:latin typeface="Kalam"/>
                <a:ea typeface="Kalam"/>
                <a:cs typeface="Kalam"/>
                <a:sym typeface="Kalam"/>
              </a:endParaRPr>
            </a:p>
          </p:txBody>
        </p:sp>
      </p:grpSp>
      <p:pic>
        <p:nvPicPr>
          <p:cNvPr id="1481" name="Google Shape;1481;p104"/>
          <p:cNvPicPr preferRelativeResize="0"/>
          <p:nvPr/>
        </p:nvPicPr>
        <p:blipFill>
          <a:blip r:embed="rId4">
            <a:alphaModFix/>
          </a:blip>
          <a:stretch>
            <a:fillRect/>
          </a:stretch>
        </p:blipFill>
        <p:spPr>
          <a:xfrm>
            <a:off x="3818268" y="1612358"/>
            <a:ext cx="4026675" cy="3066193"/>
          </a:xfrm>
          <a:prstGeom prst="rect">
            <a:avLst/>
          </a:prstGeom>
          <a:noFill/>
          <a:ln>
            <a:noFill/>
          </a:ln>
        </p:spPr>
      </p:pic>
      <p:sp>
        <p:nvSpPr>
          <p:cNvPr id="1482" name="Google Shape;1482;p104"/>
          <p:cNvSpPr txBox="1"/>
          <p:nvPr/>
        </p:nvSpPr>
        <p:spPr>
          <a:xfrm>
            <a:off x="3835150" y="1236525"/>
            <a:ext cx="4026600" cy="294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Sawirka (image) uu sameeyo muraayad (convex lens):</a:t>
            </a:r>
            <a:endParaRPr sz="2000">
              <a:solidFill>
                <a:srgbClr val="000000"/>
              </a:solidFill>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sp>
        <p:nvSpPr>
          <p:cNvPr id="1487" name="Google Shape;1487;p10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Iftiinka diiradda saarista si loo sameeyo sawir (image)</a:t>
            </a:r>
            <a:endParaRPr/>
          </a:p>
        </p:txBody>
      </p:sp>
      <p:sp>
        <p:nvSpPr>
          <p:cNvPr id="1488" name="Google Shape;1488;p105"/>
          <p:cNvSpPr txBox="1"/>
          <p:nvPr/>
        </p:nvSpPr>
        <p:spPr>
          <a:xfrm>
            <a:off x="331150" y="1012006"/>
            <a:ext cx="13095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Saadaal (Prediction):</a:t>
            </a:r>
            <a:endParaRPr sz="1800">
              <a:solidFill>
                <a:srgbClr val="000000"/>
              </a:solidFill>
              <a:latin typeface="Lexend"/>
              <a:ea typeface="Lexend"/>
              <a:cs typeface="Lexend"/>
              <a:sym typeface="Lexend"/>
            </a:endParaRPr>
          </a:p>
        </p:txBody>
      </p:sp>
      <p:sp>
        <p:nvSpPr>
          <p:cNvPr id="1489" name="Google Shape;1489;p105"/>
          <p:cNvSpPr txBox="1"/>
          <p:nvPr/>
        </p:nvSpPr>
        <p:spPr>
          <a:xfrm>
            <a:off x="331150" y="2244994"/>
            <a:ext cx="1491300" cy="36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Sharaxaad (Sharraxaad):</a:t>
            </a:r>
            <a:endParaRPr sz="1800">
              <a:solidFill>
                <a:srgbClr val="000000"/>
              </a:solidFill>
              <a:latin typeface="Lexend"/>
              <a:ea typeface="Lexend"/>
              <a:cs typeface="Lexend"/>
              <a:sym typeface="Lexend"/>
            </a:endParaRPr>
          </a:p>
        </p:txBody>
      </p:sp>
      <p:sp>
        <p:nvSpPr>
          <p:cNvPr id="1490" name="Google Shape;1490;p105"/>
          <p:cNvSpPr txBox="1"/>
          <p:nvPr/>
        </p:nvSpPr>
        <p:spPr>
          <a:xfrm>
            <a:off x="338300" y="2534925"/>
            <a:ext cx="8488800" cy="13236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Clr>
                <a:srgbClr val="000000"/>
              </a:buClr>
              <a:buSzPts val="1100"/>
              <a:buFont typeface="Arial"/>
              <a:buNone/>
            </a:pPr>
            <a:r>
              <a:rPr lang="en-GB" sz="1100">
                <a:latin typeface="Kalam"/>
                <a:ea typeface="Kalam"/>
                <a:cs typeface="Kalam"/>
                <a:sym typeface="Kalam"/>
              </a:rPr>
              <a:t>Iftiin yar oo ka yimid dhibic kasta oo shayga (object) ku taal ayaa taabta qayb kasta oo muraayadda (lens) ah. Dhammaan fallaadhaha (rays) muraayadda ka soo gala dhibic keliya oo shayga ah ayaa diiradda loo saaraa hal dhibic oo shaashadda (screen) ah, iyagoo sameynaya qaybta u dhigma ee sawirka (image).</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491" name="Google Shape;1491;p105"/>
          <p:cNvSpPr txBox="1"/>
          <p:nvPr/>
        </p:nvSpPr>
        <p:spPr>
          <a:xfrm>
            <a:off x="338300" y="651572"/>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Jawaabaha tusaale ahaan.</a:t>
            </a:r>
            <a:endParaRPr sz="2000">
              <a:solidFill>
                <a:srgbClr val="000000"/>
              </a:solidFill>
              <a:latin typeface="Lexend"/>
              <a:ea typeface="Lexend"/>
              <a:cs typeface="Lexend"/>
              <a:sym typeface="Lexend"/>
            </a:endParaRPr>
          </a:p>
        </p:txBody>
      </p:sp>
      <p:sp>
        <p:nvSpPr>
          <p:cNvPr id="1492" name="Google Shape;1492;p105"/>
          <p:cNvSpPr txBox="1"/>
          <p:nvPr/>
        </p:nvSpPr>
        <p:spPr>
          <a:xfrm>
            <a:off x="331150" y="1314700"/>
            <a:ext cx="8488800" cy="10158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None/>
            </a:pPr>
            <a:r>
              <a:rPr lang="en-GB" sz="1100">
                <a:solidFill>
                  <a:schemeClr val="dk1"/>
                </a:solidFill>
                <a:latin typeface="Kalam"/>
                <a:ea typeface="Kalam"/>
                <a:cs typeface="Kalam"/>
                <a:sym typeface="Kalam"/>
              </a:rPr>
              <a:t>Marka muraayadda (lens) badhkeed la daboolo, sawirka (image) oo dhami wuu wali muuqan doonaa. Weli wuu rognaan doonaa (inverted) cabbirkiisuna (size) isma beddeli doono. Si kastaba ha ahaatee, sawirku wuu madmadowgi doonaa (dimmer).</a:t>
            </a:r>
            <a:r>
              <a:rPr lang="en-GB" sz="1100">
                <a:solidFill>
                  <a:schemeClr val="dk1"/>
                </a:solidFill>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493" name="Google Shape;1493;p105"/>
          <p:cNvSpPr txBox="1"/>
          <p:nvPr/>
        </p:nvSpPr>
        <p:spPr>
          <a:xfrm>
            <a:off x="338300" y="3790556"/>
            <a:ext cx="8488800" cy="1015800"/>
          </a:xfrm>
          <a:prstGeom prst="rect">
            <a:avLst/>
          </a:prstGeom>
          <a:noFill/>
          <a:ln>
            <a:noFill/>
          </a:ln>
        </p:spPr>
        <p:txBody>
          <a:bodyPr anchorCtr="0" anchor="t" bIns="91425" lIns="0" spcFirstLastPara="1" rIns="91425" wrap="square" tIns="0">
            <a:normAutofit/>
          </a:bodyPr>
          <a:lstStyle/>
          <a:p>
            <a:pPr indent="0" lvl="0" marL="0" rtl="0" algn="l">
              <a:lnSpc>
                <a:spcPct val="100000"/>
              </a:lnSpc>
              <a:spcBef>
                <a:spcPts val="0"/>
              </a:spcBef>
              <a:spcAft>
                <a:spcPts val="0"/>
              </a:spcAft>
              <a:buClr>
                <a:srgbClr val="000000"/>
              </a:buClr>
              <a:buSzPts val="1100"/>
              <a:buFont typeface="Arial"/>
              <a:buNone/>
            </a:pPr>
            <a:r>
              <a:rPr lang="en-GB" sz="1100">
                <a:latin typeface="Kalam"/>
                <a:ea typeface="Kalam"/>
                <a:cs typeface="Kalam"/>
                <a:sym typeface="Kalam"/>
              </a:rPr>
              <a:t>Marka muraayadda (lens) badhkeed la daboolo, kaliya badh ka mid ah fallaadhihii (rays) hore ayaa hadda muraayadda ka soo gali kara. Marka qayb kasta oo sawirka (image) ah wali way samaysantaa, si la mid ah sidii hore, marka laga reebo iftiin yar.</a:t>
            </a:r>
            <a:endParaRPr sz="2000">
              <a:latin typeface="Kalam"/>
              <a:ea typeface="Kalam"/>
              <a:cs typeface="Kalam"/>
              <a:sym typeface="Kala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10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Iftiinka diiradda saarista si loo sameeyo sawir (image)</a:t>
            </a:r>
            <a:endParaRPr/>
          </a:p>
        </p:txBody>
      </p:sp>
      <p:sp>
        <p:nvSpPr>
          <p:cNvPr id="1499" name="Google Shape;1499;p10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Jajabinta (Refraction) iftiinka ee muraayad (lens) qaab-dhisan (convex)</a:t>
            </a:r>
            <a:endParaRPr/>
          </a:p>
        </p:txBody>
      </p:sp>
      <p:sp>
        <p:nvSpPr>
          <p:cNvPr id="1500" name="Google Shape;1500;p10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Iftiinka diiradda saarista</a:t>
            </a:r>
            <a:endParaRPr/>
          </a:p>
        </p:txBody>
      </p:sp>
      <p:pic>
        <p:nvPicPr>
          <p:cNvPr id="1501" name="Google Shape;1501;p106"/>
          <p:cNvPicPr preferRelativeResize="0"/>
          <p:nvPr/>
        </p:nvPicPr>
        <p:blipFill>
          <a:blip r:embed="rId3">
            <a:alphaModFix/>
          </a:blip>
          <a:stretch>
            <a:fillRect/>
          </a:stretch>
        </p:blipFill>
        <p:spPr>
          <a:xfrm>
            <a:off x="412854" y="2991119"/>
            <a:ext cx="450575" cy="446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Jajabinta (Refraction) iftiinka ee muraayad (lens) qaab-dhisan (convex)</a:t>
            </a:r>
            <a:endParaRPr/>
          </a:p>
        </p:txBody>
      </p:sp>
      <p:sp>
        <p:nvSpPr>
          <p:cNvPr id="1507" name="Google Shape;1507;p107"/>
          <p:cNvSpPr txBox="1"/>
          <p:nvPr/>
        </p:nvSpPr>
        <p:spPr>
          <a:xfrm>
            <a:off x="324000" y="770100"/>
            <a:ext cx="6021000" cy="319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latin typeface="Lexend"/>
                <a:ea typeface="Lexend"/>
                <a:cs typeface="Lexend"/>
                <a:sym typeface="Lexend"/>
              </a:rPr>
              <a:t>Muraayadaha (Lenses) waxay sameeyaan sawirro (images) iyagoo jajabinaya (refracting) iftiinka.</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508" name="Google Shape;1508;p107"/>
          <p:cNvSpPr txBox="1"/>
          <p:nvPr/>
        </p:nvSpPr>
        <p:spPr>
          <a:xfrm>
            <a:off x="324000" y="1230000"/>
            <a:ext cx="4248000" cy="908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Fallaadhahan (beam) iftiinka ah waa la jajabiyey (refracted), hal mar marka uu galo muraayadda (glass) iyo hal mar marka uu ka baxo.</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1509" name="Google Shape;1509;p107"/>
          <p:cNvPicPr preferRelativeResize="0"/>
          <p:nvPr/>
        </p:nvPicPr>
        <p:blipFill rotWithShape="1">
          <a:blip r:embed="rId3">
            <a:alphaModFix/>
          </a:blip>
          <a:srcRect b="0" l="0" r="0" t="7433"/>
          <a:stretch/>
        </p:blipFill>
        <p:spPr>
          <a:xfrm>
            <a:off x="823575" y="2343150"/>
            <a:ext cx="2304000" cy="1731525"/>
          </a:xfrm>
          <a:prstGeom prst="rect">
            <a:avLst/>
          </a:prstGeom>
          <a:noFill/>
          <a:ln>
            <a:noFill/>
          </a:ln>
        </p:spPr>
      </p:pic>
      <p:sp>
        <p:nvSpPr>
          <p:cNvPr id="1510" name="Google Shape;1510;p107"/>
          <p:cNvSpPr txBox="1"/>
          <p:nvPr/>
        </p:nvSpPr>
        <p:spPr>
          <a:xfrm>
            <a:off x="4817525" y="1230000"/>
            <a:ext cx="3989700" cy="40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Fallaadhahan (beam) iftiinka ah lama jajabin (refracted):</a:t>
            </a:r>
            <a:endParaRPr sz="2000">
              <a:solidFill>
                <a:srgbClr val="000000"/>
              </a:solidFill>
              <a:latin typeface="Lexend"/>
              <a:ea typeface="Lexend"/>
              <a:cs typeface="Lexend"/>
              <a:sym typeface="Lexend"/>
            </a:endParaRPr>
          </a:p>
        </p:txBody>
      </p:sp>
      <p:pic>
        <p:nvPicPr>
          <p:cNvPr id="1511" name="Google Shape;1511;p107"/>
          <p:cNvPicPr preferRelativeResize="0"/>
          <p:nvPr/>
        </p:nvPicPr>
        <p:blipFill>
          <a:blip r:embed="rId4">
            <a:alphaModFix/>
          </a:blip>
          <a:stretch>
            <a:fillRect/>
          </a:stretch>
        </p:blipFill>
        <p:spPr>
          <a:xfrm>
            <a:off x="4931825" y="2127900"/>
            <a:ext cx="2835975" cy="1390475"/>
          </a:xfrm>
          <a:prstGeom prst="rect">
            <a:avLst/>
          </a:prstGeom>
          <a:noFill/>
          <a:ln>
            <a:noFill/>
          </a:ln>
        </p:spPr>
      </p:pic>
      <p:sp>
        <p:nvSpPr>
          <p:cNvPr id="1512" name="Google Shape;1512;p107"/>
          <p:cNvSpPr txBox="1"/>
          <p:nvPr/>
        </p:nvSpPr>
        <p:spPr>
          <a:xfrm>
            <a:off x="4824000" y="3858000"/>
            <a:ext cx="3989700" cy="937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Taas waxaa u sabab ah in iftiinku la kulmo muraayadda (glass) dhinaca toosan (normal) ee dusha sare ee block-ka.</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cxnSp>
        <p:nvCxnSpPr>
          <p:cNvPr id="1513" name="Google Shape;1513;p107"/>
          <p:cNvCxnSpPr/>
          <p:nvPr/>
        </p:nvCxnSpPr>
        <p:spPr>
          <a:xfrm>
            <a:off x="6992603" y="2827890"/>
            <a:ext cx="383100" cy="900"/>
          </a:xfrm>
          <a:prstGeom prst="straightConnector1">
            <a:avLst/>
          </a:prstGeom>
          <a:noFill/>
          <a:ln cap="flat" cmpd="sng" w="19050">
            <a:solidFill>
              <a:schemeClr val="dk1"/>
            </a:solidFill>
            <a:prstDash val="dash"/>
            <a:round/>
            <a:headEnd len="med" w="med" type="none"/>
            <a:tailEnd len="med" w="med" type="none"/>
          </a:ln>
        </p:spPr>
      </p:cxnSp>
      <p:cxnSp>
        <p:nvCxnSpPr>
          <p:cNvPr id="1514" name="Google Shape;1514;p107"/>
          <p:cNvCxnSpPr/>
          <p:nvPr/>
        </p:nvCxnSpPr>
        <p:spPr>
          <a:xfrm>
            <a:off x="6194172" y="2827890"/>
            <a:ext cx="383100" cy="900"/>
          </a:xfrm>
          <a:prstGeom prst="straightConnector1">
            <a:avLst/>
          </a:prstGeom>
          <a:noFill/>
          <a:ln cap="flat" cmpd="sng" w="19050">
            <a:solidFill>
              <a:schemeClr val="dk1"/>
            </a:solidFill>
            <a:prstDash val="dash"/>
            <a:round/>
            <a:headEnd len="med" w="med" type="none"/>
            <a:tailEnd len="med" w="med" type="none"/>
          </a:ln>
        </p:spPr>
      </p:cxnSp>
      <p:cxnSp>
        <p:nvCxnSpPr>
          <p:cNvPr id="1515" name="Google Shape;1515;p107"/>
          <p:cNvCxnSpPr/>
          <p:nvPr/>
        </p:nvCxnSpPr>
        <p:spPr>
          <a:xfrm>
            <a:off x="2552622" y="2670839"/>
            <a:ext cx="383100" cy="900"/>
          </a:xfrm>
          <a:prstGeom prst="straightConnector1">
            <a:avLst/>
          </a:prstGeom>
          <a:noFill/>
          <a:ln cap="flat" cmpd="sng" w="19050">
            <a:solidFill>
              <a:schemeClr val="dk1"/>
            </a:solidFill>
            <a:prstDash val="dash"/>
            <a:round/>
            <a:headEnd len="med" w="med" type="none"/>
            <a:tailEnd len="med" w="med" type="none"/>
          </a:ln>
        </p:spPr>
      </p:cxnSp>
      <p:cxnSp>
        <p:nvCxnSpPr>
          <p:cNvPr id="1516" name="Google Shape;1516;p107"/>
          <p:cNvCxnSpPr/>
          <p:nvPr/>
        </p:nvCxnSpPr>
        <p:spPr>
          <a:xfrm>
            <a:off x="1661775" y="3101758"/>
            <a:ext cx="383100" cy="900"/>
          </a:xfrm>
          <a:prstGeom prst="straightConnector1">
            <a:avLst/>
          </a:prstGeom>
          <a:noFill/>
          <a:ln cap="flat" cmpd="sng" w="19050">
            <a:solidFill>
              <a:schemeClr val="dk1"/>
            </a:solidFill>
            <a:prstDash val="dash"/>
            <a:round/>
            <a:headEnd len="med" w="med" type="none"/>
            <a:tailEnd len="med" w="med" type="none"/>
          </a:ln>
        </p:spPr>
      </p:cxnSp>
      <p:sp>
        <p:nvSpPr>
          <p:cNvPr id="1517" name="Google Shape;1517;p107"/>
          <p:cNvSpPr txBox="1"/>
          <p:nvPr/>
        </p:nvSpPr>
        <p:spPr>
          <a:xfrm>
            <a:off x="324075" y="4199275"/>
            <a:ext cx="42480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Khadadka toosan ee dhibic-yar (Dashed normal lines) ayaa laga soo saari karaa 90° dusha sare.</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518" name="Google Shape;1518;p107"/>
          <p:cNvSpPr txBox="1"/>
          <p:nvPr/>
        </p:nvSpPr>
        <p:spPr>
          <a:xfrm>
            <a:off x="120475" y="4858050"/>
            <a:ext cx="7506600" cy="208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Tijaabada (experiment) Indhaha (Optical) Simulator, https://javalab.org/en/optics_en/</a:t>
            </a:r>
            <a:endParaRPr sz="600">
              <a:solidFill>
                <a:schemeClr val="dk2"/>
              </a:solidFill>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2" name="Shape 1522"/>
        <p:cNvGrpSpPr/>
        <p:nvPr/>
      </p:nvGrpSpPr>
      <p:grpSpPr>
        <a:xfrm>
          <a:off x="0" y="0"/>
          <a:ext cx="0" cy="0"/>
          <a:chOff x="0" y="0"/>
          <a:chExt cx="0" cy="0"/>
        </a:xfrm>
      </p:grpSpPr>
      <p:sp>
        <p:nvSpPr>
          <p:cNvPr id="1523" name="Google Shape;1523;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Jajabinta (Refraction) iftiinka ee muraayad (lens) qaab-dhisan (convex)</a:t>
            </a:r>
            <a:endParaRPr/>
          </a:p>
        </p:txBody>
      </p:sp>
      <p:sp>
        <p:nvSpPr>
          <p:cNvPr id="1524" name="Google Shape;1524;p108"/>
          <p:cNvSpPr txBox="1"/>
          <p:nvPr/>
        </p:nvSpPr>
        <p:spPr>
          <a:xfrm>
            <a:off x="329950" y="810000"/>
            <a:ext cx="8490000" cy="1043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uu u dhaqaaqo shay (material) kale, inta ugu weyn</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xagasha (angle) fallaadha (ray) iftiinka ee khadka toosan (normal line), ayaa inta badan la jajabiyaa (refracted).</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latin typeface="Lexend"/>
              <a:ea typeface="Lexend"/>
              <a:cs typeface="Lexend"/>
              <a:sym typeface="Lexend"/>
            </a:endParaRPr>
          </a:p>
        </p:txBody>
      </p:sp>
      <p:grpSp>
        <p:nvGrpSpPr>
          <p:cNvPr id="1525" name="Google Shape;1525;p108"/>
          <p:cNvGrpSpPr/>
          <p:nvPr/>
        </p:nvGrpSpPr>
        <p:grpSpPr>
          <a:xfrm>
            <a:off x="606000" y="1825149"/>
            <a:ext cx="7905024" cy="2345351"/>
            <a:chOff x="606000" y="1901349"/>
            <a:chExt cx="7905024" cy="2345351"/>
          </a:xfrm>
        </p:grpSpPr>
        <p:pic>
          <p:nvPicPr>
            <p:cNvPr id="1526" name="Google Shape;1526;p108"/>
            <p:cNvPicPr preferRelativeResize="0"/>
            <p:nvPr/>
          </p:nvPicPr>
          <p:blipFill>
            <a:blip r:embed="rId3">
              <a:alphaModFix/>
            </a:blip>
            <a:stretch>
              <a:fillRect/>
            </a:stretch>
          </p:blipFill>
          <p:spPr>
            <a:xfrm>
              <a:off x="606000" y="1901349"/>
              <a:ext cx="7905024" cy="2345351"/>
            </a:xfrm>
            <a:prstGeom prst="rect">
              <a:avLst/>
            </a:prstGeom>
            <a:noFill/>
            <a:ln>
              <a:noFill/>
            </a:ln>
          </p:spPr>
        </p:pic>
        <p:cxnSp>
          <p:nvCxnSpPr>
            <p:cNvPr id="1527" name="Google Shape;1527;p108"/>
            <p:cNvCxnSpPr/>
            <p:nvPr/>
          </p:nvCxnSpPr>
          <p:spPr>
            <a:xfrm>
              <a:off x="1509197" y="3104115"/>
              <a:ext cx="383100" cy="900"/>
            </a:xfrm>
            <a:prstGeom prst="straightConnector1">
              <a:avLst/>
            </a:prstGeom>
            <a:noFill/>
            <a:ln cap="flat" cmpd="sng" w="19050">
              <a:solidFill>
                <a:schemeClr val="dk1"/>
              </a:solidFill>
              <a:prstDash val="dash"/>
              <a:round/>
              <a:headEnd len="med" w="med" type="none"/>
              <a:tailEnd len="med" w="med" type="none"/>
            </a:ln>
          </p:spPr>
        </p:cxnSp>
        <p:cxnSp>
          <p:nvCxnSpPr>
            <p:cNvPr id="1528" name="Google Shape;1528;p108"/>
            <p:cNvCxnSpPr/>
            <p:nvPr/>
          </p:nvCxnSpPr>
          <p:spPr>
            <a:xfrm>
              <a:off x="4176197" y="3081964"/>
              <a:ext cx="383100" cy="900"/>
            </a:xfrm>
            <a:prstGeom prst="straightConnector1">
              <a:avLst/>
            </a:prstGeom>
            <a:noFill/>
            <a:ln cap="flat" cmpd="sng" w="19050">
              <a:solidFill>
                <a:schemeClr val="dk1"/>
              </a:solidFill>
              <a:prstDash val="dash"/>
              <a:round/>
              <a:headEnd len="med" w="med" type="none"/>
              <a:tailEnd len="med" w="med" type="none"/>
            </a:ln>
          </p:spPr>
        </p:cxnSp>
        <p:cxnSp>
          <p:nvCxnSpPr>
            <p:cNvPr id="1529" name="Google Shape;1529;p108"/>
            <p:cNvCxnSpPr/>
            <p:nvPr/>
          </p:nvCxnSpPr>
          <p:spPr>
            <a:xfrm>
              <a:off x="6636749" y="3081964"/>
              <a:ext cx="383100" cy="900"/>
            </a:xfrm>
            <a:prstGeom prst="straightConnector1">
              <a:avLst/>
            </a:prstGeom>
            <a:noFill/>
            <a:ln cap="flat" cmpd="sng" w="19050">
              <a:solidFill>
                <a:schemeClr val="dk1"/>
              </a:solidFill>
              <a:prstDash val="dash"/>
              <a:round/>
              <a:headEnd len="med" w="med" type="none"/>
              <a:tailEnd len="med" w="med" type="none"/>
            </a:ln>
          </p:spPr>
        </p:cxn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3" name="Shape 1533"/>
        <p:cNvGrpSpPr/>
        <p:nvPr/>
      </p:nvGrpSpPr>
      <p:grpSpPr>
        <a:xfrm>
          <a:off x="0" y="0"/>
          <a:ext cx="0" cy="0"/>
          <a:chOff x="0" y="0"/>
          <a:chExt cx="0" cy="0"/>
        </a:xfrm>
      </p:grpSpPr>
      <p:sp>
        <p:nvSpPr>
          <p:cNvPr id="1534" name="Google Shape;1534;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Jajabinta (Refraction) iftiinka ee muraayad (lens) qaab-dhisan (convex)</a:t>
            </a:r>
            <a:endParaRPr/>
          </a:p>
        </p:txBody>
      </p:sp>
      <p:sp>
        <p:nvSpPr>
          <p:cNvPr id="1535" name="Google Shape;1535;p109"/>
          <p:cNvSpPr txBox="1"/>
          <p:nvPr/>
        </p:nvSpPr>
        <p:spPr>
          <a:xfrm>
            <a:off x="329950" y="818950"/>
            <a:ext cx="7104900" cy="385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Block-ka muraayadda (glass) kee ayaa u jajabin doona (refract) fallaadha (ray) ugu badan?</a:t>
            </a:r>
            <a:endParaRPr sz="2000">
              <a:solidFill>
                <a:srgbClr val="000000"/>
              </a:solidFill>
              <a:latin typeface="Lexend"/>
              <a:ea typeface="Lexend"/>
              <a:cs typeface="Lexend"/>
              <a:sym typeface="Lexend"/>
            </a:endParaRPr>
          </a:p>
        </p:txBody>
      </p:sp>
      <p:pic>
        <p:nvPicPr>
          <p:cNvPr id="1536" name="Google Shape;1536;p109"/>
          <p:cNvPicPr preferRelativeResize="0"/>
          <p:nvPr/>
        </p:nvPicPr>
        <p:blipFill>
          <a:blip r:embed="rId3">
            <a:alphaModFix/>
          </a:blip>
          <a:stretch>
            <a:fillRect/>
          </a:stretch>
        </p:blipFill>
        <p:spPr>
          <a:xfrm>
            <a:off x="368925" y="1660969"/>
            <a:ext cx="4485848" cy="1981250"/>
          </a:xfrm>
          <a:prstGeom prst="rect">
            <a:avLst/>
          </a:prstGeom>
          <a:noFill/>
          <a:ln>
            <a:noFill/>
          </a:ln>
        </p:spPr>
      </p:pic>
      <p:sp>
        <p:nvSpPr>
          <p:cNvPr id="1537" name="Google Shape;1537;p109"/>
          <p:cNvSpPr txBox="1"/>
          <p:nvPr/>
        </p:nvSpPr>
        <p:spPr>
          <a:xfrm>
            <a:off x="5310950" y="1660969"/>
            <a:ext cx="2559900" cy="385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Aragtida kore:</a:t>
            </a:r>
            <a:endParaRPr sz="1800">
              <a:solidFill>
                <a:srgbClr val="000000"/>
              </a:solidFill>
              <a:latin typeface="Lexend"/>
              <a:ea typeface="Lexend"/>
              <a:cs typeface="Lexend"/>
              <a:sym typeface="Lexend"/>
            </a:endParaRPr>
          </a:p>
        </p:txBody>
      </p:sp>
      <p:sp>
        <p:nvSpPr>
          <p:cNvPr id="1538" name="Google Shape;1538;p109"/>
          <p:cNvSpPr/>
          <p:nvPr/>
        </p:nvSpPr>
        <p:spPr>
          <a:xfrm rot="10800000">
            <a:off x="6848350" y="1662494"/>
            <a:ext cx="1646400" cy="19782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39" name="Google Shape;1539;p109"/>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540" name="Google Shape;1540;p109"/>
          <p:cNvCxnSpPr/>
          <p:nvPr/>
        </p:nvCxnSpPr>
        <p:spPr>
          <a:xfrm flipH="1" rot="10800000">
            <a:off x="6924550" y="2702807"/>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541" name="Google Shape;1541;p109"/>
          <p:cNvCxnSpPr/>
          <p:nvPr/>
        </p:nvCxnSpPr>
        <p:spPr>
          <a:xfrm flipH="1" rot="10800000">
            <a:off x="6924550" y="3308164"/>
            <a:ext cx="796500" cy="600"/>
          </a:xfrm>
          <a:prstGeom prst="straightConnector1">
            <a:avLst/>
          </a:prstGeom>
          <a:noFill/>
          <a:ln cap="flat" cmpd="sng" w="19050">
            <a:solidFill>
              <a:schemeClr val="accent6"/>
            </a:solidFill>
            <a:prstDash val="solid"/>
            <a:round/>
            <a:headEnd len="med" w="med" type="none"/>
            <a:tailEnd len="med" w="med" type="none"/>
          </a:ln>
        </p:spPr>
      </p:cxnSp>
      <p:grpSp>
        <p:nvGrpSpPr>
          <p:cNvPr id="1542" name="Google Shape;1542;p109"/>
          <p:cNvGrpSpPr/>
          <p:nvPr/>
        </p:nvGrpSpPr>
        <p:grpSpPr>
          <a:xfrm>
            <a:off x="7467800" y="1748020"/>
            <a:ext cx="771600" cy="1756730"/>
            <a:chOff x="7099225" y="1349651"/>
            <a:chExt cx="771600" cy="1756730"/>
          </a:xfrm>
        </p:grpSpPr>
        <p:sp>
          <p:nvSpPr>
            <p:cNvPr id="1543" name="Google Shape;1543;p109"/>
            <p:cNvSpPr/>
            <p:nvPr/>
          </p:nvSpPr>
          <p:spPr>
            <a:xfrm>
              <a:off x="7194809" y="1349651"/>
              <a:ext cx="580500" cy="563700"/>
            </a:xfrm>
            <a:prstGeom prst="triangle">
              <a:avLst>
                <a:gd fmla="val 5000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4" name="Google Shape;1544;p109"/>
            <p:cNvSpPr/>
            <p:nvPr/>
          </p:nvSpPr>
          <p:spPr>
            <a:xfrm>
              <a:off x="7099225" y="2096546"/>
              <a:ext cx="771600" cy="413400"/>
            </a:xfrm>
            <a:prstGeom prst="trapezoid">
              <a:avLst>
                <a:gd fmla="val 12198"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45" name="Google Shape;1545;p109"/>
            <p:cNvSpPr/>
            <p:nvPr/>
          </p:nvSpPr>
          <p:spPr>
            <a:xfrm>
              <a:off x="7099225" y="2692982"/>
              <a:ext cx="771600" cy="413400"/>
            </a:xfrm>
            <a:prstGeom prst="trapezoid">
              <a:avLst>
                <a:gd fmla="val 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46" name="Google Shape;1546;p109"/>
          <p:cNvSpPr/>
          <p:nvPr/>
        </p:nvSpPr>
        <p:spPr>
          <a:xfrm rot="5383936">
            <a:off x="7194572" y="1998461"/>
            <a:ext cx="64201" cy="71100"/>
          </a:xfrm>
          <a:prstGeom prst="triangle">
            <a:avLst>
              <a:gd fmla="val 50000" name="adj"/>
            </a:avLst>
          </a:prstGeom>
          <a:solidFill>
            <a:schemeClr val="accent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7" name="Google Shape;1547;p109"/>
          <p:cNvSpPr/>
          <p:nvPr/>
        </p:nvSpPr>
        <p:spPr>
          <a:xfrm rot="5383936">
            <a:off x="7194572" y="2667444"/>
            <a:ext cx="64201" cy="71100"/>
          </a:xfrm>
          <a:prstGeom prst="triangle">
            <a:avLst>
              <a:gd fmla="val 50000" name="adj"/>
            </a:avLst>
          </a:prstGeom>
          <a:solidFill>
            <a:schemeClr val="accent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8" name="Google Shape;1548;p109"/>
          <p:cNvSpPr/>
          <p:nvPr/>
        </p:nvSpPr>
        <p:spPr>
          <a:xfrm rot="5383936">
            <a:off x="7194572" y="3272293"/>
            <a:ext cx="64201" cy="71100"/>
          </a:xfrm>
          <a:prstGeom prst="triangle">
            <a:avLst>
              <a:gd fmla="val 50000" name="adj"/>
            </a:avLst>
          </a:prstGeom>
          <a:solidFill>
            <a:schemeClr val="accent6"/>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49" name="Google Shape;1549;p109"/>
          <p:cNvGrpSpPr/>
          <p:nvPr/>
        </p:nvGrpSpPr>
        <p:grpSpPr>
          <a:xfrm>
            <a:off x="2396154" y="1596174"/>
            <a:ext cx="324475" cy="283738"/>
            <a:chOff x="1020916" y="1442088"/>
            <a:chExt cx="457200" cy="457200"/>
          </a:xfrm>
        </p:grpSpPr>
        <p:pic>
          <p:nvPicPr>
            <p:cNvPr id="1550" name="Google Shape;1550;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1" name="Google Shape;1551;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52" name="Google Shape;1552;p109"/>
          <p:cNvGrpSpPr/>
          <p:nvPr/>
        </p:nvGrpSpPr>
        <p:grpSpPr>
          <a:xfrm>
            <a:off x="3076067" y="2038086"/>
            <a:ext cx="324475" cy="283738"/>
            <a:chOff x="1020916" y="1442088"/>
            <a:chExt cx="457200" cy="457200"/>
          </a:xfrm>
        </p:grpSpPr>
        <p:pic>
          <p:nvPicPr>
            <p:cNvPr id="1553" name="Google Shape;1553;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4" name="Google Shape;1554;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55" name="Google Shape;1555;p109"/>
          <p:cNvGrpSpPr/>
          <p:nvPr/>
        </p:nvGrpSpPr>
        <p:grpSpPr>
          <a:xfrm>
            <a:off x="3934331" y="2507786"/>
            <a:ext cx="324475" cy="283738"/>
            <a:chOff x="1020916" y="1442088"/>
            <a:chExt cx="457200" cy="457200"/>
          </a:xfrm>
        </p:grpSpPr>
        <p:pic>
          <p:nvPicPr>
            <p:cNvPr id="1556" name="Google Shape;1556;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57" name="Google Shape;1557;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58" name="Google Shape;1558;p109"/>
          <p:cNvGrpSpPr/>
          <p:nvPr/>
        </p:nvGrpSpPr>
        <p:grpSpPr>
          <a:xfrm>
            <a:off x="6447209" y="1852874"/>
            <a:ext cx="324475" cy="283738"/>
            <a:chOff x="1020916" y="1442088"/>
            <a:chExt cx="457200" cy="457200"/>
          </a:xfrm>
        </p:grpSpPr>
        <p:pic>
          <p:nvPicPr>
            <p:cNvPr id="1559" name="Google Shape;1559;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0" name="Google Shape;1560;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61" name="Google Shape;1561;p109"/>
          <p:cNvGrpSpPr/>
          <p:nvPr/>
        </p:nvGrpSpPr>
        <p:grpSpPr>
          <a:xfrm>
            <a:off x="6447209" y="2541779"/>
            <a:ext cx="324475" cy="283738"/>
            <a:chOff x="1020916" y="1442088"/>
            <a:chExt cx="457200" cy="457200"/>
          </a:xfrm>
        </p:grpSpPr>
        <p:pic>
          <p:nvPicPr>
            <p:cNvPr id="1562" name="Google Shape;1562;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3" name="Google Shape;1563;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64" name="Google Shape;1564;p109"/>
          <p:cNvGrpSpPr/>
          <p:nvPr/>
        </p:nvGrpSpPr>
        <p:grpSpPr>
          <a:xfrm>
            <a:off x="6447209" y="3159824"/>
            <a:ext cx="324475" cy="283738"/>
            <a:chOff x="1020916" y="1442088"/>
            <a:chExt cx="457200" cy="457200"/>
          </a:xfrm>
        </p:grpSpPr>
        <p:pic>
          <p:nvPicPr>
            <p:cNvPr id="1565" name="Google Shape;1565;p10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566" name="Google Shape;1566;p10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67" name="Google Shape;1567;p109"/>
          <p:cNvGrpSpPr/>
          <p:nvPr/>
        </p:nvGrpSpPr>
        <p:grpSpPr>
          <a:xfrm>
            <a:off x="2807408" y="1486400"/>
            <a:ext cx="5824600" cy="1822364"/>
            <a:chOff x="2959808" y="876800"/>
            <a:chExt cx="5824600" cy="1822364"/>
          </a:xfrm>
        </p:grpSpPr>
        <p:pic>
          <p:nvPicPr>
            <p:cNvPr id="1568" name="Google Shape;1568;p109"/>
            <p:cNvPicPr preferRelativeResize="0"/>
            <p:nvPr/>
          </p:nvPicPr>
          <p:blipFill>
            <a:blip r:embed="rId5">
              <a:alphaModFix/>
            </a:blip>
            <a:stretch>
              <a:fillRect/>
            </a:stretch>
          </p:blipFill>
          <p:spPr>
            <a:xfrm>
              <a:off x="2959808" y="876800"/>
              <a:ext cx="396000" cy="419100"/>
            </a:xfrm>
            <a:prstGeom prst="rect">
              <a:avLst/>
            </a:prstGeom>
            <a:noFill/>
            <a:ln>
              <a:noFill/>
            </a:ln>
          </p:spPr>
        </p:pic>
        <p:grpSp>
          <p:nvGrpSpPr>
            <p:cNvPr id="1569" name="Google Shape;1569;p109"/>
            <p:cNvGrpSpPr/>
            <p:nvPr/>
          </p:nvGrpSpPr>
          <p:grpSpPr>
            <a:xfrm>
              <a:off x="7610350" y="1214875"/>
              <a:ext cx="1174058" cy="1484289"/>
              <a:chOff x="7610350" y="1214875"/>
              <a:chExt cx="1174058" cy="1484289"/>
            </a:xfrm>
          </p:grpSpPr>
          <p:pic>
            <p:nvPicPr>
              <p:cNvPr id="1570" name="Google Shape;1570;p109"/>
              <p:cNvPicPr preferRelativeResize="0"/>
              <p:nvPr/>
            </p:nvPicPr>
            <p:blipFill>
              <a:blip r:embed="rId5">
                <a:alphaModFix/>
              </a:blip>
              <a:stretch>
                <a:fillRect/>
              </a:stretch>
            </p:blipFill>
            <p:spPr>
              <a:xfrm>
                <a:off x="8388408" y="1214875"/>
                <a:ext cx="396000" cy="419100"/>
              </a:xfrm>
              <a:prstGeom prst="rect">
                <a:avLst/>
              </a:prstGeom>
              <a:noFill/>
              <a:ln>
                <a:noFill/>
              </a:ln>
            </p:spPr>
          </p:pic>
          <p:cxnSp>
            <p:nvCxnSpPr>
              <p:cNvPr id="1571" name="Google Shape;1571;p109"/>
              <p:cNvCxnSpPr/>
              <p:nvPr/>
            </p:nvCxnSpPr>
            <p:spPr>
              <a:xfrm>
                <a:off x="7859061" y="1424120"/>
                <a:ext cx="341400" cy="89700"/>
              </a:xfrm>
              <a:prstGeom prst="straightConnector1">
                <a:avLst/>
              </a:prstGeom>
              <a:noFill/>
              <a:ln cap="flat" cmpd="sng" w="19050">
                <a:solidFill>
                  <a:schemeClr val="accent6"/>
                </a:solidFill>
                <a:prstDash val="solid"/>
                <a:round/>
                <a:headEnd len="med" w="med" type="none"/>
                <a:tailEnd len="med" w="med" type="none"/>
              </a:ln>
            </p:spPr>
          </p:cxnSp>
          <p:cxnSp>
            <p:nvCxnSpPr>
              <p:cNvPr id="1572" name="Google Shape;1572;p109"/>
              <p:cNvCxnSpPr/>
              <p:nvPr/>
            </p:nvCxnSpPr>
            <p:spPr>
              <a:xfrm>
                <a:off x="7645413" y="2092015"/>
                <a:ext cx="729000" cy="40200"/>
              </a:xfrm>
              <a:prstGeom prst="straightConnector1">
                <a:avLst/>
              </a:prstGeom>
              <a:noFill/>
              <a:ln cap="flat" cmpd="sng" w="19050">
                <a:solidFill>
                  <a:schemeClr val="accent6"/>
                </a:solidFill>
                <a:prstDash val="solid"/>
                <a:round/>
                <a:headEnd len="med" w="med" type="none"/>
                <a:tailEnd len="med" w="med" type="none"/>
              </a:ln>
            </p:spPr>
          </p:cxnSp>
          <p:cxnSp>
            <p:nvCxnSpPr>
              <p:cNvPr id="1573" name="Google Shape;1573;p109"/>
              <p:cNvCxnSpPr/>
              <p:nvPr/>
            </p:nvCxnSpPr>
            <p:spPr>
              <a:xfrm flipH="1" rot="10800000">
                <a:off x="7610350" y="2698564"/>
                <a:ext cx="796500" cy="600"/>
              </a:xfrm>
              <a:prstGeom prst="straightConnector1">
                <a:avLst/>
              </a:prstGeom>
              <a:noFill/>
              <a:ln cap="flat" cmpd="sng" w="19050">
                <a:solidFill>
                  <a:schemeClr val="accent6"/>
                </a:solidFill>
                <a:prstDash val="solid"/>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sp>
        <p:nvSpPr>
          <p:cNvPr id="1578" name="Google Shape;1578;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Jajabinta iftiinka (Refraction) ee muraayadda convex (convex lens)</a:t>
            </a:r>
            <a:endParaRPr/>
          </a:p>
        </p:txBody>
      </p:sp>
      <p:sp>
        <p:nvSpPr>
          <p:cNvPr id="1579" name="Google Shape;1579;p110"/>
          <p:cNvSpPr txBox="1"/>
          <p:nvPr/>
        </p:nvSpPr>
        <p:spPr>
          <a:xfrm>
            <a:off x="329950" y="742750"/>
            <a:ext cx="7129200" cy="643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 kasta oo ka mid ah muraayadaha dhalada ah wuxuu iftiinka u jajabiyaa (refract) qadar kala duwan.</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580" name="Google Shape;1580;p110"/>
          <p:cNvSpPr txBox="1"/>
          <p:nvPr/>
        </p:nvSpPr>
        <p:spPr>
          <a:xfrm>
            <a:off x="324000" y="4469975"/>
            <a:ext cx="6986100" cy="350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la wada geeyo, waxay soo jiidi karaan iftiinka (rays) si ay ugu ururaan hal dhibic.</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grpSp>
        <p:nvGrpSpPr>
          <p:cNvPr id="1581" name="Google Shape;1581;p110"/>
          <p:cNvGrpSpPr/>
          <p:nvPr/>
        </p:nvGrpSpPr>
        <p:grpSpPr>
          <a:xfrm>
            <a:off x="2793025" y="1238995"/>
            <a:ext cx="1329900" cy="3128330"/>
            <a:chOff x="3631225" y="1162795"/>
            <a:chExt cx="1329900" cy="3128330"/>
          </a:xfrm>
        </p:grpSpPr>
        <p:grpSp>
          <p:nvGrpSpPr>
            <p:cNvPr id="1582" name="Google Shape;1582;p110"/>
            <p:cNvGrpSpPr/>
            <p:nvPr/>
          </p:nvGrpSpPr>
          <p:grpSpPr>
            <a:xfrm>
              <a:off x="3631225" y="1162795"/>
              <a:ext cx="1329900" cy="3128330"/>
              <a:chOff x="3631225" y="1162795"/>
              <a:chExt cx="1329900" cy="3128330"/>
            </a:xfrm>
          </p:grpSpPr>
          <p:grpSp>
            <p:nvGrpSpPr>
              <p:cNvPr id="1583" name="Google Shape;1583;p110"/>
              <p:cNvGrpSpPr/>
              <p:nvPr/>
            </p:nvGrpSpPr>
            <p:grpSpPr>
              <a:xfrm>
                <a:off x="3631225" y="1162795"/>
                <a:ext cx="1329900" cy="3128330"/>
                <a:chOff x="3859825" y="1619995"/>
                <a:chExt cx="1329900" cy="3128330"/>
              </a:xfrm>
            </p:grpSpPr>
            <p:grpSp>
              <p:nvGrpSpPr>
                <p:cNvPr id="1584" name="Google Shape;1584;p110"/>
                <p:cNvGrpSpPr/>
                <p:nvPr/>
              </p:nvGrpSpPr>
              <p:grpSpPr>
                <a:xfrm>
                  <a:off x="3859825" y="1619995"/>
                  <a:ext cx="1329900" cy="1756730"/>
                  <a:chOff x="6924550" y="1748020"/>
                  <a:chExt cx="1329900" cy="1756730"/>
                </a:xfrm>
              </p:grpSpPr>
              <p:cxnSp>
                <p:nvCxnSpPr>
                  <p:cNvPr id="1585" name="Google Shape;1585;p110"/>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586" name="Google Shape;1586;p110"/>
                  <p:cNvCxnSpPr/>
                  <p:nvPr/>
                </p:nvCxnSpPr>
                <p:spPr>
                  <a:xfrm flipH="1" rot="10800000">
                    <a:off x="6924550" y="2702807"/>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587" name="Google Shape;1587;p110"/>
                  <p:cNvCxnSpPr/>
                  <p:nvPr/>
                </p:nvCxnSpPr>
                <p:spPr>
                  <a:xfrm flipH="1" rot="10800000">
                    <a:off x="6924550" y="3308164"/>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588" name="Google Shape;1588;p110"/>
                  <p:cNvSpPr/>
                  <p:nvPr/>
                </p:nvSpPr>
                <p:spPr>
                  <a:xfrm rot="5383936">
                    <a:off x="7194572" y="1998461"/>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9" name="Google Shape;1589;p110"/>
                  <p:cNvSpPr/>
                  <p:nvPr/>
                </p:nvSpPr>
                <p:spPr>
                  <a:xfrm rot="5383936">
                    <a:off x="7194572" y="2667444"/>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0" name="Google Shape;1590;p110"/>
                  <p:cNvSpPr/>
                  <p:nvPr/>
                </p:nvSpPr>
                <p:spPr>
                  <a:xfrm rot="5383936">
                    <a:off x="7194572" y="3272293"/>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591" name="Google Shape;1591;p110"/>
                  <p:cNvGrpSpPr/>
                  <p:nvPr/>
                </p:nvGrpSpPr>
                <p:grpSpPr>
                  <a:xfrm>
                    <a:off x="7467800" y="1748020"/>
                    <a:ext cx="771600" cy="1756730"/>
                    <a:chOff x="7099225" y="1349651"/>
                    <a:chExt cx="771600" cy="1756730"/>
                  </a:xfrm>
                </p:grpSpPr>
                <p:sp>
                  <p:nvSpPr>
                    <p:cNvPr id="1592" name="Google Shape;1592;p110"/>
                    <p:cNvSpPr/>
                    <p:nvPr/>
                  </p:nvSpPr>
                  <p:spPr>
                    <a:xfrm>
                      <a:off x="7194809" y="1349651"/>
                      <a:ext cx="580500" cy="563700"/>
                    </a:xfrm>
                    <a:prstGeom prst="triangle">
                      <a:avLst>
                        <a:gd fmla="val 5000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3" name="Google Shape;1593;p110"/>
                    <p:cNvSpPr/>
                    <p:nvPr/>
                  </p:nvSpPr>
                  <p:spPr>
                    <a:xfrm>
                      <a:off x="7099225" y="2096546"/>
                      <a:ext cx="771600" cy="413400"/>
                    </a:xfrm>
                    <a:prstGeom prst="trapezoid">
                      <a:avLst>
                        <a:gd fmla="val 12198"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94" name="Google Shape;1594;p110"/>
                    <p:cNvSpPr/>
                    <p:nvPr/>
                  </p:nvSpPr>
                  <p:spPr>
                    <a:xfrm>
                      <a:off x="7099225" y="2692982"/>
                      <a:ext cx="771600" cy="413400"/>
                    </a:xfrm>
                    <a:prstGeom prst="trapezoid">
                      <a:avLst>
                        <a:gd fmla="val 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95" name="Google Shape;1595;p110"/>
                  <p:cNvGrpSpPr/>
                  <p:nvPr/>
                </p:nvGrpSpPr>
                <p:grpSpPr>
                  <a:xfrm>
                    <a:off x="7457950" y="2033720"/>
                    <a:ext cx="796500" cy="1275043"/>
                    <a:chOff x="7610350" y="1424120"/>
                    <a:chExt cx="796500" cy="1275043"/>
                  </a:xfrm>
                </p:grpSpPr>
                <p:cxnSp>
                  <p:nvCxnSpPr>
                    <p:cNvPr id="1596" name="Google Shape;1596;p110"/>
                    <p:cNvCxnSpPr/>
                    <p:nvPr/>
                  </p:nvCxnSpPr>
                  <p:spPr>
                    <a:xfrm>
                      <a:off x="7859061" y="1424120"/>
                      <a:ext cx="341400" cy="89700"/>
                    </a:xfrm>
                    <a:prstGeom prst="straightConnector1">
                      <a:avLst/>
                    </a:prstGeom>
                    <a:noFill/>
                    <a:ln cap="flat" cmpd="sng" w="19050">
                      <a:solidFill>
                        <a:schemeClr val="accent6"/>
                      </a:solidFill>
                      <a:prstDash val="solid"/>
                      <a:round/>
                      <a:headEnd len="med" w="med" type="none"/>
                      <a:tailEnd len="med" w="med" type="none"/>
                    </a:ln>
                  </p:spPr>
                </p:cxnSp>
                <p:cxnSp>
                  <p:nvCxnSpPr>
                    <p:cNvPr id="1597" name="Google Shape;1597;p110"/>
                    <p:cNvCxnSpPr/>
                    <p:nvPr/>
                  </p:nvCxnSpPr>
                  <p:spPr>
                    <a:xfrm>
                      <a:off x="7645413" y="2092015"/>
                      <a:ext cx="729000" cy="40200"/>
                    </a:xfrm>
                    <a:prstGeom prst="straightConnector1">
                      <a:avLst/>
                    </a:prstGeom>
                    <a:noFill/>
                    <a:ln cap="flat" cmpd="sng" w="19050">
                      <a:solidFill>
                        <a:schemeClr val="accent6"/>
                      </a:solidFill>
                      <a:prstDash val="solid"/>
                      <a:round/>
                      <a:headEnd len="med" w="med" type="none"/>
                      <a:tailEnd len="med" w="med" type="none"/>
                    </a:ln>
                  </p:spPr>
                </p:cxnSp>
                <p:cxnSp>
                  <p:nvCxnSpPr>
                    <p:cNvPr id="1598" name="Google Shape;1598;p110"/>
                    <p:cNvCxnSpPr/>
                    <p:nvPr/>
                  </p:nvCxnSpPr>
                  <p:spPr>
                    <a:xfrm flipH="1" rot="10800000">
                      <a:off x="7610350" y="2698564"/>
                      <a:ext cx="796500" cy="600"/>
                    </a:xfrm>
                    <a:prstGeom prst="straightConnector1">
                      <a:avLst/>
                    </a:prstGeom>
                    <a:noFill/>
                    <a:ln cap="flat" cmpd="sng" w="19050">
                      <a:solidFill>
                        <a:schemeClr val="accent6"/>
                      </a:solidFill>
                      <a:prstDash val="solid"/>
                      <a:round/>
                      <a:headEnd len="med" w="med" type="none"/>
                      <a:tailEnd len="med" w="med" type="none"/>
                    </a:ln>
                  </p:spPr>
                </p:cxnSp>
              </p:grpSp>
            </p:grpSp>
            <p:sp>
              <p:nvSpPr>
                <p:cNvPr id="1599" name="Google Shape;1599;p110"/>
                <p:cNvSpPr/>
                <p:nvPr/>
              </p:nvSpPr>
              <p:spPr>
                <a:xfrm rot="10800000">
                  <a:off x="4498591" y="4184626"/>
                  <a:ext cx="580500" cy="563700"/>
                </a:xfrm>
                <a:prstGeom prst="triangle">
                  <a:avLst>
                    <a:gd fmla="val 5000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00" name="Google Shape;1600;p110"/>
              <p:cNvGrpSpPr/>
              <p:nvPr/>
            </p:nvGrpSpPr>
            <p:grpSpPr>
              <a:xfrm>
                <a:off x="3631225" y="3351761"/>
                <a:ext cx="798316" cy="733183"/>
                <a:chOff x="6924550" y="2001911"/>
                <a:chExt cx="798316" cy="733183"/>
              </a:xfrm>
            </p:grpSpPr>
            <p:cxnSp>
              <p:nvCxnSpPr>
                <p:cNvPr id="1601" name="Google Shape;1601;p110"/>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602" name="Google Shape;1602;p110"/>
                <p:cNvCxnSpPr/>
                <p:nvPr/>
              </p:nvCxnSpPr>
              <p:spPr>
                <a:xfrm flipH="1" rot="10800000">
                  <a:off x="6924550" y="2702807"/>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03" name="Google Shape;1603;p110"/>
                <p:cNvSpPr/>
                <p:nvPr/>
              </p:nvSpPr>
              <p:spPr>
                <a:xfrm rot="5383936">
                  <a:off x="7194572" y="1998461"/>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04" name="Google Shape;1604;p110"/>
                <p:cNvSpPr/>
                <p:nvPr/>
              </p:nvSpPr>
              <p:spPr>
                <a:xfrm rot="5383936">
                  <a:off x="7194572" y="2667444"/>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605" name="Google Shape;1605;p110"/>
            <p:cNvSpPr/>
            <p:nvPr/>
          </p:nvSpPr>
          <p:spPr>
            <a:xfrm rot="10800000">
              <a:off x="4174475" y="3130831"/>
              <a:ext cx="771600" cy="413400"/>
            </a:xfrm>
            <a:prstGeom prst="trapezoid">
              <a:avLst>
                <a:gd fmla="val 12198"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06" name="Google Shape;1606;p110"/>
            <p:cNvCxnSpPr>
              <a:endCxn id="1605" idx="1"/>
            </p:cNvCxnSpPr>
            <p:nvPr/>
          </p:nvCxnSpPr>
          <p:spPr>
            <a:xfrm flipH="1" rot="10800000">
              <a:off x="4206862" y="3337531"/>
              <a:ext cx="714000" cy="47100"/>
            </a:xfrm>
            <a:prstGeom prst="straightConnector1">
              <a:avLst/>
            </a:prstGeom>
            <a:noFill/>
            <a:ln cap="flat" cmpd="sng" w="19050">
              <a:solidFill>
                <a:schemeClr val="accent6"/>
              </a:solidFill>
              <a:prstDash val="solid"/>
              <a:round/>
              <a:headEnd len="med" w="med" type="none"/>
              <a:tailEnd len="med" w="med" type="none"/>
            </a:ln>
          </p:spPr>
        </p:cxnSp>
        <p:cxnSp>
          <p:nvCxnSpPr>
            <p:cNvPr id="1607" name="Google Shape;1607;p110"/>
            <p:cNvCxnSpPr/>
            <p:nvPr/>
          </p:nvCxnSpPr>
          <p:spPr>
            <a:xfrm flipH="1" rot="10800000">
              <a:off x="4420125" y="3950275"/>
              <a:ext cx="316200" cy="101400"/>
            </a:xfrm>
            <a:prstGeom prst="straightConnector1">
              <a:avLst/>
            </a:prstGeom>
            <a:noFill/>
            <a:ln cap="flat" cmpd="sng" w="19050">
              <a:solidFill>
                <a:schemeClr val="accent6"/>
              </a:solidFill>
              <a:prstDash val="solid"/>
              <a:round/>
              <a:headEnd len="med" w="med" type="none"/>
              <a:tailEnd len="med" w="med" type="none"/>
            </a:ln>
          </p:spPr>
        </p:cxnSp>
      </p:grpSp>
      <p:grpSp>
        <p:nvGrpSpPr>
          <p:cNvPr id="1608" name="Google Shape;1608;p110"/>
          <p:cNvGrpSpPr/>
          <p:nvPr/>
        </p:nvGrpSpPr>
        <p:grpSpPr>
          <a:xfrm>
            <a:off x="3867444" y="1582319"/>
            <a:ext cx="2535765" cy="2474560"/>
            <a:chOff x="3867444" y="1582319"/>
            <a:chExt cx="2535765" cy="2474560"/>
          </a:xfrm>
        </p:grpSpPr>
        <p:grpSp>
          <p:nvGrpSpPr>
            <p:cNvPr id="1609" name="Google Shape;1609;p110"/>
            <p:cNvGrpSpPr/>
            <p:nvPr/>
          </p:nvGrpSpPr>
          <p:grpSpPr>
            <a:xfrm rot="2141187">
              <a:off x="3664416" y="2352203"/>
              <a:ext cx="2660192" cy="64197"/>
              <a:chOff x="6926366" y="2000473"/>
              <a:chExt cx="796500" cy="64200"/>
            </a:xfrm>
          </p:grpSpPr>
          <p:cxnSp>
            <p:nvCxnSpPr>
              <p:cNvPr id="1610" name="Google Shape;1610;p110"/>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11" name="Google Shape;1611;p110"/>
              <p:cNvSpPr/>
              <p:nvPr/>
            </p:nvSpPr>
            <p:spPr>
              <a:xfrm rot="5383936">
                <a:off x="7142921" y="2023573"/>
                <a:ext cx="64201" cy="180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12" name="Google Shape;1612;p110"/>
            <p:cNvGrpSpPr/>
            <p:nvPr/>
          </p:nvGrpSpPr>
          <p:grpSpPr>
            <a:xfrm rot="-2194449">
              <a:off x="3624654" y="3206449"/>
              <a:ext cx="2660202" cy="64193"/>
              <a:chOff x="6926366" y="2001751"/>
              <a:chExt cx="796500" cy="64200"/>
            </a:xfrm>
          </p:grpSpPr>
          <p:cxnSp>
            <p:nvCxnSpPr>
              <p:cNvPr id="1613" name="Google Shape;1613;p110"/>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14" name="Google Shape;1614;p110"/>
              <p:cNvSpPr/>
              <p:nvPr/>
            </p:nvSpPr>
            <p:spPr>
              <a:xfrm rot="5383936">
                <a:off x="7149812" y="2024851"/>
                <a:ext cx="64201" cy="180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15" name="Google Shape;1615;p110"/>
            <p:cNvCxnSpPr/>
            <p:nvPr/>
          </p:nvCxnSpPr>
          <p:spPr>
            <a:xfrm flipH="1" rot="10800000">
              <a:off x="4088500" y="2799145"/>
              <a:ext cx="2314709" cy="600"/>
            </a:xfrm>
            <a:prstGeom prst="straightConnector1">
              <a:avLst/>
            </a:prstGeom>
            <a:noFill/>
            <a:ln cap="flat" cmpd="sng" w="19050">
              <a:solidFill>
                <a:schemeClr val="accent6"/>
              </a:solidFill>
              <a:prstDash val="solid"/>
              <a:round/>
              <a:headEnd len="med" w="med" type="none"/>
              <a:tailEnd len="med" w="med" type="none"/>
            </a:ln>
          </p:spPr>
        </p:cxnSp>
        <p:sp>
          <p:nvSpPr>
            <p:cNvPr id="1616" name="Google Shape;1616;p110"/>
            <p:cNvSpPr/>
            <p:nvPr/>
          </p:nvSpPr>
          <p:spPr>
            <a:xfrm rot="5383936">
              <a:off x="4539897" y="2763893"/>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7" name="Google Shape;1617;p110"/>
            <p:cNvSpPr/>
            <p:nvPr/>
          </p:nvSpPr>
          <p:spPr>
            <a:xfrm rot="6378831">
              <a:off x="4550149" y="2394616"/>
              <a:ext cx="64080" cy="58648"/>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18" name="Google Shape;1618;p110"/>
            <p:cNvCxnSpPr/>
            <p:nvPr/>
          </p:nvCxnSpPr>
          <p:spPr>
            <a:xfrm>
              <a:off x="4089000" y="2234950"/>
              <a:ext cx="2100600" cy="801600"/>
            </a:xfrm>
            <a:prstGeom prst="straightConnector1">
              <a:avLst/>
            </a:prstGeom>
            <a:noFill/>
            <a:ln cap="flat" cmpd="sng" w="19050">
              <a:solidFill>
                <a:schemeClr val="accent6"/>
              </a:solidFill>
              <a:prstDash val="solid"/>
              <a:round/>
              <a:headEnd len="med" w="med" type="none"/>
              <a:tailEnd len="med" w="med" type="none"/>
            </a:ln>
          </p:spPr>
        </p:cxnSp>
        <p:cxnSp>
          <p:nvCxnSpPr>
            <p:cNvPr id="1619" name="Google Shape;1619;p110"/>
            <p:cNvCxnSpPr>
              <a:stCxn id="1605" idx="1"/>
            </p:cNvCxnSpPr>
            <p:nvPr/>
          </p:nvCxnSpPr>
          <p:spPr>
            <a:xfrm flipH="1" rot="10800000">
              <a:off x="4082662" y="2556631"/>
              <a:ext cx="2043900" cy="857100"/>
            </a:xfrm>
            <a:prstGeom prst="straightConnector1">
              <a:avLst/>
            </a:prstGeom>
            <a:noFill/>
            <a:ln cap="flat" cmpd="sng" w="19050">
              <a:solidFill>
                <a:schemeClr val="accent6"/>
              </a:solidFill>
              <a:prstDash val="solid"/>
              <a:round/>
              <a:headEnd len="med" w="med" type="none"/>
              <a:tailEnd len="med" w="med" type="none"/>
            </a:ln>
          </p:spPr>
        </p:cxnSp>
        <p:sp>
          <p:nvSpPr>
            <p:cNvPr id="1620" name="Google Shape;1620;p110"/>
            <p:cNvSpPr/>
            <p:nvPr/>
          </p:nvSpPr>
          <p:spPr>
            <a:xfrm rot="3611307">
              <a:off x="4540011" y="3177766"/>
              <a:ext cx="63965" cy="58685"/>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21" name="Google Shape;1621;p110"/>
          <p:cNvSpPr txBox="1"/>
          <p:nvPr/>
        </p:nvSpPr>
        <p:spPr>
          <a:xfrm>
            <a:off x="370950" y="1970700"/>
            <a:ext cx="1863600" cy="643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Iftiinku wuu jajabaa (refracts) marka uu galo dhalada.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cxnSp>
        <p:nvCxnSpPr>
          <p:cNvPr id="1622" name="Google Shape;1622;p110"/>
          <p:cNvCxnSpPr>
            <a:stCxn id="1621" idx="3"/>
          </p:cNvCxnSpPr>
          <p:nvPr/>
        </p:nvCxnSpPr>
        <p:spPr>
          <a:xfrm flipH="1" rot="10800000">
            <a:off x="2234550" y="1584900"/>
            <a:ext cx="1235400" cy="707700"/>
          </a:xfrm>
          <a:prstGeom prst="straightConnector1">
            <a:avLst/>
          </a:prstGeom>
          <a:noFill/>
          <a:ln cap="flat" cmpd="sng" w="38100">
            <a:solidFill>
              <a:schemeClr val="accent5"/>
            </a:solidFill>
            <a:prstDash val="solid"/>
            <a:round/>
            <a:headEnd len="med" w="med" type="none"/>
            <a:tailEnd len="med" w="med" type="none"/>
          </a:ln>
        </p:spPr>
      </p:cxnSp>
      <p:sp>
        <p:nvSpPr>
          <p:cNvPr id="1623" name="Google Shape;1623;p110"/>
          <p:cNvSpPr txBox="1"/>
          <p:nvPr/>
        </p:nvSpPr>
        <p:spPr>
          <a:xfrm>
            <a:off x="5059850" y="1542725"/>
            <a:ext cx="3003300" cy="643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Iftiinku mar kale wuu jajabaa (refracts) marka uu ka baxo dhalada.</a:t>
            </a:r>
            <a:endParaRPr sz="1800">
              <a:solidFill>
                <a:srgbClr val="000000"/>
              </a:solidFill>
              <a:latin typeface="Lexend"/>
              <a:ea typeface="Lexend"/>
              <a:cs typeface="Lexend"/>
              <a:sym typeface="Lexend"/>
            </a:endParaRPr>
          </a:p>
        </p:txBody>
      </p:sp>
      <p:cxnSp>
        <p:nvCxnSpPr>
          <p:cNvPr id="1624" name="Google Shape;1624;p110"/>
          <p:cNvCxnSpPr/>
          <p:nvPr/>
        </p:nvCxnSpPr>
        <p:spPr>
          <a:xfrm>
            <a:off x="4044875" y="1590250"/>
            <a:ext cx="915900" cy="1704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111"/>
          <p:cNvSpPr/>
          <p:nvPr/>
        </p:nvSpPr>
        <p:spPr>
          <a:xfrm>
            <a:off x="3331975" y="1255475"/>
            <a:ext cx="790800" cy="3128400"/>
          </a:xfrm>
          <a:prstGeom prst="chord">
            <a:avLst>
              <a:gd fmla="val 5375782" name="adj1"/>
              <a:gd fmla="val 5288058" name="adj2"/>
            </a:avLst>
          </a:prstGeom>
          <a:solidFill>
            <a:srgbClr val="CFEDED"/>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0" name="Google Shape;1630;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Jajabinta iftiinka (Refraction) ee muraayadda convex (convex lens)</a:t>
            </a:r>
            <a:endParaRPr/>
          </a:p>
        </p:txBody>
      </p:sp>
      <p:sp>
        <p:nvSpPr>
          <p:cNvPr id="1631" name="Google Shape;1631;p111"/>
          <p:cNvSpPr txBox="1"/>
          <p:nvPr/>
        </p:nvSpPr>
        <p:spPr>
          <a:xfrm>
            <a:off x="329950" y="742750"/>
            <a:ext cx="6986100" cy="384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Muraayad convex (convex lens) waxay samayn kartaa wax la mid ah.</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grpSp>
        <p:nvGrpSpPr>
          <p:cNvPr id="1632" name="Google Shape;1632;p111"/>
          <p:cNvGrpSpPr/>
          <p:nvPr/>
        </p:nvGrpSpPr>
        <p:grpSpPr>
          <a:xfrm>
            <a:off x="2793025" y="1238995"/>
            <a:ext cx="1329900" cy="3128330"/>
            <a:chOff x="3631225" y="1162795"/>
            <a:chExt cx="1329900" cy="3128330"/>
          </a:xfrm>
        </p:grpSpPr>
        <p:grpSp>
          <p:nvGrpSpPr>
            <p:cNvPr id="1633" name="Google Shape;1633;p111"/>
            <p:cNvGrpSpPr/>
            <p:nvPr/>
          </p:nvGrpSpPr>
          <p:grpSpPr>
            <a:xfrm>
              <a:off x="3631225" y="1162795"/>
              <a:ext cx="1329900" cy="3128330"/>
              <a:chOff x="3631225" y="1162795"/>
              <a:chExt cx="1329900" cy="3128330"/>
            </a:xfrm>
          </p:grpSpPr>
          <p:grpSp>
            <p:nvGrpSpPr>
              <p:cNvPr id="1634" name="Google Shape;1634;p111"/>
              <p:cNvGrpSpPr/>
              <p:nvPr/>
            </p:nvGrpSpPr>
            <p:grpSpPr>
              <a:xfrm>
                <a:off x="3631225" y="1162795"/>
                <a:ext cx="1329900" cy="3128330"/>
                <a:chOff x="3859825" y="1619995"/>
                <a:chExt cx="1329900" cy="3128330"/>
              </a:xfrm>
            </p:grpSpPr>
            <p:grpSp>
              <p:nvGrpSpPr>
                <p:cNvPr id="1635" name="Google Shape;1635;p111"/>
                <p:cNvGrpSpPr/>
                <p:nvPr/>
              </p:nvGrpSpPr>
              <p:grpSpPr>
                <a:xfrm>
                  <a:off x="3859825" y="1619995"/>
                  <a:ext cx="1329900" cy="1756730"/>
                  <a:chOff x="6924550" y="1748020"/>
                  <a:chExt cx="1329900" cy="1756730"/>
                </a:xfrm>
              </p:grpSpPr>
              <p:cxnSp>
                <p:nvCxnSpPr>
                  <p:cNvPr id="1636" name="Google Shape;1636;p111"/>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637" name="Google Shape;1637;p111"/>
                  <p:cNvCxnSpPr/>
                  <p:nvPr/>
                </p:nvCxnSpPr>
                <p:spPr>
                  <a:xfrm flipH="1" rot="10800000">
                    <a:off x="6924550" y="2702807"/>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638" name="Google Shape;1638;p111"/>
                  <p:cNvCxnSpPr/>
                  <p:nvPr/>
                </p:nvCxnSpPr>
                <p:spPr>
                  <a:xfrm flipH="1" rot="10800000">
                    <a:off x="6924550" y="3308164"/>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39" name="Google Shape;1639;p111"/>
                  <p:cNvSpPr/>
                  <p:nvPr/>
                </p:nvSpPr>
                <p:spPr>
                  <a:xfrm rot="5383936">
                    <a:off x="7194572" y="1998461"/>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0" name="Google Shape;1640;p111"/>
                  <p:cNvSpPr/>
                  <p:nvPr/>
                </p:nvSpPr>
                <p:spPr>
                  <a:xfrm rot="5383936">
                    <a:off x="7194572" y="2667444"/>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1" name="Google Shape;1641;p111"/>
                  <p:cNvSpPr/>
                  <p:nvPr/>
                </p:nvSpPr>
                <p:spPr>
                  <a:xfrm rot="5383936">
                    <a:off x="7194572" y="3272293"/>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642" name="Google Shape;1642;p111"/>
                  <p:cNvGrpSpPr/>
                  <p:nvPr/>
                </p:nvGrpSpPr>
                <p:grpSpPr>
                  <a:xfrm>
                    <a:off x="7467800" y="1748020"/>
                    <a:ext cx="771600" cy="1756730"/>
                    <a:chOff x="7099225" y="1349651"/>
                    <a:chExt cx="771600" cy="1756730"/>
                  </a:xfrm>
                </p:grpSpPr>
                <p:sp>
                  <p:nvSpPr>
                    <p:cNvPr id="1643" name="Google Shape;1643;p111"/>
                    <p:cNvSpPr/>
                    <p:nvPr/>
                  </p:nvSpPr>
                  <p:spPr>
                    <a:xfrm>
                      <a:off x="7194809" y="1349651"/>
                      <a:ext cx="580500" cy="563700"/>
                    </a:xfrm>
                    <a:prstGeom prst="triangle">
                      <a:avLst>
                        <a:gd fmla="val 5000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4" name="Google Shape;1644;p111"/>
                    <p:cNvSpPr/>
                    <p:nvPr/>
                  </p:nvSpPr>
                  <p:spPr>
                    <a:xfrm>
                      <a:off x="7099225" y="2096546"/>
                      <a:ext cx="771600" cy="413400"/>
                    </a:xfrm>
                    <a:prstGeom prst="trapezoid">
                      <a:avLst>
                        <a:gd fmla="val 12198"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45" name="Google Shape;1645;p111"/>
                    <p:cNvSpPr/>
                    <p:nvPr/>
                  </p:nvSpPr>
                  <p:spPr>
                    <a:xfrm>
                      <a:off x="7099225" y="2692982"/>
                      <a:ext cx="771600" cy="413400"/>
                    </a:xfrm>
                    <a:prstGeom prst="trapezoid">
                      <a:avLst>
                        <a:gd fmla="val 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46" name="Google Shape;1646;p111"/>
                  <p:cNvGrpSpPr/>
                  <p:nvPr/>
                </p:nvGrpSpPr>
                <p:grpSpPr>
                  <a:xfrm>
                    <a:off x="7457950" y="2033720"/>
                    <a:ext cx="796500" cy="1275043"/>
                    <a:chOff x="7610350" y="1424120"/>
                    <a:chExt cx="796500" cy="1275043"/>
                  </a:xfrm>
                </p:grpSpPr>
                <p:cxnSp>
                  <p:nvCxnSpPr>
                    <p:cNvPr id="1647" name="Google Shape;1647;p111"/>
                    <p:cNvCxnSpPr/>
                    <p:nvPr/>
                  </p:nvCxnSpPr>
                  <p:spPr>
                    <a:xfrm>
                      <a:off x="7859061" y="1424120"/>
                      <a:ext cx="341400" cy="89700"/>
                    </a:xfrm>
                    <a:prstGeom prst="straightConnector1">
                      <a:avLst/>
                    </a:prstGeom>
                    <a:noFill/>
                    <a:ln cap="flat" cmpd="sng" w="19050">
                      <a:solidFill>
                        <a:schemeClr val="accent6"/>
                      </a:solidFill>
                      <a:prstDash val="solid"/>
                      <a:round/>
                      <a:headEnd len="med" w="med" type="none"/>
                      <a:tailEnd len="med" w="med" type="none"/>
                    </a:ln>
                  </p:spPr>
                </p:cxnSp>
                <p:cxnSp>
                  <p:nvCxnSpPr>
                    <p:cNvPr id="1648" name="Google Shape;1648;p111"/>
                    <p:cNvCxnSpPr/>
                    <p:nvPr/>
                  </p:nvCxnSpPr>
                  <p:spPr>
                    <a:xfrm>
                      <a:off x="7645413" y="2092015"/>
                      <a:ext cx="729000" cy="40200"/>
                    </a:xfrm>
                    <a:prstGeom prst="straightConnector1">
                      <a:avLst/>
                    </a:prstGeom>
                    <a:noFill/>
                    <a:ln cap="flat" cmpd="sng" w="19050">
                      <a:solidFill>
                        <a:schemeClr val="accent6"/>
                      </a:solidFill>
                      <a:prstDash val="solid"/>
                      <a:round/>
                      <a:headEnd len="med" w="med" type="none"/>
                      <a:tailEnd len="med" w="med" type="none"/>
                    </a:ln>
                  </p:spPr>
                </p:cxnSp>
                <p:cxnSp>
                  <p:nvCxnSpPr>
                    <p:cNvPr id="1649" name="Google Shape;1649;p111"/>
                    <p:cNvCxnSpPr/>
                    <p:nvPr/>
                  </p:nvCxnSpPr>
                  <p:spPr>
                    <a:xfrm flipH="1" rot="10800000">
                      <a:off x="7610350" y="2698564"/>
                      <a:ext cx="796500" cy="600"/>
                    </a:xfrm>
                    <a:prstGeom prst="straightConnector1">
                      <a:avLst/>
                    </a:prstGeom>
                    <a:noFill/>
                    <a:ln cap="flat" cmpd="sng" w="19050">
                      <a:solidFill>
                        <a:schemeClr val="accent6"/>
                      </a:solidFill>
                      <a:prstDash val="solid"/>
                      <a:round/>
                      <a:headEnd len="med" w="med" type="none"/>
                      <a:tailEnd len="med" w="med" type="none"/>
                    </a:ln>
                  </p:spPr>
                </p:cxnSp>
              </p:grpSp>
            </p:grpSp>
            <p:sp>
              <p:nvSpPr>
                <p:cNvPr id="1650" name="Google Shape;1650;p111"/>
                <p:cNvSpPr/>
                <p:nvPr/>
              </p:nvSpPr>
              <p:spPr>
                <a:xfrm rot="10800000">
                  <a:off x="4498591" y="4184626"/>
                  <a:ext cx="580500" cy="563700"/>
                </a:xfrm>
                <a:prstGeom prst="triangle">
                  <a:avLst>
                    <a:gd fmla="val 50000"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51" name="Google Shape;1651;p111"/>
              <p:cNvGrpSpPr/>
              <p:nvPr/>
            </p:nvGrpSpPr>
            <p:grpSpPr>
              <a:xfrm>
                <a:off x="3631225" y="3351761"/>
                <a:ext cx="798316" cy="733183"/>
                <a:chOff x="6924550" y="2001911"/>
                <a:chExt cx="798316" cy="733183"/>
              </a:xfrm>
            </p:grpSpPr>
            <p:cxnSp>
              <p:nvCxnSpPr>
                <p:cNvPr id="1652" name="Google Shape;1652;p111"/>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cxnSp>
              <p:nvCxnSpPr>
                <p:cNvPr id="1653" name="Google Shape;1653;p111"/>
                <p:cNvCxnSpPr/>
                <p:nvPr/>
              </p:nvCxnSpPr>
              <p:spPr>
                <a:xfrm flipH="1" rot="10800000">
                  <a:off x="6924550" y="2702807"/>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54" name="Google Shape;1654;p111"/>
                <p:cNvSpPr/>
                <p:nvPr/>
              </p:nvSpPr>
              <p:spPr>
                <a:xfrm rot="5383936">
                  <a:off x="7194572" y="1998461"/>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55" name="Google Shape;1655;p111"/>
                <p:cNvSpPr/>
                <p:nvPr/>
              </p:nvSpPr>
              <p:spPr>
                <a:xfrm rot="5383936">
                  <a:off x="7194572" y="2667444"/>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sp>
          <p:nvSpPr>
            <p:cNvPr id="1656" name="Google Shape;1656;p111"/>
            <p:cNvSpPr/>
            <p:nvPr/>
          </p:nvSpPr>
          <p:spPr>
            <a:xfrm rot="10800000">
              <a:off x="4174475" y="3130831"/>
              <a:ext cx="771600" cy="413400"/>
            </a:xfrm>
            <a:prstGeom prst="trapezoid">
              <a:avLst>
                <a:gd fmla="val 12198" name="adj"/>
              </a:avLst>
            </a:prstGeom>
            <a:solidFill>
              <a:srgbClr val="CFE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57" name="Google Shape;1657;p111"/>
            <p:cNvCxnSpPr>
              <a:endCxn id="1656" idx="1"/>
            </p:cNvCxnSpPr>
            <p:nvPr/>
          </p:nvCxnSpPr>
          <p:spPr>
            <a:xfrm flipH="1" rot="10800000">
              <a:off x="4206862" y="3337531"/>
              <a:ext cx="714000" cy="47100"/>
            </a:xfrm>
            <a:prstGeom prst="straightConnector1">
              <a:avLst/>
            </a:prstGeom>
            <a:noFill/>
            <a:ln cap="flat" cmpd="sng" w="19050">
              <a:solidFill>
                <a:schemeClr val="accent6"/>
              </a:solidFill>
              <a:prstDash val="solid"/>
              <a:round/>
              <a:headEnd len="med" w="med" type="none"/>
              <a:tailEnd len="med" w="med" type="none"/>
            </a:ln>
          </p:spPr>
        </p:cxnSp>
        <p:cxnSp>
          <p:nvCxnSpPr>
            <p:cNvPr id="1658" name="Google Shape;1658;p111"/>
            <p:cNvCxnSpPr/>
            <p:nvPr/>
          </p:nvCxnSpPr>
          <p:spPr>
            <a:xfrm flipH="1" rot="10800000">
              <a:off x="4420125" y="3950275"/>
              <a:ext cx="316200" cy="101400"/>
            </a:xfrm>
            <a:prstGeom prst="straightConnector1">
              <a:avLst/>
            </a:prstGeom>
            <a:noFill/>
            <a:ln cap="flat" cmpd="sng" w="19050">
              <a:solidFill>
                <a:schemeClr val="accent6"/>
              </a:solidFill>
              <a:prstDash val="solid"/>
              <a:round/>
              <a:headEnd len="med" w="med" type="none"/>
              <a:tailEnd len="med" w="med" type="none"/>
            </a:ln>
          </p:spPr>
        </p:cxnSp>
      </p:grpSp>
      <p:grpSp>
        <p:nvGrpSpPr>
          <p:cNvPr id="1659" name="Google Shape;1659;p111"/>
          <p:cNvGrpSpPr/>
          <p:nvPr/>
        </p:nvGrpSpPr>
        <p:grpSpPr>
          <a:xfrm>
            <a:off x="3867444" y="1582319"/>
            <a:ext cx="2535856" cy="2474560"/>
            <a:chOff x="3867444" y="1582319"/>
            <a:chExt cx="2535856" cy="2474560"/>
          </a:xfrm>
        </p:grpSpPr>
        <p:grpSp>
          <p:nvGrpSpPr>
            <p:cNvPr id="1660" name="Google Shape;1660;p111"/>
            <p:cNvGrpSpPr/>
            <p:nvPr/>
          </p:nvGrpSpPr>
          <p:grpSpPr>
            <a:xfrm rot="2141187">
              <a:off x="3664416" y="2352203"/>
              <a:ext cx="2660192" cy="64197"/>
              <a:chOff x="6926366" y="2000473"/>
              <a:chExt cx="796500" cy="64200"/>
            </a:xfrm>
          </p:grpSpPr>
          <p:cxnSp>
            <p:nvCxnSpPr>
              <p:cNvPr id="1661" name="Google Shape;1661;p111"/>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62" name="Google Shape;1662;p111"/>
              <p:cNvSpPr/>
              <p:nvPr/>
            </p:nvSpPr>
            <p:spPr>
              <a:xfrm rot="5383936">
                <a:off x="7142921" y="2023573"/>
                <a:ext cx="64201" cy="180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63" name="Google Shape;1663;p111"/>
            <p:cNvGrpSpPr/>
            <p:nvPr/>
          </p:nvGrpSpPr>
          <p:grpSpPr>
            <a:xfrm rot="-2194449">
              <a:off x="3624654" y="3206449"/>
              <a:ext cx="2660202" cy="64193"/>
              <a:chOff x="6926366" y="2001751"/>
              <a:chExt cx="796500" cy="64200"/>
            </a:xfrm>
          </p:grpSpPr>
          <p:cxnSp>
            <p:nvCxnSpPr>
              <p:cNvPr id="1664" name="Google Shape;1664;p111"/>
              <p:cNvCxnSpPr/>
              <p:nvPr/>
            </p:nvCxnSpPr>
            <p:spPr>
              <a:xfrm flipH="1" rot="10800000">
                <a:off x="6926366" y="2033720"/>
                <a:ext cx="796500" cy="600"/>
              </a:xfrm>
              <a:prstGeom prst="straightConnector1">
                <a:avLst/>
              </a:prstGeom>
              <a:noFill/>
              <a:ln cap="flat" cmpd="sng" w="19050">
                <a:solidFill>
                  <a:schemeClr val="accent6"/>
                </a:solidFill>
                <a:prstDash val="solid"/>
                <a:round/>
                <a:headEnd len="med" w="med" type="none"/>
                <a:tailEnd len="med" w="med" type="none"/>
              </a:ln>
            </p:spPr>
          </p:cxnSp>
          <p:sp>
            <p:nvSpPr>
              <p:cNvPr id="1665" name="Google Shape;1665;p111"/>
              <p:cNvSpPr/>
              <p:nvPr/>
            </p:nvSpPr>
            <p:spPr>
              <a:xfrm rot="5383936">
                <a:off x="7149812" y="2024851"/>
                <a:ext cx="64201" cy="180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66" name="Google Shape;1666;p111"/>
            <p:cNvCxnSpPr/>
            <p:nvPr/>
          </p:nvCxnSpPr>
          <p:spPr>
            <a:xfrm flipH="1" rot="10800000">
              <a:off x="4088500" y="2799145"/>
              <a:ext cx="2314800" cy="600"/>
            </a:xfrm>
            <a:prstGeom prst="straightConnector1">
              <a:avLst/>
            </a:prstGeom>
            <a:noFill/>
            <a:ln cap="flat" cmpd="sng" w="19050">
              <a:solidFill>
                <a:schemeClr val="accent6"/>
              </a:solidFill>
              <a:prstDash val="solid"/>
              <a:round/>
              <a:headEnd len="med" w="med" type="none"/>
              <a:tailEnd len="med" w="med" type="none"/>
            </a:ln>
          </p:spPr>
        </p:cxnSp>
        <p:sp>
          <p:nvSpPr>
            <p:cNvPr id="1667" name="Google Shape;1667;p111"/>
            <p:cNvSpPr/>
            <p:nvPr/>
          </p:nvSpPr>
          <p:spPr>
            <a:xfrm rot="5383936">
              <a:off x="4539897" y="2763893"/>
              <a:ext cx="64201" cy="71100"/>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8" name="Google Shape;1668;p111"/>
            <p:cNvSpPr/>
            <p:nvPr/>
          </p:nvSpPr>
          <p:spPr>
            <a:xfrm rot="6378831">
              <a:off x="4550149" y="2394616"/>
              <a:ext cx="64080" cy="58648"/>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69" name="Google Shape;1669;p111"/>
            <p:cNvCxnSpPr/>
            <p:nvPr/>
          </p:nvCxnSpPr>
          <p:spPr>
            <a:xfrm>
              <a:off x="4089000" y="2234950"/>
              <a:ext cx="2100600" cy="801600"/>
            </a:xfrm>
            <a:prstGeom prst="straightConnector1">
              <a:avLst/>
            </a:prstGeom>
            <a:noFill/>
            <a:ln cap="flat" cmpd="sng" w="19050">
              <a:solidFill>
                <a:schemeClr val="accent6"/>
              </a:solidFill>
              <a:prstDash val="solid"/>
              <a:round/>
              <a:headEnd len="med" w="med" type="none"/>
              <a:tailEnd len="med" w="med" type="none"/>
            </a:ln>
          </p:spPr>
        </p:cxnSp>
        <p:cxnSp>
          <p:nvCxnSpPr>
            <p:cNvPr id="1670" name="Google Shape;1670;p111"/>
            <p:cNvCxnSpPr>
              <a:stCxn id="1656" idx="1"/>
            </p:cNvCxnSpPr>
            <p:nvPr/>
          </p:nvCxnSpPr>
          <p:spPr>
            <a:xfrm flipH="1" rot="10800000">
              <a:off x="4082662" y="2556631"/>
              <a:ext cx="2043900" cy="857100"/>
            </a:xfrm>
            <a:prstGeom prst="straightConnector1">
              <a:avLst/>
            </a:prstGeom>
            <a:noFill/>
            <a:ln cap="flat" cmpd="sng" w="19050">
              <a:solidFill>
                <a:schemeClr val="accent6"/>
              </a:solidFill>
              <a:prstDash val="solid"/>
              <a:round/>
              <a:headEnd len="med" w="med" type="none"/>
              <a:tailEnd len="med" w="med" type="none"/>
            </a:ln>
          </p:spPr>
        </p:cxnSp>
        <p:sp>
          <p:nvSpPr>
            <p:cNvPr id="1671" name="Google Shape;1671;p111"/>
            <p:cNvSpPr/>
            <p:nvPr/>
          </p:nvSpPr>
          <p:spPr>
            <a:xfrm rot="3611307">
              <a:off x="4540011" y="3177766"/>
              <a:ext cx="63965" cy="58685"/>
            </a:xfrm>
            <a:prstGeom prst="triangle">
              <a:avLst>
                <a:gd fmla="val 50000" name="adj"/>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72" name="Google Shape;1672;p111"/>
          <p:cNvGrpSpPr/>
          <p:nvPr/>
        </p:nvGrpSpPr>
        <p:grpSpPr>
          <a:xfrm>
            <a:off x="3722109" y="1238995"/>
            <a:ext cx="1835841" cy="3581280"/>
            <a:chOff x="3722109" y="1238995"/>
            <a:chExt cx="1835841" cy="3581280"/>
          </a:xfrm>
        </p:grpSpPr>
        <p:cxnSp>
          <p:nvCxnSpPr>
            <p:cNvPr id="1673" name="Google Shape;1673;p111"/>
            <p:cNvCxnSpPr>
              <a:stCxn id="1643" idx="0"/>
              <a:endCxn id="1650" idx="0"/>
            </p:cNvCxnSpPr>
            <p:nvPr/>
          </p:nvCxnSpPr>
          <p:spPr>
            <a:xfrm>
              <a:off x="3722109" y="1238995"/>
              <a:ext cx="0" cy="3128400"/>
            </a:xfrm>
            <a:prstGeom prst="straightConnector1">
              <a:avLst/>
            </a:prstGeom>
            <a:noFill/>
            <a:ln cap="flat" cmpd="sng" w="9525">
              <a:solidFill>
                <a:schemeClr val="accent5"/>
              </a:solidFill>
              <a:prstDash val="dash"/>
              <a:round/>
              <a:headEnd len="med" w="med" type="none"/>
              <a:tailEnd len="med" w="med" type="none"/>
            </a:ln>
          </p:spPr>
        </p:cxnSp>
        <p:sp>
          <p:nvSpPr>
            <p:cNvPr id="1674" name="Google Shape;1674;p111"/>
            <p:cNvSpPr txBox="1"/>
            <p:nvPr/>
          </p:nvSpPr>
          <p:spPr>
            <a:xfrm>
              <a:off x="4030200" y="4569175"/>
              <a:ext cx="1257600" cy="251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900">
                  <a:solidFill>
                    <a:schemeClr val="dk1"/>
                  </a:solidFill>
                  <a:latin typeface="Lexend"/>
                  <a:ea typeface="Lexend"/>
                  <a:cs typeface="Lexend"/>
                  <a:sym typeface="Lexend"/>
                </a:rPr>
                <a:t>dhererka fogaanta (focal length)</a:t>
              </a:r>
              <a:endParaRPr sz="1700">
                <a:solidFill>
                  <a:schemeClr val="dk1"/>
                </a:solidFill>
                <a:latin typeface="Lexend"/>
                <a:ea typeface="Lexend"/>
                <a:cs typeface="Lexend"/>
                <a:sym typeface="Lexend"/>
              </a:endParaRPr>
            </a:p>
          </p:txBody>
        </p:sp>
        <p:grpSp>
          <p:nvGrpSpPr>
            <p:cNvPr id="1675" name="Google Shape;1675;p111"/>
            <p:cNvGrpSpPr/>
            <p:nvPr/>
          </p:nvGrpSpPr>
          <p:grpSpPr>
            <a:xfrm>
              <a:off x="3760050" y="2830700"/>
              <a:ext cx="1797900" cy="1652100"/>
              <a:chOff x="3760050" y="2830700"/>
              <a:chExt cx="1797900" cy="1652100"/>
            </a:xfrm>
          </p:grpSpPr>
          <p:cxnSp>
            <p:nvCxnSpPr>
              <p:cNvPr id="1676" name="Google Shape;1676;p111"/>
              <p:cNvCxnSpPr/>
              <p:nvPr/>
            </p:nvCxnSpPr>
            <p:spPr>
              <a:xfrm>
                <a:off x="3760050" y="4482675"/>
                <a:ext cx="1797900" cy="0"/>
              </a:xfrm>
              <a:prstGeom prst="straightConnector1">
                <a:avLst/>
              </a:prstGeom>
              <a:noFill/>
              <a:ln cap="flat" cmpd="sng" w="38100">
                <a:solidFill>
                  <a:schemeClr val="accent5"/>
                </a:solidFill>
                <a:prstDash val="solid"/>
                <a:round/>
                <a:headEnd len="med" w="med" type="triangle"/>
                <a:tailEnd len="med" w="med" type="triangle"/>
              </a:ln>
            </p:spPr>
          </p:cxnSp>
          <p:cxnSp>
            <p:nvCxnSpPr>
              <p:cNvPr id="1677" name="Google Shape;1677;p111"/>
              <p:cNvCxnSpPr/>
              <p:nvPr/>
            </p:nvCxnSpPr>
            <p:spPr>
              <a:xfrm>
                <a:off x="5557950" y="2830700"/>
                <a:ext cx="0" cy="1652100"/>
              </a:xfrm>
              <a:prstGeom prst="straightConnector1">
                <a:avLst/>
              </a:prstGeom>
              <a:noFill/>
              <a:ln cap="flat" cmpd="sng" w="9525">
                <a:solidFill>
                  <a:schemeClr val="accent5"/>
                </a:solidFill>
                <a:prstDash val="dash"/>
                <a:round/>
                <a:headEnd len="med" w="med" type="none"/>
                <a:tailEnd len="med" w="med"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1" name="Shape 1681"/>
        <p:cNvGrpSpPr/>
        <p:nvPr/>
      </p:nvGrpSpPr>
      <p:grpSpPr>
        <a:xfrm>
          <a:off x="0" y="0"/>
          <a:ext cx="0" cy="0"/>
          <a:chOff x="0" y="0"/>
          <a:chExt cx="0" cy="0"/>
        </a:xfrm>
      </p:grpSpPr>
      <p:sp>
        <p:nvSpPr>
          <p:cNvPr id="1682" name="Google Shape;1682;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Jajabinta iftiinka (Refraction) ee muraayadda convex (convex lens)</a:t>
            </a:r>
            <a:endParaRPr/>
          </a:p>
        </p:txBody>
      </p:sp>
      <p:sp>
        <p:nvSpPr>
          <p:cNvPr id="1683" name="Google Shape;1683;p112"/>
          <p:cNvSpPr txBox="1"/>
          <p:nvPr/>
        </p:nvSpPr>
        <p:spPr>
          <a:xfrm>
            <a:off x="329950" y="818950"/>
            <a:ext cx="7109100" cy="318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 iftiin isbarbar socda (parallel rays) uu dhex maro muraayadda:</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1684" name="Google Shape;1684;p112"/>
          <p:cNvPicPr preferRelativeResize="0"/>
          <p:nvPr/>
        </p:nvPicPr>
        <p:blipFill rotWithShape="1">
          <a:blip r:embed="rId3">
            <a:alphaModFix/>
          </a:blip>
          <a:srcRect b="0" l="0" r="0" t="6480"/>
          <a:stretch/>
        </p:blipFill>
        <p:spPr>
          <a:xfrm>
            <a:off x="329950" y="3258300"/>
            <a:ext cx="3397401" cy="1562100"/>
          </a:xfrm>
          <a:prstGeom prst="rect">
            <a:avLst/>
          </a:prstGeom>
          <a:noFill/>
          <a:ln>
            <a:noFill/>
          </a:ln>
        </p:spPr>
      </p:pic>
      <p:sp>
        <p:nvSpPr>
          <p:cNvPr id="1685" name="Google Shape;1685;p112"/>
          <p:cNvSpPr txBox="1"/>
          <p:nvPr/>
        </p:nvSpPr>
        <p:spPr>
          <a:xfrm>
            <a:off x="329950" y="1239000"/>
            <a:ext cx="8436900" cy="3411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Char char="●"/>
            </a:pPr>
            <a:r>
              <a:rPr lang="en-GB" sz="1400">
                <a:latin typeface="Lexend"/>
                <a:ea typeface="Lexend"/>
                <a:cs typeface="Lexend"/>
                <a:sym typeface="Lexend"/>
              </a:rPr>
              <a:t>iftiinka dhex mara qaybta sare ee muraayadda waxaa loo jajabiyaa (refracted) hoos</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86" name="Google Shape;1686;p112"/>
          <p:cNvSpPr txBox="1"/>
          <p:nvPr/>
        </p:nvSpPr>
        <p:spPr>
          <a:xfrm>
            <a:off x="329950" y="1635970"/>
            <a:ext cx="8253600" cy="2943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Char char="●"/>
            </a:pPr>
            <a:r>
              <a:rPr lang="en-GB" sz="1400">
                <a:latin typeface="Lexend"/>
                <a:ea typeface="Lexend"/>
                <a:cs typeface="Lexend"/>
                <a:sym typeface="Lexend"/>
              </a:rPr>
              <a:t>iftiinka dhex mara qaybta hoose ee muraayadda waxaa loo jajabiyaa (refracted) kor</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87" name="Google Shape;1687;p112"/>
          <p:cNvSpPr txBox="1"/>
          <p:nvPr/>
        </p:nvSpPr>
        <p:spPr>
          <a:xfrm>
            <a:off x="329950" y="2038150"/>
            <a:ext cx="7974900" cy="3180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Char char="●"/>
            </a:pPr>
            <a:r>
              <a:rPr lang="en-GB" sz="1400">
                <a:latin typeface="Lexend"/>
                <a:ea typeface="Lexend"/>
                <a:cs typeface="Lexend"/>
                <a:sym typeface="Lexend"/>
              </a:rPr>
              <a:t>iftiinka dhex mara bartamaha muraayadda lama jajabiyo (refracted)</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88" name="Google Shape;1688;p112"/>
          <p:cNvSpPr txBox="1"/>
          <p:nvPr/>
        </p:nvSpPr>
        <p:spPr>
          <a:xfrm>
            <a:off x="329950" y="2419150"/>
            <a:ext cx="7974900" cy="6999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SzPts val="2000"/>
              <a:buFont typeface="Lexend"/>
              <a:buChar char="●"/>
            </a:pPr>
            <a:r>
              <a:rPr lang="en-GB" sz="1400">
                <a:latin typeface="Lexend"/>
                <a:ea typeface="Lexend"/>
                <a:cs typeface="Lexend"/>
                <a:sym typeface="Lexend"/>
              </a:rPr>
              <a:t>iyo inta uu ka fog yahay bartamaha muraayadda, waa inta uu iftiin (ray) badan uu jajabto (refracted).</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89" name="Google Shape;1689;p112"/>
          <p:cNvSpPr txBox="1"/>
          <p:nvPr/>
        </p:nvSpPr>
        <p:spPr>
          <a:xfrm>
            <a:off x="3808225" y="3257350"/>
            <a:ext cx="4619700" cy="1193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Sidaas ayay iftiimada (rays) dhamaantood ugu kulmi karaan hal dhibic, masaafo go'an oo ka fog muraayadda oo loo yaqaan dhererka fogaanta (focal length).</a:t>
            </a:r>
            <a:r>
              <a:rPr lang="en-GB" sz="1400">
                <a:latin typeface="Lexend"/>
                <a:ea typeface="Lexend"/>
                <a:cs typeface="Lexend"/>
                <a:sym typeface="Lexend"/>
              </a:rPr>
              <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113"/>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Maxay muraayadaha ballaadhan u leeyihiin dherer fogaane (focal length) gaaban marka loo eego muraayadaha khafiifka ah?</a:t>
            </a:r>
            <a:r>
              <a:rPr lang="en-GB" sz="1400">
                <a:latin typeface="Lexend"/>
              </a:rPr>
              <a:t/>
            </a:r>
            <a:r>
              <a:rPr lang="en-GB" sz="1400">
                <a:latin typeface="Lexend"/>
              </a:rPr>
              <a:t/>
            </a:r>
            <a:endParaRPr sz="2000"/>
          </a:p>
        </p:txBody>
      </p:sp>
      <p:sp>
        <p:nvSpPr>
          <p:cNvPr id="1695" name="Google Shape;1695;p11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Jajabinta iftiinka (Refraction) ee muraayadda convex (convex lens)</a:t>
            </a:r>
            <a:endParaRPr/>
          </a:p>
        </p:txBody>
      </p:sp>
      <p:sp>
        <p:nvSpPr>
          <p:cNvPr id="1696" name="Google Shape;1696;p113"/>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400">
                <a:latin typeface="Lexend"/>
              </a:rPr>
              <a:t>Waxaa jira muraayad dheeri ah oo la falgasha iftiinka.</a:t>
            </a:r>
            <a:endParaRPr sz="2000"/>
          </a:p>
        </p:txBody>
      </p:sp>
      <p:sp>
        <p:nvSpPr>
          <p:cNvPr id="1697" name="Google Shape;1697;p113"/>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400">
                <a:latin typeface="Lexend"/>
              </a:rPr>
              <a:t>Iftiin badan ayaa dhex mari kara muraayadda.</a:t>
            </a:r>
            <a:endParaRPr sz="2000"/>
          </a:p>
        </p:txBody>
      </p:sp>
      <p:sp>
        <p:nvSpPr>
          <p:cNvPr id="1698" name="Google Shape;1698;p113"/>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400">
                <a:latin typeface="Lexend"/>
              </a:rPr>
              <a:t>Iftiinku wuxuu ku dhacaa muraayadda xaglo ka weyn xagasha caadiga ah (normal).</a:t>
            </a:r>
            <a:endParaRPr sz="2000"/>
          </a:p>
        </p:txBody>
      </p:sp>
      <p:sp>
        <p:nvSpPr>
          <p:cNvPr id="1699" name="Google Shape;1699;p113"/>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400">
                <a:latin typeface="Lexend"/>
              </a:rPr>
              <a:t>Iftiinku wuxuu qaataa waqti dheer inuu dhex maro muraayadda.</a:t>
            </a:r>
            <a:endParaRPr sz="2000"/>
          </a:p>
        </p:txBody>
      </p:sp>
      <p:pic>
        <p:nvPicPr>
          <p:cNvPr id="1700" name="Google Shape;1700;p113"/>
          <p:cNvPicPr preferRelativeResize="0"/>
          <p:nvPr/>
        </p:nvPicPr>
        <p:blipFill>
          <a:blip r:embed="rId3">
            <a:alphaModFix/>
          </a:blip>
          <a:stretch>
            <a:fillRect/>
          </a:stretch>
        </p:blipFill>
        <p:spPr>
          <a:xfrm>
            <a:off x="7208858" y="3262525"/>
            <a:ext cx="396000" cy="419100"/>
          </a:xfrm>
          <a:prstGeom prst="rect">
            <a:avLst/>
          </a:prstGeom>
          <a:noFill/>
          <a:ln>
            <a:noFill/>
          </a:ln>
        </p:spPr>
      </p:pic>
      <p:pic>
        <p:nvPicPr>
          <p:cNvPr id="1701" name="Google Shape;1701;p113"/>
          <p:cNvPicPr preferRelativeResize="0"/>
          <p:nvPr/>
        </p:nvPicPr>
        <p:blipFill rotWithShape="1">
          <a:blip r:embed="rId4">
            <a:alphaModFix/>
          </a:blip>
          <a:srcRect b="8011" l="3705" r="81920" t="20712"/>
          <a:stretch/>
        </p:blipFill>
        <p:spPr>
          <a:xfrm>
            <a:off x="6702113" y="1465553"/>
            <a:ext cx="897972" cy="1106200"/>
          </a:xfrm>
          <a:prstGeom prst="rect">
            <a:avLst/>
          </a:prstGeom>
          <a:noFill/>
          <a:ln>
            <a:noFill/>
          </a:ln>
        </p:spPr>
      </p:pic>
      <p:pic>
        <p:nvPicPr>
          <p:cNvPr id="1702" name="Google Shape;1702;p113"/>
          <p:cNvPicPr preferRelativeResize="0"/>
          <p:nvPr/>
        </p:nvPicPr>
        <p:blipFill rotWithShape="1">
          <a:blip r:embed="rId4">
            <a:alphaModFix/>
          </a:blip>
          <a:srcRect b="8011" l="38666" r="50987" t="20712"/>
          <a:stretch/>
        </p:blipFill>
        <p:spPr>
          <a:xfrm>
            <a:off x="7894673" y="1465553"/>
            <a:ext cx="646357" cy="1106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6" name="Shape 1706"/>
        <p:cNvGrpSpPr/>
        <p:nvPr/>
      </p:nvGrpSpPr>
      <p:grpSpPr>
        <a:xfrm>
          <a:off x="0" y="0"/>
          <a:ext cx="0" cy="0"/>
          <a:chOff x="0" y="0"/>
          <a:chExt cx="0" cy="0"/>
        </a:xfrm>
      </p:grpSpPr>
      <p:sp>
        <p:nvSpPr>
          <p:cNvPr id="1707" name="Google Shape;1707;p11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a:latin typeface="Lexend"/>
              </a:rPr>
              <a:t>Jajabka iftiinka ee muraayadaha qaabka convex (convex lens)</a:t>
            </a:r>
            <a:endParaRPr/>
          </a:p>
        </p:txBody>
      </p:sp>
      <p:sp>
        <p:nvSpPr>
          <p:cNvPr id="1708" name="Google Shape;1708;p114"/>
          <p:cNvSpPr txBox="1"/>
          <p:nvPr/>
        </p:nvSpPr>
        <p:spPr>
          <a:xfrm>
            <a:off x="329950" y="818950"/>
            <a:ext cx="7129200" cy="672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Dhammeysti rays-ka iftiinka ee muraayad kasta si aad u muujiso sida ay u xoog saaraan (focus) iftiinka.</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800">
                <a:latin typeface="Lexend"/>
                <a:ea typeface="Lexend"/>
                <a:cs typeface="Lexend"/>
                <a:sym typeface="Lexend"/>
              </a:rPr>
              <a:t>Inta badan rays-ka waa in la jajabiyo (refract) laba jeer.</a:t>
            </a:r>
            <a:endParaRPr sz="2000">
              <a:latin typeface="Lexend"/>
              <a:ea typeface="Lexend"/>
              <a:cs typeface="Lexend"/>
              <a:sym typeface="Lexend"/>
            </a:endParaRPr>
          </a:p>
        </p:txBody>
      </p:sp>
      <p:sp>
        <p:nvSpPr>
          <p:cNvPr id="1709" name="Google Shape;1709;p114"/>
          <p:cNvSpPr txBox="1"/>
          <p:nvPr/>
        </p:nvSpPr>
        <p:spPr>
          <a:xfrm>
            <a:off x="329950" y="2229600"/>
            <a:ext cx="3990000" cy="3747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Clr>
                <a:srgbClr val="000000"/>
              </a:buClr>
              <a:buSzPts val="2000"/>
              <a:buFont typeface="Lexend"/>
              <a:buAutoNum type="arabicParenR"/>
            </a:pPr>
            <a:r>
              <a:rPr>
                <a:latin typeface="Lexend"/>
              </a:rPr>
              <a:t/>
            </a:r>
            <a:endParaRPr sz="2000">
              <a:solidFill>
                <a:srgbClr val="000000"/>
              </a:solidFill>
              <a:latin typeface="Lexend"/>
              <a:ea typeface="Lexend"/>
              <a:cs typeface="Lexend"/>
              <a:sym typeface="Lexend"/>
            </a:endParaRPr>
          </a:p>
        </p:txBody>
      </p:sp>
      <p:sp>
        <p:nvSpPr>
          <p:cNvPr id="1710" name="Google Shape;1710;p114"/>
          <p:cNvSpPr txBox="1"/>
          <p:nvPr/>
        </p:nvSpPr>
        <p:spPr>
          <a:xfrm>
            <a:off x="4572000" y="2229600"/>
            <a:ext cx="3990000" cy="3747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Clr>
                <a:srgbClr val="000000"/>
              </a:buClr>
              <a:buSzPts val="2000"/>
              <a:buFont typeface="Lexend"/>
              <a:buAutoNum type="arabicParenR" startAt="2"/>
            </a:pPr>
            <a:r>
              <a:rPr>
                <a:latin typeface="Lexend"/>
              </a:rPr>
              <a:t/>
            </a:r>
            <a:endParaRPr sz="2000">
              <a:solidFill>
                <a:srgbClr val="000000"/>
              </a:solidFill>
              <a:latin typeface="Lexend"/>
              <a:ea typeface="Lexend"/>
              <a:cs typeface="Lexend"/>
              <a:sym typeface="Lexend"/>
            </a:endParaRPr>
          </a:p>
        </p:txBody>
      </p:sp>
      <p:grpSp>
        <p:nvGrpSpPr>
          <p:cNvPr id="1711" name="Google Shape;1711;p114"/>
          <p:cNvGrpSpPr/>
          <p:nvPr/>
        </p:nvGrpSpPr>
        <p:grpSpPr>
          <a:xfrm>
            <a:off x="625575" y="2603600"/>
            <a:ext cx="1684375" cy="1684200"/>
            <a:chOff x="625575" y="1994000"/>
            <a:chExt cx="1684375" cy="1684200"/>
          </a:xfrm>
        </p:grpSpPr>
        <p:cxnSp>
          <p:nvCxnSpPr>
            <p:cNvPr id="1712" name="Google Shape;1712;p114"/>
            <p:cNvCxnSpPr/>
            <p:nvPr/>
          </p:nvCxnSpPr>
          <p:spPr>
            <a:xfrm>
              <a:off x="629650" y="2838500"/>
              <a:ext cx="1672500" cy="0"/>
            </a:xfrm>
            <a:prstGeom prst="straightConnector1">
              <a:avLst/>
            </a:prstGeom>
            <a:noFill/>
            <a:ln cap="flat" cmpd="sng" w="19050">
              <a:solidFill>
                <a:schemeClr val="dk1"/>
              </a:solidFill>
              <a:prstDash val="solid"/>
              <a:round/>
              <a:headEnd len="med" w="med" type="none"/>
              <a:tailEnd len="med" w="med" type="none"/>
            </a:ln>
          </p:spPr>
        </p:cxnSp>
        <p:cxnSp>
          <p:nvCxnSpPr>
            <p:cNvPr id="1713" name="Google Shape;1713;p114"/>
            <p:cNvCxnSpPr/>
            <p:nvPr/>
          </p:nvCxnSpPr>
          <p:spPr>
            <a:xfrm flipH="1" rot="10800000">
              <a:off x="633300" y="2420300"/>
              <a:ext cx="1674000" cy="421800"/>
            </a:xfrm>
            <a:prstGeom prst="straightConnector1">
              <a:avLst/>
            </a:prstGeom>
            <a:noFill/>
            <a:ln cap="flat" cmpd="sng" w="19050">
              <a:solidFill>
                <a:schemeClr val="dk1"/>
              </a:solidFill>
              <a:prstDash val="solid"/>
              <a:round/>
              <a:headEnd len="med" w="med" type="none"/>
              <a:tailEnd len="med" w="med" type="none"/>
            </a:ln>
          </p:spPr>
        </p:cxnSp>
        <p:cxnSp>
          <p:nvCxnSpPr>
            <p:cNvPr id="1714" name="Google Shape;1714;p114"/>
            <p:cNvCxnSpPr/>
            <p:nvPr/>
          </p:nvCxnSpPr>
          <p:spPr>
            <a:xfrm flipH="1" rot="10800000">
              <a:off x="626500" y="1994000"/>
              <a:ext cx="1675500" cy="844500"/>
            </a:xfrm>
            <a:prstGeom prst="straightConnector1">
              <a:avLst/>
            </a:prstGeom>
            <a:noFill/>
            <a:ln cap="flat" cmpd="sng" w="19050">
              <a:solidFill>
                <a:schemeClr val="dk1"/>
              </a:solidFill>
              <a:prstDash val="solid"/>
              <a:round/>
              <a:headEnd len="med" w="med" type="none"/>
              <a:tailEnd len="med" w="med" type="none"/>
            </a:ln>
          </p:spPr>
        </p:cxnSp>
        <p:cxnSp>
          <p:nvCxnSpPr>
            <p:cNvPr id="1715" name="Google Shape;1715;p114"/>
            <p:cNvCxnSpPr/>
            <p:nvPr/>
          </p:nvCxnSpPr>
          <p:spPr>
            <a:xfrm>
              <a:off x="625575" y="2841250"/>
              <a:ext cx="1681800" cy="428700"/>
            </a:xfrm>
            <a:prstGeom prst="straightConnector1">
              <a:avLst/>
            </a:prstGeom>
            <a:noFill/>
            <a:ln cap="flat" cmpd="sng" w="19050">
              <a:solidFill>
                <a:schemeClr val="dk1"/>
              </a:solidFill>
              <a:prstDash val="solid"/>
              <a:round/>
              <a:headEnd len="med" w="med" type="none"/>
              <a:tailEnd len="med" w="med" type="none"/>
            </a:ln>
          </p:spPr>
        </p:cxnSp>
        <p:cxnSp>
          <p:nvCxnSpPr>
            <p:cNvPr id="1716" name="Google Shape;1716;p114"/>
            <p:cNvCxnSpPr/>
            <p:nvPr/>
          </p:nvCxnSpPr>
          <p:spPr>
            <a:xfrm>
              <a:off x="626050" y="2838500"/>
              <a:ext cx="1683900" cy="839700"/>
            </a:xfrm>
            <a:prstGeom prst="straightConnector1">
              <a:avLst/>
            </a:prstGeom>
            <a:noFill/>
            <a:ln cap="flat" cmpd="sng" w="19050">
              <a:solidFill>
                <a:schemeClr val="dk1"/>
              </a:solidFill>
              <a:prstDash val="solid"/>
              <a:round/>
              <a:headEnd len="med" w="med" type="none"/>
              <a:tailEnd len="med" w="med" type="none"/>
            </a:ln>
          </p:spPr>
        </p:cxnSp>
        <p:sp>
          <p:nvSpPr>
            <p:cNvPr id="1717" name="Google Shape;1717;p114"/>
            <p:cNvSpPr/>
            <p:nvPr/>
          </p:nvSpPr>
          <p:spPr>
            <a:xfrm rot="3648581">
              <a:off x="1549837" y="2320195"/>
              <a:ext cx="61512" cy="7200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8" name="Google Shape;1718;p114"/>
            <p:cNvSpPr/>
            <p:nvPr/>
          </p:nvSpPr>
          <p:spPr>
            <a:xfrm rot="4671967">
              <a:off x="1654090" y="2535760"/>
              <a:ext cx="61371"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9" name="Google Shape;1719;p114"/>
            <p:cNvSpPr/>
            <p:nvPr/>
          </p:nvSpPr>
          <p:spPr>
            <a:xfrm rot="5416769">
              <a:off x="1680040" y="2802579"/>
              <a:ext cx="61501" cy="720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20" name="Google Shape;1720;p114"/>
            <p:cNvSpPr/>
            <p:nvPr/>
          </p:nvSpPr>
          <p:spPr>
            <a:xfrm rot="6160823">
              <a:off x="1654014" y="3069459"/>
              <a:ext cx="61500"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21" name="Google Shape;1721;p114"/>
            <p:cNvSpPr/>
            <p:nvPr/>
          </p:nvSpPr>
          <p:spPr>
            <a:xfrm rot="6904048">
              <a:off x="1549809" y="3280031"/>
              <a:ext cx="61602" cy="7193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22" name="Google Shape;1722;p114"/>
          <p:cNvGrpSpPr/>
          <p:nvPr/>
        </p:nvGrpSpPr>
        <p:grpSpPr>
          <a:xfrm>
            <a:off x="4872538" y="2602950"/>
            <a:ext cx="1684375" cy="1684200"/>
            <a:chOff x="625575" y="1994000"/>
            <a:chExt cx="1684375" cy="1684200"/>
          </a:xfrm>
        </p:grpSpPr>
        <p:cxnSp>
          <p:nvCxnSpPr>
            <p:cNvPr id="1723" name="Google Shape;1723;p114"/>
            <p:cNvCxnSpPr/>
            <p:nvPr/>
          </p:nvCxnSpPr>
          <p:spPr>
            <a:xfrm>
              <a:off x="629650" y="2838500"/>
              <a:ext cx="1672500" cy="0"/>
            </a:xfrm>
            <a:prstGeom prst="straightConnector1">
              <a:avLst/>
            </a:prstGeom>
            <a:noFill/>
            <a:ln cap="flat" cmpd="sng" w="19050">
              <a:solidFill>
                <a:schemeClr val="dk1"/>
              </a:solidFill>
              <a:prstDash val="solid"/>
              <a:round/>
              <a:headEnd len="med" w="med" type="none"/>
              <a:tailEnd len="med" w="med" type="none"/>
            </a:ln>
          </p:spPr>
        </p:cxnSp>
        <p:cxnSp>
          <p:nvCxnSpPr>
            <p:cNvPr id="1724" name="Google Shape;1724;p114"/>
            <p:cNvCxnSpPr/>
            <p:nvPr/>
          </p:nvCxnSpPr>
          <p:spPr>
            <a:xfrm flipH="1" rot="10800000">
              <a:off x="633300" y="2420300"/>
              <a:ext cx="1674000" cy="421800"/>
            </a:xfrm>
            <a:prstGeom prst="straightConnector1">
              <a:avLst/>
            </a:prstGeom>
            <a:noFill/>
            <a:ln cap="flat" cmpd="sng" w="19050">
              <a:solidFill>
                <a:schemeClr val="dk1"/>
              </a:solidFill>
              <a:prstDash val="solid"/>
              <a:round/>
              <a:headEnd len="med" w="med" type="none"/>
              <a:tailEnd len="med" w="med" type="none"/>
            </a:ln>
          </p:spPr>
        </p:cxnSp>
        <p:cxnSp>
          <p:nvCxnSpPr>
            <p:cNvPr id="1725" name="Google Shape;1725;p114"/>
            <p:cNvCxnSpPr/>
            <p:nvPr/>
          </p:nvCxnSpPr>
          <p:spPr>
            <a:xfrm flipH="1" rot="10800000">
              <a:off x="626500" y="1994000"/>
              <a:ext cx="1675500" cy="844500"/>
            </a:xfrm>
            <a:prstGeom prst="straightConnector1">
              <a:avLst/>
            </a:prstGeom>
            <a:noFill/>
            <a:ln cap="flat" cmpd="sng" w="19050">
              <a:solidFill>
                <a:schemeClr val="dk1"/>
              </a:solidFill>
              <a:prstDash val="solid"/>
              <a:round/>
              <a:headEnd len="med" w="med" type="none"/>
              <a:tailEnd len="med" w="med" type="none"/>
            </a:ln>
          </p:spPr>
        </p:cxnSp>
        <p:cxnSp>
          <p:nvCxnSpPr>
            <p:cNvPr id="1726" name="Google Shape;1726;p114"/>
            <p:cNvCxnSpPr/>
            <p:nvPr/>
          </p:nvCxnSpPr>
          <p:spPr>
            <a:xfrm>
              <a:off x="625575" y="2841250"/>
              <a:ext cx="1681800" cy="428700"/>
            </a:xfrm>
            <a:prstGeom prst="straightConnector1">
              <a:avLst/>
            </a:prstGeom>
            <a:noFill/>
            <a:ln cap="flat" cmpd="sng" w="19050">
              <a:solidFill>
                <a:schemeClr val="dk1"/>
              </a:solidFill>
              <a:prstDash val="solid"/>
              <a:round/>
              <a:headEnd len="med" w="med" type="none"/>
              <a:tailEnd len="med" w="med" type="none"/>
            </a:ln>
          </p:spPr>
        </p:cxnSp>
        <p:cxnSp>
          <p:nvCxnSpPr>
            <p:cNvPr id="1727" name="Google Shape;1727;p114"/>
            <p:cNvCxnSpPr/>
            <p:nvPr/>
          </p:nvCxnSpPr>
          <p:spPr>
            <a:xfrm>
              <a:off x="626050" y="2838500"/>
              <a:ext cx="1683900" cy="839700"/>
            </a:xfrm>
            <a:prstGeom prst="straightConnector1">
              <a:avLst/>
            </a:prstGeom>
            <a:noFill/>
            <a:ln cap="flat" cmpd="sng" w="19050">
              <a:solidFill>
                <a:schemeClr val="dk1"/>
              </a:solidFill>
              <a:prstDash val="solid"/>
              <a:round/>
              <a:headEnd len="med" w="med" type="none"/>
              <a:tailEnd len="med" w="med" type="none"/>
            </a:ln>
          </p:spPr>
        </p:cxnSp>
        <p:sp>
          <p:nvSpPr>
            <p:cNvPr id="1728" name="Google Shape;1728;p114"/>
            <p:cNvSpPr/>
            <p:nvPr/>
          </p:nvSpPr>
          <p:spPr>
            <a:xfrm rot="3648581">
              <a:off x="1549837" y="2320195"/>
              <a:ext cx="61512" cy="7200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29" name="Google Shape;1729;p114"/>
            <p:cNvSpPr/>
            <p:nvPr/>
          </p:nvSpPr>
          <p:spPr>
            <a:xfrm rot="4671967">
              <a:off x="1654090" y="2535760"/>
              <a:ext cx="61371"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0" name="Google Shape;1730;p114"/>
            <p:cNvSpPr/>
            <p:nvPr/>
          </p:nvSpPr>
          <p:spPr>
            <a:xfrm rot="5416769">
              <a:off x="1680040" y="2802579"/>
              <a:ext cx="61501" cy="720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1" name="Google Shape;1731;p114"/>
            <p:cNvSpPr/>
            <p:nvPr/>
          </p:nvSpPr>
          <p:spPr>
            <a:xfrm rot="6160823">
              <a:off x="1654014" y="3069459"/>
              <a:ext cx="61500"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32" name="Google Shape;1732;p114"/>
            <p:cNvSpPr/>
            <p:nvPr/>
          </p:nvSpPr>
          <p:spPr>
            <a:xfrm rot="6904048">
              <a:off x="1549809" y="3280031"/>
              <a:ext cx="61602" cy="7193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33" name="Google Shape;1733;p114"/>
          <p:cNvSpPr/>
          <p:nvPr/>
        </p:nvSpPr>
        <p:spPr>
          <a:xfrm>
            <a:off x="2177800" y="2379050"/>
            <a:ext cx="294300" cy="2138100"/>
          </a:xfrm>
          <a:prstGeom prst="chord">
            <a:avLst>
              <a:gd fmla="val 5375782" name="adj1"/>
              <a:gd fmla="val 5288058" name="adj2"/>
            </a:avLst>
          </a:prstGeom>
          <a:solidFill>
            <a:srgbClr val="CFEDED"/>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4" name="Google Shape;1734;p114"/>
          <p:cNvSpPr/>
          <p:nvPr/>
        </p:nvSpPr>
        <p:spPr>
          <a:xfrm>
            <a:off x="6277359" y="2377305"/>
            <a:ext cx="540600" cy="2138100"/>
          </a:xfrm>
          <a:prstGeom prst="chord">
            <a:avLst>
              <a:gd fmla="val 5375782" name="adj1"/>
              <a:gd fmla="val 5288058" name="adj2"/>
            </a:avLst>
          </a:prstGeom>
          <a:solidFill>
            <a:srgbClr val="CFEDED"/>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8" name="Shape 1738"/>
        <p:cNvGrpSpPr/>
        <p:nvPr/>
      </p:nvGrpSpPr>
      <p:grpSpPr>
        <a:xfrm>
          <a:off x="0" y="0"/>
          <a:ext cx="0" cy="0"/>
          <a:chOff x="0" y="0"/>
          <a:chExt cx="0" cy="0"/>
        </a:xfrm>
      </p:grpSpPr>
      <p:sp>
        <p:nvSpPr>
          <p:cNvPr id="1739" name="Google Shape;1739;p115"/>
          <p:cNvSpPr txBox="1"/>
          <p:nvPr/>
        </p:nvSpPr>
        <p:spPr>
          <a:xfrm>
            <a:off x="329950" y="818950"/>
            <a:ext cx="7129200" cy="672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Dhammeysti rays-ka iftiinka ee muraayad kasta si aad u muujiso sida ay u xoog saaraan (focus) iftiinka.</a:t>
            </a:r>
            <a:endParaRPr sz="2000">
              <a:solidFill>
                <a:srgbClr val="000000"/>
              </a:solidFill>
              <a:latin typeface="Lexend"/>
              <a:ea typeface="Lexend"/>
              <a:cs typeface="Lexend"/>
              <a:sym typeface="Lexend"/>
            </a:endParaRPr>
          </a:p>
        </p:txBody>
      </p:sp>
      <p:sp>
        <p:nvSpPr>
          <p:cNvPr id="1740" name="Google Shape;1740;p115"/>
          <p:cNvSpPr txBox="1"/>
          <p:nvPr/>
        </p:nvSpPr>
        <p:spPr>
          <a:xfrm>
            <a:off x="329950" y="1620000"/>
            <a:ext cx="3990000" cy="3747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Clr>
                <a:srgbClr val="000000"/>
              </a:buClr>
              <a:buSzPts val="2000"/>
              <a:buFont typeface="Lexend"/>
              <a:buAutoNum type="arabicParenR"/>
            </a:pPr>
            <a:r>
              <a:rPr>
                <a:latin typeface="Lexend"/>
              </a:rPr>
              <a:t/>
            </a:r>
            <a:endParaRPr sz="2000">
              <a:solidFill>
                <a:srgbClr val="000000"/>
              </a:solidFill>
              <a:latin typeface="Lexend"/>
              <a:ea typeface="Lexend"/>
              <a:cs typeface="Lexend"/>
              <a:sym typeface="Lexend"/>
            </a:endParaRPr>
          </a:p>
        </p:txBody>
      </p:sp>
      <p:sp>
        <p:nvSpPr>
          <p:cNvPr id="1741" name="Google Shape;1741;p115"/>
          <p:cNvSpPr txBox="1"/>
          <p:nvPr/>
        </p:nvSpPr>
        <p:spPr>
          <a:xfrm>
            <a:off x="4572000" y="1620000"/>
            <a:ext cx="3990000" cy="374700"/>
          </a:xfrm>
          <a:prstGeom prst="rect">
            <a:avLst/>
          </a:prstGeom>
          <a:noFill/>
          <a:ln>
            <a:noFill/>
          </a:ln>
        </p:spPr>
        <p:txBody>
          <a:bodyPr anchorCtr="0" anchor="t" bIns="91425" lIns="0" spcFirstLastPara="1" rIns="91425" wrap="square" tIns="0">
            <a:normAutofit/>
          </a:bodyPr>
          <a:lstStyle/>
          <a:p>
            <a:pPr indent="-355600" lvl="0" marL="457200" rtl="0" algn="l">
              <a:lnSpc>
                <a:spcPct val="115000"/>
              </a:lnSpc>
              <a:spcBef>
                <a:spcPts val="0"/>
              </a:spcBef>
              <a:spcAft>
                <a:spcPts val="0"/>
              </a:spcAft>
              <a:buClr>
                <a:srgbClr val="000000"/>
              </a:buClr>
              <a:buSzPts val="2000"/>
              <a:buFont typeface="Lexend"/>
              <a:buAutoNum type="arabicParenR" startAt="2"/>
            </a:pPr>
            <a:r>
              <a:rPr>
                <a:latin typeface="Lexend"/>
              </a:rPr>
              <a:t/>
            </a:r>
            <a:endParaRPr sz="2000">
              <a:solidFill>
                <a:srgbClr val="000000"/>
              </a:solidFill>
              <a:latin typeface="Lexend"/>
              <a:ea typeface="Lexend"/>
              <a:cs typeface="Lexend"/>
              <a:sym typeface="Lexend"/>
            </a:endParaRPr>
          </a:p>
        </p:txBody>
      </p:sp>
      <p:grpSp>
        <p:nvGrpSpPr>
          <p:cNvPr id="1742" name="Google Shape;1742;p115"/>
          <p:cNvGrpSpPr/>
          <p:nvPr/>
        </p:nvGrpSpPr>
        <p:grpSpPr>
          <a:xfrm>
            <a:off x="625575" y="1994000"/>
            <a:ext cx="1684375" cy="1684200"/>
            <a:chOff x="625575" y="1994000"/>
            <a:chExt cx="1684375" cy="1684200"/>
          </a:xfrm>
        </p:grpSpPr>
        <p:cxnSp>
          <p:nvCxnSpPr>
            <p:cNvPr id="1743" name="Google Shape;1743;p115"/>
            <p:cNvCxnSpPr/>
            <p:nvPr/>
          </p:nvCxnSpPr>
          <p:spPr>
            <a:xfrm>
              <a:off x="629650" y="2838500"/>
              <a:ext cx="1672500" cy="0"/>
            </a:xfrm>
            <a:prstGeom prst="straightConnector1">
              <a:avLst/>
            </a:prstGeom>
            <a:noFill/>
            <a:ln cap="flat" cmpd="sng" w="19050">
              <a:solidFill>
                <a:schemeClr val="dk1"/>
              </a:solidFill>
              <a:prstDash val="solid"/>
              <a:round/>
              <a:headEnd len="med" w="med" type="none"/>
              <a:tailEnd len="med" w="med" type="none"/>
            </a:ln>
          </p:spPr>
        </p:cxnSp>
        <p:cxnSp>
          <p:nvCxnSpPr>
            <p:cNvPr id="1744" name="Google Shape;1744;p115"/>
            <p:cNvCxnSpPr/>
            <p:nvPr/>
          </p:nvCxnSpPr>
          <p:spPr>
            <a:xfrm flipH="1" rot="10800000">
              <a:off x="633300" y="2420300"/>
              <a:ext cx="1674000" cy="421800"/>
            </a:xfrm>
            <a:prstGeom prst="straightConnector1">
              <a:avLst/>
            </a:prstGeom>
            <a:noFill/>
            <a:ln cap="flat" cmpd="sng" w="19050">
              <a:solidFill>
                <a:schemeClr val="dk1"/>
              </a:solidFill>
              <a:prstDash val="solid"/>
              <a:round/>
              <a:headEnd len="med" w="med" type="none"/>
              <a:tailEnd len="med" w="med" type="none"/>
            </a:ln>
          </p:spPr>
        </p:cxnSp>
        <p:cxnSp>
          <p:nvCxnSpPr>
            <p:cNvPr id="1745" name="Google Shape;1745;p115"/>
            <p:cNvCxnSpPr/>
            <p:nvPr/>
          </p:nvCxnSpPr>
          <p:spPr>
            <a:xfrm flipH="1" rot="10800000">
              <a:off x="626500" y="1994000"/>
              <a:ext cx="1675500" cy="844500"/>
            </a:xfrm>
            <a:prstGeom prst="straightConnector1">
              <a:avLst/>
            </a:prstGeom>
            <a:noFill/>
            <a:ln cap="flat" cmpd="sng" w="19050">
              <a:solidFill>
                <a:schemeClr val="dk1"/>
              </a:solidFill>
              <a:prstDash val="solid"/>
              <a:round/>
              <a:headEnd len="med" w="med" type="none"/>
              <a:tailEnd len="med" w="med" type="none"/>
            </a:ln>
          </p:spPr>
        </p:cxnSp>
        <p:cxnSp>
          <p:nvCxnSpPr>
            <p:cNvPr id="1746" name="Google Shape;1746;p115"/>
            <p:cNvCxnSpPr/>
            <p:nvPr/>
          </p:nvCxnSpPr>
          <p:spPr>
            <a:xfrm>
              <a:off x="625575" y="2841250"/>
              <a:ext cx="1681800" cy="428700"/>
            </a:xfrm>
            <a:prstGeom prst="straightConnector1">
              <a:avLst/>
            </a:prstGeom>
            <a:noFill/>
            <a:ln cap="flat" cmpd="sng" w="19050">
              <a:solidFill>
                <a:schemeClr val="dk1"/>
              </a:solidFill>
              <a:prstDash val="solid"/>
              <a:round/>
              <a:headEnd len="med" w="med" type="none"/>
              <a:tailEnd len="med" w="med" type="none"/>
            </a:ln>
          </p:spPr>
        </p:cxnSp>
        <p:cxnSp>
          <p:nvCxnSpPr>
            <p:cNvPr id="1747" name="Google Shape;1747;p115"/>
            <p:cNvCxnSpPr/>
            <p:nvPr/>
          </p:nvCxnSpPr>
          <p:spPr>
            <a:xfrm>
              <a:off x="626050" y="2838500"/>
              <a:ext cx="1683900" cy="839700"/>
            </a:xfrm>
            <a:prstGeom prst="straightConnector1">
              <a:avLst/>
            </a:prstGeom>
            <a:noFill/>
            <a:ln cap="flat" cmpd="sng" w="19050">
              <a:solidFill>
                <a:schemeClr val="dk1"/>
              </a:solidFill>
              <a:prstDash val="solid"/>
              <a:round/>
              <a:headEnd len="med" w="med" type="none"/>
              <a:tailEnd len="med" w="med" type="none"/>
            </a:ln>
          </p:spPr>
        </p:cxnSp>
        <p:sp>
          <p:nvSpPr>
            <p:cNvPr id="1748" name="Google Shape;1748;p115"/>
            <p:cNvSpPr/>
            <p:nvPr/>
          </p:nvSpPr>
          <p:spPr>
            <a:xfrm rot="3648581">
              <a:off x="1549837" y="2320195"/>
              <a:ext cx="61512" cy="7200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49" name="Google Shape;1749;p115"/>
            <p:cNvSpPr/>
            <p:nvPr/>
          </p:nvSpPr>
          <p:spPr>
            <a:xfrm rot="4671967">
              <a:off x="1654090" y="2535760"/>
              <a:ext cx="61371"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0" name="Google Shape;1750;p115"/>
            <p:cNvSpPr/>
            <p:nvPr/>
          </p:nvSpPr>
          <p:spPr>
            <a:xfrm rot="5416769">
              <a:off x="1680040" y="2802579"/>
              <a:ext cx="61501" cy="720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1" name="Google Shape;1751;p115"/>
            <p:cNvSpPr/>
            <p:nvPr/>
          </p:nvSpPr>
          <p:spPr>
            <a:xfrm rot="6160823">
              <a:off x="1654014" y="3069459"/>
              <a:ext cx="61500"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52" name="Google Shape;1752;p115"/>
            <p:cNvSpPr/>
            <p:nvPr/>
          </p:nvSpPr>
          <p:spPr>
            <a:xfrm rot="6904048">
              <a:off x="1549809" y="3280031"/>
              <a:ext cx="61602" cy="7193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53" name="Google Shape;1753;p115"/>
          <p:cNvGrpSpPr/>
          <p:nvPr/>
        </p:nvGrpSpPr>
        <p:grpSpPr>
          <a:xfrm>
            <a:off x="4872538" y="1993350"/>
            <a:ext cx="1684375" cy="1684200"/>
            <a:chOff x="625575" y="1994000"/>
            <a:chExt cx="1684375" cy="1684200"/>
          </a:xfrm>
        </p:grpSpPr>
        <p:cxnSp>
          <p:nvCxnSpPr>
            <p:cNvPr id="1754" name="Google Shape;1754;p115"/>
            <p:cNvCxnSpPr/>
            <p:nvPr/>
          </p:nvCxnSpPr>
          <p:spPr>
            <a:xfrm>
              <a:off x="629650" y="2838500"/>
              <a:ext cx="1672500" cy="0"/>
            </a:xfrm>
            <a:prstGeom prst="straightConnector1">
              <a:avLst/>
            </a:prstGeom>
            <a:noFill/>
            <a:ln cap="flat" cmpd="sng" w="19050">
              <a:solidFill>
                <a:schemeClr val="dk1"/>
              </a:solidFill>
              <a:prstDash val="solid"/>
              <a:round/>
              <a:headEnd len="med" w="med" type="none"/>
              <a:tailEnd len="med" w="med" type="none"/>
            </a:ln>
          </p:spPr>
        </p:cxnSp>
        <p:cxnSp>
          <p:nvCxnSpPr>
            <p:cNvPr id="1755" name="Google Shape;1755;p115"/>
            <p:cNvCxnSpPr/>
            <p:nvPr/>
          </p:nvCxnSpPr>
          <p:spPr>
            <a:xfrm flipH="1" rot="10800000">
              <a:off x="633300" y="2420300"/>
              <a:ext cx="1674000" cy="421800"/>
            </a:xfrm>
            <a:prstGeom prst="straightConnector1">
              <a:avLst/>
            </a:prstGeom>
            <a:noFill/>
            <a:ln cap="flat" cmpd="sng" w="19050">
              <a:solidFill>
                <a:schemeClr val="dk1"/>
              </a:solidFill>
              <a:prstDash val="solid"/>
              <a:round/>
              <a:headEnd len="med" w="med" type="none"/>
              <a:tailEnd len="med" w="med" type="none"/>
            </a:ln>
          </p:spPr>
        </p:cxnSp>
        <p:cxnSp>
          <p:nvCxnSpPr>
            <p:cNvPr id="1756" name="Google Shape;1756;p115"/>
            <p:cNvCxnSpPr/>
            <p:nvPr/>
          </p:nvCxnSpPr>
          <p:spPr>
            <a:xfrm flipH="1" rot="10800000">
              <a:off x="626500" y="1994000"/>
              <a:ext cx="1675500" cy="844500"/>
            </a:xfrm>
            <a:prstGeom prst="straightConnector1">
              <a:avLst/>
            </a:prstGeom>
            <a:noFill/>
            <a:ln cap="flat" cmpd="sng" w="19050">
              <a:solidFill>
                <a:schemeClr val="dk1"/>
              </a:solidFill>
              <a:prstDash val="solid"/>
              <a:round/>
              <a:headEnd len="med" w="med" type="none"/>
              <a:tailEnd len="med" w="med" type="none"/>
            </a:ln>
          </p:spPr>
        </p:cxnSp>
        <p:cxnSp>
          <p:nvCxnSpPr>
            <p:cNvPr id="1757" name="Google Shape;1757;p115"/>
            <p:cNvCxnSpPr/>
            <p:nvPr/>
          </p:nvCxnSpPr>
          <p:spPr>
            <a:xfrm>
              <a:off x="625575" y="2841250"/>
              <a:ext cx="1681800" cy="428700"/>
            </a:xfrm>
            <a:prstGeom prst="straightConnector1">
              <a:avLst/>
            </a:prstGeom>
            <a:noFill/>
            <a:ln cap="flat" cmpd="sng" w="19050">
              <a:solidFill>
                <a:schemeClr val="dk1"/>
              </a:solidFill>
              <a:prstDash val="solid"/>
              <a:round/>
              <a:headEnd len="med" w="med" type="none"/>
              <a:tailEnd len="med" w="med" type="none"/>
            </a:ln>
          </p:spPr>
        </p:cxnSp>
        <p:cxnSp>
          <p:nvCxnSpPr>
            <p:cNvPr id="1758" name="Google Shape;1758;p115"/>
            <p:cNvCxnSpPr/>
            <p:nvPr/>
          </p:nvCxnSpPr>
          <p:spPr>
            <a:xfrm>
              <a:off x="626050" y="2838500"/>
              <a:ext cx="1683900" cy="839700"/>
            </a:xfrm>
            <a:prstGeom prst="straightConnector1">
              <a:avLst/>
            </a:prstGeom>
            <a:noFill/>
            <a:ln cap="flat" cmpd="sng" w="19050">
              <a:solidFill>
                <a:schemeClr val="dk1"/>
              </a:solidFill>
              <a:prstDash val="solid"/>
              <a:round/>
              <a:headEnd len="med" w="med" type="none"/>
              <a:tailEnd len="med" w="med" type="none"/>
            </a:ln>
          </p:spPr>
        </p:cxnSp>
        <p:sp>
          <p:nvSpPr>
            <p:cNvPr id="1759" name="Google Shape;1759;p115"/>
            <p:cNvSpPr/>
            <p:nvPr/>
          </p:nvSpPr>
          <p:spPr>
            <a:xfrm rot="3648581">
              <a:off x="1549837" y="2320195"/>
              <a:ext cx="61512" cy="7200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0" name="Google Shape;1760;p115"/>
            <p:cNvSpPr/>
            <p:nvPr/>
          </p:nvSpPr>
          <p:spPr>
            <a:xfrm rot="4671967">
              <a:off x="1654090" y="2535760"/>
              <a:ext cx="61371"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1" name="Google Shape;1761;p115"/>
            <p:cNvSpPr/>
            <p:nvPr/>
          </p:nvSpPr>
          <p:spPr>
            <a:xfrm rot="5416769">
              <a:off x="1680040" y="2802579"/>
              <a:ext cx="61501" cy="720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2" name="Google Shape;1762;p115"/>
            <p:cNvSpPr/>
            <p:nvPr/>
          </p:nvSpPr>
          <p:spPr>
            <a:xfrm rot="6160823">
              <a:off x="1654014" y="3069459"/>
              <a:ext cx="61500" cy="71912"/>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63" name="Google Shape;1763;p115"/>
            <p:cNvSpPr/>
            <p:nvPr/>
          </p:nvSpPr>
          <p:spPr>
            <a:xfrm rot="6904048">
              <a:off x="1549809" y="3280031"/>
              <a:ext cx="61602" cy="7193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64" name="Google Shape;1764;p115"/>
          <p:cNvGrpSpPr/>
          <p:nvPr/>
        </p:nvGrpSpPr>
        <p:grpSpPr>
          <a:xfrm flipH="1">
            <a:off x="2309978" y="1994650"/>
            <a:ext cx="1622053" cy="1684200"/>
            <a:chOff x="625575" y="1994000"/>
            <a:chExt cx="1684375" cy="1684200"/>
          </a:xfrm>
        </p:grpSpPr>
        <p:cxnSp>
          <p:nvCxnSpPr>
            <p:cNvPr id="1765" name="Google Shape;1765;p115"/>
            <p:cNvCxnSpPr/>
            <p:nvPr/>
          </p:nvCxnSpPr>
          <p:spPr>
            <a:xfrm>
              <a:off x="629650" y="2838500"/>
              <a:ext cx="1672500" cy="0"/>
            </a:xfrm>
            <a:prstGeom prst="straightConnector1">
              <a:avLst/>
            </a:prstGeom>
            <a:noFill/>
            <a:ln cap="flat" cmpd="sng" w="19050">
              <a:solidFill>
                <a:schemeClr val="dk1"/>
              </a:solidFill>
              <a:prstDash val="solid"/>
              <a:round/>
              <a:headEnd len="med" w="med" type="none"/>
              <a:tailEnd len="med" w="med" type="none"/>
            </a:ln>
          </p:spPr>
        </p:cxnSp>
        <p:cxnSp>
          <p:nvCxnSpPr>
            <p:cNvPr id="1766" name="Google Shape;1766;p115"/>
            <p:cNvCxnSpPr/>
            <p:nvPr/>
          </p:nvCxnSpPr>
          <p:spPr>
            <a:xfrm flipH="1" rot="10800000">
              <a:off x="633300" y="2420300"/>
              <a:ext cx="1674000" cy="421800"/>
            </a:xfrm>
            <a:prstGeom prst="straightConnector1">
              <a:avLst/>
            </a:prstGeom>
            <a:noFill/>
            <a:ln cap="flat" cmpd="sng" w="19050">
              <a:solidFill>
                <a:schemeClr val="dk1"/>
              </a:solidFill>
              <a:prstDash val="solid"/>
              <a:round/>
              <a:headEnd len="med" w="med" type="none"/>
              <a:tailEnd len="med" w="med" type="none"/>
            </a:ln>
          </p:spPr>
        </p:cxnSp>
        <p:cxnSp>
          <p:nvCxnSpPr>
            <p:cNvPr id="1767" name="Google Shape;1767;p115"/>
            <p:cNvCxnSpPr/>
            <p:nvPr/>
          </p:nvCxnSpPr>
          <p:spPr>
            <a:xfrm flipH="1" rot="10800000">
              <a:off x="626500" y="1994000"/>
              <a:ext cx="1675500" cy="844500"/>
            </a:xfrm>
            <a:prstGeom prst="straightConnector1">
              <a:avLst/>
            </a:prstGeom>
            <a:noFill/>
            <a:ln cap="flat" cmpd="sng" w="19050">
              <a:solidFill>
                <a:schemeClr val="dk1"/>
              </a:solidFill>
              <a:prstDash val="solid"/>
              <a:round/>
              <a:headEnd len="med" w="med" type="none"/>
              <a:tailEnd len="med" w="med" type="none"/>
            </a:ln>
          </p:spPr>
        </p:cxnSp>
        <p:cxnSp>
          <p:nvCxnSpPr>
            <p:cNvPr id="1768" name="Google Shape;1768;p115"/>
            <p:cNvCxnSpPr/>
            <p:nvPr/>
          </p:nvCxnSpPr>
          <p:spPr>
            <a:xfrm>
              <a:off x="625575" y="2841250"/>
              <a:ext cx="1681800" cy="428700"/>
            </a:xfrm>
            <a:prstGeom prst="straightConnector1">
              <a:avLst/>
            </a:prstGeom>
            <a:noFill/>
            <a:ln cap="flat" cmpd="sng" w="19050">
              <a:solidFill>
                <a:schemeClr val="dk1"/>
              </a:solidFill>
              <a:prstDash val="solid"/>
              <a:round/>
              <a:headEnd len="med" w="med" type="none"/>
              <a:tailEnd len="med" w="med" type="none"/>
            </a:ln>
          </p:spPr>
        </p:cxnSp>
        <p:cxnSp>
          <p:nvCxnSpPr>
            <p:cNvPr id="1769" name="Google Shape;1769;p115"/>
            <p:cNvCxnSpPr/>
            <p:nvPr/>
          </p:nvCxnSpPr>
          <p:spPr>
            <a:xfrm>
              <a:off x="626050" y="2838500"/>
              <a:ext cx="1683900" cy="839700"/>
            </a:xfrm>
            <a:prstGeom prst="straightConnector1">
              <a:avLst/>
            </a:prstGeom>
            <a:noFill/>
            <a:ln cap="flat" cmpd="sng" w="19050">
              <a:solidFill>
                <a:schemeClr val="dk1"/>
              </a:solidFill>
              <a:prstDash val="solid"/>
              <a:round/>
              <a:headEnd len="med" w="med" type="none"/>
              <a:tailEnd len="med" w="med" type="none"/>
            </a:ln>
          </p:spPr>
        </p:cxnSp>
        <p:sp>
          <p:nvSpPr>
            <p:cNvPr id="1770" name="Google Shape;1770;p115"/>
            <p:cNvSpPr/>
            <p:nvPr/>
          </p:nvSpPr>
          <p:spPr>
            <a:xfrm rot="-6872264">
              <a:off x="1550252" y="2319714"/>
              <a:ext cx="60680" cy="72991"/>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1" name="Google Shape;1771;p115"/>
            <p:cNvSpPr/>
            <p:nvPr/>
          </p:nvSpPr>
          <p:spPr>
            <a:xfrm rot="-6516610">
              <a:off x="1653741" y="2536132"/>
              <a:ext cx="62044" cy="71177"/>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2" name="Google Shape;1772;p115"/>
            <p:cNvSpPr/>
            <p:nvPr/>
          </p:nvSpPr>
          <p:spPr>
            <a:xfrm rot="-5567562">
              <a:off x="1680140" y="2802487"/>
              <a:ext cx="61573" cy="72051"/>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3" name="Google Shape;1773;p115"/>
            <p:cNvSpPr/>
            <p:nvPr/>
          </p:nvSpPr>
          <p:spPr>
            <a:xfrm rot="-4570030">
              <a:off x="1653973" y="3072500"/>
              <a:ext cx="61483" cy="7175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74" name="Google Shape;1774;p115"/>
            <p:cNvSpPr/>
            <p:nvPr/>
          </p:nvSpPr>
          <p:spPr>
            <a:xfrm rot="-3598898">
              <a:off x="1549452" y="3280564"/>
              <a:ext cx="62365" cy="70895"/>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775" name="Google Shape;1775;p115"/>
          <p:cNvGrpSpPr/>
          <p:nvPr/>
        </p:nvGrpSpPr>
        <p:grpSpPr>
          <a:xfrm flipH="1">
            <a:off x="6557040" y="1994625"/>
            <a:ext cx="1003214" cy="1684200"/>
            <a:chOff x="625575" y="1994000"/>
            <a:chExt cx="1684375" cy="1684200"/>
          </a:xfrm>
        </p:grpSpPr>
        <p:cxnSp>
          <p:nvCxnSpPr>
            <p:cNvPr id="1776" name="Google Shape;1776;p115"/>
            <p:cNvCxnSpPr/>
            <p:nvPr/>
          </p:nvCxnSpPr>
          <p:spPr>
            <a:xfrm>
              <a:off x="629650" y="2838500"/>
              <a:ext cx="1672500" cy="0"/>
            </a:xfrm>
            <a:prstGeom prst="straightConnector1">
              <a:avLst/>
            </a:prstGeom>
            <a:noFill/>
            <a:ln cap="flat" cmpd="sng" w="19050">
              <a:solidFill>
                <a:schemeClr val="dk1"/>
              </a:solidFill>
              <a:prstDash val="solid"/>
              <a:round/>
              <a:headEnd len="med" w="med" type="none"/>
              <a:tailEnd len="med" w="med" type="none"/>
            </a:ln>
          </p:spPr>
        </p:cxnSp>
        <p:cxnSp>
          <p:nvCxnSpPr>
            <p:cNvPr id="1777" name="Google Shape;1777;p115"/>
            <p:cNvCxnSpPr/>
            <p:nvPr/>
          </p:nvCxnSpPr>
          <p:spPr>
            <a:xfrm flipH="1" rot="10800000">
              <a:off x="633300" y="2420300"/>
              <a:ext cx="1674000" cy="421800"/>
            </a:xfrm>
            <a:prstGeom prst="straightConnector1">
              <a:avLst/>
            </a:prstGeom>
            <a:noFill/>
            <a:ln cap="flat" cmpd="sng" w="19050">
              <a:solidFill>
                <a:schemeClr val="dk1"/>
              </a:solidFill>
              <a:prstDash val="solid"/>
              <a:round/>
              <a:headEnd len="med" w="med" type="none"/>
              <a:tailEnd len="med" w="med" type="none"/>
            </a:ln>
          </p:spPr>
        </p:cxnSp>
        <p:cxnSp>
          <p:nvCxnSpPr>
            <p:cNvPr id="1778" name="Google Shape;1778;p115"/>
            <p:cNvCxnSpPr/>
            <p:nvPr/>
          </p:nvCxnSpPr>
          <p:spPr>
            <a:xfrm flipH="1" rot="10800000">
              <a:off x="626500" y="1994000"/>
              <a:ext cx="1675500" cy="844500"/>
            </a:xfrm>
            <a:prstGeom prst="straightConnector1">
              <a:avLst/>
            </a:prstGeom>
            <a:noFill/>
            <a:ln cap="flat" cmpd="sng" w="19050">
              <a:solidFill>
                <a:schemeClr val="dk1"/>
              </a:solidFill>
              <a:prstDash val="solid"/>
              <a:round/>
              <a:headEnd len="med" w="med" type="none"/>
              <a:tailEnd len="med" w="med" type="none"/>
            </a:ln>
          </p:spPr>
        </p:cxnSp>
        <p:cxnSp>
          <p:nvCxnSpPr>
            <p:cNvPr id="1779" name="Google Shape;1779;p115"/>
            <p:cNvCxnSpPr/>
            <p:nvPr/>
          </p:nvCxnSpPr>
          <p:spPr>
            <a:xfrm>
              <a:off x="625575" y="2841250"/>
              <a:ext cx="1681800" cy="428700"/>
            </a:xfrm>
            <a:prstGeom prst="straightConnector1">
              <a:avLst/>
            </a:prstGeom>
            <a:noFill/>
            <a:ln cap="flat" cmpd="sng" w="19050">
              <a:solidFill>
                <a:schemeClr val="dk1"/>
              </a:solidFill>
              <a:prstDash val="solid"/>
              <a:round/>
              <a:headEnd len="med" w="med" type="none"/>
              <a:tailEnd len="med" w="med" type="none"/>
            </a:ln>
          </p:spPr>
        </p:cxnSp>
        <p:cxnSp>
          <p:nvCxnSpPr>
            <p:cNvPr id="1780" name="Google Shape;1780;p115"/>
            <p:cNvCxnSpPr/>
            <p:nvPr/>
          </p:nvCxnSpPr>
          <p:spPr>
            <a:xfrm>
              <a:off x="626050" y="2838500"/>
              <a:ext cx="1683900" cy="839700"/>
            </a:xfrm>
            <a:prstGeom prst="straightConnector1">
              <a:avLst/>
            </a:prstGeom>
            <a:noFill/>
            <a:ln cap="flat" cmpd="sng" w="19050">
              <a:solidFill>
                <a:schemeClr val="dk1"/>
              </a:solidFill>
              <a:prstDash val="solid"/>
              <a:round/>
              <a:headEnd len="med" w="med" type="none"/>
              <a:tailEnd len="med" w="med" type="none"/>
            </a:ln>
          </p:spPr>
        </p:cxnSp>
        <p:sp>
          <p:nvSpPr>
            <p:cNvPr id="1781" name="Google Shape;1781;p115"/>
            <p:cNvSpPr/>
            <p:nvPr/>
          </p:nvSpPr>
          <p:spPr>
            <a:xfrm rot="-6872264">
              <a:off x="1550252" y="2319714"/>
              <a:ext cx="60680" cy="72991"/>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2" name="Google Shape;1782;p115"/>
            <p:cNvSpPr/>
            <p:nvPr/>
          </p:nvSpPr>
          <p:spPr>
            <a:xfrm rot="-6516610">
              <a:off x="1653741" y="2536132"/>
              <a:ext cx="62044" cy="71177"/>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3" name="Google Shape;1783;p115"/>
            <p:cNvSpPr/>
            <p:nvPr/>
          </p:nvSpPr>
          <p:spPr>
            <a:xfrm rot="-5567562">
              <a:off x="1680140" y="2802487"/>
              <a:ext cx="61573" cy="72051"/>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4" name="Google Shape;1784;p115"/>
            <p:cNvSpPr/>
            <p:nvPr/>
          </p:nvSpPr>
          <p:spPr>
            <a:xfrm rot="-4570030">
              <a:off x="1653973" y="3072500"/>
              <a:ext cx="61483" cy="71753"/>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85" name="Google Shape;1785;p115"/>
            <p:cNvSpPr/>
            <p:nvPr/>
          </p:nvSpPr>
          <p:spPr>
            <a:xfrm rot="-3598898">
              <a:off x="1549452" y="3280564"/>
              <a:ext cx="62365" cy="70895"/>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786" name="Google Shape;1786;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Jajabka iftiinka ee muraayadaha qaabka convex (convex lens)</a:t>
            </a:r>
            <a:endParaRPr/>
          </a:p>
        </p:txBody>
      </p:sp>
      <p:sp>
        <p:nvSpPr>
          <p:cNvPr id="1787" name="Google Shape;1787;p115"/>
          <p:cNvSpPr/>
          <p:nvPr/>
        </p:nvSpPr>
        <p:spPr>
          <a:xfrm>
            <a:off x="2177800" y="1769450"/>
            <a:ext cx="294300" cy="2138100"/>
          </a:xfrm>
          <a:prstGeom prst="chord">
            <a:avLst>
              <a:gd fmla="val 5375782" name="adj1"/>
              <a:gd fmla="val 5288058" name="adj2"/>
            </a:avLst>
          </a:prstGeom>
          <a:solidFill>
            <a:srgbClr val="CFEDE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8" name="Google Shape;1788;p115"/>
          <p:cNvSpPr/>
          <p:nvPr/>
        </p:nvSpPr>
        <p:spPr>
          <a:xfrm>
            <a:off x="6277359" y="1767705"/>
            <a:ext cx="540541" cy="2138100"/>
          </a:xfrm>
          <a:prstGeom prst="chord">
            <a:avLst>
              <a:gd fmla="val 5375782" name="adj1"/>
              <a:gd fmla="val 5288058" name="adj2"/>
            </a:avLst>
          </a:prstGeom>
          <a:solidFill>
            <a:srgbClr val="CFEDE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89" name="Google Shape;1789;p115"/>
          <p:cNvCxnSpPr/>
          <p:nvPr/>
        </p:nvCxnSpPr>
        <p:spPr>
          <a:xfrm>
            <a:off x="2229900" y="2037200"/>
            <a:ext cx="196500" cy="0"/>
          </a:xfrm>
          <a:prstGeom prst="straightConnector1">
            <a:avLst/>
          </a:prstGeom>
          <a:noFill/>
          <a:ln cap="flat" cmpd="sng" w="19050">
            <a:solidFill>
              <a:schemeClr val="dk1"/>
            </a:solidFill>
            <a:prstDash val="solid"/>
            <a:round/>
            <a:headEnd len="med" w="med" type="none"/>
            <a:tailEnd len="med" w="med" type="none"/>
          </a:ln>
        </p:spPr>
      </p:cxnSp>
      <p:cxnSp>
        <p:nvCxnSpPr>
          <p:cNvPr id="1790" name="Google Shape;1790;p115"/>
          <p:cNvCxnSpPr/>
          <p:nvPr/>
        </p:nvCxnSpPr>
        <p:spPr>
          <a:xfrm>
            <a:off x="2190375" y="2449050"/>
            <a:ext cx="278700" cy="0"/>
          </a:xfrm>
          <a:prstGeom prst="straightConnector1">
            <a:avLst/>
          </a:prstGeom>
          <a:noFill/>
          <a:ln cap="flat" cmpd="sng" w="19050">
            <a:solidFill>
              <a:schemeClr val="dk1"/>
            </a:solidFill>
            <a:prstDash val="solid"/>
            <a:round/>
            <a:headEnd len="med" w="med" type="none"/>
            <a:tailEnd len="med" w="med" type="none"/>
          </a:ln>
        </p:spPr>
      </p:cxnSp>
      <p:cxnSp>
        <p:nvCxnSpPr>
          <p:cNvPr id="1791" name="Google Shape;1791;p115"/>
          <p:cNvCxnSpPr/>
          <p:nvPr/>
        </p:nvCxnSpPr>
        <p:spPr>
          <a:xfrm>
            <a:off x="2177800" y="2835450"/>
            <a:ext cx="300000" cy="0"/>
          </a:xfrm>
          <a:prstGeom prst="straightConnector1">
            <a:avLst/>
          </a:prstGeom>
          <a:noFill/>
          <a:ln cap="flat" cmpd="sng" w="19050">
            <a:solidFill>
              <a:schemeClr val="dk1"/>
            </a:solidFill>
            <a:prstDash val="solid"/>
            <a:round/>
            <a:headEnd len="med" w="med" type="none"/>
            <a:tailEnd len="med" w="med" type="none"/>
          </a:ln>
        </p:spPr>
      </p:cxnSp>
      <p:cxnSp>
        <p:nvCxnSpPr>
          <p:cNvPr id="1792" name="Google Shape;1792;p115"/>
          <p:cNvCxnSpPr/>
          <p:nvPr/>
        </p:nvCxnSpPr>
        <p:spPr>
          <a:xfrm>
            <a:off x="2177800" y="3240000"/>
            <a:ext cx="284100" cy="0"/>
          </a:xfrm>
          <a:prstGeom prst="straightConnector1">
            <a:avLst/>
          </a:prstGeom>
          <a:noFill/>
          <a:ln cap="flat" cmpd="sng" w="19050">
            <a:solidFill>
              <a:schemeClr val="dk1"/>
            </a:solidFill>
            <a:prstDash val="solid"/>
            <a:round/>
            <a:headEnd len="med" w="med" type="none"/>
            <a:tailEnd len="med" w="med" type="none"/>
          </a:ln>
        </p:spPr>
      </p:cxnSp>
      <p:cxnSp>
        <p:nvCxnSpPr>
          <p:cNvPr id="1793" name="Google Shape;1793;p115"/>
          <p:cNvCxnSpPr/>
          <p:nvPr/>
        </p:nvCxnSpPr>
        <p:spPr>
          <a:xfrm>
            <a:off x="2226700" y="3621525"/>
            <a:ext cx="196500" cy="0"/>
          </a:xfrm>
          <a:prstGeom prst="straightConnector1">
            <a:avLst/>
          </a:prstGeom>
          <a:noFill/>
          <a:ln cap="flat" cmpd="sng" w="19050">
            <a:solidFill>
              <a:schemeClr val="dk1"/>
            </a:solidFill>
            <a:prstDash val="solid"/>
            <a:round/>
            <a:headEnd len="med" w="med" type="none"/>
            <a:tailEnd len="med" w="med" type="none"/>
          </a:ln>
        </p:spPr>
      </p:cxnSp>
      <p:cxnSp>
        <p:nvCxnSpPr>
          <p:cNvPr id="1794" name="Google Shape;1794;p115"/>
          <p:cNvCxnSpPr/>
          <p:nvPr/>
        </p:nvCxnSpPr>
        <p:spPr>
          <a:xfrm>
            <a:off x="6350750" y="2091125"/>
            <a:ext cx="404700" cy="65400"/>
          </a:xfrm>
          <a:prstGeom prst="straightConnector1">
            <a:avLst/>
          </a:prstGeom>
          <a:noFill/>
          <a:ln cap="flat" cmpd="sng" w="19050">
            <a:solidFill>
              <a:schemeClr val="dk1"/>
            </a:solidFill>
            <a:prstDash val="solid"/>
            <a:round/>
            <a:headEnd len="med" w="med" type="none"/>
            <a:tailEnd len="med" w="med" type="none"/>
          </a:ln>
        </p:spPr>
      </p:cxnSp>
      <p:cxnSp>
        <p:nvCxnSpPr>
          <p:cNvPr id="1795" name="Google Shape;1795;p115"/>
          <p:cNvCxnSpPr/>
          <p:nvPr/>
        </p:nvCxnSpPr>
        <p:spPr>
          <a:xfrm>
            <a:off x="6297108" y="2489913"/>
            <a:ext cx="513600" cy="30600"/>
          </a:xfrm>
          <a:prstGeom prst="straightConnector1">
            <a:avLst/>
          </a:prstGeom>
          <a:noFill/>
          <a:ln cap="flat" cmpd="sng" w="19050">
            <a:solidFill>
              <a:schemeClr val="dk1"/>
            </a:solidFill>
            <a:prstDash val="solid"/>
            <a:round/>
            <a:headEnd len="med" w="med" type="none"/>
            <a:tailEnd len="med" w="med" type="none"/>
          </a:ln>
        </p:spPr>
      </p:cxnSp>
      <p:cxnSp>
        <p:nvCxnSpPr>
          <p:cNvPr id="1796" name="Google Shape;1796;p115"/>
          <p:cNvCxnSpPr/>
          <p:nvPr/>
        </p:nvCxnSpPr>
        <p:spPr>
          <a:xfrm>
            <a:off x="6277325" y="2835438"/>
            <a:ext cx="540600" cy="0"/>
          </a:xfrm>
          <a:prstGeom prst="straightConnector1">
            <a:avLst/>
          </a:prstGeom>
          <a:noFill/>
          <a:ln cap="flat" cmpd="sng" w="19050">
            <a:solidFill>
              <a:schemeClr val="dk1"/>
            </a:solidFill>
            <a:prstDash val="solid"/>
            <a:round/>
            <a:headEnd len="med" w="med" type="none"/>
            <a:tailEnd len="med" w="med" type="none"/>
          </a:ln>
        </p:spPr>
      </p:cxnSp>
      <p:cxnSp>
        <p:nvCxnSpPr>
          <p:cNvPr id="1797" name="Google Shape;1797;p115"/>
          <p:cNvCxnSpPr/>
          <p:nvPr/>
        </p:nvCxnSpPr>
        <p:spPr>
          <a:xfrm flipH="1" rot="10800000">
            <a:off x="6291725" y="3168188"/>
            <a:ext cx="516900" cy="32700"/>
          </a:xfrm>
          <a:prstGeom prst="straightConnector1">
            <a:avLst/>
          </a:prstGeom>
          <a:noFill/>
          <a:ln cap="flat" cmpd="sng" w="19050">
            <a:solidFill>
              <a:schemeClr val="dk1"/>
            </a:solidFill>
            <a:prstDash val="solid"/>
            <a:round/>
            <a:headEnd len="med" w="med" type="none"/>
            <a:tailEnd len="med" w="med" type="none"/>
          </a:ln>
        </p:spPr>
      </p:cxnSp>
      <p:cxnSp>
        <p:nvCxnSpPr>
          <p:cNvPr id="1798" name="Google Shape;1798;p115"/>
          <p:cNvCxnSpPr/>
          <p:nvPr/>
        </p:nvCxnSpPr>
        <p:spPr>
          <a:xfrm flipH="1" rot="10800000">
            <a:off x="6351210" y="3511738"/>
            <a:ext cx="402300" cy="61800"/>
          </a:xfrm>
          <a:prstGeom prst="straightConnector1">
            <a:avLst/>
          </a:prstGeom>
          <a:noFill/>
          <a:ln cap="flat" cmpd="sng" w="19050">
            <a:solidFill>
              <a:schemeClr val="dk1"/>
            </a:solidFill>
            <a:prstDash val="solid"/>
            <a:round/>
            <a:headEnd len="med" w="med" type="none"/>
            <a:tailEnd len="med" w="med"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2" name="Shape 1802"/>
        <p:cNvGrpSpPr/>
        <p:nvPr/>
      </p:nvGrpSpPr>
      <p:grpSpPr>
        <a:xfrm>
          <a:off x="0" y="0"/>
          <a:ext cx="0" cy="0"/>
          <a:chOff x="0" y="0"/>
          <a:chExt cx="0" cy="0"/>
        </a:xfrm>
      </p:grpSpPr>
      <p:sp>
        <p:nvSpPr>
          <p:cNvPr id="1803" name="Google Shape;1803;p116"/>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Xoog saarista iftiinka (Focusing light)</a:t>
            </a:r>
            <a:endParaRPr/>
          </a:p>
        </p:txBody>
      </p:sp>
      <p:sp>
        <p:nvSpPr>
          <p:cNvPr id="1804" name="Google Shape;1804;p116"/>
          <p:cNvSpPr txBox="1"/>
          <p:nvPr/>
        </p:nvSpPr>
        <p:spPr>
          <a:xfrm>
            <a:off x="324000" y="3487575"/>
            <a:ext cx="8166900" cy="626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Muraayad qaabka convex (convex lens) waxay jajabisaa (refract) rays-ka iftiinka si ay ugu socdaan midba midka kale. Meesha rays-yadu ku kulmaan waxaa loo yaqaan focus.</a:t>
            </a:r>
            <a:r>
              <a:rPr lang="en-GB" sz="1400">
                <a:latin typeface="Lexend"/>
                <a:ea typeface="Lexend"/>
                <a:cs typeface="Lexend"/>
                <a:sym typeface="Lexend"/>
              </a:rPr>
              <a:t/>
            </a:r>
            <a:r>
              <a:rPr lang="en-GB" sz="14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805" name="Google Shape;1805;p116"/>
          <p:cNvSpPr txBox="1"/>
          <p:nvPr/>
        </p:nvSpPr>
        <p:spPr>
          <a:xfrm>
            <a:off x="324000" y="4185075"/>
            <a:ext cx="8334300" cy="666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Dhammaan rays-yada ka imanaya hal meel oo shayga ah waxay ku kulmaan hal meel oo shaashadda ah, iyagoo sameynaya qaybta u dhigma ee sawirka (image).</a:t>
            </a:r>
            <a:r>
              <a:rPr lang="en-GB" sz="1400">
                <a:latin typeface="Lexend"/>
                <a:ea typeface="Lexend"/>
                <a:cs typeface="Lexend"/>
                <a:sym typeface="Lexend"/>
              </a:rPr>
              <a:t/>
            </a:r>
            <a:endParaRPr sz="1800">
              <a:latin typeface="Lexend"/>
              <a:ea typeface="Lexend"/>
              <a:cs typeface="Lexend"/>
              <a:sym typeface="Lexend"/>
            </a:endParaRPr>
          </a:p>
        </p:txBody>
      </p:sp>
      <p:pic>
        <p:nvPicPr>
          <p:cNvPr id="1806" name="Google Shape;1806;p116"/>
          <p:cNvPicPr preferRelativeResize="0"/>
          <p:nvPr/>
        </p:nvPicPr>
        <p:blipFill>
          <a:blip r:embed="rId3">
            <a:alphaModFix/>
          </a:blip>
          <a:stretch>
            <a:fillRect/>
          </a:stretch>
        </p:blipFill>
        <p:spPr>
          <a:xfrm>
            <a:off x="694819" y="1868563"/>
            <a:ext cx="3437399" cy="1433550"/>
          </a:xfrm>
          <a:prstGeom prst="rect">
            <a:avLst/>
          </a:prstGeom>
          <a:noFill/>
          <a:ln>
            <a:noFill/>
          </a:ln>
        </p:spPr>
      </p:pic>
      <p:grpSp>
        <p:nvGrpSpPr>
          <p:cNvPr id="1807" name="Google Shape;1807;p116"/>
          <p:cNvGrpSpPr/>
          <p:nvPr/>
        </p:nvGrpSpPr>
        <p:grpSpPr>
          <a:xfrm>
            <a:off x="2845121" y="2634068"/>
            <a:ext cx="1171608" cy="800729"/>
            <a:chOff x="6029829" y="2596808"/>
            <a:chExt cx="1579200" cy="1087799"/>
          </a:xfrm>
        </p:grpSpPr>
        <p:sp>
          <p:nvSpPr>
            <p:cNvPr id="1808" name="Google Shape;1808;p116"/>
            <p:cNvSpPr txBox="1"/>
            <p:nvPr/>
          </p:nvSpPr>
          <p:spPr>
            <a:xfrm>
              <a:off x="6029829" y="3364207"/>
              <a:ext cx="1579200" cy="320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600">
                  <a:latin typeface="Lexend"/>
                  <a:ea typeface="Lexend"/>
                  <a:cs typeface="Lexend"/>
                  <a:sym typeface="Lexend"/>
                </a:rPr>
                <a:t>focus</a:t>
              </a:r>
              <a:endParaRPr sz="1800">
                <a:solidFill>
                  <a:srgbClr val="000000"/>
                </a:solidFill>
                <a:latin typeface="Lexend"/>
                <a:ea typeface="Lexend"/>
                <a:cs typeface="Lexend"/>
                <a:sym typeface="Lexend"/>
              </a:endParaRPr>
            </a:p>
          </p:txBody>
        </p:sp>
        <p:cxnSp>
          <p:nvCxnSpPr>
            <p:cNvPr id="1809" name="Google Shape;1809;p116"/>
            <p:cNvCxnSpPr/>
            <p:nvPr/>
          </p:nvCxnSpPr>
          <p:spPr>
            <a:xfrm rot="10800000">
              <a:off x="6383269" y="2596808"/>
              <a:ext cx="0" cy="767400"/>
            </a:xfrm>
            <a:prstGeom prst="straightConnector1">
              <a:avLst/>
            </a:prstGeom>
            <a:noFill/>
            <a:ln cap="flat" cmpd="sng" w="38100">
              <a:solidFill>
                <a:schemeClr val="accent4"/>
              </a:solidFill>
              <a:prstDash val="solid"/>
              <a:round/>
              <a:headEnd len="med" w="med" type="none"/>
              <a:tailEnd len="med" w="med" type="none"/>
            </a:ln>
          </p:spPr>
        </p:cxnSp>
      </p:grpSp>
      <p:pic>
        <p:nvPicPr>
          <p:cNvPr id="1810" name="Google Shape;1810;p116"/>
          <p:cNvPicPr preferRelativeResize="0"/>
          <p:nvPr/>
        </p:nvPicPr>
        <p:blipFill rotWithShape="1">
          <a:blip r:embed="rId4">
            <a:alphaModFix/>
          </a:blip>
          <a:srcRect b="53845" l="0" r="0" t="379"/>
          <a:stretch/>
        </p:blipFill>
        <p:spPr>
          <a:xfrm>
            <a:off x="4778242" y="2036420"/>
            <a:ext cx="3917958" cy="1101484"/>
          </a:xfrm>
          <a:prstGeom prst="rect">
            <a:avLst/>
          </a:prstGeom>
          <a:noFill/>
          <a:ln>
            <a:noFill/>
          </a:ln>
        </p:spPr>
      </p:pic>
      <p:sp>
        <p:nvSpPr>
          <p:cNvPr id="1811" name="Google Shape;1811;p116"/>
          <p:cNvSpPr txBox="1"/>
          <p:nvPr/>
        </p:nvSpPr>
        <p:spPr>
          <a:xfrm>
            <a:off x="324000" y="1381050"/>
            <a:ext cx="8496000" cy="325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 ka yimid meel kasta oo shayga ah wuxuu dhex maraa qayb kasta oo muraayadda ah.</a:t>
            </a:r>
            <a:r>
              <a:rPr lang="en-GB" sz="1400">
                <a:latin typeface="Lexend"/>
                <a:ea typeface="Lexend"/>
                <a:cs typeface="Lexend"/>
                <a:sym typeface="Lexend"/>
              </a:rPr>
              <a:t/>
            </a:r>
            <a:endParaRPr sz="1800">
              <a:latin typeface="Lexend"/>
              <a:ea typeface="Lexend"/>
              <a:cs typeface="Lexend"/>
              <a:sym typeface="Lexend"/>
            </a:endParaRPr>
          </a:p>
        </p:txBody>
      </p:sp>
      <p:sp>
        <p:nvSpPr>
          <p:cNvPr id="1812" name="Google Shape;1812;p116"/>
          <p:cNvSpPr txBox="1"/>
          <p:nvPr/>
        </p:nvSpPr>
        <p:spPr>
          <a:xfrm>
            <a:off x="324000" y="715025"/>
            <a:ext cx="7135200" cy="58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Qaar ka mid ah iftiinka shayga ayaa dhex mari kara muraayadda oo la xoog saari karaa (focus) si uu u sameeyo sawir (image) oo shaashadda ku yaal.</a:t>
            </a:r>
            <a:r>
              <a:rPr lang="en-GB" sz="1400">
                <a:latin typeface="Lexend"/>
              </a:rPr>
              <a:t/>
            </a:r>
            <a:r>
              <a:rPr lang="en-GB" sz="1400">
                <a:solidFill>
                  <a:schemeClr val="dk1"/>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