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8ADE1A0-20F8-4421-9B3A-A75AF0CB283B}">
  <a:tblStyle styleId="{D8ADE1A0-20F8-4421-9B3A-A75AF0CB283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2fcd6d29ad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2fcd6d29a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2efd83f2ff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" name="Google Shape;855;g2efd83f2ff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2fcd6d29ad6_0_8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2fcd6d29ad6_0_8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2fcd6d29ad6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2fcd6d29ad6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2fcd6d29ad6_0_8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2fcd6d29ad6_0_8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2fcd6d29ad6_0_8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2fcd6d29ad6_0_8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2fcd6d29ad6_0_8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2fcd6d29ad6_0_8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2fd8087c971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2fd8087c971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g2fd8087c971_3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0" name="Google Shape;950;g2fd8087c971_3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2fd8087c971_3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2fd8087c971_3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2fd8087c971_3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2fd8087c971_3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2fbfd7f7d1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2fbfd7f7d1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2fbfd7f7d13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2fbfd7f7d13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2fbfd7f7d13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2fbfd7f7d13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2fbfd7f7d13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2fbfd7f7d13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2fbfd7f7d13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" name="Google Shape;1080;g2fbfd7f7d13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2fbfd7f7d1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2fbfd7f7d1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g2fd8087c971_3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3" name="Google Shape;1113;g2fd8087c971_3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g2fd8087c971_3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" name="Google Shape;1119;g2fd8087c971_3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g2fd8087c971_3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7" name="Google Shape;1127;g2fd8087c971_3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g2fd8087c971_3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4" name="Google Shape;1134;g2fd8087c971_3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2fd8087c971_3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" name="Google Shape;1142;g2fd8087c971_3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g2fd8087c971_3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5" name="Google Shape;1155;g2fd8087c971_3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2fd8087c971_3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2fd8087c971_3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2fd8087c971_3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2fd8087c971_3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g2fd8087c971_3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2" name="Google Shape;1212;g2fd8087c971_3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2fd8087c971_3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8" name="Google Shape;1218;g2fd8087c971_3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g2fd8087c971_3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2" name="Google Shape;1262;g2fd8087c971_3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2fd8087c971_3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2fd8087c971_3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8" name="Google Shape;1298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25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22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4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21.png"/><Relationship Id="rId5" Type="http://schemas.openxmlformats.org/officeDocument/2006/relationships/image" Target="../media/image28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7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19.png"/><Relationship Id="rId5" Type="http://schemas.openxmlformats.org/officeDocument/2006/relationships/image" Target="../media/image5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19.png"/><Relationship Id="rId5" Type="http://schemas.openxmlformats.org/officeDocument/2006/relationships/image" Target="../media/image5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26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29.png"/><Relationship Id="rId5" Type="http://schemas.openxmlformats.org/officeDocument/2006/relationships/image" Target="../media/image2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24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3.png"/><Relationship Id="rId7" Type="http://schemas.openxmlformats.org/officeDocument/2006/relationships/image" Target="../media/image38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40.png"/><Relationship Id="rId4" Type="http://schemas.openxmlformats.org/officeDocument/2006/relationships/image" Target="../media/image82.png"/><Relationship Id="rId5" Type="http://schemas.openxmlformats.org/officeDocument/2006/relationships/image" Target="../media/image43.png"/><Relationship Id="rId6" Type="http://schemas.openxmlformats.org/officeDocument/2006/relationships/image" Target="../media/image42.png"/><Relationship Id="rId7" Type="http://schemas.openxmlformats.org/officeDocument/2006/relationships/image" Target="../media/image39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82.png"/><Relationship Id="rId4" Type="http://schemas.openxmlformats.org/officeDocument/2006/relationships/image" Target="../media/image34.png"/><Relationship Id="rId5" Type="http://schemas.openxmlformats.org/officeDocument/2006/relationships/image" Target="../media/image40.png"/><Relationship Id="rId6" Type="http://schemas.openxmlformats.org/officeDocument/2006/relationships/image" Target="../media/image48.png"/><Relationship Id="rId7" Type="http://schemas.openxmlformats.org/officeDocument/2006/relationships/image" Target="../media/image43.png"/><Relationship Id="rId8" Type="http://schemas.openxmlformats.org/officeDocument/2006/relationships/image" Target="../media/image42.png"/><Relationship Id="rId9" Type="http://schemas.openxmlformats.org/officeDocument/2006/relationships/image" Target="../media/image39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82.png"/><Relationship Id="rId4" Type="http://schemas.openxmlformats.org/officeDocument/2006/relationships/image" Target="../media/image44.png"/><Relationship Id="rId5" Type="http://schemas.openxmlformats.org/officeDocument/2006/relationships/image" Target="../media/image34.png"/><Relationship Id="rId6" Type="http://schemas.openxmlformats.org/officeDocument/2006/relationships/image" Target="../media/image40.png"/><Relationship Id="rId7" Type="http://schemas.openxmlformats.org/officeDocument/2006/relationships/image" Target="../media/image48.png"/><Relationship Id="rId8" Type="http://schemas.openxmlformats.org/officeDocument/2006/relationships/image" Target="../media/image43.png"/><Relationship Id="rId9" Type="http://schemas.openxmlformats.org/officeDocument/2006/relationships/image" Target="../media/image42.png"/><Relationship Id="rId10" Type="http://schemas.openxmlformats.org/officeDocument/2006/relationships/image" Target="../media/image51.png"/><Relationship Id="rId11" Type="http://schemas.openxmlformats.org/officeDocument/2006/relationships/image" Target="../media/image39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47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7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7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47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47.png"/><Relationship Id="rId4" Type="http://schemas.openxmlformats.org/officeDocument/2006/relationships/image" Target="../media/image56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7.png"/><Relationship Id="rId4" Type="http://schemas.openxmlformats.org/officeDocument/2006/relationships/image" Target="../media/image56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7.png"/><Relationship Id="rId4" Type="http://schemas.openxmlformats.org/officeDocument/2006/relationships/image" Target="../media/image56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47.png"/><Relationship Id="rId4" Type="http://schemas.openxmlformats.org/officeDocument/2006/relationships/image" Target="../media/image56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7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6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6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6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6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64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4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4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64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65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5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5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65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" name="Google Shape;13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4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5" name="Google Shape;5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6" name="Google Shape;6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4" name="Google Shape;74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" name="Google Shape;76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" name="Google Shape;82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3" name="Google Shape;83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5" name="Google Shape;85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" name="Google Shape;94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" name="Google Shape;95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" name="Google Shape;101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2" name="Google Shape;102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4" name="Google Shape;104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5" name="Google Shape;115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" name="Google Shape;116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" name="Google Shape;125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" name="Google Shape;133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" name="Google Shape;139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0" name="Google Shape;140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2" name="Google Shape;142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3" name="Google Shape;153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" name="Google Shape;155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9" name="Google Shape;159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0" name="Google Shape;160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2" name="Google Shape;16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65" name="Google Shape;165;p17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0" name="Google Shape;170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1" name="Google Shape;171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3" name="Google Shape;17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" name="Google Shape;175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76" name="Google Shape;176;p18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" name="Google Shape;193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7" name="Google Shape;197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8" name="Google Shape;198;p2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08" name="Google Shape;20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3" name="Google Shape;413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4" name="Google Shape;414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5" name="Google Shape;415;p39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6" name="Google Shape;416;p39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7" name="Google Shape;417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9" name="Google Shape;419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3" name="Google Shape;42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5" name="Google Shape;425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26" name="Google Shape;42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9" name="Google Shape;429;p4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0" name="Google Shape;430;p4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31" name="Google Shape;431;p4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32" name="Google Shape;432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8" name="Google Shape;43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41" name="Google Shape;44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4" name="Google Shape;444;p4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5" name="Google Shape;445;p4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6" name="Google Shape;446;p4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7" name="Google Shape;447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48" name="Google Shape;448;p4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9" name="Google Shape;449;p4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3" name="Google Shape;45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4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0" name="Google Shape;460;p4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42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63" name="Google Shape;463;p4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4" name="Google Shape;464;p4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69" name="Google Shape;46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1" name="Google Shape;471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2" name="Google Shape;472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3" name="Google Shape;473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4" name="Google Shape;474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75" name="Google Shape;475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76" name="Google Shape;47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8" name="Google Shape;478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79" name="Google Shape;47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0" name="Google Shape;48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1" name="Google Shape;481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82" name="Google Shape;48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3" name="Google Shape;48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8" name="Google Shape;48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0" name="Google Shape;490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1" name="Google Shape;491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2" name="Google Shape;492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3" name="Google Shape;493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94" name="Google Shape;494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95" name="Google Shape;495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6" name="Google Shape;496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7" name="Google Shape;497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98" name="Google Shape;498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9" name="Google Shape;499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00" name="Google Shape;500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01" name="Google Shape;501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2" name="Google Shape;502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7" name="Google Shape;50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9" name="Google Shape;509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0" name="Google Shape;510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1" name="Google Shape;511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2" name="Google Shape;512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3" name="Google Shape;513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14" name="Google Shape;514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7" name="Google Shape;517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20" name="Google Shape;520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33" name="Google Shape;533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6" name="Google Shape;536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9" name="Google Shape;539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5" name="Google Shape;5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7" name="Google Shape;547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8" name="Google Shape;548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9" name="Google Shape;549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0" name="Google Shape;550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1" name="Google Shape;551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52" name="Google Shape;552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53" name="Google Shape;553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4" name="Google Shape;554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5" name="Google Shape;555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56" name="Google Shape;556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59" name="Google Shape;55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62" name="Google Shape;562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2" name="Google Shape;572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3" name="Google Shape;573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4" name="Google Shape;574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75" name="Google Shape;575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76" name="Google Shape;57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8" name="Google Shape;578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79" name="Google Shape;579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0" name="Google Shape;580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1" name="Google Shape;581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82" name="Google Shape;582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4" name="Google Shape;584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85" name="Google Shape;585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91" name="Google Shape;59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3" name="Google Shape;593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4" name="Google Shape;594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5" name="Google Shape;595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6" name="Google Shape;596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7" name="Google Shape;597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98" name="Google Shape;598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99" name="Google Shape;599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1" name="Google Shape;601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02" name="Google Shape;602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3" name="Google Shape;603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4" name="Google Shape;604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05" name="Google Shape;605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6" name="Google Shape;606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7" name="Google Shape;607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08" name="Google Shape;608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14" name="Google Shape;61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6" name="Google Shape;616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7" name="Google Shape;617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8" name="Google Shape;618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9" name="Google Shape;619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0" name="Google Shape;620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21" name="Google Shape;621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22" name="Google Shape;622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3" name="Google Shape;623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4" name="Google Shape;624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25" name="Google Shape;62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6" name="Google Shape;626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7" name="Google Shape;627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28" name="Google Shape;628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9" name="Google Shape;629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0" name="Google Shape;630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31" name="Google Shape;631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37" name="Google Shape;63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9" name="Google Shape;639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0" name="Google Shape;640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1" name="Google Shape;641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2" name="Google Shape;642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43" name="Google Shape;643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44" name="Google Shape;644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5" name="Google Shape;645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6" name="Google Shape;646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47" name="Google Shape;647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8" name="Google Shape;648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9" name="Google Shape;649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50" name="Google Shape;650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1" name="Google Shape;651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56" name="Google Shape;65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8" name="Google Shape;658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9" name="Google Shape;659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0" name="Google Shape;660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1" name="Google Shape;661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62" name="Google Shape;662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63" name="Google Shape;663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5" name="Google Shape;665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66" name="Google Shape;666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7" name="Google Shape;667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8" name="Google Shape;668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69" name="Google Shape;669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0" name="Google Shape;670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Google Shape;672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75" name="Google Shape;67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7" name="Google Shape;677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8" name="Google Shape;678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9" name="Google Shape;679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80" name="Google Shape;680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81" name="Google Shape;681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4" name="Google Shape;684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85" name="Google Shape;685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6" name="Google Shape;686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7" name="Google Shape;687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8" name="Google Shape;688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9" name="Google Shape;689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94" name="Google Shape;69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6" name="Google Shape;696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7" name="Google Shape;697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8" name="Google Shape;698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9" name="Google Shape;699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00" name="Google Shape;700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3" name="Google Shape;703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04" name="Google Shape;704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6" name="Google Shape;706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7" name="Google Shape;707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8" name="Google Shape;708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Google Shape;710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13" name="Google Shape;71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5" name="Google Shape;715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20" name="Google Shape;72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2" name="Google Shape;722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27" name="Google Shape;72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Google Shape;731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34" name="Google Shape;73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41" name="Google Shape;74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3" name="Google Shape;743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44" name="Google Shape;744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Google Shape;746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49" name="Google Shape;749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0" name="Google Shape;750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52" name="Google Shape;752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7" name="Google Shape;757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8" name="Google Shape;75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0" name="Google Shape;760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5" name="Google Shape;765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66" name="Google Shape;76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8" name="Google Shape;768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73" name="Google Shape;77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81" name="Google Shape;781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4" name="Google Shape;794;p66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pic>
          <p:nvPicPr>
            <p:cNvPr id="795" name="Google Shape;795;p66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6" name="Google Shape;796;p6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7" name="Google Shape;797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8" name="Google Shape;798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9" name="Google Shape;79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4" name="Google Shape;804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06" name="Google Shape;806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0" name="Google Shape;810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2" name="Google Shape;812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1" name="Google Shape;821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2" name="Google Shape;822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6" name="Google Shape;826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6.jpg"/><Relationship Id="rId4" Type="http://schemas.openxmlformats.org/officeDocument/2006/relationships/image" Target="../media/image74.jpg"/><Relationship Id="rId5" Type="http://schemas.openxmlformats.org/officeDocument/2006/relationships/image" Target="../media/image7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0.png"/><Relationship Id="rId6" Type="http://schemas.openxmlformats.org/officeDocument/2006/relationships/image" Target="../media/image7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0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9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7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0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7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goobta shaqada</a:t>
            </a:r>
            <a:endParaRPr/>
          </a:p>
        </p:txBody>
      </p:sp>
      <p:sp>
        <p:nvSpPr>
          <p:cNvPr id="837" name="Google Shape;837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Naqshadeeye garaafik (Graphic designer)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7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7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fahmi karaa sida xisaabta (Xisaab) loogu isticmaalo naqshadeeyayaasha garaafik.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76"/>
          <p:cNvSpPr txBox="1"/>
          <p:nvPr>
            <p:ph idx="3" type="subTitle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0" lang="en-GB" sz="1400">
                <a:latin typeface="Lexend"/>
              </a:rPr>
              <a:t>Naqshadeeye garaafik (Graphic designer) wuxuu abuuraa muuqaallo (visuals) mashaariic kala duwan sida xayeysiisyo, calaamadayn (branding), joornaal, baakad iyo shabakado.</a:t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endParaRPr b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7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Saamiga dahabiga ah (Golden ratio)</a:t>
            </a:r>
            <a:endParaRPr/>
          </a:p>
        </p:txBody>
      </p:sp>
      <p:sp>
        <p:nvSpPr>
          <p:cNvPr id="858" name="Google Shape;858;p7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Wareegto siman (Rotational symmetry) fanka</a:t>
            </a:r>
            <a:endParaRPr/>
          </a:p>
        </p:txBody>
      </p:sp>
      <p:sp>
        <p:nvSpPr>
          <p:cNvPr id="859" name="Google Shape;859;p7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Naqshadeeye garaafik (Graphic designer)</a:t>
            </a:r>
            <a:endParaRPr/>
          </a:p>
        </p:txBody>
      </p:sp>
      <p:pic>
        <p:nvPicPr>
          <p:cNvPr id="860" name="Google Shape;860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426" y="2064177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Saamiga dahabiga ah (Golden ratio)</a:t>
            </a:r>
            <a:endParaRPr/>
          </a:p>
        </p:txBody>
      </p:sp>
      <p:sp>
        <p:nvSpPr>
          <p:cNvPr id="866" name="Google Shape;866;p7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282828"/>
                </a:solidFill>
                <a:latin typeface="Lexend"/>
              </a:rPr>
              <a:t>Naqshadeeye garaafik (Graphic designer) wuxuu abuuraa muuqaallo (visuals) mashaariic kala duwan sida xayeysiisyo, calaamadayn (branding), joornaal, baakad iyo shabakado.</a:t>
            </a:r>
            <a:r>
              <a:rPr b="1" lang="en-GB" sz="1400">
                <a:solidFill>
                  <a:srgbClr val="282828"/>
                </a:solidFill>
                <a:latin typeface="Lexend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</a:rPr>
              <a:t/>
            </a:r>
            <a:endParaRPr/>
          </a:p>
        </p:txBody>
      </p:sp>
      <p:pic>
        <p:nvPicPr>
          <p:cNvPr id="867" name="Google Shape;86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1981725"/>
            <a:ext cx="2289177" cy="1959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9660" y="1981725"/>
            <a:ext cx="2343724" cy="2078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49866" y="1981725"/>
            <a:ext cx="3570135" cy="21132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Saamiga dahabiga ah (Golden ratio)</a:t>
            </a:r>
            <a:endParaRPr/>
          </a:p>
        </p:txBody>
      </p:sp>
      <p:pic>
        <p:nvPicPr>
          <p:cNvPr id="875" name="Google Shape;87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729" y="2199180"/>
            <a:ext cx="466898" cy="1931740"/>
          </a:xfrm>
          <a:prstGeom prst="rect">
            <a:avLst/>
          </a:prstGeom>
          <a:noFill/>
          <a:ln>
            <a:noFill/>
          </a:ln>
        </p:spPr>
      </p:pic>
      <p:sp>
        <p:nvSpPr>
          <p:cNvPr id="876" name="Google Shape;876;p79"/>
          <p:cNvSpPr txBox="1"/>
          <p:nvPr/>
        </p:nvSpPr>
        <p:spPr>
          <a:xfrm>
            <a:off x="324009" y="3950860"/>
            <a:ext cx="1657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77" name="Google Shape;877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61472" y="2199176"/>
            <a:ext cx="568766" cy="1931740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79"/>
          <p:cNvSpPr txBox="1"/>
          <p:nvPr/>
        </p:nvSpPr>
        <p:spPr>
          <a:xfrm>
            <a:off x="7162803" y="3950848"/>
            <a:ext cx="1657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79" name="Google Shape;879;p79"/>
          <p:cNvPicPr preferRelativeResize="0"/>
          <p:nvPr/>
        </p:nvPicPr>
        <p:blipFill rotWithShape="1">
          <a:blip r:embed="rId5">
            <a:alphaModFix/>
          </a:blip>
          <a:srcRect b="6172" l="40550" r="0" t="13240"/>
          <a:stretch/>
        </p:blipFill>
        <p:spPr>
          <a:xfrm>
            <a:off x="950275" y="810000"/>
            <a:ext cx="2571448" cy="1695301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p79"/>
          <p:cNvSpPr txBox="1"/>
          <p:nvPr/>
        </p:nvSpPr>
        <p:spPr>
          <a:xfrm>
            <a:off x="1288070" y="991010"/>
            <a:ext cx="2080200" cy="11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Laakiin sidee xisaabta (Xisaab) loogu isticmaalay in sawirradan la abuuro?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81" name="Google Shape;881;p79"/>
          <p:cNvPicPr preferRelativeResize="0"/>
          <p:nvPr/>
        </p:nvPicPr>
        <p:blipFill rotWithShape="1">
          <a:blip r:embed="rId5">
            <a:alphaModFix/>
          </a:blip>
          <a:srcRect b="6172" l="40550" r="0" t="13240"/>
          <a:stretch/>
        </p:blipFill>
        <p:spPr>
          <a:xfrm flipH="1">
            <a:off x="4549523" y="810000"/>
            <a:ext cx="3468877" cy="1695301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79"/>
          <p:cNvSpPr txBox="1"/>
          <p:nvPr/>
        </p:nvSpPr>
        <p:spPr>
          <a:xfrm flipH="1">
            <a:off x="4721175" y="991000"/>
            <a:ext cx="2940300" cy="109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Qayb ka mid ah shaqada naqshadaynta waxay ku lug lahayd xisaab (Xisaab) loo yaqaan 'saamiga dahabiga ah' (Golden ratio).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frac{b}{a}=\frac{a+b}{b}\approx1.618&quot;&gt;&lt;mfrac&gt;&lt;mi&gt;b&lt;/mi&gt;&lt;mi&gt;a&lt;/mi&gt;&lt;/mfrac&gt;&lt;mo&gt;=&lt;/mo&gt;&lt;mfrac&gt;&lt;mrow&gt;&lt;mi&gt;a&lt;/mi&gt;&lt;mo&gt;+&lt;/mo&gt;&lt;mi&gt;b&lt;/mi&gt;&lt;/mrow&gt;&lt;mi&gt;b&lt;/mi&gt;&lt;/mfrac&gt;&lt;mo&gt;≈&lt;/mo&gt;&lt;mn&gt;1.618&lt;/mn&gt;&lt;/math&gt;" id="887" name="Google Shape;887;p80" title="b over a equals the fraction with numerator a plus b and denominator b almost equals 1.6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269" y="3431093"/>
            <a:ext cx="2322247" cy="603525"/>
          </a:xfrm>
          <a:prstGeom prst="rect">
            <a:avLst/>
          </a:prstGeom>
          <a:noFill/>
          <a:ln>
            <a:noFill/>
          </a:ln>
        </p:spPr>
      </p:pic>
      <p:sp>
        <p:nvSpPr>
          <p:cNvPr id="888" name="Google Shape;888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Saamiga dahabiga ah (Golden ratio)</a:t>
            </a:r>
            <a:endParaRPr/>
          </a:p>
        </p:txBody>
      </p:sp>
      <p:sp>
        <p:nvSpPr>
          <p:cNvPr id="889" name="Google Shape;889;p8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</a:rPr>
              <a:t>Laba tiro waxay ku jiraan saamiga dahabiga ah (Golden ratio) haddii saamigoodu la mid yahay saamiga wadartooda iyo tiraha weyn ee labada tiro.</a:t>
            </a:r>
            <a:endParaRPr sz="2000">
              <a:solidFill>
                <a:srgbClr val="282828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</a:rPr>
              <a:t>Tusaale ahaan, haddii aan leenahay laba tiro a iyo b, markaas a iyo b waxay ku jiraan saamiga dahabiga ah (Golden ratio) haddii:</a:t>
            </a:r>
            <a:r>
              <a:rPr i="1" lang="en-GB" sz="18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282828"/>
                </a:solidFill>
                <a:latin typeface="Lexend"/>
              </a:rPr>
              <a:t/>
            </a:r>
            <a:r>
              <a:rPr i="1" lang="en-GB" sz="18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282828"/>
                </a:solidFill>
                <a:latin typeface="Lexend"/>
              </a:rPr>
              <a:t/>
            </a:r>
            <a:r>
              <a:rPr i="1" lang="en-GB" sz="18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282828"/>
                </a:solidFill>
                <a:latin typeface="Lexend"/>
              </a:rPr>
              <a:t/>
            </a:r>
            <a:r>
              <a:rPr i="1" lang="en-GB" sz="18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282828"/>
                </a:solidFill>
                <a:latin typeface="Lexend"/>
              </a:rPr>
              <a:t/>
            </a:r>
            <a:endParaRPr sz="2000">
              <a:solidFill>
                <a:srgbClr val="282828"/>
              </a:solidFill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i="1" lang="en-GB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> : </a:t>
            </a:r>
            <a:r>
              <a:rPr i="1" lang="en-GB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> : </a:t>
            </a:r>
            <a:r>
              <a:rPr i="1" lang="en-GB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> + </a:t>
            </a:r>
            <a:r>
              <a:rPr i="1" lang="en-GB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endParaRPr sz="2000">
              <a:solidFill>
                <a:srgbClr val="282828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</a:rPr>
              <a:t>Tan waxa kale oo loo qori karaa sida:</a:t>
            </a:r>
            <a:endParaRPr sz="2000">
              <a:solidFill>
                <a:srgbClr val="282828"/>
              </a:solidFill>
            </a:endParaRPr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rgbClr val="282828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Saamiga dahabiga ah (Golden ratio)</a:t>
            </a:r>
            <a:endParaRPr/>
          </a:p>
        </p:txBody>
      </p:sp>
      <p:pic>
        <p:nvPicPr>
          <p:cNvPr id="895" name="Google Shape;895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729" y="2199180"/>
            <a:ext cx="466898" cy="1931740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81"/>
          <p:cNvSpPr txBox="1"/>
          <p:nvPr/>
        </p:nvSpPr>
        <p:spPr>
          <a:xfrm>
            <a:off x="324009" y="3950860"/>
            <a:ext cx="1657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97" name="Google Shape;897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61472" y="2199176"/>
            <a:ext cx="568766" cy="1931740"/>
          </a:xfrm>
          <a:prstGeom prst="rect">
            <a:avLst/>
          </a:prstGeom>
          <a:noFill/>
          <a:ln>
            <a:noFill/>
          </a:ln>
        </p:spPr>
      </p:pic>
      <p:sp>
        <p:nvSpPr>
          <p:cNvPr id="898" name="Google Shape;898;p81"/>
          <p:cNvSpPr txBox="1"/>
          <p:nvPr/>
        </p:nvSpPr>
        <p:spPr>
          <a:xfrm>
            <a:off x="7162803" y="3950848"/>
            <a:ext cx="1657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99" name="Google Shape;899;p81"/>
          <p:cNvPicPr preferRelativeResize="0"/>
          <p:nvPr/>
        </p:nvPicPr>
        <p:blipFill rotWithShape="1">
          <a:blip r:embed="rId5">
            <a:alphaModFix/>
          </a:blip>
          <a:srcRect b="6172" l="40550" r="0" t="13240"/>
          <a:stretch/>
        </p:blipFill>
        <p:spPr>
          <a:xfrm>
            <a:off x="950275" y="810000"/>
            <a:ext cx="2571448" cy="1695301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81"/>
          <p:cNvSpPr txBox="1"/>
          <p:nvPr/>
        </p:nvSpPr>
        <p:spPr>
          <a:xfrm>
            <a:off x="1288070" y="991010"/>
            <a:ext cx="2080200" cy="11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Laakiin sidee taas run ahaantii faa'iido u leedahay?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01" name="Google Shape;901;p81"/>
          <p:cNvPicPr preferRelativeResize="0"/>
          <p:nvPr/>
        </p:nvPicPr>
        <p:blipFill rotWithShape="1">
          <a:blip r:embed="rId5">
            <a:alphaModFix/>
          </a:blip>
          <a:srcRect b="6172" l="40550" r="0" t="13240"/>
          <a:stretch/>
        </p:blipFill>
        <p:spPr>
          <a:xfrm flipH="1">
            <a:off x="4549523" y="810000"/>
            <a:ext cx="3468877" cy="1695301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p81"/>
          <p:cNvSpPr txBox="1"/>
          <p:nvPr/>
        </p:nvSpPr>
        <p:spPr>
          <a:xfrm flipH="1">
            <a:off x="4721175" y="991000"/>
            <a:ext cx="2940300" cy="109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Hmm, aynu taas u bedelno wax muuqaal ah.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b}{a}=\frac{a+b}{b}\approx1.618&quot;&gt;&lt;mfrac&gt;&lt;mi&gt;b&lt;/mi&gt;&lt;mi&gt;a&lt;/mi&gt;&lt;/mfrac&gt;&lt;mo&gt;=&lt;/mo&gt;&lt;mfrac&gt;&lt;mrow&gt;&lt;mi&gt;a&lt;/mi&gt;&lt;mo&gt;+&lt;/mo&gt;&lt;mi&gt;b&lt;/mi&gt;&lt;/mrow&gt;&lt;mi&gt;b&lt;/mi&gt;&lt;/mfrac&gt;&lt;mo&gt;≈&lt;/mo&gt;&lt;mn&gt;1.618&lt;/mn&gt;&lt;/math&gt;" id="903" name="Google Shape;903;p81" title="b over a equals the fraction with numerator a plus b and denominator b almost equals 1.6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10269" y="3431093"/>
            <a:ext cx="2322247" cy="60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Saamiga dahabiga ah (Golden ratio)</a:t>
            </a:r>
            <a:endParaRPr/>
          </a:p>
        </p:txBody>
      </p:sp>
      <p:grpSp>
        <p:nvGrpSpPr>
          <p:cNvPr id="909" name="Google Shape;909;p82"/>
          <p:cNvGrpSpPr/>
          <p:nvPr/>
        </p:nvGrpSpPr>
        <p:grpSpPr>
          <a:xfrm rot="-5400000">
            <a:off x="1236445" y="167390"/>
            <a:ext cx="2983805" cy="4808710"/>
            <a:chOff x="2260320" y="-109985"/>
            <a:chExt cx="2983805" cy="4808710"/>
          </a:xfrm>
        </p:grpSpPr>
        <p:sp>
          <p:nvSpPr>
            <p:cNvPr id="910" name="Google Shape;910;p82"/>
            <p:cNvSpPr/>
            <p:nvPr/>
          </p:nvSpPr>
          <p:spPr>
            <a:xfrm>
              <a:off x="4318625" y="3317525"/>
              <a:ext cx="238800" cy="238800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1" name="Google Shape;911;p82"/>
            <p:cNvSpPr/>
            <p:nvPr/>
          </p:nvSpPr>
          <p:spPr>
            <a:xfrm>
              <a:off x="4090025" y="3317525"/>
              <a:ext cx="238800" cy="238800"/>
            </a:xfrm>
            <a:prstGeom prst="rect">
              <a:avLst/>
            </a:prstGeom>
            <a:solidFill>
              <a:schemeClr val="accent5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2" name="Google Shape;912;p82"/>
            <p:cNvSpPr/>
            <p:nvPr/>
          </p:nvSpPr>
          <p:spPr>
            <a:xfrm>
              <a:off x="4090025" y="2860325"/>
              <a:ext cx="467400" cy="467400"/>
            </a:xfrm>
            <a:prstGeom prst="rect">
              <a:avLst/>
            </a:prstGeom>
            <a:solidFill>
              <a:srgbClr val="374CF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3" name="Google Shape;913;p82"/>
            <p:cNvSpPr/>
            <p:nvPr/>
          </p:nvSpPr>
          <p:spPr>
            <a:xfrm>
              <a:off x="4547225" y="2860325"/>
              <a:ext cx="696900" cy="6960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4" name="Google Shape;914;p82"/>
            <p:cNvSpPr/>
            <p:nvPr/>
          </p:nvSpPr>
          <p:spPr>
            <a:xfrm>
              <a:off x="4090025" y="3546125"/>
              <a:ext cx="1154100" cy="11526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5" name="Google Shape;915;p82"/>
            <p:cNvSpPr/>
            <p:nvPr/>
          </p:nvSpPr>
          <p:spPr>
            <a:xfrm>
              <a:off x="2260332" y="2860325"/>
              <a:ext cx="1840800" cy="18384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6" name="Google Shape;916;p82"/>
            <p:cNvSpPr/>
            <p:nvPr/>
          </p:nvSpPr>
          <p:spPr>
            <a:xfrm>
              <a:off x="2260320" y="-109985"/>
              <a:ext cx="2983800" cy="29799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17" name="Google Shape;917;p82"/>
          <p:cNvSpPr txBox="1"/>
          <p:nvPr/>
        </p:nvSpPr>
        <p:spPr>
          <a:xfrm>
            <a:off x="5264175" y="1086025"/>
            <a:ext cx="3555900" cy="24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Labada labajibbaaran ee midabka leh waa isku cabbir.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Labajibbaaranaha xiga wuxuu leeyahay dherer qiyaas ahaan 1.618 jeer ka badan dhererka labajibbaaranaha yar ee midabka leh.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18" name="Google Shape;918;p82"/>
          <p:cNvGrpSpPr/>
          <p:nvPr/>
        </p:nvGrpSpPr>
        <p:grpSpPr>
          <a:xfrm rot="-5400000">
            <a:off x="1236445" y="167390"/>
            <a:ext cx="2983805" cy="4808710"/>
            <a:chOff x="2260320" y="-109985"/>
            <a:chExt cx="2983805" cy="4808710"/>
          </a:xfrm>
        </p:grpSpPr>
        <p:sp>
          <p:nvSpPr>
            <p:cNvPr id="919" name="Google Shape;919;p82"/>
            <p:cNvSpPr/>
            <p:nvPr/>
          </p:nvSpPr>
          <p:spPr>
            <a:xfrm>
              <a:off x="4318625" y="3317525"/>
              <a:ext cx="238800" cy="238800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0" name="Google Shape;920;p82"/>
            <p:cNvSpPr/>
            <p:nvPr/>
          </p:nvSpPr>
          <p:spPr>
            <a:xfrm>
              <a:off x="4090025" y="3317525"/>
              <a:ext cx="238800" cy="238800"/>
            </a:xfrm>
            <a:prstGeom prst="rect">
              <a:avLst/>
            </a:prstGeom>
            <a:solidFill>
              <a:schemeClr val="accent5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1" name="Google Shape;921;p82"/>
            <p:cNvSpPr/>
            <p:nvPr/>
          </p:nvSpPr>
          <p:spPr>
            <a:xfrm>
              <a:off x="4090025" y="2860325"/>
              <a:ext cx="467400" cy="4674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2" name="Google Shape;922;p82"/>
            <p:cNvSpPr/>
            <p:nvPr/>
          </p:nvSpPr>
          <p:spPr>
            <a:xfrm>
              <a:off x="4547225" y="2860325"/>
              <a:ext cx="696900" cy="6960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3" name="Google Shape;923;p82"/>
            <p:cNvSpPr/>
            <p:nvPr/>
          </p:nvSpPr>
          <p:spPr>
            <a:xfrm>
              <a:off x="4090025" y="3546125"/>
              <a:ext cx="1154100" cy="11526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4" name="Google Shape;924;p82"/>
            <p:cNvSpPr/>
            <p:nvPr/>
          </p:nvSpPr>
          <p:spPr>
            <a:xfrm>
              <a:off x="2260332" y="2860325"/>
              <a:ext cx="1840800" cy="18384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5" name="Google Shape;925;p82"/>
            <p:cNvSpPr/>
            <p:nvPr/>
          </p:nvSpPr>
          <p:spPr>
            <a:xfrm>
              <a:off x="2260320" y="-109985"/>
              <a:ext cx="2983800" cy="29799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Saamiga dahabiga ah (Golden ratio)</a:t>
            </a:r>
            <a:endParaRPr/>
          </a:p>
        </p:txBody>
      </p:sp>
      <p:grpSp>
        <p:nvGrpSpPr>
          <p:cNvPr id="931" name="Google Shape;931;p83"/>
          <p:cNvGrpSpPr/>
          <p:nvPr/>
        </p:nvGrpSpPr>
        <p:grpSpPr>
          <a:xfrm rot="-5400000">
            <a:off x="1236445" y="167390"/>
            <a:ext cx="2983805" cy="4808710"/>
            <a:chOff x="2260320" y="-109985"/>
            <a:chExt cx="2983805" cy="4808710"/>
          </a:xfrm>
        </p:grpSpPr>
        <p:sp>
          <p:nvSpPr>
            <p:cNvPr id="932" name="Google Shape;932;p83"/>
            <p:cNvSpPr/>
            <p:nvPr/>
          </p:nvSpPr>
          <p:spPr>
            <a:xfrm>
              <a:off x="4318625" y="3317525"/>
              <a:ext cx="238800" cy="2388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3" name="Google Shape;933;p83"/>
            <p:cNvSpPr/>
            <p:nvPr/>
          </p:nvSpPr>
          <p:spPr>
            <a:xfrm>
              <a:off x="4090025" y="3317525"/>
              <a:ext cx="238800" cy="2388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4" name="Google Shape;934;p83"/>
            <p:cNvSpPr/>
            <p:nvPr/>
          </p:nvSpPr>
          <p:spPr>
            <a:xfrm>
              <a:off x="4090025" y="2860325"/>
              <a:ext cx="467400" cy="467400"/>
            </a:xfrm>
            <a:prstGeom prst="rect">
              <a:avLst/>
            </a:prstGeom>
            <a:solidFill>
              <a:srgbClr val="374CF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5" name="Google Shape;935;p83"/>
            <p:cNvSpPr/>
            <p:nvPr/>
          </p:nvSpPr>
          <p:spPr>
            <a:xfrm>
              <a:off x="4547225" y="2860325"/>
              <a:ext cx="696900" cy="6960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6" name="Google Shape;936;p83"/>
            <p:cNvSpPr/>
            <p:nvPr/>
          </p:nvSpPr>
          <p:spPr>
            <a:xfrm>
              <a:off x="4090025" y="3546125"/>
              <a:ext cx="1154100" cy="11526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7" name="Google Shape;937;p83"/>
            <p:cNvSpPr/>
            <p:nvPr/>
          </p:nvSpPr>
          <p:spPr>
            <a:xfrm>
              <a:off x="2260332" y="2860325"/>
              <a:ext cx="1840800" cy="18384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8" name="Google Shape;938;p83"/>
            <p:cNvSpPr/>
            <p:nvPr/>
          </p:nvSpPr>
          <p:spPr>
            <a:xfrm>
              <a:off x="2260320" y="-109985"/>
              <a:ext cx="2983800" cy="29799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39" name="Google Shape;939;p83"/>
          <p:cNvSpPr txBox="1"/>
          <p:nvPr/>
        </p:nvSpPr>
        <p:spPr>
          <a:xfrm>
            <a:off x="5264175" y="1086025"/>
            <a:ext cx="3555900" cy="24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Qaabkani wuu sii socdaa, labajibbaaranaha xigana wuxuu leeyahay dherer qiyaas ahaan 1.618 jeer ka badan dhererka labajibbaaranihii hore.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40" name="Google Shape;940;p83"/>
          <p:cNvGrpSpPr/>
          <p:nvPr/>
        </p:nvGrpSpPr>
        <p:grpSpPr>
          <a:xfrm rot="-5400000">
            <a:off x="1236445" y="167390"/>
            <a:ext cx="2983805" cy="4808710"/>
            <a:chOff x="2260320" y="-109985"/>
            <a:chExt cx="2983805" cy="4808710"/>
          </a:xfrm>
        </p:grpSpPr>
        <p:sp>
          <p:nvSpPr>
            <p:cNvPr id="941" name="Google Shape;941;p83"/>
            <p:cNvSpPr/>
            <p:nvPr/>
          </p:nvSpPr>
          <p:spPr>
            <a:xfrm>
              <a:off x="4318625" y="3317525"/>
              <a:ext cx="238800" cy="2388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2" name="Google Shape;942;p83"/>
            <p:cNvSpPr/>
            <p:nvPr/>
          </p:nvSpPr>
          <p:spPr>
            <a:xfrm>
              <a:off x="4090025" y="3317525"/>
              <a:ext cx="238800" cy="2388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3" name="Google Shape;943;p83"/>
            <p:cNvSpPr/>
            <p:nvPr/>
          </p:nvSpPr>
          <p:spPr>
            <a:xfrm>
              <a:off x="4090025" y="2860325"/>
              <a:ext cx="467400" cy="467400"/>
            </a:xfrm>
            <a:prstGeom prst="rect">
              <a:avLst/>
            </a:prstGeom>
            <a:solidFill>
              <a:srgbClr val="374CF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4" name="Google Shape;944;p83"/>
            <p:cNvSpPr/>
            <p:nvPr/>
          </p:nvSpPr>
          <p:spPr>
            <a:xfrm>
              <a:off x="4547225" y="2860325"/>
              <a:ext cx="696900" cy="696000"/>
            </a:xfrm>
            <a:prstGeom prst="rect">
              <a:avLst/>
            </a:prstGeom>
            <a:solidFill>
              <a:schemeClr val="accent3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5" name="Google Shape;945;p83"/>
            <p:cNvSpPr/>
            <p:nvPr/>
          </p:nvSpPr>
          <p:spPr>
            <a:xfrm>
              <a:off x="4090025" y="3546125"/>
              <a:ext cx="1154100" cy="11526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6" name="Google Shape;946;p83"/>
            <p:cNvSpPr/>
            <p:nvPr/>
          </p:nvSpPr>
          <p:spPr>
            <a:xfrm>
              <a:off x="2260332" y="2860325"/>
              <a:ext cx="1840800" cy="18384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7" name="Google Shape;947;p83"/>
            <p:cNvSpPr/>
            <p:nvPr/>
          </p:nvSpPr>
          <p:spPr>
            <a:xfrm>
              <a:off x="2260320" y="-109985"/>
              <a:ext cx="2983800" cy="29799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Saamiga dahabiga ah (Golden ratio)</a:t>
            </a:r>
            <a:endParaRPr/>
          </a:p>
        </p:txBody>
      </p:sp>
      <p:grpSp>
        <p:nvGrpSpPr>
          <p:cNvPr id="953" name="Google Shape;953;p84"/>
          <p:cNvGrpSpPr/>
          <p:nvPr/>
        </p:nvGrpSpPr>
        <p:grpSpPr>
          <a:xfrm rot="-5400000">
            <a:off x="1236445" y="167390"/>
            <a:ext cx="2983805" cy="4808710"/>
            <a:chOff x="2260320" y="-109985"/>
            <a:chExt cx="2983805" cy="4808710"/>
          </a:xfrm>
        </p:grpSpPr>
        <p:sp>
          <p:nvSpPr>
            <p:cNvPr id="954" name="Google Shape;954;p84"/>
            <p:cNvSpPr/>
            <p:nvPr/>
          </p:nvSpPr>
          <p:spPr>
            <a:xfrm>
              <a:off x="4318625" y="3317525"/>
              <a:ext cx="238800" cy="2388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5" name="Google Shape;955;p84"/>
            <p:cNvSpPr/>
            <p:nvPr/>
          </p:nvSpPr>
          <p:spPr>
            <a:xfrm>
              <a:off x="4090025" y="3317525"/>
              <a:ext cx="238800" cy="2388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6" name="Google Shape;956;p84"/>
            <p:cNvSpPr/>
            <p:nvPr/>
          </p:nvSpPr>
          <p:spPr>
            <a:xfrm>
              <a:off x="4090025" y="2860325"/>
              <a:ext cx="467400" cy="4674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7" name="Google Shape;957;p84"/>
            <p:cNvSpPr/>
            <p:nvPr/>
          </p:nvSpPr>
          <p:spPr>
            <a:xfrm>
              <a:off x="4547225" y="2860325"/>
              <a:ext cx="696900" cy="6960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8" name="Google Shape;958;p84"/>
            <p:cNvSpPr/>
            <p:nvPr/>
          </p:nvSpPr>
          <p:spPr>
            <a:xfrm>
              <a:off x="4090025" y="3546125"/>
              <a:ext cx="1154100" cy="11526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9" name="Google Shape;959;p84"/>
            <p:cNvSpPr/>
            <p:nvPr/>
          </p:nvSpPr>
          <p:spPr>
            <a:xfrm>
              <a:off x="2260332" y="2860325"/>
              <a:ext cx="1840800" cy="18384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0" name="Google Shape;960;p84"/>
            <p:cNvSpPr/>
            <p:nvPr/>
          </p:nvSpPr>
          <p:spPr>
            <a:xfrm>
              <a:off x="2260320" y="-109985"/>
              <a:ext cx="2983800" cy="29799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61" name="Google Shape;961;p84"/>
          <p:cNvSpPr txBox="1"/>
          <p:nvPr/>
        </p:nvSpPr>
        <p:spPr>
          <a:xfrm>
            <a:off x="5264175" y="1086025"/>
            <a:ext cx="3555900" cy="24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Adoo ku sawiraya gudaha labajibbaaranayaasha, sawirro ayaa la abuuri karaa.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2" name="Google Shape;962;p84"/>
          <p:cNvSpPr/>
          <p:nvPr/>
        </p:nvSpPr>
        <p:spPr>
          <a:xfrm>
            <a:off x="3318375" y="1080000"/>
            <a:ext cx="648600" cy="677100"/>
          </a:xfrm>
          <a:prstGeom prst="triangle">
            <a:avLst>
              <a:gd fmla="val 50000" name="adj"/>
            </a:avLst>
          </a:prstGeom>
          <a:solidFill>
            <a:srgbClr val="EBEDFE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3" name="Google Shape;963;p84"/>
          <p:cNvSpPr/>
          <p:nvPr/>
        </p:nvSpPr>
        <p:spPr>
          <a:xfrm>
            <a:off x="3318375" y="1762675"/>
            <a:ext cx="422400" cy="472200"/>
          </a:xfrm>
          <a:prstGeom prst="triangle">
            <a:avLst>
              <a:gd fmla="val 50000" name="adj"/>
            </a:avLst>
          </a:prstGeom>
          <a:solidFill>
            <a:srgbClr val="EBEDFE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4" name="Google Shape;964;p84"/>
          <p:cNvSpPr/>
          <p:nvPr/>
        </p:nvSpPr>
        <p:spPr>
          <a:xfrm>
            <a:off x="3995700" y="1086025"/>
            <a:ext cx="1137000" cy="1149000"/>
          </a:xfrm>
          <a:prstGeom prst="triangle">
            <a:avLst>
              <a:gd fmla="val 50000" name="adj"/>
            </a:avLst>
          </a:prstGeom>
          <a:solidFill>
            <a:srgbClr val="EBEDFE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5" name="Google Shape;965;p84"/>
          <p:cNvSpPr/>
          <p:nvPr/>
        </p:nvSpPr>
        <p:spPr>
          <a:xfrm>
            <a:off x="3318375" y="2235025"/>
            <a:ext cx="1814400" cy="1828500"/>
          </a:xfrm>
          <a:prstGeom prst="triangle">
            <a:avLst>
              <a:gd fmla="val 50000" name="adj"/>
            </a:avLst>
          </a:prstGeom>
          <a:solidFill>
            <a:srgbClr val="EBEDFE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6" name="Google Shape;966;p84"/>
          <p:cNvSpPr/>
          <p:nvPr/>
        </p:nvSpPr>
        <p:spPr>
          <a:xfrm>
            <a:off x="3751500" y="1988248"/>
            <a:ext cx="244200" cy="246900"/>
          </a:xfrm>
          <a:prstGeom prst="triangle">
            <a:avLst>
              <a:gd fmla="val 50000" name="adj"/>
            </a:avLst>
          </a:prstGeom>
          <a:solidFill>
            <a:srgbClr val="EBEDFE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Saamiga dahabiga ah (Golden ratio)</a:t>
            </a:r>
            <a:endParaRPr/>
          </a:p>
        </p:txBody>
      </p:sp>
      <p:grpSp>
        <p:nvGrpSpPr>
          <p:cNvPr id="972" name="Google Shape;972;p85"/>
          <p:cNvGrpSpPr/>
          <p:nvPr/>
        </p:nvGrpSpPr>
        <p:grpSpPr>
          <a:xfrm>
            <a:off x="2023325" y="2400726"/>
            <a:ext cx="692246" cy="692370"/>
            <a:chOff x="2023325" y="2400726"/>
            <a:chExt cx="692246" cy="692370"/>
          </a:xfrm>
        </p:grpSpPr>
        <p:sp>
          <p:nvSpPr>
            <p:cNvPr id="973" name="Google Shape;973;p85"/>
            <p:cNvSpPr/>
            <p:nvPr/>
          </p:nvSpPr>
          <p:spPr>
            <a:xfrm rot="8100000">
              <a:off x="2419683" y="2795936"/>
              <a:ext cx="244376" cy="246922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4" name="Google Shape;974;p85"/>
            <p:cNvSpPr/>
            <p:nvPr/>
          </p:nvSpPr>
          <p:spPr>
            <a:xfrm rot="2700000">
              <a:off x="2419442" y="2450965"/>
              <a:ext cx="244376" cy="246922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5" name="Google Shape;975;p85"/>
            <p:cNvSpPr/>
            <p:nvPr/>
          </p:nvSpPr>
          <p:spPr>
            <a:xfrm flipH="1" rot="-2700000">
              <a:off x="2080410" y="2456663"/>
              <a:ext cx="244376" cy="246922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6" name="Google Shape;976;p85"/>
            <p:cNvSpPr/>
            <p:nvPr/>
          </p:nvSpPr>
          <p:spPr>
            <a:xfrm flipH="1" rot="-8100000">
              <a:off x="2074837" y="2795571"/>
              <a:ext cx="244376" cy="246922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77" name="Google Shape;977;p85"/>
          <p:cNvGrpSpPr/>
          <p:nvPr/>
        </p:nvGrpSpPr>
        <p:grpSpPr>
          <a:xfrm>
            <a:off x="1580089" y="1966583"/>
            <a:ext cx="1549837" cy="1549837"/>
            <a:chOff x="1580089" y="1966583"/>
            <a:chExt cx="1549837" cy="1549837"/>
          </a:xfrm>
        </p:grpSpPr>
        <p:sp>
          <p:nvSpPr>
            <p:cNvPr id="978" name="Google Shape;978;p85"/>
            <p:cNvSpPr/>
            <p:nvPr/>
          </p:nvSpPr>
          <p:spPr>
            <a:xfrm rot="5400000">
              <a:off x="2682475" y="2505468"/>
              <a:ext cx="422700" cy="4722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9" name="Google Shape;979;p85"/>
            <p:cNvSpPr/>
            <p:nvPr/>
          </p:nvSpPr>
          <p:spPr>
            <a:xfrm flipH="1" rot="10800000">
              <a:off x="2143723" y="3044220"/>
              <a:ext cx="422700" cy="4722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0" name="Google Shape;980;p85"/>
            <p:cNvSpPr/>
            <p:nvPr/>
          </p:nvSpPr>
          <p:spPr>
            <a:xfrm flipH="1">
              <a:off x="2143590" y="1966583"/>
              <a:ext cx="422700" cy="4722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1" name="Google Shape;981;p85"/>
            <p:cNvSpPr/>
            <p:nvPr/>
          </p:nvSpPr>
          <p:spPr>
            <a:xfrm rot="-5400000">
              <a:off x="1604839" y="2505335"/>
              <a:ext cx="422700" cy="4722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82" name="Google Shape;982;p85"/>
          <p:cNvGrpSpPr/>
          <p:nvPr/>
        </p:nvGrpSpPr>
        <p:grpSpPr>
          <a:xfrm>
            <a:off x="1257503" y="1639280"/>
            <a:ext cx="2187353" cy="2187976"/>
            <a:chOff x="1257503" y="1639280"/>
            <a:chExt cx="2187353" cy="2187976"/>
          </a:xfrm>
        </p:grpSpPr>
        <p:sp>
          <p:nvSpPr>
            <p:cNvPr id="983" name="Google Shape;983;p85"/>
            <p:cNvSpPr/>
            <p:nvPr/>
          </p:nvSpPr>
          <p:spPr>
            <a:xfrm rot="2700000">
              <a:off x="2641161" y="1769467"/>
              <a:ext cx="648700" cy="677125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4" name="Google Shape;984;p85"/>
            <p:cNvSpPr/>
            <p:nvPr/>
          </p:nvSpPr>
          <p:spPr>
            <a:xfrm flipH="1" rot="-8100000">
              <a:off x="1401903" y="3008724"/>
              <a:ext cx="648700" cy="677125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5" name="Google Shape;985;p85"/>
            <p:cNvSpPr/>
            <p:nvPr/>
          </p:nvSpPr>
          <p:spPr>
            <a:xfrm rot="8100000">
              <a:off x="2651756" y="3019943"/>
              <a:ext cx="648700" cy="677125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6" name="Google Shape;986;p85"/>
            <p:cNvSpPr/>
            <p:nvPr/>
          </p:nvSpPr>
          <p:spPr>
            <a:xfrm flipH="1" rot="-2700000">
              <a:off x="1412499" y="1780686"/>
              <a:ext cx="648700" cy="677125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87" name="Google Shape;987;p85"/>
          <p:cNvGrpSpPr/>
          <p:nvPr/>
        </p:nvGrpSpPr>
        <p:grpSpPr>
          <a:xfrm>
            <a:off x="323579" y="710780"/>
            <a:ext cx="4058510" cy="4058510"/>
            <a:chOff x="323579" y="710780"/>
            <a:chExt cx="4058510" cy="4058510"/>
          </a:xfrm>
        </p:grpSpPr>
        <p:sp>
          <p:nvSpPr>
            <p:cNvPr id="988" name="Google Shape;988;p85"/>
            <p:cNvSpPr/>
            <p:nvPr/>
          </p:nvSpPr>
          <p:spPr>
            <a:xfrm rot="5400000">
              <a:off x="3239089" y="2165521"/>
              <a:ext cx="1137000" cy="11490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9" name="Google Shape;989;p85"/>
            <p:cNvSpPr/>
            <p:nvPr/>
          </p:nvSpPr>
          <p:spPr>
            <a:xfrm flipH="1" rot="10800000">
              <a:off x="1784321" y="3620290"/>
              <a:ext cx="1137000" cy="11490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0" name="Google Shape;990;p85"/>
            <p:cNvSpPr/>
            <p:nvPr/>
          </p:nvSpPr>
          <p:spPr>
            <a:xfrm rot="-5400000">
              <a:off x="329579" y="2165549"/>
              <a:ext cx="1137000" cy="11490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1" name="Google Shape;991;p85"/>
            <p:cNvSpPr/>
            <p:nvPr/>
          </p:nvSpPr>
          <p:spPr>
            <a:xfrm flipH="1">
              <a:off x="1784348" y="710780"/>
              <a:ext cx="1137000" cy="11490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2" name="Google Shape;992;p85"/>
          <p:cNvSpPr txBox="1"/>
          <p:nvPr/>
        </p:nvSpPr>
        <p:spPr>
          <a:xfrm>
            <a:off x="4824000" y="1086025"/>
            <a:ext cx="3996000" cy="24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Kani waa sawir si degdeg ah loo soo diyaariyey.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Nashqadeeyayaasha garaafiga (Graphic designers) waxay soo saari karaan sawirro aad u adag iyagoo isticmaalaya 'dhismayaashan aasaasiga ah'.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86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400">
                <a:latin typeface="Lexend"/>
              </a:rPr>
              <a:t>Nashqadeeyayaasha garaafiga waxay ka shaqeeyaan mashaariic kala duwan, xisaabtuna waxay ka caawin kartaa naqshadaynta sawirrada dadka soo jiidan kara.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98" name="Google Shape;998;p86"/>
          <p:cNvSpPr txBox="1"/>
          <p:nvPr>
            <p:ph idx="2" type="subTitle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Nashqadeeye garaafigu wuxuu abuuraa sawirro mashaariic kala duwan sida xayaysiisyada, calaamadaynta (branding), joornaalada, baakadaha iyo mareegaha.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99" name="Google Shape;999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Saamiga dahabiga ah (Golden ratio)</a:t>
            </a:r>
            <a:endParaRPr/>
          </a:p>
        </p:txBody>
      </p:sp>
      <p:pic>
        <p:nvPicPr>
          <p:cNvPr id="1000" name="Google Shape;1000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3183" y="20817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Saamiga dahabiga ah (Golden ratio)</a:t>
            </a:r>
            <a:endParaRPr/>
          </a:p>
        </p:txBody>
      </p:sp>
      <p:sp>
        <p:nvSpPr>
          <p:cNvPr id="1006" name="Google Shape;1006;p8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1) U naqshadee calaamad (logo) shirkad adoo isticmaalaya qaabka saamiga dahabiga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Qor cutub faahfaahinaya sababta calaamaddaadu u matasho shirkadda si fiican.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Tusaale ahaan, haddii aad dooratay silsilad makhaayad ah oo aad naqshadaysey burger, markaa calaamaddani waxay la jaan qaadaysaa waxa silsiladda makhaayaddu u taagan tahay.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Saamiga dahabiga ah (Golden ratio)</a:t>
            </a:r>
            <a:endParaRPr/>
          </a:p>
        </p:txBody>
      </p:sp>
      <p:sp>
        <p:nvSpPr>
          <p:cNvPr id="1012" name="Google Shape;1012;p88"/>
          <p:cNvSpPr txBox="1"/>
          <p:nvPr>
            <p:ph idx="1" type="body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Qaab (Template)</a:t>
            </a:r>
            <a:endParaRPr/>
          </a:p>
        </p:txBody>
      </p:sp>
      <p:grpSp>
        <p:nvGrpSpPr>
          <p:cNvPr id="1013" name="Google Shape;1013;p88"/>
          <p:cNvGrpSpPr/>
          <p:nvPr/>
        </p:nvGrpSpPr>
        <p:grpSpPr>
          <a:xfrm rot="-5400000">
            <a:off x="2694095" y="423740"/>
            <a:ext cx="2983805" cy="4808710"/>
            <a:chOff x="2260320" y="-109985"/>
            <a:chExt cx="2983805" cy="4808710"/>
          </a:xfrm>
        </p:grpSpPr>
        <p:sp>
          <p:nvSpPr>
            <p:cNvPr id="1014" name="Google Shape;1014;p88"/>
            <p:cNvSpPr/>
            <p:nvPr/>
          </p:nvSpPr>
          <p:spPr>
            <a:xfrm>
              <a:off x="4318625" y="3317525"/>
              <a:ext cx="238800" cy="2388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5" name="Google Shape;1015;p88"/>
            <p:cNvSpPr/>
            <p:nvPr/>
          </p:nvSpPr>
          <p:spPr>
            <a:xfrm>
              <a:off x="4090025" y="3317525"/>
              <a:ext cx="238800" cy="2388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6" name="Google Shape;1016;p88"/>
            <p:cNvSpPr/>
            <p:nvPr/>
          </p:nvSpPr>
          <p:spPr>
            <a:xfrm>
              <a:off x="4090025" y="2860325"/>
              <a:ext cx="467400" cy="4674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7" name="Google Shape;1017;p88"/>
            <p:cNvSpPr/>
            <p:nvPr/>
          </p:nvSpPr>
          <p:spPr>
            <a:xfrm>
              <a:off x="4547225" y="2860325"/>
              <a:ext cx="696900" cy="6960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8" name="Google Shape;1018;p88"/>
            <p:cNvSpPr/>
            <p:nvPr/>
          </p:nvSpPr>
          <p:spPr>
            <a:xfrm>
              <a:off x="4090025" y="3546125"/>
              <a:ext cx="1154100" cy="11526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9" name="Google Shape;1019;p88"/>
            <p:cNvSpPr/>
            <p:nvPr/>
          </p:nvSpPr>
          <p:spPr>
            <a:xfrm>
              <a:off x="2260332" y="2860325"/>
              <a:ext cx="1840800" cy="18384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0" name="Google Shape;1020;p88"/>
            <p:cNvSpPr/>
            <p:nvPr/>
          </p:nvSpPr>
          <p:spPr>
            <a:xfrm>
              <a:off x="2260320" y="-109985"/>
              <a:ext cx="2983800" cy="29799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Saamiga dahabiga ah (Golden ratio)</a:t>
            </a:r>
            <a:endParaRPr/>
          </a:p>
        </p:txBody>
      </p:sp>
      <p:sp>
        <p:nvSpPr>
          <p:cNvPr id="1026" name="Google Shape;1026;p89"/>
          <p:cNvSpPr txBox="1"/>
          <p:nvPr>
            <p:ph idx="1" type="body"/>
          </p:nvPr>
        </p:nvSpPr>
        <p:spPr>
          <a:xfrm>
            <a:off x="324000" y="759300"/>
            <a:ext cx="8237700" cy="55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1) Tusaale ahaan, anigoo adeegsanaya template-ka, waxaan dhigay goobo qayb kasta oo yar.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027" name="Google Shape;1027;p89"/>
          <p:cNvGrpSpPr/>
          <p:nvPr/>
        </p:nvGrpSpPr>
        <p:grpSpPr>
          <a:xfrm rot="-5400000">
            <a:off x="2998895" y="499940"/>
            <a:ext cx="2983805" cy="4808710"/>
            <a:chOff x="2260320" y="-109985"/>
            <a:chExt cx="2983805" cy="4808710"/>
          </a:xfrm>
        </p:grpSpPr>
        <p:sp>
          <p:nvSpPr>
            <p:cNvPr id="1028" name="Google Shape;1028;p89"/>
            <p:cNvSpPr/>
            <p:nvPr/>
          </p:nvSpPr>
          <p:spPr>
            <a:xfrm>
              <a:off x="4318625" y="3317525"/>
              <a:ext cx="238800" cy="2388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9" name="Google Shape;1029;p89"/>
            <p:cNvSpPr/>
            <p:nvPr/>
          </p:nvSpPr>
          <p:spPr>
            <a:xfrm>
              <a:off x="4090025" y="3317525"/>
              <a:ext cx="238800" cy="2388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0" name="Google Shape;1030;p89"/>
            <p:cNvSpPr/>
            <p:nvPr/>
          </p:nvSpPr>
          <p:spPr>
            <a:xfrm>
              <a:off x="4090025" y="2860325"/>
              <a:ext cx="467400" cy="4674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1" name="Google Shape;1031;p89"/>
            <p:cNvSpPr/>
            <p:nvPr/>
          </p:nvSpPr>
          <p:spPr>
            <a:xfrm>
              <a:off x="4547225" y="2860325"/>
              <a:ext cx="696900" cy="6960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2" name="Google Shape;1032;p89"/>
            <p:cNvSpPr/>
            <p:nvPr/>
          </p:nvSpPr>
          <p:spPr>
            <a:xfrm>
              <a:off x="4090025" y="3546125"/>
              <a:ext cx="1154100" cy="11526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3" name="Google Shape;1033;p89"/>
            <p:cNvSpPr/>
            <p:nvPr/>
          </p:nvSpPr>
          <p:spPr>
            <a:xfrm>
              <a:off x="2260332" y="2860325"/>
              <a:ext cx="1840800" cy="18384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4" name="Google Shape;1034;p89"/>
            <p:cNvSpPr/>
            <p:nvPr/>
          </p:nvSpPr>
          <p:spPr>
            <a:xfrm>
              <a:off x="2260320" y="-109985"/>
              <a:ext cx="2983800" cy="29799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35" name="Google Shape;1035;p89"/>
          <p:cNvSpPr/>
          <p:nvPr/>
        </p:nvSpPr>
        <p:spPr>
          <a:xfrm>
            <a:off x="5071025" y="2571750"/>
            <a:ext cx="1824000" cy="18240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6" name="Google Shape;1036;p89"/>
          <p:cNvSpPr/>
          <p:nvPr/>
        </p:nvSpPr>
        <p:spPr>
          <a:xfrm>
            <a:off x="5774400" y="1428750"/>
            <a:ext cx="1120800" cy="1120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7" name="Google Shape;1037;p89"/>
          <p:cNvSpPr/>
          <p:nvPr/>
        </p:nvSpPr>
        <p:spPr>
          <a:xfrm>
            <a:off x="5072675" y="1428750"/>
            <a:ext cx="662700" cy="6627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8" name="Google Shape;1038;p89"/>
          <p:cNvSpPr/>
          <p:nvPr/>
        </p:nvSpPr>
        <p:spPr>
          <a:xfrm>
            <a:off x="5061924" y="2115075"/>
            <a:ext cx="449700" cy="4497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9" name="Google Shape;1039;p89"/>
          <p:cNvSpPr/>
          <p:nvPr/>
        </p:nvSpPr>
        <p:spPr>
          <a:xfrm>
            <a:off x="5519125" y="2099151"/>
            <a:ext cx="231000" cy="2310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0" name="Google Shape;1040;p89"/>
          <p:cNvSpPr/>
          <p:nvPr/>
        </p:nvSpPr>
        <p:spPr>
          <a:xfrm>
            <a:off x="5519125" y="2327751"/>
            <a:ext cx="231000" cy="2310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9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Saamiga dahabiga ah (Golden Ratio)</a:t>
            </a:r>
            <a:endParaRPr/>
          </a:p>
        </p:txBody>
      </p:sp>
      <p:sp>
        <p:nvSpPr>
          <p:cNvPr id="1046" name="Google Shape;1046;p90"/>
          <p:cNvSpPr txBox="1"/>
          <p:nvPr>
            <p:ph idx="1" type="body"/>
          </p:nvPr>
        </p:nvSpPr>
        <p:spPr>
          <a:xfrm>
            <a:off x="324000" y="759300"/>
            <a:ext cx="8237700" cy="55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1) Tusaale ahaan, waxaan isticmaalay nuqullo ka mid ah kuwan si aan u naqshadeeyo astaantayda (logo).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047" name="Google Shape;1047;p90"/>
          <p:cNvGrpSpPr/>
          <p:nvPr/>
        </p:nvGrpSpPr>
        <p:grpSpPr>
          <a:xfrm rot="-5400000">
            <a:off x="2998895" y="499940"/>
            <a:ext cx="2983805" cy="4808710"/>
            <a:chOff x="2260320" y="-109985"/>
            <a:chExt cx="2983805" cy="4808710"/>
          </a:xfrm>
        </p:grpSpPr>
        <p:sp>
          <p:nvSpPr>
            <p:cNvPr id="1048" name="Google Shape;1048;p90"/>
            <p:cNvSpPr/>
            <p:nvPr/>
          </p:nvSpPr>
          <p:spPr>
            <a:xfrm>
              <a:off x="4318625" y="3317525"/>
              <a:ext cx="238800" cy="2388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49" name="Google Shape;1049;p90"/>
            <p:cNvSpPr/>
            <p:nvPr/>
          </p:nvSpPr>
          <p:spPr>
            <a:xfrm>
              <a:off x="4090025" y="3317525"/>
              <a:ext cx="238800" cy="2388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0" name="Google Shape;1050;p90"/>
            <p:cNvSpPr/>
            <p:nvPr/>
          </p:nvSpPr>
          <p:spPr>
            <a:xfrm>
              <a:off x="4090025" y="2860325"/>
              <a:ext cx="467400" cy="4674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1" name="Google Shape;1051;p90"/>
            <p:cNvSpPr/>
            <p:nvPr/>
          </p:nvSpPr>
          <p:spPr>
            <a:xfrm>
              <a:off x="4547225" y="2860325"/>
              <a:ext cx="696900" cy="6960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2" name="Google Shape;1052;p90"/>
            <p:cNvSpPr/>
            <p:nvPr/>
          </p:nvSpPr>
          <p:spPr>
            <a:xfrm>
              <a:off x="4090025" y="3546125"/>
              <a:ext cx="1154100" cy="11526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3" name="Google Shape;1053;p90"/>
            <p:cNvSpPr/>
            <p:nvPr/>
          </p:nvSpPr>
          <p:spPr>
            <a:xfrm>
              <a:off x="2260332" y="2860325"/>
              <a:ext cx="1840800" cy="18384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4" name="Google Shape;1054;p90"/>
            <p:cNvSpPr/>
            <p:nvPr/>
          </p:nvSpPr>
          <p:spPr>
            <a:xfrm>
              <a:off x="2260320" y="-109985"/>
              <a:ext cx="2983800" cy="29799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55" name="Google Shape;1055;p90"/>
          <p:cNvSpPr/>
          <p:nvPr/>
        </p:nvSpPr>
        <p:spPr>
          <a:xfrm>
            <a:off x="5071025" y="2571750"/>
            <a:ext cx="1824000" cy="18240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6" name="Google Shape;1056;p90"/>
          <p:cNvSpPr/>
          <p:nvPr/>
        </p:nvSpPr>
        <p:spPr>
          <a:xfrm>
            <a:off x="5774400" y="1428750"/>
            <a:ext cx="1120800" cy="1120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7" name="Google Shape;1057;p90"/>
          <p:cNvSpPr/>
          <p:nvPr/>
        </p:nvSpPr>
        <p:spPr>
          <a:xfrm>
            <a:off x="5072675" y="1428750"/>
            <a:ext cx="662700" cy="6627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8" name="Google Shape;1058;p90"/>
          <p:cNvSpPr/>
          <p:nvPr/>
        </p:nvSpPr>
        <p:spPr>
          <a:xfrm>
            <a:off x="5061924" y="2115075"/>
            <a:ext cx="449700" cy="4497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9" name="Google Shape;1059;p90"/>
          <p:cNvSpPr/>
          <p:nvPr/>
        </p:nvSpPr>
        <p:spPr>
          <a:xfrm>
            <a:off x="5519125" y="2099151"/>
            <a:ext cx="231000" cy="2310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0" name="Google Shape;1060;p90"/>
          <p:cNvSpPr/>
          <p:nvPr/>
        </p:nvSpPr>
        <p:spPr>
          <a:xfrm>
            <a:off x="5519125" y="2327751"/>
            <a:ext cx="231000" cy="2310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61" name="Google Shape;1061;p90"/>
          <p:cNvGrpSpPr/>
          <p:nvPr/>
        </p:nvGrpSpPr>
        <p:grpSpPr>
          <a:xfrm>
            <a:off x="2481875" y="2876550"/>
            <a:ext cx="2262900" cy="662700"/>
            <a:chOff x="2481875" y="2876550"/>
            <a:chExt cx="2262900" cy="662700"/>
          </a:xfrm>
        </p:grpSpPr>
        <p:sp>
          <p:nvSpPr>
            <p:cNvPr id="1062" name="Google Shape;1062;p90"/>
            <p:cNvSpPr/>
            <p:nvPr/>
          </p:nvSpPr>
          <p:spPr>
            <a:xfrm>
              <a:off x="2481875" y="2876550"/>
              <a:ext cx="662700" cy="6627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3" name="Google Shape;1063;p90"/>
            <p:cNvSpPr/>
            <p:nvPr/>
          </p:nvSpPr>
          <p:spPr>
            <a:xfrm>
              <a:off x="4082075" y="2876550"/>
              <a:ext cx="662700" cy="6627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64" name="Google Shape;1064;p90"/>
          <p:cNvSpPr/>
          <p:nvPr/>
        </p:nvSpPr>
        <p:spPr>
          <a:xfrm>
            <a:off x="2708825" y="2571750"/>
            <a:ext cx="1824000" cy="18240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65" name="Google Shape;1065;p90"/>
          <p:cNvGrpSpPr/>
          <p:nvPr/>
        </p:nvGrpSpPr>
        <p:grpSpPr>
          <a:xfrm>
            <a:off x="2775924" y="3943875"/>
            <a:ext cx="1668900" cy="449700"/>
            <a:chOff x="2775924" y="3943875"/>
            <a:chExt cx="1668900" cy="449700"/>
          </a:xfrm>
        </p:grpSpPr>
        <p:sp>
          <p:nvSpPr>
            <p:cNvPr id="1066" name="Google Shape;1066;p90"/>
            <p:cNvSpPr/>
            <p:nvPr/>
          </p:nvSpPr>
          <p:spPr>
            <a:xfrm>
              <a:off x="2775924" y="3943875"/>
              <a:ext cx="449700" cy="4497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7" name="Google Shape;1067;p90"/>
            <p:cNvSpPr/>
            <p:nvPr/>
          </p:nvSpPr>
          <p:spPr>
            <a:xfrm>
              <a:off x="3995124" y="3943875"/>
              <a:ext cx="449700" cy="4497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8" name="Google Shape;1068;p90"/>
          <p:cNvGrpSpPr/>
          <p:nvPr/>
        </p:nvGrpSpPr>
        <p:grpSpPr>
          <a:xfrm>
            <a:off x="2928324" y="1505475"/>
            <a:ext cx="1364100" cy="449700"/>
            <a:chOff x="2928324" y="1505475"/>
            <a:chExt cx="1364100" cy="449700"/>
          </a:xfrm>
        </p:grpSpPr>
        <p:sp>
          <p:nvSpPr>
            <p:cNvPr id="1069" name="Google Shape;1069;p90"/>
            <p:cNvSpPr/>
            <p:nvPr/>
          </p:nvSpPr>
          <p:spPr>
            <a:xfrm>
              <a:off x="2928324" y="1505475"/>
              <a:ext cx="449700" cy="4497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0" name="Google Shape;1070;p90"/>
            <p:cNvSpPr/>
            <p:nvPr/>
          </p:nvSpPr>
          <p:spPr>
            <a:xfrm>
              <a:off x="3842724" y="1505475"/>
              <a:ext cx="449700" cy="4497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71" name="Google Shape;1071;p90"/>
          <p:cNvSpPr/>
          <p:nvPr/>
        </p:nvSpPr>
        <p:spPr>
          <a:xfrm>
            <a:off x="3031200" y="1581150"/>
            <a:ext cx="1120800" cy="11208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72" name="Google Shape;1072;p90"/>
          <p:cNvGrpSpPr/>
          <p:nvPr/>
        </p:nvGrpSpPr>
        <p:grpSpPr>
          <a:xfrm>
            <a:off x="3225625" y="1788825"/>
            <a:ext cx="769500" cy="759825"/>
            <a:chOff x="939625" y="1788825"/>
            <a:chExt cx="769500" cy="759825"/>
          </a:xfrm>
        </p:grpSpPr>
        <p:sp>
          <p:nvSpPr>
            <p:cNvPr id="1073" name="Google Shape;1073;p90"/>
            <p:cNvSpPr/>
            <p:nvPr/>
          </p:nvSpPr>
          <p:spPr>
            <a:xfrm>
              <a:off x="957875" y="1885950"/>
              <a:ext cx="662700" cy="662700"/>
            </a:xfrm>
            <a:prstGeom prst="ellips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4" name="Google Shape;1074;p90"/>
            <p:cNvSpPr/>
            <p:nvPr/>
          </p:nvSpPr>
          <p:spPr>
            <a:xfrm>
              <a:off x="939625" y="1788825"/>
              <a:ext cx="769500" cy="551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75" name="Google Shape;1075;p90"/>
          <p:cNvGrpSpPr/>
          <p:nvPr/>
        </p:nvGrpSpPr>
        <p:grpSpPr>
          <a:xfrm>
            <a:off x="3309325" y="1870551"/>
            <a:ext cx="535800" cy="231000"/>
            <a:chOff x="3309325" y="1870551"/>
            <a:chExt cx="535800" cy="231000"/>
          </a:xfrm>
        </p:grpSpPr>
        <p:sp>
          <p:nvSpPr>
            <p:cNvPr id="1076" name="Google Shape;1076;p90"/>
            <p:cNvSpPr/>
            <p:nvPr/>
          </p:nvSpPr>
          <p:spPr>
            <a:xfrm>
              <a:off x="3309325" y="1870551"/>
              <a:ext cx="231000" cy="231000"/>
            </a:xfrm>
            <a:prstGeom prst="ellipse">
              <a:avLst/>
            </a:prstGeom>
            <a:solidFill>
              <a:schemeClr val="dk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7" name="Google Shape;1077;p90"/>
            <p:cNvSpPr/>
            <p:nvPr/>
          </p:nvSpPr>
          <p:spPr>
            <a:xfrm>
              <a:off x="3614125" y="1870551"/>
              <a:ext cx="231000" cy="231000"/>
            </a:xfrm>
            <a:prstGeom prst="ellipse">
              <a:avLst/>
            </a:prstGeom>
            <a:solidFill>
              <a:schemeClr val="dk1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9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Saamiga dahabiga ah (Golden Ratio)</a:t>
            </a:r>
            <a:endParaRPr/>
          </a:p>
        </p:txBody>
      </p:sp>
      <p:sp>
        <p:nvSpPr>
          <p:cNvPr id="1083" name="Google Shape;1083;p91"/>
          <p:cNvSpPr txBox="1"/>
          <p:nvPr>
            <p:ph idx="1" type="body"/>
          </p:nvPr>
        </p:nvSpPr>
        <p:spPr>
          <a:xfrm>
            <a:off x="324000" y="759300"/>
            <a:ext cx="8237700" cy="55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084" name="Google Shape;1084;p91"/>
          <p:cNvGrpSpPr/>
          <p:nvPr/>
        </p:nvGrpSpPr>
        <p:grpSpPr>
          <a:xfrm>
            <a:off x="324000" y="1521400"/>
            <a:ext cx="2262900" cy="2890275"/>
            <a:chOff x="2481875" y="1505475"/>
            <a:chExt cx="2262900" cy="2890275"/>
          </a:xfrm>
        </p:grpSpPr>
        <p:grpSp>
          <p:nvGrpSpPr>
            <p:cNvPr id="1085" name="Google Shape;1085;p91"/>
            <p:cNvGrpSpPr/>
            <p:nvPr/>
          </p:nvGrpSpPr>
          <p:grpSpPr>
            <a:xfrm>
              <a:off x="2481875" y="2876550"/>
              <a:ext cx="2262900" cy="662700"/>
              <a:chOff x="2481875" y="2876550"/>
              <a:chExt cx="2262900" cy="662700"/>
            </a:xfrm>
          </p:grpSpPr>
          <p:sp>
            <p:nvSpPr>
              <p:cNvPr id="1086" name="Google Shape;1086;p91"/>
              <p:cNvSpPr/>
              <p:nvPr/>
            </p:nvSpPr>
            <p:spPr>
              <a:xfrm>
                <a:off x="2481875" y="2876550"/>
                <a:ext cx="662700" cy="662700"/>
              </a:xfrm>
              <a:prstGeom prst="ellipse">
                <a:avLst/>
              </a:prstGeom>
              <a:solidFill>
                <a:schemeClr val="lt1"/>
              </a:solidFill>
              <a:ln cap="flat" cmpd="sng" w="2857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87" name="Google Shape;1087;p91"/>
              <p:cNvSpPr/>
              <p:nvPr/>
            </p:nvSpPr>
            <p:spPr>
              <a:xfrm>
                <a:off x="4082075" y="2876550"/>
                <a:ext cx="662700" cy="662700"/>
              </a:xfrm>
              <a:prstGeom prst="ellipse">
                <a:avLst/>
              </a:prstGeom>
              <a:solidFill>
                <a:schemeClr val="lt1"/>
              </a:solidFill>
              <a:ln cap="flat" cmpd="sng" w="2857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088" name="Google Shape;1088;p91"/>
            <p:cNvSpPr/>
            <p:nvPr/>
          </p:nvSpPr>
          <p:spPr>
            <a:xfrm>
              <a:off x="2708825" y="2571750"/>
              <a:ext cx="1824000" cy="18240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089" name="Google Shape;1089;p91"/>
            <p:cNvGrpSpPr/>
            <p:nvPr/>
          </p:nvGrpSpPr>
          <p:grpSpPr>
            <a:xfrm>
              <a:off x="2775924" y="3943875"/>
              <a:ext cx="1668900" cy="449700"/>
              <a:chOff x="2775924" y="3943875"/>
              <a:chExt cx="1668900" cy="449700"/>
            </a:xfrm>
          </p:grpSpPr>
          <p:sp>
            <p:nvSpPr>
              <p:cNvPr id="1090" name="Google Shape;1090;p91"/>
              <p:cNvSpPr/>
              <p:nvPr/>
            </p:nvSpPr>
            <p:spPr>
              <a:xfrm>
                <a:off x="2775924" y="3943875"/>
                <a:ext cx="449700" cy="449700"/>
              </a:xfrm>
              <a:prstGeom prst="ellipse">
                <a:avLst/>
              </a:prstGeom>
              <a:solidFill>
                <a:schemeClr val="lt1"/>
              </a:solidFill>
              <a:ln cap="flat" cmpd="sng" w="2857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91" name="Google Shape;1091;p91"/>
              <p:cNvSpPr/>
              <p:nvPr/>
            </p:nvSpPr>
            <p:spPr>
              <a:xfrm>
                <a:off x="3995124" y="3943875"/>
                <a:ext cx="449700" cy="449700"/>
              </a:xfrm>
              <a:prstGeom prst="ellipse">
                <a:avLst/>
              </a:prstGeom>
              <a:solidFill>
                <a:schemeClr val="lt1"/>
              </a:solidFill>
              <a:ln cap="flat" cmpd="sng" w="2857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092" name="Google Shape;1092;p91"/>
            <p:cNvGrpSpPr/>
            <p:nvPr/>
          </p:nvGrpSpPr>
          <p:grpSpPr>
            <a:xfrm>
              <a:off x="2928324" y="1505475"/>
              <a:ext cx="1364100" cy="449700"/>
              <a:chOff x="2928324" y="1505475"/>
              <a:chExt cx="1364100" cy="449700"/>
            </a:xfrm>
          </p:grpSpPr>
          <p:sp>
            <p:nvSpPr>
              <p:cNvPr id="1093" name="Google Shape;1093;p91"/>
              <p:cNvSpPr/>
              <p:nvPr/>
            </p:nvSpPr>
            <p:spPr>
              <a:xfrm>
                <a:off x="2928324" y="1505475"/>
                <a:ext cx="449700" cy="449700"/>
              </a:xfrm>
              <a:prstGeom prst="ellipse">
                <a:avLst/>
              </a:prstGeom>
              <a:solidFill>
                <a:schemeClr val="lt1"/>
              </a:solidFill>
              <a:ln cap="flat" cmpd="sng" w="2857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94" name="Google Shape;1094;p91"/>
              <p:cNvSpPr/>
              <p:nvPr/>
            </p:nvSpPr>
            <p:spPr>
              <a:xfrm>
                <a:off x="3842724" y="1505475"/>
                <a:ext cx="449700" cy="449700"/>
              </a:xfrm>
              <a:prstGeom prst="ellipse">
                <a:avLst/>
              </a:prstGeom>
              <a:solidFill>
                <a:schemeClr val="lt1"/>
              </a:solidFill>
              <a:ln cap="flat" cmpd="sng" w="2857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095" name="Google Shape;1095;p91"/>
            <p:cNvSpPr/>
            <p:nvPr/>
          </p:nvSpPr>
          <p:spPr>
            <a:xfrm>
              <a:off x="3031200" y="1581150"/>
              <a:ext cx="1120800" cy="1120800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096" name="Google Shape;1096;p91"/>
            <p:cNvGrpSpPr/>
            <p:nvPr/>
          </p:nvGrpSpPr>
          <p:grpSpPr>
            <a:xfrm>
              <a:off x="3225625" y="1788825"/>
              <a:ext cx="769500" cy="759825"/>
              <a:chOff x="939625" y="1788825"/>
              <a:chExt cx="769500" cy="759825"/>
            </a:xfrm>
          </p:grpSpPr>
          <p:sp>
            <p:nvSpPr>
              <p:cNvPr id="1097" name="Google Shape;1097;p91"/>
              <p:cNvSpPr/>
              <p:nvPr/>
            </p:nvSpPr>
            <p:spPr>
              <a:xfrm>
                <a:off x="957875" y="1885950"/>
                <a:ext cx="662700" cy="662700"/>
              </a:xfrm>
              <a:prstGeom prst="ellipse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098" name="Google Shape;1098;p91"/>
              <p:cNvSpPr/>
              <p:nvPr/>
            </p:nvSpPr>
            <p:spPr>
              <a:xfrm>
                <a:off x="939625" y="1788825"/>
                <a:ext cx="769500" cy="5517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099" name="Google Shape;1099;p91"/>
            <p:cNvGrpSpPr/>
            <p:nvPr/>
          </p:nvGrpSpPr>
          <p:grpSpPr>
            <a:xfrm>
              <a:off x="3309325" y="1870551"/>
              <a:ext cx="535800" cy="231000"/>
              <a:chOff x="3309325" y="1870551"/>
              <a:chExt cx="535800" cy="231000"/>
            </a:xfrm>
          </p:grpSpPr>
          <p:sp>
            <p:nvSpPr>
              <p:cNvPr id="1100" name="Google Shape;1100;p91"/>
              <p:cNvSpPr/>
              <p:nvPr/>
            </p:nvSpPr>
            <p:spPr>
              <a:xfrm>
                <a:off x="3309325" y="1870551"/>
                <a:ext cx="231000" cy="231000"/>
              </a:xfrm>
              <a:prstGeom prst="ellipse">
                <a:avLst/>
              </a:prstGeom>
              <a:solidFill>
                <a:schemeClr val="dk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101" name="Google Shape;1101;p91"/>
              <p:cNvSpPr/>
              <p:nvPr/>
            </p:nvSpPr>
            <p:spPr>
              <a:xfrm>
                <a:off x="3614125" y="1870551"/>
                <a:ext cx="231000" cy="231000"/>
              </a:xfrm>
              <a:prstGeom prst="ellipse">
                <a:avLst/>
              </a:prstGeom>
              <a:solidFill>
                <a:schemeClr val="dk1"/>
              </a:solidFill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102" name="Google Shape;1102;p91"/>
          <p:cNvSpPr txBox="1"/>
          <p:nvPr/>
        </p:nvSpPr>
        <p:spPr>
          <a:xfrm>
            <a:off x="3503325" y="1521400"/>
            <a:ext cx="4697700" cy="2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Waxaan naqshadeeyay astaan (logo) shirkad iibisa alaab loogu talagalay carruurta yaryar.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Teddy-ga wuxuu ka samaysan yahay goobo, taasoo ka dhigaysa inuu yeesho muuqaal jilicsan oo 'wareegsan'. Wuxuu u eg yahay mid laabta lagu qaado oo ammaan u ah carruurta.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92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Saamiga dahabiga ah (Golden Ratio)</a:t>
            </a:r>
            <a:endParaRPr/>
          </a:p>
        </p:txBody>
      </p:sp>
      <p:sp>
        <p:nvSpPr>
          <p:cNvPr id="1108" name="Google Shape;1108;p92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Isku-dhigma wareegto (Rotational Symmetry) fanka</a:t>
            </a:r>
            <a:endParaRPr/>
          </a:p>
        </p:txBody>
      </p:sp>
      <p:sp>
        <p:nvSpPr>
          <p:cNvPr id="1109" name="Google Shape;1109;p92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Naqshadeeye garaafik (Graphic Designer)</a:t>
            </a:r>
            <a:endParaRPr/>
          </a:p>
        </p:txBody>
      </p:sp>
      <p:pic>
        <p:nvPicPr>
          <p:cNvPr id="1110" name="Google Shape;1110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426" y="2994501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Isku-dhigma wareegto (Rotational Symmetry) fanka</a:t>
            </a:r>
            <a:endParaRPr/>
          </a:p>
        </p:txBody>
      </p:sp>
      <p:sp>
        <p:nvSpPr>
          <p:cNvPr id="1116" name="Google Shape;1116;p9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Saamiga dahabiga ah ma aha oo kaliya xisaabta naqshadeeyayaasha garaafikku isticmaali karaan si ay u abuuraan sawiro.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Isku-dhigma wareegto (Rotational Symmetry) ayaa sidoo kale caawin kara.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Isku-dhigma wareegto (Rotational Symmetry) fanka</a:t>
            </a:r>
            <a:endParaRPr/>
          </a:p>
        </p:txBody>
      </p:sp>
      <p:sp>
        <p:nvSpPr>
          <p:cNvPr id="1122" name="Google Shape;1122;p94"/>
          <p:cNvSpPr txBox="1"/>
          <p:nvPr>
            <p:ph idx="1" type="body"/>
          </p:nvPr>
        </p:nvSpPr>
        <p:spPr>
          <a:xfrm>
            <a:off x="324000" y="759300"/>
            <a:ext cx="84963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Naqshadaha Islaamiga ah mararka qaarkood waxaa laga abuuraa isticmaalka soo noqnoqda ee qaababka aasaasiga ah. Naqshado qurxoon oo adag ayaa ka dhasha.</a:t>
            </a:r>
            <a:endParaRPr/>
          </a:p>
        </p:txBody>
      </p:sp>
      <p:pic>
        <p:nvPicPr>
          <p:cNvPr id="1123" name="Google Shape;1123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1620000"/>
            <a:ext cx="4802464" cy="32004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4" name="Google Shape;1124;p94"/>
          <p:cNvSpPr txBox="1"/>
          <p:nvPr/>
        </p:nvSpPr>
        <p:spPr>
          <a:xfrm>
            <a:off x="5332050" y="1636575"/>
            <a:ext cx="3488100" cy="18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kuwee qaababka aad ku aragtaa naqshaddan?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Isku-dhigma wareegto (Rotational Symmetry) fanka</a:t>
            </a:r>
            <a:endParaRPr/>
          </a:p>
        </p:txBody>
      </p:sp>
      <p:sp>
        <p:nvSpPr>
          <p:cNvPr id="1130" name="Google Shape;1130;p9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Naqshadaha Celtic-ga, sida noocan guntiga Celtic-ga, sidoo kale waxay ku tiirsan yihiin isku-dhigma wareegto (Rotational Symmetry)</a:t>
            </a:r>
            <a:endParaRPr/>
          </a:p>
        </p:txBody>
      </p:sp>
      <p:pic>
        <p:nvPicPr>
          <p:cNvPr id="1131" name="Google Shape;1131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000" y="1620001"/>
            <a:ext cx="6593992" cy="320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Isku-dhigma wareegto (Rotational Symmetry) fanka</a:t>
            </a:r>
            <a:endParaRPr/>
          </a:p>
        </p:txBody>
      </p:sp>
      <p:sp>
        <p:nvSpPr>
          <p:cNvPr id="1137" name="Google Shape;1137;p96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Dhaqammo badan oo kala duwan ayaa abuura qaabab iyagoo isticmaalaya qaabab joomatari (geometric shapes). Waxaad baari kartaa dhaqammo kale oo sidaas sameeya.</a:t>
            </a:r>
            <a:endParaRPr/>
          </a:p>
        </p:txBody>
      </p:sp>
      <p:sp>
        <p:nvSpPr>
          <p:cNvPr id="1138" name="Google Shape;1138;p96"/>
          <p:cNvSpPr txBox="1"/>
          <p:nvPr>
            <p:ph idx="2" type="subTitle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Kaliya dhaqammada reer galbeedka ayaa isticmaala qaabab joomatari (geometric shapes) naqshadahooda.</a:t>
            </a:r>
            <a:endParaRPr/>
          </a:p>
        </p:txBody>
      </p:sp>
      <p:pic>
        <p:nvPicPr>
          <p:cNvPr id="1139" name="Google Shape;1139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20755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Isku-dhigma wareegto (Rotational Symmetry) fanka</a:t>
            </a:r>
            <a:endParaRPr/>
          </a:p>
        </p:txBody>
      </p:sp>
      <p:pic>
        <p:nvPicPr>
          <p:cNvPr id="1145" name="Google Shape;114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729" y="2199180"/>
            <a:ext cx="466898" cy="1931740"/>
          </a:xfrm>
          <a:prstGeom prst="rect">
            <a:avLst/>
          </a:prstGeom>
          <a:noFill/>
          <a:ln>
            <a:noFill/>
          </a:ln>
        </p:spPr>
      </p:pic>
      <p:sp>
        <p:nvSpPr>
          <p:cNvPr id="1146" name="Google Shape;1146;p97"/>
          <p:cNvSpPr txBox="1"/>
          <p:nvPr/>
        </p:nvSpPr>
        <p:spPr>
          <a:xfrm>
            <a:off x="324009" y="3950860"/>
            <a:ext cx="1657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Cali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47" name="Google Shape;1147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61472" y="2199176"/>
            <a:ext cx="568766" cy="1931740"/>
          </a:xfrm>
          <a:prstGeom prst="rect">
            <a:avLst/>
          </a:prstGeom>
          <a:noFill/>
          <a:ln>
            <a:noFill/>
          </a:ln>
        </p:spPr>
      </p:pic>
      <p:sp>
        <p:nvSpPr>
          <p:cNvPr id="1148" name="Google Shape;1148;p97"/>
          <p:cNvSpPr txBox="1"/>
          <p:nvPr/>
        </p:nvSpPr>
        <p:spPr>
          <a:xfrm>
            <a:off x="7162803" y="3950848"/>
            <a:ext cx="16572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Axmed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49" name="Google Shape;1149;p97"/>
          <p:cNvPicPr preferRelativeResize="0"/>
          <p:nvPr/>
        </p:nvPicPr>
        <p:blipFill rotWithShape="1">
          <a:blip r:embed="rId5">
            <a:alphaModFix/>
          </a:blip>
          <a:srcRect b="6172" l="40550" r="0" t="13240"/>
          <a:stretch/>
        </p:blipFill>
        <p:spPr>
          <a:xfrm>
            <a:off x="950275" y="810000"/>
            <a:ext cx="2571448" cy="1695301"/>
          </a:xfrm>
          <a:prstGeom prst="rect">
            <a:avLst/>
          </a:prstGeom>
          <a:noFill/>
          <a:ln>
            <a:noFill/>
          </a:ln>
        </p:spPr>
      </p:pic>
      <p:sp>
        <p:nvSpPr>
          <p:cNvPr id="1150" name="Google Shape;1150;p97"/>
          <p:cNvSpPr txBox="1"/>
          <p:nvPr/>
        </p:nvSpPr>
        <p:spPr>
          <a:xfrm>
            <a:off x="1288070" y="991010"/>
            <a:ext cx="2080200" cy="11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Miyay muhiim tahay inay jirto isku-simmetri wareeg (rotational symmetry)?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51" name="Google Shape;1151;p97"/>
          <p:cNvPicPr preferRelativeResize="0"/>
          <p:nvPr/>
        </p:nvPicPr>
        <p:blipFill rotWithShape="1">
          <a:blip r:embed="rId5">
            <a:alphaModFix/>
          </a:blip>
          <a:srcRect b="6172" l="40550" r="0" t="13240"/>
          <a:stretch/>
        </p:blipFill>
        <p:spPr>
          <a:xfrm flipH="1">
            <a:off x="4549523" y="810000"/>
            <a:ext cx="3468877" cy="1695301"/>
          </a:xfrm>
          <a:prstGeom prst="rect">
            <a:avLst/>
          </a:prstGeom>
          <a:noFill/>
          <a:ln>
            <a:noFill/>
          </a:ln>
        </p:spPr>
      </p:pic>
      <p:sp>
        <p:nvSpPr>
          <p:cNvPr id="1152" name="Google Shape;1152;p97"/>
          <p:cNvSpPr txBox="1"/>
          <p:nvPr/>
        </p:nvSpPr>
        <p:spPr>
          <a:xfrm flipH="1">
            <a:off x="4721175" y="991000"/>
            <a:ext cx="2940300" cy="109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Aynu tixgelinno laba naqshad oo gebi ahaan laga sameeyay saddex-xaglo (triangles).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Isku-simmetri wareeg (rotational symmetry) ee farshaxanka</a:t>
            </a:r>
            <a:endParaRPr/>
          </a:p>
        </p:txBody>
      </p:sp>
      <p:sp>
        <p:nvSpPr>
          <p:cNvPr id="1158" name="Google Shape;1158;p98"/>
          <p:cNvSpPr txBox="1"/>
          <p:nvPr>
            <p:ph idx="1" type="body"/>
          </p:nvPr>
        </p:nvSpPr>
        <p:spPr>
          <a:xfrm>
            <a:off x="324000" y="759300"/>
            <a:ext cx="8237700" cy="44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Isku-simmetri wareeg leh Isku-simmetri wareeg la'aan</a:t>
            </a:r>
            <a:endParaRPr/>
          </a:p>
        </p:txBody>
      </p:sp>
      <p:grpSp>
        <p:nvGrpSpPr>
          <p:cNvPr id="1159" name="Google Shape;1159;p98"/>
          <p:cNvGrpSpPr/>
          <p:nvPr/>
        </p:nvGrpSpPr>
        <p:grpSpPr>
          <a:xfrm rot="2700000">
            <a:off x="685087" y="1373086"/>
            <a:ext cx="2837836" cy="2834149"/>
            <a:chOff x="1523450" y="1373150"/>
            <a:chExt cx="2837863" cy="2834176"/>
          </a:xfrm>
        </p:grpSpPr>
        <p:sp>
          <p:nvSpPr>
            <p:cNvPr id="1160" name="Google Shape;1160;p98"/>
            <p:cNvSpPr/>
            <p:nvPr/>
          </p:nvSpPr>
          <p:spPr>
            <a:xfrm>
              <a:off x="1523450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1" name="Google Shape;1161;p98"/>
            <p:cNvSpPr/>
            <p:nvPr/>
          </p:nvSpPr>
          <p:spPr>
            <a:xfrm flipH="1" rot="10800000">
              <a:off x="1873975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2" name="Google Shape;1162;p98"/>
            <p:cNvSpPr/>
            <p:nvPr/>
          </p:nvSpPr>
          <p:spPr>
            <a:xfrm>
              <a:off x="2232350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3" name="Google Shape;1163;p98"/>
            <p:cNvSpPr/>
            <p:nvPr/>
          </p:nvSpPr>
          <p:spPr>
            <a:xfrm>
              <a:off x="2941250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4" name="Google Shape;1164;p98"/>
            <p:cNvSpPr/>
            <p:nvPr/>
          </p:nvSpPr>
          <p:spPr>
            <a:xfrm flipH="1" rot="10800000">
              <a:off x="2585613" y="2079984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5" name="Google Shape;1165;p98"/>
            <p:cNvSpPr/>
            <p:nvPr/>
          </p:nvSpPr>
          <p:spPr>
            <a:xfrm flipH="1" rot="10800000">
              <a:off x="3294038" y="2079984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6" name="Google Shape;1166;p98"/>
            <p:cNvSpPr/>
            <p:nvPr/>
          </p:nvSpPr>
          <p:spPr>
            <a:xfrm>
              <a:off x="1881825" y="279000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7" name="Google Shape;1167;p98"/>
            <p:cNvSpPr/>
            <p:nvPr/>
          </p:nvSpPr>
          <p:spPr>
            <a:xfrm flipH="1" rot="10800000">
              <a:off x="2232350" y="279000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8" name="Google Shape;1168;p98"/>
            <p:cNvSpPr/>
            <p:nvPr/>
          </p:nvSpPr>
          <p:spPr>
            <a:xfrm>
              <a:off x="2590725" y="279000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9" name="Google Shape;1169;p98"/>
            <p:cNvSpPr/>
            <p:nvPr/>
          </p:nvSpPr>
          <p:spPr>
            <a:xfrm>
              <a:off x="3299625" y="279000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0" name="Google Shape;1170;p98"/>
            <p:cNvSpPr/>
            <p:nvPr/>
          </p:nvSpPr>
          <p:spPr>
            <a:xfrm flipH="1" rot="10800000">
              <a:off x="2943988" y="2788409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1" name="Google Shape;1171;p98"/>
            <p:cNvSpPr/>
            <p:nvPr/>
          </p:nvSpPr>
          <p:spPr>
            <a:xfrm flipH="1" rot="10800000">
              <a:off x="3652413" y="2788409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2" name="Google Shape;1172;p98"/>
            <p:cNvSpPr/>
            <p:nvPr/>
          </p:nvSpPr>
          <p:spPr>
            <a:xfrm flipH="1" rot="10800000">
              <a:off x="1881517" y="3498426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3" name="Google Shape;1173;p98"/>
            <p:cNvSpPr/>
            <p:nvPr/>
          </p:nvSpPr>
          <p:spPr>
            <a:xfrm flipH="1" rot="10800000">
              <a:off x="2589943" y="3498426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4" name="Google Shape;1174;p98"/>
            <p:cNvSpPr/>
            <p:nvPr/>
          </p:nvSpPr>
          <p:spPr>
            <a:xfrm>
              <a:off x="2949574" y="3498426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5" name="Google Shape;1175;p98"/>
            <p:cNvSpPr/>
            <p:nvPr/>
          </p:nvSpPr>
          <p:spPr>
            <a:xfrm>
              <a:off x="3292083" y="137315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6" name="Google Shape;1176;p98"/>
            <p:cNvSpPr/>
            <p:nvPr/>
          </p:nvSpPr>
          <p:spPr>
            <a:xfrm>
              <a:off x="2583657" y="137315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7" name="Google Shape;1177;p98"/>
            <p:cNvSpPr/>
            <p:nvPr/>
          </p:nvSpPr>
          <p:spPr>
            <a:xfrm flipH="1" rot="10800000">
              <a:off x="2231568" y="137315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8" name="Google Shape;1178;p98"/>
          <p:cNvGrpSpPr/>
          <p:nvPr/>
        </p:nvGrpSpPr>
        <p:grpSpPr>
          <a:xfrm rot="2700000">
            <a:off x="5183851" y="1549895"/>
            <a:ext cx="3337925" cy="2834149"/>
            <a:chOff x="1523450" y="1373150"/>
            <a:chExt cx="3337957" cy="2834176"/>
          </a:xfrm>
        </p:grpSpPr>
        <p:sp>
          <p:nvSpPr>
            <p:cNvPr id="1179" name="Google Shape;1179;p98"/>
            <p:cNvSpPr/>
            <p:nvPr/>
          </p:nvSpPr>
          <p:spPr>
            <a:xfrm>
              <a:off x="1523450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0" name="Google Shape;1180;p98"/>
            <p:cNvSpPr/>
            <p:nvPr/>
          </p:nvSpPr>
          <p:spPr>
            <a:xfrm flipH="1" rot="10800000">
              <a:off x="1873975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1" name="Google Shape;1181;p98"/>
            <p:cNvSpPr/>
            <p:nvPr/>
          </p:nvSpPr>
          <p:spPr>
            <a:xfrm>
              <a:off x="2232350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2" name="Google Shape;1182;p98"/>
            <p:cNvSpPr/>
            <p:nvPr/>
          </p:nvSpPr>
          <p:spPr>
            <a:xfrm>
              <a:off x="2941250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3" name="Google Shape;1183;p98"/>
            <p:cNvSpPr/>
            <p:nvPr/>
          </p:nvSpPr>
          <p:spPr>
            <a:xfrm flipH="1" rot="10800000">
              <a:off x="2585613" y="2079984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4" name="Google Shape;1184;p98"/>
            <p:cNvSpPr/>
            <p:nvPr/>
          </p:nvSpPr>
          <p:spPr>
            <a:xfrm flipH="1" rot="10800000">
              <a:off x="3294038" y="2079984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5" name="Google Shape;1185;p98"/>
            <p:cNvSpPr/>
            <p:nvPr/>
          </p:nvSpPr>
          <p:spPr>
            <a:xfrm>
              <a:off x="1881825" y="2790000"/>
              <a:ext cx="708900" cy="708900"/>
            </a:xfrm>
            <a:prstGeom prst="triangle">
              <a:avLst>
                <a:gd fmla="val 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6" name="Google Shape;1186;p98"/>
            <p:cNvSpPr/>
            <p:nvPr/>
          </p:nvSpPr>
          <p:spPr>
            <a:xfrm flipH="1" rot="10800000">
              <a:off x="2232348" y="2432391"/>
              <a:ext cx="1066500" cy="10665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7" name="Google Shape;1187;p98"/>
            <p:cNvSpPr/>
            <p:nvPr/>
          </p:nvSpPr>
          <p:spPr>
            <a:xfrm>
              <a:off x="2590725" y="279000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8" name="Google Shape;1188;p98"/>
            <p:cNvSpPr/>
            <p:nvPr/>
          </p:nvSpPr>
          <p:spPr>
            <a:xfrm>
              <a:off x="3299625" y="279000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9" name="Google Shape;1189;p98"/>
            <p:cNvSpPr/>
            <p:nvPr/>
          </p:nvSpPr>
          <p:spPr>
            <a:xfrm flipH="1" rot="10800000">
              <a:off x="2943988" y="2788409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0" name="Google Shape;1190;p98"/>
            <p:cNvSpPr/>
            <p:nvPr/>
          </p:nvSpPr>
          <p:spPr>
            <a:xfrm flipH="1" rot="10800000">
              <a:off x="3652407" y="2788370"/>
              <a:ext cx="1209000" cy="12090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1" name="Google Shape;1191;p98"/>
            <p:cNvSpPr/>
            <p:nvPr/>
          </p:nvSpPr>
          <p:spPr>
            <a:xfrm flipH="1" rot="10800000">
              <a:off x="1881517" y="3498426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2" name="Google Shape;1192;p98"/>
            <p:cNvSpPr/>
            <p:nvPr/>
          </p:nvSpPr>
          <p:spPr>
            <a:xfrm flipH="1" rot="10800000">
              <a:off x="2589943" y="3498426"/>
              <a:ext cx="708900" cy="708900"/>
            </a:xfrm>
            <a:prstGeom prst="triangle">
              <a:avLst>
                <a:gd fmla="val 13486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3" name="Google Shape;1193;p98"/>
            <p:cNvSpPr/>
            <p:nvPr/>
          </p:nvSpPr>
          <p:spPr>
            <a:xfrm>
              <a:off x="2949574" y="3498426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4" name="Google Shape;1194;p98"/>
            <p:cNvSpPr/>
            <p:nvPr/>
          </p:nvSpPr>
          <p:spPr>
            <a:xfrm>
              <a:off x="3292083" y="137315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5" name="Google Shape;1195;p98"/>
            <p:cNvSpPr/>
            <p:nvPr/>
          </p:nvSpPr>
          <p:spPr>
            <a:xfrm>
              <a:off x="2583657" y="137315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6" name="Google Shape;1196;p98"/>
            <p:cNvSpPr/>
            <p:nvPr/>
          </p:nvSpPr>
          <p:spPr>
            <a:xfrm flipH="1" rot="10800000">
              <a:off x="1764595" y="1534799"/>
              <a:ext cx="1337400" cy="708900"/>
            </a:xfrm>
            <a:prstGeom prst="triangle">
              <a:avLst>
                <a:gd fmla="val 50000" name="adj"/>
              </a:avLst>
            </a:prstGeom>
            <a:solidFill>
              <a:srgbClr val="EBEDFE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97" name="Google Shape;1197;p98"/>
          <p:cNvSpPr txBox="1"/>
          <p:nvPr/>
        </p:nvSpPr>
        <p:spPr>
          <a:xfrm>
            <a:off x="3369600" y="3786600"/>
            <a:ext cx="24048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Kee ayaad door bidaysaa?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9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a) Abuur naqshad adoo isticmaalaya qaabab aasaasi ah (basic shapes). Naqshaddaadu waa inay leedahay isku-simmetri wareeg (rotational symmetry).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b) Abuur nooc labaad oo naqshaddaada ah oo aan lahayn isku-simmetri wareeg (rotational symmetry).</a:t>
            </a:r>
            <a:endParaRPr/>
          </a:p>
        </p:txBody>
      </p:sp>
      <p:sp>
        <p:nvSpPr>
          <p:cNvPr id="1203" name="Google Shape;1203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Isku-simmetri wareeg (rotational symmetry) ee farshaxanka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10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2) Tus labada naqshadood ee aad sameysay saaxiibbadaa/asxaabtaa/qoyskaaga. Weydii iyaga 'Kee sawir ayaa kugu soo jiidasho badan?'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Diiwaangeli natiijooyinka.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3) Abuur jaantus (chart) si aad u soo bandhigto natiijooyinkaaga. Kee sawir ayaa caan ka badan? Maxaad u malaynaysaa sababta?</a:t>
            </a:r>
            <a:endParaRPr/>
          </a:p>
        </p:txBody>
      </p:sp>
      <p:sp>
        <p:nvSpPr>
          <p:cNvPr id="1209" name="Google Shape;1209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Isku-simmetri wareeg (rotational symmetry) ee farshaxanka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10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1) a) Abuur naqshad adoo isticmaalaya qaabab aasaasi ah (basic shapes). Naqshaddaadu waa inay leedahay isku-simmetri wareeg (rotational symmetry).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b) Abuur nooc labaad oo naqshaddaada ah oo aan lahayn isku-simmetri wareeg (rotational symmetry).</a:t>
            </a:r>
            <a:endParaRPr/>
          </a:p>
        </p:txBody>
      </p:sp>
      <p:sp>
        <p:nvSpPr>
          <p:cNvPr id="1215" name="Google Shape;1215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Isku-simmetri wareeg (rotational symmetry) ee farshaxanka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Isku-simmetri wareeg (rotational symmetry) ee farshaxanka</a:t>
            </a:r>
            <a:endParaRPr/>
          </a:p>
        </p:txBody>
      </p:sp>
      <p:sp>
        <p:nvSpPr>
          <p:cNvPr id="1221" name="Google Shape;1221;p102"/>
          <p:cNvSpPr txBox="1"/>
          <p:nvPr>
            <p:ph idx="4294967295" type="body"/>
          </p:nvPr>
        </p:nvSpPr>
        <p:spPr>
          <a:xfrm>
            <a:off x="324000" y="759300"/>
            <a:ext cx="8237700" cy="44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Naqshad 1 Naqshad 2</a:t>
            </a:r>
            <a:r>
              <a:rPr lang="en-GB">
                <a:latin typeface="Lexend"/>
              </a:rPr>
              <a:t/>
            </a:r>
            <a:endParaRPr/>
          </a:p>
        </p:txBody>
      </p:sp>
      <p:grpSp>
        <p:nvGrpSpPr>
          <p:cNvPr id="1222" name="Google Shape;1222;p102"/>
          <p:cNvGrpSpPr/>
          <p:nvPr/>
        </p:nvGrpSpPr>
        <p:grpSpPr>
          <a:xfrm rot="2700000">
            <a:off x="685087" y="1373086"/>
            <a:ext cx="2837836" cy="2834149"/>
            <a:chOff x="1523450" y="1373150"/>
            <a:chExt cx="2837863" cy="2834176"/>
          </a:xfrm>
        </p:grpSpPr>
        <p:sp>
          <p:nvSpPr>
            <p:cNvPr id="1223" name="Google Shape;1223;p102"/>
            <p:cNvSpPr/>
            <p:nvPr/>
          </p:nvSpPr>
          <p:spPr>
            <a:xfrm>
              <a:off x="1523450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4" name="Google Shape;1224;p102"/>
            <p:cNvSpPr/>
            <p:nvPr/>
          </p:nvSpPr>
          <p:spPr>
            <a:xfrm flipH="1" rot="10800000">
              <a:off x="1873975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5" name="Google Shape;1225;p102"/>
            <p:cNvSpPr/>
            <p:nvPr/>
          </p:nvSpPr>
          <p:spPr>
            <a:xfrm>
              <a:off x="2232350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6" name="Google Shape;1226;p102"/>
            <p:cNvSpPr/>
            <p:nvPr/>
          </p:nvSpPr>
          <p:spPr>
            <a:xfrm>
              <a:off x="2941250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7" name="Google Shape;1227;p102"/>
            <p:cNvSpPr/>
            <p:nvPr/>
          </p:nvSpPr>
          <p:spPr>
            <a:xfrm flipH="1" rot="10800000">
              <a:off x="2585613" y="2079984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8" name="Google Shape;1228;p102"/>
            <p:cNvSpPr/>
            <p:nvPr/>
          </p:nvSpPr>
          <p:spPr>
            <a:xfrm flipH="1" rot="10800000">
              <a:off x="3294038" y="2079984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9" name="Google Shape;1229;p102"/>
            <p:cNvSpPr/>
            <p:nvPr/>
          </p:nvSpPr>
          <p:spPr>
            <a:xfrm>
              <a:off x="1881825" y="279000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0" name="Google Shape;1230;p102"/>
            <p:cNvSpPr/>
            <p:nvPr/>
          </p:nvSpPr>
          <p:spPr>
            <a:xfrm flipH="1" rot="10800000">
              <a:off x="2232350" y="279000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1" name="Google Shape;1231;p102"/>
            <p:cNvSpPr/>
            <p:nvPr/>
          </p:nvSpPr>
          <p:spPr>
            <a:xfrm>
              <a:off x="2590725" y="279000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2" name="Google Shape;1232;p102"/>
            <p:cNvSpPr/>
            <p:nvPr/>
          </p:nvSpPr>
          <p:spPr>
            <a:xfrm>
              <a:off x="3299625" y="279000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3" name="Google Shape;1233;p102"/>
            <p:cNvSpPr/>
            <p:nvPr/>
          </p:nvSpPr>
          <p:spPr>
            <a:xfrm flipH="1" rot="10800000">
              <a:off x="2943988" y="2788409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4" name="Google Shape;1234;p102"/>
            <p:cNvSpPr/>
            <p:nvPr/>
          </p:nvSpPr>
          <p:spPr>
            <a:xfrm flipH="1" rot="10800000">
              <a:off x="3652413" y="2788409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5" name="Google Shape;1235;p102"/>
            <p:cNvSpPr/>
            <p:nvPr/>
          </p:nvSpPr>
          <p:spPr>
            <a:xfrm flipH="1" rot="10800000">
              <a:off x="1881517" y="3498426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6" name="Google Shape;1236;p102"/>
            <p:cNvSpPr/>
            <p:nvPr/>
          </p:nvSpPr>
          <p:spPr>
            <a:xfrm flipH="1" rot="10800000">
              <a:off x="2589943" y="3498426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7" name="Google Shape;1237;p102"/>
            <p:cNvSpPr/>
            <p:nvPr/>
          </p:nvSpPr>
          <p:spPr>
            <a:xfrm>
              <a:off x="2949574" y="3498426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8" name="Google Shape;1238;p102"/>
            <p:cNvSpPr/>
            <p:nvPr/>
          </p:nvSpPr>
          <p:spPr>
            <a:xfrm>
              <a:off x="3292083" y="137315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9" name="Google Shape;1239;p102"/>
            <p:cNvSpPr/>
            <p:nvPr/>
          </p:nvSpPr>
          <p:spPr>
            <a:xfrm>
              <a:off x="2583657" y="137315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0" name="Google Shape;1240;p102"/>
            <p:cNvSpPr/>
            <p:nvPr/>
          </p:nvSpPr>
          <p:spPr>
            <a:xfrm flipH="1" rot="10800000">
              <a:off x="2231568" y="137315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41" name="Google Shape;1241;p102"/>
          <p:cNvGrpSpPr/>
          <p:nvPr/>
        </p:nvGrpSpPr>
        <p:grpSpPr>
          <a:xfrm rot="2700000">
            <a:off x="5183851" y="1549895"/>
            <a:ext cx="3337925" cy="2834149"/>
            <a:chOff x="1523450" y="1373150"/>
            <a:chExt cx="3337957" cy="2834176"/>
          </a:xfrm>
        </p:grpSpPr>
        <p:sp>
          <p:nvSpPr>
            <p:cNvPr id="1242" name="Google Shape;1242;p102"/>
            <p:cNvSpPr/>
            <p:nvPr/>
          </p:nvSpPr>
          <p:spPr>
            <a:xfrm>
              <a:off x="1523450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3" name="Google Shape;1243;p102"/>
            <p:cNvSpPr/>
            <p:nvPr/>
          </p:nvSpPr>
          <p:spPr>
            <a:xfrm flipH="1" rot="10800000">
              <a:off x="1873975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4" name="Google Shape;1244;p102"/>
            <p:cNvSpPr/>
            <p:nvPr/>
          </p:nvSpPr>
          <p:spPr>
            <a:xfrm>
              <a:off x="2232350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5" name="Google Shape;1245;p102"/>
            <p:cNvSpPr/>
            <p:nvPr/>
          </p:nvSpPr>
          <p:spPr>
            <a:xfrm>
              <a:off x="2941250" y="2081575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6" name="Google Shape;1246;p102"/>
            <p:cNvSpPr/>
            <p:nvPr/>
          </p:nvSpPr>
          <p:spPr>
            <a:xfrm flipH="1" rot="10800000">
              <a:off x="2585613" y="2079984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7" name="Google Shape;1247;p102"/>
            <p:cNvSpPr/>
            <p:nvPr/>
          </p:nvSpPr>
          <p:spPr>
            <a:xfrm flipH="1" rot="10800000">
              <a:off x="3294038" y="2079984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8" name="Google Shape;1248;p102"/>
            <p:cNvSpPr/>
            <p:nvPr/>
          </p:nvSpPr>
          <p:spPr>
            <a:xfrm>
              <a:off x="1881825" y="2790000"/>
              <a:ext cx="708900" cy="708900"/>
            </a:xfrm>
            <a:prstGeom prst="triangle">
              <a:avLst>
                <a:gd fmla="val 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9" name="Google Shape;1249;p102"/>
            <p:cNvSpPr/>
            <p:nvPr/>
          </p:nvSpPr>
          <p:spPr>
            <a:xfrm flipH="1" rot="10800000">
              <a:off x="2232348" y="2432391"/>
              <a:ext cx="1066500" cy="10665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0" name="Google Shape;1250;p102"/>
            <p:cNvSpPr/>
            <p:nvPr/>
          </p:nvSpPr>
          <p:spPr>
            <a:xfrm>
              <a:off x="2590725" y="279000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1" name="Google Shape;1251;p102"/>
            <p:cNvSpPr/>
            <p:nvPr/>
          </p:nvSpPr>
          <p:spPr>
            <a:xfrm>
              <a:off x="3299625" y="279000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2" name="Google Shape;1252;p102"/>
            <p:cNvSpPr/>
            <p:nvPr/>
          </p:nvSpPr>
          <p:spPr>
            <a:xfrm flipH="1" rot="10800000">
              <a:off x="2943988" y="2788409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3" name="Google Shape;1253;p102"/>
            <p:cNvSpPr/>
            <p:nvPr/>
          </p:nvSpPr>
          <p:spPr>
            <a:xfrm flipH="1" rot="10800000">
              <a:off x="3652407" y="2788370"/>
              <a:ext cx="1209000" cy="12090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4" name="Google Shape;1254;p102"/>
            <p:cNvSpPr/>
            <p:nvPr/>
          </p:nvSpPr>
          <p:spPr>
            <a:xfrm flipH="1" rot="10800000">
              <a:off x="1881517" y="3498426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5" name="Google Shape;1255;p102"/>
            <p:cNvSpPr/>
            <p:nvPr/>
          </p:nvSpPr>
          <p:spPr>
            <a:xfrm flipH="1" rot="10800000">
              <a:off x="2589943" y="3498426"/>
              <a:ext cx="708900" cy="708900"/>
            </a:xfrm>
            <a:prstGeom prst="triangle">
              <a:avLst>
                <a:gd fmla="val 13486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6" name="Google Shape;1256;p102"/>
            <p:cNvSpPr/>
            <p:nvPr/>
          </p:nvSpPr>
          <p:spPr>
            <a:xfrm>
              <a:off x="2949574" y="3498426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7" name="Google Shape;1257;p102"/>
            <p:cNvSpPr/>
            <p:nvPr/>
          </p:nvSpPr>
          <p:spPr>
            <a:xfrm>
              <a:off x="3292083" y="137315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8" name="Google Shape;1258;p102"/>
            <p:cNvSpPr/>
            <p:nvPr/>
          </p:nvSpPr>
          <p:spPr>
            <a:xfrm>
              <a:off x="2583657" y="1373150"/>
              <a:ext cx="7089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9" name="Google Shape;1259;p102"/>
            <p:cNvSpPr/>
            <p:nvPr/>
          </p:nvSpPr>
          <p:spPr>
            <a:xfrm flipH="1" rot="10800000">
              <a:off x="1764595" y="1534799"/>
              <a:ext cx="1337400" cy="70890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p103"/>
          <p:cNvSpPr txBox="1"/>
          <p:nvPr>
            <p:ph idx="1" type="body"/>
          </p:nvPr>
        </p:nvSpPr>
        <p:spPr>
          <a:xfrm>
            <a:off x="324000" y="759300"/>
            <a:ext cx="87819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2) Tus labada naqshadood ee aad sameysay saaxiibbadaa/asxaabtaa/qoyskaaga. Weydii iyaga 'Kee sawir ayaa kugu soo jiidasho badan?'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Diiwaangeli natiijooyinka.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65" name="Google Shape;1265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Isku-simmetri wareeg (rotational symmetry) ee farshaxanka</a:t>
            </a:r>
            <a:endParaRPr/>
          </a:p>
        </p:txBody>
      </p:sp>
      <p:graphicFrame>
        <p:nvGraphicFramePr>
          <p:cNvPr id="1266" name="Google Shape;1266;p103"/>
          <p:cNvGraphicFramePr/>
          <p:nvPr/>
        </p:nvGraphicFramePr>
        <p:xfrm>
          <a:off x="952500" y="2495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{D8ADE1A0-20F8-4421-9B3A-A75AF0CB283B}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Naqshad 1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Naqshad 2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267" name="Google Shape;1267;p103"/>
          <p:cNvGrpSpPr/>
          <p:nvPr/>
        </p:nvGrpSpPr>
        <p:grpSpPr>
          <a:xfrm>
            <a:off x="2201191" y="3087725"/>
            <a:ext cx="4282509" cy="301825"/>
            <a:chOff x="2201191" y="2782925"/>
            <a:chExt cx="4282509" cy="301825"/>
          </a:xfrm>
        </p:grpSpPr>
        <p:cxnSp>
          <p:nvCxnSpPr>
            <p:cNvPr id="1268" name="Google Shape;1268;p103"/>
            <p:cNvCxnSpPr/>
            <p:nvPr/>
          </p:nvCxnSpPr>
          <p:spPr>
            <a:xfrm>
              <a:off x="22927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9" name="Google Shape;1269;p103"/>
            <p:cNvCxnSpPr/>
            <p:nvPr/>
          </p:nvCxnSpPr>
          <p:spPr>
            <a:xfrm>
              <a:off x="23689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0" name="Google Shape;1270;p103"/>
            <p:cNvCxnSpPr/>
            <p:nvPr/>
          </p:nvCxnSpPr>
          <p:spPr>
            <a:xfrm>
              <a:off x="24451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1" name="Google Shape;1271;p103"/>
            <p:cNvCxnSpPr/>
            <p:nvPr/>
          </p:nvCxnSpPr>
          <p:spPr>
            <a:xfrm>
              <a:off x="25213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2" name="Google Shape;1272;p103"/>
            <p:cNvCxnSpPr/>
            <p:nvPr/>
          </p:nvCxnSpPr>
          <p:spPr>
            <a:xfrm>
              <a:off x="28261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3" name="Google Shape;1273;p103"/>
            <p:cNvCxnSpPr/>
            <p:nvPr/>
          </p:nvCxnSpPr>
          <p:spPr>
            <a:xfrm>
              <a:off x="29023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4" name="Google Shape;1274;p103"/>
            <p:cNvCxnSpPr/>
            <p:nvPr/>
          </p:nvCxnSpPr>
          <p:spPr>
            <a:xfrm>
              <a:off x="29785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5" name="Google Shape;1275;p103"/>
            <p:cNvCxnSpPr/>
            <p:nvPr/>
          </p:nvCxnSpPr>
          <p:spPr>
            <a:xfrm>
              <a:off x="30547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6" name="Google Shape;1276;p103"/>
            <p:cNvCxnSpPr/>
            <p:nvPr/>
          </p:nvCxnSpPr>
          <p:spPr>
            <a:xfrm>
              <a:off x="33595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7" name="Google Shape;1277;p103"/>
            <p:cNvCxnSpPr/>
            <p:nvPr/>
          </p:nvCxnSpPr>
          <p:spPr>
            <a:xfrm>
              <a:off x="34357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8" name="Google Shape;1278;p103"/>
            <p:cNvCxnSpPr/>
            <p:nvPr/>
          </p:nvCxnSpPr>
          <p:spPr>
            <a:xfrm>
              <a:off x="35119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79" name="Google Shape;1279;p103"/>
            <p:cNvCxnSpPr/>
            <p:nvPr/>
          </p:nvCxnSpPr>
          <p:spPr>
            <a:xfrm>
              <a:off x="35881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0" name="Google Shape;1280;p103"/>
            <p:cNvCxnSpPr/>
            <p:nvPr/>
          </p:nvCxnSpPr>
          <p:spPr>
            <a:xfrm>
              <a:off x="59503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1" name="Google Shape;1281;p103"/>
            <p:cNvCxnSpPr/>
            <p:nvPr/>
          </p:nvCxnSpPr>
          <p:spPr>
            <a:xfrm>
              <a:off x="60265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2" name="Google Shape;1282;p103"/>
            <p:cNvCxnSpPr/>
            <p:nvPr/>
          </p:nvCxnSpPr>
          <p:spPr>
            <a:xfrm>
              <a:off x="61027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3" name="Google Shape;1283;p103"/>
            <p:cNvCxnSpPr/>
            <p:nvPr/>
          </p:nvCxnSpPr>
          <p:spPr>
            <a:xfrm>
              <a:off x="61789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4" name="Google Shape;1284;p103"/>
            <p:cNvCxnSpPr/>
            <p:nvPr/>
          </p:nvCxnSpPr>
          <p:spPr>
            <a:xfrm>
              <a:off x="6483700" y="2782925"/>
              <a:ext cx="0" cy="3018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5" name="Google Shape;1285;p103"/>
            <p:cNvCxnSpPr/>
            <p:nvPr/>
          </p:nvCxnSpPr>
          <p:spPr>
            <a:xfrm flipH="1">
              <a:off x="2201191" y="2790450"/>
              <a:ext cx="415800" cy="2943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6" name="Google Shape;1286;p103"/>
            <p:cNvCxnSpPr/>
            <p:nvPr/>
          </p:nvCxnSpPr>
          <p:spPr>
            <a:xfrm flipH="1">
              <a:off x="2734591" y="2790450"/>
              <a:ext cx="415800" cy="2943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7" name="Google Shape;1287;p103"/>
            <p:cNvCxnSpPr/>
            <p:nvPr/>
          </p:nvCxnSpPr>
          <p:spPr>
            <a:xfrm flipH="1">
              <a:off x="5858791" y="2790450"/>
              <a:ext cx="415800" cy="2943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104"/>
          <p:cNvSpPr txBox="1"/>
          <p:nvPr>
            <p:ph idx="1" type="body"/>
          </p:nvPr>
        </p:nvSpPr>
        <p:spPr>
          <a:xfrm>
            <a:off x="324000" y="759300"/>
            <a:ext cx="8237700" cy="76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3) Samee jaantus (chart) si aad u muujiso natiijooyinkaaga. Sawir kee ayaa ka caansan? Maxaad u malaynaysaa inay tahay sababtu?</a:t>
            </a:r>
            <a:endParaRPr/>
          </a:p>
        </p:txBody>
      </p:sp>
      <p:sp>
        <p:nvSpPr>
          <p:cNvPr id="1293" name="Google Shape;1293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Summeyn wareeg ah (Rotational symmetry) fanka</a:t>
            </a:r>
            <a:endParaRPr/>
          </a:p>
        </p:txBody>
      </p:sp>
      <p:pic>
        <p:nvPicPr>
          <p:cNvPr descr="&lt;math xmlns=&quot;http://www.w3.org/1998/Math/MathML&quot; data-is-equatio=&quot;1&quot; data-equatio-url=&quot;https://equatio-api.texthelp.com/desmos/get/09-09-2024/17d6f91f-c993-4113-b796-219e663b3ec1&quot; data-equatio-type=&quot;desmos&quot;&gt;&lt;mglyph src=&quot;https://equatio-api.texthelp.com/desmos/get/09-09-2024/17d6f91f-c993-4113-b796-219e663b3ec1&quot; alt=&quot;Equatio Desmos Graph&quot;/&gt;&lt;/math&gt;" id="1294" name="Google Shape;1294;p104" title="Equatio Desmos Graph"/>
          <p:cNvPicPr preferRelativeResize="0"/>
          <p:nvPr/>
        </p:nvPicPr>
        <p:blipFill rotWithShape="1">
          <a:blip r:embed="rId3">
            <a:alphaModFix/>
          </a:blip>
          <a:srcRect b="0" l="0" r="40323" t="0"/>
          <a:stretch/>
        </p:blipFill>
        <p:spPr>
          <a:xfrm>
            <a:off x="324009" y="1521950"/>
            <a:ext cx="2546490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104"/>
          <p:cNvSpPr txBox="1"/>
          <p:nvPr/>
        </p:nvSpPr>
        <p:spPr>
          <a:xfrm>
            <a:off x="3369600" y="2160000"/>
            <a:ext cx="5450400" cy="21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Tusaale: Naqshad 1 ayaa ka caansan. Waxaan u malaynayaa inay tahay sababta oo ah naqshadda koowaad waxay samaysay qaab soo noqnoqda (repeating pattern) taasina waxay ka soo jiidasho badan tahay qaska naqshadda labaad.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p105"/>
          <p:cNvSpPr txBox="1"/>
          <p:nvPr>
            <p:ph idx="1" type="body"/>
          </p:nvPr>
        </p:nvSpPr>
        <p:spPr>
          <a:xfrm>
            <a:off x="324000" y="1080000"/>
            <a:ext cx="84960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Naqshadeeye (graphic designer) wuxuu u sameeyaa muuqaallo mashaariic kala duwan sida xayaysiisyo, calaamadayn (branding), majallado, baakad, iyo shabakado.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Sawirada leh summeyn wareeg ah (rotational symmetry) ayaa inta badan aad u soo jiidasho badan.</a:t>
            </a:r>
            <a:endParaRPr/>
          </a:p>
        </p:txBody>
      </p:sp>
      <p:sp>
        <p:nvSpPr>
          <p:cNvPr id="1301" name="Google Shape;1301;p105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Naqshadeeye (Graphic designer)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