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DCAEAE3-CF4D-405B-8A84-91F447B521C0}">
  <a:tblStyle styleId="{DDCAEAE3-CF4D-405B-8A84-91F447B521C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3" name="Google Shape;763;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adcab1a075_1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adcab1a075_1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ac3a42e7a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ac3a42e7a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ac3a42e7a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ac3a42e7a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2adcab1a075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2adcab1a075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adcab1a075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adcab1a075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2adcab1a075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2adcab1a075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adcab1a075_1_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adcab1a075_1_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adcab1a075_1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adcab1a075_1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2adcab1a075_1_9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2adcab1a075_1_9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adcab1a075_1_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adcab1a075_1_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adcab1a075_1_9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adcab1a075_1_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ac3a42e7a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ac3a42e7a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2adcab1a075_1_10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2adcab1a075_1_10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2adcab1a075_1_1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2adcab1a075_1_1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2adcab1a075_1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2adcab1a075_1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2adcab1a075_1_1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2adcab1a075_1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9" name="Shape 1029"/>
        <p:cNvGrpSpPr/>
        <p:nvPr/>
      </p:nvGrpSpPr>
      <p:grpSpPr>
        <a:xfrm>
          <a:off x="0" y="0"/>
          <a:ext cx="0" cy="0"/>
          <a:chOff x="0" y="0"/>
          <a:chExt cx="0" cy="0"/>
        </a:xfrm>
      </p:grpSpPr>
      <p:sp>
        <p:nvSpPr>
          <p:cNvPr id="1030" name="Google Shape;1030;g2ae2044729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1" name="Google Shape;1031;g2ae2044729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ac3a42e7a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ac3a42e7a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2ac3a42e7a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g2ac3a42e7a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2ae20447292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2ae20447292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2ae20447292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2ae20447292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2ae20447292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2ae20447292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ae20447292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ae20447292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2ae20447292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2ae20447292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2ae20447292_1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2ae20447292_1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2ae20447292_1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2ae20447292_1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g2ae20447292_1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8" name="Google Shape;1178;g2ae20447292_1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2ae20447292_1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2ae20447292_1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2ae20447292_1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2ae20447292_1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ac3a42e7a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ac3a42e7a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8" name="Shape 1238"/>
        <p:cNvGrpSpPr/>
        <p:nvPr/>
      </p:nvGrpSpPr>
      <p:grpSpPr>
        <a:xfrm>
          <a:off x="0" y="0"/>
          <a:ext cx="0" cy="0"/>
          <a:chOff x="0" y="0"/>
          <a:chExt cx="0" cy="0"/>
        </a:xfrm>
      </p:grpSpPr>
      <p:sp>
        <p:nvSpPr>
          <p:cNvPr id="1239" name="Google Shape;1239;g2ac3a42e7a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0" name="Google Shape;1240;g2ac3a42e7a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2ae20447292_1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2ae20447292_1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2ae20447292_1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2ae20447292_1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ae20447292_1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2ae20447292_1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2ae20447292_1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2ae20447292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2ae20447292_1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2ae20447292_1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2ae20447292_1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2ae20447292_1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2ae20447292_1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2ae20447292_1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2ae20447292_1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2ae20447292_1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2ae20447292_1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2ae20447292_1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1.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4.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19.png"/><Relationship Id="rId6" Type="http://schemas.openxmlformats.org/officeDocument/2006/relationships/image" Target="../media/image18.png"/><Relationship Id="rId7"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5.png"/><Relationship Id="rId4" Type="http://schemas.openxmlformats.org/officeDocument/2006/relationships/image" Target="../media/image61.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61.png"/><Relationship Id="rId4"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31.png"/><Relationship Id="rId7" Type="http://schemas.openxmlformats.org/officeDocument/2006/relationships/image" Target="../media/image26.png"/><Relationship Id="rId8" Type="http://schemas.openxmlformats.org/officeDocument/2006/relationships/image" Target="../media/image28.png"/><Relationship Id="rId9"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61.png"/><Relationship Id="rId4" Type="http://schemas.openxmlformats.org/officeDocument/2006/relationships/image" Target="../media/image33.png"/><Relationship Id="rId5" Type="http://schemas.openxmlformats.org/officeDocument/2006/relationships/image" Target="../media/image20.png"/><Relationship Id="rId6" Type="http://schemas.openxmlformats.org/officeDocument/2006/relationships/image" Target="../media/image25.png"/><Relationship Id="rId7" Type="http://schemas.openxmlformats.org/officeDocument/2006/relationships/image" Target="../media/image31.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38.png"/><Relationship Id="rId11"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3" name="Shape 743"/>
        <p:cNvGrpSpPr/>
        <p:nvPr/>
      </p:nvGrpSpPr>
      <p:grpSpPr>
        <a:xfrm>
          <a:off x="0" y="0"/>
          <a:ext cx="0" cy="0"/>
          <a:chOff x="0" y="0"/>
          <a:chExt cx="0" cy="0"/>
        </a:xfrm>
      </p:grpSpPr>
      <p:sp>
        <p:nvSpPr>
          <p:cNvPr id="744" name="Google Shape;744;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5" name="Google Shape;745;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6" name="Google Shape;746;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7" name="Google Shape;747;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9" name="Google Shape;749;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8.png"/><Relationship Id="rId4" Type="http://schemas.openxmlformats.org/officeDocument/2006/relationships/image" Target="../media/image54.png"/><Relationship Id="rId5" Type="http://schemas.openxmlformats.org/officeDocument/2006/relationships/image" Target="../media/image52.png"/><Relationship Id="rId6" Type="http://schemas.openxmlformats.org/officeDocument/2006/relationships/image" Target="../media/image27.png"/><Relationship Id="rId7"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3.png"/><Relationship Id="rId4" Type="http://schemas.openxmlformats.org/officeDocument/2006/relationships/image" Target="../media/image57.png"/><Relationship Id="rId5" Type="http://schemas.openxmlformats.org/officeDocument/2006/relationships/image" Target="../media/image6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6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6.png"/><Relationship Id="rId6" Type="http://schemas.openxmlformats.org/officeDocument/2006/relationships/image" Target="../media/image65.png"/><Relationship Id="rId7" Type="http://schemas.openxmlformats.org/officeDocument/2006/relationships/image" Target="../media/image43.png"/><Relationship Id="rId8" Type="http://schemas.openxmlformats.org/officeDocument/2006/relationships/image" Target="../media/image6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43.png"/><Relationship Id="rId4" Type="http://schemas.openxmlformats.org/officeDocument/2006/relationships/image" Target="../media/image69.png"/><Relationship Id="rId5" Type="http://schemas.openxmlformats.org/officeDocument/2006/relationships/image" Target="../media/image6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81.png"/><Relationship Id="rId4" Type="http://schemas.openxmlformats.org/officeDocument/2006/relationships/image" Target="../media/image52.png"/><Relationship Id="rId5" Type="http://schemas.openxmlformats.org/officeDocument/2006/relationships/image" Target="../media/image7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81.png"/><Relationship Id="rId4" Type="http://schemas.openxmlformats.org/officeDocument/2006/relationships/image" Target="../media/image52.png"/><Relationship Id="rId5" Type="http://schemas.openxmlformats.org/officeDocument/2006/relationships/image" Target="../media/image7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75.png"/><Relationship Id="rId4" Type="http://schemas.openxmlformats.org/officeDocument/2006/relationships/image" Target="../media/image52.png"/><Relationship Id="rId5" Type="http://schemas.openxmlformats.org/officeDocument/2006/relationships/image" Target="../media/image74.png"/><Relationship Id="rId6" Type="http://schemas.openxmlformats.org/officeDocument/2006/relationships/image" Target="../media/image29.png"/><Relationship Id="rId7"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76.png"/><Relationship Id="rId4" Type="http://schemas.openxmlformats.org/officeDocument/2006/relationships/image" Target="../media/image75.png"/><Relationship Id="rId5" Type="http://schemas.openxmlformats.org/officeDocument/2006/relationships/image" Target="../media/image52.png"/><Relationship Id="rId6" Type="http://schemas.openxmlformats.org/officeDocument/2006/relationships/image" Target="../media/image29.png"/><Relationship Id="rId7"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76.png"/><Relationship Id="rId4" Type="http://schemas.openxmlformats.org/officeDocument/2006/relationships/image" Target="../media/image70.png"/><Relationship Id="rId5" Type="http://schemas.openxmlformats.org/officeDocument/2006/relationships/image" Target="../media/image7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77.png"/><Relationship Id="rId4" Type="http://schemas.openxmlformats.org/officeDocument/2006/relationships/image" Target="../media/image54.png"/><Relationship Id="rId5" Type="http://schemas.openxmlformats.org/officeDocument/2006/relationships/image" Target="../media/image52.png"/><Relationship Id="rId6" Type="http://schemas.openxmlformats.org/officeDocument/2006/relationships/image" Target="../media/image78.png"/><Relationship Id="rId7" Type="http://schemas.openxmlformats.org/officeDocument/2006/relationships/image" Target="../media/image80.png"/><Relationship Id="rId8" Type="http://schemas.openxmlformats.org/officeDocument/2006/relationships/image" Target="../media/image27.png"/><Relationship Id="rId9"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77.pn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75.png"/><Relationship Id="rId6" Type="http://schemas.openxmlformats.org/officeDocument/2006/relationships/image" Target="../media/image84.png"/><Relationship Id="rId7" Type="http://schemas.openxmlformats.org/officeDocument/2006/relationships/image" Target="../media/image27.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83.png"/><Relationship Id="rId4" Type="http://schemas.openxmlformats.org/officeDocument/2006/relationships/image" Target="../media/image8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88.png"/><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86.png"/><Relationship Id="rId4" Type="http://schemas.openxmlformats.org/officeDocument/2006/relationships/image" Target="../media/image84.png"/><Relationship Id="rId5" Type="http://schemas.openxmlformats.org/officeDocument/2006/relationships/image" Target="../media/image52.png"/><Relationship Id="rId6" Type="http://schemas.openxmlformats.org/officeDocument/2006/relationships/image" Target="../media/image91.png"/><Relationship Id="rId7" Type="http://schemas.openxmlformats.org/officeDocument/2006/relationships/image" Target="../media/image27.png"/><Relationship Id="rId8"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90.png"/><Relationship Id="rId6" Type="http://schemas.openxmlformats.org/officeDocument/2006/relationships/image" Target="../media/image27.png"/><Relationship Id="rId7"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3.xml"/><Relationship Id="rId3" Type="http://schemas.openxmlformats.org/officeDocument/2006/relationships/image" Target="../media/image68.png"/><Relationship Id="rId4" Type="http://schemas.openxmlformats.org/officeDocument/2006/relationships/image" Target="../media/image92.png"/><Relationship Id="rId5" Type="http://schemas.openxmlformats.org/officeDocument/2006/relationships/image" Target="../media/image8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 Id="rId3" Type="http://schemas.openxmlformats.org/officeDocument/2006/relationships/image" Target="../media/image8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 Id="rId3" Type="http://schemas.openxmlformats.org/officeDocument/2006/relationships/image" Target="../media/image93.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 Id="rId3" Type="http://schemas.openxmlformats.org/officeDocument/2006/relationships/image" Target="../media/image99.png"/><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 Id="rId3" Type="http://schemas.openxmlformats.org/officeDocument/2006/relationships/image" Target="../media/image82.png"/><Relationship Id="rId4" Type="http://schemas.openxmlformats.org/officeDocument/2006/relationships/image" Target="../media/image98.png"/><Relationship Id="rId5" Type="http://schemas.openxmlformats.org/officeDocument/2006/relationships/image" Target="../media/image9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3.xml"/><Relationship Id="rId3" Type="http://schemas.openxmlformats.org/officeDocument/2006/relationships/image" Target="../media/image9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Garaafyada taxanaha tirooyinka gaarka ah iyadoo la adeegsanayo tikniyoolajiyad</a:t>
            </a:r>
            <a:endParaRPr/>
          </a:p>
        </p:txBody>
      </p:sp>
      <p:sp>
        <p:nvSpPr>
          <p:cNvPr id="755" name="Google Shape;755;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Xiriirro aan toos ahayn (Non-linear relationships)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sp>
        <p:nvSpPr>
          <p:cNvPr id="760" name="Google Shape;760;p64"/>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awoodi karaa inaan garaaf u sawiro taxane tirooyin gaar ah.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idx="1" type="subTitle"/>
          </p:nvPr>
        </p:nvSpPr>
        <p:spPr>
          <a:xfrm>
            <a:off x="324000" y="993650"/>
            <a:ext cx="8070900" cy="5442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Tiro saddexagal (triangular number) waa tiro lagu matali karo qaab dhibco loo habeeyay saddexagal. Tirada ereyga (term number) waa tirada dhibcood ee dhinac kasta oo saddexagalka ah.</a:t>
            </a:r>
            <a:endParaRPr sz="2100"/>
          </a:p>
        </p:txBody>
      </p:sp>
      <p:sp>
        <p:nvSpPr>
          <p:cNvPr id="771" name="Google Shape;771;p66"/>
          <p:cNvSpPr/>
          <p:nvPr/>
        </p:nvSpPr>
        <p:spPr>
          <a:xfrm>
            <a:off x="1086000" y="331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772" name="Google Shape;772;p66"/>
          <p:cNvGrpSpPr/>
          <p:nvPr/>
        </p:nvGrpSpPr>
        <p:grpSpPr>
          <a:xfrm>
            <a:off x="1950594" y="3064798"/>
            <a:ext cx="443549" cy="445599"/>
            <a:chOff x="1188594" y="2074198"/>
            <a:chExt cx="443549" cy="445599"/>
          </a:xfrm>
        </p:grpSpPr>
        <p:sp>
          <p:nvSpPr>
            <p:cNvPr id="773" name="Google Shape;773;p66"/>
            <p:cNvSpPr/>
            <p:nvPr/>
          </p:nvSpPr>
          <p:spPr>
            <a:xfrm>
              <a:off x="1188594"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4" name="Google Shape;774;p66"/>
            <p:cNvSpPr/>
            <p:nvPr/>
          </p:nvSpPr>
          <p:spPr>
            <a:xfrm>
              <a:off x="1436542"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5" name="Google Shape;775;p66"/>
            <p:cNvSpPr/>
            <p:nvPr/>
          </p:nvSpPr>
          <p:spPr>
            <a:xfrm>
              <a:off x="1188594"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776" name="Google Shape;776;p66"/>
          <p:cNvGrpSpPr/>
          <p:nvPr/>
        </p:nvGrpSpPr>
        <p:grpSpPr>
          <a:xfrm>
            <a:off x="3107688" y="2815399"/>
            <a:ext cx="691497" cy="694999"/>
            <a:chOff x="2345688" y="1824799"/>
            <a:chExt cx="691497" cy="694999"/>
          </a:xfrm>
        </p:grpSpPr>
        <p:sp>
          <p:nvSpPr>
            <p:cNvPr id="777" name="Google Shape;777;p66"/>
            <p:cNvSpPr/>
            <p:nvPr/>
          </p:nvSpPr>
          <p:spPr>
            <a:xfrm>
              <a:off x="2345688"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8" name="Google Shape;778;p66"/>
            <p:cNvSpPr/>
            <p:nvPr/>
          </p:nvSpPr>
          <p:spPr>
            <a:xfrm>
              <a:off x="2593637"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9" name="Google Shape;779;p66"/>
            <p:cNvSpPr/>
            <p:nvPr/>
          </p:nvSpPr>
          <p:spPr>
            <a:xfrm>
              <a:off x="2841585"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0" name="Google Shape;780;p66"/>
            <p:cNvSpPr/>
            <p:nvPr/>
          </p:nvSpPr>
          <p:spPr>
            <a:xfrm>
              <a:off x="2345688"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1" name="Google Shape;781;p66"/>
            <p:cNvSpPr/>
            <p:nvPr/>
          </p:nvSpPr>
          <p:spPr>
            <a:xfrm>
              <a:off x="2593637"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2" name="Google Shape;782;p66"/>
            <p:cNvSpPr/>
            <p:nvPr/>
          </p:nvSpPr>
          <p:spPr>
            <a:xfrm>
              <a:off x="2345688" y="18247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783" name="Google Shape;783;p66"/>
          <p:cNvSpPr txBox="1"/>
          <p:nvPr/>
        </p:nvSpPr>
        <p:spPr>
          <a:xfrm>
            <a:off x="1086000" y="3633675"/>
            <a:ext cx="19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784" name="Google Shape;784;p66"/>
          <p:cNvSpPr txBox="1"/>
          <p:nvPr/>
        </p:nvSpPr>
        <p:spPr>
          <a:xfrm>
            <a:off x="2076600" y="3633675"/>
            <a:ext cx="19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785" name="Google Shape;785;p66"/>
          <p:cNvSpPr txBox="1"/>
          <p:nvPr/>
        </p:nvSpPr>
        <p:spPr>
          <a:xfrm>
            <a:off x="3372000" y="3633675"/>
            <a:ext cx="195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6</a:t>
            </a:r>
            <a:endParaRPr sz="1800">
              <a:solidFill>
                <a:srgbClr val="000000"/>
              </a:solidFill>
              <a:latin typeface="Lexend"/>
              <a:ea typeface="Lexend"/>
              <a:cs typeface="Lexend"/>
              <a:sym typeface="Lexend"/>
            </a:endParaRPr>
          </a:p>
        </p:txBody>
      </p:sp>
      <p:grpSp>
        <p:nvGrpSpPr>
          <p:cNvPr id="786" name="Google Shape;786;p66"/>
          <p:cNvGrpSpPr/>
          <p:nvPr/>
        </p:nvGrpSpPr>
        <p:grpSpPr>
          <a:xfrm>
            <a:off x="4631410" y="2565999"/>
            <a:ext cx="940782" cy="944398"/>
            <a:chOff x="3869410" y="1575399"/>
            <a:chExt cx="940782" cy="944398"/>
          </a:xfrm>
        </p:grpSpPr>
        <p:sp>
          <p:nvSpPr>
            <p:cNvPr id="787" name="Google Shape;787;p66"/>
            <p:cNvSpPr/>
            <p:nvPr/>
          </p:nvSpPr>
          <p:spPr>
            <a:xfrm>
              <a:off x="3870746"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8" name="Google Shape;788;p66"/>
            <p:cNvSpPr/>
            <p:nvPr/>
          </p:nvSpPr>
          <p:spPr>
            <a:xfrm>
              <a:off x="4118695"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9" name="Google Shape;789;p66"/>
            <p:cNvSpPr/>
            <p:nvPr/>
          </p:nvSpPr>
          <p:spPr>
            <a:xfrm>
              <a:off x="4366644"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0" name="Google Shape;790;p66"/>
            <p:cNvSpPr/>
            <p:nvPr/>
          </p:nvSpPr>
          <p:spPr>
            <a:xfrm>
              <a:off x="4614592"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66"/>
            <p:cNvSpPr/>
            <p:nvPr/>
          </p:nvSpPr>
          <p:spPr>
            <a:xfrm>
              <a:off x="3869410"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2" name="Google Shape;792;p66"/>
            <p:cNvSpPr/>
            <p:nvPr/>
          </p:nvSpPr>
          <p:spPr>
            <a:xfrm>
              <a:off x="4117359"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3" name="Google Shape;793;p66"/>
            <p:cNvSpPr/>
            <p:nvPr/>
          </p:nvSpPr>
          <p:spPr>
            <a:xfrm>
              <a:off x="4365307"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4" name="Google Shape;794;p66"/>
            <p:cNvSpPr/>
            <p:nvPr/>
          </p:nvSpPr>
          <p:spPr>
            <a:xfrm>
              <a:off x="3869410" y="18247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5" name="Google Shape;795;p66"/>
            <p:cNvSpPr/>
            <p:nvPr/>
          </p:nvSpPr>
          <p:spPr>
            <a:xfrm>
              <a:off x="4117359" y="18247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6" name="Google Shape;796;p66"/>
            <p:cNvSpPr/>
            <p:nvPr/>
          </p:nvSpPr>
          <p:spPr>
            <a:xfrm>
              <a:off x="3869410" y="15753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797" name="Google Shape;797;p66"/>
          <p:cNvGrpSpPr/>
          <p:nvPr/>
        </p:nvGrpSpPr>
        <p:grpSpPr>
          <a:xfrm>
            <a:off x="6343741" y="2316600"/>
            <a:ext cx="1187935" cy="1193798"/>
            <a:chOff x="5581741" y="1326000"/>
            <a:chExt cx="1187935" cy="1193798"/>
          </a:xfrm>
        </p:grpSpPr>
        <p:sp>
          <p:nvSpPr>
            <p:cNvPr id="798" name="Google Shape;798;p66"/>
            <p:cNvSpPr/>
            <p:nvPr/>
          </p:nvSpPr>
          <p:spPr>
            <a:xfrm>
              <a:off x="5581741"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9" name="Google Shape;799;p66"/>
            <p:cNvSpPr/>
            <p:nvPr/>
          </p:nvSpPr>
          <p:spPr>
            <a:xfrm>
              <a:off x="5830230"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0" name="Google Shape;800;p66"/>
            <p:cNvSpPr/>
            <p:nvPr/>
          </p:nvSpPr>
          <p:spPr>
            <a:xfrm>
              <a:off x="6077639"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1" name="Google Shape;801;p66"/>
            <p:cNvSpPr/>
            <p:nvPr/>
          </p:nvSpPr>
          <p:spPr>
            <a:xfrm>
              <a:off x="6326127"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2" name="Google Shape;802;p66"/>
            <p:cNvSpPr/>
            <p:nvPr/>
          </p:nvSpPr>
          <p:spPr>
            <a:xfrm>
              <a:off x="6574076" y="23235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3" name="Google Shape;803;p66"/>
            <p:cNvSpPr/>
            <p:nvPr/>
          </p:nvSpPr>
          <p:spPr>
            <a:xfrm>
              <a:off x="5581741"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66"/>
            <p:cNvSpPr/>
            <p:nvPr/>
          </p:nvSpPr>
          <p:spPr>
            <a:xfrm>
              <a:off x="5831026"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5" name="Google Shape;805;p66"/>
            <p:cNvSpPr/>
            <p:nvPr/>
          </p:nvSpPr>
          <p:spPr>
            <a:xfrm>
              <a:off x="6077639"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6" name="Google Shape;806;p66"/>
            <p:cNvSpPr/>
            <p:nvPr/>
          </p:nvSpPr>
          <p:spPr>
            <a:xfrm>
              <a:off x="6326923" y="2074198"/>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7" name="Google Shape;807;p66"/>
            <p:cNvSpPr/>
            <p:nvPr/>
          </p:nvSpPr>
          <p:spPr>
            <a:xfrm>
              <a:off x="5581741" y="18247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8" name="Google Shape;808;p66"/>
            <p:cNvSpPr/>
            <p:nvPr/>
          </p:nvSpPr>
          <p:spPr>
            <a:xfrm>
              <a:off x="5829690" y="18247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9" name="Google Shape;809;p66"/>
            <p:cNvSpPr/>
            <p:nvPr/>
          </p:nvSpPr>
          <p:spPr>
            <a:xfrm>
              <a:off x="6077639" y="18247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0" name="Google Shape;810;p66"/>
            <p:cNvSpPr/>
            <p:nvPr/>
          </p:nvSpPr>
          <p:spPr>
            <a:xfrm>
              <a:off x="5581741" y="15753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1" name="Google Shape;811;p66"/>
            <p:cNvSpPr/>
            <p:nvPr/>
          </p:nvSpPr>
          <p:spPr>
            <a:xfrm>
              <a:off x="5829690" y="1575399"/>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2" name="Google Shape;812;p66"/>
            <p:cNvSpPr/>
            <p:nvPr/>
          </p:nvSpPr>
          <p:spPr>
            <a:xfrm>
              <a:off x="5581741" y="1326000"/>
              <a:ext cx="195600" cy="196200"/>
            </a:xfrm>
            <a:prstGeom prst="ellipse">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13" name="Google Shape;813;p66"/>
          <p:cNvSpPr txBox="1"/>
          <p:nvPr/>
        </p:nvSpPr>
        <p:spPr>
          <a:xfrm>
            <a:off x="4972200" y="3633675"/>
            <a:ext cx="350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814" name="Google Shape;814;p66"/>
          <p:cNvSpPr txBox="1"/>
          <p:nvPr/>
        </p:nvSpPr>
        <p:spPr>
          <a:xfrm>
            <a:off x="6801000" y="3633675"/>
            <a:ext cx="350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15</a:t>
            </a:r>
            <a:endParaRPr sz="1800">
              <a:solidFill>
                <a:srgbClr val="000000"/>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Sawirista taxanaha iyadoo la adeegsanayo Desmos</a:t>
            </a:r>
            <a:endParaRPr/>
          </a:p>
        </p:txBody>
      </p:sp>
      <p:sp>
        <p:nvSpPr>
          <p:cNvPr id="820" name="Google Shape;820;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taxanaha tirooyinka gaarka ah</a:t>
            </a:r>
            <a:endParaRPr/>
          </a:p>
        </p:txBody>
      </p:sp>
      <p:sp>
        <p:nvSpPr>
          <p:cNvPr id="821" name="Google Shape;821;p67"/>
          <p:cNvSpPr txBox="1"/>
          <p:nvPr>
            <p:ph idx="3" type="title"/>
          </p:nvPr>
        </p:nvSpPr>
        <p:spPr>
          <a:xfrm>
            <a:off x="324000" y="657600"/>
            <a:ext cx="61017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Garaafyada taxanaha tirooyinka gaarka ah iyadoo la adeegsanayo tikniyoolajiyad</a:t>
            </a:r>
            <a:r>
              <a:rPr lang="en-GB" sz="1100">
                <a:latin typeface="Lexend"/>
              </a:rPr>
              <a:t/>
            </a:r>
            <a:r>
              <a:rPr lang="en-GB" sz="1100">
                <a:latin typeface="Lexend"/>
              </a:rPr>
              <a:t/>
            </a:r>
            <a:endParaRPr/>
          </a:p>
        </p:txBody>
      </p:sp>
      <p:pic>
        <p:nvPicPr>
          <p:cNvPr id="822" name="Google Shape;822;p67"/>
          <p:cNvPicPr preferRelativeResize="0"/>
          <p:nvPr/>
        </p:nvPicPr>
        <p:blipFill>
          <a:blip r:embed="rId3">
            <a:alphaModFix/>
          </a:blip>
          <a:stretch>
            <a:fillRect/>
          </a:stretch>
        </p:blipFill>
        <p:spPr>
          <a:xfrm>
            <a:off x="413514"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Sawirista taxanaha iyadoo la adeegsanayo Desmos</a:t>
            </a:r>
            <a:endParaRPr/>
          </a:p>
        </p:txBody>
      </p:sp>
      <p:sp>
        <p:nvSpPr>
          <p:cNvPr id="828" name="Google Shape;828;p68"/>
          <p:cNvSpPr txBox="1"/>
          <p:nvPr>
            <p:ph idx="1" type="body"/>
          </p:nvPr>
        </p:nvSpPr>
        <p:spPr>
          <a:xfrm>
            <a:off x="324000" y="810000"/>
            <a:ext cx="8496000" cy="153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ku sawiri karnaa taxanaha garaafyada adigoo u beddelaya tirooyinka ereyada iyo ereyada isku-duwayaal (coordinates).</a:t>
            </a:r>
            <a:r>
              <a:rPr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Isticmaalka software-ka garaafyada wuxuu noo ogolaanayaa inaan si degdeg ah oo fudud u sawirno dhibco badan.</a:t>
            </a:r>
            <a:endParaRPr sz="1800"/>
          </a:p>
          <a:p>
            <a:pPr indent="0" lvl="0" marL="0" rtl="0" algn="l">
              <a:spcBef>
                <a:spcPts val="1000"/>
              </a:spcBef>
              <a:spcAft>
                <a:spcPts val="0"/>
              </a:spcAft>
              <a:buNone/>
            </a:pPr>
            <a:r>
              <a:rPr lang="en-GB" sz="1100">
                <a:latin typeface="Lexend"/>
              </a:rPr>
              <a:t>Waxaan eegi doonnaa sawirista taxanaha iyadoo la adeegsanayo tikniyoolajiyad, si aan u bilowno:</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800"/>
          </a:p>
        </p:txBody>
      </p:sp>
      <p:grpSp>
        <p:nvGrpSpPr>
          <p:cNvPr id="829" name="Google Shape;829;p68"/>
          <p:cNvGrpSpPr/>
          <p:nvPr/>
        </p:nvGrpSpPr>
        <p:grpSpPr>
          <a:xfrm>
            <a:off x="4425662" y="2489568"/>
            <a:ext cx="4394330" cy="1963027"/>
            <a:chOff x="1805388" y="2457300"/>
            <a:chExt cx="5289912" cy="2363100"/>
          </a:xfrm>
        </p:grpSpPr>
        <p:pic>
          <p:nvPicPr>
            <p:cNvPr id="830" name="Google Shape;830;p68"/>
            <p:cNvPicPr preferRelativeResize="0"/>
            <p:nvPr/>
          </p:nvPicPr>
          <p:blipFill>
            <a:blip r:embed="rId3">
              <a:alphaModFix/>
            </a:blip>
            <a:stretch>
              <a:fillRect/>
            </a:stretch>
          </p:blipFill>
          <p:spPr>
            <a:xfrm>
              <a:off x="1805388" y="2457300"/>
              <a:ext cx="5274925" cy="2363100"/>
            </a:xfrm>
            <a:prstGeom prst="rect">
              <a:avLst/>
            </a:prstGeom>
            <a:noFill/>
            <a:ln>
              <a:noFill/>
            </a:ln>
          </p:spPr>
        </p:pic>
        <p:sp>
          <p:nvSpPr>
            <p:cNvPr id="831" name="Google Shape;831;p68"/>
            <p:cNvSpPr/>
            <p:nvPr/>
          </p:nvSpPr>
          <p:spPr>
            <a:xfrm>
              <a:off x="1810800" y="2459025"/>
              <a:ext cx="5284500" cy="23613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32" name="Google Shape;832;p68"/>
          <p:cNvSpPr txBox="1"/>
          <p:nvPr>
            <p:ph idx="1" type="body"/>
          </p:nvPr>
        </p:nvSpPr>
        <p:spPr>
          <a:xfrm>
            <a:off x="324000" y="2457300"/>
            <a:ext cx="3996000" cy="2113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Fur browser-ka shabakadda oo aad tag desmos.com</a:t>
            </a:r>
            <a:r>
              <a:rPr lang="en-GB" sz="1100">
                <a:solidFill>
                  <a:schemeClr val="accent4"/>
                </a:solidFill>
                <a:latin typeface="Lexend"/>
              </a:rPr>
              <a:t/>
            </a:r>
            <a:endParaRPr sz="1800">
              <a:solidFill>
                <a:schemeClr val="accent4"/>
              </a:solidFill>
            </a:endParaRPr>
          </a:p>
          <a:p>
            <a:pPr indent="-342900" lvl="0" marL="457200" rtl="0" algn="l">
              <a:spcBef>
                <a:spcPts val="0"/>
              </a:spcBef>
              <a:spcAft>
                <a:spcPts val="0"/>
              </a:spcAft>
              <a:buSzPts val="1800"/>
              <a:buChar char="●"/>
            </a:pPr>
            <a:r>
              <a:rPr lang="en-GB" sz="1100">
                <a:latin typeface="Lexend"/>
              </a:rPr>
              <a:t>Raadso oo riix badhanka 'graphing calculator'</a:t>
            </a:r>
            <a:r>
              <a:rPr lang="en-GB" sz="1100">
                <a:solidFill>
                  <a:schemeClr val="accent4"/>
                </a:solidFill>
                <a:latin typeface="Lexend"/>
              </a:rPr>
              <a:t/>
            </a:r>
            <a:r>
              <a:rPr lang="en-GB" sz="1100">
                <a:latin typeface="Lexend"/>
              </a:rPr>
              <a:t/>
            </a:r>
            <a:endParaRPr sz="1800"/>
          </a:p>
          <a:p>
            <a:pPr indent="-342900" lvl="0" marL="457200" rtl="0" algn="l">
              <a:spcBef>
                <a:spcPts val="0"/>
              </a:spcBef>
              <a:spcAft>
                <a:spcPts val="0"/>
              </a:spcAft>
              <a:buSzPts val="1800"/>
              <a:buChar char="●"/>
            </a:pPr>
            <a:r>
              <a:rPr lang="en-GB" sz="1100">
                <a:latin typeface="Lexend"/>
              </a:rPr>
              <a:t>Shaashaddaadu waa inay u ekaataa sidan</a:t>
            </a:r>
            <a:endParaRPr sz="1800"/>
          </a:p>
          <a:p>
            <a:pPr indent="0" lvl="0" marL="45720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Sawirista taxanaha iyadoo la adeegsanayo Desmos</a:t>
            </a:r>
            <a:endParaRPr/>
          </a:p>
        </p:txBody>
      </p:sp>
      <p:sp>
        <p:nvSpPr>
          <p:cNvPr id="838" name="Google Shape;838;p69"/>
          <p:cNvSpPr txBox="1"/>
          <p:nvPr>
            <p:ph idx="1" type="body"/>
          </p:nvPr>
        </p:nvSpPr>
        <p:spPr>
          <a:xfrm>
            <a:off x="324000" y="840000"/>
            <a:ext cx="8496000" cy="94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ku bilaabi doonnaa sawirista taxane joomatari (geometric sequence).</a:t>
            </a:r>
            <a:endParaRPr sz="1800"/>
          </a:p>
          <a:p>
            <a:pPr indent="0" lvl="0" marL="0" rtl="0" algn="l">
              <a:spcBef>
                <a:spcPts val="1000"/>
              </a:spcBef>
              <a:spcAft>
                <a:spcPts val="0"/>
              </a:spcAft>
              <a:buNone/>
            </a:pPr>
            <a:r>
              <a:rPr lang="en-GB" sz="1100">
                <a:latin typeface="Lexend"/>
              </a:rPr>
              <a:t>Bilow adigoo sawiraya shanta erey ee ugu horreeya 1, 3, 9, 27, 81, … ee Desmos</a:t>
            </a:r>
            <a:endParaRPr sz="1800"/>
          </a:p>
        </p:txBody>
      </p:sp>
      <p:pic>
        <p:nvPicPr>
          <p:cNvPr id="839" name="Google Shape;839;p69"/>
          <p:cNvPicPr preferRelativeResize="0"/>
          <p:nvPr/>
        </p:nvPicPr>
        <p:blipFill>
          <a:blip r:embed="rId3">
            <a:alphaModFix/>
          </a:blip>
          <a:stretch>
            <a:fillRect/>
          </a:stretch>
        </p:blipFill>
        <p:spPr>
          <a:xfrm>
            <a:off x="5393778" y="1737350"/>
            <a:ext cx="3347424" cy="2216975"/>
          </a:xfrm>
          <a:prstGeom prst="rect">
            <a:avLst/>
          </a:prstGeom>
          <a:noFill/>
          <a:ln cap="flat" cmpd="sng" w="19050">
            <a:solidFill>
              <a:schemeClr val="dk1"/>
            </a:solidFill>
            <a:prstDash val="solid"/>
            <a:round/>
            <a:headEnd len="sm" w="sm" type="none"/>
            <a:tailEnd len="sm" w="sm" type="none"/>
          </a:ln>
        </p:spPr>
      </p:pic>
      <p:sp>
        <p:nvSpPr>
          <p:cNvPr id="840" name="Google Shape;840;p69"/>
          <p:cNvSpPr txBox="1"/>
          <p:nvPr>
            <p:ph idx="1" type="body"/>
          </p:nvPr>
        </p:nvSpPr>
        <p:spPr>
          <a:xfrm>
            <a:off x="324000" y="1866375"/>
            <a:ext cx="4891200" cy="755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Waxaad ka bixi kartaa zoom-ka oo aad fidin kartaa miisaanka x-axis si ay u ekaato sidan.</a:t>
            </a:r>
            <a:r>
              <a:rPr i="1" lang="en-GB" sz="1100">
                <a:latin typeface="Lexend"/>
                <a:ea typeface="Times"/>
                <a:cs typeface="Times"/>
                <a:sym typeface="Times"/>
              </a:rPr>
              <a:t/>
            </a:r>
            <a:r>
              <a:rPr lang="en-GB" sz="1100">
                <a:latin typeface="Lexend"/>
              </a:rPr>
              <a:t/>
            </a:r>
            <a:endParaRPr sz="1800"/>
          </a:p>
        </p:txBody>
      </p:sp>
      <p:pic>
        <p:nvPicPr>
          <p:cNvPr id="841" name="Google Shape;841;p69"/>
          <p:cNvPicPr preferRelativeResize="0"/>
          <p:nvPr/>
        </p:nvPicPr>
        <p:blipFill>
          <a:blip r:embed="rId7">
            <a:alphaModFix/>
          </a:blip>
          <a:stretch>
            <a:fillRect/>
          </a:stretch>
        </p:blipFill>
        <p:spPr>
          <a:xfrm flipH="1">
            <a:off x="652683" y="3115787"/>
            <a:ext cx="458105" cy="565765"/>
          </a:xfrm>
          <a:prstGeom prst="rect">
            <a:avLst/>
          </a:prstGeom>
          <a:noFill/>
          <a:ln>
            <a:noFill/>
          </a:ln>
        </p:spPr>
      </p:pic>
      <p:sp>
        <p:nvSpPr>
          <p:cNvPr id="842" name="Google Shape;842;p69"/>
          <p:cNvSpPr txBox="1"/>
          <p:nvPr/>
        </p:nvSpPr>
        <p:spPr>
          <a:xfrm flipH="1">
            <a:off x="323988" y="3672926"/>
            <a:ext cx="1044000" cy="3693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Yacquub</a:t>
            </a:r>
            <a:endParaRPr b="1" sz="1800">
              <a:latin typeface="Lexend"/>
              <a:ea typeface="Lexend"/>
              <a:cs typeface="Lexend"/>
              <a:sym typeface="Lexend"/>
            </a:endParaRPr>
          </a:p>
        </p:txBody>
      </p:sp>
      <p:grpSp>
        <p:nvGrpSpPr>
          <p:cNvPr id="843" name="Google Shape;843;p69"/>
          <p:cNvGrpSpPr/>
          <p:nvPr/>
        </p:nvGrpSpPr>
        <p:grpSpPr>
          <a:xfrm>
            <a:off x="1182703" y="2657050"/>
            <a:ext cx="2374107" cy="1024500"/>
            <a:chOff x="1807234" y="1612132"/>
            <a:chExt cx="2064261" cy="1011153"/>
          </a:xfrm>
        </p:grpSpPr>
        <p:pic>
          <p:nvPicPr>
            <p:cNvPr id="844" name="Google Shape;844;p69"/>
            <p:cNvPicPr preferRelativeResize="0"/>
            <p:nvPr/>
          </p:nvPicPr>
          <p:blipFill rotWithShape="1">
            <a:blip r:embed="rId5">
              <a:alphaModFix/>
            </a:blip>
            <a:srcRect b="0" l="0" r="69082" t="56280"/>
            <a:stretch/>
          </p:blipFill>
          <p:spPr>
            <a:xfrm flipH="1">
              <a:off x="1807234" y="1612132"/>
              <a:ext cx="2064261" cy="1011153"/>
            </a:xfrm>
            <a:prstGeom prst="rect">
              <a:avLst/>
            </a:prstGeom>
            <a:noFill/>
            <a:ln>
              <a:noFill/>
            </a:ln>
          </p:spPr>
        </p:pic>
        <p:sp>
          <p:nvSpPr>
            <p:cNvPr id="845" name="Google Shape;845;p69"/>
            <p:cNvSpPr txBox="1"/>
            <p:nvPr/>
          </p:nvSpPr>
          <p:spPr>
            <a:xfrm flipH="1">
              <a:off x="1968338" y="1771127"/>
              <a:ext cx="1869300" cy="61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Waxaan u malaynayaa in ereyga nth uu noqon karo 2n − 1</a:t>
              </a:r>
              <a:r>
                <a:rPr i="1" lang="en-GB" sz="1300">
                  <a:latin typeface="Times"/>
                  <a:ea typeface="Times"/>
                  <a:cs typeface="Times"/>
                  <a:sym typeface="Times"/>
                </a:rPr>
                <a:t/>
              </a:r>
              <a:r>
                <a:rPr baseline="30000" lang="en-GB" sz="1300">
                  <a:latin typeface="Times"/>
                  <a:ea typeface="Times"/>
                  <a:cs typeface="Times"/>
                  <a:sym typeface="Times"/>
                </a:rPr>
                <a:t/>
              </a:r>
              <a:r>
                <a:rPr lang="en-GB" sz="1300">
                  <a:latin typeface="Lexend"/>
                  <a:ea typeface="Lexend"/>
                  <a:cs typeface="Lexend"/>
                  <a:sym typeface="Lexend"/>
                </a:rPr>
                <a:t/>
              </a:r>
              <a:r>
                <a:rPr lang="en-GB" sz="1300">
                  <a:latin typeface="Times"/>
                  <a:ea typeface="Times"/>
                  <a:cs typeface="Times"/>
                  <a:sym typeface="Times"/>
                </a:rPr>
                <a:t/>
              </a:r>
              <a:r>
                <a:rPr i="1" lang="en-GB" sz="1300">
                  <a:latin typeface="Times"/>
                  <a:ea typeface="Times"/>
                  <a:cs typeface="Times"/>
                  <a:sym typeface="Times"/>
                </a:rPr>
                <a:t/>
              </a:r>
              <a:r>
                <a:rPr lang="en-GB" sz="1300">
                  <a:latin typeface="Times"/>
                  <a:ea typeface="Times"/>
                  <a:cs typeface="Times"/>
                  <a:sym typeface="Times"/>
                </a:rPr>
                <a:t/>
              </a:r>
              <a:r>
                <a:rPr lang="en-GB" sz="1300">
                  <a:solidFill>
                    <a:srgbClr val="222222"/>
                  </a:solidFill>
                  <a:latin typeface="Times"/>
                  <a:ea typeface="Times"/>
                  <a:cs typeface="Times"/>
                  <a:sym typeface="Times"/>
                </a:rPr>
                <a:t/>
              </a:r>
              <a:endParaRPr sz="2000">
                <a:solidFill>
                  <a:srgbClr val="000000"/>
                </a:solidFill>
                <a:latin typeface="Times"/>
                <a:ea typeface="Times"/>
                <a:cs typeface="Times"/>
                <a:sym typeface="Times"/>
              </a:endParaRPr>
            </a:p>
          </p:txBody>
        </p:sp>
      </p:grpSp>
      <p:sp>
        <p:nvSpPr>
          <p:cNvPr id="846" name="Google Shape;846;p69"/>
          <p:cNvSpPr txBox="1"/>
          <p:nvPr>
            <p:ph idx="1" type="body"/>
          </p:nvPr>
        </p:nvSpPr>
        <p:spPr>
          <a:xfrm>
            <a:off x="324000" y="4042225"/>
            <a:ext cx="48912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Maxay tahay sababta aan runta ahayn?</a:t>
            </a:r>
            <a:r>
              <a:rPr lang="en-GB" sz="1100">
                <a:latin typeface="Lexend"/>
              </a:rPr>
              <a:t/>
            </a:r>
            <a:endParaRPr sz="1800"/>
          </a:p>
        </p:txBody>
      </p:sp>
      <p:sp>
        <p:nvSpPr>
          <p:cNvPr id="847" name="Google Shape;847;p69"/>
          <p:cNvSpPr txBox="1"/>
          <p:nvPr>
            <p:ph idx="1" type="body"/>
          </p:nvPr>
        </p:nvSpPr>
        <p:spPr>
          <a:xfrm>
            <a:off x="324000" y="4411525"/>
            <a:ext cx="81864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a:cs typeface="Times"/>
                <a:sym typeface="Times"/>
              </a:rPr>
              <a:t>2n − 1 waa taxane toosan (linear sequence) marka dhibcuhu waxay ahaan lahaayeen khad toosan (straight line).</a:t>
            </a:r>
            <a:r>
              <a:rPr i="1" lang="en-GB" sz="1100">
                <a:latin typeface="Lexend"/>
                <a:ea typeface="Times"/>
                <a:cs typeface="Times"/>
                <a:sym typeface="Times"/>
              </a:rPr>
              <a:t/>
            </a:r>
            <a:r>
              <a:rPr lang="en-GB" sz="1100">
                <a:latin typeface="Lexend"/>
                <a:ea typeface="Times"/>
                <a:cs typeface="Times"/>
                <a:sym typeface="Times"/>
              </a:rPr>
              <a:t/>
            </a:r>
            <a:r>
              <a:rPr lang="en-GB" sz="1100">
                <a:solidFill>
                  <a:srgbClr val="222222"/>
                </a:solidFill>
                <a:latin typeface="Lexend"/>
                <a:ea typeface="Times"/>
                <a:cs typeface="Times"/>
                <a:sym typeface="Times"/>
              </a:rPr>
              <a:t/>
            </a:r>
            <a:r>
              <a:rPr lang="en-GB" sz="1100">
                <a:solidFill>
                  <a:srgbClr val="222222"/>
                </a:solidFill>
                <a:latin typeface="Kalam"/>
                <a:ea typeface="Kalam"/>
                <a:cs typeface="Kalam"/>
                <a:sym typeface="Kalam"/>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Qorsheynta taxanaha (sequences) iyadoo la isticmaalayo Desmos</a:t>
            </a:r>
            <a:endParaRPr/>
          </a:p>
        </p:txBody>
      </p:sp>
      <p:sp>
        <p:nvSpPr>
          <p:cNvPr id="853" name="Google Shape;853;p70"/>
          <p:cNvSpPr txBox="1"/>
          <p:nvPr>
            <p:ph idx="1" type="body"/>
          </p:nvPr>
        </p:nvSpPr>
        <p:spPr>
          <a:xfrm>
            <a:off x="324000" y="840000"/>
            <a:ext cx="8496000" cy="53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Qaanuunka nth term waa 3n − 1</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r>
              <a:rPr lang="en-GB" sz="1400">
                <a:latin typeface="Lexend"/>
                <a:ea typeface="Times"/>
                <a:cs typeface="Times"/>
                <a:sym typeface="Times"/>
              </a:rPr>
              <a:t/>
            </a:r>
            <a:r>
              <a:rPr baseline="30000" i="1" lang="en-GB" sz="1400">
                <a:latin typeface="Lexend"/>
                <a:ea typeface="Times"/>
                <a:cs typeface="Times"/>
                <a:sym typeface="Times"/>
              </a:rPr>
              <a:t/>
            </a:r>
            <a:r>
              <a:rPr baseline="30000" lang="en-GB" sz="1400">
                <a:latin typeface="Lexend"/>
                <a:ea typeface="Times"/>
                <a:cs typeface="Times"/>
                <a:sym typeface="Times"/>
              </a:rPr>
              <a:t/>
            </a:r>
            <a:endParaRPr baseline="30000">
              <a:latin typeface="Times"/>
              <a:ea typeface="Times"/>
              <a:cs typeface="Times"/>
              <a:sym typeface="Times"/>
            </a:endParaRPr>
          </a:p>
        </p:txBody>
      </p:sp>
      <p:sp>
        <p:nvSpPr>
          <p:cNvPr id="854" name="Google Shape;854;p70"/>
          <p:cNvSpPr txBox="1"/>
          <p:nvPr>
            <p:ph idx="1" type="body"/>
          </p:nvPr>
        </p:nvSpPr>
        <p:spPr>
          <a:xfrm>
            <a:off x="324000" y="1318075"/>
            <a:ext cx="8496000" cy="53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Weligaa ma u baahnid inaad tan hadda xisaabiso.</a:t>
            </a:r>
            <a:endParaRPr baseline="30000">
              <a:latin typeface="Times"/>
              <a:ea typeface="Times"/>
              <a:cs typeface="Times"/>
              <a:sym typeface="Times"/>
            </a:endParaRPr>
          </a:p>
        </p:txBody>
      </p:sp>
      <p:sp>
        <p:nvSpPr>
          <p:cNvPr id="855" name="Google Shape;855;p70"/>
          <p:cNvSpPr txBox="1"/>
          <p:nvPr>
            <p:ph idx="1" type="body"/>
          </p:nvPr>
        </p:nvSpPr>
        <p:spPr>
          <a:xfrm>
            <a:off x="324000" y="1729075"/>
            <a:ext cx="8496000" cy="53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Ku qor isla'eg (equation) ku habboon Desmos si aad u hubiso inay tan ku habboon tahay taxanahayaga. Waxaa laga yaabaa inaad rabto inaad qorsheysid dhibco dheeri ah si aad u hubiso.</a:t>
            </a:r>
            <a:endParaRPr baseline="30000">
              <a:latin typeface="Times"/>
              <a:ea typeface="Times"/>
              <a:cs typeface="Times"/>
              <a:sym typeface="Times"/>
            </a:endParaRPr>
          </a:p>
        </p:txBody>
      </p:sp>
      <p:pic>
        <p:nvPicPr>
          <p:cNvPr id="856" name="Google Shape;856;p70"/>
          <p:cNvPicPr preferRelativeResize="0"/>
          <p:nvPr/>
        </p:nvPicPr>
        <p:blipFill>
          <a:blip r:embed="rId3">
            <a:alphaModFix/>
          </a:blip>
          <a:stretch>
            <a:fillRect/>
          </a:stretch>
        </p:blipFill>
        <p:spPr>
          <a:xfrm>
            <a:off x="324000" y="2435475"/>
            <a:ext cx="4704874" cy="2384926"/>
          </a:xfrm>
          <a:prstGeom prst="rect">
            <a:avLst/>
          </a:prstGeom>
          <a:noFill/>
          <a:ln cap="flat" cmpd="sng" w="19050">
            <a:solidFill>
              <a:schemeClr val="dk1"/>
            </a:solidFill>
            <a:prstDash val="solid"/>
            <a:round/>
            <a:headEnd len="sm" w="sm" type="none"/>
            <a:tailEnd len="sm" w="sm" type="none"/>
          </a:ln>
        </p:spPr>
      </p:pic>
      <p:sp>
        <p:nvSpPr>
          <p:cNvPr id="857" name="Google Shape;857;p70"/>
          <p:cNvSpPr txBox="1"/>
          <p:nvPr>
            <p:ph idx="1" type="body"/>
          </p:nvPr>
        </p:nvSpPr>
        <p:spPr>
          <a:xfrm>
            <a:off x="5165000" y="2700000"/>
            <a:ext cx="3654900" cy="162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Adigoo ku qoraya isla'egta (equation) y = 3(x − 1) waxaan arki karnaa inay tani dhex marto dhibcaha, marka 3n − 1 waa qaanuunka nth term ee saxda ah.</a:t>
            </a:r>
            <a:r>
              <a:rPr i="1" lang="en-GB" sz="1400">
                <a:latin typeface="Lexend"/>
                <a:ea typeface="Times"/>
                <a:cs typeface="Times"/>
                <a:sym typeface="Times"/>
              </a:rPr>
              <a:t/>
            </a:r>
            <a:r>
              <a:rPr lang="en-GB" sz="1400">
                <a:latin typeface="Lexend"/>
                <a:ea typeface="Times"/>
                <a:cs typeface="Times"/>
                <a:sym typeface="Times"/>
              </a:rPr>
              <a:t/>
            </a:r>
            <a:r>
              <a:rPr baseline="30000" lang="en-GB" sz="1400">
                <a:latin typeface="Lexend"/>
                <a:ea typeface="Times"/>
                <a:cs typeface="Times"/>
                <a:sym typeface="Times"/>
              </a:rPr>
              <a:t/>
            </a:r>
            <a:r>
              <a:rPr baseline="30000" i="1" lang="en-GB" sz="1400">
                <a:latin typeface="Lexend"/>
                <a:ea typeface="Times"/>
                <a:cs typeface="Times"/>
                <a:sym typeface="Times"/>
              </a:rPr>
              <a:t/>
            </a:r>
            <a:r>
              <a:rPr baseline="30000" lang="en-GB" sz="1400">
                <a:latin typeface="Lexend"/>
                <a:ea typeface="Times"/>
                <a:cs typeface="Times"/>
                <a:sym typeface="Times"/>
              </a:rPr>
              <a:t/>
            </a:r>
            <a:r>
              <a:rPr lang="en-GB" sz="1100">
                <a:latin typeface="Kalam"/>
                <a:ea typeface="Kalam"/>
                <a:cs typeface="Kalam"/>
                <a:sym typeface="Kalam"/>
              </a:rPr>
              <a:t/>
            </a:r>
            <a:r>
              <a:rPr lang="en-GB" sz="1400">
                <a:latin typeface="Lexend"/>
                <a:ea typeface="Times"/>
                <a:cs typeface="Times"/>
                <a:sym typeface="Times"/>
              </a:rPr>
              <a:t/>
            </a:r>
            <a:r>
              <a:rPr baseline="30000" i="1" lang="en-GB" sz="1400">
                <a:latin typeface="Lexend"/>
                <a:ea typeface="Times"/>
                <a:cs typeface="Times"/>
                <a:sym typeface="Times"/>
              </a:rPr>
              <a:t/>
            </a:r>
            <a:r>
              <a:rPr baseline="30000" lang="en-GB" sz="1400">
                <a:latin typeface="Lexend"/>
                <a:ea typeface="Times"/>
                <a:cs typeface="Times"/>
                <a:sym typeface="Times"/>
              </a:rPr>
              <a:t/>
            </a:r>
            <a:r>
              <a:rPr lang="en-GB" sz="1100">
                <a:latin typeface="Kalam"/>
                <a:ea typeface="Kalam"/>
                <a:cs typeface="Kalam"/>
                <a:sym typeface="Kalam"/>
              </a:rPr>
              <a:t/>
            </a:r>
            <a:r>
              <a:rPr i="1" lang="en-GB" sz="1400">
                <a:latin typeface="Lexend"/>
                <a:ea typeface="Times"/>
                <a:cs typeface="Times"/>
                <a:sym typeface="Times"/>
              </a:rPr>
              <a:t/>
            </a:r>
            <a:r>
              <a:rPr baseline="30000" lang="en-GB" sz="1400">
                <a:latin typeface="Lexend"/>
                <a:ea typeface="Times"/>
                <a:cs typeface="Times"/>
                <a:sym typeface="Times"/>
              </a:rPr>
              <a:t/>
            </a:r>
            <a:r>
              <a:rPr lang="en-GB" sz="1100">
                <a:latin typeface="Kalam"/>
                <a:ea typeface="Kalam"/>
                <a:cs typeface="Kalam"/>
                <a:sym typeface="Kalam"/>
              </a:rPr>
              <a:t/>
            </a:r>
            <a:endParaRPr>
              <a:latin typeface="Kalam"/>
              <a:ea typeface="Kalam"/>
              <a:cs typeface="Kalam"/>
              <a:sym typeface="Kalam"/>
            </a:endParaRPr>
          </a:p>
          <a:p>
            <a:pPr indent="0" lvl="0" marL="0" rtl="0" algn="l">
              <a:spcBef>
                <a:spcPts val="1000"/>
              </a:spcBef>
              <a:spcAft>
                <a:spcPts val="0"/>
              </a:spcAft>
              <a:buNone/>
            </a:pPr>
            <a:r>
              <a:rPr>
                <a:latin typeface="Lexend"/>
              </a:rPr>
              <a:t/>
            </a:r>
            <a:endParaRPr baseline="30000">
              <a:latin typeface="Kalam"/>
              <a:ea typeface="Kalam"/>
              <a:cs typeface="Kalam"/>
              <a:sym typeface="Kalam"/>
            </a:endParaRPr>
          </a:p>
          <a:p>
            <a:pPr indent="0" lvl="0" marL="0" rtl="0" algn="l">
              <a:spcBef>
                <a:spcPts val="1000"/>
              </a:spcBef>
              <a:spcAft>
                <a:spcPts val="0"/>
              </a:spcAft>
              <a:buNone/>
            </a:pPr>
            <a:r>
              <a:rPr>
                <a:latin typeface="Lexend"/>
              </a:rPr>
              <a:t/>
            </a:r>
            <a:endParaRPr sz="1800">
              <a:latin typeface="Kalam"/>
              <a:ea typeface="Kalam"/>
              <a:cs typeface="Kalam"/>
              <a:sym typeface="Kalam"/>
            </a:endParaRPr>
          </a:p>
          <a:p>
            <a:pPr indent="0" lvl="0" marL="457200" rtl="0" algn="l">
              <a:spcBef>
                <a:spcPts val="1000"/>
              </a:spcBef>
              <a:spcAft>
                <a:spcPts val="0"/>
              </a:spcAft>
              <a:buNone/>
            </a:pPr>
            <a:r>
              <a:rPr>
                <a:latin typeface="Lexend"/>
              </a:rPr>
              <a:t/>
            </a:r>
            <a:endParaRPr sz="1800">
              <a:latin typeface="Kalam"/>
              <a:ea typeface="Kalam"/>
              <a:cs typeface="Kalam"/>
              <a:sym typeface="Kalam"/>
            </a:endParaRPr>
          </a:p>
          <a:p>
            <a:pPr indent="0" lvl="0" marL="0" rtl="0" algn="l">
              <a:spcBef>
                <a:spcPts val="1000"/>
              </a:spcBef>
              <a:spcAft>
                <a:spcPts val="1000"/>
              </a:spcAft>
              <a:buNone/>
            </a:pPr>
            <a:r>
              <a:rPr>
                <a:latin typeface="Lexend"/>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Qorsheynta taxanaha (sequences) iyadoo la isticmaalayo Desmos</a:t>
            </a:r>
            <a:endParaRPr/>
          </a:p>
        </p:txBody>
      </p:sp>
      <p:sp>
        <p:nvSpPr>
          <p:cNvPr id="863" name="Google Shape;863;p71"/>
          <p:cNvSpPr txBox="1"/>
          <p:nvPr>
            <p:ph idx="1" type="body"/>
          </p:nvPr>
        </p:nvSpPr>
        <p:spPr>
          <a:xfrm>
            <a:off x="324000" y="840000"/>
            <a:ext cx="8496000" cy="53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Sawiridda garaafka (graph) qaanuunka nth term waxay noo ogolaaneysaa inaan hubino haddii qiimayaasha (values) ereyada waaweyn ay ku jiraan taxanaha.</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baseline="30000">
              <a:latin typeface="Times"/>
              <a:ea typeface="Times"/>
              <a:cs typeface="Times"/>
              <a:sym typeface="Times"/>
            </a:endParaRPr>
          </a:p>
        </p:txBody>
      </p:sp>
      <p:sp>
        <p:nvSpPr>
          <p:cNvPr id="864" name="Google Shape;864;p71"/>
          <p:cNvSpPr txBox="1"/>
          <p:nvPr>
            <p:ph idx="1" type="body"/>
          </p:nvPr>
        </p:nvSpPr>
        <p:spPr>
          <a:xfrm>
            <a:off x="324000" y="1754400"/>
            <a:ext cx="8496000" cy="53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tiro 2000 ayaa ku jirta taxanaha joomatari (geometric sequence) 1, 3, 9, 27, …. ?</a:t>
            </a:r>
            <a:r>
              <a:rPr lang="en-GB" sz="1400">
                <a:latin typeface="Lexend"/>
              </a:rPr>
              <a:t/>
            </a:r>
            <a:endParaRPr baseline="30000">
              <a:latin typeface="Times"/>
              <a:ea typeface="Times"/>
              <a:cs typeface="Times"/>
              <a:sym typeface="Times"/>
            </a:endParaRPr>
          </a:p>
        </p:txBody>
      </p:sp>
      <p:sp>
        <p:nvSpPr>
          <p:cNvPr id="865" name="Google Shape;865;p71"/>
          <p:cNvSpPr txBox="1"/>
          <p:nvPr>
            <p:ph idx="1" type="body"/>
          </p:nvPr>
        </p:nvSpPr>
        <p:spPr>
          <a:xfrm>
            <a:off x="324000" y="2318025"/>
            <a:ext cx="5306700" cy="13398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pPr>
            <a:r>
              <a:rPr lang="en-GB" sz="1400">
                <a:latin typeface="Lexend"/>
              </a:rPr>
              <a:t>Ku qor isla'egta (equation) y = 2000</a:t>
            </a:r>
            <a:r>
              <a:rPr i="1" lang="en-GB" sz="1400">
                <a:latin typeface="Lexend"/>
                <a:ea typeface="Times"/>
                <a:cs typeface="Times"/>
                <a:sym typeface="Times"/>
              </a:rPr>
              <a:t/>
            </a:r>
            <a:r>
              <a:rPr lang="en-GB" sz="1400">
                <a:latin typeface="Lexend"/>
                <a:ea typeface="Times"/>
                <a:cs typeface="Times"/>
                <a:sym typeface="Times"/>
              </a:rPr>
              <a:t/>
            </a:r>
            <a:r>
              <a:rPr lang="en-GB" sz="1400">
                <a:latin typeface="Lexend"/>
              </a:rPr>
              <a:t/>
            </a:r>
            <a:endParaRPr sz="1800"/>
          </a:p>
          <a:p>
            <a:pPr indent="-368300" lvl="0" marL="457200" rtl="0" algn="l">
              <a:spcBef>
                <a:spcPts val="0"/>
              </a:spcBef>
              <a:spcAft>
                <a:spcPts val="0"/>
              </a:spcAft>
              <a:buSzPts val="2200"/>
              <a:buChar char="●"/>
            </a:pPr>
            <a:r>
              <a:rPr lang="en-GB" sz="1400">
                <a:latin typeface="Lexend"/>
              </a:rPr>
              <a:t>Guji barta (point) halka khadkan uu ku gooyo qalooca (curve).</a:t>
            </a:r>
            <a:r>
              <a:rPr lang="en-GB" sz="1400">
                <a:latin typeface="Lexend"/>
              </a:rPr>
              <a:t/>
            </a:r>
            <a:endParaRPr baseline="30000">
              <a:latin typeface="Times"/>
              <a:ea typeface="Times"/>
              <a:cs typeface="Times"/>
              <a:sym typeface="Times"/>
            </a:endParaRPr>
          </a:p>
        </p:txBody>
      </p:sp>
      <p:pic>
        <p:nvPicPr>
          <p:cNvPr id="866" name="Google Shape;866;p71"/>
          <p:cNvPicPr preferRelativeResize="0"/>
          <p:nvPr/>
        </p:nvPicPr>
        <p:blipFill rotWithShape="1">
          <a:blip r:embed="rId3">
            <a:alphaModFix/>
          </a:blip>
          <a:srcRect b="0" l="39558" r="0" t="0"/>
          <a:stretch/>
        </p:blipFill>
        <p:spPr>
          <a:xfrm>
            <a:off x="5774400" y="2160000"/>
            <a:ext cx="2664900" cy="2396150"/>
          </a:xfrm>
          <a:prstGeom prst="rect">
            <a:avLst/>
          </a:prstGeom>
          <a:noFill/>
          <a:ln cap="flat" cmpd="sng" w="19050">
            <a:solidFill>
              <a:schemeClr val="dk1"/>
            </a:solidFill>
            <a:prstDash val="solid"/>
            <a:round/>
            <a:headEnd len="sm" w="sm" type="none"/>
            <a:tailEnd len="sm" w="sm" type="none"/>
          </a:ln>
        </p:spPr>
      </p:pic>
      <p:sp>
        <p:nvSpPr>
          <p:cNvPr id="867" name="Google Shape;867;p71"/>
          <p:cNvSpPr txBox="1"/>
          <p:nvPr>
            <p:ph idx="1" type="body"/>
          </p:nvPr>
        </p:nvSpPr>
        <p:spPr>
          <a:xfrm>
            <a:off x="324000" y="3531300"/>
            <a:ext cx="5227800" cy="1110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Qiimaha (value) x ma aha tiro (integer) marka 2000 ma aha erey ku jira taxanahayaga.</a:t>
            </a:r>
            <a:r>
              <a:rPr i="1" lang="en-GB" sz="14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Qiimahan (value) wuxuu u dhexeeyaa ereyga 7aad iyo 8aad</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taxanaha (sequences) iyadoo la isticmaalayo Desmos</a:t>
            </a:r>
            <a:endParaRPr/>
          </a:p>
        </p:txBody>
      </p:sp>
      <p:sp>
        <p:nvSpPr>
          <p:cNvPr id="873" name="Google Shape;873;p72"/>
          <p:cNvSpPr txBox="1"/>
          <p:nvPr>
            <p:ph idx="1" type="body"/>
          </p:nvPr>
        </p:nvSpPr>
        <p:spPr>
          <a:xfrm>
            <a:off x="324000" y="840000"/>
            <a:ext cx="8496000" cy="3922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Markaad qorsheynayso taxane (sequence) garaaf (graph) kuma sawirno khad (line) ama qalooc (curve) dhex mara dhibcaha.</a:t>
            </a:r>
            <a:r>
              <a:rPr lang="en-GB" sz="1100">
                <a:solidFill>
                  <a:schemeClr val="accent4"/>
                </a:solidFill>
                <a:latin typeface="Lexend"/>
              </a:rPr>
              <a:t/>
            </a:r>
            <a:r>
              <a:rPr lang="en-GB" sz="1100">
                <a:latin typeface="Lexend"/>
              </a:rPr>
              <a:t/>
            </a:r>
            <a:endParaRPr sz="1800"/>
          </a:p>
          <a:p>
            <a:pPr indent="0" lvl="0" marL="0" rtl="0" algn="l">
              <a:spcBef>
                <a:spcPts val="1000"/>
              </a:spcBef>
              <a:spcAft>
                <a:spcPts val="0"/>
              </a:spcAft>
              <a:buNone/>
            </a:pPr>
            <a:r>
              <a:rPr lang="en-GB" sz="1100">
                <a:latin typeface="Lexend"/>
              </a:rPr>
              <a:t>Tirooyinka ereyada (term numbers) ee taxanahayaga waa tirooyinka (integers) togan ee ka weyn ama la eg 1.</a:t>
            </a:r>
            <a:endParaRPr sz="1800"/>
          </a:p>
          <a:p>
            <a:pPr indent="0" lvl="0" marL="0" rtl="0" algn="l">
              <a:spcBef>
                <a:spcPts val="1000"/>
              </a:spcBef>
              <a:spcAft>
                <a:spcPts val="0"/>
              </a:spcAft>
              <a:buNone/>
            </a:pPr>
            <a:r>
              <a:rPr lang="en-GB" sz="1100">
                <a:latin typeface="Lexend"/>
              </a:rPr>
              <a:t>Khad (line) ama qalooc (curve) wuxuu muujiyaa dhammaan qiimayaasha (values) ku habboon qaanuunka, oo ay ku jiraan qiimayaasha (values) x ee aan ahayn tiro (non-integer), tani kuma habboona taxane (sequence).</a:t>
            </a:r>
            <a:r>
              <a:rPr i="1" lang="en-GB" sz="1100">
                <a:latin typeface="Lexend"/>
                <a:ea typeface="Times"/>
                <a:cs typeface="Times"/>
                <a:sym typeface="Times"/>
              </a:rPr>
              <a:t/>
            </a:r>
            <a:r>
              <a:rPr lang="en-GB" sz="1100">
                <a:latin typeface="Lexend"/>
              </a:rPr>
              <a:t/>
            </a:r>
            <a:endParaRPr sz="1800"/>
          </a:p>
          <a:p>
            <a:pPr indent="0" lvl="0" marL="0" rtl="0" algn="l">
              <a:spcBef>
                <a:spcPts val="1000"/>
              </a:spcBef>
              <a:spcAft>
                <a:spcPts val="0"/>
              </a:spcAft>
              <a:buNone/>
            </a:pPr>
            <a:r>
              <a:rPr lang="en-GB" sz="1100">
                <a:latin typeface="Lexend"/>
              </a:rPr>
              <a:t>Si kastaba ha ahaatee, markaad isticmaalayso software-ka garaafka (graphing software), waxay inta badan faa'iido u leedahay inaad sawirto khadka (line) ama qalooca (curve).</a:t>
            </a:r>
            <a:endParaRPr sz="1800"/>
          </a:p>
          <a:p>
            <a:pPr indent="0" lvl="0" marL="0" rtl="0" algn="l">
              <a:spcBef>
                <a:spcPts val="1000"/>
              </a:spcBef>
              <a:spcAft>
                <a:spcPts val="0"/>
              </a:spcAft>
              <a:buNone/>
            </a:pPr>
            <a:r>
              <a:rPr lang="en-GB" sz="1100">
                <a:latin typeface="Lexend"/>
              </a:rPr>
              <a:t>Ka war heer markaad isticmaalayso habkan, ereyada taxanaha (sequence) waxay ku dhacaan oo keliya isku-duwayaasha (coordinates) leh qiimaha (value) x ee tiro (integer) togan.</a:t>
            </a:r>
            <a:r>
              <a:rPr lang="en-GB" sz="1100">
                <a:latin typeface="Lexend"/>
              </a:rPr>
              <a:t/>
            </a:r>
            <a:r>
              <a:rPr lang="en-GB" sz="1100">
                <a:latin typeface="Lexend"/>
              </a:rPr>
              <a:t/>
            </a:r>
            <a:r>
              <a:rPr i="1" lang="en-GB" sz="1100">
                <a:latin typeface="Lexend"/>
                <a:ea typeface="Times"/>
                <a:cs typeface="Times"/>
                <a:sym typeface="Times"/>
              </a:rPr>
              <a:t/>
            </a:r>
            <a:r>
              <a:rPr lang="en-GB" sz="1100">
                <a:latin typeface="Lexend"/>
              </a:rPr>
              <a:t/>
            </a:r>
            <a:endParaRPr sz="1800"/>
          </a:p>
          <a:p>
            <a:pPr indent="0" lvl="0" marL="0" rtl="0" algn="l">
              <a:spcBef>
                <a:spcPts val="1000"/>
              </a:spcBef>
              <a:spcAft>
                <a:spcPts val="0"/>
              </a:spcAft>
              <a:buNone/>
            </a:pPr>
            <a:r>
              <a:rPr>
                <a:latin typeface="Lexend"/>
              </a:rPr>
              <a:t/>
            </a:r>
            <a:endParaRPr baseline="30000"/>
          </a:p>
          <a:p>
            <a:pPr indent="0" lvl="0" marL="0" rtl="0" algn="l">
              <a:spcBef>
                <a:spcPts val="1000"/>
              </a:spcBef>
              <a:spcAft>
                <a:spcPts val="0"/>
              </a:spcAft>
              <a:buNone/>
            </a:pPr>
            <a:r>
              <a:rPr>
                <a:latin typeface="Lexend"/>
              </a:rPr>
              <a:t/>
            </a:r>
            <a:endParaRPr sz="1800">
              <a:latin typeface="Times"/>
              <a:ea typeface="Times"/>
              <a:cs typeface="Times"/>
              <a:sym typeface="Times"/>
            </a:endParaRPr>
          </a:p>
          <a:p>
            <a:pPr indent="0" lvl="0" marL="457200" rtl="0" algn="l">
              <a:spcBef>
                <a:spcPts val="1000"/>
              </a:spcBef>
              <a:spcAft>
                <a:spcPts val="0"/>
              </a:spcAft>
              <a:buNone/>
            </a:pPr>
            <a:r>
              <a:rPr>
                <a:latin typeface="Lexend"/>
              </a:rPr>
              <a:t/>
            </a:r>
            <a:endParaRPr sz="1800">
              <a:latin typeface="Times"/>
              <a:ea typeface="Times"/>
              <a:cs typeface="Times"/>
              <a:sym typeface="Times"/>
            </a:endParaRPr>
          </a:p>
          <a:p>
            <a:pPr indent="0" lvl="0" marL="0" rtl="0" algn="l">
              <a:spcBef>
                <a:spcPts val="1000"/>
              </a:spcBef>
              <a:spcAft>
                <a:spcPts val="1000"/>
              </a:spcAft>
              <a:buNone/>
            </a:pPr>
            <a:r>
              <a:rPr>
                <a:latin typeface="Lexend"/>
              </a:rPr>
              <a:t/>
            </a:r>
            <a:endParaRPr sz="1800">
              <a:latin typeface="Times"/>
              <a:ea typeface="Times"/>
              <a:cs typeface="Times"/>
              <a:sym typeface="Time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3">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Qorsheynta taxanaha (sequences) iyadoo la isticmaalayo Desmos</a:t>
            </a:r>
            <a:endParaRPr/>
          </a:p>
        </p:txBody>
      </p:sp>
      <p:sp>
        <p:nvSpPr>
          <p:cNvPr id="879" name="Google Shape;879;p73"/>
          <p:cNvSpPr txBox="1"/>
          <p:nvPr>
            <p:ph idx="1" type="body"/>
          </p:nvPr>
        </p:nvSpPr>
        <p:spPr>
          <a:xfrm>
            <a:off x="324000" y="840000"/>
            <a:ext cx="8496000" cy="65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xaddidi karnaa garaafka (graph) si uu u muujiyo oo keliya qaybta halka tirooyinka ereyada (term numbers) ay yihiin 1 ama ka weyn.</a:t>
            </a:r>
            <a:endParaRPr sz="1800"/>
          </a:p>
        </p:txBody>
      </p:sp>
      <p:pic>
        <p:nvPicPr>
          <p:cNvPr id="880" name="Google Shape;880;p73"/>
          <p:cNvPicPr preferRelativeResize="0"/>
          <p:nvPr/>
        </p:nvPicPr>
        <p:blipFill>
          <a:blip r:embed="rId3">
            <a:alphaModFix/>
          </a:blip>
          <a:stretch>
            <a:fillRect/>
          </a:stretch>
        </p:blipFill>
        <p:spPr>
          <a:xfrm>
            <a:off x="5517076" y="1389750"/>
            <a:ext cx="3302924" cy="2235049"/>
          </a:xfrm>
          <a:prstGeom prst="rect">
            <a:avLst/>
          </a:prstGeom>
          <a:noFill/>
          <a:ln cap="flat" cmpd="sng" w="19050">
            <a:solidFill>
              <a:schemeClr val="dk1"/>
            </a:solidFill>
            <a:prstDash val="solid"/>
            <a:round/>
            <a:headEnd len="sm" w="sm" type="none"/>
            <a:tailEnd len="sm" w="sm" type="none"/>
          </a:ln>
        </p:spPr>
      </p:pic>
      <p:sp>
        <p:nvSpPr>
          <p:cNvPr id="881" name="Google Shape;881;p73"/>
          <p:cNvSpPr txBox="1"/>
          <p:nvPr>
            <p:ph idx="1" type="body"/>
          </p:nvPr>
        </p:nvSpPr>
        <p:spPr>
          <a:xfrm>
            <a:off x="330600" y="1620000"/>
            <a:ext cx="5113200" cy="65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Haddii kani yahay taxane (sequence), waxaan u baahan nahay oo keliya qaybta garaafka (graph) ka dambeeya isku-duwaha (coordinate) (1,1)</a:t>
            </a:r>
            <a:endParaRPr sz="1800"/>
          </a:p>
        </p:txBody>
      </p:sp>
      <p:cxnSp>
        <p:nvCxnSpPr>
          <p:cNvPr id="882" name="Google Shape;882;p73"/>
          <p:cNvCxnSpPr/>
          <p:nvPr/>
        </p:nvCxnSpPr>
        <p:spPr>
          <a:xfrm>
            <a:off x="4427125" y="2120450"/>
            <a:ext cx="3352500" cy="308100"/>
          </a:xfrm>
          <a:prstGeom prst="straightConnector1">
            <a:avLst/>
          </a:prstGeom>
          <a:noFill/>
          <a:ln cap="flat" cmpd="sng" w="38100">
            <a:solidFill>
              <a:schemeClr val="dk1"/>
            </a:solidFill>
            <a:prstDash val="solid"/>
            <a:round/>
            <a:headEnd len="med" w="med" type="none"/>
            <a:tailEnd len="med" w="med" type="none"/>
          </a:ln>
        </p:spPr>
      </p:cxnSp>
      <p:sp>
        <p:nvSpPr>
          <p:cNvPr id="883" name="Google Shape;883;p73"/>
          <p:cNvSpPr txBox="1"/>
          <p:nvPr>
            <p:ph idx="1" type="body"/>
          </p:nvPr>
        </p:nvSpPr>
        <p:spPr>
          <a:xfrm>
            <a:off x="330600" y="2382000"/>
            <a:ext cx="5113200" cy="65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Guji isla'egta (equation) aad rabto inaad xaddido.</a:t>
            </a:r>
            <a:endParaRPr sz="1800"/>
          </a:p>
        </p:txBody>
      </p:sp>
      <p:sp>
        <p:nvSpPr>
          <p:cNvPr id="884" name="Google Shape;884;p73"/>
          <p:cNvSpPr txBox="1"/>
          <p:nvPr>
            <p:ph idx="1" type="body"/>
          </p:nvPr>
        </p:nvSpPr>
        <p:spPr>
          <a:xfrm>
            <a:off x="330600" y="2915400"/>
            <a:ext cx="5113200" cy="1547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Isticmaal curly brackets iyo calaamadaha sinnaan-la'aanta (inequality) si aad u xaddiddo waxa geliya.</a:t>
            </a:r>
            <a:r>
              <a:rPr lang="en-GB" sz="1100">
                <a:latin typeface="Lexend"/>
              </a:rPr>
              <a:t/>
            </a:r>
            <a:endParaRPr sz="1800"/>
          </a:p>
          <a:p>
            <a:pPr indent="0" lvl="0" marL="0" rtl="0" algn="l">
              <a:spcBef>
                <a:spcPts val="1000"/>
              </a:spcBef>
              <a:spcAft>
                <a:spcPts val="0"/>
              </a:spcAft>
              <a:buNone/>
            </a:pPr>
            <a:r>
              <a:rPr lang="en-GB" sz="1100">
                <a:latin typeface="Lexend"/>
              </a:rPr>
              <a:t>Isku day inaad ku qorto {x ≥ 1}</a:t>
            </a:r>
            <a:r>
              <a:rPr lang="en-GB" sz="1100">
                <a:latin typeface="Lexend"/>
                <a:ea typeface="Times"/>
                <a:cs typeface="Times"/>
                <a:sym typeface="Times"/>
              </a:rPr>
              <a:t/>
            </a:r>
            <a:r>
              <a:rPr i="1" lang="en-GB" sz="1100">
                <a:latin typeface="Lexend"/>
                <a:ea typeface="Times"/>
                <a:cs typeface="Times"/>
                <a:sym typeface="Times"/>
              </a:rPr>
              <a:t/>
            </a:r>
            <a:r>
              <a:rPr lang="en-GB" sz="1100">
                <a:latin typeface="Lexend"/>
                <a:ea typeface="Times"/>
                <a:cs typeface="Times"/>
                <a:sym typeface="Times"/>
              </a:rPr>
              <a:t/>
            </a:r>
            <a:r>
              <a:rPr lang="en-GB" sz="1100">
                <a:solidFill>
                  <a:srgbClr val="222222"/>
                </a:solidFill>
                <a:latin typeface="Lexend"/>
                <a:ea typeface="Times"/>
                <a:cs typeface="Times"/>
                <a:sym typeface="Times"/>
              </a:rPr>
              <a:t/>
            </a:r>
            <a:r>
              <a:rPr lang="en-GB" sz="1100">
                <a:latin typeface="Lexend"/>
                <a:ea typeface="Times"/>
                <a:cs typeface="Times"/>
                <a:sym typeface="Times"/>
              </a:rPr>
              <a:t/>
            </a:r>
            <a:endParaRPr sz="2000">
              <a:latin typeface="Times"/>
              <a:ea typeface="Times"/>
              <a:cs typeface="Times"/>
              <a:sym typeface="Times"/>
            </a:endParaRPr>
          </a:p>
          <a:p>
            <a:pPr indent="0" lvl="0" marL="0" rtl="0" algn="l">
              <a:spcBef>
                <a:spcPts val="0"/>
              </a:spcBef>
              <a:spcAft>
                <a:spcPts val="0"/>
              </a:spcAft>
              <a:buNone/>
            </a:pPr>
            <a:r>
              <a:rPr lang="en-GB" sz="1100">
                <a:latin typeface="Lexend"/>
              </a:rPr>
              <a:t>(gujista = ka dib &gt; waxay gelisaa astaanta ≥)</a:t>
            </a:r>
            <a:r>
              <a:rPr lang="en-GB" sz="1100">
                <a:latin typeface="Lexend"/>
              </a:rPr>
              <a:t/>
            </a:r>
            <a:r>
              <a:rPr lang="en-GB" sz="1100">
                <a:latin typeface="Lexend"/>
              </a:rPr>
              <a:t/>
            </a:r>
            <a:r>
              <a:rPr lang="en-GB" sz="1100">
                <a:solidFill>
                  <a:srgbClr val="222222"/>
                </a:solidFill>
                <a:latin typeface="Lexend"/>
              </a:rPr>
              <a:t/>
            </a:r>
            <a:endParaRPr sz="1800"/>
          </a:p>
        </p:txBody>
      </p:sp>
      <p:sp>
        <p:nvSpPr>
          <p:cNvPr id="885" name="Google Shape;885;p73"/>
          <p:cNvSpPr txBox="1"/>
          <p:nvPr>
            <p:ph idx="1" type="body"/>
          </p:nvPr>
        </p:nvSpPr>
        <p:spPr>
          <a:xfrm>
            <a:off x="330600" y="4515600"/>
            <a:ext cx="5113200" cy="65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Maxaa ku dhacaya garaafkaaga?</a:t>
            </a:r>
            <a:r>
              <a:rPr lang="en-GB" sz="1100">
                <a:latin typeface="Lexend"/>
              </a:rPr>
              <a:t/>
            </a:r>
            <a:endParaRPr sz="1800"/>
          </a:p>
        </p:txBody>
      </p:sp>
      <p:pic>
        <p:nvPicPr>
          <p:cNvPr id="886" name="Google Shape;886;p73"/>
          <p:cNvPicPr preferRelativeResize="0"/>
          <p:nvPr/>
        </p:nvPicPr>
        <p:blipFill>
          <a:blip r:embed="rId4">
            <a:alphaModFix/>
          </a:blip>
          <a:stretch>
            <a:fillRect/>
          </a:stretch>
        </p:blipFill>
        <p:spPr>
          <a:xfrm>
            <a:off x="5728101" y="1248218"/>
            <a:ext cx="2221824" cy="2790368"/>
          </a:xfrm>
          <a:prstGeom prst="rect">
            <a:avLst/>
          </a:prstGeom>
          <a:noFill/>
          <a:ln cap="flat" cmpd="sng" w="19050">
            <a:solidFill>
              <a:schemeClr val="dk1"/>
            </a:solidFill>
            <a:prstDash val="solid"/>
            <a:round/>
            <a:headEnd len="sm" w="sm" type="none"/>
            <a:tailEnd len="sm" w="sm" type="none"/>
          </a:ln>
        </p:spPr>
      </p:pic>
      <p:pic>
        <p:nvPicPr>
          <p:cNvPr id="887" name="Google Shape;887;p73"/>
          <p:cNvPicPr preferRelativeResize="0"/>
          <p:nvPr/>
        </p:nvPicPr>
        <p:blipFill>
          <a:blip r:embed="rId5">
            <a:alphaModFix/>
          </a:blip>
          <a:stretch>
            <a:fillRect/>
          </a:stretch>
        </p:blipFill>
        <p:spPr>
          <a:xfrm>
            <a:off x="5728101" y="1244650"/>
            <a:ext cx="2254743" cy="2790349"/>
          </a:xfrm>
          <a:prstGeom prst="rect">
            <a:avLst/>
          </a:prstGeom>
          <a:noFill/>
          <a:ln cap="flat" cmpd="sng" w="19050">
            <a:solidFill>
              <a:schemeClr val="dk1"/>
            </a:solidFill>
            <a:prstDash val="solid"/>
            <a:round/>
            <a:headEnd len="sm" w="sm" type="none"/>
            <a:tailEnd len="sm" w="sm" type="none"/>
          </a:ln>
        </p:spPr>
      </p:pic>
      <p:cxnSp>
        <p:nvCxnSpPr>
          <p:cNvPr id="888" name="Google Shape;888;p73"/>
          <p:cNvCxnSpPr/>
          <p:nvPr/>
        </p:nvCxnSpPr>
        <p:spPr>
          <a:xfrm>
            <a:off x="4658325" y="2705400"/>
            <a:ext cx="1287600" cy="9480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8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8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8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taxanaha (sequences) iyadoo la isticmaalayo Desmos</a:t>
            </a:r>
            <a:endParaRPr/>
          </a:p>
        </p:txBody>
      </p:sp>
      <p:sp>
        <p:nvSpPr>
          <p:cNvPr id="894" name="Google Shape;894;p74"/>
          <p:cNvSpPr txBox="1"/>
          <p:nvPr>
            <p:ph idx="1" type="body"/>
          </p:nvPr>
        </p:nvSpPr>
        <p:spPr>
          <a:xfrm>
            <a:off x="324000" y="840000"/>
            <a:ext cx="3744900" cy="240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Garaafka hadda wuxuu muujinayaa oo kaliya qiimayaasha (values) ku habboon qaanuunka halkaas oo x uu yahay 1 ama ka weyn.</a:t>
            </a:r>
            <a:r>
              <a:rPr i="1" lang="en-GB" sz="14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Qaybta garaafka halka x uu ka yar yahay 1 waa la waayay</a:t>
            </a:r>
            <a:r>
              <a:rPr i="1" lang="en-GB" sz="14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a:latin typeface="Lexend"/>
              </a:rPr>
              <a:t/>
            </a:r>
            <a:endParaRPr baseline="30000" sz="2000">
              <a:latin typeface="Kalam"/>
              <a:ea typeface="Kalam"/>
              <a:cs typeface="Kalam"/>
              <a:sym typeface="Kalam"/>
            </a:endParaRPr>
          </a:p>
          <a:p>
            <a:pPr indent="0" lvl="0" marL="0" rtl="0" algn="l">
              <a:spcBef>
                <a:spcPts val="1000"/>
              </a:spcBef>
              <a:spcAft>
                <a:spcPts val="0"/>
              </a:spcAft>
              <a:buNone/>
            </a:pPr>
            <a:r>
              <a:rPr>
                <a:latin typeface="Lexend"/>
              </a:rPr>
              <a:t/>
            </a:r>
            <a:endParaRPr sz="2000">
              <a:latin typeface="Kalam"/>
              <a:ea typeface="Kalam"/>
              <a:cs typeface="Kalam"/>
              <a:sym typeface="Kalam"/>
            </a:endParaRPr>
          </a:p>
          <a:p>
            <a:pPr indent="0" lvl="0" marL="457200" rtl="0" algn="l">
              <a:spcBef>
                <a:spcPts val="1000"/>
              </a:spcBef>
              <a:spcAft>
                <a:spcPts val="0"/>
              </a:spcAft>
              <a:buNone/>
            </a:pPr>
            <a:r>
              <a:rPr>
                <a:latin typeface="Lexend"/>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pic>
        <p:nvPicPr>
          <p:cNvPr id="895" name="Google Shape;895;p74"/>
          <p:cNvPicPr preferRelativeResize="0"/>
          <p:nvPr/>
        </p:nvPicPr>
        <p:blipFill>
          <a:blip r:embed="rId3">
            <a:alphaModFix/>
          </a:blip>
          <a:stretch>
            <a:fillRect/>
          </a:stretch>
        </p:blipFill>
        <p:spPr>
          <a:xfrm>
            <a:off x="4329093" y="840001"/>
            <a:ext cx="4483749" cy="2197926"/>
          </a:xfrm>
          <a:prstGeom prst="rect">
            <a:avLst/>
          </a:prstGeom>
          <a:noFill/>
          <a:ln cap="flat" cmpd="sng" w="1905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75"/>
          <p:cNvSpPr txBox="1"/>
          <p:nvPr>
            <p:ph idx="1" type="body"/>
          </p:nvPr>
        </p:nvSpPr>
        <p:spPr>
          <a:xfrm>
            <a:off x="324000" y="759300"/>
            <a:ext cx="8496000" cy="1117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Kee mid ka mid ah kuwan soo socda waa garaafka saxda ah ee taxanaha 7 − 2n ?</a:t>
            </a:r>
            <a:r>
              <a:rPr lang="en-GB" sz="1400">
                <a:latin typeface="Lexend"/>
              </a:rPr>
              <a:t/>
            </a:r>
            <a:r>
              <a:rPr lang="en-GB" sz="1400">
                <a:latin typeface="Lexend"/>
              </a:rPr>
              <a:t/>
            </a:r>
            <a:r>
              <a:rPr lang="en-GB" sz="1400">
                <a:latin typeface="Lexend"/>
                <a:ea typeface="Times"/>
                <a:cs typeface="Times"/>
                <a:sym typeface="Times"/>
              </a:rPr>
              <a:t/>
            </a:r>
            <a:r>
              <a:rPr lang="en-GB" sz="1400">
                <a:solidFill>
                  <a:srgbClr val="222222"/>
                </a:solidFill>
                <a:latin typeface="Lexend"/>
                <a:ea typeface="Times"/>
                <a:cs typeface="Times"/>
                <a:sym typeface="Times"/>
              </a:rPr>
              <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rPr>
              <a:t/>
            </a:r>
            <a:endParaRPr sz="1800"/>
          </a:p>
          <a:p>
            <a:pPr indent="0" lvl="0" marL="0" rtl="0" algn="l">
              <a:lnSpc>
                <a:spcPct val="100000"/>
              </a:lnSpc>
              <a:spcBef>
                <a:spcPts val="0"/>
              </a:spcBef>
              <a:spcAft>
                <a:spcPts val="0"/>
              </a:spcAft>
              <a:buNone/>
            </a:pPr>
            <a:r>
              <a:rPr lang="en-GB" sz="1400">
                <a:latin typeface="Lexend"/>
              </a:rPr>
              <a:t>Sharax jawaabtaada.</a:t>
            </a:r>
            <a:endParaRPr sz="1800"/>
          </a:p>
        </p:txBody>
      </p:sp>
      <p:sp>
        <p:nvSpPr>
          <p:cNvPr id="901" name="Google Shape;901;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Qorsheynta taxanaha (sequences) iyadoo la isticmaalayo Desmos</a:t>
            </a:r>
            <a:endParaRPr/>
          </a:p>
        </p:txBody>
      </p:sp>
      <p:pic>
        <p:nvPicPr>
          <p:cNvPr id="902" name="Google Shape;902;p75"/>
          <p:cNvPicPr preferRelativeResize="0"/>
          <p:nvPr/>
        </p:nvPicPr>
        <p:blipFill>
          <a:blip r:embed="rId3">
            <a:alphaModFix/>
          </a:blip>
          <a:stretch>
            <a:fillRect/>
          </a:stretch>
        </p:blipFill>
        <p:spPr>
          <a:xfrm>
            <a:off x="2574264" y="2371075"/>
            <a:ext cx="1696969" cy="1800773"/>
          </a:xfrm>
          <a:prstGeom prst="rect">
            <a:avLst/>
          </a:prstGeom>
          <a:noFill/>
          <a:ln cap="flat" cmpd="sng" w="19050">
            <a:solidFill>
              <a:schemeClr val="dk1"/>
            </a:solidFill>
            <a:prstDash val="solid"/>
            <a:round/>
            <a:headEnd len="sm" w="sm" type="none"/>
            <a:tailEnd len="sm" w="sm" type="none"/>
          </a:ln>
        </p:spPr>
      </p:pic>
      <p:pic>
        <p:nvPicPr>
          <p:cNvPr id="903" name="Google Shape;903;p75"/>
          <p:cNvPicPr preferRelativeResize="0"/>
          <p:nvPr/>
        </p:nvPicPr>
        <p:blipFill rotWithShape="1">
          <a:blip r:embed="rId4">
            <a:alphaModFix/>
          </a:blip>
          <a:srcRect b="0" l="0" r="0" t="7646"/>
          <a:stretch/>
        </p:blipFill>
        <p:spPr>
          <a:xfrm>
            <a:off x="375317" y="2371075"/>
            <a:ext cx="1696976" cy="1800775"/>
          </a:xfrm>
          <a:prstGeom prst="rect">
            <a:avLst/>
          </a:prstGeom>
          <a:noFill/>
          <a:ln cap="flat" cmpd="sng" w="19050">
            <a:solidFill>
              <a:schemeClr val="dk1"/>
            </a:solidFill>
            <a:prstDash val="solid"/>
            <a:round/>
            <a:headEnd len="sm" w="sm" type="none"/>
            <a:tailEnd len="sm" w="sm" type="none"/>
          </a:ln>
        </p:spPr>
      </p:pic>
      <p:pic>
        <p:nvPicPr>
          <p:cNvPr id="904" name="Google Shape;904;p75"/>
          <p:cNvPicPr preferRelativeResize="0"/>
          <p:nvPr/>
        </p:nvPicPr>
        <p:blipFill rotWithShape="1">
          <a:blip r:embed="rId5">
            <a:alphaModFix/>
          </a:blip>
          <a:srcRect b="8099" l="0" r="0" t="8232"/>
          <a:stretch/>
        </p:blipFill>
        <p:spPr>
          <a:xfrm>
            <a:off x="4773204" y="2371075"/>
            <a:ext cx="1696975" cy="1800775"/>
          </a:xfrm>
          <a:prstGeom prst="rect">
            <a:avLst/>
          </a:prstGeom>
          <a:noFill/>
          <a:ln cap="flat" cmpd="sng" w="19050">
            <a:solidFill>
              <a:schemeClr val="dk1"/>
            </a:solidFill>
            <a:prstDash val="solid"/>
            <a:round/>
            <a:headEnd len="sm" w="sm" type="none"/>
            <a:tailEnd len="sm" w="sm" type="none"/>
          </a:ln>
        </p:spPr>
      </p:pic>
      <p:pic>
        <p:nvPicPr>
          <p:cNvPr id="905" name="Google Shape;905;p75"/>
          <p:cNvPicPr preferRelativeResize="0"/>
          <p:nvPr/>
        </p:nvPicPr>
        <p:blipFill rotWithShape="1">
          <a:blip r:embed="rId6">
            <a:alphaModFix/>
          </a:blip>
          <a:srcRect b="-1669" l="0" r="0" t="10917"/>
          <a:stretch/>
        </p:blipFill>
        <p:spPr>
          <a:xfrm>
            <a:off x="6972150" y="2371075"/>
            <a:ext cx="1696976" cy="1800775"/>
          </a:xfrm>
          <a:prstGeom prst="rect">
            <a:avLst/>
          </a:prstGeom>
          <a:noFill/>
          <a:ln cap="flat" cmpd="sng" w="19050">
            <a:solidFill>
              <a:schemeClr val="dk1"/>
            </a:solidFill>
            <a:prstDash val="solid"/>
            <a:round/>
            <a:headEnd len="sm" w="sm" type="none"/>
            <a:tailEnd len="sm" w="sm" type="none"/>
          </a:ln>
        </p:spPr>
      </p:pic>
      <p:grpSp>
        <p:nvGrpSpPr>
          <p:cNvPr id="906" name="Google Shape;906;p75"/>
          <p:cNvGrpSpPr/>
          <p:nvPr/>
        </p:nvGrpSpPr>
        <p:grpSpPr>
          <a:xfrm>
            <a:off x="995191" y="4267150"/>
            <a:ext cx="457200" cy="457200"/>
            <a:chOff x="1020916" y="1442088"/>
            <a:chExt cx="457200" cy="457200"/>
          </a:xfrm>
        </p:grpSpPr>
        <p:pic>
          <p:nvPicPr>
            <p:cNvPr id="907" name="Google Shape;907;p75"/>
            <p:cNvPicPr preferRelativeResize="0"/>
            <p:nvPr/>
          </p:nvPicPr>
          <p:blipFill>
            <a:blip r:embed="rId7">
              <a:alphaModFix/>
            </a:blip>
            <a:stretch>
              <a:fillRect/>
            </a:stretch>
          </p:blipFill>
          <p:spPr>
            <a:xfrm>
              <a:off x="1020916" y="1442088"/>
              <a:ext cx="457200" cy="457200"/>
            </a:xfrm>
            <a:prstGeom prst="rect">
              <a:avLst/>
            </a:prstGeom>
            <a:noFill/>
            <a:ln>
              <a:noFill/>
            </a:ln>
          </p:spPr>
        </p:pic>
        <p:sp>
          <p:nvSpPr>
            <p:cNvPr id="908" name="Google Shape;908;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09" name="Google Shape;909;p75"/>
          <p:cNvGrpSpPr/>
          <p:nvPr/>
        </p:nvGrpSpPr>
        <p:grpSpPr>
          <a:xfrm>
            <a:off x="3241508" y="4267150"/>
            <a:ext cx="457200" cy="457200"/>
            <a:chOff x="1020916" y="1442088"/>
            <a:chExt cx="457200" cy="457200"/>
          </a:xfrm>
        </p:grpSpPr>
        <p:pic>
          <p:nvPicPr>
            <p:cNvPr id="910" name="Google Shape;910;p75"/>
            <p:cNvPicPr preferRelativeResize="0"/>
            <p:nvPr/>
          </p:nvPicPr>
          <p:blipFill>
            <a:blip r:embed="rId7">
              <a:alphaModFix/>
            </a:blip>
            <a:stretch>
              <a:fillRect/>
            </a:stretch>
          </p:blipFill>
          <p:spPr>
            <a:xfrm>
              <a:off x="1020916" y="1442088"/>
              <a:ext cx="457200" cy="457200"/>
            </a:xfrm>
            <a:prstGeom prst="rect">
              <a:avLst/>
            </a:prstGeom>
            <a:noFill/>
            <a:ln>
              <a:noFill/>
            </a:ln>
          </p:spPr>
        </p:pic>
        <p:sp>
          <p:nvSpPr>
            <p:cNvPr id="911" name="Google Shape;911;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12" name="Google Shape;912;p75"/>
          <p:cNvGrpSpPr/>
          <p:nvPr/>
        </p:nvGrpSpPr>
        <p:grpSpPr>
          <a:xfrm>
            <a:off x="5487824" y="4267150"/>
            <a:ext cx="457200" cy="457200"/>
            <a:chOff x="1020916" y="1442088"/>
            <a:chExt cx="457200" cy="457200"/>
          </a:xfrm>
        </p:grpSpPr>
        <p:pic>
          <p:nvPicPr>
            <p:cNvPr id="913" name="Google Shape;913;p75"/>
            <p:cNvPicPr preferRelativeResize="0"/>
            <p:nvPr/>
          </p:nvPicPr>
          <p:blipFill>
            <a:blip r:embed="rId7">
              <a:alphaModFix/>
            </a:blip>
            <a:stretch>
              <a:fillRect/>
            </a:stretch>
          </p:blipFill>
          <p:spPr>
            <a:xfrm>
              <a:off x="1020916" y="1442088"/>
              <a:ext cx="457200" cy="457200"/>
            </a:xfrm>
            <a:prstGeom prst="rect">
              <a:avLst/>
            </a:prstGeom>
            <a:noFill/>
            <a:ln>
              <a:noFill/>
            </a:ln>
          </p:spPr>
        </p:pic>
        <p:sp>
          <p:nvSpPr>
            <p:cNvPr id="914" name="Google Shape;914;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915" name="Google Shape;915;p75"/>
          <p:cNvGrpSpPr/>
          <p:nvPr/>
        </p:nvGrpSpPr>
        <p:grpSpPr>
          <a:xfrm>
            <a:off x="7734141" y="4267150"/>
            <a:ext cx="457200" cy="457200"/>
            <a:chOff x="1020916" y="1442088"/>
            <a:chExt cx="457200" cy="457200"/>
          </a:xfrm>
        </p:grpSpPr>
        <p:pic>
          <p:nvPicPr>
            <p:cNvPr id="916" name="Google Shape;916;p75"/>
            <p:cNvPicPr preferRelativeResize="0"/>
            <p:nvPr/>
          </p:nvPicPr>
          <p:blipFill>
            <a:blip r:embed="rId7">
              <a:alphaModFix/>
            </a:blip>
            <a:stretch>
              <a:fillRect/>
            </a:stretch>
          </p:blipFill>
          <p:spPr>
            <a:xfrm>
              <a:off x="1020916" y="1442088"/>
              <a:ext cx="457200" cy="457200"/>
            </a:xfrm>
            <a:prstGeom prst="rect">
              <a:avLst/>
            </a:prstGeom>
            <a:noFill/>
            <a:ln>
              <a:noFill/>
            </a:ln>
          </p:spPr>
        </p:pic>
        <p:sp>
          <p:nvSpPr>
            <p:cNvPr id="917" name="Google Shape;917;p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918" name="Google Shape;918;p75"/>
          <p:cNvPicPr preferRelativeResize="0"/>
          <p:nvPr/>
        </p:nvPicPr>
        <p:blipFill>
          <a:blip r:embed="rId8">
            <a:alphaModFix/>
          </a:blip>
          <a:stretch>
            <a:fillRect/>
          </a:stretch>
        </p:blipFill>
        <p:spPr>
          <a:xfrm>
            <a:off x="3924008" y="4286200"/>
            <a:ext cx="396000" cy="419100"/>
          </a:xfrm>
          <a:prstGeom prst="rect">
            <a:avLst/>
          </a:prstGeom>
          <a:noFill/>
          <a:ln>
            <a:noFill/>
          </a:ln>
        </p:spPr>
      </p:pic>
      <p:sp>
        <p:nvSpPr>
          <p:cNvPr id="919" name="Google Shape;919;p75"/>
          <p:cNvSpPr txBox="1"/>
          <p:nvPr>
            <p:ph idx="1" type="body"/>
          </p:nvPr>
        </p:nvSpPr>
        <p:spPr>
          <a:xfrm>
            <a:off x="324000" y="1367454"/>
            <a:ext cx="8496000" cy="700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Markaad qorsheyneysid taxane (sequence) sidan oo kale, waa inaan la sawirin xariiq. Ereyga koowaad ee taxanahan waa marka n = 1, sidaas darteed waa inaysan jirin isku-duwayaal (coordinates) bidixda x = 1</a:t>
            </a:r>
            <a:r>
              <a:rPr i="1" lang="en-GB" sz="1800">
                <a:latin typeface="Lexend"/>
                <a:ea typeface="Times"/>
                <a:cs typeface="Times"/>
                <a:sym typeface="Times"/>
              </a:rPr>
              <a:t/>
            </a:r>
            <a:r>
              <a:rPr lang="en-GB" sz="1100">
                <a:latin typeface="Kalam"/>
                <a:ea typeface="Kalam"/>
                <a:cs typeface="Kalam"/>
                <a:sym typeface="Kalam"/>
              </a:rPr>
              <a:t/>
            </a:r>
            <a:r>
              <a:rPr i="1" lang="en-GB" sz="1800">
                <a:latin typeface="Lexend"/>
                <a:ea typeface="Times"/>
                <a:cs typeface="Times"/>
                <a:sym typeface="Times"/>
              </a:rPr>
              <a:t/>
            </a:r>
            <a:r>
              <a:rPr lang="en-GB" sz="1800">
                <a:latin typeface="Lexend"/>
                <a:ea typeface="Times"/>
                <a:cs typeface="Times"/>
                <a:sym typeface="Times"/>
              </a:rPr>
              <a:t/>
            </a:r>
            <a:r>
              <a:rPr lang="en-GB" sz="1800">
                <a:latin typeface="Lexend"/>
                <a:ea typeface="Times"/>
                <a:cs typeface="Times"/>
                <a:sym typeface="Times"/>
              </a:rPr>
              <a:t/>
            </a:r>
            <a:endParaRPr sz="2100">
              <a:latin typeface="Times"/>
              <a:ea typeface="Times"/>
              <a:cs typeface="Times"/>
              <a:sym typeface="Time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76"/>
          <p:cNvSpPr txBox="1"/>
          <p:nvPr>
            <p:ph idx="1" type="body"/>
          </p:nvPr>
        </p:nvSpPr>
        <p:spPr>
          <a:xfrm>
            <a:off x="324000" y="759300"/>
            <a:ext cx="8496000" cy="1117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Isticmaal Desmos si aad u go'aamiso kee ka mid ah kuwan waa qaanuunka saxda ah ee nth erayga taxanaha joomatari (geometric sequence) kaas oo ka bilaabma 25, 125, 625, 3125, 15625, …</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sz="2000"/>
          </a:p>
          <a:p>
            <a:pPr indent="0" lvl="0" marL="0" rtl="0" algn="l">
              <a:spcBef>
                <a:spcPts val="0"/>
              </a:spcBef>
              <a:spcAft>
                <a:spcPts val="0"/>
              </a:spcAft>
              <a:buNone/>
            </a:pPr>
            <a:r>
              <a:rPr lang="en-GB" sz="1400">
                <a:latin typeface="Lexend"/>
              </a:rPr>
              <a:t>(Tilmaan- waxaad u baahan doontaa inaad kala bixiso miisaanka x-axis-ka oo aad ka baxdo)</a:t>
            </a:r>
            <a:r>
              <a:rPr i="1" lang="en-GB" sz="1400">
                <a:latin typeface="Lexend"/>
                <a:ea typeface="Times"/>
                <a:cs typeface="Times"/>
                <a:sym typeface="Times"/>
              </a:rPr>
              <a:t/>
            </a:r>
            <a:r>
              <a:rPr lang="en-GB" sz="1400">
                <a:latin typeface="Lexend"/>
              </a:rPr>
              <a:t/>
            </a:r>
            <a:endParaRPr sz="2000"/>
          </a:p>
        </p:txBody>
      </p:sp>
      <p:sp>
        <p:nvSpPr>
          <p:cNvPr id="925" name="Google Shape;925;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taxanaha (sequences) iyadoo la isticmaalayo Desmos</a:t>
            </a:r>
            <a:endParaRPr/>
          </a:p>
        </p:txBody>
      </p:sp>
      <p:grpSp>
        <p:nvGrpSpPr>
          <p:cNvPr id="926" name="Google Shape;926;p76"/>
          <p:cNvGrpSpPr/>
          <p:nvPr/>
        </p:nvGrpSpPr>
        <p:grpSpPr>
          <a:xfrm>
            <a:off x="323991" y="2082225"/>
            <a:ext cx="457200" cy="457200"/>
            <a:chOff x="1020916" y="1442088"/>
            <a:chExt cx="457200" cy="457200"/>
          </a:xfrm>
        </p:grpSpPr>
        <p:pic>
          <p:nvPicPr>
            <p:cNvPr id="927" name="Google Shape;927;p7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28" name="Google Shape;928;p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29" name="Google Shape;929;p76"/>
          <p:cNvGrpSpPr/>
          <p:nvPr/>
        </p:nvGrpSpPr>
        <p:grpSpPr>
          <a:xfrm>
            <a:off x="323991" y="2751950"/>
            <a:ext cx="457200" cy="457200"/>
            <a:chOff x="1020916" y="1442088"/>
            <a:chExt cx="457200" cy="457200"/>
          </a:xfrm>
        </p:grpSpPr>
        <p:pic>
          <p:nvPicPr>
            <p:cNvPr id="930" name="Google Shape;930;p7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1" name="Google Shape;931;p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32" name="Google Shape;932;p76"/>
          <p:cNvGrpSpPr/>
          <p:nvPr/>
        </p:nvGrpSpPr>
        <p:grpSpPr>
          <a:xfrm>
            <a:off x="323991" y="3421675"/>
            <a:ext cx="457200" cy="457200"/>
            <a:chOff x="1020916" y="1442088"/>
            <a:chExt cx="457200" cy="457200"/>
          </a:xfrm>
        </p:grpSpPr>
        <p:pic>
          <p:nvPicPr>
            <p:cNvPr id="933" name="Google Shape;933;p7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4" name="Google Shape;934;p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935" name="Google Shape;935;p76"/>
          <p:cNvGrpSpPr/>
          <p:nvPr/>
        </p:nvGrpSpPr>
        <p:grpSpPr>
          <a:xfrm>
            <a:off x="323991" y="4091400"/>
            <a:ext cx="457200" cy="457200"/>
            <a:chOff x="1020916" y="1442088"/>
            <a:chExt cx="457200" cy="457200"/>
          </a:xfrm>
        </p:grpSpPr>
        <p:pic>
          <p:nvPicPr>
            <p:cNvPr id="936" name="Google Shape;936;p7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37" name="Google Shape;937;p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38" name="Google Shape;938;p76"/>
          <p:cNvSpPr txBox="1"/>
          <p:nvPr>
            <p:ph idx="1" type="body"/>
          </p:nvPr>
        </p:nvSpPr>
        <p:spPr>
          <a:xfrm>
            <a:off x="877575" y="2082225"/>
            <a:ext cx="3946500" cy="45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2800">
                <a:latin typeface="Lexend"/>
                <a:ea typeface="Times"/>
                <a:cs typeface="Times"/>
                <a:sym typeface="Times"/>
              </a:rPr>
              <a:t>5</a:t>
            </a:r>
            <a:r>
              <a:rPr baseline="30000" i="1" lang="en-GB" sz="2800">
                <a:latin typeface="Lexend"/>
                <a:ea typeface="Times"/>
                <a:cs typeface="Times"/>
                <a:sym typeface="Times"/>
              </a:rPr>
              <a:t>n </a:t>
            </a:r>
            <a:r>
              <a:rPr baseline="30000" lang="en-GB" sz="2800">
                <a:latin typeface="Lexend"/>
                <a:ea typeface="Times"/>
                <a:cs typeface="Times"/>
                <a:sym typeface="Times"/>
              </a:rPr>
              <a:t>− 1</a:t>
            </a:r>
            <a:endParaRPr baseline="30000" sz="2800">
              <a:latin typeface="Times"/>
              <a:ea typeface="Times"/>
              <a:cs typeface="Times"/>
              <a:sym typeface="Times"/>
            </a:endParaRPr>
          </a:p>
        </p:txBody>
      </p:sp>
      <p:sp>
        <p:nvSpPr>
          <p:cNvPr id="939" name="Google Shape;939;p76"/>
          <p:cNvSpPr txBox="1"/>
          <p:nvPr>
            <p:ph idx="1" type="body"/>
          </p:nvPr>
        </p:nvSpPr>
        <p:spPr>
          <a:xfrm>
            <a:off x="877575" y="2768025"/>
            <a:ext cx="3946500" cy="45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2800">
                <a:latin typeface="Lexend"/>
                <a:ea typeface="Times"/>
                <a:cs typeface="Times"/>
                <a:sym typeface="Times"/>
              </a:rPr>
              <a:t>5</a:t>
            </a:r>
            <a:r>
              <a:rPr baseline="30000" i="1" lang="en-GB" sz="2800">
                <a:latin typeface="Lexend"/>
                <a:ea typeface="Times"/>
                <a:cs typeface="Times"/>
                <a:sym typeface="Times"/>
              </a:rPr>
              <a:t>n </a:t>
            </a:r>
            <a:r>
              <a:rPr baseline="30000" lang="en-GB" sz="2800">
                <a:latin typeface="Lexend"/>
                <a:ea typeface="Times"/>
                <a:cs typeface="Times"/>
                <a:sym typeface="Times"/>
              </a:rPr>
              <a:t>+ 1</a:t>
            </a:r>
            <a:endParaRPr baseline="30000" sz="2800">
              <a:latin typeface="Times"/>
              <a:ea typeface="Times"/>
              <a:cs typeface="Times"/>
              <a:sym typeface="Times"/>
            </a:endParaRPr>
          </a:p>
        </p:txBody>
      </p:sp>
      <p:sp>
        <p:nvSpPr>
          <p:cNvPr id="940" name="Google Shape;940;p76"/>
          <p:cNvSpPr txBox="1"/>
          <p:nvPr>
            <p:ph idx="1" type="body"/>
          </p:nvPr>
        </p:nvSpPr>
        <p:spPr>
          <a:xfrm>
            <a:off x="877575" y="3453825"/>
            <a:ext cx="3946500" cy="45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2800">
                <a:latin typeface="Lexend"/>
                <a:ea typeface="Times"/>
                <a:cs typeface="Times"/>
                <a:sym typeface="Times"/>
              </a:rPr>
              <a:t>5</a:t>
            </a:r>
            <a:r>
              <a:rPr baseline="30000" i="1" lang="en-GB" sz="2800">
                <a:latin typeface="Lexend"/>
                <a:ea typeface="Times"/>
                <a:cs typeface="Times"/>
                <a:sym typeface="Times"/>
              </a:rPr>
              <a:t>n</a:t>
            </a:r>
            <a:endParaRPr baseline="30000" i="1" sz="2800">
              <a:latin typeface="Times"/>
              <a:ea typeface="Times"/>
              <a:cs typeface="Times"/>
              <a:sym typeface="Times"/>
            </a:endParaRPr>
          </a:p>
        </p:txBody>
      </p:sp>
      <p:sp>
        <p:nvSpPr>
          <p:cNvPr id="941" name="Google Shape;941;p76"/>
          <p:cNvSpPr txBox="1"/>
          <p:nvPr>
            <p:ph idx="1" type="body"/>
          </p:nvPr>
        </p:nvSpPr>
        <p:spPr>
          <a:xfrm>
            <a:off x="877575" y="4139625"/>
            <a:ext cx="3946500" cy="45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2800">
                <a:latin typeface="Lexend"/>
                <a:ea typeface="Times"/>
                <a:cs typeface="Times"/>
                <a:sym typeface="Times"/>
              </a:rPr>
              <a:t>5</a:t>
            </a:r>
            <a:r>
              <a:rPr baseline="30000" lang="en-GB" sz="2800">
                <a:latin typeface="Lexend"/>
                <a:ea typeface="Times"/>
                <a:cs typeface="Times"/>
                <a:sym typeface="Times"/>
              </a:rPr>
              <a:t>2</a:t>
            </a:r>
            <a:r>
              <a:rPr baseline="30000" i="1" lang="en-GB" sz="2800">
                <a:latin typeface="Lexend"/>
                <a:ea typeface="Times"/>
                <a:cs typeface="Times"/>
                <a:sym typeface="Times"/>
              </a:rPr>
              <a:t>n</a:t>
            </a:r>
            <a:endParaRPr baseline="30000" i="1" sz="2800">
              <a:latin typeface="Times"/>
              <a:ea typeface="Times"/>
              <a:cs typeface="Times"/>
              <a:sym typeface="Times"/>
            </a:endParaRPr>
          </a:p>
        </p:txBody>
      </p:sp>
      <p:pic>
        <p:nvPicPr>
          <p:cNvPr id="942" name="Google Shape;942;p76"/>
          <p:cNvPicPr preferRelativeResize="0"/>
          <p:nvPr/>
        </p:nvPicPr>
        <p:blipFill>
          <a:blip r:embed="rId4">
            <a:alphaModFix/>
          </a:blip>
          <a:stretch>
            <a:fillRect/>
          </a:stretch>
        </p:blipFill>
        <p:spPr>
          <a:xfrm>
            <a:off x="3572048" y="2022601"/>
            <a:ext cx="4566075" cy="2708596"/>
          </a:xfrm>
          <a:prstGeom prst="rect">
            <a:avLst/>
          </a:prstGeom>
          <a:noFill/>
          <a:ln cap="flat" cmpd="sng" w="19050">
            <a:solidFill>
              <a:schemeClr val="dk1"/>
            </a:solidFill>
            <a:prstDash val="solid"/>
            <a:round/>
            <a:headEnd len="sm" w="sm" type="none"/>
            <a:tailEnd len="sm" w="sm" type="none"/>
          </a:ln>
        </p:spPr>
      </p:pic>
      <p:pic>
        <p:nvPicPr>
          <p:cNvPr id="943" name="Google Shape;943;p76"/>
          <p:cNvPicPr preferRelativeResize="0"/>
          <p:nvPr/>
        </p:nvPicPr>
        <p:blipFill>
          <a:blip r:embed="rId5">
            <a:alphaModFix/>
          </a:blip>
          <a:stretch>
            <a:fillRect/>
          </a:stretch>
        </p:blipFill>
        <p:spPr>
          <a:xfrm>
            <a:off x="1528558" y="2700000"/>
            <a:ext cx="396000" cy="419100"/>
          </a:xfrm>
          <a:prstGeom prst="rect">
            <a:avLst/>
          </a:prstGeom>
          <a:noFill/>
          <a:ln>
            <a:noFill/>
          </a:ln>
        </p:spPr>
      </p:pic>
      <p:sp>
        <p:nvSpPr>
          <p:cNvPr id="944" name="Google Shape;944;p76"/>
          <p:cNvSpPr txBox="1"/>
          <p:nvPr>
            <p:ph idx="1" type="body"/>
          </p:nvPr>
        </p:nvSpPr>
        <p:spPr>
          <a:xfrm>
            <a:off x="5096600" y="2082225"/>
            <a:ext cx="677700" cy="3432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i="1" lang="en-GB" sz="1400">
                <a:latin typeface="Lexend"/>
                <a:ea typeface="Times"/>
                <a:cs typeface="Times"/>
                <a:sym typeface="Times"/>
              </a:rPr>
              <a:t>y</a:t>
            </a:r>
            <a:r>
              <a:rPr lang="en-GB" sz="1400">
                <a:latin typeface="Lexend"/>
                <a:ea typeface="Times"/>
                <a:cs typeface="Times"/>
                <a:sym typeface="Times"/>
              </a:rPr>
              <a:t> = </a:t>
            </a:r>
            <a:r>
              <a:rPr lang="en-GB" sz="1400">
                <a:latin typeface="Lexend"/>
                <a:ea typeface="Times"/>
                <a:cs typeface="Times"/>
                <a:sym typeface="Times"/>
              </a:rPr>
              <a:t>5</a:t>
            </a:r>
            <a:r>
              <a:rPr baseline="30000" lang="en-GB" sz="1400">
                <a:latin typeface="Lexend"/>
                <a:ea typeface="Times"/>
                <a:cs typeface="Times"/>
                <a:sym typeface="Times"/>
              </a:rPr>
              <a:t>2</a:t>
            </a:r>
            <a:r>
              <a:rPr baseline="30000" i="1" lang="en-GB" sz="1400">
                <a:latin typeface="Lexend"/>
                <a:ea typeface="Times"/>
                <a:cs typeface="Times"/>
                <a:sym typeface="Times"/>
              </a:rPr>
              <a:t>x</a:t>
            </a:r>
            <a:endParaRPr baseline="30000" i="1" sz="2000">
              <a:latin typeface="Times"/>
              <a:ea typeface="Times"/>
              <a:cs typeface="Times"/>
              <a:sym typeface="Times"/>
            </a:endParaRPr>
          </a:p>
        </p:txBody>
      </p:sp>
      <p:sp>
        <p:nvSpPr>
          <p:cNvPr id="945" name="Google Shape;945;p76"/>
          <p:cNvSpPr txBox="1"/>
          <p:nvPr>
            <p:ph idx="1" type="body"/>
          </p:nvPr>
        </p:nvSpPr>
        <p:spPr>
          <a:xfrm>
            <a:off x="6355000" y="2114550"/>
            <a:ext cx="961200" cy="3432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i="1" lang="en-GB" sz="1400">
                <a:latin typeface="Lexend"/>
                <a:ea typeface="Times"/>
                <a:cs typeface="Times"/>
                <a:sym typeface="Times"/>
              </a:rPr>
              <a:t>y</a:t>
            </a:r>
            <a:r>
              <a:rPr lang="en-GB" sz="1400">
                <a:latin typeface="Lexend"/>
                <a:ea typeface="Times"/>
                <a:cs typeface="Times"/>
                <a:sym typeface="Times"/>
              </a:rPr>
              <a:t> = 5</a:t>
            </a:r>
            <a:r>
              <a:rPr baseline="30000" lang="en-GB" sz="1400">
                <a:latin typeface="Lexend"/>
                <a:ea typeface="Times"/>
                <a:cs typeface="Times"/>
                <a:sym typeface="Times"/>
              </a:rPr>
              <a:t>(</a:t>
            </a:r>
            <a:r>
              <a:rPr baseline="30000" i="1" lang="en-GB" sz="1400">
                <a:latin typeface="Lexend"/>
                <a:ea typeface="Times"/>
                <a:cs typeface="Times"/>
                <a:sym typeface="Times"/>
              </a:rPr>
              <a:t>x</a:t>
            </a:r>
            <a:r>
              <a:rPr baseline="30000" i="1" lang="en-GB" sz="1400">
                <a:latin typeface="Lexend"/>
                <a:ea typeface="Times"/>
                <a:cs typeface="Times"/>
                <a:sym typeface="Times"/>
              </a:rPr>
              <a:t> </a:t>
            </a:r>
            <a:r>
              <a:rPr baseline="30000" lang="en-GB" sz="1400">
                <a:latin typeface="Lexend"/>
                <a:ea typeface="Times"/>
                <a:cs typeface="Times"/>
                <a:sym typeface="Times"/>
              </a:rPr>
              <a:t>+ 1)</a:t>
            </a:r>
            <a:endParaRPr baseline="30000" sz="2000">
              <a:latin typeface="Times"/>
              <a:ea typeface="Times"/>
              <a:cs typeface="Times"/>
              <a:sym typeface="Times"/>
            </a:endParaRPr>
          </a:p>
        </p:txBody>
      </p:sp>
      <p:sp>
        <p:nvSpPr>
          <p:cNvPr id="946" name="Google Shape;946;p76"/>
          <p:cNvSpPr txBox="1"/>
          <p:nvPr>
            <p:ph idx="1" type="body"/>
          </p:nvPr>
        </p:nvSpPr>
        <p:spPr>
          <a:xfrm>
            <a:off x="7258475" y="2501550"/>
            <a:ext cx="624600" cy="3432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i="1" lang="en-GB" sz="1400">
                <a:latin typeface="Lexend"/>
                <a:ea typeface="Times"/>
                <a:cs typeface="Times"/>
                <a:sym typeface="Times"/>
              </a:rPr>
              <a:t>y</a:t>
            </a:r>
            <a:r>
              <a:rPr lang="en-GB" sz="1400">
                <a:latin typeface="Lexend"/>
                <a:ea typeface="Times"/>
                <a:cs typeface="Times"/>
                <a:sym typeface="Times"/>
              </a:rPr>
              <a:t> = 5</a:t>
            </a:r>
            <a:r>
              <a:rPr baseline="30000" i="1" lang="en-GB" sz="1400">
                <a:latin typeface="Lexend"/>
                <a:ea typeface="Times"/>
                <a:cs typeface="Times"/>
                <a:sym typeface="Times"/>
              </a:rPr>
              <a:t>x </a:t>
            </a:r>
            <a:endParaRPr baseline="30000" sz="2000">
              <a:latin typeface="Times"/>
              <a:ea typeface="Times"/>
              <a:cs typeface="Times"/>
              <a:sym typeface="Times"/>
            </a:endParaRPr>
          </a:p>
        </p:txBody>
      </p:sp>
      <p:sp>
        <p:nvSpPr>
          <p:cNvPr id="947" name="Google Shape;947;p76"/>
          <p:cNvSpPr txBox="1"/>
          <p:nvPr>
            <p:ph idx="1" type="body"/>
          </p:nvPr>
        </p:nvSpPr>
        <p:spPr>
          <a:xfrm>
            <a:off x="7176925" y="4360225"/>
            <a:ext cx="961200" cy="3432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0" lIns="0" spcFirstLastPara="1" rIns="0" wrap="square" tIns="0">
            <a:normAutofit/>
          </a:bodyPr>
          <a:lstStyle/>
          <a:p>
            <a:pPr indent="0" lvl="0" marL="0" rtl="0" algn="l">
              <a:spcBef>
                <a:spcPts val="0"/>
              </a:spcBef>
              <a:spcAft>
                <a:spcPts val="0"/>
              </a:spcAft>
              <a:buNone/>
            </a:pPr>
            <a:r>
              <a:rPr i="1" lang="en-GB" sz="1400">
                <a:latin typeface="Lexend"/>
                <a:ea typeface="Times"/>
                <a:cs typeface="Times"/>
                <a:sym typeface="Times"/>
              </a:rPr>
              <a:t>y</a:t>
            </a:r>
            <a:r>
              <a:rPr lang="en-GB" sz="1400">
                <a:latin typeface="Lexend"/>
                <a:ea typeface="Times"/>
                <a:cs typeface="Times"/>
                <a:sym typeface="Times"/>
              </a:rPr>
              <a:t> = 5</a:t>
            </a:r>
            <a:r>
              <a:rPr baseline="30000" lang="en-GB" sz="1400">
                <a:latin typeface="Lexend"/>
                <a:ea typeface="Times"/>
                <a:cs typeface="Times"/>
                <a:sym typeface="Times"/>
              </a:rPr>
              <a:t>(</a:t>
            </a:r>
            <a:r>
              <a:rPr baseline="30000" i="1" lang="en-GB" sz="1400">
                <a:latin typeface="Lexend"/>
                <a:ea typeface="Times"/>
                <a:cs typeface="Times"/>
                <a:sym typeface="Times"/>
              </a:rPr>
              <a:t>x</a:t>
            </a:r>
            <a:r>
              <a:rPr baseline="30000" i="1" lang="en-GB" sz="1400">
                <a:latin typeface="Lexend"/>
                <a:ea typeface="Times"/>
                <a:cs typeface="Times"/>
                <a:sym typeface="Times"/>
              </a:rPr>
              <a:t> </a:t>
            </a:r>
            <a:r>
              <a:rPr baseline="30000" lang="en-GB" sz="1400">
                <a:latin typeface="Lexend"/>
                <a:ea typeface="Times"/>
                <a:cs typeface="Times"/>
                <a:sym typeface="Times"/>
              </a:rPr>
              <a:t>− 1)</a:t>
            </a:r>
            <a:r>
              <a:rPr baseline="30000" i="1" lang="en-GB" sz="1400">
                <a:latin typeface="Lexend"/>
                <a:ea typeface="Times"/>
                <a:cs typeface="Times"/>
                <a:sym typeface="Times"/>
              </a:rPr>
              <a:t> </a:t>
            </a:r>
            <a:endParaRPr baseline="30000" sz="2000">
              <a:latin typeface="Times"/>
              <a:ea typeface="Times"/>
              <a:cs typeface="Times"/>
              <a:sym typeface="Time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Qorsheynta taxanaha (sequences) iyadoo la isticmaalayo Desmos</a:t>
            </a:r>
            <a:endParaRPr/>
          </a:p>
        </p:txBody>
      </p:sp>
      <p:sp>
        <p:nvSpPr>
          <p:cNvPr id="953" name="Google Shape;953;p77"/>
          <p:cNvSpPr txBox="1"/>
          <p:nvPr>
            <p:ph idx="1" type="body"/>
          </p:nvPr>
        </p:nvSpPr>
        <p:spPr>
          <a:xfrm>
            <a:off x="324000" y="759300"/>
            <a:ext cx="8237700" cy="612600"/>
          </a:xfrm>
          <a:prstGeom prst="rect">
            <a:avLst/>
          </a:prstGeom>
        </p:spPr>
        <p:txBody>
          <a:bodyPr anchorCtr="0" anchor="t" bIns="0" lIns="0" spcFirstLastPara="1" rIns="0" wrap="square" tIns="0">
            <a:normAutofit/>
          </a:bodyPr>
          <a:lstStyle/>
          <a:p>
            <a:pPr indent="-349250" lvl="0" marL="457200" rtl="0" algn="l">
              <a:spcBef>
                <a:spcPts val="0"/>
              </a:spcBef>
              <a:spcAft>
                <a:spcPts val="0"/>
              </a:spcAft>
              <a:buSzPts val="1900"/>
              <a:buAutoNum type="arabicParenR"/>
            </a:pPr>
            <a:r>
              <a:rPr lang="en-GB" sz="1800">
                <a:latin typeface="Lexend"/>
              </a:rPr>
              <a:t>Cabdi wuxuu rabaa inuu ogaado haddii −10 uu ku jiro taxanaha 100 − 3n</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rPr>
              <a:t/>
            </a:r>
            <a:endParaRPr sz="1900"/>
          </a:p>
        </p:txBody>
      </p:sp>
      <p:pic>
        <p:nvPicPr>
          <p:cNvPr id="954" name="Google Shape;954;p77"/>
          <p:cNvPicPr preferRelativeResize="0"/>
          <p:nvPr/>
        </p:nvPicPr>
        <p:blipFill>
          <a:blip r:embed="rId3">
            <a:alphaModFix/>
          </a:blip>
          <a:stretch>
            <a:fillRect/>
          </a:stretch>
        </p:blipFill>
        <p:spPr>
          <a:xfrm>
            <a:off x="324000" y="2172550"/>
            <a:ext cx="1474374" cy="1618748"/>
          </a:xfrm>
          <a:prstGeom prst="rect">
            <a:avLst/>
          </a:prstGeom>
          <a:noFill/>
          <a:ln>
            <a:noFill/>
          </a:ln>
        </p:spPr>
      </p:pic>
      <p:sp>
        <p:nvSpPr>
          <p:cNvPr id="955" name="Google Shape;955;p77"/>
          <p:cNvSpPr txBox="1"/>
          <p:nvPr/>
        </p:nvSpPr>
        <p:spPr>
          <a:xfrm>
            <a:off x="220100" y="3633598"/>
            <a:ext cx="1379400" cy="585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800">
              <a:latin typeface="Lexend"/>
              <a:ea typeface="Lexend"/>
              <a:cs typeface="Lexend"/>
              <a:sym typeface="Lexend"/>
            </a:endParaRPr>
          </a:p>
        </p:txBody>
      </p:sp>
      <p:grpSp>
        <p:nvGrpSpPr>
          <p:cNvPr id="956" name="Google Shape;956;p77"/>
          <p:cNvGrpSpPr/>
          <p:nvPr/>
        </p:nvGrpSpPr>
        <p:grpSpPr>
          <a:xfrm>
            <a:off x="831779" y="992100"/>
            <a:ext cx="4435396" cy="1784074"/>
            <a:chOff x="1807233" y="1612129"/>
            <a:chExt cx="2238177" cy="1011151"/>
          </a:xfrm>
        </p:grpSpPr>
        <p:pic>
          <p:nvPicPr>
            <p:cNvPr id="957" name="Google Shape;957;p77"/>
            <p:cNvPicPr preferRelativeResize="0"/>
            <p:nvPr/>
          </p:nvPicPr>
          <p:blipFill rotWithShape="1">
            <a:blip r:embed="rId4">
              <a:alphaModFix/>
            </a:blip>
            <a:srcRect b="0" l="0" r="69082" t="56280"/>
            <a:stretch/>
          </p:blipFill>
          <p:spPr>
            <a:xfrm flipH="1">
              <a:off x="1807233" y="1612129"/>
              <a:ext cx="2238177" cy="1011151"/>
            </a:xfrm>
            <a:prstGeom prst="rect">
              <a:avLst/>
            </a:prstGeom>
            <a:noFill/>
            <a:ln>
              <a:noFill/>
            </a:ln>
          </p:spPr>
        </p:pic>
        <p:sp>
          <p:nvSpPr>
            <p:cNvPr id="958" name="Google Shape;958;p77"/>
            <p:cNvSpPr txBox="1"/>
            <p:nvPr/>
          </p:nvSpPr>
          <p:spPr>
            <a:xfrm flipH="1">
              <a:off x="1968540" y="1771134"/>
              <a:ext cx="1987200" cy="61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700">
                  <a:latin typeface="Lexend"/>
                  <a:ea typeface="Lexend"/>
                  <a:cs typeface="Lexend"/>
                  <a:sym typeface="Lexend"/>
                </a:rPr>
                <a:t>Waxaan sawiray xariiqyada y = 100 − 3n iyo y = −10. Way isgooyaan marka −10 waa eray ku jira taxanaha 100 − 3n</a:t>
              </a:r>
              <a:r>
                <a:rPr i="1" lang="en-GB" sz="1700">
                  <a:latin typeface="Times"/>
                  <a:ea typeface="Times"/>
                  <a:cs typeface="Times"/>
                  <a:sym typeface="Times"/>
                </a:rPr>
                <a:t/>
              </a:r>
              <a:r>
                <a:rPr lang="en-GB" sz="1700">
                  <a:latin typeface="Times"/>
                  <a:ea typeface="Times"/>
                  <a:cs typeface="Times"/>
                  <a:sym typeface="Times"/>
                </a:rPr>
                <a:t/>
              </a:r>
              <a:r>
                <a:rPr lang="en-GB" sz="1700">
                  <a:solidFill>
                    <a:schemeClr val="dk1"/>
                  </a:solidFill>
                  <a:latin typeface="Times"/>
                  <a:ea typeface="Times"/>
                  <a:cs typeface="Times"/>
                  <a:sym typeface="Times"/>
                </a:rPr>
                <a:t/>
              </a:r>
              <a:r>
                <a:rPr i="1" lang="en-GB" sz="1700">
                  <a:solidFill>
                    <a:schemeClr val="dk1"/>
                  </a:solidFill>
                  <a:latin typeface="Times"/>
                  <a:ea typeface="Times"/>
                  <a:cs typeface="Times"/>
                  <a:sym typeface="Times"/>
                </a:rPr>
                <a:t/>
              </a:r>
              <a:r>
                <a:rPr lang="en-GB" sz="1700">
                  <a:latin typeface="Lexend"/>
                  <a:ea typeface="Lexend"/>
                  <a:cs typeface="Lexend"/>
                  <a:sym typeface="Lexend"/>
                </a:rPr>
                <a:t/>
              </a:r>
              <a:r>
                <a:rPr i="1" lang="en-GB" sz="1700">
                  <a:solidFill>
                    <a:schemeClr val="dk1"/>
                  </a:solidFill>
                  <a:latin typeface="Times"/>
                  <a:ea typeface="Times"/>
                  <a:cs typeface="Times"/>
                  <a:sym typeface="Times"/>
                </a:rPr>
                <a:t/>
              </a:r>
              <a:r>
                <a:rPr lang="en-GB" sz="1700">
                  <a:solidFill>
                    <a:schemeClr val="dk1"/>
                  </a:solidFill>
                  <a:latin typeface="Times"/>
                  <a:ea typeface="Times"/>
                  <a:cs typeface="Times"/>
                  <a:sym typeface="Times"/>
                </a:rPr>
                <a:t/>
              </a:r>
              <a:r>
                <a:rPr lang="en-GB" sz="1700">
                  <a:solidFill>
                    <a:schemeClr val="dk1"/>
                  </a:solidFill>
                  <a:latin typeface="Lexend"/>
                  <a:ea typeface="Lexend"/>
                  <a:cs typeface="Lexend"/>
                  <a:sym typeface="Lexend"/>
                </a:rPr>
                <a:t/>
              </a:r>
              <a:r>
                <a:rPr lang="en-GB" sz="1700">
                  <a:solidFill>
                    <a:schemeClr val="dk1"/>
                  </a:solidFill>
                  <a:latin typeface="Times"/>
                  <a:ea typeface="Times"/>
                  <a:cs typeface="Times"/>
                  <a:sym typeface="Times"/>
                </a:rPr>
                <a:t/>
              </a:r>
              <a:r>
                <a:rPr i="1" lang="en-GB" sz="1700">
                  <a:solidFill>
                    <a:schemeClr val="dk1"/>
                  </a:solidFill>
                  <a:latin typeface="Times"/>
                  <a:ea typeface="Times"/>
                  <a:cs typeface="Times"/>
                  <a:sym typeface="Times"/>
                </a:rPr>
                <a:t/>
              </a:r>
              <a:r>
                <a:rPr lang="en-GB" sz="1700">
                  <a:solidFill>
                    <a:schemeClr val="dk1"/>
                  </a:solidFill>
                  <a:latin typeface="Lexend"/>
                  <a:ea typeface="Lexend"/>
                  <a:cs typeface="Lexend"/>
                  <a:sym typeface="Lexend"/>
                </a:rPr>
                <a:t/>
              </a:r>
              <a:endParaRPr sz="2000">
                <a:solidFill>
                  <a:srgbClr val="000000"/>
                </a:solidFill>
                <a:latin typeface="Times"/>
                <a:ea typeface="Times"/>
                <a:cs typeface="Times"/>
                <a:sym typeface="Times"/>
              </a:endParaRPr>
            </a:p>
          </p:txBody>
        </p:sp>
      </p:grpSp>
      <p:sp>
        <p:nvSpPr>
          <p:cNvPr id="959" name="Google Shape;959;p77"/>
          <p:cNvSpPr txBox="1"/>
          <p:nvPr>
            <p:ph idx="1" type="body"/>
          </p:nvPr>
        </p:nvSpPr>
        <p:spPr>
          <a:xfrm>
            <a:off x="1907850" y="2751825"/>
            <a:ext cx="3968100" cy="6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Maxaa Cabdi si sax ah u sameeyay?</a:t>
            </a:r>
            <a:r>
              <a:rPr lang="en-GB" sz="1400">
                <a:latin typeface="Lexend"/>
              </a:rPr>
              <a:t/>
            </a:r>
            <a:endParaRPr sz="1800"/>
          </a:p>
        </p:txBody>
      </p:sp>
      <p:sp>
        <p:nvSpPr>
          <p:cNvPr id="960" name="Google Shape;960;p77"/>
          <p:cNvSpPr txBox="1"/>
          <p:nvPr>
            <p:ph idx="1" type="body"/>
          </p:nvPr>
        </p:nvSpPr>
        <p:spPr>
          <a:xfrm>
            <a:off x="1798375" y="3769349"/>
            <a:ext cx="6337800" cy="3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U sharax Cabdi qaladka uu sameeyay.</a:t>
            </a:r>
            <a:r>
              <a:rPr lang="en-GB" sz="1400">
                <a:latin typeface="Lexend"/>
              </a:rPr>
              <a:t/>
            </a:r>
            <a:endParaRPr sz="1800"/>
          </a:p>
        </p:txBody>
      </p:sp>
      <p:pic>
        <p:nvPicPr>
          <p:cNvPr id="961" name="Google Shape;961;p77"/>
          <p:cNvPicPr preferRelativeResize="0"/>
          <p:nvPr/>
        </p:nvPicPr>
        <p:blipFill>
          <a:blip r:embed="rId5">
            <a:alphaModFix/>
          </a:blip>
          <a:stretch>
            <a:fillRect/>
          </a:stretch>
        </p:blipFill>
        <p:spPr>
          <a:xfrm>
            <a:off x="6088563" y="1182525"/>
            <a:ext cx="2670226" cy="2525700"/>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Qorsheynta taxanaha (sequences) iyadoo la isticmaalayo Desmos</a:t>
            </a:r>
            <a:endParaRPr/>
          </a:p>
        </p:txBody>
      </p:sp>
      <p:sp>
        <p:nvSpPr>
          <p:cNvPr id="967" name="Google Shape;967;p78"/>
          <p:cNvSpPr txBox="1"/>
          <p:nvPr>
            <p:ph idx="1" type="body"/>
          </p:nvPr>
        </p:nvSpPr>
        <p:spPr>
          <a:xfrm>
            <a:off x="324000" y="759300"/>
            <a:ext cx="84960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Isticmaal Desmos si aad ugu dhigto taxanahan xeerarkooda nth term</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900"/>
          </a:p>
        </p:txBody>
      </p:sp>
      <p:sp>
        <p:nvSpPr>
          <p:cNvPr id="968" name="Google Shape;968;p78"/>
          <p:cNvSpPr txBox="1"/>
          <p:nvPr>
            <p:ph idx="1" type="body"/>
          </p:nvPr>
        </p:nvSpPr>
        <p:spPr>
          <a:xfrm>
            <a:off x="324000" y="1272900"/>
            <a:ext cx="4864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Taxane joomateri (Geometric sequence) oo leh shanta koobaad: 2, 4, 8, 16, 32, …</a:t>
            </a:r>
            <a:r>
              <a:rPr lang="en-GB" sz="1400">
                <a:latin typeface="Lexend"/>
              </a:rPr>
              <a:t/>
            </a:r>
            <a:endParaRPr sz="1800"/>
          </a:p>
        </p:txBody>
      </p:sp>
      <p:sp>
        <p:nvSpPr>
          <p:cNvPr id="969" name="Google Shape;969;p78"/>
          <p:cNvSpPr txBox="1"/>
          <p:nvPr>
            <p:ph idx="1" type="body"/>
          </p:nvPr>
        </p:nvSpPr>
        <p:spPr>
          <a:xfrm>
            <a:off x="324000" y="2019650"/>
            <a:ext cx="4864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Taxane joomateri (Geometric sequence) oo leh shanta koobaad: 8, 16, 32, 64, 128, …</a:t>
            </a:r>
            <a:endParaRPr sz="1800"/>
          </a:p>
        </p:txBody>
      </p:sp>
      <p:sp>
        <p:nvSpPr>
          <p:cNvPr id="970" name="Google Shape;970;p78"/>
          <p:cNvSpPr txBox="1"/>
          <p:nvPr>
            <p:ph idx="1" type="body"/>
          </p:nvPr>
        </p:nvSpPr>
        <p:spPr>
          <a:xfrm>
            <a:off x="324000" y="2766425"/>
            <a:ext cx="49920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Taxane joomateri (Geometric sequence) oo leh shanta koobaad: 6, 12, 24, 48, 96, …</a:t>
            </a:r>
            <a:r>
              <a:rPr lang="en-GB" sz="1400">
                <a:latin typeface="Lexend"/>
              </a:rPr>
              <a:t/>
            </a:r>
            <a:endParaRPr sz="1800"/>
          </a:p>
        </p:txBody>
      </p:sp>
      <p:sp>
        <p:nvSpPr>
          <p:cNvPr id="971" name="Google Shape;971;p78"/>
          <p:cNvSpPr txBox="1"/>
          <p:nvPr>
            <p:ph idx="1" type="body"/>
          </p:nvPr>
        </p:nvSpPr>
        <p:spPr>
          <a:xfrm>
            <a:off x="324000" y="3513175"/>
            <a:ext cx="49920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Taxane joomateri (Geometric sequence) oo leh shanta koobaad: 6, 18, 54, 162, 486, …</a:t>
            </a:r>
            <a:r>
              <a:rPr lang="en-GB" sz="1400">
                <a:latin typeface="Lexend"/>
              </a:rPr>
              <a:t/>
            </a:r>
            <a:endParaRPr sz="1800"/>
          </a:p>
        </p:txBody>
      </p:sp>
      <p:sp>
        <p:nvSpPr>
          <p:cNvPr id="972" name="Google Shape;972;p78"/>
          <p:cNvSpPr txBox="1"/>
          <p:nvPr>
            <p:ph idx="1" type="body"/>
          </p:nvPr>
        </p:nvSpPr>
        <p:spPr>
          <a:xfrm>
            <a:off x="324000" y="4259950"/>
            <a:ext cx="4864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 Taxane joomateri (Geometric sequence) oo leh shanta koobaad: 12, 36, 108, 324, 972, …</a:t>
            </a:r>
            <a:r>
              <a:rPr lang="en-GB" sz="1400">
                <a:latin typeface="Lexend"/>
              </a:rPr>
              <a:t/>
            </a:r>
            <a:endParaRPr sz="1800"/>
          </a:p>
        </p:txBody>
      </p:sp>
      <p:sp>
        <p:nvSpPr>
          <p:cNvPr id="973" name="Google Shape;973;p78"/>
          <p:cNvSpPr txBox="1"/>
          <p:nvPr>
            <p:ph idx="1" type="body"/>
          </p:nvPr>
        </p:nvSpPr>
        <p:spPr>
          <a:xfrm>
            <a:off x="6256800" y="12729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4 </a:t>
            </a:r>
            <a:r>
              <a:rPr lang="en-GB" sz="1800">
                <a:solidFill>
                  <a:srgbClr val="222222"/>
                </a:solidFill>
                <a:latin typeface="Lexend"/>
                <a:ea typeface="Times"/>
                <a:cs typeface="Times"/>
                <a:sym typeface="Times"/>
              </a:rPr>
              <a:t>× 3</a:t>
            </a:r>
            <a:r>
              <a:rPr baseline="30000" i="1" lang="en-GB" sz="1800">
                <a:solidFill>
                  <a:srgbClr val="222222"/>
                </a:solidFill>
                <a:latin typeface="Lexend"/>
                <a:ea typeface="Times"/>
                <a:cs typeface="Times"/>
                <a:sym typeface="Times"/>
              </a:rPr>
              <a:t>n</a:t>
            </a:r>
            <a:endParaRPr baseline="30000" i="1" sz="2000">
              <a:latin typeface="Times"/>
              <a:ea typeface="Times"/>
              <a:cs typeface="Times"/>
              <a:sym typeface="Times"/>
            </a:endParaRPr>
          </a:p>
        </p:txBody>
      </p:sp>
      <p:sp>
        <p:nvSpPr>
          <p:cNvPr id="974" name="Google Shape;974;p78"/>
          <p:cNvSpPr txBox="1"/>
          <p:nvPr>
            <p:ph idx="1" type="body"/>
          </p:nvPr>
        </p:nvSpPr>
        <p:spPr>
          <a:xfrm>
            <a:off x="6256800" y="20349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3</a:t>
            </a:r>
            <a:r>
              <a:rPr lang="en-GB" sz="1800">
                <a:latin typeface="Lexend"/>
                <a:ea typeface="Times"/>
                <a:cs typeface="Times"/>
                <a:sym typeface="Times"/>
              </a:rPr>
              <a:t> </a:t>
            </a:r>
            <a:r>
              <a:rPr lang="en-GB" sz="1800">
                <a:solidFill>
                  <a:srgbClr val="222222"/>
                </a:solidFill>
                <a:latin typeface="Lexend"/>
                <a:ea typeface="Times"/>
                <a:cs typeface="Times"/>
                <a:sym typeface="Times"/>
              </a:rPr>
              <a:t>× 2</a:t>
            </a:r>
            <a:r>
              <a:rPr baseline="30000" i="1" lang="en-GB" sz="1800">
                <a:solidFill>
                  <a:srgbClr val="222222"/>
                </a:solidFill>
                <a:latin typeface="Lexend"/>
                <a:ea typeface="Times"/>
                <a:cs typeface="Times"/>
                <a:sym typeface="Times"/>
              </a:rPr>
              <a:t>n</a:t>
            </a:r>
            <a:endParaRPr baseline="30000" i="1" sz="2000">
              <a:latin typeface="Times"/>
              <a:ea typeface="Times"/>
              <a:cs typeface="Times"/>
              <a:sym typeface="Times"/>
            </a:endParaRPr>
          </a:p>
        </p:txBody>
      </p:sp>
      <p:sp>
        <p:nvSpPr>
          <p:cNvPr id="975" name="Google Shape;975;p78"/>
          <p:cNvSpPr txBox="1"/>
          <p:nvPr>
            <p:ph idx="1" type="body"/>
          </p:nvPr>
        </p:nvSpPr>
        <p:spPr>
          <a:xfrm>
            <a:off x="6256800" y="27969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3</a:t>
            </a:r>
            <a:r>
              <a:rPr baseline="30000" i="1" lang="en-GB" sz="1800">
                <a:solidFill>
                  <a:srgbClr val="222222"/>
                </a:solidFill>
                <a:latin typeface="Lexend"/>
                <a:ea typeface="Times"/>
                <a:cs typeface="Times"/>
                <a:sym typeface="Times"/>
              </a:rPr>
              <a:t>n</a:t>
            </a:r>
            <a:endParaRPr baseline="30000" i="1" sz="2000">
              <a:latin typeface="Times"/>
              <a:ea typeface="Times"/>
              <a:cs typeface="Times"/>
              <a:sym typeface="Times"/>
            </a:endParaRPr>
          </a:p>
        </p:txBody>
      </p:sp>
      <p:sp>
        <p:nvSpPr>
          <p:cNvPr id="976" name="Google Shape;976;p78"/>
          <p:cNvSpPr txBox="1"/>
          <p:nvPr>
            <p:ph idx="1" type="body"/>
          </p:nvPr>
        </p:nvSpPr>
        <p:spPr>
          <a:xfrm>
            <a:off x="6256800" y="34827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2</a:t>
            </a:r>
            <a:r>
              <a:rPr baseline="30000" lang="en-GB" sz="1800">
                <a:latin typeface="Lexend"/>
                <a:ea typeface="Times"/>
                <a:cs typeface="Times"/>
                <a:sym typeface="Times"/>
              </a:rPr>
              <a:t>n</a:t>
            </a:r>
            <a:r>
              <a:rPr lang="en-GB" sz="1800">
                <a:latin typeface="Lexend"/>
                <a:ea typeface="Times"/>
                <a:cs typeface="Times"/>
                <a:sym typeface="Times"/>
              </a:rPr>
              <a:t> </a:t>
            </a:r>
            <a:endParaRPr baseline="30000" i="1" sz="2000">
              <a:latin typeface="Times"/>
              <a:ea typeface="Times"/>
              <a:cs typeface="Times"/>
              <a:sym typeface="Times"/>
            </a:endParaRPr>
          </a:p>
        </p:txBody>
      </p:sp>
      <p:sp>
        <p:nvSpPr>
          <p:cNvPr id="977" name="Google Shape;977;p78"/>
          <p:cNvSpPr txBox="1"/>
          <p:nvPr>
            <p:ph idx="1" type="body"/>
          </p:nvPr>
        </p:nvSpPr>
        <p:spPr>
          <a:xfrm>
            <a:off x="6256800" y="42447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2</a:t>
            </a:r>
            <a:r>
              <a:rPr baseline="30000" lang="en-GB" sz="1800">
                <a:latin typeface="Lexend"/>
                <a:ea typeface="Times"/>
                <a:cs typeface="Times"/>
                <a:sym typeface="Times"/>
              </a:rPr>
              <a:t>n + 2</a:t>
            </a:r>
            <a:r>
              <a:rPr lang="en-GB" sz="1800">
                <a:latin typeface="Lexend"/>
                <a:ea typeface="Times"/>
                <a:cs typeface="Times"/>
                <a:sym typeface="Times"/>
              </a:rPr>
              <a:t> </a:t>
            </a:r>
            <a:endParaRPr baseline="30000" i="1" sz="2000">
              <a:latin typeface="Times"/>
              <a:ea typeface="Times"/>
              <a:cs typeface="Times"/>
              <a:sym typeface="Time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Qorsheynta taxanaha iyadoo la isticmaalayo Desmos</a:t>
            </a:r>
            <a:endParaRPr/>
          </a:p>
        </p:txBody>
      </p:sp>
      <p:sp>
        <p:nvSpPr>
          <p:cNvPr id="983" name="Google Shape;983;p79"/>
          <p:cNvSpPr txBox="1"/>
          <p:nvPr>
            <p:ph idx="1" type="body"/>
          </p:nvPr>
        </p:nvSpPr>
        <p:spPr>
          <a:xfrm>
            <a:off x="324000" y="755063"/>
            <a:ext cx="8496000" cy="6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Isticmaal software garaafyada si aad uga caawiso su'aalahan soo socda.</a:t>
            </a:r>
            <a:endParaRPr sz="1800"/>
          </a:p>
        </p:txBody>
      </p:sp>
      <p:sp>
        <p:nvSpPr>
          <p:cNvPr id="984" name="Google Shape;984;p79"/>
          <p:cNvSpPr txBox="1"/>
          <p:nvPr>
            <p:ph idx="1" type="body"/>
          </p:nvPr>
        </p:nvSpPr>
        <p:spPr>
          <a:xfrm>
            <a:off x="324000" y="1202413"/>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Ma nambarka 30 ayaa ku jira taxanahan?</a:t>
            </a:r>
            <a:endParaRPr sz="1800"/>
          </a:p>
        </p:txBody>
      </p:sp>
      <p:graphicFrame>
        <p:nvGraphicFramePr>
          <p:cNvPr id="985" name="Google Shape;985;p79"/>
          <p:cNvGraphicFramePr/>
          <p:nvPr/>
        </p:nvGraphicFramePr>
        <p:xfrm>
          <a:off x="4765424" y="1072695"/>
          <a:ext cx="3000000" cy="3000000"/>
        </p:xfrm>
        <a:graphic>
          <a:graphicData uri="http://schemas.openxmlformats.org/drawingml/2006/table">
            <a:tbl>
              <a:tblPr>
                <a:noFill/>
                <a:tableStyleId>{DDCAEAE3-CF4D-405B-8A84-91F447B521C0}</a:tableStyleId>
              </a:tblPr>
              <a:tblGrid>
                <a:gridCol w="1313975"/>
                <a:gridCol w="428350"/>
                <a:gridCol w="428350"/>
                <a:gridCol w="428350"/>
                <a:gridCol w="428350"/>
                <a:gridCol w="1027150"/>
              </a:tblGrid>
              <a:tr h="357875">
                <a:tc>
                  <a:txBody>
                    <a:bodyPr/>
                    <a:lstStyle/>
                    <a:p>
                      <a:pPr indent="0" lvl="0" marL="0" rtl="0" algn="l">
                        <a:spcBef>
                          <a:spcPts val="0"/>
                        </a:spcBef>
                        <a:spcAft>
                          <a:spcPts val="0"/>
                        </a:spcAft>
                        <a:buNone/>
                      </a:pPr>
                      <a:r>
                        <a:rPr lang="en-GB" sz="1300">
                          <a:latin typeface="Lexend"/>
                          <a:ea typeface="Lexend"/>
                          <a:cs typeface="Lexend"/>
                          <a:sym typeface="Lexend"/>
                        </a:rPr>
                        <a:t>Nambarka taxanaha (Term number)</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300">
                          <a:latin typeface="Lexend"/>
                          <a:ea typeface="Lexend"/>
                          <a:cs typeface="Lexend"/>
                          <a:sym typeface="Lexend"/>
                        </a:rPr>
                        <a:t>Taxane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700">
                          <a:solidFill>
                            <a:srgbClr val="222222"/>
                          </a:solidFill>
                          <a:latin typeface="Times"/>
                          <a:ea typeface="Times"/>
                          <a:cs typeface="Times"/>
                          <a:sym typeface="Times"/>
                        </a:rPr>
                        <a:t>−1.5</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0.6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2.7</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4.8</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2.1</a:t>
                      </a:r>
                      <a:r>
                        <a:rPr i="1" lang="en-GB" sz="1700">
                          <a:latin typeface="Times"/>
                          <a:ea typeface="Times"/>
                          <a:cs typeface="Times"/>
                          <a:sym typeface="Times"/>
                        </a:rPr>
                        <a:t>n </a:t>
                      </a:r>
                      <a:r>
                        <a:rPr lang="en-GB" sz="1700">
                          <a:solidFill>
                            <a:srgbClr val="222222"/>
                          </a:solidFill>
                          <a:latin typeface="Times"/>
                          <a:ea typeface="Times"/>
                          <a:cs typeface="Times"/>
                          <a:sym typeface="Times"/>
                        </a:rPr>
                        <a:t>− </a:t>
                      </a:r>
                      <a:r>
                        <a:rPr lang="en-GB" sz="1700">
                          <a:latin typeface="Times"/>
                          <a:ea typeface="Times"/>
                          <a:cs typeface="Times"/>
                          <a:sym typeface="Times"/>
                        </a:rPr>
                        <a:t>3.6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86" name="Google Shape;986;p79"/>
          <p:cNvSpPr txBox="1"/>
          <p:nvPr>
            <p:ph idx="1" type="body"/>
          </p:nvPr>
        </p:nvSpPr>
        <p:spPr>
          <a:xfrm>
            <a:off x="324000" y="2121050"/>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Ma nambarka 324 ayaa ku jira taxanahan?</a:t>
            </a:r>
            <a:r>
              <a:rPr lang="en-GB" sz="1400">
                <a:latin typeface="Lexend"/>
              </a:rPr>
              <a:t/>
            </a:r>
            <a:endParaRPr sz="1800"/>
          </a:p>
        </p:txBody>
      </p:sp>
      <p:sp>
        <p:nvSpPr>
          <p:cNvPr id="987" name="Google Shape;987;p79"/>
          <p:cNvSpPr txBox="1"/>
          <p:nvPr>
            <p:ph idx="1" type="body"/>
          </p:nvPr>
        </p:nvSpPr>
        <p:spPr>
          <a:xfrm>
            <a:off x="324000" y="3035450"/>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Ma nambarka 1280 ayaa ku jira taxanahan?</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1800"/>
          </a:p>
        </p:txBody>
      </p:sp>
      <p:sp>
        <p:nvSpPr>
          <p:cNvPr id="988" name="Google Shape;988;p79"/>
          <p:cNvSpPr txBox="1"/>
          <p:nvPr>
            <p:ph idx="1" type="body"/>
          </p:nvPr>
        </p:nvSpPr>
        <p:spPr>
          <a:xfrm>
            <a:off x="324000" y="3949850"/>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Ma nambarka 4004 ayaa ku jira taxanahan?</a:t>
            </a:r>
            <a:r>
              <a:rPr lang="en-GB" sz="1400">
                <a:latin typeface="Lexend"/>
              </a:rPr>
              <a:t/>
            </a:r>
            <a:endParaRPr sz="1800"/>
          </a:p>
        </p:txBody>
      </p:sp>
      <p:graphicFrame>
        <p:nvGraphicFramePr>
          <p:cNvPr id="989" name="Google Shape;989;p79"/>
          <p:cNvGraphicFramePr/>
          <p:nvPr/>
        </p:nvGraphicFramePr>
        <p:xfrm>
          <a:off x="4765424" y="1987095"/>
          <a:ext cx="3000000" cy="3000000"/>
        </p:xfrm>
        <a:graphic>
          <a:graphicData uri="http://schemas.openxmlformats.org/drawingml/2006/table">
            <a:tbl>
              <a:tblPr>
                <a:noFill/>
                <a:tableStyleId>{DDCAEAE3-CF4D-405B-8A84-91F447B521C0}</a:tableStyleId>
              </a:tblPr>
              <a:tblGrid>
                <a:gridCol w="1313975"/>
                <a:gridCol w="427700"/>
                <a:gridCol w="427700"/>
                <a:gridCol w="427700"/>
                <a:gridCol w="427700"/>
                <a:gridCol w="1029725"/>
              </a:tblGrid>
              <a:tr h="357875">
                <a:tc>
                  <a:txBody>
                    <a:bodyPr/>
                    <a:lstStyle/>
                    <a:p>
                      <a:pPr indent="0" lvl="0" marL="0" rtl="0" algn="l">
                        <a:spcBef>
                          <a:spcPts val="0"/>
                        </a:spcBef>
                        <a:spcAft>
                          <a:spcPts val="0"/>
                        </a:spcAft>
                        <a:buNone/>
                      </a:pPr>
                      <a:r>
                        <a:rPr lang="en-GB" sz="1300">
                          <a:latin typeface="Lexend"/>
                          <a:ea typeface="Lexend"/>
                          <a:cs typeface="Lexend"/>
                          <a:sym typeface="Lexend"/>
                        </a:rPr>
                        <a:t>Nambarka taxanaha (Term number)</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300">
                          <a:latin typeface="Lexend"/>
                          <a:ea typeface="Lexend"/>
                          <a:cs typeface="Lexend"/>
                          <a:sym typeface="Lexend"/>
                        </a:rPr>
                        <a:t>Taxane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8</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72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216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8 </a:t>
                      </a:r>
                      <a:r>
                        <a:rPr lang="en-GB" sz="2000">
                          <a:solidFill>
                            <a:srgbClr val="222222"/>
                          </a:solidFill>
                          <a:latin typeface="Times"/>
                          <a:ea typeface="Times"/>
                          <a:cs typeface="Times"/>
                          <a:sym typeface="Times"/>
                        </a:rPr>
                        <a:t>×</a:t>
                      </a:r>
                      <a:r>
                        <a:rPr lang="en-GB" sz="1700">
                          <a:latin typeface="Times"/>
                          <a:ea typeface="Times"/>
                          <a:cs typeface="Times"/>
                          <a:sym typeface="Times"/>
                        </a:rPr>
                        <a:t> 3</a:t>
                      </a:r>
                      <a:r>
                        <a:rPr baseline="30000" i="1" lang="en-GB" sz="2700">
                          <a:solidFill>
                            <a:schemeClr val="dk1"/>
                          </a:solidFill>
                          <a:latin typeface="Times"/>
                          <a:ea typeface="Times"/>
                          <a:cs typeface="Times"/>
                          <a:sym typeface="Times"/>
                        </a:rPr>
                        <a:t>n </a:t>
                      </a:r>
                      <a:r>
                        <a:rPr baseline="30000" lang="en-GB" sz="2700">
                          <a:solidFill>
                            <a:schemeClr val="dk1"/>
                          </a:solidFill>
                          <a:latin typeface="Times"/>
                          <a:ea typeface="Times"/>
                          <a:cs typeface="Times"/>
                          <a:sym typeface="Times"/>
                        </a:rPr>
                        <a:t>− 1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990" name="Google Shape;990;p79"/>
          <p:cNvGraphicFramePr/>
          <p:nvPr/>
        </p:nvGraphicFramePr>
        <p:xfrm>
          <a:off x="4765424" y="2901495"/>
          <a:ext cx="3000000" cy="3000000"/>
        </p:xfrm>
        <a:graphic>
          <a:graphicData uri="http://schemas.openxmlformats.org/drawingml/2006/table">
            <a:tbl>
              <a:tblPr>
                <a:noFill/>
                <a:tableStyleId>{DDCAEAE3-CF4D-405B-8A84-91F447B521C0}</a:tableStyleId>
              </a:tblPr>
              <a:tblGrid>
                <a:gridCol w="1313975"/>
                <a:gridCol w="428350"/>
                <a:gridCol w="428350"/>
                <a:gridCol w="428350"/>
                <a:gridCol w="428350"/>
                <a:gridCol w="1027150"/>
              </a:tblGrid>
              <a:tr h="357875">
                <a:tc>
                  <a:txBody>
                    <a:bodyPr/>
                    <a:lstStyle/>
                    <a:p>
                      <a:pPr indent="0" lvl="0" marL="0" rtl="0" algn="l">
                        <a:spcBef>
                          <a:spcPts val="0"/>
                        </a:spcBef>
                        <a:spcAft>
                          <a:spcPts val="0"/>
                        </a:spcAft>
                        <a:buNone/>
                      </a:pPr>
                      <a:r>
                        <a:rPr lang="en-GB" sz="1300">
                          <a:latin typeface="Lexend"/>
                          <a:ea typeface="Lexend"/>
                          <a:cs typeface="Lexend"/>
                          <a:sym typeface="Lexend"/>
                        </a:rPr>
                        <a:t>Nambarka taxanaha (Term number)</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300">
                          <a:latin typeface="Lexend"/>
                          <a:ea typeface="Lexend"/>
                          <a:cs typeface="Lexend"/>
                          <a:sym typeface="Lexend"/>
                        </a:rPr>
                        <a:t>Taxane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80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a:ea typeface="Times"/>
                          <a:cs typeface="Times"/>
                          <a:sym typeface="Times"/>
                        </a:rPr>
                        <a:t>5 </a:t>
                      </a:r>
                      <a:r>
                        <a:rPr lang="en-GB" sz="1700">
                          <a:solidFill>
                            <a:srgbClr val="222222"/>
                          </a:solidFill>
                          <a:latin typeface="Times"/>
                          <a:ea typeface="Times"/>
                          <a:cs typeface="Times"/>
                          <a:sym typeface="Times"/>
                        </a:rPr>
                        <a:t>×</a:t>
                      </a:r>
                      <a:r>
                        <a:rPr lang="en-GB" sz="1700">
                          <a:solidFill>
                            <a:schemeClr val="dk1"/>
                          </a:solidFill>
                          <a:latin typeface="Times"/>
                          <a:ea typeface="Times"/>
                          <a:cs typeface="Times"/>
                          <a:sym typeface="Times"/>
                        </a:rPr>
                        <a:t> 2</a:t>
                      </a:r>
                      <a:r>
                        <a:rPr baseline="30000" i="1" lang="en-GB" sz="1700">
                          <a:solidFill>
                            <a:schemeClr val="dk1"/>
                          </a:solidFill>
                          <a:latin typeface="Times"/>
                          <a:ea typeface="Times"/>
                          <a:cs typeface="Times"/>
                          <a:sym typeface="Times"/>
                        </a:rPr>
                        <a:t>n </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991" name="Google Shape;991;p79"/>
          <p:cNvGraphicFramePr/>
          <p:nvPr/>
        </p:nvGraphicFramePr>
        <p:xfrm>
          <a:off x="4765424" y="3815895"/>
          <a:ext cx="3000000" cy="3000000"/>
        </p:xfrm>
        <a:graphic>
          <a:graphicData uri="http://schemas.openxmlformats.org/drawingml/2006/table">
            <a:tbl>
              <a:tblPr>
                <a:noFill/>
                <a:tableStyleId>{DDCAEAE3-CF4D-405B-8A84-91F447B521C0}</a:tableStyleId>
              </a:tblPr>
              <a:tblGrid>
                <a:gridCol w="1313975"/>
                <a:gridCol w="428350"/>
                <a:gridCol w="428350"/>
                <a:gridCol w="428350"/>
                <a:gridCol w="507150"/>
                <a:gridCol w="948350"/>
              </a:tblGrid>
              <a:tr h="315225">
                <a:tc>
                  <a:txBody>
                    <a:bodyPr/>
                    <a:lstStyle/>
                    <a:p>
                      <a:pPr indent="0" lvl="0" marL="0" rtl="0" algn="l">
                        <a:spcBef>
                          <a:spcPts val="0"/>
                        </a:spcBef>
                        <a:spcAft>
                          <a:spcPts val="0"/>
                        </a:spcAft>
                        <a:buNone/>
                      </a:pPr>
                      <a:r>
                        <a:rPr lang="en-GB" sz="1300">
                          <a:latin typeface="Lexend"/>
                          <a:ea typeface="Lexend"/>
                          <a:cs typeface="Lexend"/>
                          <a:sym typeface="Lexend"/>
                        </a:rPr>
                        <a:t>Nambarka taxanaha (Term number)</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300">
                          <a:latin typeface="Lexend"/>
                          <a:ea typeface="Lexend"/>
                          <a:cs typeface="Lexend"/>
                          <a:sym typeface="Lexend"/>
                        </a:rPr>
                        <a:t>Taxane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64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256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700">
                          <a:solidFill>
                            <a:schemeClr val="dk1"/>
                          </a:solidFill>
                          <a:latin typeface="Times"/>
                          <a:ea typeface="Times"/>
                          <a:cs typeface="Times"/>
                          <a:sym typeface="Times"/>
                        </a:rPr>
                        <a:t>4</a:t>
                      </a:r>
                      <a:r>
                        <a:rPr baseline="30000" i="1" lang="en-GB" sz="1700">
                          <a:solidFill>
                            <a:schemeClr val="dk1"/>
                          </a:solidFill>
                          <a:latin typeface="Times"/>
                          <a:ea typeface="Times"/>
                          <a:cs typeface="Times"/>
                          <a:sym typeface="Times"/>
                        </a:rPr>
                        <a:t>n </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80"/>
          <p:cNvSpPr txBox="1"/>
          <p:nvPr>
            <p:ph idx="4294967295" type="body"/>
          </p:nvPr>
        </p:nvSpPr>
        <p:spPr>
          <a:xfrm>
            <a:off x="1920725" y="3079075"/>
            <a:ext cx="3968100" cy="5859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Wuxuu sawiray khadadka saxda ah wuxuuna raadiyay barta isgoyska (intersection point).</a:t>
            </a:r>
            <a:endParaRPr sz="2000">
              <a:latin typeface="Kalam"/>
              <a:ea typeface="Kalam"/>
              <a:cs typeface="Kalam"/>
              <a:sym typeface="Kalam"/>
            </a:endParaRPr>
          </a:p>
        </p:txBody>
      </p:sp>
      <p:sp>
        <p:nvSpPr>
          <p:cNvPr id="997" name="Google Shape;997;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Qorsheynta taxanaha iyadoo la isticmaalayo Desmos</a:t>
            </a:r>
            <a:endParaRPr/>
          </a:p>
        </p:txBody>
      </p:sp>
      <p:sp>
        <p:nvSpPr>
          <p:cNvPr id="998" name="Google Shape;998;p8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49250" lvl="0" marL="457200" rtl="0" algn="l">
              <a:spcBef>
                <a:spcPts val="0"/>
              </a:spcBef>
              <a:spcAft>
                <a:spcPts val="0"/>
              </a:spcAft>
              <a:buSzPts val="1900"/>
              <a:buAutoNum type="arabicParenR"/>
            </a:pPr>
            <a:r>
              <a:rPr lang="en-GB" sz="1800">
                <a:latin typeface="Lexend"/>
              </a:rPr>
              <a:t>Cabdi wuxuu rabaa inuu ogaado haddii −10 uu ku jiro taxanaha 100 − 3n</a:t>
            </a:r>
            <a:r>
              <a:rPr lang="en-GB" sz="1800">
                <a:latin typeface="Lexend"/>
                <a:ea typeface="Times"/>
                <a:cs typeface="Times"/>
                <a:sym typeface="Times"/>
              </a:rPr>
              <a:t/>
            </a:r>
            <a:r>
              <a:rPr i="1" lang="en-GB" sz="1800">
                <a:latin typeface="Lexend"/>
                <a:ea typeface="Times"/>
                <a:cs typeface="Times"/>
                <a:sym typeface="Times"/>
              </a:rPr>
              <a:t/>
            </a:r>
            <a:r>
              <a:rPr lang="en-GB" sz="1800">
                <a:latin typeface="Lexend"/>
              </a:rPr>
              <a:t/>
            </a:r>
            <a:endParaRPr sz="1900"/>
          </a:p>
        </p:txBody>
      </p:sp>
      <p:pic>
        <p:nvPicPr>
          <p:cNvPr id="999" name="Google Shape;999;p80"/>
          <p:cNvPicPr preferRelativeResize="0"/>
          <p:nvPr/>
        </p:nvPicPr>
        <p:blipFill>
          <a:blip r:embed="rId3">
            <a:alphaModFix/>
          </a:blip>
          <a:stretch>
            <a:fillRect/>
          </a:stretch>
        </p:blipFill>
        <p:spPr>
          <a:xfrm>
            <a:off x="324000" y="2172550"/>
            <a:ext cx="1474374" cy="1618748"/>
          </a:xfrm>
          <a:prstGeom prst="rect">
            <a:avLst/>
          </a:prstGeom>
          <a:noFill/>
          <a:ln>
            <a:noFill/>
          </a:ln>
        </p:spPr>
      </p:pic>
      <p:sp>
        <p:nvSpPr>
          <p:cNvPr id="1000" name="Google Shape;1000;p80"/>
          <p:cNvSpPr txBox="1"/>
          <p:nvPr/>
        </p:nvSpPr>
        <p:spPr>
          <a:xfrm>
            <a:off x="220100" y="3633598"/>
            <a:ext cx="1379400" cy="5859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Cabdi</a:t>
            </a:r>
            <a:endParaRPr sz="1800">
              <a:latin typeface="Lexend"/>
              <a:ea typeface="Lexend"/>
              <a:cs typeface="Lexend"/>
              <a:sym typeface="Lexend"/>
            </a:endParaRPr>
          </a:p>
        </p:txBody>
      </p:sp>
      <p:grpSp>
        <p:nvGrpSpPr>
          <p:cNvPr id="1001" name="Google Shape;1001;p80"/>
          <p:cNvGrpSpPr/>
          <p:nvPr/>
        </p:nvGrpSpPr>
        <p:grpSpPr>
          <a:xfrm>
            <a:off x="831779" y="992100"/>
            <a:ext cx="4435396" cy="1784074"/>
            <a:chOff x="1807233" y="1612129"/>
            <a:chExt cx="2238177" cy="1011151"/>
          </a:xfrm>
        </p:grpSpPr>
        <p:pic>
          <p:nvPicPr>
            <p:cNvPr id="1002" name="Google Shape;1002;p80"/>
            <p:cNvPicPr preferRelativeResize="0"/>
            <p:nvPr/>
          </p:nvPicPr>
          <p:blipFill rotWithShape="1">
            <a:blip r:embed="rId4">
              <a:alphaModFix/>
            </a:blip>
            <a:srcRect b="0" l="0" r="69082" t="56280"/>
            <a:stretch/>
          </p:blipFill>
          <p:spPr>
            <a:xfrm flipH="1">
              <a:off x="1807233" y="1612129"/>
              <a:ext cx="2238177" cy="1011151"/>
            </a:xfrm>
            <a:prstGeom prst="rect">
              <a:avLst/>
            </a:prstGeom>
            <a:noFill/>
            <a:ln>
              <a:noFill/>
            </a:ln>
          </p:spPr>
        </p:pic>
        <p:sp>
          <p:nvSpPr>
            <p:cNvPr id="1003" name="Google Shape;1003;p80"/>
            <p:cNvSpPr txBox="1"/>
            <p:nvPr/>
          </p:nvSpPr>
          <p:spPr>
            <a:xfrm flipH="1">
              <a:off x="1968540" y="1771134"/>
              <a:ext cx="1987200" cy="61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Waxaan sawiray xariiqyada y = 100 − 3n iyo y = −10. Waxay isgoysanayaan markaa −10 waa xubin (term) taxanaha 100 − 3n</a:t>
              </a:r>
              <a:r>
                <a:rPr i="1" lang="en-GB" sz="1400">
                  <a:latin typeface="Times"/>
                  <a:ea typeface="Times"/>
                  <a:cs typeface="Times"/>
                  <a:sym typeface="Times"/>
                </a:rPr>
                <a:t/>
              </a:r>
              <a:r>
                <a:rPr lang="en-GB" sz="1400">
                  <a:latin typeface="Times"/>
                  <a:ea typeface="Times"/>
                  <a:cs typeface="Times"/>
                  <a:sym typeface="Times"/>
                </a:rPr>
                <a:t/>
              </a:r>
              <a:r>
                <a:rPr lang="en-GB" sz="1400">
                  <a:solidFill>
                    <a:schemeClr val="dk1"/>
                  </a:solidFill>
                  <a:latin typeface="Times"/>
                  <a:ea typeface="Times"/>
                  <a:cs typeface="Times"/>
                  <a:sym typeface="Times"/>
                </a:rPr>
                <a:t/>
              </a:r>
              <a:r>
                <a:rPr i="1" lang="en-GB" sz="1400">
                  <a:solidFill>
                    <a:schemeClr val="dk1"/>
                  </a:solidFill>
                  <a:latin typeface="Times"/>
                  <a:ea typeface="Times"/>
                  <a:cs typeface="Times"/>
                  <a:sym typeface="Times"/>
                </a:rPr>
                <a:t/>
              </a:r>
              <a:r>
                <a:rPr lang="en-GB" sz="1400">
                  <a:latin typeface="Lexend"/>
                  <a:ea typeface="Lexend"/>
                  <a:cs typeface="Lexend"/>
                  <a:sym typeface="Lexend"/>
                </a:rPr>
                <a:t/>
              </a:r>
              <a:r>
                <a:rPr i="1" lang="en-GB" sz="1400">
                  <a:solidFill>
                    <a:schemeClr val="dk1"/>
                  </a:solidFill>
                  <a:latin typeface="Times"/>
                  <a:ea typeface="Times"/>
                  <a:cs typeface="Times"/>
                  <a:sym typeface="Times"/>
                </a:rPr>
                <a:t/>
              </a:r>
              <a:r>
                <a:rPr lang="en-GB" sz="1400">
                  <a:solidFill>
                    <a:schemeClr val="dk1"/>
                  </a:solidFill>
                  <a:latin typeface="Times"/>
                  <a:ea typeface="Times"/>
                  <a:cs typeface="Times"/>
                  <a:sym typeface="Times"/>
                </a:rPr>
                <a:t/>
              </a:r>
              <a:r>
                <a:rPr lang="en-GB" sz="1400">
                  <a:solidFill>
                    <a:schemeClr val="dk1"/>
                  </a:solidFill>
                  <a:latin typeface="Lexend"/>
                  <a:ea typeface="Lexend"/>
                  <a:cs typeface="Lexend"/>
                  <a:sym typeface="Lexend"/>
                </a:rPr>
                <a:t/>
              </a:r>
              <a:r>
                <a:rPr lang="en-GB" sz="1400">
                  <a:solidFill>
                    <a:schemeClr val="dk1"/>
                  </a:solidFill>
                  <a:latin typeface="Times"/>
                  <a:ea typeface="Times"/>
                  <a:cs typeface="Times"/>
                  <a:sym typeface="Times"/>
                </a:rPr>
                <a:t/>
              </a:r>
              <a:r>
                <a:rPr i="1" lang="en-GB" sz="1400">
                  <a:solidFill>
                    <a:schemeClr val="dk1"/>
                  </a:solidFill>
                  <a:latin typeface="Times"/>
                  <a:ea typeface="Times"/>
                  <a:cs typeface="Times"/>
                  <a:sym typeface="Times"/>
                </a:rPr>
                <a:t/>
              </a:r>
              <a:r>
                <a:rPr lang="en-GB" sz="1400">
                  <a:solidFill>
                    <a:schemeClr val="dk1"/>
                  </a:solidFill>
                  <a:latin typeface="Lexend"/>
                  <a:ea typeface="Lexend"/>
                  <a:cs typeface="Lexend"/>
                  <a:sym typeface="Lexend"/>
                </a:rPr>
                <a:t/>
              </a:r>
              <a:endParaRPr sz="2000">
                <a:solidFill>
                  <a:srgbClr val="000000"/>
                </a:solidFill>
                <a:latin typeface="Times"/>
                <a:ea typeface="Times"/>
                <a:cs typeface="Times"/>
                <a:sym typeface="Times"/>
              </a:endParaRPr>
            </a:p>
          </p:txBody>
        </p:sp>
      </p:grpSp>
      <p:sp>
        <p:nvSpPr>
          <p:cNvPr id="1004" name="Google Shape;1004;p80"/>
          <p:cNvSpPr txBox="1"/>
          <p:nvPr>
            <p:ph idx="1" type="body"/>
          </p:nvPr>
        </p:nvSpPr>
        <p:spPr>
          <a:xfrm>
            <a:off x="1907850" y="2751825"/>
            <a:ext cx="3968100" cy="6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Maxaa Cabdi si sax ah u sameeyay?</a:t>
            </a:r>
            <a:endParaRPr sz="1800"/>
          </a:p>
        </p:txBody>
      </p:sp>
      <p:sp>
        <p:nvSpPr>
          <p:cNvPr id="1005" name="Google Shape;1005;p80"/>
          <p:cNvSpPr txBox="1"/>
          <p:nvPr>
            <p:ph idx="1" type="body"/>
          </p:nvPr>
        </p:nvSpPr>
        <p:spPr>
          <a:xfrm>
            <a:off x="1907850" y="3855274"/>
            <a:ext cx="6337800" cy="3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U sharax Cabdi qaladka uu sameeyay.</a:t>
            </a:r>
            <a:endParaRPr sz="1800"/>
          </a:p>
        </p:txBody>
      </p:sp>
      <p:pic>
        <p:nvPicPr>
          <p:cNvPr id="1006" name="Google Shape;1006;p80"/>
          <p:cNvPicPr preferRelativeResize="0"/>
          <p:nvPr/>
        </p:nvPicPr>
        <p:blipFill>
          <a:blip r:embed="rId5">
            <a:alphaModFix/>
          </a:blip>
          <a:stretch>
            <a:fillRect/>
          </a:stretch>
        </p:blipFill>
        <p:spPr>
          <a:xfrm>
            <a:off x="6088563" y="1182525"/>
            <a:ext cx="2670226" cy="2525700"/>
          </a:xfrm>
          <a:prstGeom prst="rect">
            <a:avLst/>
          </a:prstGeom>
          <a:noFill/>
          <a:ln cap="flat" cmpd="sng" w="19050">
            <a:solidFill>
              <a:schemeClr val="dk1"/>
            </a:solidFill>
            <a:prstDash val="solid"/>
            <a:round/>
            <a:headEnd len="sm" w="sm" type="none"/>
            <a:tailEnd len="sm" w="sm" type="none"/>
          </a:ln>
        </p:spPr>
      </p:pic>
      <p:sp>
        <p:nvSpPr>
          <p:cNvPr id="1007" name="Google Shape;1007;p80"/>
          <p:cNvSpPr txBox="1"/>
          <p:nvPr>
            <p:ph idx="4294967295" type="body"/>
          </p:nvPr>
        </p:nvSpPr>
        <p:spPr>
          <a:xfrm>
            <a:off x="324000" y="4169750"/>
            <a:ext cx="8496000" cy="65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Si uu ugu jiro taxanaha, isku-duwayaasha x (x coordinate) waa inay ahaadaan tiro dhammaystiran (integer). Isku-duwahaani wuxuu muujinayaa −10 inuu u dhexeeyo xubinta 36aad iyo 37aad, laakiin kuma jiro taxanaha.</a:t>
            </a:r>
            <a:r>
              <a:rPr i="1" lang="en-GB">
                <a:latin typeface="Lexend"/>
                <a:ea typeface="Times"/>
                <a:cs typeface="Times"/>
                <a:sym typeface="Times"/>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sp>
        <p:nvSpPr>
          <p:cNvPr id="1012" name="Google Shape;1012;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Sawirada taxanaha iyadoo la adeegsanayo Desmos</a:t>
            </a:r>
            <a:endParaRPr/>
          </a:p>
        </p:txBody>
      </p:sp>
      <p:sp>
        <p:nvSpPr>
          <p:cNvPr id="1013" name="Google Shape;1013;p8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Isticmaal Desmos si aad ugu habboonaato taxanahan xeerarka nth term</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900"/>
          </a:p>
        </p:txBody>
      </p:sp>
      <p:sp>
        <p:nvSpPr>
          <p:cNvPr id="1014" name="Google Shape;1014;p81"/>
          <p:cNvSpPr txBox="1"/>
          <p:nvPr>
            <p:ph idx="1" type="body"/>
          </p:nvPr>
        </p:nvSpPr>
        <p:spPr>
          <a:xfrm>
            <a:off x="324000" y="1272900"/>
            <a:ext cx="50202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Taxane joomatari (geometric sequence) oo shanta xubnood ee ugu horreeya ay yihiin: 2, 4, 8, 16, 32, …</a:t>
            </a:r>
            <a:endParaRPr sz="1800"/>
          </a:p>
        </p:txBody>
      </p:sp>
      <p:sp>
        <p:nvSpPr>
          <p:cNvPr id="1015" name="Google Shape;1015;p81"/>
          <p:cNvSpPr txBox="1"/>
          <p:nvPr>
            <p:ph idx="1" type="body"/>
          </p:nvPr>
        </p:nvSpPr>
        <p:spPr>
          <a:xfrm>
            <a:off x="324000" y="2019650"/>
            <a:ext cx="49212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Taxane joomatari (geometric sequence) oo shanta xubnood ee ugu horreeya ay yihiin: 8, 16, 32, 64, 128, …</a:t>
            </a:r>
            <a:endParaRPr sz="1800"/>
          </a:p>
        </p:txBody>
      </p:sp>
      <p:sp>
        <p:nvSpPr>
          <p:cNvPr id="1016" name="Google Shape;1016;p81"/>
          <p:cNvSpPr txBox="1"/>
          <p:nvPr>
            <p:ph idx="1" type="body"/>
          </p:nvPr>
        </p:nvSpPr>
        <p:spPr>
          <a:xfrm>
            <a:off x="324000" y="2766425"/>
            <a:ext cx="48507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Taxane joomatari (geometric sequence) oo shanta xubnood ee ugu horreeya ay yihiin: 6, 12, 24, 48, 96, …</a:t>
            </a:r>
            <a:endParaRPr sz="1800"/>
          </a:p>
        </p:txBody>
      </p:sp>
      <p:sp>
        <p:nvSpPr>
          <p:cNvPr id="1017" name="Google Shape;1017;p81"/>
          <p:cNvSpPr txBox="1"/>
          <p:nvPr>
            <p:ph idx="1" type="body"/>
          </p:nvPr>
        </p:nvSpPr>
        <p:spPr>
          <a:xfrm>
            <a:off x="324000" y="3513175"/>
            <a:ext cx="48507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Taxane joomatari (geometric sequence) oo shanta xubnood ee ugu horreeya ay yihiin: 6, 18, 54, 162, 486, …</a:t>
            </a:r>
            <a:endParaRPr sz="1800"/>
          </a:p>
        </p:txBody>
      </p:sp>
      <p:sp>
        <p:nvSpPr>
          <p:cNvPr id="1018" name="Google Shape;1018;p81"/>
          <p:cNvSpPr txBox="1"/>
          <p:nvPr>
            <p:ph idx="1" type="body"/>
          </p:nvPr>
        </p:nvSpPr>
        <p:spPr>
          <a:xfrm>
            <a:off x="324000" y="4259950"/>
            <a:ext cx="48507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 Taxane joomatari (geometric sequence) oo shanta xubnood ee ugu horreeya ay yihiin: 12, 36, 108, 324, 972, …</a:t>
            </a:r>
            <a:endParaRPr sz="1800"/>
          </a:p>
        </p:txBody>
      </p:sp>
      <p:sp>
        <p:nvSpPr>
          <p:cNvPr id="1019" name="Google Shape;1019;p81"/>
          <p:cNvSpPr txBox="1"/>
          <p:nvPr>
            <p:ph idx="1" type="body"/>
          </p:nvPr>
        </p:nvSpPr>
        <p:spPr>
          <a:xfrm>
            <a:off x="6256800" y="12729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4 </a:t>
            </a:r>
            <a:r>
              <a:rPr lang="en-GB" sz="1800">
                <a:solidFill>
                  <a:srgbClr val="222222"/>
                </a:solidFill>
                <a:latin typeface="Lexend"/>
                <a:ea typeface="Times"/>
                <a:cs typeface="Times"/>
                <a:sym typeface="Times"/>
              </a:rPr>
              <a:t>× 3</a:t>
            </a:r>
            <a:r>
              <a:rPr baseline="30000" i="1" lang="en-GB" sz="1800">
                <a:solidFill>
                  <a:srgbClr val="222222"/>
                </a:solidFill>
                <a:latin typeface="Lexend"/>
                <a:ea typeface="Times"/>
                <a:cs typeface="Times"/>
                <a:sym typeface="Times"/>
              </a:rPr>
              <a:t>n</a:t>
            </a:r>
            <a:endParaRPr baseline="30000" i="1" sz="2000">
              <a:latin typeface="Times"/>
              <a:ea typeface="Times"/>
              <a:cs typeface="Times"/>
              <a:sym typeface="Times"/>
            </a:endParaRPr>
          </a:p>
        </p:txBody>
      </p:sp>
      <p:sp>
        <p:nvSpPr>
          <p:cNvPr id="1020" name="Google Shape;1020;p81"/>
          <p:cNvSpPr txBox="1"/>
          <p:nvPr>
            <p:ph idx="1" type="body"/>
          </p:nvPr>
        </p:nvSpPr>
        <p:spPr>
          <a:xfrm>
            <a:off x="6256800" y="20349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3 </a:t>
            </a:r>
            <a:r>
              <a:rPr lang="en-GB" sz="1800">
                <a:solidFill>
                  <a:srgbClr val="222222"/>
                </a:solidFill>
                <a:latin typeface="Lexend"/>
                <a:ea typeface="Times"/>
                <a:cs typeface="Times"/>
                <a:sym typeface="Times"/>
              </a:rPr>
              <a:t>× 2</a:t>
            </a:r>
            <a:r>
              <a:rPr baseline="30000" i="1" lang="en-GB" sz="1800">
                <a:solidFill>
                  <a:srgbClr val="222222"/>
                </a:solidFill>
                <a:latin typeface="Lexend"/>
                <a:ea typeface="Times"/>
                <a:cs typeface="Times"/>
                <a:sym typeface="Times"/>
              </a:rPr>
              <a:t>n</a:t>
            </a:r>
            <a:endParaRPr baseline="30000" i="1" sz="2000">
              <a:latin typeface="Times"/>
              <a:ea typeface="Times"/>
              <a:cs typeface="Times"/>
              <a:sym typeface="Times"/>
            </a:endParaRPr>
          </a:p>
        </p:txBody>
      </p:sp>
      <p:sp>
        <p:nvSpPr>
          <p:cNvPr id="1021" name="Google Shape;1021;p81"/>
          <p:cNvSpPr txBox="1"/>
          <p:nvPr>
            <p:ph idx="1" type="body"/>
          </p:nvPr>
        </p:nvSpPr>
        <p:spPr>
          <a:xfrm>
            <a:off x="6256800" y="27969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2 </a:t>
            </a:r>
            <a:r>
              <a:rPr lang="en-GB" sz="1800">
                <a:solidFill>
                  <a:srgbClr val="222222"/>
                </a:solidFill>
                <a:latin typeface="Lexend"/>
                <a:ea typeface="Times"/>
                <a:cs typeface="Times"/>
                <a:sym typeface="Times"/>
              </a:rPr>
              <a:t>× 3</a:t>
            </a:r>
            <a:r>
              <a:rPr baseline="30000" i="1" lang="en-GB" sz="1800">
                <a:solidFill>
                  <a:srgbClr val="222222"/>
                </a:solidFill>
                <a:latin typeface="Lexend"/>
                <a:ea typeface="Times"/>
                <a:cs typeface="Times"/>
                <a:sym typeface="Times"/>
              </a:rPr>
              <a:t>n</a:t>
            </a:r>
            <a:endParaRPr baseline="30000" i="1" sz="2000">
              <a:latin typeface="Times"/>
              <a:ea typeface="Times"/>
              <a:cs typeface="Times"/>
              <a:sym typeface="Times"/>
            </a:endParaRPr>
          </a:p>
        </p:txBody>
      </p:sp>
      <p:sp>
        <p:nvSpPr>
          <p:cNvPr id="1022" name="Google Shape;1022;p81"/>
          <p:cNvSpPr txBox="1"/>
          <p:nvPr>
            <p:ph idx="1" type="body"/>
          </p:nvPr>
        </p:nvSpPr>
        <p:spPr>
          <a:xfrm>
            <a:off x="6256800" y="34827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2</a:t>
            </a:r>
            <a:r>
              <a:rPr baseline="30000" lang="en-GB" sz="1800">
                <a:latin typeface="Lexend"/>
                <a:ea typeface="Times"/>
                <a:cs typeface="Times"/>
                <a:sym typeface="Times"/>
              </a:rPr>
              <a:t>n</a:t>
            </a:r>
            <a:r>
              <a:rPr lang="en-GB" sz="1800">
                <a:latin typeface="Lexend"/>
                <a:ea typeface="Times"/>
                <a:cs typeface="Times"/>
                <a:sym typeface="Times"/>
              </a:rPr>
              <a:t> </a:t>
            </a:r>
            <a:endParaRPr baseline="30000" i="1" sz="2000">
              <a:latin typeface="Times"/>
              <a:ea typeface="Times"/>
              <a:cs typeface="Times"/>
              <a:sym typeface="Times"/>
            </a:endParaRPr>
          </a:p>
        </p:txBody>
      </p:sp>
      <p:sp>
        <p:nvSpPr>
          <p:cNvPr id="1023" name="Google Shape;1023;p81"/>
          <p:cNvSpPr txBox="1"/>
          <p:nvPr>
            <p:ph idx="1" type="body"/>
          </p:nvPr>
        </p:nvSpPr>
        <p:spPr>
          <a:xfrm>
            <a:off x="6256800" y="4244700"/>
            <a:ext cx="22659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a:cs typeface="Times"/>
                <a:sym typeface="Times"/>
              </a:rPr>
              <a:t>2</a:t>
            </a:r>
            <a:r>
              <a:rPr baseline="30000" lang="en-GB" sz="1800">
                <a:latin typeface="Lexend"/>
                <a:ea typeface="Times"/>
                <a:cs typeface="Times"/>
                <a:sym typeface="Times"/>
              </a:rPr>
              <a:t>n + 2</a:t>
            </a:r>
            <a:r>
              <a:rPr lang="en-GB" sz="1800">
                <a:latin typeface="Lexend"/>
                <a:ea typeface="Times"/>
                <a:cs typeface="Times"/>
                <a:sym typeface="Times"/>
              </a:rPr>
              <a:t> </a:t>
            </a:r>
            <a:endParaRPr baseline="30000" i="1" sz="2000">
              <a:latin typeface="Times"/>
              <a:ea typeface="Times"/>
              <a:cs typeface="Times"/>
              <a:sym typeface="Times"/>
            </a:endParaRPr>
          </a:p>
        </p:txBody>
      </p:sp>
      <p:cxnSp>
        <p:nvCxnSpPr>
          <p:cNvPr id="1024" name="Google Shape;1024;p81"/>
          <p:cNvCxnSpPr>
            <a:stCxn id="1014" idx="3"/>
            <a:endCxn id="1022" idx="1"/>
          </p:cNvCxnSpPr>
          <p:nvPr/>
        </p:nvCxnSpPr>
        <p:spPr>
          <a:xfrm>
            <a:off x="5344200" y="1501050"/>
            <a:ext cx="912600" cy="2209800"/>
          </a:xfrm>
          <a:prstGeom prst="straightConnector1">
            <a:avLst/>
          </a:prstGeom>
          <a:noFill/>
          <a:ln cap="flat" cmpd="sng" w="38100">
            <a:solidFill>
              <a:schemeClr val="accent4"/>
            </a:solidFill>
            <a:prstDash val="solid"/>
            <a:round/>
            <a:headEnd len="med" w="med" type="none"/>
            <a:tailEnd len="med" w="med" type="none"/>
          </a:ln>
        </p:spPr>
      </p:cxnSp>
      <p:cxnSp>
        <p:nvCxnSpPr>
          <p:cNvPr id="1025" name="Google Shape;1025;p81"/>
          <p:cNvCxnSpPr>
            <a:stCxn id="1015" idx="3"/>
            <a:endCxn id="1023" idx="1"/>
          </p:cNvCxnSpPr>
          <p:nvPr/>
        </p:nvCxnSpPr>
        <p:spPr>
          <a:xfrm>
            <a:off x="5245200" y="2247800"/>
            <a:ext cx="1011600" cy="2225100"/>
          </a:xfrm>
          <a:prstGeom prst="straightConnector1">
            <a:avLst/>
          </a:prstGeom>
          <a:noFill/>
          <a:ln cap="flat" cmpd="sng" w="38100">
            <a:solidFill>
              <a:schemeClr val="accent4"/>
            </a:solidFill>
            <a:prstDash val="solid"/>
            <a:round/>
            <a:headEnd len="med" w="med" type="none"/>
            <a:tailEnd len="med" w="med" type="none"/>
          </a:ln>
        </p:spPr>
      </p:cxnSp>
      <p:cxnSp>
        <p:nvCxnSpPr>
          <p:cNvPr id="1026" name="Google Shape;1026;p81"/>
          <p:cNvCxnSpPr>
            <a:stCxn id="1016" idx="3"/>
            <a:endCxn id="1020" idx="1"/>
          </p:cNvCxnSpPr>
          <p:nvPr/>
        </p:nvCxnSpPr>
        <p:spPr>
          <a:xfrm flipH="1" rot="10800000">
            <a:off x="5174700" y="2263175"/>
            <a:ext cx="1082100" cy="731400"/>
          </a:xfrm>
          <a:prstGeom prst="straightConnector1">
            <a:avLst/>
          </a:prstGeom>
          <a:noFill/>
          <a:ln cap="flat" cmpd="sng" w="38100">
            <a:solidFill>
              <a:schemeClr val="accent4"/>
            </a:solidFill>
            <a:prstDash val="solid"/>
            <a:round/>
            <a:headEnd len="med" w="med" type="none"/>
            <a:tailEnd len="med" w="med" type="none"/>
          </a:ln>
        </p:spPr>
      </p:cxnSp>
      <p:cxnSp>
        <p:nvCxnSpPr>
          <p:cNvPr id="1027" name="Google Shape;1027;p81"/>
          <p:cNvCxnSpPr>
            <a:stCxn id="1017" idx="3"/>
            <a:endCxn id="1021" idx="1"/>
          </p:cNvCxnSpPr>
          <p:nvPr/>
        </p:nvCxnSpPr>
        <p:spPr>
          <a:xfrm flipH="1" rot="10800000">
            <a:off x="5174700" y="3024925"/>
            <a:ext cx="1082100" cy="716400"/>
          </a:xfrm>
          <a:prstGeom prst="straightConnector1">
            <a:avLst/>
          </a:prstGeom>
          <a:noFill/>
          <a:ln cap="flat" cmpd="sng" w="38100">
            <a:solidFill>
              <a:schemeClr val="accent4"/>
            </a:solidFill>
            <a:prstDash val="solid"/>
            <a:round/>
            <a:headEnd len="med" w="med" type="none"/>
            <a:tailEnd len="med" w="med" type="none"/>
          </a:ln>
        </p:spPr>
      </p:cxnSp>
      <p:cxnSp>
        <p:nvCxnSpPr>
          <p:cNvPr id="1028" name="Google Shape;1028;p81"/>
          <p:cNvCxnSpPr>
            <a:stCxn id="1018" idx="3"/>
            <a:endCxn id="1019" idx="1"/>
          </p:cNvCxnSpPr>
          <p:nvPr/>
        </p:nvCxnSpPr>
        <p:spPr>
          <a:xfrm flipH="1" rot="10800000">
            <a:off x="5174700" y="1501000"/>
            <a:ext cx="1082100" cy="29871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2" name="Shape 1032"/>
        <p:cNvGrpSpPr/>
        <p:nvPr/>
      </p:nvGrpSpPr>
      <p:grpSpPr>
        <a:xfrm>
          <a:off x="0" y="0"/>
          <a:ext cx="0" cy="0"/>
          <a:chOff x="0" y="0"/>
          <a:chExt cx="0" cy="0"/>
        </a:xfrm>
      </p:grpSpPr>
      <p:sp>
        <p:nvSpPr>
          <p:cNvPr id="1033" name="Google Shape;1033;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Sawirada taxanaha iyadoo la adeegsanayo Desmos</a:t>
            </a:r>
            <a:endParaRPr/>
          </a:p>
        </p:txBody>
      </p:sp>
      <p:sp>
        <p:nvSpPr>
          <p:cNvPr id="1034" name="Google Shape;1034;p8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 Isticmaal software-ka garaafyada si aad uga caawiso su'aalahan soo socda.</a:t>
            </a:r>
            <a:endParaRPr sz="1800"/>
          </a:p>
        </p:txBody>
      </p:sp>
      <p:sp>
        <p:nvSpPr>
          <p:cNvPr id="1035" name="Google Shape;1035;p82"/>
          <p:cNvSpPr txBox="1"/>
          <p:nvPr>
            <p:ph idx="1" type="body"/>
          </p:nvPr>
        </p:nvSpPr>
        <p:spPr>
          <a:xfrm>
            <a:off x="324000" y="1206638"/>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 Ma 30 ayaa ku jira taxanahan?</a:t>
            </a:r>
            <a:endParaRPr sz="1800"/>
          </a:p>
        </p:txBody>
      </p:sp>
      <p:graphicFrame>
        <p:nvGraphicFramePr>
          <p:cNvPr id="1036" name="Google Shape;1036;p82"/>
          <p:cNvGraphicFramePr/>
          <p:nvPr/>
        </p:nvGraphicFramePr>
        <p:xfrm>
          <a:off x="4765424" y="1072695"/>
          <a:ext cx="3000000" cy="3000000"/>
        </p:xfrm>
        <a:graphic>
          <a:graphicData uri="http://schemas.openxmlformats.org/drawingml/2006/table">
            <a:tbl>
              <a:tblPr>
                <a:noFill/>
                <a:tableStyleId>{DDCAEAE3-CF4D-405B-8A84-91F447B521C0}</a:tableStyleId>
              </a:tblPr>
              <a:tblGrid>
                <a:gridCol w="1313975"/>
                <a:gridCol w="428350"/>
                <a:gridCol w="428350"/>
                <a:gridCol w="428350"/>
                <a:gridCol w="428350"/>
                <a:gridCol w="1027150"/>
              </a:tblGrid>
              <a:tr h="357875">
                <a:tc>
                  <a:txBody>
                    <a:bodyPr/>
                    <a:lstStyle/>
                    <a:p>
                      <a:pPr indent="0" lvl="0" marL="0" rtl="0" algn="l">
                        <a:spcBef>
                          <a:spcPts val="0"/>
                        </a:spcBef>
                        <a:spcAft>
                          <a:spcPts val="0"/>
                        </a:spcAft>
                        <a:buNone/>
                      </a:pPr>
                      <a:r>
                        <a:rPr lang="en-GB" sz="1500">
                          <a:latin typeface="Lexend"/>
                          <a:ea typeface="Lexend"/>
                          <a:cs typeface="Lexend"/>
                          <a:sym typeface="Lexend"/>
                        </a:rPr>
                        <a:t>Nambarka xubinta</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500">
                          <a:latin typeface="Lexend"/>
                          <a:ea typeface="Lexend"/>
                          <a:cs typeface="Lexend"/>
                          <a:sym typeface="Lexend"/>
                        </a:rPr>
                        <a:t>Xubin</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700">
                          <a:solidFill>
                            <a:srgbClr val="222222"/>
                          </a:solidFill>
                          <a:latin typeface="Times"/>
                          <a:ea typeface="Times"/>
                          <a:cs typeface="Times"/>
                          <a:sym typeface="Times"/>
                        </a:rPr>
                        <a:t>−1.5</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0.6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2.7</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4.8</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2.1</a:t>
                      </a:r>
                      <a:r>
                        <a:rPr i="1" lang="en-GB" sz="1700">
                          <a:latin typeface="Times"/>
                          <a:ea typeface="Times"/>
                          <a:cs typeface="Times"/>
                          <a:sym typeface="Times"/>
                        </a:rPr>
                        <a:t>n </a:t>
                      </a:r>
                      <a:r>
                        <a:rPr lang="en-GB" sz="1700">
                          <a:solidFill>
                            <a:srgbClr val="222222"/>
                          </a:solidFill>
                          <a:latin typeface="Times"/>
                          <a:ea typeface="Times"/>
                          <a:cs typeface="Times"/>
                          <a:sym typeface="Times"/>
                        </a:rPr>
                        <a:t>− </a:t>
                      </a:r>
                      <a:r>
                        <a:rPr lang="en-GB" sz="1700">
                          <a:latin typeface="Times"/>
                          <a:ea typeface="Times"/>
                          <a:cs typeface="Times"/>
                          <a:sym typeface="Times"/>
                        </a:rPr>
                        <a:t>3.6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037" name="Google Shape;1037;p82"/>
          <p:cNvSpPr txBox="1"/>
          <p:nvPr>
            <p:ph idx="1" type="body"/>
          </p:nvPr>
        </p:nvSpPr>
        <p:spPr>
          <a:xfrm>
            <a:off x="324000" y="2121050"/>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 Ma 2044 ayaa ku jira taxanahan?</a:t>
            </a:r>
            <a:endParaRPr sz="1800"/>
          </a:p>
        </p:txBody>
      </p:sp>
      <p:sp>
        <p:nvSpPr>
          <p:cNvPr id="1038" name="Google Shape;1038;p82"/>
          <p:cNvSpPr txBox="1"/>
          <p:nvPr>
            <p:ph idx="1" type="body"/>
          </p:nvPr>
        </p:nvSpPr>
        <p:spPr>
          <a:xfrm>
            <a:off x="324000" y="3035450"/>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 Ma 1280 ayaa ku jira taxanahan?</a:t>
            </a:r>
            <a:endParaRPr sz="1800"/>
          </a:p>
        </p:txBody>
      </p:sp>
      <p:sp>
        <p:nvSpPr>
          <p:cNvPr id="1039" name="Google Shape;1039;p82"/>
          <p:cNvSpPr txBox="1"/>
          <p:nvPr>
            <p:ph idx="1" type="body"/>
          </p:nvPr>
        </p:nvSpPr>
        <p:spPr>
          <a:xfrm>
            <a:off x="324000" y="3949850"/>
            <a:ext cx="4651800" cy="45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 Ma 4004 ayaa ku jira taxanahan?</a:t>
            </a:r>
            <a:endParaRPr sz="1800"/>
          </a:p>
        </p:txBody>
      </p:sp>
      <p:graphicFrame>
        <p:nvGraphicFramePr>
          <p:cNvPr id="1040" name="Google Shape;1040;p82"/>
          <p:cNvGraphicFramePr/>
          <p:nvPr/>
        </p:nvGraphicFramePr>
        <p:xfrm>
          <a:off x="4765424" y="1987095"/>
          <a:ext cx="3000000" cy="3000000"/>
        </p:xfrm>
        <a:graphic>
          <a:graphicData uri="http://schemas.openxmlformats.org/drawingml/2006/table">
            <a:tbl>
              <a:tblPr>
                <a:noFill/>
                <a:tableStyleId>{DDCAEAE3-CF4D-405B-8A84-91F447B521C0}</a:tableStyleId>
              </a:tblPr>
              <a:tblGrid>
                <a:gridCol w="1313975"/>
                <a:gridCol w="427700"/>
                <a:gridCol w="427700"/>
                <a:gridCol w="427700"/>
                <a:gridCol w="427700"/>
                <a:gridCol w="1029725"/>
              </a:tblGrid>
              <a:tr h="357875">
                <a:tc>
                  <a:txBody>
                    <a:bodyPr/>
                    <a:lstStyle/>
                    <a:p>
                      <a:pPr indent="0" lvl="0" marL="0" rtl="0" algn="l">
                        <a:spcBef>
                          <a:spcPts val="0"/>
                        </a:spcBef>
                        <a:spcAft>
                          <a:spcPts val="0"/>
                        </a:spcAft>
                        <a:buNone/>
                      </a:pPr>
                      <a:r>
                        <a:rPr lang="en-GB" sz="1500">
                          <a:latin typeface="Lexend"/>
                          <a:ea typeface="Lexend"/>
                          <a:cs typeface="Lexend"/>
                          <a:sym typeface="Lexend"/>
                        </a:rPr>
                        <a:t>Nambarka xubinta</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500">
                          <a:latin typeface="Lexend"/>
                          <a:ea typeface="Lexend"/>
                          <a:cs typeface="Lexend"/>
                          <a:sym typeface="Lexend"/>
                        </a:rPr>
                        <a:t>Erey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8</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72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216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8 </a:t>
                      </a:r>
                      <a:r>
                        <a:rPr lang="en-GB" sz="2000">
                          <a:solidFill>
                            <a:srgbClr val="222222"/>
                          </a:solidFill>
                          <a:latin typeface="Times"/>
                          <a:ea typeface="Times"/>
                          <a:cs typeface="Times"/>
                          <a:sym typeface="Times"/>
                        </a:rPr>
                        <a:t>×</a:t>
                      </a:r>
                      <a:r>
                        <a:rPr lang="en-GB" sz="1700">
                          <a:latin typeface="Times"/>
                          <a:ea typeface="Times"/>
                          <a:cs typeface="Times"/>
                          <a:sym typeface="Times"/>
                        </a:rPr>
                        <a:t> 3</a:t>
                      </a:r>
                      <a:r>
                        <a:rPr baseline="30000" i="1" lang="en-GB" sz="2700">
                          <a:solidFill>
                            <a:schemeClr val="dk1"/>
                          </a:solidFill>
                          <a:latin typeface="Times"/>
                          <a:ea typeface="Times"/>
                          <a:cs typeface="Times"/>
                          <a:sym typeface="Times"/>
                        </a:rPr>
                        <a:t>n </a:t>
                      </a:r>
                      <a:r>
                        <a:rPr baseline="30000" lang="en-GB" sz="2700">
                          <a:solidFill>
                            <a:schemeClr val="dk1"/>
                          </a:solidFill>
                          <a:latin typeface="Times"/>
                          <a:ea typeface="Times"/>
                          <a:cs typeface="Times"/>
                          <a:sym typeface="Times"/>
                        </a:rPr>
                        <a:t>− 1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1041" name="Google Shape;1041;p82"/>
          <p:cNvGraphicFramePr/>
          <p:nvPr/>
        </p:nvGraphicFramePr>
        <p:xfrm>
          <a:off x="4765424" y="2901495"/>
          <a:ext cx="3000000" cy="3000000"/>
        </p:xfrm>
        <a:graphic>
          <a:graphicData uri="http://schemas.openxmlformats.org/drawingml/2006/table">
            <a:tbl>
              <a:tblPr>
                <a:noFill/>
                <a:tableStyleId>{DDCAEAE3-CF4D-405B-8A84-91F447B521C0}</a:tableStyleId>
              </a:tblPr>
              <a:tblGrid>
                <a:gridCol w="1313975"/>
                <a:gridCol w="428350"/>
                <a:gridCol w="428350"/>
                <a:gridCol w="428350"/>
                <a:gridCol w="428350"/>
                <a:gridCol w="1027150"/>
              </a:tblGrid>
              <a:tr h="357875">
                <a:tc>
                  <a:txBody>
                    <a:bodyPr/>
                    <a:lstStyle/>
                    <a:p>
                      <a:pPr indent="0" lvl="0" marL="0" rtl="0" algn="l">
                        <a:spcBef>
                          <a:spcPts val="0"/>
                        </a:spcBef>
                        <a:spcAft>
                          <a:spcPts val="0"/>
                        </a:spcAft>
                        <a:buNone/>
                      </a:pPr>
                      <a:r>
                        <a:rPr lang="en-GB" sz="1500">
                          <a:latin typeface="Lexend"/>
                          <a:ea typeface="Lexend"/>
                          <a:cs typeface="Lexend"/>
                          <a:sym typeface="Lexend"/>
                        </a:rPr>
                        <a:t>Nambarka ereyga (Term number)</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500">
                          <a:latin typeface="Lexend"/>
                          <a:ea typeface="Lexend"/>
                          <a:cs typeface="Lexend"/>
                          <a:sym typeface="Lexend"/>
                        </a:rPr>
                        <a:t>Erey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80</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a:ea typeface="Times"/>
                          <a:cs typeface="Times"/>
                          <a:sym typeface="Times"/>
                        </a:rPr>
                        <a:t>5 </a:t>
                      </a:r>
                      <a:r>
                        <a:rPr lang="en-GB" sz="1700">
                          <a:solidFill>
                            <a:srgbClr val="222222"/>
                          </a:solidFill>
                          <a:latin typeface="Times"/>
                          <a:ea typeface="Times"/>
                          <a:cs typeface="Times"/>
                          <a:sym typeface="Times"/>
                        </a:rPr>
                        <a:t>×</a:t>
                      </a:r>
                      <a:r>
                        <a:rPr lang="en-GB" sz="1700">
                          <a:solidFill>
                            <a:schemeClr val="dk1"/>
                          </a:solidFill>
                          <a:latin typeface="Times"/>
                          <a:ea typeface="Times"/>
                          <a:cs typeface="Times"/>
                          <a:sym typeface="Times"/>
                        </a:rPr>
                        <a:t> 2</a:t>
                      </a:r>
                      <a:r>
                        <a:rPr baseline="30000" i="1" lang="en-GB" sz="1700">
                          <a:solidFill>
                            <a:schemeClr val="dk1"/>
                          </a:solidFill>
                          <a:latin typeface="Times"/>
                          <a:ea typeface="Times"/>
                          <a:cs typeface="Times"/>
                          <a:sym typeface="Times"/>
                        </a:rPr>
                        <a:t>n </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1042" name="Google Shape;1042;p82"/>
          <p:cNvGraphicFramePr/>
          <p:nvPr/>
        </p:nvGraphicFramePr>
        <p:xfrm>
          <a:off x="4765424" y="3815895"/>
          <a:ext cx="3000000" cy="3000000"/>
        </p:xfrm>
        <a:graphic>
          <a:graphicData uri="http://schemas.openxmlformats.org/drawingml/2006/table">
            <a:tbl>
              <a:tblPr>
                <a:noFill/>
                <a:tableStyleId>{DDCAEAE3-CF4D-405B-8A84-91F447B521C0}</a:tableStyleId>
              </a:tblPr>
              <a:tblGrid>
                <a:gridCol w="1313975"/>
                <a:gridCol w="428350"/>
                <a:gridCol w="428350"/>
                <a:gridCol w="428350"/>
                <a:gridCol w="507150"/>
                <a:gridCol w="948350"/>
              </a:tblGrid>
              <a:tr h="315225">
                <a:tc>
                  <a:txBody>
                    <a:bodyPr/>
                    <a:lstStyle/>
                    <a:p>
                      <a:pPr indent="0" lvl="0" marL="0" rtl="0" algn="l">
                        <a:spcBef>
                          <a:spcPts val="0"/>
                        </a:spcBef>
                        <a:spcAft>
                          <a:spcPts val="0"/>
                        </a:spcAft>
                        <a:buNone/>
                      </a:pPr>
                      <a:r>
                        <a:rPr lang="en-GB" sz="1500">
                          <a:latin typeface="Lexend"/>
                          <a:ea typeface="Lexend"/>
                          <a:cs typeface="Lexend"/>
                          <a:sym typeface="Lexend"/>
                        </a:rPr>
                        <a:t>Nambarka ereyga (Term number)</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3</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i="1" lang="en-GB" sz="1700">
                          <a:latin typeface="Times"/>
                          <a:ea typeface="Times"/>
                          <a:cs typeface="Times"/>
                          <a:sym typeface="Times"/>
                        </a:rPr>
                        <a:t>n</a:t>
                      </a:r>
                      <a:endParaRPr i="1"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7875">
                <a:tc>
                  <a:txBody>
                    <a:bodyPr/>
                    <a:lstStyle/>
                    <a:p>
                      <a:pPr indent="0" lvl="0" marL="0" rtl="0" algn="l">
                        <a:spcBef>
                          <a:spcPts val="0"/>
                        </a:spcBef>
                        <a:spcAft>
                          <a:spcPts val="0"/>
                        </a:spcAft>
                        <a:buNone/>
                      </a:pPr>
                      <a:r>
                        <a:rPr lang="en-GB" sz="1500">
                          <a:latin typeface="Lexend"/>
                          <a:ea typeface="Lexend"/>
                          <a:cs typeface="Lexend"/>
                          <a:sym typeface="Lexend"/>
                        </a:rPr>
                        <a:t>Erey (Term)</a:t>
                      </a:r>
                      <a:endParaRPr sz="15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16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64</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Times"/>
                          <a:ea typeface="Times"/>
                          <a:cs typeface="Times"/>
                          <a:sym typeface="Times"/>
                        </a:rPr>
                        <a:t>256</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Times"/>
                          <a:ea typeface="Times"/>
                          <a:cs typeface="Times"/>
                          <a:sym typeface="Times"/>
                        </a:rPr>
                        <a:t>4</a:t>
                      </a:r>
                      <a:r>
                        <a:rPr baseline="30000" i="1" lang="en-GB" sz="1700">
                          <a:solidFill>
                            <a:schemeClr val="dk1"/>
                          </a:solidFill>
                          <a:latin typeface="Times"/>
                          <a:ea typeface="Times"/>
                          <a:cs typeface="Times"/>
                          <a:sym typeface="Times"/>
                        </a:rPr>
                        <a:t>n </a:t>
                      </a:r>
                      <a:endParaRPr sz="1700">
                        <a:latin typeface="Times"/>
                        <a:ea typeface="Times"/>
                        <a:cs typeface="Times"/>
                        <a:sym typeface="Times"/>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043" name="Google Shape;1043;p82"/>
          <p:cNvSpPr txBox="1"/>
          <p:nvPr>
            <p:ph idx="4294967295" type="body"/>
          </p:nvPr>
        </p:nvSpPr>
        <p:spPr>
          <a:xfrm>
            <a:off x="324000" y="1509300"/>
            <a:ext cx="4353900" cy="65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Haa ereyga 16-aad</a:t>
            </a:r>
            <a:r>
              <a:rPr baseline="30000" lang="en-GB" sz="1100">
                <a:latin typeface="Kalam"/>
                <a:ea typeface="Kalam"/>
                <a:cs typeface="Kalam"/>
                <a:sym typeface="Kalam"/>
              </a:rPr>
              <a:t/>
            </a:r>
            <a:r>
              <a:rPr lang="en-GB" sz="1100">
                <a:latin typeface="Kalam"/>
                <a:ea typeface="Kalam"/>
                <a:cs typeface="Kalam"/>
                <a:sym typeface="Kalam"/>
              </a:rPr>
              <a:t/>
            </a:r>
            <a:endParaRPr baseline="30000" sz="2000">
              <a:latin typeface="Kalam"/>
              <a:ea typeface="Kalam"/>
              <a:cs typeface="Kalam"/>
              <a:sym typeface="Kalam"/>
            </a:endParaRPr>
          </a:p>
        </p:txBody>
      </p:sp>
      <p:sp>
        <p:nvSpPr>
          <p:cNvPr id="1044" name="Google Shape;1044;p82"/>
          <p:cNvSpPr txBox="1"/>
          <p:nvPr>
            <p:ph idx="4294967295" type="body"/>
          </p:nvPr>
        </p:nvSpPr>
        <p:spPr>
          <a:xfrm>
            <a:off x="324000" y="2499900"/>
            <a:ext cx="4353900" cy="65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Maya inta u dhaxaysa ereyga 6-aad iyo 7-aad</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baseline="30000" sz="2000">
              <a:latin typeface="Kalam"/>
              <a:ea typeface="Kalam"/>
              <a:cs typeface="Kalam"/>
              <a:sym typeface="Kalam"/>
            </a:endParaRPr>
          </a:p>
        </p:txBody>
      </p:sp>
      <p:sp>
        <p:nvSpPr>
          <p:cNvPr id="1045" name="Google Shape;1045;p82"/>
          <p:cNvSpPr txBox="1"/>
          <p:nvPr>
            <p:ph idx="4294967295" type="body"/>
          </p:nvPr>
        </p:nvSpPr>
        <p:spPr>
          <a:xfrm>
            <a:off x="324000" y="3397325"/>
            <a:ext cx="4353900" cy="456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Haa ereyga 8-aad</a:t>
            </a:r>
            <a:r>
              <a:rPr baseline="30000" lang="en-GB" sz="1100">
                <a:latin typeface="Kalam"/>
                <a:ea typeface="Kalam"/>
                <a:cs typeface="Kalam"/>
                <a:sym typeface="Kalam"/>
              </a:rPr>
              <a:t/>
            </a:r>
            <a:r>
              <a:rPr lang="en-GB" sz="1100">
                <a:latin typeface="Kalam"/>
                <a:ea typeface="Kalam"/>
                <a:cs typeface="Kalam"/>
                <a:sym typeface="Kalam"/>
              </a:rPr>
              <a:t/>
            </a:r>
            <a:endParaRPr baseline="30000" sz="2000">
              <a:latin typeface="Kalam"/>
              <a:ea typeface="Kalam"/>
              <a:cs typeface="Kalam"/>
              <a:sym typeface="Kalam"/>
            </a:endParaRPr>
          </a:p>
        </p:txBody>
      </p:sp>
      <p:sp>
        <p:nvSpPr>
          <p:cNvPr id="1046" name="Google Shape;1046;p82"/>
          <p:cNvSpPr txBox="1"/>
          <p:nvPr>
            <p:ph idx="4294967295" type="body"/>
          </p:nvPr>
        </p:nvSpPr>
        <p:spPr>
          <a:xfrm>
            <a:off x="324000" y="4275950"/>
            <a:ext cx="4353900" cy="544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Maya inta u dhaxaysa ereyga 5-aad iyo 6-aad</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baseline="30000" sz="2000">
              <a:latin typeface="Kalam"/>
              <a:ea typeface="Kalam"/>
              <a:cs typeface="Kalam"/>
              <a:sym typeface="Kala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8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Qorshaynta taxanaha iyadoo la isticmaalayo Desmos</a:t>
            </a:r>
            <a:endParaRPr/>
          </a:p>
        </p:txBody>
      </p:sp>
      <p:sp>
        <p:nvSpPr>
          <p:cNvPr id="1052" name="Google Shape;1052;p8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Sahaminta taxanaha tirooyinka gaarka ah</a:t>
            </a:r>
            <a:endParaRPr/>
          </a:p>
        </p:txBody>
      </p:sp>
      <p:sp>
        <p:nvSpPr>
          <p:cNvPr id="1053" name="Google Shape;1053;p83"/>
          <p:cNvSpPr txBox="1"/>
          <p:nvPr>
            <p:ph idx="3" type="title"/>
          </p:nvPr>
        </p:nvSpPr>
        <p:spPr>
          <a:xfrm>
            <a:off x="324000" y="657600"/>
            <a:ext cx="61017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Garaafyada taxanaha tirooyinka gaarka ah iyadoo la isticmaalayo tignoolajiyada</a:t>
            </a:r>
            <a:endParaRPr/>
          </a:p>
        </p:txBody>
      </p:sp>
      <p:pic>
        <p:nvPicPr>
          <p:cNvPr id="1054" name="Google Shape;1054;p83"/>
          <p:cNvPicPr preferRelativeResize="0"/>
          <p:nvPr/>
        </p:nvPicPr>
        <p:blipFill>
          <a:blip r:embed="rId3">
            <a:alphaModFix/>
          </a:blip>
          <a:stretch>
            <a:fillRect/>
          </a:stretch>
        </p:blipFill>
        <p:spPr>
          <a:xfrm>
            <a:off x="420677" y="2995155"/>
            <a:ext cx="450575" cy="446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8" name="Shape 1058"/>
        <p:cNvGrpSpPr/>
        <p:nvPr/>
      </p:nvGrpSpPr>
      <p:grpSpPr>
        <a:xfrm>
          <a:off x="0" y="0"/>
          <a:ext cx="0" cy="0"/>
          <a:chOff x="0" y="0"/>
          <a:chExt cx="0" cy="0"/>
        </a:xfrm>
      </p:grpSpPr>
      <p:sp>
        <p:nvSpPr>
          <p:cNvPr id="1059" name="Google Shape;1059;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Sahaminta taxanaha tirooyinka gaarka ah</a:t>
            </a:r>
            <a:endParaRPr/>
          </a:p>
        </p:txBody>
      </p:sp>
      <p:sp>
        <p:nvSpPr>
          <p:cNvPr id="1060" name="Google Shape;1060;p84"/>
          <p:cNvSpPr txBox="1"/>
          <p:nvPr>
            <p:ph idx="1" type="body"/>
          </p:nvPr>
        </p:nvSpPr>
        <p:spPr>
          <a:xfrm>
            <a:off x="4320000" y="801000"/>
            <a:ext cx="4500000" cy="1146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dhisi karnaa taxane ka kooban tirooyin laba jibbaaran (square numbers).</a:t>
            </a:r>
            <a:endParaRPr sz="1800"/>
          </a:p>
          <a:p>
            <a:pPr indent="0" lvl="0" marL="0" rtl="0" algn="l">
              <a:spcBef>
                <a:spcPts val="1000"/>
              </a:spcBef>
              <a:spcAft>
                <a:spcPts val="1000"/>
              </a:spcAft>
              <a:buNone/>
            </a:pPr>
            <a:r>
              <a:rPr lang="en-GB" sz="1100">
                <a:latin typeface="Lexend"/>
              </a:rPr>
              <a:t>Waa maxay shanta tiro ee ugu horreeya ee laba jibbaaran (square numbers)?</a:t>
            </a:r>
            <a:endParaRPr sz="1800"/>
          </a:p>
        </p:txBody>
      </p:sp>
      <p:grpSp>
        <p:nvGrpSpPr>
          <p:cNvPr id="1061" name="Google Shape;1061;p84"/>
          <p:cNvGrpSpPr/>
          <p:nvPr/>
        </p:nvGrpSpPr>
        <p:grpSpPr>
          <a:xfrm>
            <a:off x="359300" y="762125"/>
            <a:ext cx="3859925" cy="1757567"/>
            <a:chOff x="359300" y="762125"/>
            <a:chExt cx="3859925" cy="1757567"/>
          </a:xfrm>
        </p:grpSpPr>
        <p:pic>
          <p:nvPicPr>
            <p:cNvPr id="1062" name="Google Shape;1062;p84"/>
            <p:cNvPicPr preferRelativeResize="0"/>
            <p:nvPr/>
          </p:nvPicPr>
          <p:blipFill>
            <a:blip r:embed="rId7">
              <a:alphaModFix/>
            </a:blip>
            <a:stretch>
              <a:fillRect/>
            </a:stretch>
          </p:blipFill>
          <p:spPr>
            <a:xfrm>
              <a:off x="568177" y="1619996"/>
              <a:ext cx="446257" cy="558038"/>
            </a:xfrm>
            <a:prstGeom prst="rect">
              <a:avLst/>
            </a:prstGeom>
            <a:noFill/>
            <a:ln>
              <a:noFill/>
            </a:ln>
          </p:spPr>
        </p:pic>
        <p:sp>
          <p:nvSpPr>
            <p:cNvPr id="1063" name="Google Shape;1063;p84"/>
            <p:cNvSpPr txBox="1"/>
            <p:nvPr/>
          </p:nvSpPr>
          <p:spPr>
            <a:xfrm flipH="1">
              <a:off x="359300" y="2159992"/>
              <a:ext cx="864000" cy="3597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Nuur</a:t>
              </a:r>
              <a:endParaRPr sz="1800">
                <a:latin typeface="Lexend"/>
                <a:ea typeface="Lexend"/>
                <a:cs typeface="Lexend"/>
                <a:sym typeface="Lexend"/>
              </a:endParaRPr>
            </a:p>
          </p:txBody>
        </p:sp>
        <p:pic>
          <p:nvPicPr>
            <p:cNvPr id="1064" name="Google Shape;1064;p84"/>
            <p:cNvPicPr preferRelativeResize="0"/>
            <p:nvPr/>
          </p:nvPicPr>
          <p:blipFill rotWithShape="1">
            <a:blip r:embed="rId4">
              <a:alphaModFix/>
            </a:blip>
            <a:srcRect b="43690" l="0" r="57905" t="0"/>
            <a:stretch/>
          </p:blipFill>
          <p:spPr>
            <a:xfrm flipH="1">
              <a:off x="913349" y="762125"/>
              <a:ext cx="3305876" cy="1117199"/>
            </a:xfrm>
            <a:prstGeom prst="rect">
              <a:avLst/>
            </a:prstGeom>
            <a:noFill/>
            <a:ln>
              <a:noFill/>
            </a:ln>
          </p:spPr>
        </p:pic>
        <p:sp>
          <p:nvSpPr>
            <p:cNvPr id="1065" name="Google Shape;1065;p84"/>
            <p:cNvSpPr txBox="1"/>
            <p:nvPr/>
          </p:nvSpPr>
          <p:spPr>
            <a:xfrm>
              <a:off x="1136400" y="810000"/>
              <a:ext cx="3026400" cy="810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Waxaan la yaabanahay sida tirooyinka laba jibbaaran (square numbers) u ekaadaan marka lagu sawiro garaaf</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1066" name="Google Shape;1066;p84"/>
          <p:cNvSpPr txBox="1"/>
          <p:nvPr>
            <p:ph idx="1" type="body"/>
          </p:nvPr>
        </p:nvSpPr>
        <p:spPr>
          <a:xfrm>
            <a:off x="4320000" y="2008200"/>
            <a:ext cx="45000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1, 4, 9, 16, 25, …</a:t>
            </a:r>
            <a:r>
              <a:rPr lang="en-GB" sz="1100">
                <a:latin typeface="Kalam"/>
                <a:ea typeface="Kalam"/>
                <a:cs typeface="Kalam"/>
                <a:sym typeface="Kalam"/>
              </a:rPr>
              <a:t> </a:t>
            </a:r>
            <a:endParaRPr>
              <a:latin typeface="Kalam"/>
              <a:ea typeface="Kalam"/>
              <a:cs typeface="Kalam"/>
              <a:sym typeface="Kalam"/>
            </a:endParaRPr>
          </a:p>
        </p:txBody>
      </p:sp>
      <p:sp>
        <p:nvSpPr>
          <p:cNvPr id="1067" name="Google Shape;1067;p84"/>
          <p:cNvSpPr txBox="1"/>
          <p:nvPr>
            <p:ph idx="1" type="body"/>
          </p:nvPr>
        </p:nvSpPr>
        <p:spPr>
          <a:xfrm>
            <a:off x="316305" y="2700000"/>
            <a:ext cx="4777800" cy="1146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Isticmaal shaqada jaantuska (table function) si aad u qorshayso dhibcahan.</a:t>
            </a:r>
            <a:endParaRPr sz="1800"/>
          </a:p>
          <a:p>
            <a:pPr indent="0" lvl="0" marL="0" rtl="0" algn="l">
              <a:spcBef>
                <a:spcPts val="1000"/>
              </a:spcBef>
              <a:spcAft>
                <a:spcPts val="1000"/>
              </a:spcAft>
              <a:buNone/>
            </a:pPr>
            <a:r>
              <a:rPr lang="en-GB" sz="1100">
                <a:latin typeface="Lexend"/>
              </a:rPr>
              <a:t>Waxaad kala bixin kartaa dhidibka x (x axis) si aad u hesho fikrad ka fiican qaabka garaafka.</a:t>
            </a:r>
            <a:r>
              <a:rPr i="1" lang="en-GB" sz="1100">
                <a:latin typeface="Lexend"/>
                <a:ea typeface="Times"/>
                <a:cs typeface="Times"/>
                <a:sym typeface="Times"/>
              </a:rPr>
              <a:t/>
            </a:r>
            <a:r>
              <a:rPr lang="en-GB" sz="1100">
                <a:latin typeface="Lexend"/>
              </a:rPr>
              <a:t/>
            </a:r>
            <a:r>
              <a:rPr lang="en-GB" sz="1100">
                <a:latin typeface="Lexend"/>
              </a:rPr>
              <a:t/>
            </a:r>
            <a:endParaRPr sz="1800"/>
          </a:p>
        </p:txBody>
      </p:sp>
      <p:pic>
        <p:nvPicPr>
          <p:cNvPr id="1068" name="Google Shape;1068;p84"/>
          <p:cNvPicPr preferRelativeResize="0"/>
          <p:nvPr/>
        </p:nvPicPr>
        <p:blipFill>
          <a:blip r:embed="rId5">
            <a:alphaModFix/>
          </a:blip>
          <a:stretch>
            <a:fillRect/>
          </a:stretch>
        </p:blipFill>
        <p:spPr>
          <a:xfrm>
            <a:off x="5374820" y="2571750"/>
            <a:ext cx="3000130" cy="2248651"/>
          </a:xfrm>
          <a:prstGeom prst="rect">
            <a:avLst/>
          </a:prstGeom>
          <a:noFill/>
          <a:ln cap="flat" cmpd="sng" w="19050">
            <a:solidFill>
              <a:schemeClr val="dk1"/>
            </a:solidFill>
            <a:prstDash val="solid"/>
            <a:round/>
            <a:headEnd len="sm" w="sm" type="none"/>
            <a:tailEnd len="sm" w="sm" type="none"/>
          </a:ln>
        </p:spPr>
      </p:pic>
      <p:sp>
        <p:nvSpPr>
          <p:cNvPr id="1069" name="Google Shape;1069;p84"/>
          <p:cNvSpPr txBox="1"/>
          <p:nvPr>
            <p:ph idx="1" type="body"/>
          </p:nvPr>
        </p:nvSpPr>
        <p:spPr>
          <a:xfrm>
            <a:off x="359300" y="4186200"/>
            <a:ext cx="4777800" cy="55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Kani waa bilowga taxanaha dhammaan tirooyinka laba jibbaaran (square numbers) ee u kala horreeya (ascending order).</a:t>
            </a:r>
            <a:r>
              <a:rPr lang="en-GB" sz="1100">
                <a:latin typeface="Lexend"/>
              </a:rPr>
              <a:t/>
            </a:r>
            <a:r>
              <a:rPr lang="en-GB" sz="1100">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Sahaminta taxanaha tirooyinka gaarka ah</a:t>
            </a:r>
            <a:endParaRPr/>
          </a:p>
        </p:txBody>
      </p:sp>
      <p:sp>
        <p:nvSpPr>
          <p:cNvPr id="1075" name="Google Shape;1075;p85"/>
          <p:cNvSpPr txBox="1"/>
          <p:nvPr>
            <p:ph idx="1" type="body"/>
          </p:nvPr>
        </p:nvSpPr>
        <p:spPr>
          <a:xfrm>
            <a:off x="324000" y="801000"/>
            <a:ext cx="8496000" cy="43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Sidee taxanahan loo soo saaray? Waa maxay ereyga nth (nth term) noqon lahaa?</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sz="1800"/>
          </a:p>
        </p:txBody>
      </p:sp>
      <p:sp>
        <p:nvSpPr>
          <p:cNvPr id="1076" name="Google Shape;1076;p85"/>
          <p:cNvSpPr txBox="1"/>
          <p:nvPr>
            <p:ph idx="1" type="body"/>
          </p:nvPr>
        </p:nvSpPr>
        <p:spPr>
          <a:xfrm>
            <a:off x="324000" y="1182000"/>
            <a:ext cx="8496000" cy="79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Tixdan waxaa soo saaraya labajibbaaranaha (squaring) tirada term-ka. Term-ka nth waa n2.</a:t>
            </a:r>
            <a:r>
              <a:rPr lang="en-GB" sz="1800">
                <a:latin typeface="Lexend"/>
              </a:rPr>
              <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r>
              <a:rPr lang="en-GB" sz="1100">
                <a:latin typeface="Kalam"/>
                <a:ea typeface="Kalam"/>
                <a:cs typeface="Kalam"/>
                <a:sym typeface="Kalam"/>
              </a:rPr>
              <a:t/>
            </a:r>
            <a:r>
              <a:rPr lang="en-GB" sz="1800">
                <a:latin typeface="Lexend"/>
              </a:rPr>
              <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800"/>
          </a:p>
          <a:p>
            <a:pPr indent="0" lvl="0" marL="0" rtl="0" algn="l">
              <a:spcBef>
                <a:spcPts val="1000"/>
              </a:spcBef>
              <a:spcAft>
                <a:spcPts val="1000"/>
              </a:spcAft>
              <a:buNone/>
            </a:pPr>
            <a:r>
              <a:rPr lang="en-GB" sz="1800">
                <a:latin typeface="Lexend"/>
              </a:rPr>
              <a:t> </a:t>
            </a:r>
            <a:endParaRPr sz="1800"/>
          </a:p>
        </p:txBody>
      </p:sp>
      <p:sp>
        <p:nvSpPr>
          <p:cNvPr id="1077" name="Google Shape;1077;p85"/>
          <p:cNvSpPr txBox="1"/>
          <p:nvPr>
            <p:ph idx="1" type="body"/>
          </p:nvPr>
        </p:nvSpPr>
        <p:spPr>
          <a:xfrm>
            <a:off x="324000" y="1563000"/>
            <a:ext cx="8496000" cy="79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Nuur wuxuu isticmaalaa term-ka nth si uu u sawiro garaafkan</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sz="1800"/>
          </a:p>
          <a:p>
            <a:pPr indent="0" lvl="0" marL="0" rtl="0" algn="l">
              <a:spcBef>
                <a:spcPts val="1000"/>
              </a:spcBef>
              <a:spcAft>
                <a:spcPts val="1000"/>
              </a:spcAft>
              <a:buNone/>
            </a:pPr>
            <a:r>
              <a:rPr lang="en-GB" sz="1800">
                <a:latin typeface="Lexend"/>
              </a:rPr>
              <a:t> </a:t>
            </a:r>
            <a:endParaRPr sz="1800"/>
          </a:p>
        </p:txBody>
      </p:sp>
      <p:grpSp>
        <p:nvGrpSpPr>
          <p:cNvPr id="1078" name="Google Shape;1078;p85"/>
          <p:cNvGrpSpPr/>
          <p:nvPr/>
        </p:nvGrpSpPr>
        <p:grpSpPr>
          <a:xfrm>
            <a:off x="324000" y="1620000"/>
            <a:ext cx="8496006" cy="2389800"/>
            <a:chOff x="324000" y="1620000"/>
            <a:chExt cx="8496006" cy="2389800"/>
          </a:xfrm>
        </p:grpSpPr>
        <p:pic>
          <p:nvPicPr>
            <p:cNvPr id="1079" name="Google Shape;1079;p85"/>
            <p:cNvPicPr preferRelativeResize="0"/>
            <p:nvPr/>
          </p:nvPicPr>
          <p:blipFill>
            <a:blip r:embed="rId3">
              <a:alphaModFix/>
            </a:blip>
            <a:stretch>
              <a:fillRect/>
            </a:stretch>
          </p:blipFill>
          <p:spPr>
            <a:xfrm>
              <a:off x="6285850" y="1620000"/>
              <a:ext cx="2534156" cy="2389800"/>
            </a:xfrm>
            <a:prstGeom prst="rect">
              <a:avLst/>
            </a:prstGeom>
            <a:noFill/>
            <a:ln cap="flat" cmpd="sng" w="19050">
              <a:solidFill>
                <a:schemeClr val="dk1"/>
              </a:solidFill>
              <a:prstDash val="solid"/>
              <a:round/>
              <a:headEnd len="sm" w="sm" type="none"/>
              <a:tailEnd len="sm" w="sm" type="none"/>
            </a:ln>
          </p:spPr>
        </p:pic>
        <p:pic>
          <p:nvPicPr>
            <p:cNvPr id="1080" name="Google Shape;1080;p85"/>
            <p:cNvPicPr preferRelativeResize="0"/>
            <p:nvPr/>
          </p:nvPicPr>
          <p:blipFill>
            <a:blip r:embed="rId7">
              <a:alphaModFix/>
            </a:blip>
            <a:stretch>
              <a:fillRect/>
            </a:stretch>
          </p:blipFill>
          <p:spPr>
            <a:xfrm>
              <a:off x="532877" y="2772133"/>
              <a:ext cx="446257" cy="558038"/>
            </a:xfrm>
            <a:prstGeom prst="rect">
              <a:avLst/>
            </a:prstGeom>
            <a:noFill/>
            <a:ln>
              <a:noFill/>
            </a:ln>
          </p:spPr>
        </p:pic>
        <p:sp>
          <p:nvSpPr>
            <p:cNvPr id="1081" name="Google Shape;1081;p85"/>
            <p:cNvSpPr txBox="1"/>
            <p:nvPr/>
          </p:nvSpPr>
          <p:spPr>
            <a:xfrm flipH="1">
              <a:off x="324000" y="3312130"/>
              <a:ext cx="864000" cy="3597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600">
                  <a:latin typeface="Lexend"/>
                  <a:ea typeface="Lexend"/>
                  <a:cs typeface="Lexend"/>
                  <a:sym typeface="Lexend"/>
                </a:rPr>
                <a:t>Nuur</a:t>
              </a:r>
              <a:endParaRPr sz="1800">
                <a:latin typeface="Lexend"/>
                <a:ea typeface="Lexend"/>
                <a:cs typeface="Lexend"/>
                <a:sym typeface="Lexend"/>
              </a:endParaRPr>
            </a:p>
          </p:txBody>
        </p:sp>
        <p:pic>
          <p:nvPicPr>
            <p:cNvPr id="1082" name="Google Shape;1082;p85"/>
            <p:cNvPicPr preferRelativeResize="0"/>
            <p:nvPr/>
          </p:nvPicPr>
          <p:blipFill rotWithShape="1">
            <a:blip r:embed="rId5">
              <a:alphaModFix/>
            </a:blip>
            <a:srcRect b="43690" l="0" r="57905" t="0"/>
            <a:stretch/>
          </p:blipFill>
          <p:spPr>
            <a:xfrm flipH="1">
              <a:off x="878049" y="1996550"/>
              <a:ext cx="3305876" cy="905400"/>
            </a:xfrm>
            <a:prstGeom prst="rect">
              <a:avLst/>
            </a:prstGeom>
            <a:noFill/>
            <a:ln>
              <a:noFill/>
            </a:ln>
          </p:spPr>
        </p:pic>
        <p:sp>
          <p:nvSpPr>
            <p:cNvPr id="1083" name="Google Shape;1083;p85"/>
            <p:cNvSpPr txBox="1"/>
            <p:nvPr/>
          </p:nvSpPr>
          <p:spPr>
            <a:xfrm>
              <a:off x="1101100" y="1962138"/>
              <a:ext cx="3026400" cy="810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Taasi waa mid xiiso leh, waxay samaynaysaa qaab 'U' ah.</a:t>
              </a:r>
              <a:endParaRPr sz="1800">
                <a:solidFill>
                  <a:srgbClr val="000000"/>
                </a:solidFill>
                <a:latin typeface="Lexend"/>
                <a:ea typeface="Lexend"/>
                <a:cs typeface="Lexend"/>
                <a:sym typeface="Lexend"/>
              </a:endParaRPr>
            </a:p>
          </p:txBody>
        </p:sp>
      </p:grpSp>
      <p:sp>
        <p:nvSpPr>
          <p:cNvPr id="1084" name="Google Shape;1084;p85"/>
          <p:cNvSpPr txBox="1"/>
          <p:nvPr>
            <p:ph idx="1" type="body"/>
          </p:nvPr>
        </p:nvSpPr>
        <p:spPr>
          <a:xfrm>
            <a:off x="338114" y="4009800"/>
            <a:ext cx="8496000" cy="62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Faallooyinka Nuur waxay khuseeyaan garaafka y = x2 Maxaa u baahan inuu xusuusto ee ku saabsan tixda n2?</a:t>
            </a:r>
            <a:r>
              <a:rPr i="1" lang="en-GB" sz="1400">
                <a:latin typeface="Lexend"/>
                <a:ea typeface="Times"/>
                <a:cs typeface="Times"/>
                <a:sym typeface="Times"/>
              </a:rPr>
              <a:t/>
            </a:r>
            <a:r>
              <a:rPr lang="en-GB" sz="1400">
                <a:latin typeface="Lexend"/>
                <a:ea typeface="Times"/>
                <a:cs typeface="Times"/>
                <a:sym typeface="Times"/>
              </a:rPr>
              <a:t/>
            </a:r>
            <a:r>
              <a:rPr i="1" lang="en-GB" sz="1400">
                <a:latin typeface="Lexend"/>
                <a:ea typeface="Times"/>
                <a:cs typeface="Times"/>
                <a:sym typeface="Times"/>
              </a:rPr>
              <a:t/>
            </a:r>
            <a:r>
              <a:rPr baseline="30000" lang="en-GB" sz="1400">
                <a:latin typeface="Lexend"/>
                <a:ea typeface="Times"/>
                <a:cs typeface="Times"/>
                <a:sym typeface="Times"/>
              </a:rPr>
              <a:t/>
            </a:r>
            <a:r>
              <a:rPr baseline="30000" lang="en-GB" sz="1400">
                <a:latin typeface="Lexend"/>
              </a:rPr>
              <a:t/>
            </a:r>
            <a:r>
              <a:rPr lang="en-GB" sz="1400">
                <a:latin typeface="Lexend"/>
              </a:rPr>
              <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tixaha gaarka ah ee tirooyinka</a:t>
            </a:r>
            <a:endParaRPr/>
          </a:p>
        </p:txBody>
      </p:sp>
      <p:pic>
        <p:nvPicPr>
          <p:cNvPr id="1090" name="Google Shape;1090;p86"/>
          <p:cNvPicPr preferRelativeResize="0"/>
          <p:nvPr/>
        </p:nvPicPr>
        <p:blipFill>
          <a:blip r:embed="rId3">
            <a:alphaModFix/>
          </a:blip>
          <a:stretch>
            <a:fillRect/>
          </a:stretch>
        </p:blipFill>
        <p:spPr>
          <a:xfrm>
            <a:off x="6209650" y="1620000"/>
            <a:ext cx="2534156" cy="2389800"/>
          </a:xfrm>
          <a:prstGeom prst="rect">
            <a:avLst/>
          </a:prstGeom>
          <a:noFill/>
          <a:ln cap="flat" cmpd="sng" w="19050">
            <a:solidFill>
              <a:schemeClr val="dk1"/>
            </a:solidFill>
            <a:prstDash val="solid"/>
            <a:round/>
            <a:headEnd len="sm" w="sm" type="none"/>
            <a:tailEnd len="sm" w="sm" type="none"/>
          </a:ln>
        </p:spPr>
      </p:pic>
      <p:sp>
        <p:nvSpPr>
          <p:cNvPr id="1091" name="Google Shape;1091;p86"/>
          <p:cNvSpPr txBox="1"/>
          <p:nvPr>
            <p:ph idx="1" type="body"/>
          </p:nvPr>
        </p:nvSpPr>
        <p:spPr>
          <a:xfrm>
            <a:off x="323989" y="806550"/>
            <a:ext cx="8496000" cy="62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Faallooyinka Nuur waxay khuseeyaan garaafka y = x2 Maxaa u baahan inuu xusuusto ee ku saabsan tixda n2?</a:t>
            </a:r>
            <a:r>
              <a:rPr i="1" lang="en-GB" sz="1100">
                <a:latin typeface="Lexend"/>
                <a:ea typeface="Times"/>
                <a:cs typeface="Times"/>
                <a:sym typeface="Times"/>
              </a:rPr>
              <a:t/>
            </a:r>
            <a:r>
              <a:rPr lang="en-GB" sz="1100">
                <a:latin typeface="Lexend"/>
                <a:ea typeface="Times"/>
                <a:cs typeface="Times"/>
                <a:sym typeface="Times"/>
              </a:rPr>
              <a:t/>
            </a:r>
            <a:r>
              <a:rPr i="1" lang="en-GB" sz="1100">
                <a:latin typeface="Lexend"/>
                <a:ea typeface="Times"/>
                <a:cs typeface="Times"/>
                <a:sym typeface="Times"/>
              </a:rPr>
              <a:t/>
            </a:r>
            <a:r>
              <a:rPr baseline="30000" lang="en-GB" sz="1100">
                <a:latin typeface="Lexend"/>
                <a:ea typeface="Times"/>
                <a:cs typeface="Times"/>
                <a:sym typeface="Times"/>
              </a:rPr>
              <a:t/>
            </a:r>
            <a:r>
              <a:rPr baseline="30000" lang="en-GB" sz="1100">
                <a:latin typeface="Lexend"/>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p:txBody>
      </p:sp>
      <p:sp>
        <p:nvSpPr>
          <p:cNvPr id="1092" name="Google Shape;1092;p86"/>
          <p:cNvSpPr txBox="1"/>
          <p:nvPr>
            <p:ph idx="1" type="body"/>
          </p:nvPr>
        </p:nvSpPr>
        <p:spPr>
          <a:xfrm>
            <a:off x="324000" y="1657475"/>
            <a:ext cx="5450400" cy="112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Tixdani waxay bilaabataa marka n = 1 sidaas darteed qaybta garaafka ee bidixda x = 1 ma aha qayb ka mid ah tixda.</a:t>
            </a:r>
            <a:r>
              <a:rPr i="1" lang="en-GB" sz="1800">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r>
              <a:rPr i="1" lang="en-GB" sz="1800">
                <a:latin typeface="Lexend"/>
                <a:ea typeface="Times"/>
                <a:cs typeface="Times"/>
                <a:sym typeface="Times"/>
              </a:rPr>
              <a:t/>
            </a:r>
            <a:r>
              <a:rPr lang="en-GB" sz="1800">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p:txBody>
      </p:sp>
      <p:sp>
        <p:nvSpPr>
          <p:cNvPr id="1093" name="Google Shape;1093;p86"/>
          <p:cNvSpPr txBox="1"/>
          <p:nvPr>
            <p:ph idx="1" type="body"/>
          </p:nvPr>
        </p:nvSpPr>
        <p:spPr>
          <a:xfrm>
            <a:off x="324000" y="3017500"/>
            <a:ext cx="5450400" cy="76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Isku day inaad isticmaasho xargo qalloocan (curly brackets) si garaafku uusan u muujin qiimaha (values) marka x ka yar yahay 1</a:t>
            </a:r>
            <a:r>
              <a:rPr i="1" lang="en-GB" sz="1100">
                <a:latin typeface="Lexend"/>
                <a:ea typeface="Times"/>
                <a:cs typeface="Times"/>
                <a:sym typeface="Times"/>
              </a:rPr>
              <a:t/>
            </a:r>
            <a:r>
              <a:rPr lang="en-GB" sz="1100">
                <a:latin typeface="Lexend"/>
              </a:rPr>
              <a:t/>
            </a:r>
            <a:endParaRPr sz="1800"/>
          </a:p>
        </p:txBody>
      </p:sp>
      <p:pic>
        <p:nvPicPr>
          <p:cNvPr id="1094" name="Google Shape;1094;p86"/>
          <p:cNvPicPr preferRelativeResize="0"/>
          <p:nvPr/>
        </p:nvPicPr>
        <p:blipFill>
          <a:blip r:embed="rId4">
            <a:alphaModFix/>
          </a:blip>
          <a:stretch>
            <a:fillRect/>
          </a:stretch>
        </p:blipFill>
        <p:spPr>
          <a:xfrm>
            <a:off x="6209650" y="1620000"/>
            <a:ext cx="2580853" cy="2389800"/>
          </a:xfrm>
          <a:prstGeom prst="rect">
            <a:avLst/>
          </a:prstGeom>
          <a:noFill/>
          <a:ln cap="flat" cmpd="sng" w="19050">
            <a:solidFill>
              <a:schemeClr val="dk1"/>
            </a:solidFill>
            <a:prstDash val="solid"/>
            <a:round/>
            <a:headEnd len="sm" w="sm" type="none"/>
            <a:tailEnd len="sm" w="sm" type="none"/>
          </a:ln>
        </p:spPr>
      </p:pic>
      <p:pic>
        <p:nvPicPr>
          <p:cNvPr id="1095" name="Google Shape;1095;p86"/>
          <p:cNvPicPr preferRelativeResize="0"/>
          <p:nvPr/>
        </p:nvPicPr>
        <p:blipFill>
          <a:blip r:embed="rId5">
            <a:alphaModFix/>
          </a:blip>
          <a:stretch>
            <a:fillRect/>
          </a:stretch>
        </p:blipFill>
        <p:spPr>
          <a:xfrm>
            <a:off x="4319995" y="3387325"/>
            <a:ext cx="1712413" cy="470275"/>
          </a:xfrm>
          <a:prstGeom prst="rect">
            <a:avLst/>
          </a:prstGeom>
          <a:noFill/>
          <a:ln cap="flat" cmpd="sng" w="19050">
            <a:solidFill>
              <a:schemeClr val="dk1"/>
            </a:solidFill>
            <a:prstDash val="solid"/>
            <a:round/>
            <a:headEnd len="sm" w="sm" type="none"/>
            <a:tailEnd len="sm" w="sm" type="none"/>
          </a:ln>
        </p:spPr>
      </p:pic>
      <p:sp>
        <p:nvSpPr>
          <p:cNvPr id="1096" name="Google Shape;1096;p86"/>
          <p:cNvSpPr txBox="1"/>
          <p:nvPr>
            <p:ph idx="1" type="body"/>
          </p:nvPr>
        </p:nvSpPr>
        <p:spPr>
          <a:xfrm>
            <a:off x="324000" y="4202850"/>
            <a:ext cx="8496000" cy="5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Maxaad u malaynaysaa in tixda dhammaan tirooyinka saddex jibaaran (cube numbers) ee kor u kaca ay u ekaan doonto marka la sawiro? Samee saadaal.</a:t>
            </a:r>
            <a:r>
              <a:rPr lang="en-GB" sz="1100">
                <a:solidFill>
                  <a:schemeClr val="accent5"/>
                </a:solidFill>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tixaha gaarka ah ee tirooyinka</a:t>
            </a:r>
            <a:endParaRPr/>
          </a:p>
        </p:txBody>
      </p:sp>
      <p:sp>
        <p:nvSpPr>
          <p:cNvPr id="1102" name="Google Shape;1102;p87"/>
          <p:cNvSpPr txBox="1"/>
          <p:nvPr>
            <p:ph idx="1" type="body"/>
          </p:nvPr>
        </p:nvSpPr>
        <p:spPr>
          <a:xfrm>
            <a:off x="323989" y="806550"/>
            <a:ext cx="8496000" cy="62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Tixda dhammaan tirooyinka saddex jibaaran (cube numbers) ee kor u kaca waxaa soo saaraya saddex jibaarista (cubing) tirada term-ka, sidaas darteed term-ka nth waa n3?</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p:txBody>
      </p:sp>
      <p:sp>
        <p:nvSpPr>
          <p:cNvPr id="1103" name="Google Shape;1103;p87"/>
          <p:cNvSpPr txBox="1"/>
          <p:nvPr>
            <p:ph idx="1" type="body"/>
          </p:nvPr>
        </p:nvSpPr>
        <p:spPr>
          <a:xfrm>
            <a:off x="324000" y="1624125"/>
            <a:ext cx="5602800" cy="76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Isticmaal term-ka nth si aad u soo saartid 10ka term ee ugu horreeya ee tixda n3 ee garaaf.</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p:txBody>
      </p:sp>
      <p:sp>
        <p:nvSpPr>
          <p:cNvPr id="1104" name="Google Shape;1104;p87"/>
          <p:cNvSpPr txBox="1"/>
          <p:nvPr>
            <p:ph idx="1" type="body"/>
          </p:nvPr>
        </p:nvSpPr>
        <p:spPr>
          <a:xfrm>
            <a:off x="324000" y="2571750"/>
            <a:ext cx="4248000" cy="5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Tixdani waxay sidoo kale soo saartaa qalooc (curve), waxay kordhisaa heer ka dheereeya n2</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1800"/>
          </a:p>
        </p:txBody>
      </p:sp>
      <p:pic>
        <p:nvPicPr>
          <p:cNvPr id="1105" name="Google Shape;1105;p87"/>
          <p:cNvPicPr preferRelativeResize="0"/>
          <p:nvPr/>
        </p:nvPicPr>
        <p:blipFill>
          <a:blip r:embed="rId3">
            <a:alphaModFix/>
          </a:blip>
          <a:stretch>
            <a:fillRect/>
          </a:stretch>
        </p:blipFill>
        <p:spPr>
          <a:xfrm>
            <a:off x="5926800" y="1579350"/>
            <a:ext cx="2912399" cy="2414608"/>
          </a:xfrm>
          <a:prstGeom prst="rect">
            <a:avLst/>
          </a:prstGeom>
          <a:noFill/>
          <a:ln cap="flat" cmpd="sng" w="19050">
            <a:solidFill>
              <a:schemeClr val="dk1"/>
            </a:solidFill>
            <a:prstDash val="solid"/>
            <a:round/>
            <a:headEnd len="sm" w="sm" type="none"/>
            <a:tailEnd len="sm" w="sm" type="none"/>
          </a:ln>
        </p:spPr>
      </p:pic>
      <p:grpSp>
        <p:nvGrpSpPr>
          <p:cNvPr id="1106" name="Google Shape;1106;p87"/>
          <p:cNvGrpSpPr/>
          <p:nvPr/>
        </p:nvGrpSpPr>
        <p:grpSpPr>
          <a:xfrm>
            <a:off x="323999" y="3240027"/>
            <a:ext cx="3662493" cy="1591535"/>
            <a:chOff x="323999" y="3240027"/>
            <a:chExt cx="3662493" cy="1591535"/>
          </a:xfrm>
        </p:grpSpPr>
        <p:pic>
          <p:nvPicPr>
            <p:cNvPr id="1107" name="Google Shape;1107;p87"/>
            <p:cNvPicPr preferRelativeResize="0"/>
            <p:nvPr/>
          </p:nvPicPr>
          <p:blipFill>
            <a:blip r:embed="rId9">
              <a:alphaModFix/>
            </a:blip>
            <a:stretch>
              <a:fillRect/>
            </a:stretch>
          </p:blipFill>
          <p:spPr>
            <a:xfrm flipH="1">
              <a:off x="665608" y="3869005"/>
              <a:ext cx="475963" cy="587818"/>
            </a:xfrm>
            <a:prstGeom prst="rect">
              <a:avLst/>
            </a:prstGeom>
            <a:noFill/>
            <a:ln>
              <a:noFill/>
            </a:ln>
          </p:spPr>
        </p:pic>
        <p:sp>
          <p:nvSpPr>
            <p:cNvPr id="1108" name="Google Shape;1108;p87"/>
            <p:cNvSpPr txBox="1"/>
            <p:nvPr/>
          </p:nvSpPr>
          <p:spPr>
            <a:xfrm flipH="1">
              <a:off x="323999" y="4447861"/>
              <a:ext cx="1084800" cy="3837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Yacquub</a:t>
              </a:r>
              <a:endParaRPr b="1" sz="1800">
                <a:latin typeface="Lexend"/>
                <a:ea typeface="Lexend"/>
                <a:cs typeface="Lexend"/>
                <a:sym typeface="Lexend"/>
              </a:endParaRPr>
            </a:p>
          </p:txBody>
        </p:sp>
        <p:grpSp>
          <p:nvGrpSpPr>
            <p:cNvPr id="1109" name="Google Shape;1109;p87"/>
            <p:cNvGrpSpPr/>
            <p:nvPr/>
          </p:nvGrpSpPr>
          <p:grpSpPr>
            <a:xfrm>
              <a:off x="1216315" y="3240027"/>
              <a:ext cx="2770177" cy="1064451"/>
              <a:chOff x="1807242" y="1612131"/>
              <a:chExt cx="2339676" cy="1011163"/>
            </a:xfrm>
          </p:grpSpPr>
          <p:pic>
            <p:nvPicPr>
              <p:cNvPr id="1110" name="Google Shape;1110;p87"/>
              <p:cNvPicPr preferRelativeResize="0"/>
              <p:nvPr/>
            </p:nvPicPr>
            <p:blipFill rotWithShape="1">
              <a:blip r:embed="rId5">
                <a:alphaModFix/>
              </a:blip>
              <a:srcRect b="0" l="0" r="69082" t="56280"/>
              <a:stretch/>
            </p:blipFill>
            <p:spPr>
              <a:xfrm flipH="1">
                <a:off x="1807242" y="1612131"/>
                <a:ext cx="2339676" cy="1011163"/>
              </a:xfrm>
              <a:prstGeom prst="rect">
                <a:avLst/>
              </a:prstGeom>
              <a:noFill/>
              <a:ln>
                <a:noFill/>
              </a:ln>
            </p:spPr>
          </p:pic>
          <p:sp>
            <p:nvSpPr>
              <p:cNvPr id="1111" name="Google Shape;1111;p87"/>
              <p:cNvSpPr txBox="1"/>
              <p:nvPr/>
            </p:nvSpPr>
            <p:spPr>
              <a:xfrm flipH="1">
                <a:off x="1968193" y="1771126"/>
                <a:ext cx="2053500" cy="61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Waxaan u malaynayaa in tirada 1 ay tahay mid ku jirta labada tixood</a:t>
                </a:r>
                <a:endParaRPr i="1" sz="2000">
                  <a:solidFill>
                    <a:srgbClr val="000000"/>
                  </a:solidFill>
                  <a:latin typeface="Times"/>
                  <a:ea typeface="Times"/>
                  <a:cs typeface="Times"/>
                  <a:sym typeface="Times"/>
                </a:endParaRPr>
              </a:p>
            </p:txBody>
          </p:sp>
        </p:grpSp>
      </p:grpSp>
      <p:sp>
        <p:nvSpPr>
          <p:cNvPr id="1112" name="Google Shape;1112;p87"/>
          <p:cNvSpPr txBox="1"/>
          <p:nvPr>
            <p:ph idx="1" type="body"/>
          </p:nvPr>
        </p:nvSpPr>
        <p:spPr>
          <a:xfrm>
            <a:off x="1684800" y="4452750"/>
            <a:ext cx="7154400" cy="5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Yacquub ma sax baa? Sidee ku ogaatay?</a:t>
            </a:r>
            <a:endParaRPr sz="1800"/>
          </a:p>
        </p:txBody>
      </p:sp>
      <p:grpSp>
        <p:nvGrpSpPr>
          <p:cNvPr id="1113" name="Google Shape;1113;p87"/>
          <p:cNvGrpSpPr/>
          <p:nvPr/>
        </p:nvGrpSpPr>
        <p:grpSpPr>
          <a:xfrm>
            <a:off x="4788999" y="2160000"/>
            <a:ext cx="2915701" cy="2160000"/>
            <a:chOff x="4788999" y="2160000"/>
            <a:chExt cx="2915701" cy="2160000"/>
          </a:xfrm>
        </p:grpSpPr>
        <p:pic>
          <p:nvPicPr>
            <p:cNvPr id="1114" name="Google Shape;1114;p87"/>
            <p:cNvPicPr preferRelativeResize="0"/>
            <p:nvPr/>
          </p:nvPicPr>
          <p:blipFill>
            <a:blip r:embed="rId6">
              <a:alphaModFix/>
            </a:blip>
            <a:stretch>
              <a:fillRect/>
            </a:stretch>
          </p:blipFill>
          <p:spPr>
            <a:xfrm>
              <a:off x="4788999" y="2160000"/>
              <a:ext cx="985394" cy="429801"/>
            </a:xfrm>
            <a:prstGeom prst="rect">
              <a:avLst/>
            </a:prstGeom>
            <a:noFill/>
            <a:ln cap="flat" cmpd="sng" w="19050">
              <a:solidFill>
                <a:schemeClr val="dk1"/>
              </a:solidFill>
              <a:prstDash val="solid"/>
              <a:round/>
              <a:headEnd len="sm" w="sm" type="none"/>
              <a:tailEnd len="sm" w="sm" type="none"/>
            </a:ln>
          </p:spPr>
        </p:pic>
        <p:pic>
          <p:nvPicPr>
            <p:cNvPr id="1115" name="Google Shape;1115;p87"/>
            <p:cNvPicPr preferRelativeResize="0"/>
            <p:nvPr/>
          </p:nvPicPr>
          <p:blipFill rotWithShape="1">
            <a:blip r:embed="rId7">
              <a:alphaModFix/>
            </a:blip>
            <a:srcRect b="6454" l="0" r="0" t="0"/>
            <a:stretch/>
          </p:blipFill>
          <p:spPr>
            <a:xfrm>
              <a:off x="4788999" y="3890199"/>
              <a:ext cx="985400" cy="429801"/>
            </a:xfrm>
            <a:prstGeom prst="rect">
              <a:avLst/>
            </a:prstGeom>
            <a:noFill/>
            <a:ln cap="flat" cmpd="sng" w="19050">
              <a:solidFill>
                <a:schemeClr val="dk1"/>
              </a:solidFill>
              <a:prstDash val="solid"/>
              <a:round/>
              <a:headEnd len="sm" w="sm" type="none"/>
              <a:tailEnd len="sm" w="sm" type="none"/>
            </a:ln>
          </p:spPr>
        </p:pic>
        <p:cxnSp>
          <p:nvCxnSpPr>
            <p:cNvPr id="1116" name="Google Shape;1116;p87"/>
            <p:cNvCxnSpPr/>
            <p:nvPr/>
          </p:nvCxnSpPr>
          <p:spPr>
            <a:xfrm>
              <a:off x="5842000" y="2349500"/>
              <a:ext cx="1862700" cy="169200"/>
            </a:xfrm>
            <a:prstGeom prst="straightConnector1">
              <a:avLst/>
            </a:prstGeom>
            <a:noFill/>
            <a:ln cap="flat" cmpd="sng" w="38100">
              <a:solidFill>
                <a:schemeClr val="dk1"/>
              </a:solidFill>
              <a:prstDash val="solid"/>
              <a:round/>
              <a:headEnd len="med" w="med" type="none"/>
              <a:tailEnd len="med" w="med" type="none"/>
            </a:ln>
          </p:spPr>
        </p:cxnSp>
        <p:cxnSp>
          <p:nvCxnSpPr>
            <p:cNvPr id="1117" name="Google Shape;1117;p87"/>
            <p:cNvCxnSpPr/>
            <p:nvPr/>
          </p:nvCxnSpPr>
          <p:spPr>
            <a:xfrm flipH="1" rot="10800000">
              <a:off x="5771450" y="3796000"/>
              <a:ext cx="1383000" cy="3456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Sahminta tixaha gaarka ah ee tirooyinka</a:t>
            </a:r>
            <a:endParaRPr/>
          </a:p>
        </p:txBody>
      </p:sp>
      <p:sp>
        <p:nvSpPr>
          <p:cNvPr id="1123" name="Google Shape;1123;p88"/>
          <p:cNvSpPr txBox="1"/>
          <p:nvPr>
            <p:ph idx="1" type="body"/>
          </p:nvPr>
        </p:nvSpPr>
        <p:spPr>
          <a:xfrm>
            <a:off x="324000" y="730350"/>
            <a:ext cx="5450400" cy="1211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laga yaabaa inaad tidhi:</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Labada tixoodba waxay leeyihiin isku-duwayaasha (coordinate) (1,1) ee garaafyadooda. Labaduba waxay leeyihiin term-ka koowaad oo ah 1</a:t>
            </a:r>
            <a:endParaRPr sz="2000">
              <a:latin typeface="Kalam"/>
              <a:ea typeface="Kalam"/>
              <a:cs typeface="Kalam"/>
              <a:sym typeface="Kalam"/>
            </a:endParaRPr>
          </a:p>
        </p:txBody>
      </p:sp>
      <p:pic>
        <p:nvPicPr>
          <p:cNvPr id="1124" name="Google Shape;1124;p88"/>
          <p:cNvPicPr preferRelativeResize="0"/>
          <p:nvPr/>
        </p:nvPicPr>
        <p:blipFill>
          <a:blip r:embed="rId3">
            <a:alphaModFix/>
          </a:blip>
          <a:stretch>
            <a:fillRect/>
          </a:stretch>
        </p:blipFill>
        <p:spPr>
          <a:xfrm>
            <a:off x="5926800" y="1579350"/>
            <a:ext cx="2912399" cy="2414608"/>
          </a:xfrm>
          <a:prstGeom prst="rect">
            <a:avLst/>
          </a:prstGeom>
          <a:noFill/>
          <a:ln cap="flat" cmpd="sng" w="19050">
            <a:solidFill>
              <a:schemeClr val="dk1"/>
            </a:solidFill>
            <a:prstDash val="solid"/>
            <a:round/>
            <a:headEnd len="sm" w="sm" type="none"/>
            <a:tailEnd len="sm" w="sm" type="none"/>
          </a:ln>
        </p:spPr>
      </p:pic>
      <p:sp>
        <p:nvSpPr>
          <p:cNvPr id="1125" name="Google Shape;1125;p88"/>
          <p:cNvSpPr txBox="1"/>
          <p:nvPr>
            <p:ph idx="1" type="body"/>
          </p:nvPr>
        </p:nvSpPr>
        <p:spPr>
          <a:xfrm>
            <a:off x="324000" y="2028550"/>
            <a:ext cx="3996000" cy="121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jira termo kale oo ku jira labada tixood, laakiin ma aha isku meel ee tixda.</a:t>
            </a:r>
            <a:endParaRPr sz="2000">
              <a:latin typeface="Kalam"/>
              <a:ea typeface="Kalam"/>
              <a:cs typeface="Kalam"/>
              <a:sym typeface="Kalam"/>
            </a:endParaRPr>
          </a:p>
        </p:txBody>
      </p:sp>
      <p:sp>
        <p:nvSpPr>
          <p:cNvPr id="1126" name="Google Shape;1126;p88"/>
          <p:cNvSpPr txBox="1"/>
          <p:nvPr>
            <p:ph idx="1" type="body"/>
          </p:nvPr>
        </p:nvSpPr>
        <p:spPr>
          <a:xfrm>
            <a:off x="324000" y="3141200"/>
            <a:ext cx="3996000" cy="121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Adigoo weyneynaya (zooming in), waxaan arki karnaa in 64 uu yahay term-ka 4aad ee tixda n3 iyo term-ka 8aad ee tixda n2</a:t>
            </a:r>
            <a:r>
              <a:rPr baseline="30000" lang="en-GB" sz="1400">
                <a:latin typeface="Lexend"/>
              </a:rPr>
              <a:t/>
            </a:r>
            <a:r>
              <a:rPr lang="en-GB" sz="1400">
                <a:latin typeface="Lexend"/>
              </a:rPr>
              <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r>
              <a:rPr baseline="30000" lang="en-GB" sz="1400">
                <a:latin typeface="Lexend"/>
              </a:rPr>
              <a:t/>
            </a:r>
            <a:r>
              <a:rPr lang="en-GB" sz="1400">
                <a:latin typeface="Lexend"/>
              </a:rPr>
              <a:t/>
            </a:r>
            <a:r>
              <a:rPr i="1" lang="en-GB" sz="1400">
                <a:latin typeface="Lexend"/>
                <a:ea typeface="Times"/>
                <a:cs typeface="Times"/>
                <a:sym typeface="Times"/>
              </a:rPr>
              <a:t/>
            </a:r>
            <a:r>
              <a:rPr baseline="30000" lang="en-GB" sz="1400">
                <a:latin typeface="Lexend"/>
                <a:ea typeface="Times"/>
                <a:cs typeface="Times"/>
                <a:sym typeface="Times"/>
              </a:rPr>
              <a:t/>
            </a:r>
            <a:endParaRPr baseline="30000">
              <a:latin typeface="Times"/>
              <a:ea typeface="Times"/>
              <a:cs typeface="Times"/>
              <a:sym typeface="Times"/>
            </a:endParaRPr>
          </a:p>
        </p:txBody>
      </p:sp>
      <p:pic>
        <p:nvPicPr>
          <p:cNvPr id="1127" name="Google Shape;1127;p88"/>
          <p:cNvPicPr preferRelativeResize="0"/>
          <p:nvPr/>
        </p:nvPicPr>
        <p:blipFill>
          <a:blip r:embed="rId4">
            <a:alphaModFix/>
          </a:blip>
          <a:stretch>
            <a:fillRect/>
          </a:stretch>
        </p:blipFill>
        <p:spPr>
          <a:xfrm>
            <a:off x="4483650" y="1968500"/>
            <a:ext cx="4355550" cy="2238600"/>
          </a:xfrm>
          <a:prstGeom prst="rect">
            <a:avLst/>
          </a:prstGeom>
          <a:noFill/>
          <a:ln cap="flat" cmpd="sng" w="19050">
            <a:solidFill>
              <a:schemeClr val="dk1"/>
            </a:solidFill>
            <a:prstDash val="solid"/>
            <a:round/>
            <a:headEnd len="sm" w="sm" type="none"/>
            <a:tailEnd len="sm" w="sm" type="none"/>
          </a:ln>
        </p:spPr>
      </p:pic>
      <p:sp>
        <p:nvSpPr>
          <p:cNvPr id="1128" name="Google Shape;1128;p88"/>
          <p:cNvSpPr txBox="1"/>
          <p:nvPr>
            <p:ph idx="1" type="body"/>
          </p:nvPr>
        </p:nvSpPr>
        <p:spPr>
          <a:xfrm>
            <a:off x="324000" y="4432800"/>
            <a:ext cx="8496000" cy="38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Tirooyinka labada taxane (sequences) waxay ku yaalliin khad isku mid ah oo toosan (horizontal line).</a:t>
            </a:r>
            <a:endParaRPr baseline="30000">
              <a:latin typeface="Times"/>
              <a:ea typeface="Times"/>
              <a:cs typeface="Times"/>
              <a:sym typeface="Time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sp>
        <p:nvSpPr>
          <p:cNvPr id="1133" name="Google Shape;1133;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Sahaminta taxanayaasha (sequences) tiro ee gaarka ah</a:t>
            </a:r>
            <a:endParaRPr/>
          </a:p>
        </p:txBody>
      </p:sp>
      <p:sp>
        <p:nvSpPr>
          <p:cNvPr id="1134" name="Google Shape;1134;p89"/>
          <p:cNvSpPr txBox="1"/>
          <p:nvPr>
            <p:ph idx="1" type="body"/>
          </p:nvPr>
        </p:nvSpPr>
        <p:spPr>
          <a:xfrm>
            <a:off x="324000" y="772200"/>
            <a:ext cx="8496000" cy="121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Maxaad u malaynaysaa in taxanaha (sequence) dhammaan tirooyinka saddex-xagalka (triangular numbers) uu u ekaan doono marka la sawiro?</a:t>
            </a:r>
            <a:endParaRPr sz="2000">
              <a:latin typeface="Kalam"/>
              <a:ea typeface="Kalam"/>
              <a:cs typeface="Kalam"/>
              <a:sym typeface="Kalam"/>
            </a:endParaRPr>
          </a:p>
        </p:txBody>
      </p:sp>
      <p:grpSp>
        <p:nvGrpSpPr>
          <p:cNvPr id="1135" name="Google Shape;1135;p89"/>
          <p:cNvGrpSpPr/>
          <p:nvPr/>
        </p:nvGrpSpPr>
        <p:grpSpPr>
          <a:xfrm>
            <a:off x="171599" y="1456335"/>
            <a:ext cx="3135885" cy="1743976"/>
            <a:chOff x="171599" y="1456335"/>
            <a:chExt cx="3135885" cy="1743976"/>
          </a:xfrm>
        </p:grpSpPr>
        <p:pic>
          <p:nvPicPr>
            <p:cNvPr id="1136" name="Google Shape;1136;p89"/>
            <p:cNvPicPr preferRelativeResize="0"/>
            <p:nvPr/>
          </p:nvPicPr>
          <p:blipFill>
            <a:blip r:embed="rId9">
              <a:alphaModFix/>
            </a:blip>
            <a:stretch>
              <a:fillRect/>
            </a:stretch>
          </p:blipFill>
          <p:spPr>
            <a:xfrm flipH="1">
              <a:off x="513208" y="2237755"/>
              <a:ext cx="475963" cy="587818"/>
            </a:xfrm>
            <a:prstGeom prst="rect">
              <a:avLst/>
            </a:prstGeom>
            <a:noFill/>
            <a:ln>
              <a:noFill/>
            </a:ln>
          </p:spPr>
        </p:pic>
        <p:sp>
          <p:nvSpPr>
            <p:cNvPr id="1137" name="Google Shape;1137;p89"/>
            <p:cNvSpPr txBox="1"/>
            <p:nvPr/>
          </p:nvSpPr>
          <p:spPr>
            <a:xfrm flipH="1">
              <a:off x="171599" y="2816611"/>
              <a:ext cx="1084800" cy="3837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Yacquub</a:t>
              </a:r>
              <a:endParaRPr b="1" sz="1800">
                <a:latin typeface="Lexend"/>
                <a:ea typeface="Lexend"/>
                <a:cs typeface="Lexend"/>
                <a:sym typeface="Lexend"/>
              </a:endParaRPr>
            </a:p>
          </p:txBody>
        </p:sp>
        <p:grpSp>
          <p:nvGrpSpPr>
            <p:cNvPr id="1138" name="Google Shape;1138;p89"/>
            <p:cNvGrpSpPr/>
            <p:nvPr/>
          </p:nvGrpSpPr>
          <p:grpSpPr>
            <a:xfrm>
              <a:off x="758947" y="1456335"/>
              <a:ext cx="2548537" cy="1064441"/>
              <a:chOff x="1807234" y="1612132"/>
              <a:chExt cx="2064261" cy="1011153"/>
            </a:xfrm>
          </p:grpSpPr>
          <p:pic>
            <p:nvPicPr>
              <p:cNvPr id="1139" name="Google Shape;1139;p89"/>
              <p:cNvPicPr preferRelativeResize="0"/>
              <p:nvPr/>
            </p:nvPicPr>
            <p:blipFill rotWithShape="1">
              <a:blip r:embed="rId4">
                <a:alphaModFix/>
              </a:blip>
              <a:srcRect b="0" l="0" r="69082" t="56280"/>
              <a:stretch/>
            </p:blipFill>
            <p:spPr>
              <a:xfrm flipH="1">
                <a:off x="1807234" y="1612132"/>
                <a:ext cx="2064261" cy="1011153"/>
              </a:xfrm>
              <a:prstGeom prst="rect">
                <a:avLst/>
              </a:prstGeom>
              <a:noFill/>
              <a:ln>
                <a:noFill/>
              </a:ln>
            </p:spPr>
          </p:pic>
          <p:sp>
            <p:nvSpPr>
              <p:cNvPr id="1140" name="Google Shape;1140;p89"/>
              <p:cNvSpPr txBox="1"/>
              <p:nvPr/>
            </p:nvSpPr>
            <p:spPr>
              <a:xfrm flipH="1">
                <a:off x="1968338" y="1771127"/>
                <a:ext cx="1869300" cy="61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Waxaan u malaynayaa inay sameyn doonaan qalooc (curve) mar kale</a:t>
                </a:r>
                <a:endParaRPr i="1" sz="2000">
                  <a:solidFill>
                    <a:srgbClr val="000000"/>
                  </a:solidFill>
                  <a:latin typeface="Times"/>
                  <a:ea typeface="Times"/>
                  <a:cs typeface="Times"/>
                  <a:sym typeface="Times"/>
                </a:endParaRPr>
              </a:p>
            </p:txBody>
          </p:sp>
        </p:grpSp>
      </p:grpSp>
      <p:grpSp>
        <p:nvGrpSpPr>
          <p:cNvPr id="1141" name="Google Shape;1141;p89"/>
          <p:cNvGrpSpPr/>
          <p:nvPr/>
        </p:nvGrpSpPr>
        <p:grpSpPr>
          <a:xfrm>
            <a:off x="307263" y="3218833"/>
            <a:ext cx="3451913" cy="1693005"/>
            <a:chOff x="307263" y="3218833"/>
            <a:chExt cx="3451913" cy="1693005"/>
          </a:xfrm>
        </p:grpSpPr>
        <p:pic>
          <p:nvPicPr>
            <p:cNvPr id="1142" name="Google Shape;1142;p89"/>
            <p:cNvPicPr preferRelativeResize="0"/>
            <p:nvPr/>
          </p:nvPicPr>
          <p:blipFill>
            <a:blip r:embed="rId10">
              <a:alphaModFix/>
            </a:blip>
            <a:stretch>
              <a:fillRect/>
            </a:stretch>
          </p:blipFill>
          <p:spPr>
            <a:xfrm>
              <a:off x="516139" y="4012142"/>
              <a:ext cx="446257" cy="558038"/>
            </a:xfrm>
            <a:prstGeom prst="rect">
              <a:avLst/>
            </a:prstGeom>
            <a:noFill/>
            <a:ln>
              <a:noFill/>
            </a:ln>
          </p:spPr>
        </p:pic>
        <p:sp>
          <p:nvSpPr>
            <p:cNvPr id="1143" name="Google Shape;1143;p89"/>
            <p:cNvSpPr txBox="1"/>
            <p:nvPr/>
          </p:nvSpPr>
          <p:spPr>
            <a:xfrm flipH="1">
              <a:off x="307263" y="4552138"/>
              <a:ext cx="864000" cy="3597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Nuur</a:t>
              </a:r>
              <a:endParaRPr sz="1800">
                <a:latin typeface="Lexend"/>
                <a:ea typeface="Lexend"/>
                <a:cs typeface="Lexend"/>
                <a:sym typeface="Lexend"/>
              </a:endParaRPr>
            </a:p>
          </p:txBody>
        </p:sp>
        <p:pic>
          <p:nvPicPr>
            <p:cNvPr id="1144" name="Google Shape;1144;p89"/>
            <p:cNvPicPr preferRelativeResize="0"/>
            <p:nvPr/>
          </p:nvPicPr>
          <p:blipFill rotWithShape="1">
            <a:blip r:embed="rId4">
              <a:alphaModFix/>
            </a:blip>
            <a:srcRect b="43690" l="0" r="57905" t="0"/>
            <a:stretch/>
          </p:blipFill>
          <p:spPr>
            <a:xfrm flipH="1">
              <a:off x="861327" y="3218833"/>
              <a:ext cx="2897848" cy="1211401"/>
            </a:xfrm>
            <a:prstGeom prst="rect">
              <a:avLst/>
            </a:prstGeom>
            <a:noFill/>
            <a:ln>
              <a:noFill/>
            </a:ln>
          </p:spPr>
        </p:pic>
        <p:sp>
          <p:nvSpPr>
            <p:cNvPr id="1145" name="Google Shape;1145;p89"/>
            <p:cNvSpPr txBox="1"/>
            <p:nvPr/>
          </p:nvSpPr>
          <p:spPr>
            <a:xfrm>
              <a:off x="1084363" y="3342433"/>
              <a:ext cx="2611200" cy="810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Waxaan u malaynayaa inay u dhexayn doonaan tirooyinka laba jibaaran (square numbers) iyo saddex jibaaran (cube numbers)</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1146" name="Google Shape;1146;p89"/>
          <p:cNvGrpSpPr/>
          <p:nvPr/>
        </p:nvGrpSpPr>
        <p:grpSpPr>
          <a:xfrm>
            <a:off x="4401259" y="1813350"/>
            <a:ext cx="4380954" cy="1674441"/>
            <a:chOff x="4401259" y="1813350"/>
            <a:chExt cx="4380954" cy="1674441"/>
          </a:xfrm>
        </p:grpSpPr>
        <p:sp>
          <p:nvSpPr>
            <p:cNvPr id="1147" name="Google Shape;1147;p89"/>
            <p:cNvSpPr txBox="1"/>
            <p:nvPr/>
          </p:nvSpPr>
          <p:spPr>
            <a:xfrm flipH="1">
              <a:off x="7833313" y="3084591"/>
              <a:ext cx="948900" cy="4032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Cabdi</a:t>
              </a:r>
              <a:endParaRPr sz="1800">
                <a:latin typeface="Lexend"/>
                <a:ea typeface="Lexend"/>
                <a:cs typeface="Lexend"/>
                <a:sym typeface="Lexend"/>
              </a:endParaRPr>
            </a:p>
          </p:txBody>
        </p:sp>
        <p:pic>
          <p:nvPicPr>
            <p:cNvPr id="1148" name="Google Shape;1148;p89"/>
            <p:cNvPicPr preferRelativeResize="0"/>
            <p:nvPr/>
          </p:nvPicPr>
          <p:blipFill>
            <a:blip r:embed="rId9">
              <a:alphaModFix/>
            </a:blip>
            <a:stretch>
              <a:fillRect/>
            </a:stretch>
          </p:blipFill>
          <p:spPr>
            <a:xfrm flipH="1">
              <a:off x="8033042" y="2385836"/>
              <a:ext cx="549266" cy="616543"/>
            </a:xfrm>
            <a:prstGeom prst="rect">
              <a:avLst/>
            </a:prstGeom>
            <a:noFill/>
            <a:ln>
              <a:noFill/>
            </a:ln>
          </p:spPr>
        </p:pic>
        <p:pic>
          <p:nvPicPr>
            <p:cNvPr id="1149" name="Google Shape;1149;p89"/>
            <p:cNvPicPr preferRelativeResize="0"/>
            <p:nvPr/>
          </p:nvPicPr>
          <p:blipFill rotWithShape="1">
            <a:blip r:embed="rId4">
              <a:alphaModFix/>
            </a:blip>
            <a:srcRect b="4760" l="40550" r="0" t="13015"/>
            <a:stretch/>
          </p:blipFill>
          <p:spPr>
            <a:xfrm flipH="1">
              <a:off x="4401259" y="1813350"/>
              <a:ext cx="3760148" cy="1175850"/>
            </a:xfrm>
            <a:prstGeom prst="rect">
              <a:avLst/>
            </a:prstGeom>
            <a:noFill/>
            <a:ln>
              <a:noFill/>
            </a:ln>
          </p:spPr>
        </p:pic>
        <p:sp>
          <p:nvSpPr>
            <p:cNvPr id="1150" name="Google Shape;1150;p89"/>
            <p:cNvSpPr/>
            <p:nvPr/>
          </p:nvSpPr>
          <p:spPr>
            <a:xfrm>
              <a:off x="4535293" y="1892150"/>
              <a:ext cx="3497700" cy="843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Waxaan u malaynayaa inay ka billaabi doonaan meel isku mid ah sida tirooyinka laba jibaaran (square numbers) iyo saddex jibaaran (cube numbers).</a:t>
              </a:r>
              <a:endParaRPr sz="2000">
                <a:latin typeface="Lexend"/>
                <a:ea typeface="Lexend"/>
                <a:cs typeface="Lexend"/>
                <a:sym typeface="Lexend"/>
              </a:endParaRPr>
            </a:p>
          </p:txBody>
        </p:sp>
      </p:grpSp>
      <p:sp>
        <p:nvSpPr>
          <p:cNvPr id="1151" name="Google Shape;1151;p89"/>
          <p:cNvSpPr txBox="1"/>
          <p:nvPr>
            <p:ph idx="1" type="body"/>
          </p:nvPr>
        </p:nvSpPr>
        <p:spPr>
          <a:xfrm>
            <a:off x="3972275" y="3654775"/>
            <a:ext cx="4847700" cy="99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Midkee oo ka mid ah hadalladan ayaad ku raacsan tahay? U adeegso fikradahan si aad u sameyso saadaashaada.</a:t>
            </a:r>
            <a:r>
              <a:rPr lang="en-GB" sz="1100">
                <a:latin typeface="Lexend"/>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pic>
        <p:nvPicPr>
          <p:cNvPr id="1156" name="Google Shape;1156;p90"/>
          <p:cNvPicPr preferRelativeResize="0"/>
          <p:nvPr/>
        </p:nvPicPr>
        <p:blipFill rotWithShape="1">
          <a:blip r:embed="rId3">
            <a:alphaModFix/>
          </a:blip>
          <a:srcRect b="3846" l="0" r="0" t="0"/>
          <a:stretch/>
        </p:blipFill>
        <p:spPr>
          <a:xfrm>
            <a:off x="4917600" y="1694141"/>
            <a:ext cx="3902399" cy="2369858"/>
          </a:xfrm>
          <a:prstGeom prst="rect">
            <a:avLst/>
          </a:prstGeom>
          <a:noFill/>
          <a:ln cap="flat" cmpd="sng" w="19050">
            <a:solidFill>
              <a:schemeClr val="dk1"/>
            </a:solidFill>
            <a:prstDash val="solid"/>
            <a:round/>
            <a:headEnd len="sm" w="sm" type="none"/>
            <a:tailEnd len="sm" w="sm" type="none"/>
          </a:ln>
        </p:spPr>
      </p:pic>
      <p:sp>
        <p:nvSpPr>
          <p:cNvPr id="1157" name="Google Shape;1157;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Sahaminta taxanayaasha (sequences) tiro ee gaarka ah</a:t>
            </a:r>
            <a:endParaRPr/>
          </a:p>
        </p:txBody>
      </p:sp>
      <p:sp>
        <p:nvSpPr>
          <p:cNvPr id="1158" name="Google Shape;1158;p90"/>
          <p:cNvSpPr txBox="1"/>
          <p:nvPr>
            <p:ph idx="1" type="body"/>
          </p:nvPr>
        </p:nvSpPr>
        <p:spPr>
          <a:xfrm>
            <a:off x="324000" y="806550"/>
            <a:ext cx="8496000" cy="51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Ereyga nth (nth term) ee tirooyinka saddex-xagalka (triangular numbers) waxaa loo qori karaa sida</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2000">
              <a:latin typeface="Kalam"/>
              <a:ea typeface="Kalam"/>
              <a:cs typeface="Kalam"/>
              <a:sym typeface="Kalam"/>
            </a:endParaRPr>
          </a:p>
        </p:txBody>
      </p:sp>
      <p:sp>
        <p:nvSpPr>
          <p:cNvPr id="1159" name="Google Shape;1159;p90"/>
          <p:cNvSpPr txBox="1"/>
          <p:nvPr>
            <p:ph idx="1" type="body"/>
          </p:nvPr>
        </p:nvSpPr>
        <p:spPr>
          <a:xfrm>
            <a:off x="324000" y="1263750"/>
            <a:ext cx="8496000" cy="51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U adeegso tan si aad u soo saartid 10-ka erey ee ugu horreeya ee taxanahan (sequence). Miyay u egtahay sidaad saadaashay?</a:t>
            </a:r>
            <a:r>
              <a:rPr lang="en-GB" sz="1100">
                <a:latin typeface="Lexend"/>
              </a:rPr>
              <a:t/>
            </a:r>
            <a:endParaRPr sz="2000">
              <a:latin typeface="Kalam"/>
              <a:ea typeface="Kalam"/>
              <a:cs typeface="Kalam"/>
              <a:sym typeface="Kalam"/>
            </a:endParaRPr>
          </a:p>
        </p:txBody>
      </p:sp>
      <p:sp>
        <p:nvSpPr>
          <p:cNvPr id="1160" name="Google Shape;1160;p90"/>
          <p:cNvSpPr txBox="1"/>
          <p:nvPr>
            <p:ph idx="1" type="body"/>
          </p:nvPr>
        </p:nvSpPr>
        <p:spPr>
          <a:xfrm>
            <a:off x="324000" y="2010600"/>
            <a:ext cx="4593600" cy="99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Waxay sameeyaan qalooc (curve) kale oo ka bilaabmaya (1,1) qaloocani wuxuu kordhaa heer gaabis ah.</a:t>
            </a:r>
            <a:endParaRPr sz="2000">
              <a:latin typeface="Kalam"/>
              <a:ea typeface="Kalam"/>
              <a:cs typeface="Kalam"/>
              <a:sym typeface="Kalam"/>
            </a:endParaRPr>
          </a:p>
        </p:txBody>
      </p:sp>
      <p:sp>
        <p:nvSpPr>
          <p:cNvPr id="1161" name="Google Shape;1161;p90"/>
          <p:cNvSpPr txBox="1"/>
          <p:nvPr>
            <p:ph idx="1" type="body"/>
          </p:nvPr>
        </p:nvSpPr>
        <p:spPr>
          <a:xfrm>
            <a:off x="324000" y="2876650"/>
            <a:ext cx="4248000" cy="99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heli kartaa tiro ku jirta taxanaha (sequence) tirooyinka laba jibaaran (square numbers) iyo taxanaha (sequence) tirooyinka saddex-xagalka (triangular numbers)?</a:t>
            </a:r>
            <a:r>
              <a:rPr lang="en-GB" sz="1100">
                <a:latin typeface="Lexend"/>
              </a:rPr>
              <a:t/>
            </a:r>
            <a:endParaRPr sz="2000">
              <a:latin typeface="Kalam"/>
              <a:ea typeface="Kalam"/>
              <a:cs typeface="Kalam"/>
              <a:sym typeface="Kalam"/>
            </a:endParaRPr>
          </a:p>
        </p:txBody>
      </p:sp>
      <p:cxnSp>
        <p:nvCxnSpPr>
          <p:cNvPr id="1162" name="Google Shape;1162;p90"/>
          <p:cNvCxnSpPr/>
          <p:nvPr/>
        </p:nvCxnSpPr>
        <p:spPr>
          <a:xfrm>
            <a:off x="4917600" y="3385607"/>
            <a:ext cx="3902400" cy="0"/>
          </a:xfrm>
          <a:prstGeom prst="straightConnector1">
            <a:avLst/>
          </a:prstGeom>
          <a:noFill/>
          <a:ln cap="flat" cmpd="sng" w="19050">
            <a:solidFill>
              <a:schemeClr val="accent5"/>
            </a:solidFill>
            <a:prstDash val="solid"/>
            <a:round/>
            <a:headEnd len="med" w="med" type="none"/>
            <a:tailEnd len="med" w="med" type="none"/>
          </a:ln>
        </p:spPr>
      </p:cxnSp>
      <p:sp>
        <p:nvSpPr>
          <p:cNvPr id="1163" name="Google Shape;1163;p90"/>
          <p:cNvSpPr txBox="1"/>
          <p:nvPr/>
        </p:nvSpPr>
        <p:spPr>
          <a:xfrm>
            <a:off x="4917600" y="3192862"/>
            <a:ext cx="531900" cy="354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36</a:t>
            </a:r>
            <a:endParaRPr sz="1500">
              <a:solidFill>
                <a:schemeClr val="dk1"/>
              </a:solidFill>
              <a:latin typeface="Kalam"/>
              <a:ea typeface="Kalam"/>
              <a:cs typeface="Kalam"/>
              <a:sym typeface="Kalam"/>
            </a:endParaRPr>
          </a:p>
        </p:txBody>
      </p:sp>
      <p:sp>
        <p:nvSpPr>
          <p:cNvPr id="1164" name="Google Shape;1164;p90"/>
          <p:cNvSpPr txBox="1"/>
          <p:nvPr>
            <p:ph idx="1" type="body"/>
          </p:nvPr>
        </p:nvSpPr>
        <p:spPr>
          <a:xfrm>
            <a:off x="324000" y="4105500"/>
            <a:ext cx="6054300" cy="36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36 waa tiro laba jibaaran (square number) 6-aad iyo tiro saddex-xagal (triangular number) 8-aad. 1 waa ereyga 1-aad ee labada taxane (sequences)</a:t>
            </a:r>
            <a:r>
              <a:rPr baseline="30000"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descr="&lt;math xmlns=&quot;http://www.w3.org/1998/Math/MathML&quot; display=&quot;block&quot; data-is-equatio=&quot;1&quot; data-latex=&quot;\frac{n\left(n+1\right)}{2}&quot;&gt;&lt;mfrac&gt;&lt;mrow&gt;&lt;mi&gt;n&lt;/mi&gt;&lt;mrow data-mjx-texclass=&quot;INNER&quot;&gt;&lt;mo data-mjx-texclass=&quot;OPEN&quot;&gt;(&lt;/mo&gt;&lt;mi&gt;n&lt;/mi&gt;&lt;mo&gt;+&lt;/mo&gt;&lt;mn&gt;1&lt;/mn&gt;&lt;mo data-mjx-texclass=&quot;CLOSE&quot;&gt;)&lt;/mo&gt;&lt;/mrow&gt;&lt;/mrow&gt;&lt;mn&gt;2&lt;/mn&gt;&lt;/mfrac&gt;&lt;/math&gt;" id="1165" name="Google Shape;1165;p90" title="n times open paren n plus 1 close paren over 2"/>
          <p:cNvPicPr preferRelativeResize="0"/>
          <p:nvPr/>
        </p:nvPicPr>
        <p:blipFill>
          <a:blip r:embed="rId4">
            <a:alphaModFix/>
          </a:blip>
          <a:stretch>
            <a:fillRect/>
          </a:stretch>
        </p:blipFill>
        <p:spPr>
          <a:xfrm>
            <a:off x="6767542" y="710492"/>
            <a:ext cx="883589" cy="512700"/>
          </a:xfrm>
          <a:prstGeom prst="rect">
            <a:avLst/>
          </a:prstGeom>
          <a:noFill/>
          <a:ln>
            <a:noFill/>
          </a:ln>
        </p:spPr>
      </p:pic>
      <p:cxnSp>
        <p:nvCxnSpPr>
          <p:cNvPr id="1166" name="Google Shape;1166;p90"/>
          <p:cNvCxnSpPr/>
          <p:nvPr/>
        </p:nvCxnSpPr>
        <p:spPr>
          <a:xfrm>
            <a:off x="4377000" y="2500125"/>
            <a:ext cx="3044700" cy="96720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6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Sahaminta taxanayaasha (sequences) tiro ee gaarka ah</a:t>
            </a:r>
            <a:endParaRPr/>
          </a:p>
        </p:txBody>
      </p:sp>
      <p:sp>
        <p:nvSpPr>
          <p:cNvPr id="1172" name="Google Shape;1172;p91"/>
          <p:cNvSpPr txBox="1"/>
          <p:nvPr>
            <p:ph idx="1" type="body"/>
          </p:nvPr>
        </p:nvSpPr>
        <p:spPr>
          <a:xfrm>
            <a:off x="324000" y="806550"/>
            <a:ext cx="8496000" cy="51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aadan weli samayn, geli isla'egyada (equations) tirooyinka laba jibaaran (square), saddex jibaaran (cube) iyo saddex-xagalka (triangular) marka x uu ka weyn yahay ama la eg yahay 1 gudaha Desmos.</a:t>
            </a:r>
            <a:r>
              <a:rPr lang="en-GB" sz="1100">
                <a:latin typeface="Lexend"/>
              </a:rPr>
              <a:t/>
            </a:r>
            <a:r>
              <a:rPr lang="en-GB" sz="1100">
                <a:latin typeface="Lexend"/>
              </a:rPr>
              <a:t/>
            </a:r>
            <a:r>
              <a:rPr lang="en-GB" sz="1100">
                <a:latin typeface="Lexend"/>
              </a:rPr>
              <a:t/>
            </a:r>
            <a:r>
              <a:rPr lang="en-GB" sz="1100">
                <a:latin typeface="Lexend"/>
              </a:rPr>
              <a:t/>
            </a:r>
            <a:r>
              <a:rPr i="1" lang="en-GB" sz="1100">
                <a:latin typeface="Lexend"/>
                <a:ea typeface="Times"/>
                <a:cs typeface="Times"/>
                <a:sym typeface="Times"/>
              </a:rPr>
              <a:t/>
            </a:r>
            <a:r>
              <a:rPr lang="en-GB" sz="1100">
                <a:latin typeface="Lexend"/>
              </a:rPr>
              <a:t/>
            </a:r>
            <a:r>
              <a:rPr lang="en-GB" sz="1100">
                <a:latin typeface="Lexend"/>
              </a:rPr>
              <a:t/>
            </a:r>
            <a:endParaRPr sz="2000">
              <a:latin typeface="Kalam"/>
              <a:ea typeface="Kalam"/>
              <a:cs typeface="Kalam"/>
              <a:sym typeface="Kalam"/>
            </a:endParaRPr>
          </a:p>
        </p:txBody>
      </p:sp>
      <p:sp>
        <p:nvSpPr>
          <p:cNvPr id="1173" name="Google Shape;1173;p91"/>
          <p:cNvSpPr txBox="1"/>
          <p:nvPr>
            <p:ph idx="1" type="body"/>
          </p:nvPr>
        </p:nvSpPr>
        <p:spPr>
          <a:xfrm>
            <a:off x="219775" y="3430500"/>
            <a:ext cx="5932800" cy="88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Garaafkaagu (graph) waa inuu u ekaadaa sidan:</a:t>
            </a:r>
            <a:endParaRPr sz="2000">
              <a:latin typeface="Kalam"/>
              <a:ea typeface="Kalam"/>
              <a:cs typeface="Kalam"/>
              <a:sym typeface="Kalam"/>
            </a:endParaRPr>
          </a:p>
        </p:txBody>
      </p:sp>
      <p:pic>
        <p:nvPicPr>
          <p:cNvPr id="1174" name="Google Shape;1174;p91"/>
          <p:cNvPicPr preferRelativeResize="0"/>
          <p:nvPr/>
        </p:nvPicPr>
        <p:blipFill>
          <a:blip r:embed="rId3">
            <a:alphaModFix/>
          </a:blip>
          <a:stretch>
            <a:fillRect/>
          </a:stretch>
        </p:blipFill>
        <p:spPr>
          <a:xfrm>
            <a:off x="351024" y="1670850"/>
            <a:ext cx="2667550" cy="1569150"/>
          </a:xfrm>
          <a:prstGeom prst="rect">
            <a:avLst/>
          </a:prstGeom>
          <a:noFill/>
          <a:ln cap="flat" cmpd="sng" w="19050">
            <a:solidFill>
              <a:schemeClr val="dk1"/>
            </a:solidFill>
            <a:prstDash val="solid"/>
            <a:round/>
            <a:headEnd len="sm" w="sm" type="none"/>
            <a:tailEnd len="sm" w="sm" type="none"/>
          </a:ln>
        </p:spPr>
      </p:pic>
      <p:pic>
        <p:nvPicPr>
          <p:cNvPr id="1175" name="Google Shape;1175;p91"/>
          <p:cNvPicPr preferRelativeResize="0"/>
          <p:nvPr/>
        </p:nvPicPr>
        <p:blipFill>
          <a:blip r:embed="rId4">
            <a:alphaModFix/>
          </a:blip>
          <a:stretch>
            <a:fillRect/>
          </a:stretch>
        </p:blipFill>
        <p:spPr>
          <a:xfrm>
            <a:off x="4320000" y="2024950"/>
            <a:ext cx="4093526" cy="2753524"/>
          </a:xfrm>
          <a:prstGeom prst="rect">
            <a:avLst/>
          </a:prstGeom>
          <a:noFill/>
          <a:ln cap="flat" cmpd="sng" w="1905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9" name="Shape 1179"/>
        <p:cNvGrpSpPr/>
        <p:nvPr/>
      </p:nvGrpSpPr>
      <p:grpSpPr>
        <a:xfrm>
          <a:off x="0" y="0"/>
          <a:ext cx="0" cy="0"/>
          <a:chOff x="0" y="0"/>
          <a:chExt cx="0" cy="0"/>
        </a:xfrm>
      </p:grpSpPr>
      <p:sp>
        <p:nvSpPr>
          <p:cNvPr id="1180" name="Google Shape;118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Sahaminta taxanayaasha (sequences) tiro ee gaarka ah</a:t>
            </a:r>
            <a:endParaRPr/>
          </a:p>
        </p:txBody>
      </p:sp>
      <p:sp>
        <p:nvSpPr>
          <p:cNvPr id="1181" name="Google Shape;1181;p92"/>
          <p:cNvSpPr txBox="1"/>
          <p:nvPr>
            <p:ph idx="1" type="body"/>
          </p:nvPr>
        </p:nvSpPr>
        <p:spPr>
          <a:xfrm>
            <a:off x="324000" y="806550"/>
            <a:ext cx="8496000" cy="331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Waxaan sahaminaynaa nooc kale oo taxane (sequence) ah.</a:t>
            </a:r>
            <a:endParaRPr sz="1800"/>
          </a:p>
          <a:p>
            <a:pPr indent="0" lvl="0" marL="0" rtl="0" algn="l">
              <a:spcBef>
                <a:spcPts val="1000"/>
              </a:spcBef>
              <a:spcAft>
                <a:spcPts val="0"/>
              </a:spcAft>
              <a:buNone/>
            </a:pPr>
            <a:r>
              <a:rPr lang="en-GB" sz="1800">
                <a:latin typeface="Lexend"/>
              </a:rPr>
              <a:t>Taxanahan (sequence) wuxuu leeyahay labada erey ee ugu horreeya 1, 1, …</a:t>
            </a:r>
            <a:r>
              <a:rPr lang="en-GB" sz="1800">
                <a:latin typeface="Lexend"/>
              </a:rPr>
              <a:t/>
            </a:r>
            <a:r>
              <a:rPr lang="en-GB" sz="1800">
                <a:latin typeface="Lexend"/>
              </a:rPr>
              <a:t/>
            </a:r>
            <a:r>
              <a:rPr lang="en-GB" sz="1800">
                <a:latin typeface="Lexend"/>
              </a:rPr>
              <a:t/>
            </a:r>
            <a:endParaRPr sz="1800"/>
          </a:p>
          <a:p>
            <a:pPr indent="0" lvl="0" marL="0" rtl="0" algn="l">
              <a:spcBef>
                <a:spcPts val="1000"/>
              </a:spcBef>
              <a:spcAft>
                <a:spcPts val="0"/>
              </a:spcAft>
              <a:buNone/>
            </a:pPr>
            <a:r>
              <a:rPr lang="en-GB" sz="1800">
                <a:latin typeface="Lexend"/>
              </a:rPr>
              <a:t>Xiga waxaa lagu soo saaraa iyadoo lagu daro labada hore: 1, 1, 2, ..</a:t>
            </a:r>
            <a:endParaRPr sz="1800"/>
          </a:p>
          <a:p>
            <a:pPr indent="0" lvl="0" marL="0" rtl="0" algn="l">
              <a:spcBef>
                <a:spcPts val="1000"/>
              </a:spcBef>
              <a:spcAft>
                <a:spcPts val="0"/>
              </a:spcAft>
              <a:buNone/>
            </a:pPr>
            <a:r>
              <a:rPr lang="en-GB" sz="1800">
                <a:latin typeface="Lexend"/>
              </a:rPr>
              <a:t>Waa maxay saddexda xiga?</a:t>
            </a:r>
            <a:endParaRPr sz="1800"/>
          </a:p>
          <a:p>
            <a:pPr indent="0" lvl="0" marL="0" rtl="0" algn="l">
              <a:spcBef>
                <a:spcPts val="1000"/>
              </a:spcBef>
              <a:spcAft>
                <a:spcPts val="0"/>
              </a:spcAft>
              <a:buNone/>
            </a:pPr>
            <a:r>
              <a:rPr>
                <a:latin typeface="Lexend"/>
              </a:rPr>
              <a:t/>
            </a:r>
            <a:endParaRPr sz="600"/>
          </a:p>
          <a:p>
            <a:pPr indent="0" lvl="0" marL="0" rtl="0" algn="l">
              <a:spcBef>
                <a:spcPts val="1000"/>
              </a:spcBef>
              <a:spcAft>
                <a:spcPts val="0"/>
              </a:spcAft>
              <a:buNone/>
            </a:pPr>
            <a:r>
              <a:rPr lang="en-GB" sz="1800">
                <a:latin typeface="Lexend"/>
              </a:rPr>
              <a:t>1, 1, 2,</a:t>
            </a:r>
            <a:r>
              <a:rPr lang="en-GB" sz="1100">
                <a:latin typeface="Kalam"/>
                <a:ea typeface="Kalam"/>
                <a:cs typeface="Kalam"/>
                <a:sym typeface="Kalam"/>
              </a:rPr>
              <a:t> 3, 5, 8, …</a:t>
            </a:r>
            <a:r>
              <a:rPr lang="en-GB" sz="1800">
                <a:latin typeface="Lexend"/>
              </a:rPr>
              <a:t>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Adigoo isticmaalaya shaqada jaantuska ee Desmos, sawir lixdan xubnood.</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Sahaminta taxanaha tirooyinka gaarka ah</a:t>
            </a:r>
            <a:endParaRPr/>
          </a:p>
        </p:txBody>
      </p:sp>
      <p:sp>
        <p:nvSpPr>
          <p:cNvPr id="1187" name="Google Shape;1187;p93"/>
          <p:cNvSpPr txBox="1"/>
          <p:nvPr>
            <p:ph idx="1" type="body"/>
          </p:nvPr>
        </p:nvSpPr>
        <p:spPr>
          <a:xfrm>
            <a:off x="324000" y="2831563"/>
            <a:ext cx="84960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Sawir saddexda xiga si aad u aragto waxa dhacaya.</a:t>
            </a:r>
            <a:endParaRPr sz="1800"/>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pic>
        <p:nvPicPr>
          <p:cNvPr id="1188" name="Google Shape;1188;p93"/>
          <p:cNvPicPr preferRelativeResize="0"/>
          <p:nvPr/>
        </p:nvPicPr>
        <p:blipFill>
          <a:blip r:embed="rId3">
            <a:alphaModFix/>
          </a:blip>
          <a:stretch>
            <a:fillRect/>
          </a:stretch>
        </p:blipFill>
        <p:spPr>
          <a:xfrm>
            <a:off x="324000" y="886200"/>
            <a:ext cx="4889499" cy="1539900"/>
          </a:xfrm>
          <a:prstGeom prst="rect">
            <a:avLst/>
          </a:prstGeom>
          <a:noFill/>
          <a:ln cap="flat" cmpd="sng" w="19050">
            <a:solidFill>
              <a:schemeClr val="dk1"/>
            </a:solidFill>
            <a:prstDash val="solid"/>
            <a:round/>
            <a:headEnd len="sm" w="sm" type="none"/>
            <a:tailEnd len="sm" w="sm" type="none"/>
          </a:ln>
        </p:spPr>
      </p:pic>
      <p:grpSp>
        <p:nvGrpSpPr>
          <p:cNvPr id="1189" name="Google Shape;1189;p93"/>
          <p:cNvGrpSpPr/>
          <p:nvPr/>
        </p:nvGrpSpPr>
        <p:grpSpPr>
          <a:xfrm>
            <a:off x="7909125" y="1719504"/>
            <a:ext cx="1016700" cy="945221"/>
            <a:chOff x="7909125" y="1719504"/>
            <a:chExt cx="1016700" cy="945221"/>
          </a:xfrm>
        </p:grpSpPr>
        <p:sp>
          <p:nvSpPr>
            <p:cNvPr id="1190" name="Google Shape;1190;p93"/>
            <p:cNvSpPr txBox="1"/>
            <p:nvPr/>
          </p:nvSpPr>
          <p:spPr>
            <a:xfrm flipH="1">
              <a:off x="7909125" y="2345825"/>
              <a:ext cx="1016700" cy="318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Yacquub</a:t>
              </a:r>
              <a:endParaRPr sz="1800">
                <a:latin typeface="Lexend"/>
                <a:ea typeface="Lexend"/>
                <a:cs typeface="Lexend"/>
                <a:sym typeface="Lexend"/>
              </a:endParaRPr>
            </a:p>
          </p:txBody>
        </p:sp>
        <p:pic>
          <p:nvPicPr>
            <p:cNvPr id="1191" name="Google Shape;1191;p93"/>
            <p:cNvPicPr preferRelativeResize="0"/>
            <p:nvPr/>
          </p:nvPicPr>
          <p:blipFill>
            <a:blip r:embed="rId8">
              <a:alphaModFix/>
            </a:blip>
            <a:stretch>
              <a:fillRect/>
            </a:stretch>
          </p:blipFill>
          <p:spPr>
            <a:xfrm flipH="1">
              <a:off x="8120303" y="1719504"/>
              <a:ext cx="594336" cy="667200"/>
            </a:xfrm>
            <a:prstGeom prst="rect">
              <a:avLst/>
            </a:prstGeom>
            <a:noFill/>
            <a:ln>
              <a:noFill/>
            </a:ln>
          </p:spPr>
        </p:pic>
      </p:grpSp>
      <p:grpSp>
        <p:nvGrpSpPr>
          <p:cNvPr id="1192" name="Google Shape;1192;p93"/>
          <p:cNvGrpSpPr/>
          <p:nvPr/>
        </p:nvGrpSpPr>
        <p:grpSpPr>
          <a:xfrm>
            <a:off x="5357651" y="941325"/>
            <a:ext cx="2973599" cy="1218674"/>
            <a:chOff x="5357651" y="941325"/>
            <a:chExt cx="2973599" cy="1218674"/>
          </a:xfrm>
        </p:grpSpPr>
        <p:pic>
          <p:nvPicPr>
            <p:cNvPr id="1193" name="Google Shape;1193;p93"/>
            <p:cNvPicPr preferRelativeResize="0"/>
            <p:nvPr/>
          </p:nvPicPr>
          <p:blipFill rotWithShape="1">
            <a:blip r:embed="rId5">
              <a:alphaModFix/>
            </a:blip>
            <a:srcRect b="4760" l="40550" r="0" t="13015"/>
            <a:stretch/>
          </p:blipFill>
          <p:spPr>
            <a:xfrm flipH="1">
              <a:off x="5357651" y="941325"/>
              <a:ext cx="2973599" cy="1218674"/>
            </a:xfrm>
            <a:prstGeom prst="rect">
              <a:avLst/>
            </a:prstGeom>
            <a:noFill/>
            <a:ln>
              <a:noFill/>
            </a:ln>
          </p:spPr>
        </p:pic>
        <p:sp>
          <p:nvSpPr>
            <p:cNvPr id="1194" name="Google Shape;1194;p93"/>
            <p:cNvSpPr/>
            <p:nvPr/>
          </p:nvSpPr>
          <p:spPr>
            <a:xfrm>
              <a:off x="5461447" y="1010687"/>
              <a:ext cx="2766000" cy="667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300">
                  <a:solidFill>
                    <a:schemeClr val="dk1"/>
                  </a:solidFill>
                  <a:latin typeface="Lexend"/>
                  <a:ea typeface="Lexend"/>
                  <a:cs typeface="Lexend"/>
                  <a:sym typeface="Lexend"/>
                </a:rPr>
                <a:t>Taxanahan wuxuu u muuqdaa inuu u kacayo heerka ugu gaabiska ah.</a:t>
              </a:r>
              <a:endParaRPr sz="2000">
                <a:latin typeface="Lexend"/>
                <a:ea typeface="Lexend"/>
                <a:cs typeface="Lexend"/>
                <a:sym typeface="Lexend"/>
              </a:endParaRPr>
            </a:p>
          </p:txBody>
        </p:sp>
      </p:grpSp>
      <p:grpSp>
        <p:nvGrpSpPr>
          <p:cNvPr id="1195" name="Google Shape;1195;p93"/>
          <p:cNvGrpSpPr/>
          <p:nvPr/>
        </p:nvGrpSpPr>
        <p:grpSpPr>
          <a:xfrm>
            <a:off x="5541326" y="2478750"/>
            <a:ext cx="2973599" cy="1218674"/>
            <a:chOff x="5414101" y="2428350"/>
            <a:chExt cx="2973599" cy="1218674"/>
          </a:xfrm>
        </p:grpSpPr>
        <p:pic>
          <p:nvPicPr>
            <p:cNvPr id="1196" name="Google Shape;1196;p93"/>
            <p:cNvPicPr preferRelativeResize="0"/>
            <p:nvPr/>
          </p:nvPicPr>
          <p:blipFill rotWithShape="1">
            <a:blip r:embed="rId5">
              <a:alphaModFix/>
            </a:blip>
            <a:srcRect b="4760" l="40550" r="0" t="13015"/>
            <a:stretch/>
          </p:blipFill>
          <p:spPr>
            <a:xfrm rot="10800000">
              <a:off x="5414101" y="2428350"/>
              <a:ext cx="2973599" cy="1218674"/>
            </a:xfrm>
            <a:prstGeom prst="rect">
              <a:avLst/>
            </a:prstGeom>
            <a:noFill/>
            <a:ln>
              <a:noFill/>
            </a:ln>
          </p:spPr>
        </p:pic>
        <p:sp>
          <p:nvSpPr>
            <p:cNvPr id="1197" name="Google Shape;1197;p93"/>
            <p:cNvSpPr/>
            <p:nvPr/>
          </p:nvSpPr>
          <p:spPr>
            <a:xfrm>
              <a:off x="5461447" y="2724162"/>
              <a:ext cx="2766000" cy="667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300">
                  <a:solidFill>
                    <a:schemeClr val="dk1"/>
                  </a:solidFill>
                  <a:latin typeface="Lexend"/>
                  <a:ea typeface="Lexend"/>
                  <a:cs typeface="Lexend"/>
                  <a:sym typeface="Lexend"/>
                </a:rPr>
                <a:t>Oh, hadda waxaan u malaynayaa inuu dhaafi karo tirooyinka saddexagalka (triangular numbers).</a:t>
              </a:r>
              <a:endParaRPr sz="2000">
                <a:latin typeface="Lexend"/>
                <a:ea typeface="Lexend"/>
                <a:cs typeface="Lexend"/>
                <a:sym typeface="Lexend"/>
              </a:endParaRPr>
            </a:p>
          </p:txBody>
        </p:sp>
      </p:grpSp>
      <p:sp>
        <p:nvSpPr>
          <p:cNvPr id="1198" name="Google Shape;1198;p93"/>
          <p:cNvSpPr txBox="1"/>
          <p:nvPr>
            <p:ph idx="1" type="body"/>
          </p:nvPr>
        </p:nvSpPr>
        <p:spPr>
          <a:xfrm>
            <a:off x="324000" y="3240000"/>
            <a:ext cx="84960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Sawir xubinta 10aad, maxaad dareensan?</a:t>
            </a:r>
            <a:r>
              <a:rPr baseline="30000" lang="en-GB" sz="1100">
                <a:latin typeface="Lexend"/>
              </a:rPr>
              <a:t/>
            </a:r>
            <a:r>
              <a:rPr lang="en-GB" sz="1100">
                <a:latin typeface="Lexend"/>
              </a:rPr>
              <a:t/>
            </a:r>
            <a:endParaRPr sz="1800"/>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pic>
        <p:nvPicPr>
          <p:cNvPr id="1199" name="Google Shape;1199;p93"/>
          <p:cNvPicPr preferRelativeResize="0"/>
          <p:nvPr/>
        </p:nvPicPr>
        <p:blipFill>
          <a:blip r:embed="rId6">
            <a:alphaModFix/>
          </a:blip>
          <a:stretch>
            <a:fillRect/>
          </a:stretch>
        </p:blipFill>
        <p:spPr>
          <a:xfrm>
            <a:off x="324000" y="765330"/>
            <a:ext cx="3996001" cy="1861734"/>
          </a:xfrm>
          <a:prstGeom prst="rect">
            <a:avLst/>
          </a:prstGeom>
          <a:noFill/>
          <a:ln cap="flat" cmpd="sng" w="19050">
            <a:solidFill>
              <a:schemeClr val="dk1"/>
            </a:solidFill>
            <a:prstDash val="solid"/>
            <a:round/>
            <a:headEnd len="sm" w="sm" type="none"/>
            <a:tailEnd len="sm" w="sm" type="none"/>
          </a:ln>
        </p:spPr>
      </p:pic>
      <p:sp>
        <p:nvSpPr>
          <p:cNvPr id="1200" name="Google Shape;1200;p93"/>
          <p:cNvSpPr txBox="1"/>
          <p:nvPr>
            <p:ph idx="1" type="body"/>
          </p:nvPr>
        </p:nvSpPr>
        <p:spPr>
          <a:xfrm>
            <a:off x="359300" y="3750025"/>
            <a:ext cx="89589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Xubinta 10aad ee taxanahayaga (55) waxay la mid tahay tirsiga saddexagalka (triangular number) 10aad.</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1201" name="Google Shape;1201;p93"/>
          <p:cNvSpPr txBox="1"/>
          <p:nvPr>
            <p:ph idx="1" type="body"/>
          </p:nvPr>
        </p:nvSpPr>
        <p:spPr>
          <a:xfrm>
            <a:off x="324000" y="4154425"/>
            <a:ext cx="84960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Goorma ayuu taxanahayagu dhaafaa tirooyinka labajibbaaran (square numbers)?</a:t>
            </a:r>
            <a:r>
              <a:rPr lang="en-GB" sz="1100">
                <a:solidFill>
                  <a:schemeClr val="accent5"/>
                </a:solidFill>
                <a:latin typeface="Lexend"/>
              </a:rPr>
              <a:t/>
            </a:r>
            <a:r>
              <a:rPr lang="en-GB" sz="1100">
                <a:latin typeface="Lexend"/>
              </a:rPr>
              <a:t/>
            </a:r>
            <a:endParaRPr sz="1800"/>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1202" name="Google Shape;1202;p93"/>
          <p:cNvSpPr txBox="1"/>
          <p:nvPr>
            <p:ph idx="1" type="body"/>
          </p:nvPr>
        </p:nvSpPr>
        <p:spPr>
          <a:xfrm>
            <a:off x="324000" y="4480975"/>
            <a:ext cx="84960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Xubinta 12aad ee taxanahayaga (144) waxay la mid tahay tirsiga labajibbaaran (square number) 12aad.</a:t>
            </a:r>
            <a:r>
              <a:rPr baseline="30000"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1000"/>
              </a:spcAft>
              <a:buNone/>
            </a:pPr>
            <a:r>
              <a:rPr>
                <a:latin typeface="Lexend"/>
              </a:rPr>
              <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Sahaminta taxanaha tirooyinka gaarka ah</a:t>
            </a:r>
            <a:endParaRPr/>
          </a:p>
        </p:txBody>
      </p:sp>
      <p:grpSp>
        <p:nvGrpSpPr>
          <p:cNvPr id="1208" name="Google Shape;1208;p94"/>
          <p:cNvGrpSpPr/>
          <p:nvPr/>
        </p:nvGrpSpPr>
        <p:grpSpPr>
          <a:xfrm>
            <a:off x="323999" y="650473"/>
            <a:ext cx="5243019" cy="1845088"/>
            <a:chOff x="323999" y="650473"/>
            <a:chExt cx="5243019" cy="1845088"/>
          </a:xfrm>
        </p:grpSpPr>
        <p:pic>
          <p:nvPicPr>
            <p:cNvPr id="1209" name="Google Shape;1209;p94"/>
            <p:cNvPicPr preferRelativeResize="0"/>
            <p:nvPr/>
          </p:nvPicPr>
          <p:blipFill>
            <a:blip r:embed="rId7">
              <a:alphaModFix/>
            </a:blip>
            <a:stretch>
              <a:fillRect/>
            </a:stretch>
          </p:blipFill>
          <p:spPr>
            <a:xfrm flipH="1">
              <a:off x="665608" y="1533005"/>
              <a:ext cx="475963" cy="587818"/>
            </a:xfrm>
            <a:prstGeom prst="rect">
              <a:avLst/>
            </a:prstGeom>
            <a:noFill/>
            <a:ln>
              <a:noFill/>
            </a:ln>
          </p:spPr>
        </p:pic>
        <p:sp>
          <p:nvSpPr>
            <p:cNvPr id="1210" name="Google Shape;1210;p94"/>
            <p:cNvSpPr txBox="1"/>
            <p:nvPr/>
          </p:nvSpPr>
          <p:spPr>
            <a:xfrm flipH="1">
              <a:off x="323999" y="2111861"/>
              <a:ext cx="1084800" cy="3837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600">
                  <a:latin typeface="Lexend"/>
                  <a:ea typeface="Lexend"/>
                  <a:cs typeface="Lexend"/>
                  <a:sym typeface="Lexend"/>
                </a:rPr>
                <a:t>Yacquub</a:t>
              </a:r>
              <a:endParaRPr b="1" sz="1800">
                <a:latin typeface="Lexend"/>
                <a:ea typeface="Lexend"/>
                <a:cs typeface="Lexend"/>
                <a:sym typeface="Lexend"/>
              </a:endParaRPr>
            </a:p>
          </p:txBody>
        </p:sp>
        <p:grpSp>
          <p:nvGrpSpPr>
            <p:cNvPr id="1211" name="Google Shape;1211;p94"/>
            <p:cNvGrpSpPr/>
            <p:nvPr/>
          </p:nvGrpSpPr>
          <p:grpSpPr>
            <a:xfrm>
              <a:off x="911422" y="650473"/>
              <a:ext cx="4655596" cy="1433323"/>
              <a:chOff x="1807236" y="1612122"/>
              <a:chExt cx="2879334" cy="1011163"/>
            </a:xfrm>
          </p:grpSpPr>
          <p:pic>
            <p:nvPicPr>
              <p:cNvPr id="1212" name="Google Shape;1212;p94"/>
              <p:cNvPicPr preferRelativeResize="0"/>
              <p:nvPr/>
            </p:nvPicPr>
            <p:blipFill rotWithShape="1">
              <a:blip r:embed="rId4">
                <a:alphaModFix/>
              </a:blip>
              <a:srcRect b="0" l="0" r="69082" t="56280"/>
              <a:stretch/>
            </p:blipFill>
            <p:spPr>
              <a:xfrm flipH="1">
                <a:off x="1807236" y="1612122"/>
                <a:ext cx="2879334" cy="1011163"/>
              </a:xfrm>
              <a:prstGeom prst="rect">
                <a:avLst/>
              </a:prstGeom>
              <a:noFill/>
              <a:ln>
                <a:noFill/>
              </a:ln>
            </p:spPr>
          </p:pic>
          <p:sp>
            <p:nvSpPr>
              <p:cNvPr id="1213" name="Google Shape;1213;p94"/>
              <p:cNvSpPr txBox="1"/>
              <p:nvPr/>
            </p:nvSpPr>
            <p:spPr>
              <a:xfrm flipH="1">
                <a:off x="2025157" y="1780933"/>
                <a:ext cx="2517300" cy="6135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Hubaal taxanahan cusub waligiis ma dhaafi doono tirooyinka saddex jibaaran (cube numbers), waxay ku kordhaan heer aad u dheer.</a:t>
                </a:r>
                <a:r>
                  <a:rPr lang="en-GB" sz="1600">
                    <a:solidFill>
                      <a:schemeClr val="accent5"/>
                    </a:solidFill>
                    <a:latin typeface="Lexend"/>
                    <a:ea typeface="Lexend"/>
                    <a:cs typeface="Lexend"/>
                    <a:sym typeface="Lexend"/>
                  </a:rPr>
                  <a:t/>
                </a:r>
                <a:r>
                  <a:rPr lang="en-GB" sz="1600">
                    <a:latin typeface="Lexend"/>
                    <a:ea typeface="Lexend"/>
                    <a:cs typeface="Lexend"/>
                    <a:sym typeface="Lexend"/>
                  </a:rPr>
                  <a:t/>
                </a:r>
                <a:endParaRPr i="1" sz="2000">
                  <a:solidFill>
                    <a:srgbClr val="000000"/>
                  </a:solidFill>
                  <a:latin typeface="Times"/>
                  <a:ea typeface="Times"/>
                  <a:cs typeface="Times"/>
                  <a:sym typeface="Times"/>
                </a:endParaRPr>
              </a:p>
            </p:txBody>
          </p:sp>
        </p:grpSp>
      </p:grpSp>
      <p:sp>
        <p:nvSpPr>
          <p:cNvPr id="1214" name="Google Shape;1214;p94"/>
          <p:cNvSpPr txBox="1"/>
          <p:nvPr>
            <p:ph idx="1" type="body"/>
          </p:nvPr>
        </p:nvSpPr>
        <p:spPr>
          <a:xfrm>
            <a:off x="5567025" y="856025"/>
            <a:ext cx="30456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Maxaad u malaynaysaa?</a:t>
            </a:r>
            <a:endParaRPr sz="1800"/>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1215" name="Google Shape;1215;p94"/>
          <p:cNvSpPr txBox="1"/>
          <p:nvPr>
            <p:ph idx="1" type="body"/>
          </p:nvPr>
        </p:nvSpPr>
        <p:spPr>
          <a:xfrm>
            <a:off x="324000" y="2560300"/>
            <a:ext cx="4500000" cy="1433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Waxaa laga yaabaa inaad sii hagaajiso cabirkaaga si aad u aragto dhibcaha cusub.</a:t>
            </a:r>
            <a:endParaRPr sz="1800"/>
          </a:p>
          <a:p>
            <a:pPr indent="0" lvl="0" marL="0" rtl="0" algn="l">
              <a:spcBef>
                <a:spcPts val="1000"/>
              </a:spcBef>
              <a:spcAft>
                <a:spcPts val="0"/>
              </a:spcAft>
              <a:buNone/>
            </a:pPr>
            <a:r>
              <a:rPr lang="en-GB" sz="1400">
                <a:latin typeface="Lexend"/>
              </a:rPr>
              <a:t>(Isticmaal xisaabiyaha si aad u caawiso xisaabaha waaweyn marka loo baahdo.)</a:t>
            </a:r>
            <a:endParaRPr sz="1800"/>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pic>
        <p:nvPicPr>
          <p:cNvPr id="1216" name="Google Shape;1216;p94"/>
          <p:cNvPicPr preferRelativeResize="0"/>
          <p:nvPr/>
        </p:nvPicPr>
        <p:blipFill>
          <a:blip r:embed="rId5">
            <a:alphaModFix/>
          </a:blip>
          <a:stretch>
            <a:fillRect/>
          </a:stretch>
        </p:blipFill>
        <p:spPr>
          <a:xfrm>
            <a:off x="4824000" y="2127375"/>
            <a:ext cx="3501550" cy="2607900"/>
          </a:xfrm>
          <a:prstGeom prst="rect">
            <a:avLst/>
          </a:prstGeom>
          <a:noFill/>
          <a:ln cap="flat" cmpd="sng" w="19050">
            <a:solidFill>
              <a:schemeClr val="dk1"/>
            </a:solidFill>
            <a:prstDash val="solid"/>
            <a:round/>
            <a:headEnd len="sm" w="sm" type="none"/>
            <a:tailEnd len="sm" w="sm" type="none"/>
          </a:ln>
        </p:spPr>
      </p:pic>
      <p:sp>
        <p:nvSpPr>
          <p:cNvPr id="1217" name="Google Shape;1217;p94"/>
          <p:cNvSpPr txBox="1"/>
          <p:nvPr>
            <p:ph idx="1" type="body"/>
          </p:nvPr>
        </p:nvSpPr>
        <p:spPr>
          <a:xfrm>
            <a:off x="5567025" y="1315700"/>
            <a:ext cx="32814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Buuxi jaantuska ilaa xubinta 20aad si aad u aragto waxa dhacaya.</a:t>
            </a:r>
            <a:endParaRPr sz="1800"/>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
        <p:nvSpPr>
          <p:cNvPr id="1218" name="Google Shape;1218;p94"/>
          <p:cNvSpPr txBox="1"/>
          <p:nvPr>
            <p:ph idx="1" type="body"/>
          </p:nvPr>
        </p:nvSpPr>
        <p:spPr>
          <a:xfrm>
            <a:off x="324000" y="4058450"/>
            <a:ext cx="4248000" cy="51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Taxanahayagu wuxuu dhaafaa tirooyinka saddex jibaaran (cube numbers) inta u dhaxaysa xubnaha 20 iyo 21.</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95"/>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Labada taxane waxay ka kooban yihiin tiro 4</a:t>
            </a:r>
            <a:endParaRPr sz="1800"/>
          </a:p>
        </p:txBody>
      </p:sp>
      <p:sp>
        <p:nvSpPr>
          <p:cNvPr id="1224" name="Google Shape;1224;p9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Sahaminta taxanaha tirooyinka gaarka ah</a:t>
            </a:r>
            <a:endParaRPr/>
          </a:p>
        </p:txBody>
      </p:sp>
      <p:sp>
        <p:nvSpPr>
          <p:cNvPr id="1225" name="Google Shape;1225;p95"/>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0"/>
              </a:spcAft>
              <a:buClr>
                <a:schemeClr val="dk1"/>
              </a:buClr>
              <a:buSzPts val="1100"/>
              <a:buFont typeface="Arial"/>
              <a:buNone/>
            </a:pPr>
            <a:r>
              <a:rPr lang="en-GB" sz="1800">
                <a:latin typeface="Lexend"/>
              </a:rPr>
              <a:t>Jaantuskani wuxuu muujinayaa taxanaha tirooyinka labajibbaaran iyo taxanaha</a:t>
            </a:r>
            <a:endParaRPr sz="1800"/>
          </a:p>
          <a:p>
            <a:pPr indent="0" lvl="0" marL="0" rtl="0" algn="l">
              <a:lnSpc>
                <a:spcPct val="130000"/>
              </a:lnSpc>
              <a:spcBef>
                <a:spcPts val="0"/>
              </a:spcBef>
              <a:spcAft>
                <a:spcPts val="0"/>
              </a:spcAft>
              <a:buClr>
                <a:schemeClr val="dk1"/>
              </a:buClr>
              <a:buSzPts val="1100"/>
              <a:buFont typeface="Arial"/>
              <a:buNone/>
            </a:pPr>
            <a:r>
              <a:rPr lang="en-GB" sz="1800">
                <a:latin typeface="Lexend"/>
                <a:ea typeface="Times"/>
                <a:cs typeface="Times"/>
                <a:sym typeface="Times"/>
              </a:rPr>
              <a:t>5n − 1. Kee ka mid ah weedhahan waa run?</a:t>
            </a:r>
            <a:r>
              <a:rPr i="1" lang="en-GB" sz="18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solidFill>
                  <a:srgbClr val="222222"/>
                </a:solidFill>
                <a:latin typeface="Lexend"/>
              </a:rPr>
              <a:t/>
            </a:r>
            <a:endParaRPr sz="1800"/>
          </a:p>
        </p:txBody>
      </p:sp>
      <p:sp>
        <p:nvSpPr>
          <p:cNvPr id="1226" name="Google Shape;1226;p95"/>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Both sequences contain the number 9</a:t>
            </a:r>
            <a:endParaRPr sz="1800"/>
          </a:p>
        </p:txBody>
      </p:sp>
      <p:sp>
        <p:nvSpPr>
          <p:cNvPr id="1227" name="Google Shape;1227;p95"/>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Both sequences contain the number 14</a:t>
            </a:r>
            <a:endParaRPr sz="1800"/>
          </a:p>
        </p:txBody>
      </p:sp>
      <p:sp>
        <p:nvSpPr>
          <p:cNvPr id="1228" name="Google Shape;1228;p95"/>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Labada taxane waxay leeyihiin isla 5-aad term</a:t>
            </a:r>
            <a:r>
              <a:rPr baseline="30000" lang="en-GB" sz="1800">
                <a:latin typeface="Lexend"/>
              </a:rPr>
              <a:t/>
            </a:r>
            <a:r>
              <a:rPr lang="en-GB" sz="1800">
                <a:latin typeface="Lexend"/>
              </a:rPr>
              <a:t/>
            </a:r>
            <a:endParaRPr/>
          </a:p>
        </p:txBody>
      </p:sp>
      <p:pic>
        <p:nvPicPr>
          <p:cNvPr id="1229" name="Google Shape;1229;p95"/>
          <p:cNvPicPr preferRelativeResize="0"/>
          <p:nvPr/>
        </p:nvPicPr>
        <p:blipFill>
          <a:blip r:embed="rId3">
            <a:alphaModFix/>
          </a:blip>
          <a:stretch>
            <a:fillRect/>
          </a:stretch>
        </p:blipFill>
        <p:spPr>
          <a:xfrm>
            <a:off x="4904869" y="1950450"/>
            <a:ext cx="396000" cy="419100"/>
          </a:xfrm>
          <a:prstGeom prst="rect">
            <a:avLst/>
          </a:prstGeom>
          <a:noFill/>
          <a:ln>
            <a:noFill/>
          </a:ln>
        </p:spPr>
      </p:pic>
      <p:pic>
        <p:nvPicPr>
          <p:cNvPr id="1230" name="Google Shape;1230;p95"/>
          <p:cNvPicPr preferRelativeResize="0"/>
          <p:nvPr/>
        </p:nvPicPr>
        <p:blipFill>
          <a:blip r:embed="rId4">
            <a:alphaModFix/>
          </a:blip>
          <a:stretch>
            <a:fillRect/>
          </a:stretch>
        </p:blipFill>
        <p:spPr>
          <a:xfrm>
            <a:off x="5496275" y="1187225"/>
            <a:ext cx="3323725" cy="3147725"/>
          </a:xfrm>
          <a:prstGeom prst="rect">
            <a:avLst/>
          </a:prstGeom>
          <a:noFill/>
          <a:ln cap="flat" cmpd="sng" w="19050">
            <a:solidFill>
              <a:schemeClr val="dk1"/>
            </a:solidFill>
            <a:prstDash val="solid"/>
            <a:round/>
            <a:headEnd len="sm" w="sm" type="none"/>
            <a:tailEnd len="sm" w="sm" type="none"/>
          </a:ln>
        </p:spPr>
      </p:pic>
      <p:pic>
        <p:nvPicPr>
          <p:cNvPr id="1231" name="Google Shape;1231;p95"/>
          <p:cNvPicPr preferRelativeResize="0"/>
          <p:nvPr/>
        </p:nvPicPr>
        <p:blipFill>
          <a:blip r:embed="rId3">
            <a:alphaModFix/>
          </a:blip>
          <a:stretch>
            <a:fillRect/>
          </a:stretch>
        </p:blipFill>
        <p:spPr>
          <a:xfrm>
            <a:off x="4904869" y="2773125"/>
            <a:ext cx="396000" cy="419100"/>
          </a:xfrm>
          <a:prstGeom prst="rect">
            <a:avLst/>
          </a:prstGeom>
          <a:noFill/>
          <a:ln>
            <a:noFill/>
          </a:ln>
        </p:spPr>
      </p:pic>
      <p:pic>
        <p:nvPicPr>
          <p:cNvPr id="1232" name="Google Shape;1232;p95"/>
          <p:cNvPicPr preferRelativeResize="0"/>
          <p:nvPr/>
        </p:nvPicPr>
        <p:blipFill>
          <a:blip r:embed="rId5">
            <a:alphaModFix/>
          </a:blip>
          <a:stretch>
            <a:fillRect/>
          </a:stretch>
        </p:blipFill>
        <p:spPr>
          <a:xfrm>
            <a:off x="4904869" y="3595792"/>
            <a:ext cx="396000" cy="419760"/>
          </a:xfrm>
          <a:prstGeom prst="rect">
            <a:avLst/>
          </a:prstGeom>
          <a:noFill/>
          <a:ln>
            <a:noFill/>
          </a:ln>
        </p:spPr>
      </p:pic>
      <p:pic>
        <p:nvPicPr>
          <p:cNvPr id="1233" name="Google Shape;1233;p95"/>
          <p:cNvPicPr preferRelativeResize="0"/>
          <p:nvPr/>
        </p:nvPicPr>
        <p:blipFill>
          <a:blip r:embed="rId5">
            <a:alphaModFix/>
          </a:blip>
          <a:stretch>
            <a:fillRect/>
          </a:stretch>
        </p:blipFill>
        <p:spPr>
          <a:xfrm>
            <a:off x="4904869" y="4319992"/>
            <a:ext cx="396000" cy="419760"/>
          </a:xfrm>
          <a:prstGeom prst="rect">
            <a:avLst/>
          </a:prstGeom>
          <a:noFill/>
          <a:ln>
            <a:noFill/>
          </a:ln>
        </p:spPr>
      </p:pic>
      <p:sp>
        <p:nvSpPr>
          <p:cNvPr id="1234" name="Google Shape;1234;p95"/>
          <p:cNvSpPr/>
          <p:nvPr/>
        </p:nvSpPr>
        <p:spPr>
          <a:xfrm>
            <a:off x="6187725" y="3563050"/>
            <a:ext cx="677400" cy="216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5" name="Google Shape;1235;p95"/>
          <p:cNvSpPr/>
          <p:nvPr/>
        </p:nvSpPr>
        <p:spPr>
          <a:xfrm>
            <a:off x="6643500" y="3081850"/>
            <a:ext cx="677400" cy="216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6" name="Google Shape;1236;p95"/>
          <p:cNvSpPr/>
          <p:nvPr/>
        </p:nvSpPr>
        <p:spPr>
          <a:xfrm>
            <a:off x="7049900" y="2551425"/>
            <a:ext cx="677400" cy="216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7" name="Google Shape;1237;p95"/>
          <p:cNvSpPr/>
          <p:nvPr/>
        </p:nvSpPr>
        <p:spPr>
          <a:xfrm>
            <a:off x="7999575" y="1403100"/>
            <a:ext cx="361200" cy="4896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1" name="Shape 1241"/>
        <p:cNvGrpSpPr/>
        <p:nvPr/>
      </p:nvGrpSpPr>
      <p:grpSpPr>
        <a:xfrm>
          <a:off x="0" y="0"/>
          <a:ext cx="0" cy="0"/>
          <a:chOff x="0" y="0"/>
          <a:chExt cx="0" cy="0"/>
        </a:xfrm>
      </p:grpSpPr>
      <p:sp>
        <p:nvSpPr>
          <p:cNvPr id="1242" name="Google Shape;1242;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Exploring special number sequences</a:t>
            </a:r>
            <a:endParaRPr/>
          </a:p>
        </p:txBody>
      </p:sp>
      <p:sp>
        <p:nvSpPr>
          <p:cNvPr id="1243" name="Google Shape;1243;p96"/>
          <p:cNvSpPr txBox="1"/>
          <p:nvPr>
            <p:ph idx="1" type="body"/>
          </p:nvPr>
        </p:nvSpPr>
        <p:spPr>
          <a:xfrm>
            <a:off x="324000" y="810000"/>
            <a:ext cx="8496000" cy="398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1a) Sawir 20-ka dhibcood ee ugu horreeya ee taxanayaasha 2n, n2 iyo 2n</a:t>
            </a:r>
            <a:r>
              <a:rPr lang="en-GB">
                <a:latin typeface="Lexend"/>
                <a:ea typeface="Times"/>
                <a:cs typeface="Times"/>
                <a:sym typeface="Times"/>
              </a:rPr>
              <a:t/>
            </a:r>
            <a:r>
              <a:rPr i="1" lang="en-GB">
                <a:latin typeface="Lexend"/>
                <a:ea typeface="Times"/>
                <a:cs typeface="Times"/>
                <a:sym typeface="Times"/>
              </a:rPr>
              <a:t/>
            </a:r>
            <a:r>
              <a:rPr lang="en-GB" sz="1800">
                <a:latin typeface="Lexend"/>
              </a:rPr>
              <a:t/>
            </a:r>
            <a:r>
              <a:rPr i="1" lang="en-GB">
                <a:latin typeface="Lexend"/>
                <a:ea typeface="Times"/>
                <a:cs typeface="Times"/>
                <a:sym typeface="Times"/>
              </a:rPr>
              <a:t/>
            </a:r>
            <a:r>
              <a:rPr baseline="30000" lang="en-GB">
                <a:latin typeface="Lexend"/>
                <a:ea typeface="Times"/>
                <a:cs typeface="Times"/>
                <a:sym typeface="Times"/>
              </a:rPr>
              <a:t/>
            </a:r>
            <a:r>
              <a:rPr lang="en-GB" sz="1800">
                <a:latin typeface="Lexend"/>
              </a:rPr>
              <a:t/>
            </a:r>
            <a:r>
              <a:rPr lang="en-GB">
                <a:latin typeface="Lexend"/>
                <a:ea typeface="Times"/>
                <a:cs typeface="Times"/>
                <a:sym typeface="Times"/>
              </a:rPr>
              <a:t/>
            </a:r>
            <a:r>
              <a:rPr baseline="30000" i="1" lang="en-GB">
                <a:latin typeface="Lexend"/>
                <a:ea typeface="Times"/>
                <a:cs typeface="Times"/>
                <a:sym typeface="Times"/>
              </a:rPr>
              <a:t/>
            </a:r>
            <a:endParaRPr i="1">
              <a:latin typeface="Times"/>
              <a:ea typeface="Times"/>
              <a:cs typeface="Times"/>
              <a:sym typeface="Times"/>
            </a:endParaRPr>
          </a:p>
          <a:p>
            <a:pPr indent="0" lvl="0" marL="0" rtl="0" algn="l">
              <a:spcBef>
                <a:spcPts val="2000"/>
              </a:spcBef>
              <a:spcAft>
                <a:spcPts val="0"/>
              </a:spcAft>
              <a:buNone/>
            </a:pPr>
            <a:r>
              <a:rPr lang="en-GB" sz="1800">
                <a:latin typeface="Lexend"/>
              </a:rPr>
              <a:t>b) Laba ka mid ah taxanayaasha waxay leeyihiin isla term-ka koowaad, kee labada?</a:t>
            </a:r>
            <a:endParaRPr sz="2000"/>
          </a:p>
          <a:p>
            <a:pPr indent="0" lvl="0" marL="0" rtl="0" algn="l">
              <a:spcBef>
                <a:spcPts val="2000"/>
              </a:spcBef>
              <a:spcAft>
                <a:spcPts val="0"/>
              </a:spcAft>
              <a:buNone/>
            </a:pPr>
            <a:r>
              <a:rPr lang="en-GB" sz="1800">
                <a:latin typeface="Lexend"/>
              </a:rPr>
              <a:t>c) Maxaa ka dhacaya isku-duwayaasha (2,4) maxay tani ula jeeddaa taxanayaasha?</a:t>
            </a:r>
            <a:endParaRPr sz="2000"/>
          </a:p>
          <a:p>
            <a:pPr indent="0" lvl="0" marL="0" rtl="0" algn="l">
              <a:spcBef>
                <a:spcPts val="2000"/>
              </a:spcBef>
              <a:spcAft>
                <a:spcPts val="0"/>
              </a:spcAft>
              <a:buNone/>
            </a:pPr>
            <a:r>
              <a:rPr lang="en-GB" sz="1800">
                <a:latin typeface="Lexend"/>
              </a:rPr>
              <a:t>d) Kee taxane ayaa si degdeg ah u kordhaya?</a:t>
            </a:r>
            <a:endParaRPr sz="2000"/>
          </a:p>
          <a:p>
            <a:pPr indent="0" lvl="0" marL="0" rtl="0" algn="l">
              <a:spcBef>
                <a:spcPts val="2000"/>
              </a:spcBef>
              <a:spcAft>
                <a:spcPts val="0"/>
              </a:spcAft>
              <a:buNone/>
            </a:pPr>
            <a:r>
              <a:rPr lang="en-GB" sz="1800">
                <a:latin typeface="Lexend"/>
              </a:rPr>
              <a:t>e) Find four numbers which are in the sequence </a:t>
            </a:r>
            <a:r>
              <a:rPr lang="en-GB">
                <a:latin typeface="Lexend"/>
                <a:ea typeface="Times"/>
                <a:cs typeface="Times"/>
                <a:sym typeface="Times"/>
              </a:rPr>
              <a:t>2</a:t>
            </a:r>
            <a:r>
              <a:rPr i="1" lang="en-GB">
                <a:latin typeface="Lexend"/>
                <a:ea typeface="Times"/>
                <a:cs typeface="Times"/>
                <a:sym typeface="Times"/>
              </a:rPr>
              <a:t>n</a:t>
            </a:r>
            <a:r>
              <a:rPr lang="en-GB" sz="1800">
                <a:latin typeface="Lexend"/>
              </a:rPr>
              <a:t> and </a:t>
            </a:r>
            <a:r>
              <a:rPr lang="en-GB">
                <a:latin typeface="Lexend"/>
                <a:ea typeface="Times"/>
                <a:cs typeface="Times"/>
                <a:sym typeface="Times"/>
              </a:rPr>
              <a:t>2</a:t>
            </a:r>
            <a:r>
              <a:rPr baseline="30000" i="1" lang="en-GB">
                <a:latin typeface="Lexend"/>
                <a:ea typeface="Times"/>
                <a:cs typeface="Times"/>
                <a:sym typeface="Times"/>
              </a:rPr>
              <a:t>n</a:t>
            </a:r>
            <a:endParaRPr sz="2000"/>
          </a:p>
          <a:p>
            <a:pPr indent="0" lvl="0" marL="0" rtl="0" algn="l">
              <a:spcBef>
                <a:spcPts val="2000"/>
              </a:spcBef>
              <a:spcAft>
                <a:spcPts val="2000"/>
              </a:spcAft>
              <a:buNone/>
            </a:pPr>
            <a:r>
              <a:rPr lang="en-GB" sz="1800">
                <a:latin typeface="Lexend"/>
              </a:rPr>
              <a:t>f) What is the 15</a:t>
            </a:r>
            <a:r>
              <a:rPr baseline="30000" lang="en-GB" sz="1800">
                <a:latin typeface="Lexend"/>
              </a:rPr>
              <a:t>th</a:t>
            </a:r>
            <a:r>
              <a:rPr lang="en-GB" sz="1800">
                <a:latin typeface="Lexend"/>
              </a:rPr>
              <a:t> term in the sequence </a:t>
            </a:r>
            <a:r>
              <a:rPr lang="en-GB">
                <a:latin typeface="Lexend"/>
                <a:ea typeface="Times"/>
                <a:cs typeface="Times"/>
                <a:sym typeface="Times"/>
              </a:rPr>
              <a:t>2</a:t>
            </a:r>
            <a:r>
              <a:rPr baseline="30000" i="1" lang="en-GB">
                <a:latin typeface="Lexend"/>
                <a:ea typeface="Times"/>
                <a:cs typeface="Times"/>
                <a:sym typeface="Times"/>
              </a:rPr>
              <a:t>n</a:t>
            </a:r>
            <a:r>
              <a:rPr lang="en-GB" sz="1800">
                <a:latin typeface="Lexend"/>
              </a:rPr>
              <a:t>?</a:t>
            </a: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Exploring special number sequences</a:t>
            </a:r>
            <a:endParaRPr/>
          </a:p>
        </p:txBody>
      </p:sp>
      <p:sp>
        <p:nvSpPr>
          <p:cNvPr id="1249" name="Google Shape;1249;p97"/>
          <p:cNvSpPr txBox="1"/>
          <p:nvPr>
            <p:ph idx="1" type="body"/>
          </p:nvPr>
        </p:nvSpPr>
        <p:spPr>
          <a:xfrm>
            <a:off x="324000" y="810000"/>
            <a:ext cx="8496000" cy="398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2a) Sawir 20-ka dhibcood ee ugu horreeya ee taxanayaasha 5 − n2, 5 + n2 iyo n3− 5</a:t>
            </a:r>
            <a:r>
              <a:rPr lang="en-GB" sz="1800">
                <a:latin typeface="Lexend"/>
              </a:rPr>
              <a:t/>
            </a:r>
            <a:r>
              <a:rPr lang="en-GB">
                <a:latin typeface="Lexend"/>
                <a:ea typeface="Times"/>
                <a:cs typeface="Times"/>
                <a:sym typeface="Times"/>
              </a:rPr>
              <a:t/>
            </a:r>
            <a:r>
              <a:rPr lang="en-GB" sz="1800">
                <a:solidFill>
                  <a:srgbClr val="222222"/>
                </a:solidFill>
                <a:latin typeface="Lexend"/>
              </a:rPr>
              <a:t/>
            </a:r>
            <a:r>
              <a:rPr lang="en-GB">
                <a:latin typeface="Lexend"/>
                <a:ea typeface="Times"/>
                <a:cs typeface="Times"/>
                <a:sym typeface="Times"/>
              </a:rPr>
              <a:t/>
            </a:r>
            <a:r>
              <a:rPr i="1" lang="en-GB">
                <a:latin typeface="Lexend"/>
                <a:ea typeface="Times"/>
                <a:cs typeface="Times"/>
                <a:sym typeface="Times"/>
              </a:rPr>
              <a:t/>
            </a:r>
            <a:r>
              <a:rPr baseline="30000" lang="en-GB">
                <a:latin typeface="Lexend"/>
                <a:ea typeface="Times"/>
                <a:cs typeface="Times"/>
                <a:sym typeface="Times"/>
              </a:rPr>
              <a:t/>
            </a:r>
            <a:r>
              <a:rPr lang="en-GB" sz="1800">
                <a:latin typeface="Lexend"/>
              </a:rPr>
              <a:t/>
            </a:r>
            <a:r>
              <a:rPr lang="en-GB">
                <a:latin typeface="Lexend"/>
                <a:ea typeface="Times"/>
                <a:cs typeface="Times"/>
                <a:sym typeface="Times"/>
              </a:rPr>
              <a:t/>
            </a:r>
            <a:r>
              <a:rPr i="1" lang="en-GB">
                <a:latin typeface="Lexend"/>
                <a:ea typeface="Times"/>
                <a:cs typeface="Times"/>
                <a:sym typeface="Times"/>
              </a:rPr>
              <a:t/>
            </a:r>
            <a:r>
              <a:rPr baseline="30000" lang="en-GB">
                <a:latin typeface="Lexend"/>
                <a:ea typeface="Times"/>
                <a:cs typeface="Times"/>
                <a:sym typeface="Times"/>
              </a:rPr>
              <a:t/>
            </a:r>
            <a:r>
              <a:rPr lang="en-GB">
                <a:latin typeface="Lexend"/>
                <a:ea typeface="Times"/>
                <a:cs typeface="Times"/>
                <a:sym typeface="Times"/>
              </a:rPr>
              <a:t/>
            </a:r>
            <a:r>
              <a:rPr lang="en-GB" sz="1800">
                <a:latin typeface="Lexend"/>
              </a:rPr>
              <a:t/>
            </a:r>
            <a:r>
              <a:rPr i="1" lang="en-GB">
                <a:latin typeface="Lexend"/>
                <a:ea typeface="Times"/>
                <a:cs typeface="Times"/>
                <a:sym typeface="Times"/>
              </a:rPr>
              <a:t/>
            </a:r>
            <a:r>
              <a:rPr baseline="30000" lang="en-GB">
                <a:latin typeface="Lexend"/>
                <a:ea typeface="Times"/>
                <a:cs typeface="Times"/>
                <a:sym typeface="Times"/>
              </a:rPr>
              <a:t/>
            </a:r>
            <a:r>
              <a:rPr lang="en-GB">
                <a:solidFill>
                  <a:srgbClr val="222222"/>
                </a:solidFill>
                <a:latin typeface="Lexend"/>
                <a:ea typeface="Times"/>
                <a:cs typeface="Times"/>
                <a:sym typeface="Times"/>
              </a:rPr>
              <a:t/>
            </a:r>
            <a:endParaRPr>
              <a:latin typeface="Times"/>
              <a:ea typeface="Times"/>
              <a:cs typeface="Times"/>
              <a:sym typeface="Times"/>
            </a:endParaRPr>
          </a:p>
          <a:p>
            <a:pPr indent="0" lvl="0" marL="0" rtl="0" algn="l">
              <a:spcBef>
                <a:spcPts val="2000"/>
              </a:spcBef>
              <a:spcAft>
                <a:spcPts val="0"/>
              </a:spcAft>
              <a:buNone/>
            </a:pPr>
            <a:r>
              <a:rPr lang="en-GB" sz="1800">
                <a:latin typeface="Lexend"/>
              </a:rPr>
              <a:t>b) Kee taxane ayaa leh term-ka koowaad ee ugu yar?</a:t>
            </a:r>
            <a:r>
              <a:rPr baseline="30000" lang="en-GB" sz="1800">
                <a:latin typeface="Lexend"/>
              </a:rPr>
              <a:t/>
            </a:r>
            <a:r>
              <a:rPr lang="en-GB" sz="1800">
                <a:latin typeface="Lexend"/>
              </a:rPr>
              <a:t/>
            </a:r>
            <a:endParaRPr sz="2000"/>
          </a:p>
          <a:p>
            <a:pPr indent="0" lvl="0" marL="0" rtl="0" algn="l">
              <a:spcBef>
                <a:spcPts val="2000"/>
              </a:spcBef>
              <a:spcAft>
                <a:spcPts val="0"/>
              </a:spcAft>
              <a:buNone/>
            </a:pPr>
            <a:r>
              <a:rPr lang="en-GB" sz="1800">
                <a:latin typeface="Lexend"/>
              </a:rPr>
              <a:t>c) Kee taxane ayaa leh term-ka labaad ee ugu yar?</a:t>
            </a:r>
            <a:r>
              <a:rPr lang="en-GB" sz="1800">
                <a:latin typeface="Lexend"/>
              </a:rPr>
              <a:t/>
            </a:r>
            <a:r>
              <a:rPr baseline="30000" lang="en-GB" sz="1800">
                <a:latin typeface="Lexend"/>
              </a:rPr>
              <a:t/>
            </a:r>
            <a:r>
              <a:rPr lang="en-GB" sz="1800">
                <a:latin typeface="Lexend"/>
              </a:rPr>
              <a:t/>
            </a:r>
            <a:endParaRPr sz="2000"/>
          </a:p>
          <a:p>
            <a:pPr indent="0" lvl="0" marL="0" rtl="0" algn="l">
              <a:spcBef>
                <a:spcPts val="2000"/>
              </a:spcBef>
              <a:spcAft>
                <a:spcPts val="0"/>
              </a:spcAft>
              <a:buNone/>
            </a:pPr>
            <a:r>
              <a:rPr lang="en-GB" sz="1800">
                <a:latin typeface="Lexend"/>
              </a:rPr>
              <a:t>d) Kee taxane ayaa leh term-ka saddexaad ee ugu weyn?</a:t>
            </a:r>
            <a:r>
              <a:rPr lang="en-GB" sz="1800">
                <a:latin typeface="Lexend"/>
              </a:rPr>
              <a:t/>
            </a:r>
            <a:r>
              <a:rPr baseline="30000" lang="en-GB" sz="1800">
                <a:latin typeface="Lexend"/>
              </a:rPr>
              <a:t/>
            </a:r>
            <a:r>
              <a:rPr lang="en-GB" sz="1800">
                <a:latin typeface="Lexend"/>
              </a:rPr>
              <a:t/>
            </a:r>
            <a:endParaRPr sz="2000"/>
          </a:p>
          <a:p>
            <a:pPr indent="0" lvl="0" marL="0" rtl="0" algn="l">
              <a:spcBef>
                <a:spcPts val="2000"/>
              </a:spcBef>
              <a:spcAft>
                <a:spcPts val="0"/>
              </a:spcAft>
              <a:buNone/>
            </a:pPr>
            <a:r>
              <a:rPr lang="en-GB" sz="1800">
                <a:latin typeface="Lexend"/>
              </a:rPr>
              <a:t>e) Maxaad ka ogaataa taxanayaasha 5 + n2 iyo 5 − n2?</a:t>
            </a:r>
            <a:r>
              <a:rPr lang="en-GB" sz="1800">
                <a:latin typeface="Lexend"/>
              </a:rPr>
              <a:t/>
            </a:r>
            <a:r>
              <a:rPr lang="en-GB" sz="1800">
                <a:latin typeface="Lexend"/>
              </a:rPr>
              <a:t/>
            </a:r>
            <a:r>
              <a:rPr lang="en-GB">
                <a:latin typeface="Lexend"/>
                <a:ea typeface="Times"/>
                <a:cs typeface="Times"/>
                <a:sym typeface="Times"/>
              </a:rPr>
              <a:t/>
            </a:r>
            <a:r>
              <a:rPr i="1" lang="en-GB">
                <a:latin typeface="Lexend"/>
                <a:ea typeface="Times"/>
                <a:cs typeface="Times"/>
                <a:sym typeface="Times"/>
              </a:rPr>
              <a:t/>
            </a:r>
            <a:r>
              <a:rPr baseline="30000" lang="en-GB">
                <a:latin typeface="Lexend"/>
                <a:ea typeface="Times"/>
                <a:cs typeface="Times"/>
                <a:sym typeface="Times"/>
              </a:rPr>
              <a:t/>
            </a:r>
            <a:r>
              <a:rPr lang="en-GB" sz="1800">
                <a:latin typeface="Lexend"/>
              </a:rPr>
              <a:t/>
            </a:r>
            <a:r>
              <a:rPr lang="en-GB">
                <a:latin typeface="Lexend"/>
                <a:ea typeface="Times"/>
                <a:cs typeface="Times"/>
                <a:sym typeface="Times"/>
              </a:rPr>
              <a:t/>
            </a:r>
            <a:r>
              <a:rPr lang="en-GB" sz="1800">
                <a:solidFill>
                  <a:srgbClr val="222222"/>
                </a:solidFill>
                <a:latin typeface="Lexend"/>
              </a:rPr>
              <a:t/>
            </a:r>
            <a:r>
              <a:rPr lang="en-GB">
                <a:latin typeface="Lexend"/>
                <a:ea typeface="Times"/>
                <a:cs typeface="Times"/>
                <a:sym typeface="Times"/>
              </a:rPr>
              <a:t/>
            </a:r>
            <a:r>
              <a:rPr i="1" lang="en-GB">
                <a:latin typeface="Lexend"/>
                <a:ea typeface="Times"/>
                <a:cs typeface="Times"/>
                <a:sym typeface="Times"/>
              </a:rPr>
              <a:t/>
            </a:r>
            <a:r>
              <a:rPr baseline="30000" lang="en-GB">
                <a:latin typeface="Lexend"/>
                <a:ea typeface="Times"/>
                <a:cs typeface="Times"/>
                <a:sym typeface="Times"/>
              </a:rPr>
              <a:t/>
            </a:r>
            <a:r>
              <a:rPr lang="en-GB" sz="1800">
                <a:latin typeface="Lexend"/>
              </a:rPr>
              <a:t/>
            </a:r>
            <a:endParaRPr baseline="30000" sz="2000"/>
          </a:p>
          <a:p>
            <a:pPr indent="0" lvl="0" marL="0" rtl="0" algn="l">
              <a:spcBef>
                <a:spcPts val="2000"/>
              </a:spcBef>
              <a:spcAft>
                <a:spcPts val="2000"/>
              </a:spcAft>
              <a:buNone/>
            </a:pPr>
            <a:r>
              <a:rPr>
                <a:latin typeface="Lexend"/>
              </a:rPr>
              <a:t/>
            </a:r>
            <a:endParaRPr sz="20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Exploring special number sequences</a:t>
            </a:r>
            <a:endParaRPr/>
          </a:p>
        </p:txBody>
      </p:sp>
      <p:sp>
        <p:nvSpPr>
          <p:cNvPr id="1255" name="Google Shape;1255;p98"/>
          <p:cNvSpPr txBox="1"/>
          <p:nvPr>
            <p:ph idx="1" type="body"/>
          </p:nvPr>
        </p:nvSpPr>
        <p:spPr>
          <a:xfrm>
            <a:off x="324000" y="810000"/>
            <a:ext cx="8496000" cy="398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3a) Taxanaha dhammaan tirooyinka saddexagalka ah wuxuu leeyahay qaanuunka nth term             sawir 20 xubnood ee ugu horreeya.</a:t>
            </a:r>
            <a:r>
              <a:rPr lang="en-GB" sz="1800">
                <a:latin typeface="Lexend"/>
              </a:rPr>
              <a:t/>
            </a:r>
            <a:r>
              <a:rPr i="1" lang="en-GB" sz="1800">
                <a:latin typeface="Lexend"/>
                <a:ea typeface="Times"/>
                <a:cs typeface="Times"/>
                <a:sym typeface="Times"/>
              </a:rPr>
              <a:t/>
            </a:r>
            <a:r>
              <a:rPr baseline="30000" lang="en-GB" sz="1800">
                <a:latin typeface="Lexend"/>
                <a:ea typeface="Times"/>
                <a:cs typeface="Times"/>
                <a:sym typeface="Times"/>
              </a:rPr>
              <a:t/>
            </a:r>
            <a:r>
              <a:rPr lang="en-GB" sz="1800">
                <a:latin typeface="Lexend"/>
              </a:rPr>
              <a:t/>
            </a:r>
            <a:endParaRPr sz="1900">
              <a:latin typeface="Times"/>
              <a:ea typeface="Times"/>
              <a:cs typeface="Times"/>
              <a:sym typeface="Times"/>
            </a:endParaRPr>
          </a:p>
          <a:p>
            <a:pPr indent="0" lvl="0" marL="0" rtl="0" algn="l">
              <a:spcBef>
                <a:spcPts val="2000"/>
              </a:spcBef>
              <a:spcAft>
                <a:spcPts val="0"/>
              </a:spcAft>
              <a:buNone/>
            </a:pPr>
            <a:r>
              <a:rPr lang="en-GB" sz="1800">
                <a:latin typeface="Lexend"/>
              </a:rPr>
              <a:t>b) Waa maxay tirsiga saddexagalka 19aad?</a:t>
            </a:r>
            <a:r>
              <a:rPr baseline="30000" lang="en-GB" sz="1800">
                <a:latin typeface="Lexend"/>
              </a:rPr>
              <a:t/>
            </a:r>
            <a:r>
              <a:rPr lang="en-GB" sz="1800">
                <a:latin typeface="Lexend"/>
              </a:rPr>
              <a:t/>
            </a:r>
            <a:endParaRPr sz="2000"/>
          </a:p>
          <a:p>
            <a:pPr indent="0" lvl="0" marL="0" rtl="0" algn="l">
              <a:spcBef>
                <a:spcPts val="2000"/>
              </a:spcBef>
              <a:spcAft>
                <a:spcPts val="0"/>
              </a:spcAft>
              <a:buNone/>
            </a:pPr>
            <a:r>
              <a:rPr lang="en-GB" sz="1800">
                <a:latin typeface="Lexend"/>
              </a:rPr>
              <a:t>c) Taxanaha joomatari ee ka bilaabma 1, 2, 4, 8,... wuxuu leeyahay qaanuunka nth term 2n − 1, lambarka term ee taxanahan uu ku dhaafo tirooyinka saddexagalka waa imisa?</a:t>
            </a:r>
            <a:r>
              <a:rPr lang="en-GB" sz="1800">
                <a:latin typeface="Lexend"/>
              </a:rPr>
              <a:t/>
            </a:r>
            <a:r>
              <a:rPr i="1" lang="en-GB">
                <a:latin typeface="Lexend"/>
                <a:ea typeface="Times"/>
                <a:cs typeface="Times"/>
                <a:sym typeface="Times"/>
              </a:rPr>
              <a:t/>
            </a:r>
            <a:r>
              <a:rPr baseline="30000" lang="en-GB">
                <a:latin typeface="Lexend"/>
                <a:ea typeface="Times"/>
                <a:cs typeface="Times"/>
                <a:sym typeface="Times"/>
              </a:rPr>
              <a:t/>
            </a:r>
            <a:r>
              <a:rPr lang="en-GB" sz="1800">
                <a:latin typeface="Lexend"/>
              </a:rPr>
              <a:t/>
            </a:r>
            <a:r>
              <a:rPr lang="en-GB">
                <a:latin typeface="Lexend"/>
                <a:ea typeface="Times"/>
                <a:cs typeface="Times"/>
                <a:sym typeface="Times"/>
              </a:rPr>
              <a:t/>
            </a:r>
            <a:r>
              <a:rPr baseline="30000" i="1" lang="en-GB">
                <a:latin typeface="Lexend"/>
                <a:ea typeface="Times"/>
                <a:cs typeface="Times"/>
                <a:sym typeface="Times"/>
              </a:rPr>
              <a:t/>
            </a:r>
            <a:r>
              <a:rPr baseline="30000" lang="en-GB">
                <a:latin typeface="Lexend"/>
                <a:ea typeface="Times"/>
                <a:cs typeface="Times"/>
                <a:sym typeface="Times"/>
              </a:rPr>
              <a:t/>
            </a:r>
            <a:r>
              <a:rPr baseline="30000" lang="en-GB">
                <a:solidFill>
                  <a:srgbClr val="222222"/>
                </a:solidFill>
                <a:latin typeface="Lexend"/>
                <a:ea typeface="Times"/>
                <a:cs typeface="Times"/>
                <a:sym typeface="Times"/>
              </a:rPr>
              <a:t/>
            </a:r>
            <a:r>
              <a:rPr lang="en-GB" sz="1800">
                <a:latin typeface="Lexend"/>
              </a:rPr>
              <a:t/>
            </a:r>
            <a:endParaRPr sz="2000"/>
          </a:p>
          <a:p>
            <a:pPr indent="0" lvl="0" marL="0" rtl="0" algn="l">
              <a:spcBef>
                <a:spcPts val="2000"/>
              </a:spcBef>
              <a:spcAft>
                <a:spcPts val="0"/>
              </a:spcAft>
              <a:buNone/>
            </a:pPr>
            <a:r>
              <a:rPr lang="en-GB" sz="1800">
                <a:latin typeface="Lexend"/>
              </a:rPr>
              <a:t>e) Kee baa ka weyn, 8-aad ee taxanaha 2n − 1 mise 16-aad ee tirada saddexagalka (triangular number)?</a:t>
            </a:r>
            <a:r>
              <a:rPr baseline="30000" lang="en-GB" sz="1800">
                <a:latin typeface="Lexend"/>
              </a:rPr>
              <a:t/>
            </a:r>
            <a:r>
              <a:rPr lang="en-GB" sz="1800">
                <a:latin typeface="Lexend"/>
              </a:rPr>
              <a:t/>
            </a:r>
            <a:r>
              <a:rPr lang="en-GB">
                <a:latin typeface="Lexend"/>
                <a:ea typeface="Times"/>
                <a:cs typeface="Times"/>
                <a:sym typeface="Times"/>
              </a:rPr>
              <a:t/>
            </a:r>
            <a:r>
              <a:rPr baseline="30000" i="1" lang="en-GB">
                <a:latin typeface="Lexend"/>
                <a:ea typeface="Times"/>
                <a:cs typeface="Times"/>
                <a:sym typeface="Times"/>
              </a:rPr>
              <a:t/>
            </a:r>
            <a:r>
              <a:rPr baseline="30000" lang="en-GB">
                <a:latin typeface="Lexend"/>
                <a:ea typeface="Times"/>
                <a:cs typeface="Times"/>
                <a:sym typeface="Times"/>
              </a:rPr>
              <a:t/>
            </a:r>
            <a:r>
              <a:rPr baseline="30000" lang="en-GB">
                <a:solidFill>
                  <a:srgbClr val="222222"/>
                </a:solidFill>
                <a:latin typeface="Lexend"/>
                <a:ea typeface="Times"/>
                <a:cs typeface="Times"/>
                <a:sym typeface="Times"/>
              </a:rPr>
              <a:t/>
            </a:r>
            <a:r>
              <a:rPr lang="en-GB">
                <a:solidFill>
                  <a:srgbClr val="222222"/>
                </a:solidFill>
                <a:latin typeface="Lexend"/>
                <a:ea typeface="Times"/>
                <a:cs typeface="Times"/>
                <a:sym typeface="Times"/>
              </a:rPr>
              <a:t/>
            </a:r>
            <a:r>
              <a:rPr lang="en-GB" sz="1800">
                <a:solidFill>
                  <a:srgbClr val="222222"/>
                </a:solidFill>
                <a:latin typeface="Lexend"/>
              </a:rPr>
              <a:t/>
            </a:r>
            <a:r>
              <a:rPr baseline="30000" lang="en-GB" sz="1800">
                <a:solidFill>
                  <a:srgbClr val="222222"/>
                </a:solidFill>
                <a:latin typeface="Lexend"/>
              </a:rPr>
              <a:t/>
            </a:r>
            <a:r>
              <a:rPr lang="en-GB">
                <a:solidFill>
                  <a:srgbClr val="222222"/>
                </a:solidFill>
                <a:latin typeface="Lexend"/>
                <a:ea typeface="Times"/>
                <a:cs typeface="Times"/>
                <a:sym typeface="Times"/>
              </a:rPr>
              <a:t/>
            </a:r>
            <a:r>
              <a:rPr lang="en-GB" sz="1800">
                <a:solidFill>
                  <a:srgbClr val="222222"/>
                </a:solidFill>
                <a:latin typeface="Lexend"/>
              </a:rPr>
              <a:t/>
            </a:r>
            <a:endParaRPr sz="1800"/>
          </a:p>
          <a:p>
            <a:pPr indent="0" lvl="0" marL="0" rtl="0" algn="l">
              <a:spcBef>
                <a:spcPts val="2000"/>
              </a:spcBef>
              <a:spcAft>
                <a:spcPts val="2000"/>
              </a:spcAft>
              <a:buNone/>
            </a:pPr>
            <a:r>
              <a:rPr>
                <a:latin typeface="Lexend"/>
              </a:rPr>
              <a:t/>
            </a:r>
            <a:endParaRPr sz="2000"/>
          </a:p>
        </p:txBody>
      </p:sp>
      <p:pic>
        <p:nvPicPr>
          <p:cNvPr descr="&lt;math xmlns=&quot;http://www.w3.org/1998/Math/MathML&quot; display=&quot;block&quot; data-is-equatio=&quot;1&quot; data-latex=&quot;\frac{n\left(n+1\right)}{2}&quot;&gt;&lt;mfrac&gt;&lt;mrow&gt;&lt;mi&gt;n&lt;/mi&gt;&lt;mrow data-mjx-texclass=&quot;INNER&quot;&gt;&lt;mo data-mjx-texclass=&quot;OPEN&quot;&gt;(&lt;/mo&gt;&lt;mi&gt;n&lt;/mi&gt;&lt;mo&gt;+&lt;/mo&gt;&lt;mn&gt;1&lt;/mn&gt;&lt;mo data-mjx-texclass=&quot;CLOSE&quot;&gt;)&lt;/mo&gt;&lt;/mrow&gt;&lt;/mrow&gt;&lt;mn&gt;2&lt;/mn&gt;&lt;/mfrac&gt;&lt;/math&gt;" id="1256" name="Google Shape;1256;p98" title="n times open paren n plus 1 close paren over 2"/>
          <p:cNvPicPr preferRelativeResize="0"/>
          <p:nvPr/>
        </p:nvPicPr>
        <p:blipFill>
          <a:blip r:embed="rId3">
            <a:alphaModFix/>
          </a:blip>
          <a:stretch>
            <a:fillRect/>
          </a:stretch>
        </p:blipFill>
        <p:spPr>
          <a:xfrm>
            <a:off x="7800317" y="717517"/>
            <a:ext cx="883589" cy="512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Sahaminta taxanayaasha gaarka ah (special number sequences)</a:t>
            </a:r>
            <a:endParaRPr/>
          </a:p>
        </p:txBody>
      </p:sp>
      <p:sp>
        <p:nvSpPr>
          <p:cNvPr id="1262" name="Google Shape;1262;p99"/>
          <p:cNvSpPr txBox="1"/>
          <p:nvPr>
            <p:ph idx="1" type="body"/>
          </p:nvPr>
        </p:nvSpPr>
        <p:spPr>
          <a:xfrm>
            <a:off x="324000" y="810000"/>
            <a:ext cx="8496000" cy="398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4a) Taxane wuxuu ku bilaabmaa 1, 3, 4, … xiga waxaa laga helaa isku darka labada xilli ee hore. Sawir 10ka xilli ee ugu horreeya ee taxanahan.</a:t>
            </a:r>
            <a:r>
              <a:rPr lang="en-GB" sz="1800">
                <a:latin typeface="Lexend"/>
              </a:rPr>
              <a:t/>
            </a:r>
            <a:r>
              <a:rPr lang="en-GB" sz="1800">
                <a:latin typeface="Lexend"/>
              </a:rPr>
              <a:t/>
            </a:r>
            <a:endParaRPr>
              <a:latin typeface="Times"/>
              <a:ea typeface="Times"/>
              <a:cs typeface="Times"/>
              <a:sym typeface="Times"/>
            </a:endParaRPr>
          </a:p>
          <a:p>
            <a:pPr indent="0" lvl="0" marL="0" rtl="0" algn="l">
              <a:spcBef>
                <a:spcPts val="2000"/>
              </a:spcBef>
              <a:spcAft>
                <a:spcPts val="0"/>
              </a:spcAft>
              <a:buNone/>
            </a:pPr>
            <a:r>
              <a:rPr>
                <a:latin typeface="Lexend"/>
              </a:rPr>
              <a:t/>
            </a:r>
            <a:endParaRPr sz="1800"/>
          </a:p>
          <a:p>
            <a:pPr indent="0" lvl="0" marL="0" rtl="0" algn="l">
              <a:spcBef>
                <a:spcPts val="2000"/>
              </a:spcBef>
              <a:spcAft>
                <a:spcPts val="0"/>
              </a:spcAft>
              <a:buNone/>
            </a:pPr>
            <a:r>
              <a:rPr lang="en-GB" sz="1800">
                <a:latin typeface="Lexend"/>
              </a:rPr>
              <a:t>b) Taxane kale wuxuu ku bilaabmaa 1, −3, … xiga waxaa laga helaa isku darka labada xilli ee hore. Sawir 10ka xilli ee ugu horreeya ee taxanahan.</a:t>
            </a:r>
            <a:endParaRPr sz="2000"/>
          </a:p>
          <a:p>
            <a:pPr indent="0" lvl="0" marL="0" rtl="0" algn="l">
              <a:spcBef>
                <a:spcPts val="2000"/>
              </a:spcBef>
              <a:spcAft>
                <a:spcPts val="2000"/>
              </a:spcAft>
              <a:buClr>
                <a:schemeClr val="dk1"/>
              </a:buClr>
              <a:buSzPts val="1100"/>
              <a:buFont typeface="Arial"/>
              <a:buNone/>
            </a:pPr>
            <a:r>
              <a:rPr lang="en-GB" sz="1800">
                <a:latin typeface="Lexend"/>
              </a:rPr>
              <a:t>c) Sidee bay qaabka garaafka (graph) taxanahan uga duwan yahay kii hore?</a:t>
            </a:r>
            <a:endParaRPr sz="20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Sahaminta taxanayaasha gaarka ah (special number sequences)</a:t>
            </a:r>
            <a:endParaRPr/>
          </a:p>
        </p:txBody>
      </p:sp>
      <p:sp>
        <p:nvSpPr>
          <p:cNvPr id="1268" name="Google Shape;1268;p10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1a) Sawir 20ka dhibcood ee ugu horreeya ee taxanayaasha 2n, n2 iyo 2n</a:t>
            </a:r>
            <a:r>
              <a:rPr lang="en-GB" sz="1100">
                <a:latin typeface="Lexend"/>
                <a:ea typeface="Times"/>
                <a:cs typeface="Times"/>
                <a:sym typeface="Times"/>
              </a:rPr>
              <a:t/>
            </a:r>
            <a:r>
              <a:rPr i="1" lang="en-GB" sz="1100">
                <a:latin typeface="Lexend"/>
                <a:ea typeface="Times"/>
                <a:cs typeface="Times"/>
                <a:sym typeface="Times"/>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r>
              <a:rPr lang="en-GB" sz="1100">
                <a:latin typeface="Lexend"/>
                <a:ea typeface="Times"/>
                <a:cs typeface="Times"/>
                <a:sym typeface="Times"/>
              </a:rPr>
              <a:t/>
            </a:r>
            <a:r>
              <a:rPr baseline="30000" i="1" lang="en-GB" sz="1100">
                <a:latin typeface="Lexend"/>
                <a:ea typeface="Times"/>
                <a:cs typeface="Times"/>
                <a:sym typeface="Times"/>
              </a:rPr>
              <a:t/>
            </a:r>
            <a:endParaRPr i="1">
              <a:latin typeface="Times"/>
              <a:ea typeface="Times"/>
              <a:cs typeface="Times"/>
              <a:sym typeface="Times"/>
            </a:endParaRPr>
          </a:p>
          <a:p>
            <a:pPr indent="0" lvl="0" marL="0" rtl="0" algn="l">
              <a:spcBef>
                <a:spcPts val="2000"/>
              </a:spcBef>
              <a:spcAft>
                <a:spcPts val="0"/>
              </a:spcAft>
              <a:buNone/>
            </a:pPr>
            <a:r>
              <a:rPr>
                <a:latin typeface="Lexend"/>
              </a:rPr>
              <a:t/>
            </a:r>
            <a:endParaRPr sz="2000"/>
          </a:p>
          <a:p>
            <a:pPr indent="0" lvl="0" marL="0" rtl="0" algn="l">
              <a:spcBef>
                <a:spcPts val="2000"/>
              </a:spcBef>
              <a:spcAft>
                <a:spcPts val="0"/>
              </a:spcAft>
              <a:buNone/>
            </a:pPr>
            <a:r>
              <a:rPr>
                <a:latin typeface="Lexend"/>
              </a:rPr>
              <a:t/>
            </a:r>
            <a:endParaRPr sz="2000"/>
          </a:p>
          <a:p>
            <a:pPr indent="0" lvl="0" marL="0" rtl="0" algn="l">
              <a:spcBef>
                <a:spcPts val="2000"/>
              </a:spcBef>
              <a:spcAft>
                <a:spcPts val="0"/>
              </a:spcAft>
              <a:buNone/>
            </a:pPr>
            <a:r>
              <a:rPr>
                <a:latin typeface="Lexend"/>
              </a:rPr>
              <a:t/>
            </a:r>
            <a:endParaRPr sz="2000"/>
          </a:p>
          <a:p>
            <a:pPr indent="0" lvl="0" marL="0" rtl="0" algn="l">
              <a:spcBef>
                <a:spcPts val="2000"/>
              </a:spcBef>
              <a:spcAft>
                <a:spcPts val="0"/>
              </a:spcAft>
              <a:buNone/>
            </a:pPr>
            <a:r>
              <a:rPr>
                <a:latin typeface="Lexend"/>
              </a:rPr>
              <a:t/>
            </a:r>
            <a:endParaRPr sz="2000"/>
          </a:p>
          <a:p>
            <a:pPr indent="0" lvl="0" marL="0" rtl="0" algn="l">
              <a:spcBef>
                <a:spcPts val="2000"/>
              </a:spcBef>
              <a:spcAft>
                <a:spcPts val="0"/>
              </a:spcAft>
              <a:buNone/>
            </a:pPr>
            <a:r>
              <a:rPr>
                <a:latin typeface="Lexend"/>
              </a:rPr>
              <a:t/>
            </a:r>
            <a:endParaRPr sz="600">
              <a:latin typeface="Kalam"/>
              <a:ea typeface="Kalam"/>
              <a:cs typeface="Kalam"/>
              <a:sym typeface="Kalam"/>
            </a:endParaRPr>
          </a:p>
          <a:p>
            <a:pPr indent="0" lvl="0" marL="0" rtl="0" algn="l">
              <a:spcBef>
                <a:spcPts val="2000"/>
              </a:spcBef>
              <a:spcAft>
                <a:spcPts val="2000"/>
              </a:spcAft>
              <a:buNone/>
            </a:pPr>
            <a:r>
              <a:rPr lang="en-GB" sz="1100">
                <a:latin typeface="Kalam"/>
                <a:ea typeface="Kalam"/>
                <a:cs typeface="Kalam"/>
                <a:sym typeface="Kalam"/>
              </a:rPr>
              <a:t>Ku darista qaloocyada (curves) ayaa laga yaabaa inay ka caawiso aragtida sifooyinka muhiimka ah ee taxanayaashan</a:t>
            </a:r>
            <a:endParaRPr sz="2000">
              <a:latin typeface="Kalam"/>
              <a:ea typeface="Kalam"/>
              <a:cs typeface="Kalam"/>
              <a:sym typeface="Kalam"/>
            </a:endParaRPr>
          </a:p>
        </p:txBody>
      </p:sp>
      <p:pic>
        <p:nvPicPr>
          <p:cNvPr id="1269" name="Google Shape;1269;p100"/>
          <p:cNvPicPr preferRelativeResize="0"/>
          <p:nvPr/>
        </p:nvPicPr>
        <p:blipFill>
          <a:blip r:embed="rId3">
            <a:alphaModFix/>
          </a:blip>
          <a:stretch>
            <a:fillRect/>
          </a:stretch>
        </p:blipFill>
        <p:spPr>
          <a:xfrm>
            <a:off x="4066376" y="1342450"/>
            <a:ext cx="3754890" cy="2524526"/>
          </a:xfrm>
          <a:prstGeom prst="rect">
            <a:avLst/>
          </a:prstGeom>
          <a:noFill/>
          <a:ln cap="flat" cmpd="sng" w="19050">
            <a:solidFill>
              <a:schemeClr val="dk1"/>
            </a:solidFill>
            <a:prstDash val="solid"/>
            <a:round/>
            <a:headEnd len="sm" w="sm" type="none"/>
            <a:tailEnd len="sm" w="sm" type="none"/>
          </a:ln>
        </p:spPr>
      </p:pic>
      <p:pic>
        <p:nvPicPr>
          <p:cNvPr id="1270" name="Google Shape;1270;p100"/>
          <p:cNvPicPr preferRelativeResize="0"/>
          <p:nvPr/>
        </p:nvPicPr>
        <p:blipFill>
          <a:blip r:embed="rId4">
            <a:alphaModFix/>
          </a:blip>
          <a:stretch>
            <a:fillRect/>
          </a:stretch>
        </p:blipFill>
        <p:spPr>
          <a:xfrm>
            <a:off x="323993" y="1342443"/>
            <a:ext cx="3458200" cy="2524525"/>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Sahaminta taxanayaasha gaarka ah (special number sequences)</a:t>
            </a:r>
            <a:endParaRPr/>
          </a:p>
        </p:txBody>
      </p:sp>
      <p:sp>
        <p:nvSpPr>
          <p:cNvPr id="1276" name="Google Shape;1276;p10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1b) Laba ka mid ah taxanayaasha ayaa leh xilli koowaad oo isku mid ah, waa kuwee?</a:t>
            </a:r>
            <a:r>
              <a:rPr lang="en-GB" sz="1400">
                <a:latin typeface="Lexend"/>
              </a:rPr>
              <a:t/>
            </a:r>
            <a:r>
              <a:rPr lang="en-GB" sz="1400">
                <a:latin typeface="Lexend"/>
              </a:rPr>
              <a:t/>
            </a:r>
            <a:endParaRPr sz="1800"/>
          </a:p>
          <a:p>
            <a:pPr indent="0" lvl="0" marL="0" rtl="0" algn="l">
              <a:spcBef>
                <a:spcPts val="0"/>
              </a:spcBef>
              <a:spcAft>
                <a:spcPts val="0"/>
              </a:spcAft>
              <a:buNone/>
            </a:pPr>
            <a:r>
              <a:rPr lang="en-GB" sz="1400">
                <a:latin typeface="Lexend"/>
                <a:ea typeface="Times"/>
                <a:cs typeface="Times"/>
                <a:sym typeface="Times"/>
              </a:rPr>
              <a:t>2n iyo 2n</a:t>
            </a:r>
            <a:r>
              <a:rPr i="1" lang="en-GB" sz="1400">
                <a:latin typeface="Lexend"/>
                <a:ea typeface="Times"/>
                <a:cs typeface="Times"/>
                <a:sym typeface="Times"/>
              </a:rPr>
              <a:t/>
            </a:r>
            <a:r>
              <a:rPr lang="en-GB" sz="1100">
                <a:latin typeface="Kalam"/>
                <a:ea typeface="Kalam"/>
                <a:cs typeface="Kalam"/>
                <a:sym typeface="Kalam"/>
              </a:rPr>
              <a:t/>
            </a:r>
            <a:r>
              <a:rPr lang="en-GB" sz="1400">
                <a:latin typeface="Lexend"/>
              </a:rPr>
              <a:t/>
            </a:r>
            <a:r>
              <a:rPr lang="en-GB" sz="1400">
                <a:latin typeface="Lexend"/>
                <a:ea typeface="Times"/>
                <a:cs typeface="Times"/>
                <a:sym typeface="Times"/>
              </a:rPr>
              <a:t/>
            </a:r>
            <a:r>
              <a:rPr baseline="30000" i="1" lang="en-GB" sz="1400">
                <a:latin typeface="Lexend"/>
                <a:ea typeface="Times"/>
                <a:cs typeface="Times"/>
                <a:sym typeface="Times"/>
              </a:rPr>
              <a:t/>
            </a:r>
            <a:endParaRPr sz="1800"/>
          </a:p>
          <a:p>
            <a:pPr indent="0" lvl="0" marL="0" rtl="0" algn="l">
              <a:spcBef>
                <a:spcPts val="0"/>
              </a:spcBef>
              <a:spcAft>
                <a:spcPts val="0"/>
              </a:spcAft>
              <a:buNone/>
            </a:pPr>
            <a:r>
              <a:rPr lang="en-GB" sz="1400">
                <a:latin typeface="Lexend"/>
              </a:rPr>
              <a:t>c) Maxaa ka dhacaya isku-duwayaasha (coordinate) (2,4) maxay tani ula jeeddaa taxanayaasha? Dhammaan saddexda taxane waxay leeyihiin xilli labaad oo ah 4</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00000"/>
              </a:lnSpc>
              <a:spcBef>
                <a:spcPts val="2000"/>
              </a:spcBef>
              <a:spcAft>
                <a:spcPts val="0"/>
              </a:spcAft>
              <a:buNone/>
            </a:pPr>
            <a:r>
              <a:rPr lang="en-GB" sz="1400">
                <a:latin typeface="Lexend"/>
              </a:rPr>
              <a:t>d) Kee baa taxane ugu sii kordhaya xawaaraha ugu dheereeya?</a:t>
            </a:r>
            <a:endParaRPr sz="2000"/>
          </a:p>
          <a:p>
            <a:pPr indent="0" lvl="0" marL="0" rtl="0" algn="l">
              <a:lnSpc>
                <a:spcPct val="100000"/>
              </a:lnSpc>
              <a:spcBef>
                <a:spcPts val="0"/>
              </a:spcBef>
              <a:spcAft>
                <a:spcPts val="0"/>
              </a:spcAft>
              <a:buClr>
                <a:schemeClr val="dk1"/>
              </a:buClr>
              <a:buSzPts val="1100"/>
              <a:buFont typeface="Arial"/>
              <a:buNone/>
              <a:defRPr/>
            </a:pPr>
            <a:r>
              <a:rPr lang="en-GB" sz="1400">
                <a:latin typeface="Lexend"/>
                <a:ea typeface="Times"/>
                <a:cs typeface="Times"/>
                <a:sym typeface="Times"/>
              </a:rPr>
              <a:t>2</a:t>
            </a:r>
            <a:r>
              <a:rPr baseline="30000" i="1" lang="en-GB" sz="1400">
                <a:latin typeface="Lexend"/>
                <a:ea typeface="Times"/>
                <a:cs typeface="Times"/>
                <a:sym typeface="Times"/>
              </a:rPr>
              <a:t>n</a:t>
            </a:r>
            <a:endParaRPr sz="2000"/>
          </a:p>
          <a:p>
            <a:pPr indent="0" lvl="0" marL="0" rtl="0" algn="l">
              <a:spcBef>
                <a:spcPts val="0"/>
              </a:spcBef>
              <a:spcAft>
                <a:spcPts val="0"/>
              </a:spcAft>
              <a:buClr>
                <a:schemeClr val="dk1"/>
              </a:buClr>
              <a:buSzPts val="1100"/>
              <a:buFont typeface="Arial"/>
              <a:buNone/>
            </a:pPr>
            <a:r>
              <a:rPr lang="en-GB" sz="1400">
                <a:latin typeface="Lexend"/>
              </a:rPr>
              <a:t>e) Raadi afar tiro oo ku jira taxanaha 2n iyo 2n dhammaan tirooyinka 2n waxay sidoo kale ku jiraan 2n sidaas darteed 2, 4, 8, 16, 32, 64, 128,.....</a:t>
            </a:r>
            <a:r>
              <a:rPr lang="en-GB" sz="1400">
                <a:latin typeface="Lexend"/>
                <a:ea typeface="Times"/>
                <a:cs typeface="Times"/>
                <a:sym typeface="Times"/>
              </a:rPr>
              <a:t/>
            </a:r>
            <a:r>
              <a:rPr i="1" lang="en-GB" sz="1400">
                <a:latin typeface="Lexend"/>
                <a:ea typeface="Times"/>
                <a:cs typeface="Times"/>
                <a:sym typeface="Times"/>
              </a:rPr>
              <a:t/>
            </a:r>
            <a:r>
              <a:rPr lang="en-GB" sz="1400">
                <a:latin typeface="Lexend"/>
              </a:rPr>
              <a:t/>
            </a:r>
            <a:r>
              <a:rPr lang="en-GB" sz="1400">
                <a:latin typeface="Lexend"/>
                <a:ea typeface="Times"/>
                <a:cs typeface="Times"/>
                <a:sym typeface="Times"/>
              </a:rPr>
              <a:t/>
            </a:r>
            <a:r>
              <a:rPr baseline="30000" i="1" lang="en-GB" sz="1400">
                <a:latin typeface="Lexend"/>
                <a:ea typeface="Times"/>
                <a:cs typeface="Times"/>
                <a:sym typeface="Times"/>
              </a:rPr>
              <a:t/>
            </a:r>
            <a:r>
              <a:rPr i="1" lang="en-GB" sz="1400">
                <a:latin typeface="Lexend"/>
                <a:ea typeface="Times"/>
                <a:cs typeface="Times"/>
                <a:sym typeface="Times"/>
              </a:rPr>
              <a:t/>
            </a:r>
            <a:r>
              <a:rPr lang="en-GB" sz="1100">
                <a:latin typeface="Kalam"/>
                <a:ea typeface="Kalam"/>
                <a:cs typeface="Kalam"/>
                <a:sym typeface="Kalam"/>
              </a:rPr>
              <a:t/>
            </a:r>
            <a:r>
              <a:rPr i="1" lang="en-GB" sz="1400">
                <a:latin typeface="Lexend"/>
                <a:ea typeface="Times"/>
                <a:cs typeface="Times"/>
                <a:sym typeface="Times"/>
              </a:rPr>
              <a:t/>
            </a:r>
            <a:r>
              <a:rPr lang="en-GB" sz="1400">
                <a:latin typeface="Lexend"/>
                <a:ea typeface="Times"/>
                <a:cs typeface="Times"/>
                <a:sym typeface="Times"/>
              </a:rPr>
              <a:t/>
            </a:r>
            <a:r>
              <a:rPr baseline="30000" i="1" lang="en-GB" sz="1400">
                <a:latin typeface="Lexend"/>
                <a:ea typeface="Times"/>
                <a:cs typeface="Times"/>
                <a:sym typeface="Times"/>
              </a:rPr>
              <a:t/>
            </a:r>
            <a:r>
              <a:rPr i="1" lang="en-GB" sz="1400">
                <a:latin typeface="Lexend"/>
                <a:ea typeface="Times"/>
                <a:cs typeface="Times"/>
                <a:sym typeface="Times"/>
              </a:rPr>
              <a:t/>
            </a:r>
            <a:r>
              <a:rPr lang="en-GB" sz="1100">
                <a:latin typeface="Kalam"/>
                <a:ea typeface="Kalam"/>
                <a:cs typeface="Kalam"/>
                <a:sym typeface="Kalam"/>
              </a:rPr>
              <a:t/>
            </a:r>
            <a:r>
              <a:rPr lang="en-GB" sz="1400">
                <a:latin typeface="Lexend"/>
                <a:ea typeface="Times"/>
                <a:cs typeface="Times"/>
                <a:sym typeface="Times"/>
              </a:rPr>
              <a:t/>
            </a:r>
            <a:r>
              <a:rPr i="1" lang="en-GB" sz="1400">
                <a:latin typeface="Lexend"/>
                <a:ea typeface="Times"/>
                <a:cs typeface="Times"/>
                <a:sym typeface="Times"/>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2000"/>
              </a:spcBef>
              <a:spcAft>
                <a:spcPts val="2000"/>
              </a:spcAft>
              <a:buClr>
                <a:schemeClr val="dk1"/>
              </a:buClr>
              <a:buSzPts val="1100"/>
              <a:buFont typeface="Arial"/>
              <a:buNone/>
            </a:pPr>
            <a:r>
              <a:rPr lang="en-GB" sz="1400">
                <a:latin typeface="Lexend"/>
              </a:rPr>
              <a:t>f) Waa maxay xilliga 15-aad ee taxanaha 2n? 32 768</a:t>
            </a:r>
            <a:r>
              <a:rPr baseline="30000" lang="en-GB" sz="1400">
                <a:latin typeface="Lexend"/>
              </a:rPr>
              <a:t/>
            </a:r>
            <a:r>
              <a:rPr lang="en-GB" sz="1400">
                <a:latin typeface="Lexend"/>
              </a:rPr>
              <a:t/>
            </a:r>
            <a:r>
              <a:rPr lang="en-GB" sz="1400">
                <a:latin typeface="Lexend"/>
                <a:ea typeface="Times"/>
                <a:cs typeface="Times"/>
                <a:sym typeface="Times"/>
              </a:rPr>
              <a:t/>
            </a:r>
            <a:r>
              <a:rPr baseline="30000" i="1" lang="en-GB" sz="1400">
                <a:latin typeface="Lexend"/>
                <a:ea typeface="Times"/>
                <a:cs typeface="Times"/>
                <a:sym typeface="Times"/>
              </a:rPr>
              <a:t/>
            </a:r>
            <a:r>
              <a:rPr lang="en-GB" sz="1400">
                <a:latin typeface="Lexend"/>
              </a:rPr>
              <a:t/>
            </a:r>
            <a:r>
              <a:rPr i="1" lang="en-GB" sz="1400">
                <a:latin typeface="Lexend"/>
                <a:ea typeface="Times"/>
                <a:cs typeface="Times"/>
                <a:sym typeface="Times"/>
              </a:rPr>
              <a:t/>
            </a: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Sahaminta taxanayaasha gaarka ah (special number sequences)</a:t>
            </a:r>
            <a:endParaRPr/>
          </a:p>
        </p:txBody>
      </p:sp>
      <p:sp>
        <p:nvSpPr>
          <p:cNvPr id="1282" name="Google Shape;1282;p10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2a) Sawir 20ka dhibcood ee ugu horreeya ee taxanayaasha 5 − n2, 5 + n2 iyo n3− 5</a:t>
            </a:r>
            <a:r>
              <a:rPr lang="en-GB" sz="1100">
                <a:latin typeface="Lexend"/>
                <a:ea typeface="Times"/>
                <a:cs typeface="Times"/>
                <a:sym typeface="Times"/>
              </a:rPr>
              <a:t/>
            </a:r>
            <a:r>
              <a:rPr lang="en-GB" sz="1100">
                <a:solidFill>
                  <a:srgbClr val="222222"/>
                </a:solidFill>
                <a:latin typeface="Lexend"/>
              </a:rPr>
              <a:t/>
            </a:r>
            <a:r>
              <a:rPr lang="en-GB" sz="1100">
                <a:latin typeface="Lexend"/>
                <a:ea typeface="Times"/>
                <a:cs typeface="Times"/>
                <a:sym typeface="Times"/>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r>
              <a:rPr lang="en-GB" sz="1100">
                <a:latin typeface="Lexend"/>
                <a:ea typeface="Times"/>
                <a:cs typeface="Times"/>
                <a:sym typeface="Times"/>
              </a:rPr>
              <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ea typeface="Times"/>
                <a:cs typeface="Times"/>
                <a:sym typeface="Times"/>
              </a:rPr>
              <a:t/>
            </a:r>
            <a:r>
              <a:rPr lang="en-GB" sz="1100">
                <a:latin typeface="Lexend"/>
              </a:rPr>
              <a:t/>
            </a:r>
            <a:r>
              <a:rPr i="1" lang="en-GB" sz="1100">
                <a:latin typeface="Lexend"/>
                <a:ea typeface="Times"/>
                <a:cs typeface="Times"/>
                <a:sym typeface="Times"/>
              </a:rPr>
              <a:t/>
            </a:r>
            <a:r>
              <a:rPr baseline="30000" lang="en-GB" sz="1100">
                <a:latin typeface="Lexend"/>
                <a:ea typeface="Times"/>
                <a:cs typeface="Times"/>
                <a:sym typeface="Times"/>
              </a:rPr>
              <a:t/>
            </a:r>
            <a:r>
              <a:rPr lang="en-GB" sz="1100">
                <a:solidFill>
                  <a:srgbClr val="222222"/>
                </a:solidFill>
                <a:latin typeface="Lexend"/>
                <a:ea typeface="Times"/>
                <a:cs typeface="Times"/>
                <a:sym typeface="Times"/>
              </a:rPr>
              <a:t/>
            </a:r>
            <a:endParaRPr>
              <a:solidFill>
                <a:srgbClr val="222222"/>
              </a:solidFill>
              <a:latin typeface="Times"/>
              <a:ea typeface="Times"/>
              <a:cs typeface="Times"/>
              <a:sym typeface="Times"/>
            </a:endParaRPr>
          </a:p>
          <a:p>
            <a:pPr indent="0" lvl="0" marL="0" rtl="0" algn="l">
              <a:spcBef>
                <a:spcPts val="2000"/>
              </a:spcBef>
              <a:spcAft>
                <a:spcPts val="0"/>
              </a:spcAft>
              <a:buNone/>
            </a:pPr>
            <a:r>
              <a:rPr>
                <a:latin typeface="Lexend"/>
              </a:rPr>
              <a:t/>
            </a:r>
            <a:endParaRPr>
              <a:solidFill>
                <a:srgbClr val="222222"/>
              </a:solidFill>
              <a:latin typeface="Times"/>
              <a:ea typeface="Times"/>
              <a:cs typeface="Times"/>
              <a:sym typeface="Times"/>
            </a:endParaRPr>
          </a:p>
          <a:p>
            <a:pPr indent="0" lvl="0" marL="0" rtl="0" algn="l">
              <a:spcBef>
                <a:spcPts val="2000"/>
              </a:spcBef>
              <a:spcAft>
                <a:spcPts val="0"/>
              </a:spcAft>
              <a:buNone/>
            </a:pPr>
            <a:r>
              <a:rPr>
                <a:latin typeface="Lexend"/>
              </a:rPr>
              <a:t/>
            </a:r>
            <a:endParaRPr>
              <a:solidFill>
                <a:srgbClr val="222222"/>
              </a:solidFill>
              <a:latin typeface="Times"/>
              <a:ea typeface="Times"/>
              <a:cs typeface="Times"/>
              <a:sym typeface="Times"/>
            </a:endParaRPr>
          </a:p>
          <a:p>
            <a:pPr indent="0" lvl="0" marL="0" rtl="0" algn="l">
              <a:spcBef>
                <a:spcPts val="2000"/>
              </a:spcBef>
              <a:spcAft>
                <a:spcPts val="0"/>
              </a:spcAft>
              <a:buNone/>
            </a:pPr>
            <a:r>
              <a:rPr>
                <a:latin typeface="Lexend"/>
              </a:rPr>
              <a:t/>
            </a:r>
            <a:endParaRPr>
              <a:solidFill>
                <a:srgbClr val="222222"/>
              </a:solidFill>
              <a:latin typeface="Times"/>
              <a:ea typeface="Times"/>
              <a:cs typeface="Times"/>
              <a:sym typeface="Times"/>
            </a:endParaRPr>
          </a:p>
          <a:p>
            <a:pPr indent="0" lvl="0" marL="0" rtl="0" algn="l">
              <a:spcBef>
                <a:spcPts val="2000"/>
              </a:spcBef>
              <a:spcAft>
                <a:spcPts val="0"/>
              </a:spcAft>
              <a:buNone/>
            </a:pPr>
            <a:r>
              <a:rPr>
                <a:latin typeface="Lexend"/>
              </a:rPr>
              <a:t/>
            </a:r>
            <a:endParaRPr>
              <a:solidFill>
                <a:srgbClr val="222222"/>
              </a:solidFill>
              <a:latin typeface="Times"/>
              <a:ea typeface="Times"/>
              <a:cs typeface="Times"/>
              <a:sym typeface="Times"/>
            </a:endParaRPr>
          </a:p>
          <a:p>
            <a:pPr indent="0" lvl="0" marL="0" rtl="0" algn="l">
              <a:spcBef>
                <a:spcPts val="2000"/>
              </a:spcBef>
              <a:spcAft>
                <a:spcPts val="0"/>
              </a:spcAft>
              <a:buClr>
                <a:schemeClr val="dk1"/>
              </a:buClr>
              <a:buSzPts val="1100"/>
              <a:buFont typeface="Arial"/>
              <a:buNone/>
            </a:pPr>
            <a:r>
              <a:rPr lang="en-GB" sz="1100">
                <a:latin typeface="Kalam"/>
                <a:ea typeface="Kalam"/>
                <a:cs typeface="Kalam"/>
                <a:sym typeface="Kalam"/>
              </a:rPr>
              <a:t>Ku darista qaloocyada (curves) ayaa laga yaabaa inay ka caawiso aragtida sifooyinka muhiimka ah ee taxanayaashan</a:t>
            </a:r>
            <a:endParaRPr>
              <a:solidFill>
                <a:srgbClr val="222222"/>
              </a:solidFill>
              <a:latin typeface="Times"/>
              <a:ea typeface="Times"/>
              <a:cs typeface="Times"/>
              <a:sym typeface="Times"/>
            </a:endParaRPr>
          </a:p>
          <a:p>
            <a:pPr indent="0" lvl="0" marL="0" rtl="0" algn="l">
              <a:spcBef>
                <a:spcPts val="2000"/>
              </a:spcBef>
              <a:spcAft>
                <a:spcPts val="0"/>
              </a:spcAft>
              <a:buNone/>
            </a:pPr>
            <a:r>
              <a:rPr>
                <a:latin typeface="Lexend"/>
              </a:rPr>
              <a:t/>
            </a:r>
            <a:endParaRPr baseline="30000" sz="2000"/>
          </a:p>
          <a:p>
            <a:pPr indent="0" lvl="0" marL="0" rtl="0" algn="l">
              <a:spcBef>
                <a:spcPts val="2000"/>
              </a:spcBef>
              <a:spcAft>
                <a:spcPts val="2000"/>
              </a:spcAft>
              <a:buNone/>
            </a:pPr>
            <a:r>
              <a:rPr>
                <a:latin typeface="Lexend"/>
              </a:rPr>
              <a:t/>
            </a:r>
            <a:endParaRPr sz="2000"/>
          </a:p>
        </p:txBody>
      </p:sp>
      <p:pic>
        <p:nvPicPr>
          <p:cNvPr id="1283" name="Google Shape;1283;p102"/>
          <p:cNvPicPr preferRelativeResize="0"/>
          <p:nvPr/>
        </p:nvPicPr>
        <p:blipFill>
          <a:blip r:embed="rId3">
            <a:alphaModFix/>
          </a:blip>
          <a:stretch>
            <a:fillRect/>
          </a:stretch>
        </p:blipFill>
        <p:spPr>
          <a:xfrm>
            <a:off x="4320000" y="1314124"/>
            <a:ext cx="3903516" cy="2465876"/>
          </a:xfrm>
          <a:prstGeom prst="rect">
            <a:avLst/>
          </a:prstGeom>
          <a:noFill/>
          <a:ln cap="flat" cmpd="sng" w="19050">
            <a:solidFill>
              <a:schemeClr val="dk1"/>
            </a:solidFill>
            <a:prstDash val="solid"/>
            <a:round/>
            <a:headEnd len="sm" w="sm" type="none"/>
            <a:tailEnd len="sm" w="sm" type="none"/>
          </a:ln>
        </p:spPr>
      </p:pic>
      <p:pic>
        <p:nvPicPr>
          <p:cNvPr id="1284" name="Google Shape;1284;p102"/>
          <p:cNvPicPr preferRelativeResize="0"/>
          <p:nvPr/>
        </p:nvPicPr>
        <p:blipFill>
          <a:blip r:embed="rId4">
            <a:alphaModFix/>
          </a:blip>
          <a:stretch>
            <a:fillRect/>
          </a:stretch>
        </p:blipFill>
        <p:spPr>
          <a:xfrm>
            <a:off x="590375" y="1314124"/>
            <a:ext cx="3580520" cy="2465876"/>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Sahaminta taxanayaasha gaarka ah (special number sequences)</a:t>
            </a:r>
            <a:endParaRPr/>
          </a:p>
        </p:txBody>
      </p:sp>
      <p:sp>
        <p:nvSpPr>
          <p:cNvPr id="1290" name="Google Shape;1290;p103"/>
          <p:cNvSpPr txBox="1"/>
          <p:nvPr>
            <p:ph idx="1" type="body"/>
          </p:nvPr>
        </p:nvSpPr>
        <p:spPr>
          <a:xfrm>
            <a:off x="324000" y="759300"/>
            <a:ext cx="8237700" cy="398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2b) Kee baa taxane leh xilli koowaad oo ugu yar?</a:t>
            </a:r>
            <a:r>
              <a:rPr baseline="30000" lang="en-GB" sz="1400">
                <a:latin typeface="Lexend"/>
              </a:rPr>
              <a:t/>
            </a:r>
            <a:r>
              <a:rPr lang="en-GB" sz="1400">
                <a:latin typeface="Lexend"/>
              </a:rPr>
              <a:t/>
            </a:r>
            <a:endParaRPr sz="2000"/>
          </a:p>
          <a:p>
            <a:pPr indent="0" lvl="0" marL="0" rtl="0" algn="l">
              <a:spcBef>
                <a:spcPts val="0"/>
              </a:spcBef>
              <a:spcAft>
                <a:spcPts val="0"/>
              </a:spcAft>
              <a:buClr>
                <a:schemeClr val="dk1"/>
              </a:buClr>
              <a:buSzPts val="1100"/>
              <a:buFont typeface="Arial"/>
              <a:buNone/>
              <a:defRPr/>
            </a:pPr>
            <a:r>
              <a:rPr i="1" lang="en-GB">
                <a:latin typeface="Lexend"/>
                <a:ea typeface="Times"/>
                <a:cs typeface="Times"/>
                <a:sym typeface="Times"/>
              </a:rPr>
              <a:t>n</a:t>
            </a:r>
            <a:r>
              <a:rPr baseline="30000" lang="en-GB">
                <a:latin typeface="Lexend"/>
                <a:ea typeface="Times"/>
                <a:cs typeface="Times"/>
                <a:sym typeface="Times"/>
              </a:rPr>
              <a:t>3</a:t>
            </a:r>
            <a:r>
              <a:rPr lang="en-GB">
                <a:solidFill>
                  <a:srgbClr val="222222"/>
                </a:solidFill>
                <a:latin typeface="Lexend"/>
                <a:ea typeface="Times"/>
                <a:cs typeface="Times"/>
                <a:sym typeface="Times"/>
              </a:rPr>
              <a:t>− 5</a:t>
            </a:r>
            <a:endParaRPr sz="2000"/>
          </a:p>
          <a:p>
            <a:pPr indent="0" lvl="0" marL="0" rtl="0" algn="l">
              <a:spcBef>
                <a:spcPts val="1000"/>
              </a:spcBef>
              <a:spcAft>
                <a:spcPts val="0"/>
              </a:spcAft>
              <a:buNone/>
            </a:pPr>
            <a:r>
              <a:rPr lang="en-GB" sz="1400">
                <a:latin typeface="Lexend"/>
              </a:rPr>
              <a:t>c) Kee baa taxane leh xilli labaad oo ugu yar?</a:t>
            </a:r>
            <a:r>
              <a:rPr baseline="30000" lang="en-GB" sz="1400">
                <a:latin typeface="Lexend"/>
              </a:rPr>
              <a:t/>
            </a:r>
            <a:r>
              <a:rPr lang="en-GB" sz="1400">
                <a:latin typeface="Lexend"/>
              </a:rPr>
              <a:t/>
            </a:r>
            <a:endParaRPr sz="2000"/>
          </a:p>
          <a:p>
            <a:pPr indent="0" lvl="0" marL="0" rtl="0" algn="l">
              <a:spcBef>
                <a:spcPts val="0"/>
              </a:spcBef>
              <a:spcAft>
                <a:spcPts val="0"/>
              </a:spcAft>
              <a:buClr>
                <a:schemeClr val="dk1"/>
              </a:buClr>
              <a:buSzPts val="1100"/>
              <a:buFont typeface="Arial"/>
              <a:buNone/>
            </a:pPr>
            <a:r>
              <a:rPr lang="en-GB">
                <a:latin typeface="Lexend"/>
                <a:ea typeface="Times"/>
                <a:cs typeface="Times"/>
                <a:sym typeface="Times"/>
              </a:rPr>
              <a:t>5 </a:t>
            </a:r>
            <a:r>
              <a:rPr lang="en-GB" sz="1800">
                <a:solidFill>
                  <a:srgbClr val="222222"/>
                </a:solidFill>
                <a:latin typeface="Lexend"/>
              </a:rPr>
              <a:t>−</a:t>
            </a:r>
            <a:r>
              <a:rPr lang="en-GB">
                <a:latin typeface="Lexend"/>
                <a:ea typeface="Times"/>
                <a:cs typeface="Times"/>
                <a:sym typeface="Times"/>
              </a:rPr>
              <a:t> </a:t>
            </a:r>
            <a:r>
              <a:rPr i="1" lang="en-GB">
                <a:latin typeface="Lexend"/>
                <a:ea typeface="Times"/>
                <a:cs typeface="Times"/>
                <a:sym typeface="Times"/>
              </a:rPr>
              <a:t>n</a:t>
            </a:r>
            <a:r>
              <a:rPr baseline="30000" lang="en-GB">
                <a:latin typeface="Lexend"/>
                <a:ea typeface="Times"/>
                <a:cs typeface="Times"/>
                <a:sym typeface="Times"/>
              </a:rPr>
              <a:t>2</a:t>
            </a:r>
            <a:endParaRPr sz="2000"/>
          </a:p>
          <a:p>
            <a:pPr indent="0" lvl="0" marL="0" rtl="0" algn="l">
              <a:spcBef>
                <a:spcPts val="1000"/>
              </a:spcBef>
              <a:spcAft>
                <a:spcPts val="0"/>
              </a:spcAft>
              <a:buNone/>
            </a:pPr>
            <a:r>
              <a:rPr lang="en-GB" sz="1400">
                <a:latin typeface="Lexend"/>
              </a:rPr>
              <a:t>d) Kee baa taxane leh xilli saddexaad oo ugu weyn?</a:t>
            </a:r>
            <a:r>
              <a:rPr baseline="30000" lang="en-GB" sz="1400">
                <a:latin typeface="Lexend"/>
              </a:rPr>
              <a:t/>
            </a:r>
            <a:r>
              <a:rPr lang="en-GB" sz="1400">
                <a:latin typeface="Lexend"/>
              </a:rPr>
              <a:t/>
            </a:r>
            <a:endParaRPr sz="2000"/>
          </a:p>
          <a:p>
            <a:pPr indent="0" lvl="0" marL="0" rtl="0" algn="l">
              <a:spcBef>
                <a:spcPts val="0"/>
              </a:spcBef>
              <a:spcAft>
                <a:spcPts val="0"/>
              </a:spcAft>
              <a:buClr>
                <a:schemeClr val="dk1"/>
              </a:buClr>
              <a:buSzPts val="1100"/>
              <a:buFont typeface="Arial"/>
              <a:buNone/>
              <a:defRPr/>
            </a:pPr>
            <a:r>
              <a:rPr i="1" lang="en-GB">
                <a:latin typeface="Lexend"/>
                <a:ea typeface="Times"/>
                <a:cs typeface="Times"/>
                <a:sym typeface="Times"/>
              </a:rPr>
              <a:t>n</a:t>
            </a:r>
            <a:r>
              <a:rPr baseline="30000" lang="en-GB">
                <a:latin typeface="Lexend"/>
                <a:ea typeface="Times"/>
                <a:cs typeface="Times"/>
                <a:sym typeface="Times"/>
              </a:rPr>
              <a:t>3</a:t>
            </a:r>
            <a:r>
              <a:rPr lang="en-GB">
                <a:solidFill>
                  <a:srgbClr val="222222"/>
                </a:solidFill>
                <a:latin typeface="Lexend"/>
                <a:ea typeface="Times"/>
                <a:cs typeface="Times"/>
                <a:sym typeface="Times"/>
              </a:rPr>
              <a:t>− 5</a:t>
            </a:r>
            <a:endParaRPr sz="2000"/>
          </a:p>
          <a:p>
            <a:pPr indent="0" lvl="0" marL="0" rtl="0" algn="l">
              <a:spcBef>
                <a:spcPts val="1000"/>
              </a:spcBef>
              <a:spcAft>
                <a:spcPts val="0"/>
              </a:spcAft>
              <a:buNone/>
            </a:pPr>
            <a:r>
              <a:rPr lang="en-GB" sz="1400">
                <a:latin typeface="Lexend"/>
              </a:rPr>
              <a:t>e) Maxaad ka ogaataa taxanaha (sequences) 5 + n2 iyo 5 − n2?</a:t>
            </a:r>
            <a:r>
              <a:rPr lang="en-GB" sz="1400">
                <a:latin typeface="Lexend"/>
                <a:ea typeface="Times"/>
                <a:cs typeface="Times"/>
                <a:sym typeface="Times"/>
              </a:rPr>
              <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r>
              <a:rPr lang="en-GB" sz="1400">
                <a:latin typeface="Lexend"/>
                <a:ea typeface="Times"/>
                <a:cs typeface="Times"/>
                <a:sym typeface="Times"/>
              </a:rPr>
              <a:t/>
            </a:r>
            <a:r>
              <a:rPr lang="en-GB" sz="1400">
                <a:solidFill>
                  <a:srgbClr val="222222"/>
                </a:solidFill>
                <a:latin typeface="Lexend"/>
              </a:rPr>
              <a:t/>
            </a:r>
            <a:r>
              <a:rPr lang="en-GB" sz="1400">
                <a:latin typeface="Lexend"/>
                <a:ea typeface="Times"/>
                <a:cs typeface="Times"/>
                <a:sym typeface="Times"/>
              </a:rPr>
              <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baseline="30000" sz="2000"/>
          </a:p>
          <a:p>
            <a:pPr indent="0" lvl="0" marL="0" rtl="0" algn="l">
              <a:spcBef>
                <a:spcPts val="2000"/>
              </a:spcBef>
              <a:spcAft>
                <a:spcPts val="2000"/>
              </a:spcAft>
              <a:buNone/>
            </a:pPr>
            <a:r>
              <a:rPr lang="en-GB" sz="1100">
                <a:latin typeface="Kalam"/>
                <a:ea typeface="Kalam"/>
                <a:cs typeface="Kalam"/>
                <a:sym typeface="Kalam"/>
              </a:rPr>
              <a:t>Waxaa laga yaabaa inaad tidhaahdo: waa is-muujin (reflections) midba midka kale, xubnaha (terms) 5 + n2 had iyo jeer way ka weyn yihiin xubnaha (terms) 5 − n2</a:t>
            </a:r>
            <a:r>
              <a:rPr lang="en-GB" sz="1400">
                <a:latin typeface="Lexend"/>
              </a:rPr>
              <a:t/>
            </a:r>
            <a:r>
              <a:rPr lang="en-GB" sz="1400">
                <a:latin typeface="Lexend"/>
                <a:ea typeface="Times"/>
                <a:cs typeface="Times"/>
                <a:sym typeface="Times"/>
              </a:rPr>
              <a:t/>
            </a:r>
            <a:r>
              <a:rPr i="1" lang="en-GB" sz="1400">
                <a:latin typeface="Lexend"/>
                <a:ea typeface="Times"/>
                <a:cs typeface="Times"/>
                <a:sym typeface="Times"/>
              </a:rPr>
              <a:t/>
            </a:r>
            <a:r>
              <a:rPr baseline="30000" lang="en-GB" sz="1400">
                <a:latin typeface="Lexend"/>
                <a:ea typeface="Times"/>
                <a:cs typeface="Times"/>
                <a:sym typeface="Times"/>
              </a:rPr>
              <a:t/>
            </a:r>
            <a:r>
              <a:rPr baseline="30000" lang="en-GB" sz="1400">
                <a:latin typeface="Lexend"/>
                <a:ea typeface="Times"/>
                <a:cs typeface="Times"/>
                <a:sym typeface="Times"/>
              </a:rPr>
              <a:t/>
            </a:r>
            <a:r>
              <a:rPr lang="en-GB" sz="1100">
                <a:latin typeface="Kalam"/>
                <a:ea typeface="Kalam"/>
                <a:cs typeface="Kalam"/>
                <a:sym typeface="Kalam"/>
              </a:rPr>
              <a:t/>
            </a:r>
            <a:r>
              <a:rPr lang="en-GB" sz="1400">
                <a:latin typeface="Lexend"/>
              </a:rPr>
              <a:t/>
            </a:r>
            <a:r>
              <a:rPr lang="en-GB" sz="1400">
                <a:latin typeface="Lexend"/>
                <a:ea typeface="Times"/>
                <a:cs typeface="Times"/>
                <a:sym typeface="Times"/>
              </a:rPr>
              <a:t/>
            </a:r>
            <a:r>
              <a:rPr lang="en-GB" sz="1400">
                <a:solidFill>
                  <a:srgbClr val="222222"/>
                </a:solidFill>
                <a:latin typeface="Lexend"/>
              </a:rPr>
              <a:t/>
            </a:r>
            <a:r>
              <a:rPr lang="en-GB" sz="1400">
                <a:latin typeface="Lexend"/>
                <a:ea typeface="Times"/>
                <a:cs typeface="Times"/>
                <a:sym typeface="Times"/>
              </a:rPr>
              <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endParaRPr baseline="30000" sz="2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Sahaminta taxanaha (sequences) tirooyinka gaarka ah</a:t>
            </a:r>
            <a:endParaRPr/>
          </a:p>
        </p:txBody>
      </p:sp>
      <p:sp>
        <p:nvSpPr>
          <p:cNvPr id="1296" name="Google Shape;1296;p104"/>
          <p:cNvSpPr txBox="1"/>
          <p:nvPr>
            <p:ph idx="1" type="body"/>
          </p:nvPr>
        </p:nvSpPr>
        <p:spPr>
          <a:xfrm>
            <a:off x="324000" y="759300"/>
            <a:ext cx="8237700" cy="396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3a) Taxanaha (sequence) dhammaan tirooyinka saddex-xagalka (triangular numbers) wuxuu leeyahay qaanuunka nth term (nth term rule) sawir 20 xubnood (terms) ee ugu horreeya.</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r>
              <a:rPr lang="en-GB" sz="1400">
                <a:latin typeface="Lexend"/>
              </a:rPr>
              <a:t/>
            </a:r>
            <a:endParaRPr>
              <a:latin typeface="Times"/>
              <a:ea typeface="Times"/>
              <a:cs typeface="Times"/>
              <a:sym typeface="Times"/>
            </a:endParaRPr>
          </a:p>
          <a:p>
            <a:pPr indent="0" lvl="0" marL="0" rtl="0" algn="l">
              <a:spcBef>
                <a:spcPts val="2000"/>
              </a:spcBef>
              <a:spcAft>
                <a:spcPts val="0"/>
              </a:spcAft>
              <a:buNone/>
            </a:pPr>
            <a:r>
              <a:rPr lang="en-GB" sz="1400">
                <a:latin typeface="Lexend"/>
              </a:rPr>
              <a:t>b) Waa maxay tirada saddex-xagalka (triangular number) 19aad?</a:t>
            </a:r>
            <a:r>
              <a:rPr baseline="30000" lang="en-GB" sz="1400">
                <a:latin typeface="Lexend"/>
              </a:rPr>
              <a:t/>
            </a:r>
            <a:r>
              <a:rPr lang="en-GB" sz="1400">
                <a:latin typeface="Lexend"/>
              </a:rPr>
              <a:t/>
            </a:r>
            <a:endParaRPr sz="2000"/>
          </a:p>
          <a:p>
            <a:pPr indent="0" lvl="0" marL="0" rtl="0" algn="l">
              <a:spcBef>
                <a:spcPts val="0"/>
              </a:spcBef>
              <a:spcAft>
                <a:spcPts val="0"/>
              </a:spcAft>
              <a:buNone/>
            </a:pPr>
            <a:r>
              <a:rPr>
                <a:latin typeface="Lexend"/>
              </a:rPr>
              <a:t/>
            </a:r>
            <a:endParaRPr>
              <a:latin typeface="Kalam"/>
              <a:ea typeface="Kalam"/>
              <a:cs typeface="Kalam"/>
              <a:sym typeface="Kalam"/>
            </a:endParaRPr>
          </a:p>
          <a:p>
            <a:pPr indent="0" lvl="0" marL="0" rtl="0" algn="l">
              <a:spcBef>
                <a:spcPts val="2000"/>
              </a:spcBef>
              <a:spcAft>
                <a:spcPts val="0"/>
              </a:spcAft>
              <a:buNone/>
            </a:pPr>
            <a:r>
              <a:rPr lang="en-GB" sz="1400">
                <a:latin typeface="Lexend"/>
              </a:rPr>
              <a:t>c) Taxanaha joomatari (geometric sequence) ee ka bilaabma</a:t>
            </a:r>
            <a:endParaRPr sz="2000"/>
          </a:p>
          <a:p>
            <a:pPr indent="0" lvl="0" marL="0" rtl="0" algn="l">
              <a:spcBef>
                <a:spcPts val="0"/>
              </a:spcBef>
              <a:spcAft>
                <a:spcPts val="0"/>
              </a:spcAft>
              <a:buNone/>
            </a:pPr>
            <a:r>
              <a:rPr lang="en-GB" sz="1400">
                <a:latin typeface="Lexend"/>
              </a:rPr>
              <a:t>1, 2, 4, 8,... wuxuu leeyahay qaanuunka nth term (nth term rule) 2n − 1 lambarka term (term number) ee taxanahan (sequence) ku dhaafo tirooyinka saddex-xagalka (triangular numbers) waa imisa?</a:t>
            </a:r>
            <a:r>
              <a:rPr i="1" lang="en-GB" sz="1400">
                <a:latin typeface="Lexend"/>
                <a:ea typeface="Times"/>
                <a:cs typeface="Times"/>
                <a:sym typeface="Times"/>
              </a:rPr>
              <a:t/>
            </a:r>
            <a:r>
              <a:rPr baseline="30000" lang="en-GB" sz="1400">
                <a:latin typeface="Lexend"/>
                <a:ea typeface="Times"/>
                <a:cs typeface="Times"/>
                <a:sym typeface="Times"/>
              </a:rPr>
              <a:t/>
            </a:r>
            <a:r>
              <a:rPr lang="en-GB" sz="1400">
                <a:latin typeface="Lexend"/>
              </a:rPr>
              <a:t/>
            </a:r>
            <a:r>
              <a:rPr lang="en-GB" sz="1400">
                <a:latin typeface="Lexend"/>
                <a:ea typeface="Times"/>
                <a:cs typeface="Times"/>
                <a:sym typeface="Times"/>
              </a:rPr>
              <a:t/>
            </a:r>
            <a:r>
              <a:rPr baseline="30000" i="1" lang="en-GB" sz="1400">
                <a:latin typeface="Lexend"/>
                <a:ea typeface="Times"/>
                <a:cs typeface="Times"/>
                <a:sym typeface="Times"/>
              </a:rPr>
              <a:t/>
            </a:r>
            <a:r>
              <a:rPr baseline="30000" lang="en-GB" sz="1400">
                <a:latin typeface="Lexend"/>
                <a:ea typeface="Times"/>
                <a:cs typeface="Times"/>
                <a:sym typeface="Times"/>
              </a:rPr>
              <a:t/>
            </a:r>
            <a:r>
              <a:rPr baseline="30000" lang="en-GB" sz="1400">
                <a:solidFill>
                  <a:srgbClr val="222222"/>
                </a:solidFill>
                <a:latin typeface="Lexend"/>
                <a:ea typeface="Times"/>
                <a:cs typeface="Times"/>
                <a:sym typeface="Times"/>
              </a:rPr>
              <a:t/>
            </a:r>
            <a:r>
              <a:rPr lang="en-GB" sz="1400">
                <a:latin typeface="Lexend"/>
              </a:rPr>
              <a:t/>
            </a:r>
            <a:endParaRPr>
              <a:latin typeface="Kalam"/>
              <a:ea typeface="Kalam"/>
              <a:cs typeface="Kalam"/>
              <a:sym typeface="Kalam"/>
            </a:endParaRPr>
          </a:p>
          <a:p>
            <a:pPr indent="0" lvl="0" marL="0" rtl="0" algn="l">
              <a:spcBef>
                <a:spcPts val="1000"/>
              </a:spcBef>
              <a:spcAft>
                <a:spcPts val="0"/>
              </a:spcAft>
              <a:buNone/>
            </a:pPr>
            <a:r>
              <a:rPr lang="en-GB" sz="1400">
                <a:latin typeface="Lexend"/>
              </a:rPr>
              <a:t>e) Kee ka weyn yahay, xubinta (term) 8aad ee taxanaha (sequence) 2n − 1 mise tirada saddex-xagalka (triangular number) 16aad?</a:t>
            </a:r>
            <a:r>
              <a:rPr baseline="30000" lang="en-GB" sz="1400">
                <a:latin typeface="Lexend"/>
              </a:rPr>
              <a:t/>
            </a:r>
            <a:r>
              <a:rPr lang="en-GB" sz="1400">
                <a:latin typeface="Lexend"/>
              </a:rPr>
              <a:t/>
            </a:r>
            <a:r>
              <a:rPr lang="en-GB" sz="1400">
                <a:latin typeface="Lexend"/>
                <a:ea typeface="Times"/>
                <a:cs typeface="Times"/>
                <a:sym typeface="Times"/>
              </a:rPr>
              <a:t/>
            </a:r>
            <a:r>
              <a:rPr baseline="30000" i="1" lang="en-GB" sz="1400">
                <a:latin typeface="Lexend"/>
                <a:ea typeface="Times"/>
                <a:cs typeface="Times"/>
                <a:sym typeface="Times"/>
              </a:rPr>
              <a:t/>
            </a:r>
            <a:r>
              <a:rPr baseline="30000" lang="en-GB" sz="1400">
                <a:latin typeface="Lexend"/>
                <a:ea typeface="Times"/>
                <a:cs typeface="Times"/>
                <a:sym typeface="Times"/>
              </a:rPr>
              <a:t/>
            </a:r>
            <a:r>
              <a:rPr baseline="30000"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rPr>
              <a:t/>
            </a:r>
            <a:r>
              <a:rPr baseline="30000" lang="en-GB" sz="1400">
                <a:solidFill>
                  <a:srgbClr val="222222"/>
                </a:solidFill>
                <a:latin typeface="Lexend"/>
              </a:rPr>
              <a:t/>
            </a:r>
            <a:r>
              <a:rPr lang="en-GB" sz="1400">
                <a:solidFill>
                  <a:srgbClr val="222222"/>
                </a:solidFill>
                <a:latin typeface="Lexend"/>
                <a:ea typeface="Times"/>
                <a:cs typeface="Times"/>
                <a:sym typeface="Times"/>
              </a:rPr>
              <a:t/>
            </a:r>
            <a:r>
              <a:rPr lang="en-GB" sz="1400">
                <a:solidFill>
                  <a:srgbClr val="222222"/>
                </a:solidFill>
                <a:latin typeface="Lexend"/>
              </a:rPr>
              <a:t/>
            </a:r>
            <a:endParaRPr sz="1800"/>
          </a:p>
          <a:p>
            <a:pPr indent="0" lvl="0" marL="0" rtl="0" algn="l">
              <a:spcBef>
                <a:spcPts val="2000"/>
              </a:spcBef>
              <a:spcAft>
                <a:spcPts val="2000"/>
              </a:spcAft>
              <a:buNone/>
            </a:pPr>
            <a:r>
              <a:rPr>
                <a:latin typeface="Lexend"/>
              </a:rPr>
              <a:t/>
            </a:r>
            <a:endParaRPr sz="2000"/>
          </a:p>
        </p:txBody>
      </p:sp>
      <p:pic>
        <p:nvPicPr>
          <p:cNvPr descr="&lt;math xmlns=&quot;http://www.w3.org/1998/Math/MathML&quot; display=&quot;block&quot; data-is-equatio=&quot;1&quot; data-latex=&quot;\frac{n\left(n+1\right)}{2}&quot;&gt;&lt;mfrac&gt;&lt;mrow&gt;&lt;mi&gt;n&lt;/mi&gt;&lt;mrow data-mjx-texclass=&quot;INNER&quot;&gt;&lt;mo data-mjx-texclass=&quot;OPEN&quot;&gt;(&lt;/mo&gt;&lt;mi&gt;n&lt;/mi&gt;&lt;mo&gt;+&lt;/mo&gt;&lt;mn&gt;1&lt;/mn&gt;&lt;mo data-mjx-texclass=&quot;CLOSE&quot;&gt;)&lt;/mo&gt;&lt;/mrow&gt;&lt;/mrow&gt;&lt;mn&gt;2&lt;/mn&gt;&lt;/mfrac&gt;&lt;/math&gt;" id="1297" name="Google Shape;1297;p104" title="n times open paren n plus 1 close paren over 2"/>
          <p:cNvPicPr preferRelativeResize="0"/>
          <p:nvPr/>
        </p:nvPicPr>
        <p:blipFill>
          <a:blip r:embed="rId3">
            <a:alphaModFix/>
          </a:blip>
          <a:stretch>
            <a:fillRect/>
          </a:stretch>
        </p:blipFill>
        <p:spPr>
          <a:xfrm>
            <a:off x="7936417" y="717517"/>
            <a:ext cx="883589" cy="512700"/>
          </a:xfrm>
          <a:prstGeom prst="rect">
            <a:avLst/>
          </a:prstGeom>
          <a:noFill/>
          <a:ln>
            <a:noFill/>
          </a:ln>
        </p:spPr>
      </p:pic>
      <p:pic>
        <p:nvPicPr>
          <p:cNvPr id="1298" name="Google Shape;1298;p104"/>
          <p:cNvPicPr preferRelativeResize="0"/>
          <p:nvPr/>
        </p:nvPicPr>
        <p:blipFill>
          <a:blip r:embed="rId4">
            <a:alphaModFix/>
          </a:blip>
          <a:stretch>
            <a:fillRect/>
          </a:stretch>
        </p:blipFill>
        <p:spPr>
          <a:xfrm>
            <a:off x="5948225" y="1142600"/>
            <a:ext cx="2097050" cy="1905100"/>
          </a:xfrm>
          <a:prstGeom prst="rect">
            <a:avLst/>
          </a:prstGeom>
          <a:noFill/>
          <a:ln cap="flat" cmpd="sng" w="19050">
            <a:solidFill>
              <a:schemeClr val="dk1"/>
            </a:solidFill>
            <a:prstDash val="solid"/>
            <a:round/>
            <a:headEnd len="sm" w="sm" type="none"/>
            <a:tailEnd len="sm" w="sm" type="none"/>
          </a:ln>
        </p:spPr>
      </p:pic>
      <p:pic>
        <p:nvPicPr>
          <p:cNvPr id="1299" name="Google Shape;1299;p104"/>
          <p:cNvPicPr preferRelativeResize="0"/>
          <p:nvPr/>
        </p:nvPicPr>
        <p:blipFill>
          <a:blip r:embed="rId5">
            <a:alphaModFix/>
          </a:blip>
          <a:stretch>
            <a:fillRect/>
          </a:stretch>
        </p:blipFill>
        <p:spPr>
          <a:xfrm>
            <a:off x="5444875" y="1142600"/>
            <a:ext cx="2808709" cy="1905101"/>
          </a:xfrm>
          <a:prstGeom prst="rect">
            <a:avLst/>
          </a:prstGeom>
          <a:noFill/>
          <a:ln cap="flat" cmpd="sng" w="19050">
            <a:solidFill>
              <a:schemeClr val="dk1"/>
            </a:solidFill>
            <a:prstDash val="solid"/>
            <a:round/>
            <a:headEnd len="sm" w="sm" type="none"/>
            <a:tailEnd len="sm" w="sm" type="none"/>
          </a:ln>
        </p:spPr>
      </p:pic>
      <p:sp>
        <p:nvSpPr>
          <p:cNvPr id="1300" name="Google Shape;1300;p104"/>
          <p:cNvSpPr txBox="1"/>
          <p:nvPr>
            <p:ph idx="1" type="body"/>
          </p:nvPr>
        </p:nvSpPr>
        <p:spPr>
          <a:xfrm>
            <a:off x="324000" y="2099275"/>
            <a:ext cx="2871000" cy="382800"/>
          </a:xfrm>
          <a:prstGeom prst="rect">
            <a:avLst/>
          </a:prstGeom>
        </p:spPr>
        <p:txBody>
          <a:bodyPr anchorCtr="0" anchor="t" bIns="0" lIns="0" spcFirstLastPara="1" rIns="0" wrap="square" tIns="0">
            <a:normAutofit/>
          </a:bodyPr>
          <a:lstStyle/>
          <a:p>
            <a:pPr indent="0" lvl="0" marL="0" rtl="0" algn="l">
              <a:spcBef>
                <a:spcPts val="0"/>
              </a:spcBef>
              <a:spcAft>
                <a:spcPts val="2000"/>
              </a:spcAft>
              <a:buNone/>
              <a:defRPr/>
            </a:pPr>
            <a:r>
              <a:rPr lang="en-GB" sz="1100">
                <a:latin typeface="Kalam"/>
                <a:ea typeface="Kalam"/>
                <a:cs typeface="Kalam"/>
                <a:sym typeface="Kalam"/>
              </a:rPr>
              <a:t>190</a:t>
            </a:r>
            <a:endParaRPr sz="2000"/>
          </a:p>
        </p:txBody>
      </p:sp>
      <p:sp>
        <p:nvSpPr>
          <p:cNvPr id="1301" name="Google Shape;1301;p104"/>
          <p:cNvSpPr txBox="1"/>
          <p:nvPr>
            <p:ph idx="1" type="body"/>
          </p:nvPr>
        </p:nvSpPr>
        <p:spPr>
          <a:xfrm>
            <a:off x="5720200" y="3397200"/>
            <a:ext cx="2871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Kalam"/>
                <a:ea typeface="Kalam"/>
                <a:cs typeface="Kalam"/>
                <a:sym typeface="Kalam"/>
              </a:rPr>
              <a:t>Xubin (Term) 5</a:t>
            </a:r>
            <a:endParaRPr sz="2000"/>
          </a:p>
        </p:txBody>
      </p:sp>
      <p:sp>
        <p:nvSpPr>
          <p:cNvPr id="1302" name="Google Shape;1302;p104"/>
          <p:cNvSpPr txBox="1"/>
          <p:nvPr>
            <p:ph idx="1" type="body"/>
          </p:nvPr>
        </p:nvSpPr>
        <p:spPr>
          <a:xfrm>
            <a:off x="2781825" y="4366925"/>
            <a:ext cx="4982100" cy="382800"/>
          </a:xfrm>
          <a:prstGeom prst="rect">
            <a:avLst/>
          </a:prstGeom>
        </p:spPr>
        <p:txBody>
          <a:bodyPr anchorCtr="0" anchor="t" bIns="0" lIns="0" spcFirstLastPara="1" rIns="0" wrap="square" tIns="0">
            <a:normAutofit/>
          </a:bodyPr>
          <a:lstStyle/>
          <a:p>
            <a:pPr indent="0" lvl="0" marL="0" rtl="0" algn="l">
              <a:spcBef>
                <a:spcPts val="0"/>
              </a:spcBef>
              <a:spcAft>
                <a:spcPts val="2000"/>
              </a:spcAft>
              <a:buNone/>
            </a:pPr>
            <a:r>
              <a:rPr lang="en-GB" sz="1100">
                <a:solidFill>
                  <a:srgbClr val="222222"/>
                </a:solidFill>
                <a:latin typeface="Kalam"/>
                <a:ea typeface="Kalam"/>
                <a:cs typeface="Kalam"/>
                <a:sym typeface="Kalam"/>
              </a:rPr>
              <a:t>Tirada saddex-xagalka (triangular number) 16aad (136 &gt; 128)</a:t>
            </a:r>
            <a:r>
              <a:rPr baseline="30000" lang="en-GB" sz="1100">
                <a:solidFill>
                  <a:srgbClr val="222222"/>
                </a:solidFill>
                <a:latin typeface="Kalam"/>
                <a:ea typeface="Kalam"/>
                <a:cs typeface="Kalam"/>
                <a:sym typeface="Kalam"/>
              </a:rPr>
              <a:t/>
            </a:r>
            <a:r>
              <a:rPr lang="en-GB" sz="1100">
                <a:solidFill>
                  <a:srgbClr val="222222"/>
                </a:solidFill>
                <a:latin typeface="Kalam"/>
                <a:ea typeface="Kalam"/>
                <a:cs typeface="Kalam"/>
                <a:sym typeface="Kalam"/>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Sahaminta taxanaha (sequences) tirooyinka gaarka ah</a:t>
            </a:r>
            <a:endParaRPr/>
          </a:p>
        </p:txBody>
      </p:sp>
      <p:sp>
        <p:nvSpPr>
          <p:cNvPr id="1308" name="Google Shape;1308;p105"/>
          <p:cNvSpPr txBox="1"/>
          <p:nvPr>
            <p:ph idx="1" type="body"/>
          </p:nvPr>
        </p:nvSpPr>
        <p:spPr>
          <a:xfrm>
            <a:off x="324000" y="759300"/>
            <a:ext cx="54504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4a) Taxane (sequence) ayaa ka bilaabma 1, 3, 4, … xubinta (term) xigta waxaa laga helaa isku darka labada xubnood (terms) ee hore. Sawir 10 xubnood (terms) ee ugu horreeya ee taxanahan (sequence).</a:t>
            </a:r>
            <a:endParaRPr sz="1600"/>
          </a:p>
          <a:p>
            <a:pPr indent="0" lvl="0" marL="0" rtl="0" algn="l">
              <a:spcBef>
                <a:spcPts val="1000"/>
              </a:spcBef>
              <a:spcAft>
                <a:spcPts val="0"/>
              </a:spcAft>
              <a:buNone/>
            </a:pPr>
            <a:r>
              <a:rPr lang="en-GB" sz="1100">
                <a:latin typeface="Lexend"/>
              </a:rPr>
              <a:t>b) Taxane (sequence) kala duwan ayaa ka bilaabma 1, −3, … xubinta (term) xigta waxaa laga helaa isku darka labada xubnood (terms) ee hore. Sawir 10 xubnood (terms) ee ugu horreeya ee taxanahan (sequence).</a:t>
            </a:r>
            <a:r>
              <a:rPr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c) Qaabka garaafka (graph) taxanahan (sequence) kuma duwan yahay kii hore?</a:t>
            </a:r>
            <a:endParaRPr sz="1800"/>
          </a:p>
          <a:p>
            <a:pPr indent="0" lvl="0" marL="0" rtl="0" algn="l">
              <a:spcBef>
                <a:spcPts val="1000"/>
              </a:spcBef>
              <a:spcAft>
                <a:spcPts val="2000"/>
              </a:spcAft>
              <a:buNone/>
            </a:pPr>
            <a:r>
              <a:rPr>
                <a:latin typeface="Lexend"/>
              </a:rPr>
              <a:t/>
            </a:r>
            <a:endParaRPr sz="1800"/>
          </a:p>
        </p:txBody>
      </p:sp>
      <p:pic>
        <p:nvPicPr>
          <p:cNvPr id="1309" name="Google Shape;1309;p105"/>
          <p:cNvPicPr preferRelativeResize="0"/>
          <p:nvPr/>
        </p:nvPicPr>
        <p:blipFill>
          <a:blip r:embed="rId3">
            <a:alphaModFix/>
          </a:blip>
          <a:stretch>
            <a:fillRect/>
          </a:stretch>
        </p:blipFill>
        <p:spPr>
          <a:xfrm>
            <a:off x="5881800" y="783275"/>
            <a:ext cx="2655950" cy="2834946"/>
          </a:xfrm>
          <a:prstGeom prst="rect">
            <a:avLst/>
          </a:prstGeom>
          <a:noFill/>
          <a:ln cap="flat" cmpd="sng" w="19050">
            <a:solidFill>
              <a:schemeClr val="dk1"/>
            </a:solidFill>
            <a:prstDash val="solid"/>
            <a:round/>
            <a:headEnd len="sm" w="sm" type="none"/>
            <a:tailEnd len="sm" w="sm" type="none"/>
          </a:ln>
        </p:spPr>
      </p:pic>
      <p:sp>
        <p:nvSpPr>
          <p:cNvPr id="1310" name="Google Shape;1310;p105"/>
          <p:cNvSpPr txBox="1"/>
          <p:nvPr>
            <p:ph idx="1" type="body"/>
          </p:nvPr>
        </p:nvSpPr>
        <p:spPr>
          <a:xfrm>
            <a:off x="324000" y="3675550"/>
            <a:ext cx="8496000" cy="1031100"/>
          </a:xfrm>
          <a:prstGeom prst="rect">
            <a:avLst/>
          </a:prstGeom>
        </p:spPr>
        <p:txBody>
          <a:bodyPr anchorCtr="0" anchor="t" bIns="0" lIns="0" spcFirstLastPara="1" rIns="0" wrap="square" tIns="0">
            <a:normAutofit/>
          </a:bodyPr>
          <a:lstStyle/>
          <a:p>
            <a:pPr indent="0" lvl="0" marL="0" rtl="0" algn="l">
              <a:spcBef>
                <a:spcPts val="0"/>
              </a:spcBef>
              <a:spcAft>
                <a:spcPts val="2000"/>
              </a:spcAft>
              <a:buNone/>
            </a:pPr>
            <a:r>
              <a:rPr lang="en-GB" sz="1100">
                <a:latin typeface="Kalam"/>
                <a:ea typeface="Kalam"/>
                <a:cs typeface="Kalam"/>
                <a:sym typeface="Kalam"/>
              </a:rPr>
              <a:t>Tusaale: Ka dib xubinta (term) 3aad garaafka (graph) wuu yaraanayaa. Ka dib dhawr xubnood (terms) oo hore labada garaaf (graphs) waxay noqdaan qaloocyo (curves), garaafka (graph) labaad wuxuu leeyahay qaab qalooc (curve shape) guud oo la mid ah kii hore laakiin wuxuu leeyahay 'hoos u dhac' (dip) la dareemi karo xubinta (term) 2</a:t>
            </a:r>
            <a:r>
              <a:rPr baseline="30000"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106"/>
          <p:cNvSpPr txBox="1"/>
          <p:nvPr>
            <p:ph idx="1" type="body"/>
          </p:nvPr>
        </p:nvSpPr>
        <p:spPr>
          <a:xfrm>
            <a:off x="324000" y="810000"/>
            <a:ext cx="8496000" cy="3337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Taxanaha (sequences) waxaa lagu sawiri karaa Desmos iyadoo la isticmaalayo shaqada shaxda (table function).</a:t>
            </a:r>
            <a:endParaRPr sz="2000"/>
          </a:p>
          <a:p>
            <a:pPr indent="0" lvl="0" marL="0" rtl="0" algn="l">
              <a:spcBef>
                <a:spcPts val="2000"/>
              </a:spcBef>
              <a:spcAft>
                <a:spcPts val="0"/>
              </a:spcAft>
              <a:buNone/>
            </a:pPr>
            <a:r>
              <a:rPr lang="en-GB" sz="1100">
                <a:latin typeface="Lexend"/>
              </a:rPr>
              <a:t>Haddii qaanuunka nth term (nth term rule) la yaqaan, dhibcaha (points) si fudud ayaa loo soo saari karaa.</a:t>
            </a:r>
            <a:r>
              <a:rPr i="1" lang="en-GB" sz="1100">
                <a:latin typeface="Lexend"/>
                <a:ea typeface="Times"/>
                <a:cs typeface="Times"/>
                <a:sym typeface="Times"/>
              </a:rPr>
              <a:t/>
            </a:r>
            <a:r>
              <a:rPr baseline="30000" lang="en-GB" sz="1100">
                <a:latin typeface="Lexend"/>
                <a:ea typeface="Times"/>
                <a:cs typeface="Times"/>
                <a:sym typeface="Times"/>
              </a:rPr>
              <a:t/>
            </a:r>
            <a:r>
              <a:rPr lang="en-GB" sz="1100">
                <a:latin typeface="Lexend"/>
              </a:rPr>
              <a:t/>
            </a:r>
            <a:endParaRPr sz="2000"/>
          </a:p>
          <a:p>
            <a:pPr indent="0" lvl="0" marL="0" rtl="0" algn="l">
              <a:spcBef>
                <a:spcPts val="2000"/>
              </a:spcBef>
              <a:spcAft>
                <a:spcPts val="0"/>
              </a:spcAft>
              <a:buNone/>
            </a:pPr>
            <a:r>
              <a:rPr lang="en-GB" sz="1100">
                <a:latin typeface="Lexend"/>
              </a:rPr>
              <a:t>Waxaan u isticmaali karnaa software-ka garaafka (graphing software) si aan u aragno haddii xubin (term) ku jirto taxane (sequence).</a:t>
            </a:r>
            <a:endParaRPr sz="2000"/>
          </a:p>
          <a:p>
            <a:pPr indent="0" lvl="0" marL="0" rtl="0" algn="l">
              <a:spcBef>
                <a:spcPts val="2000"/>
              </a:spcBef>
              <a:spcAft>
                <a:spcPts val="2000"/>
              </a:spcAft>
              <a:buNone/>
            </a:pPr>
            <a:r>
              <a:rPr lang="en-GB" sz="1100">
                <a:latin typeface="Lexend"/>
              </a:rPr>
              <a:t>Taxanaha (sequences) tirooyinka gaarka ah waa la sawiri karaa haddii aan fahmi karno sida loo soo saaray. Kuwani waxay soo saari karaan garaafyo (graphs) xiiso leh.</a:t>
            </a:r>
            <a:endParaRPr sz="2000"/>
          </a:p>
        </p:txBody>
      </p:sp>
      <p:sp>
        <p:nvSpPr>
          <p:cNvPr id="1316" name="Google Shape;1316;p106"/>
          <p:cNvSpPr txBox="1"/>
          <p:nvPr>
            <p:ph type="title"/>
          </p:nvPr>
        </p:nvSpPr>
        <p:spPr>
          <a:xfrm>
            <a:off x="1684800" y="43825"/>
            <a:ext cx="71352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Garaafyada (Graphing) taxanaha (sequences) tirooyinka gaarka ah iyadoo la isticmaalayo tignoolajiyada</a:t>
            </a:r>
            <a:r>
              <a:rPr lang="en-GB" sz="1100">
                <a:latin typeface="Lexend"/>
              </a:rP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