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ABA726D-4D98-4ECF-AF8D-E8BCA75FC440}">
  <a:tblStyle styleId="{5ABA726D-4D98-4ECF-AF8D-E8BCA75FC4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2df31e9ff3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2df31e9ff3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2e7c990d1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2e7c990d1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2df31e9ff3d_0_7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2df31e9ff3d_0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2df31e9ff3d_0_1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2df31e9ff3d_0_1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2df31e9ff3d_0_1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2df31e9ff3d_0_1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df31e9ff3d_0_1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2df31e9ff3d_0_1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2df31e9ff3d_0_1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2df31e9ff3d_0_1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2df31e9ff3d_0_1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2df31e9ff3d_0_1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2df31e9ff3d_0_2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2df31e9ff3d_0_2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2df31e9ff3d_0_28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2df31e9ff3d_0_2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2df31e9ff3d_0_2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2df31e9ff3d_0_2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2df31e9ff3d_0_18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2df31e9ff3d_0_1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2df31e9ff3d_0_1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2df31e9ff3d_0_1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2df31e9ff3d_0_18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2df31e9ff3d_0_1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2df31e9ff3d_0_18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2df31e9ff3d_0_18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2df31e9ff3d_0_1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" name="Google Shape;1088;g2df31e9ff3d_0_1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2df31e9ff3d_0_18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2df31e9ff3d_0_18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2df31e9ff3d_0_1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2df31e9ff3d_0_1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2df31e9ff3d_0_19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2df31e9ff3d_0_1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2df31e9ff3d_0_19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2df31e9ff3d_0_1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2df31e9ff3d_0_19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2df31e9ff3d_0_1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2df31e9ff3d_0_19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2df31e9ff3d_0_1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2df31e9ff3d_0_1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2df31e9ff3d_0_1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2df31e9ff3d_0_2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2df31e9ff3d_0_2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2df31e9ff3d_0_28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2df31e9ff3d_0_2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6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1.png"/><Relationship Id="rId5" Type="http://schemas.openxmlformats.org/officeDocument/2006/relationships/image" Target="../media/image1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6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28.png"/><Relationship Id="rId5" Type="http://schemas.openxmlformats.org/officeDocument/2006/relationships/image" Target="../media/image22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6.png"/><Relationship Id="rId7" Type="http://schemas.openxmlformats.org/officeDocument/2006/relationships/image" Target="../media/image33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65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38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65.png"/><Relationship Id="rId4" Type="http://schemas.openxmlformats.org/officeDocument/2006/relationships/image" Target="../media/image35.png"/><Relationship Id="rId5" Type="http://schemas.openxmlformats.org/officeDocument/2006/relationships/image" Target="../media/image41.png"/><Relationship Id="rId6" Type="http://schemas.openxmlformats.org/officeDocument/2006/relationships/image" Target="../media/image43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38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65.png"/><Relationship Id="rId4" Type="http://schemas.openxmlformats.org/officeDocument/2006/relationships/image" Target="../media/image45.png"/><Relationship Id="rId5" Type="http://schemas.openxmlformats.org/officeDocument/2006/relationships/image" Target="../media/image35.png"/><Relationship Id="rId6" Type="http://schemas.openxmlformats.org/officeDocument/2006/relationships/image" Target="../media/image41.png"/><Relationship Id="rId7" Type="http://schemas.openxmlformats.org/officeDocument/2006/relationships/image" Target="../media/image43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53.png"/><Relationship Id="rId11" Type="http://schemas.openxmlformats.org/officeDocument/2006/relationships/image" Target="../media/image38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48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8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8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6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61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1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1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1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60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0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0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0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5" name="Google Shape;865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73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7" name="Google Shape;867;p73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8" name="Google Shape;868;p73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9" name="Google Shape;869;p73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0" name="Google Shape;870;p73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1" name="Google Shape;871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0.png"/><Relationship Id="rId4" Type="http://schemas.openxmlformats.org/officeDocument/2006/relationships/image" Target="../media/image69.png"/><Relationship Id="rId5" Type="http://schemas.openxmlformats.org/officeDocument/2006/relationships/image" Target="../media/image66.png"/><Relationship Id="rId6" Type="http://schemas.openxmlformats.org/officeDocument/2006/relationships/image" Target="../media/image71.png"/><Relationship Id="rId7" Type="http://schemas.openxmlformats.org/officeDocument/2006/relationships/image" Target="../media/image1.png"/><Relationship Id="rId8" Type="http://schemas.openxmlformats.org/officeDocument/2006/relationships/image" Target="../media/image6.png"/><Relationship Id="rId9" Type="http://schemas.openxmlformats.org/officeDocument/2006/relationships/image" Target="../media/image37.png"/><Relationship Id="rId10" Type="http://schemas.openxmlformats.org/officeDocument/2006/relationships/image" Target="../media/image42.png"/><Relationship Id="rId11" Type="http://schemas.openxmlformats.org/officeDocument/2006/relationships/image" Target="../media/image44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openxmlformats.org/officeDocument/2006/relationships/image" Target="../media/image58.png"/><Relationship Id="rId15" Type="http://schemas.openxmlformats.org/officeDocument/2006/relationships/image" Target="../media/image59.png"/><Relationship Id="rId16" Type="http://schemas.openxmlformats.org/officeDocument/2006/relationships/image" Target="../media/image62.png"/><Relationship Id="rId17" Type="http://schemas.openxmlformats.org/officeDocument/2006/relationships/image" Target="../media/image63.png"/><Relationship Id="rId18" Type="http://schemas.openxmlformats.org/officeDocument/2006/relationships/image" Target="../media/image7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0.png"/><Relationship Id="rId4" Type="http://schemas.openxmlformats.org/officeDocument/2006/relationships/image" Target="../media/image69.png"/><Relationship Id="rId5" Type="http://schemas.openxmlformats.org/officeDocument/2006/relationships/image" Target="../media/image66.png"/><Relationship Id="rId6" Type="http://schemas.openxmlformats.org/officeDocument/2006/relationships/image" Target="../media/image71.png"/><Relationship Id="rId7" Type="http://schemas.openxmlformats.org/officeDocument/2006/relationships/image" Target="../media/image64.png"/><Relationship Id="rId8" Type="http://schemas.openxmlformats.org/officeDocument/2006/relationships/image" Target="../media/image1.png"/><Relationship Id="rId9" Type="http://schemas.openxmlformats.org/officeDocument/2006/relationships/image" Target="../media/image6.png"/><Relationship Id="rId10" Type="http://schemas.openxmlformats.org/officeDocument/2006/relationships/image" Target="../media/image37.png"/><Relationship Id="rId11" Type="http://schemas.openxmlformats.org/officeDocument/2006/relationships/image" Target="../media/image42.png"/><Relationship Id="rId12" Type="http://schemas.openxmlformats.org/officeDocument/2006/relationships/image" Target="../media/image44.png"/><Relationship Id="rId13" Type="http://schemas.openxmlformats.org/officeDocument/2006/relationships/image" Target="../media/image49.png"/><Relationship Id="rId14" Type="http://schemas.openxmlformats.org/officeDocument/2006/relationships/image" Target="../media/image50.png"/><Relationship Id="rId15" Type="http://schemas.openxmlformats.org/officeDocument/2006/relationships/image" Target="../media/image58.png"/><Relationship Id="rId16" Type="http://schemas.openxmlformats.org/officeDocument/2006/relationships/image" Target="../media/image59.png"/><Relationship Id="rId17" Type="http://schemas.openxmlformats.org/officeDocument/2006/relationships/image" Target="../media/image62.png"/><Relationship Id="rId18" Type="http://schemas.openxmlformats.org/officeDocument/2006/relationships/image" Target="../media/image63.png"/><Relationship Id="rId19" Type="http://schemas.openxmlformats.org/officeDocument/2006/relationships/image" Target="../media/image7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6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8.png"/><Relationship Id="rId4" Type="http://schemas.openxmlformats.org/officeDocument/2006/relationships/image" Target="../media/image6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9.jpg"/><Relationship Id="rId4" Type="http://schemas.openxmlformats.org/officeDocument/2006/relationships/image" Target="../media/image7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Kooxda 0 (Gaasaska Gobta) (Group 0 (Noble gases))</a:t>
            </a:r>
            <a:endParaRPr/>
          </a:p>
        </p:txBody>
      </p:sp>
      <p:sp>
        <p:nvSpPr>
          <p:cNvPr id="877" name="Google Shape;877;p74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Qaababka shaxda xilliyeedka (periodic table)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7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ilaha darsiga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7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qeexi karaa sifooyinka gaasaska gobta, isticmaalkooda, iyo sharaxaadda sababta ay u yihiin kuwa aan fal-celin (unreactive).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77"/>
          <p:cNvSpPr txBox="1"/>
          <p:nvPr>
            <p:ph idx="4294967295" type="body"/>
          </p:nvPr>
        </p:nvSpPr>
        <p:spPr>
          <a:xfrm>
            <a:off x="324000" y="1232400"/>
            <a:ext cx="2427000" cy="49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>
                <a:latin typeface="Lexend"/>
              </a:rPr>
              <a:t>aan fal-celin (inert)</a:t>
            </a:r>
            <a:r>
              <a:rPr b="1" lang="en-GB">
                <a:latin typeface="Lexend"/>
              </a:rPr>
              <a:t/>
            </a:r>
            <a:endParaRPr/>
          </a:p>
        </p:txBody>
      </p:sp>
      <p:sp>
        <p:nvSpPr>
          <p:cNvPr id="893" name="Google Shape;893;p77"/>
          <p:cNvSpPr txBox="1"/>
          <p:nvPr>
            <p:ph idx="4294967295" type="body"/>
          </p:nvPr>
        </p:nvSpPr>
        <p:spPr>
          <a:xfrm>
            <a:off x="324000" y="1998100"/>
            <a:ext cx="2427000" cy="49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>
                <a:latin typeface="Lexend"/>
              </a:rPr>
              <a:t>gaas gob (noble gas)</a:t>
            </a:r>
            <a:r>
              <a:rPr b="1" lang="en-GB">
                <a:latin typeface="Lexend"/>
              </a:rPr>
              <a:t/>
            </a:r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78"/>
          <p:cNvSpPr txBox="1"/>
          <p:nvPr>
            <p:ph idx="4294967295" type="body"/>
          </p:nvPr>
        </p:nvSpPr>
        <p:spPr>
          <a:xfrm>
            <a:off x="324000" y="1232400"/>
            <a:ext cx="8496000" cy="49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Walax aan fal-celin (inert) waa mid aan kiimiko ahaan fal-celin (reactive) ahayn.</a:t>
            </a:r>
            <a:r>
              <a:rPr b="1"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99" name="Google Shape;899;p78"/>
          <p:cNvSpPr txBox="1"/>
          <p:nvPr>
            <p:ph idx="4294967295" type="body"/>
          </p:nvPr>
        </p:nvSpPr>
        <p:spPr>
          <a:xfrm>
            <a:off x="324000" y="2077650"/>
            <a:ext cx="8496000" cy="49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Gaas gob (noble gas) waa curiye (element) ku jira Kooxda 0 ee shaxda xilliyeedka (periodic table).</a:t>
            </a:r>
            <a:r>
              <a:rPr b="1"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7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0: Gaasaska Gobta (Noble gases)</a:t>
            </a:r>
            <a:endParaRPr/>
          </a:p>
        </p:txBody>
      </p:sp>
      <p:sp>
        <p:nvSpPr>
          <p:cNvPr id="905" name="Google Shape;905;p7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iyo isticmaalka</a:t>
            </a:r>
            <a:endParaRPr/>
          </a:p>
        </p:txBody>
      </p:sp>
      <p:sp>
        <p:nvSpPr>
          <p:cNvPr id="906" name="Google Shape;906;p7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0 (Gaasaska Gobta) (Group 0 (Noble gases))</a:t>
            </a:r>
            <a:endParaRPr/>
          </a:p>
        </p:txBody>
      </p:sp>
      <p:pic>
        <p:nvPicPr>
          <p:cNvPr id="907" name="Google Shape;90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0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80"/>
          <p:cNvSpPr txBox="1"/>
          <p:nvPr>
            <p:ph idx="1" type="body"/>
          </p:nvPr>
        </p:nvSpPr>
        <p:spPr>
          <a:xfrm>
            <a:off x="311125" y="732025"/>
            <a:ext cx="8508900" cy="77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Kooxda 0 waxaa loola jeedaa curiyeyaasha (elements) ku yaal tiirka midig ee fog ee shaxda xilliyeedka (periodic table), oo loo yaqaan gaasaska gobta (noble gases).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b="1" i="1"/>
          </a:p>
        </p:txBody>
      </p:sp>
      <p:sp>
        <p:nvSpPr>
          <p:cNvPr id="913" name="Google Shape;913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Kooxda 0: Gaasaska Gobta (Noble gases)</a:t>
            </a:r>
            <a:endParaRPr/>
          </a:p>
        </p:txBody>
      </p:sp>
      <p:sp>
        <p:nvSpPr>
          <p:cNvPr id="914" name="Google Shape;914;p80"/>
          <p:cNvSpPr txBox="1"/>
          <p:nvPr>
            <p:ph idx="1" type="body"/>
          </p:nvPr>
        </p:nvSpPr>
        <p:spPr>
          <a:xfrm>
            <a:off x="453150" y="3963800"/>
            <a:ext cx="7944900" cy="77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Curiyeyaasha (elements) Kooxda 0 waa: helium, neon, argon, krypton, xenon, radon iyo oganesson.</a:t>
            </a:r>
            <a:endParaRPr i="1"/>
          </a:p>
        </p:txBody>
      </p:sp>
      <p:pic>
        <p:nvPicPr>
          <p:cNvPr id="915" name="Google Shape;915;p80"/>
          <p:cNvPicPr preferRelativeResize="0"/>
          <p:nvPr/>
        </p:nvPicPr>
        <p:blipFill rotWithShape="1">
          <a:blip r:embed="rId3">
            <a:alphaModFix/>
          </a:blip>
          <a:srcRect b="6750" l="0" r="0" t="7801"/>
          <a:stretch/>
        </p:blipFill>
        <p:spPr>
          <a:xfrm>
            <a:off x="1634350" y="1532700"/>
            <a:ext cx="5591226" cy="24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80"/>
          <p:cNvSpPr/>
          <p:nvPr/>
        </p:nvSpPr>
        <p:spPr>
          <a:xfrm>
            <a:off x="6729875" y="1555950"/>
            <a:ext cx="310200" cy="2395500"/>
          </a:xfrm>
          <a:prstGeom prst="flowChartAlternateProcess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81"/>
          <p:cNvSpPr txBox="1"/>
          <p:nvPr>
            <p:ph type="title"/>
          </p:nvPr>
        </p:nvSpPr>
        <p:spPr>
          <a:xfrm>
            <a:off x="324000" y="748775"/>
            <a:ext cx="70959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Summadahee (symbols) ayaa ka dhigan curiyeyaasha (elements) Kooxda 0?</a:t>
            </a:r>
            <a:endParaRPr/>
          </a:p>
        </p:txBody>
      </p:sp>
      <p:sp>
        <p:nvSpPr>
          <p:cNvPr id="922" name="Google Shape;922;p8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Kooxda 0: Gaasaska Gobta (Noble gases)</a:t>
            </a:r>
            <a:endParaRPr/>
          </a:p>
        </p:txBody>
      </p:sp>
      <p:sp>
        <p:nvSpPr>
          <p:cNvPr id="923" name="Google Shape;923;p81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Ne</a:t>
            </a:r>
            <a:endParaRPr/>
          </a:p>
        </p:txBody>
      </p:sp>
      <p:sp>
        <p:nvSpPr>
          <p:cNvPr id="924" name="Google Shape;924;p8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Rh</a:t>
            </a:r>
            <a:endParaRPr/>
          </a:p>
        </p:txBody>
      </p:sp>
      <p:sp>
        <p:nvSpPr>
          <p:cNvPr id="925" name="Google Shape;925;p8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Xe</a:t>
            </a:r>
            <a:endParaRPr/>
          </a:p>
        </p:txBody>
      </p:sp>
      <p:pic>
        <p:nvPicPr>
          <p:cNvPr id="926" name="Google Shape;92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7833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108" y="36724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82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Curiyeyaasha (elements) Kooxda 0 kuma jiraan neon iyo radon.</a:t>
            </a:r>
            <a:endParaRPr/>
          </a:p>
        </p:txBody>
      </p:sp>
      <p:sp>
        <p:nvSpPr>
          <p:cNvPr id="933" name="Google Shape;933;p82"/>
          <p:cNvSpPr txBox="1"/>
          <p:nvPr>
            <p:ph idx="2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Curiyeyaasha (elements) Kooxda 0 waa: helium, nitrogen, argon, krypton, xenon, radium iyo oganesson.</a:t>
            </a:r>
            <a:endParaRPr i="1"/>
          </a:p>
        </p:txBody>
      </p:sp>
      <p:sp>
        <p:nvSpPr>
          <p:cNvPr id="934" name="Google Shape;934;p8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Curiyeyaasha (elements) Kooxda 0 kuma jiraan nitrogen iyo radium.</a:t>
            </a:r>
            <a:endParaRPr/>
          </a:p>
        </p:txBody>
      </p:sp>
      <p:sp>
        <p:nvSpPr>
          <p:cNvPr id="935" name="Google Shape;935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0: Neefsashada Gobta (Noble gases)</a:t>
            </a:r>
            <a:endParaRPr/>
          </a:p>
        </p:txBody>
      </p:sp>
      <p:pic>
        <p:nvPicPr>
          <p:cNvPr id="936" name="Google Shape;93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71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3183" y="39269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0: Neefsashada Gobta (Noble gases)</a:t>
            </a:r>
            <a:endParaRPr/>
          </a:p>
        </p:txBody>
      </p:sp>
      <p:sp>
        <p:nvSpPr>
          <p:cNvPr id="943" name="Google Shape;943;p83"/>
          <p:cNvSpPr txBox="1"/>
          <p:nvPr/>
        </p:nvSpPr>
        <p:spPr>
          <a:xfrm>
            <a:off x="324000" y="1489050"/>
            <a:ext cx="4867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Xaqiiqooyinka ku saabsan oganesson waxaa ka mid ah: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4" name="Google Shape;944;p83"/>
          <p:cNvSpPr txBox="1"/>
          <p:nvPr/>
        </p:nvSpPr>
        <p:spPr>
          <a:xfrm>
            <a:off x="5325275" y="1895575"/>
            <a:ext cx="3454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 filayo inuu yahay adke (solid) heerkulka qolka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83"/>
          <p:cNvSpPr txBox="1"/>
          <p:nvPr/>
        </p:nvSpPr>
        <p:spPr>
          <a:xfrm>
            <a:off x="251750" y="652650"/>
            <a:ext cx="72075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Curiyeyaasha (elements) Kooxda 0 waa neefsasho (gases) heerkulka qolka iyadoo oganesson yahay ka reeban.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46" name="Google Shape;94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7600" y="2566800"/>
            <a:ext cx="2199901" cy="1928351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83"/>
          <p:cNvSpPr txBox="1"/>
          <p:nvPr/>
        </p:nvSpPr>
        <p:spPr>
          <a:xfrm>
            <a:off x="384300" y="1971775"/>
            <a:ext cx="27933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curiye (element) shucaac sare leh (highly radioactive)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8" name="Google Shape;948;p83"/>
          <p:cNvSpPr txBox="1"/>
          <p:nvPr/>
        </p:nvSpPr>
        <p:spPr>
          <a:xfrm>
            <a:off x="384300" y="2612375"/>
            <a:ext cx="27933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la isku daray (synthesised) atamyo (atoms) aad u yar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83"/>
          <p:cNvSpPr txBox="1"/>
          <p:nvPr/>
        </p:nvSpPr>
        <p:spPr>
          <a:xfrm>
            <a:off x="384300" y="3581900"/>
            <a:ext cx="27933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sifooyinka kiimikada (chemical properties) waa kuwa aan la garanayn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0" name="Google Shape;950;p83"/>
          <p:cNvSpPr txBox="1"/>
          <p:nvPr/>
        </p:nvSpPr>
        <p:spPr>
          <a:xfrm>
            <a:off x="5325275" y="2575375"/>
            <a:ext cx="3454200" cy="11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sifooyinkeeda jireed (physical properties) tusaale: barta karkarinta (boiling point) iyo cufnaanta (density) waa la saadaaliyay</a:t>
            </a:r>
            <a:b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84"/>
          <p:cNvSpPr txBox="1"/>
          <p:nvPr>
            <p:ph idx="1" type="body"/>
          </p:nvPr>
        </p:nvSpPr>
        <p:spPr>
          <a:xfrm>
            <a:off x="324000" y="759300"/>
            <a:ext cx="71352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Dhammaan curiyeyaasha (elements) Kooxda 0 waxay leeyihiin qolof sare (outer shell) oo buuxda oo elektaroonno (electrons) ah, taasina waxay ka dhigaysaa kuwo aad u deggan (stable).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56" name="Google Shape;956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Kooxda 0: Neefsashada Gobta (Noble gases)</a:t>
            </a:r>
            <a:endParaRPr/>
          </a:p>
        </p:txBody>
      </p:sp>
      <p:sp>
        <p:nvSpPr>
          <p:cNvPr id="957" name="Google Shape;957;p84"/>
          <p:cNvSpPr txBox="1"/>
          <p:nvPr/>
        </p:nvSpPr>
        <p:spPr>
          <a:xfrm>
            <a:off x="4320000" y="3219050"/>
            <a:ext cx="4057200" cy="7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Neon (Ne) wuxuu leeyahay 2 qolof elektaroon (electron shells), qolofta sare (outer shell) waa buuxdaa (8).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84"/>
          <p:cNvSpPr txBox="1"/>
          <p:nvPr/>
        </p:nvSpPr>
        <p:spPr>
          <a:xfrm>
            <a:off x="598600" y="3019400"/>
            <a:ext cx="3473400" cy="11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Helium (He) wuxuu leeyahay 2 elektaroon (electrons) oo buuxiya qolofta elektaroonka (electron shell) koowaad.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9" name="Google Shape;959;p84"/>
          <p:cNvGrpSpPr/>
          <p:nvPr/>
        </p:nvGrpSpPr>
        <p:grpSpPr>
          <a:xfrm>
            <a:off x="5308798" y="1447837"/>
            <a:ext cx="1896000" cy="1891750"/>
            <a:chOff x="7063848" y="2201737"/>
            <a:chExt cx="1896000" cy="1891750"/>
          </a:xfrm>
        </p:grpSpPr>
        <p:sp>
          <p:nvSpPr>
            <p:cNvPr id="960" name="Google Shape;960;p84"/>
            <p:cNvSpPr/>
            <p:nvPr/>
          </p:nvSpPr>
          <p:spPr>
            <a:xfrm>
              <a:off x="7224613" y="2366900"/>
              <a:ext cx="1568700" cy="1568700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84"/>
            <p:cNvSpPr/>
            <p:nvPr/>
          </p:nvSpPr>
          <p:spPr>
            <a:xfrm>
              <a:off x="7503913" y="2646198"/>
              <a:ext cx="1010100" cy="1010100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84"/>
            <p:cNvSpPr/>
            <p:nvPr/>
          </p:nvSpPr>
          <p:spPr>
            <a:xfrm>
              <a:off x="7675038" y="2818775"/>
              <a:ext cx="665100" cy="6651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5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Ne</a:t>
              </a:r>
              <a:endParaRPr b="0" i="0" sz="25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3" name="Google Shape;963;p84"/>
            <p:cNvSpPr/>
            <p:nvPr/>
          </p:nvSpPr>
          <p:spPr>
            <a:xfrm rot="2700000">
              <a:off x="7888257" y="2527972"/>
              <a:ext cx="241406" cy="241406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84"/>
            <p:cNvSpPr/>
            <p:nvPr/>
          </p:nvSpPr>
          <p:spPr>
            <a:xfrm rot="2700000">
              <a:off x="7889796" y="3536294"/>
              <a:ext cx="235467" cy="235467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84"/>
            <p:cNvSpPr/>
            <p:nvPr/>
          </p:nvSpPr>
          <p:spPr>
            <a:xfrm rot="2700000">
              <a:off x="7801532" y="2251734"/>
              <a:ext cx="241406" cy="241406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84"/>
            <p:cNvSpPr/>
            <p:nvPr/>
          </p:nvSpPr>
          <p:spPr>
            <a:xfrm rot="2700000">
              <a:off x="7112614" y="2932279"/>
              <a:ext cx="235467" cy="235467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84"/>
            <p:cNvSpPr/>
            <p:nvPr/>
          </p:nvSpPr>
          <p:spPr>
            <a:xfrm rot="2700000">
              <a:off x="7112614" y="3120204"/>
              <a:ext cx="235467" cy="235467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84"/>
            <p:cNvSpPr/>
            <p:nvPr/>
          </p:nvSpPr>
          <p:spPr>
            <a:xfrm rot="2700000">
              <a:off x="7980907" y="2251734"/>
              <a:ext cx="241406" cy="241406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84"/>
            <p:cNvSpPr/>
            <p:nvPr/>
          </p:nvSpPr>
          <p:spPr>
            <a:xfrm rot="2700000">
              <a:off x="7801532" y="3802084"/>
              <a:ext cx="241406" cy="241406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84"/>
            <p:cNvSpPr/>
            <p:nvPr/>
          </p:nvSpPr>
          <p:spPr>
            <a:xfrm rot="2700000">
              <a:off x="7980907" y="3802084"/>
              <a:ext cx="241406" cy="241406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84"/>
            <p:cNvSpPr/>
            <p:nvPr/>
          </p:nvSpPr>
          <p:spPr>
            <a:xfrm rot="2700000">
              <a:off x="8675614" y="2932279"/>
              <a:ext cx="235467" cy="235467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84"/>
            <p:cNvSpPr/>
            <p:nvPr/>
          </p:nvSpPr>
          <p:spPr>
            <a:xfrm rot="2700000">
              <a:off x="8675614" y="3120204"/>
              <a:ext cx="235467" cy="235467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3" name="Google Shape;973;p84"/>
          <p:cNvGrpSpPr/>
          <p:nvPr/>
        </p:nvGrpSpPr>
        <p:grpSpPr>
          <a:xfrm>
            <a:off x="1462888" y="1720437"/>
            <a:ext cx="1010100" cy="1346550"/>
            <a:chOff x="1664913" y="2206137"/>
            <a:chExt cx="1010100" cy="1346550"/>
          </a:xfrm>
        </p:grpSpPr>
        <p:sp>
          <p:nvSpPr>
            <p:cNvPr id="974" name="Google Shape;974;p84"/>
            <p:cNvSpPr/>
            <p:nvPr/>
          </p:nvSpPr>
          <p:spPr>
            <a:xfrm>
              <a:off x="1664913" y="2374361"/>
              <a:ext cx="1010100" cy="1010100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84"/>
            <p:cNvSpPr/>
            <p:nvPr/>
          </p:nvSpPr>
          <p:spPr>
            <a:xfrm>
              <a:off x="1836113" y="2547013"/>
              <a:ext cx="664800" cy="6648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5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He</a:t>
              </a:r>
              <a:endParaRPr b="0" i="0" sz="25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6" name="Google Shape;976;p84"/>
            <p:cNvSpPr/>
            <p:nvPr/>
          </p:nvSpPr>
          <p:spPr>
            <a:xfrm rot="2700000">
              <a:off x="2049269" y="2256134"/>
              <a:ext cx="241406" cy="241406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84"/>
            <p:cNvSpPr/>
            <p:nvPr/>
          </p:nvSpPr>
          <p:spPr>
            <a:xfrm rot="2700000">
              <a:off x="2049269" y="3261284"/>
              <a:ext cx="241406" cy="241406"/>
            </a:xfrm>
            <a:prstGeom prst="mathPlus">
              <a:avLst>
                <a:gd fmla="val 7329" name="adj1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8" name="Google Shape;978;p84"/>
          <p:cNvSpPr txBox="1"/>
          <p:nvPr>
            <p:ph idx="1" type="body"/>
          </p:nvPr>
        </p:nvSpPr>
        <p:spPr>
          <a:xfrm>
            <a:off x="324000" y="4085675"/>
            <a:ext cx="80532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Helium (He) wuxuu leeyahay qolof buuxda oo ah 2 elektaroon (electrons), laakiin neon (Ne) iyo argon (Ar) labaduba waxay leeyihiin qolofta sare (outer shells) oo buuxda oo ah 8 elektaroon (electrons).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85"/>
          <p:cNvSpPr txBox="1"/>
          <p:nvPr>
            <p:ph idx="1" type="subTitle"/>
          </p:nvPr>
        </p:nvSpPr>
        <p:spPr>
          <a:xfrm>
            <a:off x="980575" y="3043713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Helium (He) wuxuu leeyahay kaliya 2 elektaroon (electrons) qoloftiisa sare (outer shell) (tan waxaa loo tixgaliyaa qolof buuxda (full shell)).</a:t>
            </a:r>
            <a:endParaRPr/>
          </a:p>
        </p:txBody>
      </p:sp>
      <p:sp>
        <p:nvSpPr>
          <p:cNvPr id="984" name="Google Shape;984;p85"/>
          <p:cNvSpPr txBox="1"/>
          <p:nvPr>
            <p:ph idx="2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Dhammaan atamka (atoms) curiye kasta (element) ee Kooxda 0 waxay leeyihiin qolof sare (outer shell) oo buuxda oo ah 8 elektaroon (electrons).</a:t>
            </a:r>
            <a:endParaRPr/>
          </a:p>
        </p:txBody>
      </p:sp>
      <p:sp>
        <p:nvSpPr>
          <p:cNvPr id="985" name="Google Shape;985;p85"/>
          <p:cNvSpPr txBox="1"/>
          <p:nvPr>
            <p:ph idx="3" type="subTitle"/>
          </p:nvPr>
        </p:nvSpPr>
        <p:spPr>
          <a:xfrm>
            <a:off x="980575" y="3887945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Dhammaan curiyeyaasha (elements) Kooxda 0 ma laha qolofta sare (outer shells) oo buuxda oo elektaroonno (electrons) ah.</a:t>
            </a:r>
            <a:endParaRPr/>
          </a:p>
        </p:txBody>
      </p:sp>
      <p:sp>
        <p:nvSpPr>
          <p:cNvPr id="986" name="Google Shape;986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Kooxda 0: Neefsashada Gobta (Noble gases)</a:t>
            </a:r>
            <a:endParaRPr/>
          </a:p>
        </p:txBody>
      </p:sp>
      <p:pic>
        <p:nvPicPr>
          <p:cNvPr id="987" name="Google Shape;98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71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5408" y="33162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86"/>
          <p:cNvSpPr txBox="1"/>
          <p:nvPr>
            <p:ph idx="1" type="body"/>
          </p:nvPr>
        </p:nvSpPr>
        <p:spPr>
          <a:xfrm>
            <a:off x="324000" y="759300"/>
            <a:ext cx="71352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Ardayda qaar ayaa ka wada hadlaya neefsashada gobta (noble gases). Gee meesha qofka saxda ah oo cusbooneysii hadal kasta oo qalad ah.</a:t>
            </a:r>
            <a:endParaRPr sz="2000"/>
          </a:p>
        </p:txBody>
      </p:sp>
      <p:sp>
        <p:nvSpPr>
          <p:cNvPr id="994" name="Google Shape;994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Kooxda 0: Neefsashada Gobta (Noble gases)</a:t>
            </a:r>
            <a:endParaRPr sz="2000"/>
          </a:p>
        </p:txBody>
      </p:sp>
      <p:sp>
        <p:nvSpPr>
          <p:cNvPr id="995" name="Google Shape;995;p86"/>
          <p:cNvSpPr txBox="1"/>
          <p:nvPr>
            <p:ph idx="1" type="body"/>
          </p:nvPr>
        </p:nvSpPr>
        <p:spPr>
          <a:xfrm>
            <a:off x="1506000" y="1537900"/>
            <a:ext cx="6112800" cy="311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Cali: Kooxda 0 waa tiirka midig ee ugu dambeeya ee shaxda (periodic table). Dhammaantood waxay leeyihiin qolof sare oo buuxda, taasoo ka dhigaysa kuwo deggan (stable).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Cabdi: Helium wuxuu leeyahay 2 electrons qolofkiisa koowaad. Neon wuxuu leeyahay 8 electrons qolofkiisa labaad.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Suad: Curiyeyaasha (elements) kooxda 0 waxay ku yaalliin tiirka koowaad waxayna yihiin kuwo aan degganayn (unstable) sababtoo ah qolof sare oo aan buuxin.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Layla: Helium wuxuu leeyahay 2 electrons taasoo ka dhigaysa mid deggan (stable), sida argon oo kale.</a:t>
            </a:r>
            <a:r>
              <a:rPr lang="en-GB" sz="1100">
                <a:latin typeface="Lexend"/>
              </a:rPr>
              <a:t/>
            </a:r>
            <a:endParaRPr b="1" sz="1800"/>
          </a:p>
        </p:txBody>
      </p:sp>
      <p:pic>
        <p:nvPicPr>
          <p:cNvPr id="996" name="Google Shape;996;p8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99512" y="1572874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86"/>
          <p:cNvSpPr txBox="1"/>
          <p:nvPr/>
        </p:nvSpPr>
        <p:spPr>
          <a:xfrm>
            <a:off x="228603" y="2425500"/>
            <a:ext cx="11484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98" name="Google Shape;998;p8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946371" y="1537900"/>
            <a:ext cx="798316" cy="896106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86"/>
          <p:cNvSpPr txBox="1"/>
          <p:nvPr/>
        </p:nvSpPr>
        <p:spPr>
          <a:xfrm>
            <a:off x="7771328" y="2367625"/>
            <a:ext cx="11484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00" name="Google Shape;1000;p8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22715" y="3239988"/>
            <a:ext cx="807760" cy="89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001" name="Google Shape;1001;p86"/>
          <p:cNvSpPr txBox="1"/>
          <p:nvPr/>
        </p:nvSpPr>
        <p:spPr>
          <a:xfrm>
            <a:off x="152403" y="4011725"/>
            <a:ext cx="11484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02" name="Google Shape;1002;p8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941652" y="3078152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86"/>
          <p:cNvSpPr txBox="1"/>
          <p:nvPr/>
        </p:nvSpPr>
        <p:spPr>
          <a:xfrm>
            <a:off x="7695125" y="4121950"/>
            <a:ext cx="1148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87"/>
          <p:cNvSpPr txBox="1"/>
          <p:nvPr>
            <p:ph idx="1" type="body"/>
          </p:nvPr>
        </p:nvSpPr>
        <p:spPr>
          <a:xfrm>
            <a:off x="324000" y="759300"/>
            <a:ext cx="71352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Qaar ka mid ah ardayda ayaa ka wada hadlaya gaasaska goobta (noble gases). Gee qofka saxda ah oo cusbooneysii hadal kasta oo qalad ah.</a:t>
            </a:r>
            <a:endParaRPr sz="2000"/>
          </a:p>
        </p:txBody>
      </p:sp>
      <p:sp>
        <p:nvSpPr>
          <p:cNvPr id="1009" name="Google Shape;1009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Kooxda 0: Gaasaska goobta (Noble gases)</a:t>
            </a:r>
            <a:endParaRPr sz="2000"/>
          </a:p>
        </p:txBody>
      </p:sp>
      <p:sp>
        <p:nvSpPr>
          <p:cNvPr id="1010" name="Google Shape;1010;p87"/>
          <p:cNvSpPr txBox="1"/>
          <p:nvPr>
            <p:ph idx="1" type="body"/>
          </p:nvPr>
        </p:nvSpPr>
        <p:spPr>
          <a:xfrm>
            <a:off x="1506000" y="1537900"/>
            <a:ext cx="6112800" cy="311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Cali: Kooxda 0 waa tiirka midig ee ugu dambeeya ee shaxda (periodic table). Dhammaantood waxay leeyihiin qolof sare oo buuxda, taasoo ka dhigaysa kuwo deggan (stable).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Cabdi: Helium wuxuu leeyahay 2 electrons qolofkiisa koowaad. Neon wuxuu leeyahay 8 electrons qolofkiisa labaad.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Suad: Curiyeyaasha (elements) kooxda 0 waxay ku yaalliin tiirka koowaad waxayna yihiin kuwo aan degganayn (unstable) sababtoo ah qolof sare oo aan buuxin.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Layla: Helium wuxuu leeyahay 2 electrons taasoo ka dhigaysa mid deggan (stable), sida argon oo kale.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1011" name="Google Shape;1011;p8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99512" y="1572874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87"/>
          <p:cNvSpPr txBox="1"/>
          <p:nvPr/>
        </p:nvSpPr>
        <p:spPr>
          <a:xfrm>
            <a:off x="228603" y="2425500"/>
            <a:ext cx="11484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3" name="Google Shape;1013;p8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946371" y="1537900"/>
            <a:ext cx="798316" cy="896106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87"/>
          <p:cNvSpPr txBox="1"/>
          <p:nvPr/>
        </p:nvSpPr>
        <p:spPr>
          <a:xfrm>
            <a:off x="7771328" y="2367625"/>
            <a:ext cx="11484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5" name="Google Shape;1015;p8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2715" y="3239988"/>
            <a:ext cx="807760" cy="89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87"/>
          <p:cNvSpPr txBox="1"/>
          <p:nvPr/>
        </p:nvSpPr>
        <p:spPr>
          <a:xfrm>
            <a:off x="152403" y="4011725"/>
            <a:ext cx="11484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7" name="Google Shape;1017;p8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941652" y="3078152"/>
            <a:ext cx="807750" cy="10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8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4592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8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459208" y="25089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87"/>
          <p:cNvSpPr txBox="1"/>
          <p:nvPr/>
        </p:nvSpPr>
        <p:spPr>
          <a:xfrm>
            <a:off x="1403100" y="2918525"/>
            <a:ext cx="6425100" cy="699900"/>
          </a:xfrm>
          <a:prstGeom prst="rect">
            <a:avLst/>
          </a:prstGeom>
          <a:solidFill>
            <a:srgbClr val="F3EEFA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Curiyeyaasha (elements) kooxda 0 waxay ku yaalliin tiirka midig ee ugu dambeeya, ma aha kan koowaad. Waxay aad u deggan yihiin (stable) sababtoo ah qolof sare oo buuxda.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1" name="Google Shape;1021;p87"/>
          <p:cNvSpPr txBox="1"/>
          <p:nvPr/>
        </p:nvSpPr>
        <p:spPr>
          <a:xfrm>
            <a:off x="1362875" y="3735850"/>
            <a:ext cx="6543600" cy="699900"/>
          </a:xfrm>
          <a:prstGeom prst="rect">
            <a:avLst/>
          </a:prstGeom>
          <a:solidFill>
            <a:srgbClr val="F3EEFA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Helium wuxuu leeyahay 2 electrons qolofkiisa sare, laakiin argon wuxuu leeyahay 8 electrons qolofkiisa sare. Labaduba waa kuwo deggan (stable).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2" name="Google Shape;1022;p87"/>
          <p:cNvSpPr txBox="1"/>
          <p:nvPr/>
        </p:nvSpPr>
        <p:spPr>
          <a:xfrm>
            <a:off x="7695125" y="4121950"/>
            <a:ext cx="1148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8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Kooxda 0: Gaasaska goobta (Noble gases)</a:t>
            </a:r>
            <a:endParaRPr/>
          </a:p>
        </p:txBody>
      </p:sp>
      <p:sp>
        <p:nvSpPr>
          <p:cNvPr id="1028" name="Google Shape;1028;p8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Sifooyinka iyo isticmaalka</a:t>
            </a:r>
            <a:endParaRPr/>
          </a:p>
        </p:txBody>
      </p:sp>
      <p:sp>
        <p:nvSpPr>
          <p:cNvPr id="1029" name="Google Shape;1029;p8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Kooxda 0 (Neefsasha Gobanimada) (Group 0 (Noble gases))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030" name="Google Shape;103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0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89"/>
          <p:cNvSpPr txBox="1"/>
          <p:nvPr>
            <p:ph idx="1" type="body"/>
          </p:nvPr>
        </p:nvSpPr>
        <p:spPr>
          <a:xfrm>
            <a:off x="324000" y="759300"/>
            <a:ext cx="71352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Curiyeyaasha (elements) Kooxda 0 waxay u jiraan sida neefo aan midab lahayn, monatomic (monatomic) ah heerkulka qolka iyo cadaadiska.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36" name="Google Shape;1036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Guryaha iyo isticmaalka (Properties and uses)</a:t>
            </a:r>
            <a:endParaRPr/>
          </a:p>
        </p:txBody>
      </p:sp>
      <p:sp>
        <p:nvSpPr>
          <p:cNvPr id="1037" name="Google Shape;1037;p89"/>
          <p:cNvSpPr txBox="1"/>
          <p:nvPr>
            <p:ph idx="1" type="body"/>
          </p:nvPr>
        </p:nvSpPr>
        <p:spPr>
          <a:xfrm>
            <a:off x="324000" y="1982975"/>
            <a:ext cx="4199400" cy="189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Atamka (atoms) uma baahna inay ku xirmaan atamyo kale si ay u sameeyaan molecules (molecules), sababtoo ah waxay leeyihiin qolof sare oo buuxda oo elektaroon ah (electrons) waxayna aad u deggan yihiin.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38" name="Google Shape;1038;p89"/>
          <p:cNvSpPr txBox="1"/>
          <p:nvPr/>
        </p:nvSpPr>
        <p:spPr>
          <a:xfrm>
            <a:off x="4170850" y="1810400"/>
            <a:ext cx="3733200" cy="18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89"/>
          <p:cNvSpPr txBox="1"/>
          <p:nvPr/>
        </p:nvSpPr>
        <p:spPr>
          <a:xfrm>
            <a:off x="324000" y="4350325"/>
            <a:ext cx="80979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waxay sidoo kale ka dhigaysaa iyaga kuwo kiimiko ahaan aan falcelin (chemically inert (unreactive)).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89"/>
          <p:cNvSpPr txBox="1"/>
          <p:nvPr/>
        </p:nvSpPr>
        <p:spPr>
          <a:xfrm>
            <a:off x="5212950" y="2125075"/>
            <a:ext cx="3193800" cy="1949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89"/>
          <p:cNvSpPr/>
          <p:nvPr/>
        </p:nvSpPr>
        <p:spPr>
          <a:xfrm>
            <a:off x="5571600" y="2306713"/>
            <a:ext cx="357600" cy="350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42" name="Google Shape;1042;p89"/>
          <p:cNvCxnSpPr/>
          <p:nvPr/>
        </p:nvCxnSpPr>
        <p:spPr>
          <a:xfrm flipH="1">
            <a:off x="7119131" y="2005752"/>
            <a:ext cx="357600" cy="558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3" name="Google Shape;1043;p89"/>
          <p:cNvSpPr txBox="1"/>
          <p:nvPr/>
        </p:nvSpPr>
        <p:spPr>
          <a:xfrm>
            <a:off x="6660075" y="1232400"/>
            <a:ext cx="2160000" cy="6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monatomic (atam keli ah) (monatomic (single atoms))</a:t>
            </a:r>
            <a:b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89"/>
          <p:cNvSpPr/>
          <p:nvPr/>
        </p:nvSpPr>
        <p:spPr>
          <a:xfrm>
            <a:off x="6148800" y="2677200"/>
            <a:ext cx="357600" cy="350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89"/>
          <p:cNvSpPr/>
          <p:nvPr/>
        </p:nvSpPr>
        <p:spPr>
          <a:xfrm>
            <a:off x="6450600" y="3437563"/>
            <a:ext cx="357600" cy="350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89"/>
          <p:cNvSpPr/>
          <p:nvPr/>
        </p:nvSpPr>
        <p:spPr>
          <a:xfrm>
            <a:off x="7753625" y="2306713"/>
            <a:ext cx="357600" cy="350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89"/>
          <p:cNvSpPr/>
          <p:nvPr/>
        </p:nvSpPr>
        <p:spPr>
          <a:xfrm>
            <a:off x="5451600" y="3481500"/>
            <a:ext cx="357600" cy="350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89"/>
          <p:cNvSpPr/>
          <p:nvPr/>
        </p:nvSpPr>
        <p:spPr>
          <a:xfrm>
            <a:off x="7119125" y="3131088"/>
            <a:ext cx="357600" cy="350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89"/>
          <p:cNvSpPr/>
          <p:nvPr/>
        </p:nvSpPr>
        <p:spPr>
          <a:xfrm>
            <a:off x="7816800" y="3526475"/>
            <a:ext cx="357600" cy="350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89"/>
          <p:cNvSpPr/>
          <p:nvPr/>
        </p:nvSpPr>
        <p:spPr>
          <a:xfrm>
            <a:off x="6867500" y="2548950"/>
            <a:ext cx="357600" cy="350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90"/>
          <p:cNvSpPr txBox="1"/>
          <p:nvPr>
            <p:ph idx="1" type="body"/>
          </p:nvPr>
        </p:nvSpPr>
        <p:spPr>
          <a:xfrm>
            <a:off x="324000" y="697925"/>
            <a:ext cx="7135200" cy="11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Curiyeyaasha (elements) Kooxda 0 waxay muujiyaan isbeddellada (trends) guryaha qaarkood.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56" name="Google Shape;1056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Guryaha iyo isticmaalka (Properties and uses)</a:t>
            </a:r>
            <a:endParaRPr/>
          </a:p>
        </p:txBody>
      </p:sp>
      <p:sp>
        <p:nvSpPr>
          <p:cNvPr id="1057" name="Google Shape;1057;p90"/>
          <p:cNvSpPr txBox="1"/>
          <p:nvPr/>
        </p:nvSpPr>
        <p:spPr>
          <a:xfrm>
            <a:off x="6562400" y="1781000"/>
            <a:ext cx="2202900" cy="19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Heerarka karkarinta (Boiling points) waxay kordhaan hoos u dhaca kooxda, tusaale ahaan waxay u dhowaadaan 0oC.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30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8" name="Google Shape;1058;p90"/>
          <p:cNvGrpSpPr/>
          <p:nvPr/>
        </p:nvGrpSpPr>
        <p:grpSpPr>
          <a:xfrm>
            <a:off x="542960" y="1080000"/>
            <a:ext cx="6189940" cy="3810600"/>
            <a:chOff x="542960" y="1080000"/>
            <a:chExt cx="6189940" cy="3810600"/>
          </a:xfrm>
        </p:grpSpPr>
        <p:pic>
          <p:nvPicPr>
            <p:cNvPr id="1059" name="Google Shape;1059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34600" y="1499375"/>
              <a:ext cx="5420525" cy="3237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0" name="Google Shape;1060;p90"/>
            <p:cNvSpPr/>
            <p:nvPr/>
          </p:nvSpPr>
          <p:spPr>
            <a:xfrm rot="5400000">
              <a:off x="3845550" y="2197800"/>
              <a:ext cx="504000" cy="48816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1" name="Google Shape;1061;p90"/>
            <p:cNvSpPr/>
            <p:nvPr/>
          </p:nvSpPr>
          <p:spPr>
            <a:xfrm>
              <a:off x="1025475" y="1394850"/>
              <a:ext cx="735600" cy="34257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2" name="Google Shape;1062;p90"/>
            <p:cNvSpPr txBox="1"/>
            <p:nvPr/>
          </p:nvSpPr>
          <p:spPr>
            <a:xfrm>
              <a:off x="1907100" y="1080000"/>
              <a:ext cx="4825800" cy="50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He Ne Ar Kr Xe Rn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3" name="Google Shape;1063;p90"/>
            <p:cNvSpPr txBox="1"/>
            <p:nvPr/>
          </p:nvSpPr>
          <p:spPr>
            <a:xfrm>
              <a:off x="2763875" y="4341100"/>
              <a:ext cx="2631000" cy="31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Curiyeyaasha (elements) Kooxda 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4" name="Google Shape;1064;p90"/>
            <p:cNvSpPr txBox="1"/>
            <p:nvPr/>
          </p:nvSpPr>
          <p:spPr>
            <a:xfrm>
              <a:off x="1310850" y="1464750"/>
              <a:ext cx="4056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5" name="Google Shape;1065;p90"/>
            <p:cNvSpPr txBox="1"/>
            <p:nvPr/>
          </p:nvSpPr>
          <p:spPr>
            <a:xfrm>
              <a:off x="1060950" y="1921950"/>
              <a:ext cx="6555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-5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6" name="Google Shape;1066;p90"/>
            <p:cNvSpPr txBox="1"/>
            <p:nvPr/>
          </p:nvSpPr>
          <p:spPr>
            <a:xfrm>
              <a:off x="813650" y="2379150"/>
              <a:ext cx="9027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-100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7" name="Google Shape;1067;p90"/>
            <p:cNvSpPr txBox="1"/>
            <p:nvPr/>
          </p:nvSpPr>
          <p:spPr>
            <a:xfrm>
              <a:off x="853650" y="2836350"/>
              <a:ext cx="8628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-150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8" name="Google Shape;1068;p90"/>
            <p:cNvSpPr txBox="1"/>
            <p:nvPr/>
          </p:nvSpPr>
          <p:spPr>
            <a:xfrm>
              <a:off x="765150" y="3293550"/>
              <a:ext cx="9513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-200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9" name="Google Shape;1069;p90"/>
            <p:cNvSpPr txBox="1"/>
            <p:nvPr/>
          </p:nvSpPr>
          <p:spPr>
            <a:xfrm>
              <a:off x="649000" y="3750750"/>
              <a:ext cx="10674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-250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0" name="Google Shape;1070;p90"/>
            <p:cNvSpPr txBox="1"/>
            <p:nvPr/>
          </p:nvSpPr>
          <p:spPr>
            <a:xfrm>
              <a:off x="765225" y="4284150"/>
              <a:ext cx="951300" cy="31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-300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1" name="Google Shape;1071;p90"/>
            <p:cNvSpPr/>
            <p:nvPr/>
          </p:nvSpPr>
          <p:spPr>
            <a:xfrm>
              <a:off x="1008850" y="1516925"/>
              <a:ext cx="5420400" cy="33036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2" name="Google Shape;1072;p90"/>
            <p:cNvSpPr txBox="1"/>
            <p:nvPr/>
          </p:nvSpPr>
          <p:spPr>
            <a:xfrm rot="-5400308">
              <a:off x="-974290" y="3024275"/>
              <a:ext cx="3345300" cy="31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Heerarka karkarinta oC (Boiling points oC)</a:t>
              </a:r>
              <a:r>
                <a:rPr baseline="30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91"/>
          <p:cNvSpPr txBox="1"/>
          <p:nvPr>
            <p:ph type="title"/>
          </p:nvPr>
        </p:nvSpPr>
        <p:spPr>
          <a:xfrm>
            <a:off x="324000" y="810000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Curiyeyaasha (elements) Kooxda 0 ee heerarka karkarintoodu ka hooseeyaan krypton (krypton) waa kuwee?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78" name="Google Shape;1078;p9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Guryaha iyo isticmaalka (Properties and uses)</a:t>
            </a:r>
            <a:endParaRPr/>
          </a:p>
        </p:txBody>
      </p:sp>
      <p:sp>
        <p:nvSpPr>
          <p:cNvPr id="1079" name="Google Shape;1079;p9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helium (helium)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80" name="Google Shape;1080;p9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radon (radon)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81" name="Google Shape;1081;p9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argon (argon)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82" name="Google Shape;1082;p91"/>
          <p:cNvSpPr txBox="1"/>
          <p:nvPr>
            <p:ph idx="5" type="subTitle"/>
          </p:nvPr>
        </p:nvSpPr>
        <p:spPr>
          <a:xfrm>
            <a:off x="1034425" y="4113825"/>
            <a:ext cx="69621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neon (neon)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083" name="Google Shape;1083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0383" y="1620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3683" y="328663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1783" y="40550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Guryaha iyo isticmaalka (Properties and uses)</a:t>
            </a:r>
            <a:endParaRPr/>
          </a:p>
        </p:txBody>
      </p:sp>
      <p:sp>
        <p:nvSpPr>
          <p:cNvPr id="1091" name="Google Shape;1091;p92"/>
          <p:cNvSpPr txBox="1"/>
          <p:nvPr/>
        </p:nvSpPr>
        <p:spPr>
          <a:xfrm>
            <a:off x="324000" y="679025"/>
            <a:ext cx="71352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Kordhinta heerka karkarinta waxaa u sabab ah: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2" name="Google Shape;1092;p92"/>
          <p:cNvCxnSpPr>
            <a:stCxn id="1093" idx="7"/>
            <a:endCxn id="1093" idx="7"/>
          </p:cNvCxnSpPr>
          <p:nvPr/>
        </p:nvCxnSpPr>
        <p:spPr>
          <a:xfrm>
            <a:off x="1194120" y="2921016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3" name="Google Shape;1093;p92"/>
          <p:cNvSpPr/>
          <p:nvPr/>
        </p:nvSpPr>
        <p:spPr>
          <a:xfrm>
            <a:off x="621300" y="2824625"/>
            <a:ext cx="671100" cy="658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92"/>
          <p:cNvSpPr/>
          <p:nvPr/>
        </p:nvSpPr>
        <p:spPr>
          <a:xfrm>
            <a:off x="2009525" y="2824625"/>
            <a:ext cx="671100" cy="658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5" name="Google Shape;1095;p92"/>
          <p:cNvCxnSpPr/>
          <p:nvPr/>
        </p:nvCxnSpPr>
        <p:spPr>
          <a:xfrm>
            <a:off x="1776872" y="2940875"/>
            <a:ext cx="11100" cy="3810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6" name="Google Shape;1096;p92"/>
          <p:cNvCxnSpPr/>
          <p:nvPr/>
        </p:nvCxnSpPr>
        <p:spPr>
          <a:xfrm>
            <a:off x="1531241" y="2940875"/>
            <a:ext cx="11100" cy="3810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7" name="Google Shape;1097;p92"/>
          <p:cNvCxnSpPr/>
          <p:nvPr/>
        </p:nvCxnSpPr>
        <p:spPr>
          <a:xfrm>
            <a:off x="1654056" y="2940875"/>
            <a:ext cx="11100" cy="3810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8" name="Google Shape;1098;p92"/>
          <p:cNvCxnSpPr/>
          <p:nvPr/>
        </p:nvCxnSpPr>
        <p:spPr>
          <a:xfrm>
            <a:off x="1408425" y="2940875"/>
            <a:ext cx="11100" cy="3810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9" name="Google Shape;1099;p92"/>
          <p:cNvCxnSpPr/>
          <p:nvPr/>
        </p:nvCxnSpPr>
        <p:spPr>
          <a:xfrm>
            <a:off x="1899688" y="2940875"/>
            <a:ext cx="11100" cy="3810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0" name="Google Shape;1100;p92"/>
          <p:cNvSpPr/>
          <p:nvPr/>
        </p:nvSpPr>
        <p:spPr>
          <a:xfrm>
            <a:off x="4184000" y="2699500"/>
            <a:ext cx="1484100" cy="1419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92"/>
          <p:cNvSpPr/>
          <p:nvPr/>
        </p:nvSpPr>
        <p:spPr>
          <a:xfrm>
            <a:off x="6196625" y="2649575"/>
            <a:ext cx="1484100" cy="1419300"/>
          </a:xfrm>
          <a:prstGeom prst="ellipse">
            <a:avLst/>
          </a:prstGeom>
          <a:solidFill>
            <a:schemeClr val="accent5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2" name="Google Shape;1102;p92"/>
          <p:cNvCxnSpPr/>
          <p:nvPr/>
        </p:nvCxnSpPr>
        <p:spPr>
          <a:xfrm>
            <a:off x="5748875" y="2825738"/>
            <a:ext cx="4500" cy="11115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3" name="Google Shape;1103;p92"/>
          <p:cNvSpPr txBox="1"/>
          <p:nvPr/>
        </p:nvSpPr>
        <p:spPr>
          <a:xfrm>
            <a:off x="2303175" y="4080425"/>
            <a:ext cx="38148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xoogagga daciifka ah ee soo jiidashada (weak forces of attraction) ee u dhexeeya atamka (atoms)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4" name="Google Shape;1104;p92"/>
          <p:cNvCxnSpPr>
            <a:stCxn id="1103" idx="1"/>
          </p:cNvCxnSpPr>
          <p:nvPr/>
        </p:nvCxnSpPr>
        <p:spPr>
          <a:xfrm rot="10800000">
            <a:off x="1570575" y="3311525"/>
            <a:ext cx="732600" cy="959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5" name="Google Shape;1105;p92"/>
          <p:cNvCxnSpPr/>
          <p:nvPr/>
        </p:nvCxnSpPr>
        <p:spPr>
          <a:xfrm flipH="1" rot="10800000">
            <a:off x="5789425" y="3980075"/>
            <a:ext cx="181200" cy="251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6" name="Google Shape;1106;p92"/>
          <p:cNvSpPr txBox="1"/>
          <p:nvPr/>
        </p:nvSpPr>
        <p:spPr>
          <a:xfrm>
            <a:off x="433500" y="1123225"/>
            <a:ext cx="83877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atamka (atoms) oo ku kordhaya cabbirka hoos u dhaca kooxda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92"/>
          <p:cNvSpPr txBox="1"/>
          <p:nvPr/>
        </p:nvSpPr>
        <p:spPr>
          <a:xfrm>
            <a:off x="433500" y="1594244"/>
            <a:ext cx="86706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xoogagga soo jiidashada ee u dhexeeya atamka waaweyn ayaa ka xoog badan (forces of attraction)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92"/>
          <p:cNvSpPr txBox="1"/>
          <p:nvPr/>
        </p:nvSpPr>
        <p:spPr>
          <a:xfrm>
            <a:off x="433500" y="2065263"/>
            <a:ext cx="80625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tamar badan ayaa loo baahan yahay si looga gudbo xoogagga ka xooggan (forces)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9" name="Google Shape;1109;p92"/>
          <p:cNvCxnSpPr/>
          <p:nvPr/>
        </p:nvCxnSpPr>
        <p:spPr>
          <a:xfrm>
            <a:off x="5839500" y="2825738"/>
            <a:ext cx="4500" cy="11115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0" name="Google Shape;1110;p92"/>
          <p:cNvCxnSpPr/>
          <p:nvPr/>
        </p:nvCxnSpPr>
        <p:spPr>
          <a:xfrm>
            <a:off x="5930125" y="2825738"/>
            <a:ext cx="4500" cy="11115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1" name="Google Shape;1111;p92"/>
          <p:cNvCxnSpPr/>
          <p:nvPr/>
        </p:nvCxnSpPr>
        <p:spPr>
          <a:xfrm>
            <a:off x="6020750" y="2825738"/>
            <a:ext cx="4500" cy="11115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2" name="Google Shape;1112;p92"/>
          <p:cNvCxnSpPr/>
          <p:nvPr/>
        </p:nvCxnSpPr>
        <p:spPr>
          <a:xfrm>
            <a:off x="6111375" y="2825738"/>
            <a:ext cx="4500" cy="11115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3"/>
          <p:cNvSpPr txBox="1"/>
          <p:nvPr>
            <p:ph idx="1" type="subTitle"/>
          </p:nvPr>
        </p:nvSpPr>
        <p:spPr>
          <a:xfrm>
            <a:off x="324000" y="1028275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Molekyuulada curiyeyaasha Group 0 waxay leeyihiin xoogag tabar yar oo u dhexeeya atamka (elements)</a:t>
            </a:r>
            <a:endParaRPr/>
          </a:p>
        </p:txBody>
      </p:sp>
      <p:sp>
        <p:nvSpPr>
          <p:cNvPr id="1118" name="Google Shape;1118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iyo isticmaalka (Properties and uses)</a:t>
            </a:r>
            <a:endParaRPr/>
          </a:p>
        </p:txBody>
      </p:sp>
      <p:sp>
        <p:nvSpPr>
          <p:cNvPr id="1119" name="Google Shape;1119;p93"/>
          <p:cNvSpPr txBox="1"/>
          <p:nvPr>
            <p:ph idx="2" type="subTitle"/>
          </p:nvPr>
        </p:nvSpPr>
        <p:spPr>
          <a:xfrm>
            <a:off x="980575" y="3122488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Curiyeyaasha Group 0 waa monatomic waxayna leeyihiin xoogag tabar yar oo u dhexeeya atamkooda (elements)</a:t>
            </a:r>
            <a:endParaRPr/>
          </a:p>
        </p:txBody>
      </p:sp>
      <p:sp>
        <p:nvSpPr>
          <p:cNvPr id="1120" name="Google Shape;1120;p93"/>
          <p:cNvSpPr txBox="1"/>
          <p:nvPr>
            <p:ph idx="3" type="subTitle"/>
          </p:nvPr>
        </p:nvSpPr>
        <p:spPr>
          <a:xfrm>
            <a:off x="980575" y="3966720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Curiyeyaasha Group 0 waa diatomic waxayna leeyihiin xirmo xooggan oo u dhexeeya atamka (elements)</a:t>
            </a:r>
            <a:endParaRPr/>
          </a:p>
        </p:txBody>
      </p:sp>
      <p:pic>
        <p:nvPicPr>
          <p:cNvPr id="1121" name="Google Shape;1121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2183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7558" y="3240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94"/>
          <p:cNvSpPr txBox="1"/>
          <p:nvPr>
            <p:ph idx="1" type="body"/>
          </p:nvPr>
        </p:nvSpPr>
        <p:spPr>
          <a:xfrm>
            <a:off x="279175" y="759300"/>
            <a:ext cx="71799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Curiyeyaasha Group 0 sidoo kale waxay muujiyaan isbeddelka cufnaanta (density)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28" name="Google Shape;1128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Sifooyinka iyo isticmaalka (Properties and uses)</a:t>
            </a:r>
            <a:endParaRPr/>
          </a:p>
        </p:txBody>
      </p:sp>
      <p:sp>
        <p:nvSpPr>
          <p:cNvPr id="1129" name="Google Shape;1129;p94"/>
          <p:cNvSpPr txBox="1"/>
          <p:nvPr/>
        </p:nvSpPr>
        <p:spPr>
          <a:xfrm>
            <a:off x="6784200" y="1333925"/>
            <a:ext cx="2160600" cy="28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Maadaama Group 0 ay yihiin gaasas, qaybahoodu waa kala fogaansho, sidaas darteed dhammaantood waxay leeyihiin cufnaan hoose (density)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30" name="Google Shape;1130;p94"/>
          <p:cNvPicPr preferRelativeResize="0"/>
          <p:nvPr/>
        </p:nvPicPr>
        <p:blipFill rotWithShape="1">
          <a:blip r:embed="rId3">
            <a:alphaModFix/>
          </a:blip>
          <a:srcRect b="0" l="0" r="12831" t="0"/>
          <a:stretch/>
        </p:blipFill>
        <p:spPr>
          <a:xfrm>
            <a:off x="2887200" y="1333913"/>
            <a:ext cx="3577850" cy="2732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94"/>
          <p:cNvSpPr txBox="1"/>
          <p:nvPr/>
        </p:nvSpPr>
        <p:spPr>
          <a:xfrm>
            <a:off x="363450" y="4116175"/>
            <a:ext cx="7934400" cy="8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Helium waxaa loo isticmaalaa buufinnada sababtoo ah waa ka cufnaan yar hawada sidaas darteed wuu dhabbi doonaa (density)</a:t>
            </a:r>
            <a:b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2" name="Google Shape;1132;p94"/>
          <p:cNvSpPr txBox="1"/>
          <p:nvPr/>
        </p:nvSpPr>
        <p:spPr>
          <a:xfrm>
            <a:off x="199200" y="1852650"/>
            <a:ext cx="2160600" cy="16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Cufnaantu waa cufka walaxda qaybkiiba halbeeg (density)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95"/>
          <p:cNvSpPr txBox="1"/>
          <p:nvPr>
            <p:ph type="title"/>
          </p:nvPr>
        </p:nvSpPr>
        <p:spPr>
          <a:xfrm>
            <a:off x="324000" y="756150"/>
            <a:ext cx="69999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Hoos u dhaca kooxda, cufka atamka curiyeyaasha Group 0 waa ... (mass)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138" name="Google Shape;1138;p9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Sifooyinka iyo isticmaalka (Properties and uses)</a:t>
            </a:r>
            <a:endParaRPr/>
          </a:p>
        </p:txBody>
      </p:sp>
      <p:sp>
        <p:nvSpPr>
          <p:cNvPr id="1139" name="Google Shape;1139;p9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hoos u dhacaa (decreases)</a:t>
            </a:r>
            <a:endParaRPr/>
          </a:p>
        </p:txBody>
      </p:sp>
      <p:sp>
        <p:nvSpPr>
          <p:cNvPr id="1140" name="Google Shape;1140;p9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 muujinayo qaab (shows no pattern)</a:t>
            </a:r>
            <a:endParaRPr/>
          </a:p>
        </p:txBody>
      </p:sp>
      <p:sp>
        <p:nvSpPr>
          <p:cNvPr id="1141" name="Google Shape;1141;p9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 u kacaa (increases)</a:t>
            </a:r>
            <a:endParaRPr/>
          </a:p>
        </p:txBody>
      </p:sp>
      <p:pic>
        <p:nvPicPr>
          <p:cNvPr id="1142" name="Google Shape;1142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208" y="36724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96"/>
          <p:cNvSpPr txBox="1"/>
          <p:nvPr>
            <p:ph idx="1" type="body"/>
          </p:nvPr>
        </p:nvSpPr>
        <p:spPr>
          <a:xfrm>
            <a:off x="324000" y="759300"/>
            <a:ext cx="7135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Cufnaanta curiyeyaasha Group 0 waxay kor u kacdaa hoos u dhaca kooxda (density)</a:t>
            </a:r>
            <a:endParaRPr sz="1900"/>
          </a:p>
        </p:txBody>
      </p:sp>
      <p:sp>
        <p:nvSpPr>
          <p:cNvPr id="1148" name="Google Shape;1148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Sifooyinka iyo isticmaalka (Properties and uses)</a:t>
            </a:r>
            <a:endParaRPr/>
          </a:p>
        </p:txBody>
      </p:sp>
      <p:sp>
        <p:nvSpPr>
          <p:cNvPr id="1149" name="Google Shape;1149;p96"/>
          <p:cNvSpPr txBox="1"/>
          <p:nvPr/>
        </p:nvSpPr>
        <p:spPr>
          <a:xfrm>
            <a:off x="6914800" y="1680000"/>
            <a:ext cx="1905300" cy="2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Cufnaantu waxay kor u kacdaa marka cufka atamkani uu kordho (density)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50" name="Google Shape;1150;p96"/>
          <p:cNvGrpSpPr/>
          <p:nvPr/>
        </p:nvGrpSpPr>
        <p:grpSpPr>
          <a:xfrm>
            <a:off x="723300" y="1381800"/>
            <a:ext cx="6191500" cy="3114200"/>
            <a:chOff x="723300" y="1534200"/>
            <a:chExt cx="6191500" cy="3114200"/>
          </a:xfrm>
        </p:grpSpPr>
        <p:pic>
          <p:nvPicPr>
            <p:cNvPr id="1151" name="Google Shape;1151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26275" y="1534200"/>
              <a:ext cx="5488525" cy="2785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2" name="Google Shape;1152;p96"/>
            <p:cNvSpPr txBox="1"/>
            <p:nvPr/>
          </p:nvSpPr>
          <p:spPr>
            <a:xfrm>
              <a:off x="1195450" y="1537025"/>
              <a:ext cx="489300" cy="2752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53" name="Google Shape;1153;p96"/>
            <p:cNvGrpSpPr/>
            <p:nvPr/>
          </p:nvGrpSpPr>
          <p:grpSpPr>
            <a:xfrm>
              <a:off x="884775" y="1537025"/>
              <a:ext cx="803700" cy="2805900"/>
              <a:chOff x="884775" y="1537025"/>
              <a:chExt cx="803700" cy="2805900"/>
            </a:xfrm>
          </p:grpSpPr>
          <p:sp>
            <p:nvSpPr>
              <p:cNvPr id="1154" name="Google Shape;1154;p96"/>
              <p:cNvSpPr txBox="1"/>
              <p:nvPr/>
            </p:nvSpPr>
            <p:spPr>
              <a:xfrm>
                <a:off x="884775" y="1537025"/>
                <a:ext cx="803700" cy="291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12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55" name="Google Shape;1155;p96"/>
              <p:cNvSpPr txBox="1"/>
              <p:nvPr/>
            </p:nvSpPr>
            <p:spPr>
              <a:xfrm>
                <a:off x="884775" y="1918025"/>
                <a:ext cx="803700" cy="291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10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56" name="Google Shape;1156;p96"/>
              <p:cNvSpPr txBox="1"/>
              <p:nvPr/>
            </p:nvSpPr>
            <p:spPr>
              <a:xfrm>
                <a:off x="884775" y="2299025"/>
                <a:ext cx="803700" cy="291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8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57" name="Google Shape;1157;p96"/>
              <p:cNvSpPr txBox="1"/>
              <p:nvPr/>
            </p:nvSpPr>
            <p:spPr>
              <a:xfrm>
                <a:off x="884775" y="2756225"/>
                <a:ext cx="803700" cy="291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58" name="Google Shape;1158;p96"/>
              <p:cNvSpPr txBox="1"/>
              <p:nvPr/>
            </p:nvSpPr>
            <p:spPr>
              <a:xfrm>
                <a:off x="884775" y="3213425"/>
                <a:ext cx="803700" cy="291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59" name="Google Shape;1159;p96"/>
              <p:cNvSpPr txBox="1"/>
              <p:nvPr/>
            </p:nvSpPr>
            <p:spPr>
              <a:xfrm>
                <a:off x="884775" y="3594425"/>
                <a:ext cx="803700" cy="291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60" name="Google Shape;1160;p96"/>
              <p:cNvSpPr txBox="1"/>
              <p:nvPr/>
            </p:nvSpPr>
            <p:spPr>
              <a:xfrm>
                <a:off x="884775" y="4051625"/>
                <a:ext cx="803700" cy="291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0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161" name="Google Shape;1161;p96"/>
            <p:cNvSpPr txBox="1"/>
            <p:nvPr/>
          </p:nvSpPr>
          <p:spPr>
            <a:xfrm>
              <a:off x="1964550" y="4289600"/>
              <a:ext cx="4825800" cy="35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He Ne Ar Kr Xe Rn Curiyeyaasha Group 0 (elements)</a:t>
              </a:r>
              <a:b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</a:b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2" name="Google Shape;1162;p96"/>
            <p:cNvSpPr txBox="1"/>
            <p:nvPr/>
          </p:nvSpPr>
          <p:spPr>
            <a:xfrm rot="-5400000">
              <a:off x="-418500" y="2856500"/>
              <a:ext cx="2574900" cy="29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Cufnaanta g/dm3 (Density)</a:t>
              </a:r>
              <a:r>
                <a:rPr baseline="30000"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30000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3" name="Google Shape;1163;p96"/>
            <p:cNvSpPr txBox="1"/>
            <p:nvPr/>
          </p:nvSpPr>
          <p:spPr>
            <a:xfrm>
              <a:off x="1155275" y="1537025"/>
              <a:ext cx="5759400" cy="27858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97"/>
          <p:cNvSpPr txBox="1"/>
          <p:nvPr>
            <p:ph type="title"/>
          </p:nvPr>
        </p:nvSpPr>
        <p:spPr>
          <a:xfrm>
            <a:off x="324000" y="748775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Buufin ayaa lagu buuxiyay neon. Neon wuxuu leeyahay cufnaan 0.9 g/dm3. Haddii hawadu leedahay cufnaan 1.2 g/dm3 maxaa ku dhacaya buufinka? (density)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69" name="Google Shape;1169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 iyo isticmaalka (Properties and uses)</a:t>
            </a:r>
            <a:endParaRPr/>
          </a:p>
        </p:txBody>
      </p:sp>
      <p:pic>
        <p:nvPicPr>
          <p:cNvPr id="1170" name="Google Shape;1170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3525" y="2124850"/>
            <a:ext cx="973525" cy="117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Google Shape;1171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7963" y="2668925"/>
            <a:ext cx="973525" cy="117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038" y="2451050"/>
            <a:ext cx="973525" cy="117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3" name="Google Shape;1173;p97"/>
          <p:cNvSpPr txBox="1"/>
          <p:nvPr/>
        </p:nvSpPr>
        <p:spPr>
          <a:xfrm>
            <a:off x="913625" y="3307975"/>
            <a:ext cx="2120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Dhex kora (Float upwards)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4" name="Google Shape;1174;p97"/>
          <p:cNvSpPr txBox="1"/>
          <p:nvPr/>
        </p:nvSpPr>
        <p:spPr>
          <a:xfrm>
            <a:off x="3650825" y="1956000"/>
            <a:ext cx="22437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Hoos u dhaca (Sink downwards)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97"/>
          <p:cNvSpPr txBox="1"/>
          <p:nvPr/>
        </p:nvSpPr>
        <p:spPr>
          <a:xfrm>
            <a:off x="6829750" y="1832675"/>
            <a:ext cx="16218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Meeshii ku sii nagaada (Remain in one place)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6" name="Google Shape;1176;p97"/>
          <p:cNvSpPr/>
          <p:nvPr/>
        </p:nvSpPr>
        <p:spPr>
          <a:xfrm>
            <a:off x="2128325" y="2331550"/>
            <a:ext cx="435900" cy="6135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97"/>
          <p:cNvSpPr/>
          <p:nvPr/>
        </p:nvSpPr>
        <p:spPr>
          <a:xfrm rot="10800000">
            <a:off x="5042287" y="2644193"/>
            <a:ext cx="435900" cy="6135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8" name="Google Shape;1178;p97"/>
          <p:cNvSpPr/>
          <p:nvPr/>
        </p:nvSpPr>
        <p:spPr>
          <a:xfrm>
            <a:off x="6677350" y="3004800"/>
            <a:ext cx="694800" cy="3474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79" name="Google Shape;1179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933" y="41401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98"/>
          <p:cNvSpPr txBox="1"/>
          <p:nvPr>
            <p:ph idx="1" type="body"/>
          </p:nvPr>
        </p:nvSpPr>
        <p:spPr>
          <a:xfrm>
            <a:off x="324000" y="759300"/>
            <a:ext cx="7135200" cy="9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Curiyayaasha (elements) Group 0 waxay leeyihiin sifooyin kiimiko oo isku mid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Dhammaantood waa kuwa aan shidmi karin (non-flammable).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85" name="Google Shape;1185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 iyo isticmaalka (Properties and uses)</a:t>
            </a:r>
            <a:endParaRPr/>
          </a:p>
        </p:txBody>
      </p:sp>
      <p:sp>
        <p:nvSpPr>
          <p:cNvPr id="1186" name="Google Shape;1186;p98"/>
          <p:cNvSpPr txBox="1"/>
          <p:nvPr/>
        </p:nvSpPr>
        <p:spPr>
          <a:xfrm>
            <a:off x="4749600" y="3811900"/>
            <a:ext cx="40704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Argon iyo xenon waxaa loo isticmaalaa nalka (light bulbs) ee aad u kululaada.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98"/>
          <p:cNvSpPr txBox="1"/>
          <p:nvPr/>
        </p:nvSpPr>
        <p:spPr>
          <a:xfrm>
            <a:off x="468075" y="3811900"/>
            <a:ext cx="39513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Argon waxaa loo isticmaalaa inuu bixiyo jawi aan falcelin (inert atmosphere) marka la alxanayo (welding).</a:t>
            </a:r>
            <a:b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8" name="Google Shape;118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7656" y="1636575"/>
            <a:ext cx="1884249" cy="212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98"/>
          <p:cNvPicPr preferRelativeResize="0"/>
          <p:nvPr/>
        </p:nvPicPr>
        <p:blipFill rotWithShape="1">
          <a:blip r:embed="rId4">
            <a:alphaModFix/>
          </a:blip>
          <a:srcRect b="5605" l="0" r="0" t="7354"/>
          <a:stretch/>
        </p:blipFill>
        <p:spPr>
          <a:xfrm>
            <a:off x="5933825" y="1636575"/>
            <a:ext cx="1628349" cy="2126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99"/>
          <p:cNvSpPr txBox="1"/>
          <p:nvPr>
            <p:ph idx="1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 shidaal (match) la shiday la geliyo weel helium ah, waxay sababi doontaa qarax (explosion).</a:t>
            </a:r>
            <a:endParaRPr/>
          </a:p>
        </p:txBody>
      </p:sp>
      <p:sp>
        <p:nvSpPr>
          <p:cNvPr id="1195" name="Google Shape;1195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 iyo isticmaalka (Properties and uses)</a:t>
            </a:r>
            <a:endParaRPr/>
          </a:p>
        </p:txBody>
      </p:sp>
      <p:sp>
        <p:nvSpPr>
          <p:cNvPr id="1196" name="Google Shape;1196;p99"/>
          <p:cNvSpPr txBox="1"/>
          <p:nvPr>
            <p:ph idx="2" type="subTitle"/>
          </p:nvPr>
        </p:nvSpPr>
        <p:spPr>
          <a:xfrm>
            <a:off x="980575" y="3049188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Helium wuu shidi doonaa (ignite) wuxuuna siin doonaa iftiin dhalaalaya, laakiin qarax (explosion) ma jiri doono.</a:t>
            </a:r>
            <a:endParaRPr/>
          </a:p>
        </p:txBody>
      </p:sp>
      <p:sp>
        <p:nvSpPr>
          <p:cNvPr id="1197" name="Google Shape;1197;p9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Shidaalka (match) wuu dami doonaa, sababtoo ah helium waa aan shidmi karin (non-flammable).</a:t>
            </a:r>
            <a:endParaRPr/>
          </a:p>
        </p:txBody>
      </p:sp>
      <p:pic>
        <p:nvPicPr>
          <p:cNvPr id="1198" name="Google Shape;1198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7983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2258" y="39994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Sifooyin iyo isticmaalka (Properties and uses)</a:t>
            </a:r>
            <a:endParaRPr sz="2000"/>
          </a:p>
        </p:txBody>
      </p:sp>
      <p:sp>
        <p:nvSpPr>
          <p:cNvPr id="1205" name="Google Shape;1205;p100"/>
          <p:cNvSpPr txBox="1"/>
          <p:nvPr>
            <p:ph idx="1" type="body"/>
          </p:nvPr>
        </p:nvSpPr>
        <p:spPr>
          <a:xfrm>
            <a:off x="324000" y="759300"/>
            <a:ext cx="7135200" cy="89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Baadh curiyayaasha (elements) Group 0 ee soo socda oo buuxi shaxda hoose.</a:t>
            </a:r>
            <a:endParaRPr/>
          </a:p>
        </p:txBody>
      </p:sp>
      <p:graphicFrame>
        <p:nvGraphicFramePr>
          <p:cNvPr id="1206" name="Google Shape;1206;p100"/>
          <p:cNvGraphicFramePr/>
          <p:nvPr/>
        </p:nvGraphicFramePr>
        <p:xfrm>
          <a:off x="324000" y="161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{5ABA726D-4D98-4ECF-AF8D-E8BCA75FC440}</a:tableStyleId>
              </a:tblPr>
              <a:tblGrid>
                <a:gridCol w="1155300"/>
                <a:gridCol w="2375475"/>
                <a:gridCol w="2183050"/>
                <a:gridCol w="2394175"/>
              </a:tblGrid>
              <a:tr h="650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calaamad (symbol) iyo lambarka atomiga (atomic number)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sifooyinka muhiimka ah (key properties)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isticmaalka caadiga ah (common uses)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 anchor="ctr">
                    <a:solidFill>
                      <a:schemeClr val="accent5"/>
                    </a:solidFill>
                  </a:tcPr>
                </a:tc>
              </a:tr>
              <a:tr h="52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helium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  <a:tr h="506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neon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  <a:tr h="506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argon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  <a:tr h="506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krypton</a:t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  <a:tr h="506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xenon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Astaamaha iyo isticmaalka</a:t>
            </a:r>
            <a:endParaRPr sz="2000"/>
          </a:p>
        </p:txBody>
      </p:sp>
      <p:graphicFrame>
        <p:nvGraphicFramePr>
          <p:cNvPr id="1212" name="Google Shape;1212;p101"/>
          <p:cNvGraphicFramePr/>
          <p:nvPr/>
        </p:nvGraphicFramePr>
        <p:xfrm>
          <a:off x="324000" y="149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{5ABA726D-4D98-4ECF-AF8D-E8BCA75FC440}</a:tableStyleId>
              </a:tblPr>
              <a:tblGrid>
                <a:gridCol w="949850"/>
                <a:gridCol w="997050"/>
                <a:gridCol w="3503500"/>
                <a:gridCol w="2673900"/>
              </a:tblGrid>
              <a:tr h="486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calaamadda iyo AN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astaamaha muhiimka ah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isticmaalka caadiga ah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535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helium</a:t>
                      </a: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rgbClr val="0D0D0D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He, 2</a:t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gaas fudud, inert, wuxuu iftiimiyaa huruud-cad marka la koronto dhaliyo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buufinnada, isku dhafka neefsashada, qaboojinta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5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neon</a:t>
                      </a: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rgbClr val="0D0D0D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Ne, 10</a:t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gaas fudud, inert, wuxuu iftiimiyaa casaan-cad marka la koronto dhaliyo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calaamadaha neon, tilmaamayaasha danab sare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5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argon</a:t>
                      </a: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rgbClr val="0D0D0D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Ar, 18</a:t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inert, cufnaan la mid ah hawada, wuxuu iftiimiyaa violet marka la koronto dhaliyo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laambadaha, alxanka, gaashaan gaas inert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5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krypton</a:t>
                      </a: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rgbClr val="0D0D0D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Kr, 36</a:t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gaas culus, loo isticmaalo iftiinka, wuxuu iftiimiyaa buluug-cad marka la koronto dhaliyo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iftiinka, sawir qaadista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5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xenon</a:t>
                      </a:r>
                      <a:r>
                        <a:rPr lang="en-GB" sz="1600">
                          <a:solidFill>
                            <a:srgbClr val="0D0D0D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rgbClr val="0D0D0D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Xe, 54</a:t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gaas culus (heavy gas), aan falcelin (inert), wuxuu iftiimiyaa buluug marka la koronto mariyo (glows blue when electrified)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nalalka iftiinka (flash lamps), nidaamyada riixidda ion (ion propulsion systems)</a:t>
                      </a:r>
                      <a:r>
                        <a:rPr lang="en-GB" sz="1000">
                          <a:solidFill>
                            <a:srgbClr val="0D0D0D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1800">
                        <a:solidFill>
                          <a:srgbClr val="0D0D0D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36000" marL="36000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13" name="Google Shape;1213;p101"/>
          <p:cNvSpPr txBox="1"/>
          <p:nvPr>
            <p:ph idx="1" type="body"/>
          </p:nvPr>
        </p:nvSpPr>
        <p:spPr>
          <a:xfrm>
            <a:off x="324000" y="759300"/>
            <a:ext cx="7135200" cy="89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Baadh curiyeyaasha (elements) soo socda ee Kooxda 0 oo buuxi shaxda hoose.</a:t>
            </a:r>
            <a:endParaRPr sz="2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102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Gaasaska Gobta (Noble gases) waxay ku jiraan Kooxda 0 ee diiwaanka xilliyeedka (periodic table) waana kuwa aan falcelin (unreactive).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Gaasaska Gobta (Noble gases) dhamaantood waa gaas (gases) heerkulka qolka (room temperature).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Waxay leeyihiin qolof (shells) elektaroon oo dhammaystiran (complete), taasoo ka dhigaysa kuwa deggan (stable).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Markaad hoos u dhaqaaqdo Kooxda 0 curiyeyaasha (elements), cufnaanta (density) iyo barta karkarinta (boiling points) way kordhaan.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19" name="Google Shape;1219;p102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Kooxda 0 (Gaasaska Gobta - Noble gases)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