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1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FB315652-0AEA-41DD-A0D8-EBB7C00EC154}">
  <a:tblStyle styleId="{FB315652-0AEA-41DD-A0D8-EBB7C00EC154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3" name="Shape 8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4" name="Google Shape;864;g2d145c60d32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5" name="Google Shape;865;g2d145c60d32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g2d145c60d32_1_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1" name="Google Shape;871;g2d145c60d32_1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4" name="Shape 8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5" name="Google Shape;875;g2d145c60d32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6" name="Google Shape;876;g2d145c60d32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9" name="Shape 8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" name="Google Shape;880;g2d145c60d32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1" name="Google Shape;881;g2d145c60d32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d145c60d32_1_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d145c60d32_1_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5" name="Shape 8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6" name="Google Shape;896;g2d145c60d32_1_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7" name="Google Shape;897;g2d145c60d32_1_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3" name="Shape 9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4" name="Google Shape;904;g2d145c60d32_1_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5" name="Google Shape;905;g2d145c60d32_1_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g2d145c60d32_1_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3" name="Google Shape;913;g2d145c60d32_1_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2d145c60d32_1_9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2d145c60d32_1_9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0" name="Shape 9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" name="Google Shape;931;g2d145c60d32_1_1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2" name="Google Shape;932;g2d145c60d32_1_1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4" name="Shape 9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5" name="Google Shape;945;g2d145c60d32_1_91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6" name="Google Shape;946;g2d145c60d32_1_9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8" name="Shape 9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9" name="Google Shape;969;g2d145c60d32_1_9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0" name="Google Shape;970;g2d145c60d32_1_9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7" name="Shape 9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8" name="Google Shape;978;g2d145c60d32_1_9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9" name="Google Shape;979;g2d145c60d32_1_9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7" name="Shape 9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8" name="Google Shape;988;g2d145c60d32_1_19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9" name="Google Shape;989;g2d145c60d32_1_19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2d145c60d32_1_9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2d145c60d32_1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3" name="Shape 10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4" name="Google Shape;1014;g2d145c60d32_1_9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5" name="Google Shape;1015;g2d145c60d32_1_9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3" name="Shape 10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" name="Google Shape;1024;g2d145c60d32_1_28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5" name="Google Shape;1025;g2d145c60d32_1_28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9" name="Shape 10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0" name="Google Shape;1030;g2d145c60d32_1_3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1" name="Google Shape;1031;g2d145c60d32_1_3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5" name="Shape 10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6" name="Google Shape;1036;g2d145c60d32_1_19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7" name="Google Shape;1037;g2d145c60d32_1_19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3" name="Shape 10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Google Shape;1044;g2d145c60d32_1_19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5" name="Google Shape;1045;g2d145c60d32_1_19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53" name="Shape 10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" name="Google Shape;1054;g2d145c60d32_1_28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5" name="Google Shape;1055;g2d145c60d32_1_28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3" name="Shape 10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" name="Google Shape;1064;g2d145c60d32_1_19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5" name="Google Shape;1065;g2d145c60d32_1_19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6" name="Shape 10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7" name="Google Shape;1077;g2d145c60d32_1_26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8" name="Google Shape;1078;g2d145c60d32_1_26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4" name="Shape 10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" name="Google Shape;1085;g2d145c60d32_1_28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6" name="Google Shape;1086;g2d145c60d32_1_28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6" name="Shape 10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7" name="Google Shape;1097;g2d145c60d32_1_27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98" name="Google Shape;1098;g2d145c60d32_1_27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9" name="Shape 1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0" name="Google Shape;1120;g2d145c60d32_1_36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1" name="Google Shape;1121;g2d145c60d32_1_36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9" name="Shape 1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0" name="Google Shape;1130;g2d145c60d32_1_27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1" name="Google Shape;1131;g2d145c60d32_1_27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9" name="Shape 1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0" name="Google Shape;1150;g2d145c60d32_1_27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1" name="Google Shape;1151;g2d145c60d32_1_27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6" name="Shape 1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" name="Google Shape;1157;g2d145c60d32_1_27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8" name="Google Shape;1158;g2d145c60d32_1_27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g2d145c60d32_1_28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7" name="Google Shape;1167;g2d145c60d32_1_28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3" name="Shape 1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4" name="Google Shape;1174;g2d145c60d32_1_36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75" name="Google Shape;1175;g2d145c60d32_1_36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8.png"/><Relationship Id="rId4" Type="http://schemas.openxmlformats.org/officeDocument/2006/relationships/image" Target="../media/image10.png"/><Relationship Id="rId5" Type="http://schemas.openxmlformats.org/officeDocument/2006/relationships/image" Target="../media/image6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5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9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2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2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13.png"/><Relationship Id="rId4" Type="http://schemas.openxmlformats.org/officeDocument/2006/relationships/image" Target="../media/image3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21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19.png"/><Relationship Id="rId5" Type="http://schemas.openxmlformats.org/officeDocument/2006/relationships/image" Target="../media/image14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7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png"/><Relationship Id="rId3" Type="http://schemas.openxmlformats.org/officeDocument/2006/relationships/image" Target="../media/image3.png"/><Relationship Id="rId4" Type="http://schemas.openxmlformats.org/officeDocument/2006/relationships/image" Target="../media/image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5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20.png"/><Relationship Id="rId5" Type="http://schemas.openxmlformats.org/officeDocument/2006/relationships/image" Target="../media/image2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8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8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29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.png"/><Relationship Id="rId3" Type="http://schemas.openxmlformats.org/officeDocument/2006/relationships/image" Target="../media/image6.png"/><Relationship Id="rId4" Type="http://schemas.openxmlformats.org/officeDocument/2006/relationships/image" Target="../media/image27.png"/><Relationship Id="rId5" Type="http://schemas.openxmlformats.org/officeDocument/2006/relationships/image" Target="../media/image25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Relationship Id="rId3" Type="http://schemas.openxmlformats.org/officeDocument/2006/relationships/image" Target="../media/image3.png"/><Relationship Id="rId4" Type="http://schemas.openxmlformats.org/officeDocument/2006/relationships/image" Target="../media/image8.png"/><Relationship Id="rId5" Type="http://schemas.openxmlformats.org/officeDocument/2006/relationships/image" Target="../media/image1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31.png"/><Relationship Id="rId4" Type="http://schemas.openxmlformats.org/officeDocument/2006/relationships/image" Target="../media/image30.png"/><Relationship Id="rId5" Type="http://schemas.openxmlformats.org/officeDocument/2006/relationships/image" Target="../media/image34.png"/><Relationship Id="rId6" Type="http://schemas.openxmlformats.org/officeDocument/2006/relationships/image" Target="../media/image32.png"/><Relationship Id="rId7" Type="http://schemas.openxmlformats.org/officeDocument/2006/relationships/image" Target="../media/image33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9.png"/><Relationship Id="rId4" Type="http://schemas.openxmlformats.org/officeDocument/2006/relationships/image" Target="../media/image77.png"/><Relationship Id="rId5" Type="http://schemas.openxmlformats.org/officeDocument/2006/relationships/image" Target="../media/image35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77.png"/><Relationship Id="rId4" Type="http://schemas.openxmlformats.org/officeDocument/2006/relationships/image" Target="../media/image40.png"/><Relationship Id="rId5" Type="http://schemas.openxmlformats.org/officeDocument/2006/relationships/image" Target="../media/image39.png"/><Relationship Id="rId6" Type="http://schemas.openxmlformats.org/officeDocument/2006/relationships/image" Target="../media/image42.png"/><Relationship Id="rId7" Type="http://schemas.openxmlformats.org/officeDocument/2006/relationships/image" Target="../media/image35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6.png"/><Relationship Id="rId3" Type="http://schemas.openxmlformats.org/officeDocument/2006/relationships/image" Target="../media/image77.png"/><Relationship Id="rId4" Type="http://schemas.openxmlformats.org/officeDocument/2006/relationships/image" Target="../media/image43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42.png"/><Relationship Id="rId8" Type="http://schemas.openxmlformats.org/officeDocument/2006/relationships/image" Target="../media/image35.png"/><Relationship Id="rId9" Type="http://schemas.openxmlformats.org/officeDocument/2006/relationships/image" Target="../media/image37.png"/><Relationship Id="rId10" Type="http://schemas.openxmlformats.org/officeDocument/2006/relationships/image" Target="../media/image48.png"/><Relationship Id="rId11" Type="http://schemas.openxmlformats.org/officeDocument/2006/relationships/image" Target="../media/image38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6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6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6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6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46.png"/><Relationship Id="rId4" Type="http://schemas.openxmlformats.org/officeDocument/2006/relationships/image" Target="../media/image5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5.png"/><Relationship Id="rId3" Type="http://schemas.openxmlformats.org/officeDocument/2006/relationships/image" Target="../media/image47.png"/><Relationship Id="rId4" Type="http://schemas.openxmlformats.org/officeDocument/2006/relationships/image" Target="../media/image54.png"/><Relationship Id="rId5" Type="http://schemas.openxmlformats.org/officeDocument/2006/relationships/image" Target="../media/image56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Relationship Id="rId5" Type="http://schemas.openxmlformats.org/officeDocument/2006/relationships/image" Target="../media/image55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Relationship Id="rId4" Type="http://schemas.openxmlformats.org/officeDocument/2006/relationships/image" Target="../media/image56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4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4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4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4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59.png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59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59.png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59.png"/></Relationships>
</file>

<file path=ppt/slideLayouts/_rels/slideLayout6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7.png"/><Relationship Id="rId3" Type="http://schemas.openxmlformats.org/officeDocument/2006/relationships/image" Target="../media/image60.png"/></Relationships>
</file>

<file path=ppt/slideLayouts/_rels/slideLayout6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0.png"/><Relationship Id="rId3" Type="http://schemas.openxmlformats.org/officeDocument/2006/relationships/image" Target="../media/image60.png"/></Relationships>
</file>

<file path=ppt/slideLayouts/_rels/slideLayout6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9.png"/><Relationship Id="rId3" Type="http://schemas.openxmlformats.org/officeDocument/2006/relationships/image" Target="../media/image60.png"/></Relationships>
</file>

<file path=ppt/slideLayouts/_rels/slideLayout6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2.png"/><Relationship Id="rId3" Type="http://schemas.openxmlformats.org/officeDocument/2006/relationships/image" Target="../media/image60.png"/></Relationships>
</file>

<file path=ppt/slideLayouts/_rels/slideLayout6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/Relationships>
</file>

<file path=ppt/slideLayouts/_rels/slideLayout6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7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Art and design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" name="Google Shape;13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" name="Google Shape;14;p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" name="Google Shape;15;p2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" name="Google Shape;16;p2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" name="Google Shape;17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360030">
            <a:off x="6753315" y="1132068"/>
            <a:ext cx="2063340" cy="164303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2"/>
          <p:cNvPicPr preferRelativeResize="0"/>
          <p:nvPr/>
        </p:nvPicPr>
        <p:blipFill rotWithShape="1">
          <a:blip r:embed="rId5">
            <a:alphaModFix/>
          </a:blip>
          <a:srcRect b="0" l="6209" r="6209" t="0"/>
          <a:stretch/>
        </p:blipFill>
        <p:spPr>
          <a:xfrm>
            <a:off x="324000" y="4008600"/>
            <a:ext cx="17051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Art and design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4" name="Google Shape;24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5" name="Google Shape;25;p3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7" name="Google Shape;27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1" name="Google Shape;31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" name="Google Shape;32;p4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34" name="Google Shape;34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35" name="Google Shape;35;p4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itizenship" showMasterSp="0">
  <p:cSld name="Title Slide 2_1_1_1_1_1_1_1_1_1_1_5">
    <p:bg>
      <p:bgPr>
        <a:solidFill>
          <a:srgbClr val="EBEDFE"/>
        </a:solidFill>
      </p:bgPr>
    </p:bg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" name="Google Shape;37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458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Citizenship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" name="Google Shape;40;p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42" name="Google Shape;42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3" name="Google Shape;43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4" name="Google Shape;44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" name="Google Shape;45;p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6" name="Google Shape;4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25">
            <a:off x="6945328" y="787504"/>
            <a:ext cx="1710318" cy="205238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omputing" showMasterSp="0">
  <p:cSld name="Title Slide 2_1_1_1_1_1_1_1_1_1_1_3">
    <p:bg>
      <p:bgPr>
        <a:solidFill>
          <a:srgbClr val="EBEDFE"/>
        </a:solidFill>
      </p:bgPr>
    </p:bg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8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Computing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1" name="Google Shape;51;p6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3" name="Google Shape;53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54" name="Google Shape;54;p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55" name="Google Shape;55;p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" name="Google Shape;56;p6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57" name="Google Shape;57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82">
            <a:off x="6923956" y="1273792"/>
            <a:ext cx="1784155" cy="140454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Design and technology" showMasterSp="0">
  <p:cSld name="Title Slide 2_1_1_1_1_1_1_1_1_1_1_2">
    <p:bg>
      <p:bgPr>
        <a:solidFill>
          <a:srgbClr val="EBEDFE"/>
        </a:solidFill>
      </p:bgPr>
    </p:bg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Google Shape;59;p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7058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60" name="Google Shape;60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1" name="Google Shape;61;p7"/>
          <p:cNvSpPr txBox="1"/>
          <p:nvPr/>
        </p:nvSpPr>
        <p:spPr>
          <a:xfrm>
            <a:off x="323850" y="3781525"/>
            <a:ext cx="2706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Design and technology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" name="Google Shape;62;p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64" name="Google Shape;64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65" name="Google Shape;65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6" name="Google Shape;66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" name="Google Shape;67;p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68" name="Google Shape;6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2791">
            <a:off x="6884379" y="985388"/>
            <a:ext cx="1846116" cy="1852594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_2">
    <p:bg>
      <p:bgPr>
        <a:solidFill>
          <a:srgbClr val="EBEDFE"/>
        </a:solidFill>
      </p:bgPr>
    </p:bg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" name="Google Shape;72;p8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3" name="Google Shape;73;p8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75" name="Google Shape;75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76" name="Google Shape;76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French" showMasterSp="0">
  <p:cSld name="Title Slide 2_1_1_1_1_1_1_1_1_1_1_1">
    <p:bg>
      <p:bgPr>
        <a:solidFill>
          <a:srgbClr val="EBEDFE"/>
        </a:solidFill>
      </p:bgPr>
    </p:bg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7722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0" name="Google Shape;80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Faransiis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" name="Google Shape;81;p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3" name="Google Shape;83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84" name="Google Shape;84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85" name="Google Shape;85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6" name="Google Shape;86;p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87" name="Google Shape;87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88119">
            <a:off x="6742284" y="969390"/>
            <a:ext cx="2161157" cy="1915295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88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Google Shape;89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91" name="Google Shape;91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2" name="Google Shape;92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0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95" name="Google Shape;95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rman" showMasterSp="0">
  <p:cSld name="Title Slide 2_1_1_1_1_1_1_1_1_1_1_1_1">
    <p:bg>
      <p:bgPr>
        <a:solidFill>
          <a:srgbClr val="EBEDFE"/>
        </a:solidFill>
      </p:bgPr>
    </p:bg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" name="Google Shape;97;p1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9169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8" name="Google Shape;98;p1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" name="Google Shape;99;p1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German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" name="Google Shape;100;p1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02" name="Google Shape;102;p1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03" name="Google Shape;103;p1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04" name="Google Shape;104;p1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05" name="Google Shape;105;p1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06" name="Google Shape;106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6027">
            <a:off x="6626180" y="831797"/>
            <a:ext cx="2331091" cy="2089577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_2">
    <p:bg>
      <p:bgPr>
        <a:solidFill>
          <a:srgbClr val="EBEDFE"/>
        </a:solidFill>
      </p:bgPr>
    </p:bg>
    <p:spTree>
      <p:nvGrpSpPr>
        <p:cNvPr id="107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oogle Shape;108;p1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12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0" name="Google Shape;110;p1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" name="Google Shape;111;p12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13" name="Google Shape;113;p1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14" name="Google Shape;114;p12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15" name="Google Shape;115;p12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16" name="Google Shape;116;p12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17" name="Google Shape;117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_2">
    <p:bg>
      <p:bgPr>
        <a:solidFill>
          <a:srgbClr val="EBEDFE"/>
        </a:solidFill>
      </p:bgPr>
    </p:bg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9" name="Google Shape;119;p1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0" name="Google Shape;120;p1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1" name="Google Shape;121;p1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2" name="Google Shape;122;p1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24" name="Google Shape;124;p1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25" name="Google Shape;125;p1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7" name="Google Shape;127;p14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28" name="Google Shape;128;p1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29" name="Google Shape;129;p1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0" name="Google Shape;130;p14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32" name="Google Shape;132;p1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33" name="Google Shape;133;p14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al education" showMasterSp="0">
  <p:cSld name="Title Slide 2_1_1_1_1_1_1_1_1_1_1_1_1_2">
    <p:bg>
      <p:bgPr>
        <a:solidFill>
          <a:srgbClr val="EBEDFE"/>
        </a:solidFill>
      </p:bgPr>
    </p:bg>
    <p:spTree>
      <p:nvGrpSpPr>
        <p:cNvPr id="134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" name="Google Shape;135;p1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19295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36" name="Google Shape;136;p1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7" name="Google Shape;137;p15"/>
          <p:cNvSpPr txBox="1"/>
          <p:nvPr/>
        </p:nvSpPr>
        <p:spPr>
          <a:xfrm>
            <a:off x="323850" y="3781525"/>
            <a:ext cx="2456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Physical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8" name="Google Shape;138;p15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40" name="Google Shape;140;p1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41" name="Google Shape;141;p1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42" name="Google Shape;142;p1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43" name="Google Shape;143;p15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44" name="Google Shape;144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59976">
            <a:off x="6935172" y="1377298"/>
            <a:ext cx="1845860" cy="130295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_2">
    <p:bg>
      <p:bgPr>
        <a:solidFill>
          <a:srgbClr val="EBEDFE"/>
        </a:solidFill>
      </p:bgPr>
    </p:bg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48" name="Google Shape;148;p1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9" name="Google Shape;149;p16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51" name="Google Shape;151;p1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52" name="Google Shape;152;p16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53" name="Google Shape;153;p1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54" name="Google Shape;154;p16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55" name="Google Shape;155;p16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 and health education" showMasterSp="0">
  <p:cSld name="Title Slide 2_1_1_1_1_1_1_1_1_1_1_7">
    <p:bg>
      <p:bgPr>
        <a:solidFill>
          <a:srgbClr val="EBEDFE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Google Shape;157;p17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1120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58" name="Google Shape;158;p1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59" name="Google Shape;159;p17"/>
          <p:cNvSpPr txBox="1"/>
          <p:nvPr/>
        </p:nvSpPr>
        <p:spPr>
          <a:xfrm>
            <a:off x="323850" y="3781525"/>
            <a:ext cx="46233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0" name="Google Shape;160;p17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62" name="Google Shape;162;p1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63" name="Google Shape;163;p1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64" name="Google Shape;164;p1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65" name="Google Shape;165;p17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66" name="Google Shape;166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ationships, sex and health education" showMasterSp="0">
  <p:cSld name="Title Slide 2_1_1_1_1_1_1_1_1_1_1_7_1">
    <p:bg>
      <p:bgPr>
        <a:solidFill>
          <a:srgbClr val="EBEDFE"/>
        </a:solidFill>
      </p:bgPr>
    </p:bg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Google Shape;168;p1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46397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69" name="Google Shape;169;p1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0" name="Google Shape;170;p18"/>
          <p:cNvSpPr txBox="1"/>
          <p:nvPr/>
        </p:nvSpPr>
        <p:spPr>
          <a:xfrm>
            <a:off x="323850" y="3781525"/>
            <a:ext cx="5087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Relationships, sex and health education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1" name="Google Shape;171;p18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73" name="Google Shape;173;p1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74" name="Google Shape;174;p18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75" name="Google Shape;175;p1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76" name="Google Shape;176;p18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77" name="Google Shape;177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33">
            <a:off x="6814806" y="1250542"/>
            <a:ext cx="1965462" cy="1393693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Religious education" showMasterSp="0">
  <p:cSld name="Title Slide 2_1_1_1_1_1_1_1_1_1_1_1_1_1">
    <p:bg>
      <p:bgPr>
        <a:solidFill>
          <a:srgbClr val="EBEDFE"/>
        </a:solidFill>
      </p:bgPr>
    </p:bg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9" name="Google Shape;179;p1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227187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80" name="Google Shape;180;p1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1" name="Google Shape;181;p19"/>
          <p:cNvSpPr txBox="1"/>
          <p:nvPr/>
        </p:nvSpPr>
        <p:spPr>
          <a:xfrm>
            <a:off x="323850" y="3781525"/>
            <a:ext cx="27981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Waxbarashada diinta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9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84" name="Google Shape;184;p1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185" name="Google Shape;185;p1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86" name="Google Shape;186;p1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87" name="Google Shape;187;p19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188" name="Google Shape;188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003">
            <a:off x="6754136" y="1062731"/>
            <a:ext cx="2012844" cy="1854018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_2">
    <p:bg>
      <p:bgPr>
        <a:solidFill>
          <a:srgbClr val="EBEDFE"/>
        </a:solidFill>
      </p:bgPr>
    </p:bg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2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91" name="Google Shape;191;p2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92" name="Google Shape;192;p20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194" name="Google Shape;194;p2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195" name="Google Shape;195;p20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96" name="Google Shape;196;p20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197" name="Google Shape;197;p20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198" name="Google Shape;198;p20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199" name="Google Shape;199;p20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panish" showMasterSp="0">
  <p:cSld name="Title Slide 2_1_1_1_1_1_1_1_1_1_1_1_2_1">
    <p:bg>
      <p:bgPr>
        <a:solidFill>
          <a:srgbClr val="EBEDFE"/>
        </a:solidFill>
      </p:bgPr>
    </p:bg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1" name="Google Shape;201;p21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90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202" name="Google Shape;202;p21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3" name="Google Shape;203;p21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Isbaanish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21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06" name="Google Shape;206;p21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207" name="Google Shape;207;p21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208" name="Google Shape;208;p21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09" name="Google Shape;209;p21"/>
            <p:cNvSpPr/>
            <p:nvPr/>
          </p:nvSpPr>
          <p:spPr>
            <a:xfrm>
              <a:off x="6858000" y="868200"/>
              <a:ext cx="2210100" cy="21969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210" name="Google Shape;210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360339">
            <a:off x="6714634" y="840073"/>
            <a:ext cx="2165107" cy="2173929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Google Shape;212;p2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213" name="Google Shape;213;p22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4" name="Google Shape;214;p22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215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3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3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8" name="Google Shape;218;p23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9" name="Google Shape;219;p23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220" name="Google Shape;220;p23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221" name="Google Shape;221;p23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2" name="Google Shape;222;p23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3" name="Google Shape;223;p2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224" name="Google Shape;224;p23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225" name="Google Shape;225;p23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26" name="Google Shape;226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227" name="Google Shape;227;p2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2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0" name="Google Shape;230;p2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31" name="Google Shape;231;p2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2" name="Google Shape;232;p2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3" name="Google Shape;233;p2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4" name="Google Shape;234;p24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5" name="Google Shape;235;p24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6" name="Google Shape;236;p24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7" name="Google Shape;237;p24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2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0" name="Google Shape;240;p2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1" name="Google Shape;241;p2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2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3" name="Google Shape;243;p2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4" name="Google Shape;244;p25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5" name="Google Shape;245;p25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7" name="Google Shape;247;p25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49" name="Google Shape;249;p25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2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52" name="Google Shape;252;p2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5" name="Google Shape;255;p2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6" name="Google Shape;256;p26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7" name="Google Shape;257;p26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8" name="Google Shape;258;p26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59" name="Google Shape;259;p26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0" name="Google Shape;260;p26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1" name="Google Shape;261;p26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2" name="Google Shape;262;p26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3" name="Google Shape;263;p26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264" name="Shape 2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5" name="Google Shape;26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6" name="Google Shape;266;p2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7" name="Google Shape;267;p27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27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69" name="Google Shape;269;p27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0" name="Google Shape;270;p27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71" name="Google Shape;271;p27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8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77" name="Google Shape;277;p28"/>
          <p:cNvCxnSpPr>
            <a:endCxn id="27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79" name="Google Shape;279;p2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2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281" name="Google Shape;281;p2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2" name="Google Shape;282;p28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3" name="Google Shape;283;p2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84" name="Google Shape;284;p2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9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89" name="Google Shape;289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2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91" name="Google Shape;291;p2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92" name="Google Shape;292;p29"/>
          <p:cNvCxnSpPr>
            <a:endCxn id="29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293" name="Google Shape;293;p2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94" name="Google Shape;294;p2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295" name="Google Shape;295;p29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6" name="Google Shape;296;p29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97" name="Google Shape;297;p29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98" name="Google Shape;298;p2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99" name="Google Shape;299;p2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00" name="Google Shape;300;p29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01" name="Google Shape;301;p2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2" name="Google Shape;302;p29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4" name="Google Shape;304;p30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8" name="Google Shape;308;p30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09" name="Google Shape;309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12" name="Google Shape;312;p30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313" name="Google Shape;313;p3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30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0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0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7" name="Google Shape;317;p30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8" name="Google Shape;318;p30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319" name="Google Shape;319;p30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320" name="Google Shape;320;p30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0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22" name="Google Shape;322;p30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23" name="Google Shape;323;p30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24" name="Google Shape;324;p30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6" name="Google Shape;326;p3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31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28" name="Google Shape;328;p3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29" name="Google Shape;329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0" name="Google Shape;3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31" name="Google Shape;331;p3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4" name="Google Shape;334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336" name="Google Shape;336;p3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38" name="Google Shape;338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Google Shape;340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1" name="Google Shape;341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2" name="Google Shape;342;p3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43" name="Google Shape;343;p3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4" name="Google Shape;344;p3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45" name="Google Shape;345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7" name="Google Shape;347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48" name="Google Shape;348;p3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49" name="Google Shape;349;p3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350" name="Google Shape;350;p34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1" name="Google Shape;351;p3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352" name="Google Shape;352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353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3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55" name="Google Shape;355;p3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8" name="Google Shape;358;p3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59" name="Google Shape;359;p35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60" name="Google Shape;360;p3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61" name="Google Shape;361;p3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2" name="Google Shape;362;p3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63" name="Google Shape;363;p3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64" name="Google Shape;364;p3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5" name="Google Shape;365;p3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p36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68" name="Google Shape;368;p3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69" name="Google Shape;369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0" name="Google Shape;370;p3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1" name="Google Shape;371;p3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72" name="Google Shape;372;p3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73" name="Google Shape;373;p3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74" name="Google Shape;374;p3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5" name="Google Shape;375;p3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6" name="Google Shape;376;p3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77" name="Google Shape;377;p3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8" name="Google Shape;378;p3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379" name="Shape 3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" name="Google Shape;380;p37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81" name="Google Shape;381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3" name="Google Shape;383;p3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4" name="Google Shape;384;p3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86" name="Google Shape;386;p3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387" name="Google Shape;387;p3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8" name="Google Shape;388;p3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89" name="Google Shape;389;p3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390" name="Google Shape;390;p3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1" name="Google Shape;391;p3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38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94" name="Google Shape;394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5" name="Google Shape;395;p3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8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7" name="Google Shape;397;p38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98" name="Google Shape;398;p3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99" name="Google Shape;399;p38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400" name="Google Shape;400;p38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1" name="Google Shape;401;p38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2" name="Google Shape;402;p38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403" name="Google Shape;403;p38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4" name="Google Shape;404;p38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6" name="Google Shape;406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7" name="Google Shape;407;p3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08" name="Google Shape;408;p3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09" name="Google Shape;409;p3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0" name="Google Shape;410;p3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1" name="Google Shape;411;p3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2" name="Google Shape;412;p3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3" name="Google Shape;413;p39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4" name="Google Shape;414;p39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5" name="Google Shape;415;p3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416" name="Google Shape;416;p3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17" name="Google Shape;417;p3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18" name="Google Shape;418;p3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419" name="Google Shape;419;p3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22" name="Google Shape;422;p3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23" name="Google Shape;423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4" name="Google Shape;42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5" name="Google Shape;425;p3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26" name="Google Shape;426;p3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428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9" name="Google Shape;429;p4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0" name="Google Shape;430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1" name="Google Shape;431;p4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2" name="Google Shape;432;p4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3" name="Google Shape;433;p4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4" name="Google Shape;434;p4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5" name="Google Shape;435;p4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36" name="Google Shape;436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7" name="Google Shape;437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38" name="Google Shape;438;p4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39" name="Google Shape;439;p4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40" name="Google Shape;440;p4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41" name="Google Shape;441;p4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42" name="Google Shape;44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3" name="Google Shape;44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4" name="Google Shape;444;p4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45" name="Google Shape;445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47" name="Google Shape;44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8" name="Google Shape;448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49" name="Google Shape;449;p4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0" name="Google Shape;450;p4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2" name="Google Shape;452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3" name="Google Shape;453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4" name="Google Shape;454;p4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5" name="Google Shape;455;p4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6" name="Google Shape;456;p4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7" name="Google Shape;457;p4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58" name="Google Shape;458;p4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59" name="Google Shape;459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60" name="Google Shape;460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61" name="Google Shape;461;p4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2" name="Google Shape;462;p4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4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4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65" name="Google Shape;46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4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68" name="Google Shape;46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70" name="Google Shape;470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4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4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3" name="Google Shape;473;p4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474" name="Shape 4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5" name="Google Shape;475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6" name="Google Shape;476;p4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7" name="Google Shape;477;p42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8" name="Google Shape;478;p42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79" name="Google Shape;479;p42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0" name="Google Shape;480;p42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1" name="Google Shape;481;p42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482" name="Google Shape;482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3" name="Google Shape;483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4" name="Google Shape;484;p4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5" name="Google Shape;485;p42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42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42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488" name="Google Shape;488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42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491" name="Google Shape;491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493" name="Google Shape;493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4" name="Google Shape;494;p4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495" name="Google Shape;495;p42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96" name="Google Shape;496;p42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497" name="Shape 4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8" name="Google Shape;498;p4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99" name="Google Shape;499;p4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0" name="Google Shape;500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1" name="Google Shape;501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2" name="Google Shape;502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3" name="Google Shape;503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4" name="Google Shape;504;p4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5" name="Google Shape;505;p4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6" name="Google Shape;506;p4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07" name="Google Shape;507;p4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08" name="Google Shape;508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09" name="Google Shape;509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0" name="Google Shape;510;p4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11" name="Google Shape;511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4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14" name="Google Shape;514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516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7" name="Google Shape;517;p4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18" name="Google Shape;518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19" name="Google Shape;519;p4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0" name="Google Shape;520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1" name="Google Shape;521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2" name="Google Shape;522;p4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3" name="Google Shape;523;p4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4" name="Google Shape;524;p4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25" name="Google Shape;525;p4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26" name="Google Shape;526;p4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27" name="Google Shape;527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8" name="Google Shape;528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29" name="Google Shape;529;p4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30" name="Google Shape;530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1" name="Google Shape;531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2" name="Google Shape;532;p4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33" name="Google Shape;533;p4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4" name="Google Shape;534;p4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535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6" name="Google Shape;536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37" name="Google Shape;537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38" name="Google Shape;538;p4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39" name="Google Shape;539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40" name="Google Shape;540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41" name="Google Shape;541;p4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2" name="Google Shape;542;p4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3" name="Google Shape;543;p4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44" name="Google Shape;544;p4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45" name="Google Shape;545;p4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46" name="Google Shape;546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7" name="Google Shape;547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8" name="Google Shape;548;p4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49" name="Google Shape;549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0" name="Google Shape;550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1" name="Google Shape;551;p4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52" name="Google Shape;552;p4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3" name="Google Shape;553;p4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5" name="Google Shape;555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56" name="Google Shape;556;p4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46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58" name="Google Shape;558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9" name="Google Shape;559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60" name="Google Shape;560;p4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61" name="Google Shape;561;p46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2" name="Google Shape;562;p46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63" name="Google Shape;563;p46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64" name="Google Shape;564;p46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565" name="Google Shape;565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6" name="Google Shape;566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7" name="Google Shape;567;p46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568" name="Google Shape;568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9" name="Google Shape;569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0" name="Google Shape;570;p46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571" name="Google Shape;571;p4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2" name="Google Shape;572;p4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573" name="Shape 5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4" name="Google Shape;574;p47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75" name="Google Shape;575;p4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76" name="Google Shape;576;p4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77" name="Google Shape;577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78" name="Google Shape;578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9" name="Google Shape;579;p4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0" name="Google Shape;580;p4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1" name="Google Shape;581;p4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2" name="Google Shape;582;p4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83" name="Google Shape;583;p4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584" name="Google Shape;584;p4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85" name="Google Shape;585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6" name="Google Shape;586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7" name="Google Shape;587;p4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88" name="Google Shape;588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9" name="Google Shape;589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0" name="Google Shape;590;p4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91" name="Google Shape;591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2" name="Google Shape;592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3" name="Google Shape;593;p4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94" name="Google Shape;594;p4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596" name="Shape 5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7" name="Google Shape;597;p4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98" name="Google Shape;598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99" name="Google Shape;599;p4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600" name="Google Shape;600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1" name="Google Shape;601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2" name="Google Shape;602;p4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3" name="Google Shape;603;p4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4" name="Google Shape;604;p4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5" name="Google Shape;605;p4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606" name="Google Shape;606;p4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607" name="Google Shape;607;p4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08" name="Google Shape;608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9" name="Google Shape;609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0" name="Google Shape;610;p4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11" name="Google Shape;611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2" name="Google Shape;612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3" name="Google Shape;613;p4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14" name="Google Shape;614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5" name="Google Shape;615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6" name="Google Shape;616;p4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17" name="Google Shape;617;p4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8" name="Google Shape;618;p4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619" name="Shape 6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0" name="Google Shape;620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1" name="Google Shape;621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2" name="Google Shape;622;p4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23" name="Google Shape;623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4" name="Google Shape;624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5" name="Google Shape;625;p4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26" name="Google Shape;626;p4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7" name="Google Shape;627;p4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8" name="Google Shape;628;p4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29" name="Google Shape;629;p4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30" name="Google Shape;630;p4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31" name="Google Shape;631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2" name="Google Shape;632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3" name="Google Shape;633;p4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34" name="Google Shape;634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5" name="Google Shape;635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6" name="Google Shape;636;p4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37" name="Google Shape;637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38" name="Google Shape;638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39" name="Google Shape;639;p4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40" name="Google Shape;640;p4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41" name="Google Shape;641;p4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50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50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46" name="Google Shape;646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5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49" name="Google Shape;649;p50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0" name="Google Shape;650;p50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1" name="Google Shape;651;p50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652" name="Google Shape;652;p50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653" name="Google Shape;653;p50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654" name="Google Shape;654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5" name="Google Shape;655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6" name="Google Shape;656;p50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657" name="Google Shape;657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58" name="Google Shape;658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59" name="Google Shape;659;p50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660" name="Google Shape;660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1" name="Google Shape;661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62" name="Google Shape;662;p50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663" name="Google Shape;663;p5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64" name="Google Shape;664;p5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69" name="Google Shape;669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0" name="Google Shape;670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71" name="Google Shape;671;p5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2" name="Google Shape;672;p5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3" name="Google Shape;673;p5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74" name="Google Shape;674;p5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75" name="Google Shape;675;p5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76" name="Google Shape;676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77" name="Google Shape;677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78" name="Google Shape;678;p5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79" name="Google Shape;679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0" name="Google Shape;680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81" name="Google Shape;681;p5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82" name="Google Shape;682;p5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83" name="Google Shape;683;p5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684" name="Shape 6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5" name="Google Shape;685;p5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88" name="Google Shape;688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9" name="Google Shape;689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90" name="Google Shape;690;p5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91" name="Google Shape;691;p5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2" name="Google Shape;692;p5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93" name="Google Shape;693;p5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94" name="Google Shape;694;p5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95" name="Google Shape;695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6" name="Google Shape;696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97" name="Google Shape;697;p5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98" name="Google Shape;698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99" name="Google Shape;699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00" name="Google Shape;700;p5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01" name="Google Shape;701;p5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02" name="Google Shape;702;p5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6" name="Google Shape;706;p5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07" name="Google Shape;707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8" name="Google Shape;708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09" name="Google Shape;709;p5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0" name="Google Shape;710;p5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1" name="Google Shape;711;p5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12" name="Google Shape;712;p5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13" name="Google Shape;713;p5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14" name="Google Shape;714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5" name="Google Shape;715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6" name="Google Shape;716;p5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17" name="Google Shape;717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18" name="Google Shape;718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19" name="Google Shape;719;p5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20" name="Google Shape;720;p5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21" name="Google Shape;721;p5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722" name="Shape 7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3" name="Google Shape;723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4" name="Google Shape;724;p5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25" name="Google Shape;725;p5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726" name="Google Shape;726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27" name="Google Shape;727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8" name="Google Shape;728;p5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29" name="Google Shape;729;p54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0" name="Google Shape;730;p54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731" name="Google Shape;731;p54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732" name="Google Shape;732;p54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733" name="Google Shape;733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4" name="Google Shape;734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5" name="Google Shape;735;p54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736" name="Google Shape;736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37" name="Google Shape;737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38" name="Google Shape;738;p54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739" name="Google Shape;739;p5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740" name="Google Shape;740;p5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2" name="Google Shape;742;p5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3" name="Google Shape;743;p5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44" name="Google Shape;744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45" name="Google Shape;745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47" name="Google Shape;747;p5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748" name="Shape 7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9" name="Google Shape;749;p5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0" name="Google Shape;750;p5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1" name="Google Shape;751;p5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2" name="Google Shape;752;p5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53" name="Google Shape;753;p5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4" name="Google Shape;754;p5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755" name="Shape 7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6" name="Google Shape;756;p5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57" name="Google Shape;757;p5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58" name="Google Shape;758;p5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59" name="Google Shape;759;p5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0" name="Google Shape;760;p5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1" name="Google Shape;761;p5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3" name="Google Shape;763;p5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64" name="Google Shape;764;p58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65" name="Google Shape;765;p5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766" name="Google Shape;766;p5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67" name="Google Shape;767;p5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68" name="Google Shape;768;p5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0" name="Google Shape;770;p59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1" name="Google Shape;771;p5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72" name="Google Shape;772;p5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773" name="Google Shape;773;p5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74" name="Google Shape;774;p5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75" name="Google Shape;775;p5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76" name="Google Shape;776;p5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777" name="Shape 7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" name="Google Shape;778;p6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79" name="Google Shape;779;p6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0" name="Google Shape;780;p6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1" name="Google Shape;781;p6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82" name="Google Shape;782;p6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83" name="Google Shape;783;p6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784" name="Google Shape;784;p6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785" name="Shape 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6" name="Google Shape;786;p6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87" name="Google Shape;787;p6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88" name="Google Shape;788;p6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89" name="Google Shape;789;p6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0" name="Google Shape;790;p6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1" name="Google Shape;791;p6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92" name="Google Shape;792;p6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793" name="Shape 7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4" name="Google Shape;794;p6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95" name="Google Shape;795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6" name="Google Shape;796;p6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97" name="Google Shape;797;p6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98" name="Google Shape;798;p6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99" name="Google Shape;799;p6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00" name="Google Shape;800;p6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801" name="Shape 8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2" name="Google Shape;802;p63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03" name="Google Shape;803;p6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04" name="Google Shape;804;p6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805" name="Google Shape;805;p6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06" name="Google Shape;806;p6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7" name="Google Shape;807;p6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08" name="Google Shape;808;p6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809" name="Shape 8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0" name="Google Shape;810;p6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1" name="Google Shape;811;p6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2" name="Google Shape;812;p6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13" name="Google Shape;813;p6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14" name="Google Shape;814;p6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15" name="Google Shape;815;p6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816" name="Google Shape;816;p6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8" name="Google Shape;818;p6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19" name="Google Shape;819;p6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0" name="Google Shape;820;p6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1" name="Google Shape;821;p6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22" name="Google Shape;822;p6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23" name="Google Shape;823;p6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24" name="Google Shape;824;p6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6" name="Google Shape;826;p6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27" name="Google Shape;827;p6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8" name="Google Shape;828;p6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29" name="Google Shape;829;p6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30" name="Google Shape;830;p6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831" name="Google Shape;831;p6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2" name="Google Shape;832;p6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833" name="Shape 8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4" name="Google Shape;834;p67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35" name="Google Shape;835;p6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36" name="Google Shape;836;p6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37" name="Google Shape;837;p6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38" name="Google Shape;838;p6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839" name="Shape 8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0" name="Google Shape;840;p68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841" name="Google Shape;841;p68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842" name="Google Shape;842;p68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843" name="Google Shape;843;p6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44" name="Google Shape;844;p68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845" name="Shape 8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7" name="Google Shape;847;p69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848" name="Shape 8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" name="Google Shape;849;p70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0" name="Google Shape;850;p70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51" name="Google Shape;851;p70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2" name="Google Shape;852;p70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3" name="Google Shape;853;p70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4" name="Google Shape;854;p70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5" name="Google Shape;855;p70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6" name="Google Shape;856;p70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57" name="Google Shape;857;p70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858" name="Shape 8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9" name="Google Shape;859;p7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861" name="Shape 8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2" name="Google Shape;862;p72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slideLayout" Target="../slideLayouts/slideLayout62.xml"/><Relationship Id="rId64" Type="http://schemas.openxmlformats.org/officeDocument/2006/relationships/slideLayout" Target="../slideLayouts/slideLayout63.xml"/><Relationship Id="rId65" Type="http://schemas.openxmlformats.org/officeDocument/2006/relationships/slideLayout" Target="../slideLayouts/slideLayout64.xml"/><Relationship Id="rId66" Type="http://schemas.openxmlformats.org/officeDocument/2006/relationships/slideLayout" Target="../slideLayouts/slideLayout65.xml"/><Relationship Id="rId67" Type="http://schemas.openxmlformats.org/officeDocument/2006/relationships/slideLayout" Target="../slideLayouts/slideLayout66.xml"/><Relationship Id="rId68" Type="http://schemas.openxmlformats.org/officeDocument/2006/relationships/slideLayout" Target="../slideLayouts/slideLayout67.xml"/><Relationship Id="rId69" Type="http://schemas.openxmlformats.org/officeDocument/2006/relationships/slideLayout" Target="../slideLayouts/slideLayout68.xml"/><Relationship Id="rId70" Type="http://schemas.openxmlformats.org/officeDocument/2006/relationships/slideLayout" Target="../slideLayouts/slideLayout69.xml"/><Relationship Id="rId71" Type="http://schemas.openxmlformats.org/officeDocument/2006/relationships/slideLayout" Target="../slideLayouts/slideLayout70.xml"/><Relationship Id="rId72" Type="http://schemas.openxmlformats.org/officeDocument/2006/relationships/slideLayout" Target="../slideLayouts/slideLayout71.xml"/><Relationship Id="rId73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  <p:sldLayoutId id="2147483709" r:id="rId63"/>
    <p:sldLayoutId id="2147483710" r:id="rId64"/>
    <p:sldLayoutId id="2147483711" r:id="rId65"/>
    <p:sldLayoutId id="2147483712" r:id="rId66"/>
    <p:sldLayoutId id="2147483713" r:id="rId67"/>
    <p:sldLayoutId id="2147483714" r:id="rId68"/>
    <p:sldLayoutId id="2147483715" r:id="rId69"/>
    <p:sldLayoutId id="2147483716" r:id="rId70"/>
    <p:sldLayoutId id="2147483717" r:id="rId71"/>
    <p:sldLayoutId id="2147483718" r:id="rId7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1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7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63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67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6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68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creativecommons.org/licenses/by-sa/3.0/" TargetMode="External"/><Relationship Id="rId4" Type="http://schemas.openxmlformats.org/officeDocument/2006/relationships/image" Target="../media/image65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0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66.png"/><Relationship Id="rId4" Type="http://schemas.openxmlformats.org/officeDocument/2006/relationships/image" Target="../media/image6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6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4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8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4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8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2.xml"/><Relationship Id="rId2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57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7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4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73.jpg"/><Relationship Id="rId4" Type="http://schemas.openxmlformats.org/officeDocument/2006/relationships/image" Target="../media/image72.jpg"/><Relationship Id="rId5" Type="http://schemas.openxmlformats.org/officeDocument/2006/relationships/image" Target="../media/image74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64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4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76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9.xml"/><Relationship Id="rId2" Type="http://schemas.openxmlformats.org/officeDocument/2006/relationships/notesSlide" Target="../notesSlides/notesSlide28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29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3.xml"/><Relationship Id="rId2" Type="http://schemas.openxmlformats.org/officeDocument/2006/relationships/notesSlide" Target="../notesSlides/notesSlide30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6.xml"/><Relationship Id="rId2" Type="http://schemas.openxmlformats.org/officeDocument/2006/relationships/notesSlide" Target="../notesSlides/notesSlide3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p7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7 (halogens)</a:t>
            </a:r>
            <a:endParaRPr/>
          </a:p>
        </p:txBody>
      </p:sp>
      <p:sp>
        <p:nvSpPr>
          <p:cNvPr id="868" name="Google Shape;868;p73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Qaababka (Patterns) ee shaxda xilliyeedka (periodic table)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872" name="Shape 8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3" name="Google Shape;873;p74"/>
          <p:cNvSpPr txBox="1"/>
          <p:nvPr/>
        </p:nvSpPr>
        <p:spPr>
          <a:xfrm>
            <a:off x="4917900" y="956025"/>
            <a:ext cx="36612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agabkeena waxbarista loogu talagalay fasalka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7" name="Shape 8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8" name="Google Shape;878;p7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Waxaan qeexi karaa qaabka falcelinta (reactivity) ee birta aan ahayn (non-metals) ee Kooxda 7, waxaana magacaabi karaa waxsoosaarka falcelinta u dhaxaysa biraha (metals) iyo halogens.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2" name="Shape 8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3" name="Google Shape;883;p76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koox (group)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4" name="Google Shape;884;p7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halogen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5" name="Google Shape;885;p76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halide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86" name="Google Shape;886;p76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dk1"/>
                </a:solidFill>
                <a:latin typeface="Lexend"/>
              </a:rPr>
              <a:t>cusbo (salt)</a:t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77"/>
          <p:cNvSpPr txBox="1"/>
          <p:nvPr>
            <p:ph idx="3" type="subTitle"/>
          </p:nvPr>
        </p:nvSpPr>
        <p:spPr>
          <a:xfrm>
            <a:off x="324000" y="1689600"/>
            <a:ext cx="8445000" cy="661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Koox (group) waa saf (column) ku yaal shaxda xilliyeedka (periodic table) oo u dhigma tirada elektaroonada (electrons) ee qolofka sare ee atom-ka.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b="0" lang="en-GB" sz="1400">
                <a:solidFill>
                  <a:schemeClr val="dk1"/>
                </a:solidFill>
                <a:latin typeface="Lexend"/>
              </a:rPr>
              <a:t/>
            </a:r>
            <a:endParaRPr b="0">
              <a:solidFill>
                <a:schemeClr val="dk1"/>
              </a:solidFill>
            </a:endParaRPr>
          </a:p>
        </p:txBody>
      </p:sp>
      <p:sp>
        <p:nvSpPr>
          <p:cNvPr id="892" name="Google Shape;892;p77"/>
          <p:cNvSpPr txBox="1"/>
          <p:nvPr>
            <p:ph idx="1" type="subTitle"/>
          </p:nvPr>
        </p:nvSpPr>
        <p:spPr>
          <a:xfrm>
            <a:off x="324000" y="1080000"/>
            <a:ext cx="8496000" cy="307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solidFill>
                  <a:schemeClr val="dk1"/>
                </a:solidFill>
                <a:latin typeface="Lexend"/>
              </a:rPr>
              <a:t>Halogen waa curiye (element) laga helo Kooxda 7 ee shaxda xilliyeedka (periodic table).</a:t>
            </a:r>
            <a:r>
              <a:rPr lang="en-GB" sz="1400">
                <a:solidFill>
                  <a:schemeClr val="dk1"/>
                </a:solidFill>
                <a:latin typeface="Lexend"/>
              </a:rPr>
              <a:t/>
            </a:r>
            <a:r>
              <a:rPr b="0" lang="en-GB" sz="1400">
                <a:solidFill>
                  <a:schemeClr val="dk1"/>
                </a:solidFill>
                <a:latin typeface="Lexend"/>
              </a:rPr>
              <a:t/>
            </a:r>
            <a:endParaRPr b="0">
              <a:solidFill>
                <a:schemeClr val="dk1"/>
              </a:solidFill>
            </a:endParaRPr>
          </a:p>
        </p:txBody>
      </p:sp>
      <p:sp>
        <p:nvSpPr>
          <p:cNvPr id="893" name="Google Shape;893;p77"/>
          <p:cNvSpPr txBox="1"/>
          <p:nvPr/>
        </p:nvSpPr>
        <p:spPr>
          <a:xfrm>
            <a:off x="324000" y="2680200"/>
            <a:ext cx="8496000" cy="6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Halide waa magaca cusbo (salt) ka samaysan halogen iyo curiye kale, tusaale: sodium chloride (NaCl).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="1"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7"/>
          <p:cNvSpPr txBox="1"/>
          <p:nvPr/>
        </p:nvSpPr>
        <p:spPr>
          <a:xfrm>
            <a:off x="324000" y="3670800"/>
            <a:ext cx="84960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Cusbo (salt) waa walax ka samaysma marka bir (metal) ay falceliso bir aan ahayn (non-metal). Falcelintani waxay badanaa soo saartaa walxo adag oo ku mili kara biyo (water), sida cusbada cuntada.</a:t>
            </a: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8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p78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900" name="Google Shape;900;p78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(Reactions) ee halogens</a:t>
            </a:r>
            <a:endParaRPr/>
          </a:p>
        </p:txBody>
      </p:sp>
      <p:sp>
        <p:nvSpPr>
          <p:cNvPr id="901" name="Google Shape;901;p78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 (halogens)</a:t>
            </a:r>
            <a:endParaRPr/>
          </a:p>
        </p:txBody>
      </p:sp>
      <p:pic>
        <p:nvPicPr>
          <p:cNvPr id="902" name="Google Shape;902;p7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p7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908" name="Google Shape;908;p79"/>
          <p:cNvSpPr txBox="1"/>
          <p:nvPr/>
        </p:nvSpPr>
        <p:spPr>
          <a:xfrm>
            <a:off x="324000" y="759300"/>
            <a:ext cx="8496000" cy="1332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Curiyeyaasha (Elements) isku kooxda ah waxay leeyihiin astaamo (properties) isku mid ah, oo inta badan muujiyaan isbeddel (trend) ku yimaada astaamahaas inta kooxda oo dhan.</a:t>
            </a:r>
            <a:r>
              <a:rPr b="1"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09" name="Google Shape;909;p79"/>
          <p:cNvPicPr preferRelativeResize="0"/>
          <p:nvPr/>
        </p:nvPicPr>
        <p:blipFill rotWithShape="1">
          <a:blip r:embed="rId3">
            <a:alphaModFix/>
          </a:blip>
          <a:srcRect b="11936" l="0" r="0" t="18825"/>
          <a:stretch/>
        </p:blipFill>
        <p:spPr>
          <a:xfrm>
            <a:off x="1232194" y="1922225"/>
            <a:ext cx="6572262" cy="2804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79"/>
          <p:cNvSpPr/>
          <p:nvPr/>
        </p:nvSpPr>
        <p:spPr>
          <a:xfrm>
            <a:off x="7055751" y="2274275"/>
            <a:ext cx="362400" cy="2218200"/>
          </a:xfrm>
          <a:prstGeom prst="flowChartAlternateProcess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4" name="Shape 9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5" name="Google Shape;915;p80"/>
          <p:cNvSpPr txBox="1"/>
          <p:nvPr>
            <p:ph idx="1" type="body"/>
          </p:nvPr>
        </p:nvSpPr>
        <p:spPr>
          <a:xfrm>
            <a:off x="311125" y="655825"/>
            <a:ext cx="7148100" cy="773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100">
                <a:latin typeface="Lexend"/>
              </a:rPr>
              <a:t>Kooxda 7 waxay tilmaamaysaa curiyeyaasha (elements) ku yaal safka labaad ee midigta shaxda xilliyeedka (periodic table).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b="1" i="1" sz="2000"/>
          </a:p>
        </p:txBody>
      </p:sp>
      <p:sp>
        <p:nvSpPr>
          <p:cNvPr id="916" name="Google Shape;91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pic>
        <p:nvPicPr>
          <p:cNvPr id="917" name="Google Shape;917;p80"/>
          <p:cNvPicPr preferRelativeResize="0"/>
          <p:nvPr/>
        </p:nvPicPr>
        <p:blipFill rotWithShape="1">
          <a:blip r:embed="rId3">
            <a:alphaModFix/>
          </a:blip>
          <a:srcRect b="7131" l="3493" r="0" t="12733"/>
          <a:stretch/>
        </p:blipFill>
        <p:spPr>
          <a:xfrm>
            <a:off x="1659050" y="1567551"/>
            <a:ext cx="5278525" cy="2236501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80"/>
          <p:cNvSpPr/>
          <p:nvPr/>
        </p:nvSpPr>
        <p:spPr>
          <a:xfrm>
            <a:off x="6344908" y="1600016"/>
            <a:ext cx="292800" cy="2043900"/>
          </a:xfrm>
          <a:prstGeom prst="flowChartAlternateProcess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19" name="Google Shape;919;p80"/>
          <p:cNvSpPr txBox="1"/>
          <p:nvPr>
            <p:ph idx="1" type="body"/>
          </p:nvPr>
        </p:nvSpPr>
        <p:spPr>
          <a:xfrm>
            <a:off x="324000" y="4164900"/>
            <a:ext cx="8442300" cy="699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Curiyeyaasha (Elements) ee Kooxda 7 waa kuwa aan bir ahayn (non-metals) waxayna kala yihiin: fluorine, chlorine, bromine, iodine, astatine iyo tennessine.</a:t>
            </a:r>
            <a:r>
              <a:rPr lang="en-GB" sz="1100">
                <a:latin typeface="Lexend"/>
              </a:rPr>
              <a:t/>
            </a:r>
            <a:br>
              <a:rPr lang="en-GB" sz="2000"/>
            </a:b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i="1" sz="2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81"/>
          <p:cNvSpPr txBox="1"/>
          <p:nvPr>
            <p:ph idx="1" type="subTitle"/>
          </p:nvPr>
        </p:nvSpPr>
        <p:spPr>
          <a:xfrm>
            <a:off x="980575" y="2967513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Dhammaantood waxay ku yaalliin dhinaca midig ee shaxda xilliyeedka (periodic table).</a:t>
            </a:r>
            <a:endParaRPr/>
          </a:p>
        </p:txBody>
      </p:sp>
      <p:sp>
        <p:nvSpPr>
          <p:cNvPr id="925" name="Google Shape;925;p81"/>
          <p:cNvSpPr txBox="1"/>
          <p:nvPr>
            <p:ph idx="2" type="subTitle"/>
          </p:nvPr>
        </p:nvSpPr>
        <p:spPr>
          <a:xfrm>
            <a:off x="324000" y="1080000"/>
            <a:ext cx="88200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Curiyeyaasha (Elements) ee Kooxda 7 waa biro (metals).</a:t>
            </a:r>
            <a:endParaRPr/>
          </a:p>
        </p:txBody>
      </p:sp>
      <p:sp>
        <p:nvSpPr>
          <p:cNvPr id="926" name="Google Shape;926;p81"/>
          <p:cNvSpPr txBox="1"/>
          <p:nvPr>
            <p:ph idx="3" type="subTitle"/>
          </p:nvPr>
        </p:nvSpPr>
        <p:spPr>
          <a:xfrm>
            <a:off x="980575" y="3811745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Inta badan curiyeyaasha (elements) ku jira miiska xilliyeed (periodic table) waa biraha (metals).</a:t>
            </a:r>
            <a:endParaRPr/>
          </a:p>
        </p:txBody>
      </p:sp>
      <p:sp>
        <p:nvSpPr>
          <p:cNvPr id="927" name="Google Shape;927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Kooxda 7: halogens</a:t>
            </a:r>
            <a:endParaRPr/>
          </a:p>
        </p:txBody>
      </p:sp>
      <p:pic>
        <p:nvPicPr>
          <p:cNvPr id="928" name="Google Shape;928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496983" y="31233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56208" y="174090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3" name="Shape 9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4" name="Google Shape;934;p82"/>
          <p:cNvSpPr txBox="1"/>
          <p:nvPr/>
        </p:nvSpPr>
        <p:spPr>
          <a:xfrm>
            <a:off x="4795924" y="2079600"/>
            <a:ext cx="2013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sameeye (maker)</a:t>
            </a:r>
            <a:endParaRPr sz="21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5" name="Google Shape;935;p82"/>
          <p:cNvSpPr txBox="1"/>
          <p:nvPr/>
        </p:nvSpPr>
        <p:spPr>
          <a:xfrm>
            <a:off x="2416249" y="2079600"/>
            <a:ext cx="20136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cusbo (salt)</a:t>
            </a:r>
            <a:endParaRPr sz="2100">
              <a:solidFill>
                <a:schemeClr val="accent4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6" name="Google Shape;936;p8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Kooxda 7: halogens</a:t>
            </a:r>
            <a:endParaRPr/>
          </a:p>
        </p:txBody>
      </p:sp>
      <p:sp>
        <p:nvSpPr>
          <p:cNvPr id="937" name="Google Shape;937;p82"/>
          <p:cNvSpPr txBox="1"/>
          <p:nvPr>
            <p:ph idx="1" type="body"/>
          </p:nvPr>
        </p:nvSpPr>
        <p:spPr>
          <a:xfrm>
            <a:off x="367450" y="810000"/>
            <a:ext cx="845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Curiyeyaasha (elements) ku jira Kooxda 7 waxaa loo yaqaan halogens.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8" name="Google Shape;938;p82"/>
          <p:cNvSpPr txBox="1"/>
          <p:nvPr/>
        </p:nvSpPr>
        <p:spPr>
          <a:xfrm>
            <a:off x="2187648" y="1443450"/>
            <a:ext cx="47220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halogen</a:t>
            </a: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1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9" name="Google Shape;939;p82"/>
          <p:cNvSpPr/>
          <p:nvPr/>
        </p:nvSpPr>
        <p:spPr>
          <a:xfrm>
            <a:off x="3827650" y="1929800"/>
            <a:ext cx="786047" cy="120950"/>
          </a:xfrm>
          <a:custGeom>
            <a:rect b="b" l="l" r="r" t="t"/>
            <a:pathLst>
              <a:path extrusionOk="0" h="4838" w="51042">
                <a:moveTo>
                  <a:pt x="0" y="0"/>
                </a:moveTo>
                <a:lnTo>
                  <a:pt x="0" y="4838"/>
                </a:lnTo>
                <a:lnTo>
                  <a:pt x="51042" y="4838"/>
                </a:lnTo>
                <a:lnTo>
                  <a:pt x="51042" y="726"/>
                </a:lnTo>
              </a:path>
            </a:pathLst>
          </a:cu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sp>
        <p:nvSpPr>
          <p:cNvPr id="940" name="Google Shape;940;p82"/>
          <p:cNvSpPr/>
          <p:nvPr/>
        </p:nvSpPr>
        <p:spPr>
          <a:xfrm>
            <a:off x="4613725" y="1929800"/>
            <a:ext cx="671330" cy="120950"/>
          </a:xfrm>
          <a:custGeom>
            <a:rect b="b" l="l" r="r" t="t"/>
            <a:pathLst>
              <a:path extrusionOk="0" h="4838" w="51042">
                <a:moveTo>
                  <a:pt x="0" y="0"/>
                </a:moveTo>
                <a:lnTo>
                  <a:pt x="0" y="4838"/>
                </a:lnTo>
                <a:lnTo>
                  <a:pt x="51042" y="4838"/>
                </a:lnTo>
                <a:lnTo>
                  <a:pt x="51042" y="726"/>
                </a:lnTo>
              </a:path>
            </a:pathLst>
          </a:cu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  <p:txBody>
          <a:bodyPr wrap="square">
            <a:normAutofit/>
          </a:bodyPr>
          <a:p/>
        </p:txBody>
      </p:sp>
      <p:cxnSp>
        <p:nvCxnSpPr>
          <p:cNvPr id="941" name="Google Shape;941;p82"/>
          <p:cNvCxnSpPr/>
          <p:nvPr/>
        </p:nvCxnSpPr>
        <p:spPr>
          <a:xfrm flipH="1">
            <a:off x="3875550" y="2050750"/>
            <a:ext cx="219300" cy="219300"/>
          </a:xfrm>
          <a:prstGeom prst="straightConnector1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942" name="Google Shape;942;p82"/>
          <p:cNvCxnSpPr/>
          <p:nvPr/>
        </p:nvCxnSpPr>
        <p:spPr>
          <a:xfrm>
            <a:off x="5002500" y="2056850"/>
            <a:ext cx="184200" cy="2166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43" name="Google Shape;943;p82"/>
          <p:cNvSpPr txBox="1"/>
          <p:nvPr>
            <p:ph idx="1" type="body"/>
          </p:nvPr>
        </p:nvSpPr>
        <p:spPr>
          <a:xfrm>
            <a:off x="367450" y="2904600"/>
            <a:ext cx="8452500" cy="49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Curiyeyaasha (elements) waxaa loo bixiyay magacan sababtoo ah dhammaantood waxay soo saaraan cusbo (salt) leh astaamo (properties) isku mid ah.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Tusaale ahaan, sodium chloride (‘cusbada miiska’) waa mid ka mid ah cusbada (salts) ugu caansan.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p83"/>
          <p:cNvSpPr txBox="1"/>
          <p:nvPr>
            <p:ph idx="1" type="body"/>
          </p:nvPr>
        </p:nvSpPr>
        <p:spPr>
          <a:xfrm>
            <a:off x="324000" y="759300"/>
            <a:ext cx="7135200" cy="132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Kooxda 7 waa koox curiyeyaasha (elements) aan bir ahayn (non-metallic) oo leh astaamo (properties) kiimiko (chemical) iyo jireed (physical) oo aad isugu dhow.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49" name="Google Shape;949;p8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Kooxda 7: halogens</a:t>
            </a:r>
            <a:endParaRPr/>
          </a:p>
        </p:txBody>
      </p:sp>
      <p:sp>
        <p:nvSpPr>
          <p:cNvPr id="950" name="Google Shape;950;p83"/>
          <p:cNvSpPr txBox="1"/>
          <p:nvPr>
            <p:ph idx="1" type="body"/>
          </p:nvPr>
        </p:nvSpPr>
        <p:spPr>
          <a:xfrm>
            <a:off x="324000" y="2040725"/>
            <a:ext cx="8237700" cy="9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Waxay: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waxay ka samaysan yihiin molecules laba-atom ah (diatomic molecules)</a:t>
            </a:r>
            <a:endParaRPr/>
          </a:p>
        </p:txBody>
      </p:sp>
      <p:grpSp>
        <p:nvGrpSpPr>
          <p:cNvPr id="951" name="Google Shape;951;p83"/>
          <p:cNvGrpSpPr/>
          <p:nvPr/>
        </p:nvGrpSpPr>
        <p:grpSpPr>
          <a:xfrm>
            <a:off x="5741225" y="2005500"/>
            <a:ext cx="1164475" cy="613500"/>
            <a:chOff x="5741225" y="2005500"/>
            <a:chExt cx="1164475" cy="613500"/>
          </a:xfrm>
        </p:grpSpPr>
        <p:sp>
          <p:nvSpPr>
            <p:cNvPr id="952" name="Google Shape;952;p83"/>
            <p:cNvSpPr/>
            <p:nvPr/>
          </p:nvSpPr>
          <p:spPr>
            <a:xfrm>
              <a:off x="5812000" y="2005500"/>
              <a:ext cx="613500" cy="613500"/>
            </a:xfrm>
            <a:prstGeom prst="ellipse">
              <a:avLst/>
            </a:prstGeom>
            <a:gradFill>
              <a:gsLst>
                <a:gs pos="0">
                  <a:srgbClr val="AC90E5"/>
                </a:gs>
                <a:gs pos="100000">
                  <a:srgbClr val="6336BD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3" name="Google Shape;953;p83"/>
            <p:cNvSpPr/>
            <p:nvPr/>
          </p:nvSpPr>
          <p:spPr>
            <a:xfrm>
              <a:off x="6256800" y="2005500"/>
              <a:ext cx="613500" cy="613500"/>
            </a:xfrm>
            <a:prstGeom prst="ellipse">
              <a:avLst/>
            </a:prstGeom>
            <a:gradFill>
              <a:gsLst>
                <a:gs pos="0">
                  <a:srgbClr val="AC90E5"/>
                </a:gs>
                <a:gs pos="100000">
                  <a:srgbClr val="6336BD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4" name="Google Shape;954;p83"/>
            <p:cNvSpPr txBox="1"/>
            <p:nvPr/>
          </p:nvSpPr>
          <p:spPr>
            <a:xfrm>
              <a:off x="5741225" y="2036950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2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5" name="Google Shape;955;p83"/>
            <p:cNvSpPr txBox="1"/>
            <p:nvPr/>
          </p:nvSpPr>
          <p:spPr>
            <a:xfrm>
              <a:off x="6221400" y="2036950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F</a:t>
              </a:r>
              <a:endParaRPr sz="2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56" name="Google Shape;956;p83"/>
          <p:cNvGrpSpPr/>
          <p:nvPr/>
        </p:nvGrpSpPr>
        <p:grpSpPr>
          <a:xfrm>
            <a:off x="7232675" y="2398725"/>
            <a:ext cx="1329027" cy="770400"/>
            <a:chOff x="7232675" y="2398725"/>
            <a:chExt cx="1329027" cy="770400"/>
          </a:xfrm>
        </p:grpSpPr>
        <p:sp>
          <p:nvSpPr>
            <p:cNvPr id="957" name="Google Shape;957;p83"/>
            <p:cNvSpPr/>
            <p:nvPr/>
          </p:nvSpPr>
          <p:spPr>
            <a:xfrm>
              <a:off x="7232675" y="2398725"/>
              <a:ext cx="770400" cy="770400"/>
            </a:xfrm>
            <a:prstGeom prst="ellipse">
              <a:avLst/>
            </a:prstGeom>
            <a:gradFill>
              <a:gsLst>
                <a:gs pos="0">
                  <a:srgbClr val="7583F5"/>
                </a:gs>
                <a:gs pos="100000">
                  <a:srgbClr val="172CD0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8" name="Google Shape;958;p83"/>
            <p:cNvSpPr/>
            <p:nvPr/>
          </p:nvSpPr>
          <p:spPr>
            <a:xfrm>
              <a:off x="7791302" y="2398725"/>
              <a:ext cx="770400" cy="770400"/>
            </a:xfrm>
            <a:prstGeom prst="ellipse">
              <a:avLst/>
            </a:prstGeom>
            <a:gradFill>
              <a:gsLst>
                <a:gs pos="0">
                  <a:srgbClr val="7583F5"/>
                </a:gs>
                <a:gs pos="100000">
                  <a:srgbClr val="172CD0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59" name="Google Shape;959;p83"/>
            <p:cNvSpPr txBox="1"/>
            <p:nvPr/>
          </p:nvSpPr>
          <p:spPr>
            <a:xfrm>
              <a:off x="7269425" y="2492925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Cl</a:t>
              </a:r>
              <a:r>
                <a:rPr lang="en-GB" sz="22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endParaRPr sz="22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960" name="Google Shape;960;p83"/>
            <p:cNvSpPr txBox="1"/>
            <p:nvPr/>
          </p:nvSpPr>
          <p:spPr>
            <a:xfrm>
              <a:off x="7825800" y="2492925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Cl</a:t>
              </a:r>
              <a:r>
                <a:rPr lang="en-GB" sz="2200">
                  <a:solidFill>
                    <a:schemeClr val="lt1"/>
                  </a:solidFill>
                  <a:latin typeface="ABeeZee"/>
                  <a:ea typeface="ABeeZee"/>
                  <a:cs typeface="ABeeZee"/>
                  <a:sym typeface="ABeeZee"/>
                </a:rPr>
                <a:t/>
              </a:r>
              <a:endParaRPr sz="2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61" name="Google Shape;961;p83"/>
          <p:cNvGrpSpPr/>
          <p:nvPr/>
        </p:nvGrpSpPr>
        <p:grpSpPr>
          <a:xfrm>
            <a:off x="5974040" y="3397428"/>
            <a:ext cx="1654373" cy="958994"/>
            <a:chOff x="7232675" y="2398725"/>
            <a:chExt cx="1329027" cy="770400"/>
          </a:xfrm>
        </p:grpSpPr>
        <p:sp>
          <p:nvSpPr>
            <p:cNvPr id="962" name="Google Shape;962;p83"/>
            <p:cNvSpPr/>
            <p:nvPr/>
          </p:nvSpPr>
          <p:spPr>
            <a:xfrm>
              <a:off x="7232675" y="2398725"/>
              <a:ext cx="770400" cy="770400"/>
            </a:xfrm>
            <a:prstGeom prst="ellipse">
              <a:avLst/>
            </a:prstGeom>
            <a:gradFill>
              <a:gsLst>
                <a:gs pos="0">
                  <a:srgbClr val="05BBBE"/>
                </a:gs>
                <a:gs pos="100000">
                  <a:srgbClr val="043A3B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3" name="Google Shape;963;p83"/>
            <p:cNvSpPr/>
            <p:nvPr/>
          </p:nvSpPr>
          <p:spPr>
            <a:xfrm>
              <a:off x="7791302" y="2398725"/>
              <a:ext cx="770400" cy="770400"/>
            </a:xfrm>
            <a:prstGeom prst="ellipse">
              <a:avLst/>
            </a:prstGeom>
            <a:gradFill>
              <a:gsLst>
                <a:gs pos="0">
                  <a:srgbClr val="05BBBE"/>
                </a:gs>
                <a:gs pos="100000">
                  <a:srgbClr val="043A3B"/>
                </a:gs>
              </a:gsLst>
              <a:lin ang="5400012" scaled="0"/>
            </a:gradFill>
            <a:ln cap="flat" cmpd="sng" w="9525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4" name="Google Shape;964;p83"/>
            <p:cNvSpPr txBox="1"/>
            <p:nvPr/>
          </p:nvSpPr>
          <p:spPr>
            <a:xfrm>
              <a:off x="7269425" y="2492925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Br</a:t>
              </a:r>
              <a:endParaRPr sz="2200">
                <a:solidFill>
                  <a:schemeClr val="lt1"/>
                </a:solidFill>
                <a:latin typeface="ABeeZee"/>
                <a:ea typeface="ABeeZee"/>
                <a:cs typeface="ABeeZee"/>
                <a:sym typeface="ABeeZee"/>
              </a:endParaRPr>
            </a:p>
          </p:txBody>
        </p:sp>
        <p:sp>
          <p:nvSpPr>
            <p:cNvPr id="965" name="Google Shape;965;p83"/>
            <p:cNvSpPr txBox="1"/>
            <p:nvPr/>
          </p:nvSpPr>
          <p:spPr>
            <a:xfrm>
              <a:off x="7825800" y="2492925"/>
              <a:ext cx="684300" cy="582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lt1"/>
                  </a:solidFill>
                  <a:latin typeface="Lexend"/>
                  <a:ea typeface="Lexend"/>
                  <a:cs typeface="Lexend"/>
                  <a:sym typeface="Lexend"/>
                </a:rPr>
                <a:t>Br</a:t>
              </a:r>
              <a:endParaRPr sz="22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966" name="Google Shape;966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40550" y="3397425"/>
            <a:ext cx="1262900" cy="1265199"/>
          </a:xfrm>
          <a:prstGeom prst="rect">
            <a:avLst/>
          </a:prstGeom>
          <a:noFill/>
          <a:ln>
            <a:noFill/>
          </a:ln>
        </p:spPr>
      </p:pic>
      <p:sp>
        <p:nvSpPr>
          <p:cNvPr id="967" name="Google Shape;967;p83"/>
          <p:cNvSpPr txBox="1"/>
          <p:nvPr>
            <p:ph idx="1" type="body"/>
          </p:nvPr>
        </p:nvSpPr>
        <p:spPr>
          <a:xfrm>
            <a:off x="324000" y="2959625"/>
            <a:ext cx="8237700" cy="995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mid kastaa wuxuu leeyahay midab curiyeed (elemental colour) gaar ah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waa kuwo falcelin badan (highly reactive)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waa kuwo sun ah (toxic)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p84"/>
          <p:cNvSpPr txBox="1"/>
          <p:nvPr>
            <p:ph idx="1" type="body"/>
          </p:nvPr>
        </p:nvSpPr>
        <p:spPr>
          <a:xfrm>
            <a:off x="1628000" y="759300"/>
            <a:ext cx="6933600" cy="1812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Waxaa jira dhawr isbeddel (trends) oo ku saabsan astaamaha jireed (physical properties) marka hoos loo dhaco kooxda. Waxay:</a:t>
            </a:r>
            <a:r>
              <a:rPr b="1"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  <a:p>
            <a:pPr indent="-368300" lvl="0" marL="457200" rtl="0" algn="l">
              <a:spcBef>
                <a:spcPts val="100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cufnaanta (density) way kordhaa</a:t>
            </a:r>
            <a:endParaRPr/>
          </a:p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>
                <a:latin typeface="Lexend"/>
              </a:rPr>
              <a:t>heerkulka dhalaalidda iyo karkarinta ayaa kordha</a:t>
            </a:r>
            <a:endParaRPr/>
          </a:p>
        </p:txBody>
      </p:sp>
      <p:sp>
        <p:nvSpPr>
          <p:cNvPr id="973" name="Google Shape;973;p8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974" name="Google Shape;974;p84"/>
          <p:cNvSpPr txBox="1"/>
          <p:nvPr/>
        </p:nvSpPr>
        <p:spPr>
          <a:xfrm>
            <a:off x="1684800" y="2644450"/>
            <a:ext cx="6762000" cy="1117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Xusuusnow: cufnaantu (density) waa cabbirka cufka (mass) halkii mug (volume); sida ay ugu dhow yihiin walxaha (particles) ee walaxda meel gaar ah.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975" name="Google Shape;975;p84"/>
          <p:cNvSpPr/>
          <p:nvPr/>
        </p:nvSpPr>
        <p:spPr>
          <a:xfrm>
            <a:off x="369650" y="833650"/>
            <a:ext cx="1258500" cy="393240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aphicFrame>
        <p:nvGraphicFramePr>
          <p:cNvPr id="976" name="Google Shape;976;p84"/>
          <p:cNvGraphicFramePr/>
          <p:nvPr/>
        </p:nvGraphicFramePr>
        <p:xfrm>
          <a:off x="700263" y="10170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{FB315652-0AEA-41DD-A0D8-EBB7C00EC154}</a:tableStyleId>
              </a:tblPr>
              <a:tblGrid>
                <a:gridCol w="597275"/>
              </a:tblGrid>
              <a:tr h="6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F</a:t>
                      </a:r>
                      <a:endParaRPr sz="2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Cl</a:t>
                      </a:r>
                      <a:r>
                        <a:rPr lang="en-GB" sz="2200">
                          <a:solidFill>
                            <a:schemeClr val="lt1"/>
                          </a:solidFill>
                          <a:latin typeface="ABeeZee"/>
                          <a:ea typeface="ABeeZee"/>
                          <a:cs typeface="ABeeZee"/>
                          <a:sym typeface="ABeeZee"/>
                        </a:rPr>
                        <a:t/>
                      </a:r>
                      <a:endParaRPr sz="2200">
                        <a:solidFill>
                          <a:schemeClr val="lt1"/>
                        </a:solidFill>
                        <a:latin typeface="ABeeZee"/>
                        <a:ea typeface="ABeeZee"/>
                        <a:cs typeface="ABeeZee"/>
                        <a:sym typeface="ABeeZee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Br</a:t>
                      </a:r>
                      <a:endParaRPr sz="2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</a:t>
                      </a:r>
                      <a:endParaRPr sz="2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606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22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At</a:t>
                      </a:r>
                      <a:endParaRPr sz="22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p85"/>
          <p:cNvSpPr txBox="1"/>
          <p:nvPr/>
        </p:nvSpPr>
        <p:spPr>
          <a:xfrm>
            <a:off x="251750" y="576450"/>
            <a:ext cx="7289700" cy="91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Curiyeyaasha (elements) Kooxda 7 waxay kala duwan yihiin xaaladaha heerkulka qolka: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2" name="Google Shape;98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983" name="Google Shape;983;p85"/>
          <p:cNvSpPr txBox="1"/>
          <p:nvPr/>
        </p:nvSpPr>
        <p:spPr>
          <a:xfrm>
            <a:off x="251750" y="1391925"/>
            <a:ext cx="4175400" cy="226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fluorine waa gaas (gas) huruud khafiif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chlorine waa gaas (gas) cagaar khafiif ah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bromine waa dareere (liquid) guduudan-brown oo si dhakhso ah uumi baxa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iodine waa adke (solid) madow-buluug ah (isagoo uumi baxa gaas (gas) buluug ah)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4" name="Google Shape;984;p85"/>
          <p:cNvSpPr txBox="1"/>
          <p:nvPr/>
        </p:nvSpPr>
        <p:spPr>
          <a:xfrm>
            <a:off x="280250" y="4820400"/>
            <a:ext cx="5774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</a:rPr>
              <a:t>Wilco Oelen 2004-2020 / CC BY-SA 3.0</a:t>
            </a:r>
            <a:r>
              <a:rPr lang="en-GB" sz="1100" u="sng">
                <a:solidFill>
                  <a:schemeClr val="dk2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/>
            </a:r>
            <a:endParaRPr sz="600">
              <a:solidFill>
                <a:schemeClr val="dk2"/>
              </a:solidFill>
            </a:endParaRPr>
          </a:p>
        </p:txBody>
      </p:sp>
      <p:pic>
        <p:nvPicPr>
          <p:cNvPr id="985" name="Google Shape;985;p8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1450" y="1412850"/>
            <a:ext cx="4175350" cy="1826716"/>
          </a:xfrm>
          <a:prstGeom prst="rect">
            <a:avLst/>
          </a:prstGeom>
          <a:noFill/>
          <a:ln>
            <a:noFill/>
          </a:ln>
        </p:spPr>
      </p:pic>
      <p:graphicFrame>
        <p:nvGraphicFramePr>
          <p:cNvPr id="986" name="Google Shape;986;p85"/>
          <p:cNvGraphicFramePr/>
          <p:nvPr/>
        </p:nvGraphicFramePr>
        <p:xfrm>
          <a:off x="4511475" y="32395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{FB315652-0AEA-41DD-A0D8-EBB7C00EC154}</a:tableStyleId>
              </a:tblPr>
              <a:tblGrid>
                <a:gridCol w="1391775"/>
                <a:gridCol w="1391775"/>
                <a:gridCol w="1391775"/>
              </a:tblGrid>
              <a:tr h="381000"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chlorine (Cl₂)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800">
                          <a:latin typeface="ABeeZee"/>
                          <a:ea typeface="ABeeZee"/>
                          <a:cs typeface="ABeeZee"/>
                          <a:sym typeface="ABeeZee"/>
                        </a:rPr>
                        <a:t/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bromine (Br₂)</a:t>
                      </a: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ctr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8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Iodine (I₂)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0" name="Shape 9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1" name="Google Shape;991;p86"/>
          <p:cNvSpPr txBox="1"/>
          <p:nvPr/>
        </p:nvSpPr>
        <p:spPr>
          <a:xfrm>
            <a:off x="336500" y="1438350"/>
            <a:ext cx="37239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Xaqiiqooyinka astatine waxaa ka mid ah: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92" name="Google Shape;992;p8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855188" y="3240000"/>
            <a:ext cx="1622182" cy="1421950"/>
          </a:xfrm>
          <a:prstGeom prst="rect">
            <a:avLst/>
          </a:prstGeom>
          <a:noFill/>
          <a:ln>
            <a:noFill/>
          </a:ln>
        </p:spPr>
      </p:pic>
      <p:sp>
        <p:nvSpPr>
          <p:cNvPr id="993" name="Google Shape;993;p86"/>
          <p:cNvSpPr txBox="1"/>
          <p:nvPr/>
        </p:nvSpPr>
        <p:spPr>
          <a:xfrm>
            <a:off x="367238" y="2116075"/>
            <a:ext cx="36624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mid ka mid ah curiyeyaasha (elements) ugu naadirka ah dhulka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4" name="Google Shape;994;p86"/>
          <p:cNvSpPr txBox="1"/>
          <p:nvPr/>
        </p:nvSpPr>
        <p:spPr>
          <a:xfrm>
            <a:off x="368413" y="2793800"/>
            <a:ext cx="3279900" cy="81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loo isticmaalo daaweynta kansarka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5" name="Google Shape;995;p86"/>
          <p:cNvSpPr txBox="1"/>
          <p:nvPr/>
        </p:nvSpPr>
        <p:spPr>
          <a:xfrm>
            <a:off x="5627425" y="1935950"/>
            <a:ext cx="31926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 sameeyo oo burburo 1 ilbidhiqsi kadib</a:t>
            </a: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6" name="Google Shape;996;p86"/>
          <p:cNvSpPr txBox="1"/>
          <p:nvPr/>
        </p:nvSpPr>
        <p:spPr>
          <a:xfrm>
            <a:off x="336500" y="661875"/>
            <a:ext cx="7083300" cy="728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Astatine iyo tennessine waa curiyeyaal (elements) aad u shucaac badan.</a:t>
            </a:r>
            <a:br>
              <a:rPr lang="en-GB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</a:b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7" name="Google Shape;997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998" name="Google Shape;998;p86"/>
          <p:cNvSpPr txBox="1"/>
          <p:nvPr/>
        </p:nvSpPr>
        <p:spPr>
          <a:xfrm>
            <a:off x="367250" y="3234900"/>
            <a:ext cx="3148200" cy="1008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dhibcaha dhalaalidda iyo karkarinta ayaa ka sarreeya I2</a:t>
            </a:r>
            <a:r>
              <a:rPr baseline="-25000"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9" name="Google Shape;999;p86"/>
          <p:cNvSpPr txBox="1"/>
          <p:nvPr/>
        </p:nvSpPr>
        <p:spPr>
          <a:xfrm>
            <a:off x="5627425" y="2676350"/>
            <a:ext cx="3148200" cy="816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●"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dhibcaha dhalaalidda iyo karkarinta ayaa la saadaaliyay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0" name="Google Shape;1000;p86"/>
          <p:cNvSpPr txBox="1"/>
          <p:nvPr/>
        </p:nvSpPr>
        <p:spPr>
          <a:xfrm>
            <a:off x="4894825" y="1438350"/>
            <a:ext cx="40923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1800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Xaqiiqooyinka ku saabsan tennessine waxaa ka mid ah:</a:t>
            </a:r>
            <a:endParaRPr sz="20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01" name="Google Shape;1001;p8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56597" y="1720900"/>
            <a:ext cx="1419354" cy="14219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8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dareere cawlan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07" name="Google Shape;1007;p8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1008" name="Google Shape;1008;p87"/>
          <p:cNvSpPr txBox="1"/>
          <p:nvPr>
            <p:ph type="title"/>
          </p:nvPr>
        </p:nvSpPr>
        <p:spPr>
          <a:xfrm>
            <a:off x="324000" y="810000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Isticmaal isbeddelka (trend) ee sifooyinka Kooxda 7 si aad u saadaalisid midabka iyo xaaladda astatine heerkulka qolka.</a:t>
            </a:r>
            <a:endParaRPr/>
          </a:p>
        </p:txBody>
      </p:sp>
      <p:sp>
        <p:nvSpPr>
          <p:cNvPr id="1009" name="Google Shape;1009;p87"/>
          <p:cNvSpPr txBox="1"/>
          <p:nvPr>
            <p:ph idx="3" type="subTitle"/>
          </p:nvPr>
        </p:nvSpPr>
        <p:spPr>
          <a:xfrm>
            <a:off x="1034425" y="2465322"/>
            <a:ext cx="7506600" cy="38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gaas buluug-casaan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0" name="Google Shape;1010;p8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adke buluug-casaan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11" name="Google Shape;1011;p8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adke madow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012" name="Google Shape;1012;p8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9208" y="41104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6" name="Shape 10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7" name="Google Shape;1017;p88"/>
          <p:cNvSpPr txBox="1"/>
          <p:nvPr>
            <p:ph idx="1" type="subTitle"/>
          </p:nvPr>
        </p:nvSpPr>
        <p:spPr>
          <a:xfrm>
            <a:off x="980575" y="2967513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Curuurtu waxay noqdaan kuwa cufan yar marka hoos loo socdo kooxda.</a:t>
            </a:r>
            <a:endParaRPr/>
          </a:p>
        </p:txBody>
      </p:sp>
      <p:sp>
        <p:nvSpPr>
          <p:cNvPr id="1018" name="Google Shape;1018;p88"/>
          <p:cNvSpPr txBox="1"/>
          <p:nvPr>
            <p:ph idx="2" type="subTitle"/>
          </p:nvPr>
        </p:nvSpPr>
        <p:spPr>
          <a:xfrm>
            <a:off x="324000" y="1080000"/>
            <a:ext cx="83706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Curiyeyaasha Kooxda 7 ma muujiyaan isbeddel (trend) sifooyinka kooxda dhexdeeda.</a:t>
            </a:r>
            <a:endParaRPr/>
          </a:p>
        </p:txBody>
      </p:sp>
      <p:sp>
        <p:nvSpPr>
          <p:cNvPr id="1019" name="Google Shape;1019;p88"/>
          <p:cNvSpPr txBox="1"/>
          <p:nvPr>
            <p:ph idx="3" type="subTitle"/>
          </p:nvPr>
        </p:nvSpPr>
        <p:spPr>
          <a:xfrm>
            <a:off x="980575" y="3811745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Dhibcaha dhalaalidda curiyeyaasha ayaa kordha marka hoos loo socdo kooxda.</a:t>
            </a:r>
            <a:endParaRPr/>
          </a:p>
        </p:txBody>
      </p:sp>
      <p:sp>
        <p:nvSpPr>
          <p:cNvPr id="1020" name="Google Shape;1020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Kooxda 7: halogens</a:t>
            </a:r>
            <a:endParaRPr/>
          </a:p>
        </p:txBody>
      </p:sp>
      <p:pic>
        <p:nvPicPr>
          <p:cNvPr id="1021" name="Google Shape;1021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029308" y="396760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2" name="Google Shape;1022;p8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56808" y="19078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6" name="Shape 10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Google Shape;1027;p89"/>
          <p:cNvSpPr txBox="1"/>
          <p:nvPr>
            <p:ph idx="1" type="body"/>
          </p:nvPr>
        </p:nvSpPr>
        <p:spPr>
          <a:xfrm>
            <a:off x="324000" y="118965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>
                <a:latin typeface="Lexend"/>
              </a:rPr>
              <a:t>Sharax sababta halogens loogu yeedho 'halogens'. Magacani maxay ka tarjumayaa sifooyinkooda kiimikada?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                              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2. Sharax sida midabka iyo xaaladda jireed ee halogens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uga beddelmaan xagga sare ilaa xagga hoose ee kooxda. Bixi</a:t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tusaalooyin halogen kasta oo la sheegay.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28" name="Google Shape;1028;p8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2" name="Shape 10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3" name="Google Shape;1033;p90"/>
          <p:cNvSpPr txBox="1"/>
          <p:nvPr>
            <p:ph idx="1" type="body"/>
          </p:nvPr>
        </p:nvSpPr>
        <p:spPr>
          <a:xfrm>
            <a:off x="324000" y="759300"/>
            <a:ext cx="84960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>
                <a:latin typeface="Lexend"/>
              </a:rPr>
              <a:t>Sharax sababta halogens loogu yeedho 'halogens'. Magacani maxay ka tarjumayaa sifooyinkooda kiimikada?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"Halogen" waxaa loola jeedaa "cusbo-sameeye" - waxay si fudud u sameeyaan cusbo (salts) birta (metals) la, tusaale ahaan sodium chloride, potassium iodide.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2. Sharax sida midabka iyo xaaladda jireed ee halogens</a:t>
            </a:r>
            <a:r>
              <a:rPr lang="en-GB">
                <a:latin typeface="Lexend"/>
              </a:rPr>
              <a:t/>
            </a:r>
            <a:endParaRPr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uga beddelmaan xagga sare ilaa xagga hoose ee kooxda.</a:t>
            </a:r>
            <a:endParaRPr/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Fluorine: huruud khafiif ah oo gaas ah Chlorine: cagaar khafiif ah oo gaas ah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Bromine: casaan-madow oo dareere ah Iodine: guduud-madow oo adag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45720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Heerkulka dhalaalid iyo karkarintoodu wuu kordhaa marka hoos loo dhaco kooxda.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34" name="Google Shape;1034;p9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8" name="Shape 10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" name="Google Shape;1039;p91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Kooxda 7: halogens</a:t>
            </a:r>
            <a:endParaRPr/>
          </a:p>
        </p:txBody>
      </p:sp>
      <p:sp>
        <p:nvSpPr>
          <p:cNvPr id="1040" name="Google Shape;1040;p91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halogens</a:t>
            </a:r>
            <a:endParaRPr/>
          </a:p>
        </p:txBody>
      </p:sp>
      <p:sp>
        <p:nvSpPr>
          <p:cNvPr id="1041" name="Google Shape;1041;p91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Kooxda 7 (halogens)</a:t>
            </a:r>
            <a:endParaRPr/>
          </a:p>
        </p:txBody>
      </p:sp>
      <p:pic>
        <p:nvPicPr>
          <p:cNvPr id="1042" name="Google Shape;1042;p9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5750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6" name="Shape 10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7" name="Google Shape;1047;p9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Falcelinta halogens</a:t>
            </a:r>
            <a:endParaRPr/>
          </a:p>
        </p:txBody>
      </p:sp>
      <p:sp>
        <p:nvSpPr>
          <p:cNvPr id="1048" name="Google Shape;1048;p92"/>
          <p:cNvSpPr txBox="1"/>
          <p:nvPr>
            <p:ph idx="1" type="body"/>
          </p:nvPr>
        </p:nvSpPr>
        <p:spPr>
          <a:xfrm>
            <a:off x="324000" y="759300"/>
            <a:ext cx="8496000" cy="131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Kimistariga, cusbo (salt) waa walax ka samaysma marka bir la falceliso non-metal. Falcelintani waxay badanaa soo saartaa walxo adag oo ku milmi kara biyo (water), sida cusbada cuntada.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sp>
        <p:nvSpPr>
          <p:cNvPr id="1049" name="Google Shape;1049;p92"/>
          <p:cNvSpPr txBox="1"/>
          <p:nvPr>
            <p:ph idx="1" type="body"/>
          </p:nvPr>
        </p:nvSpPr>
        <p:spPr>
          <a:xfrm>
            <a:off x="324000" y="2076300"/>
            <a:ext cx="5450400" cy="12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Cusbada (salts) waxaa badanaa lagu sameeyaa iyada oo acids ay la falceliyaan bases (neutralisation), halkaas oo ay ka sameeyaan cusbo (salt) iyo biyo (water).</a:t>
            </a:r>
            <a:endParaRPr sz="2100"/>
          </a:p>
        </p:txBody>
      </p:sp>
      <p:sp>
        <p:nvSpPr>
          <p:cNvPr id="1050" name="Google Shape;1050;p92"/>
          <p:cNvSpPr txBox="1"/>
          <p:nvPr>
            <p:ph idx="1" type="body"/>
          </p:nvPr>
        </p:nvSpPr>
        <p:spPr>
          <a:xfrm>
            <a:off x="324000" y="3437550"/>
            <a:ext cx="5391000" cy="963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b="1" lang="en-GB" sz="1400">
                <a:latin typeface="Lexend"/>
              </a:rPr>
              <a:t>Halogens waxay sidoo kale samayn karaan cusbo (salts) markay la falceliyaan curiyeyaasha birta.</a:t>
            </a:r>
            <a:r>
              <a:rPr lang="en-GB" sz="1400">
                <a:latin typeface="Lexend"/>
              </a:rPr>
              <a:t/>
            </a:r>
            <a:endParaRPr sz="2100"/>
          </a:p>
        </p:txBody>
      </p:sp>
      <p:pic>
        <p:nvPicPr>
          <p:cNvPr id="1051" name="Google Shape;1051;p92"/>
          <p:cNvPicPr preferRelativeResize="0"/>
          <p:nvPr/>
        </p:nvPicPr>
        <p:blipFill rotWithShape="1">
          <a:blip r:embed="rId3">
            <a:alphaModFix/>
          </a:blip>
          <a:srcRect b="0" l="13946" r="19453" t="7604"/>
          <a:stretch/>
        </p:blipFill>
        <p:spPr>
          <a:xfrm>
            <a:off x="5945700" y="1934750"/>
            <a:ext cx="2310701" cy="21363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2" name="Google Shape;1052;p92"/>
          <p:cNvSpPr txBox="1"/>
          <p:nvPr>
            <p:ph idx="1" type="body"/>
          </p:nvPr>
        </p:nvSpPr>
        <p:spPr>
          <a:xfrm>
            <a:off x="5945700" y="4085746"/>
            <a:ext cx="2310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Sodium chloride, NaCl ('cusbada cuntada')</a:t>
            </a:r>
            <a:r>
              <a:rPr lang="en-GB" sz="14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6" name="Shape 10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7" name="Google Shape;1057;p93"/>
          <p:cNvSpPr txBox="1"/>
          <p:nvPr>
            <p:ph idx="2" type="subTitle"/>
          </p:nvPr>
        </p:nvSpPr>
        <p:spPr>
          <a:xfrm>
            <a:off x="980575" y="2992476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Kaliya xeryahooda ay ku jiraan atamka halogen ayaa loo tixgeliyaa cusbo (salts).</a:t>
            </a:r>
            <a:endParaRPr/>
          </a:p>
        </p:txBody>
      </p:sp>
      <p:sp>
        <p:nvSpPr>
          <p:cNvPr id="1058" name="Google Shape;1058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Falcelinta halogens</a:t>
            </a:r>
            <a:endParaRPr/>
          </a:p>
        </p:txBody>
      </p:sp>
      <p:sp>
        <p:nvSpPr>
          <p:cNvPr id="1059" name="Google Shape;1059;p93"/>
          <p:cNvSpPr txBox="1"/>
          <p:nvPr>
            <p:ph idx="1" type="subTitle"/>
          </p:nvPr>
        </p:nvSpPr>
        <p:spPr>
          <a:xfrm>
            <a:off x="324000" y="1080000"/>
            <a:ext cx="81462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'Cusbada cuntada' (sodium chloride) waa cusbada (salt) kaliya.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60" name="Google Shape;1060;p93"/>
          <p:cNvSpPr txBox="1"/>
          <p:nvPr>
            <p:ph idx="3" type="subTitle"/>
          </p:nvPr>
        </p:nvSpPr>
        <p:spPr>
          <a:xfrm>
            <a:off x="980575" y="3836707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Sodium chloride waa tusaale cusbo (salt) ah.</a:t>
            </a:r>
            <a:endParaRPr/>
          </a:p>
        </p:txBody>
      </p:sp>
      <p:pic>
        <p:nvPicPr>
          <p:cNvPr id="1061" name="Google Shape;1061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458" y="20537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2" name="Google Shape;1062;p9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46833" y="40722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p94"/>
          <p:cNvSpPr txBox="1"/>
          <p:nvPr>
            <p:ph idx="1" type="body"/>
          </p:nvPr>
        </p:nvSpPr>
        <p:spPr>
          <a:xfrm>
            <a:off x="324000" y="649650"/>
            <a:ext cx="8496000" cy="1595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b="1" lang="en-GB" sz="1100">
                <a:latin typeface="Lexend"/>
              </a:rPr>
              <a:t>Curiyeyaasha Kooxda 7 guud ahaan aad bay u falcelin badan yihiin (iyo sun badan) sababtaas awgeed waxaa badanaa loo isticmaalaa qadar yar si loo sameeyo xeryaho badan oo faa'iido leh.</a:t>
            </a:r>
            <a:r>
              <a:rPr lang="en-GB" sz="1100">
                <a:latin typeface="Lexend"/>
              </a:rPr>
              <a:t/>
            </a:r>
            <a:br>
              <a:rPr lang="en-GB"/>
            </a:b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Tusaalooyinka isticmaalka waxaa ka mid ah: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068" name="Google Shape;1068;p9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Falcelinta halogens</a:t>
            </a:r>
            <a:endParaRPr/>
          </a:p>
        </p:txBody>
      </p:sp>
      <p:pic>
        <p:nvPicPr>
          <p:cNvPr id="1069" name="Google Shape;1069;p9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03200" y="2348575"/>
            <a:ext cx="2391901" cy="15939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0" name="Google Shape;1070;p9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24050" y="2348563"/>
            <a:ext cx="2391901" cy="159583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1" name="Google Shape;1071;p94"/>
          <p:cNvPicPr preferRelativeResize="0"/>
          <p:nvPr/>
        </p:nvPicPr>
        <p:blipFill rotWithShape="1">
          <a:blip r:embed="rId5">
            <a:alphaModFix/>
          </a:blip>
          <a:srcRect b="18101" l="0" r="0" t="18094"/>
          <a:stretch/>
        </p:blipFill>
        <p:spPr>
          <a:xfrm>
            <a:off x="5945675" y="2349375"/>
            <a:ext cx="2391900" cy="1594218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94"/>
          <p:cNvSpPr txBox="1"/>
          <p:nvPr/>
        </p:nvSpPr>
        <p:spPr>
          <a:xfrm>
            <a:off x="376825" y="3942550"/>
            <a:ext cx="25632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fluoride oo ku jira daawada ilkaha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94"/>
          <p:cNvSpPr txBox="1"/>
          <p:nvPr/>
        </p:nvSpPr>
        <p:spPr>
          <a:xfrm>
            <a:off x="3161238" y="3942550"/>
            <a:ext cx="25632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chlorine si loo nadiifiyo biyaha (water)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94"/>
          <p:cNvSpPr txBox="1"/>
          <p:nvPr/>
        </p:nvSpPr>
        <p:spPr>
          <a:xfrm>
            <a:off x="5945675" y="3942550"/>
            <a:ext cx="2391900" cy="45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iodine si loo daweeyo nabarrada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94"/>
          <p:cNvSpPr txBox="1"/>
          <p:nvPr/>
        </p:nvSpPr>
        <p:spPr>
          <a:xfrm>
            <a:off x="267750" y="4820400"/>
            <a:ext cx="22737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600">
              <a:solidFill>
                <a:schemeClr val="dk2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79" name="Shape 10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0" name="Google Shape;1080;p9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Falcelinta halogens (halogens)</a:t>
            </a:r>
            <a:endParaRPr/>
          </a:p>
        </p:txBody>
      </p:sp>
      <p:sp>
        <p:nvSpPr>
          <p:cNvPr id="1081" name="Google Shape;1081;p95"/>
          <p:cNvSpPr txBox="1"/>
          <p:nvPr>
            <p:ph idx="1" type="body"/>
          </p:nvPr>
        </p:nvSpPr>
        <p:spPr>
          <a:xfrm>
            <a:off x="324000" y="759300"/>
            <a:ext cx="71352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Marka halogens (halogens) ay la falceliyaan biraha si ay u sameeyaan xeryahooda, waxay noqdaan cusbo halide (halide salts).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>
              <a:solidFill>
                <a:schemeClr val="accent5"/>
              </a:solidFill>
            </a:endParaRPr>
          </a:p>
        </p:txBody>
      </p:sp>
      <p:sp>
        <p:nvSpPr>
          <p:cNvPr id="1082" name="Google Shape;1082;p95"/>
          <p:cNvSpPr txBox="1"/>
          <p:nvPr>
            <p:ph idx="1" type="body"/>
          </p:nvPr>
        </p:nvSpPr>
        <p:spPr>
          <a:xfrm>
            <a:off x="324000" y="1839300"/>
            <a:ext cx="8460900" cy="44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</a:rPr>
              <a:t>bir + halogen (halogen) → halide (halide) bir</a:t>
            </a:r>
            <a:endParaRPr sz="2600">
              <a:solidFill>
                <a:schemeClr val="accent5"/>
              </a:solidFill>
            </a:endParaRPr>
          </a:p>
        </p:txBody>
      </p:sp>
      <p:sp>
        <p:nvSpPr>
          <p:cNvPr id="1083" name="Google Shape;1083;p95"/>
          <p:cNvSpPr txBox="1"/>
          <p:nvPr>
            <p:ph idx="1" type="body"/>
          </p:nvPr>
        </p:nvSpPr>
        <p:spPr>
          <a:xfrm>
            <a:off x="324000" y="2508000"/>
            <a:ext cx="8460900" cy="86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sodium (sodium) + chlorine (chlorine) → sodium chloride (sodium chloride)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2Na + Cl₂ → 2NaCl</a:t>
            </a:r>
            <a:r>
              <a:rPr lang="en-GB" sz="1400">
                <a:latin typeface="Lexend"/>
                <a:ea typeface="ABeeZee"/>
                <a:cs typeface="ABeeZee"/>
                <a:sym typeface="ABeeZee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  <a:ea typeface="ABeeZee"/>
                <a:cs typeface="ABeeZee"/>
                <a:sym typeface="ABeeZee"/>
              </a:rPr>
              <a:t/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magnesium (magnesium) + iodine (iodine) → magnesium iodide (magnesium iodide)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Mg + I₂ → MgI₂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p9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chlorine (chlorine)</a:t>
            </a:r>
            <a:endParaRPr/>
          </a:p>
        </p:txBody>
      </p:sp>
      <p:sp>
        <p:nvSpPr>
          <p:cNvPr id="1089" name="Google Shape;1089;p9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sodium iodide (sodium iodide)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90" name="Google Shape;1090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Falcelinta halogens (halogens)</a:t>
            </a:r>
            <a:endParaRPr/>
          </a:p>
        </p:txBody>
      </p:sp>
      <p:sp>
        <p:nvSpPr>
          <p:cNvPr id="1091" name="Google Shape;1091;p9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calcium bromide (calcium bromide)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092" name="Google Shape;1092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808" y="1684975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96"/>
          <p:cNvSpPr txBox="1"/>
          <p:nvPr>
            <p:ph type="title"/>
          </p:nvPr>
        </p:nvSpPr>
        <p:spPr>
          <a:xfrm>
            <a:off x="324000" y="810000"/>
            <a:ext cx="70668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Kuwani midkee waxaa loo tixgelinayaa cusbo halide (halide salts)?</a:t>
            </a:r>
            <a:endParaRPr/>
          </a:p>
        </p:txBody>
      </p:sp>
      <p:sp>
        <p:nvSpPr>
          <p:cNvPr id="1094" name="Google Shape;1094;p9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iron nitride (iron nitride)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1095" name="Google Shape;1095;p9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625808" y="328207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9" name="Shape 10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0" name="Google Shape;1100;p9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halogens (halogens)</a:t>
            </a:r>
            <a:endParaRPr/>
          </a:p>
        </p:txBody>
      </p:sp>
      <p:sp>
        <p:nvSpPr>
          <p:cNvPr id="1101" name="Google Shape;1101;p97"/>
          <p:cNvSpPr txBox="1"/>
          <p:nvPr>
            <p:ph idx="1" type="body"/>
          </p:nvPr>
        </p:nvSpPr>
        <p:spPr>
          <a:xfrm>
            <a:off x="324000" y="759300"/>
            <a:ext cx="8237700" cy="49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Halides (halides) birta ah waxay ku milaan biyo (water).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1102" name="Google Shape;1102;p97"/>
          <p:cNvSpPr txBox="1"/>
          <p:nvPr>
            <p:ph idx="1" type="body"/>
          </p:nvPr>
        </p:nvSpPr>
        <p:spPr>
          <a:xfrm>
            <a:off x="324000" y="1286850"/>
            <a:ext cx="8496000" cy="12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Si loo baaro isbeddelka falcelinta kooxda 7 (Group 7), milan (solution) cusbo halide (halide salt) ayaa loo isticmaalaa in lagu muujiyo awoodda halogens (halogens) ay uga kaxaystaan atamka halogen (halogen) kale xeryahooda.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100"/>
          </a:p>
        </p:txBody>
      </p:sp>
      <p:sp>
        <p:nvSpPr>
          <p:cNvPr id="1103" name="Google Shape;1103;p97"/>
          <p:cNvSpPr txBox="1"/>
          <p:nvPr>
            <p:ph idx="1" type="body"/>
          </p:nvPr>
        </p:nvSpPr>
        <p:spPr>
          <a:xfrm>
            <a:off x="324000" y="3780000"/>
            <a:ext cx="8496000" cy="988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Falcelinta kaxaynta (displacement reactions) waxay ku lug leedahay curiye (element) falcelin badan oo bedelaya curiye (element) kale xarun.</a:t>
            </a:r>
            <a:endParaRPr sz="2100"/>
          </a:p>
        </p:txBody>
      </p:sp>
      <p:sp>
        <p:nvSpPr>
          <p:cNvPr id="1104" name="Google Shape;1104;p97"/>
          <p:cNvSpPr/>
          <p:nvPr/>
        </p:nvSpPr>
        <p:spPr>
          <a:xfrm>
            <a:off x="715675" y="2697575"/>
            <a:ext cx="817800" cy="817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97"/>
          <p:cNvSpPr/>
          <p:nvPr/>
        </p:nvSpPr>
        <p:spPr>
          <a:xfrm>
            <a:off x="2225675" y="2697575"/>
            <a:ext cx="817800" cy="817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97"/>
          <p:cNvSpPr/>
          <p:nvPr/>
        </p:nvSpPr>
        <p:spPr>
          <a:xfrm>
            <a:off x="2887200" y="2697575"/>
            <a:ext cx="817800" cy="8178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7" name="Google Shape;1107;p97"/>
          <p:cNvSpPr/>
          <p:nvPr/>
        </p:nvSpPr>
        <p:spPr>
          <a:xfrm>
            <a:off x="5572375" y="2697575"/>
            <a:ext cx="817800" cy="817800"/>
          </a:xfrm>
          <a:prstGeom prst="ellipse">
            <a:avLst/>
          </a:prstGeom>
          <a:solidFill>
            <a:schemeClr val="accent2"/>
          </a:solidFill>
          <a:ln cap="flat" cmpd="sng" w="9525">
            <a:solidFill>
              <a:schemeClr val="accen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8" name="Google Shape;1108;p97"/>
          <p:cNvSpPr/>
          <p:nvPr/>
        </p:nvSpPr>
        <p:spPr>
          <a:xfrm>
            <a:off x="7082375" y="2697575"/>
            <a:ext cx="817800" cy="817800"/>
          </a:xfrm>
          <a:prstGeom prst="ellipse">
            <a:avLst/>
          </a:prstGeom>
          <a:solidFill>
            <a:schemeClr val="accent5"/>
          </a:solidFill>
          <a:ln cap="flat" cmpd="sng" w="9525">
            <a:solidFill>
              <a:srgbClr val="0B5FA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9" name="Google Shape;1109;p97"/>
          <p:cNvSpPr/>
          <p:nvPr/>
        </p:nvSpPr>
        <p:spPr>
          <a:xfrm>
            <a:off x="7743900" y="2697575"/>
            <a:ext cx="817800" cy="817800"/>
          </a:xfrm>
          <a:prstGeom prst="ellipse">
            <a:avLst/>
          </a:prstGeom>
          <a:solidFill>
            <a:schemeClr val="accent3"/>
          </a:solidFill>
          <a:ln cap="flat" cmpd="sng" w="9525">
            <a:solidFill>
              <a:schemeClr val="accent3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110" name="Google Shape;1110;p97"/>
          <p:cNvCxnSpPr/>
          <p:nvPr/>
        </p:nvCxnSpPr>
        <p:spPr>
          <a:xfrm>
            <a:off x="4144675" y="3114425"/>
            <a:ext cx="959400" cy="0"/>
          </a:xfrm>
          <a:prstGeom prst="straightConnector1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11" name="Google Shape;1111;p97"/>
          <p:cNvSpPr/>
          <p:nvPr/>
        </p:nvSpPr>
        <p:spPr>
          <a:xfrm>
            <a:off x="1643625" y="2878475"/>
            <a:ext cx="471900" cy="471900"/>
          </a:xfrm>
          <a:prstGeom prst="mathPlus">
            <a:avLst>
              <a:gd fmla="val 10013" name="adj1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2" name="Google Shape;1112;p97"/>
          <p:cNvSpPr/>
          <p:nvPr/>
        </p:nvSpPr>
        <p:spPr>
          <a:xfrm>
            <a:off x="6500325" y="2878475"/>
            <a:ext cx="471900" cy="471900"/>
          </a:xfrm>
          <a:prstGeom prst="mathPlus">
            <a:avLst>
              <a:gd fmla="val 10013" name="adj1"/>
            </a:avLst>
          </a:pr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3" name="Google Shape;1113;p97"/>
          <p:cNvSpPr txBox="1"/>
          <p:nvPr/>
        </p:nvSpPr>
        <p:spPr>
          <a:xfrm>
            <a:off x="874350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4" name="Google Shape;1114;p97"/>
          <p:cNvSpPr txBox="1"/>
          <p:nvPr/>
        </p:nvSpPr>
        <p:spPr>
          <a:xfrm>
            <a:off x="7240975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A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5" name="Google Shape;1115;p97"/>
          <p:cNvSpPr txBox="1"/>
          <p:nvPr/>
        </p:nvSpPr>
        <p:spPr>
          <a:xfrm>
            <a:off x="7902500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6" name="Google Shape;1116;p97"/>
          <p:cNvSpPr txBox="1"/>
          <p:nvPr/>
        </p:nvSpPr>
        <p:spPr>
          <a:xfrm>
            <a:off x="3045800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C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7" name="Google Shape;1117;p97"/>
          <p:cNvSpPr txBox="1"/>
          <p:nvPr/>
        </p:nvSpPr>
        <p:spPr>
          <a:xfrm>
            <a:off x="2384200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18" name="Google Shape;1118;p97"/>
          <p:cNvSpPr txBox="1"/>
          <p:nvPr/>
        </p:nvSpPr>
        <p:spPr>
          <a:xfrm>
            <a:off x="5730975" y="2734450"/>
            <a:ext cx="471900" cy="786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endParaRPr sz="22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2" name="Shape 1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3" name="Google Shape;1123;p98"/>
          <p:cNvSpPr txBox="1"/>
          <p:nvPr>
            <p:ph idx="2" type="subTitle"/>
          </p:nvPr>
        </p:nvSpPr>
        <p:spPr>
          <a:xfrm>
            <a:off x="980575" y="2992476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Falcelinta kaxaynta (displacement reactions) waxay ku lug leedahay isweydaarsiga curiyeyaasha (elements).</a:t>
            </a:r>
            <a:endParaRPr/>
          </a:p>
        </p:txBody>
      </p:sp>
      <p:sp>
        <p:nvSpPr>
          <p:cNvPr id="1124" name="Google Shape;1124;p9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Falcelinta halogens (halogens)</a:t>
            </a:r>
            <a:endParaRPr/>
          </a:p>
        </p:txBody>
      </p:sp>
      <p:sp>
        <p:nvSpPr>
          <p:cNvPr id="1125" name="Google Shape;1125;p98"/>
          <p:cNvSpPr txBox="1"/>
          <p:nvPr>
            <p:ph idx="1" type="subTitle"/>
          </p:nvPr>
        </p:nvSpPr>
        <p:spPr>
          <a:xfrm>
            <a:off x="324000" y="1080000"/>
            <a:ext cx="85467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Falcelinta kaxaynta (displacement reactions) waxay ku lug leedahay curiye (element) falcelin yar oo bedelaya curiye (element) kale xarun.</a:t>
            </a:r>
            <a:endParaRPr/>
          </a:p>
        </p:txBody>
      </p:sp>
      <p:sp>
        <p:nvSpPr>
          <p:cNvPr id="1126" name="Google Shape;1126;p98"/>
          <p:cNvSpPr txBox="1"/>
          <p:nvPr>
            <p:ph idx="3" type="subTitle"/>
          </p:nvPr>
        </p:nvSpPr>
        <p:spPr>
          <a:xfrm>
            <a:off x="980575" y="3836707"/>
            <a:ext cx="7452600" cy="7308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Falcelinta kaxaynta (displacement reactions) waxay ku lug leedahay curiye (element) falcelin badan oo bedelaya curiye (element) kale xarun.</a:t>
            </a:r>
            <a:endParaRPr/>
          </a:p>
        </p:txBody>
      </p:sp>
      <p:pic>
        <p:nvPicPr>
          <p:cNvPr id="1127" name="Google Shape;1127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65458" y="20537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8" name="Google Shape;1128;p9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15283" y="3900913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2" name="Shape 1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3" name="Google Shape;1133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halogens (halogens)</a:t>
            </a:r>
            <a:endParaRPr/>
          </a:p>
        </p:txBody>
      </p:sp>
      <p:sp>
        <p:nvSpPr>
          <p:cNvPr id="1134" name="Google Shape;1134;p99"/>
          <p:cNvSpPr txBox="1"/>
          <p:nvPr>
            <p:ph idx="4294967295" type="body"/>
          </p:nvPr>
        </p:nvSpPr>
        <p:spPr>
          <a:xfrm>
            <a:off x="324000" y="718800"/>
            <a:ext cx="8373300" cy="8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1800">
                <a:latin typeface="Lexend"/>
              </a:rPr>
              <a:t>Samee tijaabada (experiment) sida lagu muujiyey.</a:t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AutoNum type="arabicPeriod"/>
            </a:pPr>
            <a:r>
              <a:rPr lang="en-GB" sz="1800">
                <a:latin typeface="Lexend"/>
              </a:rPr>
              <a:t>Ku dar dhawr dhibic oo halojin (halogen) kasta oo aqueous ah safafka saxda ah.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</p:txBody>
      </p:sp>
      <p:pic>
        <p:nvPicPr>
          <p:cNvPr id="1135" name="Google Shape;1135;p9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725" y="2843054"/>
            <a:ext cx="2473100" cy="1944667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6" name="Google Shape;1136;p99"/>
          <p:cNvCxnSpPr/>
          <p:nvPr/>
        </p:nvCxnSpPr>
        <p:spPr>
          <a:xfrm>
            <a:off x="4498425" y="3308575"/>
            <a:ext cx="666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7" name="Google Shape;1137;p99"/>
          <p:cNvCxnSpPr/>
          <p:nvPr/>
        </p:nvCxnSpPr>
        <p:spPr>
          <a:xfrm>
            <a:off x="4498425" y="3815394"/>
            <a:ext cx="666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8" name="Google Shape;1138;p99"/>
          <p:cNvCxnSpPr/>
          <p:nvPr/>
        </p:nvCxnSpPr>
        <p:spPr>
          <a:xfrm>
            <a:off x="4498425" y="4310875"/>
            <a:ext cx="6669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39" name="Google Shape;1139;p99"/>
          <p:cNvCxnSpPr/>
          <p:nvPr/>
        </p:nvCxnSpPr>
        <p:spPr>
          <a:xfrm rot="5400000">
            <a:off x="6205250" y="2836900"/>
            <a:ext cx="4401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0" name="Google Shape;1140;p99"/>
          <p:cNvCxnSpPr/>
          <p:nvPr/>
        </p:nvCxnSpPr>
        <p:spPr>
          <a:xfrm rot="5400000">
            <a:off x="5666000" y="2836900"/>
            <a:ext cx="4401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141" name="Google Shape;1141;p99"/>
          <p:cNvCxnSpPr/>
          <p:nvPr/>
        </p:nvCxnSpPr>
        <p:spPr>
          <a:xfrm rot="5400000">
            <a:off x="5126750" y="2836900"/>
            <a:ext cx="440100" cy="0"/>
          </a:xfrm>
          <a:prstGeom prst="straightConnector1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142" name="Google Shape;1142;p99"/>
          <p:cNvSpPr txBox="1"/>
          <p:nvPr/>
        </p:nvSpPr>
        <p:spPr>
          <a:xfrm rot="-1202433">
            <a:off x="5091852" y="1760000"/>
            <a:ext cx="3067539" cy="4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s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odium chloride solution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3" name="Google Shape;1143;p99"/>
          <p:cNvSpPr txBox="1"/>
          <p:nvPr/>
        </p:nvSpPr>
        <p:spPr>
          <a:xfrm rot="-1202433">
            <a:off x="5647233" y="1780890"/>
            <a:ext cx="3067539" cy="4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sodium bromide solution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4" name="Google Shape;1144;p99"/>
          <p:cNvSpPr txBox="1"/>
          <p:nvPr/>
        </p:nvSpPr>
        <p:spPr>
          <a:xfrm rot="-1202433">
            <a:off x="6202614" y="1801781"/>
            <a:ext cx="3067539" cy="44008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sodium iodide solution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5" name="Google Shape;1145;p99"/>
          <p:cNvSpPr txBox="1"/>
          <p:nvPr/>
        </p:nvSpPr>
        <p:spPr>
          <a:xfrm rot="-6389">
            <a:off x="1472013" y="3108911"/>
            <a:ext cx="3067205" cy="440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chlorine ‘water’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99"/>
          <p:cNvSpPr txBox="1"/>
          <p:nvPr/>
        </p:nvSpPr>
        <p:spPr>
          <a:xfrm rot="-6389">
            <a:off x="1472013" y="3607277"/>
            <a:ext cx="3067205" cy="440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b</a:t>
            </a: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romine ‘water’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99"/>
          <p:cNvSpPr txBox="1"/>
          <p:nvPr/>
        </p:nvSpPr>
        <p:spPr>
          <a:xfrm rot="-6389">
            <a:off x="1472013" y="4105643"/>
            <a:ext cx="3067205" cy="440101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Lexend"/>
                <a:cs typeface="Lexend"/>
                <a:sym typeface="Lexend"/>
              </a:rPr>
              <a:t>iodine ‘water’</a:t>
            </a:r>
            <a:endParaRPr sz="1800">
              <a:solidFill>
                <a:schemeClr val="accent5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99"/>
          <p:cNvSpPr txBox="1"/>
          <p:nvPr>
            <p:ph idx="4294967295" type="body"/>
          </p:nvPr>
        </p:nvSpPr>
        <p:spPr>
          <a:xfrm>
            <a:off x="324000" y="1458125"/>
            <a:ext cx="4874700" cy="159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3"/>
            </a:pPr>
            <a:r>
              <a:rPr lang="en-GB" sz="1800">
                <a:latin typeface="Lexend"/>
              </a:rPr>
              <a:t>Ku dar dhawr dhibic oo cusbo halide (halide salt) kasta tiirarka saxda ah.</a:t>
            </a:r>
            <a:endParaRPr sz="2000"/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AutoNum type="arabicPeriod" startAt="3"/>
            </a:pPr>
            <a:r>
              <a:rPr lang="en-GB" sz="1800">
                <a:latin typeface="Lexend"/>
              </a:rPr>
              <a:t>Record your observations in the table provided on the next slide.</a:t>
            </a:r>
            <a:endParaRPr sz="200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2" name="Shape 1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3" name="Google Shape;1153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halojenada (halogens)</a:t>
            </a:r>
            <a:endParaRPr/>
          </a:p>
        </p:txBody>
      </p:sp>
      <p:sp>
        <p:nvSpPr>
          <p:cNvPr id="1154" name="Google Shape;1154;p100"/>
          <p:cNvSpPr txBox="1"/>
          <p:nvPr>
            <p:ph idx="4294967295" type="body"/>
          </p:nvPr>
        </p:nvSpPr>
        <p:spPr>
          <a:xfrm>
            <a:off x="324000" y="2803675"/>
            <a:ext cx="8496000" cy="1407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800">
                <a:latin typeface="Lexend"/>
              </a:rPr>
              <a:t>U kala saar halojenada (halogens) kan ugu falcelinta badan ilaa kan ugu yar, adigoo isticmaalaya natiijooyinkaaga si aad u sharaxdo go'aankaaga.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800">
                <a:latin typeface="Lexend"/>
              </a:rPr>
              <a:t>Sharax sida falcelinta ugu beddelanto dhexdeeda curiyeyaasha Group 7.</a:t>
            </a:r>
            <a:endParaRPr sz="1900"/>
          </a:p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/>
            </a:pPr>
            <a:r>
              <a:rPr lang="en-GB" sz="1800">
                <a:latin typeface="Lexend"/>
              </a:rPr>
              <a:t>Qor isla'egyo ereyo ah (word equations) dhammaan falcelinta barokaca (displacement) ee dhacday.</a:t>
            </a:r>
            <a:endParaRPr sz="1900"/>
          </a:p>
        </p:txBody>
      </p:sp>
      <p:graphicFrame>
        <p:nvGraphicFramePr>
          <p:cNvPr id="1155" name="Google Shape;1155;p100"/>
          <p:cNvGraphicFramePr/>
          <p:nvPr/>
        </p:nvGraphicFramePr>
        <p:xfrm>
          <a:off x="324025" y="70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{FB315652-0AEA-41DD-A0D8-EBB7C00EC154}</a:tableStyleId>
              </a:tblPr>
              <a:tblGrid>
                <a:gridCol w="1065175"/>
                <a:gridCol w="1191975"/>
                <a:gridCol w="2062775"/>
                <a:gridCol w="2062775"/>
                <a:gridCol w="2062775"/>
              </a:tblGrid>
              <a:tr h="381000"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 rowSpan="2" hMerge="1">
                  <a:txBody>
                    <a:bodyPr/>
                    <a:p/>
                  </a:txBody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marka lagu daro xalalka cusbada halide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81000">
                <a:tc gridSpan="2" vMerge="1">
                  <a:txBody>
                    <a:bodyPr/>
                    <a:p/>
                  </a:txBody>
                </a:tc>
                <a:tc hMerge="1"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chloride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bromide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iodide</a:t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</a:tr>
              <a:tr h="381000"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</a:t>
                      </a: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queous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halogens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</a:tr>
              <a:tr h="38100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bromine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</a:tr>
              <a:tr h="38100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iodine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36000" marB="36000" marR="36000" marL="36000"/>
                </a:tc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9" name="Shape 1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0" name="Google Shape;1160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Falcelinta halogens-ka</a:t>
            </a:r>
            <a:endParaRPr/>
          </a:p>
        </p:txBody>
      </p:sp>
      <p:graphicFrame>
        <p:nvGraphicFramePr>
          <p:cNvPr id="1161" name="Google Shape;1161;p101"/>
          <p:cNvGraphicFramePr/>
          <p:nvPr/>
        </p:nvGraphicFramePr>
        <p:xfrm>
          <a:off x="324025" y="708675"/>
          <a:ext cx="3000000" cy="3000000"/>
        </p:xfrm>
        <a:graphic>
          <a:graphicData uri="http://schemas.openxmlformats.org/drawingml/2006/table">
            <a:tbl>
              <a:tblPr>
                <a:noFill/>
                <a:tableStyleId>{FB315652-0AEA-41DD-A0D8-EBB7C00EC154}</a:tableStyleId>
              </a:tblPr>
              <a:tblGrid>
                <a:gridCol w="1065175"/>
                <a:gridCol w="1191975"/>
                <a:gridCol w="2062775"/>
                <a:gridCol w="2062775"/>
                <a:gridCol w="2062775"/>
              </a:tblGrid>
              <a:tr h="381000">
                <a:tc gridSpan="2" rowSpan="2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 rowSpan="2" hMerge="1">
                  <a:txBody>
                    <a:bodyPr/>
                    <a:p/>
                  </a:txBody>
                </a:tc>
                <a:tc grid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Indho-indhaynta marka lagu daro milan cusbo halide ah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solidFill>
                      <a:schemeClr val="accent5"/>
                    </a:solidFill>
                  </a:tcPr>
                </a:tc>
                <a:tc hMerge="1">
                  <a:txBody>
                    <a:bodyPr/>
                    <a:p/>
                  </a:txBody>
                </a:tc>
                <a:tc hMerge="1">
                  <a:txBody>
                    <a:bodyPr/>
                    <a:p/>
                  </a:txBody>
                </a:tc>
              </a:tr>
              <a:tr h="381000">
                <a:tc gridSpan="2" vMerge="1">
                  <a:txBody>
                    <a:bodyPr/>
                    <a:p/>
                  </a:txBody>
                </a:tc>
                <a:tc hMerge="1"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chloride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bromide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sodium iodide</a:t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r>
                        <a:rPr lang="en-GB" sz="16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sz="16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381000">
                <a:tc rowSpan="3"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biyo (water) ah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halogens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chlorine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wuxuu u beddelmaa orange-brown</a:t>
                      </a:r>
                      <a:endParaRPr/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wuxuu u beddelmaa grey-brown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bromine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1100"/>
                        <a:buFont typeface="Arial"/>
                        <a:buNone/>
                      </a:pPr>
                      <a:r>
                        <a:rPr lang="en-GB" sz="1400">
                          <a:solidFill>
                            <a:schemeClr val="dk1"/>
                          </a:solidFill>
                          <a:latin typeface="Kalam"/>
                          <a:ea typeface="Kalam"/>
                          <a:cs typeface="Kalam"/>
                          <a:sym typeface="Kalam"/>
                        </a:rPr>
                        <a:t>wuxuu u beddelmaa red-brown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81000">
                <a:tc vMerge="1">
                  <a:txBody>
                    <a:bodyPr/>
                    <a:p/>
                  </a:txBody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600">
                          <a:latin typeface="Lexend"/>
                          <a:ea typeface="Lexend"/>
                          <a:cs typeface="Lexend"/>
                          <a:sym typeface="Lexend"/>
                        </a:rPr>
                        <a:t>iodine</a:t>
                      </a:r>
                      <a:endParaRPr sz="16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36000" marB="36000" marR="36000" marL="36000"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400">
                          <a:latin typeface="Kalam"/>
                          <a:ea typeface="Kalam"/>
                          <a:cs typeface="Kalam"/>
                          <a:sym typeface="Kalam"/>
                        </a:rPr>
                        <a:t>isbeddel la'aan</a:t>
                      </a:r>
                      <a:endParaRPr sz="1800">
                        <a:latin typeface="Kalam"/>
                        <a:ea typeface="Kalam"/>
                        <a:cs typeface="Kalam"/>
                        <a:sym typeface="Kalam"/>
                      </a:endParaRPr>
                    </a:p>
                  </a:txBody>
                  <a:tcPr marT="36000" marB="36000" marR="36000" marL="36000">
                    <a:lnL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162" name="Google Shape;1162;p101"/>
          <p:cNvSpPr txBox="1"/>
          <p:nvPr>
            <p:ph idx="4294967295" type="body"/>
          </p:nvPr>
        </p:nvSpPr>
        <p:spPr>
          <a:xfrm>
            <a:off x="324000" y="2899900"/>
            <a:ext cx="8496000" cy="201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Chlorine waa kan ugu falcelinta badan, maxaa yeelay wuxuu la falceliyay sodium bromide iyo sodium iodide labadaba (isbeddelka midabku wuxuu muujinayaa tan).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Bromine waa kan labaad ee ugu falcelinta badan, maxaa yeelay wuxuu la falceliyay kaliya sodium iodide (isbeddelka midabku wuxuu muujinayaa tan).</a:t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Kalam"/>
              <a:buChar char="●"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Iodine waa midka ugu yar falcelinta (reactive) maxaa yeelay kuma falcelin cusbo (salt) kasta.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63" name="Google Shape;1163;p101"/>
          <p:cNvSpPr txBox="1"/>
          <p:nvPr/>
        </p:nvSpPr>
        <p:spPr>
          <a:xfrm>
            <a:off x="360300" y="2745675"/>
            <a:ext cx="71562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101"/>
          <p:cNvSpPr txBox="1"/>
          <p:nvPr/>
        </p:nvSpPr>
        <p:spPr>
          <a:xfrm>
            <a:off x="260900" y="2613675"/>
            <a:ext cx="434700" cy="477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1.</a:t>
            </a:r>
            <a:endParaRPr sz="1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8" name="Shape 1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9" name="Google Shape;1169;p102"/>
          <p:cNvSpPr txBox="1"/>
          <p:nvPr>
            <p:ph idx="4294967295" type="body"/>
          </p:nvPr>
        </p:nvSpPr>
        <p:spPr>
          <a:xfrm>
            <a:off x="324000" y="716963"/>
            <a:ext cx="8397900" cy="159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49250" lvl="0" marL="457200" rtl="0" algn="l">
              <a:spcBef>
                <a:spcPts val="0"/>
              </a:spcBef>
              <a:spcAft>
                <a:spcPts val="0"/>
              </a:spcAft>
              <a:buSzPts val="1900"/>
              <a:buAutoNum type="arabicPeriod" startAt="2"/>
            </a:pPr>
            <a:r>
              <a:rPr lang="en-GB" sz="1400">
                <a:latin typeface="Lexend"/>
              </a:rPr>
              <a:t>Sharax sida falcelinta (reactivity) ugu beddelanto kooxda 7 curiyeyaasha (elements).</a:t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3. Qor isla'egta erayada (word equations) dhammaan falcelinta barokaca (displacement reactions) ee</a:t>
            </a:r>
            <a:endParaRPr sz="1900"/>
          </a:p>
          <a:p>
            <a:pPr indent="0" lvl="0" marL="0" rtl="0" algn="l">
              <a:lnSpc>
                <a:spcPct val="100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dhacday.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0" name="Google Shape;1170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Falcelinta halogens</a:t>
            </a:r>
            <a:endParaRPr/>
          </a:p>
        </p:txBody>
      </p:sp>
      <p:sp>
        <p:nvSpPr>
          <p:cNvPr id="1171" name="Google Shape;1171;p102"/>
          <p:cNvSpPr txBox="1"/>
          <p:nvPr>
            <p:ph idx="4294967295" type="body"/>
          </p:nvPr>
        </p:nvSpPr>
        <p:spPr>
          <a:xfrm>
            <a:off x="755000" y="1080000"/>
            <a:ext cx="7966800" cy="10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Hoos u dhaca kooxda, curiyeyaasha Group 7 waxay noqdaan kuwa ugu yar falcelinta (reactive). Tan waxaa muujinaya curiyeyaasha hoose oo aan awoodin inay barokacaan (displace) kuwa sare.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172" name="Google Shape;1172;p102"/>
          <p:cNvSpPr txBox="1"/>
          <p:nvPr>
            <p:ph idx="4294967295" type="body"/>
          </p:nvPr>
        </p:nvSpPr>
        <p:spPr>
          <a:xfrm>
            <a:off x="786475" y="3093300"/>
            <a:ext cx="7935300" cy="83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sodium bromide + chlorine → sodium chloride + bromine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sodium iodide + chlorine → sodium chloride + iodine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sodium iodide + bromine → sodium bromide + iodine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76" name="Shape 1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" name="Google Shape;1177;p103"/>
          <p:cNvSpPr txBox="1"/>
          <p:nvPr>
            <p:ph idx="1" type="body"/>
          </p:nvPr>
        </p:nvSpPr>
        <p:spPr>
          <a:xfrm>
            <a:off x="324000" y="1080000"/>
            <a:ext cx="8496000" cy="306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Curiyeyaasha Group 7 dhammaantood waa kuwa aan bir ahayn (non-metals) oo leh uumis midab leh, badankoodna waa sun (toxic).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Xaaladda curiyeyaasha heerkulka qolka waxay ka beddelaysaa gaas (gas) ilaa adag (solid) hoos u dhaca Group 7.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Falcelinta (reactivity) waxay hoos u dhacdaa Group 7.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Halogens waxay la falceliyaan biraha Group 1 iyo 2 si ay u sameeyaan metal halides.</a:t>
            </a:r>
            <a:endParaRPr sz="21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Metal halides waxay ku milaan (soluble) biyo (water).</a:t>
            </a:r>
            <a:endParaRPr sz="2100"/>
          </a:p>
        </p:txBody>
      </p:sp>
      <p:sp>
        <p:nvSpPr>
          <p:cNvPr id="1178" name="Google Shape;1178;p103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Group 7 (halogens)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