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476FF6-44F4-4AE3-82F6-ED27F8BDFFE0}">
  <a:tblStyle styleId="{A2476FF6-44F4-4AE3-82F6-ED27F8BDFFE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1f58f2624d9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1f58f2624d9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ce743f38b6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ce743f38b6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1f58f2624d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7" name="Google Shape;897;g1f58f2624d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1f58f2624d9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1f58f2624d9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2ceea3def90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2ceea3def90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1f58f2624d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1f58f2624d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g1f58f2624d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g1f58f2624d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ce743f38b6_0_34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2ce743f38b6_0_3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g2ce743f38b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2" name="Google Shape;962;g2ce743f38b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2ce743f38b6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2ce743f38b6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2ce743f38b6_0_1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2ce743f38b6_0_1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2ce743f38b6_0_1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3" name="Google Shape;1023;g2ce743f38b6_0_1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ceea3def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ceea3def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1f58f2624d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1f58f2624d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ce743f38b6_0_5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3" name="Google Shape;1083;g2ce743f38b6_0_5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2ce743f38b6_0_3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2ce743f38b6_0_3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2ce743f38b6_0_5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2ce743f38b6_0_5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2ce743f38b6_0_5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2ce743f38b6_0_5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2ce743f38b6_0_5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2ce743f38b6_0_5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1" name="Shape 1131"/>
        <p:cNvGrpSpPr/>
        <p:nvPr/>
      </p:nvGrpSpPr>
      <p:grpSpPr>
        <a:xfrm>
          <a:off x="0" y="0"/>
          <a:ext cx="0" cy="0"/>
          <a:chOff x="0" y="0"/>
          <a:chExt cx="0" cy="0"/>
        </a:xfrm>
      </p:grpSpPr>
      <p:sp>
        <p:nvSpPr>
          <p:cNvPr id="1132" name="Google Shape;1132;g2ce743f38b6_0_5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3" name="Google Shape;1133;g2ce743f38b6_0_5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1f58f2624d9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1f58f2624d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1f58f2624d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1f58f2624d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2ce743f38b6_0_50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2ce743f38b6_0_50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1f58f2624d9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1f58f2624d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1f58f2624d9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1f58f2624d9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1f58f2624d9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1f58f2624d9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2ce743f38b6_0_5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2ce743f38b6_0_5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1f58f2624d9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1f58f2624d9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6" name="Shape 1226"/>
        <p:cNvGrpSpPr/>
        <p:nvPr/>
      </p:nvGrpSpPr>
      <p:grpSpPr>
        <a:xfrm>
          <a:off x="0" y="0"/>
          <a:ext cx="0" cy="0"/>
          <a:chOff x="0" y="0"/>
          <a:chExt cx="0" cy="0"/>
        </a:xfrm>
      </p:grpSpPr>
      <p:sp>
        <p:nvSpPr>
          <p:cNvPr id="1227" name="Google Shape;1227;g2ce743f38b6_0_4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8" name="Google Shape;1228;g2ce743f38b6_0_4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2ceea3def9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2ceea3def9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g1f58f2624d9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g1f58f2624d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1f58f2624d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1f58f2624d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2ceea3def9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1" name="Google Shape;1391;g2ceea3def9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g2ce743f38b6_0_4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9" name="Google Shape;1399;g2ce743f38b6_0_4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2ce743f38b6_0_2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0" name="Google Shape;1410;g2ce743f38b6_0_2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2ce743f38b6_0_5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2" name="Google Shape;1422;g2ce743f38b6_0_5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ce743f38b6_0_5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ce743f38b6_0_5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2ce743f38b6_0_5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2ce743f38b6_0_5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2ce743f38b6_0_5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2ce743f38b6_0_5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3.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25.png"/><Relationship Id="rId5" Type="http://schemas.openxmlformats.org/officeDocument/2006/relationships/image" Target="../media/image2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5.png"/><Relationship Id="rId5" Type="http://schemas.openxmlformats.org/officeDocument/2006/relationships/image" Target="../media/image2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4.png"/><Relationship Id="rId5"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0.png"/><Relationship Id="rId7"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5.png"/><Relationship Id="rId4" Type="http://schemas.openxmlformats.org/officeDocument/2006/relationships/image" Target="../media/image71.png"/><Relationship Id="rId5" Type="http://schemas.openxmlformats.org/officeDocument/2006/relationships/image" Target="../media/image40.png"/><Relationship Id="rId6" Type="http://schemas.openxmlformats.org/officeDocument/2006/relationships/image" Target="../media/image39.png"/><Relationship Id="rId7"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71.png"/><Relationship Id="rId4" Type="http://schemas.openxmlformats.org/officeDocument/2006/relationships/image" Target="../media/image36.png"/><Relationship Id="rId5" Type="http://schemas.openxmlformats.org/officeDocument/2006/relationships/image" Target="../media/image35.png"/><Relationship Id="rId6" Type="http://schemas.openxmlformats.org/officeDocument/2006/relationships/image" Target="../media/image46.png"/><Relationship Id="rId7" Type="http://schemas.openxmlformats.org/officeDocument/2006/relationships/image" Target="../media/image40.png"/><Relationship Id="rId8" Type="http://schemas.openxmlformats.org/officeDocument/2006/relationships/image" Target="../media/image39.png"/><Relationship Id="rId9"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71.png"/><Relationship Id="rId4" Type="http://schemas.openxmlformats.org/officeDocument/2006/relationships/image" Target="../media/image43.png"/><Relationship Id="rId5" Type="http://schemas.openxmlformats.org/officeDocument/2006/relationships/image" Target="../media/image36.png"/><Relationship Id="rId6" Type="http://schemas.openxmlformats.org/officeDocument/2006/relationships/image" Target="../media/image35.png"/><Relationship Id="rId7" Type="http://schemas.openxmlformats.org/officeDocument/2006/relationships/image" Target="../media/image46.png"/><Relationship Id="rId8" Type="http://schemas.openxmlformats.org/officeDocument/2006/relationships/image" Target="../media/image40.png"/><Relationship Id="rId9" Type="http://schemas.openxmlformats.org/officeDocument/2006/relationships/image" Target="../media/image39.png"/><Relationship Id="rId10" Type="http://schemas.openxmlformats.org/officeDocument/2006/relationships/image" Target="../media/image50.png"/><Relationship Id="rId11"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9.png"/><Relationship Id="rId4" Type="http://schemas.openxmlformats.org/officeDocument/2006/relationships/image" Target="../media/image5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7.png"/><Relationship Id="rId4" Type="http://schemas.openxmlformats.org/officeDocument/2006/relationships/image" Target="../media/image53.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60000">
            <a:off x="6960295" y="1032880"/>
            <a:ext cx="1690503" cy="183458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59963">
            <a:off x="6821686" y="1467541"/>
            <a:ext cx="1981958" cy="106721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035">
            <a:off x="6985483" y="1098759"/>
            <a:ext cx="1731447" cy="176992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6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6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6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6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68.jpg"/><Relationship Id="rId4" Type="http://schemas.openxmlformats.org/officeDocument/2006/relationships/hyperlink" Target="https://creativecommons.org/licenses/by-sa/4.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 Id="rId3" Type="http://schemas.openxmlformats.org/officeDocument/2006/relationships/image" Target="../media/image6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6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5.xml"/><Relationship Id="rId3" Type="http://schemas.openxmlformats.org/officeDocument/2006/relationships/image" Target="../media/image6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6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9.xml"/><Relationship Id="rId3"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0.xml"/><Relationship Id="rId3" Type="http://schemas.openxmlformats.org/officeDocument/2006/relationships/image" Target="../media/image6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1.xml"/><Relationship Id="rId3" Type="http://schemas.openxmlformats.org/officeDocument/2006/relationships/image" Target="../media/image6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4.xml"/><Relationship Id="rId3"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6.xml"/><Relationship Id="rId3" Type="http://schemas.openxmlformats.org/officeDocument/2006/relationships/image" Target="../media/image6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6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0.xml"/><Relationship Id="rId3"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6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32.xml"/><Relationship Id="rId3" Type="http://schemas.openxmlformats.org/officeDocument/2006/relationships/image" Target="../media/image6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6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7.xml"/><Relationship Id="rId3"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8.xml"/><Relationship Id="rId3"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9.xml"/><Relationship Id="rId3" Type="http://schemas.openxmlformats.org/officeDocument/2006/relationships/image" Target="../media/image6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0.xml"/><Relationship Id="rId3" Type="http://schemas.openxmlformats.org/officeDocument/2006/relationships/image" Target="../media/image6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Kooxaha curiye (element) ee miiska xilliyeedka (periodic table)</a:t>
            </a:r>
            <a:endParaRPr/>
          </a:p>
        </p:txBody>
      </p:sp>
      <p:sp>
        <p:nvSpPr>
          <p:cNvPr id="868" name="Google Shape;868;p73"/>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Qaababka miiska xilliyeedka (periodic table)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ilaha waxbarasho ee aan ugu talagalnay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aqoonsan karaa oo sharxi karaa sifooyinka kooxaha kala duwan ee curiye (element) ee miiska xilliyeedka (periodic table).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6"/>
          <p:cNvSpPr txBox="1"/>
          <p:nvPr>
            <p:ph idx="1" type="subTitle"/>
          </p:nvPr>
        </p:nvSpPr>
        <p:spPr>
          <a:xfrm>
            <a:off x="324000" y="810000"/>
            <a:ext cx="35691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miiska xilliyeedka (periodic table)</a:t>
            </a:r>
            <a:endParaRPr/>
          </a:p>
        </p:txBody>
      </p:sp>
      <p:sp>
        <p:nvSpPr>
          <p:cNvPr id="884" name="Google Shape;884;p76"/>
          <p:cNvSpPr txBox="1"/>
          <p:nvPr>
            <p:ph idx="3" type="subTitle"/>
          </p:nvPr>
        </p:nvSpPr>
        <p:spPr>
          <a:xfrm>
            <a:off x="324000" y="1800600"/>
            <a:ext cx="35691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koox (group)</a:t>
            </a:r>
            <a:endParaRPr/>
          </a:p>
        </p:txBody>
      </p:sp>
      <p:sp>
        <p:nvSpPr>
          <p:cNvPr id="885" name="Google Shape;885;p76"/>
          <p:cNvSpPr txBox="1"/>
          <p:nvPr>
            <p:ph idx="5" type="subTitle"/>
          </p:nvPr>
        </p:nvSpPr>
        <p:spPr>
          <a:xfrm>
            <a:off x="324000" y="2791200"/>
            <a:ext cx="35691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xilli (period)</a:t>
            </a:r>
            <a:endParaRPr/>
          </a:p>
        </p:txBody>
      </p:sp>
      <p:sp>
        <p:nvSpPr>
          <p:cNvPr id="886" name="Google Shape;886;p76"/>
          <p:cNvSpPr txBox="1"/>
          <p:nvPr>
            <p:ph idx="7" type="subTitle"/>
          </p:nvPr>
        </p:nvSpPr>
        <p:spPr>
          <a:xfrm>
            <a:off x="324000" y="3781800"/>
            <a:ext cx="35691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biro kala-guur ah (transition metals)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77"/>
          <p:cNvSpPr txBox="1"/>
          <p:nvPr>
            <p:ph idx="1" type="subTitle"/>
          </p:nvPr>
        </p:nvSpPr>
        <p:spPr>
          <a:xfrm>
            <a:off x="324000" y="8100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0" lang="en-GB" sz="1400">
                <a:latin typeface="Lexend"/>
              </a:rPr>
              <a:t>Miiska xilliyeedka (periodic table) waa liis dhammaan curiye (element) la yaqaan, oo loo habeeyey kororka tirada atomiga (atomic number). Waxaa loo qaybiyaa tiirar toosan oo la yiraahdo kooxo (groups), iyo safar jiif ah oo la yiraahdo xilli (periods).</a:t>
            </a:r>
            <a:r>
              <a:rPr lang="en-GB" sz="1400">
                <a:latin typeface="Lexend"/>
              </a:rPr>
              <a:t/>
            </a:r>
            <a:r>
              <a:rPr b="0" lang="en-GB" sz="1400">
                <a:latin typeface="Lexend"/>
              </a:rPr>
              <a:t/>
            </a:r>
            <a:endParaRPr b="0"/>
          </a:p>
        </p:txBody>
      </p:sp>
      <p:sp>
        <p:nvSpPr>
          <p:cNvPr id="892" name="Google Shape;892;p77"/>
          <p:cNvSpPr txBox="1"/>
          <p:nvPr>
            <p:ph idx="3" type="subTitle"/>
          </p:nvPr>
        </p:nvSpPr>
        <p:spPr>
          <a:xfrm>
            <a:off x="324000" y="20292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Koox (group) waa tiir ku yaal miiska xilliyeedka (periodic table) oo u dhigma tirada elektaroonnada (electrons) ee qolofka kore ee atomka.</a:t>
            </a:r>
            <a:r>
              <a:rPr lang="en-GB" sz="1400">
                <a:latin typeface="Lexend"/>
              </a:rPr>
              <a:t/>
            </a:r>
            <a:r>
              <a:rPr b="0" lang="en-GB" sz="1400">
                <a:latin typeface="Lexend"/>
              </a:rPr>
              <a:t/>
            </a:r>
            <a:endParaRPr/>
          </a:p>
        </p:txBody>
      </p:sp>
      <p:sp>
        <p:nvSpPr>
          <p:cNvPr id="893" name="Google Shape;893;p77"/>
          <p:cNvSpPr txBox="1"/>
          <p:nvPr>
            <p:ph idx="5" type="subTitle"/>
          </p:nvPr>
        </p:nvSpPr>
        <p:spPr>
          <a:xfrm>
            <a:off x="324000" y="28674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0" lang="en-GB" sz="1400">
                <a:latin typeface="Lexend"/>
              </a:rPr>
              <a:t>Xilli (period) waa saf jiif ah oo ku yaal miiska xilliyeedka (periodic table). Xilli kastaa wuxuu u dhigmaa tirada qolofka elektaroonnada (electrons) ee atomka curiye (element).</a:t>
            </a:r>
            <a:r>
              <a:rPr lang="en-GB" sz="1400">
                <a:latin typeface="Lexend"/>
              </a:rPr>
              <a:t/>
            </a:r>
            <a:r>
              <a:rPr lang="en-GB" sz="1400">
                <a:latin typeface="Lexend"/>
              </a:rPr>
              <a:t/>
            </a:r>
            <a:r>
              <a:rPr b="0" lang="en-GB" sz="1400">
                <a:latin typeface="Lexend"/>
              </a:rPr>
              <a:t/>
            </a:r>
            <a:r>
              <a:rPr b="0" lang="en-GB" sz="1400">
                <a:latin typeface="Lexend"/>
              </a:rPr>
              <a:t/>
            </a:r>
            <a:endParaRPr b="0"/>
          </a:p>
        </p:txBody>
      </p:sp>
      <p:sp>
        <p:nvSpPr>
          <p:cNvPr id="894" name="Google Shape;894;p77"/>
          <p:cNvSpPr txBox="1"/>
          <p:nvPr>
            <p:ph idx="7" type="subTitle"/>
          </p:nvPr>
        </p:nvSpPr>
        <p:spPr>
          <a:xfrm>
            <a:off x="324000" y="4010400"/>
            <a:ext cx="8496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Biro kala-guur ah (transition metals) waa koox biro ah oo laga helo qaybta dhexe ee miiska xilliyeedka (periodic table).</a:t>
            </a:r>
            <a:r>
              <a:rPr lang="en-GB" sz="1400">
                <a:latin typeface="Lexend"/>
              </a:rPr>
              <a:t/>
            </a:r>
            <a:r>
              <a:rPr b="0" lang="en-GB" sz="1400">
                <a:latin typeface="Lexend"/>
              </a:rPr>
              <a:t/>
            </a:r>
            <a:endParaRPr b="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8" name="Shape 898"/>
        <p:cNvGrpSpPr/>
        <p:nvPr/>
      </p:nvGrpSpPr>
      <p:grpSpPr>
        <a:xfrm>
          <a:off x="0" y="0"/>
          <a:ext cx="0" cy="0"/>
          <a:chOff x="0" y="0"/>
          <a:chExt cx="0" cy="0"/>
        </a:xfrm>
      </p:grpSpPr>
      <p:sp>
        <p:nvSpPr>
          <p:cNvPr id="899" name="Google Shape;899;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Aasaaska miiska xilliyeedka (periodic table)</a:t>
            </a:r>
            <a:endParaRPr/>
          </a:p>
        </p:txBody>
      </p:sp>
      <p:sp>
        <p:nvSpPr>
          <p:cNvPr id="900" name="Google Shape;900;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Sahminta kooxaha (groups) iyo sifooyinka</a:t>
            </a:r>
            <a:endParaRPr/>
          </a:p>
        </p:txBody>
      </p:sp>
      <p:sp>
        <p:nvSpPr>
          <p:cNvPr id="901" name="Google Shape;901;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Kooxaha curiye (element) ee miiska xilliyeedka (periodic table)</a:t>
            </a:r>
            <a:endParaRPr/>
          </a:p>
        </p:txBody>
      </p:sp>
      <p:pic>
        <p:nvPicPr>
          <p:cNvPr id="902" name="Google Shape;902;p78"/>
          <p:cNvPicPr preferRelativeResize="0"/>
          <p:nvPr/>
        </p:nvPicPr>
        <p:blipFill>
          <a:blip r:embed="rId3">
            <a:alphaModFix/>
          </a:blip>
          <a:stretch>
            <a:fillRect/>
          </a:stretch>
        </p:blipFill>
        <p:spPr>
          <a:xfrm>
            <a:off x="41575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p79"/>
          <p:cNvSpPr txBox="1"/>
          <p:nvPr>
            <p:ph idx="1" type="body"/>
          </p:nvPr>
        </p:nvSpPr>
        <p:spPr>
          <a:xfrm>
            <a:off x="324000" y="759300"/>
            <a:ext cx="8237700" cy="78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Miiska xilliyeedka (periodic table) waa jaantus dhammaan curiye (element) kiimikooyinka la yaqaan, oo hadda gaaraya 118.</a:t>
            </a:r>
            <a:r>
              <a:rPr b="1" lang="en-GB">
                <a:latin typeface="Lexend"/>
              </a:rPr>
              <a:t/>
            </a:r>
            <a:r>
              <a:rPr lang="en-GB">
                <a:latin typeface="Lexend"/>
              </a:rPr>
              <a:t/>
            </a:r>
            <a:endParaRPr/>
          </a:p>
        </p:txBody>
      </p:sp>
      <p:sp>
        <p:nvSpPr>
          <p:cNvPr id="908" name="Google Shape;908;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Aasaaska miiska xilliyeedka (periodic table)</a:t>
            </a:r>
            <a:endParaRPr/>
          </a:p>
        </p:txBody>
      </p:sp>
      <p:pic>
        <p:nvPicPr>
          <p:cNvPr id="909" name="Google Shape;909;p79"/>
          <p:cNvPicPr preferRelativeResize="0"/>
          <p:nvPr/>
        </p:nvPicPr>
        <p:blipFill rotWithShape="1">
          <a:blip r:embed="rId3">
            <a:alphaModFix/>
          </a:blip>
          <a:srcRect b="11936" l="0" r="0" t="18825"/>
          <a:stretch/>
        </p:blipFill>
        <p:spPr>
          <a:xfrm>
            <a:off x="550650" y="1434838"/>
            <a:ext cx="7935350" cy="33855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80"/>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Ilaa hadda, waxaad aragtay in miiska xilliyeedka (periodic table) loo qaybin karo biro, aan-biro ahayn, iyo metalloids:</a:t>
            </a:r>
            <a:r>
              <a:rPr b="1" lang="en-GB" sz="1800">
                <a:latin typeface="Lexend"/>
              </a:rPr>
              <a:t/>
            </a:r>
            <a:r>
              <a:rPr lang="en-GB" sz="1800">
                <a:latin typeface="Lexend"/>
              </a:rPr>
              <a:t/>
            </a:r>
            <a:endParaRPr sz="2100"/>
          </a:p>
          <a:p>
            <a:pPr indent="0" lvl="0" marL="0" rtl="0" algn="l">
              <a:spcBef>
                <a:spcPts val="1000"/>
              </a:spcBef>
              <a:spcAft>
                <a:spcPts val="1000"/>
              </a:spcAft>
              <a:buNone/>
            </a:pPr>
            <a:r>
              <a:rPr>
                <a:latin typeface="Lexend"/>
              </a:rPr>
              <a:t/>
            </a:r>
            <a:endParaRPr sz="2100"/>
          </a:p>
        </p:txBody>
      </p:sp>
      <p:sp>
        <p:nvSpPr>
          <p:cNvPr id="915" name="Google Shape;915;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Aasaaska miiska xilliyeedka (periodic table)</a:t>
            </a:r>
            <a:endParaRPr/>
          </a:p>
        </p:txBody>
      </p:sp>
      <p:sp>
        <p:nvSpPr>
          <p:cNvPr id="916" name="Google Shape;916;p80"/>
          <p:cNvSpPr txBox="1"/>
          <p:nvPr>
            <p:ph idx="1" type="body"/>
          </p:nvPr>
        </p:nvSpPr>
        <p:spPr>
          <a:xfrm>
            <a:off x="324000" y="4045800"/>
            <a:ext cx="8496000" cy="152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 kastaba ha ahaatee, kani ma aha qaabka ugu weyn ee saynisyahannadu u kala qaybiyaan curiye (element) ee miiska xilliyeedka (periodic table).</a:t>
            </a:r>
            <a:endParaRPr sz="2100"/>
          </a:p>
        </p:txBody>
      </p:sp>
      <p:grpSp>
        <p:nvGrpSpPr>
          <p:cNvPr id="917" name="Google Shape;917;p80"/>
          <p:cNvGrpSpPr/>
          <p:nvPr/>
        </p:nvGrpSpPr>
        <p:grpSpPr>
          <a:xfrm>
            <a:off x="2371759" y="1403800"/>
            <a:ext cx="6013954" cy="2611239"/>
            <a:chOff x="1167362" y="1263775"/>
            <a:chExt cx="6809277" cy="3056226"/>
          </a:xfrm>
        </p:grpSpPr>
        <p:sp>
          <p:nvSpPr>
            <p:cNvPr id="918" name="Google Shape;918;p80"/>
            <p:cNvSpPr txBox="1"/>
            <p:nvPr/>
          </p:nvSpPr>
          <p:spPr>
            <a:xfrm>
              <a:off x="2488225" y="2096375"/>
              <a:ext cx="1132500" cy="61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biro (metals)</a:t>
              </a:r>
              <a:endParaRPr sz="2200">
                <a:solidFill>
                  <a:schemeClr val="dk1"/>
                </a:solidFill>
                <a:latin typeface="Kalam"/>
                <a:ea typeface="Kalam"/>
                <a:cs typeface="Kalam"/>
                <a:sym typeface="Kalam"/>
              </a:endParaRPr>
            </a:p>
          </p:txBody>
        </p:sp>
        <p:grpSp>
          <p:nvGrpSpPr>
            <p:cNvPr id="919" name="Google Shape;919;p80"/>
            <p:cNvGrpSpPr/>
            <p:nvPr/>
          </p:nvGrpSpPr>
          <p:grpSpPr>
            <a:xfrm>
              <a:off x="1167362" y="1263775"/>
              <a:ext cx="6809277" cy="3056226"/>
              <a:chOff x="1167362" y="1263775"/>
              <a:chExt cx="6809277" cy="3056226"/>
            </a:xfrm>
          </p:grpSpPr>
          <p:pic>
            <p:nvPicPr>
              <p:cNvPr id="920" name="Google Shape;920;p80"/>
              <p:cNvPicPr preferRelativeResize="0"/>
              <p:nvPr/>
            </p:nvPicPr>
            <p:blipFill rotWithShape="1">
              <a:blip r:embed="rId3">
                <a:alphaModFix/>
              </a:blip>
              <a:srcRect b="12533" l="1029" r="0" t="14934"/>
              <a:stretch/>
            </p:blipFill>
            <p:spPr>
              <a:xfrm>
                <a:off x="1167362" y="1773675"/>
                <a:ext cx="6809277" cy="2546325"/>
              </a:xfrm>
              <a:prstGeom prst="rect">
                <a:avLst/>
              </a:prstGeom>
              <a:noFill/>
              <a:ln>
                <a:noFill/>
              </a:ln>
            </p:spPr>
          </p:pic>
          <p:cxnSp>
            <p:nvCxnSpPr>
              <p:cNvPr id="921" name="Google Shape;921;p80"/>
              <p:cNvCxnSpPr/>
              <p:nvPr/>
            </p:nvCxnSpPr>
            <p:spPr>
              <a:xfrm flipH="1" rot="10800000">
                <a:off x="2060550" y="2516600"/>
                <a:ext cx="888600" cy="243900"/>
              </a:xfrm>
              <a:prstGeom prst="straightConnector1">
                <a:avLst/>
              </a:prstGeom>
              <a:noFill/>
              <a:ln cap="flat" cmpd="sng" w="38100">
                <a:solidFill>
                  <a:schemeClr val="dk2"/>
                </a:solidFill>
                <a:prstDash val="solid"/>
                <a:round/>
                <a:headEnd len="med" w="med" type="none"/>
                <a:tailEnd len="med" w="med" type="none"/>
              </a:ln>
            </p:spPr>
          </p:cxnSp>
          <p:sp>
            <p:nvSpPr>
              <p:cNvPr id="922" name="Google Shape;922;p80"/>
              <p:cNvSpPr txBox="1"/>
              <p:nvPr/>
            </p:nvSpPr>
            <p:spPr>
              <a:xfrm>
                <a:off x="3369600" y="1263775"/>
                <a:ext cx="2553900" cy="61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aan-biro ahayn (non-metals)</a:t>
                </a:r>
                <a:endParaRPr sz="2200">
                  <a:solidFill>
                    <a:schemeClr val="dk1"/>
                  </a:solidFill>
                  <a:latin typeface="Kalam"/>
                  <a:ea typeface="Kalam"/>
                  <a:cs typeface="Kalam"/>
                  <a:sym typeface="Kalam"/>
                </a:endParaRPr>
              </a:p>
            </p:txBody>
          </p:sp>
          <p:cxnSp>
            <p:nvCxnSpPr>
              <p:cNvPr id="923" name="Google Shape;923;p80"/>
              <p:cNvCxnSpPr/>
              <p:nvPr/>
            </p:nvCxnSpPr>
            <p:spPr>
              <a:xfrm flipH="1" rot="10800000">
                <a:off x="4042450" y="1714475"/>
                <a:ext cx="251700" cy="361800"/>
              </a:xfrm>
              <a:prstGeom prst="straightConnector1">
                <a:avLst/>
              </a:prstGeom>
              <a:noFill/>
              <a:ln cap="flat" cmpd="sng" w="38100">
                <a:solidFill>
                  <a:schemeClr val="dk2"/>
                </a:solidFill>
                <a:prstDash val="solid"/>
                <a:round/>
                <a:headEnd len="med" w="med" type="none"/>
                <a:tailEnd len="med" w="med" type="none"/>
              </a:ln>
            </p:spPr>
          </p:cxnSp>
          <p:sp>
            <p:nvSpPr>
              <p:cNvPr id="924" name="Google Shape;924;p80"/>
              <p:cNvSpPr txBox="1"/>
              <p:nvPr/>
            </p:nvSpPr>
            <p:spPr>
              <a:xfrm>
                <a:off x="3620725" y="2611075"/>
                <a:ext cx="1541400" cy="61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metalloids (metalloids)</a:t>
                </a:r>
                <a:endParaRPr sz="2200">
                  <a:solidFill>
                    <a:schemeClr val="dk1"/>
                  </a:solidFill>
                  <a:latin typeface="Kalam"/>
                  <a:ea typeface="Kalam"/>
                  <a:cs typeface="Kalam"/>
                  <a:sym typeface="Kalam"/>
                </a:endParaRPr>
              </a:p>
            </p:txBody>
          </p:sp>
          <p:cxnSp>
            <p:nvCxnSpPr>
              <p:cNvPr id="925" name="Google Shape;925;p80"/>
              <p:cNvCxnSpPr/>
              <p:nvPr/>
            </p:nvCxnSpPr>
            <p:spPr>
              <a:xfrm flipH="1" rot="10800000">
                <a:off x="4915425" y="2516600"/>
                <a:ext cx="888600" cy="243900"/>
              </a:xfrm>
              <a:prstGeom prst="straightConnector1">
                <a:avLst/>
              </a:prstGeom>
              <a:noFill/>
              <a:ln cap="flat" cmpd="sng" w="38100">
                <a:solidFill>
                  <a:schemeClr val="dk2"/>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Aasaaska shaxda xilliyeed (Foundations of the periodic table)</a:t>
            </a:r>
            <a:endParaRPr/>
          </a:p>
        </p:txBody>
      </p:sp>
      <p:sp>
        <p:nvSpPr>
          <p:cNvPr id="931" name="Google Shape;931;p81"/>
          <p:cNvSpPr txBox="1"/>
          <p:nvPr/>
        </p:nvSpPr>
        <p:spPr>
          <a:xfrm>
            <a:off x="324000" y="759300"/>
            <a:ext cx="8496000" cy="771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Sannadkii 1869, Dmitri Mendeleev wuxuu 10 sano ku qaatay isagoo isku dayaya inuu nidaamiyo curiyeyaasha (elements). Waqtigaas, waxaa jiray 63 curiye (elements) oo la yaqaan.</a:t>
            </a:r>
            <a:r>
              <a:rPr lang="en-GB" sz="1100">
                <a:solidFill>
                  <a:schemeClr val="dk1"/>
                </a:solidFill>
                <a:latin typeface="Lexend"/>
                <a:ea typeface="Lexend"/>
                <a:cs typeface="Lexend"/>
                <a:sym typeface="Lexend"/>
              </a:rPr>
              <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932" name="Google Shape;932;p81"/>
          <p:cNvSpPr txBox="1"/>
          <p:nvPr/>
        </p:nvSpPr>
        <p:spPr>
          <a:xfrm>
            <a:off x="324000" y="1682700"/>
            <a:ext cx="5231700" cy="2688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Sheekadu waxay sheegaysaa inuu shaxdiisa xilliyeed (periodic table) ku abuuray isagoo magaca curiye kasta (element) iyo miisaankiisa atomiga (atomic weight) ku qoray kaar.</a:t>
            </a:r>
            <a:endParaRPr sz="2000">
              <a:solidFill>
                <a:srgbClr val="000000"/>
              </a:solidFill>
              <a:latin typeface="Lexend"/>
              <a:ea typeface="Lexend"/>
              <a:cs typeface="Lexend"/>
              <a:sym typeface="Lexend"/>
            </a:endParaRPr>
          </a:p>
          <a:p>
            <a:pPr indent="0" lvl="0" marL="0" rtl="0" algn="l">
              <a:lnSpc>
                <a:spcPct val="115000"/>
              </a:lnSpc>
              <a:spcBef>
                <a:spcPts val="1000"/>
              </a:spcBef>
              <a:spcAft>
                <a:spcPts val="0"/>
              </a:spcAft>
              <a:buNone/>
            </a:pPr>
            <a:r>
              <a:rPr lang="en-GB" sz="1100">
                <a:solidFill>
                  <a:srgbClr val="000000"/>
                </a:solidFill>
                <a:latin typeface="Lexend"/>
                <a:ea typeface="Lexend"/>
                <a:cs typeface="Lexend"/>
                <a:sym typeface="Lexend"/>
              </a:rPr>
              <a:t>Kadib wuxuu ciyaaray ciyaar 'solitaire kiimiko' (chemical solitaire).</a:t>
            </a:r>
            <a:endParaRPr sz="20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rgbClr val="000000"/>
                </a:solidFill>
                <a:latin typeface="Lexend"/>
                <a:ea typeface="Lexend"/>
                <a:cs typeface="Lexend"/>
                <a:sym typeface="Lexend"/>
              </a:rPr>
              <a:t>Ugu dambayntii, wuxuu ku riyooday nidaamka curiyeyaasha (elements).</a:t>
            </a:r>
            <a:endParaRPr sz="2000">
              <a:solidFill>
                <a:srgbClr val="000000"/>
              </a:solidFill>
              <a:latin typeface="Lexend"/>
              <a:ea typeface="Lexend"/>
              <a:cs typeface="Lexend"/>
              <a:sym typeface="Lexend"/>
            </a:endParaRPr>
          </a:p>
        </p:txBody>
      </p:sp>
      <p:pic>
        <p:nvPicPr>
          <p:cNvPr id="933" name="Google Shape;933;p81"/>
          <p:cNvPicPr preferRelativeResize="0"/>
          <p:nvPr/>
        </p:nvPicPr>
        <p:blipFill>
          <a:blip r:embed="rId3">
            <a:alphaModFix/>
          </a:blip>
          <a:stretch>
            <a:fillRect/>
          </a:stretch>
        </p:blipFill>
        <p:spPr>
          <a:xfrm>
            <a:off x="5586025" y="1567100"/>
            <a:ext cx="3233976" cy="2425475"/>
          </a:xfrm>
          <a:prstGeom prst="rect">
            <a:avLst/>
          </a:prstGeom>
          <a:noFill/>
          <a:ln>
            <a:noFill/>
          </a:ln>
        </p:spPr>
      </p:pic>
      <p:sp>
        <p:nvSpPr>
          <p:cNvPr id="934" name="Google Shape;934;p81"/>
          <p:cNvSpPr txBox="1"/>
          <p:nvPr/>
        </p:nvSpPr>
        <p:spPr>
          <a:xfrm>
            <a:off x="5586000" y="3994800"/>
            <a:ext cx="3234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Qoraallada Mendeleev ee kala-saarista curiyeyaasha (elements)</a:t>
            </a:r>
            <a:endParaRPr sz="1800">
              <a:solidFill>
                <a:srgbClr val="000000"/>
              </a:solidFill>
              <a:latin typeface="Lexend"/>
              <a:ea typeface="Lexend"/>
              <a:cs typeface="Lexend"/>
              <a:sym typeface="Lexen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 (Foundations of the periodic table)</a:t>
            </a:r>
            <a:endParaRPr/>
          </a:p>
        </p:txBody>
      </p:sp>
      <p:sp>
        <p:nvSpPr>
          <p:cNvPr id="940" name="Google Shape;940;p82"/>
          <p:cNvSpPr txBox="1"/>
          <p:nvPr/>
        </p:nvSpPr>
        <p:spPr>
          <a:xfrm>
            <a:off x="324000" y="759300"/>
            <a:ext cx="7378800" cy="466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Mendeleev wuxuu soo jeediyay qaabka ugu aqbalinta badan ee habaynta curiyeyaasha (elements).</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a:latin typeface="Lexend"/>
              </a:rPr>
              <a:t/>
            </a:r>
            <a:endParaRPr sz="1800">
              <a:solidFill>
                <a:srgbClr val="000000"/>
              </a:solidFill>
              <a:latin typeface="Lexend"/>
              <a:ea typeface="Lexend"/>
              <a:cs typeface="Lexend"/>
              <a:sym typeface="Lexend"/>
            </a:endParaRPr>
          </a:p>
        </p:txBody>
      </p:sp>
      <p:sp>
        <p:nvSpPr>
          <p:cNvPr id="941" name="Google Shape;941;p82"/>
          <p:cNvSpPr txBox="1"/>
          <p:nvPr/>
        </p:nvSpPr>
        <p:spPr>
          <a:xfrm>
            <a:off x="324000" y="1567983"/>
            <a:ext cx="3967200" cy="3162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Wuxuu tan ku sameeyay isagoo:</a:t>
            </a:r>
            <a:endParaRPr sz="1800">
              <a:solidFill>
                <a:srgbClr val="000000"/>
              </a:solidFill>
              <a:latin typeface="Lexend"/>
              <a:ea typeface="Lexend"/>
              <a:cs typeface="Lexend"/>
              <a:sym typeface="Lexend"/>
            </a:endParaRPr>
          </a:p>
          <a:p>
            <a:pPr indent="-342900" lvl="0" marL="457200" rtl="0" algn="l">
              <a:lnSpc>
                <a:spcPct val="115000"/>
              </a:lnSpc>
              <a:spcBef>
                <a:spcPts val="0"/>
              </a:spcBef>
              <a:spcAft>
                <a:spcPts val="0"/>
              </a:spcAft>
              <a:buClr>
                <a:srgbClr val="000000"/>
              </a:buClr>
              <a:buSzPts val="1800"/>
              <a:buFont typeface="Lexend"/>
              <a:buChar char="●"/>
            </a:pPr>
            <a:r>
              <a:rPr lang="en-GB" sz="1100">
                <a:solidFill>
                  <a:srgbClr val="000000"/>
                </a:solidFill>
                <a:latin typeface="Lexend"/>
                <a:ea typeface="Lexend"/>
                <a:cs typeface="Lexend"/>
                <a:sym typeface="Lexend"/>
              </a:rPr>
              <a:t>gelinaya curiyeyaasha (elements) shax isagoo adeegsanaya sifooyinkooda iyo miisaannadooda atomiga (atomic weights)</a:t>
            </a:r>
            <a:endParaRPr sz="1800">
              <a:solidFill>
                <a:srgbClr val="000000"/>
              </a:solidFill>
              <a:latin typeface="Lexend"/>
              <a:ea typeface="Lexend"/>
              <a:cs typeface="Lexend"/>
              <a:sym typeface="Lexend"/>
            </a:endParaRPr>
          </a:p>
          <a:p>
            <a:pPr indent="-342900" lvl="0" marL="457200" rtl="0" algn="l">
              <a:lnSpc>
                <a:spcPct val="115000"/>
              </a:lnSpc>
              <a:spcBef>
                <a:spcPts val="0"/>
              </a:spcBef>
              <a:spcAft>
                <a:spcPts val="0"/>
              </a:spcAft>
              <a:buClr>
                <a:srgbClr val="000000"/>
              </a:buClr>
              <a:buSzPts val="1800"/>
              <a:buFont typeface="Lexend"/>
              <a:buChar char="●"/>
            </a:pPr>
            <a:r>
              <a:rPr lang="en-GB" sz="1100">
                <a:solidFill>
                  <a:srgbClr val="000000"/>
                </a:solidFill>
                <a:latin typeface="Lexend"/>
                <a:ea typeface="Lexend"/>
                <a:cs typeface="Lexend"/>
                <a:sym typeface="Lexend"/>
              </a:rPr>
              <a:t>kala-saaraya 7 kooxood (groups)</a:t>
            </a:r>
            <a:r>
              <a:rPr b="1" lang="en-GB" sz="1100">
                <a:solidFill>
                  <a:srgbClr val="000000"/>
                </a:solidFill>
                <a:latin typeface="Lexend"/>
                <a:ea typeface="Lexend"/>
                <a:cs typeface="Lexend"/>
                <a:sym typeface="Lexend"/>
              </a:rPr>
              <a:t/>
            </a:r>
            <a:endParaRPr b="1" sz="1800">
              <a:solidFill>
                <a:srgbClr val="000000"/>
              </a:solidFill>
              <a:latin typeface="Lexend"/>
              <a:ea typeface="Lexend"/>
              <a:cs typeface="Lexend"/>
              <a:sym typeface="Lexend"/>
            </a:endParaRPr>
          </a:p>
          <a:p>
            <a:pPr indent="-342900" lvl="0" marL="457200" rtl="0" algn="l">
              <a:lnSpc>
                <a:spcPct val="115000"/>
              </a:lnSpc>
              <a:spcBef>
                <a:spcPts val="0"/>
              </a:spcBef>
              <a:spcAft>
                <a:spcPts val="0"/>
              </a:spcAft>
              <a:buClr>
                <a:srgbClr val="000000"/>
              </a:buClr>
              <a:buSzPts val="1800"/>
              <a:buFont typeface="Lexend"/>
              <a:buChar char="●"/>
            </a:pPr>
            <a:r>
              <a:rPr lang="en-GB" sz="1100">
                <a:solidFill>
                  <a:srgbClr val="000000"/>
                </a:solidFill>
                <a:latin typeface="Lexend"/>
                <a:ea typeface="Lexend"/>
                <a:cs typeface="Lexend"/>
                <a:sym typeface="Lexend"/>
              </a:rPr>
              <a:t>ka tagaya meelo bannaan oo loogu talagalay curiyeyaasha (elements) aan la helin</a:t>
            </a:r>
            <a:endParaRPr sz="1800">
              <a:solidFill>
                <a:srgbClr val="000000"/>
              </a:solidFill>
              <a:latin typeface="Lexend"/>
              <a:ea typeface="Lexend"/>
              <a:cs typeface="Lexend"/>
              <a:sym typeface="Lexend"/>
            </a:endParaRPr>
          </a:p>
          <a:p>
            <a:pPr indent="-342900" lvl="0" marL="457200" rtl="0" algn="l">
              <a:lnSpc>
                <a:spcPct val="115000"/>
              </a:lnSpc>
              <a:spcBef>
                <a:spcPts val="0"/>
              </a:spcBef>
              <a:spcAft>
                <a:spcPts val="0"/>
              </a:spcAft>
              <a:buClr>
                <a:srgbClr val="000000"/>
              </a:buClr>
              <a:buSzPts val="1800"/>
              <a:buFont typeface="Lexend"/>
              <a:buChar char="●"/>
            </a:pPr>
            <a:r>
              <a:rPr lang="en-GB" sz="1100">
                <a:solidFill>
                  <a:srgbClr val="000000"/>
                </a:solidFill>
                <a:latin typeface="Lexend"/>
                <a:ea typeface="Lexend"/>
                <a:cs typeface="Lexend"/>
                <a:sym typeface="Lexend"/>
              </a:rPr>
              <a:t>saadaalinaya sifooyinka curiyeyaasha (elements) aan la helin</a:t>
            </a:r>
            <a:endParaRPr sz="1800">
              <a:solidFill>
                <a:srgbClr val="000000"/>
              </a:solidFill>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pic>
        <p:nvPicPr>
          <p:cNvPr id="942" name="Google Shape;942;p82"/>
          <p:cNvPicPr preferRelativeResize="0"/>
          <p:nvPr/>
        </p:nvPicPr>
        <p:blipFill rotWithShape="1">
          <a:blip r:embed="rId3">
            <a:alphaModFix/>
          </a:blip>
          <a:srcRect b="8012" l="28744" r="0" t="0"/>
          <a:stretch/>
        </p:blipFill>
        <p:spPr>
          <a:xfrm>
            <a:off x="4291200" y="1182450"/>
            <a:ext cx="4528800" cy="2407497"/>
          </a:xfrm>
          <a:prstGeom prst="rect">
            <a:avLst/>
          </a:prstGeom>
          <a:noFill/>
          <a:ln>
            <a:noFill/>
          </a:ln>
        </p:spPr>
      </p:pic>
      <p:sp>
        <p:nvSpPr>
          <p:cNvPr id="943" name="Google Shape;943;p82"/>
          <p:cNvSpPr txBox="1"/>
          <p:nvPr/>
        </p:nvSpPr>
        <p:spPr>
          <a:xfrm>
            <a:off x="324006" y="4681805"/>
            <a:ext cx="3180300" cy="138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OpenStax, via Wikimedia Commons CC BY–SA 4.0</a:t>
            </a:r>
            <a:r>
              <a:rPr lang="en-GB" sz="1100" u="sng">
                <a:solidFill>
                  <a:srgbClr val="808080"/>
                </a:solidFill>
                <a:latin typeface="Lexend"/>
                <a:ea typeface="Lexend"/>
                <a:cs typeface="Lexend"/>
                <a:sym typeface="Lexend"/>
                <a:hlinkClick r:id="rId4">
                  <a:extLst>
                    <a:ext uri="{A12FA001-AC4F-418D-AE19-62706E023703}">
                      <ahyp:hlinkClr val="tx"/>
                    </a:ext>
                  </a:extLst>
                </a:hlinkClick>
              </a:rPr>
              <a:t/>
            </a:r>
            <a:endParaRPr sz="900">
              <a:solidFill>
                <a:srgbClr val="808080"/>
              </a:solidFill>
              <a:latin typeface="Lexend"/>
              <a:ea typeface="Lexend"/>
              <a:cs typeface="Lexend"/>
              <a:sym typeface="Lexend"/>
            </a:endParaRPr>
          </a:p>
        </p:txBody>
      </p:sp>
      <p:sp>
        <p:nvSpPr>
          <p:cNvPr id="944" name="Google Shape;944;p82"/>
          <p:cNvSpPr txBox="1"/>
          <p:nvPr/>
        </p:nvSpPr>
        <p:spPr>
          <a:xfrm>
            <a:off x="6420300" y="3854100"/>
            <a:ext cx="23997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a:latin typeface="Lexend"/>
              </a:rPr>
              <a:t/>
            </a:r>
            <a:endParaRPr sz="2200">
              <a:solidFill>
                <a:srgbClr val="000000"/>
              </a:solidFill>
              <a:latin typeface="Lexend"/>
              <a:ea typeface="Lexend"/>
              <a:cs typeface="Lexend"/>
              <a:sym typeface="Lexend"/>
            </a:endParaRPr>
          </a:p>
        </p:txBody>
      </p:sp>
      <p:grpSp>
        <p:nvGrpSpPr>
          <p:cNvPr id="945" name="Google Shape;945;p82"/>
          <p:cNvGrpSpPr/>
          <p:nvPr/>
        </p:nvGrpSpPr>
        <p:grpSpPr>
          <a:xfrm>
            <a:off x="4852850" y="2010050"/>
            <a:ext cx="3231600" cy="1369325"/>
            <a:chOff x="4852850" y="2010050"/>
            <a:chExt cx="3231600" cy="1369325"/>
          </a:xfrm>
        </p:grpSpPr>
        <p:sp>
          <p:nvSpPr>
            <p:cNvPr id="946" name="Google Shape;946;p82"/>
            <p:cNvSpPr/>
            <p:nvPr/>
          </p:nvSpPr>
          <p:spPr>
            <a:xfrm>
              <a:off x="5578775" y="2010050"/>
              <a:ext cx="565800" cy="217500"/>
            </a:xfrm>
            <a:prstGeom prst="flowChartAlternateProcess">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47" name="Google Shape;947;p82"/>
            <p:cNvCxnSpPr>
              <a:stCxn id="946" idx="2"/>
              <a:endCxn id="948" idx="0"/>
            </p:cNvCxnSpPr>
            <p:nvPr/>
          </p:nvCxnSpPr>
          <p:spPr>
            <a:xfrm>
              <a:off x="5861675" y="2227550"/>
              <a:ext cx="606900" cy="525000"/>
            </a:xfrm>
            <a:prstGeom prst="straightConnector1">
              <a:avLst/>
            </a:prstGeom>
            <a:noFill/>
            <a:ln cap="flat" cmpd="sng" w="38100">
              <a:solidFill>
                <a:schemeClr val="accent4"/>
              </a:solidFill>
              <a:prstDash val="solid"/>
              <a:round/>
              <a:headEnd len="med" w="med" type="none"/>
              <a:tailEnd len="med" w="med" type="none"/>
            </a:ln>
          </p:spPr>
        </p:cxnSp>
        <p:sp>
          <p:nvSpPr>
            <p:cNvPr id="948" name="Google Shape;948;p82"/>
            <p:cNvSpPr txBox="1"/>
            <p:nvPr/>
          </p:nvSpPr>
          <p:spPr>
            <a:xfrm>
              <a:off x="4852850" y="2752675"/>
              <a:ext cx="3231600" cy="626700"/>
            </a:xfrm>
            <a:prstGeom prst="rect">
              <a:avLst/>
            </a:prstGeom>
            <a:solidFill>
              <a:srgbClr val="FFFFFF"/>
            </a:solidFill>
            <a:ln cap="flat" cmpd="sng" w="38100">
              <a:solidFill>
                <a:schemeClr val="accent4"/>
              </a:solidFill>
              <a:prstDash val="solid"/>
              <a:round/>
              <a:headEnd len="sm" w="sm" type="none"/>
              <a:tailEnd len="sm" w="sm" type="none"/>
            </a:ln>
          </p:spPr>
          <p:txBody>
            <a:bodyPr anchorCtr="0" anchor="t" bIns="36000" lIns="90000" spcFirstLastPara="1" rIns="0" wrap="square" tIns="36000">
              <a:sp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tusaale ahaan eka–aluminium (eka–aluminium), mid ka fog aluminium (aluminium)</a:t>
              </a:r>
              <a:endParaRPr sz="1800">
                <a:solidFill>
                  <a:srgbClr val="000000"/>
                </a:solidFill>
                <a:latin typeface="Lexend"/>
                <a:ea typeface="Lexend"/>
                <a:cs typeface="Lexend"/>
                <a:sym typeface="Lexend"/>
              </a:endParaRPr>
            </a:p>
          </p:txBody>
        </p:sp>
      </p:grpSp>
      <p:sp>
        <p:nvSpPr>
          <p:cNvPr id="949" name="Google Shape;949;p82"/>
          <p:cNvSpPr txBox="1"/>
          <p:nvPr/>
        </p:nvSpPr>
        <p:spPr>
          <a:xfrm>
            <a:off x="4493500" y="3713325"/>
            <a:ext cx="4326600" cy="914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Curiyeyaasha (elements) aan la helin waxaa loo magacaabay horgale "eka-" oo ka yimid Sanskrit oo macneheedu yahay "mid".</a:t>
            </a:r>
            <a:endParaRPr sz="1800">
              <a:solidFill>
                <a:srgbClr val="000000"/>
              </a:solidFill>
              <a:latin typeface="Lexend"/>
              <a:ea typeface="Lexend"/>
              <a:cs typeface="Lexend"/>
              <a:sym typeface="Lexe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83"/>
          <p:cNvSpPr txBox="1"/>
          <p:nvPr>
            <p:ph idx="1" type="subTitle"/>
          </p:nvPr>
        </p:nvSpPr>
        <p:spPr>
          <a:xfrm>
            <a:off x="980575" y="2967525"/>
            <a:ext cx="7839300" cy="7308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Wuxuu u nidaamiyay bir (metals), aan bir ahayn (non-metals) iyo metalloids (metalloids).</a:t>
            </a:r>
            <a:endParaRPr/>
          </a:p>
        </p:txBody>
      </p:sp>
      <p:sp>
        <p:nvSpPr>
          <p:cNvPr id="955" name="Google Shape;955;p83"/>
          <p:cNvSpPr txBox="1"/>
          <p:nvPr>
            <p:ph idx="2" type="subTitle"/>
          </p:nvPr>
        </p:nvSpPr>
        <p:spPr>
          <a:xfrm>
            <a:off x="324000" y="1080000"/>
            <a:ext cx="83706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Mendeleev wuxuu soo jeediyay qaab nidaaminta curiyeyaasha (elements) oo ku lug lahaa isku-gelinta.</a:t>
            </a:r>
            <a:endParaRPr/>
          </a:p>
        </p:txBody>
      </p:sp>
      <p:sp>
        <p:nvSpPr>
          <p:cNvPr id="956" name="Google Shape;956;p83"/>
          <p:cNvSpPr txBox="1"/>
          <p:nvPr>
            <p:ph idx="3" type="subTitle"/>
          </p:nvPr>
        </p:nvSpPr>
        <p:spPr>
          <a:xfrm>
            <a:off x="980575" y="3811750"/>
            <a:ext cx="7977000" cy="7308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Wuxuu u nidaamiyay sifooyinkooda iyo miisaannadooda atomiga (atomic weights).</a:t>
            </a:r>
            <a:r>
              <a:rPr lang="en-GB" sz="1400">
                <a:latin typeface="Lexend"/>
              </a:rPr>
              <a:t/>
            </a:r>
            <a:endParaRPr/>
          </a:p>
        </p:txBody>
      </p:sp>
      <p:sp>
        <p:nvSpPr>
          <p:cNvPr id="957" name="Google Shape;957;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Aasaaska shaxda xilliyeed (Foundations of the periodic table)</a:t>
            </a:r>
            <a:endParaRPr/>
          </a:p>
        </p:txBody>
      </p:sp>
      <p:pic>
        <p:nvPicPr>
          <p:cNvPr id="958" name="Google Shape;958;p83"/>
          <p:cNvPicPr preferRelativeResize="0"/>
          <p:nvPr/>
        </p:nvPicPr>
        <p:blipFill>
          <a:blip r:embed="rId3">
            <a:alphaModFix/>
          </a:blip>
          <a:stretch>
            <a:fillRect/>
          </a:stretch>
        </p:blipFill>
        <p:spPr>
          <a:xfrm>
            <a:off x="8024758" y="4401300"/>
            <a:ext cx="396000" cy="419100"/>
          </a:xfrm>
          <a:prstGeom prst="rect">
            <a:avLst/>
          </a:prstGeom>
          <a:noFill/>
          <a:ln>
            <a:noFill/>
          </a:ln>
        </p:spPr>
      </p:pic>
      <p:pic>
        <p:nvPicPr>
          <p:cNvPr id="959" name="Google Shape;959;p83"/>
          <p:cNvPicPr preferRelativeResize="0"/>
          <p:nvPr/>
        </p:nvPicPr>
        <p:blipFill>
          <a:blip r:embed="rId3">
            <a:alphaModFix/>
          </a:blip>
          <a:stretch>
            <a:fillRect/>
          </a:stretch>
        </p:blipFill>
        <p:spPr>
          <a:xfrm>
            <a:off x="3787308" y="19078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3" name="Shape 963"/>
        <p:cNvGrpSpPr/>
        <p:nvPr/>
      </p:nvGrpSpPr>
      <p:grpSpPr>
        <a:xfrm>
          <a:off x="0" y="0"/>
          <a:ext cx="0" cy="0"/>
          <a:chOff x="0" y="0"/>
          <a:chExt cx="0" cy="0"/>
        </a:xfrm>
      </p:grpSpPr>
      <p:sp>
        <p:nvSpPr>
          <p:cNvPr id="964" name="Google Shape;964;p84"/>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Curiyeyaasha (Elements) waxay ka kooban yihiin hal nooc oo walxaha (particles) ah oo loo yaqaan atam (atoms). Markii Mendeleev sameeyay shaxdiisa xilliyeed (periodic table), atam (atoms) waa la soo jeediyay, laakiin si buuxda looma fahmin.</a:t>
            </a:r>
            <a:endParaRPr/>
          </a:p>
          <a:p>
            <a:pPr indent="0" lvl="0" marL="0" rtl="0" algn="l">
              <a:spcBef>
                <a:spcPts val="1000"/>
              </a:spcBef>
              <a:spcAft>
                <a:spcPts val="0"/>
              </a:spcAft>
              <a:buNone/>
              <a:defRPr/>
            </a:pPr>
            <a:r>
              <a:rPr lang="en-GB" sz="1100">
                <a:latin typeface="Lexend"/>
              </a:rPr>
              <a:t>Cilmi-baaris (scientific research) ayaa na baray in atamka ay ka kooban yihiin qaybo yaryar oo loo yaqaan:</a:t>
            </a:r>
            <a:r>
              <a:rPr lang="en-GB" sz="1100">
                <a:latin typeface="Lexend"/>
              </a:rPr>
              <a:t/>
            </a:r>
            <a:endParaRPr/>
          </a:p>
          <a:p>
            <a:pPr indent="-368300" lvl="0" marL="457200" rtl="0" algn="l">
              <a:spcBef>
                <a:spcPts val="1000"/>
              </a:spcBef>
              <a:spcAft>
                <a:spcPts val="0"/>
              </a:spcAft>
              <a:buSzPts val="2200"/>
              <a:buChar char="-"/>
              <a:defRPr/>
            </a:pPr>
            <a:r>
              <a:rPr lang="en-GB" sz="1100">
                <a:latin typeface="Lexend"/>
              </a:rPr>
              <a:t>protons</a:t>
            </a:r>
            <a:endParaRPr/>
          </a:p>
          <a:p>
            <a:pPr indent="-368300" lvl="0" marL="457200" rtl="0" algn="l">
              <a:spcBef>
                <a:spcPts val="0"/>
              </a:spcBef>
              <a:spcAft>
                <a:spcPts val="0"/>
              </a:spcAft>
              <a:buSzPts val="2200"/>
              <a:buChar char="-"/>
              <a:defRPr/>
            </a:pPr>
            <a:r>
              <a:rPr lang="en-GB" sz="1100">
                <a:latin typeface="Lexend"/>
              </a:rPr>
              <a:t>neutrons</a:t>
            </a:r>
            <a:endParaRPr/>
          </a:p>
          <a:p>
            <a:pPr indent="-368300" lvl="0" marL="457200" rtl="0" algn="l">
              <a:spcBef>
                <a:spcPts val="0"/>
              </a:spcBef>
              <a:spcAft>
                <a:spcPts val="0"/>
              </a:spcAft>
              <a:buSzPts val="2200"/>
              <a:buChar char="-"/>
              <a:defRPr/>
            </a:pPr>
            <a:r>
              <a:rPr lang="en-GB" sz="1100">
                <a:latin typeface="Lexend"/>
              </a:rPr>
              <a:t>electrons</a:t>
            </a:r>
            <a:endParaRPr/>
          </a:p>
        </p:txBody>
      </p:sp>
      <p:sp>
        <p:nvSpPr>
          <p:cNvPr id="965" name="Google Shape;965;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(periodic table)</a:t>
            </a:r>
            <a:endParaRPr/>
          </a:p>
        </p:txBody>
      </p:sp>
      <p:sp>
        <p:nvSpPr>
          <p:cNvPr id="966" name="Google Shape;966;p84"/>
          <p:cNvSpPr txBox="1"/>
          <p:nvPr>
            <p:ph idx="1" type="body"/>
          </p:nvPr>
        </p:nvSpPr>
        <p:spPr>
          <a:xfrm>
            <a:off x="302875" y="4190550"/>
            <a:ext cx="8237700" cy="54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Curiye (element) kastaa wuxuu leeyahay tiro ka duwan oo ah qaybahan.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85"/>
          <p:cNvSpPr txBox="1"/>
          <p:nvPr>
            <p:ph idx="1" type="body"/>
          </p:nvPr>
        </p:nvSpPr>
        <p:spPr>
          <a:xfrm>
            <a:off x="324000" y="759300"/>
            <a:ext cx="3996000" cy="43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Atamku wuxuu ka kooban yahay:</a:t>
            </a:r>
            <a:endParaRPr/>
          </a:p>
        </p:txBody>
      </p:sp>
      <p:sp>
        <p:nvSpPr>
          <p:cNvPr id="972" name="Google Shape;972;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(periodic table)</a:t>
            </a:r>
            <a:endParaRPr/>
          </a:p>
        </p:txBody>
      </p:sp>
      <p:sp>
        <p:nvSpPr>
          <p:cNvPr id="973" name="Google Shape;973;p85"/>
          <p:cNvSpPr/>
          <p:nvPr/>
        </p:nvSpPr>
        <p:spPr>
          <a:xfrm>
            <a:off x="5215347" y="1474943"/>
            <a:ext cx="2240100" cy="21936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Arial"/>
              <a:ea typeface="Arial"/>
              <a:cs typeface="Arial"/>
              <a:sym typeface="Arial"/>
            </a:endParaRPr>
          </a:p>
        </p:txBody>
      </p:sp>
      <p:sp>
        <p:nvSpPr>
          <p:cNvPr id="974" name="Google Shape;974;p85"/>
          <p:cNvSpPr/>
          <p:nvPr/>
        </p:nvSpPr>
        <p:spPr>
          <a:xfrm>
            <a:off x="6076789" y="2536434"/>
            <a:ext cx="295500" cy="289200"/>
          </a:xfrm>
          <a:prstGeom prst="ellipse">
            <a:avLst/>
          </a:prstGeom>
          <a:solidFill>
            <a:schemeClr val="dk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700"/>
              <a:buFont typeface="Arial"/>
              <a:buNone/>
            </a:pPr>
            <a:r>
              <a:rPr>
                <a:latin typeface="Lexend"/>
              </a:rPr>
              <a:t/>
            </a:r>
            <a:endParaRPr b="0" i="0" sz="1700" u="none" cap="none" strike="noStrike">
              <a:solidFill>
                <a:srgbClr val="FFFFFF"/>
              </a:solidFill>
              <a:latin typeface="Lexend"/>
              <a:ea typeface="Lexend"/>
              <a:cs typeface="Lexend"/>
              <a:sym typeface="Lexend"/>
            </a:endParaRPr>
          </a:p>
        </p:txBody>
      </p:sp>
      <p:sp>
        <p:nvSpPr>
          <p:cNvPr id="975" name="Google Shape;975;p85"/>
          <p:cNvSpPr/>
          <p:nvPr/>
        </p:nvSpPr>
        <p:spPr>
          <a:xfrm>
            <a:off x="6298324" y="2317734"/>
            <a:ext cx="295500" cy="289200"/>
          </a:xfrm>
          <a:prstGeom prst="ellipse">
            <a:avLst/>
          </a:prstGeom>
          <a:solidFill>
            <a:schemeClr val="dk2"/>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700"/>
              <a:buFont typeface="Arial"/>
              <a:buNone/>
            </a:pPr>
            <a:r>
              <a:rPr>
                <a:latin typeface="Lexend"/>
              </a:rPr>
              <a:t/>
            </a:r>
            <a:endParaRPr b="0" i="0" sz="1700" u="none" cap="none" strike="noStrike">
              <a:solidFill>
                <a:srgbClr val="FFFFFF"/>
              </a:solidFill>
              <a:latin typeface="Lexend"/>
              <a:ea typeface="Lexend"/>
              <a:cs typeface="Lexend"/>
              <a:sym typeface="Lexend"/>
            </a:endParaRPr>
          </a:p>
        </p:txBody>
      </p:sp>
      <p:sp>
        <p:nvSpPr>
          <p:cNvPr id="976" name="Google Shape;976;p85"/>
          <p:cNvSpPr/>
          <p:nvPr/>
        </p:nvSpPr>
        <p:spPr>
          <a:xfrm>
            <a:off x="6076952" y="2317894"/>
            <a:ext cx="295500" cy="289200"/>
          </a:xfrm>
          <a:prstGeom prst="ellipse">
            <a:avLst/>
          </a:prstGeom>
          <a:solidFill>
            <a:schemeClr val="accent6"/>
          </a:solidFill>
          <a:ln cap="flat" cmpd="sng" w="19050">
            <a:solidFill>
              <a:schemeClr val="accent6"/>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700"/>
              <a:buFont typeface="Arial"/>
              <a:buNone/>
            </a:pPr>
            <a:r>
              <a:rPr>
                <a:latin typeface="Lexend"/>
              </a:rPr>
              <a:t/>
            </a:r>
            <a:endParaRPr b="0" i="0" sz="1700" u="none" cap="none" strike="noStrike">
              <a:solidFill>
                <a:srgbClr val="FFFFFF"/>
              </a:solidFill>
              <a:latin typeface="Lexend"/>
              <a:ea typeface="Lexend"/>
              <a:cs typeface="Lexend"/>
              <a:sym typeface="Lexend"/>
            </a:endParaRPr>
          </a:p>
        </p:txBody>
      </p:sp>
      <p:sp>
        <p:nvSpPr>
          <p:cNvPr id="977" name="Google Shape;977;p85"/>
          <p:cNvSpPr/>
          <p:nvPr/>
        </p:nvSpPr>
        <p:spPr>
          <a:xfrm>
            <a:off x="6209524" y="1357702"/>
            <a:ext cx="251700" cy="245100"/>
          </a:xfrm>
          <a:prstGeom prst="ellipse">
            <a:avLst/>
          </a:prstGeom>
          <a:solidFill>
            <a:srgbClr val="374CF1"/>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Arial"/>
              <a:ea typeface="Arial"/>
              <a:cs typeface="Arial"/>
              <a:sym typeface="Arial"/>
            </a:endParaRPr>
          </a:p>
        </p:txBody>
      </p:sp>
      <p:sp>
        <p:nvSpPr>
          <p:cNvPr id="978" name="Google Shape;978;p85"/>
          <p:cNvSpPr/>
          <p:nvPr/>
        </p:nvSpPr>
        <p:spPr>
          <a:xfrm>
            <a:off x="6226204" y="3540666"/>
            <a:ext cx="251700" cy="245100"/>
          </a:xfrm>
          <a:prstGeom prst="ellipse">
            <a:avLst/>
          </a:prstGeom>
          <a:solidFill>
            <a:srgbClr val="374CF1"/>
          </a:solidFill>
          <a:ln cap="flat" cmpd="sng" w="1905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Arial"/>
              <a:ea typeface="Arial"/>
              <a:cs typeface="Arial"/>
              <a:sym typeface="Arial"/>
            </a:endParaRPr>
          </a:p>
        </p:txBody>
      </p:sp>
      <p:sp>
        <p:nvSpPr>
          <p:cNvPr id="979" name="Google Shape;979;p85"/>
          <p:cNvSpPr/>
          <p:nvPr/>
        </p:nvSpPr>
        <p:spPr>
          <a:xfrm>
            <a:off x="6298487" y="2536434"/>
            <a:ext cx="295500" cy="289200"/>
          </a:xfrm>
          <a:prstGeom prst="ellipse">
            <a:avLst/>
          </a:prstGeom>
          <a:solidFill>
            <a:schemeClr val="accent6"/>
          </a:solidFill>
          <a:ln cap="flat" cmpd="sng" w="19050">
            <a:solidFill>
              <a:schemeClr val="accent6"/>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700"/>
              <a:buFont typeface="Arial"/>
              <a:buNone/>
            </a:pPr>
            <a:r>
              <a:rPr>
                <a:latin typeface="Lexend"/>
              </a:rPr>
              <a:t/>
            </a:r>
            <a:endParaRPr b="0" i="0" sz="1700" u="none" cap="none" strike="noStrike">
              <a:solidFill>
                <a:srgbClr val="FFFFFF"/>
              </a:solidFill>
              <a:latin typeface="Lexend"/>
              <a:ea typeface="Lexend"/>
              <a:cs typeface="Lexend"/>
              <a:sym typeface="Lexend"/>
            </a:endParaRPr>
          </a:p>
        </p:txBody>
      </p:sp>
      <p:sp>
        <p:nvSpPr>
          <p:cNvPr id="980" name="Google Shape;980;p85"/>
          <p:cNvSpPr txBox="1"/>
          <p:nvPr/>
        </p:nvSpPr>
        <p:spPr>
          <a:xfrm>
            <a:off x="6702685" y="4042800"/>
            <a:ext cx="2113500" cy="246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loo sawirin qiyaas (not drawn to scale)</a:t>
            </a:r>
            <a:endParaRPr sz="1600">
              <a:solidFill>
                <a:schemeClr val="dk1"/>
              </a:solidFill>
              <a:latin typeface="Lexend"/>
              <a:ea typeface="Lexend"/>
              <a:cs typeface="Lexend"/>
              <a:sym typeface="Lexend"/>
            </a:endParaRPr>
          </a:p>
        </p:txBody>
      </p:sp>
      <p:grpSp>
        <p:nvGrpSpPr>
          <p:cNvPr id="981" name="Google Shape;981;p85"/>
          <p:cNvGrpSpPr/>
          <p:nvPr/>
        </p:nvGrpSpPr>
        <p:grpSpPr>
          <a:xfrm>
            <a:off x="4498730" y="3347375"/>
            <a:ext cx="1764375" cy="1004100"/>
            <a:chOff x="4498730" y="3347375"/>
            <a:chExt cx="1764375" cy="1004100"/>
          </a:xfrm>
        </p:grpSpPr>
        <p:sp>
          <p:nvSpPr>
            <p:cNvPr id="982" name="Google Shape;982;p85"/>
            <p:cNvSpPr txBox="1"/>
            <p:nvPr/>
          </p:nvSpPr>
          <p:spPr>
            <a:xfrm>
              <a:off x="4583705" y="4074275"/>
              <a:ext cx="94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electron</a:t>
              </a:r>
              <a:endParaRPr sz="1800">
                <a:solidFill>
                  <a:schemeClr val="dk1"/>
                </a:solidFill>
                <a:latin typeface="Lexend"/>
                <a:ea typeface="Lexend"/>
                <a:cs typeface="Lexend"/>
                <a:sym typeface="Lexend"/>
              </a:endParaRPr>
            </a:p>
          </p:txBody>
        </p:sp>
        <p:cxnSp>
          <p:nvCxnSpPr>
            <p:cNvPr id="983" name="Google Shape;983;p85"/>
            <p:cNvCxnSpPr>
              <a:stCxn id="982" idx="3"/>
              <a:endCxn id="978" idx="3"/>
            </p:cNvCxnSpPr>
            <p:nvPr/>
          </p:nvCxnSpPr>
          <p:spPr>
            <a:xfrm flipH="1" rot="10800000">
              <a:off x="5529605" y="3749975"/>
              <a:ext cx="733500" cy="462900"/>
            </a:xfrm>
            <a:prstGeom prst="straightConnector1">
              <a:avLst/>
            </a:prstGeom>
            <a:noFill/>
            <a:ln cap="flat" cmpd="sng" w="38100">
              <a:solidFill>
                <a:schemeClr val="dk1"/>
              </a:solidFill>
              <a:prstDash val="solid"/>
              <a:round/>
              <a:headEnd len="med" w="med" type="none"/>
              <a:tailEnd len="med" w="med" type="none"/>
            </a:ln>
          </p:spPr>
        </p:cxnSp>
        <p:sp>
          <p:nvSpPr>
            <p:cNvPr id="984" name="Google Shape;984;p85"/>
            <p:cNvSpPr txBox="1"/>
            <p:nvPr/>
          </p:nvSpPr>
          <p:spPr>
            <a:xfrm>
              <a:off x="4498730" y="3472775"/>
              <a:ext cx="594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qolof (shell)</a:t>
              </a:r>
              <a:endParaRPr sz="1800">
                <a:solidFill>
                  <a:schemeClr val="dk1"/>
                </a:solidFill>
                <a:latin typeface="Lexend"/>
                <a:ea typeface="Lexend"/>
                <a:cs typeface="Lexend"/>
                <a:sym typeface="Lexend"/>
              </a:endParaRPr>
            </a:p>
          </p:txBody>
        </p:sp>
        <p:cxnSp>
          <p:nvCxnSpPr>
            <p:cNvPr id="985" name="Google Shape;985;p85"/>
            <p:cNvCxnSpPr>
              <a:stCxn id="984" idx="3"/>
              <a:endCxn id="973" idx="3"/>
            </p:cNvCxnSpPr>
            <p:nvPr/>
          </p:nvCxnSpPr>
          <p:spPr>
            <a:xfrm flipH="1" rot="10800000">
              <a:off x="5093630" y="3347375"/>
              <a:ext cx="449700" cy="264000"/>
            </a:xfrm>
            <a:prstGeom prst="straightConnector1">
              <a:avLst/>
            </a:prstGeom>
            <a:noFill/>
            <a:ln cap="flat" cmpd="sng" w="38100">
              <a:solidFill>
                <a:schemeClr val="dk1"/>
              </a:solidFill>
              <a:prstDash val="solid"/>
              <a:round/>
              <a:headEnd len="med" w="med" type="none"/>
              <a:tailEnd len="med" w="med" type="none"/>
            </a:ln>
          </p:spPr>
        </p:cxnSp>
      </p:grpSp>
      <p:grpSp>
        <p:nvGrpSpPr>
          <p:cNvPr id="986" name="Google Shape;986;p85"/>
          <p:cNvGrpSpPr/>
          <p:nvPr/>
        </p:nvGrpSpPr>
        <p:grpSpPr>
          <a:xfrm>
            <a:off x="4541880" y="1247850"/>
            <a:ext cx="4167124" cy="1636844"/>
            <a:chOff x="4541880" y="1247850"/>
            <a:chExt cx="4167124" cy="1636844"/>
          </a:xfrm>
        </p:grpSpPr>
        <p:grpSp>
          <p:nvGrpSpPr>
            <p:cNvPr id="987" name="Google Shape;987;p85"/>
            <p:cNvGrpSpPr/>
            <p:nvPr/>
          </p:nvGrpSpPr>
          <p:grpSpPr>
            <a:xfrm>
              <a:off x="4541880" y="1247850"/>
              <a:ext cx="1659529" cy="1636844"/>
              <a:chOff x="4541880" y="1247850"/>
              <a:chExt cx="1659529" cy="1636844"/>
            </a:xfrm>
          </p:grpSpPr>
          <p:sp>
            <p:nvSpPr>
              <p:cNvPr id="988" name="Google Shape;988;p85"/>
              <p:cNvSpPr txBox="1"/>
              <p:nvPr/>
            </p:nvSpPr>
            <p:spPr>
              <a:xfrm>
                <a:off x="4541880" y="1247850"/>
                <a:ext cx="945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xudunta (nucleus)</a:t>
                </a:r>
                <a:endParaRPr sz="1800">
                  <a:solidFill>
                    <a:schemeClr val="dk1"/>
                  </a:solidFill>
                  <a:latin typeface="Lexend"/>
                  <a:ea typeface="Lexend"/>
                  <a:cs typeface="Lexend"/>
                  <a:sym typeface="Lexend"/>
                </a:endParaRPr>
              </a:p>
            </p:txBody>
          </p:sp>
          <p:cxnSp>
            <p:nvCxnSpPr>
              <p:cNvPr id="989" name="Google Shape;989;p85"/>
              <p:cNvCxnSpPr>
                <a:stCxn id="988" idx="2"/>
              </p:cNvCxnSpPr>
              <p:nvPr/>
            </p:nvCxnSpPr>
            <p:spPr>
              <a:xfrm>
                <a:off x="5014830" y="1525050"/>
                <a:ext cx="1011300" cy="1039800"/>
              </a:xfrm>
              <a:prstGeom prst="straightConnector1">
                <a:avLst/>
              </a:prstGeom>
              <a:noFill/>
              <a:ln cap="flat" cmpd="sng" w="38100">
                <a:solidFill>
                  <a:schemeClr val="dk1"/>
                </a:solidFill>
                <a:prstDash val="solid"/>
                <a:round/>
                <a:headEnd len="med" w="med" type="none"/>
                <a:tailEnd len="med" w="med" type="none"/>
              </a:ln>
            </p:spPr>
          </p:cxnSp>
          <p:grpSp>
            <p:nvGrpSpPr>
              <p:cNvPr id="990" name="Google Shape;990;p85"/>
              <p:cNvGrpSpPr/>
              <p:nvPr/>
            </p:nvGrpSpPr>
            <p:grpSpPr>
              <a:xfrm>
                <a:off x="5998310" y="2240361"/>
                <a:ext cx="203100" cy="644333"/>
                <a:chOff x="6026675" y="2517450"/>
                <a:chExt cx="203100" cy="565800"/>
              </a:xfrm>
            </p:grpSpPr>
            <p:cxnSp>
              <p:nvCxnSpPr>
                <p:cNvPr id="991" name="Google Shape;991;p85"/>
                <p:cNvCxnSpPr/>
                <p:nvPr/>
              </p:nvCxnSpPr>
              <p:spPr>
                <a:xfrm>
                  <a:off x="6043024" y="2517450"/>
                  <a:ext cx="0" cy="565800"/>
                </a:xfrm>
                <a:prstGeom prst="straightConnector1">
                  <a:avLst/>
                </a:prstGeom>
                <a:noFill/>
                <a:ln cap="flat" cmpd="sng" w="38100">
                  <a:solidFill>
                    <a:schemeClr val="dk1"/>
                  </a:solidFill>
                  <a:prstDash val="solid"/>
                  <a:round/>
                  <a:headEnd len="med" w="med" type="none"/>
                  <a:tailEnd len="med" w="med" type="none"/>
                </a:ln>
              </p:spPr>
            </p:cxnSp>
            <p:cxnSp>
              <p:nvCxnSpPr>
                <p:cNvPr id="992" name="Google Shape;992;p85"/>
                <p:cNvCxnSpPr/>
                <p:nvPr/>
              </p:nvCxnSpPr>
              <p:spPr>
                <a:xfrm>
                  <a:off x="6026675" y="3065073"/>
                  <a:ext cx="203100" cy="0"/>
                </a:xfrm>
                <a:prstGeom prst="straightConnector1">
                  <a:avLst/>
                </a:prstGeom>
                <a:noFill/>
                <a:ln cap="flat" cmpd="sng" w="38100">
                  <a:solidFill>
                    <a:schemeClr val="dk1"/>
                  </a:solidFill>
                  <a:prstDash val="solid"/>
                  <a:round/>
                  <a:headEnd len="med" w="med" type="none"/>
                  <a:tailEnd len="med" w="med" type="none"/>
                </a:ln>
              </p:spPr>
            </p:cxnSp>
            <p:cxnSp>
              <p:nvCxnSpPr>
                <p:cNvPr id="993" name="Google Shape;993;p85"/>
                <p:cNvCxnSpPr/>
                <p:nvPr/>
              </p:nvCxnSpPr>
              <p:spPr>
                <a:xfrm>
                  <a:off x="6026675" y="2537367"/>
                  <a:ext cx="203100" cy="0"/>
                </a:xfrm>
                <a:prstGeom prst="straightConnector1">
                  <a:avLst/>
                </a:prstGeom>
                <a:noFill/>
                <a:ln cap="flat" cmpd="sng" w="38100">
                  <a:solidFill>
                    <a:schemeClr val="dk1"/>
                  </a:solidFill>
                  <a:prstDash val="solid"/>
                  <a:round/>
                  <a:headEnd len="med" w="med" type="none"/>
                  <a:tailEnd len="med" w="med" type="none"/>
                </a:ln>
              </p:spPr>
            </p:cxnSp>
          </p:grpSp>
        </p:grpSp>
        <p:grpSp>
          <p:nvGrpSpPr>
            <p:cNvPr id="994" name="Google Shape;994;p85"/>
            <p:cNvGrpSpPr/>
            <p:nvPr/>
          </p:nvGrpSpPr>
          <p:grpSpPr>
            <a:xfrm>
              <a:off x="6550505" y="1675400"/>
              <a:ext cx="2158500" cy="1025725"/>
              <a:chOff x="6550505" y="1675400"/>
              <a:chExt cx="2158500" cy="1025725"/>
            </a:xfrm>
          </p:grpSpPr>
          <p:sp>
            <p:nvSpPr>
              <p:cNvPr id="995" name="Google Shape;995;p85"/>
              <p:cNvSpPr txBox="1"/>
              <p:nvPr/>
            </p:nvSpPr>
            <p:spPr>
              <a:xfrm>
                <a:off x="7806905" y="1675400"/>
                <a:ext cx="902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neutron</a:t>
                </a:r>
                <a:endParaRPr sz="1800">
                  <a:solidFill>
                    <a:schemeClr val="dk1"/>
                  </a:solidFill>
                  <a:latin typeface="Lexend"/>
                  <a:ea typeface="Lexend"/>
                  <a:cs typeface="Lexend"/>
                  <a:sym typeface="Lexend"/>
                </a:endParaRPr>
              </a:p>
            </p:txBody>
          </p:sp>
          <p:cxnSp>
            <p:nvCxnSpPr>
              <p:cNvPr id="996" name="Google Shape;996;p85"/>
              <p:cNvCxnSpPr>
                <a:stCxn id="995" idx="1"/>
                <a:endCxn id="975" idx="7"/>
              </p:cNvCxnSpPr>
              <p:nvPr/>
            </p:nvCxnSpPr>
            <p:spPr>
              <a:xfrm flipH="1">
                <a:off x="6550505" y="1814000"/>
                <a:ext cx="1256400" cy="546000"/>
              </a:xfrm>
              <a:prstGeom prst="straightConnector1">
                <a:avLst/>
              </a:prstGeom>
              <a:noFill/>
              <a:ln cap="flat" cmpd="sng" w="38100">
                <a:solidFill>
                  <a:schemeClr val="dk1"/>
                </a:solidFill>
                <a:prstDash val="solid"/>
                <a:round/>
                <a:headEnd len="med" w="med" type="none"/>
                <a:tailEnd len="med" w="med" type="none"/>
              </a:ln>
            </p:spPr>
          </p:cxnSp>
          <p:sp>
            <p:nvSpPr>
              <p:cNvPr id="997" name="Google Shape;997;p85"/>
              <p:cNvSpPr txBox="1"/>
              <p:nvPr/>
            </p:nvSpPr>
            <p:spPr>
              <a:xfrm>
                <a:off x="7631605" y="2423925"/>
                <a:ext cx="78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proton</a:t>
                </a:r>
                <a:endParaRPr sz="1800">
                  <a:solidFill>
                    <a:schemeClr val="dk1"/>
                  </a:solidFill>
                  <a:latin typeface="Lexend"/>
                  <a:ea typeface="Lexend"/>
                  <a:cs typeface="Lexend"/>
                  <a:sym typeface="Lexend"/>
                </a:endParaRPr>
              </a:p>
            </p:txBody>
          </p:sp>
          <p:cxnSp>
            <p:nvCxnSpPr>
              <p:cNvPr id="998" name="Google Shape;998;p85"/>
              <p:cNvCxnSpPr>
                <a:stCxn id="997" idx="1"/>
                <a:endCxn id="979" idx="6"/>
              </p:cNvCxnSpPr>
              <p:nvPr/>
            </p:nvCxnSpPr>
            <p:spPr>
              <a:xfrm flipH="1">
                <a:off x="6593905" y="2562525"/>
                <a:ext cx="1037700" cy="118500"/>
              </a:xfrm>
              <a:prstGeom prst="straightConnector1">
                <a:avLst/>
              </a:prstGeom>
              <a:noFill/>
              <a:ln cap="flat" cmpd="sng" w="38100">
                <a:solidFill>
                  <a:schemeClr val="dk1"/>
                </a:solidFill>
                <a:prstDash val="solid"/>
                <a:round/>
                <a:headEnd len="med" w="med" type="none"/>
                <a:tailEnd len="med" w="med" type="none"/>
              </a:ln>
            </p:spPr>
          </p:cxnSp>
        </p:grpSp>
      </p:grpSp>
      <p:sp>
        <p:nvSpPr>
          <p:cNvPr id="999" name="Google Shape;999;p85"/>
          <p:cNvSpPr txBox="1"/>
          <p:nvPr>
            <p:ph idx="1" type="body"/>
          </p:nvPr>
        </p:nvSpPr>
        <p:spPr>
          <a:xfrm>
            <a:off x="287775" y="1238325"/>
            <a:ext cx="3996000" cy="11856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100">
                <a:latin typeface="Lexend"/>
              </a:rPr>
              <a:t>xudun (nucleus) oo ku taal bartamaha atamka</a:t>
            </a:r>
            <a:endParaRPr/>
          </a:p>
        </p:txBody>
      </p:sp>
      <p:sp>
        <p:nvSpPr>
          <p:cNvPr id="1000" name="Google Shape;1000;p85"/>
          <p:cNvSpPr txBox="1"/>
          <p:nvPr>
            <p:ph idx="1" type="body"/>
          </p:nvPr>
        </p:nvSpPr>
        <p:spPr>
          <a:xfrm>
            <a:off x="287775" y="2110600"/>
            <a:ext cx="3996000" cy="852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100">
                <a:solidFill>
                  <a:schemeClr val="accent4"/>
                </a:solidFill>
                <a:latin typeface="Lexend"/>
              </a:rPr>
              <a:t>qolofta (shells) ee ku wareegsan xudunta (nucleus)</a:t>
            </a:r>
            <a:r>
              <a:rPr lang="en-GB" sz="1100">
                <a:latin typeface="Lexend"/>
              </a:rPr>
              <a:t/>
            </a:r>
            <a:endParaRPr/>
          </a:p>
        </p:txBody>
      </p:sp>
      <p:sp>
        <p:nvSpPr>
          <p:cNvPr id="1001" name="Google Shape;1001;p85"/>
          <p:cNvSpPr txBox="1"/>
          <p:nvPr>
            <p:ph idx="1" type="body"/>
          </p:nvPr>
        </p:nvSpPr>
        <p:spPr>
          <a:xfrm>
            <a:off x="324000" y="2780500"/>
            <a:ext cx="4167000" cy="436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Shaxda xilliyeedka (periodic table) waxay noo sheegtaa macluumaad ku filan oo ku saabsan curiye (element) kasta si loo ogaado inta proton, neutron iyo electron uu atam kastaa leeyahay.</a:t>
            </a:r>
            <a:r>
              <a:rPr b="1"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86"/>
          <p:cNvSpPr txBox="1"/>
          <p:nvPr>
            <p:ph idx="1" type="body"/>
          </p:nvPr>
        </p:nvSpPr>
        <p:spPr>
          <a:xfrm>
            <a:off x="324000" y="759300"/>
            <a:ext cx="71352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Shaxda xilliyeedka (periodic table) waxay leedahay safaf loo yaqaan periods, iyo tiirar loo yaqaan groups.</a:t>
            </a:r>
            <a:r>
              <a:rPr b="1" lang="en-GB" sz="1100">
                <a:latin typeface="Lexend"/>
              </a:rPr>
              <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b="1" lang="en-GB" sz="1100">
                <a:latin typeface="Lexend"/>
              </a:rPr>
              <a:t/>
            </a:r>
            <a:r>
              <a:rPr lang="en-GB" sz="1100">
                <a:latin typeface="Lexend"/>
              </a:rPr>
              <a:t/>
            </a:r>
            <a:endParaRPr sz="2000"/>
          </a:p>
        </p:txBody>
      </p:sp>
      <p:sp>
        <p:nvSpPr>
          <p:cNvPr id="1007" name="Google Shape;1007;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Aasaaska shaxda xilliyeedka (periodic table)</a:t>
            </a:r>
            <a:endParaRPr/>
          </a:p>
        </p:txBody>
      </p:sp>
      <p:grpSp>
        <p:nvGrpSpPr>
          <p:cNvPr id="1008" name="Google Shape;1008;p86"/>
          <p:cNvGrpSpPr/>
          <p:nvPr/>
        </p:nvGrpSpPr>
        <p:grpSpPr>
          <a:xfrm>
            <a:off x="333800" y="1515092"/>
            <a:ext cx="8112562" cy="3305079"/>
            <a:chOff x="324000" y="1196350"/>
            <a:chExt cx="8198648" cy="3527675"/>
          </a:xfrm>
        </p:grpSpPr>
        <p:pic>
          <p:nvPicPr>
            <p:cNvPr id="1009" name="Google Shape;1009;p86"/>
            <p:cNvPicPr preferRelativeResize="0"/>
            <p:nvPr/>
          </p:nvPicPr>
          <p:blipFill rotWithShape="1">
            <a:blip r:embed="rId3">
              <a:alphaModFix/>
            </a:blip>
            <a:srcRect b="15790" l="0" r="0" t="12075"/>
            <a:stretch/>
          </p:blipFill>
          <p:spPr>
            <a:xfrm>
              <a:off x="586725" y="1196350"/>
              <a:ext cx="7935923" cy="3527675"/>
            </a:xfrm>
            <a:prstGeom prst="rect">
              <a:avLst/>
            </a:prstGeom>
            <a:noFill/>
            <a:ln>
              <a:noFill/>
            </a:ln>
          </p:spPr>
        </p:pic>
        <p:sp>
          <p:nvSpPr>
            <p:cNvPr id="1010" name="Google Shape;1010;p86"/>
            <p:cNvSpPr txBox="1"/>
            <p:nvPr/>
          </p:nvSpPr>
          <p:spPr>
            <a:xfrm>
              <a:off x="324000" y="16533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1</a:t>
              </a:r>
              <a:endParaRPr sz="2200">
                <a:solidFill>
                  <a:schemeClr val="dk1"/>
                </a:solidFill>
                <a:latin typeface="Lexend"/>
                <a:ea typeface="Lexend"/>
                <a:cs typeface="Lexend"/>
                <a:sym typeface="Lexend"/>
              </a:endParaRPr>
            </a:p>
          </p:txBody>
        </p:sp>
        <p:sp>
          <p:nvSpPr>
            <p:cNvPr id="1011" name="Google Shape;1011;p86"/>
            <p:cNvSpPr txBox="1"/>
            <p:nvPr/>
          </p:nvSpPr>
          <p:spPr>
            <a:xfrm>
              <a:off x="324000" y="20928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2</a:t>
              </a:r>
              <a:endParaRPr sz="2200">
                <a:solidFill>
                  <a:schemeClr val="dk1"/>
                </a:solidFill>
                <a:latin typeface="Lexend"/>
                <a:ea typeface="Lexend"/>
                <a:cs typeface="Lexend"/>
                <a:sym typeface="Lexend"/>
              </a:endParaRPr>
            </a:p>
          </p:txBody>
        </p:sp>
        <p:sp>
          <p:nvSpPr>
            <p:cNvPr id="1012" name="Google Shape;1012;p86"/>
            <p:cNvSpPr txBox="1"/>
            <p:nvPr/>
          </p:nvSpPr>
          <p:spPr>
            <a:xfrm>
              <a:off x="324000" y="25323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3</a:t>
              </a:r>
              <a:endParaRPr sz="2200">
                <a:solidFill>
                  <a:schemeClr val="dk1"/>
                </a:solidFill>
                <a:latin typeface="Lexend"/>
                <a:ea typeface="Lexend"/>
                <a:cs typeface="Lexend"/>
                <a:sym typeface="Lexend"/>
              </a:endParaRPr>
            </a:p>
          </p:txBody>
        </p:sp>
        <p:sp>
          <p:nvSpPr>
            <p:cNvPr id="1013" name="Google Shape;1013;p86"/>
            <p:cNvSpPr txBox="1"/>
            <p:nvPr/>
          </p:nvSpPr>
          <p:spPr>
            <a:xfrm>
              <a:off x="324000" y="29718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4</a:t>
              </a:r>
              <a:endParaRPr sz="2200">
                <a:solidFill>
                  <a:schemeClr val="dk1"/>
                </a:solidFill>
                <a:latin typeface="Lexend"/>
                <a:ea typeface="Lexend"/>
                <a:cs typeface="Lexend"/>
                <a:sym typeface="Lexend"/>
              </a:endParaRPr>
            </a:p>
          </p:txBody>
        </p:sp>
        <p:sp>
          <p:nvSpPr>
            <p:cNvPr id="1014" name="Google Shape;1014;p86"/>
            <p:cNvSpPr txBox="1"/>
            <p:nvPr/>
          </p:nvSpPr>
          <p:spPr>
            <a:xfrm>
              <a:off x="324000" y="33780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p:txBody>
        </p:sp>
        <p:sp>
          <p:nvSpPr>
            <p:cNvPr id="1015" name="Google Shape;1015;p86"/>
            <p:cNvSpPr txBox="1"/>
            <p:nvPr/>
          </p:nvSpPr>
          <p:spPr>
            <a:xfrm>
              <a:off x="324000" y="38175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6</a:t>
              </a:r>
              <a:endParaRPr sz="2200">
                <a:solidFill>
                  <a:schemeClr val="dk1"/>
                </a:solidFill>
                <a:latin typeface="Lexend"/>
                <a:ea typeface="Lexend"/>
                <a:cs typeface="Lexend"/>
                <a:sym typeface="Lexend"/>
              </a:endParaRPr>
            </a:p>
          </p:txBody>
        </p:sp>
        <p:sp>
          <p:nvSpPr>
            <p:cNvPr id="1016" name="Google Shape;1016;p86"/>
            <p:cNvSpPr txBox="1"/>
            <p:nvPr/>
          </p:nvSpPr>
          <p:spPr>
            <a:xfrm>
              <a:off x="324000" y="4257000"/>
              <a:ext cx="228600" cy="335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7</a:t>
              </a:r>
              <a:endParaRPr sz="2200">
                <a:solidFill>
                  <a:schemeClr val="dk1"/>
                </a:solidFill>
                <a:latin typeface="Lexend"/>
                <a:ea typeface="Lexend"/>
                <a:cs typeface="Lexend"/>
                <a:sym typeface="Lexend"/>
              </a:endParaRPr>
            </a:p>
          </p:txBody>
        </p:sp>
      </p:grpSp>
      <p:sp>
        <p:nvSpPr>
          <p:cNvPr id="1017" name="Google Shape;1017;p86"/>
          <p:cNvSpPr/>
          <p:nvPr/>
        </p:nvSpPr>
        <p:spPr>
          <a:xfrm>
            <a:off x="411480" y="4758245"/>
            <a:ext cx="4015800" cy="777300"/>
          </a:xfrm>
          <a:prstGeom prst="rightArrow">
            <a:avLst>
              <a:gd fmla="val 50000" name="adj1"/>
              <a:gd fmla="val 50000" name="adj2"/>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periods</a:t>
            </a:r>
            <a:endParaRPr sz="2400">
              <a:solidFill>
                <a:schemeClr val="lt1"/>
              </a:solidFill>
              <a:latin typeface="Lexend"/>
              <a:ea typeface="Lexend"/>
              <a:cs typeface="Lexend"/>
              <a:sym typeface="Lexend"/>
            </a:endParaRPr>
          </a:p>
        </p:txBody>
      </p:sp>
      <p:sp>
        <p:nvSpPr>
          <p:cNvPr id="1018" name="Google Shape;1018;p86"/>
          <p:cNvSpPr/>
          <p:nvPr/>
        </p:nvSpPr>
        <p:spPr>
          <a:xfrm rot="5400000">
            <a:off x="4683312" y="4758245"/>
            <a:ext cx="2289300" cy="777300"/>
          </a:xfrm>
          <a:prstGeom prst="rightArrow">
            <a:avLst>
              <a:gd fmla="val 50000" name="adj1"/>
              <a:gd fmla="val 50000" name="adj2"/>
            </a:avLst>
          </a:prstGeom>
          <a:solidFill>
            <a:schemeClr val="accen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groups</a:t>
            </a:r>
            <a:endParaRPr sz="2400">
              <a:latin typeface="Lexend"/>
              <a:ea typeface="Lexend"/>
              <a:cs typeface="Lexend"/>
              <a:sym typeface="Lexend"/>
            </a:endParaRPr>
          </a:p>
        </p:txBody>
      </p:sp>
      <p:sp>
        <p:nvSpPr>
          <p:cNvPr id="1019" name="Google Shape;1019;p86"/>
          <p:cNvSpPr txBox="1"/>
          <p:nvPr/>
        </p:nvSpPr>
        <p:spPr>
          <a:xfrm>
            <a:off x="975550" y="3641825"/>
            <a:ext cx="3344400" cy="613500"/>
          </a:xfrm>
          <a:prstGeom prst="rect">
            <a:avLst/>
          </a:prstGeom>
          <a:solidFill>
            <a:schemeClr val="lt1"/>
          </a:solidFill>
          <a:ln cap="flat" cmpd="sng" w="38100">
            <a:solidFill>
              <a:schemeClr val="accent5"/>
            </a:solidFill>
            <a:prstDash val="solid"/>
            <a:round/>
            <a:headEnd len="sm" w="sm" type="none"/>
            <a:tailEnd len="sm" w="sm" type="none"/>
          </a:ln>
        </p:spPr>
        <p:txBody>
          <a:bodyPr anchorCtr="0" anchor="t" bIns="0" lIns="36000" spcFirstLastPara="1" rIns="3600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tirada qolofta (shells) ee ay ku jiraan electrons</a:t>
            </a:r>
            <a:endParaRPr sz="2000">
              <a:solidFill>
                <a:schemeClr val="dk1"/>
              </a:solidFill>
              <a:latin typeface="Lexend"/>
              <a:ea typeface="Lexend"/>
              <a:cs typeface="Lexend"/>
              <a:sym typeface="Lexend"/>
            </a:endParaRPr>
          </a:p>
        </p:txBody>
      </p:sp>
      <p:sp>
        <p:nvSpPr>
          <p:cNvPr id="1020" name="Google Shape;1020;p86"/>
          <p:cNvSpPr txBox="1"/>
          <p:nvPr/>
        </p:nvSpPr>
        <p:spPr>
          <a:xfrm>
            <a:off x="5945150" y="1704925"/>
            <a:ext cx="2801400" cy="613500"/>
          </a:xfrm>
          <a:prstGeom prst="rect">
            <a:avLst/>
          </a:prstGeom>
          <a:solidFill>
            <a:schemeClr val="lt1"/>
          </a:solidFill>
          <a:ln cap="flat" cmpd="sng" w="38100">
            <a:solidFill>
              <a:schemeClr val="accent5"/>
            </a:solidFill>
            <a:prstDash val="solid"/>
            <a:round/>
            <a:headEnd len="sm" w="sm" type="none"/>
            <a:tailEnd len="sm" w="sm" type="none"/>
          </a:ln>
        </p:spPr>
        <p:txBody>
          <a:bodyPr anchorCtr="0" anchor="t" bIns="0" lIns="36000" spcFirstLastPara="1" rIns="3600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tirada elektaroonnada ee qolofka kore (number of electrons in outer shell)</a:t>
            </a:r>
            <a:endParaRPr sz="2000">
              <a:solidFill>
                <a:schemeClr val="dk1"/>
              </a:solidFill>
              <a:latin typeface="Lexend"/>
              <a:ea typeface="Lexend"/>
              <a:cs typeface="Lexend"/>
              <a:sym typeface="Lexend"/>
            </a:endParaRPr>
          </a:p>
        </p:txBody>
      </p:sp>
      <p:sp>
        <p:nvSpPr>
          <p:cNvPr id="1021" name="TextBox 1020"/>
          <p:cNvSpPr txBox="1"/>
          <p:nvPr/>
        </p:nvSpPr>
        <p:spPr>
          <a:xfrm>
            <a:off x="411480" y="4483925"/>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4" name="Shape 1024"/>
        <p:cNvGrpSpPr/>
        <p:nvPr/>
      </p:nvGrpSpPr>
      <p:grpSpPr>
        <a:xfrm>
          <a:off x="0" y="0"/>
          <a:ext cx="0" cy="0"/>
          <a:chOff x="0" y="0"/>
          <a:chExt cx="0" cy="0"/>
        </a:xfrm>
      </p:grpSpPr>
      <p:sp>
        <p:nvSpPr>
          <p:cNvPr id="1025" name="Google Shape;1025;p87"/>
          <p:cNvSpPr txBox="1"/>
          <p:nvPr>
            <p:ph idx="1" type="subTitle"/>
          </p:nvPr>
        </p:nvSpPr>
        <p:spPr>
          <a:xfrm>
            <a:off x="980575" y="2967513"/>
            <a:ext cx="7452600" cy="7308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Shaxda Xilliyeedka (periodic table) waxaa loo kala saarayaa biraha (metals) (dhanka bidix) iyo kuwa aan bir ahayn (non-metals) (dhanka midig).</a:t>
            </a:r>
            <a:endParaRPr/>
          </a:p>
        </p:txBody>
      </p:sp>
      <p:sp>
        <p:nvSpPr>
          <p:cNvPr id="1026" name="Google Shape;1026;p87"/>
          <p:cNvSpPr txBox="1"/>
          <p:nvPr>
            <p:ph idx="2" type="subTitle"/>
          </p:nvPr>
        </p:nvSpPr>
        <p:spPr>
          <a:xfrm>
            <a:off x="324000" y="1080000"/>
            <a:ext cx="83706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100">
                <a:latin typeface="Lexend"/>
              </a:rPr>
              <a:t>Saf kasta oo ka mid ah Shaxda Xilliyeedka (periodic table) waxaa loo yaqaan koox (group).</a:t>
            </a:r>
            <a:endParaRPr/>
          </a:p>
        </p:txBody>
      </p:sp>
      <p:sp>
        <p:nvSpPr>
          <p:cNvPr id="1027" name="Google Shape;1027;p87"/>
          <p:cNvSpPr txBox="1"/>
          <p:nvPr>
            <p:ph idx="3" type="subTitle"/>
          </p:nvPr>
        </p:nvSpPr>
        <p:spPr>
          <a:xfrm>
            <a:off x="980575" y="3811745"/>
            <a:ext cx="7452600" cy="7308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Saf kasta oo jiif ah oo ku jira Shaxda Xilliyeedka (periodic table) waxaa loo yaqaan xilli (period).</a:t>
            </a:r>
            <a:endParaRPr/>
          </a:p>
        </p:txBody>
      </p:sp>
      <p:sp>
        <p:nvSpPr>
          <p:cNvPr id="1028" name="Google Shape;1028;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(Foundations of the periodic table)</a:t>
            </a:r>
            <a:endParaRPr/>
          </a:p>
        </p:txBody>
      </p:sp>
      <p:pic>
        <p:nvPicPr>
          <p:cNvPr id="1029" name="Google Shape;1029;p87"/>
          <p:cNvPicPr preferRelativeResize="0"/>
          <p:nvPr/>
        </p:nvPicPr>
        <p:blipFill>
          <a:blip r:embed="rId3">
            <a:alphaModFix/>
          </a:blip>
          <a:stretch>
            <a:fillRect/>
          </a:stretch>
        </p:blipFill>
        <p:spPr>
          <a:xfrm>
            <a:off x="8037183" y="3967600"/>
            <a:ext cx="396000" cy="419100"/>
          </a:xfrm>
          <a:prstGeom prst="rect">
            <a:avLst/>
          </a:prstGeom>
          <a:noFill/>
          <a:ln>
            <a:noFill/>
          </a:ln>
        </p:spPr>
      </p:pic>
      <p:pic>
        <p:nvPicPr>
          <p:cNvPr id="1030" name="Google Shape;1030;p87"/>
          <p:cNvPicPr preferRelativeResize="0"/>
          <p:nvPr/>
        </p:nvPicPr>
        <p:blipFill>
          <a:blip r:embed="rId3">
            <a:alphaModFix/>
          </a:blip>
          <a:stretch>
            <a:fillRect/>
          </a:stretch>
        </p:blipFill>
        <p:spPr>
          <a:xfrm>
            <a:off x="6256808" y="19078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88"/>
          <p:cNvSpPr txBox="1"/>
          <p:nvPr>
            <p:ph idx="1" type="body"/>
          </p:nvPr>
        </p:nvSpPr>
        <p:spPr>
          <a:xfrm>
            <a:off x="324000" y="759300"/>
            <a:ext cx="8496000" cy="1490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Xilli (period) waa saf jiif ah oo ku yaal Shaxda Xilliyeedka (periodic table).</a:t>
            </a:r>
            <a:r>
              <a:rPr b="1" lang="en-GB" sz="1100">
                <a:latin typeface="Lexend"/>
              </a:rPr>
              <a:t/>
            </a:r>
            <a:r>
              <a:rPr lang="en-GB" sz="1100">
                <a:latin typeface="Lexend"/>
              </a:rPr>
              <a:t/>
            </a:r>
            <a:r>
              <a:rPr b="1" lang="en-GB" sz="1100">
                <a:latin typeface="Lexend"/>
              </a:rPr>
              <a:t/>
            </a:r>
            <a:r>
              <a:rPr lang="en-GB" sz="1100">
                <a:latin typeface="Lexend"/>
              </a:rPr>
              <a:t/>
            </a:r>
            <a:endParaRPr/>
          </a:p>
          <a:p>
            <a:pPr indent="0" lvl="0" marL="0" rtl="0" algn="l">
              <a:spcBef>
                <a:spcPts val="1000"/>
              </a:spcBef>
              <a:spcAft>
                <a:spcPts val="0"/>
              </a:spcAft>
              <a:buNone/>
              <a:defRPr/>
            </a:pPr>
            <a:r>
              <a:rPr lang="en-GB" sz="1100">
                <a:latin typeface="Lexend"/>
              </a:rPr>
              <a:t>Atamka (atom) dhexdiisa, elektaroonnada (electrons) waxay ku wareegaan xudunta (nucleus) qolof (shells) gudahood.</a:t>
            </a:r>
            <a:r>
              <a:rPr lang="en-GB" sz="1100">
                <a:solidFill>
                  <a:schemeClr val="accent4"/>
                </a:solidFill>
                <a:latin typeface="Lexend"/>
              </a:rPr>
              <a:t/>
            </a:r>
            <a:r>
              <a:rPr lang="en-GB" sz="1100">
                <a:latin typeface="Lexend"/>
              </a:rPr>
              <a:t/>
            </a:r>
            <a:endParaRPr/>
          </a:p>
          <a:p>
            <a:pPr indent="0" lvl="0" marL="0" rtl="0" algn="l">
              <a:spcBef>
                <a:spcPts val="1000"/>
              </a:spcBef>
              <a:spcAft>
                <a:spcPts val="0"/>
              </a:spcAft>
              <a:buClr>
                <a:schemeClr val="dk1"/>
              </a:buClr>
              <a:buSzPts val="1100"/>
              <a:buFont typeface="Arial"/>
              <a:buNone/>
              <a:defRPr/>
            </a:pPr>
            <a:r>
              <a:rPr lang="en-GB" sz="1100">
                <a:latin typeface="Lexend"/>
              </a:rPr>
              <a:t>Xilli kasta (period) wuxuu u dhigmaa tirada qolof (shells) ee elektaroonnada (electrons).</a:t>
            </a:r>
            <a:endParaRPr/>
          </a:p>
          <a:p>
            <a:pPr indent="0" lvl="0" marL="0" rtl="0" algn="l">
              <a:spcBef>
                <a:spcPts val="1000"/>
              </a:spcBef>
              <a:spcAft>
                <a:spcPts val="1000"/>
              </a:spcAft>
              <a:buNone/>
            </a:pPr>
            <a:r>
              <a:rPr>
                <a:latin typeface="Lexend"/>
              </a:rPr>
              <a:t/>
            </a:r>
            <a:endParaRPr/>
          </a:p>
        </p:txBody>
      </p:sp>
      <p:sp>
        <p:nvSpPr>
          <p:cNvPr id="1036" name="Google Shape;1036;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(Foundations of the periodic table)</a:t>
            </a:r>
            <a:endParaRPr/>
          </a:p>
        </p:txBody>
      </p:sp>
      <p:grpSp>
        <p:nvGrpSpPr>
          <p:cNvPr id="1037" name="Google Shape;1037;p88"/>
          <p:cNvGrpSpPr/>
          <p:nvPr/>
        </p:nvGrpSpPr>
        <p:grpSpPr>
          <a:xfrm>
            <a:off x="538038" y="2359687"/>
            <a:ext cx="1010100" cy="1178323"/>
            <a:chOff x="184138" y="409262"/>
            <a:chExt cx="1010100" cy="1178323"/>
          </a:xfrm>
        </p:grpSpPr>
        <p:sp>
          <p:nvSpPr>
            <p:cNvPr id="1038" name="Google Shape;1038;p88"/>
            <p:cNvSpPr/>
            <p:nvPr/>
          </p:nvSpPr>
          <p:spPr>
            <a:xfrm>
              <a:off x="184138" y="577486"/>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9" name="Google Shape;1039;p88"/>
            <p:cNvSpPr/>
            <p:nvPr/>
          </p:nvSpPr>
          <p:spPr>
            <a:xfrm>
              <a:off x="355338" y="750138"/>
              <a:ext cx="664800" cy="6648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H</a:t>
              </a:r>
              <a:endParaRPr b="0" i="0" sz="2500" u="none" cap="none" strike="noStrike">
                <a:solidFill>
                  <a:srgbClr val="000000"/>
                </a:solidFill>
                <a:latin typeface="Lexend"/>
                <a:ea typeface="Lexend"/>
                <a:cs typeface="Lexend"/>
                <a:sym typeface="Lexend"/>
              </a:endParaRPr>
            </a:p>
          </p:txBody>
        </p:sp>
        <p:sp>
          <p:nvSpPr>
            <p:cNvPr id="1040" name="Google Shape;1040;p88"/>
            <p:cNvSpPr/>
            <p:nvPr/>
          </p:nvSpPr>
          <p:spPr>
            <a:xfrm rot="2700000">
              <a:off x="568494" y="4592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41" name="Google Shape;1041;p88"/>
          <p:cNvGrpSpPr/>
          <p:nvPr/>
        </p:nvGrpSpPr>
        <p:grpSpPr>
          <a:xfrm>
            <a:off x="2018813" y="2359687"/>
            <a:ext cx="1010100" cy="1346550"/>
            <a:chOff x="1664913" y="409262"/>
            <a:chExt cx="1010100" cy="1346550"/>
          </a:xfrm>
        </p:grpSpPr>
        <p:sp>
          <p:nvSpPr>
            <p:cNvPr id="1042" name="Google Shape;1042;p88"/>
            <p:cNvSpPr/>
            <p:nvPr/>
          </p:nvSpPr>
          <p:spPr>
            <a:xfrm>
              <a:off x="1664913" y="577486"/>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3" name="Google Shape;1043;p88"/>
            <p:cNvSpPr/>
            <p:nvPr/>
          </p:nvSpPr>
          <p:spPr>
            <a:xfrm>
              <a:off x="1836113" y="750138"/>
              <a:ext cx="664800" cy="6648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He</a:t>
              </a:r>
              <a:endParaRPr b="0" i="0" sz="2500" u="none" cap="none" strike="noStrike">
                <a:solidFill>
                  <a:srgbClr val="000000"/>
                </a:solidFill>
                <a:latin typeface="Lexend"/>
                <a:ea typeface="Lexend"/>
                <a:cs typeface="Lexend"/>
                <a:sym typeface="Lexend"/>
              </a:endParaRPr>
            </a:p>
          </p:txBody>
        </p:sp>
        <p:sp>
          <p:nvSpPr>
            <p:cNvPr id="1044" name="Google Shape;1044;p88"/>
            <p:cNvSpPr/>
            <p:nvPr/>
          </p:nvSpPr>
          <p:spPr>
            <a:xfrm rot="2700000">
              <a:off x="2049269" y="4592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5" name="Google Shape;1045;p88"/>
            <p:cNvSpPr/>
            <p:nvPr/>
          </p:nvSpPr>
          <p:spPr>
            <a:xfrm rot="2700000">
              <a:off x="2049269" y="14644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46" name="Google Shape;1046;p88"/>
          <p:cNvGrpSpPr/>
          <p:nvPr/>
        </p:nvGrpSpPr>
        <p:grpSpPr>
          <a:xfrm>
            <a:off x="4826410" y="2395200"/>
            <a:ext cx="1896000" cy="1914575"/>
            <a:chOff x="3338773" y="649175"/>
            <a:chExt cx="1896000" cy="1914575"/>
          </a:xfrm>
        </p:grpSpPr>
        <p:sp>
          <p:nvSpPr>
            <p:cNvPr id="1047" name="Google Shape;1047;p88"/>
            <p:cNvSpPr/>
            <p:nvPr/>
          </p:nvSpPr>
          <p:spPr>
            <a:xfrm>
              <a:off x="3499525" y="825750"/>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8" name="Google Shape;1048;p88"/>
            <p:cNvSpPr/>
            <p:nvPr/>
          </p:nvSpPr>
          <p:spPr>
            <a:xfrm>
              <a:off x="3778825" y="1105048"/>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9" name="Google Shape;1049;p88"/>
            <p:cNvSpPr/>
            <p:nvPr/>
          </p:nvSpPr>
          <p:spPr>
            <a:xfrm>
              <a:off x="3949950" y="1277625"/>
              <a:ext cx="665100" cy="6651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C</a:t>
              </a:r>
              <a:endParaRPr b="0" i="0" sz="2500" u="none" cap="none" strike="noStrike">
                <a:solidFill>
                  <a:srgbClr val="000000"/>
                </a:solidFill>
                <a:latin typeface="Lexend"/>
                <a:ea typeface="Lexend"/>
                <a:cs typeface="Lexend"/>
                <a:sym typeface="Lexend"/>
              </a:endParaRPr>
            </a:p>
          </p:txBody>
        </p:sp>
        <p:sp>
          <p:nvSpPr>
            <p:cNvPr id="1050" name="Google Shape;1050;p88"/>
            <p:cNvSpPr/>
            <p:nvPr/>
          </p:nvSpPr>
          <p:spPr>
            <a:xfrm rot="2700000">
              <a:off x="4163169" y="9868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1" name="Google Shape;1051;p88"/>
            <p:cNvSpPr/>
            <p:nvPr/>
          </p:nvSpPr>
          <p:spPr>
            <a:xfrm rot="2700000">
              <a:off x="4164708" y="199514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2" name="Google Shape;1052;p88"/>
            <p:cNvSpPr/>
            <p:nvPr/>
          </p:nvSpPr>
          <p:spPr>
            <a:xfrm rot="2700000">
              <a:off x="4963855" y="1493932"/>
              <a:ext cx="224436" cy="22443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3" name="Google Shape;1053;p88"/>
            <p:cNvSpPr/>
            <p:nvPr/>
          </p:nvSpPr>
          <p:spPr>
            <a:xfrm rot="2700000">
              <a:off x="3387539" y="1496192"/>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4" name="Google Shape;1054;p88"/>
            <p:cNvSpPr/>
            <p:nvPr/>
          </p:nvSpPr>
          <p:spPr>
            <a:xfrm rot="2700000">
              <a:off x="4161932" y="699084"/>
              <a:ext cx="240982" cy="240982"/>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5" name="Google Shape;1055;p88"/>
            <p:cNvSpPr/>
            <p:nvPr/>
          </p:nvSpPr>
          <p:spPr>
            <a:xfrm rot="2700000">
              <a:off x="4168473" y="2285150"/>
              <a:ext cx="230800" cy="230800"/>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56" name="Google Shape;1056;p88"/>
          <p:cNvSpPr txBox="1"/>
          <p:nvPr>
            <p:ph idx="1" type="body"/>
          </p:nvPr>
        </p:nvSpPr>
        <p:spPr>
          <a:xfrm>
            <a:off x="324000" y="3798125"/>
            <a:ext cx="3453000" cy="79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Haydrojiin (Hydrogen) iyo Hiliyaam (Helium) waxay ku yaalliin xilliga koowaad (first period) ee Shaxda Xilliyeedka (periodic table).</a:t>
            </a:r>
            <a:endParaRPr sz="2000"/>
          </a:p>
        </p:txBody>
      </p:sp>
      <p:sp>
        <p:nvSpPr>
          <p:cNvPr id="1057" name="Google Shape;1057;p88"/>
          <p:cNvSpPr txBox="1"/>
          <p:nvPr>
            <p:ph idx="1" type="body"/>
          </p:nvPr>
        </p:nvSpPr>
        <p:spPr>
          <a:xfrm>
            <a:off x="6778800" y="2700000"/>
            <a:ext cx="1998300" cy="162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Kaarboon (Carbon) waxaa laga helaa xilliga labaad (second period) ee Shaxda Xilliyeedka (periodic table).</a:t>
            </a:r>
            <a:endParaRPr sz="2000"/>
          </a:p>
        </p:txBody>
      </p:sp>
      <p:sp>
        <p:nvSpPr>
          <p:cNvPr id="1058" name="Google Shape;1058;p88"/>
          <p:cNvSpPr txBox="1"/>
          <p:nvPr>
            <p:ph idx="1" type="body"/>
          </p:nvPr>
        </p:nvSpPr>
        <p:spPr>
          <a:xfrm>
            <a:off x="4251600" y="4490225"/>
            <a:ext cx="4022100" cy="33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halkaas oo × u taagan elektaroonnada (electrons)</a:t>
            </a:r>
            <a:r>
              <a:rPr lang="en-GB" sz="1100">
                <a:latin typeface="Lexend"/>
              </a:rPr>
              <a:t/>
            </a:r>
            <a:r>
              <a:rPr lang="en-GB" sz="1100">
                <a:latin typeface="Lexend"/>
              </a:rPr>
              <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89"/>
          <p:cNvSpPr txBox="1"/>
          <p:nvPr>
            <p:ph idx="1" type="body"/>
          </p:nvPr>
        </p:nvSpPr>
        <p:spPr>
          <a:xfrm>
            <a:off x="324000" y="759300"/>
            <a:ext cx="8496000" cy="1277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Koox (group) waa tiir taagan oo ku yaal Shaxda Xilliyeedka (periodic table).</a:t>
            </a:r>
            <a:r>
              <a:rPr b="1" lang="en-GB" sz="1400">
                <a:latin typeface="Lexend"/>
              </a:rPr>
              <a:t/>
            </a:r>
            <a:r>
              <a:rPr lang="en-GB" sz="1400">
                <a:latin typeface="Lexend"/>
              </a:rPr>
              <a:t/>
            </a:r>
            <a:r>
              <a:rPr b="1" lang="en-GB" sz="1400">
                <a:latin typeface="Lexend"/>
              </a:rPr>
              <a:t/>
            </a:r>
            <a:r>
              <a:rPr lang="en-GB" sz="1400">
                <a:latin typeface="Lexend"/>
              </a:rPr>
              <a:t/>
            </a:r>
            <a:endParaRPr sz="2000"/>
          </a:p>
          <a:p>
            <a:pPr indent="0" lvl="0" marL="0" rtl="0" algn="l">
              <a:spcBef>
                <a:spcPts val="1000"/>
              </a:spcBef>
              <a:spcAft>
                <a:spcPts val="1000"/>
              </a:spcAft>
              <a:buNone/>
            </a:pPr>
            <a:r>
              <a:rPr lang="en-GB" sz="1400">
                <a:latin typeface="Lexend"/>
              </a:rPr>
              <a:t>Curiyeyaasha (Elements) isku koox (group) ah waxay leeyihiin tiro isku mid ah oo elektaroonnada (electrons) ah qolofka (shell) ugu fog xudunta (nucleus) (qolofka kore (outer shell)) atamkooda (atoms).</a:t>
            </a:r>
            <a:endParaRPr sz="2000"/>
          </a:p>
        </p:txBody>
      </p:sp>
      <p:sp>
        <p:nvSpPr>
          <p:cNvPr id="1064" name="Google Shape;1064;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(Foundations of the periodic table)</a:t>
            </a:r>
            <a:endParaRPr/>
          </a:p>
        </p:txBody>
      </p:sp>
      <p:grpSp>
        <p:nvGrpSpPr>
          <p:cNvPr id="1065" name="Google Shape;1065;p89"/>
          <p:cNvGrpSpPr/>
          <p:nvPr/>
        </p:nvGrpSpPr>
        <p:grpSpPr>
          <a:xfrm>
            <a:off x="538038" y="2131087"/>
            <a:ext cx="1010100" cy="1178323"/>
            <a:chOff x="184138" y="409262"/>
            <a:chExt cx="1010100" cy="1178323"/>
          </a:xfrm>
        </p:grpSpPr>
        <p:sp>
          <p:nvSpPr>
            <p:cNvPr id="1066" name="Google Shape;1066;p89"/>
            <p:cNvSpPr/>
            <p:nvPr/>
          </p:nvSpPr>
          <p:spPr>
            <a:xfrm>
              <a:off x="184138" y="577486"/>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7" name="Google Shape;1067;p89"/>
            <p:cNvSpPr/>
            <p:nvPr/>
          </p:nvSpPr>
          <p:spPr>
            <a:xfrm>
              <a:off x="355338" y="750138"/>
              <a:ext cx="664800" cy="6648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H</a:t>
              </a:r>
              <a:endParaRPr b="0" i="0" sz="2500" u="none" cap="none" strike="noStrike">
                <a:solidFill>
                  <a:srgbClr val="000000"/>
                </a:solidFill>
                <a:latin typeface="Lexend"/>
                <a:ea typeface="Lexend"/>
                <a:cs typeface="Lexend"/>
                <a:sym typeface="Lexend"/>
              </a:endParaRPr>
            </a:p>
          </p:txBody>
        </p:sp>
        <p:sp>
          <p:nvSpPr>
            <p:cNvPr id="1068" name="Google Shape;1068;p89"/>
            <p:cNvSpPr/>
            <p:nvPr/>
          </p:nvSpPr>
          <p:spPr>
            <a:xfrm rot="2700000">
              <a:off x="568494" y="4592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069" name="Google Shape;1069;p89"/>
          <p:cNvGrpSpPr/>
          <p:nvPr/>
        </p:nvGrpSpPr>
        <p:grpSpPr>
          <a:xfrm>
            <a:off x="4519175" y="2329225"/>
            <a:ext cx="1735248" cy="1914575"/>
            <a:chOff x="3499525" y="649175"/>
            <a:chExt cx="1735248" cy="1914575"/>
          </a:xfrm>
        </p:grpSpPr>
        <p:sp>
          <p:nvSpPr>
            <p:cNvPr id="1070" name="Google Shape;1070;p89"/>
            <p:cNvSpPr/>
            <p:nvPr/>
          </p:nvSpPr>
          <p:spPr>
            <a:xfrm>
              <a:off x="3499525" y="825750"/>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1" name="Google Shape;1071;p89"/>
            <p:cNvSpPr/>
            <p:nvPr/>
          </p:nvSpPr>
          <p:spPr>
            <a:xfrm>
              <a:off x="3778825" y="1105048"/>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2" name="Google Shape;1072;p89"/>
            <p:cNvSpPr/>
            <p:nvPr/>
          </p:nvSpPr>
          <p:spPr>
            <a:xfrm>
              <a:off x="3949950" y="1277625"/>
              <a:ext cx="665100" cy="6651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B</a:t>
              </a:r>
              <a:endParaRPr b="0" i="0" sz="2500" u="none" cap="none" strike="noStrike">
                <a:solidFill>
                  <a:srgbClr val="000000"/>
                </a:solidFill>
                <a:latin typeface="Lexend"/>
                <a:ea typeface="Lexend"/>
                <a:cs typeface="Lexend"/>
                <a:sym typeface="Lexend"/>
              </a:endParaRPr>
            </a:p>
          </p:txBody>
        </p:sp>
        <p:sp>
          <p:nvSpPr>
            <p:cNvPr id="1073" name="Google Shape;1073;p89"/>
            <p:cNvSpPr/>
            <p:nvPr/>
          </p:nvSpPr>
          <p:spPr>
            <a:xfrm rot="2700000">
              <a:off x="4163169" y="9868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4" name="Google Shape;1074;p89"/>
            <p:cNvSpPr/>
            <p:nvPr/>
          </p:nvSpPr>
          <p:spPr>
            <a:xfrm rot="2700000">
              <a:off x="4164708" y="199514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5" name="Google Shape;1075;p89"/>
            <p:cNvSpPr/>
            <p:nvPr/>
          </p:nvSpPr>
          <p:spPr>
            <a:xfrm rot="2700000">
              <a:off x="4963855" y="1493932"/>
              <a:ext cx="224436" cy="22443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6" name="Google Shape;1076;p89"/>
            <p:cNvSpPr/>
            <p:nvPr/>
          </p:nvSpPr>
          <p:spPr>
            <a:xfrm rot="2700000">
              <a:off x="4161932" y="699084"/>
              <a:ext cx="240982" cy="240982"/>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7" name="Google Shape;1077;p89"/>
            <p:cNvSpPr/>
            <p:nvPr/>
          </p:nvSpPr>
          <p:spPr>
            <a:xfrm rot="2700000">
              <a:off x="4168473" y="2285150"/>
              <a:ext cx="230800" cy="230800"/>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78" name="Google Shape;1078;p89"/>
          <p:cNvSpPr txBox="1"/>
          <p:nvPr>
            <p:ph idx="1" type="body"/>
          </p:nvPr>
        </p:nvSpPr>
        <p:spPr>
          <a:xfrm>
            <a:off x="6263750" y="2700000"/>
            <a:ext cx="2556300" cy="108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Boron (Boron) wuxuu leeyahay 3 elektaroon (×) qolofka kore (outer shell), sidaas darteed waxaa laga helaa Kooxda 3 (Group 3).</a:t>
            </a:r>
            <a:endParaRPr sz="1800"/>
          </a:p>
        </p:txBody>
      </p:sp>
      <p:sp>
        <p:nvSpPr>
          <p:cNvPr id="1079" name="Google Shape;1079;p89"/>
          <p:cNvSpPr txBox="1"/>
          <p:nvPr>
            <p:ph idx="1" type="body"/>
          </p:nvPr>
        </p:nvSpPr>
        <p:spPr>
          <a:xfrm>
            <a:off x="4251600" y="4490225"/>
            <a:ext cx="4022100" cy="33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halkaas oo × u taagan elektaroonnada (electrons)</a:t>
            </a:r>
            <a:r>
              <a:rPr lang="en-GB" sz="1100">
                <a:latin typeface="Lexend"/>
              </a:rPr>
              <a:t/>
            </a:r>
            <a:r>
              <a:rPr lang="en-GB" sz="1100">
                <a:latin typeface="Lexend"/>
              </a:rPr>
              <a:t/>
            </a:r>
            <a:endParaRPr sz="1800"/>
          </a:p>
        </p:txBody>
      </p:sp>
      <p:sp>
        <p:nvSpPr>
          <p:cNvPr id="1080" name="Google Shape;1080;p89"/>
          <p:cNvSpPr txBox="1"/>
          <p:nvPr>
            <p:ph idx="1" type="body"/>
          </p:nvPr>
        </p:nvSpPr>
        <p:spPr>
          <a:xfrm>
            <a:off x="1641225" y="2229400"/>
            <a:ext cx="2755200" cy="108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Haydrojiin (Hydrogen) wuxuu leeyahay 1 elektaroon (×) qolofka kore (outer shell), sidaas darteed waxaa laga helaa Kooxda 1 (Group 1).</a:t>
            </a:r>
            <a:r>
              <a:rPr lang="en-GB" sz="1100">
                <a:latin typeface="Lexend"/>
              </a:rPr>
              <a:t/>
            </a:r>
            <a:endParaRPr sz="1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90"/>
          <p:cNvSpPr txBox="1"/>
          <p:nvPr>
            <p:ph idx="1" type="body"/>
          </p:nvPr>
        </p:nvSpPr>
        <p:spPr>
          <a:xfrm>
            <a:off x="324000" y="759300"/>
            <a:ext cx="8555100" cy="789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Akhriska Shaxda Xilliyeedka (periodic table) (bidix ilaa midig iyadoo laga gudbay xilliyada (periods)) wuxuu muujinayaa in curiyeyaasha (elements) loo habeeyey iyadoo la kordhinayo tirada atomiga (atomic (proton) number).</a:t>
            </a:r>
            <a:r>
              <a:rPr b="1" lang="en-GB" sz="1100">
                <a:latin typeface="Lexend"/>
              </a:rPr>
              <a:t/>
            </a:r>
            <a:r>
              <a:rPr lang="en-GB" sz="1100">
                <a:latin typeface="Lexend"/>
              </a:rPr>
              <a:t/>
            </a:r>
            <a:r>
              <a:rPr b="1" lang="en-GB" sz="1100">
                <a:latin typeface="Lexend"/>
              </a:rPr>
              <a:t/>
            </a:r>
            <a:r>
              <a:rPr lang="en-GB" sz="1100">
                <a:latin typeface="Lexend"/>
              </a:rPr>
              <a:t/>
            </a:r>
            <a:endParaRPr sz="2100"/>
          </a:p>
          <a:p>
            <a:pPr indent="0" lvl="0" marL="0" rtl="0" algn="l">
              <a:spcBef>
                <a:spcPts val="1000"/>
              </a:spcBef>
              <a:spcAft>
                <a:spcPts val="1000"/>
              </a:spcAft>
              <a:buNone/>
            </a:pPr>
            <a:r>
              <a:rPr lang="en-GB" sz="1100">
                <a:latin typeface="Lexend"/>
              </a:rPr>
              <a:t>Tani waa tirada borotoonnada (protons) ee xudunta (nucleus) atamka (atom) curiye (element) gaar ah waxayna la mid tahay wadarta tirada elektaroonnada (electrons) ee dhammaan qolof (shells) atamkaas (atom).</a:t>
            </a:r>
            <a:endParaRPr sz="2000"/>
          </a:p>
        </p:txBody>
      </p:sp>
      <p:sp>
        <p:nvSpPr>
          <p:cNvPr id="1086" name="Google Shape;108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Aasaaska Shaxda Xilliyeedka (Foundations of the periodic table)</a:t>
            </a:r>
            <a:endParaRPr/>
          </a:p>
        </p:txBody>
      </p:sp>
      <p:pic>
        <p:nvPicPr>
          <p:cNvPr id="1087" name="Google Shape;1087;p90"/>
          <p:cNvPicPr preferRelativeResize="0"/>
          <p:nvPr/>
        </p:nvPicPr>
        <p:blipFill rotWithShape="1">
          <a:blip r:embed="rId3">
            <a:alphaModFix/>
          </a:blip>
          <a:srcRect b="44802" l="0" r="0" t="18825"/>
          <a:stretch/>
        </p:blipFill>
        <p:spPr>
          <a:xfrm>
            <a:off x="272850" y="2708175"/>
            <a:ext cx="8293473" cy="18587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91"/>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leeyihiin tiro isku mid ah oo elektaroon ah (electrons).</a:t>
            </a:r>
            <a:endParaRPr/>
          </a:p>
        </p:txBody>
      </p:sp>
      <p:sp>
        <p:nvSpPr>
          <p:cNvPr id="1093" name="Google Shape;1093;p9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(periodic table)</a:t>
            </a:r>
            <a:endParaRPr/>
          </a:p>
        </p:txBody>
      </p:sp>
      <p:sp>
        <p:nvSpPr>
          <p:cNvPr id="1094" name="Google Shape;1094;p91"/>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Kee ayaa run ah oo ka mid ah weedhahan ku saabsan curiyeyaasha (elements) isku koox ah?</a:t>
            </a:r>
            <a:r>
              <a:rPr lang="en-GB" sz="1100">
                <a:latin typeface="Lexend"/>
              </a:rPr>
              <a:t/>
            </a:r>
            <a:endParaRPr/>
          </a:p>
        </p:txBody>
      </p:sp>
      <p:sp>
        <p:nvSpPr>
          <p:cNvPr id="1095" name="Google Shape;1095;p91"/>
          <p:cNvSpPr txBox="1"/>
          <p:nvPr>
            <p:ph idx="3" type="subTitle"/>
          </p:nvPr>
        </p:nvSpPr>
        <p:spPr>
          <a:xfrm>
            <a:off x="1034425" y="2489447"/>
            <a:ext cx="7506600" cy="3891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Waxay leeyihiin tiro isku mid ah oo elektaroon (electrons) ah oo ku yaal qolofkooda sare (outermost shell).</a:t>
            </a:r>
            <a:endParaRPr/>
          </a:p>
        </p:txBody>
      </p:sp>
      <p:sp>
        <p:nvSpPr>
          <p:cNvPr id="1096" name="Google Shape;1096;p91"/>
          <p:cNvSpPr txBox="1"/>
          <p:nvPr>
            <p:ph idx="4" type="subTitle"/>
          </p:nvPr>
        </p:nvSpPr>
        <p:spPr>
          <a:xfrm>
            <a:off x="1034425" y="3309765"/>
            <a:ext cx="7464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Waxay leeyihiin tiro isku mid ah oo qolof elektaroon (shells of electrons) ah.</a:t>
            </a:r>
            <a:endParaRPr/>
          </a:p>
        </p:txBody>
      </p:sp>
      <p:sp>
        <p:nvSpPr>
          <p:cNvPr id="1097" name="Google Shape;1097;p91"/>
          <p:cNvSpPr txBox="1"/>
          <p:nvPr>
            <p:ph idx="5" type="subTitle"/>
          </p:nvPr>
        </p:nvSpPr>
        <p:spPr>
          <a:xfrm>
            <a:off x="1034425" y="4113837"/>
            <a:ext cx="7506600" cy="3603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Waxay ka samaysan yihiin atomo (atoms) (kuwaas oo ka kooban borotoon (protons), nuyutroon (neutrons) iyo elektaroon (electrons)).</a:t>
            </a:r>
            <a:endParaRPr/>
          </a:p>
        </p:txBody>
      </p:sp>
      <p:pic>
        <p:nvPicPr>
          <p:cNvPr id="1098" name="Google Shape;1098;p91"/>
          <p:cNvPicPr preferRelativeResize="0"/>
          <p:nvPr/>
        </p:nvPicPr>
        <p:blipFill>
          <a:blip r:embed="rId3">
            <a:alphaModFix/>
          </a:blip>
          <a:stretch>
            <a:fillRect/>
          </a:stretch>
        </p:blipFill>
        <p:spPr>
          <a:xfrm>
            <a:off x="7567783" y="2497163"/>
            <a:ext cx="396000" cy="419100"/>
          </a:xfrm>
          <a:prstGeom prst="rect">
            <a:avLst/>
          </a:prstGeom>
          <a:noFill/>
          <a:ln>
            <a:noFill/>
          </a:ln>
        </p:spPr>
      </p:pic>
      <p:pic>
        <p:nvPicPr>
          <p:cNvPr id="1099" name="Google Shape;1099;p91"/>
          <p:cNvPicPr preferRelativeResize="0"/>
          <p:nvPr/>
        </p:nvPicPr>
        <p:blipFill>
          <a:blip r:embed="rId3">
            <a:alphaModFix/>
          </a:blip>
          <a:stretch>
            <a:fillRect/>
          </a:stretch>
        </p:blipFill>
        <p:spPr>
          <a:xfrm>
            <a:off x="7459208" y="41852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9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a:defRPr/>
            </a:pPr>
            <a:r>
              <a:rPr lang="en-GB">
                <a:latin typeface="Lexend"/>
              </a:rPr>
              <a:t>Ku calaamadee shaxda xilliyeedka (periodic table) calaamadahan soo socda:</a:t>
            </a:r>
            <a:endParaRPr/>
          </a:p>
          <a:p>
            <a:pPr indent="-368300" lvl="0" marL="457200" rtl="0" algn="l">
              <a:spcBef>
                <a:spcPts val="0"/>
              </a:spcBef>
              <a:spcAft>
                <a:spcPts val="0"/>
              </a:spcAft>
              <a:buSzPts val="2200"/>
              <a:buChar char="-"/>
              <a:defRPr/>
            </a:pPr>
            <a:r>
              <a:rPr lang="en-GB">
                <a:latin typeface="Lexend"/>
              </a:rPr>
              <a:t>Kooxaha (Groups) 1, 2, 3, 4, 5, 6, 7, 0</a:t>
            </a:r>
            <a:endParaRPr/>
          </a:p>
          <a:p>
            <a:pPr indent="-368300" lvl="0" marL="457200" rtl="0" algn="l">
              <a:spcBef>
                <a:spcPts val="0"/>
              </a:spcBef>
              <a:spcAft>
                <a:spcPts val="0"/>
              </a:spcAft>
              <a:buSzPts val="2200"/>
              <a:buChar char="-"/>
              <a:defRPr/>
            </a:pPr>
            <a:r>
              <a:rPr lang="en-GB">
                <a:latin typeface="Lexend"/>
              </a:rPr>
              <a:t>Xilliyada (Periods) 1, 2, 3, 4, 5, 6</a:t>
            </a:r>
            <a:endParaRPr/>
          </a:p>
          <a:p>
            <a:pPr indent="-368300" lvl="0" marL="457200" rtl="0" algn="l">
              <a:spcBef>
                <a:spcPts val="0"/>
              </a:spcBef>
              <a:spcAft>
                <a:spcPts val="0"/>
              </a:spcAft>
              <a:buSzPts val="2200"/>
              <a:buChar char="-"/>
              <a:defRPr/>
            </a:pPr>
            <a:r>
              <a:rPr lang="en-GB">
                <a:latin typeface="Lexend"/>
              </a:rPr>
              <a:t>biraha (metals)</a:t>
            </a:r>
            <a:r>
              <a:rPr lang="en-GB">
                <a:latin typeface="Lexend"/>
              </a:rPr>
              <a:t/>
            </a:r>
            <a:endParaRPr/>
          </a:p>
          <a:p>
            <a:pPr indent="-368300" lvl="0" marL="457200" rtl="0" algn="l">
              <a:spcBef>
                <a:spcPts val="0"/>
              </a:spcBef>
              <a:spcAft>
                <a:spcPts val="0"/>
              </a:spcAft>
              <a:buSzPts val="2200"/>
              <a:buChar char="-"/>
              <a:defRPr/>
            </a:pPr>
            <a:r>
              <a:rPr lang="en-GB">
                <a:latin typeface="Lexend"/>
              </a:rPr>
              <a:t>kuwa aan bir ahayn (non-metals)</a:t>
            </a:r>
            <a:r>
              <a:rPr lang="en-GB">
                <a:latin typeface="Lexend"/>
              </a:rPr>
              <a:t/>
            </a:r>
            <a:endParaRPr/>
          </a:p>
          <a:p>
            <a:pPr indent="-368300" lvl="0" marL="457200" rtl="0" algn="l">
              <a:spcBef>
                <a:spcPts val="0"/>
              </a:spcBef>
              <a:spcAft>
                <a:spcPts val="0"/>
              </a:spcAft>
              <a:buSzPts val="2200"/>
              <a:buChar char="-"/>
              <a:defRPr/>
            </a:pPr>
            <a:r>
              <a:rPr lang="en-GB">
                <a:latin typeface="Lexend"/>
              </a:rPr>
              <a:t>kuwa dhexdhexaadka ah (metalloids)</a:t>
            </a:r>
            <a:endParaRPr/>
          </a:p>
        </p:txBody>
      </p:sp>
      <p:sp>
        <p:nvSpPr>
          <p:cNvPr id="1105" name="Google Shape;1105;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Aasaaska shaxda xilliyeedka (periodic table)</a:t>
            </a:r>
            <a:endParaRPr/>
          </a:p>
        </p:txBody>
      </p:sp>
      <p:pic>
        <p:nvPicPr>
          <p:cNvPr id="1106" name="Google Shape;1106;p92"/>
          <p:cNvPicPr preferRelativeResize="0"/>
          <p:nvPr/>
        </p:nvPicPr>
        <p:blipFill rotWithShape="1">
          <a:blip r:embed="rId3">
            <a:alphaModFix/>
          </a:blip>
          <a:srcRect b="26908" l="0" r="0" t="18829"/>
          <a:stretch/>
        </p:blipFill>
        <p:spPr>
          <a:xfrm>
            <a:off x="2571975" y="1969576"/>
            <a:ext cx="6248023" cy="20890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9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a:defRPr/>
            </a:pPr>
            <a:r>
              <a:rPr lang="en-GB">
                <a:latin typeface="Lexend"/>
              </a:rPr>
              <a:t>Ku calaamadee shaxda xilliyeedka (periodic table) calaamadahan soo socda:</a:t>
            </a:r>
            <a:endParaRPr/>
          </a:p>
        </p:txBody>
      </p:sp>
      <p:sp>
        <p:nvSpPr>
          <p:cNvPr id="1112" name="Google Shape;1112;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Aasaaska shaxda xilliyeedka (periodic table)</a:t>
            </a:r>
            <a:endParaRPr/>
          </a:p>
        </p:txBody>
      </p:sp>
      <p:sp>
        <p:nvSpPr>
          <p:cNvPr id="1113" name="Google Shape;1113;p93"/>
          <p:cNvSpPr txBox="1"/>
          <p:nvPr/>
        </p:nvSpPr>
        <p:spPr>
          <a:xfrm rot="-5400000">
            <a:off x="291000" y="3405425"/>
            <a:ext cx="11325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Xilliyada (Periods)</a:t>
            </a:r>
            <a:endParaRPr sz="2200">
              <a:solidFill>
                <a:schemeClr val="dk1"/>
              </a:solidFill>
              <a:latin typeface="Kalam"/>
              <a:ea typeface="Kalam"/>
              <a:cs typeface="Kalam"/>
              <a:sym typeface="Kalam"/>
            </a:endParaRPr>
          </a:p>
        </p:txBody>
      </p:sp>
      <p:grpSp>
        <p:nvGrpSpPr>
          <p:cNvPr id="1114" name="Google Shape;1114;p93"/>
          <p:cNvGrpSpPr/>
          <p:nvPr/>
        </p:nvGrpSpPr>
        <p:grpSpPr>
          <a:xfrm>
            <a:off x="1167362" y="1263775"/>
            <a:ext cx="6809277" cy="3056225"/>
            <a:chOff x="1167362" y="1263775"/>
            <a:chExt cx="6809277" cy="3056225"/>
          </a:xfrm>
        </p:grpSpPr>
        <p:grpSp>
          <p:nvGrpSpPr>
            <p:cNvPr id="1115" name="Google Shape;1115;p93"/>
            <p:cNvGrpSpPr/>
            <p:nvPr/>
          </p:nvGrpSpPr>
          <p:grpSpPr>
            <a:xfrm>
              <a:off x="1167362" y="1263775"/>
              <a:ext cx="6809277" cy="3056225"/>
              <a:chOff x="1167362" y="1263775"/>
              <a:chExt cx="6809277" cy="3056225"/>
            </a:xfrm>
          </p:grpSpPr>
          <p:pic>
            <p:nvPicPr>
              <p:cNvPr id="1116" name="Google Shape;1116;p93"/>
              <p:cNvPicPr preferRelativeResize="0"/>
              <p:nvPr/>
            </p:nvPicPr>
            <p:blipFill rotWithShape="1">
              <a:blip r:embed="rId3">
                <a:alphaModFix/>
              </a:blip>
              <a:srcRect b="12533" l="1029" r="0" t="14934"/>
              <a:stretch/>
            </p:blipFill>
            <p:spPr>
              <a:xfrm>
                <a:off x="1167362" y="1773675"/>
                <a:ext cx="6809277" cy="2546325"/>
              </a:xfrm>
              <a:prstGeom prst="rect">
                <a:avLst/>
              </a:prstGeom>
              <a:noFill/>
              <a:ln>
                <a:noFill/>
              </a:ln>
            </p:spPr>
          </p:pic>
          <p:cxnSp>
            <p:nvCxnSpPr>
              <p:cNvPr id="1117" name="Google Shape;1117;p93"/>
              <p:cNvCxnSpPr/>
              <p:nvPr/>
            </p:nvCxnSpPr>
            <p:spPr>
              <a:xfrm flipH="1" rot="10800000">
                <a:off x="4042450" y="1714475"/>
                <a:ext cx="251700" cy="361800"/>
              </a:xfrm>
              <a:prstGeom prst="straightConnector1">
                <a:avLst/>
              </a:prstGeom>
              <a:noFill/>
              <a:ln cap="flat" cmpd="sng" w="38100">
                <a:solidFill>
                  <a:schemeClr val="dk2"/>
                </a:solidFill>
                <a:prstDash val="solid"/>
                <a:round/>
                <a:headEnd len="med" w="med" type="none"/>
                <a:tailEnd len="med" w="med" type="none"/>
              </a:ln>
            </p:spPr>
          </p:cxnSp>
          <p:cxnSp>
            <p:nvCxnSpPr>
              <p:cNvPr id="1118" name="Google Shape;1118;p93"/>
              <p:cNvCxnSpPr/>
              <p:nvPr/>
            </p:nvCxnSpPr>
            <p:spPr>
              <a:xfrm flipH="1" rot="10800000">
                <a:off x="4915425" y="2516600"/>
                <a:ext cx="888600" cy="243900"/>
              </a:xfrm>
              <a:prstGeom prst="straightConnector1">
                <a:avLst/>
              </a:prstGeom>
              <a:noFill/>
              <a:ln cap="flat" cmpd="sng" w="38100">
                <a:solidFill>
                  <a:schemeClr val="dk2"/>
                </a:solidFill>
                <a:prstDash val="solid"/>
                <a:round/>
                <a:headEnd len="med" w="med" type="none"/>
                <a:tailEnd len="med" w="med" type="none"/>
              </a:ln>
            </p:spPr>
          </p:cxnSp>
          <p:cxnSp>
            <p:nvCxnSpPr>
              <p:cNvPr id="1119" name="Google Shape;1119;p93"/>
              <p:cNvCxnSpPr/>
              <p:nvPr/>
            </p:nvCxnSpPr>
            <p:spPr>
              <a:xfrm flipH="1" rot="10800000">
                <a:off x="2060550" y="2516600"/>
                <a:ext cx="888600" cy="243900"/>
              </a:xfrm>
              <a:prstGeom prst="straightConnector1">
                <a:avLst/>
              </a:prstGeom>
              <a:noFill/>
              <a:ln cap="flat" cmpd="sng" w="38100">
                <a:solidFill>
                  <a:schemeClr val="dk2"/>
                </a:solidFill>
                <a:prstDash val="solid"/>
                <a:round/>
                <a:headEnd len="med" w="med" type="none"/>
                <a:tailEnd len="med" w="med" type="none"/>
              </a:ln>
            </p:spPr>
          </p:cxnSp>
          <p:sp>
            <p:nvSpPr>
              <p:cNvPr id="1120" name="Google Shape;1120;p93"/>
              <p:cNvSpPr txBox="1"/>
              <p:nvPr/>
            </p:nvSpPr>
            <p:spPr>
              <a:xfrm>
                <a:off x="3369600" y="1263775"/>
                <a:ext cx="16116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kuwa aan bir ahayn (non-metals)</a:t>
                </a:r>
                <a:endParaRPr sz="2200">
                  <a:solidFill>
                    <a:schemeClr val="dk1"/>
                  </a:solidFill>
                  <a:latin typeface="Kalam"/>
                  <a:ea typeface="Kalam"/>
                  <a:cs typeface="Kalam"/>
                  <a:sym typeface="Kalam"/>
                </a:endParaRPr>
              </a:p>
            </p:txBody>
          </p:sp>
          <p:sp>
            <p:nvSpPr>
              <p:cNvPr id="1121" name="Google Shape;1121;p93"/>
              <p:cNvSpPr txBox="1"/>
              <p:nvPr/>
            </p:nvSpPr>
            <p:spPr>
              <a:xfrm>
                <a:off x="3620725" y="2611075"/>
                <a:ext cx="15414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kuwa dhexdhexaadka ah (metalloids)</a:t>
                </a:r>
                <a:endParaRPr sz="2200">
                  <a:solidFill>
                    <a:schemeClr val="dk1"/>
                  </a:solidFill>
                  <a:latin typeface="Kalam"/>
                  <a:ea typeface="Kalam"/>
                  <a:cs typeface="Kalam"/>
                  <a:sym typeface="Kalam"/>
                </a:endParaRPr>
              </a:p>
            </p:txBody>
          </p:sp>
        </p:grpSp>
        <p:sp>
          <p:nvSpPr>
            <p:cNvPr id="1122" name="Google Shape;1122;p93"/>
            <p:cNvSpPr txBox="1"/>
            <p:nvPr/>
          </p:nvSpPr>
          <p:spPr>
            <a:xfrm>
              <a:off x="2488225" y="2096375"/>
              <a:ext cx="11325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biraha (metals)</a:t>
              </a:r>
              <a:endParaRPr sz="2200">
                <a:solidFill>
                  <a:schemeClr val="dk1"/>
                </a:solidFill>
                <a:latin typeface="Kalam"/>
                <a:ea typeface="Kalam"/>
                <a:cs typeface="Kalam"/>
                <a:sym typeface="Kalam"/>
              </a:endParaRPr>
            </a:p>
          </p:txBody>
        </p:sp>
      </p:grpSp>
      <p:sp>
        <p:nvSpPr>
          <p:cNvPr id="1123" name="Google Shape;1123;p93"/>
          <p:cNvSpPr txBox="1"/>
          <p:nvPr/>
        </p:nvSpPr>
        <p:spPr>
          <a:xfrm>
            <a:off x="1275600" y="1263775"/>
            <a:ext cx="16116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Kooxaha (Groups)</a:t>
            </a:r>
            <a:endParaRPr sz="2200">
              <a:solidFill>
                <a:schemeClr val="dk1"/>
              </a:solidFill>
              <a:latin typeface="Kalam"/>
              <a:ea typeface="Kalam"/>
              <a:cs typeface="Kalam"/>
              <a:sym typeface="Kalam"/>
            </a:endParaRPr>
          </a:p>
        </p:txBody>
      </p:sp>
      <p:sp>
        <p:nvSpPr>
          <p:cNvPr id="1124" name="Google Shape;1124;p93"/>
          <p:cNvSpPr txBox="1"/>
          <p:nvPr/>
        </p:nvSpPr>
        <p:spPr>
          <a:xfrm>
            <a:off x="6175300" y="1263775"/>
            <a:ext cx="16116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Kooxaha (Groups)</a:t>
            </a:r>
            <a:endParaRPr sz="2200">
              <a:solidFill>
                <a:schemeClr val="dk1"/>
              </a:solidFill>
              <a:latin typeface="Kalam"/>
              <a:ea typeface="Kalam"/>
              <a:cs typeface="Kalam"/>
              <a:sym typeface="Kala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94"/>
          <p:cNvSpPr txBox="1"/>
          <p:nvPr>
            <p:ph idx="1" type="body"/>
          </p:nvPr>
        </p:nvSpPr>
        <p:spPr>
          <a:xfrm>
            <a:off x="324000" y="10614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2. Sharax waxa loola jeedo erayada 'koox' (group) iyo 'xilli' (period) marka la eego habaynta curiyeyaasha (elements) ee shaxda xilliyeedka (periodic table).</a:t>
            </a:r>
            <a:r>
              <a:rPr lang="en-GB" sz="1100">
                <a:latin typeface="Lexend"/>
              </a:rPr>
              <a:t/>
            </a:r>
            <a:endParaRPr/>
          </a:p>
          <a:p>
            <a:pPr indent="0" lvl="0" marL="0" rtl="0" algn="l">
              <a:spcBef>
                <a:spcPts val="1000"/>
              </a:spcBef>
              <a:spcAft>
                <a:spcPts val="1000"/>
              </a:spcAft>
              <a:buNone/>
              <a:defRPr/>
            </a:pPr>
            <a:r>
              <a:rPr lang="en-GB" sz="1100">
                <a:latin typeface="Lexend"/>
              </a:rPr>
              <a:t>Hubi inaad ku tilmaanto elektaroonnada (electrons) iyo qolofka elektaroonka (electron shells) jawaabtaada.</a:t>
            </a:r>
            <a:endParaRPr/>
          </a:p>
        </p:txBody>
      </p:sp>
      <p:sp>
        <p:nvSpPr>
          <p:cNvPr id="1130" name="Google Shape;1130;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(periodic table)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95"/>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Sharax waxa loola jeedo erayada 'koox' (group) iyo 'xilli' (period) marka la eego habaynta curiyeyaasha (elements) shaxda xilliyeedka (periodic table).</a:t>
            </a:r>
            <a:endParaRPr sz="2000"/>
          </a:p>
          <a:p>
            <a:pPr indent="0" lvl="0" marL="0" rtl="0" algn="l">
              <a:spcBef>
                <a:spcPts val="1000"/>
              </a:spcBef>
              <a:spcAft>
                <a:spcPts val="0"/>
              </a:spcAft>
              <a:buNone/>
            </a:pPr>
            <a:r>
              <a:rPr lang="en-GB" sz="1400">
                <a:latin typeface="Lexend"/>
              </a:rPr>
              <a:t>Hubi inaad ku tilmaanto elektaroonnada (electrons) iyo qolofka elektaroonka (electron shells) jawaabtaada.</a:t>
            </a:r>
            <a:endParaRPr sz="2000"/>
          </a:p>
          <a:p>
            <a:pPr indent="0" lvl="0" marL="0" rtl="0" algn="l">
              <a:spcBef>
                <a:spcPts val="1000"/>
              </a:spcBef>
              <a:spcAft>
                <a:spcPts val="0"/>
              </a:spcAft>
              <a:buClr>
                <a:schemeClr val="dk1"/>
              </a:buClr>
              <a:buSzPts val="1100"/>
              <a:buFont typeface="Arial"/>
              <a:buNone/>
            </a:pPr>
            <a:r>
              <a:rPr lang="en-GB" sz="1100">
                <a:latin typeface="Kalam"/>
                <a:ea typeface="Kalam"/>
                <a:cs typeface="Kalam"/>
                <a:sym typeface="Kalam"/>
              </a:rPr>
              <a:t>Xilli (period) waa saf toosan oo ku yaal shaxda xilliyeedka (periodic table). Xilli kastaa wuxuu u dhigmaa tirada qolofka elektaroonka (electron shells) ee atamka curiye (element) ah.</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Koox (group) waa tiir toosan oo ku yaal shaxda xilliyeedka (periodic table). Curiyeyaasha (elements) isku kooxda ah waxay leeyihiin tirada elektaroonnada (electrons) isku mid ah ee qolofka ugu fog xudunta (nucleus) atamkooda (qolofka sare).</a:t>
            </a:r>
            <a:endParaRPr sz="2000">
              <a:latin typeface="Kalam"/>
              <a:ea typeface="Kalam"/>
              <a:cs typeface="Kalam"/>
              <a:sym typeface="Kalam"/>
            </a:endParaRPr>
          </a:p>
        </p:txBody>
      </p:sp>
      <p:sp>
        <p:nvSpPr>
          <p:cNvPr id="1136" name="Google Shape;1136;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Aasaaska shaxda xilliyeedka (periodic table)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9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Aasaaska shaxda xilliyeedka (periodic table)</a:t>
            </a:r>
            <a:endParaRPr/>
          </a:p>
        </p:txBody>
      </p:sp>
      <p:sp>
        <p:nvSpPr>
          <p:cNvPr id="1142" name="Google Shape;1142;p9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kooxaha (groups) iyo sifooyinka</a:t>
            </a:r>
            <a:endParaRPr/>
          </a:p>
        </p:txBody>
      </p:sp>
      <p:sp>
        <p:nvSpPr>
          <p:cNvPr id="1143" name="Google Shape;1143;p9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Kooxaha (groups) curiyeyaasha (elements) ee shaxda xilliyeedka (periodic table)</a:t>
            </a:r>
            <a:endParaRPr/>
          </a:p>
        </p:txBody>
      </p:sp>
      <p:pic>
        <p:nvPicPr>
          <p:cNvPr id="1144" name="Google Shape;1144;p96"/>
          <p:cNvPicPr preferRelativeResize="0"/>
          <p:nvPr/>
        </p:nvPicPr>
        <p:blipFill>
          <a:blip r:embed="rId3">
            <a:alphaModFix/>
          </a:blip>
          <a:stretch>
            <a:fillRect/>
          </a:stretch>
        </p:blipFill>
        <p:spPr>
          <a:xfrm>
            <a:off x="415750" y="2988375"/>
            <a:ext cx="450575" cy="446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97"/>
          <p:cNvSpPr txBox="1"/>
          <p:nvPr>
            <p:ph idx="1" type="body"/>
          </p:nvPr>
        </p:nvSpPr>
        <p:spPr>
          <a:xfrm>
            <a:off x="324000" y="759300"/>
            <a:ext cx="6991500" cy="151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Sifooyinka curiye (element) waxay ku xiran yihiin booska uu ku yaal shaxda xilliyeedka (periodic table).</a:t>
            </a:r>
            <a:r>
              <a:rPr b="1" lang="en-GB" sz="1800">
                <a:latin typeface="Lexend"/>
              </a:rPr>
              <a:t/>
            </a:r>
            <a:r>
              <a:rPr lang="en-GB" sz="1800">
                <a:latin typeface="Lexend"/>
              </a:rPr>
              <a:t/>
            </a:r>
            <a:endParaRPr sz="1900"/>
          </a:p>
          <a:p>
            <a:pPr indent="0" lvl="0" marL="0" rtl="0" algn="l">
              <a:spcBef>
                <a:spcPts val="1000"/>
              </a:spcBef>
              <a:spcAft>
                <a:spcPts val="0"/>
              </a:spcAft>
              <a:buClr>
                <a:schemeClr val="dk1"/>
              </a:buClr>
              <a:buSzPts val="1100"/>
              <a:buFont typeface="Arial"/>
              <a:buNone/>
            </a:pPr>
            <a:r>
              <a:rPr lang="en-GB" sz="1800">
                <a:latin typeface="Lexend"/>
              </a:rPr>
              <a:t>Fahamka xiriirradan ayaa kaa caawinaya saadaalinta hab-dhaqanka curiyeyaasha (elements) iyo falgalyada (reactions).</a:t>
            </a:r>
            <a:endParaRPr sz="1900"/>
          </a:p>
          <a:p>
            <a:pPr indent="0" lvl="0" marL="0" rtl="0" algn="l">
              <a:spcBef>
                <a:spcPts val="1000"/>
              </a:spcBef>
              <a:spcAft>
                <a:spcPts val="1000"/>
              </a:spcAft>
              <a:buNone/>
            </a:pPr>
            <a:r>
              <a:rPr>
                <a:latin typeface="Lexend"/>
              </a:rPr>
              <a:t/>
            </a:r>
            <a:endParaRPr sz="1900"/>
          </a:p>
        </p:txBody>
      </p:sp>
      <p:sp>
        <p:nvSpPr>
          <p:cNvPr id="1150" name="Google Shape;1150;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Sahminta kooxaha (groups) iyo sifooyinka</a:t>
            </a:r>
            <a:endParaRPr/>
          </a:p>
        </p:txBody>
      </p:sp>
      <p:sp>
        <p:nvSpPr>
          <p:cNvPr id="1151" name="Google Shape;1151;p97"/>
          <p:cNvSpPr txBox="1"/>
          <p:nvPr>
            <p:ph idx="1" type="body"/>
          </p:nvPr>
        </p:nvSpPr>
        <p:spPr>
          <a:xfrm>
            <a:off x="324000" y="2386500"/>
            <a:ext cx="3996000" cy="24339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Sifooyinka jireed waxaa ka mid ah:</a:t>
            </a:r>
            <a:endParaRPr sz="2000"/>
          </a:p>
          <a:p>
            <a:pPr indent="-355600" lvl="0" marL="457200" rtl="0" algn="l">
              <a:spcBef>
                <a:spcPts val="1000"/>
              </a:spcBef>
              <a:spcAft>
                <a:spcPts val="0"/>
              </a:spcAft>
              <a:buSzPts val="2000"/>
              <a:buChar char="●"/>
            </a:pPr>
            <a:r>
              <a:rPr lang="en-GB" sz="1400">
                <a:latin typeface="Lexend"/>
              </a:rPr>
              <a:t>heerkulka dhalaalida iyo karkarinta</a:t>
            </a:r>
            <a:endParaRPr sz="2000"/>
          </a:p>
          <a:p>
            <a:pPr indent="-355600" lvl="0" marL="457200" rtl="0" algn="l">
              <a:spcBef>
                <a:spcPts val="0"/>
              </a:spcBef>
              <a:spcAft>
                <a:spcPts val="0"/>
              </a:spcAft>
              <a:buSzPts val="2000"/>
              <a:buChar char="●"/>
            </a:pPr>
            <a:r>
              <a:rPr lang="en-GB" sz="1400">
                <a:latin typeface="Lexend"/>
              </a:rPr>
              <a:t>cufnaanta (density)</a:t>
            </a:r>
            <a:endParaRPr sz="2000"/>
          </a:p>
          <a:p>
            <a:pPr indent="-355600" lvl="0" marL="457200" rtl="0" algn="l">
              <a:spcBef>
                <a:spcPts val="0"/>
              </a:spcBef>
              <a:spcAft>
                <a:spcPts val="0"/>
              </a:spcAft>
              <a:buSzPts val="2000"/>
              <a:buChar char="●"/>
            </a:pPr>
            <a:r>
              <a:rPr lang="en-GB" sz="1400">
                <a:latin typeface="Lexend"/>
              </a:rPr>
              <a:t>korantada (conductivity)</a:t>
            </a:r>
            <a:endParaRPr sz="2000"/>
          </a:p>
          <a:p>
            <a:pPr indent="-355600" lvl="0" marL="457200" rtl="0" algn="l">
              <a:spcBef>
                <a:spcPts val="0"/>
              </a:spcBef>
              <a:spcAft>
                <a:spcPts val="0"/>
              </a:spcAft>
              <a:buSzPts val="2000"/>
              <a:buChar char="●"/>
            </a:pPr>
            <a:r>
              <a:rPr lang="en-GB" sz="1400">
                <a:latin typeface="Lexend"/>
              </a:rPr>
              <a:t>midabka</a:t>
            </a:r>
            <a:endParaRPr sz="2000"/>
          </a:p>
        </p:txBody>
      </p:sp>
      <p:sp>
        <p:nvSpPr>
          <p:cNvPr id="1152" name="Google Shape;1152;p97"/>
          <p:cNvSpPr txBox="1"/>
          <p:nvPr>
            <p:ph idx="1" type="body"/>
          </p:nvPr>
        </p:nvSpPr>
        <p:spPr>
          <a:xfrm>
            <a:off x="4824000" y="2386500"/>
            <a:ext cx="3996000" cy="2433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Sifooyinka kiimikada waxaa ka mid ah:</a:t>
            </a:r>
            <a:r>
              <a:rPr lang="en-GB" sz="1400">
                <a:latin typeface="Lexend"/>
              </a:rPr>
              <a:t/>
            </a:r>
            <a:endParaRPr sz="2000"/>
          </a:p>
          <a:p>
            <a:pPr indent="-355600" lvl="0" marL="457200" rtl="0" algn="l">
              <a:spcBef>
                <a:spcPts val="1000"/>
              </a:spcBef>
              <a:spcAft>
                <a:spcPts val="0"/>
              </a:spcAft>
              <a:buSzPts val="2000"/>
              <a:buChar char="●"/>
            </a:pPr>
            <a:r>
              <a:rPr lang="en-GB" sz="1400">
                <a:latin typeface="Lexend"/>
              </a:rPr>
              <a:t>fal-celinta (reactivity)</a:t>
            </a:r>
            <a:r>
              <a:rPr lang="en-GB" sz="1400">
                <a:latin typeface="Lexend"/>
              </a:rPr>
              <a:t/>
            </a:r>
            <a:endParaRPr sz="2000"/>
          </a:p>
          <a:p>
            <a:pPr indent="-355600" lvl="0" marL="457200" rtl="0" algn="l">
              <a:spcBef>
                <a:spcPts val="0"/>
              </a:spcBef>
              <a:spcAft>
                <a:spcPts val="0"/>
              </a:spcAft>
              <a:buSzPts val="2000"/>
              <a:buChar char="●"/>
            </a:pPr>
            <a:r>
              <a:rPr lang="en-GB" sz="1400">
                <a:latin typeface="Lexend"/>
              </a:rPr>
              <a:t>aashitada / alkalinta</a:t>
            </a:r>
            <a:endParaRPr sz="2000"/>
          </a:p>
          <a:p>
            <a:pPr indent="-355600" lvl="0" marL="457200" rtl="0" algn="l">
              <a:spcBef>
                <a:spcPts val="0"/>
              </a:spcBef>
              <a:spcAft>
                <a:spcPts val="0"/>
              </a:spcAft>
              <a:buSzPts val="2000"/>
              <a:buChar char="●"/>
            </a:pPr>
            <a:r>
              <a:rPr lang="en-GB" sz="1400">
                <a:latin typeface="Lexend"/>
              </a:rPr>
              <a:t>gubashada (combustibility)</a:t>
            </a:r>
            <a:endParaRPr sz="2000"/>
          </a:p>
          <a:p>
            <a:pPr indent="-355600" lvl="0" marL="457200" rtl="0" algn="l">
              <a:spcBef>
                <a:spcPts val="0"/>
              </a:spcBef>
              <a:spcAft>
                <a:spcPts val="0"/>
              </a:spcAft>
              <a:buSzPts val="2000"/>
              <a:buChar char="●"/>
            </a:pPr>
            <a:r>
              <a:rPr lang="en-GB" sz="1400">
                <a:latin typeface="Lexend"/>
              </a:rPr>
              <a:t>iska caabbinta miridhku (corrosion resistance)</a:t>
            </a:r>
            <a:r>
              <a:rPr lang="en-GB" sz="1400">
                <a:latin typeface="Lexend"/>
              </a:rPr>
              <a:t/>
            </a:r>
            <a:endParaRPr sz="20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98"/>
          <p:cNvSpPr txBox="1"/>
          <p:nvPr>
            <p:ph idx="5" type="subTitle"/>
          </p:nvPr>
        </p:nvSpPr>
        <p:spPr>
          <a:xfrm>
            <a:off x="1034425" y="4113825"/>
            <a:ext cx="6356400" cy="3603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cufnaan (density)</a:t>
            </a:r>
            <a:endParaRPr/>
          </a:p>
        </p:txBody>
      </p:sp>
      <p:sp>
        <p:nvSpPr>
          <p:cNvPr id="1158" name="Google Shape;1158;p98"/>
          <p:cNvSpPr txBox="1"/>
          <p:nvPr>
            <p:ph idx="3" type="subTitle"/>
          </p:nvPr>
        </p:nvSpPr>
        <p:spPr>
          <a:xfrm>
            <a:off x="1034425" y="2489450"/>
            <a:ext cx="7785600" cy="3891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tusmada korantada (conductivity)</a:t>
            </a:r>
            <a:endParaRPr/>
          </a:p>
        </p:txBody>
      </p:sp>
      <p:sp>
        <p:nvSpPr>
          <p:cNvPr id="1159" name="Google Shape;1159;p98"/>
          <p:cNvSpPr txBox="1"/>
          <p:nvPr>
            <p:ph idx="1" type="subTitle"/>
          </p:nvPr>
        </p:nvSpPr>
        <p:spPr>
          <a:xfrm>
            <a:off x="1034425" y="1685375"/>
            <a:ext cx="7506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barta dhalaalida iyo karkarinta (melting and boiling points)</a:t>
            </a:r>
            <a:endParaRPr/>
          </a:p>
        </p:txBody>
      </p:sp>
      <p:sp>
        <p:nvSpPr>
          <p:cNvPr id="1160" name="Google Shape;1160;p9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kooxaha iyo sifooyinka</a:t>
            </a:r>
            <a:endParaRPr/>
          </a:p>
        </p:txBody>
      </p:sp>
      <p:sp>
        <p:nvSpPr>
          <p:cNvPr id="1161" name="Google Shape;1161;p98"/>
          <p:cNvSpPr txBox="1"/>
          <p:nvPr>
            <p:ph idx="4" type="subTitle"/>
          </p:nvPr>
        </p:nvSpPr>
        <p:spPr>
          <a:xfrm>
            <a:off x="1034425" y="3309765"/>
            <a:ext cx="7464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falgal (reactivity)</a:t>
            </a:r>
            <a:endParaRPr/>
          </a:p>
        </p:txBody>
      </p:sp>
      <p:pic>
        <p:nvPicPr>
          <p:cNvPr id="1162" name="Google Shape;1162;p98"/>
          <p:cNvPicPr preferRelativeResize="0"/>
          <p:nvPr/>
        </p:nvPicPr>
        <p:blipFill>
          <a:blip r:embed="rId3">
            <a:alphaModFix/>
          </a:blip>
          <a:stretch>
            <a:fillRect/>
          </a:stretch>
        </p:blipFill>
        <p:spPr>
          <a:xfrm>
            <a:off x="2226583" y="4122738"/>
            <a:ext cx="396000" cy="419100"/>
          </a:xfrm>
          <a:prstGeom prst="rect">
            <a:avLst/>
          </a:prstGeom>
          <a:noFill/>
          <a:ln>
            <a:noFill/>
          </a:ln>
        </p:spPr>
      </p:pic>
      <p:sp>
        <p:nvSpPr>
          <p:cNvPr id="1163" name="Google Shape;1163;p98"/>
          <p:cNvSpPr txBox="1"/>
          <p:nvPr>
            <p:ph type="title"/>
          </p:nvPr>
        </p:nvSpPr>
        <p:spPr>
          <a:xfrm>
            <a:off x="324000" y="810000"/>
            <a:ext cx="70668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Kee ka mid ah kuwan soo socda waa tusaalooyin sifooyin jireed (physical properties)?</a:t>
            </a:r>
            <a:endParaRPr/>
          </a:p>
        </p:txBody>
      </p:sp>
      <p:pic>
        <p:nvPicPr>
          <p:cNvPr id="1164" name="Google Shape;1164;p98"/>
          <p:cNvPicPr preferRelativeResize="0"/>
          <p:nvPr/>
        </p:nvPicPr>
        <p:blipFill>
          <a:blip r:embed="rId3">
            <a:alphaModFix/>
          </a:blip>
          <a:stretch>
            <a:fillRect/>
          </a:stretch>
        </p:blipFill>
        <p:spPr>
          <a:xfrm>
            <a:off x="4668858" y="1639138"/>
            <a:ext cx="396000" cy="419100"/>
          </a:xfrm>
          <a:prstGeom prst="rect">
            <a:avLst/>
          </a:prstGeom>
          <a:noFill/>
          <a:ln>
            <a:noFill/>
          </a:ln>
        </p:spPr>
      </p:pic>
      <p:pic>
        <p:nvPicPr>
          <p:cNvPr id="1165" name="Google Shape;1165;p98"/>
          <p:cNvPicPr preferRelativeResize="0"/>
          <p:nvPr/>
        </p:nvPicPr>
        <p:blipFill>
          <a:blip r:embed="rId3">
            <a:alphaModFix/>
          </a:blip>
          <a:stretch>
            <a:fillRect/>
          </a:stretch>
        </p:blipFill>
        <p:spPr>
          <a:xfrm>
            <a:off x="2887208" y="238736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99"/>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Biraha (metals), aan-birahayn (non-metals), iyo metalloids waa saddexda nooc ee ugu muhiimsan ee curiyeyaasha (elements).</a:t>
            </a:r>
            <a:endParaRPr sz="2100"/>
          </a:p>
          <a:p>
            <a:pPr indent="0" lvl="0" marL="0" rtl="0" algn="l">
              <a:spcBef>
                <a:spcPts val="1000"/>
              </a:spcBef>
              <a:spcAft>
                <a:spcPts val="1000"/>
              </a:spcAft>
              <a:buNone/>
            </a:pPr>
            <a:r>
              <a:rPr lang="en-GB" sz="1800">
                <a:latin typeface="Lexend"/>
              </a:rPr>
              <a:t>Biraha (metals) caadi ahaan waa dhalaalaya, jilicsan, iyo kuwo wanaagsan oo koronto iyo kulayl gudbiya.</a:t>
            </a:r>
            <a:endParaRPr sz="2100"/>
          </a:p>
        </p:txBody>
      </p:sp>
      <p:sp>
        <p:nvSpPr>
          <p:cNvPr id="1171" name="Google Shape;1171;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Sahminta kooxaha iyo sifooyinka</a:t>
            </a:r>
            <a:endParaRPr/>
          </a:p>
        </p:txBody>
      </p:sp>
      <p:grpSp>
        <p:nvGrpSpPr>
          <p:cNvPr id="1172" name="Google Shape;1172;p99"/>
          <p:cNvGrpSpPr/>
          <p:nvPr/>
        </p:nvGrpSpPr>
        <p:grpSpPr>
          <a:xfrm>
            <a:off x="1457380" y="2443997"/>
            <a:ext cx="6442938" cy="2409333"/>
            <a:chOff x="1167362" y="1773675"/>
            <a:chExt cx="6809277" cy="2546325"/>
          </a:xfrm>
        </p:grpSpPr>
        <p:sp>
          <p:nvSpPr>
            <p:cNvPr id="1173" name="Google Shape;1173;p99"/>
            <p:cNvSpPr txBox="1"/>
            <p:nvPr/>
          </p:nvSpPr>
          <p:spPr>
            <a:xfrm>
              <a:off x="2488225" y="2096375"/>
              <a:ext cx="1132500" cy="55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biraha (metals)</a:t>
              </a:r>
              <a:endParaRPr sz="2200">
                <a:solidFill>
                  <a:schemeClr val="dk1"/>
                </a:solidFill>
                <a:latin typeface="Kalam"/>
                <a:ea typeface="Kalam"/>
                <a:cs typeface="Kalam"/>
                <a:sym typeface="Kalam"/>
              </a:endParaRPr>
            </a:p>
          </p:txBody>
        </p:sp>
        <p:grpSp>
          <p:nvGrpSpPr>
            <p:cNvPr id="1174" name="Google Shape;1174;p99"/>
            <p:cNvGrpSpPr/>
            <p:nvPr/>
          </p:nvGrpSpPr>
          <p:grpSpPr>
            <a:xfrm>
              <a:off x="1167362" y="1773675"/>
              <a:ext cx="6809277" cy="2546325"/>
              <a:chOff x="1167362" y="1773675"/>
              <a:chExt cx="6809277" cy="2546325"/>
            </a:xfrm>
          </p:grpSpPr>
          <p:pic>
            <p:nvPicPr>
              <p:cNvPr id="1175" name="Google Shape;1175;p99"/>
              <p:cNvPicPr preferRelativeResize="0"/>
              <p:nvPr/>
            </p:nvPicPr>
            <p:blipFill rotWithShape="1">
              <a:blip r:embed="rId3">
                <a:alphaModFix/>
              </a:blip>
              <a:srcRect b="12533" l="1029" r="0" t="14934"/>
              <a:stretch/>
            </p:blipFill>
            <p:spPr>
              <a:xfrm>
                <a:off x="1167362" y="1773675"/>
                <a:ext cx="6809277" cy="2546325"/>
              </a:xfrm>
              <a:prstGeom prst="rect">
                <a:avLst/>
              </a:prstGeom>
              <a:noFill/>
              <a:ln>
                <a:noFill/>
              </a:ln>
            </p:spPr>
          </p:pic>
          <p:cxnSp>
            <p:nvCxnSpPr>
              <p:cNvPr id="1176" name="Google Shape;1176;p99"/>
              <p:cNvCxnSpPr/>
              <p:nvPr/>
            </p:nvCxnSpPr>
            <p:spPr>
              <a:xfrm flipH="1" rot="10800000">
                <a:off x="2060550" y="2516600"/>
                <a:ext cx="888600" cy="243900"/>
              </a:xfrm>
              <a:prstGeom prst="straightConnector1">
                <a:avLst/>
              </a:prstGeom>
              <a:noFill/>
              <a:ln cap="flat" cmpd="sng" w="38100">
                <a:solidFill>
                  <a:schemeClr val="dk2"/>
                </a:solidFill>
                <a:prstDash val="solid"/>
                <a:round/>
                <a:headEnd len="med" w="med" type="none"/>
                <a:tailEnd len="med" w="med" type="none"/>
              </a:ln>
            </p:spPr>
          </p:cxnSp>
        </p:gr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100"/>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Biraha (metals), aan-birahayn (non-metals), iyo metalloids waa saddexda nooc ee ugu muhiimsan ee curiyeyaasha (elements).</a:t>
            </a:r>
            <a:endParaRPr sz="2100"/>
          </a:p>
          <a:p>
            <a:pPr indent="0" lvl="0" marL="0" rtl="0" algn="l">
              <a:spcBef>
                <a:spcPts val="1000"/>
              </a:spcBef>
              <a:spcAft>
                <a:spcPts val="1000"/>
              </a:spcAft>
              <a:buNone/>
            </a:pPr>
            <a:r>
              <a:rPr lang="en-GB" sz="1400">
                <a:latin typeface="Lexend"/>
              </a:rPr>
              <a:t>Aan-birahayn (non-metals) inta badan waa caajis, jajaban, iyo kuwo aan wanaagsanayn oo gudbiya.</a:t>
            </a:r>
            <a:endParaRPr sz="2100"/>
          </a:p>
        </p:txBody>
      </p:sp>
      <p:sp>
        <p:nvSpPr>
          <p:cNvPr id="1182" name="Google Shape;1182;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Sahminta kooxaha iyo sifooyinka</a:t>
            </a:r>
            <a:endParaRPr/>
          </a:p>
        </p:txBody>
      </p:sp>
      <p:grpSp>
        <p:nvGrpSpPr>
          <p:cNvPr id="1183" name="Google Shape;1183;p100"/>
          <p:cNvGrpSpPr/>
          <p:nvPr/>
        </p:nvGrpSpPr>
        <p:grpSpPr>
          <a:xfrm>
            <a:off x="1457380" y="1961530"/>
            <a:ext cx="6442938" cy="2891800"/>
            <a:chOff x="1167362" y="1263775"/>
            <a:chExt cx="6809277" cy="3056225"/>
          </a:xfrm>
        </p:grpSpPr>
        <p:sp>
          <p:nvSpPr>
            <p:cNvPr id="1184" name="Google Shape;1184;p100"/>
            <p:cNvSpPr txBox="1"/>
            <p:nvPr/>
          </p:nvSpPr>
          <p:spPr>
            <a:xfrm>
              <a:off x="2488225" y="2096375"/>
              <a:ext cx="1132500" cy="55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biraha (metals)</a:t>
              </a:r>
              <a:endParaRPr sz="2200">
                <a:solidFill>
                  <a:schemeClr val="dk1"/>
                </a:solidFill>
                <a:latin typeface="Kalam"/>
                <a:ea typeface="Kalam"/>
                <a:cs typeface="Kalam"/>
                <a:sym typeface="Kalam"/>
              </a:endParaRPr>
            </a:p>
          </p:txBody>
        </p:sp>
        <p:grpSp>
          <p:nvGrpSpPr>
            <p:cNvPr id="1185" name="Google Shape;1185;p100"/>
            <p:cNvGrpSpPr/>
            <p:nvPr/>
          </p:nvGrpSpPr>
          <p:grpSpPr>
            <a:xfrm>
              <a:off x="1167362" y="1263775"/>
              <a:ext cx="6809277" cy="3056225"/>
              <a:chOff x="1167362" y="1263775"/>
              <a:chExt cx="6809277" cy="3056225"/>
            </a:xfrm>
          </p:grpSpPr>
          <p:pic>
            <p:nvPicPr>
              <p:cNvPr id="1186" name="Google Shape;1186;p100"/>
              <p:cNvPicPr preferRelativeResize="0"/>
              <p:nvPr/>
            </p:nvPicPr>
            <p:blipFill rotWithShape="1">
              <a:blip r:embed="rId3">
                <a:alphaModFix/>
              </a:blip>
              <a:srcRect b="12533" l="1029" r="0" t="14934"/>
              <a:stretch/>
            </p:blipFill>
            <p:spPr>
              <a:xfrm>
                <a:off x="1167362" y="1773675"/>
                <a:ext cx="6809277" cy="2546325"/>
              </a:xfrm>
              <a:prstGeom prst="rect">
                <a:avLst/>
              </a:prstGeom>
              <a:noFill/>
              <a:ln>
                <a:noFill/>
              </a:ln>
            </p:spPr>
          </p:pic>
          <p:cxnSp>
            <p:nvCxnSpPr>
              <p:cNvPr id="1187" name="Google Shape;1187;p100"/>
              <p:cNvCxnSpPr/>
              <p:nvPr/>
            </p:nvCxnSpPr>
            <p:spPr>
              <a:xfrm flipH="1" rot="10800000">
                <a:off x="2060550" y="2516600"/>
                <a:ext cx="888600" cy="243900"/>
              </a:xfrm>
              <a:prstGeom prst="straightConnector1">
                <a:avLst/>
              </a:prstGeom>
              <a:noFill/>
              <a:ln cap="flat" cmpd="sng" w="38100">
                <a:solidFill>
                  <a:schemeClr val="dk2"/>
                </a:solidFill>
                <a:prstDash val="solid"/>
                <a:round/>
                <a:headEnd len="med" w="med" type="none"/>
                <a:tailEnd len="med" w="med" type="none"/>
              </a:ln>
            </p:spPr>
          </p:cxnSp>
          <p:sp>
            <p:nvSpPr>
              <p:cNvPr id="1188" name="Google Shape;1188;p100"/>
              <p:cNvSpPr txBox="1"/>
              <p:nvPr/>
            </p:nvSpPr>
            <p:spPr>
              <a:xfrm>
                <a:off x="3369600" y="1263775"/>
                <a:ext cx="1611600" cy="55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aan-birahayn (non-metals)</a:t>
                </a:r>
                <a:endParaRPr sz="2200">
                  <a:solidFill>
                    <a:schemeClr val="dk1"/>
                  </a:solidFill>
                  <a:latin typeface="Kalam"/>
                  <a:ea typeface="Kalam"/>
                  <a:cs typeface="Kalam"/>
                  <a:sym typeface="Kalam"/>
                </a:endParaRPr>
              </a:p>
            </p:txBody>
          </p:sp>
          <p:cxnSp>
            <p:nvCxnSpPr>
              <p:cNvPr id="1189" name="Google Shape;1189;p100"/>
              <p:cNvCxnSpPr/>
              <p:nvPr/>
            </p:nvCxnSpPr>
            <p:spPr>
              <a:xfrm flipH="1" rot="10800000">
                <a:off x="4042450" y="1714475"/>
                <a:ext cx="251700" cy="361800"/>
              </a:xfrm>
              <a:prstGeom prst="straightConnector1">
                <a:avLst/>
              </a:prstGeom>
              <a:noFill/>
              <a:ln cap="flat" cmpd="sng" w="38100">
                <a:solidFill>
                  <a:schemeClr val="dk2"/>
                </a:solidFill>
                <a:prstDash val="solid"/>
                <a:round/>
                <a:headEnd len="med" w="med" type="none"/>
                <a:tailEnd len="med" w="med" type="none"/>
              </a:ln>
            </p:spPr>
          </p:cxnSp>
        </p:gr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01"/>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Metalloids waxay leeyihiin sifooyin dhexdhexaad ah oo u dhexeeya biraha (metals) iyo aan-birahayn (non-metals).</a:t>
            </a:r>
            <a:endParaRPr/>
          </a:p>
          <a:p>
            <a:pPr indent="0" lvl="0" marL="0" rtl="0" algn="l">
              <a:spcBef>
                <a:spcPts val="1000"/>
              </a:spcBef>
              <a:spcAft>
                <a:spcPts val="1000"/>
              </a:spcAft>
              <a:buNone/>
              <a:defRPr/>
            </a:pPr>
            <a:r>
              <a:rPr lang="en-GB" sz="1100">
                <a:latin typeface="Lexend"/>
              </a:rPr>
              <a:t>Waxaa badanaa loo isticmaalaa semiconductors, waxaana caadi ahaan loo isticmaalaa qalabka elektarooniga ah.</a:t>
            </a:r>
            <a:endParaRPr/>
          </a:p>
        </p:txBody>
      </p:sp>
      <p:sp>
        <p:nvSpPr>
          <p:cNvPr id="1195" name="Google Shape;1195;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kooxaha iyo sifooyinka</a:t>
            </a:r>
            <a:endParaRPr/>
          </a:p>
        </p:txBody>
      </p:sp>
      <p:grpSp>
        <p:nvGrpSpPr>
          <p:cNvPr id="1196" name="Google Shape;1196;p101"/>
          <p:cNvGrpSpPr/>
          <p:nvPr/>
        </p:nvGrpSpPr>
        <p:grpSpPr>
          <a:xfrm>
            <a:off x="1457380" y="1961530"/>
            <a:ext cx="6442938" cy="2891800"/>
            <a:chOff x="1167362" y="1263775"/>
            <a:chExt cx="6809277" cy="3056225"/>
          </a:xfrm>
        </p:grpSpPr>
        <p:sp>
          <p:nvSpPr>
            <p:cNvPr id="1197" name="Google Shape;1197;p101"/>
            <p:cNvSpPr txBox="1"/>
            <p:nvPr/>
          </p:nvSpPr>
          <p:spPr>
            <a:xfrm>
              <a:off x="2488225" y="2096375"/>
              <a:ext cx="1132500" cy="55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biraha (metals)</a:t>
              </a:r>
              <a:endParaRPr sz="2200">
                <a:solidFill>
                  <a:schemeClr val="dk1"/>
                </a:solidFill>
                <a:latin typeface="Kalam"/>
                <a:ea typeface="Kalam"/>
                <a:cs typeface="Kalam"/>
                <a:sym typeface="Kalam"/>
              </a:endParaRPr>
            </a:p>
          </p:txBody>
        </p:sp>
        <p:grpSp>
          <p:nvGrpSpPr>
            <p:cNvPr id="1198" name="Google Shape;1198;p101"/>
            <p:cNvGrpSpPr/>
            <p:nvPr/>
          </p:nvGrpSpPr>
          <p:grpSpPr>
            <a:xfrm>
              <a:off x="1167362" y="1263775"/>
              <a:ext cx="6809277" cy="3056225"/>
              <a:chOff x="1167362" y="1263775"/>
              <a:chExt cx="6809277" cy="3056225"/>
            </a:xfrm>
          </p:grpSpPr>
          <p:pic>
            <p:nvPicPr>
              <p:cNvPr id="1199" name="Google Shape;1199;p101"/>
              <p:cNvPicPr preferRelativeResize="0"/>
              <p:nvPr/>
            </p:nvPicPr>
            <p:blipFill rotWithShape="1">
              <a:blip r:embed="rId3">
                <a:alphaModFix/>
              </a:blip>
              <a:srcRect b="12533" l="1029" r="0" t="14934"/>
              <a:stretch/>
            </p:blipFill>
            <p:spPr>
              <a:xfrm>
                <a:off x="1167362" y="1773675"/>
                <a:ext cx="6809277" cy="2546325"/>
              </a:xfrm>
              <a:prstGeom prst="rect">
                <a:avLst/>
              </a:prstGeom>
              <a:noFill/>
              <a:ln>
                <a:noFill/>
              </a:ln>
            </p:spPr>
          </p:pic>
          <p:cxnSp>
            <p:nvCxnSpPr>
              <p:cNvPr id="1200" name="Google Shape;1200;p101"/>
              <p:cNvCxnSpPr/>
              <p:nvPr/>
            </p:nvCxnSpPr>
            <p:spPr>
              <a:xfrm flipH="1" rot="10800000">
                <a:off x="2060550" y="2516600"/>
                <a:ext cx="888600" cy="243900"/>
              </a:xfrm>
              <a:prstGeom prst="straightConnector1">
                <a:avLst/>
              </a:prstGeom>
              <a:noFill/>
              <a:ln cap="flat" cmpd="sng" w="38100">
                <a:solidFill>
                  <a:schemeClr val="dk2"/>
                </a:solidFill>
                <a:prstDash val="solid"/>
                <a:round/>
                <a:headEnd len="med" w="med" type="none"/>
                <a:tailEnd len="med" w="med" type="none"/>
              </a:ln>
            </p:spPr>
          </p:cxnSp>
          <p:sp>
            <p:nvSpPr>
              <p:cNvPr id="1201" name="Google Shape;1201;p101"/>
              <p:cNvSpPr txBox="1"/>
              <p:nvPr/>
            </p:nvSpPr>
            <p:spPr>
              <a:xfrm>
                <a:off x="3369600" y="1263775"/>
                <a:ext cx="1611600" cy="55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aan-birahayn (non-metals)</a:t>
                </a:r>
                <a:endParaRPr sz="2200">
                  <a:solidFill>
                    <a:schemeClr val="dk1"/>
                  </a:solidFill>
                  <a:latin typeface="Kalam"/>
                  <a:ea typeface="Kalam"/>
                  <a:cs typeface="Kalam"/>
                  <a:sym typeface="Kalam"/>
                </a:endParaRPr>
              </a:p>
            </p:txBody>
          </p:sp>
          <p:cxnSp>
            <p:nvCxnSpPr>
              <p:cNvPr id="1202" name="Google Shape;1202;p101"/>
              <p:cNvCxnSpPr/>
              <p:nvPr/>
            </p:nvCxnSpPr>
            <p:spPr>
              <a:xfrm flipH="1" rot="10800000">
                <a:off x="4042450" y="1714475"/>
                <a:ext cx="251700" cy="361800"/>
              </a:xfrm>
              <a:prstGeom prst="straightConnector1">
                <a:avLst/>
              </a:prstGeom>
              <a:noFill/>
              <a:ln cap="flat" cmpd="sng" w="38100">
                <a:solidFill>
                  <a:schemeClr val="dk2"/>
                </a:solidFill>
                <a:prstDash val="solid"/>
                <a:round/>
                <a:headEnd len="med" w="med" type="none"/>
                <a:tailEnd len="med" w="med" type="none"/>
              </a:ln>
            </p:spPr>
          </p:cxnSp>
          <p:sp>
            <p:nvSpPr>
              <p:cNvPr id="1203" name="Google Shape;1203;p101"/>
              <p:cNvSpPr txBox="1"/>
              <p:nvPr/>
            </p:nvSpPr>
            <p:spPr>
              <a:xfrm>
                <a:off x="3620725" y="2611075"/>
                <a:ext cx="1541400" cy="55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latin typeface="Kalam"/>
                    <a:ea typeface="Kalam"/>
                    <a:cs typeface="Kalam"/>
                    <a:sym typeface="Kalam"/>
                  </a:rPr>
                  <a:t>metalloids</a:t>
                </a:r>
                <a:endParaRPr sz="2200">
                  <a:solidFill>
                    <a:schemeClr val="dk1"/>
                  </a:solidFill>
                  <a:latin typeface="Kalam"/>
                  <a:ea typeface="Kalam"/>
                  <a:cs typeface="Kalam"/>
                  <a:sym typeface="Kalam"/>
                </a:endParaRPr>
              </a:p>
            </p:txBody>
          </p:sp>
          <p:cxnSp>
            <p:nvCxnSpPr>
              <p:cNvPr id="1204" name="Google Shape;1204;p101"/>
              <p:cNvCxnSpPr/>
              <p:nvPr/>
            </p:nvCxnSpPr>
            <p:spPr>
              <a:xfrm flipH="1" rot="10800000">
                <a:off x="4915425" y="2516600"/>
                <a:ext cx="888600" cy="243900"/>
              </a:xfrm>
              <a:prstGeom prst="straightConnector1">
                <a:avLst/>
              </a:prstGeom>
              <a:noFill/>
              <a:ln cap="flat" cmpd="sng" w="38100">
                <a:solidFill>
                  <a:schemeClr val="dk2"/>
                </a:solidFill>
                <a:prstDash val="solid"/>
                <a:round/>
                <a:headEnd len="med" w="med" type="none"/>
                <a:tailEnd len="med" w="med" type="none"/>
              </a:ln>
            </p:spPr>
          </p:cxnSp>
        </p:gr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102"/>
          <p:cNvSpPr txBox="1"/>
          <p:nvPr>
            <p:ph idx="5" type="subTitle"/>
          </p:nvPr>
        </p:nvSpPr>
        <p:spPr>
          <a:xfrm>
            <a:off x="1034425" y="4113825"/>
            <a:ext cx="6356400" cy="3603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brittle</a:t>
            </a:r>
            <a:endParaRPr/>
          </a:p>
        </p:txBody>
      </p:sp>
      <p:sp>
        <p:nvSpPr>
          <p:cNvPr id="1210" name="Google Shape;1210;p102"/>
          <p:cNvSpPr txBox="1"/>
          <p:nvPr>
            <p:ph idx="3" type="subTitle"/>
          </p:nvPr>
        </p:nvSpPr>
        <p:spPr>
          <a:xfrm>
            <a:off x="1034425" y="2489450"/>
            <a:ext cx="7785600" cy="3891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g</a:t>
            </a:r>
            <a:r>
              <a:rPr lang="en-GB">
                <a:latin typeface="Lexend"/>
              </a:rPr>
              <a:t>ood conductors of electricity</a:t>
            </a:r>
            <a:endParaRPr/>
          </a:p>
        </p:txBody>
      </p:sp>
      <p:sp>
        <p:nvSpPr>
          <p:cNvPr id="1211" name="Google Shape;1211;p102"/>
          <p:cNvSpPr txBox="1"/>
          <p:nvPr>
            <p:ph idx="1" type="subTitle"/>
          </p:nvPr>
        </p:nvSpPr>
        <p:spPr>
          <a:xfrm>
            <a:off x="1034425" y="1685375"/>
            <a:ext cx="7506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l</a:t>
            </a:r>
            <a:r>
              <a:rPr lang="en-GB">
                <a:latin typeface="Lexend"/>
              </a:rPr>
              <a:t>ow </a:t>
            </a:r>
            <a:r>
              <a:rPr lang="en-GB">
                <a:latin typeface="Lexend"/>
              </a:rPr>
              <a:t>melting and boiling points</a:t>
            </a:r>
            <a:endParaRPr/>
          </a:p>
        </p:txBody>
      </p:sp>
      <p:sp>
        <p:nvSpPr>
          <p:cNvPr id="1212" name="Google Shape;1212;p10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Exploring groups and properties</a:t>
            </a:r>
            <a:endParaRPr/>
          </a:p>
        </p:txBody>
      </p:sp>
      <p:sp>
        <p:nvSpPr>
          <p:cNvPr id="1213" name="Google Shape;1213;p102"/>
          <p:cNvSpPr txBox="1"/>
          <p:nvPr>
            <p:ph idx="4" type="subTitle"/>
          </p:nvPr>
        </p:nvSpPr>
        <p:spPr>
          <a:xfrm>
            <a:off x="1034425" y="3309765"/>
            <a:ext cx="7464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shiny</a:t>
            </a:r>
            <a:endParaRPr/>
          </a:p>
        </p:txBody>
      </p:sp>
      <p:pic>
        <p:nvPicPr>
          <p:cNvPr id="1214" name="Google Shape;1214;p102"/>
          <p:cNvPicPr preferRelativeResize="0"/>
          <p:nvPr/>
        </p:nvPicPr>
        <p:blipFill>
          <a:blip r:embed="rId3">
            <a:alphaModFix/>
          </a:blip>
          <a:stretch>
            <a:fillRect/>
          </a:stretch>
        </p:blipFill>
        <p:spPr>
          <a:xfrm>
            <a:off x="2226583" y="4122738"/>
            <a:ext cx="396000" cy="419100"/>
          </a:xfrm>
          <a:prstGeom prst="rect">
            <a:avLst/>
          </a:prstGeom>
          <a:noFill/>
          <a:ln>
            <a:noFill/>
          </a:ln>
        </p:spPr>
      </p:pic>
      <p:sp>
        <p:nvSpPr>
          <p:cNvPr id="1215" name="Google Shape;1215;p102"/>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Kuwaas ka mid ah waa tusaalooyinka sifooyinka jirka ee birta aan ahayn?</a:t>
            </a:r>
            <a:endParaRPr/>
          </a:p>
        </p:txBody>
      </p:sp>
      <p:pic>
        <p:nvPicPr>
          <p:cNvPr id="1216" name="Google Shape;1216;p102"/>
          <p:cNvPicPr preferRelativeResize="0"/>
          <p:nvPr/>
        </p:nvPicPr>
        <p:blipFill>
          <a:blip r:embed="rId3">
            <a:alphaModFix/>
          </a:blip>
          <a:stretch>
            <a:fillRect/>
          </a:stretch>
        </p:blipFill>
        <p:spPr>
          <a:xfrm>
            <a:off x="5219383" y="16391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103"/>
          <p:cNvSpPr txBox="1"/>
          <p:nvPr>
            <p:ph idx="1" type="body"/>
          </p:nvPr>
        </p:nvSpPr>
        <p:spPr>
          <a:xfrm>
            <a:off x="324000" y="759300"/>
            <a:ext cx="8496000" cy="1332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Elements in the same </a:t>
            </a:r>
            <a:r>
              <a:rPr b="1" lang="en-GB" sz="1800">
                <a:latin typeface="Lexend"/>
              </a:rPr>
              <a:t>group </a:t>
            </a:r>
            <a:r>
              <a:rPr lang="en-GB" sz="1800">
                <a:latin typeface="Lexend"/>
              </a:rPr>
              <a:t>have the same number of               electrons on their outer shell. This causes the elements in the same group to have similar chemical properties, showing a trend throughout the group.</a:t>
            </a:r>
            <a:endParaRPr sz="2000"/>
          </a:p>
        </p:txBody>
      </p:sp>
      <p:sp>
        <p:nvSpPr>
          <p:cNvPr id="1222" name="Google Shape;1222;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Exploring groups and properties</a:t>
            </a:r>
            <a:endParaRPr/>
          </a:p>
        </p:txBody>
      </p:sp>
      <p:pic>
        <p:nvPicPr>
          <p:cNvPr id="1223" name="Google Shape;1223;p103"/>
          <p:cNvPicPr preferRelativeResize="0"/>
          <p:nvPr/>
        </p:nvPicPr>
        <p:blipFill rotWithShape="1">
          <a:blip r:embed="rId3">
            <a:alphaModFix/>
          </a:blip>
          <a:srcRect b="11936" l="0" r="0" t="18825"/>
          <a:stretch/>
        </p:blipFill>
        <p:spPr>
          <a:xfrm>
            <a:off x="1232194" y="1922225"/>
            <a:ext cx="6572262" cy="2804000"/>
          </a:xfrm>
          <a:prstGeom prst="rect">
            <a:avLst/>
          </a:prstGeom>
          <a:noFill/>
          <a:ln>
            <a:noFill/>
          </a:ln>
        </p:spPr>
      </p:pic>
      <p:sp>
        <p:nvSpPr>
          <p:cNvPr id="1224" name="Google Shape;1224;p103"/>
          <p:cNvSpPr/>
          <p:nvPr/>
        </p:nvSpPr>
        <p:spPr>
          <a:xfrm>
            <a:off x="7064401" y="2283200"/>
            <a:ext cx="362400" cy="2218200"/>
          </a:xfrm>
          <a:prstGeom prst="flowChartAlternateProcess">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5" name="Google Shape;1225;p103"/>
          <p:cNvSpPr/>
          <p:nvPr/>
        </p:nvSpPr>
        <p:spPr>
          <a:xfrm>
            <a:off x="1322401" y="2283200"/>
            <a:ext cx="362400" cy="2218200"/>
          </a:xfrm>
          <a:prstGeom prst="flowChartAlternateProcess">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9" name="Shape 1229"/>
        <p:cNvGrpSpPr/>
        <p:nvPr/>
      </p:nvGrpSpPr>
      <p:grpSpPr>
        <a:xfrm>
          <a:off x="0" y="0"/>
          <a:ext cx="0" cy="0"/>
          <a:chOff x="0" y="0"/>
          <a:chExt cx="0" cy="0"/>
        </a:xfrm>
      </p:grpSpPr>
      <p:sp>
        <p:nvSpPr>
          <p:cNvPr id="1230" name="Google Shape;1230;p104"/>
          <p:cNvSpPr txBox="1"/>
          <p:nvPr>
            <p:ph idx="2" type="subTitle"/>
          </p:nvPr>
        </p:nvSpPr>
        <p:spPr>
          <a:xfrm>
            <a:off x="980575" y="2992476"/>
            <a:ext cx="7452600" cy="7308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Elements in the same group have the same number of electrons on their outermost shell.</a:t>
            </a:r>
            <a:endParaRPr/>
          </a:p>
        </p:txBody>
      </p:sp>
      <p:sp>
        <p:nvSpPr>
          <p:cNvPr id="1231" name="Google Shape;1231;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Exploring groups and properties</a:t>
            </a:r>
            <a:endParaRPr/>
          </a:p>
        </p:txBody>
      </p:sp>
      <p:sp>
        <p:nvSpPr>
          <p:cNvPr id="1232" name="Google Shape;1232;p104"/>
          <p:cNvSpPr txBox="1"/>
          <p:nvPr>
            <p:ph idx="1" type="subTitle"/>
          </p:nvPr>
        </p:nvSpPr>
        <p:spPr>
          <a:xfrm>
            <a:off x="324000" y="1080000"/>
            <a:ext cx="86088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defRPr/>
            </a:pPr>
            <a:r>
              <a:rPr lang="en-GB">
                <a:latin typeface="Lexend"/>
              </a:rPr>
              <a:t>Elements in the same group have similar chemical properties, as they have the same number of shells of electrons.</a:t>
            </a:r>
            <a:endParaRPr/>
          </a:p>
        </p:txBody>
      </p:sp>
      <p:sp>
        <p:nvSpPr>
          <p:cNvPr id="1233" name="Google Shape;1233;p104"/>
          <p:cNvSpPr txBox="1"/>
          <p:nvPr>
            <p:ph idx="3" type="subTitle"/>
          </p:nvPr>
        </p:nvSpPr>
        <p:spPr>
          <a:xfrm>
            <a:off x="980575" y="3836707"/>
            <a:ext cx="7452600" cy="7308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Elements in the same period have similar chemical properties, not elements in the same group.</a:t>
            </a:r>
            <a:endParaRPr/>
          </a:p>
        </p:txBody>
      </p:sp>
      <p:pic>
        <p:nvPicPr>
          <p:cNvPr id="1234" name="Google Shape;1234;p104"/>
          <p:cNvPicPr preferRelativeResize="0"/>
          <p:nvPr/>
        </p:nvPicPr>
        <p:blipFill>
          <a:blip r:embed="rId3">
            <a:alphaModFix/>
          </a:blip>
          <a:stretch>
            <a:fillRect/>
          </a:stretch>
        </p:blipFill>
        <p:spPr>
          <a:xfrm>
            <a:off x="6126133" y="1857138"/>
            <a:ext cx="396000" cy="419100"/>
          </a:xfrm>
          <a:prstGeom prst="rect">
            <a:avLst/>
          </a:prstGeom>
          <a:noFill/>
          <a:ln>
            <a:noFill/>
          </a:ln>
        </p:spPr>
      </p:pic>
      <p:pic>
        <p:nvPicPr>
          <p:cNvPr id="1235" name="Google Shape;1235;p104"/>
          <p:cNvPicPr preferRelativeResize="0"/>
          <p:nvPr/>
        </p:nvPicPr>
        <p:blipFill>
          <a:blip r:embed="rId3">
            <a:alphaModFix/>
          </a:blip>
          <a:stretch>
            <a:fillRect/>
          </a:stretch>
        </p:blipFill>
        <p:spPr>
          <a:xfrm>
            <a:off x="8209208" y="323998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05"/>
          <p:cNvSpPr txBox="1"/>
          <p:nvPr>
            <p:ph idx="1" type="body"/>
          </p:nvPr>
        </p:nvSpPr>
        <p:spPr>
          <a:xfrm>
            <a:off x="324000" y="759300"/>
            <a:ext cx="7135200" cy="813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Kooxda 1 waxaa sidoo kale loo yaqaan biraha alkali. Kooxdan waxaa ka mid ah lithium, sodium, iyo potassium.</a:t>
            </a:r>
            <a:r>
              <a:rPr b="1" lang="en-GB">
                <a:latin typeface="Lexend"/>
              </a:rPr>
              <a:t/>
            </a:r>
            <a:r>
              <a:rPr lang="en-GB">
                <a:latin typeface="Lexend"/>
              </a:rPr>
              <a:t/>
            </a:r>
            <a:endParaRPr/>
          </a:p>
          <a:p>
            <a:pPr indent="0" lvl="0" marL="0" rtl="0" algn="l">
              <a:spcBef>
                <a:spcPts val="1000"/>
              </a:spcBef>
              <a:spcAft>
                <a:spcPts val="1000"/>
              </a:spcAft>
              <a:buNone/>
            </a:pPr>
            <a:r>
              <a:rPr>
                <a:latin typeface="Lexend"/>
              </a:rPr>
              <a:t/>
            </a:r>
            <a:endParaRPr/>
          </a:p>
        </p:txBody>
      </p:sp>
      <p:sp>
        <p:nvSpPr>
          <p:cNvPr id="1241" name="Google Shape;1241;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Exploring groups and properties</a:t>
            </a:r>
            <a:endParaRPr/>
          </a:p>
        </p:txBody>
      </p:sp>
      <p:sp>
        <p:nvSpPr>
          <p:cNvPr id="1242" name="Google Shape;1242;p105"/>
          <p:cNvSpPr txBox="1"/>
          <p:nvPr>
            <p:ph idx="1" type="body"/>
          </p:nvPr>
        </p:nvSpPr>
        <p:spPr>
          <a:xfrm>
            <a:off x="324000" y="1970475"/>
            <a:ext cx="5088300" cy="263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Waxay leeyihiin sifooyin kiimiko iyo jir oo isku mid ah:</a:t>
            </a:r>
            <a:endParaRPr/>
          </a:p>
          <a:p>
            <a:pPr indent="-368300" lvl="0" marL="457200" rtl="0" algn="l">
              <a:spcBef>
                <a:spcPts val="1000"/>
              </a:spcBef>
              <a:spcAft>
                <a:spcPts val="0"/>
              </a:spcAft>
              <a:buSzPts val="2200"/>
              <a:buChar char="●"/>
              <a:defRPr/>
            </a:pPr>
            <a:r>
              <a:rPr lang="en-GB">
                <a:latin typeface="Lexend"/>
              </a:rPr>
              <a:t>high reactivity</a:t>
            </a:r>
            <a:endParaRPr/>
          </a:p>
          <a:p>
            <a:pPr indent="-368300" lvl="0" marL="457200" rtl="0" algn="l">
              <a:spcBef>
                <a:spcPts val="0"/>
              </a:spcBef>
              <a:spcAft>
                <a:spcPts val="0"/>
              </a:spcAft>
              <a:buSzPts val="2200"/>
              <a:buChar char="●"/>
              <a:defRPr/>
            </a:pPr>
            <a:r>
              <a:rPr lang="en-GB">
                <a:latin typeface="Lexend"/>
              </a:rPr>
              <a:t>react vigorously with cold water</a:t>
            </a:r>
            <a:endParaRPr/>
          </a:p>
          <a:p>
            <a:pPr indent="-368300" lvl="0" marL="457200" rtl="0" algn="l">
              <a:spcBef>
                <a:spcPts val="0"/>
              </a:spcBef>
              <a:spcAft>
                <a:spcPts val="0"/>
              </a:spcAft>
              <a:buSzPts val="2200"/>
              <a:buChar char="●"/>
              <a:defRPr/>
            </a:pPr>
            <a:r>
              <a:rPr lang="en-GB">
                <a:latin typeface="Lexend"/>
              </a:rPr>
              <a:t>low melting points</a:t>
            </a:r>
            <a:endParaRPr/>
          </a:p>
        </p:txBody>
      </p:sp>
      <p:grpSp>
        <p:nvGrpSpPr>
          <p:cNvPr id="1243" name="Google Shape;1243;p105"/>
          <p:cNvGrpSpPr/>
          <p:nvPr/>
        </p:nvGrpSpPr>
        <p:grpSpPr>
          <a:xfrm>
            <a:off x="5712075" y="1718702"/>
            <a:ext cx="1089462" cy="1212094"/>
            <a:chOff x="3499525" y="649175"/>
            <a:chExt cx="1568700" cy="1745275"/>
          </a:xfrm>
        </p:grpSpPr>
        <p:sp>
          <p:nvSpPr>
            <p:cNvPr id="1244" name="Google Shape;1244;p105"/>
            <p:cNvSpPr/>
            <p:nvPr/>
          </p:nvSpPr>
          <p:spPr>
            <a:xfrm>
              <a:off x="3499525" y="825750"/>
              <a:ext cx="1568700" cy="1568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5" name="Google Shape;1245;p105"/>
            <p:cNvSpPr/>
            <p:nvPr/>
          </p:nvSpPr>
          <p:spPr>
            <a:xfrm>
              <a:off x="3778825" y="1105048"/>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6" name="Google Shape;1246;p105"/>
            <p:cNvSpPr/>
            <p:nvPr/>
          </p:nvSpPr>
          <p:spPr>
            <a:xfrm>
              <a:off x="3949950" y="1277625"/>
              <a:ext cx="665100" cy="6651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Li</a:t>
              </a:r>
              <a:endParaRPr b="0" i="0" sz="2500" u="none" cap="none" strike="noStrike">
                <a:solidFill>
                  <a:srgbClr val="000000"/>
                </a:solidFill>
                <a:latin typeface="Lexend"/>
                <a:ea typeface="Lexend"/>
                <a:cs typeface="Lexend"/>
                <a:sym typeface="Lexend"/>
              </a:endParaRPr>
            </a:p>
          </p:txBody>
        </p:sp>
        <p:sp>
          <p:nvSpPr>
            <p:cNvPr id="1247" name="Google Shape;1247;p105"/>
            <p:cNvSpPr/>
            <p:nvPr/>
          </p:nvSpPr>
          <p:spPr>
            <a:xfrm rot="2700000">
              <a:off x="4163169" y="9868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8" name="Google Shape;1248;p105"/>
            <p:cNvSpPr/>
            <p:nvPr/>
          </p:nvSpPr>
          <p:spPr>
            <a:xfrm rot="2700000">
              <a:off x="4164708" y="199514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9" name="Google Shape;1249;p105"/>
            <p:cNvSpPr/>
            <p:nvPr/>
          </p:nvSpPr>
          <p:spPr>
            <a:xfrm rot="2700000">
              <a:off x="4161932" y="699084"/>
              <a:ext cx="240982" cy="240982"/>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50" name="Google Shape;1250;p105"/>
          <p:cNvGrpSpPr/>
          <p:nvPr/>
        </p:nvGrpSpPr>
        <p:grpSpPr>
          <a:xfrm>
            <a:off x="7101302" y="1275303"/>
            <a:ext cx="1460325" cy="1579292"/>
            <a:chOff x="210075" y="239725"/>
            <a:chExt cx="2102700" cy="2273999"/>
          </a:xfrm>
        </p:grpSpPr>
        <p:grpSp>
          <p:nvGrpSpPr>
            <p:cNvPr id="1251" name="Google Shape;1251;p105"/>
            <p:cNvGrpSpPr/>
            <p:nvPr/>
          </p:nvGrpSpPr>
          <p:grpSpPr>
            <a:xfrm>
              <a:off x="210075" y="411023"/>
              <a:ext cx="2102700" cy="2102700"/>
              <a:chOff x="742850" y="913542"/>
              <a:chExt cx="2102700" cy="2102700"/>
            </a:xfrm>
          </p:grpSpPr>
          <p:sp>
            <p:nvSpPr>
              <p:cNvPr id="1252" name="Google Shape;1252;p105"/>
              <p:cNvSpPr/>
              <p:nvPr/>
            </p:nvSpPr>
            <p:spPr>
              <a:xfrm>
                <a:off x="742850" y="913542"/>
                <a:ext cx="2102700" cy="2102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3" name="Google Shape;1253;p105"/>
              <p:cNvSpPr/>
              <p:nvPr/>
            </p:nvSpPr>
            <p:spPr>
              <a:xfrm>
                <a:off x="1006875" y="1184088"/>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4" name="Google Shape;1254;p105"/>
              <p:cNvSpPr/>
              <p:nvPr/>
            </p:nvSpPr>
            <p:spPr>
              <a:xfrm rot="2700000">
                <a:off x="1583807"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5" name="Google Shape;1255;p105"/>
              <p:cNvSpPr/>
              <p:nvPr/>
            </p:nvSpPr>
            <p:spPr>
              <a:xfrm rot="2700000">
                <a:off x="894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105"/>
              <p:cNvSpPr/>
              <p:nvPr/>
            </p:nvSpPr>
            <p:spPr>
              <a:xfrm rot="2700000">
                <a:off x="894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7" name="Google Shape;1257;p105"/>
              <p:cNvSpPr/>
              <p:nvPr/>
            </p:nvSpPr>
            <p:spPr>
              <a:xfrm rot="2700000">
                <a:off x="1763182"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8" name="Google Shape;1258;p105"/>
              <p:cNvSpPr/>
              <p:nvPr/>
            </p:nvSpPr>
            <p:spPr>
              <a:xfrm rot="2700000">
                <a:off x="1583807"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9" name="Google Shape;1259;p105"/>
              <p:cNvSpPr/>
              <p:nvPr/>
            </p:nvSpPr>
            <p:spPr>
              <a:xfrm rot="2700000">
                <a:off x="1763182"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0" name="Google Shape;1260;p105"/>
              <p:cNvSpPr/>
              <p:nvPr/>
            </p:nvSpPr>
            <p:spPr>
              <a:xfrm rot="2700000">
                <a:off x="2457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1" name="Google Shape;1261;p105"/>
              <p:cNvSpPr/>
              <p:nvPr/>
            </p:nvSpPr>
            <p:spPr>
              <a:xfrm rot="2700000">
                <a:off x="2457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62" name="Google Shape;1262;p105"/>
            <p:cNvSpPr/>
            <p:nvPr/>
          </p:nvSpPr>
          <p:spPr>
            <a:xfrm>
              <a:off x="756363" y="957323"/>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105"/>
            <p:cNvSpPr/>
            <p:nvPr/>
          </p:nvSpPr>
          <p:spPr>
            <a:xfrm>
              <a:off x="754978" y="957342"/>
              <a:ext cx="1010100" cy="10101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Na</a:t>
              </a:r>
              <a:endParaRPr b="0" i="0" sz="2500" u="none" cap="none" strike="noStrike">
                <a:solidFill>
                  <a:srgbClr val="000000"/>
                </a:solidFill>
                <a:latin typeface="Lexend"/>
                <a:ea typeface="Lexend"/>
                <a:cs typeface="Lexend"/>
                <a:sym typeface="Lexend"/>
              </a:endParaRPr>
            </a:p>
          </p:txBody>
        </p:sp>
        <p:sp>
          <p:nvSpPr>
            <p:cNvPr id="1264" name="Google Shape;1264;p105"/>
            <p:cNvSpPr/>
            <p:nvPr/>
          </p:nvSpPr>
          <p:spPr>
            <a:xfrm rot="2700000">
              <a:off x="1140707" y="83909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5" name="Google Shape;1265;p105"/>
            <p:cNvSpPr/>
            <p:nvPr/>
          </p:nvSpPr>
          <p:spPr>
            <a:xfrm rot="2700000">
              <a:off x="1142246" y="184741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p105"/>
            <p:cNvSpPr/>
            <p:nvPr/>
          </p:nvSpPr>
          <p:spPr>
            <a:xfrm rot="2700000">
              <a:off x="1140707" y="2897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267" name="Google Shape;1267;p105"/>
          <p:cNvGrpSpPr/>
          <p:nvPr/>
        </p:nvGrpSpPr>
        <p:grpSpPr>
          <a:xfrm>
            <a:off x="6422384" y="2854602"/>
            <a:ext cx="1786810" cy="1909467"/>
            <a:chOff x="507825" y="505450"/>
            <a:chExt cx="2572800" cy="2749412"/>
          </a:xfrm>
        </p:grpSpPr>
        <p:sp>
          <p:nvSpPr>
            <p:cNvPr id="1268" name="Google Shape;1268;p105"/>
            <p:cNvSpPr/>
            <p:nvPr/>
          </p:nvSpPr>
          <p:spPr>
            <a:xfrm>
              <a:off x="507825" y="682062"/>
              <a:ext cx="2572800" cy="25728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105"/>
            <p:cNvSpPr/>
            <p:nvPr/>
          </p:nvSpPr>
          <p:spPr>
            <a:xfrm>
              <a:off x="742850" y="913542"/>
              <a:ext cx="2102700" cy="2102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0" name="Google Shape;1270;p105"/>
            <p:cNvSpPr/>
            <p:nvPr/>
          </p:nvSpPr>
          <p:spPr>
            <a:xfrm>
              <a:off x="1006875" y="1184088"/>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1" name="Google Shape;1271;p105"/>
            <p:cNvSpPr/>
            <p:nvPr/>
          </p:nvSpPr>
          <p:spPr>
            <a:xfrm>
              <a:off x="1286175" y="1463386"/>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105"/>
            <p:cNvSpPr/>
            <p:nvPr/>
          </p:nvSpPr>
          <p:spPr>
            <a:xfrm>
              <a:off x="1457425" y="1636088"/>
              <a:ext cx="664800" cy="6648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K</a:t>
              </a:r>
              <a:endParaRPr b="0" i="0" sz="2500" u="none" cap="none" strike="noStrike">
                <a:solidFill>
                  <a:srgbClr val="000000"/>
                </a:solidFill>
                <a:latin typeface="Lexend"/>
                <a:ea typeface="Lexend"/>
                <a:cs typeface="Lexend"/>
                <a:sym typeface="Lexend"/>
              </a:endParaRPr>
            </a:p>
          </p:txBody>
        </p:sp>
        <p:sp>
          <p:nvSpPr>
            <p:cNvPr id="1273" name="Google Shape;1273;p105"/>
            <p:cNvSpPr/>
            <p:nvPr/>
          </p:nvSpPr>
          <p:spPr>
            <a:xfrm rot="2700000">
              <a:off x="1583807"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4" name="Google Shape;1274;p105"/>
            <p:cNvSpPr/>
            <p:nvPr/>
          </p:nvSpPr>
          <p:spPr>
            <a:xfrm rot="2700000">
              <a:off x="894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5" name="Google Shape;1275;p105"/>
            <p:cNvSpPr/>
            <p:nvPr/>
          </p:nvSpPr>
          <p:spPr>
            <a:xfrm rot="2700000">
              <a:off x="894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6" name="Google Shape;1276;p105"/>
            <p:cNvSpPr/>
            <p:nvPr/>
          </p:nvSpPr>
          <p:spPr>
            <a:xfrm rot="2700000">
              <a:off x="1763182"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105"/>
            <p:cNvSpPr/>
            <p:nvPr/>
          </p:nvSpPr>
          <p:spPr>
            <a:xfrm rot="2700000">
              <a:off x="1583807"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8" name="Google Shape;1278;p105"/>
            <p:cNvSpPr/>
            <p:nvPr/>
          </p:nvSpPr>
          <p:spPr>
            <a:xfrm rot="2700000">
              <a:off x="1763182"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105"/>
            <p:cNvSpPr/>
            <p:nvPr/>
          </p:nvSpPr>
          <p:spPr>
            <a:xfrm rot="2700000">
              <a:off x="2457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105"/>
            <p:cNvSpPr/>
            <p:nvPr/>
          </p:nvSpPr>
          <p:spPr>
            <a:xfrm rot="2700000">
              <a:off x="2457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1" name="Google Shape;1281;p105"/>
            <p:cNvSpPr/>
            <p:nvPr/>
          </p:nvSpPr>
          <p:spPr>
            <a:xfrm rot="2700000">
              <a:off x="272213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105"/>
            <p:cNvSpPr/>
            <p:nvPr/>
          </p:nvSpPr>
          <p:spPr>
            <a:xfrm rot="2700000">
              <a:off x="272213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105"/>
            <p:cNvSpPr/>
            <p:nvPr/>
          </p:nvSpPr>
          <p:spPr>
            <a:xfrm rot="2700000">
              <a:off x="1583807" y="797534"/>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4" name="Google Shape;1284;p105"/>
            <p:cNvSpPr/>
            <p:nvPr/>
          </p:nvSpPr>
          <p:spPr>
            <a:xfrm rot="2700000">
              <a:off x="1763182" y="797534"/>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105"/>
            <p:cNvSpPr/>
            <p:nvPr/>
          </p:nvSpPr>
          <p:spPr>
            <a:xfrm rot="2700000">
              <a:off x="1583807" y="2897934"/>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105"/>
            <p:cNvSpPr/>
            <p:nvPr/>
          </p:nvSpPr>
          <p:spPr>
            <a:xfrm rot="2700000">
              <a:off x="1763182" y="2897934"/>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7" name="Google Shape;1287;p105"/>
            <p:cNvSpPr/>
            <p:nvPr/>
          </p:nvSpPr>
          <p:spPr>
            <a:xfrm rot="2700000">
              <a:off x="62483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105"/>
            <p:cNvSpPr/>
            <p:nvPr/>
          </p:nvSpPr>
          <p:spPr>
            <a:xfrm rot="2700000">
              <a:off x="62483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105"/>
            <p:cNvSpPr/>
            <p:nvPr/>
          </p:nvSpPr>
          <p:spPr>
            <a:xfrm rot="2700000">
              <a:off x="1669082" y="13461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0" name="Google Shape;1290;p105"/>
            <p:cNvSpPr/>
            <p:nvPr/>
          </p:nvSpPr>
          <p:spPr>
            <a:xfrm rot="2700000">
              <a:off x="1669082" y="23493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1" name="Google Shape;1291;p105"/>
            <p:cNvSpPr/>
            <p:nvPr/>
          </p:nvSpPr>
          <p:spPr>
            <a:xfrm rot="2700000">
              <a:off x="1669082" y="55544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5" name="Shape 1295"/>
        <p:cNvGrpSpPr/>
        <p:nvPr/>
      </p:nvGrpSpPr>
      <p:grpSpPr>
        <a:xfrm>
          <a:off x="0" y="0"/>
          <a:ext cx="0" cy="0"/>
          <a:chOff x="0" y="0"/>
          <a:chExt cx="0" cy="0"/>
        </a:xfrm>
      </p:grpSpPr>
      <p:sp>
        <p:nvSpPr>
          <p:cNvPr id="1296" name="Google Shape;1296;p106"/>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Kooxda 2 waxaa sidoo kale loo yaqaan biraha alkaline earth. Kooxdan waxaa ka mid ah magnesium iyo calcium.</a:t>
            </a:r>
            <a:r>
              <a:rPr b="1" lang="en-GB" sz="1100">
                <a:latin typeface="Lexend"/>
              </a:rPr>
              <a:t/>
            </a:r>
            <a:r>
              <a:rPr lang="en-GB" sz="1100">
                <a:latin typeface="Lexend"/>
              </a:rPr>
              <a:t/>
            </a:r>
            <a:endParaRPr/>
          </a:p>
          <a:p>
            <a:pPr indent="0" lvl="0" marL="0" rtl="0" algn="l">
              <a:spcBef>
                <a:spcPts val="1000"/>
              </a:spcBef>
              <a:spcAft>
                <a:spcPts val="1000"/>
              </a:spcAft>
              <a:buNone/>
            </a:pPr>
            <a:r>
              <a:rPr>
                <a:latin typeface="Lexend"/>
              </a:rPr>
              <a:t/>
            </a:r>
            <a:endParaRPr/>
          </a:p>
        </p:txBody>
      </p:sp>
      <p:sp>
        <p:nvSpPr>
          <p:cNvPr id="1297" name="Google Shape;1297;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Exploring groups and properties</a:t>
            </a:r>
            <a:endParaRPr/>
          </a:p>
        </p:txBody>
      </p:sp>
      <p:sp>
        <p:nvSpPr>
          <p:cNvPr id="1298" name="Google Shape;1298;p106"/>
          <p:cNvSpPr txBox="1"/>
          <p:nvPr>
            <p:ph idx="1" type="body"/>
          </p:nvPr>
        </p:nvSpPr>
        <p:spPr>
          <a:xfrm>
            <a:off x="324000" y="1970475"/>
            <a:ext cx="4394700" cy="263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Kooxda 2 way ka duwan tahay Kooxda 1, sababtoo ah curiyeyaashu (elements) waa:</a:t>
            </a:r>
            <a:endParaRPr/>
          </a:p>
          <a:p>
            <a:pPr indent="-368300" lvl="0" marL="457200" rtl="0" algn="l">
              <a:spcBef>
                <a:spcPts val="1000"/>
              </a:spcBef>
              <a:spcAft>
                <a:spcPts val="0"/>
              </a:spcAft>
              <a:buSzPts val="2200"/>
              <a:buChar char="●"/>
              <a:defRPr/>
            </a:pPr>
            <a:r>
              <a:rPr lang="en-GB" sz="1100">
                <a:latin typeface="Lexend"/>
              </a:rPr>
              <a:t>ka yar falgal (reaction) marka loo eego Kooxda 1</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caadi ahaan waxay leeyihiin heerkul dhalaal (melting points) iyo cufnaan (densities) sare marka loo eego Kooxda 1</a:t>
            </a:r>
            <a:endParaRPr/>
          </a:p>
          <a:p>
            <a:pPr indent="0" lvl="0" marL="457200" rtl="0" algn="l">
              <a:spcBef>
                <a:spcPts val="1000"/>
              </a:spcBef>
              <a:spcAft>
                <a:spcPts val="1000"/>
              </a:spcAft>
              <a:buNone/>
            </a:pPr>
            <a:r>
              <a:rPr>
                <a:latin typeface="Lexend"/>
              </a:rPr>
              <a:t/>
            </a:r>
            <a:endParaRPr/>
          </a:p>
        </p:txBody>
      </p:sp>
      <p:grpSp>
        <p:nvGrpSpPr>
          <p:cNvPr id="1299" name="Google Shape;1299;p106"/>
          <p:cNvGrpSpPr/>
          <p:nvPr/>
        </p:nvGrpSpPr>
        <p:grpSpPr>
          <a:xfrm>
            <a:off x="6680093" y="2405093"/>
            <a:ext cx="2062614" cy="2340082"/>
            <a:chOff x="5645225" y="1112312"/>
            <a:chExt cx="2572800" cy="2918900"/>
          </a:xfrm>
        </p:grpSpPr>
        <p:sp>
          <p:nvSpPr>
            <p:cNvPr id="1300" name="Google Shape;1300;p106"/>
            <p:cNvSpPr/>
            <p:nvPr/>
          </p:nvSpPr>
          <p:spPr>
            <a:xfrm>
              <a:off x="5645225" y="1288924"/>
              <a:ext cx="2572800" cy="25728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106"/>
            <p:cNvSpPr/>
            <p:nvPr/>
          </p:nvSpPr>
          <p:spPr>
            <a:xfrm>
              <a:off x="5880250" y="1520404"/>
              <a:ext cx="2102700" cy="2102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106"/>
            <p:cNvSpPr/>
            <p:nvPr/>
          </p:nvSpPr>
          <p:spPr>
            <a:xfrm>
              <a:off x="6144275" y="1790950"/>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3" name="Google Shape;1303;p106"/>
            <p:cNvSpPr/>
            <p:nvPr/>
          </p:nvSpPr>
          <p:spPr>
            <a:xfrm>
              <a:off x="6423575" y="2070248"/>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106"/>
            <p:cNvSpPr/>
            <p:nvPr/>
          </p:nvSpPr>
          <p:spPr>
            <a:xfrm>
              <a:off x="6463028" y="2111131"/>
              <a:ext cx="928500" cy="9285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Ca</a:t>
              </a:r>
              <a:endParaRPr b="0" i="0" sz="2500" u="none" cap="none" strike="noStrike">
                <a:solidFill>
                  <a:srgbClr val="000000"/>
                </a:solidFill>
                <a:latin typeface="Lexend"/>
                <a:ea typeface="Lexend"/>
                <a:cs typeface="Lexend"/>
                <a:sym typeface="Lexend"/>
              </a:endParaRPr>
            </a:p>
          </p:txBody>
        </p:sp>
        <p:sp>
          <p:nvSpPr>
            <p:cNvPr id="1305" name="Google Shape;1305;p106"/>
            <p:cNvSpPr/>
            <p:nvPr/>
          </p:nvSpPr>
          <p:spPr>
            <a:xfrm rot="2700000">
              <a:off x="6721207" y="16794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106"/>
            <p:cNvSpPr/>
            <p:nvPr/>
          </p:nvSpPr>
          <p:spPr>
            <a:xfrm rot="2700000">
              <a:off x="6032289" y="2359967"/>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106"/>
            <p:cNvSpPr/>
            <p:nvPr/>
          </p:nvSpPr>
          <p:spPr>
            <a:xfrm rot="2700000">
              <a:off x="6032289" y="2547892"/>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106"/>
            <p:cNvSpPr/>
            <p:nvPr/>
          </p:nvSpPr>
          <p:spPr>
            <a:xfrm rot="2700000">
              <a:off x="6900582" y="16794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106"/>
            <p:cNvSpPr/>
            <p:nvPr/>
          </p:nvSpPr>
          <p:spPr>
            <a:xfrm rot="2700000">
              <a:off x="6721207" y="322977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0" name="Google Shape;1310;p106"/>
            <p:cNvSpPr/>
            <p:nvPr/>
          </p:nvSpPr>
          <p:spPr>
            <a:xfrm rot="2700000">
              <a:off x="6900582" y="322977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106"/>
            <p:cNvSpPr/>
            <p:nvPr/>
          </p:nvSpPr>
          <p:spPr>
            <a:xfrm rot="2700000">
              <a:off x="7595289" y="2359967"/>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106"/>
            <p:cNvSpPr/>
            <p:nvPr/>
          </p:nvSpPr>
          <p:spPr>
            <a:xfrm rot="2700000">
              <a:off x="7595289" y="2547892"/>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3" name="Google Shape;1313;p106"/>
            <p:cNvSpPr/>
            <p:nvPr/>
          </p:nvSpPr>
          <p:spPr>
            <a:xfrm rot="2700000">
              <a:off x="7859539" y="2359967"/>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106"/>
            <p:cNvSpPr/>
            <p:nvPr/>
          </p:nvSpPr>
          <p:spPr>
            <a:xfrm rot="2700000">
              <a:off x="7859539" y="2547892"/>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5" name="Google Shape;1315;p106"/>
            <p:cNvSpPr/>
            <p:nvPr/>
          </p:nvSpPr>
          <p:spPr>
            <a:xfrm rot="2700000">
              <a:off x="6721207" y="140439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106"/>
            <p:cNvSpPr/>
            <p:nvPr/>
          </p:nvSpPr>
          <p:spPr>
            <a:xfrm rot="2700000">
              <a:off x="6900582" y="140439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106"/>
            <p:cNvSpPr/>
            <p:nvPr/>
          </p:nvSpPr>
          <p:spPr>
            <a:xfrm rot="2700000">
              <a:off x="6721207" y="350479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8" name="Google Shape;1318;p106"/>
            <p:cNvSpPr/>
            <p:nvPr/>
          </p:nvSpPr>
          <p:spPr>
            <a:xfrm rot="2700000">
              <a:off x="6900582" y="350479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9" name="Google Shape;1319;p106"/>
            <p:cNvSpPr/>
            <p:nvPr/>
          </p:nvSpPr>
          <p:spPr>
            <a:xfrm rot="2700000">
              <a:off x="5762239" y="2359967"/>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106"/>
            <p:cNvSpPr/>
            <p:nvPr/>
          </p:nvSpPr>
          <p:spPr>
            <a:xfrm rot="2700000">
              <a:off x="5762239" y="2547892"/>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106"/>
            <p:cNvSpPr/>
            <p:nvPr/>
          </p:nvSpPr>
          <p:spPr>
            <a:xfrm rot="2700000">
              <a:off x="6806482" y="195297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2" name="Google Shape;1322;p106"/>
            <p:cNvSpPr/>
            <p:nvPr/>
          </p:nvSpPr>
          <p:spPr>
            <a:xfrm rot="2700000">
              <a:off x="6806482" y="295622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3" name="Google Shape;1323;p106"/>
            <p:cNvSpPr/>
            <p:nvPr/>
          </p:nvSpPr>
          <p:spPr>
            <a:xfrm rot="2700000">
              <a:off x="6806482" y="11623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106"/>
            <p:cNvSpPr/>
            <p:nvPr/>
          </p:nvSpPr>
          <p:spPr>
            <a:xfrm rot="2700000">
              <a:off x="6806482" y="37398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25" name="Google Shape;1325;p106"/>
          <p:cNvGrpSpPr/>
          <p:nvPr/>
        </p:nvGrpSpPr>
        <p:grpSpPr>
          <a:xfrm>
            <a:off x="5138092" y="1438251"/>
            <a:ext cx="1685735" cy="1958483"/>
            <a:chOff x="2388863" y="-134350"/>
            <a:chExt cx="2102700" cy="2442913"/>
          </a:xfrm>
        </p:grpSpPr>
        <p:grpSp>
          <p:nvGrpSpPr>
            <p:cNvPr id="1326" name="Google Shape;1326;p106"/>
            <p:cNvGrpSpPr/>
            <p:nvPr/>
          </p:nvGrpSpPr>
          <p:grpSpPr>
            <a:xfrm>
              <a:off x="2388863" y="34898"/>
              <a:ext cx="2102700" cy="2102700"/>
              <a:chOff x="742850" y="913542"/>
              <a:chExt cx="2102700" cy="2102700"/>
            </a:xfrm>
          </p:grpSpPr>
          <p:sp>
            <p:nvSpPr>
              <p:cNvPr id="1327" name="Google Shape;1327;p106"/>
              <p:cNvSpPr/>
              <p:nvPr/>
            </p:nvSpPr>
            <p:spPr>
              <a:xfrm>
                <a:off x="742850" y="913542"/>
                <a:ext cx="2102700" cy="2102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8" name="Google Shape;1328;p106"/>
              <p:cNvSpPr/>
              <p:nvPr/>
            </p:nvSpPr>
            <p:spPr>
              <a:xfrm>
                <a:off x="1006875" y="1184088"/>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9" name="Google Shape;1329;p106"/>
              <p:cNvSpPr/>
              <p:nvPr/>
            </p:nvSpPr>
            <p:spPr>
              <a:xfrm rot="2700000">
                <a:off x="1583807"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106"/>
              <p:cNvSpPr/>
              <p:nvPr/>
            </p:nvSpPr>
            <p:spPr>
              <a:xfrm rot="2700000">
                <a:off x="894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1" name="Google Shape;1331;p106"/>
              <p:cNvSpPr/>
              <p:nvPr/>
            </p:nvSpPr>
            <p:spPr>
              <a:xfrm rot="2700000">
                <a:off x="894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2" name="Google Shape;1332;p106"/>
              <p:cNvSpPr/>
              <p:nvPr/>
            </p:nvSpPr>
            <p:spPr>
              <a:xfrm rot="2700000">
                <a:off x="1763182"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106"/>
              <p:cNvSpPr/>
              <p:nvPr/>
            </p:nvSpPr>
            <p:spPr>
              <a:xfrm rot="2700000">
                <a:off x="1583807"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4" name="Google Shape;1334;p106"/>
              <p:cNvSpPr/>
              <p:nvPr/>
            </p:nvSpPr>
            <p:spPr>
              <a:xfrm rot="2700000">
                <a:off x="1763182"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5" name="Google Shape;1335;p106"/>
              <p:cNvSpPr/>
              <p:nvPr/>
            </p:nvSpPr>
            <p:spPr>
              <a:xfrm rot="2700000">
                <a:off x="2457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106"/>
              <p:cNvSpPr/>
              <p:nvPr/>
            </p:nvSpPr>
            <p:spPr>
              <a:xfrm rot="2700000">
                <a:off x="2457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37" name="Google Shape;1337;p106"/>
            <p:cNvSpPr/>
            <p:nvPr/>
          </p:nvSpPr>
          <p:spPr>
            <a:xfrm>
              <a:off x="2935167" y="581123"/>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8" name="Google Shape;1338;p106"/>
            <p:cNvSpPr/>
            <p:nvPr/>
          </p:nvSpPr>
          <p:spPr>
            <a:xfrm>
              <a:off x="2878727" y="526124"/>
              <a:ext cx="1120200" cy="11202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Mg</a:t>
              </a:r>
              <a:endParaRPr b="0" i="0" sz="2500" u="none" cap="none" strike="noStrike">
                <a:solidFill>
                  <a:srgbClr val="000000"/>
                </a:solidFill>
                <a:latin typeface="Lexend"/>
                <a:ea typeface="Lexend"/>
                <a:cs typeface="Lexend"/>
                <a:sym typeface="Lexend"/>
              </a:endParaRPr>
            </a:p>
          </p:txBody>
        </p:sp>
        <p:sp>
          <p:nvSpPr>
            <p:cNvPr id="1339" name="Google Shape;1339;p106"/>
            <p:cNvSpPr/>
            <p:nvPr/>
          </p:nvSpPr>
          <p:spPr>
            <a:xfrm rot="2700000">
              <a:off x="3319511" y="462897"/>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0" name="Google Shape;1340;p106"/>
            <p:cNvSpPr/>
            <p:nvPr/>
          </p:nvSpPr>
          <p:spPr>
            <a:xfrm rot="2700000">
              <a:off x="3321050" y="147121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1" name="Google Shape;1341;p106"/>
            <p:cNvSpPr/>
            <p:nvPr/>
          </p:nvSpPr>
          <p:spPr>
            <a:xfrm rot="2700000">
              <a:off x="3321507" y="-84353"/>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2" name="Google Shape;1342;p106"/>
            <p:cNvSpPr/>
            <p:nvPr/>
          </p:nvSpPr>
          <p:spPr>
            <a:xfrm rot="2700000">
              <a:off x="3321507" y="20171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p107"/>
          <p:cNvSpPr txBox="1"/>
          <p:nvPr>
            <p:ph idx="1" type="body"/>
          </p:nvPr>
        </p:nvSpPr>
        <p:spPr>
          <a:xfrm>
            <a:off x="324000" y="759300"/>
            <a:ext cx="7135200" cy="798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Kooxda 7 waxaa sidoo kale loo yaqaan Halogens. Kooxdan waxaa ka mid ah fluorine, chlorine, bromine iyo iodine.</a:t>
            </a:r>
            <a:r>
              <a:rPr b="1" lang="en-GB" sz="1100">
                <a:latin typeface="Lexend"/>
              </a:rPr>
              <a:t/>
            </a:r>
            <a:r>
              <a:rPr lang="en-GB" sz="1100">
                <a:latin typeface="Lexend"/>
              </a:rPr>
              <a:t/>
            </a:r>
            <a:endParaRPr/>
          </a:p>
        </p:txBody>
      </p:sp>
      <p:sp>
        <p:nvSpPr>
          <p:cNvPr id="1348" name="Google Shape;1348;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Sahaminta kooxaha iyo sifooyinka</a:t>
            </a:r>
            <a:endParaRPr/>
          </a:p>
        </p:txBody>
      </p:sp>
      <p:sp>
        <p:nvSpPr>
          <p:cNvPr id="1349" name="Google Shape;1349;p107"/>
          <p:cNvSpPr txBox="1"/>
          <p:nvPr>
            <p:ph idx="1" type="body"/>
          </p:nvPr>
        </p:nvSpPr>
        <p:spPr>
          <a:xfrm>
            <a:off x="324000" y="1970475"/>
            <a:ext cx="4394700" cy="263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Kooxda 7 waxaa lagu yaqaan:</a:t>
            </a:r>
            <a:endParaRPr/>
          </a:p>
          <a:p>
            <a:pPr indent="-368300" lvl="0" marL="457200" rtl="0" algn="l">
              <a:spcBef>
                <a:spcPts val="1000"/>
              </a:spcBef>
              <a:spcAft>
                <a:spcPts val="0"/>
              </a:spcAft>
              <a:buSzPts val="2200"/>
              <a:buChar char="●"/>
              <a:defRPr/>
            </a:pPr>
            <a:r>
              <a:rPr lang="en-GB" sz="1100">
                <a:latin typeface="Lexend"/>
              </a:rPr>
              <a:t>ujeeddo ay ku sameeyaan cusbo (salts) birta (metals)</a:t>
            </a:r>
            <a:r>
              <a:rPr lang="en-GB" sz="1100">
                <a:latin typeface="Lexend"/>
              </a:rPr>
              <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waxay u jiraan sida molecules diatomic</a:t>
            </a:r>
            <a:endParaRPr/>
          </a:p>
          <a:p>
            <a:pPr indent="-368300" lvl="0" marL="457200" rtl="0" algn="l">
              <a:spcBef>
                <a:spcPts val="0"/>
              </a:spcBef>
              <a:spcAft>
                <a:spcPts val="0"/>
              </a:spcAft>
              <a:buSzPts val="2200"/>
              <a:buChar char="●"/>
              <a:defRPr/>
            </a:pPr>
            <a:r>
              <a:rPr lang="en-GB" sz="1100">
                <a:latin typeface="Lexend"/>
              </a:rPr>
              <a:t>inay yihiin sun (toxic)</a:t>
            </a:r>
            <a:endParaRPr/>
          </a:p>
        </p:txBody>
      </p:sp>
      <p:grpSp>
        <p:nvGrpSpPr>
          <p:cNvPr id="1350" name="Google Shape;1350;p107"/>
          <p:cNvGrpSpPr/>
          <p:nvPr/>
        </p:nvGrpSpPr>
        <p:grpSpPr>
          <a:xfrm>
            <a:off x="4916048" y="1557312"/>
            <a:ext cx="1896000" cy="1903163"/>
            <a:chOff x="5293573" y="2970137"/>
            <a:chExt cx="1896000" cy="1903163"/>
          </a:xfrm>
        </p:grpSpPr>
        <p:sp>
          <p:nvSpPr>
            <p:cNvPr id="1351" name="Google Shape;1351;p107"/>
            <p:cNvSpPr/>
            <p:nvPr/>
          </p:nvSpPr>
          <p:spPr>
            <a:xfrm>
              <a:off x="5458650" y="3135300"/>
              <a:ext cx="1568700" cy="1568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107"/>
            <p:cNvSpPr/>
            <p:nvPr/>
          </p:nvSpPr>
          <p:spPr>
            <a:xfrm>
              <a:off x="5737950" y="3414598"/>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3" name="Google Shape;1353;p107"/>
            <p:cNvSpPr/>
            <p:nvPr/>
          </p:nvSpPr>
          <p:spPr>
            <a:xfrm>
              <a:off x="5909075" y="3587175"/>
              <a:ext cx="665100" cy="665100"/>
            </a:xfrm>
            <a:prstGeom prst="ellipse">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GB" sz="2500">
                  <a:solidFill>
                    <a:srgbClr val="000000"/>
                  </a:solidFill>
                  <a:latin typeface="Lexend"/>
                  <a:ea typeface="Lexend"/>
                  <a:cs typeface="Lexend"/>
                  <a:sym typeface="Lexend"/>
                </a:rPr>
                <a:t>F</a:t>
              </a:r>
              <a:endParaRPr b="0" i="0" sz="2500" u="none" cap="none" strike="noStrike">
                <a:solidFill>
                  <a:srgbClr val="000000"/>
                </a:solidFill>
                <a:latin typeface="Lexend"/>
                <a:ea typeface="Lexend"/>
                <a:cs typeface="Lexend"/>
                <a:sym typeface="Lexend"/>
              </a:endParaRPr>
            </a:p>
          </p:txBody>
        </p:sp>
        <p:sp>
          <p:nvSpPr>
            <p:cNvPr id="1354" name="Google Shape;1354;p107"/>
            <p:cNvSpPr/>
            <p:nvPr/>
          </p:nvSpPr>
          <p:spPr>
            <a:xfrm rot="2700000">
              <a:off x="6122294" y="329637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5" name="Google Shape;1355;p107"/>
            <p:cNvSpPr/>
            <p:nvPr/>
          </p:nvSpPr>
          <p:spPr>
            <a:xfrm rot="2700000">
              <a:off x="6123833" y="430469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6" name="Google Shape;1356;p107"/>
            <p:cNvSpPr/>
            <p:nvPr/>
          </p:nvSpPr>
          <p:spPr>
            <a:xfrm rot="2700000">
              <a:off x="6127598" y="4594700"/>
              <a:ext cx="230800" cy="230800"/>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7" name="Google Shape;1357;p107"/>
            <p:cNvSpPr/>
            <p:nvPr/>
          </p:nvSpPr>
          <p:spPr>
            <a:xfrm rot="2700000">
              <a:off x="6031257" y="3020134"/>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8" name="Google Shape;1358;p107"/>
            <p:cNvSpPr/>
            <p:nvPr/>
          </p:nvSpPr>
          <p:spPr>
            <a:xfrm rot="2700000">
              <a:off x="5342339" y="370067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9" name="Google Shape;1359;p107"/>
            <p:cNvSpPr/>
            <p:nvPr/>
          </p:nvSpPr>
          <p:spPr>
            <a:xfrm rot="2700000">
              <a:off x="5342339" y="38886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0" name="Google Shape;1360;p107"/>
            <p:cNvSpPr/>
            <p:nvPr/>
          </p:nvSpPr>
          <p:spPr>
            <a:xfrm rot="2700000">
              <a:off x="6210632" y="3020134"/>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1" name="Google Shape;1361;p107"/>
            <p:cNvSpPr/>
            <p:nvPr/>
          </p:nvSpPr>
          <p:spPr>
            <a:xfrm rot="2700000">
              <a:off x="6905339" y="370067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107"/>
            <p:cNvSpPr/>
            <p:nvPr/>
          </p:nvSpPr>
          <p:spPr>
            <a:xfrm rot="2700000">
              <a:off x="6905339" y="38886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63" name="Google Shape;1363;p107"/>
          <p:cNvGrpSpPr/>
          <p:nvPr/>
        </p:nvGrpSpPr>
        <p:grpSpPr>
          <a:xfrm>
            <a:off x="6490685" y="2317294"/>
            <a:ext cx="2439438" cy="2412208"/>
            <a:chOff x="4477785" y="2785544"/>
            <a:chExt cx="2439438" cy="2412208"/>
          </a:xfrm>
        </p:grpSpPr>
        <p:grpSp>
          <p:nvGrpSpPr>
            <p:cNvPr id="1364" name="Google Shape;1364;p107"/>
            <p:cNvGrpSpPr/>
            <p:nvPr/>
          </p:nvGrpSpPr>
          <p:grpSpPr>
            <a:xfrm>
              <a:off x="4649125" y="2944498"/>
              <a:ext cx="2102700" cy="2102700"/>
              <a:chOff x="742850" y="913542"/>
              <a:chExt cx="2102700" cy="2102700"/>
            </a:xfrm>
          </p:grpSpPr>
          <p:sp>
            <p:nvSpPr>
              <p:cNvPr id="1365" name="Google Shape;1365;p107"/>
              <p:cNvSpPr/>
              <p:nvPr/>
            </p:nvSpPr>
            <p:spPr>
              <a:xfrm>
                <a:off x="742850" y="913542"/>
                <a:ext cx="2102700" cy="2102700"/>
              </a:xfrm>
              <a:prstGeom prst="ellipse">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6" name="Google Shape;1366;p107"/>
              <p:cNvSpPr/>
              <p:nvPr/>
            </p:nvSpPr>
            <p:spPr>
              <a:xfrm>
                <a:off x="1006875" y="1184088"/>
                <a:ext cx="1568700" cy="15687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7" name="Google Shape;1367;p107"/>
              <p:cNvSpPr/>
              <p:nvPr/>
            </p:nvSpPr>
            <p:spPr>
              <a:xfrm rot="2700000">
                <a:off x="1583807"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107"/>
              <p:cNvSpPr/>
              <p:nvPr/>
            </p:nvSpPr>
            <p:spPr>
              <a:xfrm rot="2700000">
                <a:off x="894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9" name="Google Shape;1369;p107"/>
              <p:cNvSpPr/>
              <p:nvPr/>
            </p:nvSpPr>
            <p:spPr>
              <a:xfrm rot="2700000">
                <a:off x="894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0" name="Google Shape;1370;p107"/>
              <p:cNvSpPr/>
              <p:nvPr/>
            </p:nvSpPr>
            <p:spPr>
              <a:xfrm rot="2700000">
                <a:off x="1763182"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1" name="Google Shape;1371;p107"/>
              <p:cNvSpPr/>
              <p:nvPr/>
            </p:nvSpPr>
            <p:spPr>
              <a:xfrm rot="2700000">
                <a:off x="1583807"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2" name="Google Shape;1372;p107"/>
              <p:cNvSpPr/>
              <p:nvPr/>
            </p:nvSpPr>
            <p:spPr>
              <a:xfrm rot="2700000">
                <a:off x="1763182" y="262290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3" name="Google Shape;1373;p107"/>
              <p:cNvSpPr/>
              <p:nvPr/>
            </p:nvSpPr>
            <p:spPr>
              <a:xfrm rot="2700000">
                <a:off x="2457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4" name="Google Shape;1374;p107"/>
              <p:cNvSpPr/>
              <p:nvPr/>
            </p:nvSpPr>
            <p:spPr>
              <a:xfrm rot="2700000">
                <a:off x="2457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75" name="Google Shape;1375;p107"/>
            <p:cNvSpPr/>
            <p:nvPr/>
          </p:nvSpPr>
          <p:spPr>
            <a:xfrm>
              <a:off x="5198663" y="3490798"/>
              <a:ext cx="1010100" cy="10101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p107"/>
            <p:cNvSpPr/>
            <p:nvPr/>
          </p:nvSpPr>
          <p:spPr>
            <a:xfrm>
              <a:off x="5369788" y="3663375"/>
              <a:ext cx="665100" cy="665100"/>
            </a:xfrm>
            <a:prstGeom prst="ellipse">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2500">
                  <a:solidFill>
                    <a:srgbClr val="000000"/>
                  </a:solidFill>
                  <a:latin typeface="Lexend"/>
                  <a:ea typeface="Lexend"/>
                  <a:cs typeface="Lexend"/>
                  <a:sym typeface="Lexend"/>
                </a:rPr>
                <a:t>Cl</a:t>
              </a:r>
              <a:r>
                <a:rPr lang="en-GB" sz="2500">
                  <a:solidFill>
                    <a:srgbClr val="000000"/>
                  </a:solidFill>
                  <a:latin typeface="ABeeZee"/>
                  <a:ea typeface="ABeeZee"/>
                  <a:cs typeface="ABeeZee"/>
                  <a:sym typeface="ABeeZee"/>
                </a:rPr>
                <a:t/>
              </a:r>
              <a:endParaRPr b="0" i="0" sz="2500" u="none" cap="none" strike="noStrike">
                <a:solidFill>
                  <a:srgbClr val="000000"/>
                </a:solidFill>
                <a:latin typeface="Lexend"/>
                <a:ea typeface="Lexend"/>
                <a:cs typeface="Lexend"/>
                <a:sym typeface="Lexend"/>
              </a:endParaRPr>
            </a:p>
          </p:txBody>
        </p:sp>
        <p:sp>
          <p:nvSpPr>
            <p:cNvPr id="1377" name="Google Shape;1377;p107"/>
            <p:cNvSpPr/>
            <p:nvPr/>
          </p:nvSpPr>
          <p:spPr>
            <a:xfrm rot="2700000">
              <a:off x="5583007" y="3372572"/>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107"/>
            <p:cNvSpPr/>
            <p:nvPr/>
          </p:nvSpPr>
          <p:spPr>
            <a:xfrm rot="2700000">
              <a:off x="5584546" y="438089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379" name="Google Shape;1379;p107"/>
            <p:cNvGrpSpPr/>
            <p:nvPr/>
          </p:nvGrpSpPr>
          <p:grpSpPr>
            <a:xfrm>
              <a:off x="4477785" y="3735294"/>
              <a:ext cx="333000" cy="520925"/>
              <a:chOff x="846123" y="1704337"/>
              <a:chExt cx="333000" cy="520925"/>
            </a:xfrm>
          </p:grpSpPr>
          <p:sp>
            <p:nvSpPr>
              <p:cNvPr id="1380" name="Google Shape;1380;p107"/>
              <p:cNvSpPr/>
              <p:nvPr/>
            </p:nvSpPr>
            <p:spPr>
              <a:xfrm rot="2700000">
                <a:off x="894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107"/>
              <p:cNvSpPr/>
              <p:nvPr/>
            </p:nvSpPr>
            <p:spPr>
              <a:xfrm rot="2700000">
                <a:off x="894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82" name="Google Shape;1382;p107"/>
            <p:cNvGrpSpPr/>
            <p:nvPr/>
          </p:nvGrpSpPr>
          <p:grpSpPr>
            <a:xfrm>
              <a:off x="6584223" y="3735294"/>
              <a:ext cx="333000" cy="520925"/>
              <a:chOff x="2409123" y="1704337"/>
              <a:chExt cx="333000" cy="520925"/>
            </a:xfrm>
          </p:grpSpPr>
          <p:sp>
            <p:nvSpPr>
              <p:cNvPr id="1383" name="Google Shape;1383;p107"/>
              <p:cNvSpPr/>
              <p:nvPr/>
            </p:nvSpPr>
            <p:spPr>
              <a:xfrm rot="2700000">
                <a:off x="2457889" y="1753104"/>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107"/>
              <p:cNvSpPr/>
              <p:nvPr/>
            </p:nvSpPr>
            <p:spPr>
              <a:xfrm rot="2700000">
                <a:off x="2457889" y="194102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385" name="Google Shape;1385;p107"/>
            <p:cNvGrpSpPr/>
            <p:nvPr/>
          </p:nvGrpSpPr>
          <p:grpSpPr>
            <a:xfrm>
              <a:off x="5440085" y="2785544"/>
              <a:ext cx="520775" cy="341400"/>
              <a:chOff x="1533810" y="1022562"/>
              <a:chExt cx="520775" cy="341400"/>
            </a:xfrm>
          </p:grpSpPr>
          <p:sp>
            <p:nvSpPr>
              <p:cNvPr id="1386" name="Google Shape;1386;p107"/>
              <p:cNvSpPr/>
              <p:nvPr/>
            </p:nvSpPr>
            <p:spPr>
              <a:xfrm rot="2700000">
                <a:off x="1583807"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107"/>
              <p:cNvSpPr/>
              <p:nvPr/>
            </p:nvSpPr>
            <p:spPr>
              <a:xfrm rot="2700000">
                <a:off x="1763182" y="1072559"/>
                <a:ext cx="241406" cy="241406"/>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88" name="Google Shape;1388;p107"/>
            <p:cNvSpPr/>
            <p:nvPr/>
          </p:nvSpPr>
          <p:spPr>
            <a:xfrm rot="2700000">
              <a:off x="5584546" y="4913519"/>
              <a:ext cx="235467" cy="235467"/>
            </a:xfrm>
            <a:prstGeom prst="mathPlus">
              <a:avLst>
                <a:gd fmla="val 7329" name="adj1"/>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108"/>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Qaybta dhexe ee curiyeyaasha (elements) waxaa loo yaqaan transition metals waxaana ka mid ah curiyeyaasha sida iron iyo copper. Waxay leeyihiin sifooyin caadi ah oo birta (metals), sida inay yihiin kuwo wanaagsan oo gudbiya (conductors) iyo inay yihiin kuwo la qaabayn karo (malleable).</a:t>
            </a:r>
            <a:r>
              <a:rPr b="1" lang="en-GB" sz="1400">
                <a:latin typeface="Lexend"/>
              </a:rPr>
              <a:t/>
            </a:r>
            <a:r>
              <a:rPr lang="en-GB" sz="1400">
                <a:latin typeface="Lexend"/>
              </a:rPr>
              <a:t/>
            </a:r>
            <a:endParaRPr sz="2000"/>
          </a:p>
        </p:txBody>
      </p:sp>
      <p:sp>
        <p:nvSpPr>
          <p:cNvPr id="1394" name="Google Shape;1394;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Sahaminta kooxaha iyo sifooyinka</a:t>
            </a:r>
            <a:endParaRPr/>
          </a:p>
        </p:txBody>
      </p:sp>
      <p:pic>
        <p:nvPicPr>
          <p:cNvPr id="1395" name="Google Shape;1395;p108"/>
          <p:cNvPicPr preferRelativeResize="0"/>
          <p:nvPr/>
        </p:nvPicPr>
        <p:blipFill rotWithShape="1">
          <a:blip r:embed="rId3">
            <a:alphaModFix/>
          </a:blip>
          <a:srcRect b="11936" l="0" r="0" t="18825"/>
          <a:stretch/>
        </p:blipFill>
        <p:spPr>
          <a:xfrm>
            <a:off x="1232194" y="1922225"/>
            <a:ext cx="6572262" cy="2804000"/>
          </a:xfrm>
          <a:prstGeom prst="rect">
            <a:avLst/>
          </a:prstGeom>
          <a:noFill/>
          <a:ln>
            <a:noFill/>
          </a:ln>
        </p:spPr>
      </p:pic>
      <p:sp>
        <p:nvSpPr>
          <p:cNvPr id="1396" name="Google Shape;1396;p108"/>
          <p:cNvSpPr/>
          <p:nvPr/>
        </p:nvSpPr>
        <p:spPr>
          <a:xfrm>
            <a:off x="2060550" y="3020025"/>
            <a:ext cx="3578400" cy="1455000"/>
          </a:xfrm>
          <a:prstGeom prst="roundRect">
            <a:avLst>
              <a:gd fmla="val 75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0" name="Shape 1400"/>
        <p:cNvGrpSpPr/>
        <p:nvPr/>
      </p:nvGrpSpPr>
      <p:grpSpPr>
        <a:xfrm>
          <a:off x="0" y="0"/>
          <a:ext cx="0" cy="0"/>
          <a:chOff x="0" y="0"/>
          <a:chExt cx="0" cy="0"/>
        </a:xfrm>
      </p:grpSpPr>
      <p:sp>
        <p:nvSpPr>
          <p:cNvPr id="1401" name="Google Shape;1401;p109"/>
          <p:cNvSpPr txBox="1"/>
          <p:nvPr>
            <p:ph idx="3" type="subTitle"/>
          </p:nvPr>
        </p:nvSpPr>
        <p:spPr>
          <a:xfrm>
            <a:off x="1034425" y="2489450"/>
            <a:ext cx="7785600" cy="3891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dull (aan iftiimin)</a:t>
            </a:r>
            <a:endParaRPr/>
          </a:p>
        </p:txBody>
      </p:sp>
      <p:sp>
        <p:nvSpPr>
          <p:cNvPr id="1402" name="Google Shape;1402;p109"/>
          <p:cNvSpPr txBox="1"/>
          <p:nvPr>
            <p:ph idx="1" type="subTitle"/>
          </p:nvPr>
        </p:nvSpPr>
        <p:spPr>
          <a:xfrm>
            <a:off x="1034425" y="1685375"/>
            <a:ext cx="7506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heerkul dhalaal (melting points) sare</a:t>
            </a:r>
            <a:r>
              <a:rPr lang="en-GB">
                <a:latin typeface="Lexend"/>
              </a:rPr>
              <a:t/>
            </a:r>
            <a:endParaRPr/>
          </a:p>
        </p:txBody>
      </p:sp>
      <p:sp>
        <p:nvSpPr>
          <p:cNvPr id="1403" name="Google Shape;1403;p10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Sahaminta kooxaha iyo sifooyinka</a:t>
            </a:r>
            <a:endParaRPr/>
          </a:p>
        </p:txBody>
      </p:sp>
      <p:sp>
        <p:nvSpPr>
          <p:cNvPr id="1404" name="Google Shape;1404;p109"/>
          <p:cNvSpPr txBox="1"/>
          <p:nvPr>
            <p:ph idx="4" type="subTitle"/>
          </p:nvPr>
        </p:nvSpPr>
        <p:spPr>
          <a:xfrm>
            <a:off x="1034425" y="3309765"/>
            <a:ext cx="7464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malleability (la qaabayn karo)</a:t>
            </a:r>
            <a:r>
              <a:rPr lang="en-GB">
                <a:latin typeface="Lexend"/>
              </a:rPr>
              <a:t/>
            </a:r>
            <a:endParaRPr/>
          </a:p>
        </p:txBody>
      </p:sp>
      <p:sp>
        <p:nvSpPr>
          <p:cNvPr id="1405" name="Google Shape;1405;p109"/>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Kee ka mid ah sifooyinka soo socda ma aha sifo jireed (physical property) caadi ah oo transition metals?</a:t>
            </a:r>
            <a:r>
              <a:rPr b="1" lang="en-GB">
                <a:latin typeface="Lexend"/>
              </a:rPr>
              <a:t/>
            </a:r>
            <a:r>
              <a:rPr lang="en-GB">
                <a:latin typeface="Lexend"/>
              </a:rPr>
              <a:t/>
            </a:r>
            <a:endParaRPr/>
          </a:p>
        </p:txBody>
      </p:sp>
      <p:sp>
        <p:nvSpPr>
          <p:cNvPr id="1406" name="Google Shape;1406;p109"/>
          <p:cNvSpPr txBox="1"/>
          <p:nvPr>
            <p:ph idx="5" type="subTitle"/>
          </p:nvPr>
        </p:nvSpPr>
        <p:spPr>
          <a:xfrm>
            <a:off x="1034425" y="4113837"/>
            <a:ext cx="7506600" cy="3603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gudbinta wanaagsan ee kulaylka iyo korontada</a:t>
            </a:r>
            <a:r>
              <a:rPr lang="en-GB">
                <a:latin typeface="Lexend"/>
              </a:rPr>
              <a:t/>
            </a:r>
            <a:endParaRPr/>
          </a:p>
        </p:txBody>
      </p:sp>
      <p:pic>
        <p:nvPicPr>
          <p:cNvPr id="1407" name="Google Shape;1407;p109"/>
          <p:cNvPicPr preferRelativeResize="0"/>
          <p:nvPr/>
        </p:nvPicPr>
        <p:blipFill>
          <a:blip r:embed="rId3">
            <a:alphaModFix/>
          </a:blip>
          <a:stretch>
            <a:fillRect/>
          </a:stretch>
        </p:blipFill>
        <p:spPr>
          <a:xfrm>
            <a:off x="1841258" y="24503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1" name="Shape 1411"/>
        <p:cNvGrpSpPr/>
        <p:nvPr/>
      </p:nvGrpSpPr>
      <p:grpSpPr>
        <a:xfrm>
          <a:off x="0" y="0"/>
          <a:ext cx="0" cy="0"/>
          <a:chOff x="0" y="0"/>
          <a:chExt cx="0" cy="0"/>
        </a:xfrm>
      </p:grpSpPr>
      <p:sp>
        <p:nvSpPr>
          <p:cNvPr id="1412" name="Google Shape;1412;p110"/>
          <p:cNvSpPr txBox="1"/>
          <p:nvPr>
            <p:ph idx="3" type="subTitle"/>
          </p:nvPr>
        </p:nvSpPr>
        <p:spPr>
          <a:xfrm>
            <a:off x="1034425" y="2489450"/>
            <a:ext cx="7785600" cy="3891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Jaantuska xilliyeedka (periodic table) waxaa ku jira oo keliya bir (metals) iyo aan-bir (non-metals).</a:t>
            </a:r>
            <a:endParaRPr/>
          </a:p>
        </p:txBody>
      </p:sp>
      <p:sp>
        <p:nvSpPr>
          <p:cNvPr id="1413" name="Google Shape;1413;p110"/>
          <p:cNvSpPr txBox="1"/>
          <p:nvPr>
            <p:ph idx="1" type="subTitle"/>
          </p:nvPr>
        </p:nvSpPr>
        <p:spPr>
          <a:xfrm>
            <a:off x="1034425" y="1685375"/>
            <a:ext cx="7506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Curiyeyaasha (elements) isku koox ku jira jaantuska xilliyeedka waxay leeyihiin sifooyin kiimiko (chemical properties) isku mid ah.</a:t>
            </a:r>
            <a:endParaRPr/>
          </a:p>
        </p:txBody>
      </p:sp>
      <p:sp>
        <p:nvSpPr>
          <p:cNvPr id="1414" name="Google Shape;1414;p11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Sahminta kooxaha iyo sifooyinka</a:t>
            </a:r>
            <a:endParaRPr/>
          </a:p>
        </p:txBody>
      </p:sp>
      <p:sp>
        <p:nvSpPr>
          <p:cNvPr id="1415" name="Google Shape;1415;p110"/>
          <p:cNvSpPr txBox="1"/>
          <p:nvPr>
            <p:ph idx="4" type="subTitle"/>
          </p:nvPr>
        </p:nvSpPr>
        <p:spPr>
          <a:xfrm>
            <a:off x="1034425" y="3309765"/>
            <a:ext cx="7464600" cy="3246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Shaxda (Periodic Table) waxaa loo habeeyey safaf loo yaqaan kooxo (groups).</a:t>
            </a:r>
            <a:endParaRPr/>
          </a:p>
        </p:txBody>
      </p:sp>
      <p:pic>
        <p:nvPicPr>
          <p:cNvPr id="1416" name="Google Shape;1416;p110"/>
          <p:cNvPicPr preferRelativeResize="0"/>
          <p:nvPr/>
        </p:nvPicPr>
        <p:blipFill>
          <a:blip r:embed="rId3">
            <a:alphaModFix/>
          </a:blip>
          <a:stretch>
            <a:fillRect/>
          </a:stretch>
        </p:blipFill>
        <p:spPr>
          <a:xfrm>
            <a:off x="8145033" y="4122738"/>
            <a:ext cx="396000" cy="419100"/>
          </a:xfrm>
          <a:prstGeom prst="rect">
            <a:avLst/>
          </a:prstGeom>
          <a:noFill/>
          <a:ln>
            <a:noFill/>
          </a:ln>
        </p:spPr>
      </p:pic>
      <p:sp>
        <p:nvSpPr>
          <p:cNvPr id="1417" name="Google Shape;1417;p110"/>
          <p:cNvSpPr txBox="1"/>
          <p:nvPr>
            <p:ph type="title"/>
          </p:nvPr>
        </p:nvSpPr>
        <p:spPr>
          <a:xfrm>
            <a:off x="324000" y="810000"/>
            <a:ext cx="7066800" cy="489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Kuwee ka mid ah weedhahan soo socda waa run?</a:t>
            </a:r>
            <a:endParaRPr/>
          </a:p>
        </p:txBody>
      </p:sp>
      <p:sp>
        <p:nvSpPr>
          <p:cNvPr id="1418" name="Google Shape;1418;p110"/>
          <p:cNvSpPr txBox="1"/>
          <p:nvPr>
            <p:ph idx="5" type="subTitle"/>
          </p:nvPr>
        </p:nvSpPr>
        <p:spPr>
          <a:xfrm>
            <a:off x="1034425" y="4113825"/>
            <a:ext cx="7650000" cy="360300"/>
          </a:xfrm>
          <a:prstGeom prst="rect">
            <a:avLst/>
          </a:prstGeom>
        </p:spPr>
        <p:txBody>
          <a:bodyPr anchorCtr="0" anchor="ctr"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Dimitri Mendeleev wuxuu muhiim ka ahaa horumarinta shaxda (Periodic Table).</a:t>
            </a:r>
            <a:endParaRPr/>
          </a:p>
        </p:txBody>
      </p:sp>
      <p:pic>
        <p:nvPicPr>
          <p:cNvPr id="1419" name="Google Shape;1419;p110"/>
          <p:cNvPicPr preferRelativeResize="0"/>
          <p:nvPr/>
        </p:nvPicPr>
        <p:blipFill>
          <a:blip r:embed="rId3">
            <a:alphaModFix/>
          </a:blip>
          <a:stretch>
            <a:fillRect/>
          </a:stretch>
        </p:blipFill>
        <p:spPr>
          <a:xfrm>
            <a:off x="8145033" y="16391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sp>
        <p:nvSpPr>
          <p:cNvPr id="1424" name="Google Shape;1424;p111"/>
          <p:cNvSpPr txBox="1"/>
          <p:nvPr>
            <p:ph idx="1" type="body"/>
          </p:nvPr>
        </p:nvSpPr>
        <p:spPr>
          <a:xfrm>
            <a:off x="324000" y="759300"/>
            <a:ext cx="5629500" cy="14820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a:pPr>
            <a:r>
              <a:rPr lang="en-GB" sz="1400">
                <a:latin typeface="Lexend"/>
              </a:rPr>
              <a:t>Toddoba curiye (element) ayaa lagu muujiyey shaxda (Periodic Table) ee qaabaysan ee midigta.</a:t>
            </a:r>
            <a:endParaRPr sz="1800"/>
          </a:p>
          <a:p>
            <a:pPr indent="0" lvl="0" marL="0" rtl="0" algn="l">
              <a:spcBef>
                <a:spcPts val="0"/>
              </a:spcBef>
              <a:spcAft>
                <a:spcPts val="1000"/>
              </a:spcAft>
              <a:buNone/>
            </a:pPr>
            <a:r>
              <a:rPr lang="en-GB" sz="1400">
                <a:latin typeface="Lexend"/>
              </a:rPr>
              <a:t>Buuxi meelaha bannaan si aad u dhamaystirto qoraalka hoose. Waa inaad kaliya isticmaashaa ereyada period iyo group.</a:t>
            </a:r>
            <a:r>
              <a:rPr b="1" lang="en-GB" sz="1400">
                <a:latin typeface="Lexend"/>
              </a:rPr>
              <a:t/>
            </a:r>
            <a:r>
              <a:rPr lang="en-GB" sz="1400">
                <a:latin typeface="Lexend"/>
              </a:rPr>
              <a:t/>
            </a:r>
            <a:r>
              <a:rPr b="1" lang="en-GB" sz="1400">
                <a:latin typeface="Lexend"/>
              </a:rPr>
              <a:t/>
            </a:r>
            <a:r>
              <a:rPr lang="en-GB" sz="1400">
                <a:latin typeface="Lexend"/>
              </a:rPr>
              <a:t/>
            </a:r>
            <a:endParaRPr sz="1800"/>
          </a:p>
        </p:txBody>
      </p:sp>
      <p:sp>
        <p:nvSpPr>
          <p:cNvPr id="1425" name="Google Shape;1425;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Sahminta kooxaha iyo sifooyinka</a:t>
            </a:r>
            <a:endParaRPr/>
          </a:p>
        </p:txBody>
      </p:sp>
      <p:pic>
        <p:nvPicPr>
          <p:cNvPr id="1426" name="Google Shape;1426;p111"/>
          <p:cNvPicPr preferRelativeResize="0"/>
          <p:nvPr/>
        </p:nvPicPr>
        <p:blipFill>
          <a:blip r:embed="rId3">
            <a:alphaModFix/>
          </a:blip>
          <a:stretch>
            <a:fillRect/>
          </a:stretch>
        </p:blipFill>
        <p:spPr>
          <a:xfrm>
            <a:off x="5786300" y="707617"/>
            <a:ext cx="3109910" cy="1174150"/>
          </a:xfrm>
          <a:prstGeom prst="rect">
            <a:avLst/>
          </a:prstGeom>
          <a:noFill/>
          <a:ln>
            <a:noFill/>
          </a:ln>
        </p:spPr>
      </p:pic>
      <p:sp>
        <p:nvSpPr>
          <p:cNvPr id="1427" name="Google Shape;1427;p111"/>
          <p:cNvSpPr txBox="1"/>
          <p:nvPr>
            <p:ph idx="1" type="body"/>
          </p:nvPr>
        </p:nvSpPr>
        <p:spPr>
          <a:xfrm>
            <a:off x="324000" y="2070550"/>
            <a:ext cx="8421600" cy="181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Curiyeyaasha (Elements) 3 iyo 4 ma laha sifooyin kiimiko oo isku mid ah sababtoo ah waxay ku jiraan isla period-ka, ma aha isla group-ka.</a:t>
            </a:r>
            <a:r>
              <a:rPr lang="en-GB" sz="1400" u="sng">
                <a:latin typeface="Lexend"/>
              </a:rPr>
              <a:t/>
            </a:r>
            <a:r>
              <a:rPr lang="en-GB" sz="1400">
                <a:latin typeface="Lexend"/>
              </a:rPr>
              <a:t/>
            </a:r>
            <a:r>
              <a:rPr lang="en-GB" sz="1400" u="sng">
                <a:latin typeface="Lexend"/>
              </a:rPr>
              <a:t/>
            </a:r>
            <a:r>
              <a:rPr lang="en-GB" sz="1400">
                <a:latin typeface="Lexend"/>
              </a:rPr>
              <a:t/>
            </a:r>
            <a:endParaRPr sz="1800"/>
          </a:p>
          <a:p>
            <a:pPr indent="0" lvl="0" marL="0" rtl="0" algn="l">
              <a:spcBef>
                <a:spcPts val="1000"/>
              </a:spcBef>
              <a:spcAft>
                <a:spcPts val="0"/>
              </a:spcAft>
              <a:buNone/>
            </a:pPr>
            <a:r>
              <a:rPr lang="en-GB" sz="1400">
                <a:latin typeface="Lexend"/>
              </a:rPr>
              <a:t>Tirooyinka atomiga (atomic numbers) 3, 9 iyo 15 waxay kordhaan 6 mar kasta. Curiyeyaashu (elements) ma laha sifooyin kiimiko oo isku mid ah. Shaxda (Periodic Table) kuma ridayso isla group-ka.</a:t>
            </a:r>
            <a:r>
              <a:rPr lang="en-GB" sz="1400" u="sng">
                <a:latin typeface="Lexend"/>
              </a:rPr>
              <a:t/>
            </a:r>
            <a:r>
              <a:rPr lang="en-GB" sz="1400">
                <a:latin typeface="Lexend"/>
              </a:rPr>
              <a:t/>
            </a:r>
            <a:endParaRPr sz="1800"/>
          </a:p>
          <a:p>
            <a:pPr indent="0" lvl="0" marL="0" rtl="0" algn="l">
              <a:spcBef>
                <a:spcPts val="1000"/>
              </a:spcBef>
              <a:spcAft>
                <a:spcPts val="1000"/>
              </a:spcAft>
              <a:buNone/>
            </a:pPr>
            <a:r>
              <a:rPr lang="en-GB" sz="1400">
                <a:latin typeface="Lexend"/>
              </a:rPr>
              <a:t>Tirooyinka atomiga (atomic numbers) 3, 11 iyo 19 waxay kordhaan 8 mar kasta. Curiye (element) kastaa wuxuu ku jiraa period-ka kala duwan. Curiyeyaashani (elements) waxay leeyihiin sifooyin kiimiko oo isku mid ah. Shaxda (Periodic Table) waxay ku riddaa isla group-ka.</a:t>
            </a:r>
            <a:r>
              <a:rPr lang="en-GB" sz="1400" u="sng">
                <a:latin typeface="Lexend"/>
              </a:rPr>
              <a:t/>
            </a:r>
            <a:r>
              <a:rPr lang="en-GB" sz="1400">
                <a:latin typeface="Lexend"/>
              </a:rPr>
              <a:t/>
            </a:r>
            <a:r>
              <a:rPr lang="en-GB" sz="1400" u="sng">
                <a:latin typeface="Lexend"/>
              </a:rPr>
              <a:t/>
            </a:r>
            <a:r>
              <a:rPr lang="en-GB" sz="1400">
                <a:latin typeface="Lexend"/>
              </a:rPr>
              <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112"/>
          <p:cNvSpPr txBox="1"/>
          <p:nvPr>
            <p:ph idx="1" type="body"/>
          </p:nvPr>
        </p:nvSpPr>
        <p:spPr>
          <a:xfrm>
            <a:off x="324000" y="759300"/>
            <a:ext cx="5598000" cy="1269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a:pPr>
            <a:r>
              <a:rPr lang="en-GB" sz="1400">
                <a:latin typeface="Lexend"/>
              </a:rPr>
              <a:t>Toddoba curiye (element) ayaa lagu muujiyey shaxda (Periodic Table) ee qaabaysan ee midigta.</a:t>
            </a:r>
            <a:endParaRPr sz="1800"/>
          </a:p>
          <a:p>
            <a:pPr indent="0" lvl="0" marL="0" rtl="0" algn="l">
              <a:spcBef>
                <a:spcPts val="0"/>
              </a:spcBef>
              <a:spcAft>
                <a:spcPts val="1000"/>
              </a:spcAft>
              <a:buNone/>
            </a:pPr>
            <a:r>
              <a:rPr lang="en-GB" sz="1400">
                <a:latin typeface="Lexend"/>
              </a:rPr>
              <a:t>Buuxi meelaha bannaan si aad u dhamaystirto qoraalka hoose. Waa inaad kaliya isticmaashaa ereyada period iyo group.</a:t>
            </a:r>
            <a:r>
              <a:rPr b="1" lang="en-GB" sz="1400">
                <a:latin typeface="Lexend"/>
              </a:rPr>
              <a:t/>
            </a:r>
            <a:r>
              <a:rPr lang="en-GB" sz="1400">
                <a:latin typeface="Lexend"/>
              </a:rPr>
              <a:t/>
            </a:r>
            <a:r>
              <a:rPr b="1" lang="en-GB" sz="1400">
                <a:latin typeface="Lexend"/>
              </a:rPr>
              <a:t/>
            </a:r>
            <a:r>
              <a:rPr lang="en-GB" sz="1400">
                <a:latin typeface="Lexend"/>
              </a:rPr>
              <a:t/>
            </a:r>
            <a:endParaRPr sz="1800"/>
          </a:p>
        </p:txBody>
      </p:sp>
      <p:sp>
        <p:nvSpPr>
          <p:cNvPr id="1433" name="Google Shape;1433;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Sahminta kooxaha iyo sifooyinka</a:t>
            </a:r>
            <a:endParaRPr/>
          </a:p>
        </p:txBody>
      </p:sp>
      <p:pic>
        <p:nvPicPr>
          <p:cNvPr id="1434" name="Google Shape;1434;p112"/>
          <p:cNvPicPr preferRelativeResize="0"/>
          <p:nvPr/>
        </p:nvPicPr>
        <p:blipFill>
          <a:blip r:embed="rId3">
            <a:alphaModFix/>
          </a:blip>
          <a:stretch>
            <a:fillRect/>
          </a:stretch>
        </p:blipFill>
        <p:spPr>
          <a:xfrm>
            <a:off x="5786300" y="707617"/>
            <a:ext cx="3109910" cy="1174150"/>
          </a:xfrm>
          <a:prstGeom prst="rect">
            <a:avLst/>
          </a:prstGeom>
          <a:noFill/>
          <a:ln>
            <a:noFill/>
          </a:ln>
        </p:spPr>
      </p:pic>
      <p:sp>
        <p:nvSpPr>
          <p:cNvPr id="1435" name="Google Shape;1435;p112"/>
          <p:cNvSpPr txBox="1"/>
          <p:nvPr>
            <p:ph idx="1" type="body"/>
          </p:nvPr>
        </p:nvSpPr>
        <p:spPr>
          <a:xfrm>
            <a:off x="324000" y="2070550"/>
            <a:ext cx="8421600" cy="1812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Curiyeyaasha (Elements) 3 iyo 4 ma laha sifooyin kiimiko oo isku mid ah sababtoo ah waxay ku jiraan isla period-ka, ma aha isla group-ka.</a:t>
            </a:r>
            <a:r>
              <a:rPr lang="en-GB" sz="1100">
                <a:latin typeface="Kalam"/>
                <a:ea typeface="Kalam"/>
                <a:cs typeface="Kalam"/>
                <a:sym typeface="Kalam"/>
              </a:rPr>
              <a:t/>
            </a:r>
            <a:r>
              <a:rPr lang="en-GB" sz="1400">
                <a:latin typeface="Lexend"/>
              </a:rPr>
              <a:t/>
            </a:r>
            <a:r>
              <a:rPr lang="en-GB" sz="1100">
                <a:latin typeface="Kalam"/>
                <a:ea typeface="Kalam"/>
                <a:cs typeface="Kalam"/>
                <a:sym typeface="Kalam"/>
              </a:rPr>
              <a:t/>
            </a:r>
            <a:r>
              <a:rPr lang="en-GB" sz="1400">
                <a:latin typeface="Lexend"/>
              </a:rPr>
              <a:t/>
            </a:r>
            <a:endParaRPr sz="1800"/>
          </a:p>
          <a:p>
            <a:pPr indent="0" lvl="0" marL="0" rtl="0" algn="l">
              <a:lnSpc>
                <a:spcPct val="100000"/>
              </a:lnSpc>
              <a:spcBef>
                <a:spcPts val="1000"/>
              </a:spcBef>
              <a:spcAft>
                <a:spcPts val="0"/>
              </a:spcAft>
              <a:buNone/>
            </a:pPr>
            <a:r>
              <a:rPr lang="en-GB" sz="1400">
                <a:latin typeface="Lexend"/>
              </a:rPr>
              <a:t>Tirooyinka atomiga (atomic numbers) 3, 9 iyo 15 waxay kordhaan 6 mar kasta. Curiyeyaashu (elements) ma laha sifooyin kiimiko oo isku mid ah. Shaxda (Periodic Table) kuma ridayso isla group-ka.</a:t>
            </a:r>
            <a:r>
              <a:rPr lang="en-GB" sz="1100">
                <a:latin typeface="Kalam"/>
                <a:ea typeface="Kalam"/>
                <a:cs typeface="Kalam"/>
                <a:sym typeface="Kalam"/>
              </a:rPr>
              <a:t/>
            </a:r>
            <a:r>
              <a:rPr lang="en-GB" sz="1400">
                <a:latin typeface="Lexend"/>
              </a:rPr>
              <a:t/>
            </a:r>
            <a:endParaRPr sz="1800"/>
          </a:p>
          <a:p>
            <a:pPr indent="0" lvl="0" marL="0" rtl="0" algn="l">
              <a:lnSpc>
                <a:spcPct val="100000"/>
              </a:lnSpc>
              <a:spcBef>
                <a:spcPts val="1000"/>
              </a:spcBef>
              <a:spcAft>
                <a:spcPts val="1000"/>
              </a:spcAft>
              <a:buNone/>
            </a:pPr>
            <a:r>
              <a:rPr lang="en-GB" sz="1400">
                <a:latin typeface="Lexend"/>
              </a:rPr>
              <a:t>Tirooyinka atomiga (atomic numbers) 3, 11 iyo 19 waxay kordhaan 8 mar kasta. Curiye (element) kastaa wuxuu ku jiraa period-ka kala duwan. Curiyeyaashani (elements) waxay leeyihiin sifooyin kiimiko oo isku mid ah. Shaxda (Periodic Table) waxay ku riddaa isla group-ka.</a:t>
            </a:r>
            <a:r>
              <a:rPr lang="en-GB" sz="1100">
                <a:latin typeface="Kalam"/>
                <a:ea typeface="Kalam"/>
                <a:cs typeface="Kalam"/>
                <a:sym typeface="Kalam"/>
              </a:rPr>
              <a:t/>
            </a:r>
            <a:r>
              <a:rPr lang="en-GB" sz="1400">
                <a:latin typeface="Lexend"/>
              </a:rPr>
              <a:t/>
            </a:r>
            <a:r>
              <a:rPr lang="en-GB" sz="1100">
                <a:latin typeface="Kalam"/>
                <a:ea typeface="Kalam"/>
                <a:cs typeface="Kalam"/>
                <a:sym typeface="Kalam"/>
              </a:rPr>
              <a:t/>
            </a:r>
            <a:r>
              <a:rPr lang="en-GB" sz="1400">
                <a:latin typeface="Lexend"/>
              </a:rPr>
              <a:t/>
            </a:r>
            <a:endParaRPr sz="1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113"/>
          <p:cNvSpPr txBox="1"/>
          <p:nvPr>
            <p:ph idx="1" type="body"/>
          </p:nvPr>
        </p:nvSpPr>
        <p:spPr>
          <a:xfrm>
            <a:off x="324000" y="7593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Fiiri macluumaadka ku saabsan laba qaybood oo curiyeyaasha (elements) ah.</a:t>
            </a:r>
            <a:endParaRPr sz="1800"/>
          </a:p>
        </p:txBody>
      </p:sp>
      <p:sp>
        <p:nvSpPr>
          <p:cNvPr id="1441" name="Google Shape;1441;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Sahminta kooxaha iyo sifooyinka</a:t>
            </a:r>
            <a:endParaRPr/>
          </a:p>
        </p:txBody>
      </p:sp>
      <p:graphicFrame>
        <p:nvGraphicFramePr>
          <p:cNvPr id="1442" name="Google Shape;1442;p113"/>
          <p:cNvGraphicFramePr/>
          <p:nvPr/>
        </p:nvGraphicFramePr>
        <p:xfrm>
          <a:off x="400200" y="1142100"/>
          <a:ext cx="3000000" cy="3000000"/>
        </p:xfrm>
        <a:graphic>
          <a:graphicData uri="http://schemas.openxmlformats.org/drawingml/2006/table">
            <a:tbl>
              <a:tblPr>
                <a:noFill/>
                <a:tableStyleId>{A2476FF6-44F4-4AE3-82F6-ED27F8BDFFE0}</a:tableStyleId>
              </a:tblPr>
              <a:tblGrid>
                <a:gridCol w="1239225"/>
                <a:gridCol w="2109525"/>
                <a:gridCol w="2507850"/>
                <a:gridCol w="2563200"/>
              </a:tblGrid>
              <a:tr h="253625">
                <a:tc>
                  <a:txBody>
                    <a:bodyPr/>
                    <a:lstStyle/>
                    <a:p>
                      <a:pPr indent="0" lvl="0" marL="0" rtl="0" algn="l">
                        <a:lnSpc>
                          <a:spcPct val="100000"/>
                        </a:lnSpc>
                        <a:spcBef>
                          <a:spcPts val="0"/>
                        </a:spcBef>
                        <a:spcAft>
                          <a:spcPts val="0"/>
                        </a:spcAft>
                        <a:buNone/>
                      </a:pPr>
                      <a:r>
                        <a:rPr lang="en-GB" sz="1200">
                          <a:solidFill>
                            <a:schemeClr val="lt1"/>
                          </a:solidFill>
                          <a:latin typeface="Lexend"/>
                          <a:ea typeface="Lexend"/>
                          <a:cs typeface="Lexend"/>
                          <a:sym typeface="Lexend"/>
                        </a:rPr>
                        <a:t>Qaybta 1</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lnSpc>
                          <a:spcPct val="100000"/>
                        </a:lnSpc>
                        <a:spcBef>
                          <a:spcPts val="0"/>
                        </a:spcBef>
                        <a:spcAft>
                          <a:spcPts val="0"/>
                        </a:spcAft>
                        <a:buNone/>
                      </a:pPr>
                      <a:r>
                        <a:rPr lang="en-GB" sz="1200">
                          <a:solidFill>
                            <a:schemeClr val="lt1"/>
                          </a:solidFill>
                          <a:latin typeface="Lexend"/>
                          <a:ea typeface="Lexend"/>
                          <a:cs typeface="Lexend"/>
                          <a:sym typeface="Lexend"/>
                        </a:rPr>
                        <a:t>Curiye (Element) X</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lnSpc>
                          <a:spcPct val="100000"/>
                        </a:lnSpc>
                        <a:spcBef>
                          <a:spcPts val="0"/>
                        </a:spcBef>
                        <a:spcAft>
                          <a:spcPts val="0"/>
                        </a:spcAft>
                        <a:buNone/>
                      </a:pPr>
                      <a:r>
                        <a:rPr lang="en-GB" sz="1200">
                          <a:solidFill>
                            <a:schemeClr val="lt1"/>
                          </a:solidFill>
                          <a:latin typeface="Lexend"/>
                          <a:ea typeface="Lexend"/>
                          <a:cs typeface="Lexend"/>
                          <a:sym typeface="Lexend"/>
                        </a:rPr>
                        <a:t>Curiye (Element) Y</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lnSpc>
                          <a:spcPct val="100000"/>
                        </a:lnSpc>
                        <a:spcBef>
                          <a:spcPts val="0"/>
                        </a:spcBef>
                        <a:spcAft>
                          <a:spcPts val="0"/>
                        </a:spcAft>
                        <a:buNone/>
                      </a:pPr>
                      <a:r>
                        <a:rPr lang="en-GB" sz="1200">
                          <a:solidFill>
                            <a:schemeClr val="lt1"/>
                          </a:solidFill>
                          <a:latin typeface="Lexend"/>
                          <a:ea typeface="Lexend"/>
                          <a:cs typeface="Lexend"/>
                          <a:sym typeface="Lexend"/>
                        </a:rPr>
                        <a:t>Curiye (Element) Z</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r>
              <a:tr h="253625">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Sifada</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gaas huruud / cagaar ah</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dareere bunni ah</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adag cawlan / madow</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10650">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Falgal (reaction) birta (iron)</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si degdeg ah ayuu ula falgalaa (reacts) suuf bir ah oo la kululeeyay</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si dhakhso leh ayuu ula falgalaa (reacts) suuf bir ah oo la kululeeyay, haddii la diirriyo</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en-GB" sz="1200">
                          <a:latin typeface="Lexend"/>
                          <a:ea typeface="Lexend"/>
                          <a:cs typeface="Lexend"/>
                          <a:sym typeface="Lexend"/>
                        </a:rPr>
                        <a:t>si gaabis ah ayuu ula falgalaa (reacts) suuf bir ah haddii si xoog leh loo kululeeyo</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443" name="Google Shape;1443;p113"/>
          <p:cNvGraphicFramePr/>
          <p:nvPr/>
        </p:nvGraphicFramePr>
        <p:xfrm>
          <a:off x="400200" y="2424675"/>
          <a:ext cx="3000000" cy="3000000"/>
        </p:xfrm>
        <a:graphic>
          <a:graphicData uri="http://schemas.openxmlformats.org/drawingml/2006/table">
            <a:tbl>
              <a:tblPr>
                <a:noFill/>
                <a:tableStyleId>{A2476FF6-44F4-4AE3-82F6-ED27F8BDFFE0}</a:tableStyleId>
              </a:tblPr>
              <a:tblGrid>
                <a:gridCol w="1239225"/>
                <a:gridCol w="2109525"/>
                <a:gridCol w="2507850"/>
                <a:gridCol w="2563200"/>
              </a:tblGrid>
              <a:tr h="274500">
                <a:tc>
                  <a:txBody>
                    <a:bodyPr/>
                    <a:lstStyle/>
                    <a:p>
                      <a:pPr indent="0" lvl="0" marL="0" marR="0" rtl="0" algn="l">
                        <a:lnSpc>
                          <a:spcPct val="100000"/>
                        </a:lnSpc>
                        <a:spcBef>
                          <a:spcPts val="0"/>
                        </a:spcBef>
                        <a:spcAft>
                          <a:spcPts val="0"/>
                        </a:spcAft>
                        <a:buNone/>
                      </a:pPr>
                      <a:r>
                        <a:rPr lang="en-GB" sz="1200">
                          <a:solidFill>
                            <a:schemeClr val="lt1"/>
                          </a:solidFill>
                          <a:latin typeface="Lexend"/>
                          <a:ea typeface="Lexend"/>
                          <a:cs typeface="Lexend"/>
                          <a:sym typeface="Lexend"/>
                        </a:rPr>
                        <a:t>Qaybta 2</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None/>
                      </a:pPr>
                      <a:r>
                        <a:rPr lang="en-GB" sz="1200">
                          <a:solidFill>
                            <a:schemeClr val="lt1"/>
                          </a:solidFill>
                          <a:latin typeface="Lexend"/>
                          <a:ea typeface="Lexend"/>
                          <a:cs typeface="Lexend"/>
                          <a:sym typeface="Lexend"/>
                        </a:rPr>
                        <a:t>Curiye (Element) J</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None/>
                      </a:pPr>
                      <a:r>
                        <a:rPr lang="en-GB" sz="1200">
                          <a:solidFill>
                            <a:schemeClr val="lt1"/>
                          </a:solidFill>
                          <a:latin typeface="Lexend"/>
                          <a:ea typeface="Lexend"/>
                          <a:cs typeface="Lexend"/>
                          <a:sym typeface="Lexend"/>
                        </a:rPr>
                        <a:t>Curiye (Element) K</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marR="0" rtl="0" algn="l">
                        <a:lnSpc>
                          <a:spcPct val="100000"/>
                        </a:lnSpc>
                        <a:spcBef>
                          <a:spcPts val="0"/>
                        </a:spcBef>
                        <a:spcAft>
                          <a:spcPts val="0"/>
                        </a:spcAft>
                        <a:buNone/>
                      </a:pPr>
                      <a:r>
                        <a:rPr lang="en-GB" sz="1200">
                          <a:solidFill>
                            <a:schemeClr val="lt1"/>
                          </a:solidFill>
                          <a:latin typeface="Lexend"/>
                          <a:ea typeface="Lexend"/>
                          <a:cs typeface="Lexend"/>
                          <a:sym typeface="Lexend"/>
                        </a:rPr>
                        <a:t>Curiye (Element) L</a:t>
                      </a:r>
                      <a:endParaRPr sz="1600">
                        <a:solidFill>
                          <a:schemeClr val="lt1"/>
                        </a:solidFill>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r>
              <a:tr h="274500">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Sifada</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gaas aan midab lahayn</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gaas aan midab lahayn</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gaas aan midab lahayn</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52700">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Falgal (reaction) birta (iron)</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wuxuu ula falgalaa (reacts) suuf bir ah marka la kululeeyo</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kuma falgalo (reacts) suuf bir ah, xataa marka la kululeeyo</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lang="en-GB" sz="1200">
                          <a:latin typeface="Lexend"/>
                          <a:ea typeface="Lexend"/>
                          <a:cs typeface="Lexend"/>
                          <a:sym typeface="Lexend"/>
                        </a:rPr>
                        <a:t>kuma falgalo (reacts) suuf bir ah, xataa marka la kululeeyo</a:t>
                      </a:r>
                      <a:r>
                        <a:rPr lang="en-GB" sz="1200">
                          <a:latin typeface="Lexend"/>
                          <a:ea typeface="Lexend"/>
                          <a:cs typeface="Lexend"/>
                          <a:sym typeface="Lexend"/>
                        </a:rPr>
                        <a:t/>
                      </a:r>
                      <a:endParaRPr sz="1600">
                        <a:latin typeface="Lexend"/>
                        <a:ea typeface="Lexend"/>
                        <a:cs typeface="Lexend"/>
                        <a:sym typeface="Lexend"/>
                      </a:endParaRPr>
                    </a:p>
                  </a:txBody>
                  <a:tcPr marT="36000" marB="36000" marR="36000" marL="360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444" name="Google Shape;1444;p113"/>
          <p:cNvSpPr txBox="1"/>
          <p:nvPr>
            <p:ph idx="1" type="body"/>
          </p:nvPr>
        </p:nvSpPr>
        <p:spPr>
          <a:xfrm>
            <a:off x="324000" y="38439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Kee ka mid ah qaybaha curiyeyaasha (elements) wuxuu muujinayaa isku ekaansho sifooyin kiimiko? Sababta?</a:t>
            </a:r>
            <a:endParaRPr sz="19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sp>
        <p:nvSpPr>
          <p:cNvPr id="1449" name="Google Shape;1449;p114"/>
          <p:cNvSpPr txBox="1"/>
          <p:nvPr>
            <p:ph idx="1" type="body"/>
          </p:nvPr>
        </p:nvSpPr>
        <p:spPr>
          <a:xfrm>
            <a:off x="324000" y="834450"/>
            <a:ext cx="8237700" cy="49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Eeg macluumaadka ku saabsan laba qaybood oo curiyeyaasha (elements) ah.</a:t>
            </a:r>
            <a:endParaRPr sz="1900"/>
          </a:p>
        </p:txBody>
      </p:sp>
      <p:sp>
        <p:nvSpPr>
          <p:cNvPr id="1450" name="Google Shape;1450;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Sahaminta kooxaha iyo sifooyinka</a:t>
            </a:r>
            <a:endParaRPr/>
          </a:p>
        </p:txBody>
      </p:sp>
      <p:sp>
        <p:nvSpPr>
          <p:cNvPr id="1451" name="Google Shape;1451;p114"/>
          <p:cNvSpPr txBox="1"/>
          <p:nvPr>
            <p:ph idx="1" type="body"/>
          </p:nvPr>
        </p:nvSpPr>
        <p:spPr>
          <a:xfrm>
            <a:off x="324000" y="12372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Kooxdee curiyeyaasha (elements) ayaa muujinaya isku ekaanshaha sifooyinka kiimikada (chemical properties)? Sababta?</a:t>
            </a:r>
            <a:endParaRPr sz="1900"/>
          </a:p>
        </p:txBody>
      </p:sp>
      <p:sp>
        <p:nvSpPr>
          <p:cNvPr id="1452" name="Google Shape;1452;p114"/>
          <p:cNvSpPr txBox="1"/>
          <p:nvPr>
            <p:ph idx="1" type="body"/>
          </p:nvPr>
        </p:nvSpPr>
        <p:spPr>
          <a:xfrm>
            <a:off x="324000" y="1821550"/>
            <a:ext cx="8496000" cy="2315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Jawaabtaadu waxay u ekaan kartaa:</a:t>
            </a:r>
            <a:endParaRPr sz="2100">
              <a:latin typeface="Kalam"/>
              <a:ea typeface="Kalam"/>
              <a:cs typeface="Kalam"/>
              <a:sym typeface="Kalam"/>
            </a:endParaRPr>
          </a:p>
          <a:p>
            <a:pPr indent="0" lvl="0" marL="0" rtl="0" algn="l">
              <a:spcBef>
                <a:spcPts val="0"/>
              </a:spcBef>
              <a:spcAft>
                <a:spcPts val="0"/>
              </a:spcAft>
              <a:buNone/>
            </a:pPr>
            <a:r>
              <a:rPr>
                <a:latin typeface="Lexend"/>
              </a:rPr>
              <a:t/>
            </a:r>
            <a:endParaRPr sz="2100">
              <a:latin typeface="Kalam"/>
              <a:ea typeface="Kalam"/>
              <a:cs typeface="Kalam"/>
              <a:sym typeface="Kalam"/>
            </a:endParaRPr>
          </a:p>
          <a:p>
            <a:pPr indent="0" lvl="0" marL="0" rtl="0" algn="l">
              <a:spcBef>
                <a:spcPts val="0"/>
              </a:spcBef>
              <a:spcAft>
                <a:spcPts val="0"/>
              </a:spcAft>
              <a:buNone/>
            </a:pPr>
            <a:r>
              <a:rPr lang="en-GB" sz="1100">
                <a:latin typeface="Kalam"/>
                <a:ea typeface="Kalam"/>
                <a:cs typeface="Kalam"/>
                <a:sym typeface="Kalam"/>
              </a:rPr>
              <a:t>Kooxda 1 waxay muujinaysaa curiyeyaasha (elements) leh sifooyin kiimikada (chemical properties) oo isku mid ah, sababtoo ah dhammaantood waxay si isku mid ah u falgalaan (react) birta (iron). Halka, Kooxda 2 ay ku jirto kaliya 1 curiye (element) oo la falgala (reacts) birta (iron) iyo 2 curiye (elements) oo aan la falgalin (don’t react).</a:t>
            </a:r>
            <a:r>
              <a:rPr lang="en-GB" sz="1100">
                <a:latin typeface="Kalam"/>
                <a:ea typeface="Kalam"/>
                <a:cs typeface="Kalam"/>
                <a:sym typeface="Kalam"/>
              </a:rPr>
              <a:t/>
            </a:r>
            <a:r>
              <a:rPr lang="en-GB" sz="1100">
                <a:latin typeface="Kalam"/>
                <a:ea typeface="Kalam"/>
                <a:cs typeface="Kalam"/>
                <a:sym typeface="Kalam"/>
              </a:rPr>
              <a:t/>
            </a:r>
            <a:endParaRPr sz="2100">
              <a:latin typeface="Kalam"/>
              <a:ea typeface="Kalam"/>
              <a:cs typeface="Kalam"/>
              <a:sym typeface="Kalam"/>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115"/>
          <p:cNvSpPr txBox="1"/>
          <p:nvPr>
            <p:ph idx="1" type="body"/>
          </p:nvPr>
        </p:nvSpPr>
        <p:spPr>
          <a:xfrm>
            <a:off x="324000" y="9276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Tiir kasta oo ka mid ah shaxda xilliyeed (periodic table) waxaa loo yaqaan koox (group), saf kastana waxaa loo yaqaan xilli (period).</a:t>
            </a:r>
            <a:endParaRPr sz="1900"/>
          </a:p>
          <a:p>
            <a:pPr indent="0" lvl="0" marL="0" rtl="0" algn="l">
              <a:spcBef>
                <a:spcPts val="1000"/>
              </a:spcBef>
              <a:spcAft>
                <a:spcPts val="0"/>
              </a:spcAft>
              <a:buClr>
                <a:schemeClr val="dk1"/>
              </a:buClr>
              <a:buSzPts val="1100"/>
              <a:buFont typeface="Arial"/>
              <a:buNone/>
            </a:pPr>
            <a:r>
              <a:rPr lang="en-GB" sz="1100">
                <a:latin typeface="Lexend"/>
              </a:rPr>
              <a:t>Shaxda xilliyeed (periodic table) waxaa sameeyay saynisyahan Ruush ah oo la yiraahdo Dimitri Mendeleev.</a:t>
            </a:r>
            <a:endParaRPr sz="1900"/>
          </a:p>
          <a:p>
            <a:pPr indent="0" lvl="0" marL="0" rtl="0" algn="l">
              <a:spcBef>
                <a:spcPts val="1000"/>
              </a:spcBef>
              <a:spcAft>
                <a:spcPts val="0"/>
              </a:spcAft>
              <a:buClr>
                <a:schemeClr val="dk1"/>
              </a:buClr>
              <a:buSzPts val="1100"/>
              <a:buFont typeface="Arial"/>
              <a:buNone/>
            </a:pPr>
            <a:r>
              <a:rPr lang="en-GB" sz="1100">
                <a:latin typeface="Lexend"/>
              </a:rPr>
              <a:t>Shaxda xilliyeed (periodic table) waxaa ku jira dhammaan curiyeyaasha (elements) oo loo habeeyay kooxo (groups) iyo xilliyo (periods), iyadoo loo eegayo sifooyinkooda (properties).</a:t>
            </a:r>
            <a:endParaRPr sz="1900"/>
          </a:p>
          <a:p>
            <a:pPr indent="0" lvl="0" marL="0" rtl="0" algn="l">
              <a:spcBef>
                <a:spcPts val="1000"/>
              </a:spcBef>
              <a:spcAft>
                <a:spcPts val="0"/>
              </a:spcAft>
              <a:buClr>
                <a:schemeClr val="dk1"/>
              </a:buClr>
              <a:buSzPts val="1100"/>
              <a:buFont typeface="Arial"/>
              <a:buNone/>
            </a:pPr>
            <a:r>
              <a:rPr lang="en-GB" sz="1100">
                <a:latin typeface="Lexend"/>
              </a:rPr>
              <a:t>Curiyeyaasha (elements) ku jira isku koox (group) ee shaxda xilliyeed (periodic table) waxay leeyihiin sifooyin (properties) isku mid ah.</a:t>
            </a:r>
            <a:endParaRPr sz="1900"/>
          </a:p>
          <a:p>
            <a:pPr indent="0" lvl="0" marL="0" rtl="0" algn="l">
              <a:spcBef>
                <a:spcPts val="1000"/>
              </a:spcBef>
              <a:spcAft>
                <a:spcPts val="1000"/>
              </a:spcAft>
              <a:buNone/>
            </a:pPr>
            <a:r>
              <a:rPr lang="en-GB" sz="1100">
                <a:latin typeface="Lexend"/>
              </a:rPr>
              <a:t>Marka lagu daro kooxaha (groups), curiyeyaasha (elements) waxaa loo qaybin karaa kuwa aan bir ahayn (non-metals) iyo biraha (metals), oo ay ku jiraan biraha kala-guurka (transition metals).</a:t>
            </a:r>
            <a:endParaRPr sz="1900"/>
          </a:p>
        </p:txBody>
      </p:sp>
      <p:sp>
        <p:nvSpPr>
          <p:cNvPr id="1458" name="Google Shape;1458;p115"/>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Kooxaha curiyeyaasha (elements) ee shaxda xilliyeed (periodic table)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