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p:notesSz cx="6858000" cy="9144000"/>
  <p:embeddedFontLst>
    <p:embeddedFont>
      <p:font typeface="Lexend" panose="00000000000000000000"/>
      <p:regular r:id="rId30"/>
    </p:embeddedFont>
    <p:embeddedFont>
      <p:font typeface="Lexend Medium" panose="00000000000000000000"/>
      <p:regular r:id="rId31"/>
    </p:embeddedFont>
    <p:embeddedFont>
      <p:font typeface="Kalam" panose="02000000000000000000"/>
      <p:regular r:id="rId32"/>
    </p:embeddedFont>
    <p:embeddedFont>
      <p:font typeface="Lexend Light" panose="00000000000000000000"/>
      <p:regular r:id="rId33"/>
    </p:embeddedFont>
  </p:embeddedFontLst>
  <p:custDataLst>
    <p:tags r:id="rId29"/>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9" Type="http://schemas.openxmlformats.org/officeDocument/2006/relationships/tags" Target="tags/tag1.xml"/><Relationship Id="rId30" Type="http://schemas.openxmlformats.org/officeDocument/2006/relationships/font" Target="fonts/font1.fntdata"/><Relationship Id="rId31" Type="http://schemas.openxmlformats.org/officeDocument/2006/relationships/font" Target="fonts/font2.fntdata"/><Relationship Id="rId32" Type="http://schemas.openxmlformats.org/officeDocument/2006/relationships/font" Target="fonts/font3.fntdata"/><Relationship Id="rId33" Type="http://schemas.openxmlformats.org/officeDocument/2006/relationships/font" Target="fonts/font4.fntdata"/><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2" name="Shape 742"/>
        <p:cNvGrpSpPr/>
        <p:nvPr/>
      </p:nvGrpSpPr>
      <p:grpSpPr>
        <a:xfrm>
          <a:off x="0" y="0"/>
          <a:ext cx="0" cy="0"/>
        </a:xfrm>
      </p:grpSpPr>
      <p:sp>
        <p:nvSpPr>
          <p:cNvPr id="743" name="Google Shape;743;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44" name="Google Shape;744;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8" name="Shape 748"/>
        <p:cNvGrpSpPr/>
        <p:nvPr/>
      </p:nvGrpSpPr>
      <p:grpSpPr>
        <a:xfrm>
          <a:off x="0" y="0"/>
          <a:ext cx="0" cy="0"/>
        </a:xfrm>
      </p:grpSpPr>
      <p:sp>
        <p:nvSpPr>
          <p:cNvPr id="749" name="Google Shape;749;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0" name="Google Shape;750;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3" name="Shape 753"/>
        <p:cNvGrpSpPr/>
        <p:nvPr/>
      </p:nvGrpSpPr>
      <p:grpSpPr>
        <a:xfrm>
          <a:off x="0" y="0"/>
          <a:ext cx="0" cy="0"/>
        </a:xfrm>
      </p:grpSpPr>
      <p:sp>
        <p:nvSpPr>
          <p:cNvPr id="754" name="Google Shape;754;g29b9d546908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5" name="Google Shape;755;g29b9d546908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8" name="Shape 758"/>
        <p:cNvGrpSpPr/>
        <p:nvPr/>
      </p:nvGrpSpPr>
      <p:grpSpPr>
        <a:xfrm>
          <a:off x="0" y="0"/>
          <a:ext cx="0" cy="0"/>
        </a:xfrm>
      </p:grpSpPr>
      <p:sp>
        <p:nvSpPr>
          <p:cNvPr id="759" name="Google Shape;759;g29b9d546908_0_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0" name="Google Shape;760;g29b9d546908_0_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7" name="Shape 767"/>
        <p:cNvGrpSpPr/>
        <p:nvPr/>
      </p:nvGrpSpPr>
      <p:grpSpPr>
        <a:xfrm>
          <a:off x="0" y="0"/>
          <a:ext cx="0" cy="0"/>
        </a:xfrm>
      </p:grpSpPr>
      <p:sp>
        <p:nvSpPr>
          <p:cNvPr id="768" name="Google Shape;768;g29b9d546908_0_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9" name="Google Shape;769;g29b9d546908_0_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6" name="Shape 776"/>
        <p:cNvGrpSpPr/>
        <p:nvPr/>
      </p:nvGrpSpPr>
      <p:grpSpPr>
        <a:xfrm>
          <a:off x="0" y="0"/>
          <a:ext cx="0" cy="0"/>
        </a:xfrm>
      </p:grpSpPr>
      <p:sp>
        <p:nvSpPr>
          <p:cNvPr id="777" name="Google Shape;777;g29b9c4e5b66_0_2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8" name="Google Shape;778;g29b9c4e5b66_0_2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5" name="Shape 785"/>
        <p:cNvGrpSpPr/>
        <p:nvPr/>
      </p:nvGrpSpPr>
      <p:grpSpPr>
        <a:xfrm>
          <a:off x="0" y="0"/>
          <a:ext cx="0" cy="0"/>
        </a:xfrm>
      </p:grpSpPr>
      <p:sp>
        <p:nvSpPr>
          <p:cNvPr id="786" name="Google Shape;786;g29b9c4e5b66_0_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7" name="Google Shape;787;g29b9c4e5b66_0_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20" name="Shape 820"/>
        <p:cNvGrpSpPr/>
        <p:nvPr/>
      </p:nvGrpSpPr>
      <p:grpSpPr>
        <a:xfrm>
          <a:off x="0" y="0"/>
          <a:ext cx="0" cy="0"/>
        </a:xfrm>
      </p:grpSpPr>
      <p:sp>
        <p:nvSpPr>
          <p:cNvPr id="821" name="Google Shape;821;g29b9d546908_0_7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22" name="Google Shape;822;g29b9d546908_0_7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1" name="Shape 831"/>
        <p:cNvGrpSpPr/>
        <p:nvPr/>
      </p:nvGrpSpPr>
      <p:grpSpPr>
        <a:xfrm>
          <a:off x="0" y="0"/>
          <a:ext cx="0" cy="0"/>
        </a:xfrm>
      </p:grpSpPr>
      <p:sp>
        <p:nvSpPr>
          <p:cNvPr id="832" name="Google Shape;832;g29b9d546908_0_77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3" name="Google Shape;833;g29b9d546908_0_7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1" name="Shape 861"/>
        <p:cNvGrpSpPr/>
        <p:nvPr/>
      </p:nvGrpSpPr>
      <p:grpSpPr>
        <a:xfrm>
          <a:off x="0" y="0"/>
          <a:ext cx="0" cy="0"/>
        </a:xfrm>
      </p:grpSpPr>
      <p:sp>
        <p:nvSpPr>
          <p:cNvPr id="862" name="Google Shape;862;g29b9d546908_0_85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63" name="Google Shape;863;g29b9d546908_0_8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93" name="Shape 893"/>
        <p:cNvGrpSpPr/>
        <p:nvPr/>
      </p:nvGrpSpPr>
      <p:grpSpPr>
        <a:xfrm>
          <a:off x="0" y="0"/>
          <a:ext cx="0" cy="0"/>
        </a:xfrm>
      </p:grpSpPr>
      <p:sp>
        <p:nvSpPr>
          <p:cNvPr id="894" name="Google Shape;894;g2a297e00b02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5" name="Google Shape;895;g2a297e00b02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14" name="Shape 914"/>
        <p:cNvGrpSpPr/>
        <p:nvPr/>
      </p:nvGrpSpPr>
      <p:grpSpPr>
        <a:xfrm>
          <a:off x="0" y="0"/>
          <a:ext cx="0" cy="0"/>
        </a:xfrm>
      </p:grpSpPr>
      <p:sp>
        <p:nvSpPr>
          <p:cNvPr id="915" name="Google Shape;915;g29b9d546908_0_9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16" name="Google Shape;916;g29b9d546908_0_9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21" name="Shape 921"/>
        <p:cNvGrpSpPr/>
        <p:nvPr/>
      </p:nvGrpSpPr>
      <p:grpSpPr>
        <a:xfrm>
          <a:off x="0" y="0"/>
          <a:ext cx="0" cy="0"/>
        </a:xfrm>
      </p:grpSpPr>
      <p:sp>
        <p:nvSpPr>
          <p:cNvPr id="922" name="Google Shape;922;g29b9d546908_0_94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23" name="Google Shape;923;g29b9d546908_0_94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30" name="Shape 930"/>
        <p:cNvGrpSpPr/>
        <p:nvPr/>
      </p:nvGrpSpPr>
      <p:grpSpPr>
        <a:xfrm>
          <a:off x="0" y="0"/>
          <a:ext cx="0" cy="0"/>
        </a:xfrm>
      </p:grpSpPr>
      <p:sp>
        <p:nvSpPr>
          <p:cNvPr id="931" name="Google Shape;931;g29b9c4e5b66_0_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32" name="Google Shape;932;g29b9c4e5b66_0_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40" name="Shape 940"/>
        <p:cNvGrpSpPr/>
        <p:nvPr/>
      </p:nvGrpSpPr>
      <p:grpSpPr>
        <a:xfrm>
          <a:off x="0" y="0"/>
          <a:ext cx="0" cy="0"/>
        </a:xfrm>
      </p:grpSpPr>
      <p:sp>
        <p:nvSpPr>
          <p:cNvPr id="941" name="Google Shape;941;g29b9c4e5b66_0_6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42" name="Google Shape;942;g29b9c4e5b66_0_6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50" name="Shape 950"/>
        <p:cNvGrpSpPr/>
        <p:nvPr/>
      </p:nvGrpSpPr>
      <p:grpSpPr>
        <a:xfrm>
          <a:off x="0" y="0"/>
          <a:ext cx="0" cy="0"/>
        </a:xfrm>
      </p:grpSpPr>
      <p:sp>
        <p:nvSpPr>
          <p:cNvPr id="951" name="Google Shape;951;g29b9d546908_0_96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52" name="Google Shape;952;g29b9d546908_0_96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60" name="Shape 960"/>
        <p:cNvGrpSpPr/>
        <p:nvPr/>
      </p:nvGrpSpPr>
      <p:grpSpPr>
        <a:xfrm>
          <a:off x="0" y="0"/>
          <a:ext cx="0" cy="0"/>
        </a:xfrm>
      </p:grpSpPr>
      <p:sp>
        <p:nvSpPr>
          <p:cNvPr id="961" name="Google Shape;961;g29b9d546908_0_96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62" name="Google Shape;962;g29b9d546908_0_96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78" name="Shape 978"/>
        <p:cNvGrpSpPr/>
        <p:nvPr/>
      </p:nvGrpSpPr>
      <p:grpSpPr>
        <a:xfrm>
          <a:off x="0" y="0"/>
          <a:ext cx="0" cy="0"/>
        </a:xfrm>
      </p:grpSpPr>
      <p:sp>
        <p:nvSpPr>
          <p:cNvPr id="979" name="Google Shape;979;g2a3d18d7d6a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0" name="Google Shape;980;g2a3d18d7d6a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1" name="Shape 991"/>
        <p:cNvGrpSpPr/>
        <p:nvPr/>
      </p:nvGrpSpPr>
      <p:grpSpPr>
        <a:xfrm>
          <a:off x="0" y="0"/>
          <a:ext cx="0" cy="0"/>
        </a:xfrm>
      </p:grpSpPr>
      <p:sp>
        <p:nvSpPr>
          <p:cNvPr id="992" name="Google Shape;992;g29b9d546908_0_9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93" name="Google Shape;993;g29b9d546908_0_9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04" name="Shape 1004"/>
        <p:cNvGrpSpPr/>
        <p:nvPr/>
      </p:nvGrpSpPr>
      <p:grpSpPr>
        <a:xfrm>
          <a:off x="0" y="0"/>
          <a:ext cx="0" cy="0"/>
        </a:xfrm>
      </p:grpSpPr>
      <p:sp>
        <p:nvSpPr>
          <p:cNvPr id="1005" name="Google Shape;1005;g29b9d546908_0_99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6" name="Google Shape;1006;g29b9d546908_0_99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13" name="Shape 1013"/>
        <p:cNvGrpSpPr/>
        <p:nvPr/>
      </p:nvGrpSpPr>
      <p:grpSpPr>
        <a:xfrm>
          <a:off x="0" y="0"/>
          <a:ext cx="0" cy="0"/>
        </a:xfrm>
      </p:grpSpPr>
      <p:sp>
        <p:nvSpPr>
          <p:cNvPr id="1014" name="Google Shape;1014;g2a276566026_0_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15" name="Google Shape;1015;g2a276566026_0_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22" name="Shape 1022"/>
        <p:cNvGrpSpPr/>
        <p:nvPr/>
      </p:nvGrpSpPr>
      <p:grpSpPr>
        <a:xfrm>
          <a:off x="0" y="0"/>
          <a:ext cx="0" cy="0"/>
        </a:xfrm>
      </p:grpSpPr>
      <p:sp>
        <p:nvSpPr>
          <p:cNvPr id="1023" name="Google Shape;1023;g29b9c4e5b66_0_7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24" name="Google Shape;1024;g29b9c4e5b66_0_7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31" name="Shape 1031"/>
        <p:cNvGrpSpPr/>
        <p:nvPr/>
      </p:nvGrpSpPr>
      <p:grpSpPr>
        <a:xfrm>
          <a:off x="0" y="0"/>
          <a:ext cx="0" cy="0"/>
        </a:xfrm>
      </p:grpSpPr>
      <p:sp>
        <p:nvSpPr>
          <p:cNvPr id="1032" name="Google Shape;1032;g29c7c195841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3" name="Google Shape;1033;g29c7c195841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43" name="Shape 1043"/>
        <p:cNvGrpSpPr/>
        <p:nvPr/>
      </p:nvGrpSpPr>
      <p:grpSpPr>
        <a:xfrm>
          <a:off x="0" y="0"/>
          <a:ext cx="0" cy="0"/>
        </a:xfrm>
      </p:grpSpPr>
      <p:sp>
        <p:nvSpPr>
          <p:cNvPr id="1044" name="Google Shape;1044;g29b9d546908_0_101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45" name="Google Shape;1045;g29b9d546908_0_101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3" name="Shape 1053"/>
        <p:cNvGrpSpPr/>
        <p:nvPr/>
      </p:nvGrpSpPr>
      <p:grpSpPr>
        <a:xfrm>
          <a:off x="0" y="0"/>
          <a:ext cx="0" cy="0"/>
        </a:xfrm>
      </p:grpSpPr>
      <p:sp>
        <p:nvSpPr>
          <p:cNvPr id="1054" name="Google Shape;1054;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5" name="Google Shape;1055;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177375" y="7248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177375" y="248475"/>
            <a:ext cx="42414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825725" y="248475"/>
            <a:ext cx="40128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177375" y="30535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825725" y="7248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498516" y="1415817"/>
            <a:ext cx="1745270" cy="1430724"/>
            <a:chOff x="2642961" y="1644312"/>
            <a:chExt cx="1454634" cy="1195657"/>
          </a:xfrm>
        </p:grpSpPr>
        <p:pic>
          <p:nvPicPr>
            <p:cNvPr id="101" name="Google Shape;101;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4" name="Google Shape;104;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5" name="Google Shape;105;p12"/>
          <p:cNvPicPr preferRelativeResize="0"/>
          <p:nvPr/>
        </p:nvPicPr>
        <p:blipFill>
          <a:blip r:embed="rId5">
            <a:alphaModFix/>
          </a:blip>
          <a:srcRect l="3911" b="5222"/>
          <a:stretch>
            <a:fillRect/>
          </a:stretch>
        </p:blipFill>
        <p:spPr>
          <a:xfrm>
            <a:off x="1252313" y="3417350"/>
            <a:ext cx="2057336" cy="1195675"/>
          </a:xfrm>
          <a:prstGeom prst="rect">
            <a:avLst/>
          </a:prstGeom>
          <a:noFill/>
          <a:ln>
            <a:noFill/>
          </a:ln>
        </p:spPr>
      </p:pic>
      <p:pic>
        <p:nvPicPr>
          <p:cNvPr id="106" name="Google Shape;106;p12"/>
          <p:cNvPicPr preferRelativeResize="0"/>
          <p:nvPr/>
        </p:nvPicPr>
        <p:blipFill>
          <a:blip r:embed="rId6">
            <a:alphaModFix/>
          </a:blip>
          <a:stretch>
            <a:fillRect/>
          </a:stretch>
        </p:blipFill>
        <p:spPr>
          <a:xfrm>
            <a:off x="246350" y="1549488"/>
            <a:ext cx="2057324" cy="1163398"/>
          </a:xfrm>
          <a:prstGeom prst="rect">
            <a:avLst/>
          </a:prstGeom>
          <a:noFill/>
          <a:ln>
            <a:noFill/>
          </a:ln>
          <a:effectLst>
            <a:outerShdw blurRad="57150" dist="19050" dir="5400000" algn="bl" rotWithShape="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52" name="Google Shape;652;p48"/>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653" name="Google Shape;653;p48"/>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54" name="Google Shape;654;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5" name="Google Shape;655;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61" name="Google Shape;661;p49"/>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662" name="Google Shape;662;p49"/>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63" name="Google Shape;663;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69" name="Google Shape;669;p50"/>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670" name="Google Shape;670;p50"/>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71" name="Google Shape;671;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77" name="Google Shape;677;p51"/>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678" name="Google Shape;678;p51"/>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679" name="Google Shape;679;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84" name="Google Shape;684;p52"/>
          <p:cNvSpPr txBox="1"/>
          <p:nvPr/>
        </p:nvSpPr>
        <p:spPr>
          <a:xfrm>
            <a:off x="324000" y="45525"/>
            <a:ext cx="10920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685" name="Google Shape;685;p52"/>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86" name="Google Shape;686;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693" name="Google Shape;693;p53"/>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694" name="Google Shape;694;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5" name="Google Shape;695;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701" name="Google Shape;701;p54"/>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702" name="Google Shape;702;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3" name="Google Shape;703;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09" name="Google Shape;709;p55"/>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710" name="Google Shape;710;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11" name="Google Shape;711;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157525"/>
            <a:ext cx="5741400" cy="3828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157525"/>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image" Target="../media/image42.png"/><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4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4.png"/><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6.jpeg"/><Relationship Id="rId4" Type="http://schemas.openxmlformats.org/officeDocument/2006/relationships/image" Target="../media/image4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6" Type="http://schemas.openxmlformats.org/officeDocument/2006/relationships/image" Target="../media/image51.jpeg"/><Relationship Id="rId7" Type="http://schemas.openxmlformats.org/officeDocument/2006/relationships/image" Target="../media/image52.jpeg"/><Relationship Id="rId8" Type="http://schemas.openxmlformats.org/officeDocument/2006/relationships/image" Target="../media/image39.png"/><Relationship Id="rId9" Type="http://schemas.openxmlformats.org/officeDocument/2006/relationships/image" Target="../media/image5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50.jpeg"/><Relationship Id="rId4" Type="http://schemas.openxmlformats.org/officeDocument/2006/relationships/image" Target="../media/image39.png"/><Relationship Id="rId5" Type="http://schemas.openxmlformats.org/officeDocument/2006/relationships/image" Target="../media/image51.jpeg"/><Relationship Id="rId6" Type="http://schemas.openxmlformats.org/officeDocument/2006/relationships/image" Target="../media/image48.jpeg"/><Relationship Id="rId7" Type="http://schemas.openxmlformats.org/officeDocument/2006/relationships/image" Target="../media/image49.jpeg"/><Relationship Id="rId8" Type="http://schemas.openxmlformats.org/officeDocument/2006/relationships/image" Target="../media/image52.jpeg"/><Relationship Id="rId9" Type="http://schemas.openxmlformats.org/officeDocument/2006/relationships/image" Target="../media/image5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1.xml"/><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69.png"/><Relationship Id="rId9" Type="http://schemas.openxmlformats.org/officeDocument/2006/relationships/image" Target="../media/image70.png"/><Relationship Id="rId10" Type="http://schemas.openxmlformats.org/officeDocument/2006/relationships/image" Target="../media/image71.png"/><Relationship Id="rId11" Type="http://schemas.openxmlformats.org/officeDocument/2006/relationships/image" Target="../media/image72.png"/><Relationship Id="rId12" Type="http://schemas.openxmlformats.org/officeDocument/2006/relationships/image" Target="../media/image73.png"/><Relationship Id="rId13" Type="http://schemas.openxmlformats.org/officeDocument/2006/relationships/image" Target="../media/image7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59.jpeg"/><Relationship Id="rId4" Type="http://schemas.openxmlformats.org/officeDocument/2006/relationships/image" Target="../media/image6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6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7.xml"/><Relationship Id="rId3" Type="http://schemas.openxmlformats.org/officeDocument/2006/relationships/image" Target="../media/image6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9.xml"/><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image" Target="../media/image6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6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61.jpeg"/><Relationship Id="rId4" Type="http://schemas.openxmlformats.org/officeDocument/2006/relationships/image" Target="../media/image6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3.xml"/><Relationship Id="rId3" Type="http://schemas.openxmlformats.org/officeDocument/2006/relationships/image" Target="../media/image6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4.xml"/><Relationship Id="rId3"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45" name="Shape 745"/>
        <p:cNvGrpSpPr/>
        <p:nvPr/>
      </p:nvGrpSpPr>
      <p:grpSpPr>
        <a:xfrm>
          <a:off x="0" y="0"/>
          <a:ext cx="0" cy="0"/>
        </a:xfrm>
      </p:grpSpPr>
      <p:sp>
        <p:nvSpPr>
          <p:cNvPr id="746" name="Google Shape;746;p62"/>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Heredity (Heredity)</a:t>
            </a:r>
            <a:endParaRPr/>
          </a:p>
        </p:txBody>
      </p:sp>
      <p:sp>
        <p:nvSpPr>
          <p:cNvPr id="747" name="Google Shape;747;p62"/>
          <p:cNvSpPr txBox="1"/>
          <p:nvPr>
            <p:ph type="subTitle" idx="1"/>
          </p:nvPr>
        </p:nvSpPr>
        <p:spPr>
          <a:xfrm>
            <a:off x="890225" y="4327975"/>
            <a:ext cx="57927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Heredity iyo DNA (Heredity and DNA)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1" name="Shape 751"/>
        <p:cNvGrpSpPr/>
        <p:nvPr/>
      </p:nvGrpSpPr>
      <p:grpSpPr>
        <a:xfrm>
          <a:off x="0" y="0"/>
          <a:ext cx="0" cy="0"/>
        </a:xfrm>
      </p:grpSpPr>
      <p:sp>
        <p:nvSpPr>
          <p:cNvPr id="752" name="Google Shape;752;p63"/>
          <p:cNvSpPr txBox="1"/>
          <p:nvPr/>
        </p:nvSpPr>
        <p:spPr>
          <a:xfrm>
            <a:off x="5578975" y="724425"/>
            <a:ext cx="1928100" cy="369300"/>
          </a:xfrm>
          <a:prstGeom prst="rect">
            <a:avLst/>
          </a:prstGeom>
          <a:noFill/>
          <a:ln>
            <a:noFill/>
          </a:ln>
        </p:spPr>
        <p:txBody>
          <a:bodyPr spcFirstLastPara="1" wrap="square" lIns="91425" tIns="91425" rIns="91425" bIns="91425" anchor="t" anchorCtr="0">
            <a:normAutofit/>
          </a:bodyPr>
          <a:lstStyle/>
          <a:p>
            <a:pPr marL="0" marR="0" lvl="0" indent="0" algn="ctr"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loo isticmaalo darasyada Oak (how to use Oak lessons)</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6" name="Shape 756"/>
        <p:cNvGrpSpPr/>
        <p:nvPr/>
      </p:nvGrpSpPr>
      <p:grpSpPr>
        <a:xfrm>
          <a:off x="0" y="0"/>
          <a:ext cx="0" cy="0"/>
        </a:xfrm>
      </p:grpSpPr>
      <p:sp>
        <p:nvSpPr>
          <p:cNvPr id="757" name="Google Shape;757;p64"/>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ct val="0"/>
              </a:spcAft>
              <a:buNone/>
            </a:pPr>
            <a:r>
              <a:rPr lang="en-GB" sz="1800">
                <a:latin typeface="Lexend"/>
              </a:rPr>
              <a:t>Waxaan qeexi karaa waxa loola jeedo heredity iyo sababta ubadku inta badan ugu ekaato waalidkood.</a:t>
            </a:r>
            <a:endParaRPr sz="2200"/>
          </a:p>
          <a:p>
            <a:pPr marL="0" lvl="0" indent="0" algn="l" rtl="0">
              <a:spcBef>
                <a:spcPts val="1000"/>
              </a:spcBef>
              <a:spcAft>
                <a:spcPts val="1000"/>
              </a:spcAft>
              <a:buNone/>
            </a:pPr>
            <a:r>
              <a:rPr lang="en-GB">
                <a:latin typeface="Lexend"/>
              </a:rPr>
              <a:t> </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1" name="Shape 761"/>
        <p:cNvGrpSpPr/>
        <p:nvPr/>
      </p:nvGrpSpPr>
      <p:grpSpPr>
        <a:xfrm>
          <a:off x="0" y="0"/>
          <a:ext cx="0" cy="0"/>
        </a:xfrm>
      </p:grpSpPr>
      <p:sp>
        <p:nvSpPr>
          <p:cNvPr id="762" name="Google Shape;762;p65"/>
          <p:cNvSpPr txBox="1"/>
          <p:nvPr>
            <p:ph type="subTitle" idx="1"/>
          </p:nvPr>
        </p:nvSpPr>
        <p:spPr>
          <a:xfrm>
            <a:off x="324000" y="810000"/>
            <a:ext cx="22035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taranka (reproduction)</a:t>
            </a:r>
            <a:endParaRPr/>
          </a:p>
        </p:txBody>
      </p:sp>
      <p:sp>
        <p:nvSpPr>
          <p:cNvPr id="763" name="Google Shape;763;p65"/>
          <p:cNvSpPr txBox="1"/>
          <p:nvPr>
            <p:ph type="subTitle" idx="3"/>
          </p:nvPr>
        </p:nvSpPr>
        <p:spPr>
          <a:xfrm>
            <a:off x="324000" y="1648200"/>
            <a:ext cx="22035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ubadka (offspring)</a:t>
            </a:r>
            <a:endParaRPr/>
          </a:p>
        </p:txBody>
      </p:sp>
      <p:sp>
        <p:nvSpPr>
          <p:cNvPr id="764" name="Google Shape;764;p65"/>
          <p:cNvSpPr txBox="1"/>
          <p:nvPr>
            <p:ph type="subTitle" idx="5"/>
          </p:nvPr>
        </p:nvSpPr>
        <p:spPr>
          <a:xfrm>
            <a:off x="324000" y="3324600"/>
            <a:ext cx="22035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heredity (heredity)</a:t>
            </a:r>
            <a:endParaRPr/>
          </a:p>
        </p:txBody>
      </p:sp>
      <p:sp>
        <p:nvSpPr>
          <p:cNvPr id="765" name="Google Shape;765;p65"/>
          <p:cNvSpPr txBox="1"/>
          <p:nvPr>
            <p:ph type="subTitle" idx="9"/>
          </p:nvPr>
        </p:nvSpPr>
        <p:spPr>
          <a:xfrm>
            <a:off x="324000" y="2486400"/>
            <a:ext cx="22035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dhaxalka (inherit)</a:t>
            </a:r>
            <a:endParaRPr/>
          </a:p>
        </p:txBody>
      </p:sp>
      <p:sp>
        <p:nvSpPr>
          <p:cNvPr id="766" name="Google Shape;766;p65"/>
          <p:cNvSpPr txBox="1"/>
          <p:nvPr>
            <p:ph type="subTitle" idx="5"/>
          </p:nvPr>
        </p:nvSpPr>
        <p:spPr>
          <a:xfrm>
            <a:off x="324000" y="4162800"/>
            <a:ext cx="22035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kala duwanaanshaha (variation)</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0" name="Shape 770"/>
        <p:cNvGrpSpPr/>
        <p:nvPr/>
      </p:nvGrpSpPr>
      <p:grpSpPr>
        <a:xfrm>
          <a:off x="0" y="0"/>
          <a:ext cx="0" cy="0"/>
        </a:xfrm>
      </p:grpSpPr>
      <p:sp>
        <p:nvSpPr>
          <p:cNvPr id="771" name="Google Shape;771;p66"/>
          <p:cNvSpPr txBox="1"/>
          <p:nvPr>
            <p:ph type="subTitle" idx="1"/>
          </p:nvPr>
        </p:nvSpPr>
        <p:spPr>
          <a:xfrm>
            <a:off x="304200" y="810000"/>
            <a:ext cx="78738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Taranku waa habka samaynta ubadka.</a:t>
            </a:r>
            <a:r>
              <a:rPr lang="en-GB" b="0">
                <a:latin typeface="Lexend"/>
              </a:rPr>
              <a:t/>
            </a:r>
            <a:endParaRPr b="0"/>
          </a:p>
        </p:txBody>
      </p:sp>
      <p:sp>
        <p:nvSpPr>
          <p:cNvPr id="772" name="Google Shape;772;p66"/>
          <p:cNvSpPr txBox="1"/>
          <p:nvPr>
            <p:ph type="subTitle" idx="3"/>
          </p:nvPr>
        </p:nvSpPr>
        <p:spPr>
          <a:xfrm>
            <a:off x="304200" y="1338856"/>
            <a:ext cx="82308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0">
                <a:latin typeface="Lexend"/>
              </a:rPr>
              <a:t>Ubadka noole (organism) waa kuwa yar ee la soo saaro ka dib taranka.</a:t>
            </a:r>
            <a:r>
              <a:rPr lang="en-GB">
                <a:latin typeface="Lexend"/>
              </a:rPr>
              <a:t/>
            </a:r>
            <a:r>
              <a:rPr lang="en-GB" b="0">
                <a:latin typeface="Lexend"/>
              </a:rPr>
              <a:t/>
            </a:r>
            <a:endParaRPr b="0"/>
          </a:p>
        </p:txBody>
      </p:sp>
      <p:sp>
        <p:nvSpPr>
          <p:cNvPr id="773" name="Google Shape;773;p66"/>
          <p:cNvSpPr txBox="1"/>
          <p:nvPr>
            <p:ph type="subTitle" idx="5"/>
          </p:nvPr>
        </p:nvSpPr>
        <p:spPr>
          <a:xfrm>
            <a:off x="304200" y="2221713"/>
            <a:ext cx="83367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0">
                <a:latin typeface="Lexend"/>
              </a:rPr>
              <a:t>Ubadku waxay dhaxlaan isku darka astaamaha labada waalid.</a:t>
            </a:r>
            <a:r>
              <a:rPr lang="en-GB">
                <a:latin typeface="Lexend"/>
              </a:rPr>
              <a:t/>
            </a:r>
            <a:r>
              <a:rPr lang="en-GB" b="0">
                <a:latin typeface="Lexend"/>
              </a:rPr>
              <a:t/>
            </a:r>
            <a:r>
              <a:rPr lang="en-GB">
                <a:latin typeface="Lexend"/>
              </a:rPr>
              <a:t/>
            </a:r>
            <a:r>
              <a:rPr lang="en-GB" b="0">
                <a:latin typeface="Lexend"/>
              </a:rPr>
              <a:t/>
            </a:r>
            <a:endParaRPr b="0"/>
          </a:p>
        </p:txBody>
      </p:sp>
      <p:sp>
        <p:nvSpPr>
          <p:cNvPr id="774" name="Google Shape;774;p66"/>
          <p:cNvSpPr txBox="1"/>
          <p:nvPr>
            <p:ph type="subTitle" idx="9"/>
          </p:nvPr>
        </p:nvSpPr>
        <p:spPr>
          <a:xfrm>
            <a:off x="321150" y="3118119"/>
            <a:ext cx="82971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Heredity waa habka loo gudbiyo astaamaha shakhsiyaadka ilaa ubadka, iyada oo loo marayo taranka.</a:t>
            </a:r>
            <a:r>
              <a:rPr lang="en-GB" b="0">
                <a:latin typeface="Lexend"/>
              </a:rPr>
              <a:t/>
            </a:r>
            <a:endParaRPr/>
          </a:p>
        </p:txBody>
      </p:sp>
      <p:sp>
        <p:nvSpPr>
          <p:cNvPr id="775" name="Google Shape;775;p66"/>
          <p:cNvSpPr txBox="1"/>
          <p:nvPr>
            <p:ph type="subTitle" idx="9"/>
          </p:nvPr>
        </p:nvSpPr>
        <p:spPr>
          <a:xfrm>
            <a:off x="304200" y="3987425"/>
            <a:ext cx="82971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0">
                <a:latin typeface="Lexend"/>
              </a:rPr>
              <a:t>Farqiga u dhexeeya shakhsiyaadka isku nooca ah waxaa loo yaqaan variation.</a:t>
            </a:r>
            <a:r>
              <a:rPr lang="en-GB">
                <a:latin typeface="Lexend"/>
              </a:rPr>
              <a:t/>
            </a:r>
            <a:r>
              <a:rPr lang="en-GB" b="0">
                <a:latin typeface="Lexend"/>
              </a:rPr>
              <a:t/>
            </a:r>
            <a:endParaRPr b="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9" name="Shape 779"/>
        <p:cNvGrpSpPr/>
        <p:nvPr/>
      </p:nvGrpSpPr>
      <p:grpSpPr>
        <a:xfrm>
          <a:off x="0" y="0"/>
          <a:ext cx="0" cy="0"/>
        </a:xfrm>
      </p:grpSpPr>
      <p:sp>
        <p:nvSpPr>
          <p:cNvPr id="780" name="Google Shape;780;p67"/>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Samaynta ubadka</a:t>
            </a:r>
            <a:endParaRPr/>
          </a:p>
        </p:txBody>
      </p:sp>
      <p:sp>
        <p:nvSpPr>
          <p:cNvPr id="781" name="Google Shape;781;p67"/>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Astaamaha la dhaxlo</a:t>
            </a:r>
            <a:endParaRPr/>
          </a:p>
        </p:txBody>
      </p:sp>
      <p:sp>
        <p:nvSpPr>
          <p:cNvPr id="782" name="Google Shape;782;p67"/>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Kala duwanaanshaha ubadka</a:t>
            </a:r>
            <a:endParaRPr/>
          </a:p>
        </p:txBody>
      </p:sp>
      <p:sp>
        <p:nvSpPr>
          <p:cNvPr id="783" name="Google Shape;783;p67"/>
          <p:cNvSpPr txBox="1"/>
          <p:nvPr>
            <p:ph type="title" idx="4"/>
          </p:nvPr>
        </p:nvSpPr>
        <p:spPr>
          <a:xfrm>
            <a:off x="324000" y="7237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Heredity (Heredity)</a:t>
            </a:r>
            <a:endParaRPr sz="2200"/>
          </a:p>
        </p:txBody>
      </p:sp>
      <p:pic>
        <p:nvPicPr>
          <p:cNvPr id="784" name="Google Shape;784;p67"/>
          <p:cNvPicPr preferRelativeResize="0"/>
          <p:nvPr/>
        </p:nvPicPr>
        <p:blipFill>
          <a:blip r:embed="rId3">
            <a:alphaModFix/>
          </a:blip>
          <a:stretch>
            <a:fillRect/>
          </a:stretch>
        </p:blipFill>
        <p:spPr>
          <a:xfrm>
            <a:off x="420825" y="1741000"/>
            <a:ext cx="450575" cy="446750"/>
          </a:xfrm>
          <a:prstGeom prst="rect">
            <a:avLst/>
          </a:prstGeom>
          <a:noFill/>
          <a:ln>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8" name="Shape 788"/>
        <p:cNvGrpSpPr/>
        <p:nvPr/>
      </p:nvGrpSpPr>
      <p:grpSpPr>
        <a:xfrm>
          <a:off x="0" y="0"/>
          <a:ext cx="0" cy="0"/>
        </a:xfrm>
      </p:grpSpPr>
      <p:sp>
        <p:nvSpPr>
          <p:cNvPr id="789" name="Google Shape;789;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Samaynta ubadka</a:t>
            </a:r>
            <a:endParaRPr/>
          </a:p>
        </p:txBody>
      </p:sp>
      <p:sp>
        <p:nvSpPr>
          <p:cNvPr id="790" name="Google Shape;790;p68"/>
          <p:cNvSpPr txBox="1"/>
          <p:nvPr>
            <p:ph type="body" idx="1"/>
          </p:nvPr>
        </p:nvSpPr>
        <p:spPr>
          <a:xfrm>
            <a:off x="324000" y="787800"/>
            <a:ext cx="6588000" cy="754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b="1">
                <a:latin typeface="Lexend"/>
              </a:rPr>
              <a:t>Taranku waa mid ka mid ah hababka caadiga ah ee noolaha (organisms).</a:t>
            </a:r>
            <a:r>
              <a:rPr lang="en-GB" sz="1100">
                <a:latin typeface="Lexend"/>
              </a:rPr>
              <a:t/>
            </a:r>
            <a:endParaRPr sz="900">
              <a:solidFill>
                <a:srgbClr val="434343"/>
              </a:solidFill>
            </a:endParaRPr>
          </a:p>
          <a:p>
            <a:pPr marL="0" lvl="0" indent="0" algn="l" rtl="0">
              <a:lnSpc>
                <a:spcPct val="100000"/>
              </a:lnSpc>
              <a:spcBef>
                <a:spcPct val="0"/>
              </a:spcBef>
              <a:spcAft>
                <a:spcPct val="0"/>
              </a:spcAft>
              <a:buNone/>
            </a:pPr>
            <a:endParaRPr sz="900">
              <a:solidFill>
                <a:srgbClr val="434343"/>
              </a:solidFill>
            </a:endParaRPr>
          </a:p>
        </p:txBody>
      </p:sp>
      <p:grpSp>
        <p:nvGrpSpPr>
          <p:cNvPr id="791" name="Google Shape;791;p68"/>
          <p:cNvGrpSpPr/>
          <p:nvPr/>
        </p:nvGrpSpPr>
        <p:grpSpPr>
          <a:xfrm>
            <a:off x="182013" y="2160000"/>
            <a:ext cx="3005575" cy="2468850"/>
            <a:chOff x="429725" y="2515850"/>
            <a:chExt cx="3005575" cy="2468850"/>
          </a:xfrm>
        </p:grpSpPr>
        <p:grpSp>
          <p:nvGrpSpPr>
            <p:cNvPr id="792" name="Google Shape;792;p68"/>
            <p:cNvGrpSpPr/>
            <p:nvPr/>
          </p:nvGrpSpPr>
          <p:grpSpPr>
            <a:xfrm>
              <a:off x="429725" y="2699999"/>
              <a:ext cx="2688195" cy="2284701"/>
              <a:chOff x="429725" y="2699999"/>
              <a:chExt cx="2688195" cy="2284701"/>
            </a:xfrm>
          </p:grpSpPr>
          <p:sp>
            <p:nvSpPr>
              <p:cNvPr id="793" name="Google Shape;793;p68"/>
              <p:cNvSpPr txBox="1"/>
              <p:nvPr/>
            </p:nvSpPr>
            <p:spPr>
              <a:xfrm>
                <a:off x="429725" y="4555100"/>
                <a:ext cx="2406600" cy="429600"/>
              </a:xfrm>
              <a:prstGeom prst="rect">
                <a:avLst/>
              </a:prstGeom>
              <a:noFill/>
              <a:ln>
                <a:noFill/>
              </a:ln>
            </p:spPr>
            <p:txBody>
              <a:bodyPr spcFirstLastPara="1" wrap="square" lIns="91425" tIns="91425" rIns="91425" bIns="91425" anchor="t" anchorCtr="0">
                <a:noAutofit/>
              </a:bodyPr>
              <a:lstStyle/>
              <a:p>
                <a:pPr marL="0" lvl="0" indent="0" algn="l" rtl="0">
                  <a:spcBef>
                    <a:spcPct val="0"/>
                  </a:spcBef>
                  <a:spcAft>
                    <a:spcPct val="0"/>
                  </a:spcAft>
                  <a:buNone/>
                </a:pPr>
                <a:endParaRPr sz="2200">
                  <a:solidFill>
                    <a:schemeClr val="dk1"/>
                  </a:solidFill>
                  <a:latin typeface="Lexend"/>
                  <a:ea typeface="Lexend"/>
                  <a:cs typeface="Lexend"/>
                  <a:sym typeface="Lexend"/>
                </a:endParaRPr>
              </a:p>
            </p:txBody>
          </p:sp>
          <p:grpSp>
            <p:nvGrpSpPr>
              <p:cNvPr id="794" name="Google Shape;794;p68"/>
              <p:cNvGrpSpPr/>
              <p:nvPr/>
            </p:nvGrpSpPr>
            <p:grpSpPr>
              <a:xfrm>
                <a:off x="1123001" y="2699999"/>
                <a:ext cx="1994919" cy="1701564"/>
                <a:chOff x="4382550" y="2899125"/>
                <a:chExt cx="1496339" cy="1374224"/>
              </a:xfrm>
            </p:grpSpPr>
            <p:pic>
              <p:nvPicPr>
                <p:cNvPr id="795" name="Google Shape;795;p68"/>
                <p:cNvPicPr preferRelativeResize="0"/>
                <p:nvPr/>
              </p:nvPicPr>
              <p:blipFill>
                <a:blip r:embed="rId3">
                  <a:alphaModFix/>
                </a:blip>
                <a:srcRect l="39535" r="15782" b="61303"/>
                <a:stretch>
                  <a:fillRect/>
                </a:stretch>
              </p:blipFill>
              <p:spPr>
                <a:xfrm>
                  <a:off x="4768525" y="2899125"/>
                  <a:ext cx="835825" cy="681749"/>
                </a:xfrm>
                <a:prstGeom prst="rect">
                  <a:avLst/>
                </a:prstGeom>
                <a:noFill/>
                <a:ln>
                  <a:noFill/>
                </a:ln>
              </p:spPr>
            </p:pic>
            <p:pic>
              <p:nvPicPr>
                <p:cNvPr id="796" name="Google Shape;796;p68"/>
                <p:cNvPicPr preferRelativeResize="0"/>
                <p:nvPr/>
              </p:nvPicPr>
              <p:blipFill>
                <a:blip r:embed="rId3">
                  <a:alphaModFix/>
                </a:blip>
                <a:srcRect l="86571" t="57653" r="-3998" b="11696"/>
                <a:stretch>
                  <a:fillRect/>
                </a:stretch>
              </p:blipFill>
              <p:spPr>
                <a:xfrm>
                  <a:off x="5552913" y="3404225"/>
                  <a:ext cx="325976" cy="540001"/>
                </a:xfrm>
                <a:prstGeom prst="rect">
                  <a:avLst/>
                </a:prstGeom>
                <a:noFill/>
                <a:ln>
                  <a:noFill/>
                </a:ln>
              </p:spPr>
            </p:pic>
            <p:pic>
              <p:nvPicPr>
                <p:cNvPr id="797" name="Google Shape;797;p68"/>
                <p:cNvPicPr preferRelativeResize="0"/>
                <p:nvPr/>
              </p:nvPicPr>
              <p:blipFill>
                <a:blip r:embed="rId3">
                  <a:alphaModFix/>
                </a:blip>
                <a:srcRect t="22799" r="79746" b="35679"/>
                <a:stretch>
                  <a:fillRect/>
                </a:stretch>
              </p:blipFill>
              <p:spPr>
                <a:xfrm>
                  <a:off x="4382550" y="3308487"/>
                  <a:ext cx="378876" cy="731476"/>
                </a:xfrm>
                <a:prstGeom prst="rect">
                  <a:avLst/>
                </a:prstGeom>
                <a:noFill/>
                <a:ln>
                  <a:noFill/>
                </a:ln>
              </p:spPr>
            </p:pic>
            <p:pic>
              <p:nvPicPr>
                <p:cNvPr id="798" name="Google Shape;798;p68"/>
                <p:cNvPicPr preferRelativeResize="0"/>
                <p:nvPr/>
              </p:nvPicPr>
              <p:blipFill>
                <a:blip r:embed="rId3">
                  <a:alphaModFix/>
                </a:blip>
                <a:srcRect l="11901" t="82794" r="22417"/>
                <a:stretch>
                  <a:fillRect/>
                </a:stretch>
              </p:blipFill>
              <p:spPr>
                <a:xfrm>
                  <a:off x="4710025" y="3999411"/>
                  <a:ext cx="1110375" cy="273938"/>
                </a:xfrm>
                <a:prstGeom prst="rect">
                  <a:avLst/>
                </a:prstGeom>
                <a:noFill/>
                <a:ln>
                  <a:noFill/>
                </a:ln>
              </p:spPr>
            </p:pic>
          </p:grpSp>
          <p:cxnSp>
            <p:nvCxnSpPr>
              <p:cNvPr id="799" name="Google Shape;799;p68"/>
              <p:cNvCxnSpPr/>
              <p:nvPr/>
            </p:nvCxnSpPr>
            <p:spPr>
              <a:xfrm rot="10800000" flipH="1">
                <a:off x="1383935" y="2958729"/>
                <a:ext cx="329400" cy="256500"/>
              </a:xfrm>
              <a:prstGeom prst="straightConnector1">
                <a:avLst/>
              </a:prstGeom>
              <a:noFill/>
              <a:ln w="28575" cap="flat" cmpd="sng">
                <a:solidFill>
                  <a:schemeClr val="accent4"/>
                </a:solidFill>
                <a:prstDash val="solid"/>
                <a:round/>
                <a:headEnd type="none" w="med" len="med"/>
                <a:tailEnd type="triangle" w="med" len="med"/>
              </a:ln>
            </p:spPr>
          </p:cxnSp>
          <p:cxnSp>
            <p:nvCxnSpPr>
              <p:cNvPr id="800" name="Google Shape;800;p68"/>
              <p:cNvCxnSpPr/>
              <p:nvPr/>
            </p:nvCxnSpPr>
            <p:spPr>
              <a:xfrm flipH="1">
                <a:off x="2800000" y="3736175"/>
                <a:ext cx="125400" cy="359400"/>
              </a:xfrm>
              <a:prstGeom prst="straightConnector1">
                <a:avLst/>
              </a:prstGeom>
              <a:noFill/>
              <a:ln w="28575" cap="flat" cmpd="sng">
                <a:solidFill>
                  <a:schemeClr val="accent4"/>
                </a:solidFill>
                <a:prstDash val="solid"/>
                <a:round/>
                <a:headEnd type="none" w="med" len="med"/>
                <a:tailEnd type="triangle" w="med" len="med"/>
              </a:ln>
            </p:spPr>
          </p:cxnSp>
          <p:cxnSp>
            <p:nvCxnSpPr>
              <p:cNvPr id="801" name="Google Shape;801;p68"/>
              <p:cNvCxnSpPr>
                <a:stCxn id="798" idx="1"/>
              </p:cNvCxnSpPr>
              <p:nvPr/>
            </p:nvCxnSpPr>
            <p:spPr>
              <a:xfrm rot="10800000">
                <a:off x="1400291" y="4006667"/>
                <a:ext cx="159300" cy="225300"/>
              </a:xfrm>
              <a:prstGeom prst="straightConnector1">
                <a:avLst/>
              </a:prstGeom>
              <a:noFill/>
              <a:ln w="28575" cap="flat" cmpd="sng">
                <a:solidFill>
                  <a:schemeClr val="accent4"/>
                </a:solidFill>
                <a:prstDash val="solid"/>
                <a:round/>
                <a:headEnd type="none" w="med" len="med"/>
                <a:tailEnd type="triangle" w="med" len="med"/>
              </a:ln>
            </p:spPr>
          </p:cxnSp>
          <p:cxnSp>
            <p:nvCxnSpPr>
              <p:cNvPr id="802" name="Google Shape;802;p68"/>
              <p:cNvCxnSpPr>
                <a:endCxn id="796" idx="0"/>
              </p:cNvCxnSpPr>
              <p:nvPr/>
            </p:nvCxnSpPr>
            <p:spPr>
              <a:xfrm>
                <a:off x="2689724" y="2999913"/>
                <a:ext cx="210900" cy="325500"/>
              </a:xfrm>
              <a:prstGeom prst="straightConnector1">
                <a:avLst/>
              </a:prstGeom>
              <a:noFill/>
              <a:ln w="28575" cap="flat" cmpd="sng">
                <a:solidFill>
                  <a:schemeClr val="accent3"/>
                </a:solidFill>
                <a:prstDash val="solid"/>
                <a:round/>
                <a:headEnd type="none" w="med" len="med"/>
                <a:tailEnd type="triangle" w="med" len="med"/>
              </a:ln>
            </p:spPr>
          </p:cxnSp>
        </p:grpSp>
        <p:sp>
          <p:nvSpPr>
            <p:cNvPr id="803" name="Google Shape;803;p68"/>
            <p:cNvSpPr/>
            <p:nvPr/>
          </p:nvSpPr>
          <p:spPr>
            <a:xfrm>
              <a:off x="844200" y="2515850"/>
              <a:ext cx="2591100" cy="2097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804" name="Google Shape;804;p68"/>
          <p:cNvGrpSpPr/>
          <p:nvPr/>
        </p:nvGrpSpPr>
        <p:grpSpPr>
          <a:xfrm>
            <a:off x="3609550" y="2159988"/>
            <a:ext cx="2591100" cy="2097900"/>
            <a:chOff x="4403850" y="2515838"/>
            <a:chExt cx="2591100" cy="2097900"/>
          </a:xfrm>
        </p:grpSpPr>
        <p:grpSp>
          <p:nvGrpSpPr>
            <p:cNvPr id="805" name="Google Shape;805;p68"/>
            <p:cNvGrpSpPr/>
            <p:nvPr/>
          </p:nvGrpSpPr>
          <p:grpSpPr>
            <a:xfrm>
              <a:off x="4471700" y="2783425"/>
              <a:ext cx="2455424" cy="1618126"/>
              <a:chOff x="4471700" y="2783425"/>
              <a:chExt cx="2455424" cy="1618126"/>
            </a:xfrm>
          </p:grpSpPr>
          <p:pic>
            <p:nvPicPr>
              <p:cNvPr id="806" name="Google Shape;806;p68"/>
              <p:cNvPicPr preferRelativeResize="0"/>
              <p:nvPr/>
            </p:nvPicPr>
            <p:blipFill>
              <a:blip r:embed="rId4">
                <a:alphaModFix/>
              </a:blip>
              <a:stretch>
                <a:fillRect/>
              </a:stretch>
            </p:blipFill>
            <p:spPr>
              <a:xfrm>
                <a:off x="4471700" y="2783425"/>
                <a:ext cx="2455424" cy="1618126"/>
              </a:xfrm>
              <a:prstGeom prst="rect">
                <a:avLst/>
              </a:prstGeom>
              <a:noFill/>
              <a:ln>
                <a:noFill/>
              </a:ln>
            </p:spPr>
          </p:pic>
          <p:cxnSp>
            <p:nvCxnSpPr>
              <p:cNvPr id="807" name="Google Shape;807;p68"/>
              <p:cNvCxnSpPr/>
              <p:nvPr/>
            </p:nvCxnSpPr>
            <p:spPr>
              <a:xfrm>
                <a:off x="5282450" y="2967200"/>
                <a:ext cx="292500" cy="75300"/>
              </a:xfrm>
              <a:prstGeom prst="straightConnector1">
                <a:avLst/>
              </a:prstGeom>
              <a:noFill/>
              <a:ln w="28575" cap="flat" cmpd="sng">
                <a:solidFill>
                  <a:schemeClr val="accent4"/>
                </a:solidFill>
                <a:prstDash val="solid"/>
                <a:round/>
                <a:headEnd type="none" w="med" len="med"/>
                <a:tailEnd type="triangle" w="med" len="med"/>
              </a:ln>
            </p:spPr>
          </p:cxnSp>
          <p:cxnSp>
            <p:nvCxnSpPr>
              <p:cNvPr id="808" name="Google Shape;808;p68"/>
              <p:cNvCxnSpPr/>
              <p:nvPr/>
            </p:nvCxnSpPr>
            <p:spPr>
              <a:xfrm>
                <a:off x="6519500" y="3360050"/>
                <a:ext cx="8400" cy="353700"/>
              </a:xfrm>
              <a:prstGeom prst="straightConnector1">
                <a:avLst/>
              </a:prstGeom>
              <a:noFill/>
              <a:ln w="28575" cap="flat" cmpd="sng">
                <a:solidFill>
                  <a:schemeClr val="accent4"/>
                </a:solidFill>
                <a:prstDash val="solid"/>
                <a:round/>
                <a:headEnd type="none" w="med" len="med"/>
                <a:tailEnd type="triangle" w="med" len="med"/>
              </a:ln>
            </p:spPr>
          </p:cxnSp>
          <p:cxnSp>
            <p:nvCxnSpPr>
              <p:cNvPr id="809" name="Google Shape;809;p68"/>
              <p:cNvCxnSpPr/>
              <p:nvPr/>
            </p:nvCxnSpPr>
            <p:spPr>
              <a:xfrm rot="10800000">
                <a:off x="5661900" y="4097000"/>
                <a:ext cx="356100" cy="15300"/>
              </a:xfrm>
              <a:prstGeom prst="straightConnector1">
                <a:avLst/>
              </a:prstGeom>
              <a:noFill/>
              <a:ln w="28575" cap="flat" cmpd="sng">
                <a:solidFill>
                  <a:schemeClr val="accent4"/>
                </a:solidFill>
                <a:prstDash val="solid"/>
                <a:round/>
                <a:headEnd type="none" w="med" len="med"/>
                <a:tailEnd type="triangle" w="med" len="med"/>
              </a:ln>
            </p:spPr>
          </p:cxnSp>
          <p:cxnSp>
            <p:nvCxnSpPr>
              <p:cNvPr id="810" name="Google Shape;810;p68"/>
              <p:cNvCxnSpPr/>
              <p:nvPr/>
            </p:nvCxnSpPr>
            <p:spPr>
              <a:xfrm rot="10800000" flipH="1">
                <a:off x="4806025" y="3217950"/>
                <a:ext cx="75300" cy="359400"/>
              </a:xfrm>
              <a:prstGeom prst="straightConnector1">
                <a:avLst/>
              </a:prstGeom>
              <a:noFill/>
              <a:ln w="28575" cap="flat" cmpd="sng">
                <a:solidFill>
                  <a:schemeClr val="accent3"/>
                </a:solidFill>
                <a:prstDash val="solid"/>
                <a:round/>
                <a:headEnd type="none" w="med" len="med"/>
                <a:tailEnd type="triangle" w="med" len="med"/>
              </a:ln>
            </p:spPr>
          </p:cxnSp>
        </p:grpSp>
        <p:sp>
          <p:nvSpPr>
            <p:cNvPr id="811" name="Google Shape;811;p68"/>
            <p:cNvSpPr/>
            <p:nvPr/>
          </p:nvSpPr>
          <p:spPr>
            <a:xfrm>
              <a:off x="4403850" y="2515838"/>
              <a:ext cx="2591100" cy="2097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812" name="Google Shape;812;p68"/>
          <p:cNvGrpSpPr/>
          <p:nvPr/>
        </p:nvGrpSpPr>
        <p:grpSpPr>
          <a:xfrm>
            <a:off x="6719425" y="2302313"/>
            <a:ext cx="1856100" cy="1813275"/>
            <a:chOff x="6844800" y="2349300"/>
            <a:chExt cx="1856100" cy="1813275"/>
          </a:xfrm>
        </p:grpSpPr>
        <p:sp>
          <p:nvSpPr>
            <p:cNvPr id="813" name="Google Shape;813;p68"/>
            <p:cNvSpPr txBox="1"/>
            <p:nvPr/>
          </p:nvSpPr>
          <p:spPr>
            <a:xfrm>
              <a:off x="6844800" y="2349300"/>
              <a:ext cx="1856100" cy="1379100"/>
            </a:xfrm>
            <a:prstGeom prst="rect">
              <a:avLst/>
            </a:prstGeom>
            <a:noFill/>
            <a:ln>
              <a:noFill/>
            </a:ln>
          </p:spPr>
          <p:txBody>
            <a:bodyPr spcFirstLastPara="1" wrap="square" lIns="91425" tIns="91425" rIns="91425" bIns="91425" anchor="t" anchorCtr="0">
              <a:noAutofit/>
            </a:bodyPr>
            <a:lstStyle/>
            <a:p>
              <a:pPr marL="0" lvl="0" indent="0" algn="l" rtl="0">
                <a:spcBef>
                  <a:spcPct val="0"/>
                </a:spcBef>
                <a:spcAft>
                  <a:spcPct val="0"/>
                </a:spcAft>
                <a:buNone/>
              </a:pPr>
              <a:r>
                <a:rPr lang="en-GB" sz="1000" b="1">
                  <a:solidFill>
                    <a:schemeClr val="dk1"/>
                  </a:solidFill>
                  <a:latin typeface="Lexend"/>
                  <a:ea typeface="Lexend"/>
                  <a:cs typeface="Lexend"/>
                  <a:sym typeface="Lexend"/>
                </a:rPr>
                <a:t>Furaha (Key)</a:t>
              </a:r>
              <a:endParaRPr sz="1800" b="1">
                <a:solidFill>
                  <a:schemeClr val="dk1"/>
                </a:solidFill>
                <a:latin typeface="Lexend"/>
                <a:ea typeface="Lexend"/>
                <a:cs typeface="Lexend"/>
                <a:sym typeface="Lexend"/>
              </a:endParaRPr>
            </a:p>
            <a:p>
              <a:pPr marL="0" lvl="0" indent="0" algn="l" rtl="0">
                <a:spcBef>
                  <a:spcPct val="0"/>
                </a:spcBef>
                <a:spcAft>
                  <a:spcPct val="0"/>
                </a:spcAft>
                <a:buNone/>
              </a:pPr>
              <a:r>
                <a:rPr lang="en-GB" sz="1000">
                  <a:solidFill>
                    <a:schemeClr val="dk1"/>
                  </a:solidFill>
                  <a:latin typeface="Lexend"/>
                  <a:ea typeface="Lexend"/>
                  <a:cs typeface="Lexend"/>
                  <a:sym typeface="Lexend"/>
                </a:rPr>
                <a:t>Koritaanka (Growth)</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000">
                  <a:solidFill>
                    <a:schemeClr val="dk1"/>
                  </a:solidFill>
                  <a:latin typeface="Lexend"/>
                  <a:ea typeface="Lexend"/>
                  <a:cs typeface="Lexend"/>
                  <a:sym typeface="Lexend"/>
                </a:rPr>
                <a:t>Tarmidda (Reproduction)</a:t>
              </a:r>
              <a:endParaRPr sz="18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p:txBody>
        </p:sp>
        <p:cxnSp>
          <p:nvCxnSpPr>
            <p:cNvPr id="814" name="Google Shape;814;p68"/>
            <p:cNvCxnSpPr/>
            <p:nvPr/>
          </p:nvCxnSpPr>
          <p:spPr>
            <a:xfrm rot="10800000" flipH="1">
              <a:off x="6957700" y="3975300"/>
              <a:ext cx="543300" cy="8400"/>
            </a:xfrm>
            <a:prstGeom prst="straightConnector1">
              <a:avLst/>
            </a:prstGeom>
            <a:noFill/>
            <a:ln w="38100" cap="flat" cmpd="sng">
              <a:solidFill>
                <a:schemeClr val="accent3"/>
              </a:solidFill>
              <a:prstDash val="solid"/>
              <a:round/>
              <a:headEnd type="none" w="med" len="med"/>
              <a:tailEnd type="triangle" w="med" len="med"/>
            </a:ln>
          </p:spPr>
        </p:cxnSp>
        <p:cxnSp>
          <p:nvCxnSpPr>
            <p:cNvPr id="815" name="Google Shape;815;p68"/>
            <p:cNvCxnSpPr/>
            <p:nvPr/>
          </p:nvCxnSpPr>
          <p:spPr>
            <a:xfrm rot="10800000" flipH="1">
              <a:off x="6957700" y="3153000"/>
              <a:ext cx="543300" cy="8400"/>
            </a:xfrm>
            <a:prstGeom prst="straightConnector1">
              <a:avLst/>
            </a:prstGeom>
            <a:noFill/>
            <a:ln w="38100" cap="flat" cmpd="sng">
              <a:solidFill>
                <a:schemeClr val="accent4"/>
              </a:solidFill>
              <a:prstDash val="solid"/>
              <a:round/>
              <a:headEnd type="none" w="med" len="med"/>
              <a:tailEnd type="triangle" w="med" len="med"/>
            </a:ln>
          </p:spPr>
        </p:cxnSp>
        <p:sp>
          <p:nvSpPr>
            <p:cNvPr id="816" name="Google Shape;816;p68"/>
            <p:cNvSpPr/>
            <p:nvPr/>
          </p:nvSpPr>
          <p:spPr>
            <a:xfrm>
              <a:off x="6845475" y="2390475"/>
              <a:ext cx="1663200" cy="1772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817" name="Google Shape;817;p68"/>
          <p:cNvSpPr txBox="1"/>
          <p:nvPr/>
        </p:nvSpPr>
        <p:spPr>
          <a:xfrm>
            <a:off x="610150" y="4320000"/>
            <a:ext cx="2658000" cy="440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wareegga nolosha balanbaalista (butterfly life cycle)</a:t>
            </a:r>
            <a:endParaRPr sz="1800">
              <a:solidFill>
                <a:schemeClr val="dk1"/>
              </a:solidFill>
              <a:latin typeface="Lexend"/>
              <a:ea typeface="Lexend"/>
              <a:cs typeface="Lexend"/>
              <a:sym typeface="Lexend"/>
            </a:endParaRPr>
          </a:p>
        </p:txBody>
      </p:sp>
      <p:sp>
        <p:nvSpPr>
          <p:cNvPr id="818" name="Google Shape;818;p68"/>
          <p:cNvSpPr txBox="1"/>
          <p:nvPr/>
        </p:nvSpPr>
        <p:spPr>
          <a:xfrm>
            <a:off x="3609550" y="4320000"/>
            <a:ext cx="2658000" cy="440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wareegga nolosha rah (frog life cycle)</a:t>
            </a:r>
            <a:endParaRPr sz="1800">
              <a:solidFill>
                <a:schemeClr val="dk1"/>
              </a:solidFill>
              <a:latin typeface="Lexend"/>
              <a:ea typeface="Lexend"/>
              <a:cs typeface="Lexend"/>
              <a:sym typeface="Lexend"/>
            </a:endParaRPr>
          </a:p>
        </p:txBody>
      </p:sp>
      <p:sp>
        <p:nvSpPr>
          <p:cNvPr id="819" name="Google Shape;819;p68"/>
          <p:cNvSpPr txBox="1"/>
          <p:nvPr>
            <p:ph type="body" idx="1"/>
          </p:nvPr>
        </p:nvSpPr>
        <p:spPr>
          <a:xfrm>
            <a:off x="324000" y="1549800"/>
            <a:ext cx="8435400" cy="446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Dhammaan noolaha (organisms) waxay tarmaan (reproduce) waqti ka mid ah wareegga noloshooda (life cycle).</a:t>
            </a:r>
            <a:endParaRPr sz="900">
              <a:solidFill>
                <a:srgbClr val="434343"/>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23" name="Shape 823"/>
        <p:cNvGrpSpPr/>
        <p:nvPr/>
      </p:nvGrpSpPr>
      <p:grpSpPr>
        <a:xfrm>
          <a:off x="0" y="0"/>
          <a:ext cx="0" cy="0"/>
        </a:xfrm>
      </p:grpSpPr>
      <p:sp>
        <p:nvSpPr>
          <p:cNvPr id="824" name="Google Shape;824;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Samaynta faraca (Making offspring)</a:t>
            </a:r>
            <a:endParaRPr/>
          </a:p>
        </p:txBody>
      </p:sp>
      <p:sp>
        <p:nvSpPr>
          <p:cNvPr id="825" name="Google Shape;825;p69"/>
          <p:cNvSpPr txBox="1"/>
          <p:nvPr>
            <p:ph type="body" idx="1"/>
          </p:nvPr>
        </p:nvSpPr>
        <p:spPr>
          <a:xfrm>
            <a:off x="342475" y="658050"/>
            <a:ext cx="7153800" cy="1018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Marka nooluhu (organisms) tarmaan (reproduce) waxay sameeyaan farac (offspring) isku nooc (species). Faracu wuxuu u ekaadaa waalidiinta waqti ka mid ah wareegga noloshooda (life cycle).</a:t>
            </a:r>
            <a:r>
              <a:rPr lang="en-GB" sz="1800" b="1">
                <a:latin typeface="Lexend"/>
              </a:rPr>
              <a:t/>
            </a:r>
            <a:r>
              <a:rPr lang="en-GB" sz="1800">
                <a:latin typeface="Lexend"/>
              </a:rPr>
              <a:t/>
            </a:r>
            <a:endParaRPr sz="2000"/>
          </a:p>
          <a:p>
            <a:pPr marL="0" lvl="0" indent="0" algn="l" rtl="0">
              <a:lnSpc>
                <a:spcPct val="100000"/>
              </a:lnSpc>
              <a:spcBef>
                <a:spcPct val="0"/>
              </a:spcBef>
              <a:spcAft>
                <a:spcPct val="0"/>
              </a:spcAft>
              <a:buNone/>
            </a:pPr>
            <a:endParaRPr sz="1300">
              <a:solidFill>
                <a:srgbClr val="434343"/>
              </a:solidFill>
            </a:endParaRPr>
          </a:p>
          <a:p>
            <a:pPr marL="0" lvl="0" indent="0" algn="l" rtl="0">
              <a:lnSpc>
                <a:spcPct val="100000"/>
              </a:lnSpc>
              <a:spcBef>
                <a:spcPct val="0"/>
              </a:spcBef>
              <a:spcAft>
                <a:spcPct val="0"/>
              </a:spcAft>
              <a:buNone/>
            </a:pPr>
            <a:endParaRPr sz="1300">
              <a:solidFill>
                <a:srgbClr val="434343"/>
              </a:solidFill>
            </a:endParaRPr>
          </a:p>
        </p:txBody>
      </p:sp>
      <p:pic>
        <p:nvPicPr>
          <p:cNvPr id="826" name="Google Shape;826;p69"/>
          <p:cNvPicPr preferRelativeResize="0"/>
          <p:nvPr/>
        </p:nvPicPr>
        <p:blipFill>
          <a:blip r:embed="rId3">
            <a:alphaModFix/>
          </a:blip>
          <a:stretch>
            <a:fillRect/>
          </a:stretch>
        </p:blipFill>
        <p:spPr>
          <a:xfrm>
            <a:off x="4720625" y="1947250"/>
            <a:ext cx="2680189" cy="1505500"/>
          </a:xfrm>
          <a:prstGeom prst="rect">
            <a:avLst/>
          </a:prstGeom>
          <a:noFill/>
          <a:ln>
            <a:noFill/>
          </a:ln>
        </p:spPr>
      </p:pic>
      <p:sp>
        <p:nvSpPr>
          <p:cNvPr id="827" name="Google Shape;827;p69"/>
          <p:cNvSpPr txBox="1"/>
          <p:nvPr/>
        </p:nvSpPr>
        <p:spPr>
          <a:xfrm>
            <a:off x="1779250" y="4555100"/>
            <a:ext cx="2406600" cy="429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endParaRPr sz="2200">
              <a:solidFill>
                <a:schemeClr val="dk1"/>
              </a:solidFill>
              <a:latin typeface="Lexend"/>
              <a:ea typeface="Lexend"/>
              <a:cs typeface="Lexend"/>
              <a:sym typeface="Lexend"/>
            </a:endParaRPr>
          </a:p>
        </p:txBody>
      </p:sp>
      <p:sp>
        <p:nvSpPr>
          <p:cNvPr id="828" name="Google Shape;828;p69"/>
          <p:cNvSpPr txBox="1"/>
          <p:nvPr/>
        </p:nvSpPr>
        <p:spPr>
          <a:xfrm>
            <a:off x="1686775" y="3723275"/>
            <a:ext cx="2890200" cy="4296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Rah-yar (Froglets) waa faraca (offspring) yar ee rah. Waxay ka koraan ukunta rah (frogspawn).</a:t>
            </a:r>
            <a:endParaRPr sz="1800">
              <a:solidFill>
                <a:schemeClr val="dk1"/>
              </a:solidFill>
              <a:latin typeface="Lexend"/>
              <a:ea typeface="Lexend"/>
              <a:cs typeface="Lexend"/>
              <a:sym typeface="Lexend"/>
            </a:endParaRPr>
          </a:p>
        </p:txBody>
      </p:sp>
      <p:pic>
        <p:nvPicPr>
          <p:cNvPr id="829" name="Google Shape;829;p69"/>
          <p:cNvPicPr preferRelativeResize="0"/>
          <p:nvPr/>
        </p:nvPicPr>
        <p:blipFill>
          <a:blip r:embed="rId4">
            <a:alphaModFix/>
          </a:blip>
          <a:srcRect l="12256" t="30587" r="16116" b="16014"/>
          <a:stretch>
            <a:fillRect/>
          </a:stretch>
        </p:blipFill>
        <p:spPr>
          <a:xfrm>
            <a:off x="1636593" y="1836700"/>
            <a:ext cx="2890259" cy="1616050"/>
          </a:xfrm>
          <a:prstGeom prst="rect">
            <a:avLst/>
          </a:prstGeom>
          <a:noFill/>
          <a:ln>
            <a:noFill/>
          </a:ln>
        </p:spPr>
      </p:pic>
      <p:sp>
        <p:nvSpPr>
          <p:cNvPr id="830" name="Google Shape;830;p69"/>
          <p:cNvSpPr txBox="1"/>
          <p:nvPr/>
        </p:nvSpPr>
        <p:spPr>
          <a:xfrm>
            <a:off x="4720625" y="3723275"/>
            <a:ext cx="2680200" cy="4296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Daffodil-yar (Young daffodils) waa farac (offspring), waxay ka koraan gogol (bulbs) ay soo saareen daffodil-yada.</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4" name="Shape 834"/>
        <p:cNvGrpSpPr/>
        <p:nvPr/>
      </p:nvGrpSpPr>
      <p:grpSpPr>
        <a:xfrm>
          <a:off x="0" y="0"/>
          <a:ext cx="0" cy="0"/>
        </a:xfrm>
      </p:grpSpPr>
      <p:sp>
        <p:nvSpPr>
          <p:cNvPr id="835" name="Google Shape;835;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Samaynta faraca (Making offspring)</a:t>
            </a:r>
            <a:endParaRPr/>
          </a:p>
        </p:txBody>
      </p:sp>
      <p:pic>
        <p:nvPicPr>
          <p:cNvPr id="836" name="Google Shape;836;p70"/>
          <p:cNvPicPr preferRelativeResize="0"/>
          <p:nvPr/>
        </p:nvPicPr>
        <p:blipFill>
          <a:blip r:embed="rId3">
            <a:alphaModFix/>
          </a:blip>
          <a:srcRect l="18923" t="5740"/>
          <a:stretch>
            <a:fillRect/>
          </a:stretch>
        </p:blipFill>
        <p:spPr>
          <a:xfrm>
            <a:off x="1248275" y="1201375"/>
            <a:ext cx="1742400" cy="1350000"/>
          </a:xfrm>
          <a:prstGeom prst="rect">
            <a:avLst/>
          </a:prstGeom>
          <a:noFill/>
          <a:ln>
            <a:noFill/>
          </a:ln>
        </p:spPr>
      </p:pic>
      <p:pic>
        <p:nvPicPr>
          <p:cNvPr id="837" name="Google Shape;837;p70"/>
          <p:cNvPicPr preferRelativeResize="0"/>
          <p:nvPr/>
        </p:nvPicPr>
        <p:blipFill>
          <a:blip r:embed="rId4">
            <a:alphaModFix/>
          </a:blip>
          <a:srcRect l="23501" r="21896" b="23301"/>
          <a:stretch>
            <a:fillRect/>
          </a:stretch>
        </p:blipFill>
        <p:spPr>
          <a:xfrm>
            <a:off x="3611013" y="1194713"/>
            <a:ext cx="1470189" cy="1363325"/>
          </a:xfrm>
          <a:prstGeom prst="rect">
            <a:avLst/>
          </a:prstGeom>
          <a:noFill/>
          <a:ln>
            <a:noFill/>
          </a:ln>
        </p:spPr>
      </p:pic>
      <p:pic>
        <p:nvPicPr>
          <p:cNvPr id="838" name="Google Shape;838;p70"/>
          <p:cNvPicPr preferRelativeResize="0"/>
          <p:nvPr/>
        </p:nvPicPr>
        <p:blipFill>
          <a:blip r:embed="rId5">
            <a:alphaModFix/>
          </a:blip>
          <a:srcRect t="10498" r="7322" b="17940"/>
          <a:stretch>
            <a:fillRect/>
          </a:stretch>
        </p:blipFill>
        <p:spPr>
          <a:xfrm>
            <a:off x="5969025" y="3015238"/>
            <a:ext cx="1196091" cy="1394099"/>
          </a:xfrm>
          <a:prstGeom prst="rect">
            <a:avLst/>
          </a:prstGeom>
          <a:noFill/>
          <a:ln>
            <a:noFill/>
          </a:ln>
        </p:spPr>
      </p:pic>
      <p:pic>
        <p:nvPicPr>
          <p:cNvPr id="839" name="Google Shape;839;p70"/>
          <p:cNvPicPr preferRelativeResize="0"/>
          <p:nvPr/>
        </p:nvPicPr>
        <p:blipFill>
          <a:blip r:embed="rId6">
            <a:alphaModFix/>
          </a:blip>
          <a:srcRect l="33432" t="13814" r="12592" b="25410"/>
          <a:stretch>
            <a:fillRect/>
          </a:stretch>
        </p:blipFill>
        <p:spPr>
          <a:xfrm>
            <a:off x="3672950" y="3045687"/>
            <a:ext cx="1816899" cy="1363318"/>
          </a:xfrm>
          <a:prstGeom prst="rect">
            <a:avLst/>
          </a:prstGeom>
          <a:noFill/>
          <a:ln>
            <a:noFill/>
          </a:ln>
        </p:spPr>
      </p:pic>
      <p:pic>
        <p:nvPicPr>
          <p:cNvPr id="840" name="Google Shape;840;p70"/>
          <p:cNvPicPr preferRelativeResize="0"/>
          <p:nvPr/>
        </p:nvPicPr>
        <p:blipFill>
          <a:blip r:embed="rId7">
            <a:alphaModFix/>
          </a:blip>
          <a:srcRect l="31699" t="26488" r="13939" b="12899"/>
          <a:stretch>
            <a:fillRect/>
          </a:stretch>
        </p:blipFill>
        <p:spPr>
          <a:xfrm>
            <a:off x="5574813" y="1201362"/>
            <a:ext cx="1816899" cy="1350000"/>
          </a:xfrm>
          <a:prstGeom prst="rect">
            <a:avLst/>
          </a:prstGeom>
          <a:noFill/>
          <a:ln>
            <a:noFill/>
          </a:ln>
        </p:spPr>
      </p:pic>
      <p:sp>
        <p:nvSpPr>
          <p:cNvPr id="841" name="Google Shape;841;p70"/>
          <p:cNvSpPr txBox="1"/>
          <p:nvPr/>
        </p:nvSpPr>
        <p:spPr>
          <a:xfrm>
            <a:off x="342700" y="743900"/>
            <a:ext cx="8477400" cy="27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Isku dhig noolaha qaangaarka ah (adult organism) iyo faraciisa (offspring):</a:t>
            </a:r>
            <a:endParaRPr sz="2200">
              <a:solidFill>
                <a:schemeClr val="dk1"/>
              </a:solidFill>
              <a:latin typeface="Lexend"/>
              <a:ea typeface="Lexend"/>
              <a:cs typeface="Lexend"/>
              <a:sym typeface="Lexend"/>
            </a:endParaRPr>
          </a:p>
        </p:txBody>
      </p:sp>
      <p:grpSp>
        <p:nvGrpSpPr>
          <p:cNvPr id="842" name="Google Shape;842;p70"/>
          <p:cNvGrpSpPr/>
          <p:nvPr/>
        </p:nvGrpSpPr>
        <p:grpSpPr>
          <a:xfrm>
            <a:off x="6254653" y="2536800"/>
            <a:ext cx="457200" cy="457200"/>
            <a:chOff x="5673041" y="1282525"/>
            <a:chExt cx="457200" cy="457200"/>
          </a:xfrm>
        </p:grpSpPr>
        <p:pic>
          <p:nvPicPr>
            <p:cNvPr id="843" name="Google Shape;843;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44" name="Google Shape;844;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845" name="Google Shape;845;p70"/>
          <p:cNvGrpSpPr/>
          <p:nvPr/>
        </p:nvGrpSpPr>
        <p:grpSpPr>
          <a:xfrm>
            <a:off x="1890878" y="2532975"/>
            <a:ext cx="457200" cy="457200"/>
            <a:chOff x="5673041" y="1282525"/>
            <a:chExt cx="457200" cy="457200"/>
          </a:xfrm>
        </p:grpSpPr>
        <p:pic>
          <p:nvPicPr>
            <p:cNvPr id="846" name="Google Shape;846;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47" name="Google Shape;847;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848" name="Google Shape;848;p70"/>
          <p:cNvGrpSpPr/>
          <p:nvPr/>
        </p:nvGrpSpPr>
        <p:grpSpPr>
          <a:xfrm>
            <a:off x="4117503" y="2558050"/>
            <a:ext cx="457200" cy="457200"/>
            <a:chOff x="5673041" y="1282525"/>
            <a:chExt cx="457200" cy="457200"/>
          </a:xfrm>
        </p:grpSpPr>
        <p:pic>
          <p:nvPicPr>
            <p:cNvPr id="849" name="Google Shape;849;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50" name="Google Shape;850;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851" name="Google Shape;851;p70"/>
          <p:cNvGrpSpPr/>
          <p:nvPr/>
        </p:nvGrpSpPr>
        <p:grpSpPr>
          <a:xfrm>
            <a:off x="6338466" y="4317700"/>
            <a:ext cx="457200" cy="457200"/>
            <a:chOff x="5673041" y="1282525"/>
            <a:chExt cx="457200" cy="457200"/>
          </a:xfrm>
        </p:grpSpPr>
        <p:pic>
          <p:nvPicPr>
            <p:cNvPr id="852" name="Google Shape;852;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53" name="Google Shape;853;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3</a:t>
              </a:r>
              <a:endParaRPr sz="1800" b="1">
                <a:solidFill>
                  <a:srgbClr val="FFFFFF"/>
                </a:solidFill>
                <a:latin typeface="Lexend"/>
                <a:ea typeface="Lexend"/>
                <a:cs typeface="Lexend"/>
                <a:sym typeface="Lexend"/>
              </a:endParaRPr>
            </a:p>
          </p:txBody>
        </p:sp>
      </p:grpSp>
      <p:grpSp>
        <p:nvGrpSpPr>
          <p:cNvPr id="854" name="Google Shape;854;p70"/>
          <p:cNvGrpSpPr/>
          <p:nvPr/>
        </p:nvGrpSpPr>
        <p:grpSpPr>
          <a:xfrm>
            <a:off x="4401791" y="4332763"/>
            <a:ext cx="457200" cy="457200"/>
            <a:chOff x="5673041" y="1282525"/>
            <a:chExt cx="457200" cy="457200"/>
          </a:xfrm>
        </p:grpSpPr>
        <p:pic>
          <p:nvPicPr>
            <p:cNvPr id="855" name="Google Shape;855;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56" name="Google Shape;856;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2</a:t>
              </a:r>
              <a:endParaRPr sz="1800" b="1">
                <a:solidFill>
                  <a:srgbClr val="FFFFFF"/>
                </a:solidFill>
                <a:latin typeface="Lexend"/>
                <a:ea typeface="Lexend"/>
                <a:cs typeface="Lexend"/>
                <a:sym typeface="Lexend"/>
              </a:endParaRPr>
            </a:p>
          </p:txBody>
        </p:sp>
      </p:grpSp>
      <p:pic>
        <p:nvPicPr>
          <p:cNvPr id="857" name="Google Shape;857;p70"/>
          <p:cNvPicPr preferRelativeResize="0"/>
          <p:nvPr/>
        </p:nvPicPr>
        <p:blipFill>
          <a:blip r:embed="rId9">
            <a:alphaModFix/>
          </a:blip>
          <a:srcRect l="40477" t="29780" r="37438" b="41503"/>
          <a:stretch>
            <a:fillRect/>
          </a:stretch>
        </p:blipFill>
        <p:spPr>
          <a:xfrm>
            <a:off x="1338663" y="3139238"/>
            <a:ext cx="1561600" cy="1350001"/>
          </a:xfrm>
          <a:prstGeom prst="rect">
            <a:avLst/>
          </a:prstGeom>
          <a:noFill/>
          <a:ln>
            <a:noFill/>
          </a:ln>
        </p:spPr>
      </p:pic>
      <p:grpSp>
        <p:nvGrpSpPr>
          <p:cNvPr id="858" name="Google Shape;858;p70"/>
          <p:cNvGrpSpPr/>
          <p:nvPr/>
        </p:nvGrpSpPr>
        <p:grpSpPr>
          <a:xfrm>
            <a:off x="1890866" y="4419650"/>
            <a:ext cx="457200" cy="457200"/>
            <a:chOff x="5673041" y="1282525"/>
            <a:chExt cx="457200" cy="457200"/>
          </a:xfrm>
        </p:grpSpPr>
        <p:pic>
          <p:nvPicPr>
            <p:cNvPr id="859" name="Google Shape;859;p70"/>
            <p:cNvPicPr preferRelativeResize="0"/>
            <p:nvPr/>
          </p:nvPicPr>
          <p:blipFill>
            <a:blip r:embed="rId8">
              <a:alphaModFix/>
            </a:blip>
            <a:stretch>
              <a:fillRect/>
            </a:stretch>
          </p:blipFill>
          <p:spPr>
            <a:xfrm>
              <a:off x="5673041" y="1282525"/>
              <a:ext cx="457200" cy="457200"/>
            </a:xfrm>
            <a:prstGeom prst="rect">
              <a:avLst/>
            </a:prstGeom>
            <a:noFill/>
            <a:ln>
              <a:noFill/>
            </a:ln>
          </p:spPr>
        </p:pic>
        <p:sp>
          <p:nvSpPr>
            <p:cNvPr id="860" name="Google Shape;860;p70"/>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1</a:t>
              </a:r>
              <a:endParaRPr sz="1800" b="1">
                <a:solidFill>
                  <a:srgbClr val="FFFFFF"/>
                </a:solidFill>
                <a:latin typeface="Lexend"/>
                <a:ea typeface="Lexend"/>
                <a:cs typeface="Lexend"/>
                <a:sym typeface="Lexend"/>
              </a:endParaRPr>
            </a:p>
          </p:txBody>
        </p:sp>
      </p:gr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64" name="Shape 864"/>
        <p:cNvGrpSpPr/>
        <p:nvPr/>
      </p:nvGrpSpPr>
      <p:grpSpPr>
        <a:xfrm>
          <a:off x="0" y="0"/>
          <a:ext cx="0" cy="0"/>
        </a:xfrm>
      </p:grpSpPr>
      <p:sp>
        <p:nvSpPr>
          <p:cNvPr id="865" name="Google Shape;865;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Samaynta faraca (Making offspring)</a:t>
            </a:r>
            <a:endParaRPr/>
          </a:p>
        </p:txBody>
      </p:sp>
      <p:sp>
        <p:nvSpPr>
          <p:cNvPr id="866" name="Google Shape;866;p71"/>
          <p:cNvSpPr txBox="1"/>
          <p:nvPr/>
        </p:nvSpPr>
        <p:spPr>
          <a:xfrm>
            <a:off x="342700" y="743900"/>
            <a:ext cx="8477400" cy="27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Isku dhig noolaha qaangaarka ah (adult organism) iyo faraciisa (offspring):</a:t>
            </a:r>
            <a:endParaRPr sz="2200">
              <a:solidFill>
                <a:schemeClr val="dk1"/>
              </a:solidFill>
              <a:latin typeface="Lexend"/>
              <a:ea typeface="Lexend"/>
              <a:cs typeface="Lexend"/>
              <a:sym typeface="Lexend"/>
            </a:endParaRPr>
          </a:p>
        </p:txBody>
      </p:sp>
      <p:grpSp>
        <p:nvGrpSpPr>
          <p:cNvPr id="867" name="Google Shape;867;p71"/>
          <p:cNvGrpSpPr/>
          <p:nvPr/>
        </p:nvGrpSpPr>
        <p:grpSpPr>
          <a:xfrm>
            <a:off x="3748062" y="3070375"/>
            <a:ext cx="1196091" cy="1759662"/>
            <a:chOff x="7258725" y="3060738"/>
            <a:chExt cx="1196091" cy="1759662"/>
          </a:xfrm>
        </p:grpSpPr>
        <p:pic>
          <p:nvPicPr>
            <p:cNvPr id="868" name="Google Shape;868;p71"/>
            <p:cNvPicPr preferRelativeResize="0"/>
            <p:nvPr/>
          </p:nvPicPr>
          <p:blipFill>
            <a:blip r:embed="rId3">
              <a:alphaModFix/>
            </a:blip>
            <a:srcRect t="10498" r="7322" b="17940"/>
            <a:stretch>
              <a:fillRect/>
            </a:stretch>
          </p:blipFill>
          <p:spPr>
            <a:xfrm>
              <a:off x="7258725" y="3060738"/>
              <a:ext cx="1196091" cy="1394099"/>
            </a:xfrm>
            <a:prstGeom prst="rect">
              <a:avLst/>
            </a:prstGeom>
            <a:noFill/>
            <a:ln>
              <a:noFill/>
            </a:ln>
          </p:spPr>
        </p:pic>
        <p:grpSp>
          <p:nvGrpSpPr>
            <p:cNvPr id="869" name="Google Shape;869;p71"/>
            <p:cNvGrpSpPr/>
            <p:nvPr/>
          </p:nvGrpSpPr>
          <p:grpSpPr>
            <a:xfrm>
              <a:off x="7628166" y="4363200"/>
              <a:ext cx="457200" cy="457200"/>
              <a:chOff x="5673041" y="1282525"/>
              <a:chExt cx="457200" cy="457200"/>
            </a:xfrm>
          </p:grpSpPr>
          <p:pic>
            <p:nvPicPr>
              <p:cNvPr id="870" name="Google Shape;870;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71" name="Google Shape;871;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3</a:t>
                </a:r>
                <a:endParaRPr sz="1800" b="1">
                  <a:solidFill>
                    <a:srgbClr val="FFFFFF"/>
                  </a:solidFill>
                  <a:latin typeface="Lexend"/>
                  <a:ea typeface="Lexend"/>
                  <a:cs typeface="Lexend"/>
                  <a:sym typeface="Lexend"/>
                </a:endParaRPr>
              </a:p>
            </p:txBody>
          </p:sp>
        </p:grpSp>
      </p:grpSp>
      <p:grpSp>
        <p:nvGrpSpPr>
          <p:cNvPr id="872" name="Google Shape;872;p71"/>
          <p:cNvGrpSpPr/>
          <p:nvPr/>
        </p:nvGrpSpPr>
        <p:grpSpPr>
          <a:xfrm>
            <a:off x="5574812" y="3078075"/>
            <a:ext cx="1816899" cy="1744275"/>
            <a:chOff x="2676575" y="3076125"/>
            <a:chExt cx="1816899" cy="1744275"/>
          </a:xfrm>
        </p:grpSpPr>
        <p:pic>
          <p:nvPicPr>
            <p:cNvPr id="873" name="Google Shape;873;p71"/>
            <p:cNvPicPr preferRelativeResize="0"/>
            <p:nvPr/>
          </p:nvPicPr>
          <p:blipFill>
            <a:blip r:embed="rId5">
              <a:alphaModFix/>
            </a:blip>
            <a:srcRect l="33432" t="13814" r="12592" b="25410"/>
            <a:stretch>
              <a:fillRect/>
            </a:stretch>
          </p:blipFill>
          <p:spPr>
            <a:xfrm>
              <a:off x="2676575" y="3076125"/>
              <a:ext cx="1816899" cy="1363318"/>
            </a:xfrm>
            <a:prstGeom prst="rect">
              <a:avLst/>
            </a:prstGeom>
            <a:noFill/>
            <a:ln>
              <a:noFill/>
            </a:ln>
          </p:spPr>
        </p:pic>
        <p:grpSp>
          <p:nvGrpSpPr>
            <p:cNvPr id="874" name="Google Shape;874;p71"/>
            <p:cNvGrpSpPr/>
            <p:nvPr/>
          </p:nvGrpSpPr>
          <p:grpSpPr>
            <a:xfrm>
              <a:off x="3405416" y="4363200"/>
              <a:ext cx="457200" cy="457200"/>
              <a:chOff x="5673041" y="1282525"/>
              <a:chExt cx="457200" cy="457200"/>
            </a:xfrm>
          </p:grpSpPr>
          <p:pic>
            <p:nvPicPr>
              <p:cNvPr id="875" name="Google Shape;875;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76" name="Google Shape;876;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2</a:t>
                </a:r>
                <a:endParaRPr sz="1800" b="1">
                  <a:solidFill>
                    <a:srgbClr val="FFFFFF"/>
                  </a:solidFill>
                  <a:latin typeface="Lexend"/>
                  <a:ea typeface="Lexend"/>
                  <a:cs typeface="Lexend"/>
                  <a:sym typeface="Lexend"/>
                </a:endParaRPr>
              </a:p>
            </p:txBody>
          </p:sp>
        </p:grpSp>
      </p:grpSp>
      <p:pic>
        <p:nvPicPr>
          <p:cNvPr id="877" name="Google Shape;877;p71"/>
          <p:cNvPicPr preferRelativeResize="0"/>
          <p:nvPr/>
        </p:nvPicPr>
        <p:blipFill>
          <a:blip r:embed="rId6">
            <a:alphaModFix/>
          </a:blip>
          <a:srcRect l="18923" t="5740"/>
          <a:stretch>
            <a:fillRect/>
          </a:stretch>
        </p:blipFill>
        <p:spPr>
          <a:xfrm>
            <a:off x="1248275" y="1201375"/>
            <a:ext cx="1742400" cy="1350000"/>
          </a:xfrm>
          <a:prstGeom prst="rect">
            <a:avLst/>
          </a:prstGeom>
          <a:noFill/>
          <a:ln>
            <a:noFill/>
          </a:ln>
        </p:spPr>
      </p:pic>
      <p:pic>
        <p:nvPicPr>
          <p:cNvPr id="878" name="Google Shape;878;p71"/>
          <p:cNvPicPr preferRelativeResize="0"/>
          <p:nvPr/>
        </p:nvPicPr>
        <p:blipFill>
          <a:blip r:embed="rId7">
            <a:alphaModFix/>
          </a:blip>
          <a:srcRect l="23501" r="21896" b="23301"/>
          <a:stretch>
            <a:fillRect/>
          </a:stretch>
        </p:blipFill>
        <p:spPr>
          <a:xfrm>
            <a:off x="3611013" y="1194713"/>
            <a:ext cx="1470189" cy="1363325"/>
          </a:xfrm>
          <a:prstGeom prst="rect">
            <a:avLst/>
          </a:prstGeom>
          <a:noFill/>
          <a:ln>
            <a:noFill/>
          </a:ln>
        </p:spPr>
      </p:pic>
      <p:pic>
        <p:nvPicPr>
          <p:cNvPr id="879" name="Google Shape;879;p71"/>
          <p:cNvPicPr preferRelativeResize="0"/>
          <p:nvPr/>
        </p:nvPicPr>
        <p:blipFill>
          <a:blip r:embed="rId8">
            <a:alphaModFix/>
          </a:blip>
          <a:srcRect l="31699" t="26488" r="13939" b="12899"/>
          <a:stretch>
            <a:fillRect/>
          </a:stretch>
        </p:blipFill>
        <p:spPr>
          <a:xfrm>
            <a:off x="5574813" y="1201362"/>
            <a:ext cx="1816899" cy="1350000"/>
          </a:xfrm>
          <a:prstGeom prst="rect">
            <a:avLst/>
          </a:prstGeom>
          <a:noFill/>
          <a:ln>
            <a:noFill/>
          </a:ln>
        </p:spPr>
      </p:pic>
      <p:grpSp>
        <p:nvGrpSpPr>
          <p:cNvPr id="880" name="Google Shape;880;p71"/>
          <p:cNvGrpSpPr/>
          <p:nvPr/>
        </p:nvGrpSpPr>
        <p:grpSpPr>
          <a:xfrm>
            <a:off x="6254653" y="2536800"/>
            <a:ext cx="457200" cy="457200"/>
            <a:chOff x="5673041" y="1282525"/>
            <a:chExt cx="457200" cy="457200"/>
          </a:xfrm>
        </p:grpSpPr>
        <p:pic>
          <p:nvPicPr>
            <p:cNvPr id="881" name="Google Shape;881;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82" name="Google Shape;882;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883" name="Google Shape;883;p71"/>
          <p:cNvGrpSpPr/>
          <p:nvPr/>
        </p:nvGrpSpPr>
        <p:grpSpPr>
          <a:xfrm>
            <a:off x="1890878" y="2532975"/>
            <a:ext cx="457200" cy="457200"/>
            <a:chOff x="5673041" y="1282525"/>
            <a:chExt cx="457200" cy="457200"/>
          </a:xfrm>
        </p:grpSpPr>
        <p:pic>
          <p:nvPicPr>
            <p:cNvPr id="884" name="Google Shape;884;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85" name="Google Shape;885;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886" name="Google Shape;886;p71"/>
          <p:cNvGrpSpPr/>
          <p:nvPr/>
        </p:nvGrpSpPr>
        <p:grpSpPr>
          <a:xfrm>
            <a:off x="4117503" y="2558050"/>
            <a:ext cx="457200" cy="457200"/>
            <a:chOff x="5673041" y="1282525"/>
            <a:chExt cx="457200" cy="457200"/>
          </a:xfrm>
        </p:grpSpPr>
        <p:pic>
          <p:nvPicPr>
            <p:cNvPr id="887" name="Google Shape;887;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88" name="Google Shape;888;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889" name="Google Shape;889;p71"/>
          <p:cNvPicPr preferRelativeResize="0"/>
          <p:nvPr/>
        </p:nvPicPr>
        <p:blipFill>
          <a:blip r:embed="rId9">
            <a:alphaModFix/>
          </a:blip>
          <a:srcRect l="40477" t="29780" r="37438" b="41503"/>
          <a:stretch>
            <a:fillRect/>
          </a:stretch>
        </p:blipFill>
        <p:spPr>
          <a:xfrm>
            <a:off x="1338663" y="3139238"/>
            <a:ext cx="1561600" cy="1350001"/>
          </a:xfrm>
          <a:prstGeom prst="rect">
            <a:avLst/>
          </a:prstGeom>
          <a:noFill/>
          <a:ln>
            <a:noFill/>
          </a:ln>
        </p:spPr>
      </p:pic>
      <p:grpSp>
        <p:nvGrpSpPr>
          <p:cNvPr id="890" name="Google Shape;890;p71"/>
          <p:cNvGrpSpPr/>
          <p:nvPr/>
        </p:nvGrpSpPr>
        <p:grpSpPr>
          <a:xfrm>
            <a:off x="1890866" y="4419650"/>
            <a:ext cx="457200" cy="457200"/>
            <a:chOff x="5673041" y="1282525"/>
            <a:chExt cx="457200" cy="457200"/>
          </a:xfrm>
        </p:grpSpPr>
        <p:pic>
          <p:nvPicPr>
            <p:cNvPr id="891" name="Google Shape;891;p71"/>
            <p:cNvPicPr preferRelativeResize="0"/>
            <p:nvPr/>
          </p:nvPicPr>
          <p:blipFill>
            <a:blip r:embed="rId4">
              <a:alphaModFix/>
            </a:blip>
            <a:stretch>
              <a:fillRect/>
            </a:stretch>
          </p:blipFill>
          <p:spPr>
            <a:xfrm>
              <a:off x="5673041" y="1282525"/>
              <a:ext cx="457200" cy="457200"/>
            </a:xfrm>
            <a:prstGeom prst="rect">
              <a:avLst/>
            </a:prstGeom>
            <a:noFill/>
            <a:ln>
              <a:noFill/>
            </a:ln>
          </p:spPr>
        </p:pic>
        <p:sp>
          <p:nvSpPr>
            <p:cNvPr id="892" name="Google Shape;892;p71"/>
            <p:cNvSpPr txBox="1"/>
            <p:nvPr/>
          </p:nvSpPr>
          <p:spPr>
            <a:xfrm>
              <a:off x="5697653" y="1366838"/>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1</a:t>
              </a:r>
              <a:endParaRPr sz="1800" b="1">
                <a:solidFill>
                  <a:srgbClr val="FFFFFF"/>
                </a:solidFill>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6" name="Shape 896"/>
        <p:cNvGrpSpPr/>
        <p:nvPr/>
      </p:nvGrpSpPr>
      <p:grpSpPr>
        <a:xfrm>
          <a:off x="0" y="0"/>
          <a:ext cx="0" cy="0"/>
        </a:xfrm>
      </p:grpSpPr>
      <p:sp>
        <p:nvSpPr>
          <p:cNvPr id="897" name="Google Shape;897;p72"/>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sz="1400">
                <a:latin typeface="Lexend"/>
              </a:rPr>
              <a:t>Samaynta faraca (Making offspring)</a:t>
            </a:r>
            <a:endParaRPr/>
          </a:p>
        </p:txBody>
      </p:sp>
      <p:sp>
        <p:nvSpPr>
          <p:cNvPr id="898" name="Google Shape;898;p72"/>
          <p:cNvSpPr txBox="1"/>
          <p:nvPr/>
        </p:nvSpPr>
        <p:spPr>
          <a:xfrm>
            <a:off x="324000" y="659625"/>
            <a:ext cx="5283000" cy="720000"/>
          </a:xfrm>
          <a:prstGeom prst="rect">
            <a:avLst/>
          </a:prstGeom>
          <a:noFill/>
          <a:ln>
            <a:noFill/>
          </a:ln>
        </p:spPr>
        <p:txBody>
          <a:bodyPr spcFirstLastPara="1" wrap="square" lIns="0" tIns="0" rIns="0" bIns="0" anchor="ctr" anchorCtr="0">
            <a:normAutofit/>
          </a:bodyPr>
          <a:lstStyle/>
          <a:p>
            <a:pPr marL="0" lvl="0" indent="0" algn="l" rtl="0">
              <a:spcBef>
                <a:spcPct val="0"/>
              </a:spcBef>
              <a:spcAft>
                <a:spcPts val="1200"/>
              </a:spcAft>
              <a:buNone/>
            </a:pPr>
            <a:r>
              <a:rPr lang="en-GB" sz="1800">
                <a:latin typeface="Lexend"/>
                <a:ea typeface="Lexend"/>
                <a:cs typeface="Lexend"/>
                <a:sym typeface="Lexend"/>
              </a:rPr>
              <a:t>Cabdi iyo Suad waxay ka hadlayaan sida eey yar (puppy) ee laba terrier u ekaan karo.</a:t>
            </a:r>
            <a:endParaRPr sz="1000">
              <a:latin typeface="Calibri"/>
              <a:ea typeface="Calibri"/>
              <a:cs typeface="Calibri"/>
              <a:sym typeface="Calibri"/>
            </a:endParaRPr>
          </a:p>
        </p:txBody>
      </p:sp>
      <p:pic>
        <p:nvPicPr>
          <p:cNvPr id="899" name="Google Shape;899;p72"/>
          <p:cNvPicPr preferRelativeResize="0"/>
          <p:nvPr/>
        </p:nvPicPr>
        <p:blipFill>
          <a:blip r:embed="rId3">
            <a:alphaModFix/>
          </a:blip>
          <a:srcRect l="12480" t="21779" b="3146"/>
          <a:stretch>
            <a:fillRect/>
          </a:stretch>
        </p:blipFill>
        <p:spPr>
          <a:xfrm>
            <a:off x="6657300" y="2700000"/>
            <a:ext cx="1416063" cy="1822746"/>
          </a:xfrm>
          <a:prstGeom prst="rect">
            <a:avLst/>
          </a:prstGeom>
          <a:noFill/>
          <a:ln>
            <a:noFill/>
          </a:ln>
        </p:spPr>
      </p:pic>
      <p:pic>
        <p:nvPicPr>
          <p:cNvPr id="900" name="Google Shape;900;p72"/>
          <p:cNvPicPr preferRelativeResize="0"/>
          <p:nvPr/>
        </p:nvPicPr>
        <p:blipFill>
          <a:blip r:embed="rId4">
            <a:alphaModFix/>
          </a:blip>
          <a:srcRect l="19768" r="20057"/>
          <a:stretch>
            <a:fillRect/>
          </a:stretch>
        </p:blipFill>
        <p:spPr>
          <a:xfrm>
            <a:off x="6588690" y="719788"/>
            <a:ext cx="978285" cy="1440200"/>
          </a:xfrm>
          <a:prstGeom prst="rect">
            <a:avLst/>
          </a:prstGeom>
          <a:noFill/>
          <a:ln>
            <a:noFill/>
          </a:ln>
        </p:spPr>
      </p:pic>
      <p:pic>
        <p:nvPicPr>
          <p:cNvPr id="901" name="Google Shape;901;p72"/>
          <p:cNvPicPr preferRelativeResize="0"/>
          <p:nvPr/>
        </p:nvPicPr>
        <p:blipFill>
          <a:blip r:embed="rId12">
            <a:alphaModFix/>
          </a:blip>
          <a:stretch>
            <a:fillRect/>
          </a:stretch>
        </p:blipFill>
        <p:spPr>
          <a:xfrm>
            <a:off x="4935074" y="2836074"/>
            <a:ext cx="859650" cy="953650"/>
          </a:xfrm>
          <a:prstGeom prst="rect">
            <a:avLst/>
          </a:prstGeom>
          <a:noFill/>
          <a:ln>
            <a:noFill/>
          </a:ln>
        </p:spPr>
      </p:pic>
      <p:pic>
        <p:nvPicPr>
          <p:cNvPr id="902" name="Google Shape;902;p72"/>
          <p:cNvPicPr preferRelativeResize="0"/>
          <p:nvPr/>
        </p:nvPicPr>
        <p:blipFill>
          <a:blip r:embed="rId13">
            <a:alphaModFix/>
          </a:blip>
          <a:stretch>
            <a:fillRect/>
          </a:stretch>
        </p:blipFill>
        <p:spPr>
          <a:xfrm>
            <a:off x="274038" y="1528849"/>
            <a:ext cx="759725" cy="852792"/>
          </a:xfrm>
          <a:prstGeom prst="rect">
            <a:avLst/>
          </a:prstGeom>
          <a:noFill/>
          <a:ln>
            <a:noFill/>
          </a:ln>
        </p:spPr>
      </p:pic>
      <p:pic>
        <p:nvPicPr>
          <p:cNvPr id="903" name="Google Shape;903;p72"/>
          <p:cNvPicPr preferRelativeResize="0"/>
          <p:nvPr/>
        </p:nvPicPr>
        <p:blipFill>
          <a:blip r:embed="rId7">
            <a:alphaModFix/>
          </a:blip>
          <a:stretch>
            <a:fillRect/>
          </a:stretch>
        </p:blipFill>
        <p:spPr>
          <a:xfrm flipH="1">
            <a:off x="2298476" y="2423525"/>
            <a:ext cx="2560399" cy="1440199"/>
          </a:xfrm>
          <a:prstGeom prst="rect">
            <a:avLst/>
          </a:prstGeom>
          <a:noFill/>
          <a:ln>
            <a:noFill/>
          </a:ln>
        </p:spPr>
      </p:pic>
      <p:sp>
        <p:nvSpPr>
          <p:cNvPr id="904" name="Google Shape;904;p72"/>
          <p:cNvSpPr txBox="1"/>
          <p:nvPr/>
        </p:nvSpPr>
        <p:spPr>
          <a:xfrm>
            <a:off x="2410742" y="2458313"/>
            <a:ext cx="2397000" cy="815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Wuxuu u ekaan doonaa terrier, sababtoo ah terrier-yadu waxay dhalin karaan oo keliya terrier.</a:t>
            </a:r>
            <a:endParaRPr sz="1800">
              <a:solidFill>
                <a:schemeClr val="dk1"/>
              </a:solidFill>
              <a:latin typeface="Lexend"/>
              <a:ea typeface="Lexend"/>
              <a:cs typeface="Lexend"/>
              <a:sym typeface="Lexend"/>
            </a:endParaRPr>
          </a:p>
        </p:txBody>
      </p:sp>
      <p:grpSp>
        <p:nvGrpSpPr>
          <p:cNvPr id="905" name="Google Shape;905;p72"/>
          <p:cNvGrpSpPr/>
          <p:nvPr/>
        </p:nvGrpSpPr>
        <p:grpSpPr>
          <a:xfrm>
            <a:off x="1127719" y="1338828"/>
            <a:ext cx="3950440" cy="1139778"/>
            <a:chOff x="1626700" y="1481827"/>
            <a:chExt cx="2796574" cy="1181362"/>
          </a:xfrm>
        </p:grpSpPr>
        <p:pic>
          <p:nvPicPr>
            <p:cNvPr id="906" name="Google Shape;906;p72"/>
            <p:cNvPicPr preferRelativeResize="0"/>
            <p:nvPr/>
          </p:nvPicPr>
          <p:blipFill>
            <a:blip r:embed="rId7">
              <a:alphaModFix/>
            </a:blip>
            <a:stretch>
              <a:fillRect/>
            </a:stretch>
          </p:blipFill>
          <p:spPr>
            <a:xfrm>
              <a:off x="1626700" y="1481827"/>
              <a:ext cx="2796574" cy="1181362"/>
            </a:xfrm>
            <a:prstGeom prst="rect">
              <a:avLst/>
            </a:prstGeom>
            <a:noFill/>
            <a:ln>
              <a:noFill/>
            </a:ln>
          </p:spPr>
        </p:pic>
        <p:sp>
          <p:nvSpPr>
            <p:cNvPr id="907" name="Google Shape;907;p72"/>
            <p:cNvSpPr txBox="1"/>
            <p:nvPr/>
          </p:nvSpPr>
          <p:spPr>
            <a:xfrm>
              <a:off x="1673489" y="1573010"/>
              <a:ext cx="2703000" cy="8154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500">
                  <a:solidFill>
                    <a:schemeClr val="dk1"/>
                  </a:solidFill>
                  <a:latin typeface="Lexend"/>
                  <a:ea typeface="Lexend"/>
                  <a:cs typeface="Lexend"/>
                  <a:sym typeface="Lexend"/>
                </a:rPr>
                <a:t>Wuxuu u ekaan karaa Great Dane, sababtoo ah eeyadu waxay dhalin karaan nooc kasta oo eey ah.</a:t>
              </a:r>
              <a:endParaRPr sz="1800">
                <a:solidFill>
                  <a:schemeClr val="dk1"/>
                </a:solidFill>
                <a:latin typeface="Lexend"/>
                <a:ea typeface="Lexend"/>
                <a:cs typeface="Lexend"/>
                <a:sym typeface="Lexend"/>
              </a:endParaRPr>
            </a:p>
          </p:txBody>
        </p:sp>
      </p:grpSp>
      <p:sp>
        <p:nvSpPr>
          <p:cNvPr id="908" name="Google Shape;908;p72"/>
          <p:cNvSpPr txBox="1"/>
          <p:nvPr/>
        </p:nvSpPr>
        <p:spPr>
          <a:xfrm>
            <a:off x="324000" y="4119625"/>
            <a:ext cx="6333300" cy="720000"/>
          </a:xfrm>
          <a:prstGeom prst="rect">
            <a:avLst/>
          </a:prstGeom>
          <a:noFill/>
          <a:ln>
            <a:noFill/>
          </a:ln>
        </p:spPr>
        <p:txBody>
          <a:bodyPr spcFirstLastPara="1" wrap="square" lIns="91425" tIns="91425" rIns="91425" bIns="91425" anchor="t" anchorCtr="0">
            <a:normAutofit/>
          </a:bodyPr>
          <a:lstStyle/>
          <a:p>
            <a:pPr marL="457200" lvl="0" indent="-342900" algn="l" rtl="0">
              <a:spcBef>
                <a:spcPct val="0"/>
              </a:spcBef>
              <a:spcAft>
                <a:spcPct val="0"/>
              </a:spcAft>
              <a:buClr>
                <a:schemeClr val="dk1"/>
              </a:buClr>
              <a:buSzPts val="1800"/>
              <a:buFont typeface="Lexend"/>
              <a:buAutoNum type="arabicPeriod"/>
            </a:pPr>
            <a:r>
              <a:rPr lang="en-GB" sz="1400">
                <a:solidFill>
                  <a:schemeClr val="dk1"/>
                </a:solidFill>
                <a:latin typeface="Lexend"/>
                <a:ea typeface="Lexend"/>
                <a:cs typeface="Lexend"/>
                <a:sym typeface="Lexend"/>
              </a:rPr>
              <a:t>Sharax sababta Suad uu yahay kan ugu saxsan uguna hadal fikradaha saxda ah iyo kuwa qaldan ee jawaabahooda.</a:t>
            </a:r>
            <a:endParaRPr sz="1800">
              <a:solidFill>
                <a:schemeClr val="dk1"/>
              </a:solidFill>
              <a:latin typeface="Lexend"/>
              <a:ea typeface="Lexend"/>
              <a:cs typeface="Lexend"/>
              <a:sym typeface="Lexend"/>
            </a:endParaRPr>
          </a:p>
        </p:txBody>
      </p:sp>
      <p:sp>
        <p:nvSpPr>
          <p:cNvPr id="909" name="Google Shape;909;p72"/>
          <p:cNvSpPr txBox="1"/>
          <p:nvPr/>
        </p:nvSpPr>
        <p:spPr>
          <a:xfrm>
            <a:off x="309250" y="2476700"/>
            <a:ext cx="859500" cy="259200"/>
          </a:xfrm>
          <a:prstGeom prst="rect">
            <a:avLst/>
          </a:prstGeom>
          <a:noFill/>
          <a:ln>
            <a:noFill/>
          </a:ln>
        </p:spPr>
        <p:txBody>
          <a:bodyPr spcFirstLastPara="1" wrap="non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Cabdi</a:t>
            </a:r>
            <a:endParaRPr sz="1800">
              <a:solidFill>
                <a:schemeClr val="dk1"/>
              </a:solidFill>
              <a:latin typeface="Lexend"/>
              <a:ea typeface="Lexend"/>
              <a:cs typeface="Lexend"/>
              <a:sym typeface="Lexend"/>
            </a:endParaRPr>
          </a:p>
        </p:txBody>
      </p:sp>
      <p:sp>
        <p:nvSpPr>
          <p:cNvPr id="910" name="Google Shape;910;p72"/>
          <p:cNvSpPr txBox="1"/>
          <p:nvPr/>
        </p:nvSpPr>
        <p:spPr>
          <a:xfrm>
            <a:off x="5453550" y="3789725"/>
            <a:ext cx="859500" cy="259200"/>
          </a:xfrm>
          <a:prstGeom prst="rect">
            <a:avLst/>
          </a:prstGeom>
          <a:noFill/>
          <a:ln>
            <a:noFill/>
          </a:ln>
        </p:spPr>
        <p:txBody>
          <a:bodyPr spcFirstLastPara="1" wrap="non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Suad</a:t>
            </a:r>
            <a:endParaRPr sz="1800">
              <a:solidFill>
                <a:schemeClr val="dk1"/>
              </a:solidFill>
              <a:latin typeface="Lexend"/>
              <a:ea typeface="Lexend"/>
              <a:cs typeface="Lexend"/>
              <a:sym typeface="Lexend"/>
            </a:endParaRPr>
          </a:p>
        </p:txBody>
      </p:sp>
      <p:sp>
        <p:nvSpPr>
          <p:cNvPr id="911" name="Google Shape;911;p72"/>
          <p:cNvSpPr txBox="1"/>
          <p:nvPr/>
        </p:nvSpPr>
        <p:spPr>
          <a:xfrm>
            <a:off x="5705825" y="2113200"/>
            <a:ext cx="2196000" cy="3654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laba terrier</a:t>
            </a:r>
            <a:endParaRPr sz="2200">
              <a:solidFill>
                <a:schemeClr val="dk1"/>
              </a:solidFill>
              <a:latin typeface="Lexend"/>
              <a:ea typeface="Lexend"/>
              <a:cs typeface="Lexend"/>
              <a:sym typeface="Lexend"/>
            </a:endParaRPr>
          </a:p>
        </p:txBody>
      </p:sp>
      <p:sp>
        <p:nvSpPr>
          <p:cNvPr id="912" name="Google Shape;912;p72"/>
          <p:cNvSpPr txBox="1"/>
          <p:nvPr/>
        </p:nvSpPr>
        <p:spPr>
          <a:xfrm>
            <a:off x="6777475" y="4366950"/>
            <a:ext cx="1754100" cy="6399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Great Dane</a:t>
            </a:r>
            <a:endParaRPr sz="1700">
              <a:solidFill>
                <a:schemeClr val="dk1"/>
              </a:solidFill>
              <a:latin typeface="Lexend"/>
              <a:ea typeface="Lexend"/>
              <a:cs typeface="Lexend"/>
              <a:sym typeface="Lexend"/>
            </a:endParaRPr>
          </a:p>
        </p:txBody>
      </p:sp>
      <p:pic>
        <p:nvPicPr>
          <p:cNvPr id="913" name="Google Shape;913;p72"/>
          <p:cNvPicPr preferRelativeResize="0"/>
          <p:nvPr/>
        </p:nvPicPr>
        <p:blipFill>
          <a:blip r:embed="rId4">
            <a:alphaModFix/>
          </a:blip>
          <a:srcRect l="19768" r="20057"/>
          <a:stretch>
            <a:fillRect/>
          </a:stretch>
        </p:blipFill>
        <p:spPr>
          <a:xfrm flipH="1">
            <a:off x="5607000" y="751213"/>
            <a:ext cx="943850" cy="1440200"/>
          </a:xfrm>
          <a:prstGeom prst="rect">
            <a:avLst/>
          </a:prstGeom>
          <a:noFill/>
          <a:ln>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7" name="Shape 917"/>
        <p:cNvGrpSpPr/>
        <p:nvPr/>
      </p:nvGrpSpPr>
      <p:grpSpPr>
        <a:xfrm>
          <a:off x="0" y="0"/>
          <a:ext cx="0" cy="0"/>
        </a:xfrm>
      </p:grpSpPr>
      <p:sp>
        <p:nvSpPr>
          <p:cNvPr id="918" name="Google Shape;918;p73"/>
          <p:cNvSpPr txBox="1"/>
          <p:nvPr>
            <p:ph type="body" idx="1"/>
          </p:nvPr>
        </p:nvSpPr>
        <p:spPr>
          <a:xfrm>
            <a:off x="258600" y="692400"/>
            <a:ext cx="6792600" cy="6156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Sharax sababta Suad uu yahay kan ugu saxsan uguna hadal fikradaha saxda ah iyo kuwa qaldan ee jawaabahooda.</a:t>
            </a:r>
            <a:endParaRPr/>
          </a:p>
        </p:txBody>
      </p:sp>
      <p:sp>
        <p:nvSpPr>
          <p:cNvPr id="919" name="Google Shape;919;p73"/>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Samaynta farcanka (Making offspring)</a:t>
            </a:r>
            <a:endParaRPr/>
          </a:p>
        </p:txBody>
      </p:sp>
      <p:sp>
        <p:nvSpPr>
          <p:cNvPr id="920" name="Google Shape;920;p73"/>
          <p:cNvSpPr txBox="1"/>
          <p:nvPr>
            <p:ph type="body" idx="1"/>
          </p:nvPr>
        </p:nvSpPr>
        <p:spPr>
          <a:xfrm>
            <a:off x="258600" y="1530600"/>
            <a:ext cx="8561400" cy="2401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Kalam"/>
                <a:ea typeface="Kalam"/>
                <a:cs typeface="Kalam"/>
                <a:sym typeface="Kalam"/>
              </a:rPr>
              <a:t>Suad ayaa ugu saxsan sababtoo ah marka nooluhu (organism) soo saaraan farcan waxay sameeyaan farcan isku nooc ah.</a:t>
            </a:r>
            <a:endParaRPr sz="2100">
              <a:latin typeface="Kalam"/>
              <a:ea typeface="Kalam"/>
              <a:cs typeface="Kalam"/>
              <a:sym typeface="Kalam"/>
            </a:endParaRPr>
          </a:p>
          <a:p>
            <a:pPr marL="457200" lvl="0" indent="0" algn="l" rtl="0">
              <a:lnSpc>
                <a:spcPct val="100000"/>
              </a:lnSpc>
              <a:spcBef>
                <a:spcPct val="0"/>
              </a:spcBef>
              <a:spcAft>
                <a:spcPct val="0"/>
              </a:spcAft>
              <a:buNone/>
            </a:pPr>
            <a:endParaRPr sz="2100">
              <a:latin typeface="Kalam"/>
              <a:ea typeface="Kalam"/>
              <a:cs typeface="Kalam"/>
              <a:sym typeface="Kalam"/>
            </a:endParaRPr>
          </a:p>
          <a:p>
            <a:pPr marL="0" lvl="0" indent="0" algn="l" rtl="0">
              <a:lnSpc>
                <a:spcPct val="100000"/>
              </a:lnSpc>
              <a:spcBef>
                <a:spcPct val="0"/>
              </a:spcBef>
              <a:spcAft>
                <a:spcPct val="0"/>
              </a:spcAft>
              <a:buNone/>
            </a:pPr>
            <a:endParaRPr sz="700">
              <a:latin typeface="Kalam"/>
              <a:ea typeface="Kalam"/>
              <a:cs typeface="Kalam"/>
              <a:sym typeface="Kalam"/>
            </a:endParaRPr>
          </a:p>
          <a:p>
            <a:pPr marL="0" lvl="0" indent="0" algn="l" rtl="0">
              <a:lnSpc>
                <a:spcPct val="100000"/>
              </a:lnSpc>
              <a:spcBef>
                <a:spcPct val="0"/>
              </a:spcBef>
              <a:spcAft>
                <a:spcPct val="0"/>
              </a:spcAft>
              <a:buNone/>
            </a:pPr>
            <a:r>
              <a:rPr lang="en-GB" sz="1100">
                <a:latin typeface="Kalam"/>
                <a:ea typeface="Kalam"/>
                <a:cs typeface="Kalam"/>
                <a:sym typeface="Kalam"/>
              </a:rPr>
              <a:t>Cabdi waa qaldan, sababtoo ah Great Dane kuma eka terrier si dhow. Laba terrier ayaa soo saari lahaa yaryar leh astaamo la mid ah iyaga.</a:t>
            </a:r>
            <a:endParaRPr sz="2100">
              <a:latin typeface="Kalam"/>
              <a:ea typeface="Kalam"/>
              <a:cs typeface="Kalam"/>
              <a:sym typeface="Kalam"/>
            </a:endParaRPr>
          </a:p>
          <a:p>
            <a:pPr marL="457200" lvl="0" indent="0" algn="l" rtl="0">
              <a:lnSpc>
                <a:spcPct val="100000"/>
              </a:lnSpc>
              <a:spcBef>
                <a:spcPct val="0"/>
              </a:spcBef>
              <a:spcAft>
                <a:spcPct val="0"/>
              </a:spcAft>
              <a:buNone/>
            </a:pPr>
            <a:endParaRPr sz="2100">
              <a:latin typeface="Kalam"/>
              <a:ea typeface="Kalam"/>
              <a:cs typeface="Kalam"/>
              <a:sym typeface="Kalam"/>
            </a:endParaRPr>
          </a:p>
          <a:p>
            <a:pPr marL="0" lvl="0" indent="0" algn="l" rtl="0">
              <a:spcBef>
                <a:spcPct val="0"/>
              </a:spcBef>
              <a:spcAft>
                <a:spcPts val="1000"/>
              </a:spcAft>
              <a:buNone/>
            </a:pPr>
            <a:endParaRPr sz="23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4" name="Shape 924"/>
        <p:cNvGrpSpPr/>
        <p:nvPr/>
      </p:nvGrpSpPr>
      <p:grpSpPr>
        <a:xfrm>
          <a:off x="0" y="0"/>
          <a:ext cx="0" cy="0"/>
        </a:xfrm>
      </p:grpSpPr>
      <p:sp>
        <p:nvSpPr>
          <p:cNvPr id="925" name="Google Shape;925;p74"/>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Samaynta farcanka (Making offspring)</a:t>
            </a:r>
            <a:endParaRPr/>
          </a:p>
        </p:txBody>
      </p:sp>
      <p:sp>
        <p:nvSpPr>
          <p:cNvPr id="926" name="Google Shape;926;p74"/>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Astaamaha la dhaxlo (Inherited features)</a:t>
            </a:r>
            <a:endParaRPr/>
          </a:p>
        </p:txBody>
      </p:sp>
      <p:sp>
        <p:nvSpPr>
          <p:cNvPr id="927" name="Google Shape;927;p74"/>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Kala duwanaanshaha farcanka (Variation between offspring)</a:t>
            </a:r>
            <a:endParaRPr/>
          </a:p>
        </p:txBody>
      </p:sp>
      <p:sp>
        <p:nvSpPr>
          <p:cNvPr id="928" name="Google Shape;928;p74"/>
          <p:cNvSpPr txBox="1"/>
          <p:nvPr>
            <p:ph type="title" idx="4"/>
          </p:nvPr>
        </p:nvSpPr>
        <p:spPr>
          <a:xfrm>
            <a:off x="324000" y="7237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Dhaxalka (Heredity)</a:t>
            </a:r>
            <a:endParaRPr sz="2200"/>
          </a:p>
        </p:txBody>
      </p:sp>
      <p:pic>
        <p:nvPicPr>
          <p:cNvPr id="929" name="Google Shape;929;p74"/>
          <p:cNvPicPr preferRelativeResize="0"/>
          <p:nvPr/>
        </p:nvPicPr>
        <p:blipFill>
          <a:blip r:embed="rId3">
            <a:alphaModFix/>
          </a:blip>
          <a:stretch>
            <a:fillRect/>
          </a:stretch>
        </p:blipFill>
        <p:spPr>
          <a:xfrm>
            <a:off x="420825" y="2766075"/>
            <a:ext cx="450575" cy="446750"/>
          </a:xfrm>
          <a:prstGeom prst="rect">
            <a:avLst/>
          </a:prstGeom>
          <a:noFill/>
          <a:ln>
            <a:noFill/>
          </a:ln>
        </p:spPr>
      </p:pic>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33" name="Shape 933"/>
        <p:cNvGrpSpPr/>
        <p:nvPr/>
      </p:nvGrpSpPr>
      <p:grpSpPr>
        <a:xfrm>
          <a:off x="0" y="0"/>
          <a:ext cx="0" cy="0"/>
        </a:xfrm>
      </p:grpSpPr>
      <p:sp>
        <p:nvSpPr>
          <p:cNvPr id="934" name="Google Shape;934;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Astaamaha la dhaxlo (Inherited features)</a:t>
            </a:r>
            <a:endParaRPr/>
          </a:p>
        </p:txBody>
      </p:sp>
      <p:sp>
        <p:nvSpPr>
          <p:cNvPr id="935" name="Google Shape;935;p75"/>
          <p:cNvSpPr txBox="1"/>
          <p:nvPr>
            <p:ph type="body" idx="1"/>
          </p:nvPr>
        </p:nvSpPr>
        <p:spPr>
          <a:xfrm>
            <a:off x="324000" y="725867"/>
            <a:ext cx="3996000" cy="3020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sz="1100">
                <a:latin typeface="Lexend"/>
              </a:rPr>
              <a:t>Farcanku wuxuu u ekaadaa labada waalid sababtoo ah astaamaha ayaa laga soo gudbiyay labadoodaba.</a:t>
            </a:r>
            <a:endParaRPr/>
          </a:p>
          <a:p>
            <a:pPr marL="0" lvl="0" indent="0" algn="l" rtl="0">
              <a:lnSpc>
                <a:spcPct val="100000"/>
              </a:lnSpc>
              <a:spcBef>
                <a:spcPct val="0"/>
              </a:spcBef>
              <a:spcAft>
                <a:spcPct val="0"/>
              </a:spcAft>
              <a:buNone/>
            </a:pPr>
            <a:endParaRPr/>
          </a:p>
          <a:p>
            <a:pPr marL="0" lvl="0" indent="0" algn="l" rtl="0">
              <a:lnSpc>
                <a:spcPct val="100000"/>
              </a:lnSpc>
              <a:spcBef>
                <a:spcPct val="0"/>
              </a:spcBef>
              <a:spcAft>
                <a:spcPct val="0"/>
              </a:spcAft>
              <a:buNone/>
              <a:defRPr/>
            </a:pPr>
            <a:r>
              <a:rPr lang="en-GB" sz="1100">
                <a:latin typeface="Lexend"/>
              </a:rPr>
              <a:t>Farcanku wuxuu dhaxlay astaamahan.</a:t>
            </a:r>
            <a:r>
              <a:rPr lang="en-GB" b="1" sz="1100">
                <a:latin typeface="Lexend"/>
              </a:rPr>
              <a:t/>
            </a:r>
            <a:r>
              <a:rPr lang="en-GB" sz="1100">
                <a:latin typeface="Lexend"/>
              </a:rPr>
              <a:t/>
            </a:r>
            <a:endParaRPr/>
          </a:p>
          <a:p>
            <a:pPr marL="0" lvl="0" indent="0" algn="l" rtl="0">
              <a:lnSpc>
                <a:spcPct val="100000"/>
              </a:lnSpc>
              <a:spcBef>
                <a:spcPct val="0"/>
              </a:spcBef>
              <a:spcAft>
                <a:spcPct val="0"/>
              </a:spcAft>
              <a:buClr>
                <a:schemeClr val="dk1"/>
              </a:buClr>
              <a:buSzPts val="1100"/>
              <a:buFont typeface="Arial"/>
              <a:buNone/>
            </a:pPr>
            <a:endParaRPr/>
          </a:p>
          <a:p>
            <a:pPr marL="0" lvl="0" indent="0" algn="l" rtl="0">
              <a:lnSpc>
                <a:spcPct val="100000"/>
              </a:lnSpc>
              <a:spcBef>
                <a:spcPct val="0"/>
              </a:spcBef>
              <a:spcAft>
                <a:spcPct val="0"/>
              </a:spcAft>
              <a:buClr>
                <a:schemeClr val="dk1"/>
              </a:buClr>
              <a:buSzPts val="1100"/>
              <a:buFont typeface="Arial"/>
              <a:buNone/>
              <a:defRPr/>
            </a:pPr>
            <a:r>
              <a:rPr lang="en-GB" b="1" sz="1100">
                <a:latin typeface="Lexend"/>
              </a:rPr>
              <a:t>Dhaxalka (Heredity) waa habka nooluhu (organism) u gudbiyaan astaamaha farcankooda.</a:t>
            </a:r>
            <a:r>
              <a:rPr lang="en-GB" sz="1100">
                <a:latin typeface="Lexend"/>
              </a:rPr>
              <a:t/>
            </a:r>
            <a:endParaRPr/>
          </a:p>
          <a:p>
            <a:pPr marL="0" lvl="0" indent="0" algn="l" rtl="0">
              <a:lnSpc>
                <a:spcPct val="100000"/>
              </a:lnSpc>
              <a:spcBef>
                <a:spcPct val="0"/>
              </a:spcBef>
              <a:spcAft>
                <a:spcPct val="0"/>
              </a:spcAft>
              <a:buClr>
                <a:schemeClr val="dk1"/>
              </a:buClr>
              <a:buSzPts val="1100"/>
              <a:buFont typeface="Arial"/>
              <a:buNone/>
            </a:pPr>
            <a:endParaRPr sz="2000"/>
          </a:p>
          <a:p>
            <a:pPr marL="0" lvl="0" indent="0" algn="l" rtl="0">
              <a:lnSpc>
                <a:spcPct val="100000"/>
              </a:lnSpc>
              <a:spcBef>
                <a:spcPct val="0"/>
              </a:spcBef>
              <a:spcAft>
                <a:spcPct val="0"/>
              </a:spcAft>
              <a:buClr>
                <a:schemeClr val="dk1"/>
              </a:buClr>
              <a:buSzPts val="1100"/>
              <a:buFont typeface="Arial"/>
              <a:buNone/>
            </a:pPr>
            <a:endParaRPr sz="2000"/>
          </a:p>
        </p:txBody>
      </p:sp>
      <p:sp>
        <p:nvSpPr>
          <p:cNvPr id="936" name="Google Shape;936;p75"/>
          <p:cNvSpPr txBox="1"/>
          <p:nvPr/>
        </p:nvSpPr>
        <p:spPr>
          <a:xfrm>
            <a:off x="4572000" y="2458358"/>
            <a:ext cx="3695100" cy="443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waaliddiinta geese oo ay weheliyaan farcankooda</a:t>
            </a:r>
            <a:endParaRPr sz="1800">
              <a:solidFill>
                <a:schemeClr val="dk1"/>
              </a:solidFill>
              <a:latin typeface="Lexend"/>
              <a:ea typeface="Lexend"/>
              <a:cs typeface="Lexend"/>
              <a:sym typeface="Lexend"/>
            </a:endParaRPr>
          </a:p>
        </p:txBody>
      </p:sp>
      <p:pic>
        <p:nvPicPr>
          <p:cNvPr id="937" name="Google Shape;937;p75"/>
          <p:cNvPicPr preferRelativeResize="0"/>
          <p:nvPr/>
        </p:nvPicPr>
        <p:blipFill>
          <a:blip r:embed="rId3">
            <a:alphaModFix/>
          </a:blip>
          <a:srcRect l="2335" t="11021" r="9552" b="19837"/>
          <a:stretch>
            <a:fillRect/>
          </a:stretch>
        </p:blipFill>
        <p:spPr>
          <a:xfrm>
            <a:off x="4572000" y="798329"/>
            <a:ext cx="3135235" cy="1643325"/>
          </a:xfrm>
          <a:prstGeom prst="rect">
            <a:avLst/>
          </a:prstGeom>
          <a:noFill/>
          <a:ln>
            <a:noFill/>
          </a:ln>
        </p:spPr>
      </p:pic>
      <p:pic>
        <p:nvPicPr>
          <p:cNvPr id="938" name="Google Shape;938;p75"/>
          <p:cNvPicPr preferRelativeResize="0"/>
          <p:nvPr/>
        </p:nvPicPr>
        <p:blipFill>
          <a:blip r:embed="rId4">
            <a:alphaModFix/>
          </a:blip>
          <a:stretch>
            <a:fillRect/>
          </a:stretch>
        </p:blipFill>
        <p:spPr>
          <a:xfrm>
            <a:off x="4572000" y="2826383"/>
            <a:ext cx="2465955" cy="1643326"/>
          </a:xfrm>
          <a:prstGeom prst="rect">
            <a:avLst/>
          </a:prstGeom>
          <a:noFill/>
          <a:ln>
            <a:noFill/>
          </a:ln>
        </p:spPr>
      </p:pic>
      <p:sp>
        <p:nvSpPr>
          <p:cNvPr id="939" name="Google Shape;939;p75"/>
          <p:cNvSpPr txBox="1"/>
          <p:nvPr/>
        </p:nvSpPr>
        <p:spPr>
          <a:xfrm>
            <a:off x="4572000" y="4519850"/>
            <a:ext cx="3836400" cy="443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waaliddiinta libaaxa oo ay weheliyaan farcankooda</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3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43" name="Shape 943"/>
        <p:cNvGrpSpPr/>
        <p:nvPr/>
      </p:nvGrpSpPr>
      <p:grpSpPr>
        <a:xfrm>
          <a:off x="0" y="0"/>
          <a:ext cx="0" cy="0"/>
        </a:xfrm>
      </p:grpSpPr>
      <p:sp>
        <p:nvSpPr>
          <p:cNvPr id="944" name="Google Shape;944;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Astaamaha la dhaxlo (Inherited features)</a:t>
            </a:r>
            <a:endParaRPr/>
          </a:p>
        </p:txBody>
      </p:sp>
      <p:sp>
        <p:nvSpPr>
          <p:cNvPr id="945" name="Google Shape;945;p76"/>
          <p:cNvSpPr txBox="1"/>
          <p:nvPr>
            <p:ph type="body" idx="1"/>
          </p:nvPr>
        </p:nvSpPr>
        <p:spPr>
          <a:xfrm>
            <a:off x="324000" y="751475"/>
            <a:ext cx="8496000" cy="385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Farcanka isku waalid waxaa loo yaqaan walaalo (siblings).</a:t>
            </a:r>
            <a:endParaRPr sz="2000"/>
          </a:p>
        </p:txBody>
      </p:sp>
      <p:pic>
        <p:nvPicPr>
          <p:cNvPr id="946" name="Google Shape;946;p76"/>
          <p:cNvPicPr preferRelativeResize="0"/>
          <p:nvPr/>
        </p:nvPicPr>
        <p:blipFill>
          <a:blip r:embed="rId3">
            <a:alphaModFix/>
          </a:blip>
          <a:srcRect l="3232" t="15818" r="32127" b="5404"/>
          <a:stretch>
            <a:fillRect/>
          </a:stretch>
        </p:blipFill>
        <p:spPr>
          <a:xfrm>
            <a:off x="4739046" y="1352849"/>
            <a:ext cx="3422976" cy="2780074"/>
          </a:xfrm>
          <a:prstGeom prst="rect">
            <a:avLst/>
          </a:prstGeom>
          <a:noFill/>
          <a:ln>
            <a:noFill/>
          </a:ln>
        </p:spPr>
      </p:pic>
      <p:sp>
        <p:nvSpPr>
          <p:cNvPr id="947" name="Google Shape;947;p76"/>
          <p:cNvSpPr txBox="1"/>
          <p:nvPr/>
        </p:nvSpPr>
        <p:spPr>
          <a:xfrm>
            <a:off x="4739050" y="4167600"/>
            <a:ext cx="1755000" cy="304800"/>
          </a:xfrm>
          <a:prstGeom prst="rect">
            <a:avLst/>
          </a:prstGeom>
          <a:noFill/>
          <a:ln>
            <a:noFill/>
          </a:ln>
        </p:spPr>
        <p:txBody>
          <a:bodyPr spcFirstLastPara="1" wrap="square" lIns="1800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walaalo bisad ah</a:t>
            </a:r>
            <a:endParaRPr>
              <a:solidFill>
                <a:schemeClr val="dk1"/>
              </a:solidFill>
              <a:latin typeface="Lexend"/>
              <a:ea typeface="Lexend"/>
              <a:cs typeface="Lexend"/>
              <a:sym typeface="Lexend"/>
            </a:endParaRPr>
          </a:p>
        </p:txBody>
      </p:sp>
      <p:sp>
        <p:nvSpPr>
          <p:cNvPr id="948" name="Google Shape;948;p76"/>
          <p:cNvSpPr txBox="1"/>
          <p:nvPr>
            <p:ph type="body" idx="1"/>
          </p:nvPr>
        </p:nvSpPr>
        <p:spPr>
          <a:xfrm>
            <a:off x="324000" y="1619988"/>
            <a:ext cx="4248000" cy="736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Walaaluhu waxay u ekaan karaan mid la mid ah, laakiin ma aha isku mid, sababtoo ah waxay dhaxlaan astaamaha labada waalid.</a:t>
            </a:r>
            <a:endParaRPr sz="2000"/>
          </a:p>
        </p:txBody>
      </p:sp>
      <p:sp>
        <p:nvSpPr>
          <p:cNvPr id="949" name="Google Shape;949;p76"/>
          <p:cNvSpPr txBox="1"/>
          <p:nvPr>
            <p:ph type="body" idx="1"/>
          </p:nvPr>
        </p:nvSpPr>
        <p:spPr>
          <a:xfrm>
            <a:off x="324000" y="3240000"/>
            <a:ext cx="3239700" cy="385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Marka laga reebo mataanaha isku midka ah, kuwaas oo u ekaan kara isku mid.</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53" name="Shape 953"/>
        <p:cNvGrpSpPr/>
        <p:nvPr/>
      </p:nvGrpSpPr>
      <p:grpSpPr>
        <a:xfrm>
          <a:off x="0" y="0"/>
          <a:ext cx="0" cy="0"/>
        </a:xfrm>
      </p:grpSpPr>
      <p:sp>
        <p:nvSpPr>
          <p:cNvPr id="954" name="Google Shape;954;p77"/>
          <p:cNvSpPr txBox="1"/>
          <p:nvPr>
            <p:ph type="subTitle" idx="2"/>
          </p:nvPr>
        </p:nvSpPr>
        <p:spPr>
          <a:xfrm>
            <a:off x="980575" y="3196113"/>
            <a:ext cx="7452600" cy="730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a:latin typeface="Lexend"/>
              </a:rPr>
              <a:t>Ilmuhu wuxuu dhaxlaa astaamihiisa hooyadiis iyo ayeeyadiis.</a:t>
            </a:r>
            <a:endParaRPr/>
          </a:p>
        </p:txBody>
      </p:sp>
      <p:sp>
        <p:nvSpPr>
          <p:cNvPr id="955" name="Google Shape;955;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Astaamaha la dhaxlo (Inherited features)</a:t>
            </a:r>
            <a:endParaRPr/>
          </a:p>
        </p:txBody>
      </p:sp>
      <p:sp>
        <p:nvSpPr>
          <p:cNvPr id="956" name="Google Shape;956;p77"/>
          <p:cNvSpPr txBox="1"/>
          <p:nvPr>
            <p:ph type="subTitle" idx="1"/>
          </p:nvPr>
        </p:nvSpPr>
        <p:spPr>
          <a:xfrm>
            <a:off x="324000" y="1004775"/>
            <a:ext cx="8496000" cy="2505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rPr>
              <a:t>Dhammaan astaamaha ilmuhu waxay ka dhaxlaan hooyadiis.</a:t>
            </a:r>
            <a:endParaRPr sz="2000"/>
          </a:p>
        </p:txBody>
      </p:sp>
      <p:sp>
        <p:nvSpPr>
          <p:cNvPr id="957" name="Google Shape;957;p77"/>
          <p:cNvSpPr txBox="1"/>
          <p:nvPr>
            <p:ph type="subTitle" idx="3"/>
          </p:nvPr>
        </p:nvSpPr>
        <p:spPr>
          <a:xfrm>
            <a:off x="980575" y="4040350"/>
            <a:ext cx="7014000" cy="730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Ilmuhu wuxuu dhaxlaa astaamihiisa labada waalid.</a:t>
            </a:r>
            <a:endParaRPr/>
          </a:p>
        </p:txBody>
      </p:sp>
      <p:pic>
        <p:nvPicPr>
          <p:cNvPr id="958" name="Google Shape;958;p77"/>
          <p:cNvPicPr preferRelativeResize="0"/>
          <p:nvPr/>
        </p:nvPicPr>
        <p:blipFill>
          <a:blip r:embed="rId3">
            <a:alphaModFix/>
          </a:blip>
          <a:stretch>
            <a:fillRect/>
          </a:stretch>
        </p:blipFill>
        <p:spPr>
          <a:xfrm>
            <a:off x="6256808" y="1740900"/>
            <a:ext cx="396000" cy="419100"/>
          </a:xfrm>
          <a:prstGeom prst="rect">
            <a:avLst/>
          </a:prstGeom>
          <a:noFill/>
          <a:ln>
            <a:noFill/>
          </a:ln>
        </p:spPr>
      </p:pic>
      <p:pic>
        <p:nvPicPr>
          <p:cNvPr id="959" name="Google Shape;959;p77"/>
          <p:cNvPicPr preferRelativeResize="0"/>
          <p:nvPr/>
        </p:nvPicPr>
        <p:blipFill>
          <a:blip r:embed="rId3">
            <a:alphaModFix/>
          </a:blip>
          <a:stretch>
            <a:fillRect/>
          </a:stretch>
        </p:blipFill>
        <p:spPr>
          <a:xfrm>
            <a:off x="8037183" y="404035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5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3" name="Shape 963"/>
        <p:cNvGrpSpPr/>
        <p:nvPr/>
      </p:nvGrpSpPr>
      <p:grpSpPr>
        <a:xfrm>
          <a:off x="0" y="0"/>
          <a:ext cx="0" cy="0"/>
        </a:xfrm>
      </p:grpSpPr>
      <p:sp>
        <p:nvSpPr>
          <p:cNvPr id="964" name="Google Shape;964;p78"/>
          <p:cNvSpPr txBox="1"/>
          <p:nvPr>
            <p:ph type="body" idx="1"/>
          </p:nvPr>
        </p:nvSpPr>
        <p:spPr>
          <a:xfrm>
            <a:off x="283100" y="772200"/>
            <a:ext cx="7176000" cy="923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Sifooyinka la dhaxlo (Inherited features) waa astaamo la arki karo ama habab aan la arki karin oo laga sii gudbiyo waalidka carruurtooda.</a:t>
            </a:r>
            <a:endParaRPr/>
          </a:p>
        </p:txBody>
      </p:sp>
      <p:sp>
        <p:nvSpPr>
          <p:cNvPr id="965" name="Google Shape;965;p78"/>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Sifooyinka la dhaxlo (Inherited features)</a:t>
            </a:r>
            <a:endParaRPr b="1"/>
          </a:p>
        </p:txBody>
      </p:sp>
      <p:sp>
        <p:nvSpPr>
          <p:cNvPr id="966" name="Google Shape;966;p78"/>
          <p:cNvSpPr txBox="1"/>
          <p:nvPr>
            <p:ph type="body" idx="1"/>
          </p:nvPr>
        </p:nvSpPr>
        <p:spPr>
          <a:xfrm>
            <a:off x="323900" y="1756500"/>
            <a:ext cx="8496000" cy="307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Kuwani waa tusaalooyin qaar ka mid ah sifooyinka la arki karo ee la dhaxli karo (inherited):</a:t>
            </a:r>
            <a:endParaRPr/>
          </a:p>
        </p:txBody>
      </p:sp>
      <p:pic>
        <p:nvPicPr>
          <p:cNvPr id="967" name="Google Shape;967;p78"/>
          <p:cNvPicPr preferRelativeResize="0"/>
          <p:nvPr/>
        </p:nvPicPr>
        <p:blipFill>
          <a:blip r:embed="rId3">
            <a:alphaModFix/>
          </a:blip>
          <a:stretch>
            <a:fillRect/>
          </a:stretch>
        </p:blipFill>
        <p:spPr>
          <a:xfrm>
            <a:off x="2614250" y="2238400"/>
            <a:ext cx="3266374" cy="2401300"/>
          </a:xfrm>
          <a:prstGeom prst="rect">
            <a:avLst/>
          </a:prstGeom>
          <a:noFill/>
          <a:ln>
            <a:noFill/>
          </a:ln>
        </p:spPr>
      </p:pic>
      <p:sp>
        <p:nvSpPr>
          <p:cNvPr id="968" name="Google Shape;968;p78"/>
          <p:cNvSpPr txBox="1"/>
          <p:nvPr/>
        </p:nvSpPr>
        <p:spPr>
          <a:xfrm>
            <a:off x="977700" y="3269700"/>
            <a:ext cx="1414200" cy="338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midabka indhaha (eye colour)</a:t>
            </a:r>
            <a:endParaRPr sz="2200">
              <a:solidFill>
                <a:schemeClr val="dk1"/>
              </a:solidFill>
              <a:latin typeface="Lexend"/>
              <a:ea typeface="Lexend"/>
              <a:cs typeface="Lexend"/>
              <a:sym typeface="Lexend"/>
            </a:endParaRPr>
          </a:p>
        </p:txBody>
      </p:sp>
      <p:sp>
        <p:nvSpPr>
          <p:cNvPr id="969" name="Google Shape;969;p78"/>
          <p:cNvSpPr txBox="1"/>
          <p:nvPr/>
        </p:nvSpPr>
        <p:spPr>
          <a:xfrm>
            <a:off x="6045000" y="2402400"/>
            <a:ext cx="2073000" cy="338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qaabka dhogorta (fur pattern)</a:t>
            </a:r>
            <a:endParaRPr sz="2200">
              <a:solidFill>
                <a:schemeClr val="dk1"/>
              </a:solidFill>
              <a:latin typeface="Lexend"/>
              <a:ea typeface="Lexend"/>
              <a:cs typeface="Lexend"/>
              <a:sym typeface="Lexend"/>
            </a:endParaRPr>
          </a:p>
        </p:txBody>
      </p:sp>
      <p:sp>
        <p:nvSpPr>
          <p:cNvPr id="970" name="Google Shape;970;p78"/>
          <p:cNvSpPr txBox="1"/>
          <p:nvPr/>
        </p:nvSpPr>
        <p:spPr>
          <a:xfrm>
            <a:off x="6102975" y="3240000"/>
            <a:ext cx="1414200" cy="338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midabka dhogorta (fur colour)</a:t>
            </a:r>
            <a:endParaRPr sz="2200">
              <a:solidFill>
                <a:schemeClr val="dk1"/>
              </a:solidFill>
              <a:latin typeface="Lexend"/>
              <a:ea typeface="Lexend"/>
              <a:cs typeface="Lexend"/>
              <a:sym typeface="Lexend"/>
            </a:endParaRPr>
          </a:p>
        </p:txBody>
      </p:sp>
      <p:sp>
        <p:nvSpPr>
          <p:cNvPr id="971" name="Google Shape;971;p78"/>
          <p:cNvSpPr txBox="1"/>
          <p:nvPr/>
        </p:nvSpPr>
        <p:spPr>
          <a:xfrm>
            <a:off x="6117600" y="4150650"/>
            <a:ext cx="1414200" cy="338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dhererka dabada (tail length)</a:t>
            </a:r>
            <a:endParaRPr sz="2200">
              <a:solidFill>
                <a:schemeClr val="dk1"/>
              </a:solidFill>
              <a:latin typeface="Lexend"/>
              <a:ea typeface="Lexend"/>
              <a:cs typeface="Lexend"/>
              <a:sym typeface="Lexend"/>
            </a:endParaRPr>
          </a:p>
        </p:txBody>
      </p:sp>
      <p:sp>
        <p:nvSpPr>
          <p:cNvPr id="972" name="Google Shape;972;p78"/>
          <p:cNvSpPr txBox="1"/>
          <p:nvPr/>
        </p:nvSpPr>
        <p:spPr>
          <a:xfrm>
            <a:off x="1035675" y="2402400"/>
            <a:ext cx="1414200" cy="338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qaabka dhegta (ear shape)</a:t>
            </a:r>
            <a:endParaRPr sz="2200">
              <a:solidFill>
                <a:schemeClr val="dk1"/>
              </a:solidFill>
              <a:latin typeface="Lexend"/>
              <a:ea typeface="Lexend"/>
              <a:cs typeface="Lexend"/>
              <a:sym typeface="Lexend"/>
            </a:endParaRPr>
          </a:p>
        </p:txBody>
      </p:sp>
      <p:cxnSp>
        <p:nvCxnSpPr>
          <p:cNvPr id="973" name="Google Shape;973;p78"/>
          <p:cNvCxnSpPr/>
          <p:nvPr/>
        </p:nvCxnSpPr>
        <p:spPr>
          <a:xfrm>
            <a:off x="2451325" y="2610950"/>
            <a:ext cx="615600" cy="136800"/>
          </a:xfrm>
          <a:prstGeom prst="straightConnector1">
            <a:avLst/>
          </a:prstGeom>
          <a:noFill/>
          <a:ln w="38100" cap="flat" cmpd="sng">
            <a:solidFill>
              <a:schemeClr val="accent5"/>
            </a:solidFill>
            <a:prstDash val="solid"/>
            <a:round/>
            <a:headEnd type="none" w="med" len="med"/>
            <a:tailEnd type="none" w="med" len="med"/>
          </a:ln>
        </p:spPr>
      </p:cxnSp>
      <p:cxnSp>
        <p:nvCxnSpPr>
          <p:cNvPr id="974" name="Google Shape;974;p78"/>
          <p:cNvCxnSpPr/>
          <p:nvPr/>
        </p:nvCxnSpPr>
        <p:spPr>
          <a:xfrm rot="10800000" flipH="1">
            <a:off x="2466925" y="3055625"/>
            <a:ext cx="679800" cy="380400"/>
          </a:xfrm>
          <a:prstGeom prst="straightConnector1">
            <a:avLst/>
          </a:prstGeom>
          <a:noFill/>
          <a:ln w="38100" cap="flat" cmpd="sng">
            <a:solidFill>
              <a:schemeClr val="accent5"/>
            </a:solidFill>
            <a:prstDash val="solid"/>
            <a:round/>
            <a:headEnd type="none" w="med" len="med"/>
            <a:tailEnd type="none" w="med" len="med"/>
          </a:ln>
        </p:spPr>
      </p:cxnSp>
      <p:cxnSp>
        <p:nvCxnSpPr>
          <p:cNvPr id="975" name="Google Shape;975;p78"/>
          <p:cNvCxnSpPr/>
          <p:nvPr/>
        </p:nvCxnSpPr>
        <p:spPr>
          <a:xfrm rot="10800000" flipH="1">
            <a:off x="4956625" y="2542550"/>
            <a:ext cx="1074900" cy="327000"/>
          </a:xfrm>
          <a:prstGeom prst="straightConnector1">
            <a:avLst/>
          </a:prstGeom>
          <a:noFill/>
          <a:ln w="38100" cap="flat" cmpd="sng">
            <a:solidFill>
              <a:schemeClr val="accent5"/>
            </a:solidFill>
            <a:prstDash val="solid"/>
            <a:round/>
            <a:headEnd type="none" w="med" len="med"/>
            <a:tailEnd type="none" w="med" len="med"/>
          </a:ln>
        </p:spPr>
      </p:cxnSp>
      <p:cxnSp>
        <p:nvCxnSpPr>
          <p:cNvPr id="976" name="Google Shape;976;p78"/>
          <p:cNvCxnSpPr/>
          <p:nvPr/>
        </p:nvCxnSpPr>
        <p:spPr>
          <a:xfrm rot="10800000" flipH="1">
            <a:off x="5181900" y="3374800"/>
            <a:ext cx="918000" cy="5400"/>
          </a:xfrm>
          <a:prstGeom prst="straightConnector1">
            <a:avLst/>
          </a:prstGeom>
          <a:noFill/>
          <a:ln w="38100" cap="flat" cmpd="sng">
            <a:solidFill>
              <a:schemeClr val="accent5"/>
            </a:solidFill>
            <a:prstDash val="solid"/>
            <a:round/>
            <a:headEnd type="none" w="med" len="med"/>
            <a:tailEnd type="none" w="med" len="med"/>
          </a:ln>
        </p:spPr>
      </p:cxnSp>
      <p:cxnSp>
        <p:nvCxnSpPr>
          <p:cNvPr id="977" name="Google Shape;977;p78"/>
          <p:cNvCxnSpPr/>
          <p:nvPr/>
        </p:nvCxnSpPr>
        <p:spPr>
          <a:xfrm>
            <a:off x="5436900" y="4019300"/>
            <a:ext cx="640200" cy="290400"/>
          </a:xfrm>
          <a:prstGeom prst="straightConnector1">
            <a:avLst/>
          </a:prstGeom>
          <a:noFill/>
          <a:ln w="38100" cap="flat" cmpd="sng">
            <a:solidFill>
              <a:schemeClr val="accent5"/>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7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7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7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1" name="Shape 981"/>
        <p:cNvGrpSpPr/>
        <p:nvPr/>
      </p:nvGrpSpPr>
      <p:grpSpPr>
        <a:xfrm>
          <a:off x="0" y="0"/>
          <a:ext cx="0" cy="0"/>
        </a:xfrm>
      </p:grpSpPr>
      <p:sp>
        <p:nvSpPr>
          <p:cNvPr id="982" name="Google Shape;982;p79"/>
          <p:cNvSpPr txBox="1"/>
          <p:nvPr>
            <p:ph type="body" idx="1"/>
          </p:nvPr>
        </p:nvSpPr>
        <p:spPr>
          <a:xfrm>
            <a:off x="324000" y="759300"/>
            <a:ext cx="6804300" cy="6156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Cocker spaniel iyo poodle waxay dhalaan yaryar (puppy), kani waa faracooda (offspring). Nooca yaryar waxaa loo yaqaan cockapoo.</a:t>
            </a:r>
            <a:endParaRPr/>
          </a:p>
        </p:txBody>
      </p:sp>
      <p:sp>
        <p:nvSpPr>
          <p:cNvPr id="983" name="Google Shape;983;p79"/>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Sifooyinka la dhaxlo (Inherited features)</a:t>
            </a:r>
            <a:endParaRPr b="1"/>
          </a:p>
        </p:txBody>
      </p:sp>
      <p:pic>
        <p:nvPicPr>
          <p:cNvPr id="984" name="Google Shape;984;p79"/>
          <p:cNvPicPr preferRelativeResize="0"/>
          <p:nvPr/>
        </p:nvPicPr>
        <p:blipFill>
          <a:blip r:embed="rId3">
            <a:alphaModFix/>
          </a:blip>
          <a:srcRect t="2931"/>
          <a:stretch>
            <a:fillRect/>
          </a:stretch>
        </p:blipFill>
        <p:spPr>
          <a:xfrm>
            <a:off x="6135000" y="2359025"/>
            <a:ext cx="1436149" cy="2091824"/>
          </a:xfrm>
          <a:prstGeom prst="rect">
            <a:avLst/>
          </a:prstGeom>
          <a:noFill/>
          <a:ln>
            <a:noFill/>
          </a:ln>
        </p:spPr>
      </p:pic>
      <p:pic>
        <p:nvPicPr>
          <p:cNvPr id="985" name="Google Shape;985;p79"/>
          <p:cNvPicPr preferRelativeResize="0"/>
          <p:nvPr/>
        </p:nvPicPr>
        <p:blipFill>
          <a:blip r:embed="rId4">
            <a:alphaModFix/>
          </a:blip>
          <a:srcRect l="1604" t="6248" r="5130" b="5131"/>
          <a:stretch>
            <a:fillRect/>
          </a:stretch>
        </p:blipFill>
        <p:spPr>
          <a:xfrm>
            <a:off x="524600" y="2316400"/>
            <a:ext cx="1499849" cy="2138576"/>
          </a:xfrm>
          <a:prstGeom prst="rect">
            <a:avLst/>
          </a:prstGeom>
          <a:noFill/>
          <a:ln>
            <a:noFill/>
          </a:ln>
        </p:spPr>
      </p:pic>
      <p:pic>
        <p:nvPicPr>
          <p:cNvPr id="986" name="Google Shape;986;p79"/>
          <p:cNvPicPr preferRelativeResize="0"/>
          <p:nvPr/>
        </p:nvPicPr>
        <p:blipFill>
          <a:blip r:embed="rId5">
            <a:alphaModFix/>
          </a:blip>
          <a:srcRect l="18340" t="12938" r="18680" b="30711"/>
          <a:stretch>
            <a:fillRect/>
          </a:stretch>
        </p:blipFill>
        <p:spPr>
          <a:xfrm>
            <a:off x="2143775" y="2316400"/>
            <a:ext cx="1592826" cy="2138576"/>
          </a:xfrm>
          <a:prstGeom prst="rect">
            <a:avLst/>
          </a:prstGeom>
          <a:noFill/>
          <a:ln>
            <a:noFill/>
          </a:ln>
        </p:spPr>
      </p:pic>
      <p:sp>
        <p:nvSpPr>
          <p:cNvPr id="987" name="Google Shape;987;p79"/>
          <p:cNvSpPr txBox="1"/>
          <p:nvPr/>
        </p:nvSpPr>
        <p:spPr>
          <a:xfrm>
            <a:off x="405275" y="4530200"/>
            <a:ext cx="17385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cocker spaniel</a:t>
            </a:r>
            <a:endParaRPr sz="1800">
              <a:solidFill>
                <a:schemeClr val="dk1"/>
              </a:solidFill>
              <a:latin typeface="Lexend"/>
              <a:ea typeface="Lexend"/>
              <a:cs typeface="Lexend"/>
              <a:sym typeface="Lexend"/>
            </a:endParaRPr>
          </a:p>
        </p:txBody>
      </p:sp>
      <p:sp>
        <p:nvSpPr>
          <p:cNvPr id="988" name="Google Shape;988;p79"/>
          <p:cNvSpPr txBox="1"/>
          <p:nvPr/>
        </p:nvSpPr>
        <p:spPr>
          <a:xfrm>
            <a:off x="6254375" y="4530200"/>
            <a:ext cx="11337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cockapoo</a:t>
            </a:r>
            <a:endParaRPr sz="1800">
              <a:solidFill>
                <a:schemeClr val="dk1"/>
              </a:solidFill>
              <a:latin typeface="Lexend"/>
              <a:ea typeface="Lexend"/>
              <a:cs typeface="Lexend"/>
              <a:sym typeface="Lexend"/>
            </a:endParaRPr>
          </a:p>
        </p:txBody>
      </p:sp>
      <p:sp>
        <p:nvSpPr>
          <p:cNvPr id="989" name="Google Shape;989;p79"/>
          <p:cNvSpPr txBox="1"/>
          <p:nvPr/>
        </p:nvSpPr>
        <p:spPr>
          <a:xfrm>
            <a:off x="2546131" y="4530200"/>
            <a:ext cx="7881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poodle</a:t>
            </a:r>
            <a:endParaRPr sz="1800">
              <a:solidFill>
                <a:schemeClr val="dk1"/>
              </a:solidFill>
              <a:latin typeface="Lexend"/>
              <a:ea typeface="Lexend"/>
              <a:cs typeface="Lexend"/>
              <a:sym typeface="Lexend"/>
            </a:endParaRPr>
          </a:p>
        </p:txBody>
      </p:sp>
      <p:sp>
        <p:nvSpPr>
          <p:cNvPr id="990" name="Google Shape;990;p79"/>
          <p:cNvSpPr txBox="1"/>
          <p:nvPr>
            <p:ph type="body" idx="1"/>
          </p:nvPr>
        </p:nvSpPr>
        <p:spPr>
          <a:xfrm>
            <a:off x="324000" y="1521300"/>
            <a:ext cx="8237700" cy="6156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Sharax sifooyinka uu cockapoo ka dhaxlay waalidkiis.</a:t>
            </a:r>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94" name="Shape 994"/>
        <p:cNvGrpSpPr/>
        <p:nvPr/>
      </p:nvGrpSpPr>
      <p:grpSpPr>
        <a:xfrm>
          <a:off x="0" y="0"/>
          <a:ext cx="0" cy="0"/>
        </a:xfrm>
      </p:grpSpPr>
      <p:sp>
        <p:nvSpPr>
          <p:cNvPr id="995" name="Google Shape;995;p80"/>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Sifooyinka la dhaxlo (Inherited features)</a:t>
            </a:r>
            <a:endParaRPr/>
          </a:p>
        </p:txBody>
      </p:sp>
      <p:sp>
        <p:nvSpPr>
          <p:cNvPr id="996" name="Google Shape;996;p80"/>
          <p:cNvSpPr txBox="1"/>
          <p:nvPr>
            <p:ph type="body" idx="1"/>
          </p:nvPr>
        </p:nvSpPr>
        <p:spPr>
          <a:xfrm>
            <a:off x="278675" y="743125"/>
            <a:ext cx="4359900" cy="11028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rPr>
              <a:t>Sharax sifooyinka uu cockapoo ka dhaxlay waalidkiis.</a:t>
            </a:r>
            <a:endParaRPr sz="2000"/>
          </a:p>
          <a:p>
            <a:pPr marL="0" lvl="0" indent="0" algn="l" rtl="0">
              <a:lnSpc>
                <a:spcPct val="100000"/>
              </a:lnSpc>
              <a:spcBef>
                <a:spcPct val="0"/>
              </a:spcBef>
              <a:spcAft>
                <a:spcPct val="0"/>
              </a:spcAft>
              <a:buNone/>
            </a:pPr>
            <a:endParaRPr sz="1000"/>
          </a:p>
          <a:p>
            <a:pPr marL="0" lvl="0" indent="0" algn="l" rtl="0">
              <a:lnSpc>
                <a:spcPct val="100000"/>
              </a:lnSpc>
              <a:spcBef>
                <a:spcPct val="0"/>
              </a:spcBef>
              <a:spcAft>
                <a:spcPct val="0"/>
              </a:spcAft>
              <a:buNone/>
            </a:pPr>
            <a:r>
              <a:rPr lang="en-GB" sz="1800">
                <a:latin typeface="Lexend"/>
              </a:rPr>
              <a:t>Kuwani waa tusaalooyin qaar ka mid ah sifooyinka:</a:t>
            </a:r>
            <a:endParaRPr sz="2000"/>
          </a:p>
        </p:txBody>
      </p:sp>
      <p:pic>
        <p:nvPicPr>
          <p:cNvPr id="997" name="Google Shape;997;p80"/>
          <p:cNvPicPr preferRelativeResize="0"/>
          <p:nvPr/>
        </p:nvPicPr>
        <p:blipFill>
          <a:blip r:embed="rId3">
            <a:alphaModFix/>
          </a:blip>
          <a:srcRect t="2931"/>
          <a:stretch>
            <a:fillRect/>
          </a:stretch>
        </p:blipFill>
        <p:spPr>
          <a:xfrm>
            <a:off x="7388075" y="743125"/>
            <a:ext cx="890225" cy="1296653"/>
          </a:xfrm>
          <a:prstGeom prst="rect">
            <a:avLst/>
          </a:prstGeom>
          <a:noFill/>
          <a:ln>
            <a:noFill/>
          </a:ln>
        </p:spPr>
      </p:pic>
      <p:pic>
        <p:nvPicPr>
          <p:cNvPr id="998" name="Google Shape;998;p80"/>
          <p:cNvPicPr preferRelativeResize="0"/>
          <p:nvPr/>
        </p:nvPicPr>
        <p:blipFill>
          <a:blip r:embed="rId4">
            <a:alphaModFix/>
          </a:blip>
          <a:srcRect l="1604" t="6248" r="5130" b="5131"/>
          <a:stretch>
            <a:fillRect/>
          </a:stretch>
        </p:blipFill>
        <p:spPr>
          <a:xfrm>
            <a:off x="4824000" y="743137"/>
            <a:ext cx="890225" cy="1269325"/>
          </a:xfrm>
          <a:prstGeom prst="rect">
            <a:avLst/>
          </a:prstGeom>
          <a:noFill/>
          <a:ln>
            <a:noFill/>
          </a:ln>
        </p:spPr>
      </p:pic>
      <p:pic>
        <p:nvPicPr>
          <p:cNvPr id="999" name="Google Shape;999;p80"/>
          <p:cNvPicPr preferRelativeResize="0"/>
          <p:nvPr/>
        </p:nvPicPr>
        <p:blipFill>
          <a:blip r:embed="rId5">
            <a:alphaModFix/>
          </a:blip>
          <a:srcRect l="18340" t="12938" r="18680" b="30711"/>
          <a:stretch>
            <a:fillRect/>
          </a:stretch>
        </p:blipFill>
        <p:spPr>
          <a:xfrm>
            <a:off x="6078450" y="743125"/>
            <a:ext cx="945403" cy="1269325"/>
          </a:xfrm>
          <a:prstGeom prst="rect">
            <a:avLst/>
          </a:prstGeom>
          <a:noFill/>
          <a:ln>
            <a:noFill/>
          </a:ln>
        </p:spPr>
      </p:pic>
      <p:sp>
        <p:nvSpPr>
          <p:cNvPr id="1000" name="Google Shape;1000;p80"/>
          <p:cNvSpPr txBox="1"/>
          <p:nvPr/>
        </p:nvSpPr>
        <p:spPr>
          <a:xfrm>
            <a:off x="4890850" y="2048400"/>
            <a:ext cx="14922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cocker spaniel</a:t>
            </a:r>
            <a:endParaRPr sz="1800">
              <a:solidFill>
                <a:schemeClr val="dk1"/>
              </a:solidFill>
              <a:latin typeface="Lexend"/>
              <a:ea typeface="Lexend"/>
              <a:cs typeface="Lexend"/>
              <a:sym typeface="Lexend"/>
            </a:endParaRPr>
          </a:p>
        </p:txBody>
      </p:sp>
      <p:sp>
        <p:nvSpPr>
          <p:cNvPr id="1001" name="Google Shape;1001;p80"/>
          <p:cNvSpPr txBox="1"/>
          <p:nvPr/>
        </p:nvSpPr>
        <p:spPr>
          <a:xfrm>
            <a:off x="7388075" y="2048400"/>
            <a:ext cx="11337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cockapoo</a:t>
            </a:r>
            <a:endParaRPr sz="1800">
              <a:solidFill>
                <a:schemeClr val="dk1"/>
              </a:solidFill>
              <a:latin typeface="Lexend"/>
              <a:ea typeface="Lexend"/>
              <a:cs typeface="Lexend"/>
              <a:sym typeface="Lexend"/>
            </a:endParaRPr>
          </a:p>
        </p:txBody>
      </p:sp>
      <p:sp>
        <p:nvSpPr>
          <p:cNvPr id="1002" name="Google Shape;1002;p80"/>
          <p:cNvSpPr txBox="1"/>
          <p:nvPr/>
        </p:nvSpPr>
        <p:spPr>
          <a:xfrm>
            <a:off x="6157106" y="2048400"/>
            <a:ext cx="788100" cy="223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poodle</a:t>
            </a:r>
            <a:endParaRPr sz="1800">
              <a:solidFill>
                <a:schemeClr val="dk1"/>
              </a:solidFill>
              <a:latin typeface="Lexend"/>
              <a:ea typeface="Lexend"/>
              <a:cs typeface="Lexend"/>
              <a:sym typeface="Lexend"/>
            </a:endParaRPr>
          </a:p>
        </p:txBody>
      </p:sp>
      <p:sp>
        <p:nvSpPr>
          <p:cNvPr id="1003" name="Google Shape;1003;p80"/>
          <p:cNvSpPr txBox="1"/>
          <p:nvPr/>
        </p:nvSpPr>
        <p:spPr>
          <a:xfrm>
            <a:off x="198600" y="2571750"/>
            <a:ext cx="8621400" cy="2006100"/>
          </a:xfrm>
          <a:prstGeom prst="rect">
            <a:avLst/>
          </a:prstGeom>
          <a:noFill/>
          <a:ln>
            <a:noFill/>
          </a:ln>
        </p:spPr>
        <p:txBody>
          <a:bodyPr spcFirstLastPara="1" wrap="square" lIns="91425" tIns="91425" rIns="91425" bIns="91425" anchor="t" anchorCtr="0">
            <a:normAutofit/>
          </a:bodyPr>
          <a:lstStyle/>
          <a:p>
            <a:pPr marL="457200" lvl="0" indent="-368300" algn="l" rtl="0">
              <a:spcBef>
                <a:spcPct val="0"/>
              </a:spcBef>
              <a:spcAft>
                <a:spcPct val="0"/>
              </a:spcAft>
              <a:buClr>
                <a:schemeClr val="dk1"/>
              </a:buClr>
              <a:buSzPts val="2200"/>
              <a:buFont typeface="Kalam"/>
              <a:buChar char="●"/>
            </a:pPr>
            <a:r>
              <a:rPr lang="en-GB" sz="1100">
                <a:solidFill>
                  <a:schemeClr val="dk1"/>
                </a:solidFill>
                <a:latin typeface="Kalam"/>
                <a:ea typeface="Kalam"/>
                <a:cs typeface="Kalam"/>
                <a:sym typeface="Kalam"/>
              </a:rPr>
              <a:t>Cockapoo wuxuu ka dhaxlay dhego gaaban poodle.</a:t>
            </a:r>
            <a:endParaRPr sz="2200">
              <a:solidFill>
                <a:schemeClr val="dk1"/>
              </a:solidFill>
              <a:latin typeface="Kalam"/>
              <a:ea typeface="Kalam"/>
              <a:cs typeface="Kalam"/>
              <a:sym typeface="Kalam"/>
            </a:endParaRPr>
          </a:p>
          <a:p>
            <a:pPr marL="457200" lvl="0" indent="-368300" algn="l" rtl="0">
              <a:spcBef>
                <a:spcPct val="0"/>
              </a:spcBef>
              <a:spcAft>
                <a:spcPct val="0"/>
              </a:spcAft>
              <a:buClr>
                <a:schemeClr val="dk1"/>
              </a:buClr>
              <a:buSzPts val="2200"/>
              <a:buFont typeface="Kalam"/>
              <a:buChar char="●"/>
            </a:pPr>
            <a:r>
              <a:rPr lang="en-GB" sz="1100">
                <a:solidFill>
                  <a:schemeClr val="dk1"/>
                </a:solidFill>
                <a:latin typeface="Kalam"/>
                <a:ea typeface="Kalam"/>
                <a:cs typeface="Kalam"/>
                <a:sym typeface="Kalam"/>
              </a:rPr>
              <a:t>Wuxuu ka dhaxlay midabka dhogorta (fur colour) labada waalid sababtoo ah waa isku darka buniga cocker spaniel iyo caddaanka poodle.</a:t>
            </a:r>
            <a:endParaRPr sz="2200">
              <a:solidFill>
                <a:schemeClr val="dk1"/>
              </a:solidFill>
              <a:latin typeface="Kalam"/>
              <a:ea typeface="Kalam"/>
              <a:cs typeface="Kalam"/>
              <a:sym typeface="Kalam"/>
            </a:endParaRPr>
          </a:p>
          <a:p>
            <a:pPr marL="457200" lvl="0" indent="-368300" algn="l" rtl="0">
              <a:spcBef>
                <a:spcPct val="0"/>
              </a:spcBef>
              <a:spcAft>
                <a:spcPct val="0"/>
              </a:spcAft>
              <a:buClr>
                <a:schemeClr val="dk1"/>
              </a:buClr>
              <a:buSzPts val="2200"/>
              <a:buFont typeface="Kalam"/>
              <a:buChar char="●"/>
            </a:pPr>
            <a:r>
              <a:rPr lang="en-GB" sz="1100">
                <a:solidFill>
                  <a:schemeClr val="dk1"/>
                </a:solidFill>
                <a:latin typeface="Kalam"/>
                <a:ea typeface="Kalam"/>
                <a:cs typeface="Kalam"/>
                <a:sym typeface="Kalam"/>
              </a:rPr>
              <a:t>Wuxuu ka dhaxlay qaabka indhihiisa cocker spaniel-ka.</a:t>
            </a:r>
            <a:endParaRPr sz="2200">
              <a:solidFill>
                <a:schemeClr val="dk1"/>
              </a:solidFill>
              <a:latin typeface="Kalam"/>
              <a:ea typeface="Kalam"/>
              <a:cs typeface="Kalam"/>
              <a:sym typeface="Kalam"/>
            </a:endParaRPr>
          </a:p>
          <a:p>
            <a:pPr marL="457200" lvl="0" indent="-368300" algn="l" rtl="0">
              <a:spcBef>
                <a:spcPct val="0"/>
              </a:spcBef>
              <a:spcAft>
                <a:spcPct val="0"/>
              </a:spcAft>
              <a:buClr>
                <a:schemeClr val="dk1"/>
              </a:buClr>
              <a:buSzPts val="2200"/>
              <a:buFont typeface="Kalam"/>
              <a:buChar char="●"/>
            </a:pPr>
            <a:r>
              <a:rPr lang="en-GB" sz="1100">
                <a:solidFill>
                  <a:schemeClr val="dk1"/>
                </a:solidFill>
                <a:latin typeface="Kalam"/>
                <a:ea typeface="Kalam"/>
                <a:cs typeface="Kalam"/>
                <a:sym typeface="Kalam"/>
              </a:rPr>
              <a:t>Wuxuu ka dhaxlay dhogortiisa hirarka leh labada waalid; waxay ka yar tahay qurxinta poodle-ka laakiin waxay ka badan tahay cocker spaniel-ka.</a:t>
            </a:r>
            <a:endParaRPr sz="2200">
              <a:solidFill>
                <a:schemeClr val="dk1"/>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7" name="Shape 1007"/>
        <p:cNvGrpSpPr/>
        <p:nvPr/>
      </p:nvGrpSpPr>
      <p:grpSpPr>
        <a:xfrm>
          <a:off x="0" y="0"/>
          <a:ext cx="0" cy="0"/>
        </a:xfrm>
      </p:grpSpPr>
      <p:sp>
        <p:nvSpPr>
          <p:cNvPr id="1008" name="Google Shape;1008;p81"/>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Samaynta farac (offspring)</a:t>
            </a:r>
            <a:endParaRPr/>
          </a:p>
        </p:txBody>
      </p:sp>
      <p:sp>
        <p:nvSpPr>
          <p:cNvPr id="1009" name="Google Shape;1009;p81"/>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Astaamaha la dhaxlo (Inherited features)</a:t>
            </a:r>
            <a:endParaRPr/>
          </a:p>
        </p:txBody>
      </p:sp>
      <p:sp>
        <p:nvSpPr>
          <p:cNvPr id="1010" name="Google Shape;1010;p81"/>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Kala duwanaanshaha faraca (Variation between offspring)</a:t>
            </a:r>
            <a:endParaRPr/>
          </a:p>
        </p:txBody>
      </p:sp>
      <p:sp>
        <p:nvSpPr>
          <p:cNvPr id="1011" name="Google Shape;1011;p81"/>
          <p:cNvSpPr txBox="1"/>
          <p:nvPr>
            <p:ph type="title" idx="4"/>
          </p:nvPr>
        </p:nvSpPr>
        <p:spPr>
          <a:xfrm>
            <a:off x="324000" y="7237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Dhaxalka (Heredity)</a:t>
            </a:r>
            <a:endParaRPr sz="2200"/>
          </a:p>
        </p:txBody>
      </p:sp>
      <p:pic>
        <p:nvPicPr>
          <p:cNvPr id="1012" name="Google Shape;1012;p81"/>
          <p:cNvPicPr preferRelativeResize="0"/>
          <p:nvPr/>
        </p:nvPicPr>
        <p:blipFill>
          <a:blip r:embed="rId3">
            <a:alphaModFix/>
          </a:blip>
          <a:stretch>
            <a:fillRect/>
          </a:stretch>
        </p:blipFill>
        <p:spPr>
          <a:xfrm>
            <a:off x="429200" y="3700475"/>
            <a:ext cx="450575" cy="446750"/>
          </a:xfrm>
          <a:prstGeom prst="rect">
            <a:avLst/>
          </a:prstGeom>
          <a:noFill/>
          <a:ln>
            <a:noFill/>
          </a:ln>
        </p:spPr>
      </p:pic>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16" name="Shape 1016"/>
        <p:cNvGrpSpPr/>
        <p:nvPr/>
      </p:nvGrpSpPr>
      <p:grpSpPr>
        <a:xfrm>
          <a:off x="0" y="0"/>
          <a:ext cx="0" cy="0"/>
        </a:xfrm>
      </p:grpSpPr>
      <p:sp>
        <p:nvSpPr>
          <p:cNvPr id="1017" name="Google Shape;1017;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Kala duwanaanshaha faraca (Variation between offspring)</a:t>
            </a:r>
            <a:endParaRPr/>
          </a:p>
        </p:txBody>
      </p:sp>
      <p:sp>
        <p:nvSpPr>
          <p:cNvPr id="1018" name="Google Shape;1018;p82"/>
          <p:cNvSpPr txBox="1"/>
          <p:nvPr>
            <p:ph type="body" idx="1"/>
          </p:nvPr>
        </p:nvSpPr>
        <p:spPr>
          <a:xfrm>
            <a:off x="324000" y="759300"/>
            <a:ext cx="4500000" cy="677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b="1" sz="1400">
                <a:latin typeface="Lexend"/>
              </a:rPr>
              <a:t>Faracu (offspring) wuxuu ka dhaxlaa astaamaha labada waalid.</a:t>
            </a:r>
            <a:r>
              <a:rPr lang="en-GB" sz="1400">
                <a:latin typeface="Lexend"/>
              </a:rPr>
              <a:t/>
            </a:r>
            <a:endParaRPr/>
          </a:p>
        </p:txBody>
      </p:sp>
      <p:sp>
        <p:nvSpPr>
          <p:cNvPr id="1019" name="Google Shape;1019;p82"/>
          <p:cNvSpPr txBox="1"/>
          <p:nvPr>
            <p:ph type="body" idx="1"/>
          </p:nvPr>
        </p:nvSpPr>
        <p:spPr>
          <a:xfrm>
            <a:off x="324000" y="1749900"/>
            <a:ext cx="4500000" cy="2370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sz="1400">
                <a:latin typeface="Lexend"/>
              </a:rPr>
              <a:t>Farac kasta (offspring) wuxuu ka dhaxlaa isku darka astaamaha ee ka duwan waalidkiisa (marka laga reebo mataanaha isku midka ah).</a:t>
            </a:r>
            <a:endParaRPr/>
          </a:p>
          <a:p>
            <a:pPr marL="0" lvl="0" indent="0" algn="l" rtl="0">
              <a:lnSpc>
                <a:spcPct val="100000"/>
              </a:lnSpc>
              <a:spcBef>
                <a:spcPct val="0"/>
              </a:spcBef>
              <a:spcAft>
                <a:spcPct val="0"/>
              </a:spcAft>
              <a:buNone/>
            </a:pPr>
            <a:endParaRPr/>
          </a:p>
          <a:p>
            <a:pPr marL="0" lvl="0" indent="0" algn="l" rtl="0">
              <a:lnSpc>
                <a:spcPct val="100000"/>
              </a:lnSpc>
              <a:spcBef>
                <a:spcPct val="0"/>
              </a:spcBef>
              <a:spcAft>
                <a:spcPct val="0"/>
              </a:spcAft>
              <a:buNone/>
              <a:defRPr/>
            </a:pPr>
            <a:r>
              <a:rPr lang="en-GB" sz="1400">
                <a:latin typeface="Lexend"/>
              </a:rPr>
              <a:t>Tani waxay keentaa kala duwanaansho u dhexeeya iyaga.</a:t>
            </a:r>
            <a:r>
              <a:rPr lang="en-GB" b="1" sz="1400">
                <a:latin typeface="Lexend"/>
              </a:rPr>
              <a:t/>
            </a:r>
            <a:r>
              <a:rPr lang="en-GB" sz="1400">
                <a:latin typeface="Lexend"/>
              </a:rPr>
              <a:t/>
            </a:r>
            <a:endParaRPr/>
          </a:p>
        </p:txBody>
      </p:sp>
      <p:pic>
        <p:nvPicPr>
          <p:cNvPr id="1020" name="Google Shape;1020;p82"/>
          <p:cNvPicPr preferRelativeResize="0"/>
          <p:nvPr/>
        </p:nvPicPr>
        <p:blipFill>
          <a:blip r:embed="rId3">
            <a:alphaModFix/>
          </a:blip>
          <a:srcRect l="3232" t="15818" r="32127" b="5404"/>
          <a:stretch>
            <a:fillRect/>
          </a:stretch>
        </p:blipFill>
        <p:spPr>
          <a:xfrm>
            <a:off x="4739046" y="1352849"/>
            <a:ext cx="3422976" cy="2780074"/>
          </a:xfrm>
          <a:prstGeom prst="rect">
            <a:avLst/>
          </a:prstGeom>
          <a:noFill/>
          <a:ln>
            <a:noFill/>
          </a:ln>
        </p:spPr>
      </p:pic>
      <p:sp>
        <p:nvSpPr>
          <p:cNvPr id="1021" name="Google Shape;1021;p82"/>
          <p:cNvSpPr txBox="1"/>
          <p:nvPr/>
        </p:nvSpPr>
        <p:spPr>
          <a:xfrm>
            <a:off x="4739050" y="4167600"/>
            <a:ext cx="1755000" cy="304800"/>
          </a:xfrm>
          <a:prstGeom prst="rect">
            <a:avLst/>
          </a:prstGeom>
          <a:noFill/>
          <a:ln>
            <a:noFill/>
          </a:ln>
        </p:spPr>
        <p:txBody>
          <a:bodyPr spcFirstLastPara="1" wrap="square" lIns="1800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walaalo bisadood</a:t>
            </a:r>
            <a:endParaRPr>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25" name="Shape 1025"/>
        <p:cNvGrpSpPr/>
        <p:nvPr/>
      </p:nvGrpSpPr>
      <p:grpSpPr>
        <a:xfrm>
          <a:off x="0" y="0"/>
          <a:ext cx="0" cy="0"/>
        </a:xfrm>
      </p:grpSpPr>
      <p:sp>
        <p:nvSpPr>
          <p:cNvPr id="1026" name="Google Shape;1026;p8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Kala duwanaanshaha faraca (Variation between offspring)</a:t>
            </a:r>
            <a:endParaRPr/>
          </a:p>
        </p:txBody>
      </p:sp>
      <p:sp>
        <p:nvSpPr>
          <p:cNvPr id="1027" name="Google Shape;1027;p83"/>
          <p:cNvSpPr txBox="1"/>
          <p:nvPr>
            <p:ph type="subTitle" idx="1"/>
          </p:nvPr>
        </p:nvSpPr>
        <p:spPr>
          <a:xfrm>
            <a:off x="324000" y="566550"/>
            <a:ext cx="3996000" cy="4010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endParaRPr/>
          </a:p>
          <a:p>
            <a:pPr marL="0" lvl="0" indent="0" algn="l" rtl="0">
              <a:spcBef>
                <a:spcPts val="1000"/>
              </a:spcBef>
              <a:spcAft>
                <a:spcPct val="0"/>
              </a:spcAft>
              <a:buNone/>
            </a:pPr>
            <a:endParaRPr/>
          </a:p>
          <a:p>
            <a:pPr marL="0" lvl="0" indent="0" algn="l" rtl="0">
              <a:spcBef>
                <a:spcPts val="1000"/>
              </a:spcBef>
              <a:spcAft>
                <a:spcPct val="0"/>
              </a:spcAft>
              <a:buNone/>
            </a:pPr>
            <a:endParaRPr sz="1000"/>
          </a:p>
          <a:p>
            <a:pPr marL="0" lvl="0" indent="0" algn="l" rtl="0">
              <a:spcBef>
                <a:spcPts val="1000"/>
              </a:spcBef>
              <a:spcAft>
                <a:spcPct val="0"/>
              </a:spcAft>
              <a:buNone/>
              <a:defRPr/>
            </a:pPr>
            <a:r>
              <a:rPr lang="en-GB" sz="1400">
                <a:latin typeface="Lexend"/>
              </a:rPr>
              <a:t>Bisadahan waa walaalo. Sharax sababta ay ugu ekaadeen kuwa kala duwan?</a:t>
            </a:r>
            <a:endParaRPr/>
          </a:p>
          <a:p>
            <a:pPr marL="0" lvl="0" indent="0" algn="l" rtl="0">
              <a:lnSpc>
                <a:spcPct val="115000"/>
              </a:lnSpc>
              <a:spcBef>
                <a:spcPct val="0"/>
              </a:spcBef>
              <a:spcAft>
                <a:spcPts val="1000"/>
              </a:spcAft>
              <a:buNone/>
            </a:pPr>
            <a:r>
              <a:rPr lang="en-GB" sz="1100">
                <a:latin typeface="Kalam"/>
                <a:ea typeface="Kalam"/>
                <a:cs typeface="Kalam"/>
                <a:sym typeface="Kalam"/>
              </a:rPr>
              <a:t>Waalidku waxay lahaayeen midabbo dhogor oo kala duwan. Hal waalid wuxuu lahaan karaa dhogor madow, kan kalena wuxuu lahaan karaa dhogor tabby ama caddaan. Faracu (offspring) wuxuu ka dhaxlaa isku darka midabada dhogorta ee ka duwan waalidkiisa.</a:t>
            </a:r>
            <a:endParaRPr sz="1900">
              <a:latin typeface="Kalam"/>
              <a:ea typeface="Kalam"/>
              <a:cs typeface="Kalam"/>
              <a:sym typeface="Kalam"/>
            </a:endParaRPr>
          </a:p>
        </p:txBody>
      </p:sp>
      <p:sp>
        <p:nvSpPr>
          <p:cNvPr id="1028" name="Google Shape;1028;p83"/>
          <p:cNvSpPr txBox="1"/>
          <p:nvPr>
            <p:ph type="subTitle" idx="2"/>
          </p:nvPr>
        </p:nvSpPr>
        <p:spPr>
          <a:xfrm>
            <a:off x="4572000" y="566550"/>
            <a:ext cx="4331100" cy="4254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endParaRPr/>
          </a:p>
          <a:p>
            <a:pPr marL="0" lvl="0" indent="0" algn="l" rtl="0">
              <a:spcBef>
                <a:spcPts val="1000"/>
              </a:spcBef>
              <a:spcAft>
                <a:spcPct val="0"/>
              </a:spcAft>
              <a:buNone/>
            </a:pPr>
            <a:endParaRPr/>
          </a:p>
          <a:p>
            <a:pPr marL="0" lvl="0" indent="0" algn="l" rtl="0">
              <a:spcBef>
                <a:spcPts val="1000"/>
              </a:spcBef>
              <a:spcAft>
                <a:spcPct val="0"/>
              </a:spcAft>
              <a:buNone/>
            </a:pPr>
            <a:endParaRPr sz="500"/>
          </a:p>
          <a:p>
            <a:pPr marL="0" lvl="0" indent="0" algn="l" rtl="0">
              <a:spcBef>
                <a:spcPts val="1000"/>
              </a:spcBef>
              <a:spcAft>
                <a:spcPct val="0"/>
              </a:spcAft>
              <a:buNone/>
              <a:defRPr/>
            </a:pPr>
            <a:r>
              <a:rPr lang="en-GB" sz="1400">
                <a:latin typeface="Lexend"/>
              </a:rPr>
              <a:t>Lo'ahani waa walaalo. Sharax sababta ay ugu ekaadeen kuwa kala duwan?</a:t>
            </a:r>
            <a:endParaRPr>
              <a:latin typeface="Kalam"/>
              <a:ea typeface="Kalam"/>
              <a:cs typeface="Kalam"/>
              <a:sym typeface="Kalam"/>
            </a:endParaRPr>
          </a:p>
          <a:p>
            <a:pPr marL="0" lvl="0" indent="0" algn="l" rtl="0">
              <a:lnSpc>
                <a:spcPct val="115000"/>
              </a:lnSpc>
              <a:spcBef>
                <a:spcPct val="0"/>
              </a:spcBef>
              <a:spcAft>
                <a:spcPts val="1000"/>
              </a:spcAft>
              <a:buNone/>
            </a:pPr>
            <a:r>
              <a:rPr lang="en-GB" sz="1100">
                <a:latin typeface="Kalam"/>
                <a:ea typeface="Kalam"/>
                <a:cs typeface="Kalam"/>
                <a:sym typeface="Kalam"/>
              </a:rPr>
              <a:t>Waalidku waxay lahaayeen midabbo dhogor oo kala duwan. Hal waalid wuxuu lahaan karaa dhogor cad, kan kalena dhogor bunni. Hal waalid wuxuu lahaan karaa sanka cas, kan kalena sanka bunni. Faracu (offspring) wuxuu ka dhaxlaa isku darka midabada dhogorta iyo sanka ee ka duwan waalidkiisa.</a:t>
            </a:r>
            <a:r>
              <a:rPr lang="en-GB" sz="1100">
                <a:latin typeface="Kalam"/>
                <a:ea typeface="Kalam"/>
                <a:cs typeface="Kalam"/>
                <a:sym typeface="Kalam"/>
              </a:rPr>
              <a:t/>
            </a:r>
            <a:endParaRPr sz="1900"/>
          </a:p>
        </p:txBody>
      </p:sp>
      <p:pic>
        <p:nvPicPr>
          <p:cNvPr id="1029" name="Google Shape;1029;p83"/>
          <p:cNvPicPr preferRelativeResize="0"/>
          <p:nvPr/>
        </p:nvPicPr>
        <p:blipFill>
          <a:blip r:embed="rId3">
            <a:alphaModFix/>
          </a:blip>
          <a:srcRect l="8182" t="18552" r="28925" b="14208"/>
          <a:stretch>
            <a:fillRect/>
          </a:stretch>
        </p:blipFill>
        <p:spPr>
          <a:xfrm>
            <a:off x="1410025" y="540000"/>
            <a:ext cx="1743949" cy="1242525"/>
          </a:xfrm>
          <a:prstGeom prst="rect">
            <a:avLst/>
          </a:prstGeom>
          <a:noFill/>
          <a:ln>
            <a:noFill/>
          </a:ln>
        </p:spPr>
      </p:pic>
      <p:pic>
        <p:nvPicPr>
          <p:cNvPr id="1030" name="Google Shape;1030;p83"/>
          <p:cNvPicPr preferRelativeResize="0"/>
          <p:nvPr/>
        </p:nvPicPr>
        <p:blipFill>
          <a:blip r:embed="rId4">
            <a:alphaModFix/>
          </a:blip>
          <a:srcRect l="16697" t="22904" r="7649" b="9212"/>
          <a:stretch>
            <a:fillRect/>
          </a:stretch>
        </p:blipFill>
        <p:spPr>
          <a:xfrm>
            <a:off x="5980800" y="613500"/>
            <a:ext cx="1955267" cy="116902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8">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8">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8">
                                            <p:txEl>
                                              <p:pRg st="3" end="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4" name="Shape 1034"/>
        <p:cNvGrpSpPr/>
        <p:nvPr/>
      </p:nvGrpSpPr>
      <p:grpSpPr>
        <a:xfrm>
          <a:off x="0" y="0"/>
          <a:ext cx="0" cy="0"/>
        </a:xfrm>
      </p:grpSpPr>
      <p:sp>
        <p:nvSpPr>
          <p:cNvPr id="1035" name="Google Shape;1035;p84"/>
          <p:cNvSpPr txBox="1"/>
          <p:nvPr>
            <p:ph type="body" idx="1"/>
          </p:nvPr>
        </p:nvSpPr>
        <p:spPr>
          <a:xfrm>
            <a:off x="309500" y="687200"/>
            <a:ext cx="6764700" cy="677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a:latin typeface="Lexend"/>
              </a:rPr>
              <a:t>Qoyska sawirkan wuxuu ka kooban yahay hooyo, aabo, iyo saddex carruur oo dhalasho ah.</a:t>
            </a:r>
            <a:endParaRPr/>
          </a:p>
        </p:txBody>
      </p:sp>
      <p:sp>
        <p:nvSpPr>
          <p:cNvPr id="1036" name="Google Shape;1036;p84"/>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Kala duwanaanshaha faraca (Variation between offspring)</a:t>
            </a:r>
            <a:endParaRPr/>
          </a:p>
        </p:txBody>
      </p:sp>
      <p:sp>
        <p:nvSpPr>
          <p:cNvPr id="1037" name="Google Shape;1037;p84"/>
          <p:cNvSpPr txBox="1"/>
          <p:nvPr/>
        </p:nvSpPr>
        <p:spPr>
          <a:xfrm>
            <a:off x="324000" y="2571750"/>
            <a:ext cx="4609200" cy="1228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800">
                <a:solidFill>
                  <a:schemeClr val="dk1"/>
                </a:solidFill>
                <a:latin typeface="Lexend"/>
                <a:ea typeface="Lexend"/>
                <a:cs typeface="Lexend"/>
                <a:sym typeface="Lexend"/>
              </a:rPr>
              <a:t>Sharax sababta Harry iyo Louise aan u ekaaneen kuwa isku midka ah.</a:t>
            </a:r>
            <a:endParaRPr sz="2200">
              <a:solidFill>
                <a:schemeClr val="dk1"/>
              </a:solidFill>
              <a:latin typeface="Lexend"/>
              <a:ea typeface="Lexend"/>
              <a:cs typeface="Lexend"/>
              <a:sym typeface="Lexend"/>
            </a:endParaRPr>
          </a:p>
          <a:p>
            <a:pPr marL="0" lvl="0" indent="0" algn="l" rtl="0">
              <a:spcBef>
                <a:spcPct val="0"/>
              </a:spcBef>
              <a:spcAft>
                <a:spcPct val="0"/>
              </a:spcAft>
              <a:buClr>
                <a:schemeClr val="dk1"/>
              </a:buClr>
              <a:buSzPts val="1100"/>
              <a:buFont typeface="Arial"/>
              <a:buNone/>
            </a:pPr>
            <a:endParaRPr sz="2200">
              <a:solidFill>
                <a:schemeClr val="dk1"/>
              </a:solidFill>
              <a:latin typeface="Lexend"/>
              <a:ea typeface="Lexend"/>
              <a:cs typeface="Lexend"/>
              <a:sym typeface="Lexend"/>
            </a:endParaRPr>
          </a:p>
          <a:p>
            <a:pPr marL="0" lvl="0" indent="0" algn="l" rtl="0">
              <a:spcBef>
                <a:spcPct val="0"/>
              </a:spcBef>
              <a:spcAft>
                <a:spcPct val="0"/>
              </a:spcAft>
              <a:buClr>
                <a:schemeClr val="dk1"/>
              </a:buClr>
              <a:buSzPts val="1100"/>
              <a:buFont typeface="Arial"/>
              <a:buNone/>
            </a:pPr>
            <a:r>
              <a:rPr lang="en-GB" sz="1800">
                <a:solidFill>
                  <a:schemeClr val="dk1"/>
                </a:solidFill>
                <a:latin typeface="Lexend"/>
                <a:ea typeface="Lexend"/>
                <a:cs typeface="Lexend"/>
                <a:sym typeface="Lexend"/>
              </a:rPr>
              <a:t>Ku dar ereyada la dhaxlo (inherited) iyo farac (offspring) jawaabtaada.</a:t>
            </a:r>
            <a:r>
              <a:rPr lang="en-GB" sz="1800" b="1">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b="1">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038" name="Google Shape;1038;p84"/>
          <p:cNvGrpSpPr/>
          <p:nvPr/>
        </p:nvGrpSpPr>
        <p:grpSpPr>
          <a:xfrm>
            <a:off x="4780401" y="1364600"/>
            <a:ext cx="4001599" cy="3011949"/>
            <a:chOff x="4780401" y="1364600"/>
            <a:chExt cx="4001599" cy="3011949"/>
          </a:xfrm>
        </p:grpSpPr>
        <p:pic>
          <p:nvPicPr>
            <p:cNvPr id="1039" name="Google Shape;1039;p84"/>
            <p:cNvPicPr preferRelativeResize="0"/>
            <p:nvPr/>
          </p:nvPicPr>
          <p:blipFill>
            <a:blip r:embed="rId3">
              <a:alphaModFix/>
            </a:blip>
            <a:stretch>
              <a:fillRect/>
            </a:stretch>
          </p:blipFill>
          <p:spPr>
            <a:xfrm>
              <a:off x="4780401" y="1364600"/>
              <a:ext cx="4001599" cy="3011949"/>
            </a:xfrm>
            <a:prstGeom prst="rect">
              <a:avLst/>
            </a:prstGeom>
            <a:noFill/>
            <a:ln>
              <a:noFill/>
            </a:ln>
          </p:spPr>
        </p:pic>
        <p:sp>
          <p:nvSpPr>
            <p:cNvPr id="1040" name="Google Shape;1040;p84"/>
            <p:cNvSpPr txBox="1"/>
            <p:nvPr/>
          </p:nvSpPr>
          <p:spPr>
            <a:xfrm>
              <a:off x="6544350" y="4031375"/>
              <a:ext cx="866100" cy="2313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Louise</a:t>
              </a:r>
              <a:endParaRPr sz="1800">
                <a:solidFill>
                  <a:schemeClr val="dk1"/>
                </a:solidFill>
                <a:latin typeface="Lexend"/>
                <a:ea typeface="Lexend"/>
                <a:cs typeface="Lexend"/>
                <a:sym typeface="Lexend"/>
              </a:endParaRPr>
            </a:p>
          </p:txBody>
        </p:sp>
        <p:sp>
          <p:nvSpPr>
            <p:cNvPr id="1041" name="Google Shape;1041;p84"/>
            <p:cNvSpPr txBox="1"/>
            <p:nvPr/>
          </p:nvSpPr>
          <p:spPr>
            <a:xfrm>
              <a:off x="5677975" y="3800084"/>
              <a:ext cx="693300" cy="2313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Harry</a:t>
              </a:r>
              <a:endParaRPr sz="1800">
                <a:solidFill>
                  <a:schemeClr val="dk1"/>
                </a:solidFill>
                <a:latin typeface="Lexend"/>
                <a:ea typeface="Lexend"/>
                <a:cs typeface="Lexend"/>
                <a:sym typeface="Lexend"/>
              </a:endParaRPr>
            </a:p>
          </p:txBody>
        </p:sp>
      </p:grpSp>
      <p:sp>
        <p:nvSpPr>
          <p:cNvPr id="1042" name="Google Shape;1042;p84"/>
          <p:cNvSpPr txBox="1"/>
          <p:nvPr>
            <p:ph type="body" idx="1"/>
          </p:nvPr>
        </p:nvSpPr>
        <p:spPr>
          <a:xfrm>
            <a:off x="309500" y="1449200"/>
            <a:ext cx="4470900" cy="677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a:latin typeface="Lexend"/>
              </a:rPr>
              <a:t>Cabdi wuxuu u eegyahay laakiin kuma eka walaashiis Louis.</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46" name="Shape 1046"/>
        <p:cNvGrpSpPr/>
        <p:nvPr/>
      </p:nvGrpSpPr>
      <p:grpSpPr>
        <a:xfrm>
          <a:off x="0" y="0"/>
          <a:ext cx="0" cy="0"/>
        </a:xfrm>
      </p:grpSpPr>
      <p:sp>
        <p:nvSpPr>
          <p:cNvPr id="1047" name="Google Shape;1047;p85"/>
          <p:cNvSpPr txBox="1"/>
          <p:nvPr>
            <p:ph type="subTitle" idx="2"/>
          </p:nvPr>
        </p:nvSpPr>
        <p:spPr>
          <a:xfrm>
            <a:off x="1549500" y="12472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Kala duwanaanshaha u dhexeeya faraca (offspring)</a:t>
            </a:r>
            <a:endParaRPr b="1"/>
          </a:p>
        </p:txBody>
      </p:sp>
      <p:sp>
        <p:nvSpPr>
          <p:cNvPr id="1048" name="Google Shape;1048;p85"/>
          <p:cNvSpPr txBox="1"/>
          <p:nvPr/>
        </p:nvSpPr>
        <p:spPr>
          <a:xfrm>
            <a:off x="324000" y="563700"/>
            <a:ext cx="5086500" cy="42726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Sharax sababta Cabdi iyo Louise aan u ekeyn.</a:t>
            </a:r>
            <a:endParaRPr sz="1900">
              <a:solidFill>
                <a:schemeClr val="dk1"/>
              </a:solidFill>
              <a:latin typeface="Lexend"/>
              <a:ea typeface="Lexend"/>
              <a:cs typeface="Lexend"/>
              <a:sym typeface="Lexend"/>
            </a:endParaRPr>
          </a:p>
          <a:p>
            <a:pPr marL="0" lvl="0" indent="0" algn="l" rtl="0">
              <a:spcBef>
                <a:spcPct val="0"/>
              </a:spcBef>
              <a:spcAft>
                <a:spcPct val="0"/>
              </a:spcAft>
              <a:buNone/>
            </a:pPr>
            <a:endParaRPr sz="5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Ku dar ereyada la dhaxlay (inherited) iyo faraca (offspring) jawaabtaada.</a:t>
            </a:r>
            <a:r>
              <a:rPr lang="en-GB" sz="1800" b="1">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b="1">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a:p>
            <a:pPr marL="0" lvl="0" indent="0" algn="l" rtl="0">
              <a:spcBef>
                <a:spcPct val="0"/>
              </a:spcBef>
              <a:spcAft>
                <a:spcPct val="0"/>
              </a:spcAft>
              <a:buNone/>
            </a:pPr>
            <a:endParaRPr sz="1000">
              <a:solidFill>
                <a:schemeClr val="dk1"/>
              </a:solidFill>
              <a:latin typeface="Lexend"/>
              <a:ea typeface="Lexend"/>
              <a:cs typeface="Lexend"/>
              <a:sym typeface="Lexend"/>
            </a:endParaRPr>
          </a:p>
          <a:p>
            <a:pPr marL="0" lvl="0" indent="0" algn="l" rtl="0">
              <a:spcBef>
                <a:spcPct val="0"/>
              </a:spcBef>
              <a:spcAft>
                <a:spcPct val="0"/>
              </a:spcAft>
              <a:buNone/>
            </a:pPr>
            <a:r>
              <a:rPr lang="en-GB" sz="1100">
                <a:solidFill>
                  <a:schemeClr val="dk1"/>
                </a:solidFill>
                <a:latin typeface="Kalam"/>
                <a:ea typeface="Kalam"/>
                <a:cs typeface="Kalam"/>
                <a:sym typeface="Kalam"/>
              </a:rPr>
              <a:t>Cabdi iyo Louise labaduba waa faraca (offspring) isku waalid.</a:t>
            </a:r>
            <a:endParaRPr sz="2000">
              <a:solidFill>
                <a:schemeClr val="dk1"/>
              </a:solidFill>
              <a:latin typeface="Kalam"/>
              <a:ea typeface="Kalam"/>
              <a:cs typeface="Kalam"/>
              <a:sym typeface="Kalam"/>
            </a:endParaRPr>
          </a:p>
          <a:p>
            <a:pPr marL="0" lvl="0" indent="0" algn="l" rtl="0">
              <a:spcBef>
                <a:spcPct val="0"/>
              </a:spcBef>
              <a:spcAft>
                <a:spcPct val="0"/>
              </a:spcAft>
              <a:buNone/>
            </a:pPr>
            <a:r>
              <a:rPr lang="en-GB" sz="1100">
                <a:solidFill>
                  <a:schemeClr val="dk1"/>
                </a:solidFill>
                <a:latin typeface="Kalam"/>
                <a:ea typeface="Kalam"/>
                <a:cs typeface="Kalam"/>
                <a:sym typeface="Kalam"/>
              </a:rPr>
              <a:t>Labaduba waxay ka dhaxleen (inherited) astaamo labada waalid.</a:t>
            </a:r>
            <a:endParaRPr sz="2000">
              <a:solidFill>
                <a:schemeClr val="dk1"/>
              </a:solidFill>
              <a:latin typeface="Kalam"/>
              <a:ea typeface="Kalam"/>
              <a:cs typeface="Kalam"/>
              <a:sym typeface="Kalam"/>
            </a:endParaRPr>
          </a:p>
          <a:p>
            <a:pPr marL="0" lvl="0" indent="0" algn="l" rtl="0">
              <a:spcBef>
                <a:spcPct val="0"/>
              </a:spcBef>
              <a:spcAft>
                <a:spcPct val="0"/>
              </a:spcAft>
              <a:buNone/>
            </a:pPr>
            <a:r>
              <a:rPr lang="en-GB" sz="1100">
                <a:solidFill>
                  <a:schemeClr val="dk1"/>
                </a:solidFill>
                <a:latin typeface="Kalam"/>
                <a:ea typeface="Kalam"/>
                <a:cs typeface="Kalam"/>
                <a:sym typeface="Kalam"/>
              </a:rPr>
              <a:t>Waxay dhaxleen (inherited) astaamo kala duwan.</a:t>
            </a:r>
            <a:endParaRPr sz="2000">
              <a:solidFill>
                <a:schemeClr val="dk1"/>
              </a:solidFill>
              <a:latin typeface="Kalam"/>
              <a:ea typeface="Kalam"/>
              <a:cs typeface="Kalam"/>
              <a:sym typeface="Kalam"/>
            </a:endParaRPr>
          </a:p>
          <a:p>
            <a:pPr marL="0" lvl="0" indent="0" algn="l" rtl="0">
              <a:spcBef>
                <a:spcPct val="0"/>
              </a:spcBef>
              <a:spcAft>
                <a:spcPct val="0"/>
              </a:spcAft>
              <a:buNone/>
            </a:pPr>
            <a:r>
              <a:rPr lang="en-GB" sz="1100">
                <a:solidFill>
                  <a:schemeClr val="dk1"/>
                </a:solidFill>
                <a:latin typeface="Kalam"/>
                <a:ea typeface="Kalam"/>
                <a:cs typeface="Kalam"/>
                <a:sym typeface="Kalam"/>
              </a:rPr>
              <a:t>Louise waxay ka dhaxashay (inherited) timo casaan hooyadeed iyo timo qalloocan aabaheed.</a:t>
            </a:r>
            <a:endParaRPr sz="2000">
              <a:solidFill>
                <a:schemeClr val="dk1"/>
              </a:solidFill>
              <a:latin typeface="Kalam"/>
              <a:ea typeface="Kalam"/>
              <a:cs typeface="Kalam"/>
              <a:sym typeface="Kalam"/>
            </a:endParaRPr>
          </a:p>
          <a:p>
            <a:pPr marL="0" lvl="0" indent="0" algn="l" rtl="0">
              <a:spcBef>
                <a:spcPct val="0"/>
              </a:spcBef>
              <a:spcAft>
                <a:spcPct val="0"/>
              </a:spcAft>
              <a:buNone/>
            </a:pPr>
            <a:r>
              <a:rPr lang="en-GB" sz="1100">
                <a:solidFill>
                  <a:schemeClr val="dk1"/>
                </a:solidFill>
                <a:latin typeface="Kalam"/>
                <a:ea typeface="Kalam"/>
                <a:cs typeface="Kalam"/>
                <a:sym typeface="Kalam"/>
              </a:rPr>
              <a:t>Cabdi wuxuu ka dhaxlay (inherited) timo bunni aabaheed iyo timo toosan hooyadeed.</a:t>
            </a:r>
            <a:endParaRPr sz="2000">
              <a:solidFill>
                <a:schemeClr val="dk1"/>
              </a:solidFill>
              <a:latin typeface="Kalam"/>
              <a:ea typeface="Kalam"/>
              <a:cs typeface="Kalam"/>
              <a:sym typeface="Kalam"/>
            </a:endParaRPr>
          </a:p>
          <a:p>
            <a:pPr marL="0" lvl="0" indent="0" algn="l" rtl="0">
              <a:spcBef>
                <a:spcPct val="0"/>
              </a:spcBef>
              <a:spcAft>
                <a:spcPct val="0"/>
              </a:spcAft>
              <a:buNone/>
            </a:pPr>
            <a:endParaRPr sz="2200">
              <a:solidFill>
                <a:schemeClr val="dk1"/>
              </a:solidFill>
              <a:latin typeface="Lexend"/>
              <a:ea typeface="Lexend"/>
              <a:cs typeface="Lexend"/>
              <a:sym typeface="Lexend"/>
            </a:endParaRPr>
          </a:p>
        </p:txBody>
      </p:sp>
      <p:grpSp>
        <p:nvGrpSpPr>
          <p:cNvPr id="1049" name="Google Shape;1049;p85"/>
          <p:cNvGrpSpPr/>
          <p:nvPr/>
        </p:nvGrpSpPr>
        <p:grpSpPr>
          <a:xfrm>
            <a:off x="5085651" y="845675"/>
            <a:ext cx="4001599" cy="3011949"/>
            <a:chOff x="4780401" y="1364600"/>
            <a:chExt cx="4001599" cy="3011949"/>
          </a:xfrm>
        </p:grpSpPr>
        <p:pic>
          <p:nvPicPr>
            <p:cNvPr id="1050" name="Google Shape;1050;p85"/>
            <p:cNvPicPr preferRelativeResize="0"/>
            <p:nvPr/>
          </p:nvPicPr>
          <p:blipFill>
            <a:blip r:embed="rId3">
              <a:alphaModFix/>
            </a:blip>
            <a:stretch>
              <a:fillRect/>
            </a:stretch>
          </p:blipFill>
          <p:spPr>
            <a:xfrm>
              <a:off x="4780401" y="1364600"/>
              <a:ext cx="4001599" cy="3011949"/>
            </a:xfrm>
            <a:prstGeom prst="rect">
              <a:avLst/>
            </a:prstGeom>
            <a:noFill/>
            <a:ln>
              <a:noFill/>
            </a:ln>
          </p:spPr>
        </p:pic>
        <p:sp>
          <p:nvSpPr>
            <p:cNvPr id="1051" name="Google Shape;1051;p85"/>
            <p:cNvSpPr txBox="1"/>
            <p:nvPr/>
          </p:nvSpPr>
          <p:spPr>
            <a:xfrm>
              <a:off x="6658800" y="4031375"/>
              <a:ext cx="866100" cy="2313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Louise</a:t>
              </a:r>
              <a:endParaRPr sz="1800">
                <a:solidFill>
                  <a:schemeClr val="dk1"/>
                </a:solidFill>
                <a:latin typeface="Lexend"/>
                <a:ea typeface="Lexend"/>
                <a:cs typeface="Lexend"/>
                <a:sym typeface="Lexend"/>
              </a:endParaRPr>
            </a:p>
          </p:txBody>
        </p:sp>
        <p:sp>
          <p:nvSpPr>
            <p:cNvPr id="1052" name="Google Shape;1052;p85"/>
            <p:cNvSpPr txBox="1"/>
            <p:nvPr/>
          </p:nvSpPr>
          <p:spPr>
            <a:xfrm>
              <a:off x="5677975" y="3800084"/>
              <a:ext cx="693300" cy="2313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Cabdi</a:t>
              </a:r>
              <a:endParaRPr sz="1800">
                <a:solidFill>
                  <a:schemeClr val="dk1"/>
                </a:solidFill>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8">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48">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48">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48">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4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6" name="Shape 1056"/>
        <p:cNvGrpSpPr/>
        <p:nvPr/>
      </p:nvGrpSpPr>
      <p:grpSpPr>
        <a:xfrm>
          <a:off x="0" y="0"/>
          <a:ext cx="0" cy="0"/>
        </a:xfrm>
      </p:grpSpPr>
      <p:sp>
        <p:nvSpPr>
          <p:cNvPr id="1057" name="Google Shape;1057;p86"/>
          <p:cNvSpPr txBox="1"/>
          <p:nvPr>
            <p:ph type="body" idx="1"/>
          </p:nvPr>
        </p:nvSpPr>
        <p:spPr>
          <a:xfrm>
            <a:off x="387750" y="701550"/>
            <a:ext cx="8368500" cy="3740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400" b="1">
                <a:latin typeface="Lexend"/>
              </a:rPr>
              <a:t>Tarmidda (Reproduction) waa mid ka mid ah hababka guud ee noolaha (organisms).</a:t>
            </a:r>
            <a:r>
              <a:rPr lang="en-GB" sz="1400">
                <a:latin typeface="Lexend"/>
              </a:rPr>
              <a:t/>
            </a:r>
            <a:endParaRPr sz="2000"/>
          </a:p>
          <a:p>
            <a:pPr marL="0" lvl="0" indent="0" algn="l" rtl="0">
              <a:lnSpc>
                <a:spcPct val="100000"/>
              </a:lnSpc>
              <a:spcBef>
                <a:spcPct val="0"/>
              </a:spcBef>
              <a:spcAft>
                <a:spcPct val="0"/>
              </a:spcAft>
              <a:buNone/>
            </a:pPr>
            <a:r>
              <a:rPr lang="en-GB" sz="1400">
                <a:latin typeface="Lexend"/>
              </a:rPr>
              <a:t>Dhammaan noolaha (organisms) way tarmaan (reproduce) waqti ka mid ah wareegga noloshooda oo waxay sameeyaan farac (offspring).</a:t>
            </a:r>
            <a:r>
              <a:rPr lang="en-GB" sz="1400" b="1">
                <a:latin typeface="Lexend"/>
              </a:rPr>
              <a:t/>
            </a:r>
            <a:r>
              <a:rPr lang="en-GB" sz="1400">
                <a:latin typeface="Lexend"/>
              </a:rPr>
              <a:t/>
            </a:r>
            <a:r>
              <a:rPr lang="en-GB" sz="1400" b="1">
                <a:latin typeface="Lexend"/>
              </a:rPr>
              <a:t/>
            </a:r>
            <a:endParaRPr sz="2000" b="1"/>
          </a:p>
          <a:p>
            <a:pPr marL="0" lvl="0" indent="0" algn="l" rtl="0">
              <a:lnSpc>
                <a:spcPct val="100000"/>
              </a:lnSpc>
              <a:spcBef>
                <a:spcPct val="0"/>
              </a:spcBef>
              <a:spcAft>
                <a:spcPct val="0"/>
              </a:spcAft>
              <a:buNone/>
            </a:pPr>
            <a:endParaRPr sz="1000" b="1"/>
          </a:p>
          <a:p>
            <a:pPr marL="0" lvl="0" indent="0" algn="l" rtl="0">
              <a:lnSpc>
                <a:spcPct val="100000"/>
              </a:lnSpc>
              <a:spcBef>
                <a:spcPct val="0"/>
              </a:spcBef>
              <a:spcAft>
                <a:spcPct val="0"/>
              </a:spcAft>
              <a:buNone/>
            </a:pPr>
            <a:r>
              <a:rPr lang="en-GB" sz="1400">
                <a:latin typeface="Lexend"/>
              </a:rPr>
              <a:t>Faraca (offspring) waxay u ekaadaan waalidka waqti ka mid ah wareegga noloshooda.</a:t>
            </a:r>
            <a:endParaRPr sz="2000"/>
          </a:p>
          <a:p>
            <a:pPr marL="0" lvl="0" indent="0" algn="l" rtl="0">
              <a:lnSpc>
                <a:spcPct val="100000"/>
              </a:lnSpc>
              <a:spcBef>
                <a:spcPct val="0"/>
              </a:spcBef>
              <a:spcAft>
                <a:spcPct val="0"/>
              </a:spcAft>
              <a:buNone/>
            </a:pPr>
            <a:endParaRPr sz="1000"/>
          </a:p>
          <a:p>
            <a:pPr marL="0" lvl="0" indent="0" algn="l" rtl="0">
              <a:lnSpc>
                <a:spcPct val="100000"/>
              </a:lnSpc>
              <a:spcBef>
                <a:spcPct val="0"/>
              </a:spcBef>
              <a:spcAft>
                <a:spcPct val="0"/>
              </a:spcAft>
              <a:buNone/>
            </a:pPr>
            <a:r>
              <a:rPr lang="en-GB" sz="1400">
                <a:latin typeface="Lexend"/>
              </a:rPr>
              <a:t>Faraca (offspring) waxay u ekaadaan labada waalid sababtoo ah waxay ka dhaxlaan (inherit) astaamo labadooda. Habkan waxaa loo yaqaan dhaxalka (heredity).</a:t>
            </a:r>
            <a:r>
              <a:rPr lang="en-GB" sz="1400" b="1">
                <a:latin typeface="Lexend"/>
              </a:rPr>
              <a:t/>
            </a:r>
            <a:r>
              <a:rPr lang="en-GB" sz="1400">
                <a:latin typeface="Lexend"/>
              </a:rPr>
              <a:t/>
            </a:r>
            <a:r>
              <a:rPr lang="en-GB" sz="1400" b="1">
                <a:latin typeface="Lexend"/>
              </a:rPr>
              <a:t/>
            </a:r>
            <a:endParaRPr sz="2000" b="1"/>
          </a:p>
          <a:p>
            <a:pPr marL="0" lvl="0" indent="0" algn="l" rtl="0">
              <a:lnSpc>
                <a:spcPct val="100000"/>
              </a:lnSpc>
              <a:spcBef>
                <a:spcPct val="0"/>
              </a:spcBef>
              <a:spcAft>
                <a:spcPct val="0"/>
              </a:spcAft>
              <a:buNone/>
            </a:pPr>
            <a:endParaRPr sz="1000"/>
          </a:p>
          <a:p>
            <a:pPr marL="0" lvl="0" indent="0" algn="l" rtl="0">
              <a:lnSpc>
                <a:spcPct val="100000"/>
              </a:lnSpc>
              <a:spcBef>
                <a:spcPct val="0"/>
              </a:spcBef>
              <a:spcAft>
                <a:spcPct val="0"/>
              </a:spcAft>
              <a:buNone/>
            </a:pPr>
            <a:r>
              <a:rPr lang="en-GB" sz="1400">
                <a:latin typeface="Lexend"/>
              </a:rPr>
              <a:t>Faraca (offspring) isku waalid waxaa loo yaqaan walaalo; waxay isu ekaadaan, laakiin kuma eka (waxaan ahayn mataano isku mid ah), sababtoo ah waxay ka dhaxlaan (inherit) astaamo labada waalid.</a:t>
            </a:r>
            <a:r>
              <a:rPr lang="en-GB" sz="1400" b="1">
                <a:latin typeface="Lexend"/>
              </a:rPr>
              <a:t/>
            </a:r>
            <a:r>
              <a:rPr lang="en-GB" sz="1400">
                <a:latin typeface="Lexend"/>
              </a:rPr>
              <a:t/>
            </a:r>
            <a:endParaRPr sz="2000"/>
          </a:p>
          <a:p>
            <a:pPr marL="0" lvl="0" indent="0" algn="l" rtl="0">
              <a:lnSpc>
                <a:spcPct val="100000"/>
              </a:lnSpc>
              <a:spcBef>
                <a:spcPct val="0"/>
              </a:spcBef>
              <a:spcAft>
                <a:spcPct val="0"/>
              </a:spcAft>
              <a:buNone/>
            </a:pPr>
            <a:endParaRPr sz="1000"/>
          </a:p>
          <a:p>
            <a:pPr marL="0" lvl="0" indent="0" algn="l" rtl="0">
              <a:lnSpc>
                <a:spcPct val="100000"/>
              </a:lnSpc>
              <a:spcBef>
                <a:spcPct val="0"/>
              </a:spcBef>
              <a:spcAft>
                <a:spcPct val="0"/>
              </a:spcAft>
              <a:buNone/>
            </a:pPr>
            <a:r>
              <a:rPr lang="en-GB" sz="1400">
                <a:latin typeface="Lexend"/>
              </a:rPr>
              <a:t>Farac kasta (offspring) wuxuu dhaxlaa (inherits) isku darka astaamaha kala duwan ee waalidkiis.</a:t>
            </a:r>
            <a:endParaRPr sz="2000"/>
          </a:p>
          <a:p>
            <a:pPr marL="0" lvl="0" indent="0" algn="l" rtl="0">
              <a:lnSpc>
                <a:spcPct val="100000"/>
              </a:lnSpc>
              <a:spcBef>
                <a:spcPct val="0"/>
              </a:spcBef>
              <a:spcAft>
                <a:spcPct val="0"/>
              </a:spcAft>
              <a:buClr>
                <a:schemeClr val="dk1"/>
              </a:buClr>
              <a:buSzPts val="1100"/>
              <a:buFont typeface="Arial"/>
              <a:buNone/>
            </a:pPr>
            <a:endParaRPr sz="2000"/>
          </a:p>
          <a:p>
            <a:pPr marL="0" lvl="0" indent="0" algn="l" rtl="0">
              <a:spcBef>
                <a:spcPct val="0"/>
              </a:spcBef>
              <a:spcAft>
                <a:spcPts val="1000"/>
              </a:spcAft>
              <a:buNone/>
            </a:pPr>
            <a:endParaRPr/>
          </a:p>
        </p:txBody>
      </p:sp>
      <p:sp>
        <p:nvSpPr>
          <p:cNvPr id="1058" name="Google Shape;1058;p86"/>
          <p:cNvSpPr txBox="1"/>
          <p:nvPr>
            <p:ph type="title"/>
          </p:nvPr>
        </p:nvSpPr>
        <p:spPr>
          <a:xfrm>
            <a:off x="1684800" y="157525"/>
            <a:ext cx="5741400" cy="3828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Dhaxalka (Heredity)</a:t>
            </a:r>
            <a:endParaRPr/>
          </a:p>
        </p:txBody>
      </p:sp>
    </p:spTree>
  </p:cSld>
  <p:clrMapOvr>
    <a:masterClrMapping/>
  </p:clrMapOvr>
  <p:transition/>
  <p:timing/>
</p:sld>
</file>

<file path=ppt/tags/tag1.xml><?xml version="1.0" encoding="utf-8"?>
<p:tagLst xmlns:p="http://schemas.openxmlformats.org/presentationml/2006/main">
  <p:tag name="AS_NET" val="6.0.31"/>
  <p:tag name="AS_OS" val="Microsoft Windows NT 10.0.17763.0"/>
  <p:tag name="AS_RELEASE_DATE" val="2026.01.14"/>
  <p:tag name="AS_TITLE" val="Aspose.Slides for .NET6"/>
  <p:tag name="AS_VERSION" val="26.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144</Paragraphs>
  <Slides>26</Slides>
  <Notes>26</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26</vt:i4>
      </vt:variant>
    </vt:vector>
  </HeadingPairs>
  <TitlesOfParts>
    <vt:vector baseType="lpstr" size="34">
      <vt:lpstr>Arial</vt:lpstr>
      <vt:lpstr>Lexend</vt:lpstr>
      <vt:lpstr>Lexend Medium</vt:lpstr>
      <vt:lpstr>Kalam</vt:lpstr>
      <vt:lpstr>Lexend Light</vt:lpstr>
      <vt:lpstr>Calibri</vt:lpstr>
      <vt:lpstr>ABeeZee</vt:lpstr>
      <vt:lpstr>simple-light-2</vt:lpstr>
      <vt:lpstr>Heredity</vt:lpstr>
      <vt:lpstr>PowerPoint Presentation</vt:lpstr>
      <vt:lpstr>PowerPoint Presentation</vt:lpstr>
      <vt:lpstr>PowerPoint Presentation</vt:lpstr>
      <vt:lpstr>PowerPoint Presentation</vt:lpstr>
      <vt:lpstr>Making offspring</vt:lpstr>
      <vt:lpstr>Making offspring</vt:lpstr>
      <vt:lpstr>Making offspring</vt:lpstr>
      <vt:lpstr>Making offspring</vt:lpstr>
      <vt:lpstr>Making offspring</vt:lpstr>
      <vt:lpstr>PowerPoint Presentation</vt:lpstr>
      <vt:lpstr>PowerPoint Presentation</vt:lpstr>
      <vt:lpstr>Making offspring</vt:lpstr>
      <vt:lpstr>Inherited features</vt:lpstr>
      <vt:lpstr>Inherited features</vt:lpstr>
      <vt:lpstr>Inherited features</vt:lpstr>
      <vt:lpstr>PowerPoint Presentation</vt:lpstr>
      <vt:lpstr>PowerPoint Presentation</vt:lpstr>
      <vt:lpstr>PowerPoint Presentation</vt:lpstr>
      <vt:lpstr>Making offspring</vt:lpstr>
      <vt:lpstr>Variation between offspring</vt:lpstr>
      <vt:lpstr>Variation between offspring</vt:lpstr>
      <vt:lpstr>PowerPoint Presentation</vt:lpstr>
      <vt:lpstr>PowerPoint Presentation</vt:lpstr>
      <vt:lpstr>Heredity</vt:lpstr>
      <vt:lpstr>PowerPoint Presentation</vt:lpstr>
    </vt:vector>
  </TitlesOfParts>
  <LinksUpToDate>0</LinksUpToDate>
  <SharedDoc>0</SharedDoc>
  <HyperlinksChanged>0</HyperlinksChanged>
  <Application>Aspose.Slides for .NET</Application>
  <AppVersion>26.0100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2026-03-24T14:45:14.270</cp:lastPrinted>
  <dcterms:created xsi:type="dcterms:W3CDTF">2026-03-24T14:45:14Z</dcterms:created>
  <dcterms:modified xsi:type="dcterms:W3CDTF">2026-03-24T14:45:48Z</dcterms:modified>
</cp:coreProperties>
</file>