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68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D39333-5DE2-4E6B-A8AE-7417B985FE2A}">
  <a:tblStyle styleId="{7FD39333-5DE2-4E6B-A8AE-7417B985FE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688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401afc9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401afc9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d83f318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d83f31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2180233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2180233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2f401afc942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2f401afc942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2f401afc942_0_8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2f401afc942_0_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f401afc942_0_1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f401afc942_0_1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f401afc942_0_1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f401afc942_0_1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f401afc942_0_1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f401afc942_0_1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f401afc942_0_1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f401afc942_0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2f401afc942_0_1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2f401afc942_0_1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2f401afc942_0_1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2f401afc942_0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2f401afc942_0_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2f401afc942_0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f401afc942_0_9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f401afc942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2f401afc942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2f401afc942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f401afc942_0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2f401afc942_0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f401afc942_0_9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f401afc942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2f401afc942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2f401afc942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2f401afc942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2f401afc942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f46b947b8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f46b947b8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2f401afc942_0_1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2f401afc942_0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2f401afc942_0_1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2f401afc942_0_1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2f401afc942_0_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2f401afc942_0_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2f401afc942_0_1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f401afc942_0_1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f401afc942_0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f401afc942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2f401afc942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2f401afc942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f4b949b6f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f4b949b6f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f4b949b6f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f4b949b6f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2f401afc942_0_8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2f401afc942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f401afc942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2f401afc942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2f4b949b6f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" name="Google Shape;1294;g2f4b949b6f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2f4b949b6fb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2f4b949b6fb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2f4b949b6f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2f4b949b6f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2f4b949b6fb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2f4b949b6fb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2f4b949b6fb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2f4b949b6fb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2f4b949b6fb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f4b949b6fb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2207f0ffa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2207f0ffa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207f0ffa9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207f0ffa9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2207f0ffa9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2207f0ffa9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207f0ffa9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207f0ffa9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2207f0ffa9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" name="Google Shape;1406;g2207f0ffa9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g2207f0ffa9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3" name="Google Shape;1413;g2207f0ffa9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207f0ffa9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207f0ffa9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4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27.png"/><Relationship Id="rId5" Type="http://schemas.openxmlformats.org/officeDocument/2006/relationships/image" Target="../media/image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27.png"/><Relationship Id="rId5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34.png"/><Relationship Id="rId4" Type="http://schemas.openxmlformats.org/officeDocument/2006/relationships/image" Target="../media/image33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image" Target="../media/image4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73.png"/><Relationship Id="rId5" Type="http://schemas.openxmlformats.org/officeDocument/2006/relationships/image" Target="../media/image39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73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Relationship Id="rId6" Type="http://schemas.openxmlformats.org/officeDocument/2006/relationships/image" Target="../media/image45.png"/><Relationship Id="rId7" Type="http://schemas.openxmlformats.org/officeDocument/2006/relationships/image" Target="../media/image39.png"/><Relationship Id="rId8" Type="http://schemas.openxmlformats.org/officeDocument/2006/relationships/image" Target="../media/image42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73.png"/><Relationship Id="rId4" Type="http://schemas.openxmlformats.org/officeDocument/2006/relationships/image" Target="../media/image46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45.png"/><Relationship Id="rId8" Type="http://schemas.openxmlformats.org/officeDocument/2006/relationships/image" Target="../media/image39.png"/><Relationship Id="rId9" Type="http://schemas.openxmlformats.org/officeDocument/2006/relationships/image" Target="../media/image42.png"/><Relationship Id="rId10" Type="http://schemas.openxmlformats.org/officeDocument/2006/relationships/image" Target="../media/image53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8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8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8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5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5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5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5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Naqshadeeye gudaha (Interior designer)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goobta shaqada (Xisaab in the workplace)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 (How our teaching resources are designed for the classroom)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fahmi karaa sida xisaabta loogu isticmaalo naqshadaynta gudaha (interior design).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(area) waa cabbirka dusha oo tilmaamaya tirada halbeegyada labajibbaaran ee loo baahan yahay si buuxda u daboosho dushaas.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Cabbiraadaha naqshadaynta gudaha (Measurements in interior design)</a:t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Maaliyadda naqshadaynta gudaha (Finance in interior design)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Naqshadeeye gudaha (Interior designer)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24" y="206309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Cabbiraadaha naqshadaynta gudaha (Measurements in interior design)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73" name="Google Shape;873;p79"/>
          <p:cNvSpPr txBox="1"/>
          <p:nvPr>
            <p:ph idx="1" type="body"/>
          </p:nvPr>
        </p:nvSpPr>
        <p:spPr>
          <a:xfrm>
            <a:off x="324000" y="683100"/>
            <a:ext cx="8237700" cy="7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qaybaha xisaabta ee aad u malaynayso in naqshadeeye guduhu isticmaalo?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1385825"/>
            <a:ext cx="38841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(Area)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dhufasho iyo qaybin (Multiplication and division)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Beddelka (Conversions)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Saami (Proportion)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Lacag (Money)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Cabbiraad (Measurements)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Joometri (Geometry)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Miisaan (Scale)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5" name="Google Shape;875;p79"/>
          <p:cNvSpPr txBox="1"/>
          <p:nvPr/>
        </p:nvSpPr>
        <p:spPr>
          <a:xfrm>
            <a:off x="324000" y="4297200"/>
            <a:ext cx="800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Inta lagu jiro darsigan waxaan eegi doonnaa qaar ka mid ah kuwan.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6" name="Google Shape;87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53569">
            <a:off x="5893175" y="1754358"/>
            <a:ext cx="2720429" cy="3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80"/>
          <p:cNvSpPr txBox="1"/>
          <p:nvPr>
            <p:ph idx="1" type="body"/>
          </p:nvPr>
        </p:nvSpPr>
        <p:spPr>
          <a:xfrm>
            <a:off x="324000" y="7593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Mid ka mid ah waxyaabaha ugu muhiimsan ee naqshadaynta gudaha waa cabbiraad sax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Maxaad u malaynaysaa inay taasi run tahay?</a:t>
            </a:r>
            <a:endParaRPr/>
          </a:p>
        </p:txBody>
      </p:sp>
      <p:sp>
        <p:nvSpPr>
          <p:cNvPr id="882" name="Google Shape;882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Cabbiraadaha naqshadaynta gudaha (Measurements in interior design)</a:t>
            </a:r>
            <a:endParaRPr/>
          </a:p>
        </p:txBody>
      </p:sp>
      <p:sp>
        <p:nvSpPr>
          <p:cNvPr id="883" name="Google Shape;883;p80"/>
          <p:cNvSpPr txBox="1"/>
          <p:nvPr>
            <p:ph idx="1" type="body"/>
          </p:nvPr>
        </p:nvSpPr>
        <p:spPr>
          <a:xfrm>
            <a:off x="324000" y="2207100"/>
            <a:ext cx="8237700" cy="12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cabbirada (measurements) aysan sax ahayn, alaabta guriga (furniture) laga yaabaa inaysan ku habboonayn meesha aad u qorshaynaysay.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inaadan iibsan karin daboolida dhulka ama gidaarka (floor or wall coverings) oo ku filan.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Muuqaalka (visual appearance) qolka laga yaabaa inuusan lahaan saamaynta (effect) la doonayay.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81"/>
          <p:cNvSpPr txBox="1"/>
          <p:nvPr>
            <p:ph idx="1" type="body"/>
          </p:nvPr>
        </p:nvSpPr>
        <p:spPr>
          <a:xfrm>
            <a:off x="324000" y="759300"/>
            <a:ext cx="8237700" cy="166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(conversion) u dhexeeya unugyada (units) cabbirka oo kala duwan ayaa sidoo kale muhiim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Awoodda beddelka (convert) u dhexeeya unugyada (units) metric iyo imperial ee dhererka (length) ama bedka (area) waa caawinaad, laakiin sidoo kale beddelka iyadoo la isticmaalayo miisaan (scale).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Nashqadeeyayaasha gudaha (interior designers) waxay inta badan isticmaalaan sawirada miisaanka (scale drawings) si ay u tixgeliyaan meelaynta (positioning) alaabta guriga (furniture).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89" name="Google Shape;88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(Measurements) nashqada gudaha (interior design)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2"/>
          <p:cNvSpPr txBox="1"/>
          <p:nvPr>
            <p:ph idx="1" type="body"/>
          </p:nvPr>
        </p:nvSpPr>
        <p:spPr>
          <a:xfrm>
            <a:off x="324000" y="759300"/>
            <a:ext cx="82377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Hoos waxaa ku yaal sawirada (sketches) gidaarada (walls) qolka.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Dhalo (tin) rinji (paint) ah oo 2.5 litir ah ayaa daboosha 25 m2.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Gidaarada (walls) waxay u baahan doonaan 2 lakab (coats) oo rinji (paint) ah.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(dimensions) albaabka (door) waa 1.98 m iyo 76 cm.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(dimensions) daaqadda (window) waa 1.5 m iyo 1.2 m.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Imisa dhalo (tins) oo rinji (paint) ah ayaa loo baahan yahay si loo rinjiyeeyo (paint) qolka?</a:t>
            </a:r>
            <a:endParaRPr/>
          </a:p>
        </p:txBody>
      </p:sp>
      <p:sp>
        <p:nvSpPr>
          <p:cNvPr id="895" name="Google Shape;895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(Measurements) nashqada gudaha (interior design)</a:t>
            </a:r>
            <a:endParaRPr/>
          </a:p>
        </p:txBody>
      </p:sp>
      <p:sp>
        <p:nvSpPr>
          <p:cNvPr id="896" name="Google Shape;896;p82"/>
          <p:cNvSpPr/>
          <p:nvPr/>
        </p:nvSpPr>
        <p:spPr>
          <a:xfrm>
            <a:off x="1101152" y="3349550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82"/>
          <p:cNvSpPr/>
          <p:nvPr/>
        </p:nvSpPr>
        <p:spPr>
          <a:xfrm>
            <a:off x="3006152" y="3354039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82"/>
          <p:cNvSpPr/>
          <p:nvPr/>
        </p:nvSpPr>
        <p:spPr>
          <a:xfrm>
            <a:off x="4957200" y="334955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82"/>
          <p:cNvSpPr/>
          <p:nvPr/>
        </p:nvSpPr>
        <p:spPr>
          <a:xfrm>
            <a:off x="1224750" y="3492716"/>
            <a:ext cx="300000" cy="6804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82"/>
          <p:cNvSpPr/>
          <p:nvPr/>
        </p:nvSpPr>
        <p:spPr>
          <a:xfrm>
            <a:off x="3923541" y="3504650"/>
            <a:ext cx="6108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82"/>
          <p:cNvSpPr txBox="1"/>
          <p:nvPr/>
        </p:nvSpPr>
        <p:spPr>
          <a:xfrm rot="-5400000">
            <a:off x="1097934" y="3676850"/>
            <a:ext cx="54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albaab (door)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82"/>
          <p:cNvSpPr txBox="1"/>
          <p:nvPr/>
        </p:nvSpPr>
        <p:spPr>
          <a:xfrm>
            <a:off x="3002925" y="3555350"/>
            <a:ext cx="85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3" name="Google Shape;903;p82"/>
          <p:cNvCxnSpPr/>
          <p:nvPr/>
        </p:nvCxnSpPr>
        <p:spPr>
          <a:xfrm>
            <a:off x="959067" y="3335709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04" name="Google Shape;904;p82"/>
          <p:cNvSpPr txBox="1"/>
          <p:nvPr/>
        </p:nvSpPr>
        <p:spPr>
          <a:xfrm>
            <a:off x="247773" y="34862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82"/>
          <p:cNvSpPr/>
          <p:nvPr/>
        </p:nvSpPr>
        <p:spPr>
          <a:xfrm>
            <a:off x="6798619" y="334955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6" name="Google Shape;906;p82"/>
          <p:cNvCxnSpPr/>
          <p:nvPr/>
        </p:nvCxnSpPr>
        <p:spPr>
          <a:xfrm rot="10800000">
            <a:off x="1086125" y="43477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07" name="Google Shape;907;p82"/>
          <p:cNvSpPr txBox="1"/>
          <p:nvPr/>
        </p:nvSpPr>
        <p:spPr>
          <a:xfrm>
            <a:off x="1507572" y="4268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8" name="Google Shape;908;p82"/>
          <p:cNvCxnSpPr/>
          <p:nvPr/>
        </p:nvCxnSpPr>
        <p:spPr>
          <a:xfrm rot="10800000">
            <a:off x="2991125" y="43477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09" name="Google Shape;909;p82"/>
          <p:cNvSpPr txBox="1"/>
          <p:nvPr/>
        </p:nvSpPr>
        <p:spPr>
          <a:xfrm>
            <a:off x="3412572" y="4268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0" name="Google Shape;910;p82"/>
          <p:cNvCxnSpPr/>
          <p:nvPr/>
        </p:nvCxnSpPr>
        <p:spPr>
          <a:xfrm rot="10800000">
            <a:off x="4936350" y="4347700"/>
            <a:ext cx="1439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1" name="Google Shape;911;p82"/>
          <p:cNvSpPr txBox="1"/>
          <p:nvPr/>
        </p:nvSpPr>
        <p:spPr>
          <a:xfrm>
            <a:off x="5222835" y="4268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2" name="Google Shape;912;p82"/>
          <p:cNvCxnSpPr/>
          <p:nvPr/>
        </p:nvCxnSpPr>
        <p:spPr>
          <a:xfrm rot="10800000">
            <a:off x="6795220" y="4347700"/>
            <a:ext cx="1439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3" name="Google Shape;913;p82"/>
          <p:cNvSpPr txBox="1"/>
          <p:nvPr/>
        </p:nvSpPr>
        <p:spPr>
          <a:xfrm>
            <a:off x="7081705" y="4268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Cabbirrada (Measurements) nashqada gudaha (interior design)</a:t>
            </a:r>
            <a:endParaRPr/>
          </a:p>
        </p:txBody>
      </p:sp>
      <p:sp>
        <p:nvSpPr>
          <p:cNvPr id="919" name="Google Shape;919;p83"/>
          <p:cNvSpPr txBox="1"/>
          <p:nvPr>
            <p:ph idx="1" type="body"/>
          </p:nvPr>
        </p:nvSpPr>
        <p:spPr>
          <a:xfrm>
            <a:off x="1473975" y="2774100"/>
            <a:ext cx="7346100" cy="20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Bedka (Area) gidaarka (wall) = 2.72 × 2.4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                            = 6.528 m</a:t>
            </a:r>
            <a:r>
              <a:rPr baseline="30000" lang="en-GB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bedka (Total area) 2 gidaar (walls) = 2 × 6.528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                                            = 13.056 m</a:t>
            </a:r>
            <a:r>
              <a:rPr baseline="30000" lang="en-GB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920" name="Google Shape;920;p83"/>
          <p:cNvCxnSpPr/>
          <p:nvPr/>
        </p:nvCxnSpPr>
        <p:spPr>
          <a:xfrm>
            <a:off x="959067" y="1202109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1" name="Google Shape;921;p83"/>
          <p:cNvSpPr txBox="1"/>
          <p:nvPr/>
        </p:nvSpPr>
        <p:spPr>
          <a:xfrm>
            <a:off x="247773" y="13526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2" name="Google Shape;922;p83"/>
          <p:cNvCxnSpPr/>
          <p:nvPr/>
        </p:nvCxnSpPr>
        <p:spPr>
          <a:xfrm rot="10800000">
            <a:off x="1162425" y="2214100"/>
            <a:ext cx="140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3" name="Google Shape;923;p83"/>
          <p:cNvSpPr txBox="1"/>
          <p:nvPr/>
        </p:nvSpPr>
        <p:spPr>
          <a:xfrm>
            <a:off x="1431372" y="21345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83"/>
          <p:cNvSpPr/>
          <p:nvPr/>
        </p:nvSpPr>
        <p:spPr>
          <a:xfrm>
            <a:off x="1162325" y="120540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5" name="Google Shape;925;p83"/>
          <p:cNvCxnSpPr/>
          <p:nvPr/>
        </p:nvCxnSpPr>
        <p:spPr>
          <a:xfrm>
            <a:off x="3702267" y="1202109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6" name="Google Shape;926;p83"/>
          <p:cNvSpPr txBox="1"/>
          <p:nvPr/>
        </p:nvSpPr>
        <p:spPr>
          <a:xfrm>
            <a:off x="2990973" y="13526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7" name="Google Shape;927;p83"/>
          <p:cNvCxnSpPr/>
          <p:nvPr/>
        </p:nvCxnSpPr>
        <p:spPr>
          <a:xfrm rot="10800000">
            <a:off x="3905625" y="2214100"/>
            <a:ext cx="140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8" name="Google Shape;928;p83"/>
          <p:cNvSpPr txBox="1"/>
          <p:nvPr/>
        </p:nvSpPr>
        <p:spPr>
          <a:xfrm>
            <a:off x="4174572" y="21345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83"/>
          <p:cNvSpPr/>
          <p:nvPr/>
        </p:nvSpPr>
        <p:spPr>
          <a:xfrm>
            <a:off x="3905525" y="120540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4"/>
          <p:cNvSpPr txBox="1"/>
          <p:nvPr>
            <p:ph idx="1" type="body"/>
          </p:nvPr>
        </p:nvSpPr>
        <p:spPr>
          <a:xfrm>
            <a:off x="324000" y="759300"/>
            <a:ext cx="8237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Cabbirrada (dimensions) albaabka (door) waa 1.98 m iyo 76 cm.</a:t>
            </a:r>
            <a:endParaRPr/>
          </a:p>
        </p:txBody>
      </p:sp>
      <p:sp>
        <p:nvSpPr>
          <p:cNvPr id="935" name="Google Shape;935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(Measurements) nashqada gudaha (interior design)</a:t>
            </a:r>
            <a:endParaRPr/>
          </a:p>
        </p:txBody>
      </p:sp>
      <p:sp>
        <p:nvSpPr>
          <p:cNvPr id="936" name="Google Shape;936;p84"/>
          <p:cNvSpPr/>
          <p:nvPr/>
        </p:nvSpPr>
        <p:spPr>
          <a:xfrm>
            <a:off x="1101152" y="1215950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84"/>
          <p:cNvSpPr/>
          <p:nvPr/>
        </p:nvSpPr>
        <p:spPr>
          <a:xfrm>
            <a:off x="1224750" y="1359116"/>
            <a:ext cx="300000" cy="6804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84"/>
          <p:cNvSpPr txBox="1"/>
          <p:nvPr/>
        </p:nvSpPr>
        <p:spPr>
          <a:xfrm rot="-5400000">
            <a:off x="1097934" y="1543250"/>
            <a:ext cx="54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albaab (door)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39" name="Google Shape;939;p84"/>
          <p:cNvCxnSpPr/>
          <p:nvPr/>
        </p:nvCxnSpPr>
        <p:spPr>
          <a:xfrm>
            <a:off x="959067" y="1202109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0" name="Google Shape;940;p84"/>
          <p:cNvSpPr txBox="1"/>
          <p:nvPr/>
        </p:nvSpPr>
        <p:spPr>
          <a:xfrm>
            <a:off x="247773" y="13526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1" name="Google Shape;941;p84"/>
          <p:cNvCxnSpPr/>
          <p:nvPr/>
        </p:nvCxnSpPr>
        <p:spPr>
          <a:xfrm rot="10800000">
            <a:off x="1086125" y="22141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2" name="Google Shape;942;p84"/>
          <p:cNvSpPr txBox="1"/>
          <p:nvPr/>
        </p:nvSpPr>
        <p:spPr>
          <a:xfrm>
            <a:off x="1507572" y="21345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84"/>
          <p:cNvSpPr txBox="1"/>
          <p:nvPr>
            <p:ph idx="1" type="body"/>
          </p:nvPr>
        </p:nvSpPr>
        <p:spPr>
          <a:xfrm>
            <a:off x="324000" y="2588100"/>
            <a:ext cx="8237700" cy="22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gidaarka (oo ay ku jirto albaabka) = 3.78 × 2.4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                                                               = 9.072 m</a:t>
            </a:r>
            <a:r>
              <a:rPr baseline="30000" lang="en-GB" sz="1100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albaabka = 1.98 × 0.76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                               = 1.5048 m</a:t>
            </a:r>
            <a:r>
              <a:rPr baseline="30000" lang="en-GB" sz="1100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Bedka loo baahan yahay in la rinjiyeeyo = 9.072 − 1.5048 = 7.5672 m2</a:t>
            </a:r>
            <a:r>
              <a:rPr baseline="30000"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5"/>
          <p:cNvSpPr txBox="1"/>
          <p:nvPr>
            <p:ph idx="1" type="body"/>
          </p:nvPr>
        </p:nvSpPr>
        <p:spPr>
          <a:xfrm>
            <a:off x="324000" y="759300"/>
            <a:ext cx="8237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Cabbirrada daaqadda waa 1.5 m iyo 1.2 m.</a:t>
            </a:r>
            <a:endParaRPr/>
          </a:p>
        </p:txBody>
      </p:sp>
      <p:sp>
        <p:nvSpPr>
          <p:cNvPr id="949" name="Google Shape;949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naqshadaynta gudaha</a:t>
            </a:r>
            <a:endParaRPr/>
          </a:p>
        </p:txBody>
      </p:sp>
      <p:sp>
        <p:nvSpPr>
          <p:cNvPr id="950" name="Google Shape;950;p85"/>
          <p:cNvSpPr txBox="1"/>
          <p:nvPr>
            <p:ph idx="1" type="body"/>
          </p:nvPr>
        </p:nvSpPr>
        <p:spPr>
          <a:xfrm>
            <a:off x="324000" y="2588100"/>
            <a:ext cx="8237700" cy="22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gidaarka (oo ay ku jirto daaqadda) = 3.78 × 2.4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                                                                      = 9.072 m</a:t>
            </a:r>
            <a:r>
              <a:rPr baseline="30000" lang="en-GB" sz="1100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Bedka daaqadda = 1.5 × 1.2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                                   = 1.8 m</a:t>
            </a:r>
            <a:r>
              <a:rPr baseline="30000" lang="en-GB" sz="1100">
                <a:latin typeface="Lexend"/>
              </a:rPr>
              <a:t>2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Bedka loo baahan yahay in la rinjiyeeyo = 9.072 − 1.8 = 7.272 m2</a:t>
            </a:r>
            <a:r>
              <a:rPr baseline="30000" lang="en-GB" sz="1100">
                <a:latin typeface="Lexend"/>
              </a:rPr>
              <a:t/>
            </a:r>
            <a:endParaRPr/>
          </a:p>
        </p:txBody>
      </p:sp>
      <p:cxnSp>
        <p:nvCxnSpPr>
          <p:cNvPr id="951" name="Google Shape;951;p85"/>
          <p:cNvCxnSpPr/>
          <p:nvPr/>
        </p:nvCxnSpPr>
        <p:spPr>
          <a:xfrm>
            <a:off x="959067" y="1187025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2" name="Google Shape;952;p85"/>
          <p:cNvSpPr txBox="1"/>
          <p:nvPr/>
        </p:nvSpPr>
        <p:spPr>
          <a:xfrm>
            <a:off x="247773" y="13526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3" name="Google Shape;953;p85"/>
          <p:cNvCxnSpPr/>
          <p:nvPr/>
        </p:nvCxnSpPr>
        <p:spPr>
          <a:xfrm rot="10800000">
            <a:off x="1162325" y="22141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4" name="Google Shape;954;p85"/>
          <p:cNvSpPr txBox="1"/>
          <p:nvPr/>
        </p:nvSpPr>
        <p:spPr>
          <a:xfrm>
            <a:off x="1583772" y="21345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5"/>
          <p:cNvSpPr/>
          <p:nvPr/>
        </p:nvSpPr>
        <p:spPr>
          <a:xfrm>
            <a:off x="1165552" y="1186189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85"/>
          <p:cNvSpPr/>
          <p:nvPr/>
        </p:nvSpPr>
        <p:spPr>
          <a:xfrm>
            <a:off x="2082941" y="1336800"/>
            <a:ext cx="6108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5"/>
          <p:cNvSpPr txBox="1"/>
          <p:nvPr/>
        </p:nvSpPr>
        <p:spPr>
          <a:xfrm>
            <a:off x="1162325" y="1387500"/>
            <a:ext cx="85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86"/>
          <p:cNvSpPr txBox="1"/>
          <p:nvPr>
            <p:ph idx="1" type="body"/>
          </p:nvPr>
        </p:nvSpPr>
        <p:spPr>
          <a:xfrm>
            <a:off x="324000" y="683100"/>
            <a:ext cx="82377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Hoos waxaa ku yaal sawirro gidaarada qolka.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Qasacad 2.5 litir ah oo rinji ah waxay daboolaysaa 25 m2.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Gidaarada waxay u baahan doonaan 2 lakab oo rinji ah.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Imisa qasacadood oo rinji ah ayaa loo baahan yahay si loo rinjiyeeyo qolka?</a:t>
            </a:r>
            <a:endParaRPr/>
          </a:p>
        </p:txBody>
      </p:sp>
      <p:sp>
        <p:nvSpPr>
          <p:cNvPr id="963" name="Google Shape;963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Cabbirrada naqshadaynta gudaha</a:t>
            </a:r>
            <a:endParaRPr/>
          </a:p>
        </p:txBody>
      </p:sp>
      <p:sp>
        <p:nvSpPr>
          <p:cNvPr id="964" name="Google Shape;964;p86"/>
          <p:cNvSpPr/>
          <p:nvPr/>
        </p:nvSpPr>
        <p:spPr>
          <a:xfrm>
            <a:off x="1101152" y="1825550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6"/>
          <p:cNvSpPr/>
          <p:nvPr/>
        </p:nvSpPr>
        <p:spPr>
          <a:xfrm>
            <a:off x="3006152" y="1830039"/>
            <a:ext cx="16344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86"/>
          <p:cNvSpPr/>
          <p:nvPr/>
        </p:nvSpPr>
        <p:spPr>
          <a:xfrm>
            <a:off x="4957200" y="182555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86"/>
          <p:cNvSpPr/>
          <p:nvPr/>
        </p:nvSpPr>
        <p:spPr>
          <a:xfrm>
            <a:off x="1224750" y="1968716"/>
            <a:ext cx="300000" cy="6804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86"/>
          <p:cNvSpPr/>
          <p:nvPr/>
        </p:nvSpPr>
        <p:spPr>
          <a:xfrm>
            <a:off x="3549450" y="1980639"/>
            <a:ext cx="9225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86"/>
          <p:cNvSpPr txBox="1"/>
          <p:nvPr/>
        </p:nvSpPr>
        <p:spPr>
          <a:xfrm rot="-5400000">
            <a:off x="1097934" y="2152850"/>
            <a:ext cx="54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albaab (door)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86"/>
          <p:cNvSpPr txBox="1"/>
          <p:nvPr/>
        </p:nvSpPr>
        <p:spPr>
          <a:xfrm>
            <a:off x="3549450" y="2031339"/>
            <a:ext cx="9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1" name="Google Shape;971;p86"/>
          <p:cNvCxnSpPr/>
          <p:nvPr/>
        </p:nvCxnSpPr>
        <p:spPr>
          <a:xfrm>
            <a:off x="959067" y="1811709"/>
            <a:ext cx="0" cy="83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2" name="Google Shape;972;p86"/>
          <p:cNvSpPr txBox="1"/>
          <p:nvPr/>
        </p:nvSpPr>
        <p:spPr>
          <a:xfrm>
            <a:off x="247773" y="19622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86"/>
          <p:cNvSpPr/>
          <p:nvPr/>
        </p:nvSpPr>
        <p:spPr>
          <a:xfrm>
            <a:off x="6798619" y="1825550"/>
            <a:ext cx="1410600" cy="829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4" name="Google Shape;974;p86"/>
          <p:cNvCxnSpPr/>
          <p:nvPr/>
        </p:nvCxnSpPr>
        <p:spPr>
          <a:xfrm rot="10800000">
            <a:off x="1086125" y="28237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5" name="Google Shape;975;p86"/>
          <p:cNvSpPr txBox="1"/>
          <p:nvPr/>
        </p:nvSpPr>
        <p:spPr>
          <a:xfrm>
            <a:off x="1507572" y="2744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6" name="Google Shape;976;p86"/>
          <p:cNvCxnSpPr/>
          <p:nvPr/>
        </p:nvCxnSpPr>
        <p:spPr>
          <a:xfrm rot="10800000">
            <a:off x="2991125" y="2823700"/>
            <a:ext cx="165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7" name="Google Shape;977;p86"/>
          <p:cNvSpPr txBox="1"/>
          <p:nvPr/>
        </p:nvSpPr>
        <p:spPr>
          <a:xfrm>
            <a:off x="3412572" y="2744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3.78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8" name="Google Shape;978;p86"/>
          <p:cNvCxnSpPr/>
          <p:nvPr/>
        </p:nvCxnSpPr>
        <p:spPr>
          <a:xfrm rot="10800000">
            <a:off x="4936350" y="2823700"/>
            <a:ext cx="1439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9" name="Google Shape;979;p86"/>
          <p:cNvSpPr txBox="1"/>
          <p:nvPr/>
        </p:nvSpPr>
        <p:spPr>
          <a:xfrm>
            <a:off x="5222835" y="2744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0" name="Google Shape;980;p86"/>
          <p:cNvCxnSpPr/>
          <p:nvPr/>
        </p:nvCxnSpPr>
        <p:spPr>
          <a:xfrm rot="10800000">
            <a:off x="6795220" y="2823700"/>
            <a:ext cx="1439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1" name="Google Shape;981;p86"/>
          <p:cNvSpPr txBox="1"/>
          <p:nvPr/>
        </p:nvSpPr>
        <p:spPr>
          <a:xfrm>
            <a:off x="7081705" y="27441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6"/>
          <p:cNvSpPr txBox="1"/>
          <p:nvPr>
            <p:ph idx="1" type="body"/>
          </p:nvPr>
        </p:nvSpPr>
        <p:spPr>
          <a:xfrm>
            <a:off x="324000" y="3197700"/>
            <a:ext cx="8237700" cy="3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bedka ee u baahan rinji = 2(7.5672 + 7.272 + 13.056)</a:t>
            </a:r>
            <a:endParaRPr sz="2100"/>
          </a:p>
        </p:txBody>
      </p:sp>
      <p:sp>
        <p:nvSpPr>
          <p:cNvPr id="983" name="Google Shape;983;p86"/>
          <p:cNvSpPr txBox="1"/>
          <p:nvPr>
            <p:ph idx="1" type="body"/>
          </p:nvPr>
        </p:nvSpPr>
        <p:spPr>
          <a:xfrm>
            <a:off x="324000" y="3654900"/>
            <a:ext cx="8237700" cy="3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bedka ee u baahan rinji = 55.7904 m2</a:t>
            </a:r>
            <a:r>
              <a:rPr baseline="30000"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Tirada qasacadaha loo baahan yahay = 55.7904 ÷ 25</a:t>
            </a:r>
            <a:endParaRPr sz="21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                                                   = 2.231…</a:t>
            </a:r>
            <a:endParaRPr sz="21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 qasacadood ayaa loo baahan yahay si loo rinjiyeeyo qolka.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Cabbirrada naqshadaynta gudaha</a:t>
            </a:r>
            <a:endParaRPr/>
          </a:p>
        </p:txBody>
      </p:sp>
      <p:sp>
        <p:nvSpPr>
          <p:cNvPr id="989" name="Google Shape;989;p87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Naqshadeeye gudaha ayaa raba inuu rinjiyeeyo saqafka guriga.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Dahaarku waa 12 m2 litirkiiba, weelashuna waa 10 litir.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Saqaf kasta wuxuu u baahan yahay 2 lakab (coats) oo rinji ah.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Wadarta bedka (area) saqafka la rinjinayo waa 88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Imisa weel oo rinji ah ayaa loo baahan yahay in la iibsado?</a:t>
            </a:r>
            <a:endParaRPr sz="2000"/>
          </a:p>
        </p:txBody>
      </p:sp>
      <p:sp>
        <p:nvSpPr>
          <p:cNvPr id="990" name="Google Shape;990;p87"/>
          <p:cNvSpPr txBox="1"/>
          <p:nvPr/>
        </p:nvSpPr>
        <p:spPr>
          <a:xfrm>
            <a:off x="431050" y="2814275"/>
            <a:ext cx="8388900" cy="20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Dahaarka (coverage) weel kasta = 10 × 12 = 120 m2</a:t>
            </a:r>
            <a:r>
              <a:rPr baseline="30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Bedka (area) u baahan rinji = 2 × 88 = 176 m2</a:t>
            </a:r>
            <a:r>
              <a:rPr baseline="30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Tirada weelasha loo baahan yahay = 176 ÷ 120 = 1.466…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 weel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(Measurements) naqshadda gudaha (interior design)</a:t>
            </a:r>
            <a:endParaRPr/>
          </a:p>
        </p:txBody>
      </p:sp>
      <p:sp>
        <p:nvSpPr>
          <p:cNvPr id="996" name="Google Shape;996;p88"/>
          <p:cNvSpPr txBox="1"/>
          <p:nvPr/>
        </p:nvSpPr>
        <p:spPr>
          <a:xfrm>
            <a:off x="6485625" y="4400000"/>
            <a:ext cx="267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8"/>
          <p:cNvSpPr txBox="1"/>
          <p:nvPr>
            <p:ph idx="1" type="body"/>
          </p:nvPr>
        </p:nvSpPr>
        <p:spPr>
          <a:xfrm>
            <a:off x="3369600" y="2740500"/>
            <a:ext cx="5450400" cy="196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Bedka (area) gidaarka = 5.48 × 2.4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                              = 13.152 m</a:t>
            </a:r>
            <a:r>
              <a:rPr baseline="30000" lang="en-GB" sz="1400">
                <a:latin typeface="Lexend"/>
              </a:rPr>
              <a:t>2</a:t>
            </a:r>
            <a:endParaRPr baseline="30000"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Bedka (area) uu daboolo 1 duub (roll) oo warqad gidaar ah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                              = 0.53 × 10.05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                              = 5.3265 m</a:t>
            </a:r>
            <a:r>
              <a:rPr baseline="30000" lang="en-GB" sz="1400">
                <a:latin typeface="Lexend"/>
              </a:rPr>
              <a:t>2</a:t>
            </a:r>
            <a:endParaRPr baseline="30000" sz="2000"/>
          </a:p>
        </p:txBody>
      </p:sp>
      <p:sp>
        <p:nvSpPr>
          <p:cNvPr id="998" name="Google Shape;998;p88"/>
          <p:cNvSpPr/>
          <p:nvPr/>
        </p:nvSpPr>
        <p:spPr>
          <a:xfrm>
            <a:off x="10282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9" name="Google Shape;999;p88"/>
          <p:cNvCxnSpPr/>
          <p:nvPr/>
        </p:nvCxnSpPr>
        <p:spPr>
          <a:xfrm>
            <a:off x="9590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00" name="Google Shape;1000;p88"/>
          <p:cNvCxnSpPr/>
          <p:nvPr/>
        </p:nvCxnSpPr>
        <p:spPr>
          <a:xfrm rot="10800000">
            <a:off x="1033305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01" name="Google Shape;1001;p88"/>
          <p:cNvSpPr txBox="1"/>
          <p:nvPr/>
        </p:nvSpPr>
        <p:spPr>
          <a:xfrm>
            <a:off x="247773" y="3269175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88"/>
          <p:cNvSpPr txBox="1"/>
          <p:nvPr/>
        </p:nvSpPr>
        <p:spPr>
          <a:xfrm>
            <a:off x="1728337" y="42887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5.48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88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Naqshadeeye guduhu (interior designer) wuxuu doonayaa inuu gidaar ku dhejiyo warqad gidaar (wallpaper).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Hoos waxaa ku yaal sawir (sketch) gidaarka.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Ballaca (width) duubka warqadda gidaarku waa 53 cm, dhererka (length) duubkuna waa 10.05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Imisa duub oo warqad gidaar ah ayaa loo baahan yahay si gidaarkan loo dhejiyo?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89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Naqshadeeye guduhu (interior designer) wuxuu doonayaa inuu gidaar ku dhejiyo warqad gidaar (wallpaper).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Hoos waxaa ku yaal sawir (sketch) gidaarka.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Ballaca (width) duubka warqadda gidaarku waa 53 cm, dhererka (length) duubkuna waa 10.05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Imisa duub oo warqad gidaar ah ayaa loo baahan yahay si gidaarkan loo dhejiyo?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09" name="Google Shape;1009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(Measurements) naqshadda gudaha (interior design)</a:t>
            </a:r>
            <a:endParaRPr/>
          </a:p>
        </p:txBody>
      </p:sp>
      <p:sp>
        <p:nvSpPr>
          <p:cNvPr id="1010" name="Google Shape;1010;p89"/>
          <p:cNvSpPr txBox="1"/>
          <p:nvPr/>
        </p:nvSpPr>
        <p:spPr>
          <a:xfrm>
            <a:off x="6485625" y="4400000"/>
            <a:ext cx="267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9"/>
          <p:cNvSpPr txBox="1"/>
          <p:nvPr>
            <p:ph idx="1" type="body"/>
          </p:nvPr>
        </p:nvSpPr>
        <p:spPr>
          <a:xfrm>
            <a:off x="3423525" y="2260225"/>
            <a:ext cx="53964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Bedka (area) gidaarka = 13.152 m2</a:t>
            </a:r>
            <a:r>
              <a:rPr baseline="30000" lang="en-GB" sz="1400">
                <a:latin typeface="Lexend"/>
              </a:rPr>
              <a:t/>
            </a:r>
            <a:endParaRPr baseline="30000" sz="20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Bedka (area) uu daboolo 1 duub = 5.3265 m2</a:t>
            </a:r>
            <a:r>
              <a:rPr baseline="30000" lang="en-GB" sz="1400">
                <a:latin typeface="Lexend"/>
              </a:rPr>
              <a:t/>
            </a:r>
            <a:endParaRPr baseline="30000" sz="2000"/>
          </a:p>
        </p:txBody>
      </p:sp>
      <p:sp>
        <p:nvSpPr>
          <p:cNvPr id="1012" name="Google Shape;1012;p89"/>
          <p:cNvSpPr txBox="1"/>
          <p:nvPr>
            <p:ph idx="1" type="body"/>
          </p:nvPr>
        </p:nvSpPr>
        <p:spPr>
          <a:xfrm>
            <a:off x="3423525" y="2928725"/>
            <a:ext cx="5396400" cy="11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Tirada roogagga loo baahan yahay</a:t>
            </a:r>
            <a:endParaRPr sz="2000"/>
          </a:p>
          <a:p>
            <a:pPr indent="0" lvl="0" marL="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= 13.152 ÷ 5.3265 = 2.469…</a:t>
            </a:r>
            <a:endParaRPr sz="2000"/>
          </a:p>
          <a:p>
            <a:pPr indent="0" lvl="0" marL="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= 3 roogag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 maxay sababta aanay tani ahayn hab ku habboon oo lagu xisaabiyo tirada roogagga loo baahan yahay?</a:t>
            </a:r>
            <a:endParaRPr sz="2000"/>
          </a:p>
        </p:txBody>
      </p:sp>
      <p:sp>
        <p:nvSpPr>
          <p:cNvPr id="1013" name="Google Shape;1013;p89"/>
          <p:cNvSpPr txBox="1"/>
          <p:nvPr>
            <p:ph idx="1" type="body"/>
          </p:nvPr>
        </p:nvSpPr>
        <p:spPr>
          <a:xfrm>
            <a:off x="3407050" y="2932950"/>
            <a:ext cx="53964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Sababtoo ah waxaad yeelan doontaa isku-xirnaan dhexda. Xariiq kastaa wuxuu u baahan yahay inuu dhererkiisu ahaado 2.4 m.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4" name="Google Shape;1014;p89"/>
          <p:cNvSpPr/>
          <p:nvPr/>
        </p:nvSpPr>
        <p:spPr>
          <a:xfrm>
            <a:off x="10282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5" name="Google Shape;1015;p89"/>
          <p:cNvCxnSpPr/>
          <p:nvPr/>
        </p:nvCxnSpPr>
        <p:spPr>
          <a:xfrm>
            <a:off x="9590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16" name="Google Shape;1016;p89"/>
          <p:cNvCxnSpPr/>
          <p:nvPr/>
        </p:nvCxnSpPr>
        <p:spPr>
          <a:xfrm rot="10800000">
            <a:off x="1033305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7" name="Google Shape;1017;p89"/>
          <p:cNvSpPr txBox="1"/>
          <p:nvPr/>
        </p:nvSpPr>
        <p:spPr>
          <a:xfrm>
            <a:off x="247773" y="3269175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89"/>
          <p:cNvSpPr txBox="1"/>
          <p:nvPr/>
        </p:nvSpPr>
        <p:spPr>
          <a:xfrm>
            <a:off x="1728337" y="42887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5.48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90"/>
          <p:cNvSpPr/>
          <p:nvPr/>
        </p:nvSpPr>
        <p:spPr>
          <a:xfrm>
            <a:off x="10282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4" name="Google Shape;1024;p90"/>
          <p:cNvCxnSpPr/>
          <p:nvPr/>
        </p:nvCxnSpPr>
        <p:spPr>
          <a:xfrm>
            <a:off x="9590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25" name="Google Shape;1025;p90"/>
          <p:cNvCxnSpPr/>
          <p:nvPr/>
        </p:nvCxnSpPr>
        <p:spPr>
          <a:xfrm rot="10800000">
            <a:off x="1033305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6" name="Google Shape;1026;p90"/>
          <p:cNvSpPr txBox="1"/>
          <p:nvPr/>
        </p:nvSpPr>
        <p:spPr>
          <a:xfrm>
            <a:off x="247773" y="3269175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90"/>
          <p:cNvSpPr txBox="1"/>
          <p:nvPr/>
        </p:nvSpPr>
        <p:spPr>
          <a:xfrm>
            <a:off x="1728337" y="42887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5.48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naqshadaynta gudaha</a:t>
            </a:r>
            <a:endParaRPr/>
          </a:p>
        </p:txBody>
      </p:sp>
      <p:sp>
        <p:nvSpPr>
          <p:cNvPr id="1029" name="Google Shape;1029;p90"/>
          <p:cNvSpPr txBox="1"/>
          <p:nvPr/>
        </p:nvSpPr>
        <p:spPr>
          <a:xfrm>
            <a:off x="6485625" y="4400000"/>
            <a:ext cx="267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90"/>
          <p:cNvSpPr txBox="1"/>
          <p:nvPr>
            <p:ph idx="1" type="body"/>
          </p:nvPr>
        </p:nvSpPr>
        <p:spPr>
          <a:xfrm>
            <a:off x="3369600" y="2740500"/>
            <a:ext cx="5450400" cy="196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Immisa balac oo roogag ah ayaa loo baahan yahay?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5.48 ÷ 0.53 = 10.33…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 balac oo roogag ah ayaa loo baahan yahay.</a:t>
            </a:r>
            <a:endParaRPr sz="2000"/>
          </a:p>
        </p:txBody>
      </p:sp>
      <p:grpSp>
        <p:nvGrpSpPr>
          <p:cNvPr id="1031" name="Google Shape;1031;p90"/>
          <p:cNvGrpSpPr/>
          <p:nvPr/>
        </p:nvGrpSpPr>
        <p:grpSpPr>
          <a:xfrm>
            <a:off x="1040790" y="3755375"/>
            <a:ext cx="2247998" cy="461700"/>
            <a:chOff x="1130286" y="3755375"/>
            <a:chExt cx="2822700" cy="461700"/>
          </a:xfrm>
        </p:grpSpPr>
        <p:cxnSp>
          <p:nvCxnSpPr>
            <p:cNvPr id="1032" name="Google Shape;1032;p90"/>
            <p:cNvCxnSpPr/>
            <p:nvPr/>
          </p:nvCxnSpPr>
          <p:spPr>
            <a:xfrm rot="10800000">
              <a:off x="1130286" y="4096000"/>
              <a:ext cx="28227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33" name="Google Shape;1033;p90"/>
            <p:cNvSpPr txBox="1"/>
            <p:nvPr/>
          </p:nvSpPr>
          <p:spPr>
            <a:xfrm>
              <a:off x="1825621" y="3755375"/>
              <a:ext cx="162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11 balac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4" name="Google Shape;1034;p90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Naqshadeeye gudaha ayaa raba inuu derbi ku dhejiyo roog.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Hoos waxaa ku yaal sawir qorshaysan oo derbiga ah.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Balaca roogga waa 53 cm dhererkiisuna waa 10.05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Immisa roog oo roogag ah ayaa loo baahan yahay si loogu dhejiyo derbigan?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naqshadaynta gudaha</a:t>
            </a:r>
            <a:endParaRPr/>
          </a:p>
        </p:txBody>
      </p:sp>
      <p:sp>
        <p:nvSpPr>
          <p:cNvPr id="1040" name="Google Shape;1040;p91"/>
          <p:cNvSpPr txBox="1"/>
          <p:nvPr/>
        </p:nvSpPr>
        <p:spPr>
          <a:xfrm>
            <a:off x="6485625" y="4400000"/>
            <a:ext cx="267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91"/>
          <p:cNvSpPr txBox="1"/>
          <p:nvPr>
            <p:ph idx="1" type="body"/>
          </p:nvPr>
        </p:nvSpPr>
        <p:spPr>
          <a:xfrm>
            <a:off x="3369600" y="2740500"/>
            <a:ext cx="5450400" cy="196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Immisa dherer oo roogag ah ayaad ka heli kartaa roog kasta?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10.05 ÷ 2.4 = 4.1875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 dherer oo roogag ah ayaa laga helaa roog kasta.</a:t>
            </a:r>
            <a:endParaRPr sz="2000"/>
          </a:p>
        </p:txBody>
      </p:sp>
      <p:sp>
        <p:nvSpPr>
          <p:cNvPr id="1042" name="Google Shape;1042;p91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Naqshadeeye gudaha ayaa raba inuu derbi ku dhejiyo roog.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Hoos waxaa ku yaal sawir qorshaysan oo derbiga ah.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Balaca roogga waa 53 cm dhererkiisuna waa 10.05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Immisa roog oo roogag ah ayaa loo baahan yahay si loogu dhejiyo derbigan?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43" name="Google Shape;1043;p91"/>
          <p:cNvSpPr/>
          <p:nvPr/>
        </p:nvSpPr>
        <p:spPr>
          <a:xfrm>
            <a:off x="10282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4" name="Google Shape;1044;p91"/>
          <p:cNvCxnSpPr/>
          <p:nvPr/>
        </p:nvCxnSpPr>
        <p:spPr>
          <a:xfrm>
            <a:off x="9590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45" name="Google Shape;1045;p91"/>
          <p:cNvCxnSpPr/>
          <p:nvPr/>
        </p:nvCxnSpPr>
        <p:spPr>
          <a:xfrm rot="10800000">
            <a:off x="1033305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6" name="Google Shape;1046;p91"/>
          <p:cNvSpPr txBox="1"/>
          <p:nvPr/>
        </p:nvSpPr>
        <p:spPr>
          <a:xfrm>
            <a:off x="247773" y="3269175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91"/>
          <p:cNvSpPr txBox="1"/>
          <p:nvPr/>
        </p:nvSpPr>
        <p:spPr>
          <a:xfrm>
            <a:off x="1728337" y="42887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5.48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48" name="Google Shape;1048;p91"/>
          <p:cNvGrpSpPr/>
          <p:nvPr/>
        </p:nvGrpSpPr>
        <p:grpSpPr>
          <a:xfrm>
            <a:off x="1040790" y="3755375"/>
            <a:ext cx="2247998" cy="461700"/>
            <a:chOff x="1130286" y="3755375"/>
            <a:chExt cx="2822700" cy="461700"/>
          </a:xfrm>
        </p:grpSpPr>
        <p:cxnSp>
          <p:nvCxnSpPr>
            <p:cNvPr id="1049" name="Google Shape;1049;p91"/>
            <p:cNvCxnSpPr/>
            <p:nvPr/>
          </p:nvCxnSpPr>
          <p:spPr>
            <a:xfrm rot="10800000">
              <a:off x="1130286" y="4096000"/>
              <a:ext cx="28227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50" name="Google Shape;1050;p91"/>
            <p:cNvSpPr txBox="1"/>
            <p:nvPr/>
          </p:nvSpPr>
          <p:spPr>
            <a:xfrm>
              <a:off x="1825621" y="3755375"/>
              <a:ext cx="162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11 balac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Cabbiraadaha naqshadaynta gudaha</a:t>
            </a:r>
            <a:endParaRPr/>
          </a:p>
        </p:txBody>
      </p:sp>
      <p:sp>
        <p:nvSpPr>
          <p:cNvPr id="1056" name="Google Shape;1056;p92"/>
          <p:cNvSpPr txBox="1"/>
          <p:nvPr/>
        </p:nvSpPr>
        <p:spPr>
          <a:xfrm>
            <a:off x="6485625" y="4400000"/>
            <a:ext cx="2671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92"/>
          <p:cNvSpPr txBox="1"/>
          <p:nvPr>
            <p:ph idx="1" type="body"/>
          </p:nvPr>
        </p:nvSpPr>
        <p:spPr>
          <a:xfrm>
            <a:off x="3369600" y="2740500"/>
            <a:ext cx="5450400" cy="196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Immisa roog ayaa loo baahan yahay?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11 ÷ 4 = 2.75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duub oo warqad derbi ah ayaa loo baahan yahay. Isla tiradii hore, laakiin markan waxaan ognahay inaan hufan nahay oo si sax ah u dhigayna.</a:t>
            </a:r>
            <a:br>
              <a:rPr lang="en-GB" sz="2000"/>
            </a:b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58" name="Google Shape;1058;p92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An interior designer wants to wallpaper a wall.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Hoos waxaa ku yaal sawir gacan oo derbiga ah.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Ballaca duubka warqadda derbiga waa 53 cm, dhererkiisuna waa 10.05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Imisa duub oo warqad derbi ah ayaa loo baahan yahay si derbiga loo dhejiyo?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59" name="Google Shape;1059;p92"/>
          <p:cNvSpPr/>
          <p:nvPr/>
        </p:nvSpPr>
        <p:spPr>
          <a:xfrm>
            <a:off x="10282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0" name="Google Shape;1060;p92"/>
          <p:cNvCxnSpPr/>
          <p:nvPr/>
        </p:nvCxnSpPr>
        <p:spPr>
          <a:xfrm>
            <a:off x="9590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61" name="Google Shape;1061;p92"/>
          <p:cNvCxnSpPr/>
          <p:nvPr/>
        </p:nvCxnSpPr>
        <p:spPr>
          <a:xfrm rot="10800000">
            <a:off x="1033305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2" name="Google Shape;1062;p92"/>
          <p:cNvSpPr txBox="1"/>
          <p:nvPr/>
        </p:nvSpPr>
        <p:spPr>
          <a:xfrm>
            <a:off x="247773" y="3269175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92"/>
          <p:cNvSpPr txBox="1"/>
          <p:nvPr/>
        </p:nvSpPr>
        <p:spPr>
          <a:xfrm>
            <a:off x="1728337" y="42887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5.48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4" name="Google Shape;1064;p92"/>
          <p:cNvGrpSpPr/>
          <p:nvPr/>
        </p:nvGrpSpPr>
        <p:grpSpPr>
          <a:xfrm>
            <a:off x="1040790" y="3755375"/>
            <a:ext cx="2247998" cy="461700"/>
            <a:chOff x="1130286" y="3755375"/>
            <a:chExt cx="2822700" cy="461700"/>
          </a:xfrm>
        </p:grpSpPr>
        <p:cxnSp>
          <p:nvCxnSpPr>
            <p:cNvPr id="1065" name="Google Shape;1065;p92"/>
            <p:cNvCxnSpPr/>
            <p:nvPr/>
          </p:nvCxnSpPr>
          <p:spPr>
            <a:xfrm rot="10800000">
              <a:off x="1130286" y="4096000"/>
              <a:ext cx="28227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66" name="Google Shape;1066;p92"/>
            <p:cNvSpPr txBox="1"/>
            <p:nvPr/>
          </p:nvSpPr>
          <p:spPr>
            <a:xfrm>
              <a:off x="1825621" y="3755375"/>
              <a:ext cx="1621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11 widths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Measurements in interior design</a:t>
            </a:r>
            <a:endParaRPr/>
          </a:p>
        </p:txBody>
      </p:sp>
      <p:sp>
        <p:nvSpPr>
          <p:cNvPr id="1072" name="Google Shape;1072;p93"/>
          <p:cNvSpPr txBox="1"/>
          <p:nvPr>
            <p:ph idx="1" type="body"/>
          </p:nvPr>
        </p:nvSpPr>
        <p:spPr>
          <a:xfrm>
            <a:off x="324000" y="618433"/>
            <a:ext cx="8496000" cy="167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An interior designer wants to wallpaper a wall.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Hoos waxaa ku yaal sawir gacan oo derbiga ah.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Ballaca duubka warqadda derbiga waa 50 cm, dhererkiisuna waa 10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Imisa duub oo warqad derbi ah ayaa loo baahan yahay si derbiga loo dhejiyo?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73" name="Google Shape;1073;p93"/>
          <p:cNvSpPr txBox="1"/>
          <p:nvPr/>
        </p:nvSpPr>
        <p:spPr>
          <a:xfrm>
            <a:off x="247775" y="32691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2.74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3"/>
          <p:cNvSpPr txBox="1"/>
          <p:nvPr/>
        </p:nvSpPr>
        <p:spPr>
          <a:xfrm>
            <a:off x="1956937" y="42125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5.62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3"/>
          <p:cNvSpPr txBox="1"/>
          <p:nvPr/>
        </p:nvSpPr>
        <p:spPr>
          <a:xfrm>
            <a:off x="3596725" y="2814275"/>
            <a:ext cx="33213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5.62 ÷ 0.5 = 11.24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 widths needed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 ÷ 2.74 = 3.649… 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 dherer oo ka mid ah duub kasta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 ÷ 3 = 4 rolls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93"/>
          <p:cNvSpPr/>
          <p:nvPr/>
        </p:nvSpPr>
        <p:spPr>
          <a:xfrm>
            <a:off x="1179874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7" name="Google Shape;1077;p93"/>
          <p:cNvCxnSpPr/>
          <p:nvPr/>
        </p:nvCxnSpPr>
        <p:spPr>
          <a:xfrm>
            <a:off x="1110685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78" name="Google Shape;1078;p93"/>
          <p:cNvCxnSpPr/>
          <p:nvPr/>
        </p:nvCxnSpPr>
        <p:spPr>
          <a:xfrm rot="10800000">
            <a:off x="1184923" y="4248400"/>
            <a:ext cx="2245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94"/>
          <p:cNvSpPr/>
          <p:nvPr/>
        </p:nvSpPr>
        <p:spPr>
          <a:xfrm>
            <a:off x="1024950" y="1831705"/>
            <a:ext cx="27681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Measurements in interior design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Measurements in interior design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Measurements in interior design</a:t>
            </a:r>
            <a:endParaRPr/>
          </a:p>
        </p:txBody>
      </p:sp>
      <p:sp>
        <p:nvSpPr>
          <p:cNvPr id="1085" name="Google Shape;1085;p94"/>
          <p:cNvSpPr txBox="1"/>
          <p:nvPr>
            <p:ph idx="1" type="body"/>
          </p:nvPr>
        </p:nvSpPr>
        <p:spPr>
          <a:xfrm>
            <a:off x="324000" y="583731"/>
            <a:ext cx="8237700" cy="11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</a:t>
            </a:r>
            <a:r>
              <a:rPr lang="en-GB" sz="1800">
                <a:latin typeface="Lexend"/>
              </a:rPr>
              <a:t>Below are sketches of the walls in a room. (Not to scale)</a:t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 2.5 litre tin of paint covers 25 m</a:t>
            </a:r>
            <a:r>
              <a:rPr baseline="30000" lang="en-GB" sz="1800">
                <a:latin typeface="Lexend"/>
              </a:rPr>
              <a:t>2</a:t>
            </a:r>
            <a:r>
              <a:rPr lang="en-GB" sz="1800">
                <a:latin typeface="Lexend"/>
              </a:rPr>
              <a:t>.</a:t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Derbiyada waxay u baahan doonaan 2 lakab oo rinji ah.</a:t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Imisa qasacadood oo rinji ah ayaa loo baahan yahay si qolka loo rinjiyeeyo?</a:t>
            </a:r>
            <a:endParaRPr sz="2000"/>
          </a:p>
        </p:txBody>
      </p:sp>
      <p:sp>
        <p:nvSpPr>
          <p:cNvPr id="1086" name="Google Shape;1086;p94"/>
          <p:cNvSpPr/>
          <p:nvPr/>
        </p:nvSpPr>
        <p:spPr>
          <a:xfrm>
            <a:off x="3920550" y="1831705"/>
            <a:ext cx="27681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94"/>
          <p:cNvSpPr/>
          <p:nvPr/>
        </p:nvSpPr>
        <p:spPr>
          <a:xfrm>
            <a:off x="6802050" y="1825550"/>
            <a:ext cx="18519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walls this size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94"/>
          <p:cNvSpPr/>
          <p:nvPr/>
        </p:nvSpPr>
        <p:spPr>
          <a:xfrm>
            <a:off x="1224750" y="2160001"/>
            <a:ext cx="300000" cy="7995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94"/>
          <p:cNvSpPr/>
          <p:nvPr/>
        </p:nvSpPr>
        <p:spPr>
          <a:xfrm>
            <a:off x="5693242" y="1980639"/>
            <a:ext cx="9225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94"/>
          <p:cNvSpPr txBox="1"/>
          <p:nvPr/>
        </p:nvSpPr>
        <p:spPr>
          <a:xfrm rot="-5400000">
            <a:off x="1097934" y="2457650"/>
            <a:ext cx="54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albaab (door)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94"/>
          <p:cNvSpPr txBox="1"/>
          <p:nvPr/>
        </p:nvSpPr>
        <p:spPr>
          <a:xfrm>
            <a:off x="5693242" y="2031339"/>
            <a:ext cx="9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2" name="Google Shape;1092;p94"/>
          <p:cNvCxnSpPr/>
          <p:nvPr/>
        </p:nvCxnSpPr>
        <p:spPr>
          <a:xfrm>
            <a:off x="959067" y="1811709"/>
            <a:ext cx="0" cy="1165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3" name="Google Shape;1093;p94"/>
          <p:cNvSpPr txBox="1"/>
          <p:nvPr/>
        </p:nvSpPr>
        <p:spPr>
          <a:xfrm>
            <a:off x="247773" y="21908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4" name="Google Shape;1094;p94"/>
          <p:cNvCxnSpPr/>
          <p:nvPr/>
        </p:nvCxnSpPr>
        <p:spPr>
          <a:xfrm rot="10800000">
            <a:off x="1033300" y="3052300"/>
            <a:ext cx="273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5" name="Google Shape;1095;p94"/>
          <p:cNvSpPr txBox="1"/>
          <p:nvPr/>
        </p:nvSpPr>
        <p:spPr>
          <a:xfrm>
            <a:off x="2016669" y="29727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6" name="Google Shape;1096;p94"/>
          <p:cNvCxnSpPr/>
          <p:nvPr/>
        </p:nvCxnSpPr>
        <p:spPr>
          <a:xfrm rot="10800000">
            <a:off x="3905675" y="3052300"/>
            <a:ext cx="279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7" name="Google Shape;1097;p94"/>
          <p:cNvSpPr txBox="1"/>
          <p:nvPr/>
        </p:nvSpPr>
        <p:spPr>
          <a:xfrm>
            <a:off x="4912269" y="29727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8" name="Google Shape;1098;p94"/>
          <p:cNvCxnSpPr/>
          <p:nvPr/>
        </p:nvCxnSpPr>
        <p:spPr>
          <a:xfrm rot="10800000">
            <a:off x="6810150" y="3052300"/>
            <a:ext cx="1851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9" name="Google Shape;1099;p94"/>
          <p:cNvSpPr txBox="1"/>
          <p:nvPr/>
        </p:nvSpPr>
        <p:spPr>
          <a:xfrm>
            <a:off x="6997551" y="2972700"/>
            <a:ext cx="150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0" name="Google Shape;1100;p94"/>
          <p:cNvCxnSpPr/>
          <p:nvPr/>
        </p:nvCxnSpPr>
        <p:spPr>
          <a:xfrm>
            <a:off x="1568675" y="2177856"/>
            <a:ext cx="0" cy="76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01" name="Google Shape;1101;p94"/>
          <p:cNvSpPr txBox="1"/>
          <p:nvPr/>
        </p:nvSpPr>
        <p:spPr>
          <a:xfrm>
            <a:off x="1520099" y="2343250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1.98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2" name="Google Shape;1102;p94"/>
          <p:cNvCxnSpPr/>
          <p:nvPr/>
        </p:nvCxnSpPr>
        <p:spPr>
          <a:xfrm>
            <a:off x="5629342" y="1974288"/>
            <a:ext cx="0" cy="38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03" name="Google Shape;1103;p94"/>
          <p:cNvCxnSpPr/>
          <p:nvPr/>
        </p:nvCxnSpPr>
        <p:spPr>
          <a:xfrm rot="10800000">
            <a:off x="5705817" y="2442700"/>
            <a:ext cx="933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04" name="Google Shape;1104;p94"/>
          <p:cNvCxnSpPr/>
          <p:nvPr/>
        </p:nvCxnSpPr>
        <p:spPr>
          <a:xfrm rot="10800000">
            <a:off x="1238650" y="2073225"/>
            <a:ext cx="288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05" name="Google Shape;1105;p94"/>
          <p:cNvSpPr txBox="1"/>
          <p:nvPr/>
        </p:nvSpPr>
        <p:spPr>
          <a:xfrm>
            <a:off x="5760661" y="231573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1.77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4"/>
          <p:cNvSpPr txBox="1"/>
          <p:nvPr/>
        </p:nvSpPr>
        <p:spPr>
          <a:xfrm>
            <a:off x="4912275" y="1945200"/>
            <a:ext cx="76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1.35 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4"/>
          <p:cNvSpPr txBox="1"/>
          <p:nvPr/>
        </p:nvSpPr>
        <p:spPr>
          <a:xfrm>
            <a:off x="997055" y="1707162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94"/>
          <p:cNvSpPr/>
          <p:nvPr/>
        </p:nvSpPr>
        <p:spPr>
          <a:xfrm>
            <a:off x="4001759" y="1980639"/>
            <a:ext cx="9225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94"/>
          <p:cNvSpPr txBox="1"/>
          <p:nvPr/>
        </p:nvSpPr>
        <p:spPr>
          <a:xfrm>
            <a:off x="4001759" y="2031339"/>
            <a:ext cx="9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0" name="Google Shape;1110;p94"/>
          <p:cNvCxnSpPr/>
          <p:nvPr/>
        </p:nvCxnSpPr>
        <p:spPr>
          <a:xfrm rot="10800000">
            <a:off x="4014334" y="2442700"/>
            <a:ext cx="933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11" name="Google Shape;1111;p94"/>
          <p:cNvSpPr txBox="1"/>
          <p:nvPr/>
        </p:nvSpPr>
        <p:spPr>
          <a:xfrm>
            <a:off x="4069178" y="231573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1.77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2" name="Google Shape;1112;p94"/>
          <p:cNvCxnSpPr/>
          <p:nvPr/>
        </p:nvCxnSpPr>
        <p:spPr>
          <a:xfrm>
            <a:off x="4982033" y="1974288"/>
            <a:ext cx="0" cy="38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Naqshadeeye gudaha wuxuu rabaa inuu derbi ku dhejiyo warqad (wallpaper).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Hoos waxaa ku yaal sawirka derbiga.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Ballaca warqadda (wallpaper) waa 52 cm, dhererkeeduna waa 10.5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Imisa duub oo warqad (wallpaper) ayaa loo baahan yahay si derbiga loo dhejiyo?</a:t>
            </a:r>
            <a:endParaRPr/>
          </a:p>
        </p:txBody>
      </p:sp>
      <p:sp>
        <p:nvSpPr>
          <p:cNvPr id="1118" name="Google Shape;1118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Cabbiraadaha naqshadaynta gudaha (Measurements in interior design)</a:t>
            </a:r>
            <a:endParaRPr/>
          </a:p>
        </p:txBody>
      </p:sp>
      <p:sp>
        <p:nvSpPr>
          <p:cNvPr id="1119" name="Google Shape;1119;p95"/>
          <p:cNvSpPr/>
          <p:nvPr/>
        </p:nvSpPr>
        <p:spPr>
          <a:xfrm>
            <a:off x="12568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0" name="Google Shape;1120;p95"/>
          <p:cNvCxnSpPr/>
          <p:nvPr/>
        </p:nvCxnSpPr>
        <p:spPr>
          <a:xfrm>
            <a:off x="11876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21" name="Google Shape;1121;p95"/>
          <p:cNvCxnSpPr/>
          <p:nvPr/>
        </p:nvCxnSpPr>
        <p:spPr>
          <a:xfrm rot="10800000">
            <a:off x="1259505" y="4248400"/>
            <a:ext cx="224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22" name="Google Shape;1122;p95"/>
          <p:cNvSpPr txBox="1"/>
          <p:nvPr/>
        </p:nvSpPr>
        <p:spPr>
          <a:xfrm>
            <a:off x="247775" y="32691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95"/>
          <p:cNvSpPr txBox="1"/>
          <p:nvPr/>
        </p:nvSpPr>
        <p:spPr>
          <a:xfrm>
            <a:off x="1956937" y="42125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8.34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Cabbiraadaha naqshadaynta gudaha (Measurements in interior design)</a:t>
            </a:r>
            <a:endParaRPr/>
          </a:p>
        </p:txBody>
      </p:sp>
      <p:sp>
        <p:nvSpPr>
          <p:cNvPr id="1129" name="Google Shape;1129;p96"/>
          <p:cNvSpPr txBox="1"/>
          <p:nvPr>
            <p:ph idx="1" type="body"/>
          </p:nvPr>
        </p:nvSpPr>
        <p:spPr>
          <a:xfrm>
            <a:off x="324000" y="578069"/>
            <a:ext cx="8237700" cy="132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Hoos waxaa ku yaal sawirada derbiyada qolka. (Ma aha cabbir sax ah)</a:t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Dhalo 2.5 litir oo rinji ah waxay daboolaysaa 25 m2.</a:t>
            </a:r>
            <a:r>
              <a:rPr baseline="30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Derbiyada waxay u baahan yihiin 2 lakab oo rinji ah.</a:t>
            </a:r>
            <a:endParaRPr sz="2000"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Imisa dhalo oo rinji ah ayaa loo baahan yahay si qolka loo rinjiyeeyo?</a:t>
            </a:r>
            <a:endParaRPr sz="2000"/>
          </a:p>
        </p:txBody>
      </p:sp>
      <p:sp>
        <p:nvSpPr>
          <p:cNvPr id="1130" name="Google Shape;1130;p96"/>
          <p:cNvSpPr txBox="1"/>
          <p:nvPr>
            <p:ph idx="4294967295" type="body"/>
          </p:nvPr>
        </p:nvSpPr>
        <p:spPr>
          <a:xfrm>
            <a:off x="324000" y="3391702"/>
            <a:ext cx="8237700" cy="3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bedka derbiyada ee u baahan rinji = 65.76 - 6.2838 = 59.4762 m2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aseline="30000"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1" name="Google Shape;1131;p96"/>
          <p:cNvSpPr txBox="1"/>
          <p:nvPr>
            <p:ph idx="4294967295" type="body"/>
          </p:nvPr>
        </p:nvSpPr>
        <p:spPr>
          <a:xfrm>
            <a:off x="324000" y="3848893"/>
            <a:ext cx="8237700" cy="12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bedka ee u baahan rinji = 118.9524 m</a:t>
            </a:r>
            <a:endParaRPr baseline="30000"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dhalooyinka loo baahan yahay = 118.9524 ÷ 25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                  = 4.758…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5 dhalo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2" name="Google Shape;1132;p96"/>
          <p:cNvSpPr/>
          <p:nvPr/>
        </p:nvSpPr>
        <p:spPr>
          <a:xfrm>
            <a:off x="1024950" y="1831705"/>
            <a:ext cx="27681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3" name="Google Shape;1133;p96"/>
          <p:cNvSpPr/>
          <p:nvPr/>
        </p:nvSpPr>
        <p:spPr>
          <a:xfrm>
            <a:off x="3920550" y="1831705"/>
            <a:ext cx="27681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96"/>
          <p:cNvSpPr/>
          <p:nvPr/>
        </p:nvSpPr>
        <p:spPr>
          <a:xfrm>
            <a:off x="6802050" y="1825550"/>
            <a:ext cx="1851900" cy="1134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derbi oo cabbirkan leh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96"/>
          <p:cNvSpPr/>
          <p:nvPr/>
        </p:nvSpPr>
        <p:spPr>
          <a:xfrm>
            <a:off x="1224750" y="2160001"/>
            <a:ext cx="300000" cy="7995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6" name="Google Shape;1136;p96"/>
          <p:cNvSpPr/>
          <p:nvPr/>
        </p:nvSpPr>
        <p:spPr>
          <a:xfrm>
            <a:off x="5693242" y="1980639"/>
            <a:ext cx="9225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96"/>
          <p:cNvSpPr txBox="1"/>
          <p:nvPr/>
        </p:nvSpPr>
        <p:spPr>
          <a:xfrm rot="-5400000">
            <a:off x="1097934" y="2457650"/>
            <a:ext cx="54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albaab (door)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96"/>
          <p:cNvSpPr txBox="1"/>
          <p:nvPr/>
        </p:nvSpPr>
        <p:spPr>
          <a:xfrm>
            <a:off x="5693242" y="2031339"/>
            <a:ext cx="9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daaqad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9" name="Google Shape;1139;p96"/>
          <p:cNvCxnSpPr/>
          <p:nvPr/>
        </p:nvCxnSpPr>
        <p:spPr>
          <a:xfrm>
            <a:off x="959067" y="1811709"/>
            <a:ext cx="0" cy="1165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0" name="Google Shape;1140;p96"/>
          <p:cNvSpPr txBox="1"/>
          <p:nvPr/>
        </p:nvSpPr>
        <p:spPr>
          <a:xfrm>
            <a:off x="247773" y="2190842"/>
            <a:ext cx="81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1" name="Google Shape;1141;p96"/>
          <p:cNvCxnSpPr/>
          <p:nvPr/>
        </p:nvCxnSpPr>
        <p:spPr>
          <a:xfrm rot="10800000">
            <a:off x="1033300" y="3052300"/>
            <a:ext cx="273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2" name="Google Shape;1142;p96"/>
          <p:cNvSpPr txBox="1"/>
          <p:nvPr/>
        </p:nvSpPr>
        <p:spPr>
          <a:xfrm>
            <a:off x="2016669" y="29727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3" name="Google Shape;1143;p96"/>
          <p:cNvCxnSpPr/>
          <p:nvPr/>
        </p:nvCxnSpPr>
        <p:spPr>
          <a:xfrm rot="10800000">
            <a:off x="3905675" y="3052300"/>
            <a:ext cx="279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4" name="Google Shape;1144;p96"/>
          <p:cNvSpPr txBox="1"/>
          <p:nvPr/>
        </p:nvSpPr>
        <p:spPr>
          <a:xfrm>
            <a:off x="4912269" y="2972704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5" name="Google Shape;1145;p96"/>
          <p:cNvCxnSpPr/>
          <p:nvPr/>
        </p:nvCxnSpPr>
        <p:spPr>
          <a:xfrm rot="10800000">
            <a:off x="6810150" y="3052300"/>
            <a:ext cx="1851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6" name="Google Shape;1146;p96"/>
          <p:cNvSpPr txBox="1"/>
          <p:nvPr/>
        </p:nvSpPr>
        <p:spPr>
          <a:xfrm>
            <a:off x="6997551" y="2972700"/>
            <a:ext cx="150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6.1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7" name="Google Shape;1147;p96"/>
          <p:cNvCxnSpPr/>
          <p:nvPr/>
        </p:nvCxnSpPr>
        <p:spPr>
          <a:xfrm>
            <a:off x="1568675" y="2177856"/>
            <a:ext cx="0" cy="76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8" name="Google Shape;1148;p96"/>
          <p:cNvSpPr txBox="1"/>
          <p:nvPr/>
        </p:nvSpPr>
        <p:spPr>
          <a:xfrm>
            <a:off x="1520099" y="2343250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1.98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9" name="Google Shape;1149;p96"/>
          <p:cNvCxnSpPr/>
          <p:nvPr/>
        </p:nvCxnSpPr>
        <p:spPr>
          <a:xfrm>
            <a:off x="5629342" y="1974288"/>
            <a:ext cx="0" cy="38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50" name="Google Shape;1150;p96"/>
          <p:cNvCxnSpPr/>
          <p:nvPr/>
        </p:nvCxnSpPr>
        <p:spPr>
          <a:xfrm rot="10800000">
            <a:off x="5705817" y="2442700"/>
            <a:ext cx="933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51" name="Google Shape;1151;p96"/>
          <p:cNvCxnSpPr/>
          <p:nvPr/>
        </p:nvCxnSpPr>
        <p:spPr>
          <a:xfrm rot="10800000">
            <a:off x="1238650" y="2073225"/>
            <a:ext cx="288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2" name="Google Shape;1152;p96"/>
          <p:cNvSpPr txBox="1"/>
          <p:nvPr/>
        </p:nvSpPr>
        <p:spPr>
          <a:xfrm>
            <a:off x="5760661" y="231573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1.77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96"/>
          <p:cNvSpPr txBox="1"/>
          <p:nvPr/>
        </p:nvSpPr>
        <p:spPr>
          <a:xfrm>
            <a:off x="4912275" y="1945200"/>
            <a:ext cx="76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1.35 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96"/>
          <p:cNvSpPr txBox="1"/>
          <p:nvPr/>
        </p:nvSpPr>
        <p:spPr>
          <a:xfrm>
            <a:off x="997055" y="1707162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96"/>
          <p:cNvSpPr/>
          <p:nvPr/>
        </p:nvSpPr>
        <p:spPr>
          <a:xfrm>
            <a:off x="4001759" y="1980639"/>
            <a:ext cx="922500" cy="3786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96"/>
          <p:cNvSpPr txBox="1"/>
          <p:nvPr/>
        </p:nvSpPr>
        <p:spPr>
          <a:xfrm>
            <a:off x="4001759" y="2031339"/>
            <a:ext cx="92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dariishad (window)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7" name="Google Shape;1157;p96"/>
          <p:cNvCxnSpPr/>
          <p:nvPr/>
        </p:nvCxnSpPr>
        <p:spPr>
          <a:xfrm rot="10800000">
            <a:off x="4014334" y="2442700"/>
            <a:ext cx="933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8" name="Google Shape;1158;p96"/>
          <p:cNvSpPr txBox="1"/>
          <p:nvPr/>
        </p:nvSpPr>
        <p:spPr>
          <a:xfrm>
            <a:off x="4069178" y="231573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1.77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9" name="Google Shape;1159;p96"/>
          <p:cNvCxnSpPr/>
          <p:nvPr/>
        </p:nvCxnSpPr>
        <p:spPr>
          <a:xfrm>
            <a:off x="4982033" y="1974288"/>
            <a:ext cx="0" cy="38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2) </a:t>
            </a:r>
            <a:r>
              <a:rPr lang="en-GB" sz="1800">
                <a:latin typeface="Lexend"/>
              </a:rPr>
              <a:t>An interior designer wants to wallpaper a wall.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Hoos waxaa ku yaal sawir gacan oo derbiga ah.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Ballaca duubka warqadda derbiga waa 52 cm, dhererkiisuna waa 10.5 m.</a:t>
            </a:r>
            <a:endParaRPr sz="2000"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Immisa wareeg oo warqad (wallpaper) ayaa loo baahan yahay si loo dahaadho gidaarkan?</a:t>
            </a:r>
            <a:endParaRPr/>
          </a:p>
        </p:txBody>
      </p:sp>
      <p:sp>
        <p:nvSpPr>
          <p:cNvPr id="1165" name="Google Shape;1165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Measurements in interior design</a:t>
            </a:r>
            <a:endParaRPr/>
          </a:p>
        </p:txBody>
      </p:sp>
      <p:sp>
        <p:nvSpPr>
          <p:cNvPr id="1166" name="Google Shape;1166;p97"/>
          <p:cNvSpPr txBox="1"/>
          <p:nvPr/>
        </p:nvSpPr>
        <p:spPr>
          <a:xfrm>
            <a:off x="4206325" y="2509475"/>
            <a:ext cx="33213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8.34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÷ 0.52 = 16.038…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17 lengths needed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10.5 ÷ 2.46 = 4.268…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dherer oo ka mid ah wareeg kasta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17 ÷ 4 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4.25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 rolls are needed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7" name="Google Shape;1167;p97"/>
          <p:cNvSpPr/>
          <p:nvPr/>
        </p:nvSpPr>
        <p:spPr>
          <a:xfrm>
            <a:off x="1256856" y="2809775"/>
            <a:ext cx="2254800" cy="1378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8" name="Google Shape;1168;p97"/>
          <p:cNvCxnSpPr/>
          <p:nvPr/>
        </p:nvCxnSpPr>
        <p:spPr>
          <a:xfrm>
            <a:off x="1187667" y="2808075"/>
            <a:ext cx="0" cy="138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69" name="Google Shape;1169;p97"/>
          <p:cNvCxnSpPr/>
          <p:nvPr/>
        </p:nvCxnSpPr>
        <p:spPr>
          <a:xfrm rot="10800000">
            <a:off x="1259505" y="4248400"/>
            <a:ext cx="2247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70" name="Google Shape;1170;p97"/>
          <p:cNvSpPr txBox="1"/>
          <p:nvPr/>
        </p:nvSpPr>
        <p:spPr>
          <a:xfrm>
            <a:off x="247775" y="32691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2.46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97"/>
          <p:cNvSpPr txBox="1"/>
          <p:nvPr/>
        </p:nvSpPr>
        <p:spPr>
          <a:xfrm>
            <a:off x="1956937" y="4212575"/>
            <a:ext cx="93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8.34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9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Measurements in interior design</a:t>
            </a:r>
            <a:endParaRPr/>
          </a:p>
        </p:txBody>
      </p:sp>
      <p:sp>
        <p:nvSpPr>
          <p:cNvPr id="1177" name="Google Shape;1177;p9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 in interior design</a:t>
            </a:r>
            <a:endParaRPr/>
          </a:p>
        </p:txBody>
      </p:sp>
      <p:sp>
        <p:nvSpPr>
          <p:cNvPr id="1178" name="Google Shape;1178;p9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Interior designer</a:t>
            </a:r>
            <a:endParaRPr/>
          </a:p>
        </p:txBody>
      </p:sp>
      <p:pic>
        <p:nvPicPr>
          <p:cNvPr id="1179" name="Google Shape;117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75" y="30166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99"/>
          <p:cNvSpPr txBox="1"/>
          <p:nvPr>
            <p:ph idx="1" type="body"/>
          </p:nvPr>
        </p:nvSpPr>
        <p:spPr>
          <a:xfrm>
            <a:off x="324000" y="759300"/>
            <a:ext cx="5932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Hore waxaan u xisaabinay wadarta bedka (area) ee loo baahan yahay in la rinjiyeeyo oo ah 55.7904 m2.</a:t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This paint covers 16 m</a:t>
            </a:r>
            <a:r>
              <a:rPr baseline="30000" lang="en-GB">
                <a:latin typeface="Lexend"/>
              </a:rPr>
              <a:t>2 </a:t>
            </a:r>
            <a:r>
              <a:rPr lang="en-GB">
                <a:latin typeface="Lexend"/>
              </a:rPr>
              <a:t>per litre.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Gidaarada waxay u baahan yihiin 2 lakab oo rinji (paint).</a:t>
            </a:r>
            <a:endParaRPr/>
          </a:p>
        </p:txBody>
      </p:sp>
      <p:sp>
        <p:nvSpPr>
          <p:cNvPr id="1185" name="Google Shape;118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</a:t>
            </a:r>
            <a:r>
              <a:rPr lang="en-GB">
                <a:latin typeface="Lexend"/>
              </a:rPr>
              <a:t> in interior design</a:t>
            </a:r>
            <a:endParaRPr/>
          </a:p>
        </p:txBody>
      </p:sp>
      <p:graphicFrame>
        <p:nvGraphicFramePr>
          <p:cNvPr id="1186" name="Google Shape;1186;p99"/>
          <p:cNvGraphicFramePr/>
          <p:nvPr/>
        </p:nvGraphicFramePr>
        <p:xfrm>
          <a:off x="6167772" y="68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521225"/>
                <a:gridCol w="1054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Size of tin (l)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Cost (£)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45.49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87" name="Google Shape;1187;p99"/>
          <p:cNvSpPr txBox="1"/>
          <p:nvPr>
            <p:ph idx="1" type="body"/>
          </p:nvPr>
        </p:nvSpPr>
        <p:spPr>
          <a:xfrm>
            <a:off x="324000" y="3467589"/>
            <a:ext cx="6512700" cy="90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Number of litres needed    = 2 × 55.7904 </a:t>
            </a:r>
            <a:r>
              <a:rPr lang="en-GB">
                <a:latin typeface="Lexend"/>
              </a:rPr>
              <a:t>÷ 16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                                              </a:t>
            </a:r>
            <a:r>
              <a:rPr lang="en-GB">
                <a:latin typeface="Lexend"/>
              </a:rPr>
              <a:t>= 6.9738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                                              = 7 litres</a:t>
            </a:r>
            <a:endParaRPr/>
          </a:p>
        </p:txBody>
      </p:sp>
      <p:sp>
        <p:nvSpPr>
          <p:cNvPr id="1188" name="Google Shape;1188;p99"/>
          <p:cNvSpPr txBox="1"/>
          <p:nvPr>
            <p:ph idx="1" type="body"/>
          </p:nvPr>
        </p:nvSpPr>
        <p:spPr>
          <a:xfrm>
            <a:off x="324000" y="2553189"/>
            <a:ext cx="8496000" cy="79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qiimaha rinjiga qolka, adoo hubinaya in aan jirin qashin (wastage) badan.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 in interior design</a:t>
            </a:r>
            <a:endParaRPr/>
          </a:p>
        </p:txBody>
      </p:sp>
      <p:sp>
        <p:nvSpPr>
          <p:cNvPr id="1194" name="Google Shape;1194;p100"/>
          <p:cNvSpPr txBox="1"/>
          <p:nvPr>
            <p:ph idx="1" type="body"/>
          </p:nvPr>
        </p:nvSpPr>
        <p:spPr>
          <a:xfrm>
            <a:off x="324000" y="653448"/>
            <a:ext cx="8237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Marka hore, aan xisaabino qiimaha (value) litirkiiba ee sanduuq kasta.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baahan doonnaa 7 litir.</a:t>
            </a:r>
            <a:endParaRPr/>
          </a:p>
        </p:txBody>
      </p:sp>
      <p:graphicFrame>
        <p:nvGraphicFramePr>
          <p:cNvPr id="1195" name="Google Shape;1195;p100"/>
          <p:cNvGraphicFramePr/>
          <p:nvPr/>
        </p:nvGraphicFramePr>
        <p:xfrm>
          <a:off x="1409700" y="1314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012850"/>
                <a:gridCol w="121070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45.49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196" name="Google Shape;1196;p100"/>
          <p:cNvSpPr/>
          <p:nvPr/>
        </p:nvSpPr>
        <p:spPr>
          <a:xfrm rot="5400000">
            <a:off x="3511600" y="16110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7" name="Google Shape;1197;p100"/>
          <p:cNvSpPr/>
          <p:nvPr/>
        </p:nvSpPr>
        <p:spPr>
          <a:xfrm flipH="1" rot="-5400000">
            <a:off x="1190075" y="16653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8" name="Google Shape;1198;p100"/>
          <p:cNvSpPr txBox="1"/>
          <p:nvPr>
            <p:ph idx="1" type="body"/>
          </p:nvPr>
        </p:nvSpPr>
        <p:spPr>
          <a:xfrm>
            <a:off x="453126" y="1791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2.5</a:t>
            </a:r>
            <a:endParaRPr sz="1800"/>
          </a:p>
        </p:txBody>
      </p:sp>
      <p:sp>
        <p:nvSpPr>
          <p:cNvPr id="1199" name="Google Shape;1199;p100"/>
          <p:cNvSpPr txBox="1"/>
          <p:nvPr>
            <p:ph idx="1" type="body"/>
          </p:nvPr>
        </p:nvSpPr>
        <p:spPr>
          <a:xfrm>
            <a:off x="4081074" y="1791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2.5</a:t>
            </a:r>
            <a:endParaRPr sz="1800"/>
          </a:p>
        </p:txBody>
      </p:sp>
      <p:sp>
        <p:nvSpPr>
          <p:cNvPr id="1200" name="Google Shape;1200;p100"/>
          <p:cNvSpPr txBox="1"/>
          <p:nvPr>
            <p:ph idx="1" type="body"/>
          </p:nvPr>
        </p:nvSpPr>
        <p:spPr>
          <a:xfrm>
            <a:off x="2439568" y="1943600"/>
            <a:ext cx="1193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18.196</a:t>
            </a:r>
            <a:endParaRPr sz="1800"/>
          </a:p>
        </p:txBody>
      </p:sp>
      <p:graphicFrame>
        <p:nvGraphicFramePr>
          <p:cNvPr id="1201" name="Google Shape;1201;p100"/>
          <p:cNvGraphicFramePr/>
          <p:nvPr/>
        </p:nvGraphicFramePr>
        <p:xfrm>
          <a:off x="1409700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012850"/>
                <a:gridCol w="121070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85.99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02" name="Google Shape;1202;p100"/>
          <p:cNvSpPr/>
          <p:nvPr/>
        </p:nvSpPr>
        <p:spPr>
          <a:xfrm rot="5400000">
            <a:off x="3511600" y="2853474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3" name="Google Shape;1203;p100"/>
          <p:cNvSpPr/>
          <p:nvPr/>
        </p:nvSpPr>
        <p:spPr>
          <a:xfrm flipH="1" rot="-5400000">
            <a:off x="1190075" y="2907774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4" name="Google Shape;1204;p100"/>
          <p:cNvSpPr txBox="1"/>
          <p:nvPr>
            <p:ph idx="1" type="body"/>
          </p:nvPr>
        </p:nvSpPr>
        <p:spPr>
          <a:xfrm>
            <a:off x="605526" y="3033663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5</a:t>
            </a:r>
            <a:endParaRPr sz="1800"/>
          </a:p>
        </p:txBody>
      </p:sp>
      <p:sp>
        <p:nvSpPr>
          <p:cNvPr id="1205" name="Google Shape;1205;p100"/>
          <p:cNvSpPr txBox="1"/>
          <p:nvPr>
            <p:ph idx="1" type="body"/>
          </p:nvPr>
        </p:nvSpPr>
        <p:spPr>
          <a:xfrm>
            <a:off x="4081074" y="3033663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5</a:t>
            </a:r>
            <a:endParaRPr sz="1800"/>
          </a:p>
        </p:txBody>
      </p:sp>
      <p:sp>
        <p:nvSpPr>
          <p:cNvPr id="1206" name="Google Shape;1206;p100"/>
          <p:cNvSpPr txBox="1"/>
          <p:nvPr>
            <p:ph idx="1" type="body"/>
          </p:nvPr>
        </p:nvSpPr>
        <p:spPr>
          <a:xfrm>
            <a:off x="2439568" y="3162800"/>
            <a:ext cx="1193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17.198</a:t>
            </a:r>
            <a:endParaRPr sz="1800"/>
          </a:p>
        </p:txBody>
      </p:sp>
      <p:graphicFrame>
        <p:nvGraphicFramePr>
          <p:cNvPr id="1207" name="Google Shape;1207;p100"/>
          <p:cNvGraphicFramePr/>
          <p:nvPr/>
        </p:nvGraphicFramePr>
        <p:xfrm>
          <a:off x="1409700" y="382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012850"/>
                <a:gridCol w="121070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(l)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.99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08" name="Google Shape;1208;p100"/>
          <p:cNvSpPr/>
          <p:nvPr/>
        </p:nvSpPr>
        <p:spPr>
          <a:xfrm rot="5400000">
            <a:off x="3511600" y="41256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09" name="Google Shape;1209;p100"/>
          <p:cNvSpPr/>
          <p:nvPr/>
        </p:nvSpPr>
        <p:spPr>
          <a:xfrm flipH="1" rot="-5400000">
            <a:off x="1190075" y="41799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10" name="Google Shape;1210;p100"/>
          <p:cNvSpPr txBox="1"/>
          <p:nvPr>
            <p:ph idx="1" type="body"/>
          </p:nvPr>
        </p:nvSpPr>
        <p:spPr>
          <a:xfrm>
            <a:off x="546221" y="4352337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10</a:t>
            </a:r>
            <a:endParaRPr sz="1800"/>
          </a:p>
        </p:txBody>
      </p:sp>
      <p:sp>
        <p:nvSpPr>
          <p:cNvPr id="1211" name="Google Shape;1211;p100"/>
          <p:cNvSpPr txBox="1"/>
          <p:nvPr>
            <p:ph idx="1" type="body"/>
          </p:nvPr>
        </p:nvSpPr>
        <p:spPr>
          <a:xfrm>
            <a:off x="4081074" y="43057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10</a:t>
            </a:r>
            <a:endParaRPr sz="1800"/>
          </a:p>
        </p:txBody>
      </p:sp>
      <p:sp>
        <p:nvSpPr>
          <p:cNvPr id="1212" name="Google Shape;1212;p100"/>
          <p:cNvSpPr txBox="1"/>
          <p:nvPr>
            <p:ph idx="1" type="body"/>
          </p:nvPr>
        </p:nvSpPr>
        <p:spPr>
          <a:xfrm>
            <a:off x="2439568" y="4458200"/>
            <a:ext cx="1193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13.099</a:t>
            </a:r>
            <a:endParaRPr sz="1800"/>
          </a:p>
        </p:txBody>
      </p:sp>
      <p:sp>
        <p:nvSpPr>
          <p:cNvPr id="1213" name="Google Shape;1213;p100"/>
          <p:cNvSpPr txBox="1"/>
          <p:nvPr>
            <p:ph idx="1" type="body"/>
          </p:nvPr>
        </p:nvSpPr>
        <p:spPr>
          <a:xfrm>
            <a:off x="4824000" y="1064100"/>
            <a:ext cx="3890100" cy="174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Sanduuqa 10 litir ayaa ah qiimaha (value) ugu fiican.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Laakiin, tani waxay ka tagi doontaa qashar ku dhow 3 litir.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iibsasho ka fiican oo leh qashar ugu yar?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 sanduuq oo 5 litir ah iyo hal 2.5 litir ah, in kastoo tani qaali tahay.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Maaliyadda (Finance) naqshadaynta gudaha</a:t>
            </a:r>
            <a:endParaRPr/>
          </a:p>
        </p:txBody>
      </p:sp>
      <p:sp>
        <p:nvSpPr>
          <p:cNvPr id="1219" name="Google Shape;1219;p101"/>
          <p:cNvSpPr txBox="1"/>
          <p:nvPr>
            <p:ph idx="1" type="body"/>
          </p:nvPr>
        </p:nvSpPr>
        <p:spPr>
          <a:xfrm>
            <a:off x="324000" y="759300"/>
            <a:ext cx="5722200" cy="16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kuwan shax qiimayaasha (prices) ee dhererka alwaaxa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hore, aan xisaabino qiimaha (value) mitirkiiba ee alwaaxa si aan u barbar dhigno qiimayaasha (prices).</a:t>
            </a:r>
            <a:endParaRPr/>
          </a:p>
        </p:txBody>
      </p:sp>
      <p:graphicFrame>
        <p:nvGraphicFramePr>
          <p:cNvPr id="1220" name="Google Shape;1220;p101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3600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4800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21" name="Google Shape;1221;p101"/>
          <p:cNvSpPr txBox="1"/>
          <p:nvPr>
            <p:ph idx="1" type="body"/>
          </p:nvPr>
        </p:nvSpPr>
        <p:spPr>
          <a:xfrm>
            <a:off x="324000" y="2511900"/>
            <a:ext cx="5722200" cy="16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2400 mm oo mitir ah?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2400 ÷ 1000 = 2.4 m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 beddel dhammaan dhererka mitir.</a:t>
            </a:r>
            <a:endParaRPr/>
          </a:p>
        </p:txBody>
      </p:sp>
      <p:graphicFrame>
        <p:nvGraphicFramePr>
          <p:cNvPr id="1222" name="Google Shape;1222;p101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Maaliyadda (Finance) naqshadaynta gudaha</a:t>
            </a:r>
            <a:endParaRPr/>
          </a:p>
        </p:txBody>
      </p:sp>
      <p:sp>
        <p:nvSpPr>
          <p:cNvPr id="1228" name="Google Shape;1228;p102"/>
          <p:cNvSpPr txBox="1"/>
          <p:nvPr>
            <p:ph idx="1" type="body"/>
          </p:nvPr>
        </p:nvSpPr>
        <p:spPr>
          <a:xfrm>
            <a:off x="324000" y="759300"/>
            <a:ext cx="5722200" cy="16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shax qiimaha (value) dhererka alwaaxda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hore, aan xisaabino qiimaha (value) mitirkiiba alwaaxda si aan u barbardhigno qiimaha (value).</a:t>
            </a:r>
            <a:endParaRPr/>
          </a:p>
        </p:txBody>
      </p:sp>
      <p:graphicFrame>
        <p:nvGraphicFramePr>
          <p:cNvPr id="1229" name="Google Shape;1229;p102"/>
          <p:cNvGraphicFramePr/>
          <p:nvPr/>
        </p:nvGraphicFramePr>
        <p:xfrm>
          <a:off x="6203600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514575"/>
                <a:gridCol w="10164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0" name="Google Shape;1230;p102"/>
          <p:cNvGraphicFramePr/>
          <p:nvPr/>
        </p:nvGraphicFramePr>
        <p:xfrm>
          <a:off x="1409700" y="245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60500"/>
                <a:gridCol w="96305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31" name="Google Shape;1231;p102"/>
          <p:cNvSpPr/>
          <p:nvPr/>
        </p:nvSpPr>
        <p:spPr>
          <a:xfrm rot="5400000">
            <a:off x="3511600" y="27540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32" name="Google Shape;1232;p102"/>
          <p:cNvSpPr/>
          <p:nvPr/>
        </p:nvSpPr>
        <p:spPr>
          <a:xfrm flipH="1" rot="-5400000">
            <a:off x="1190075" y="28083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33" name="Google Shape;1233;p102"/>
          <p:cNvSpPr txBox="1"/>
          <p:nvPr>
            <p:ph idx="1" type="body"/>
          </p:nvPr>
        </p:nvSpPr>
        <p:spPr>
          <a:xfrm>
            <a:off x="453126" y="2934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÷ 2.4</a:t>
            </a:r>
            <a:endParaRPr sz="1800"/>
          </a:p>
        </p:txBody>
      </p:sp>
      <p:sp>
        <p:nvSpPr>
          <p:cNvPr id="1234" name="Google Shape;1234;p102"/>
          <p:cNvSpPr txBox="1"/>
          <p:nvPr>
            <p:ph idx="1" type="body"/>
          </p:nvPr>
        </p:nvSpPr>
        <p:spPr>
          <a:xfrm>
            <a:off x="4081074" y="2934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÷ 2.4</a:t>
            </a:r>
            <a:endParaRPr sz="1800"/>
          </a:p>
        </p:txBody>
      </p:sp>
      <p:sp>
        <p:nvSpPr>
          <p:cNvPr id="1235" name="Google Shape;1235;p102"/>
          <p:cNvSpPr txBox="1"/>
          <p:nvPr>
            <p:ph idx="1" type="body"/>
          </p:nvPr>
        </p:nvSpPr>
        <p:spPr>
          <a:xfrm>
            <a:off x="2670200" y="3086600"/>
            <a:ext cx="963000" cy="3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1.75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03"/>
          <p:cNvSpPr txBox="1"/>
          <p:nvPr>
            <p:ph idx="4294967295" type="body"/>
          </p:nvPr>
        </p:nvSpPr>
        <p:spPr>
          <a:xfrm>
            <a:off x="529326" y="34675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3</a:t>
            </a:r>
            <a:endParaRPr sz="1800"/>
          </a:p>
        </p:txBody>
      </p:sp>
      <p:sp>
        <p:nvSpPr>
          <p:cNvPr id="1241" name="Google Shape;1241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naqshadda gudaha</a:t>
            </a:r>
            <a:endParaRPr/>
          </a:p>
        </p:txBody>
      </p:sp>
      <p:sp>
        <p:nvSpPr>
          <p:cNvPr id="1242" name="Google Shape;1242;p103"/>
          <p:cNvSpPr txBox="1"/>
          <p:nvPr>
            <p:ph idx="1" type="subTitle"/>
          </p:nvPr>
        </p:nvSpPr>
        <p:spPr>
          <a:xfrm>
            <a:off x="337825" y="810000"/>
            <a:ext cx="3031800" cy="6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qiimaha (value) mitirkiiba dhererka 3 m.</a:t>
            </a:r>
            <a:endParaRPr/>
          </a:p>
        </p:txBody>
      </p:sp>
      <p:sp>
        <p:nvSpPr>
          <p:cNvPr id="1243" name="Google Shape;1243;p103"/>
          <p:cNvSpPr txBox="1"/>
          <p:nvPr>
            <p:ph idx="2" type="subTitle"/>
          </p:nvPr>
        </p:nvSpPr>
        <p:spPr>
          <a:xfrm>
            <a:off x="5903950" y="810000"/>
            <a:ext cx="290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Xisaabi qiimaha (value) mitirkiiba dhererka 3.6 m.</a:t>
            </a:r>
            <a:endParaRPr/>
          </a:p>
        </p:txBody>
      </p:sp>
      <p:graphicFrame>
        <p:nvGraphicFramePr>
          <p:cNvPr id="1244" name="Google Shape;1244;p103"/>
          <p:cNvGraphicFramePr/>
          <p:nvPr/>
        </p:nvGraphicFramePr>
        <p:xfrm>
          <a:off x="3369625" y="699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416875"/>
                <a:gridCol w="9879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45" name="Google Shape;1245;p103"/>
          <p:cNvGraphicFramePr/>
          <p:nvPr/>
        </p:nvGraphicFramePr>
        <p:xfrm>
          <a:off x="1257300" y="299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60500"/>
                <a:gridCol w="96305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46" name="Google Shape;1246;p103"/>
          <p:cNvSpPr/>
          <p:nvPr/>
        </p:nvSpPr>
        <p:spPr>
          <a:xfrm rot="5400000">
            <a:off x="3359200" y="32874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7" name="Google Shape;1247;p103"/>
          <p:cNvSpPr/>
          <p:nvPr/>
        </p:nvSpPr>
        <p:spPr>
          <a:xfrm flipH="1" rot="-5400000">
            <a:off x="1037675" y="33417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8" name="Google Shape;1248;p103"/>
          <p:cNvSpPr txBox="1"/>
          <p:nvPr>
            <p:ph idx="4294967295" type="body"/>
          </p:nvPr>
        </p:nvSpPr>
        <p:spPr>
          <a:xfrm>
            <a:off x="3928674" y="34675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3</a:t>
            </a:r>
            <a:endParaRPr sz="1800"/>
          </a:p>
        </p:txBody>
      </p:sp>
      <p:sp>
        <p:nvSpPr>
          <p:cNvPr id="1249" name="Google Shape;1249;p103"/>
          <p:cNvSpPr txBox="1"/>
          <p:nvPr>
            <p:ph idx="4294967295" type="body"/>
          </p:nvPr>
        </p:nvSpPr>
        <p:spPr>
          <a:xfrm>
            <a:off x="2517800" y="3620000"/>
            <a:ext cx="963000" cy="3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1.75</a:t>
            </a:r>
            <a:endParaRPr sz="1800"/>
          </a:p>
        </p:txBody>
      </p:sp>
      <p:sp>
        <p:nvSpPr>
          <p:cNvPr id="1250" name="Google Shape;1250;p103"/>
          <p:cNvSpPr txBox="1"/>
          <p:nvPr>
            <p:ph idx="4294967295" type="body"/>
          </p:nvPr>
        </p:nvSpPr>
        <p:spPr>
          <a:xfrm>
            <a:off x="4940940" y="3820025"/>
            <a:ext cx="9630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÷ 3.6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251" name="Google Shape;1251;p103"/>
          <p:cNvGraphicFramePr/>
          <p:nvPr/>
        </p:nvGraphicFramePr>
        <p:xfrm>
          <a:off x="5905500" y="2990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922350"/>
                <a:gridCol w="820175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Dherer (m)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Qiimaha (£)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3.6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6.30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52" name="Google Shape;1252;p103"/>
          <p:cNvSpPr/>
          <p:nvPr/>
        </p:nvSpPr>
        <p:spPr>
          <a:xfrm rot="5400000">
            <a:off x="7550200" y="3639825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3" name="Google Shape;1253;p103"/>
          <p:cNvSpPr/>
          <p:nvPr/>
        </p:nvSpPr>
        <p:spPr>
          <a:xfrm flipH="1" rot="-5400000">
            <a:off x="5685875" y="3694125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4" name="Google Shape;1254;p103"/>
          <p:cNvSpPr txBox="1"/>
          <p:nvPr>
            <p:ph idx="4294967295" type="body"/>
          </p:nvPr>
        </p:nvSpPr>
        <p:spPr>
          <a:xfrm>
            <a:off x="8119676" y="3820025"/>
            <a:ext cx="9630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÷ 3.6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5" name="Google Shape;1255;p103"/>
          <p:cNvSpPr txBox="1"/>
          <p:nvPr>
            <p:ph idx="4294967295" type="body"/>
          </p:nvPr>
        </p:nvSpPr>
        <p:spPr>
          <a:xfrm>
            <a:off x="6827873" y="3996250"/>
            <a:ext cx="820200" cy="3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1.75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naqshadda gudaha</a:t>
            </a:r>
            <a:endParaRPr/>
          </a:p>
        </p:txBody>
      </p:sp>
      <p:sp>
        <p:nvSpPr>
          <p:cNvPr id="1261" name="Google Shape;1261;p104"/>
          <p:cNvSpPr txBox="1"/>
          <p:nvPr>
            <p:ph idx="1" type="body"/>
          </p:nvPr>
        </p:nvSpPr>
        <p:spPr>
          <a:xfrm>
            <a:off x="324000" y="606900"/>
            <a:ext cx="8237700" cy="12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Waxay u egtahay in qiimaha (value) mitirkiiba uu isku mid yahay dhererka alwaaxda kasta oo aad iibsato.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Aynu hubinno labada dherer ee ugu dambeeya si aan u hubinno.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62" name="Google Shape;1262;p104"/>
          <p:cNvSpPr txBox="1"/>
          <p:nvPr>
            <p:ph idx="1" type="body"/>
          </p:nvPr>
        </p:nvSpPr>
        <p:spPr>
          <a:xfrm>
            <a:off x="340874" y="2553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4.2</a:t>
            </a:r>
            <a:endParaRPr sz="1800"/>
          </a:p>
        </p:txBody>
      </p:sp>
      <p:graphicFrame>
        <p:nvGraphicFramePr>
          <p:cNvPr id="1263" name="Google Shape;1263;p104"/>
          <p:cNvGraphicFramePr/>
          <p:nvPr/>
        </p:nvGraphicFramePr>
        <p:xfrm>
          <a:off x="1257300" y="207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60500"/>
                <a:gridCol w="96305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64" name="Google Shape;1264;p104"/>
          <p:cNvSpPr/>
          <p:nvPr/>
        </p:nvSpPr>
        <p:spPr>
          <a:xfrm rot="5400000">
            <a:off x="3359200" y="23730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65" name="Google Shape;1265;p104"/>
          <p:cNvSpPr/>
          <p:nvPr/>
        </p:nvSpPr>
        <p:spPr>
          <a:xfrm flipH="1" rot="-5400000">
            <a:off x="1037675" y="24273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66" name="Google Shape;1266;p104"/>
          <p:cNvSpPr txBox="1"/>
          <p:nvPr>
            <p:ph idx="1" type="body"/>
          </p:nvPr>
        </p:nvSpPr>
        <p:spPr>
          <a:xfrm>
            <a:off x="3928674" y="2553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4.2</a:t>
            </a:r>
            <a:endParaRPr sz="1800"/>
          </a:p>
        </p:txBody>
      </p:sp>
      <p:sp>
        <p:nvSpPr>
          <p:cNvPr id="1267" name="Google Shape;1267;p104"/>
          <p:cNvSpPr txBox="1"/>
          <p:nvPr>
            <p:ph idx="1" type="body"/>
          </p:nvPr>
        </p:nvSpPr>
        <p:spPr>
          <a:xfrm>
            <a:off x="2517800" y="2705600"/>
            <a:ext cx="963000" cy="3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1.75</a:t>
            </a:r>
            <a:endParaRPr sz="1800"/>
          </a:p>
        </p:txBody>
      </p:sp>
      <p:sp>
        <p:nvSpPr>
          <p:cNvPr id="1268" name="Google Shape;1268;p104"/>
          <p:cNvSpPr txBox="1"/>
          <p:nvPr>
            <p:ph idx="1" type="body"/>
          </p:nvPr>
        </p:nvSpPr>
        <p:spPr>
          <a:xfrm>
            <a:off x="4674170" y="2553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4.8</a:t>
            </a:r>
            <a:endParaRPr sz="1800"/>
          </a:p>
        </p:txBody>
      </p:sp>
      <p:graphicFrame>
        <p:nvGraphicFramePr>
          <p:cNvPr id="1269" name="Google Shape;1269;p104"/>
          <p:cNvGraphicFramePr/>
          <p:nvPr/>
        </p:nvGraphicFramePr>
        <p:xfrm>
          <a:off x="5600700" y="207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60500"/>
                <a:gridCol w="963050"/>
              </a:tblGrid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>
                    <a:solidFill>
                      <a:srgbClr val="EBEDFE"/>
                    </a:solidFill>
                  </a:tcPr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  <a:tr h="236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0" marL="18000"/>
                </a:tc>
              </a:tr>
            </a:tbl>
          </a:graphicData>
        </a:graphic>
      </p:graphicFrame>
      <p:sp>
        <p:nvSpPr>
          <p:cNvPr id="1270" name="Google Shape;1270;p104"/>
          <p:cNvSpPr/>
          <p:nvPr/>
        </p:nvSpPr>
        <p:spPr>
          <a:xfrm rot="5400000">
            <a:off x="7702600" y="2373000"/>
            <a:ext cx="335700" cy="6993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71" name="Google Shape;1271;p104"/>
          <p:cNvSpPr/>
          <p:nvPr/>
        </p:nvSpPr>
        <p:spPr>
          <a:xfrm flipH="1" rot="-5400000">
            <a:off x="5381075" y="2427300"/>
            <a:ext cx="335700" cy="590700"/>
          </a:xfrm>
          <a:prstGeom prst="arc">
            <a:avLst>
              <a:gd fmla="val 10729459" name="adj1"/>
              <a:gd fmla="val 472" name="adj2"/>
            </a:avLst>
          </a:prstGeom>
          <a:noFill/>
          <a:ln cap="flat" cmpd="sng" w="28575">
            <a:solidFill>
              <a:srgbClr val="0B5FA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72" name="Google Shape;1272;p104"/>
          <p:cNvSpPr txBox="1"/>
          <p:nvPr>
            <p:ph idx="1" type="body"/>
          </p:nvPr>
        </p:nvSpPr>
        <p:spPr>
          <a:xfrm>
            <a:off x="8272074" y="2553189"/>
            <a:ext cx="5907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÷ 4.8</a:t>
            </a:r>
            <a:endParaRPr sz="1800"/>
          </a:p>
        </p:txBody>
      </p:sp>
      <p:sp>
        <p:nvSpPr>
          <p:cNvPr id="1273" name="Google Shape;1273;p104"/>
          <p:cNvSpPr txBox="1"/>
          <p:nvPr>
            <p:ph idx="1" type="body"/>
          </p:nvPr>
        </p:nvSpPr>
        <p:spPr>
          <a:xfrm>
            <a:off x="6861200" y="2705600"/>
            <a:ext cx="963000" cy="3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1.75</a:t>
            </a:r>
            <a:endParaRPr sz="1800"/>
          </a:p>
        </p:txBody>
      </p:sp>
      <p:sp>
        <p:nvSpPr>
          <p:cNvPr id="1274" name="Google Shape;1274;p104"/>
          <p:cNvSpPr txBox="1"/>
          <p:nvPr>
            <p:ph idx="1" type="body"/>
          </p:nvPr>
        </p:nvSpPr>
        <p:spPr>
          <a:xfrm>
            <a:off x="324000" y="3197700"/>
            <a:ext cx="8237700" cy="12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(value) mitirkiiba waa isku mid dherer kasta oo alwaax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Xaaladdan waxaad hubaal doonaysaa inaad qashinka ku yaraysid, maadaama aysan jirin faa'iido qiimo (value) ah oo ku timid iibsashada alwaax dheer.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naqshadda gudaha</a:t>
            </a:r>
            <a:endParaRPr/>
          </a:p>
        </p:txBody>
      </p:sp>
      <p:sp>
        <p:nvSpPr>
          <p:cNvPr id="1280" name="Google Shape;1280;p105"/>
          <p:cNvSpPr txBox="1"/>
          <p:nvPr>
            <p:ph idx="1" type="body"/>
          </p:nvPr>
        </p:nvSpPr>
        <p:spPr>
          <a:xfrm>
            <a:off x="324000" y="606900"/>
            <a:ext cx="6152100" cy="12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Naqshadeeye gudaha wuxuu rabaa inuu dhiso laba buug-qaade oo noocan ah oo ku yaal meel god ah.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Hoos waxaa ku yaal sawir qorshaysan oo buug-qaadaha.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Xisaabi qiimaha (value) alwaaxa adoo hubinaya qashinka ugu yar.</a:t>
            </a:r>
            <a:endParaRPr sz="2000"/>
          </a:p>
        </p:txBody>
      </p:sp>
      <p:grpSp>
        <p:nvGrpSpPr>
          <p:cNvPr id="1281" name="Google Shape;1281;p105"/>
          <p:cNvGrpSpPr/>
          <p:nvPr/>
        </p:nvGrpSpPr>
        <p:grpSpPr>
          <a:xfrm>
            <a:off x="1210700" y="2277697"/>
            <a:ext cx="2311450" cy="2582225"/>
            <a:chOff x="1210700" y="2277697"/>
            <a:chExt cx="2311450" cy="2582225"/>
          </a:xfrm>
        </p:grpSpPr>
        <p:sp>
          <p:nvSpPr>
            <p:cNvPr id="1282" name="Google Shape;1282;p105"/>
            <p:cNvSpPr/>
            <p:nvPr/>
          </p:nvSpPr>
          <p:spPr>
            <a:xfrm>
              <a:off x="1851450" y="2279872"/>
              <a:ext cx="1670700" cy="21573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83" name="Google Shape;1283;p105"/>
            <p:cNvCxnSpPr/>
            <p:nvPr/>
          </p:nvCxnSpPr>
          <p:spPr>
            <a:xfrm>
              <a:off x="1749850" y="2277697"/>
              <a:ext cx="0" cy="2157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84" name="Google Shape;1284;p105"/>
            <p:cNvCxnSpPr/>
            <p:nvPr/>
          </p:nvCxnSpPr>
          <p:spPr>
            <a:xfrm>
              <a:off x="1851450" y="26944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5" name="Google Shape;1285;p105"/>
            <p:cNvCxnSpPr/>
            <p:nvPr/>
          </p:nvCxnSpPr>
          <p:spPr>
            <a:xfrm>
              <a:off x="1851450" y="32278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6" name="Google Shape;1286;p105"/>
            <p:cNvCxnSpPr/>
            <p:nvPr/>
          </p:nvCxnSpPr>
          <p:spPr>
            <a:xfrm>
              <a:off x="1851450" y="40660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87" name="Google Shape;1287;p105"/>
            <p:cNvSpPr txBox="1"/>
            <p:nvPr/>
          </p:nvSpPr>
          <p:spPr>
            <a:xfrm>
              <a:off x="1210700" y="3102822"/>
              <a:ext cx="615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88" name="Google Shape;1288;p105"/>
            <p:cNvCxnSpPr/>
            <p:nvPr/>
          </p:nvCxnSpPr>
          <p:spPr>
            <a:xfrm>
              <a:off x="1851450" y="4523272"/>
              <a:ext cx="1658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89" name="Google Shape;1289;p105"/>
            <p:cNvSpPr txBox="1"/>
            <p:nvPr/>
          </p:nvSpPr>
          <p:spPr>
            <a:xfrm>
              <a:off x="2357775" y="4398222"/>
              <a:ext cx="869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1.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290" name="Google Shape;1290;p105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91" name="Google Shape;1291;p105"/>
          <p:cNvSpPr txBox="1"/>
          <p:nvPr/>
        </p:nvSpPr>
        <p:spPr>
          <a:xfrm>
            <a:off x="3567775" y="3118075"/>
            <a:ext cx="5252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caqli gal ah inaad ku bilowdo dhererka dheer ama gaaban?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Dhererka dheer, sababtoo ah 'gooynka' ayaa laga yaabaa inuu ku habboonaado dhererka gaaban.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naqshadda gudaha</a:t>
            </a:r>
            <a:endParaRPr/>
          </a:p>
        </p:txBody>
      </p:sp>
      <p:sp>
        <p:nvSpPr>
          <p:cNvPr id="1297" name="Google Shape;1297;p106"/>
          <p:cNvSpPr txBox="1"/>
          <p:nvPr/>
        </p:nvSpPr>
        <p:spPr>
          <a:xfrm>
            <a:off x="324000" y="738700"/>
            <a:ext cx="638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buug-qaade ayaa loo baahan yahay.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106"/>
          <p:cNvSpPr txBox="1"/>
          <p:nvPr/>
        </p:nvSpPr>
        <p:spPr>
          <a:xfrm>
            <a:off x="2887200" y="1210900"/>
            <a:ext cx="3776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Sideen u samayn karnaa afar dherer oo 2 m ah?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Iibso: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Afar dherer oo 2.4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Afar dherer oo 3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Afar dherer oo 3.6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 dherer oo 4.2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 dherer oo 4.8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9" name="Google Shape;1299;p106"/>
          <p:cNvSpPr txBox="1"/>
          <p:nvPr/>
        </p:nvSpPr>
        <p:spPr>
          <a:xfrm>
            <a:off x="2863100" y="3887000"/>
            <a:ext cx="5025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Laakiin kee baa soo saara qashinka ugu yar?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00" name="Google Shape;1300;p106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301" name="Google Shape;1301;p106"/>
          <p:cNvGrpSpPr/>
          <p:nvPr/>
        </p:nvGrpSpPr>
        <p:grpSpPr>
          <a:xfrm>
            <a:off x="324000" y="1393997"/>
            <a:ext cx="2311450" cy="2582225"/>
            <a:chOff x="1210700" y="2277697"/>
            <a:chExt cx="2311450" cy="2582225"/>
          </a:xfrm>
        </p:grpSpPr>
        <p:sp>
          <p:nvSpPr>
            <p:cNvPr id="1302" name="Google Shape;1302;p106"/>
            <p:cNvSpPr/>
            <p:nvPr/>
          </p:nvSpPr>
          <p:spPr>
            <a:xfrm>
              <a:off x="1851450" y="2279872"/>
              <a:ext cx="1670700" cy="21573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03" name="Google Shape;1303;p106"/>
            <p:cNvCxnSpPr/>
            <p:nvPr/>
          </p:nvCxnSpPr>
          <p:spPr>
            <a:xfrm>
              <a:off x="1749850" y="2277697"/>
              <a:ext cx="0" cy="2157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04" name="Google Shape;1304;p106"/>
            <p:cNvCxnSpPr/>
            <p:nvPr/>
          </p:nvCxnSpPr>
          <p:spPr>
            <a:xfrm>
              <a:off x="1851450" y="26944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5" name="Google Shape;1305;p106"/>
            <p:cNvCxnSpPr/>
            <p:nvPr/>
          </p:nvCxnSpPr>
          <p:spPr>
            <a:xfrm>
              <a:off x="1851450" y="32278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6" name="Google Shape;1306;p106"/>
            <p:cNvCxnSpPr/>
            <p:nvPr/>
          </p:nvCxnSpPr>
          <p:spPr>
            <a:xfrm>
              <a:off x="1851450" y="40660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07" name="Google Shape;1307;p106"/>
            <p:cNvSpPr txBox="1"/>
            <p:nvPr/>
          </p:nvSpPr>
          <p:spPr>
            <a:xfrm>
              <a:off x="1210700" y="3102822"/>
              <a:ext cx="615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08" name="Google Shape;1308;p106"/>
            <p:cNvCxnSpPr/>
            <p:nvPr/>
          </p:nvCxnSpPr>
          <p:spPr>
            <a:xfrm>
              <a:off x="1851450" y="4523272"/>
              <a:ext cx="1658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09" name="Google Shape;1309;p106"/>
            <p:cNvSpPr txBox="1"/>
            <p:nvPr/>
          </p:nvSpPr>
          <p:spPr>
            <a:xfrm>
              <a:off x="2357775" y="4398222"/>
              <a:ext cx="869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1.2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07"/>
          <p:cNvSpPr/>
          <p:nvPr/>
        </p:nvSpPr>
        <p:spPr>
          <a:xfrm>
            <a:off x="461250" y="2485543"/>
            <a:ext cx="5251800" cy="360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ee naqshada gudaha (interior design)</a:t>
            </a:r>
            <a:endParaRPr/>
          </a:p>
        </p:txBody>
      </p:sp>
      <p:sp>
        <p:nvSpPr>
          <p:cNvPr id="1316" name="Google Shape;1316;p107"/>
          <p:cNvSpPr txBox="1"/>
          <p:nvPr/>
        </p:nvSpPr>
        <p:spPr>
          <a:xfrm>
            <a:off x="324000" y="1363300"/>
            <a:ext cx="59328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Aynu tixgelinno qashinka (wastage) mid kasta: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2.4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3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3.6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dherer 4.2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dherer 4.8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107"/>
          <p:cNvSpPr txBox="1"/>
          <p:nvPr/>
        </p:nvSpPr>
        <p:spPr>
          <a:xfrm>
            <a:off x="3369600" y="1705075"/>
            <a:ext cx="3025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0.4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1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1.6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dherer 0.2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dherer 0.8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107"/>
          <p:cNvSpPr/>
          <p:nvPr/>
        </p:nvSpPr>
        <p:spPr>
          <a:xfrm>
            <a:off x="461250" y="2854525"/>
            <a:ext cx="5251800" cy="360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07"/>
          <p:cNvSpPr txBox="1"/>
          <p:nvPr/>
        </p:nvSpPr>
        <p:spPr>
          <a:xfrm>
            <a:off x="324000" y="3625900"/>
            <a:ext cx="768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saarta qashinka ugu yar (least wastage).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107"/>
          <p:cNvSpPr txBox="1"/>
          <p:nvPr/>
        </p:nvSpPr>
        <p:spPr>
          <a:xfrm>
            <a:off x="324000" y="4083100"/>
            <a:ext cx="84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kastaba ha ahaatee, 'off cuts' (gooynaha hadhay) halkan waxaa loo isticmaali karaa dhererka jiifka (horizontal lengths).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21" name="Google Shape;1321;p107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(Price)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22" name="Google Shape;1322;p107"/>
          <p:cNvSpPr txBox="1"/>
          <p:nvPr/>
        </p:nvSpPr>
        <p:spPr>
          <a:xfrm>
            <a:off x="324000" y="738700"/>
            <a:ext cx="638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sariir buug (bookshelves) ayaa loo baahan yahay.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ee naqshada gudaha (interior design)</a:t>
            </a:r>
            <a:endParaRPr/>
          </a:p>
        </p:txBody>
      </p:sp>
      <p:sp>
        <p:nvSpPr>
          <p:cNvPr id="1328" name="Google Shape;1328;p108"/>
          <p:cNvSpPr txBox="1"/>
          <p:nvPr/>
        </p:nvSpPr>
        <p:spPr>
          <a:xfrm>
            <a:off x="2887200" y="1210900"/>
            <a:ext cx="3776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Sidee u samayn karnaa toban dherer 1.2 m?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Iibso (Buy):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Shan dherer 2.4 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Shan dherer 3 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Afar dherer oo 3.6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Afar dherer oo 4.2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Saddex dherer oo 4.8 m ah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9" name="Google Shape;1329;p108"/>
          <p:cNvSpPr txBox="1"/>
          <p:nvPr/>
        </p:nvSpPr>
        <p:spPr>
          <a:xfrm>
            <a:off x="2863100" y="3887000"/>
            <a:ext cx="5025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Laakiin kee baa soo saara qashinka ugu yar?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30" name="Google Shape;1330;p108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331" name="Google Shape;1331;p108"/>
          <p:cNvGrpSpPr/>
          <p:nvPr/>
        </p:nvGrpSpPr>
        <p:grpSpPr>
          <a:xfrm>
            <a:off x="324000" y="1393997"/>
            <a:ext cx="2311450" cy="2582225"/>
            <a:chOff x="1210700" y="2277697"/>
            <a:chExt cx="2311450" cy="2582225"/>
          </a:xfrm>
        </p:grpSpPr>
        <p:sp>
          <p:nvSpPr>
            <p:cNvPr id="1332" name="Google Shape;1332;p108"/>
            <p:cNvSpPr/>
            <p:nvPr/>
          </p:nvSpPr>
          <p:spPr>
            <a:xfrm>
              <a:off x="1851450" y="2279872"/>
              <a:ext cx="1670700" cy="21573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33" name="Google Shape;1333;p108"/>
            <p:cNvCxnSpPr/>
            <p:nvPr/>
          </p:nvCxnSpPr>
          <p:spPr>
            <a:xfrm>
              <a:off x="1749850" y="2277697"/>
              <a:ext cx="0" cy="2157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34" name="Google Shape;1334;p108"/>
            <p:cNvCxnSpPr/>
            <p:nvPr/>
          </p:nvCxnSpPr>
          <p:spPr>
            <a:xfrm>
              <a:off x="1851450" y="26944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5" name="Google Shape;1335;p108"/>
            <p:cNvCxnSpPr/>
            <p:nvPr/>
          </p:nvCxnSpPr>
          <p:spPr>
            <a:xfrm>
              <a:off x="1851450" y="32278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6" name="Google Shape;1336;p108"/>
            <p:cNvCxnSpPr/>
            <p:nvPr/>
          </p:nvCxnSpPr>
          <p:spPr>
            <a:xfrm>
              <a:off x="1851450" y="4066072"/>
              <a:ext cx="1658400" cy="0"/>
            </a:xfrm>
            <a:prstGeom prst="straightConnector1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7" name="Google Shape;1337;p108"/>
            <p:cNvSpPr txBox="1"/>
            <p:nvPr/>
          </p:nvSpPr>
          <p:spPr>
            <a:xfrm>
              <a:off x="1210700" y="3102822"/>
              <a:ext cx="615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38" name="Google Shape;1338;p108"/>
            <p:cNvCxnSpPr/>
            <p:nvPr/>
          </p:nvCxnSpPr>
          <p:spPr>
            <a:xfrm>
              <a:off x="1851450" y="4523272"/>
              <a:ext cx="16584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39" name="Google Shape;1339;p108"/>
            <p:cNvSpPr txBox="1"/>
            <p:nvPr/>
          </p:nvSpPr>
          <p:spPr>
            <a:xfrm>
              <a:off x="2357775" y="4398222"/>
              <a:ext cx="869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1.2 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40" name="Google Shape;1340;p108"/>
          <p:cNvSpPr txBox="1"/>
          <p:nvPr/>
        </p:nvSpPr>
        <p:spPr>
          <a:xfrm>
            <a:off x="324000" y="738700"/>
            <a:ext cx="638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godob buug ayaa loo baahan yahay.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09"/>
          <p:cNvSpPr txBox="1"/>
          <p:nvPr/>
        </p:nvSpPr>
        <p:spPr>
          <a:xfrm>
            <a:off x="324000" y="1363300"/>
            <a:ext cx="59328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Aynu tixgelinno qashinka mid kasta: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Shan dherer oo 2.4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Shan dherer oo 3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oo 3.6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oo 4.2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 dherer oo 4.8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ee naqshadaynta gudaha</a:t>
            </a:r>
            <a:endParaRPr/>
          </a:p>
        </p:txBody>
      </p:sp>
      <p:sp>
        <p:nvSpPr>
          <p:cNvPr id="1347" name="Google Shape;1347;p109"/>
          <p:cNvSpPr txBox="1"/>
          <p:nvPr/>
        </p:nvSpPr>
        <p:spPr>
          <a:xfrm>
            <a:off x="3369600" y="1705075"/>
            <a:ext cx="3025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Qashin eber (Zero wastage)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Shan dherer oo 0.6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 dherer oo 2.4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Afar dherer oo 0.6 m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 dherer oo 2.4 m ah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109"/>
          <p:cNvSpPr/>
          <p:nvPr/>
        </p:nvSpPr>
        <p:spPr>
          <a:xfrm>
            <a:off x="461250" y="1787725"/>
            <a:ext cx="5313300" cy="360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109"/>
          <p:cNvSpPr txBox="1"/>
          <p:nvPr/>
        </p:nvSpPr>
        <p:spPr>
          <a:xfrm>
            <a:off x="324000" y="3549700"/>
            <a:ext cx="8496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jiri lahaa qashin eber (zero wastage) maadaama dherer kasta si sax ah loo goyn karo laba dherer oo midkiiba 1.2 mitir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Aynu hadda eegno isticmaalka 'gooynka' (off cuts) ee dhererka dheer.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50" name="Google Shape;1350;p109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(Price)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51" name="Google Shape;1351;p109"/>
          <p:cNvSpPr txBox="1"/>
          <p:nvPr/>
        </p:nvSpPr>
        <p:spPr>
          <a:xfrm>
            <a:off x="324000" y="738700"/>
            <a:ext cx="638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sariir buug (bookshelves) ayaa loo baahan yahay.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qurxinta gudaha (interior design)</a:t>
            </a:r>
            <a:endParaRPr/>
          </a:p>
        </p:txBody>
      </p:sp>
      <p:sp>
        <p:nvSpPr>
          <p:cNvPr id="1357" name="Google Shape;1357;p110"/>
          <p:cNvSpPr txBox="1"/>
          <p:nvPr/>
        </p:nvSpPr>
        <p:spPr>
          <a:xfrm>
            <a:off x="2872825" y="2831300"/>
            <a:ext cx="3928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soo saartaa qashin (wastage) ugu yar.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110"/>
          <p:cNvSpPr txBox="1"/>
          <p:nvPr/>
        </p:nvSpPr>
        <p:spPr>
          <a:xfrm>
            <a:off x="2872825" y="2480323"/>
            <a:ext cx="2306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Jajabyo (off cuts) la isticmaali karo.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59" name="Google Shape;1359;p110"/>
          <p:cNvGraphicFramePr/>
          <p:nvPr/>
        </p:nvGraphicFramePr>
        <p:xfrm>
          <a:off x="357650" y="19591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331700"/>
                <a:gridCol w="1246575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 iibsaday (Purchased)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Qashin (Wastage)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× 3.6 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1.6 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4.2 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0.2 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60" name="Google Shape;1360;p110"/>
          <p:cNvSpPr/>
          <p:nvPr/>
        </p:nvSpPr>
        <p:spPr>
          <a:xfrm>
            <a:off x="357650" y="2513809"/>
            <a:ext cx="4700400" cy="360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110"/>
          <p:cNvSpPr txBox="1"/>
          <p:nvPr>
            <p:ph idx="1" type="body"/>
          </p:nvPr>
        </p:nvSpPr>
        <p:spPr>
          <a:xfrm>
            <a:off x="324000" y="606900"/>
            <a:ext cx="6468000" cy="12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Qoryaha (Wood) loo baahan yahay: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 × 2 m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 × 1.2 m</a:t>
            </a:r>
            <a:endParaRPr sz="2000"/>
          </a:p>
        </p:txBody>
      </p:sp>
      <p:sp>
        <p:nvSpPr>
          <p:cNvPr id="1362" name="Google Shape;1362;p110"/>
          <p:cNvSpPr txBox="1"/>
          <p:nvPr>
            <p:ph idx="1" type="body"/>
          </p:nvPr>
        </p:nvSpPr>
        <p:spPr>
          <a:xfrm>
            <a:off x="324000" y="3350100"/>
            <a:ext cx="8496000" cy="12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Jajabyadan (off cuts) waxaa loo isticmaali karaa afar ka mid ah dhererka 1.2 m.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Imisa dherer oo 1.2 m ah ayaa weli loo baahan yahay?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10 − 4 = 6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63" name="Google Shape;1363;p110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(Price)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111"/>
          <p:cNvSpPr txBox="1"/>
          <p:nvPr/>
        </p:nvSpPr>
        <p:spPr>
          <a:xfrm>
            <a:off x="324000" y="1363300"/>
            <a:ext cx="63504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habka ugu fiican ee loo iibsado (purchase) kuwii kor ku xusan?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Midkood saddex dherer oo 2.4 m ah ama laba dherer oo 3.6 m ah.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Labadooduba waxay soo saaraan eber qashin (zero wastage) labadooduna waxay keenaan isku qiime (price) la bixiyo.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9" name="Google Shape;1369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qurxinta gudaha (interior design)</a:t>
            </a:r>
            <a:endParaRPr/>
          </a:p>
        </p:txBody>
      </p:sp>
      <p:sp>
        <p:nvSpPr>
          <p:cNvPr id="1370" name="Google Shape;1370;p111"/>
          <p:cNvSpPr txBox="1"/>
          <p:nvPr/>
        </p:nvSpPr>
        <p:spPr>
          <a:xfrm>
            <a:off x="324000" y="639475"/>
            <a:ext cx="6380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Qoryaha (Wood) weli loo baahan yahay: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 × 1.2 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71" name="Google Shape;1371;p111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(Price)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(Finance) qurxinta gudaha (interior design)</a:t>
            </a:r>
            <a:endParaRPr/>
          </a:p>
        </p:txBody>
      </p:sp>
      <p:sp>
        <p:nvSpPr>
          <p:cNvPr id="1377" name="Google Shape;1377;p112"/>
          <p:cNvSpPr txBox="1"/>
          <p:nvPr/>
        </p:nvSpPr>
        <p:spPr>
          <a:xfrm>
            <a:off x="324000" y="1761830"/>
            <a:ext cx="81507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iibsan karnaa 2 × 4.2 m iyo 5 × 2.4 m dherer ama 4 × 3.6 m iyo 2 × 3.6 m dherer.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112"/>
          <p:cNvSpPr txBox="1"/>
          <p:nvPr>
            <p:ph idx="1" type="body"/>
          </p:nvPr>
        </p:nvSpPr>
        <p:spPr>
          <a:xfrm>
            <a:off x="324000" y="606900"/>
            <a:ext cx="6468000" cy="12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Qori loo baahan yahay:</a:t>
            </a:r>
            <a:endParaRPr sz="20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4 × 2 m</a:t>
            </a:r>
            <a:endParaRPr sz="20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10 × 1.2 m</a:t>
            </a:r>
            <a:endParaRPr sz="2000"/>
          </a:p>
        </p:txBody>
      </p:sp>
      <p:sp>
        <p:nvSpPr>
          <p:cNvPr id="1379" name="Google Shape;1379;p112"/>
          <p:cNvSpPr txBox="1"/>
          <p:nvPr/>
        </p:nvSpPr>
        <p:spPr>
          <a:xfrm>
            <a:off x="324000" y="2635300"/>
            <a:ext cx="84960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Ikhtiyaarka koowaad 2 × 4.2 m wuxuu sameeyaa 4 × 2 m dherer iyo 0.4 m qashin, 5 × 2.4 m wuxuu sameeyaa 10 × 1.2 m dherer iyadoo aan qashin lahayn.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Ikhtiyaarka labaad 4 × 3.6 m wuxuu sameeyaa 4 × 2 m dherer iyo 4 × 1.6 m qashin, 4 × 1.6 m oo sameeya 4 × 1.2 m dherer iyadoo 1.6 m qashin ah, iyo 2 × 3.6 m oo sameeya 6 × 1.2 m dherer iyadoon qashin lahayn.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Sidaas darteed, ikhtiyaarka koowaad wuxuu leeyahay qashinka ugu yar.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13"/>
          <p:cNvSpPr txBox="1"/>
          <p:nvPr/>
        </p:nvSpPr>
        <p:spPr>
          <a:xfrm>
            <a:off x="324000" y="1591900"/>
            <a:ext cx="63504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Qiimaha ikhtiyaarka 1 = 2 × £7.35 + 5 × £4.20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                  = £35.70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waxaad filaysaa in ikhtiyaarka 2 uu ka qiimo yar yahay, isku mid yahay, ama ka qiimo badan yahay ikhtiyaarka 1? Sharax jawaabtaada.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naqshadaynta gudaha</a:t>
            </a:r>
            <a:endParaRPr/>
          </a:p>
        </p:txBody>
      </p:sp>
      <p:sp>
        <p:nvSpPr>
          <p:cNvPr id="1386" name="Google Shape;1386;p113"/>
          <p:cNvSpPr txBox="1"/>
          <p:nvPr/>
        </p:nvSpPr>
        <p:spPr>
          <a:xfrm>
            <a:off x="324000" y="639475"/>
            <a:ext cx="6380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 qiimaha ikhtiyaarka 1: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× 4.2 m dherer iyo 5 × 2.4 m dherer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87" name="Google Shape;1387;p113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114"/>
          <p:cNvSpPr txBox="1"/>
          <p:nvPr>
            <p:ph idx="1" type="body"/>
          </p:nvPr>
        </p:nvSpPr>
        <p:spPr>
          <a:xfrm>
            <a:off x="324000" y="759300"/>
            <a:ext cx="64680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Xisaabi qiimaha ikhtiyaarka 2: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4 × 3.6 m dherer iyo 2 × 3.6 m dherer</a:t>
            </a:r>
            <a:endParaRPr sz="2300"/>
          </a:p>
        </p:txBody>
      </p:sp>
      <p:sp>
        <p:nvSpPr>
          <p:cNvPr id="1393" name="Google Shape;1393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Maaliyadda naqshadaynta gudaha</a:t>
            </a:r>
            <a:endParaRPr/>
          </a:p>
        </p:txBody>
      </p:sp>
      <p:sp>
        <p:nvSpPr>
          <p:cNvPr id="1394" name="Google Shape;1394;p114"/>
          <p:cNvSpPr txBox="1"/>
          <p:nvPr>
            <p:ph idx="1" type="body"/>
          </p:nvPr>
        </p:nvSpPr>
        <p:spPr>
          <a:xfrm>
            <a:off x="324000" y="2967000"/>
            <a:ext cx="8496000" cy="14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ku kacdaa qiimo badan. Maaddaama qiimaha mitirkiiba uu isku mid u yahay dhererka oo dhan, waxay macno tahay in ikhtiyaarka leh qashinka ugu yar uu yahay kan ugu jaban.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95" name="Google Shape;1395;p114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96" name="Google Shape;1396;p114"/>
          <p:cNvSpPr txBox="1"/>
          <p:nvPr/>
        </p:nvSpPr>
        <p:spPr>
          <a:xfrm>
            <a:off x="324000" y="1591900"/>
            <a:ext cx="63504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Qiimaha ikhtiyaarka 2 = 4 × £6.30 + 2 × £6.30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                    = £37.80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Maaliyadda naqshadaynta gudaha</a:t>
            </a:r>
            <a:endParaRPr/>
          </a:p>
        </p:txBody>
      </p:sp>
      <p:sp>
        <p:nvSpPr>
          <p:cNvPr id="1402" name="Google Shape;1402;p115"/>
          <p:cNvSpPr txBox="1"/>
          <p:nvPr>
            <p:ph idx="1" type="body"/>
          </p:nvPr>
        </p:nvSpPr>
        <p:spPr>
          <a:xfrm>
            <a:off x="324000" y="759300"/>
            <a:ext cx="59673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Wadarta bedka (area) ee loo baahan yahay in la rinjiyeeyo gudaha waa 211.2 m2.</a:t>
            </a:r>
            <a:r>
              <a:rPr lang="en-GB">
                <a:latin typeface="Lexend"/>
              </a:rPr>
              <a:t/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Rinjigu wuxuu daboolaa 16 m2 halkii litir.</a:t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Gidaarrada waxay u baahan doonaan 2 lakab oo rinji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 qiimaha rinjiga qolka, adoo hubinaya in aan jirin qashin (wastage) badan.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403" name="Google Shape;1403;p115"/>
          <p:cNvGraphicFramePr/>
          <p:nvPr/>
        </p:nvGraphicFramePr>
        <p:xfrm>
          <a:off x="6291172" y="68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411300"/>
                <a:gridCol w="1040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Size of tin (l)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Cost (£)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45.49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1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 in interior design</a:t>
            </a:r>
            <a:endParaRPr/>
          </a:p>
        </p:txBody>
      </p:sp>
      <p:sp>
        <p:nvSpPr>
          <p:cNvPr id="1409" name="Google Shape;1409;p116"/>
          <p:cNvSpPr txBox="1"/>
          <p:nvPr>
            <p:ph idx="4294967295" type="body"/>
          </p:nvPr>
        </p:nvSpPr>
        <p:spPr>
          <a:xfrm>
            <a:off x="324000" y="759300"/>
            <a:ext cx="6468000" cy="181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Waxaan u baahanahay dhererka alwaaxda (wood) ee soo socda: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4 × 1.9 m, 6 × 1.7 m and 4 × 0.5 m 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Waa maxay qiimaha alwaaxda iyadoo la yareynayo qashinka (wastage)?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Immisa qashin (wastage) ayaa jira?</a:t>
            </a:r>
            <a:endParaRPr sz="2100"/>
          </a:p>
        </p:txBody>
      </p:sp>
      <p:graphicFrame>
        <p:nvGraphicFramePr>
          <p:cNvPr id="1410" name="Google Shape;1410;p116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Length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Price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1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 in interior design</a:t>
            </a:r>
            <a:endParaRPr/>
          </a:p>
        </p:txBody>
      </p:sp>
      <p:sp>
        <p:nvSpPr>
          <p:cNvPr id="1416" name="Google Shape;1416;p117"/>
          <p:cNvSpPr txBox="1"/>
          <p:nvPr>
            <p:ph idx="1" type="body"/>
          </p:nvPr>
        </p:nvSpPr>
        <p:spPr>
          <a:xfrm>
            <a:off x="324000" y="608686"/>
            <a:ext cx="5932800" cy="23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</a:t>
            </a:r>
            <a:r>
              <a:rPr lang="en-GB" sz="1800">
                <a:latin typeface="Lexend"/>
              </a:rPr>
              <a:t>T</a:t>
            </a:r>
            <a:r>
              <a:rPr lang="en-GB" sz="1800">
                <a:latin typeface="Lexend"/>
              </a:rPr>
              <a:t>he total area that needs painting in a house is 211.2 m</a:t>
            </a:r>
            <a:r>
              <a:rPr baseline="30000" lang="en-GB" sz="1800">
                <a:latin typeface="Lexend"/>
              </a:rPr>
              <a:t>2</a:t>
            </a:r>
            <a:r>
              <a:rPr lang="en-GB" sz="1800">
                <a:latin typeface="Lexend"/>
              </a:rPr>
              <a:t>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The paint covers 16 m</a:t>
            </a:r>
            <a:r>
              <a:rPr baseline="30000" lang="en-GB" sz="1800">
                <a:latin typeface="Lexend"/>
              </a:rPr>
              <a:t>2 </a:t>
            </a:r>
            <a:r>
              <a:rPr lang="en-GB" sz="1800">
                <a:latin typeface="Lexend"/>
              </a:rPr>
              <a:t>per litre.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Gidaarada waxay u baahan yihiin 2 lakab oo rinji (paint).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Xisaabi qiimaha rinjiga qolka, adoo hubinaya in aan jirin qashin (wastage) badan.</a:t>
            </a:r>
            <a:endParaRPr sz="2000"/>
          </a:p>
        </p:txBody>
      </p:sp>
      <p:graphicFrame>
        <p:nvGraphicFramePr>
          <p:cNvPr id="1417" name="Google Shape;1417;p117"/>
          <p:cNvGraphicFramePr/>
          <p:nvPr/>
        </p:nvGraphicFramePr>
        <p:xfrm>
          <a:off x="6291172" y="684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411300"/>
                <a:gridCol w="1040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Size of tin (l)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Cost (£)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45.49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130.99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18" name="Google Shape;1418;p117"/>
          <p:cNvSpPr txBox="1"/>
          <p:nvPr>
            <p:ph idx="1" type="body"/>
          </p:nvPr>
        </p:nvSpPr>
        <p:spPr>
          <a:xfrm>
            <a:off x="324000" y="2920186"/>
            <a:ext cx="8496000" cy="207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Number of litres needed	= 211.2 × 2 ÷ 16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274320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26.4 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274320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27 litres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 ugu dhow ee aad ka heli karto 27 litir waa 2 × 10 litir, 1 × 5 litir iyo 1 × 2.5 litir.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Cost = 2 × £130.99 + £85.99 + £45.49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6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= £393.46  </a:t>
            </a:r>
            <a:endParaRPr sz="19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1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Finance in interior design</a:t>
            </a:r>
            <a:endParaRPr/>
          </a:p>
        </p:txBody>
      </p:sp>
      <p:sp>
        <p:nvSpPr>
          <p:cNvPr id="1424" name="Google Shape;1424;p118"/>
          <p:cNvSpPr txBox="1"/>
          <p:nvPr>
            <p:ph idx="4294967295" type="body"/>
          </p:nvPr>
        </p:nvSpPr>
        <p:spPr>
          <a:xfrm>
            <a:off x="324000" y="759300"/>
            <a:ext cx="6468000" cy="181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Waxaan u baahanahay dhererka alwaaxdan soo socda:</a:t>
            </a:r>
            <a:r>
              <a:rPr lang="en-GB" sz="11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 × 1.9 m, 6 × 1.7 m iyo 4 × 0.5 m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Waa maxay qiimaha (value) alwaaxda leh qasharka ugu yar?</a:t>
            </a:r>
            <a:r>
              <a:rPr lang="en-GB" sz="11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Immisa qashar ayaa jira?</a:t>
            </a:r>
            <a:endParaRPr sz="2100"/>
          </a:p>
        </p:txBody>
      </p:sp>
      <p:sp>
        <p:nvSpPr>
          <p:cNvPr id="1425" name="Google Shape;1425;p118"/>
          <p:cNvSpPr txBox="1"/>
          <p:nvPr>
            <p:ph idx="4294967295" type="body"/>
          </p:nvPr>
        </p:nvSpPr>
        <p:spPr>
          <a:xfrm>
            <a:off x="324000" y="2967000"/>
            <a:ext cx="8496000" cy="14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× 2.4 m wuxuu sameeyaa 4 × 1.9 m dherer iyo 4 × 0.5 m dherer oo haray. 3 × 3.6 m wuxuu sameeyaa 6 × 1.7 m dherer.</a:t>
            </a:r>
            <a:br>
              <a:rPr lang="en-GB" sz="21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a)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4 × £4.20 + 3 × £6.30 = £35.70</a:t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b) 0.6 m qashar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426" name="Google Shape;1426;p118"/>
          <p:cNvGraphicFramePr/>
          <p:nvPr/>
        </p:nvGraphicFramePr>
        <p:xfrm>
          <a:off x="6521600" y="738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{7FD39333-5DE2-4E6B-A8AE-7417B985FE2A}</a:tableStyleId>
              </a:tblPr>
              <a:tblGrid>
                <a:gridCol w="1298000"/>
                <a:gridCol w="10004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(£)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D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5.25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6.30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4.8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8.40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3600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11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Naqshadeeye gudaha wuxuu isticmaalaa qaybo kala duwan oo xisaab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tusaale ayaa ah xisaabinta tirada kiilada rinji ee loo baahan yahay si loo dhammeeyo shaqo iyo tirada wareegyada (rolls) ee qori-dhagaxa (wallpaper) ee loo baahan yahay si loo dhammeeyo shaqo.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Inta badan naqshadeeye gudaha wuxuu doonayaa inuu tixgeliyo yareynta qasharka agabka, ilaa laga yaabo inuu isticmaali karo agabka shaqo kale.</a:t>
            </a:r>
            <a:endParaRPr/>
          </a:p>
        </p:txBody>
      </p:sp>
      <p:sp>
        <p:nvSpPr>
          <p:cNvPr id="1432" name="Google Shape;1432;p11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Naqshadeeye gudaha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