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b0700d376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b0700d376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b0700d376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b0700d376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b0700d3763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b0700d3763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b1e898bd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b1e898bd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0700d376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0700d376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2b0700d3763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2b0700d3763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2b0700d376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2b0700d376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2b0700d3763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2b0700d376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2b0700d3763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2b0700d3763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2b0700d3763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2b0700d3763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2b0700d3763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2b0700d3763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36e82f95fc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36e82f95f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36e82f95fc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36e82f95fc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6e82f95fc3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6e82f95fc3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2b0700d3763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2b0700d3763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b0700d3763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2b0700d3763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b0700d3763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b0700d3763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2b0700d3763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2b0700d3763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2b0700d3763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2b0700d3763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2b0700d3763_0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2b0700d3763_0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2b0700d3763_0_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2b0700d3763_0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2b0700d3763_0_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2b0700d3763_0_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2b0700d3763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2b0700d3763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2b0700d3763_0_7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2b0700d3763_0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2b0700d3763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0" name="Google Shape;1470;g2b0700d3763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2b0700d3763_0_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4" name="Google Shape;1524;g2b0700d3763_0_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2b0700d3763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2b0700d3763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2b0700d3763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2b0700d3763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g2b0700d3763_0_10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1" name="Google Shape;1681;g2b0700d3763_0_1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2b0700d3763_0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2b0700d3763_0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g2b0700d3763_0_10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6" name="Google Shape;1766;g2b0700d3763_0_1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2b0700d3763_0_1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2b0700d3763_0_1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g2b0700d3763_0_1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9" name="Google Shape;1859;g2b0700d3763_0_1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2b0700d3763_0_1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2b0700d3763_0_1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g2b0700d3763_0_1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9" name="Google Shape;1959;g2b0700d3763_0_1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g2b0700d3763_0_1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3" name="Google Shape;1973;g2b0700d3763_0_1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4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2b0700d3763_0_1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2b0700d3763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2b0700d3763_0_1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2b0700d3763_0_1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4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2b0700d3763_0_1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2b0700d3763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0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Google Shape;2181;g2b0700d3763_0_1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2" name="Google Shape;2182;g2b0700d3763_0_1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0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Google Shape;2211;g2b0700d3763_0_1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2" name="Google Shape;2212;g2b0700d3763_0_1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g2b0700d3763_0_1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8" name="Google Shape;2248;g2b0700d3763_0_1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4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" name="Google Shape;2305;g36e82f95fc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6" name="Google Shape;2306;g36e82f95fc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20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80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Relationship Id="rId7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80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Relationship Id="rId8" Type="http://schemas.openxmlformats.org/officeDocument/2006/relationships/image" Target="../media/image28.png"/><Relationship Id="rId9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80.png"/><Relationship Id="rId4" Type="http://schemas.openxmlformats.org/officeDocument/2006/relationships/image" Target="../media/image32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29.png"/><Relationship Id="rId9" Type="http://schemas.openxmlformats.org/officeDocument/2006/relationships/image" Target="../media/image28.png"/><Relationship Id="rId10" Type="http://schemas.openxmlformats.org/officeDocument/2006/relationships/image" Target="../media/image35.png"/><Relationship Id="rId11" Type="http://schemas.openxmlformats.org/officeDocument/2006/relationships/image" Target="../media/image2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6.png"/><Relationship Id="rId4" Type="http://schemas.openxmlformats.org/officeDocument/2006/relationships/image" Target="../media/image54.png"/><Relationship Id="rId5" Type="http://schemas.openxmlformats.org/officeDocument/2006/relationships/image" Target="../media/image52.png"/><Relationship Id="rId6" Type="http://schemas.openxmlformats.org/officeDocument/2006/relationships/image" Target="../media/image26.png"/><Relationship Id="rId7" Type="http://schemas.openxmlformats.org/officeDocument/2006/relationships/image" Target="../media/image4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31.png"/><Relationship Id="rId6" Type="http://schemas.openxmlformats.org/officeDocument/2006/relationships/image" Target="../media/image4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31.png"/><Relationship Id="rId6" Type="http://schemas.openxmlformats.org/officeDocument/2006/relationships/image" Target="../media/image4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4.png"/><Relationship Id="rId4" Type="http://schemas.openxmlformats.org/officeDocument/2006/relationships/image" Target="../media/image5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Relationship Id="rId4" Type="http://schemas.openxmlformats.org/officeDocument/2006/relationships/image" Target="../media/image5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4.png"/><Relationship Id="rId4" Type="http://schemas.openxmlformats.org/officeDocument/2006/relationships/image" Target="../media/image51.png"/><Relationship Id="rId5" Type="http://schemas.openxmlformats.org/officeDocument/2006/relationships/image" Target="../media/image70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70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8.png"/><Relationship Id="rId4" Type="http://schemas.openxmlformats.org/officeDocument/2006/relationships/image" Target="../media/image67.png"/><Relationship Id="rId5" Type="http://schemas.openxmlformats.org/officeDocument/2006/relationships/image" Target="../media/image54.png"/><Relationship Id="rId6" Type="http://schemas.openxmlformats.org/officeDocument/2006/relationships/image" Target="../media/image63.png"/><Relationship Id="rId7" Type="http://schemas.openxmlformats.org/officeDocument/2006/relationships/image" Target="../media/image69.png"/><Relationship Id="rId8" Type="http://schemas.openxmlformats.org/officeDocument/2006/relationships/image" Target="../media/image58.png"/><Relationship Id="rId9" Type="http://schemas.openxmlformats.org/officeDocument/2006/relationships/image" Target="../media/image26.png"/><Relationship Id="rId10" Type="http://schemas.openxmlformats.org/officeDocument/2006/relationships/image" Target="../media/image33.png"/><Relationship Id="rId11" Type="http://schemas.openxmlformats.org/officeDocument/2006/relationships/image" Target="../media/image31.png"/><Relationship Id="rId12" Type="http://schemas.openxmlformats.org/officeDocument/2006/relationships/image" Target="../media/image34.png"/><Relationship Id="rId13" Type="http://schemas.openxmlformats.org/officeDocument/2006/relationships/image" Target="../media/image47.png"/><Relationship Id="rId14" Type="http://schemas.openxmlformats.org/officeDocument/2006/relationships/image" Target="../media/image4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Relationship Id="rId4" Type="http://schemas.openxmlformats.org/officeDocument/2006/relationships/image" Target="../media/image5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4.png"/><Relationship Id="rId4" Type="http://schemas.openxmlformats.org/officeDocument/2006/relationships/image" Target="../media/image70.png"/><Relationship Id="rId5" Type="http://schemas.openxmlformats.org/officeDocument/2006/relationships/image" Target="../media/image56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48.png"/><Relationship Id="rId9" Type="http://schemas.openxmlformats.org/officeDocument/2006/relationships/image" Target="../media/image4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26.png"/><Relationship Id="rId6" Type="http://schemas.openxmlformats.org/officeDocument/2006/relationships/image" Target="../media/image4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6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4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6.png"/><Relationship Id="rId7" Type="http://schemas.openxmlformats.org/officeDocument/2006/relationships/image" Target="../media/image75.png"/><Relationship Id="rId8" Type="http://schemas.openxmlformats.org/officeDocument/2006/relationships/image" Target="../media/image68.png"/><Relationship Id="rId9" Type="http://schemas.openxmlformats.org/officeDocument/2006/relationships/image" Target="../media/image67.png"/><Relationship Id="rId10" Type="http://schemas.openxmlformats.org/officeDocument/2006/relationships/image" Target="../media/image63.png"/><Relationship Id="rId11" Type="http://schemas.openxmlformats.org/officeDocument/2006/relationships/image" Target="../media/image69.png"/><Relationship Id="rId12" Type="http://schemas.openxmlformats.org/officeDocument/2006/relationships/image" Target="../media/image58.png"/><Relationship Id="rId13" Type="http://schemas.openxmlformats.org/officeDocument/2006/relationships/image" Target="../media/image26.png"/><Relationship Id="rId14" Type="http://schemas.openxmlformats.org/officeDocument/2006/relationships/image" Target="../media/image33.png"/><Relationship Id="rId15" Type="http://schemas.openxmlformats.org/officeDocument/2006/relationships/image" Target="../media/image31.png"/><Relationship Id="rId16" Type="http://schemas.openxmlformats.org/officeDocument/2006/relationships/image" Target="../media/image34.png"/><Relationship Id="rId17" Type="http://schemas.openxmlformats.org/officeDocument/2006/relationships/image" Target="../media/image47.png"/><Relationship Id="rId18" Type="http://schemas.openxmlformats.org/officeDocument/2006/relationships/image" Target="../media/image48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4.png"/><Relationship Id="rId4" Type="http://schemas.openxmlformats.org/officeDocument/2006/relationships/image" Target="../media/image76.png"/><Relationship Id="rId5" Type="http://schemas.openxmlformats.org/officeDocument/2006/relationships/image" Target="../media/image67.png"/><Relationship Id="rId6" Type="http://schemas.openxmlformats.org/officeDocument/2006/relationships/image" Target="../media/image78.png"/><Relationship Id="rId7" Type="http://schemas.openxmlformats.org/officeDocument/2006/relationships/image" Target="../media/image77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4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8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Dhererka dhinaca gaaban (Length of a shorter side)</a:t>
            </a:r>
            <a:endParaRPr/>
          </a:p>
        </p:txBody>
      </p:sp>
      <p:sp>
        <p:nvSpPr>
          <p:cNvPr id="748" name="Google Shape;748;p6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joomatari: isku ekaansho iyo aragtida Pythagoras (Geometrical properties: similarity and Pythagoras’ theorem)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 (how to use Oak lessons)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isticmaali karaa aragtida Pythagoras (Pythagoras’ theorem) si aan u helo dhererka mid ka mid ah dhinacyada gaaban.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4" type="subTitle"/>
          </p:nvPr>
        </p:nvSpPr>
        <p:spPr>
          <a:xfrm>
            <a:off x="324000" y="1402888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Hypotenuse (hypotenuse) waa dhinaca saddexagalka qumman ee ka soo horjeeda xagasha qumman.</a:t>
            </a:r>
            <a:endParaRPr/>
          </a:p>
        </p:txBody>
      </p:sp>
      <p:sp>
        <p:nvSpPr>
          <p:cNvPr id="764" name="Google Shape;764;p65"/>
          <p:cNvSpPr txBox="1"/>
          <p:nvPr>
            <p:ph idx="2" type="subTitle"/>
          </p:nvPr>
        </p:nvSpPr>
        <p:spPr>
          <a:xfrm>
            <a:off x="324000" y="810000"/>
            <a:ext cx="84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Saddexagal xagal-qumman (right-angled triangle) wuxuu leeyahay hal xagal 90° oo gudaha ah.</a:t>
            </a:r>
            <a:endParaRPr/>
          </a:p>
        </p:txBody>
      </p:sp>
      <p:sp>
        <p:nvSpPr>
          <p:cNvPr id="765" name="Google Shape;765;p65"/>
          <p:cNvSpPr txBox="1"/>
          <p:nvPr>
            <p:ph idx="6" type="subTitle"/>
          </p:nvPr>
        </p:nvSpPr>
        <p:spPr>
          <a:xfrm>
            <a:off x="324000" y="2486393"/>
            <a:ext cx="84960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Aragtida Pythagoras (Pythagoras’ theorem) waxay tusinaysaa in wadarta labajibbaaranaha (squares) labada dhinac ee gaaban ee saddexagalka xagal-qumman ay la mid tahay labajibbaaranaha dhinaca ugu dheer (hypotenuse).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771" name="Google Shape;771;p6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Labajibbaaranayaal (Squares) ka yimid dhinacyada saddexagalka</a:t>
            </a:r>
            <a:endParaRPr/>
          </a:p>
        </p:txBody>
      </p:sp>
      <p:sp>
        <p:nvSpPr>
          <p:cNvPr id="772" name="Google Shape;772;p6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Dhererka dhinaca gaaban (Length of a shorter side)</a:t>
            </a:r>
            <a:endParaRPr/>
          </a:p>
        </p:txBody>
      </p:sp>
      <p:pic>
        <p:nvPicPr>
          <p:cNvPr id="773" name="Google Shape;77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00" y="205825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7"/>
          <p:cNvSpPr/>
          <p:nvPr/>
        </p:nvSpPr>
        <p:spPr>
          <a:xfrm>
            <a:off x="6245132" y="3257380"/>
            <a:ext cx="1393200" cy="1393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9" name="Google Shape;779;p67"/>
          <p:cNvSpPr/>
          <p:nvPr/>
        </p:nvSpPr>
        <p:spPr>
          <a:xfrm rot="2351801">
            <a:off x="6609645" y="1086891"/>
            <a:ext cx="1800044" cy="180004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0" name="Google Shape;780;p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(Squares) ka yimid dhinacyada saddexagalka</a:t>
            </a:r>
            <a:endParaRPr/>
          </a:p>
        </p:txBody>
      </p:sp>
      <p:sp>
        <p:nvSpPr>
          <p:cNvPr id="781" name="Google Shape;781;p67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2" name="Google Shape;782;p67"/>
          <p:cNvSpPr/>
          <p:nvPr/>
        </p:nvSpPr>
        <p:spPr>
          <a:xfrm rot="10800000">
            <a:off x="6245124" y="2936676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3" name="Google Shape;783;p67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84" name="Google Shape;784;p67"/>
          <p:cNvGrpSpPr/>
          <p:nvPr/>
        </p:nvGrpSpPr>
        <p:grpSpPr>
          <a:xfrm rot="-8469548">
            <a:off x="6198627" y="2324777"/>
            <a:ext cx="1816734" cy="326024"/>
            <a:chOff x="6353075" y="4549793"/>
            <a:chExt cx="1174500" cy="464668"/>
          </a:xfrm>
        </p:grpSpPr>
        <p:cxnSp>
          <p:nvCxnSpPr>
            <p:cNvPr id="785" name="Google Shape;785;p67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86" name="Google Shape;786;p67"/>
            <p:cNvSpPr txBox="1"/>
            <p:nvPr/>
          </p:nvSpPr>
          <p:spPr>
            <a:xfrm rot="-10747566">
              <a:off x="6604931" y="4600460"/>
              <a:ext cx="668778" cy="4089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h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87" name="Google Shape;787;p67"/>
          <p:cNvGrpSpPr/>
          <p:nvPr/>
        </p:nvGrpSpPr>
        <p:grpSpPr>
          <a:xfrm rot="19127">
            <a:off x="6244768" y="3385267"/>
            <a:ext cx="1393213" cy="322625"/>
            <a:chOff x="6353075" y="4549793"/>
            <a:chExt cx="1174500" cy="459841"/>
          </a:xfrm>
        </p:grpSpPr>
        <p:cxnSp>
          <p:nvCxnSpPr>
            <p:cNvPr id="788" name="Google Shape;788;p67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89" name="Google Shape;789;p67"/>
            <p:cNvSpPr txBox="1"/>
            <p:nvPr/>
          </p:nvSpPr>
          <p:spPr>
            <a:xfrm rot="3085">
              <a:off x="6604950" y="4600434"/>
              <a:ext cx="6687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90" name="Google Shape;790;p67"/>
          <p:cNvGrpSpPr/>
          <p:nvPr/>
        </p:nvGrpSpPr>
        <p:grpSpPr>
          <a:xfrm rot="5419203">
            <a:off x="5167974" y="2340793"/>
            <a:ext cx="1156431" cy="714725"/>
            <a:chOff x="6353075" y="4549793"/>
            <a:chExt cx="1174500" cy="1018708"/>
          </a:xfrm>
        </p:grpSpPr>
        <p:cxnSp>
          <p:nvCxnSpPr>
            <p:cNvPr id="791" name="Google Shape;791;p67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92" name="Google Shape;792;p67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93" name="Google Shape;793;p67"/>
          <p:cNvSpPr txBox="1"/>
          <p:nvPr/>
        </p:nvSpPr>
        <p:spPr>
          <a:xfrm>
            <a:off x="6597482" y="1399393"/>
            <a:ext cx="1932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+ 64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4" name="Google Shape;794;p67"/>
          <p:cNvGrpSpPr/>
          <p:nvPr/>
        </p:nvGrpSpPr>
        <p:grpSpPr>
          <a:xfrm>
            <a:off x="4278282" y="2119780"/>
            <a:ext cx="1966851" cy="1156583"/>
            <a:chOff x="4278282" y="2119780"/>
            <a:chExt cx="1966851" cy="1156583"/>
          </a:xfrm>
        </p:grpSpPr>
        <p:grpSp>
          <p:nvGrpSpPr>
            <p:cNvPr id="795" name="Google Shape;795;p67"/>
            <p:cNvGrpSpPr/>
            <p:nvPr/>
          </p:nvGrpSpPr>
          <p:grpSpPr>
            <a:xfrm rot="5419203">
              <a:off x="4060659" y="2340793"/>
              <a:ext cx="1156431" cy="714725"/>
              <a:chOff x="6353075" y="4549793"/>
              <a:chExt cx="1174500" cy="1018708"/>
            </a:xfrm>
          </p:grpSpPr>
          <p:cxnSp>
            <p:nvCxnSpPr>
              <p:cNvPr id="796" name="Google Shape;796;p67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797" name="Google Shape;797;p67"/>
              <p:cNvSpPr txBox="1"/>
              <p:nvPr/>
            </p:nvSpPr>
            <p:spPr>
              <a:xfrm rot="-5387007">
                <a:off x="6463454" y="4970144"/>
                <a:ext cx="952507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6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798" name="Google Shape;798;p67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99" name="Google Shape;799;p67"/>
          <p:cNvSpPr txBox="1"/>
          <p:nvPr/>
        </p:nvSpPr>
        <p:spPr>
          <a:xfrm>
            <a:off x="5212775" y="2547450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7"/>
          <p:cNvSpPr txBox="1"/>
          <p:nvPr/>
        </p:nvSpPr>
        <p:spPr>
          <a:xfrm>
            <a:off x="6494375" y="4188308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7"/>
          <p:cNvSpPr txBox="1"/>
          <p:nvPr/>
        </p:nvSpPr>
        <p:spPr>
          <a:xfrm>
            <a:off x="6918350" y="1545400"/>
            <a:ext cx="1290900" cy="30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67"/>
          <p:cNvSpPr txBox="1"/>
          <p:nvPr/>
        </p:nvSpPr>
        <p:spPr>
          <a:xfrm rot="2353998">
            <a:off x="6597150" y="2337560"/>
            <a:ext cx="1034500" cy="2867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3" name="Google Shape;803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412675" y="1603199"/>
            <a:ext cx="650925" cy="83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7"/>
          <p:cNvSpPr txBox="1"/>
          <p:nvPr/>
        </p:nvSpPr>
        <p:spPr>
          <a:xfrm>
            <a:off x="295488" y="24033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5" name="Google Shape;805;p67"/>
          <p:cNvGrpSpPr/>
          <p:nvPr/>
        </p:nvGrpSpPr>
        <p:grpSpPr>
          <a:xfrm>
            <a:off x="937625" y="650419"/>
            <a:ext cx="3936248" cy="1516235"/>
            <a:chOff x="937625" y="2497850"/>
            <a:chExt cx="3666401" cy="1574001"/>
          </a:xfrm>
        </p:grpSpPr>
        <p:pic>
          <p:nvPicPr>
            <p:cNvPr id="806" name="Google Shape;806;p67"/>
            <p:cNvPicPr preferRelativeResize="0"/>
            <p:nvPr/>
          </p:nvPicPr>
          <p:blipFill rotWithShape="1">
            <a:blip r:embed="rId4">
              <a:alphaModFix/>
            </a:blip>
            <a:srcRect b="4760" l="40550" r="0" t="13015"/>
            <a:stretch/>
          </p:blipFill>
          <p:spPr>
            <a:xfrm>
              <a:off x="937625" y="2497850"/>
              <a:ext cx="3666401" cy="1574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7" name="Google Shape;807;p67"/>
            <p:cNvSpPr txBox="1"/>
            <p:nvPr/>
          </p:nvSpPr>
          <p:spPr>
            <a:xfrm>
              <a:off x="1218037" y="2608437"/>
              <a:ext cx="3350100" cy="57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Waxaan ku sawiri karnaa labo jibaaran (squares) dhinac kasta oo saddex-xagal (triangle) ah.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08" name="Google Shape;808;p67"/>
          <p:cNvSpPr txBox="1"/>
          <p:nvPr/>
        </p:nvSpPr>
        <p:spPr>
          <a:xfrm>
            <a:off x="1234690" y="1313387"/>
            <a:ext cx="359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Oo labo jibaar (square) dhererka dhinac kasta si aad u hesho bedka (area) labo jibaarkaas.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9" name="Google Shape;809;p67"/>
          <p:cNvGrpSpPr/>
          <p:nvPr/>
        </p:nvGrpSpPr>
        <p:grpSpPr>
          <a:xfrm flipH="1" rot="10800000">
            <a:off x="556625" y="2793281"/>
            <a:ext cx="3936248" cy="1516235"/>
            <a:chOff x="937625" y="2497850"/>
            <a:chExt cx="3666401" cy="1574001"/>
          </a:xfrm>
        </p:grpSpPr>
        <p:pic>
          <p:nvPicPr>
            <p:cNvPr id="810" name="Google Shape;810;p67"/>
            <p:cNvPicPr preferRelativeResize="0"/>
            <p:nvPr/>
          </p:nvPicPr>
          <p:blipFill rotWithShape="1">
            <a:blip r:embed="rId4">
              <a:alphaModFix/>
            </a:blip>
            <a:srcRect b="4760" l="40550" r="0" t="13015"/>
            <a:stretch/>
          </p:blipFill>
          <p:spPr>
            <a:xfrm>
              <a:off x="937625" y="2497850"/>
              <a:ext cx="3666401" cy="1574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1" name="Google Shape;811;p67"/>
            <p:cNvSpPr txBox="1"/>
            <p:nvPr/>
          </p:nvSpPr>
          <p:spPr>
            <a:xfrm rot="10800000">
              <a:off x="1211154" y="2603124"/>
              <a:ext cx="3350100" cy="11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Bedka (area) labo jibaarka (square) ka yimid hypotenuse waa wadarta (sum) labada labo jibaar oo yaryar oo ka yimid labada dhinac ee gaaban ee saddex-xagalka (triangle).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2" name="Google Shape;812;p67"/>
          <p:cNvGrpSpPr/>
          <p:nvPr/>
        </p:nvGrpSpPr>
        <p:grpSpPr>
          <a:xfrm>
            <a:off x="800928" y="650425"/>
            <a:ext cx="4172647" cy="1469700"/>
            <a:chOff x="800928" y="650425"/>
            <a:chExt cx="4172647" cy="1469700"/>
          </a:xfrm>
        </p:grpSpPr>
        <p:sp>
          <p:nvSpPr>
            <p:cNvPr id="813" name="Google Shape;813;p67"/>
            <p:cNvSpPr/>
            <p:nvPr/>
          </p:nvSpPr>
          <p:spPr>
            <a:xfrm>
              <a:off x="1138075" y="650425"/>
              <a:ext cx="3835500" cy="1469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14" name="Google Shape;814;p67"/>
            <p:cNvGrpSpPr/>
            <p:nvPr/>
          </p:nvGrpSpPr>
          <p:grpSpPr>
            <a:xfrm>
              <a:off x="800928" y="657800"/>
              <a:ext cx="3936248" cy="1293176"/>
              <a:chOff x="779299" y="2536199"/>
              <a:chExt cx="3666401" cy="1342443"/>
            </a:xfrm>
          </p:grpSpPr>
          <p:pic>
            <p:nvPicPr>
              <p:cNvPr id="815" name="Google Shape;815;p67"/>
              <p:cNvPicPr preferRelativeResize="0"/>
              <p:nvPr/>
            </p:nvPicPr>
            <p:blipFill rotWithShape="1">
              <a:blip r:embed="rId4">
                <a:alphaModFix/>
              </a:blip>
              <a:srcRect b="4760" l="40550" r="0" t="13015"/>
              <a:stretch/>
            </p:blipFill>
            <p:spPr>
              <a:xfrm>
                <a:off x="779299" y="2536199"/>
                <a:ext cx="3666401" cy="13424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6" name="Google Shape;816;p67"/>
              <p:cNvSpPr txBox="1"/>
              <p:nvPr/>
            </p:nvSpPr>
            <p:spPr>
              <a:xfrm>
                <a:off x="1059717" y="2646795"/>
                <a:ext cx="3350100" cy="86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Oh, waxaanan heli karnaa dhererka (length) hypotenuse adoo xidid labo jibaaran (square root) ka qaadaya bedka (area) labo jibaarkaas!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817" name="Google Shape;817;p67"/>
          <p:cNvGrpSpPr/>
          <p:nvPr/>
        </p:nvGrpSpPr>
        <p:grpSpPr>
          <a:xfrm>
            <a:off x="2119965" y="1825075"/>
            <a:ext cx="595373" cy="323700"/>
            <a:chOff x="1621802" y="4044075"/>
            <a:chExt cx="595373" cy="323700"/>
          </a:xfrm>
        </p:grpSpPr>
        <p:pic>
          <p:nvPicPr>
            <p:cNvPr descr="&lt;math xmlns=&quot;http://www.w3.org/1998/Math/MathML&quot; display=&quot;block&quot; data-is-equatio=&quot;1&quot; data-latex=&quot;\sqrt{\ \ \ \ \ \ \ \ }&quot;&gt;&lt;msqrt&gt;&lt;mtext&gt;&lt;/mtext&gt;&lt;mtext&gt;&lt;/mtext&gt;&lt;mtext&gt;&lt;/mtext&gt;&lt;mtext&gt;&lt;/mtext&gt;&lt;mtext&gt;&lt;/mtext&gt;&lt;mtext&gt;&lt;/mtext&gt;&lt;mtext&gt;&lt;/mtext&gt;&lt;mtext&gt;&lt;/mtext&gt;&lt;/msqrt&gt;&lt;/math&gt;" id="818" name="Google Shape;818;p67" title="the square root of"/>
            <p:cNvPicPr preferRelativeResize="0"/>
            <p:nvPr/>
          </p:nvPicPr>
          <p:blipFill rotWithShape="1">
            <a:blip r:embed="rId5">
              <a:alphaModFix/>
            </a:blip>
            <a:srcRect b="0" l="0" r="5873" t="0"/>
            <a:stretch/>
          </p:blipFill>
          <p:spPr>
            <a:xfrm>
              <a:off x="1621802" y="4056075"/>
              <a:ext cx="478625" cy="22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9" name="Google Shape;819;p67"/>
            <p:cNvSpPr txBox="1"/>
            <p:nvPr/>
          </p:nvSpPr>
          <p:spPr>
            <a:xfrm flipH="1">
              <a:off x="1753375" y="4044075"/>
              <a:ext cx="4638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100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820" name="Google Shape;820;p67"/>
          <p:cNvSpPr txBox="1"/>
          <p:nvPr/>
        </p:nvSpPr>
        <p:spPr>
          <a:xfrm flipH="1">
            <a:off x="2722713" y="1825075"/>
            <a:ext cx="499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Labo jibaar (Squares) ka yimid dhinacyada saddex-xagal (triangle)</a:t>
            </a:r>
            <a:endParaRPr/>
          </a:p>
        </p:txBody>
      </p:sp>
      <p:cxnSp>
        <p:nvCxnSpPr>
          <p:cNvPr id="826" name="Google Shape;826;p68"/>
          <p:cNvCxnSpPr/>
          <p:nvPr/>
        </p:nvCxnSpPr>
        <p:spPr>
          <a:xfrm>
            <a:off x="4578101" y="549525"/>
            <a:ext cx="0" cy="2604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7" name="Google Shape;827;p68"/>
          <p:cNvSpPr/>
          <p:nvPr/>
        </p:nvSpPr>
        <p:spPr>
          <a:xfrm>
            <a:off x="1929403" y="2548568"/>
            <a:ext cx="1063800" cy="1063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8"/>
          <p:cNvSpPr/>
          <p:nvPr/>
        </p:nvSpPr>
        <p:spPr>
          <a:xfrm rot="2350764">
            <a:off x="2207986" y="891468"/>
            <a:ext cx="1374276" cy="1374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8"/>
          <p:cNvSpPr/>
          <p:nvPr/>
        </p:nvSpPr>
        <p:spPr>
          <a:xfrm>
            <a:off x="1929397" y="1680342"/>
            <a:ext cx="1063800" cy="8682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8"/>
          <p:cNvSpPr/>
          <p:nvPr/>
        </p:nvSpPr>
        <p:spPr>
          <a:xfrm rot="10800000">
            <a:off x="1929440" y="2303765"/>
            <a:ext cx="244800" cy="2448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68"/>
          <p:cNvSpPr/>
          <p:nvPr/>
        </p:nvSpPr>
        <p:spPr>
          <a:xfrm>
            <a:off x="1929397" y="1680342"/>
            <a:ext cx="1063800" cy="868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32" name="Google Shape;832;p68"/>
          <p:cNvCxnSpPr/>
          <p:nvPr/>
        </p:nvCxnSpPr>
        <p:spPr>
          <a:xfrm rot="-8469264">
            <a:off x="1816392" y="2058333"/>
            <a:ext cx="138706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833" name="Google Shape;833;p68"/>
          <p:cNvGrpSpPr/>
          <p:nvPr/>
        </p:nvGrpSpPr>
        <p:grpSpPr>
          <a:xfrm rot="18980">
            <a:off x="1928977" y="2645746"/>
            <a:ext cx="1063643" cy="246394"/>
            <a:chOff x="6353075" y="4549793"/>
            <a:chExt cx="1174500" cy="460033"/>
          </a:xfrm>
        </p:grpSpPr>
        <p:cxnSp>
          <p:nvCxnSpPr>
            <p:cNvPr id="834" name="Google Shape;834;p68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35" name="Google Shape;835;p68"/>
            <p:cNvSpPr txBox="1"/>
            <p:nvPr/>
          </p:nvSpPr>
          <p:spPr>
            <a:xfrm rot="3483">
              <a:off x="6495154" y="4600476"/>
              <a:ext cx="8883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6" name="Google Shape;836;p68"/>
          <p:cNvGrpSpPr/>
          <p:nvPr/>
        </p:nvGrpSpPr>
        <p:grpSpPr>
          <a:xfrm rot="5419208">
            <a:off x="1107269" y="1848816"/>
            <a:ext cx="882885" cy="545620"/>
            <a:chOff x="6353075" y="4549793"/>
            <a:chExt cx="1174500" cy="1018708"/>
          </a:xfrm>
        </p:grpSpPr>
        <p:cxnSp>
          <p:nvCxnSpPr>
            <p:cNvPr id="837" name="Google Shape;837;p68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38" name="Google Shape;838;p68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9" name="Google Shape;839;p68"/>
          <p:cNvGrpSpPr/>
          <p:nvPr/>
        </p:nvGrpSpPr>
        <p:grpSpPr>
          <a:xfrm>
            <a:off x="263086" y="1679938"/>
            <a:ext cx="1665904" cy="882935"/>
            <a:chOff x="4062915" y="2119780"/>
            <a:chExt cx="2182217" cy="1156583"/>
          </a:xfrm>
        </p:grpSpPr>
        <p:grpSp>
          <p:nvGrpSpPr>
            <p:cNvPr id="840" name="Google Shape;840;p68"/>
            <p:cNvGrpSpPr/>
            <p:nvPr/>
          </p:nvGrpSpPr>
          <p:grpSpPr>
            <a:xfrm rot="5419203">
              <a:off x="3952976" y="2233110"/>
              <a:ext cx="1156431" cy="930091"/>
              <a:chOff x="6353075" y="4549793"/>
              <a:chExt cx="1174500" cy="1325672"/>
            </a:xfrm>
          </p:grpSpPr>
          <p:cxnSp>
            <p:nvCxnSpPr>
              <p:cNvPr id="841" name="Google Shape;841;p68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842" name="Google Shape;842;p68"/>
              <p:cNvSpPr txBox="1"/>
              <p:nvPr/>
            </p:nvSpPr>
            <p:spPr>
              <a:xfrm rot="-5386898">
                <a:off x="6309433" y="5123659"/>
                <a:ext cx="1259409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43" name="Google Shape;843;p68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44" name="Google Shape;844;p68"/>
          <p:cNvSpPr txBox="1"/>
          <p:nvPr/>
        </p:nvSpPr>
        <p:spPr>
          <a:xfrm>
            <a:off x="1075538" y="2006575"/>
            <a:ext cx="8142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68"/>
          <p:cNvSpPr txBox="1"/>
          <p:nvPr/>
        </p:nvSpPr>
        <p:spPr>
          <a:xfrm>
            <a:off x="1969877" y="3183100"/>
            <a:ext cx="9825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8"/>
          <p:cNvSpPr txBox="1"/>
          <p:nvPr/>
        </p:nvSpPr>
        <p:spPr>
          <a:xfrm rot="2354057">
            <a:off x="2198172" y="1846317"/>
            <a:ext cx="789732" cy="2188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7" name="Google Shape;847;p68"/>
          <p:cNvSpPr/>
          <p:nvPr/>
        </p:nvSpPr>
        <p:spPr>
          <a:xfrm flipH="1">
            <a:off x="6160500" y="2548568"/>
            <a:ext cx="1063800" cy="1063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8" name="Google Shape;848;p68"/>
          <p:cNvSpPr/>
          <p:nvPr/>
        </p:nvSpPr>
        <p:spPr>
          <a:xfrm flipH="1" rot="-2350764">
            <a:off x="5571441" y="891468"/>
            <a:ext cx="1374276" cy="1374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68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68"/>
          <p:cNvSpPr/>
          <p:nvPr/>
        </p:nvSpPr>
        <p:spPr>
          <a:xfrm flipH="1" rot="10800000">
            <a:off x="6979462" y="2303765"/>
            <a:ext cx="244800" cy="2448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68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2" name="Google Shape;852;p68"/>
          <p:cNvCxnSpPr/>
          <p:nvPr/>
        </p:nvCxnSpPr>
        <p:spPr>
          <a:xfrm rot="-2330736">
            <a:off x="5950246" y="2058333"/>
            <a:ext cx="138706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853" name="Google Shape;853;p68"/>
          <p:cNvGrpSpPr/>
          <p:nvPr/>
        </p:nvGrpSpPr>
        <p:grpSpPr>
          <a:xfrm flipH="1" rot="-18980">
            <a:off x="6161082" y="2645746"/>
            <a:ext cx="1063643" cy="246367"/>
            <a:chOff x="6353075" y="4549793"/>
            <a:chExt cx="1174500" cy="459984"/>
          </a:xfrm>
        </p:grpSpPr>
        <p:cxnSp>
          <p:nvCxnSpPr>
            <p:cNvPr id="854" name="Google Shape;854;p68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55" name="Google Shape;855;p68"/>
            <p:cNvSpPr txBox="1"/>
            <p:nvPr/>
          </p:nvSpPr>
          <p:spPr>
            <a:xfrm rot="3132">
              <a:off x="6445372" y="4600427"/>
              <a:ext cx="987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56" name="Google Shape;856;p68"/>
          <p:cNvGrpSpPr/>
          <p:nvPr/>
        </p:nvGrpSpPr>
        <p:grpSpPr>
          <a:xfrm flipH="1" rot="-5419208">
            <a:off x="7163548" y="1848816"/>
            <a:ext cx="882885" cy="545620"/>
            <a:chOff x="6353075" y="4549793"/>
            <a:chExt cx="1174500" cy="1018708"/>
          </a:xfrm>
        </p:grpSpPr>
        <p:cxnSp>
          <p:nvCxnSpPr>
            <p:cNvPr id="857" name="Google Shape;857;p68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58" name="Google Shape;858;p68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59" name="Google Shape;859;p68"/>
          <p:cNvGrpSpPr/>
          <p:nvPr/>
        </p:nvGrpSpPr>
        <p:grpSpPr>
          <a:xfrm flipH="1">
            <a:off x="7224712" y="1679938"/>
            <a:ext cx="1641504" cy="882935"/>
            <a:chOff x="4094878" y="2119780"/>
            <a:chExt cx="2150254" cy="1156583"/>
          </a:xfrm>
        </p:grpSpPr>
        <p:grpSp>
          <p:nvGrpSpPr>
            <p:cNvPr id="860" name="Google Shape;860;p68"/>
            <p:cNvGrpSpPr/>
            <p:nvPr/>
          </p:nvGrpSpPr>
          <p:grpSpPr>
            <a:xfrm rot="5419203">
              <a:off x="3968957" y="2249092"/>
              <a:ext cx="1156431" cy="898128"/>
              <a:chOff x="6353075" y="4549793"/>
              <a:chExt cx="1174500" cy="1280114"/>
            </a:xfrm>
          </p:grpSpPr>
          <p:cxnSp>
            <p:nvCxnSpPr>
              <p:cNvPr id="861" name="Google Shape;861;p68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862" name="Google Shape;862;p68"/>
              <p:cNvSpPr txBox="1"/>
              <p:nvPr/>
            </p:nvSpPr>
            <p:spPr>
              <a:xfrm rot="-5387255">
                <a:off x="6332249" y="5100901"/>
                <a:ext cx="1213808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a cm</a:t>
                </a: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63" name="Google Shape;863;p68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64" name="Google Shape;864;p68"/>
          <p:cNvSpPr txBox="1"/>
          <p:nvPr/>
        </p:nvSpPr>
        <p:spPr>
          <a:xfrm flipH="1">
            <a:off x="6201399" y="3183084"/>
            <a:ext cx="9825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8"/>
          <p:cNvSpPr txBox="1"/>
          <p:nvPr/>
        </p:nvSpPr>
        <p:spPr>
          <a:xfrm flipH="1">
            <a:off x="5503850" y="1166700"/>
            <a:ext cx="14274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68"/>
          <p:cNvSpPr txBox="1"/>
          <p:nvPr/>
        </p:nvSpPr>
        <p:spPr>
          <a:xfrm flipH="1" rot="-2354057">
            <a:off x="6165798" y="1846317"/>
            <a:ext cx="789732" cy="2188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68"/>
          <p:cNvSpPr txBox="1"/>
          <p:nvPr/>
        </p:nvSpPr>
        <p:spPr>
          <a:xfrm>
            <a:off x="247801" y="15471175"/>
            <a:ext cx="814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8" name="Google Shape;868;p68"/>
          <p:cNvGrpSpPr/>
          <p:nvPr/>
        </p:nvGrpSpPr>
        <p:grpSpPr>
          <a:xfrm>
            <a:off x="2785881" y="3115125"/>
            <a:ext cx="2978950" cy="1736650"/>
            <a:chOff x="2785881" y="3115125"/>
            <a:chExt cx="2978950" cy="1736650"/>
          </a:xfrm>
        </p:grpSpPr>
        <p:pic>
          <p:nvPicPr>
            <p:cNvPr id="869" name="Google Shape;869;p6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10532" y="3761425"/>
              <a:ext cx="564900" cy="813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0" name="Google Shape;870;p68"/>
            <p:cNvSpPr txBox="1"/>
            <p:nvPr/>
          </p:nvSpPr>
          <p:spPr>
            <a:xfrm>
              <a:off x="2785881" y="4574575"/>
              <a:ext cx="81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Saciid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71" name="Google Shape;871;p68"/>
            <p:cNvPicPr preferRelativeResize="0"/>
            <p:nvPr/>
          </p:nvPicPr>
          <p:blipFill rotWithShape="1">
            <a:blip r:embed="rId4">
              <a:alphaModFix/>
            </a:blip>
            <a:srcRect b="4760" l="40550" r="0" t="13015"/>
            <a:stretch/>
          </p:blipFill>
          <p:spPr>
            <a:xfrm>
              <a:off x="3484280" y="3115125"/>
              <a:ext cx="2280550" cy="1149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2" name="Google Shape;872;p68"/>
            <p:cNvSpPr txBox="1"/>
            <p:nvPr/>
          </p:nvSpPr>
          <p:spPr>
            <a:xfrm>
              <a:off x="3652345" y="3200960"/>
              <a:ext cx="20838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Maxaa ku kala duwan labadan jaantus (diagram)?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3" name="Google Shape;873;p68"/>
          <p:cNvGrpSpPr/>
          <p:nvPr/>
        </p:nvGrpSpPr>
        <p:grpSpPr>
          <a:xfrm>
            <a:off x="3484276" y="3048678"/>
            <a:ext cx="2334224" cy="1497256"/>
            <a:chOff x="3484276" y="3048678"/>
            <a:chExt cx="2334224" cy="1497256"/>
          </a:xfrm>
        </p:grpSpPr>
        <p:sp>
          <p:nvSpPr>
            <p:cNvPr id="874" name="Google Shape;874;p68"/>
            <p:cNvSpPr/>
            <p:nvPr/>
          </p:nvSpPr>
          <p:spPr>
            <a:xfrm>
              <a:off x="3581100" y="3108550"/>
              <a:ext cx="2237400" cy="1437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75" name="Google Shape;875;p68"/>
            <p:cNvGrpSpPr/>
            <p:nvPr/>
          </p:nvGrpSpPr>
          <p:grpSpPr>
            <a:xfrm>
              <a:off x="3484276" y="3048678"/>
              <a:ext cx="2280550" cy="1497256"/>
              <a:chOff x="3484280" y="3115125"/>
              <a:chExt cx="2280550" cy="1149525"/>
            </a:xfrm>
          </p:grpSpPr>
          <p:pic>
            <p:nvPicPr>
              <p:cNvPr id="876" name="Google Shape;876;p68"/>
              <p:cNvPicPr preferRelativeResize="0"/>
              <p:nvPr/>
            </p:nvPicPr>
            <p:blipFill rotWithShape="1">
              <a:blip r:embed="rId4">
                <a:alphaModFix/>
              </a:blip>
              <a:srcRect b="4760" l="40550" r="0" t="13015"/>
              <a:stretch/>
            </p:blipFill>
            <p:spPr>
              <a:xfrm>
                <a:off x="3484280" y="3115125"/>
                <a:ext cx="2280550" cy="11495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7" name="Google Shape;877;p68"/>
              <p:cNvSpPr txBox="1"/>
              <p:nvPr/>
            </p:nvSpPr>
            <p:spPr>
              <a:xfrm>
                <a:off x="3652345" y="3178284"/>
                <a:ext cx="2083800" cy="89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Ma heli karo dhererka a iyadoo la isticmaalayo hab la mid ah, miyaan karaa?</a:t>
                </a:r>
                <a:r>
                  <a:rPr i="1" lang="en-GB" sz="11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882" name="Google Shape;882;p69" title="the square root of"/>
          <p:cNvPicPr preferRelativeResize="0"/>
          <p:nvPr/>
        </p:nvPicPr>
        <p:blipFill rotWithShape="1">
          <a:blip r:embed="rId3">
            <a:alphaModFix/>
          </a:blip>
          <a:srcRect b="0" l="0" r="58440" t="0"/>
          <a:stretch/>
        </p:blipFill>
        <p:spPr>
          <a:xfrm>
            <a:off x="5282475" y="3878100"/>
            <a:ext cx="560100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Saddexagalka dhinacyadiisa laga sameeyay labajibbaaranayaal (squares)</a:t>
            </a:r>
            <a:endParaRPr/>
          </a:p>
        </p:txBody>
      </p:sp>
      <p:sp>
        <p:nvSpPr>
          <p:cNvPr id="884" name="Google Shape;884;p69"/>
          <p:cNvSpPr txBox="1"/>
          <p:nvPr/>
        </p:nvSpPr>
        <p:spPr>
          <a:xfrm flipH="1">
            <a:off x="4572000" y="7563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Saddexagalkan, labajibbaaranaha aan la calaamadin beelkiisa (area) waa kan ka yimid hypotenuse-ka.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69"/>
          <p:cNvSpPr txBox="1"/>
          <p:nvPr/>
        </p:nvSpPr>
        <p:spPr>
          <a:xfrm flipH="1">
            <a:off x="4572000" y="19526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 darteed, bedka (area) labajibbaaranahan waa wadarta labada labajibbaaran ee kale.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6" name="Google Shape;886;p69"/>
          <p:cNvCxnSpPr/>
          <p:nvPr/>
        </p:nvCxnSpPr>
        <p:spPr>
          <a:xfrm flipH="1">
            <a:off x="2917500" y="1458700"/>
            <a:ext cx="1603800" cy="831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7" name="Google Shape;887;p69"/>
          <p:cNvSpPr/>
          <p:nvPr/>
        </p:nvSpPr>
        <p:spPr>
          <a:xfrm>
            <a:off x="1929403" y="2548568"/>
            <a:ext cx="1063800" cy="1063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69"/>
          <p:cNvSpPr/>
          <p:nvPr/>
        </p:nvSpPr>
        <p:spPr>
          <a:xfrm rot="2350764">
            <a:off x="2207986" y="891468"/>
            <a:ext cx="1374276" cy="1374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69"/>
          <p:cNvSpPr/>
          <p:nvPr/>
        </p:nvSpPr>
        <p:spPr>
          <a:xfrm>
            <a:off x="1929397" y="1680342"/>
            <a:ext cx="1063800" cy="8682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69"/>
          <p:cNvSpPr/>
          <p:nvPr/>
        </p:nvSpPr>
        <p:spPr>
          <a:xfrm rot="10800000">
            <a:off x="1929440" y="2303765"/>
            <a:ext cx="244800" cy="2448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69"/>
          <p:cNvSpPr/>
          <p:nvPr/>
        </p:nvSpPr>
        <p:spPr>
          <a:xfrm>
            <a:off x="1929397" y="1680342"/>
            <a:ext cx="1063800" cy="868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2" name="Google Shape;892;p69"/>
          <p:cNvGrpSpPr/>
          <p:nvPr/>
        </p:nvGrpSpPr>
        <p:grpSpPr>
          <a:xfrm rot="18980">
            <a:off x="1928977" y="2645746"/>
            <a:ext cx="1063643" cy="246394"/>
            <a:chOff x="6353075" y="4549793"/>
            <a:chExt cx="1174500" cy="460033"/>
          </a:xfrm>
        </p:grpSpPr>
        <p:cxnSp>
          <p:nvCxnSpPr>
            <p:cNvPr id="893" name="Google Shape;893;p6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94" name="Google Shape;894;p69"/>
            <p:cNvSpPr txBox="1"/>
            <p:nvPr/>
          </p:nvSpPr>
          <p:spPr>
            <a:xfrm rot="3483">
              <a:off x="6495154" y="4600476"/>
              <a:ext cx="8883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95" name="Google Shape;895;p69"/>
          <p:cNvGrpSpPr/>
          <p:nvPr/>
        </p:nvGrpSpPr>
        <p:grpSpPr>
          <a:xfrm rot="5419208">
            <a:off x="1107269" y="1848816"/>
            <a:ext cx="882885" cy="545620"/>
            <a:chOff x="6353075" y="4549793"/>
            <a:chExt cx="1174500" cy="1018708"/>
          </a:xfrm>
        </p:grpSpPr>
        <p:cxnSp>
          <p:nvCxnSpPr>
            <p:cNvPr id="896" name="Google Shape;896;p6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97" name="Google Shape;897;p69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98" name="Google Shape;898;p69"/>
          <p:cNvGrpSpPr/>
          <p:nvPr/>
        </p:nvGrpSpPr>
        <p:grpSpPr>
          <a:xfrm>
            <a:off x="263086" y="1679938"/>
            <a:ext cx="1665904" cy="882935"/>
            <a:chOff x="4062915" y="2119780"/>
            <a:chExt cx="2182217" cy="1156583"/>
          </a:xfrm>
        </p:grpSpPr>
        <p:grpSp>
          <p:nvGrpSpPr>
            <p:cNvPr id="899" name="Google Shape;899;p69"/>
            <p:cNvGrpSpPr/>
            <p:nvPr/>
          </p:nvGrpSpPr>
          <p:grpSpPr>
            <a:xfrm rot="5419203">
              <a:off x="3952976" y="2233110"/>
              <a:ext cx="1156431" cy="930091"/>
              <a:chOff x="6353075" y="4549793"/>
              <a:chExt cx="1174500" cy="1325672"/>
            </a:xfrm>
          </p:grpSpPr>
          <p:cxnSp>
            <p:nvCxnSpPr>
              <p:cNvPr id="900" name="Google Shape;900;p69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901" name="Google Shape;901;p69"/>
              <p:cNvSpPr txBox="1"/>
              <p:nvPr/>
            </p:nvSpPr>
            <p:spPr>
              <a:xfrm rot="-5386898">
                <a:off x="6309433" y="5123659"/>
                <a:ext cx="1259409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02" name="Google Shape;902;p69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03" name="Google Shape;903;p69"/>
          <p:cNvSpPr txBox="1"/>
          <p:nvPr/>
        </p:nvSpPr>
        <p:spPr>
          <a:xfrm>
            <a:off x="1075538" y="2006575"/>
            <a:ext cx="8142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69"/>
          <p:cNvSpPr txBox="1"/>
          <p:nvPr/>
        </p:nvSpPr>
        <p:spPr>
          <a:xfrm>
            <a:off x="1969877" y="3183100"/>
            <a:ext cx="9825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69"/>
          <p:cNvSpPr txBox="1"/>
          <p:nvPr/>
        </p:nvSpPr>
        <p:spPr>
          <a:xfrm rot="2354057">
            <a:off x="2198172" y="1846317"/>
            <a:ext cx="789732" cy="2188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69"/>
          <p:cNvSpPr txBox="1"/>
          <p:nvPr/>
        </p:nvSpPr>
        <p:spPr>
          <a:xfrm>
            <a:off x="2119022" y="1231911"/>
            <a:ext cx="16038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 + 144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69"/>
          <p:cNvSpPr txBox="1"/>
          <p:nvPr/>
        </p:nvSpPr>
        <p:spPr>
          <a:xfrm flipH="1">
            <a:off x="4572000" y="2918625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hypotenuse-ka waxaa laga heli karaa iyadoo la xisaabinayo xididka labajibbaaranaha (square root) ee bedka (area) labajibbaaranahan.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69"/>
          <p:cNvSpPr txBox="1"/>
          <p:nvPr/>
        </p:nvSpPr>
        <p:spPr>
          <a:xfrm>
            <a:off x="2218500" y="1372950"/>
            <a:ext cx="1404900" cy="23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225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69"/>
          <p:cNvSpPr txBox="1"/>
          <p:nvPr/>
        </p:nvSpPr>
        <p:spPr>
          <a:xfrm flipH="1">
            <a:off x="5438588" y="3884650"/>
            <a:ext cx="463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225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0" name="Google Shape;910;p69"/>
          <p:cNvSpPr txBox="1"/>
          <p:nvPr/>
        </p:nvSpPr>
        <p:spPr>
          <a:xfrm flipH="1">
            <a:off x="5964980" y="3884650"/>
            <a:ext cx="499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15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69"/>
          <p:cNvSpPr txBox="1"/>
          <p:nvPr/>
        </p:nvSpPr>
        <p:spPr>
          <a:xfrm rot="2354057">
            <a:off x="2197422" y="1837429"/>
            <a:ext cx="789732" cy="2382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2" name="Google Shape;912;p69"/>
          <p:cNvCxnSpPr/>
          <p:nvPr/>
        </p:nvCxnSpPr>
        <p:spPr>
          <a:xfrm rot="-8469264">
            <a:off x="1816392" y="2058333"/>
            <a:ext cx="138706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70"/>
          <p:cNvSpPr txBox="1"/>
          <p:nvPr/>
        </p:nvSpPr>
        <p:spPr>
          <a:xfrm>
            <a:off x="402900" y="1869333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 darteed, 169 waa wadarta 144 iyo bedka (area) labajibbaaranaha 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169 = 144 + bedka (area) labajibbaaranaha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ka yimid dhinacyada saddex-xagalka</a:t>
            </a:r>
            <a:endParaRPr/>
          </a:p>
        </p:txBody>
      </p:sp>
      <p:sp>
        <p:nvSpPr>
          <p:cNvPr id="919" name="Google Shape;919;p70"/>
          <p:cNvSpPr/>
          <p:nvPr/>
        </p:nvSpPr>
        <p:spPr>
          <a:xfrm flipH="1">
            <a:off x="6160500" y="2548568"/>
            <a:ext cx="1063800" cy="1063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0"/>
          <p:cNvSpPr/>
          <p:nvPr/>
        </p:nvSpPr>
        <p:spPr>
          <a:xfrm flipH="1" rot="-2350764">
            <a:off x="5571441" y="891468"/>
            <a:ext cx="1374276" cy="1374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0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0"/>
          <p:cNvSpPr/>
          <p:nvPr/>
        </p:nvSpPr>
        <p:spPr>
          <a:xfrm flipH="1" rot="10800000">
            <a:off x="6979462" y="2303765"/>
            <a:ext cx="244800" cy="2448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0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4" name="Google Shape;924;p70"/>
          <p:cNvCxnSpPr/>
          <p:nvPr/>
        </p:nvCxnSpPr>
        <p:spPr>
          <a:xfrm rot="-2330736">
            <a:off x="5950246" y="2058333"/>
            <a:ext cx="138706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925" name="Google Shape;925;p70"/>
          <p:cNvGrpSpPr/>
          <p:nvPr/>
        </p:nvGrpSpPr>
        <p:grpSpPr>
          <a:xfrm flipH="1" rot="-18980">
            <a:off x="6161082" y="2645746"/>
            <a:ext cx="1063643" cy="246367"/>
            <a:chOff x="6353075" y="4549793"/>
            <a:chExt cx="1174500" cy="459984"/>
          </a:xfrm>
        </p:grpSpPr>
        <p:cxnSp>
          <p:nvCxnSpPr>
            <p:cNvPr id="926" name="Google Shape;926;p70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27" name="Google Shape;927;p70"/>
            <p:cNvSpPr txBox="1"/>
            <p:nvPr/>
          </p:nvSpPr>
          <p:spPr>
            <a:xfrm rot="3132">
              <a:off x="6445372" y="4600427"/>
              <a:ext cx="987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8" name="Google Shape;928;p70"/>
          <p:cNvGrpSpPr/>
          <p:nvPr/>
        </p:nvGrpSpPr>
        <p:grpSpPr>
          <a:xfrm flipH="1" rot="-5419208">
            <a:off x="7163548" y="1848816"/>
            <a:ext cx="882885" cy="545620"/>
            <a:chOff x="6353075" y="4549793"/>
            <a:chExt cx="1174500" cy="1018708"/>
          </a:xfrm>
        </p:grpSpPr>
        <p:cxnSp>
          <p:nvCxnSpPr>
            <p:cNvPr id="929" name="Google Shape;929;p70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30" name="Google Shape;930;p70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31" name="Google Shape;931;p70"/>
          <p:cNvGrpSpPr/>
          <p:nvPr/>
        </p:nvGrpSpPr>
        <p:grpSpPr>
          <a:xfrm flipH="1">
            <a:off x="7224712" y="1679938"/>
            <a:ext cx="1641504" cy="882935"/>
            <a:chOff x="4094878" y="2119780"/>
            <a:chExt cx="2150254" cy="1156583"/>
          </a:xfrm>
        </p:grpSpPr>
        <p:grpSp>
          <p:nvGrpSpPr>
            <p:cNvPr id="932" name="Google Shape;932;p70"/>
            <p:cNvGrpSpPr/>
            <p:nvPr/>
          </p:nvGrpSpPr>
          <p:grpSpPr>
            <a:xfrm rot="5419203">
              <a:off x="3968957" y="2249092"/>
              <a:ext cx="1156431" cy="898128"/>
              <a:chOff x="6353075" y="4549793"/>
              <a:chExt cx="1174500" cy="1280114"/>
            </a:xfrm>
          </p:grpSpPr>
          <p:cxnSp>
            <p:nvCxnSpPr>
              <p:cNvPr id="933" name="Google Shape;933;p70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934" name="Google Shape;934;p70"/>
              <p:cNvSpPr txBox="1"/>
              <p:nvPr/>
            </p:nvSpPr>
            <p:spPr>
              <a:xfrm rot="-5387255">
                <a:off x="6332249" y="5100901"/>
                <a:ext cx="1213808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a cm</a:t>
                </a: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35" name="Google Shape;935;p70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6" name="Google Shape;936;p70"/>
          <p:cNvSpPr txBox="1"/>
          <p:nvPr/>
        </p:nvSpPr>
        <p:spPr>
          <a:xfrm flipH="1">
            <a:off x="6201399" y="3183084"/>
            <a:ext cx="9825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70"/>
          <p:cNvSpPr txBox="1"/>
          <p:nvPr/>
        </p:nvSpPr>
        <p:spPr>
          <a:xfrm flipH="1">
            <a:off x="5503850" y="1166700"/>
            <a:ext cx="14274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8" name="Google Shape;938;p70"/>
          <p:cNvSpPr txBox="1"/>
          <p:nvPr/>
        </p:nvSpPr>
        <p:spPr>
          <a:xfrm flipH="1" rot="-2354057">
            <a:off x="6165798" y="1846317"/>
            <a:ext cx="789732" cy="2188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70"/>
          <p:cNvSpPr txBox="1"/>
          <p:nvPr/>
        </p:nvSpPr>
        <p:spPr>
          <a:xfrm>
            <a:off x="402900" y="7563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Halka, saddex-xagalkan, bedka (area) labajibbaaranaha ka yimid hypotenuse waa la yaqaan.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0" name="Google Shape;940;p70"/>
          <p:cNvCxnSpPr/>
          <p:nvPr/>
        </p:nvCxnSpPr>
        <p:spPr>
          <a:xfrm>
            <a:off x="4230950" y="1216750"/>
            <a:ext cx="1521000" cy="159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1" name="Google Shape;941;p70"/>
          <p:cNvSpPr txBox="1"/>
          <p:nvPr/>
        </p:nvSpPr>
        <p:spPr>
          <a:xfrm>
            <a:off x="4938025" y="3915975"/>
            <a:ext cx="3928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Labajibbaaranahan wuxuu ka yimid mid ka mid ah dhinacyada gaagaaban ee saddex-xagalka.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2" name="Google Shape;942;p70"/>
          <p:cNvCxnSpPr/>
          <p:nvPr/>
        </p:nvCxnSpPr>
        <p:spPr>
          <a:xfrm flipH="1" rot="10800000">
            <a:off x="7547875" y="2398875"/>
            <a:ext cx="98400" cy="15744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3" name="Google Shape;943;p70"/>
          <p:cNvSpPr txBox="1"/>
          <p:nvPr/>
        </p:nvSpPr>
        <p:spPr>
          <a:xfrm>
            <a:off x="7225325" y="1833025"/>
            <a:ext cx="877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labajibbaaranaha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4" name="Google Shape;944;p70"/>
          <p:cNvGrpSpPr/>
          <p:nvPr/>
        </p:nvGrpSpPr>
        <p:grpSpPr>
          <a:xfrm>
            <a:off x="1490481" y="3115125"/>
            <a:ext cx="2978950" cy="1736650"/>
            <a:chOff x="2785881" y="3115125"/>
            <a:chExt cx="2978950" cy="1736650"/>
          </a:xfrm>
        </p:grpSpPr>
        <p:pic>
          <p:nvPicPr>
            <p:cNvPr id="945" name="Google Shape;945;p7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10532" y="3761425"/>
              <a:ext cx="564900" cy="813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6" name="Google Shape;946;p70"/>
            <p:cNvSpPr txBox="1"/>
            <p:nvPr/>
          </p:nvSpPr>
          <p:spPr>
            <a:xfrm>
              <a:off x="2785881" y="4574575"/>
              <a:ext cx="81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Saciid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47" name="Google Shape;947;p70"/>
            <p:cNvPicPr preferRelativeResize="0"/>
            <p:nvPr/>
          </p:nvPicPr>
          <p:blipFill rotWithShape="1">
            <a:blip r:embed="rId4">
              <a:alphaModFix/>
            </a:blip>
            <a:srcRect b="4760" l="40550" r="0" t="13015"/>
            <a:stretch/>
          </p:blipFill>
          <p:spPr>
            <a:xfrm>
              <a:off x="3484280" y="3115125"/>
              <a:ext cx="2280550" cy="1149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8" name="Google Shape;948;p70"/>
            <p:cNvSpPr txBox="1"/>
            <p:nvPr/>
          </p:nvSpPr>
          <p:spPr>
            <a:xfrm>
              <a:off x="3652345" y="3200960"/>
              <a:ext cx="20838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Marka, sideen u heli karaa bedka (area) labajibbaaranaha A?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71"/>
          <p:cNvSpPr txBox="1"/>
          <p:nvPr/>
        </p:nvSpPr>
        <p:spPr>
          <a:xfrm>
            <a:off x="402900" y="657200"/>
            <a:ext cx="5083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 darteed, 169 waa wadarta 144 iyo bedka (area) labajibbaaranaha 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= 144 + bedka (area) labajibbaaranaha A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169 − 144 = 144 + bedka (area) labajibbaaranaha A − 144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ka yimid dhinacyada saddex-xagalka</a:t>
            </a:r>
            <a:endParaRPr/>
          </a:p>
        </p:txBody>
      </p:sp>
      <p:sp>
        <p:nvSpPr>
          <p:cNvPr id="955" name="Google Shape;955;p71"/>
          <p:cNvSpPr/>
          <p:nvPr/>
        </p:nvSpPr>
        <p:spPr>
          <a:xfrm flipH="1">
            <a:off x="6160500" y="2548568"/>
            <a:ext cx="1063800" cy="1063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1"/>
          <p:cNvSpPr/>
          <p:nvPr/>
        </p:nvSpPr>
        <p:spPr>
          <a:xfrm flipH="1" rot="-2350764">
            <a:off x="5571441" y="891468"/>
            <a:ext cx="1374276" cy="1374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1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71"/>
          <p:cNvSpPr/>
          <p:nvPr/>
        </p:nvSpPr>
        <p:spPr>
          <a:xfrm flipH="1" rot="10800000">
            <a:off x="6979462" y="2303765"/>
            <a:ext cx="244800" cy="2448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71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0" name="Google Shape;960;p71"/>
          <p:cNvCxnSpPr/>
          <p:nvPr/>
        </p:nvCxnSpPr>
        <p:spPr>
          <a:xfrm rot="-2330736">
            <a:off x="5950246" y="2058333"/>
            <a:ext cx="138706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961" name="Google Shape;961;p71"/>
          <p:cNvGrpSpPr/>
          <p:nvPr/>
        </p:nvGrpSpPr>
        <p:grpSpPr>
          <a:xfrm flipH="1" rot="-18980">
            <a:off x="6161082" y="2645746"/>
            <a:ext cx="1063643" cy="246367"/>
            <a:chOff x="6353075" y="4549793"/>
            <a:chExt cx="1174500" cy="459984"/>
          </a:xfrm>
        </p:grpSpPr>
        <p:cxnSp>
          <p:nvCxnSpPr>
            <p:cNvPr id="962" name="Google Shape;962;p7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63" name="Google Shape;963;p71"/>
            <p:cNvSpPr txBox="1"/>
            <p:nvPr/>
          </p:nvSpPr>
          <p:spPr>
            <a:xfrm rot="3132">
              <a:off x="6445372" y="4600427"/>
              <a:ext cx="987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4" name="Google Shape;964;p71"/>
          <p:cNvGrpSpPr/>
          <p:nvPr/>
        </p:nvGrpSpPr>
        <p:grpSpPr>
          <a:xfrm flipH="1" rot="-5419208">
            <a:off x="7163548" y="1848816"/>
            <a:ext cx="882885" cy="545620"/>
            <a:chOff x="6353075" y="4549793"/>
            <a:chExt cx="1174500" cy="1018708"/>
          </a:xfrm>
        </p:grpSpPr>
        <p:cxnSp>
          <p:nvCxnSpPr>
            <p:cNvPr id="965" name="Google Shape;965;p7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66" name="Google Shape;966;p71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7" name="Google Shape;967;p71"/>
          <p:cNvGrpSpPr/>
          <p:nvPr/>
        </p:nvGrpSpPr>
        <p:grpSpPr>
          <a:xfrm flipH="1">
            <a:off x="7224712" y="1679938"/>
            <a:ext cx="1641504" cy="882935"/>
            <a:chOff x="4094878" y="2119780"/>
            <a:chExt cx="2150254" cy="1156583"/>
          </a:xfrm>
        </p:grpSpPr>
        <p:grpSp>
          <p:nvGrpSpPr>
            <p:cNvPr id="968" name="Google Shape;968;p71"/>
            <p:cNvGrpSpPr/>
            <p:nvPr/>
          </p:nvGrpSpPr>
          <p:grpSpPr>
            <a:xfrm rot="5419203">
              <a:off x="3968957" y="2249092"/>
              <a:ext cx="1156431" cy="898128"/>
              <a:chOff x="6353075" y="4549793"/>
              <a:chExt cx="1174500" cy="1280114"/>
            </a:xfrm>
          </p:grpSpPr>
          <p:cxnSp>
            <p:nvCxnSpPr>
              <p:cNvPr id="969" name="Google Shape;969;p71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970" name="Google Shape;970;p71"/>
              <p:cNvSpPr txBox="1"/>
              <p:nvPr/>
            </p:nvSpPr>
            <p:spPr>
              <a:xfrm rot="-5387255">
                <a:off x="6332249" y="5100901"/>
                <a:ext cx="1213808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a cm</a:t>
                </a: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71" name="Google Shape;971;p71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2" name="Google Shape;972;p71"/>
          <p:cNvSpPr txBox="1"/>
          <p:nvPr/>
        </p:nvSpPr>
        <p:spPr>
          <a:xfrm flipH="1">
            <a:off x="6201399" y="3183084"/>
            <a:ext cx="9825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1"/>
          <p:cNvSpPr txBox="1"/>
          <p:nvPr/>
        </p:nvSpPr>
        <p:spPr>
          <a:xfrm flipH="1">
            <a:off x="5503850" y="1166700"/>
            <a:ext cx="14274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1"/>
          <p:cNvSpPr txBox="1"/>
          <p:nvPr/>
        </p:nvSpPr>
        <p:spPr>
          <a:xfrm flipH="1" rot="-2354057">
            <a:off x="6165798" y="1846317"/>
            <a:ext cx="789732" cy="2188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1"/>
          <p:cNvSpPr txBox="1"/>
          <p:nvPr/>
        </p:nvSpPr>
        <p:spPr>
          <a:xfrm>
            <a:off x="7225325" y="1833025"/>
            <a:ext cx="877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saddexagal A (square 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1"/>
          <p:cNvSpPr/>
          <p:nvPr/>
        </p:nvSpPr>
        <p:spPr>
          <a:xfrm>
            <a:off x="1755975" y="1458713"/>
            <a:ext cx="490800" cy="32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1"/>
          <p:cNvSpPr txBox="1"/>
          <p:nvPr/>
        </p:nvSpPr>
        <p:spPr>
          <a:xfrm>
            <a:off x="-319877" y="2285075"/>
            <a:ext cx="4970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169 − 144 = bedka saddexagalka A (area of square A)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1"/>
          <p:cNvSpPr txBox="1"/>
          <p:nvPr/>
        </p:nvSpPr>
        <p:spPr>
          <a:xfrm>
            <a:off x="515836" y="2703850"/>
            <a:ext cx="4970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 = bedka saddexagalka A (area of square A)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1"/>
          <p:cNvSpPr txBox="1"/>
          <p:nvPr/>
        </p:nvSpPr>
        <p:spPr>
          <a:xfrm>
            <a:off x="515825" y="3381050"/>
            <a:ext cx="5180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Bedka mid ka mid ah saddexagallada (squares) ee dhinaca gaaban ee saddexagalka waxaa laga helaa kala-goyn, ama helista farqiga, u dhexeeya bedka labada saddexagal ee kale.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1"/>
          <p:cNvSpPr txBox="1"/>
          <p:nvPr/>
        </p:nvSpPr>
        <p:spPr>
          <a:xfrm>
            <a:off x="7253100" y="1813450"/>
            <a:ext cx="821700" cy="55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72"/>
          <p:cNvSpPr txBox="1"/>
          <p:nvPr/>
        </p:nvSpPr>
        <p:spPr>
          <a:xfrm>
            <a:off x="402900" y="6572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 darteed, 169 waa wadarta 144 iyo bedka saddexagalka 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= 144 + bedka saddexagalka A (area of square 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Saddexagallo (Squares) ka yimid dhinacyada saddexagal</a:t>
            </a:r>
            <a:endParaRPr/>
          </a:p>
        </p:txBody>
      </p:sp>
      <p:sp>
        <p:nvSpPr>
          <p:cNvPr id="987" name="Google Shape;987;p72"/>
          <p:cNvSpPr/>
          <p:nvPr/>
        </p:nvSpPr>
        <p:spPr>
          <a:xfrm flipH="1">
            <a:off x="6160500" y="2548568"/>
            <a:ext cx="1063800" cy="10638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2"/>
          <p:cNvSpPr/>
          <p:nvPr/>
        </p:nvSpPr>
        <p:spPr>
          <a:xfrm flipH="1" rot="-2350764">
            <a:off x="5571441" y="891468"/>
            <a:ext cx="1374276" cy="1374276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2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72"/>
          <p:cNvSpPr/>
          <p:nvPr/>
        </p:nvSpPr>
        <p:spPr>
          <a:xfrm flipH="1" rot="10800000">
            <a:off x="6979462" y="2303765"/>
            <a:ext cx="244800" cy="2448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72"/>
          <p:cNvSpPr/>
          <p:nvPr/>
        </p:nvSpPr>
        <p:spPr>
          <a:xfrm flipH="1">
            <a:off x="6160505" y="1680342"/>
            <a:ext cx="1063800" cy="868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2" name="Google Shape;992;p72"/>
          <p:cNvCxnSpPr/>
          <p:nvPr/>
        </p:nvCxnSpPr>
        <p:spPr>
          <a:xfrm rot="-2330736">
            <a:off x="5950246" y="2058333"/>
            <a:ext cx="138706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993" name="Google Shape;993;p72"/>
          <p:cNvGrpSpPr/>
          <p:nvPr/>
        </p:nvGrpSpPr>
        <p:grpSpPr>
          <a:xfrm flipH="1" rot="-18980">
            <a:off x="6161082" y="2645746"/>
            <a:ext cx="1063643" cy="246367"/>
            <a:chOff x="6353075" y="4549793"/>
            <a:chExt cx="1174500" cy="459984"/>
          </a:xfrm>
        </p:grpSpPr>
        <p:cxnSp>
          <p:nvCxnSpPr>
            <p:cNvPr id="994" name="Google Shape;994;p72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95" name="Google Shape;995;p72"/>
            <p:cNvSpPr txBox="1"/>
            <p:nvPr/>
          </p:nvSpPr>
          <p:spPr>
            <a:xfrm rot="3132">
              <a:off x="6445372" y="4600427"/>
              <a:ext cx="987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6" name="Google Shape;996;p72"/>
          <p:cNvGrpSpPr/>
          <p:nvPr/>
        </p:nvGrpSpPr>
        <p:grpSpPr>
          <a:xfrm flipH="1" rot="-5419208">
            <a:off x="7163548" y="1848816"/>
            <a:ext cx="882885" cy="545620"/>
            <a:chOff x="6353075" y="4549793"/>
            <a:chExt cx="1174500" cy="1018708"/>
          </a:xfrm>
        </p:grpSpPr>
        <p:cxnSp>
          <p:nvCxnSpPr>
            <p:cNvPr id="997" name="Google Shape;997;p72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98" name="Google Shape;998;p72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9" name="Google Shape;999;p72"/>
          <p:cNvGrpSpPr/>
          <p:nvPr/>
        </p:nvGrpSpPr>
        <p:grpSpPr>
          <a:xfrm flipH="1">
            <a:off x="7224712" y="1679938"/>
            <a:ext cx="1641504" cy="882935"/>
            <a:chOff x="4094878" y="2119780"/>
            <a:chExt cx="2150254" cy="1156583"/>
          </a:xfrm>
        </p:grpSpPr>
        <p:grpSp>
          <p:nvGrpSpPr>
            <p:cNvPr id="1000" name="Google Shape;1000;p72"/>
            <p:cNvGrpSpPr/>
            <p:nvPr/>
          </p:nvGrpSpPr>
          <p:grpSpPr>
            <a:xfrm rot="5419203">
              <a:off x="3968957" y="2249092"/>
              <a:ext cx="1156431" cy="898128"/>
              <a:chOff x="6353075" y="4549793"/>
              <a:chExt cx="1174500" cy="1280114"/>
            </a:xfrm>
          </p:grpSpPr>
          <p:cxnSp>
            <p:nvCxnSpPr>
              <p:cNvPr id="1001" name="Google Shape;1001;p72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002" name="Google Shape;1002;p72"/>
              <p:cNvSpPr txBox="1"/>
              <p:nvPr/>
            </p:nvSpPr>
            <p:spPr>
              <a:xfrm rot="-5387255">
                <a:off x="6332249" y="5100901"/>
                <a:ext cx="1213808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a cm</a:t>
                </a: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03" name="Google Shape;1003;p72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04" name="Google Shape;1004;p72"/>
          <p:cNvSpPr txBox="1"/>
          <p:nvPr/>
        </p:nvSpPr>
        <p:spPr>
          <a:xfrm flipH="1">
            <a:off x="6201399" y="3183084"/>
            <a:ext cx="9825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2"/>
          <p:cNvSpPr txBox="1"/>
          <p:nvPr/>
        </p:nvSpPr>
        <p:spPr>
          <a:xfrm flipH="1">
            <a:off x="5503850" y="1166700"/>
            <a:ext cx="14274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2"/>
          <p:cNvSpPr txBox="1"/>
          <p:nvPr/>
        </p:nvSpPr>
        <p:spPr>
          <a:xfrm flipH="1" rot="-2354057">
            <a:off x="6165798" y="1846317"/>
            <a:ext cx="789732" cy="2188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2"/>
          <p:cNvSpPr txBox="1"/>
          <p:nvPr/>
        </p:nvSpPr>
        <p:spPr>
          <a:xfrm>
            <a:off x="7225325" y="1833025"/>
            <a:ext cx="877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A (square 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2"/>
          <p:cNvSpPr/>
          <p:nvPr/>
        </p:nvSpPr>
        <p:spPr>
          <a:xfrm>
            <a:off x="1755975" y="1458713"/>
            <a:ext cx="490800" cy="32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2"/>
          <p:cNvSpPr txBox="1"/>
          <p:nvPr/>
        </p:nvSpPr>
        <p:spPr>
          <a:xfrm>
            <a:off x="1666050" y="1793925"/>
            <a:ext cx="67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− 144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2"/>
          <p:cNvSpPr txBox="1"/>
          <p:nvPr/>
        </p:nvSpPr>
        <p:spPr>
          <a:xfrm>
            <a:off x="884850" y="1793925"/>
            <a:ext cx="67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− 144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72"/>
          <p:cNvSpPr txBox="1"/>
          <p:nvPr/>
        </p:nvSpPr>
        <p:spPr>
          <a:xfrm>
            <a:off x="-319877" y="2285075"/>
            <a:ext cx="4970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169 − 144 = bedka (area) laba jibaaran A (square A)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72"/>
          <p:cNvSpPr txBox="1"/>
          <p:nvPr/>
        </p:nvSpPr>
        <p:spPr>
          <a:xfrm>
            <a:off x="515836" y="2703850"/>
            <a:ext cx="4970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 = bedka (area) laba jibaaran A (square A)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72"/>
          <p:cNvSpPr txBox="1"/>
          <p:nvPr/>
        </p:nvSpPr>
        <p:spPr>
          <a:xfrm>
            <a:off x="515825" y="3381050"/>
            <a:ext cx="5180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dhinacaas gaaban ee saddex-xagalka waxaa loo helaa si la mid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4" name="Google Shape;1014;p72"/>
          <p:cNvSpPr txBox="1"/>
          <p:nvPr/>
        </p:nvSpPr>
        <p:spPr>
          <a:xfrm>
            <a:off x="7253100" y="1813450"/>
            <a:ext cx="821700" cy="55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015" name="Google Shape;1015;p72" title="the square root of"/>
          <p:cNvPicPr preferRelativeResize="0"/>
          <p:nvPr/>
        </p:nvPicPr>
        <p:blipFill rotWithShape="1">
          <a:blip r:embed="rId3">
            <a:alphaModFix/>
          </a:blip>
          <a:srcRect b="0" l="0" r="68252" t="0"/>
          <a:stretch/>
        </p:blipFill>
        <p:spPr>
          <a:xfrm>
            <a:off x="1604600" y="4058250"/>
            <a:ext cx="427850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72"/>
          <p:cNvSpPr txBox="1"/>
          <p:nvPr/>
        </p:nvSpPr>
        <p:spPr>
          <a:xfrm flipH="1">
            <a:off x="1760713" y="4064800"/>
            <a:ext cx="463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2"/>
          <p:cNvSpPr txBox="1"/>
          <p:nvPr/>
        </p:nvSpPr>
        <p:spPr>
          <a:xfrm flipH="1">
            <a:off x="2134705" y="4064800"/>
            <a:ext cx="499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2"/>
          <p:cNvSpPr txBox="1"/>
          <p:nvPr/>
        </p:nvSpPr>
        <p:spPr>
          <a:xfrm flipH="1" rot="-17450">
            <a:off x="8218214" y="2044087"/>
            <a:ext cx="650108" cy="18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73"/>
          <p:cNvSpPr/>
          <p:nvPr/>
        </p:nvSpPr>
        <p:spPr>
          <a:xfrm rot="2700000">
            <a:off x="5243315" y="2776825"/>
            <a:ext cx="1415769" cy="141576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jibaarannada (Squares) dhinacyada saddex-xagalka</a:t>
            </a:r>
            <a:endParaRPr/>
          </a:p>
        </p:txBody>
      </p:sp>
      <p:sp>
        <p:nvSpPr>
          <p:cNvPr id="1025" name="Google Shape;1025;p73"/>
          <p:cNvSpPr/>
          <p:nvPr/>
        </p:nvSpPr>
        <p:spPr>
          <a:xfrm rot="2700000">
            <a:off x="5454174" y="1283706"/>
            <a:ext cx="994051" cy="99405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73"/>
          <p:cNvSpPr/>
          <p:nvPr/>
        </p:nvSpPr>
        <p:spPr>
          <a:xfrm rot="2700000">
            <a:off x="6095301" y="2135699"/>
            <a:ext cx="1415769" cy="994051"/>
          </a:xfrm>
          <a:prstGeom prst="rtTriangle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7" name="Google Shape;1027;p73"/>
          <p:cNvGrpSpPr/>
          <p:nvPr/>
        </p:nvGrpSpPr>
        <p:grpSpPr>
          <a:xfrm rot="2719363">
            <a:off x="4540549" y="4016260"/>
            <a:ext cx="1415521" cy="324446"/>
            <a:chOff x="6353075" y="4549793"/>
            <a:chExt cx="1174500" cy="462443"/>
          </a:xfrm>
        </p:grpSpPr>
        <p:cxnSp>
          <p:nvCxnSpPr>
            <p:cNvPr id="1028" name="Google Shape;1028;p73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29" name="Google Shape;1029;p73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0" name="Google Shape;1030;p73"/>
          <p:cNvSpPr txBox="1"/>
          <p:nvPr/>
        </p:nvSpPr>
        <p:spPr>
          <a:xfrm>
            <a:off x="5504228" y="1628065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73"/>
          <p:cNvSpPr txBox="1"/>
          <p:nvPr/>
        </p:nvSpPr>
        <p:spPr>
          <a:xfrm>
            <a:off x="5387926" y="3339100"/>
            <a:ext cx="11265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1600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73"/>
          <p:cNvSpPr/>
          <p:nvPr/>
        </p:nvSpPr>
        <p:spPr>
          <a:xfrm rot="4805805">
            <a:off x="6790340" y="1618570"/>
            <a:ext cx="1730383" cy="173038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3" name="Google Shape;1033;p73"/>
          <p:cNvGrpSpPr/>
          <p:nvPr/>
        </p:nvGrpSpPr>
        <p:grpSpPr>
          <a:xfrm>
            <a:off x="5954117" y="1780725"/>
            <a:ext cx="1704000" cy="1704000"/>
            <a:chOff x="9144011" y="3578350"/>
            <a:chExt cx="1704000" cy="1704000"/>
          </a:xfrm>
        </p:grpSpPr>
        <p:sp>
          <p:nvSpPr>
            <p:cNvPr id="1034" name="Google Shape;1034;p73"/>
            <p:cNvSpPr/>
            <p:nvPr/>
          </p:nvSpPr>
          <p:spPr>
            <a:xfrm rot="2700000">
              <a:off x="9210440" y="4119198"/>
              <a:ext cx="320744" cy="320744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5" name="Google Shape;1035;p73"/>
            <p:cNvSpPr/>
            <p:nvPr/>
          </p:nvSpPr>
          <p:spPr>
            <a:xfrm rot="2700000">
              <a:off x="9288126" y="3933324"/>
              <a:ext cx="1415769" cy="994051"/>
            </a:xfrm>
            <a:prstGeom prst="rtTriangl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6" name="Google Shape;1036;p73"/>
          <p:cNvGrpSpPr/>
          <p:nvPr/>
        </p:nvGrpSpPr>
        <p:grpSpPr>
          <a:xfrm rot="8119246">
            <a:off x="4877187" y="1067192"/>
            <a:ext cx="1023603" cy="324343"/>
            <a:chOff x="6353075" y="4549793"/>
            <a:chExt cx="1174500" cy="462296"/>
          </a:xfrm>
        </p:grpSpPr>
        <p:cxnSp>
          <p:nvCxnSpPr>
            <p:cNvPr id="1037" name="Google Shape;1037;p73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38" name="Google Shape;1038;p73"/>
            <p:cNvSpPr txBox="1"/>
            <p:nvPr/>
          </p:nvSpPr>
          <p:spPr>
            <a:xfrm rot="-10793921">
              <a:off x="6600412" y="4672489"/>
              <a:ext cx="678601" cy="3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b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9" name="Google Shape;1039;p73"/>
          <p:cNvGrpSpPr/>
          <p:nvPr/>
        </p:nvGrpSpPr>
        <p:grpSpPr>
          <a:xfrm rot="-592305">
            <a:off x="6994524" y="3440732"/>
            <a:ext cx="1745548" cy="324487"/>
            <a:chOff x="6353075" y="4549793"/>
            <a:chExt cx="1174500" cy="462443"/>
          </a:xfrm>
        </p:grpSpPr>
        <p:cxnSp>
          <p:nvCxnSpPr>
            <p:cNvPr id="1040" name="Google Shape;1040;p73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41" name="Google Shape;1041;p73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42" name="Google Shape;1042;p73"/>
          <p:cNvSpPr txBox="1"/>
          <p:nvPr/>
        </p:nvSpPr>
        <p:spPr>
          <a:xfrm>
            <a:off x="7043201" y="233120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1681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73"/>
          <p:cNvSpPr txBox="1"/>
          <p:nvPr/>
        </p:nvSpPr>
        <p:spPr>
          <a:xfrm>
            <a:off x="402900" y="6572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Xisaabintaas (calculation) kee ayaa helaya bedka (area) laba jibaaran B (square B)?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44" name="Google Shape;1044;p73"/>
          <p:cNvGrpSpPr/>
          <p:nvPr/>
        </p:nvGrpSpPr>
        <p:grpSpPr>
          <a:xfrm>
            <a:off x="659549" y="1373545"/>
            <a:ext cx="317800" cy="317800"/>
            <a:chOff x="1020916" y="1442088"/>
            <a:chExt cx="457200" cy="457200"/>
          </a:xfrm>
        </p:grpSpPr>
        <p:pic>
          <p:nvPicPr>
            <p:cNvPr id="1045" name="Google Shape;1045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6" name="Google Shape;1046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47" name="Google Shape;1047;p73"/>
          <p:cNvSpPr txBox="1"/>
          <p:nvPr/>
        </p:nvSpPr>
        <p:spPr>
          <a:xfrm>
            <a:off x="411480" y="4192840"/>
            <a:ext cx="174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1681 + 1600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48" name="Google Shape;1048;p73"/>
          <p:cNvGrpSpPr/>
          <p:nvPr/>
        </p:nvGrpSpPr>
        <p:grpSpPr>
          <a:xfrm>
            <a:off x="659549" y="2009570"/>
            <a:ext cx="317800" cy="317800"/>
            <a:chOff x="1020916" y="1442088"/>
            <a:chExt cx="457200" cy="457200"/>
          </a:xfrm>
        </p:grpSpPr>
        <p:pic>
          <p:nvPicPr>
            <p:cNvPr id="1049" name="Google Shape;1049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0" name="Google Shape;1050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1" name="Google Shape;1051;p73"/>
          <p:cNvSpPr txBox="1"/>
          <p:nvPr/>
        </p:nvSpPr>
        <p:spPr>
          <a:xfrm>
            <a:off x="2409912" y="4192840"/>
            <a:ext cx="2457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1681 − 1600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2" name="Google Shape;1052;p73"/>
          <p:cNvGrpSpPr/>
          <p:nvPr/>
        </p:nvGrpSpPr>
        <p:grpSpPr>
          <a:xfrm>
            <a:off x="659549" y="2645595"/>
            <a:ext cx="317800" cy="317800"/>
            <a:chOff x="1020916" y="1442088"/>
            <a:chExt cx="457200" cy="457200"/>
          </a:xfrm>
        </p:grpSpPr>
        <p:pic>
          <p:nvPicPr>
            <p:cNvPr id="1053" name="Google Shape;1053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4" name="Google Shape;1054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5" name="Google Shape;1055;p73"/>
          <p:cNvSpPr txBox="1"/>
          <p:nvPr/>
        </p:nvSpPr>
        <p:spPr>
          <a:xfrm>
            <a:off x="5122944" y="4192840"/>
            <a:ext cx="2457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41 + 40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6" name="Google Shape;1056;p73"/>
          <p:cNvGrpSpPr/>
          <p:nvPr/>
        </p:nvGrpSpPr>
        <p:grpSpPr>
          <a:xfrm>
            <a:off x="659549" y="3281620"/>
            <a:ext cx="317800" cy="317800"/>
            <a:chOff x="1020916" y="1442088"/>
            <a:chExt cx="457200" cy="457200"/>
          </a:xfrm>
        </p:grpSpPr>
        <p:pic>
          <p:nvPicPr>
            <p:cNvPr id="1057" name="Google Shape;1057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8" name="Google Shape;1058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9" name="Google Shape;1059;p73"/>
          <p:cNvSpPr txBox="1"/>
          <p:nvPr/>
        </p:nvSpPr>
        <p:spPr>
          <a:xfrm>
            <a:off x="411480" y="4467160"/>
            <a:ext cx="2457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41 − 40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0" name="Google Shape;1060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6158" y="19589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TextBox 1060"/>
          <p:cNvSpPr txBox="1"/>
          <p:nvPr/>
        </p:nvSpPr>
        <p:spPr>
          <a:xfrm>
            <a:off x="411480" y="39185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74"/>
          <p:cNvSpPr/>
          <p:nvPr/>
        </p:nvSpPr>
        <p:spPr>
          <a:xfrm rot="2700000">
            <a:off x="5243315" y="2776825"/>
            <a:ext cx="1415769" cy="141576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jibaarannada (Squares) dhinacyada saddex-xagalka</a:t>
            </a:r>
            <a:endParaRPr/>
          </a:p>
        </p:txBody>
      </p:sp>
      <p:sp>
        <p:nvSpPr>
          <p:cNvPr id="1067" name="Google Shape;1067;p74"/>
          <p:cNvSpPr/>
          <p:nvPr/>
        </p:nvSpPr>
        <p:spPr>
          <a:xfrm rot="2700000">
            <a:off x="5454174" y="1283706"/>
            <a:ext cx="994051" cy="99405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8" name="Google Shape;1068;p74"/>
          <p:cNvSpPr/>
          <p:nvPr/>
        </p:nvSpPr>
        <p:spPr>
          <a:xfrm rot="2700000">
            <a:off x="6095301" y="2135699"/>
            <a:ext cx="1415769" cy="994051"/>
          </a:xfrm>
          <a:prstGeom prst="rtTriangle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9" name="Google Shape;1069;p74"/>
          <p:cNvGrpSpPr/>
          <p:nvPr/>
        </p:nvGrpSpPr>
        <p:grpSpPr>
          <a:xfrm rot="2719363">
            <a:off x="4540549" y="4016260"/>
            <a:ext cx="1415521" cy="324446"/>
            <a:chOff x="6353075" y="4549793"/>
            <a:chExt cx="1174500" cy="462443"/>
          </a:xfrm>
        </p:grpSpPr>
        <p:cxnSp>
          <p:nvCxnSpPr>
            <p:cNvPr id="1070" name="Google Shape;1070;p74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71" name="Google Shape;1071;p74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72" name="Google Shape;1072;p74"/>
          <p:cNvSpPr txBox="1"/>
          <p:nvPr/>
        </p:nvSpPr>
        <p:spPr>
          <a:xfrm>
            <a:off x="5504228" y="1628065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74"/>
          <p:cNvSpPr txBox="1"/>
          <p:nvPr/>
        </p:nvSpPr>
        <p:spPr>
          <a:xfrm>
            <a:off x="5387926" y="3339100"/>
            <a:ext cx="11265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1600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74"/>
          <p:cNvSpPr/>
          <p:nvPr/>
        </p:nvSpPr>
        <p:spPr>
          <a:xfrm rot="4805805">
            <a:off x="6790340" y="1618570"/>
            <a:ext cx="1730383" cy="173038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5" name="Google Shape;1075;p74"/>
          <p:cNvGrpSpPr/>
          <p:nvPr/>
        </p:nvGrpSpPr>
        <p:grpSpPr>
          <a:xfrm>
            <a:off x="5954117" y="1780725"/>
            <a:ext cx="1704000" cy="1704000"/>
            <a:chOff x="9144011" y="3578350"/>
            <a:chExt cx="1704000" cy="1704000"/>
          </a:xfrm>
        </p:grpSpPr>
        <p:sp>
          <p:nvSpPr>
            <p:cNvPr id="1076" name="Google Shape;1076;p74"/>
            <p:cNvSpPr/>
            <p:nvPr/>
          </p:nvSpPr>
          <p:spPr>
            <a:xfrm rot="2700000">
              <a:off x="9210440" y="4119198"/>
              <a:ext cx="320744" cy="320744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7" name="Google Shape;1077;p74"/>
            <p:cNvSpPr/>
            <p:nvPr/>
          </p:nvSpPr>
          <p:spPr>
            <a:xfrm rot="2700000">
              <a:off x="9288126" y="3933324"/>
              <a:ext cx="1415769" cy="994051"/>
            </a:xfrm>
            <a:prstGeom prst="rtTriangl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78" name="Google Shape;1078;p74"/>
          <p:cNvGrpSpPr/>
          <p:nvPr/>
        </p:nvGrpSpPr>
        <p:grpSpPr>
          <a:xfrm rot="8119246">
            <a:off x="4877187" y="1067192"/>
            <a:ext cx="1023603" cy="324343"/>
            <a:chOff x="6353075" y="4549793"/>
            <a:chExt cx="1174500" cy="462296"/>
          </a:xfrm>
        </p:grpSpPr>
        <p:cxnSp>
          <p:nvCxnSpPr>
            <p:cNvPr id="1079" name="Google Shape;1079;p74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80" name="Google Shape;1080;p74"/>
            <p:cNvSpPr txBox="1"/>
            <p:nvPr/>
          </p:nvSpPr>
          <p:spPr>
            <a:xfrm rot="-10793921">
              <a:off x="6600412" y="4672489"/>
              <a:ext cx="678601" cy="3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b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1" name="Google Shape;1081;p74"/>
          <p:cNvGrpSpPr/>
          <p:nvPr/>
        </p:nvGrpSpPr>
        <p:grpSpPr>
          <a:xfrm rot="-592305">
            <a:off x="6994524" y="3440732"/>
            <a:ext cx="1745548" cy="324487"/>
            <a:chOff x="6353075" y="4549793"/>
            <a:chExt cx="1174500" cy="462443"/>
          </a:xfrm>
        </p:grpSpPr>
        <p:cxnSp>
          <p:nvCxnSpPr>
            <p:cNvPr id="1082" name="Google Shape;1082;p74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83" name="Google Shape;1083;p74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4" name="Google Shape;1084;p74"/>
          <p:cNvSpPr txBox="1"/>
          <p:nvPr/>
        </p:nvSpPr>
        <p:spPr>
          <a:xfrm>
            <a:off x="7043201" y="233120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1681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74"/>
          <p:cNvSpPr txBox="1"/>
          <p:nvPr/>
        </p:nvSpPr>
        <p:spPr>
          <a:xfrm>
            <a:off x="402900" y="6572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Dee qayb ka mid ah weedhahan ayaa kaa caawinaya in la fahmo sababta 1681 − 1600 ay tahay xisaabta saxda ah?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6" name="Google Shape;1086;p74"/>
          <p:cNvGrpSpPr/>
          <p:nvPr/>
        </p:nvGrpSpPr>
        <p:grpSpPr>
          <a:xfrm>
            <a:off x="659549" y="1906945"/>
            <a:ext cx="317800" cy="317800"/>
            <a:chOff x="1020916" y="1442088"/>
            <a:chExt cx="457200" cy="457200"/>
          </a:xfrm>
        </p:grpSpPr>
        <p:pic>
          <p:nvPicPr>
            <p:cNvPr id="1087" name="Google Shape;1087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8" name="Google Shape;1088;p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9" name="Google Shape;1089;p74"/>
          <p:cNvSpPr txBox="1"/>
          <p:nvPr/>
        </p:nvSpPr>
        <p:spPr>
          <a:xfrm>
            <a:off x="1059750" y="1927250"/>
            <a:ext cx="341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Labajibbaaranaha B waa labajibbaaranaha ka yimid hypotenuse (jifaarka) saddexagalka.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0" name="Google Shape;1090;p74"/>
          <p:cNvGrpSpPr/>
          <p:nvPr/>
        </p:nvGrpSpPr>
        <p:grpSpPr>
          <a:xfrm>
            <a:off x="659549" y="2964670"/>
            <a:ext cx="317800" cy="317800"/>
            <a:chOff x="1020916" y="1442088"/>
            <a:chExt cx="457200" cy="457200"/>
          </a:xfrm>
        </p:grpSpPr>
        <p:pic>
          <p:nvPicPr>
            <p:cNvPr id="1091" name="Google Shape;1091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2" name="Google Shape;1092;p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93" name="Google Shape;1093;p74"/>
          <p:cNvSpPr txBox="1"/>
          <p:nvPr/>
        </p:nvSpPr>
        <p:spPr>
          <a:xfrm>
            <a:off x="1059750" y="2984975"/>
            <a:ext cx="341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Labajibbaaranaha B waa labajibbaaranaha ka yimid dhinac gaaban oo saddexagalka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94" name="Google Shape;109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4808" y="3102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75"/>
          <p:cNvSpPr txBox="1"/>
          <p:nvPr/>
        </p:nvSpPr>
        <p:spPr>
          <a:xfrm>
            <a:off x="631500" y="2160000"/>
            <a:ext cx="331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81 = 9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0" name="Google Shape;1100;p75"/>
          <p:cNvSpPr/>
          <p:nvPr/>
        </p:nvSpPr>
        <p:spPr>
          <a:xfrm rot="2700000">
            <a:off x="5243315" y="2776825"/>
            <a:ext cx="1415769" cy="141576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ka yimid dhinacyada saddexagal</a:t>
            </a:r>
            <a:endParaRPr/>
          </a:p>
        </p:txBody>
      </p:sp>
      <p:sp>
        <p:nvSpPr>
          <p:cNvPr id="1102" name="Google Shape;1102;p75"/>
          <p:cNvSpPr/>
          <p:nvPr/>
        </p:nvSpPr>
        <p:spPr>
          <a:xfrm rot="2700000">
            <a:off x="5454174" y="1283706"/>
            <a:ext cx="994051" cy="99405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5"/>
          <p:cNvSpPr/>
          <p:nvPr/>
        </p:nvSpPr>
        <p:spPr>
          <a:xfrm rot="2700000">
            <a:off x="6095301" y="2135699"/>
            <a:ext cx="1415769" cy="994051"/>
          </a:xfrm>
          <a:prstGeom prst="rtTriangle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4" name="Google Shape;1104;p75"/>
          <p:cNvGrpSpPr/>
          <p:nvPr/>
        </p:nvGrpSpPr>
        <p:grpSpPr>
          <a:xfrm rot="2719363">
            <a:off x="4540549" y="4016260"/>
            <a:ext cx="1415521" cy="324446"/>
            <a:chOff x="6353075" y="4549793"/>
            <a:chExt cx="1174500" cy="462443"/>
          </a:xfrm>
        </p:grpSpPr>
        <p:cxnSp>
          <p:nvCxnSpPr>
            <p:cNvPr id="1105" name="Google Shape;1105;p75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06" name="Google Shape;1106;p75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07" name="Google Shape;1107;p75"/>
          <p:cNvSpPr txBox="1"/>
          <p:nvPr/>
        </p:nvSpPr>
        <p:spPr>
          <a:xfrm>
            <a:off x="5504228" y="1628065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75"/>
          <p:cNvSpPr txBox="1"/>
          <p:nvPr/>
        </p:nvSpPr>
        <p:spPr>
          <a:xfrm>
            <a:off x="5387926" y="3339100"/>
            <a:ext cx="11265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1600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75"/>
          <p:cNvSpPr/>
          <p:nvPr/>
        </p:nvSpPr>
        <p:spPr>
          <a:xfrm rot="4805805">
            <a:off x="6790340" y="1618570"/>
            <a:ext cx="1730383" cy="173038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0" name="Google Shape;1110;p75"/>
          <p:cNvGrpSpPr/>
          <p:nvPr/>
        </p:nvGrpSpPr>
        <p:grpSpPr>
          <a:xfrm>
            <a:off x="5954117" y="1780725"/>
            <a:ext cx="1704000" cy="1704000"/>
            <a:chOff x="9144011" y="3578350"/>
            <a:chExt cx="1704000" cy="1704000"/>
          </a:xfrm>
        </p:grpSpPr>
        <p:sp>
          <p:nvSpPr>
            <p:cNvPr id="1111" name="Google Shape;1111;p75"/>
            <p:cNvSpPr/>
            <p:nvPr/>
          </p:nvSpPr>
          <p:spPr>
            <a:xfrm rot="2700000">
              <a:off x="9210440" y="4119198"/>
              <a:ext cx="320744" cy="320744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2" name="Google Shape;1112;p75"/>
            <p:cNvSpPr/>
            <p:nvPr/>
          </p:nvSpPr>
          <p:spPr>
            <a:xfrm rot="2700000">
              <a:off x="9288126" y="3933324"/>
              <a:ext cx="1415769" cy="994051"/>
            </a:xfrm>
            <a:prstGeom prst="rtTriangle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3" name="Google Shape;1113;p75"/>
          <p:cNvGrpSpPr/>
          <p:nvPr/>
        </p:nvGrpSpPr>
        <p:grpSpPr>
          <a:xfrm rot="8119246">
            <a:off x="4877187" y="1067192"/>
            <a:ext cx="1023603" cy="324343"/>
            <a:chOff x="6353075" y="4549793"/>
            <a:chExt cx="1174500" cy="462296"/>
          </a:xfrm>
        </p:grpSpPr>
        <p:cxnSp>
          <p:nvCxnSpPr>
            <p:cNvPr id="1114" name="Google Shape;1114;p75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15" name="Google Shape;1115;p75"/>
            <p:cNvSpPr txBox="1"/>
            <p:nvPr/>
          </p:nvSpPr>
          <p:spPr>
            <a:xfrm rot="-10793921">
              <a:off x="6600412" y="4672489"/>
              <a:ext cx="678601" cy="3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b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6" name="Google Shape;1116;p75"/>
          <p:cNvGrpSpPr/>
          <p:nvPr/>
        </p:nvGrpSpPr>
        <p:grpSpPr>
          <a:xfrm rot="-592305">
            <a:off x="6994524" y="3440732"/>
            <a:ext cx="1745548" cy="324487"/>
            <a:chOff x="6353075" y="4549793"/>
            <a:chExt cx="1174500" cy="462443"/>
          </a:xfrm>
        </p:grpSpPr>
        <p:cxnSp>
          <p:nvCxnSpPr>
            <p:cNvPr id="1117" name="Google Shape;1117;p75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18" name="Google Shape;1118;p75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19" name="Google Shape;1119;p75"/>
          <p:cNvSpPr txBox="1"/>
          <p:nvPr/>
        </p:nvSpPr>
        <p:spPr>
          <a:xfrm>
            <a:off x="631500" y="1158950"/>
            <a:ext cx="4004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1681 − 1600 = 81 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Bedka labajibbaaranaha B waa 81 cm²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aseline="30000"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0" name="Google Shape;1120;p75"/>
          <p:cNvSpPr txBox="1"/>
          <p:nvPr/>
        </p:nvSpPr>
        <p:spPr>
          <a:xfrm>
            <a:off x="7043201" y="233120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1681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75"/>
          <p:cNvSpPr txBox="1"/>
          <p:nvPr/>
        </p:nvSpPr>
        <p:spPr>
          <a:xfrm>
            <a:off x="402900" y="657200"/>
            <a:ext cx="4248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dhererka dhinaca b, cm ahaan?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75"/>
          <p:cNvSpPr txBox="1"/>
          <p:nvPr/>
        </p:nvSpPr>
        <p:spPr>
          <a:xfrm>
            <a:off x="480375" y="2538150"/>
            <a:ext cx="3461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>b waa 9 cm dherer.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dhererka dhinaca ugu gaaban ee saddexagalka.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123" name="Google Shape;1123;p75" title="the square root of"/>
          <p:cNvPicPr preferRelativeResize="0"/>
          <p:nvPr/>
        </p:nvPicPr>
        <p:blipFill rotWithShape="1">
          <a:blip r:embed="rId3">
            <a:alphaModFix/>
          </a:blip>
          <a:srcRect b="0" l="0" r="68252" t="0"/>
          <a:stretch/>
        </p:blipFill>
        <p:spPr>
          <a:xfrm>
            <a:off x="480381" y="2144887"/>
            <a:ext cx="427850" cy="26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76"/>
          <p:cNvSpPr txBox="1"/>
          <p:nvPr/>
        </p:nvSpPr>
        <p:spPr>
          <a:xfrm>
            <a:off x="4483625" y="2360108"/>
            <a:ext cx="939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76"/>
          <p:cNvSpPr/>
          <p:nvPr/>
        </p:nvSpPr>
        <p:spPr>
          <a:xfrm>
            <a:off x="5943044" y="1640626"/>
            <a:ext cx="939600" cy="1860600"/>
          </a:xfrm>
          <a:prstGeom prst="rtTriangle">
            <a:avLst/>
          </a:prstGeom>
          <a:solidFill>
            <a:schemeClr val="lt1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0" name="Google Shape;1130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Squares (Squares) oo ka yimid dhinacyada saddex-xagal (triangle)</a:t>
            </a:r>
            <a:endParaRPr/>
          </a:p>
        </p:txBody>
      </p:sp>
      <p:sp>
        <p:nvSpPr>
          <p:cNvPr id="1131" name="Google Shape;1131;p76"/>
          <p:cNvSpPr txBox="1"/>
          <p:nvPr/>
        </p:nvSpPr>
        <p:spPr>
          <a:xfrm>
            <a:off x="402900" y="657200"/>
            <a:ext cx="3222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Ku dheji dhererka (length) ama bedka (area) maqan qiimihiisa (value) saxda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2" name="Google Shape;1132;p76"/>
          <p:cNvGrpSpPr/>
          <p:nvPr/>
        </p:nvGrpSpPr>
        <p:grpSpPr>
          <a:xfrm>
            <a:off x="4069575" y="689690"/>
            <a:ext cx="4685258" cy="3748471"/>
            <a:chOff x="4319999" y="255979"/>
            <a:chExt cx="5401497" cy="4321503"/>
          </a:xfrm>
        </p:grpSpPr>
        <p:sp>
          <p:nvSpPr>
            <p:cNvPr id="1133" name="Google Shape;1133;p76"/>
            <p:cNvSpPr/>
            <p:nvPr/>
          </p:nvSpPr>
          <p:spPr>
            <a:xfrm>
              <a:off x="4319999" y="1337481"/>
              <a:ext cx="2160000" cy="2160000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4" name="Google Shape;1134;p76"/>
            <p:cNvSpPr/>
            <p:nvPr/>
          </p:nvSpPr>
          <p:spPr>
            <a:xfrm>
              <a:off x="6479999" y="3497481"/>
              <a:ext cx="1080000" cy="1080000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5" name="Google Shape;1135;p76"/>
            <p:cNvSpPr/>
            <p:nvPr/>
          </p:nvSpPr>
          <p:spPr>
            <a:xfrm rot="3804188">
              <a:off x="6892934" y="668916"/>
              <a:ext cx="2415625" cy="2415625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6" name="Google Shape;1136;p76"/>
          <p:cNvSpPr/>
          <p:nvPr/>
        </p:nvSpPr>
        <p:spPr>
          <a:xfrm>
            <a:off x="5943038" y="3180523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76"/>
          <p:cNvSpPr/>
          <p:nvPr/>
        </p:nvSpPr>
        <p:spPr>
          <a:xfrm>
            <a:off x="5942407" y="1640626"/>
            <a:ext cx="939600" cy="1860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8" name="Google Shape;1138;p76"/>
          <p:cNvGrpSpPr/>
          <p:nvPr/>
        </p:nvGrpSpPr>
        <p:grpSpPr>
          <a:xfrm rot="19390">
            <a:off x="4069656" y="3614043"/>
            <a:ext cx="1853273" cy="324450"/>
            <a:chOff x="6353075" y="4549793"/>
            <a:chExt cx="1174500" cy="462443"/>
          </a:xfrm>
        </p:grpSpPr>
        <p:cxnSp>
          <p:nvCxnSpPr>
            <p:cNvPr id="1139" name="Google Shape;1139;p76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40" name="Google Shape;1140;p76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1" name="Google Shape;1141;p76"/>
          <p:cNvGrpSpPr/>
          <p:nvPr/>
        </p:nvGrpSpPr>
        <p:grpSpPr>
          <a:xfrm rot="-1576561">
            <a:off x="6913281" y="3130293"/>
            <a:ext cx="2072042" cy="324445"/>
            <a:chOff x="6353075" y="4549793"/>
            <a:chExt cx="1174500" cy="462443"/>
          </a:xfrm>
        </p:grpSpPr>
        <p:cxnSp>
          <p:nvCxnSpPr>
            <p:cNvPr id="1142" name="Google Shape;1142;p76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43" name="Google Shape;1143;p76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4" name="Google Shape;1144;p76"/>
          <p:cNvSpPr txBox="1"/>
          <p:nvPr/>
        </p:nvSpPr>
        <p:spPr>
          <a:xfrm>
            <a:off x="5922925" y="3798495"/>
            <a:ext cx="939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5" name="Google Shape;1145;p76"/>
          <p:cNvGrpSpPr/>
          <p:nvPr/>
        </p:nvGrpSpPr>
        <p:grpSpPr>
          <a:xfrm>
            <a:off x="6910687" y="2035846"/>
            <a:ext cx="320726" cy="320726"/>
            <a:chOff x="1020916" y="1442088"/>
            <a:chExt cx="457200" cy="457200"/>
          </a:xfrm>
        </p:grpSpPr>
        <p:pic>
          <p:nvPicPr>
            <p:cNvPr id="1146" name="Google Shape;1146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7" name="Google Shape;1147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8" name="Google Shape;1148;p76"/>
          <p:cNvSpPr txBox="1"/>
          <p:nvPr/>
        </p:nvSpPr>
        <p:spPr>
          <a:xfrm>
            <a:off x="6845825" y="1902908"/>
            <a:ext cx="939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9" name="Google Shape;1149;p76"/>
          <p:cNvGrpSpPr/>
          <p:nvPr/>
        </p:nvGrpSpPr>
        <p:grpSpPr>
          <a:xfrm>
            <a:off x="4617287" y="3663421"/>
            <a:ext cx="320726" cy="320726"/>
            <a:chOff x="1020916" y="1442088"/>
            <a:chExt cx="457200" cy="457200"/>
          </a:xfrm>
        </p:grpSpPr>
        <p:pic>
          <p:nvPicPr>
            <p:cNvPr id="1150" name="Google Shape;1150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2" name="Google Shape;1152;p76"/>
          <p:cNvGrpSpPr/>
          <p:nvPr/>
        </p:nvGrpSpPr>
        <p:grpSpPr>
          <a:xfrm>
            <a:off x="4548487" y="2493046"/>
            <a:ext cx="320726" cy="320726"/>
            <a:chOff x="1020916" y="1442088"/>
            <a:chExt cx="457200" cy="457200"/>
          </a:xfrm>
        </p:grpSpPr>
        <p:pic>
          <p:nvPicPr>
            <p:cNvPr id="1153" name="Google Shape;1153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4" name="Google Shape;1154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5" name="Google Shape;1155;p76"/>
          <p:cNvGrpSpPr/>
          <p:nvPr/>
        </p:nvGrpSpPr>
        <p:grpSpPr>
          <a:xfrm>
            <a:off x="507287" y="2665527"/>
            <a:ext cx="320726" cy="320726"/>
            <a:chOff x="1020916" y="1442088"/>
            <a:chExt cx="457200" cy="457200"/>
          </a:xfrm>
        </p:grpSpPr>
        <p:pic>
          <p:nvPicPr>
            <p:cNvPr id="1156" name="Google Shape;1156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8" name="Google Shape;1158;p76"/>
          <p:cNvGrpSpPr/>
          <p:nvPr/>
        </p:nvGrpSpPr>
        <p:grpSpPr>
          <a:xfrm>
            <a:off x="507287" y="1715133"/>
            <a:ext cx="320726" cy="320726"/>
            <a:chOff x="1020916" y="1442088"/>
            <a:chExt cx="457200" cy="457200"/>
          </a:xfrm>
        </p:grpSpPr>
        <p:pic>
          <p:nvPicPr>
            <p:cNvPr id="1159" name="Google Shape;1159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0" name="Google Shape;1160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1" name="Google Shape;1161;p76"/>
          <p:cNvGrpSpPr/>
          <p:nvPr/>
        </p:nvGrpSpPr>
        <p:grpSpPr>
          <a:xfrm>
            <a:off x="507287" y="3615921"/>
            <a:ext cx="320726" cy="320726"/>
            <a:chOff x="1020916" y="1442088"/>
            <a:chExt cx="457200" cy="457200"/>
          </a:xfrm>
        </p:grpSpPr>
        <p:pic>
          <p:nvPicPr>
            <p:cNvPr id="1162" name="Google Shape;1162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3" name="Google Shape;1163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64" name="Google Shape;1164;p76"/>
          <p:cNvSpPr/>
          <p:nvPr/>
        </p:nvSpPr>
        <p:spPr>
          <a:xfrm>
            <a:off x="411480" y="465223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316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5" name="Google Shape;1165;p76"/>
          <p:cNvSpPr/>
          <p:nvPr/>
        </p:nvSpPr>
        <p:spPr>
          <a:xfrm>
            <a:off x="1607112" y="465223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6" name="Google Shape;1166;p76"/>
          <p:cNvSpPr/>
          <p:nvPr/>
        </p:nvSpPr>
        <p:spPr>
          <a:xfrm>
            <a:off x="2802744" y="465223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6"/>
          <p:cNvSpPr/>
          <p:nvPr/>
        </p:nvSpPr>
        <p:spPr>
          <a:xfrm>
            <a:off x="3998376" y="465223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17.8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76"/>
          <p:cNvSpPr/>
          <p:nvPr/>
        </p:nvSpPr>
        <p:spPr>
          <a:xfrm>
            <a:off x="5194008" y="465223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76"/>
          <p:cNvSpPr/>
          <p:nvPr/>
        </p:nvSpPr>
        <p:spPr>
          <a:xfrm>
            <a:off x="6389640" y="465223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TextBox 1169"/>
          <p:cNvSpPr txBox="1"/>
          <p:nvPr/>
        </p:nvSpPr>
        <p:spPr>
          <a:xfrm>
            <a:off x="411480" y="437791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77"/>
          <p:cNvSpPr txBox="1"/>
          <p:nvPr/>
        </p:nvSpPr>
        <p:spPr>
          <a:xfrm>
            <a:off x="4483625" y="2360108"/>
            <a:ext cx="939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77"/>
          <p:cNvSpPr/>
          <p:nvPr/>
        </p:nvSpPr>
        <p:spPr>
          <a:xfrm>
            <a:off x="5943044" y="1640626"/>
            <a:ext cx="939600" cy="1860600"/>
          </a:xfrm>
          <a:prstGeom prst="rtTriangle">
            <a:avLst/>
          </a:prstGeom>
          <a:solidFill>
            <a:schemeClr val="lt1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Squares (Squares) oo ka yimid dhinacyada saddex-xagal (triangle)</a:t>
            </a:r>
            <a:endParaRPr/>
          </a:p>
        </p:txBody>
      </p:sp>
      <p:sp>
        <p:nvSpPr>
          <p:cNvPr id="1177" name="Google Shape;1177;p77"/>
          <p:cNvSpPr txBox="1"/>
          <p:nvPr/>
        </p:nvSpPr>
        <p:spPr>
          <a:xfrm>
            <a:off x="402900" y="657200"/>
            <a:ext cx="3222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Ku dheji dhererka (length) ama bedka (area) maqan qiimihiisa (value) saxda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8" name="Google Shape;1178;p77"/>
          <p:cNvGrpSpPr/>
          <p:nvPr/>
        </p:nvGrpSpPr>
        <p:grpSpPr>
          <a:xfrm>
            <a:off x="4069575" y="689690"/>
            <a:ext cx="4685258" cy="3748471"/>
            <a:chOff x="4319999" y="255979"/>
            <a:chExt cx="5401497" cy="4321503"/>
          </a:xfrm>
        </p:grpSpPr>
        <p:sp>
          <p:nvSpPr>
            <p:cNvPr id="1179" name="Google Shape;1179;p77"/>
            <p:cNvSpPr/>
            <p:nvPr/>
          </p:nvSpPr>
          <p:spPr>
            <a:xfrm>
              <a:off x="4319999" y="1337481"/>
              <a:ext cx="2160000" cy="2160000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0" name="Google Shape;1180;p77"/>
            <p:cNvSpPr/>
            <p:nvPr/>
          </p:nvSpPr>
          <p:spPr>
            <a:xfrm>
              <a:off x="6479999" y="3497481"/>
              <a:ext cx="1080000" cy="1080000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1" name="Google Shape;1181;p77"/>
            <p:cNvSpPr/>
            <p:nvPr/>
          </p:nvSpPr>
          <p:spPr>
            <a:xfrm rot="3804188">
              <a:off x="6892934" y="668916"/>
              <a:ext cx="2415625" cy="2415625"/>
            </a:xfrm>
            <a:prstGeom prst="rect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82" name="Google Shape;1182;p77"/>
          <p:cNvSpPr/>
          <p:nvPr/>
        </p:nvSpPr>
        <p:spPr>
          <a:xfrm>
            <a:off x="5943038" y="3180523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77"/>
          <p:cNvSpPr/>
          <p:nvPr/>
        </p:nvSpPr>
        <p:spPr>
          <a:xfrm>
            <a:off x="5942407" y="1640626"/>
            <a:ext cx="939600" cy="1860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84" name="Google Shape;1184;p77"/>
          <p:cNvGrpSpPr/>
          <p:nvPr/>
        </p:nvGrpSpPr>
        <p:grpSpPr>
          <a:xfrm rot="19390">
            <a:off x="4069656" y="3614043"/>
            <a:ext cx="1853273" cy="324450"/>
            <a:chOff x="6353075" y="4549793"/>
            <a:chExt cx="1174500" cy="462443"/>
          </a:xfrm>
        </p:grpSpPr>
        <p:cxnSp>
          <p:nvCxnSpPr>
            <p:cNvPr id="1185" name="Google Shape;1185;p77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86" name="Google Shape;1186;p77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7" name="Google Shape;1187;p77"/>
          <p:cNvGrpSpPr/>
          <p:nvPr/>
        </p:nvGrpSpPr>
        <p:grpSpPr>
          <a:xfrm rot="-1576561">
            <a:off x="6913281" y="3130293"/>
            <a:ext cx="2072042" cy="324445"/>
            <a:chOff x="6353075" y="4549793"/>
            <a:chExt cx="1174500" cy="462443"/>
          </a:xfrm>
        </p:grpSpPr>
        <p:cxnSp>
          <p:nvCxnSpPr>
            <p:cNvPr id="1188" name="Google Shape;1188;p77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89" name="Google Shape;1189;p77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90" name="Google Shape;1190;p77"/>
          <p:cNvSpPr txBox="1"/>
          <p:nvPr/>
        </p:nvSpPr>
        <p:spPr>
          <a:xfrm>
            <a:off x="5922925" y="3798495"/>
            <a:ext cx="939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1" name="Google Shape;1191;p77"/>
          <p:cNvGrpSpPr/>
          <p:nvPr/>
        </p:nvGrpSpPr>
        <p:grpSpPr>
          <a:xfrm>
            <a:off x="6910687" y="2035846"/>
            <a:ext cx="320726" cy="320726"/>
            <a:chOff x="1020916" y="1442088"/>
            <a:chExt cx="457200" cy="457200"/>
          </a:xfrm>
        </p:grpSpPr>
        <p:pic>
          <p:nvPicPr>
            <p:cNvPr id="1192" name="Google Shape;1192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3" name="Google Shape;1193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94" name="Google Shape;1194;p77"/>
          <p:cNvSpPr txBox="1"/>
          <p:nvPr/>
        </p:nvSpPr>
        <p:spPr>
          <a:xfrm>
            <a:off x="6845825" y="1902908"/>
            <a:ext cx="939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5" name="Google Shape;1195;p77"/>
          <p:cNvGrpSpPr/>
          <p:nvPr/>
        </p:nvGrpSpPr>
        <p:grpSpPr>
          <a:xfrm>
            <a:off x="4617287" y="3663421"/>
            <a:ext cx="320726" cy="320726"/>
            <a:chOff x="1020916" y="1442088"/>
            <a:chExt cx="457200" cy="457200"/>
          </a:xfrm>
        </p:grpSpPr>
        <p:pic>
          <p:nvPicPr>
            <p:cNvPr id="1196" name="Google Shape;1196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7" name="Google Shape;1197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8" name="Google Shape;1198;p77"/>
          <p:cNvGrpSpPr/>
          <p:nvPr/>
        </p:nvGrpSpPr>
        <p:grpSpPr>
          <a:xfrm>
            <a:off x="4548487" y="2493046"/>
            <a:ext cx="320726" cy="320726"/>
            <a:chOff x="1020916" y="1442088"/>
            <a:chExt cx="457200" cy="457200"/>
          </a:xfrm>
        </p:grpSpPr>
        <p:pic>
          <p:nvPicPr>
            <p:cNvPr id="1199" name="Google Shape;1199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0" name="Google Shape;1200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1" name="Google Shape;1201;p77"/>
          <p:cNvGrpSpPr/>
          <p:nvPr/>
        </p:nvGrpSpPr>
        <p:grpSpPr>
          <a:xfrm>
            <a:off x="507287" y="2665527"/>
            <a:ext cx="320726" cy="320726"/>
            <a:chOff x="1020916" y="1442088"/>
            <a:chExt cx="457200" cy="457200"/>
          </a:xfrm>
        </p:grpSpPr>
        <p:pic>
          <p:nvPicPr>
            <p:cNvPr id="1202" name="Google Shape;1202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3" name="Google Shape;1203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4" name="Google Shape;1204;p77"/>
          <p:cNvGrpSpPr/>
          <p:nvPr/>
        </p:nvGrpSpPr>
        <p:grpSpPr>
          <a:xfrm>
            <a:off x="507287" y="1715133"/>
            <a:ext cx="320726" cy="320726"/>
            <a:chOff x="1020916" y="1442088"/>
            <a:chExt cx="457200" cy="457200"/>
          </a:xfrm>
        </p:grpSpPr>
        <p:pic>
          <p:nvPicPr>
            <p:cNvPr id="1205" name="Google Shape;1205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7" name="Google Shape;1207;p77"/>
          <p:cNvGrpSpPr/>
          <p:nvPr/>
        </p:nvGrpSpPr>
        <p:grpSpPr>
          <a:xfrm>
            <a:off x="507287" y="3615921"/>
            <a:ext cx="320726" cy="320726"/>
            <a:chOff x="1020916" y="1442088"/>
            <a:chExt cx="457200" cy="457200"/>
          </a:xfrm>
        </p:grpSpPr>
        <p:pic>
          <p:nvPicPr>
            <p:cNvPr id="1208" name="Google Shape;1208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10" name="Google Shape;1210;p77"/>
          <p:cNvSpPr/>
          <p:nvPr/>
        </p:nvSpPr>
        <p:spPr>
          <a:xfrm>
            <a:off x="507275" y="4320000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316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77"/>
          <p:cNvSpPr/>
          <p:nvPr/>
        </p:nvSpPr>
        <p:spPr>
          <a:xfrm>
            <a:off x="1445963" y="4320000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77"/>
          <p:cNvSpPr/>
          <p:nvPr/>
        </p:nvSpPr>
        <p:spPr>
          <a:xfrm>
            <a:off x="976175" y="1666688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77"/>
          <p:cNvSpPr/>
          <p:nvPr/>
        </p:nvSpPr>
        <p:spPr>
          <a:xfrm>
            <a:off x="2384650" y="4320000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17.8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77"/>
          <p:cNvSpPr/>
          <p:nvPr/>
        </p:nvSpPr>
        <p:spPr>
          <a:xfrm>
            <a:off x="976175" y="3479150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77"/>
          <p:cNvSpPr/>
          <p:nvPr/>
        </p:nvSpPr>
        <p:spPr>
          <a:xfrm>
            <a:off x="976175" y="2572925"/>
            <a:ext cx="9396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78"/>
          <p:cNvSpPr/>
          <p:nvPr/>
        </p:nvSpPr>
        <p:spPr>
          <a:xfrm>
            <a:off x="1115375" y="2581800"/>
            <a:ext cx="274500" cy="274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21" name="Google Shape;1221;p78"/>
          <p:cNvPicPr preferRelativeResize="0"/>
          <p:nvPr/>
        </p:nvPicPr>
        <p:blipFill rotWithShape="1">
          <a:blip r:embed="rId3">
            <a:alphaModFix/>
          </a:blip>
          <a:srcRect b="0" l="0" r="68248" t="0"/>
          <a:stretch/>
        </p:blipFill>
        <p:spPr>
          <a:xfrm>
            <a:off x="268720" y="828500"/>
            <a:ext cx="2806498" cy="32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78"/>
          <p:cNvSpPr txBox="1"/>
          <p:nvPr/>
        </p:nvSpPr>
        <p:spPr>
          <a:xfrm>
            <a:off x="324000" y="657200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Soo hel bedka (area) square (square) kasta oo aan la calaamadayn.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Squares (Squares) oo ka yimid dhinacyada saddex-xagal (triangle)</a:t>
            </a:r>
            <a:endParaRPr/>
          </a:p>
        </p:txBody>
      </p:sp>
      <p:grpSp>
        <p:nvGrpSpPr>
          <p:cNvPr id="1224" name="Google Shape;1224;p78"/>
          <p:cNvGrpSpPr/>
          <p:nvPr/>
        </p:nvGrpSpPr>
        <p:grpSpPr>
          <a:xfrm rot="19508">
            <a:off x="1098751" y="4093260"/>
            <a:ext cx="1138344" cy="324685"/>
            <a:chOff x="6353075" y="4549793"/>
            <a:chExt cx="1174500" cy="462778"/>
          </a:xfrm>
        </p:grpSpPr>
        <p:cxnSp>
          <p:nvCxnSpPr>
            <p:cNvPr id="1225" name="Google Shape;1225;p78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26" name="Google Shape;1226;p78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20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27" name="Google Shape;1227;p78"/>
          <p:cNvSpPr txBox="1"/>
          <p:nvPr/>
        </p:nvSpPr>
        <p:spPr>
          <a:xfrm>
            <a:off x="1479301" y="1761125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570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8" name="Google Shape;1228;p78"/>
          <p:cNvGrpSpPr/>
          <p:nvPr/>
        </p:nvGrpSpPr>
        <p:grpSpPr>
          <a:xfrm flipH="1" rot="-3599956">
            <a:off x="2920464" y="1467109"/>
            <a:ext cx="3256286" cy="2465771"/>
            <a:chOff x="3503700" y="1090625"/>
            <a:chExt cx="3256358" cy="2465826"/>
          </a:xfrm>
        </p:grpSpPr>
        <p:grpSp>
          <p:nvGrpSpPr>
            <p:cNvPr id="1229" name="Google Shape;1229;p78"/>
            <p:cNvGrpSpPr/>
            <p:nvPr/>
          </p:nvGrpSpPr>
          <p:grpSpPr>
            <a:xfrm>
              <a:off x="3503700" y="1090625"/>
              <a:ext cx="3133074" cy="2465826"/>
              <a:chOff x="3503700" y="1928825"/>
              <a:chExt cx="3133074" cy="2465826"/>
            </a:xfrm>
          </p:grpSpPr>
          <p:sp>
            <p:nvSpPr>
              <p:cNvPr id="1230" name="Google Shape;1230;p78"/>
              <p:cNvSpPr/>
              <p:nvPr/>
            </p:nvSpPr>
            <p:spPr>
              <a:xfrm>
                <a:off x="4837772" y="3559353"/>
                <a:ext cx="226500" cy="2265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231" name="Google Shape;1231;p78"/>
              <p:cNvPicPr preferRelativeResize="0"/>
              <p:nvPr/>
            </p:nvPicPr>
            <p:blipFill rotWithShape="1">
              <a:blip r:embed="rId3">
                <a:alphaModFix/>
              </a:blip>
              <a:srcRect b="0" l="32819" r="31734" t="24391"/>
              <a:stretch/>
            </p:blipFill>
            <p:spPr>
              <a:xfrm>
                <a:off x="3503700" y="1928825"/>
                <a:ext cx="3133074" cy="24658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32" name="Google Shape;1232;p78"/>
            <p:cNvGrpSpPr/>
            <p:nvPr/>
          </p:nvGrpSpPr>
          <p:grpSpPr>
            <a:xfrm rot="-1318109">
              <a:off x="5401093" y="2782193"/>
              <a:ext cx="1346245" cy="324712"/>
              <a:chOff x="6353075" y="4549793"/>
              <a:chExt cx="1174500" cy="462778"/>
            </a:xfrm>
          </p:grpSpPr>
          <p:cxnSp>
            <p:nvCxnSpPr>
              <p:cNvPr id="1233" name="Google Shape;1233;p78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234" name="Google Shape;1234;p78"/>
              <p:cNvSpPr txBox="1"/>
              <p:nvPr/>
            </p:nvSpPr>
            <p:spPr>
              <a:xfrm rot="6302">
                <a:off x="6448683" y="4672371"/>
                <a:ext cx="981902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12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235" name="Google Shape;1235;p78"/>
          <p:cNvSpPr txBox="1"/>
          <p:nvPr/>
        </p:nvSpPr>
        <p:spPr>
          <a:xfrm>
            <a:off x="4922601" y="410305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6" name="Google Shape;1236;p78"/>
          <p:cNvCxnSpPr/>
          <p:nvPr/>
        </p:nvCxnSpPr>
        <p:spPr>
          <a:xfrm>
            <a:off x="5316800" y="3111000"/>
            <a:ext cx="117600" cy="905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37" name="Google Shape;1237;p78"/>
          <p:cNvGrpSpPr/>
          <p:nvPr/>
        </p:nvGrpSpPr>
        <p:grpSpPr>
          <a:xfrm rot="8100000">
            <a:off x="6254144" y="810158"/>
            <a:ext cx="2652127" cy="3028785"/>
            <a:chOff x="6158425" y="698754"/>
            <a:chExt cx="2652153" cy="3028814"/>
          </a:xfrm>
        </p:grpSpPr>
        <p:grpSp>
          <p:nvGrpSpPr>
            <p:cNvPr id="1238" name="Google Shape;1238;p78"/>
            <p:cNvGrpSpPr/>
            <p:nvPr/>
          </p:nvGrpSpPr>
          <p:grpSpPr>
            <a:xfrm>
              <a:off x="6158425" y="965100"/>
              <a:ext cx="2435974" cy="2389800"/>
              <a:chOff x="6794450" y="2004850"/>
              <a:chExt cx="2435974" cy="2389800"/>
            </a:xfrm>
          </p:grpSpPr>
          <p:sp>
            <p:nvSpPr>
              <p:cNvPr id="1239" name="Google Shape;1239;p78"/>
              <p:cNvSpPr/>
              <p:nvPr/>
            </p:nvSpPr>
            <p:spPr>
              <a:xfrm>
                <a:off x="7633799" y="3341901"/>
                <a:ext cx="226500" cy="2265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240" name="Google Shape;1240;p78"/>
              <p:cNvPicPr preferRelativeResize="0"/>
              <p:nvPr/>
            </p:nvPicPr>
            <p:blipFill rotWithShape="1">
              <a:blip r:embed="rId3">
                <a:alphaModFix/>
              </a:blip>
              <a:srcRect b="12530" l="72440" r="0" t="14193"/>
              <a:stretch/>
            </p:blipFill>
            <p:spPr>
              <a:xfrm>
                <a:off x="6794450" y="2004850"/>
                <a:ext cx="2435974" cy="2389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41" name="Google Shape;1241;p78"/>
            <p:cNvGrpSpPr/>
            <p:nvPr/>
          </p:nvGrpSpPr>
          <p:grpSpPr>
            <a:xfrm rot="19456">
              <a:off x="6961346" y="3400528"/>
              <a:ext cx="809361" cy="324750"/>
              <a:chOff x="6353075" y="4549793"/>
              <a:chExt cx="1174500" cy="462870"/>
            </a:xfrm>
          </p:grpSpPr>
          <p:cxnSp>
            <p:nvCxnSpPr>
              <p:cNvPr id="1242" name="Google Shape;1242;p78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243" name="Google Shape;1243;p78"/>
              <p:cNvSpPr txBox="1"/>
              <p:nvPr/>
            </p:nvSpPr>
            <p:spPr>
              <a:xfrm rot="-10793698">
                <a:off x="6448520" y="4672463"/>
                <a:ext cx="981902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20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244" name="Google Shape;1244;p78"/>
            <p:cNvGrpSpPr/>
            <p:nvPr/>
          </p:nvGrpSpPr>
          <p:grpSpPr>
            <a:xfrm rot="-8110492">
              <a:off x="7789781" y="1026280"/>
              <a:ext cx="1061297" cy="324643"/>
              <a:chOff x="6353075" y="4549793"/>
              <a:chExt cx="1174500" cy="462799"/>
            </a:xfrm>
          </p:grpSpPr>
          <p:cxnSp>
            <p:nvCxnSpPr>
              <p:cNvPr id="1245" name="Google Shape;1245;p78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246" name="Google Shape;1246;p78"/>
              <p:cNvSpPr txBox="1"/>
              <p:nvPr/>
            </p:nvSpPr>
            <p:spPr>
              <a:xfrm rot="6302">
                <a:off x="6448862" y="4672392"/>
                <a:ext cx="981902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29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79"/>
          <p:cNvSpPr/>
          <p:nvPr/>
        </p:nvSpPr>
        <p:spPr>
          <a:xfrm>
            <a:off x="7937794" y="3140837"/>
            <a:ext cx="131100" cy="1311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79"/>
          <p:cNvSpPr/>
          <p:nvPr/>
        </p:nvSpPr>
        <p:spPr>
          <a:xfrm rot="8523366">
            <a:off x="4888213" y="2376057"/>
            <a:ext cx="131243" cy="131243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79"/>
          <p:cNvSpPr/>
          <p:nvPr/>
        </p:nvSpPr>
        <p:spPr>
          <a:xfrm>
            <a:off x="1057327" y="3060595"/>
            <a:ext cx="131100" cy="1311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Squares (Squares) oo ka yimid dhinacyada saddexagalka</a:t>
            </a:r>
            <a:endParaRPr/>
          </a:p>
        </p:txBody>
      </p:sp>
      <p:sp>
        <p:nvSpPr>
          <p:cNvPr id="1255" name="Google Shape;1255;p79"/>
          <p:cNvSpPr txBox="1"/>
          <p:nvPr/>
        </p:nvSpPr>
        <p:spPr>
          <a:xfrm>
            <a:off x="324000" y="657200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2) Adigoo marka hore sawiraya squares (squares) kasta oo maqan oo xisaabinaya beddooda (area), raadi dhererka dhinac kasta oo lagu calaamadeeyay xaraf.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56" name="Google Shape;1256;p79"/>
          <p:cNvPicPr preferRelativeResize="0"/>
          <p:nvPr/>
        </p:nvPicPr>
        <p:blipFill rotWithShape="1">
          <a:blip r:embed="rId3">
            <a:alphaModFix/>
          </a:blip>
          <a:srcRect b="0" l="0" r="68168" t="6759"/>
          <a:stretch/>
        </p:blipFill>
        <p:spPr>
          <a:xfrm>
            <a:off x="550381" y="1308775"/>
            <a:ext cx="2401876" cy="345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79"/>
          <p:cNvPicPr preferRelativeResize="0"/>
          <p:nvPr/>
        </p:nvPicPr>
        <p:blipFill rotWithShape="1">
          <a:blip r:embed="rId3">
            <a:alphaModFix/>
          </a:blip>
          <a:srcRect b="9210" l="34959" r="24777" t="1279"/>
          <a:stretch/>
        </p:blipFill>
        <p:spPr>
          <a:xfrm rot="8588042">
            <a:off x="3251431" y="1377849"/>
            <a:ext cx="3037975" cy="331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79"/>
          <p:cNvPicPr preferRelativeResize="0"/>
          <p:nvPr/>
        </p:nvPicPr>
        <p:blipFill rotWithShape="1">
          <a:blip r:embed="rId3">
            <a:alphaModFix/>
          </a:blip>
          <a:srcRect b="39562" l="77598" r="0" t="31631"/>
          <a:stretch/>
        </p:blipFill>
        <p:spPr>
          <a:xfrm rot="-5400000">
            <a:off x="6794483" y="2859000"/>
            <a:ext cx="1690325" cy="1067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9" name="Google Shape;1259;p79"/>
          <p:cNvGrpSpPr/>
          <p:nvPr/>
        </p:nvGrpSpPr>
        <p:grpSpPr>
          <a:xfrm rot="19424">
            <a:off x="4028106" y="3231287"/>
            <a:ext cx="1455111" cy="324685"/>
            <a:chOff x="6353075" y="4549793"/>
            <a:chExt cx="1174500" cy="462778"/>
          </a:xfrm>
        </p:grpSpPr>
        <p:cxnSp>
          <p:nvCxnSpPr>
            <p:cNvPr id="1260" name="Google Shape;1260;p7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61" name="Google Shape;1261;p79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30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2" name="Google Shape;1262;p79"/>
          <p:cNvGrpSpPr/>
          <p:nvPr/>
        </p:nvGrpSpPr>
        <p:grpSpPr>
          <a:xfrm rot="8539767">
            <a:off x="3739903" y="2316957"/>
            <a:ext cx="1175038" cy="324578"/>
            <a:chOff x="6353075" y="4549793"/>
            <a:chExt cx="1174500" cy="462628"/>
          </a:xfrm>
        </p:grpSpPr>
        <p:cxnSp>
          <p:nvCxnSpPr>
            <p:cNvPr id="1263" name="Google Shape;1263;p7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64" name="Google Shape;1264;p79"/>
            <p:cNvSpPr txBox="1"/>
            <p:nvPr/>
          </p:nvSpPr>
          <p:spPr>
            <a:xfrm rot="-10793698">
              <a:off x="6448674" y="467222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b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65" name="Google Shape;1265;p79"/>
          <p:cNvSpPr txBox="1"/>
          <p:nvPr/>
        </p:nvSpPr>
        <p:spPr>
          <a:xfrm>
            <a:off x="4996099" y="2228673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275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79"/>
          <p:cNvSpPr txBox="1"/>
          <p:nvPr/>
        </p:nvSpPr>
        <p:spPr>
          <a:xfrm>
            <a:off x="95047" y="177155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7" name="Google Shape;1267;p79"/>
          <p:cNvCxnSpPr/>
          <p:nvPr/>
        </p:nvCxnSpPr>
        <p:spPr>
          <a:xfrm rot="10800000">
            <a:off x="807848" y="2163000"/>
            <a:ext cx="117600" cy="905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68" name="Google Shape;1268;p79"/>
          <p:cNvGrpSpPr/>
          <p:nvPr/>
        </p:nvGrpSpPr>
        <p:grpSpPr>
          <a:xfrm rot="19424">
            <a:off x="1061766" y="3314552"/>
            <a:ext cx="1455111" cy="324685"/>
            <a:chOff x="6353075" y="4549793"/>
            <a:chExt cx="1174500" cy="462778"/>
          </a:xfrm>
        </p:grpSpPr>
        <p:cxnSp>
          <p:nvCxnSpPr>
            <p:cNvPr id="1269" name="Google Shape;1269;p7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70" name="Google Shape;1270;p79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1" name="Google Shape;1271;p79"/>
          <p:cNvGrpSpPr/>
          <p:nvPr/>
        </p:nvGrpSpPr>
        <p:grpSpPr>
          <a:xfrm rot="-10120751">
            <a:off x="1120088" y="2606108"/>
            <a:ext cx="1455094" cy="324884"/>
            <a:chOff x="6353075" y="4549793"/>
            <a:chExt cx="1174500" cy="463025"/>
          </a:xfrm>
        </p:grpSpPr>
        <p:cxnSp>
          <p:nvCxnSpPr>
            <p:cNvPr id="1272" name="Google Shape;1272;p7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73" name="Google Shape;1273;p79"/>
            <p:cNvSpPr txBox="1"/>
            <p:nvPr/>
          </p:nvSpPr>
          <p:spPr>
            <a:xfrm rot="-10792648">
              <a:off x="6448566" y="4672168"/>
              <a:ext cx="981902" cy="33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15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4" name="Google Shape;1274;p79"/>
          <p:cNvGrpSpPr/>
          <p:nvPr/>
        </p:nvGrpSpPr>
        <p:grpSpPr>
          <a:xfrm rot="-5380985">
            <a:off x="8244358" y="2630453"/>
            <a:ext cx="594541" cy="711762"/>
            <a:chOff x="6353075" y="4336191"/>
            <a:chExt cx="1174500" cy="1011600"/>
          </a:xfrm>
        </p:grpSpPr>
        <p:cxnSp>
          <p:nvCxnSpPr>
            <p:cNvPr id="1275" name="Google Shape;1275;p79"/>
            <p:cNvCxnSpPr/>
            <p:nvPr/>
          </p:nvCxnSpPr>
          <p:spPr>
            <a:xfrm>
              <a:off x="6353075" y="4352282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76" name="Google Shape;1276;p79"/>
            <p:cNvSpPr txBox="1"/>
            <p:nvPr/>
          </p:nvSpPr>
          <p:spPr>
            <a:xfrm rot="5413277">
              <a:off x="6434782" y="4745986"/>
              <a:ext cx="1009808" cy="192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7" name="Google Shape;1277;p79"/>
          <p:cNvGrpSpPr/>
          <p:nvPr/>
        </p:nvGrpSpPr>
        <p:grpSpPr>
          <a:xfrm rot="19264">
            <a:off x="7194214" y="3388984"/>
            <a:ext cx="880302" cy="324685"/>
            <a:chOff x="6353075" y="4549793"/>
            <a:chExt cx="1174500" cy="462778"/>
          </a:xfrm>
        </p:grpSpPr>
        <p:cxnSp>
          <p:nvCxnSpPr>
            <p:cNvPr id="1278" name="Google Shape;1278;p7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79" name="Google Shape;1279;p79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15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0" name="Google Shape;1280;p79"/>
          <p:cNvGrpSpPr/>
          <p:nvPr/>
        </p:nvGrpSpPr>
        <p:grpSpPr>
          <a:xfrm rot="8779199">
            <a:off x="6912796" y="2583223"/>
            <a:ext cx="1113601" cy="324829"/>
            <a:chOff x="6353075" y="4549793"/>
            <a:chExt cx="1174500" cy="462949"/>
          </a:xfrm>
        </p:grpSpPr>
        <p:cxnSp>
          <p:nvCxnSpPr>
            <p:cNvPr id="1281" name="Google Shape;1281;p7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82" name="Google Shape;1282;p79"/>
            <p:cNvSpPr txBox="1"/>
            <p:nvPr/>
          </p:nvSpPr>
          <p:spPr>
            <a:xfrm rot="-10792648">
              <a:off x="6448657" y="4672392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25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80"/>
          <p:cNvSpPr/>
          <p:nvPr/>
        </p:nvSpPr>
        <p:spPr>
          <a:xfrm>
            <a:off x="1115375" y="2581800"/>
            <a:ext cx="274500" cy="274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88" name="Google Shape;1288;p80"/>
          <p:cNvPicPr preferRelativeResize="0"/>
          <p:nvPr/>
        </p:nvPicPr>
        <p:blipFill rotWithShape="1">
          <a:blip r:embed="rId3">
            <a:alphaModFix/>
          </a:blip>
          <a:srcRect b="0" l="0" r="68248" t="0"/>
          <a:stretch/>
        </p:blipFill>
        <p:spPr>
          <a:xfrm>
            <a:off x="268720" y="828500"/>
            <a:ext cx="2806498" cy="326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80"/>
          <p:cNvSpPr txBox="1"/>
          <p:nvPr/>
        </p:nvSpPr>
        <p:spPr>
          <a:xfrm>
            <a:off x="324000" y="657200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Raadi bedka (area) square (square) kasta oo aan la calaamadayn.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Squares (Squares) oo ka yimid dhinacyada saddexagalka</a:t>
            </a:r>
            <a:endParaRPr/>
          </a:p>
        </p:txBody>
      </p:sp>
      <p:grpSp>
        <p:nvGrpSpPr>
          <p:cNvPr id="1291" name="Google Shape;1291;p80"/>
          <p:cNvGrpSpPr/>
          <p:nvPr/>
        </p:nvGrpSpPr>
        <p:grpSpPr>
          <a:xfrm rot="19508">
            <a:off x="1098751" y="4093260"/>
            <a:ext cx="1138344" cy="324685"/>
            <a:chOff x="6353075" y="4549793"/>
            <a:chExt cx="1174500" cy="462778"/>
          </a:xfrm>
        </p:grpSpPr>
        <p:cxnSp>
          <p:nvCxnSpPr>
            <p:cNvPr id="1292" name="Google Shape;1292;p80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93" name="Google Shape;1293;p80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20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4" name="Google Shape;1294;p80"/>
          <p:cNvSpPr txBox="1"/>
          <p:nvPr/>
        </p:nvSpPr>
        <p:spPr>
          <a:xfrm>
            <a:off x="1479301" y="1761125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570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5" name="Google Shape;1295;p80"/>
          <p:cNvGrpSpPr/>
          <p:nvPr/>
        </p:nvGrpSpPr>
        <p:grpSpPr>
          <a:xfrm flipH="1" rot="-3599956">
            <a:off x="2920464" y="1467109"/>
            <a:ext cx="3256286" cy="2465771"/>
            <a:chOff x="3503700" y="1090625"/>
            <a:chExt cx="3256358" cy="2465826"/>
          </a:xfrm>
        </p:grpSpPr>
        <p:grpSp>
          <p:nvGrpSpPr>
            <p:cNvPr id="1296" name="Google Shape;1296;p80"/>
            <p:cNvGrpSpPr/>
            <p:nvPr/>
          </p:nvGrpSpPr>
          <p:grpSpPr>
            <a:xfrm>
              <a:off x="3503700" y="1090625"/>
              <a:ext cx="3133074" cy="2465826"/>
              <a:chOff x="3503700" y="1928825"/>
              <a:chExt cx="3133074" cy="2465826"/>
            </a:xfrm>
          </p:grpSpPr>
          <p:sp>
            <p:nvSpPr>
              <p:cNvPr id="1297" name="Google Shape;1297;p80"/>
              <p:cNvSpPr/>
              <p:nvPr/>
            </p:nvSpPr>
            <p:spPr>
              <a:xfrm>
                <a:off x="4837772" y="3559353"/>
                <a:ext cx="226500" cy="2265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298" name="Google Shape;1298;p80"/>
              <p:cNvPicPr preferRelativeResize="0"/>
              <p:nvPr/>
            </p:nvPicPr>
            <p:blipFill rotWithShape="1">
              <a:blip r:embed="rId3">
                <a:alphaModFix/>
              </a:blip>
              <a:srcRect b="0" l="32819" r="31734" t="24391"/>
              <a:stretch/>
            </p:blipFill>
            <p:spPr>
              <a:xfrm>
                <a:off x="3503700" y="1928825"/>
                <a:ext cx="3133074" cy="24658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99" name="Google Shape;1299;p80"/>
            <p:cNvGrpSpPr/>
            <p:nvPr/>
          </p:nvGrpSpPr>
          <p:grpSpPr>
            <a:xfrm rot="-1318109">
              <a:off x="5401093" y="2782193"/>
              <a:ext cx="1346245" cy="324712"/>
              <a:chOff x="6353075" y="4549793"/>
              <a:chExt cx="1174500" cy="462778"/>
            </a:xfrm>
          </p:grpSpPr>
          <p:cxnSp>
            <p:nvCxnSpPr>
              <p:cNvPr id="1300" name="Google Shape;1300;p80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301" name="Google Shape;1301;p80"/>
              <p:cNvSpPr txBox="1"/>
              <p:nvPr/>
            </p:nvSpPr>
            <p:spPr>
              <a:xfrm rot="6302">
                <a:off x="6448683" y="4672371"/>
                <a:ext cx="981902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12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02" name="Google Shape;1302;p80"/>
          <p:cNvSpPr txBox="1"/>
          <p:nvPr/>
        </p:nvSpPr>
        <p:spPr>
          <a:xfrm>
            <a:off x="4922601" y="410305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3" name="Google Shape;1303;p80"/>
          <p:cNvCxnSpPr/>
          <p:nvPr/>
        </p:nvCxnSpPr>
        <p:spPr>
          <a:xfrm>
            <a:off x="5316800" y="3111000"/>
            <a:ext cx="117600" cy="905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04" name="Google Shape;1304;p80"/>
          <p:cNvGrpSpPr/>
          <p:nvPr/>
        </p:nvGrpSpPr>
        <p:grpSpPr>
          <a:xfrm rot="8100000">
            <a:off x="6254144" y="810158"/>
            <a:ext cx="2652127" cy="3028785"/>
            <a:chOff x="6158425" y="698754"/>
            <a:chExt cx="2652153" cy="3028814"/>
          </a:xfrm>
        </p:grpSpPr>
        <p:grpSp>
          <p:nvGrpSpPr>
            <p:cNvPr id="1305" name="Google Shape;1305;p80"/>
            <p:cNvGrpSpPr/>
            <p:nvPr/>
          </p:nvGrpSpPr>
          <p:grpSpPr>
            <a:xfrm>
              <a:off x="6158425" y="965100"/>
              <a:ext cx="2435974" cy="2389800"/>
              <a:chOff x="6794450" y="2004850"/>
              <a:chExt cx="2435974" cy="2389800"/>
            </a:xfrm>
          </p:grpSpPr>
          <p:sp>
            <p:nvSpPr>
              <p:cNvPr id="1306" name="Google Shape;1306;p80"/>
              <p:cNvSpPr/>
              <p:nvPr/>
            </p:nvSpPr>
            <p:spPr>
              <a:xfrm>
                <a:off x="7633799" y="3341901"/>
                <a:ext cx="226500" cy="2265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307" name="Google Shape;1307;p80"/>
              <p:cNvPicPr preferRelativeResize="0"/>
              <p:nvPr/>
            </p:nvPicPr>
            <p:blipFill rotWithShape="1">
              <a:blip r:embed="rId3">
                <a:alphaModFix/>
              </a:blip>
              <a:srcRect b="12530" l="72440" r="0" t="14193"/>
              <a:stretch/>
            </p:blipFill>
            <p:spPr>
              <a:xfrm>
                <a:off x="6794450" y="2004850"/>
                <a:ext cx="2435974" cy="2389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08" name="Google Shape;1308;p80"/>
            <p:cNvGrpSpPr/>
            <p:nvPr/>
          </p:nvGrpSpPr>
          <p:grpSpPr>
            <a:xfrm rot="19456">
              <a:off x="6961346" y="3400528"/>
              <a:ext cx="809361" cy="324750"/>
              <a:chOff x="6353075" y="4549793"/>
              <a:chExt cx="1174500" cy="462870"/>
            </a:xfrm>
          </p:grpSpPr>
          <p:cxnSp>
            <p:nvCxnSpPr>
              <p:cNvPr id="1309" name="Google Shape;1309;p80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310" name="Google Shape;1310;p80"/>
              <p:cNvSpPr txBox="1"/>
              <p:nvPr/>
            </p:nvSpPr>
            <p:spPr>
              <a:xfrm rot="-10793698">
                <a:off x="6448520" y="4672463"/>
                <a:ext cx="981902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20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11" name="Google Shape;1311;p80"/>
            <p:cNvGrpSpPr/>
            <p:nvPr/>
          </p:nvGrpSpPr>
          <p:grpSpPr>
            <a:xfrm rot="-8110492">
              <a:off x="7789781" y="1026280"/>
              <a:ext cx="1061297" cy="324643"/>
              <a:chOff x="6353075" y="4549793"/>
              <a:chExt cx="1174500" cy="462799"/>
            </a:xfrm>
          </p:grpSpPr>
          <p:cxnSp>
            <p:nvCxnSpPr>
              <p:cNvPr id="1312" name="Google Shape;1312;p80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313" name="Google Shape;1313;p80"/>
              <p:cNvSpPr txBox="1"/>
              <p:nvPr/>
            </p:nvSpPr>
            <p:spPr>
              <a:xfrm rot="6302">
                <a:off x="6448862" y="4672392"/>
                <a:ext cx="981902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29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14" name="Google Shape;1314;p80"/>
          <p:cNvSpPr txBox="1"/>
          <p:nvPr/>
        </p:nvSpPr>
        <p:spPr>
          <a:xfrm>
            <a:off x="1157039" y="3304399"/>
            <a:ext cx="1049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400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5" name="Google Shape;1315;p80"/>
          <p:cNvSpPr txBox="1"/>
          <p:nvPr/>
        </p:nvSpPr>
        <p:spPr>
          <a:xfrm>
            <a:off x="375822" y="2212100"/>
            <a:ext cx="723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170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6" name="Google Shape;1316;p80"/>
          <p:cNvSpPr txBox="1"/>
          <p:nvPr/>
        </p:nvSpPr>
        <p:spPr>
          <a:xfrm>
            <a:off x="3396521" y="2916300"/>
            <a:ext cx="129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144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7" name="Google Shape;1317;p80"/>
          <p:cNvSpPr txBox="1"/>
          <p:nvPr/>
        </p:nvSpPr>
        <p:spPr>
          <a:xfrm>
            <a:off x="4371321" y="1747955"/>
            <a:ext cx="129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114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8" name="Google Shape;1318;p80"/>
          <p:cNvSpPr txBox="1"/>
          <p:nvPr/>
        </p:nvSpPr>
        <p:spPr>
          <a:xfrm>
            <a:off x="6693776" y="1499075"/>
            <a:ext cx="959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9" name="Google Shape;1319;p80"/>
          <p:cNvSpPr txBox="1"/>
          <p:nvPr/>
        </p:nvSpPr>
        <p:spPr>
          <a:xfrm>
            <a:off x="7765341" y="1492142"/>
            <a:ext cx="959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441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0" name="Google Shape;1320;p80"/>
          <p:cNvSpPr txBox="1"/>
          <p:nvPr/>
        </p:nvSpPr>
        <p:spPr>
          <a:xfrm>
            <a:off x="7177701" y="2658000"/>
            <a:ext cx="1049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841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81"/>
          <p:cNvSpPr/>
          <p:nvPr/>
        </p:nvSpPr>
        <p:spPr>
          <a:xfrm>
            <a:off x="7709194" y="3140837"/>
            <a:ext cx="131100" cy="1311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81"/>
          <p:cNvSpPr/>
          <p:nvPr/>
        </p:nvSpPr>
        <p:spPr>
          <a:xfrm rot="8523366">
            <a:off x="4812013" y="2376057"/>
            <a:ext cx="131243" cy="131243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81"/>
          <p:cNvSpPr/>
          <p:nvPr/>
        </p:nvSpPr>
        <p:spPr>
          <a:xfrm>
            <a:off x="1057327" y="3060595"/>
            <a:ext cx="131100" cy="1311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Sadex xagal dhinacyadiisa laga soo saaray labajibbaaran (Squares from the sides of a triangle)</a:t>
            </a:r>
            <a:endParaRPr/>
          </a:p>
        </p:txBody>
      </p:sp>
      <p:sp>
        <p:nvSpPr>
          <p:cNvPr id="1329" name="Google Shape;1329;p81"/>
          <p:cNvSpPr txBox="1"/>
          <p:nvPr/>
        </p:nvSpPr>
        <p:spPr>
          <a:xfrm>
            <a:off x="324000" y="657200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Adoo marka hore sawiraya labajibbaaran kasta oo maqan, xisaabiyana bed (area) kooda, hel dhererka dhinac kasta oo xaraf ku calaamadsan.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30" name="Google Shape;1330;p81"/>
          <p:cNvPicPr preferRelativeResize="0"/>
          <p:nvPr/>
        </p:nvPicPr>
        <p:blipFill rotWithShape="1">
          <a:blip r:embed="rId3">
            <a:alphaModFix/>
          </a:blip>
          <a:srcRect b="0" l="0" r="68168" t="6759"/>
          <a:stretch/>
        </p:blipFill>
        <p:spPr>
          <a:xfrm>
            <a:off x="550381" y="1308775"/>
            <a:ext cx="2401876" cy="345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81"/>
          <p:cNvPicPr preferRelativeResize="0"/>
          <p:nvPr/>
        </p:nvPicPr>
        <p:blipFill rotWithShape="1">
          <a:blip r:embed="rId3">
            <a:alphaModFix/>
          </a:blip>
          <a:srcRect b="9210" l="34959" r="24777" t="1279"/>
          <a:stretch/>
        </p:blipFill>
        <p:spPr>
          <a:xfrm rot="8588042">
            <a:off x="3175231" y="1377849"/>
            <a:ext cx="3037975" cy="331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81"/>
          <p:cNvPicPr preferRelativeResize="0"/>
          <p:nvPr/>
        </p:nvPicPr>
        <p:blipFill rotWithShape="1">
          <a:blip r:embed="rId3">
            <a:alphaModFix/>
          </a:blip>
          <a:srcRect b="39562" l="77598" r="0" t="31631"/>
          <a:stretch/>
        </p:blipFill>
        <p:spPr>
          <a:xfrm rot="-5400000">
            <a:off x="6565883" y="2859000"/>
            <a:ext cx="1690325" cy="1067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3" name="Google Shape;1333;p81"/>
          <p:cNvGrpSpPr/>
          <p:nvPr/>
        </p:nvGrpSpPr>
        <p:grpSpPr>
          <a:xfrm rot="19424">
            <a:off x="3951906" y="3231287"/>
            <a:ext cx="1455111" cy="324685"/>
            <a:chOff x="6353075" y="4549793"/>
            <a:chExt cx="1174500" cy="462778"/>
          </a:xfrm>
        </p:grpSpPr>
        <p:cxnSp>
          <p:nvCxnSpPr>
            <p:cNvPr id="1334" name="Google Shape;1334;p8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35" name="Google Shape;1335;p81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30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6" name="Google Shape;1336;p81"/>
          <p:cNvGrpSpPr/>
          <p:nvPr/>
        </p:nvGrpSpPr>
        <p:grpSpPr>
          <a:xfrm rot="8539767">
            <a:off x="3663703" y="2316957"/>
            <a:ext cx="1175038" cy="324578"/>
            <a:chOff x="6353075" y="4549793"/>
            <a:chExt cx="1174500" cy="462628"/>
          </a:xfrm>
        </p:grpSpPr>
        <p:cxnSp>
          <p:nvCxnSpPr>
            <p:cNvPr id="1337" name="Google Shape;1337;p8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38" name="Google Shape;1338;p81"/>
            <p:cNvSpPr txBox="1"/>
            <p:nvPr/>
          </p:nvSpPr>
          <p:spPr>
            <a:xfrm rot="-10793698">
              <a:off x="6448674" y="467222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b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39" name="Google Shape;1339;p81"/>
          <p:cNvSpPr txBox="1"/>
          <p:nvPr/>
        </p:nvSpPr>
        <p:spPr>
          <a:xfrm>
            <a:off x="4919899" y="2228673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81"/>
          <p:cNvSpPr txBox="1"/>
          <p:nvPr/>
        </p:nvSpPr>
        <p:spPr>
          <a:xfrm>
            <a:off x="95047" y="1771550"/>
            <a:ext cx="1224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41" name="Google Shape;1341;p81"/>
          <p:cNvCxnSpPr/>
          <p:nvPr/>
        </p:nvCxnSpPr>
        <p:spPr>
          <a:xfrm rot="10800000">
            <a:off x="807848" y="2163000"/>
            <a:ext cx="117600" cy="905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42" name="Google Shape;1342;p81"/>
          <p:cNvGrpSpPr/>
          <p:nvPr/>
        </p:nvGrpSpPr>
        <p:grpSpPr>
          <a:xfrm rot="19424">
            <a:off x="1061766" y="3314552"/>
            <a:ext cx="1455111" cy="242826"/>
            <a:chOff x="6353075" y="4549793"/>
            <a:chExt cx="1174500" cy="346103"/>
          </a:xfrm>
        </p:grpSpPr>
        <p:cxnSp>
          <p:nvCxnSpPr>
            <p:cNvPr id="1343" name="Google Shape;1343;p8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44" name="Google Shape;1344;p81"/>
            <p:cNvSpPr txBox="1"/>
            <p:nvPr/>
          </p:nvSpPr>
          <p:spPr>
            <a:xfrm rot="6302">
              <a:off x="6448683" y="4555696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5" name="Google Shape;1345;p81"/>
          <p:cNvGrpSpPr/>
          <p:nvPr/>
        </p:nvGrpSpPr>
        <p:grpSpPr>
          <a:xfrm rot="-10120751">
            <a:off x="1120088" y="2606108"/>
            <a:ext cx="1455094" cy="324884"/>
            <a:chOff x="6353075" y="4549793"/>
            <a:chExt cx="1174500" cy="463025"/>
          </a:xfrm>
        </p:grpSpPr>
        <p:cxnSp>
          <p:nvCxnSpPr>
            <p:cNvPr id="1346" name="Google Shape;1346;p8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47" name="Google Shape;1347;p81"/>
            <p:cNvSpPr txBox="1"/>
            <p:nvPr/>
          </p:nvSpPr>
          <p:spPr>
            <a:xfrm rot="-10792648">
              <a:off x="6448566" y="4672168"/>
              <a:ext cx="981902" cy="33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8" name="Google Shape;1348;p81"/>
          <p:cNvGrpSpPr/>
          <p:nvPr/>
        </p:nvGrpSpPr>
        <p:grpSpPr>
          <a:xfrm rot="-5380985">
            <a:off x="8015758" y="2630453"/>
            <a:ext cx="594541" cy="711762"/>
            <a:chOff x="6353075" y="4336191"/>
            <a:chExt cx="1174500" cy="1011600"/>
          </a:xfrm>
        </p:grpSpPr>
        <p:cxnSp>
          <p:nvCxnSpPr>
            <p:cNvPr id="1349" name="Google Shape;1349;p81"/>
            <p:cNvCxnSpPr/>
            <p:nvPr/>
          </p:nvCxnSpPr>
          <p:spPr>
            <a:xfrm>
              <a:off x="6353075" y="4352282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50" name="Google Shape;1350;p81"/>
            <p:cNvSpPr txBox="1"/>
            <p:nvPr/>
          </p:nvSpPr>
          <p:spPr>
            <a:xfrm rot="5413277">
              <a:off x="6434782" y="4745986"/>
              <a:ext cx="1009808" cy="192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1" name="Google Shape;1351;p81"/>
          <p:cNvGrpSpPr/>
          <p:nvPr/>
        </p:nvGrpSpPr>
        <p:grpSpPr>
          <a:xfrm rot="19264">
            <a:off x="6965614" y="3388984"/>
            <a:ext cx="880302" cy="324685"/>
            <a:chOff x="6353075" y="4549793"/>
            <a:chExt cx="1174500" cy="462778"/>
          </a:xfrm>
        </p:grpSpPr>
        <p:cxnSp>
          <p:nvCxnSpPr>
            <p:cNvPr id="1352" name="Google Shape;1352;p8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53" name="Google Shape;1353;p81"/>
            <p:cNvSpPr txBox="1"/>
            <p:nvPr/>
          </p:nvSpPr>
          <p:spPr>
            <a:xfrm rot="6302">
              <a:off x="6448683" y="4672371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4" name="Google Shape;1354;p81"/>
          <p:cNvGrpSpPr/>
          <p:nvPr/>
        </p:nvGrpSpPr>
        <p:grpSpPr>
          <a:xfrm rot="8779199">
            <a:off x="6684196" y="2583223"/>
            <a:ext cx="1113601" cy="324829"/>
            <a:chOff x="6353075" y="4549793"/>
            <a:chExt cx="1174500" cy="462949"/>
          </a:xfrm>
        </p:grpSpPr>
        <p:cxnSp>
          <p:nvCxnSpPr>
            <p:cNvPr id="1355" name="Google Shape;1355;p8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56" name="Google Shape;1356;p81"/>
            <p:cNvSpPr txBox="1"/>
            <p:nvPr/>
          </p:nvSpPr>
          <p:spPr>
            <a:xfrm rot="-10792648">
              <a:off x="6448657" y="4672392"/>
              <a:ext cx="981902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57" name="Google Shape;1357;p81"/>
          <p:cNvSpPr txBox="1"/>
          <p:nvPr/>
        </p:nvSpPr>
        <p:spPr>
          <a:xfrm>
            <a:off x="3219144" y="4515690"/>
            <a:ext cx="1304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225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8" name="Google Shape;1358;p81"/>
          <p:cNvSpPr txBox="1"/>
          <p:nvPr/>
        </p:nvSpPr>
        <p:spPr>
          <a:xfrm>
            <a:off x="7475640" y="4515690"/>
            <a:ext cx="1304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196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9" name="Google Shape;1359;p81"/>
          <p:cNvSpPr txBox="1"/>
          <p:nvPr/>
        </p:nvSpPr>
        <p:spPr>
          <a:xfrm>
            <a:off x="1137271" y="3643350"/>
            <a:ext cx="1304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0" name="Google Shape;1360;p81"/>
          <p:cNvSpPr txBox="1"/>
          <p:nvPr/>
        </p:nvSpPr>
        <p:spPr>
          <a:xfrm>
            <a:off x="5915508" y="4515690"/>
            <a:ext cx="1304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1" name="Google Shape;1361;p81"/>
          <p:cNvSpPr txBox="1"/>
          <p:nvPr/>
        </p:nvSpPr>
        <p:spPr>
          <a:xfrm>
            <a:off x="411480" y="4515690"/>
            <a:ext cx="1304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625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2" name="Google Shape;1362;p81"/>
          <p:cNvSpPr txBox="1"/>
          <p:nvPr/>
        </p:nvSpPr>
        <p:spPr>
          <a:xfrm rot="-2278868">
            <a:off x="3487579" y="2085923"/>
            <a:ext cx="1178742" cy="3240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63" name="Google Shape;1363;p81"/>
          <p:cNvCxnSpPr>
            <a:stCxn id="1362" idx="0"/>
          </p:cNvCxnSpPr>
          <p:nvPr/>
        </p:nvCxnSpPr>
        <p:spPr>
          <a:xfrm flipH="1" rot="10800000">
            <a:off x="3977200" y="1546075"/>
            <a:ext cx="642000" cy="5742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4" name="Google Shape;1364;p81"/>
          <p:cNvSpPr txBox="1"/>
          <p:nvPr/>
        </p:nvSpPr>
        <p:spPr>
          <a:xfrm>
            <a:off x="411480" y="4790010"/>
            <a:ext cx="991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225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65" name="Google Shape;1365;p81"/>
          <p:cNvCxnSpPr/>
          <p:nvPr/>
        </p:nvCxnSpPr>
        <p:spPr>
          <a:xfrm rot="10800000">
            <a:off x="7405900" y="3843900"/>
            <a:ext cx="0" cy="4761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6" name="Google Shape;1366;p81"/>
          <p:cNvSpPr/>
          <p:nvPr/>
        </p:nvSpPr>
        <p:spPr>
          <a:xfrm rot="-2040401">
            <a:off x="6565436" y="2000923"/>
            <a:ext cx="1069035" cy="106903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81"/>
          <p:cNvSpPr txBox="1"/>
          <p:nvPr/>
        </p:nvSpPr>
        <p:spPr>
          <a:xfrm>
            <a:off x="1971612" y="4515690"/>
            <a:ext cx="991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625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68" name="Google Shape;1368;p81"/>
          <p:cNvCxnSpPr/>
          <p:nvPr/>
        </p:nvCxnSpPr>
        <p:spPr>
          <a:xfrm flipH="1" rot="10800000">
            <a:off x="7100050" y="1618678"/>
            <a:ext cx="72600" cy="775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9" name="Google Shape;1369;p81"/>
          <p:cNvSpPr txBox="1"/>
          <p:nvPr/>
        </p:nvSpPr>
        <p:spPr>
          <a:xfrm>
            <a:off x="7948100" y="3217025"/>
            <a:ext cx="714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0" name="Google Shape;1370;p81"/>
          <p:cNvSpPr txBox="1"/>
          <p:nvPr/>
        </p:nvSpPr>
        <p:spPr>
          <a:xfrm>
            <a:off x="4779276" y="4515690"/>
            <a:ext cx="880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400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71" name="Google Shape;1371;p81"/>
          <p:cNvPicPr preferRelativeResize="0"/>
          <p:nvPr/>
        </p:nvPicPr>
        <p:blipFill rotWithShape="1">
          <a:blip r:embed="rId3">
            <a:alphaModFix/>
          </a:blip>
          <a:srcRect b="39562" l="77597" r="9689" t="31631"/>
          <a:stretch/>
        </p:blipFill>
        <p:spPr>
          <a:xfrm rot="10800000">
            <a:off x="7825902" y="2630024"/>
            <a:ext cx="591973" cy="658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2" name="Google Shape;1372;p81"/>
          <p:cNvCxnSpPr/>
          <p:nvPr/>
        </p:nvCxnSpPr>
        <p:spPr>
          <a:xfrm flipH="1" rot="10800000">
            <a:off x="8114545" y="2446567"/>
            <a:ext cx="145200" cy="3378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3" name="TextBox 1372"/>
          <p:cNvSpPr txBox="1"/>
          <p:nvPr/>
        </p:nvSpPr>
        <p:spPr>
          <a:xfrm>
            <a:off x="411480" y="424137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8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378" name="Google Shape;1378;p8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Labajibbaaranayaasha (Squares) ka imanaya dhinacyada saddexagalka</a:t>
            </a:r>
            <a:endParaRPr/>
          </a:p>
        </p:txBody>
      </p:sp>
      <p:sp>
        <p:nvSpPr>
          <p:cNvPr id="1379" name="Google Shape;1379;p8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Dhererka dhinaca gaaban (Length of a shorter side)</a:t>
            </a:r>
            <a:endParaRPr/>
          </a:p>
        </p:txBody>
      </p:sp>
      <p:pic>
        <p:nvPicPr>
          <p:cNvPr id="1380" name="Google Shape;138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00" y="2988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386" name="Google Shape;1386;p83"/>
          <p:cNvSpPr txBox="1"/>
          <p:nvPr/>
        </p:nvSpPr>
        <p:spPr>
          <a:xfrm>
            <a:off x="5634358" y="1462451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83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83"/>
          <p:cNvSpPr/>
          <p:nvPr/>
        </p:nvSpPr>
        <p:spPr>
          <a:xfrm>
            <a:off x="6526915" y="1822398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83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0" name="Google Shape;1390;p83"/>
          <p:cNvCxnSpPr/>
          <p:nvPr/>
        </p:nvCxnSpPr>
        <p:spPr>
          <a:xfrm>
            <a:off x="6527051" y="2263098"/>
            <a:ext cx="2050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91" name="Google Shape;1391;p83"/>
          <p:cNvSpPr txBox="1"/>
          <p:nvPr/>
        </p:nvSpPr>
        <p:spPr>
          <a:xfrm>
            <a:off x="6856083" y="2335822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2" name="Google Shape;1392;p83"/>
          <p:cNvCxnSpPr/>
          <p:nvPr/>
        </p:nvCxnSpPr>
        <p:spPr>
          <a:xfrm rot="-9124535">
            <a:off x="6386210" y="1470244"/>
            <a:ext cx="240355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93" name="Google Shape;1393;p83"/>
          <p:cNvSpPr txBox="1"/>
          <p:nvPr/>
        </p:nvSpPr>
        <p:spPr>
          <a:xfrm rot="1675544">
            <a:off x="6872343" y="1138713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4" name="Google Shape;1394;p83"/>
          <p:cNvCxnSpPr/>
          <p:nvPr/>
        </p:nvCxnSpPr>
        <p:spPr>
          <a:xfrm rot="5400000">
            <a:off x="5835401" y="1604157"/>
            <a:ext cx="1120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id="1395" name="Google Shape;1395;p83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>
            <a:off x="856375" y="566075"/>
            <a:ext cx="3616527" cy="17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83"/>
          <p:cNvSpPr txBox="1"/>
          <p:nvPr/>
        </p:nvSpPr>
        <p:spPr>
          <a:xfrm>
            <a:off x="1134515" y="650297"/>
            <a:ext cx="3304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Qaaciddada (Pythagoras’ theorem) waxaa loo isticmaali karaa xisaabinta jilib-jilib (hypotenuse) ee saddex-xagal (triangle).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Laakiin ma loo isticmaali karaa in laga helo dhererka dhinaca gaaban?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7" name="Google Shape;1397;p8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651" y="1749450"/>
            <a:ext cx="564900" cy="81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83"/>
          <p:cNvSpPr txBox="1"/>
          <p:nvPr/>
        </p:nvSpPr>
        <p:spPr>
          <a:xfrm>
            <a:off x="324001" y="2562600"/>
            <a:ext cx="814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9" name="Google Shape;1399;p83"/>
          <p:cNvGrpSpPr/>
          <p:nvPr/>
        </p:nvGrpSpPr>
        <p:grpSpPr>
          <a:xfrm>
            <a:off x="551572" y="2818250"/>
            <a:ext cx="3724578" cy="1930832"/>
            <a:chOff x="932572" y="2894450"/>
            <a:chExt cx="3724578" cy="1930832"/>
          </a:xfrm>
        </p:grpSpPr>
        <p:pic>
          <p:nvPicPr>
            <p:cNvPr id="1400" name="Google Shape;1400;p83"/>
            <p:cNvPicPr preferRelativeResize="0"/>
            <p:nvPr/>
          </p:nvPicPr>
          <p:blipFill rotWithShape="1">
            <a:blip r:embed="rId3">
              <a:alphaModFix/>
            </a:blip>
            <a:srcRect b="4218" l="40550" r="0" t="13558"/>
            <a:stretch/>
          </p:blipFill>
          <p:spPr>
            <a:xfrm>
              <a:off x="1570323" y="2894450"/>
              <a:ext cx="3086828" cy="1421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1" name="Google Shape;1401;p83"/>
            <p:cNvSpPr txBox="1"/>
            <p:nvPr/>
          </p:nvSpPr>
          <p:spPr>
            <a:xfrm>
              <a:off x="932572" y="4548082"/>
              <a:ext cx="81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402" name="Google Shape;1402;p8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025047" y="3757079"/>
              <a:ext cx="629124" cy="8239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3" name="Google Shape;1403;p83"/>
            <p:cNvSpPr txBox="1"/>
            <p:nvPr/>
          </p:nvSpPr>
          <p:spPr>
            <a:xfrm>
              <a:off x="1809206" y="2941938"/>
              <a:ext cx="2820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 hubo, aan ku beddelno dhererka dhinacyada qaaciddada (Pythagoras’ theorem) oo aan soo ogaano.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4" name="Google Shape;1404;p83"/>
          <p:cNvGrpSpPr/>
          <p:nvPr/>
        </p:nvGrpSpPr>
        <p:grpSpPr>
          <a:xfrm>
            <a:off x="4324543" y="4419751"/>
            <a:ext cx="4152000" cy="366072"/>
            <a:chOff x="263675" y="2711603"/>
            <a:chExt cx="4152000" cy="366072"/>
          </a:xfrm>
        </p:grpSpPr>
        <p:sp>
          <p:nvSpPr>
            <p:cNvPr id="1405" name="Google Shape;1405;p83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Qaaciddada (Pythagoras’ theorem): a² + b² = c²</a:t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6" name="Google Shape;1406;p83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qaaciddada (Pythagoras’ theorem) si loo helo dhinac gaaban</a:t>
            </a:r>
            <a:endParaRPr/>
          </a:p>
        </p:txBody>
      </p:sp>
      <p:sp>
        <p:nvSpPr>
          <p:cNvPr id="1412" name="Google Shape;1412;p84"/>
          <p:cNvSpPr txBox="1"/>
          <p:nvPr/>
        </p:nvSpPr>
        <p:spPr>
          <a:xfrm>
            <a:off x="5634358" y="1462451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84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84"/>
          <p:cNvSpPr/>
          <p:nvPr/>
        </p:nvSpPr>
        <p:spPr>
          <a:xfrm>
            <a:off x="6526915" y="1822398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84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16" name="Google Shape;1416;p84"/>
          <p:cNvCxnSpPr/>
          <p:nvPr/>
        </p:nvCxnSpPr>
        <p:spPr>
          <a:xfrm>
            <a:off x="6527051" y="2263098"/>
            <a:ext cx="2050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7" name="Google Shape;1417;p84"/>
          <p:cNvSpPr txBox="1"/>
          <p:nvPr/>
        </p:nvSpPr>
        <p:spPr>
          <a:xfrm>
            <a:off x="6856083" y="2335822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18" name="Google Shape;1418;p84"/>
          <p:cNvCxnSpPr/>
          <p:nvPr/>
        </p:nvCxnSpPr>
        <p:spPr>
          <a:xfrm rot="-9124535">
            <a:off x="6386210" y="1470244"/>
            <a:ext cx="240355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9" name="Google Shape;1419;p84"/>
          <p:cNvSpPr txBox="1"/>
          <p:nvPr/>
        </p:nvSpPr>
        <p:spPr>
          <a:xfrm rot="1675544">
            <a:off x="6872343" y="1138713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20" name="Google Shape;1420;p84"/>
          <p:cNvCxnSpPr/>
          <p:nvPr/>
        </p:nvCxnSpPr>
        <p:spPr>
          <a:xfrm rot="5400000">
            <a:off x="5835401" y="1604157"/>
            <a:ext cx="1120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id="1421" name="Google Shape;1421;p8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651" y="1749450"/>
            <a:ext cx="564900" cy="81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2" name="Google Shape;1422;p84"/>
          <p:cNvSpPr txBox="1"/>
          <p:nvPr/>
        </p:nvSpPr>
        <p:spPr>
          <a:xfrm>
            <a:off x="324001" y="2562600"/>
            <a:ext cx="814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23" name="Google Shape;1423;p84"/>
          <p:cNvGrpSpPr/>
          <p:nvPr/>
        </p:nvGrpSpPr>
        <p:grpSpPr>
          <a:xfrm>
            <a:off x="551572" y="2677675"/>
            <a:ext cx="4510625" cy="2071407"/>
            <a:chOff x="551572" y="2677675"/>
            <a:chExt cx="4510625" cy="2071407"/>
          </a:xfrm>
        </p:grpSpPr>
        <p:pic>
          <p:nvPicPr>
            <p:cNvPr id="1424" name="Google Shape;1424;p84"/>
            <p:cNvPicPr preferRelativeResize="0"/>
            <p:nvPr/>
          </p:nvPicPr>
          <p:blipFill rotWithShape="1">
            <a:blip r:embed="rId4">
              <a:alphaModFix/>
            </a:blip>
            <a:srcRect b="4218" l="40550" r="0" t="13558"/>
            <a:stretch/>
          </p:blipFill>
          <p:spPr>
            <a:xfrm>
              <a:off x="1059100" y="2677675"/>
              <a:ext cx="4003098" cy="1785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5" name="Google Shape;1425;p84"/>
            <p:cNvSpPr txBox="1"/>
            <p:nvPr/>
          </p:nvSpPr>
          <p:spPr>
            <a:xfrm>
              <a:off x="551572" y="4471882"/>
              <a:ext cx="81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426" name="Google Shape;1426;p8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44047" y="3680879"/>
              <a:ext cx="629124" cy="8239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7" name="Google Shape;1427;p84"/>
            <p:cNvSpPr txBox="1"/>
            <p:nvPr/>
          </p:nvSpPr>
          <p:spPr>
            <a:xfrm>
              <a:off x="1395246" y="2737304"/>
              <a:ext cx="36576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Maya, hubaal maya!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Xusuusnow, waa inay marwaliba la mid noqotaa laba-jibaar (square) ee jilib-jilib (hypotenuse)! Haddii jilib-jilib (hypotenuse) yahay dherer la yaqaan iyo haddii kale!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28" name="Google Shape;1428;p84"/>
          <p:cNvPicPr preferRelativeResize="0"/>
          <p:nvPr/>
        </p:nvPicPr>
        <p:blipFill rotWithShape="1">
          <a:blip r:embed="rId4">
            <a:alphaModFix/>
          </a:blip>
          <a:srcRect b="4760" l="40550" r="0" t="13015"/>
          <a:stretch/>
        </p:blipFill>
        <p:spPr>
          <a:xfrm>
            <a:off x="856375" y="567550"/>
            <a:ext cx="3616527" cy="17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84"/>
          <p:cNvSpPr txBox="1"/>
          <p:nvPr/>
        </p:nvSpPr>
        <p:spPr>
          <a:xfrm>
            <a:off x="1134515" y="602292"/>
            <a:ext cx="33045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Haa, markaa xarafka x ma uu socdaa dhinaca midig ee qaabka (formula) qaaciddada (Pythagoras’ theorem), maadaama uu yahay dhinaca aan la garanayn?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30" name="Google Shape;1430;p84"/>
          <p:cNvGrpSpPr/>
          <p:nvPr/>
        </p:nvGrpSpPr>
        <p:grpSpPr>
          <a:xfrm>
            <a:off x="4324543" y="4419751"/>
            <a:ext cx="4152000" cy="366072"/>
            <a:chOff x="263675" y="2711603"/>
            <a:chExt cx="4152000" cy="366072"/>
          </a:xfrm>
        </p:grpSpPr>
        <p:sp>
          <p:nvSpPr>
            <p:cNvPr id="1431" name="Google Shape;1431;p84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Qaaciddada (Pythagoras’ theorem): a² + b² = c²</a:t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32" name="Google Shape;1432;p84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7" name="Google Shape;1437;p85"/>
          <p:cNvGrpSpPr/>
          <p:nvPr/>
        </p:nvGrpSpPr>
        <p:grpSpPr>
          <a:xfrm>
            <a:off x="693223" y="1392982"/>
            <a:ext cx="3528263" cy="462645"/>
            <a:chOff x="693225" y="1621530"/>
            <a:chExt cx="3528263" cy="582750"/>
          </a:xfrm>
        </p:grpSpPr>
        <p:sp>
          <p:nvSpPr>
            <p:cNvPr id="1438" name="Google Shape;1438;p85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39" name="Google Shape;1439;p85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0" name="Google Shape;1440;p85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1" name="Google Shape;1441;p85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2" name="Google Shape;1442;p85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3" name="Google Shape;1443;p85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4" name="Google Shape;1444;p85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5" name="Google Shape;1445;p85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46" name="Google Shape;1446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qaaciddada (Pythagoras’ theorem) si loo helo dhinac gaaban</a:t>
            </a:r>
            <a:endParaRPr/>
          </a:p>
        </p:txBody>
      </p:sp>
      <p:sp>
        <p:nvSpPr>
          <p:cNvPr id="1447" name="Google Shape;1447;p85"/>
          <p:cNvSpPr txBox="1"/>
          <p:nvPr/>
        </p:nvSpPr>
        <p:spPr>
          <a:xfrm>
            <a:off x="5634358" y="1462451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85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85"/>
          <p:cNvSpPr/>
          <p:nvPr/>
        </p:nvSpPr>
        <p:spPr>
          <a:xfrm>
            <a:off x="6526915" y="1822398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85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1" name="Google Shape;1451;p85"/>
          <p:cNvCxnSpPr/>
          <p:nvPr/>
        </p:nvCxnSpPr>
        <p:spPr>
          <a:xfrm>
            <a:off x="6527051" y="2263098"/>
            <a:ext cx="2050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52" name="Google Shape;1452;p85"/>
          <p:cNvSpPr txBox="1"/>
          <p:nvPr/>
        </p:nvSpPr>
        <p:spPr>
          <a:xfrm>
            <a:off x="6856083" y="2335822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3" name="Google Shape;1453;p85"/>
          <p:cNvCxnSpPr/>
          <p:nvPr/>
        </p:nvCxnSpPr>
        <p:spPr>
          <a:xfrm rot="-9124535">
            <a:off x="6386210" y="1470244"/>
            <a:ext cx="240355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54" name="Google Shape;1454;p85"/>
          <p:cNvSpPr txBox="1"/>
          <p:nvPr/>
        </p:nvSpPr>
        <p:spPr>
          <a:xfrm rot="1675544">
            <a:off x="6872343" y="1138713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5" name="Google Shape;1455;p85"/>
          <p:cNvCxnSpPr/>
          <p:nvPr/>
        </p:nvCxnSpPr>
        <p:spPr>
          <a:xfrm rot="5400000">
            <a:off x="5835401" y="1604157"/>
            <a:ext cx="1120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456" name="Google Shape;1456;p85"/>
          <p:cNvGrpSpPr/>
          <p:nvPr/>
        </p:nvGrpSpPr>
        <p:grpSpPr>
          <a:xfrm>
            <a:off x="323993" y="810001"/>
            <a:ext cx="4152000" cy="366072"/>
            <a:chOff x="263675" y="2711603"/>
            <a:chExt cx="4152000" cy="366072"/>
          </a:xfrm>
        </p:grpSpPr>
        <p:sp>
          <p:nvSpPr>
            <p:cNvPr id="1457" name="Google Shape;1457;p85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Qaaciddada (Pythagoras’ theorem): a² + b² = c²</a:t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8" name="Google Shape;1458;p85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59" name="Google Shape;1459;p85"/>
          <p:cNvSpPr txBox="1"/>
          <p:nvPr/>
        </p:nvSpPr>
        <p:spPr>
          <a:xfrm>
            <a:off x="958775" y="2543125"/>
            <a:ext cx="196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Labo-jibaar (Square) labada dhinac ee gaaban, mid kasta si gooni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60" name="Google Shape;1460;p85"/>
          <p:cNvGrpSpPr/>
          <p:nvPr/>
        </p:nvGrpSpPr>
        <p:grpSpPr>
          <a:xfrm>
            <a:off x="950250" y="1799150"/>
            <a:ext cx="1408863" cy="762900"/>
            <a:chOff x="950250" y="1875350"/>
            <a:chExt cx="1408863" cy="762900"/>
          </a:xfrm>
        </p:grpSpPr>
        <p:cxnSp>
          <p:nvCxnSpPr>
            <p:cNvPr id="1461" name="Google Shape;1461;p85"/>
            <p:cNvCxnSpPr/>
            <p:nvPr/>
          </p:nvCxnSpPr>
          <p:spPr>
            <a:xfrm rot="10800000">
              <a:off x="950250" y="1875350"/>
              <a:ext cx="128700" cy="7629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2" name="Google Shape;1462;p85"/>
            <p:cNvCxnSpPr/>
            <p:nvPr/>
          </p:nvCxnSpPr>
          <p:spPr>
            <a:xfrm flipH="1" rot="10800000">
              <a:off x="2230413" y="1875350"/>
              <a:ext cx="128700" cy="7629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63" name="Google Shape;1463;p85"/>
          <p:cNvSpPr txBox="1"/>
          <p:nvPr/>
        </p:nvSpPr>
        <p:spPr>
          <a:xfrm>
            <a:off x="693225" y="146941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85"/>
          <p:cNvSpPr txBox="1"/>
          <p:nvPr/>
        </p:nvSpPr>
        <p:spPr>
          <a:xfrm>
            <a:off x="2096130" y="146941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5" name="Google Shape;1465;p85"/>
          <p:cNvCxnSpPr/>
          <p:nvPr/>
        </p:nvCxnSpPr>
        <p:spPr>
          <a:xfrm rot="10800000">
            <a:off x="3755748" y="1799150"/>
            <a:ext cx="128700" cy="762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6" name="Google Shape;1466;p85"/>
          <p:cNvSpPr txBox="1"/>
          <p:nvPr/>
        </p:nvSpPr>
        <p:spPr>
          <a:xfrm>
            <a:off x="3667250" y="2543125"/>
            <a:ext cx="196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 labajibbaaranaha (squares) ayaa had iyo jeer la eg labajibbaaranaha (square) hypotenuse-ka.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85"/>
          <p:cNvSpPr txBox="1"/>
          <p:nvPr/>
        </p:nvSpPr>
        <p:spPr>
          <a:xfrm>
            <a:off x="3487333" y="146941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86"/>
          <p:cNvSpPr txBox="1"/>
          <p:nvPr/>
        </p:nvSpPr>
        <p:spPr>
          <a:xfrm>
            <a:off x="515825" y="3997563"/>
            <a:ext cx="7885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Labajibbaaranaha (square) dhinaca gaaban ee saddexagalka waxaa lagu helaa kala-goynta, ama helista farqiga, u dhexeeya labajibbaaranaha (square) hypotenuse-ka iyo labajibbaaranaha (square) dhinaca kale ee gaaban.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73" name="Google Shape;1473;p86"/>
          <p:cNvGrpSpPr/>
          <p:nvPr/>
        </p:nvGrpSpPr>
        <p:grpSpPr>
          <a:xfrm>
            <a:off x="693225" y="1392965"/>
            <a:ext cx="3528263" cy="462820"/>
            <a:chOff x="693225" y="1621530"/>
            <a:chExt cx="3528263" cy="582750"/>
          </a:xfrm>
        </p:grpSpPr>
        <p:sp>
          <p:nvSpPr>
            <p:cNvPr id="1474" name="Google Shape;1474;p86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5" name="Google Shape;1475;p86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6" name="Google Shape;1476;p86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7" name="Google Shape;1477;p86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8" name="Google Shape;1478;p86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9" name="Google Shape;1479;p86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0" name="Google Shape;1480;p86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1" name="Google Shape;1481;p86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82" name="Google Shape;1482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483" name="Google Shape;1483;p86"/>
          <p:cNvSpPr txBox="1"/>
          <p:nvPr/>
        </p:nvSpPr>
        <p:spPr>
          <a:xfrm>
            <a:off x="5634358" y="1462451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86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86"/>
          <p:cNvSpPr/>
          <p:nvPr/>
        </p:nvSpPr>
        <p:spPr>
          <a:xfrm>
            <a:off x="6526915" y="1822398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86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87" name="Google Shape;1487;p86"/>
          <p:cNvCxnSpPr/>
          <p:nvPr/>
        </p:nvCxnSpPr>
        <p:spPr>
          <a:xfrm>
            <a:off x="6527051" y="2263098"/>
            <a:ext cx="2050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8" name="Google Shape;1488;p86"/>
          <p:cNvSpPr txBox="1"/>
          <p:nvPr/>
        </p:nvSpPr>
        <p:spPr>
          <a:xfrm>
            <a:off x="6856083" y="2335822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89" name="Google Shape;1489;p86"/>
          <p:cNvCxnSpPr/>
          <p:nvPr/>
        </p:nvCxnSpPr>
        <p:spPr>
          <a:xfrm rot="-9124535">
            <a:off x="6386210" y="1470244"/>
            <a:ext cx="240355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0" name="Google Shape;1490;p86"/>
          <p:cNvSpPr txBox="1"/>
          <p:nvPr/>
        </p:nvSpPr>
        <p:spPr>
          <a:xfrm rot="1675544">
            <a:off x="6872343" y="1138713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91" name="Google Shape;1491;p86"/>
          <p:cNvCxnSpPr/>
          <p:nvPr/>
        </p:nvCxnSpPr>
        <p:spPr>
          <a:xfrm rot="5400000">
            <a:off x="5835401" y="1604157"/>
            <a:ext cx="1120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492" name="Google Shape;1492;p86"/>
          <p:cNvGrpSpPr/>
          <p:nvPr/>
        </p:nvGrpSpPr>
        <p:grpSpPr>
          <a:xfrm>
            <a:off x="323993" y="810001"/>
            <a:ext cx="4152000" cy="366072"/>
            <a:chOff x="263675" y="2711603"/>
            <a:chExt cx="4152000" cy="366072"/>
          </a:xfrm>
        </p:grpSpPr>
        <p:sp>
          <p:nvSpPr>
            <p:cNvPr id="1493" name="Google Shape;1493;p86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Aragtida Pythagoras (Pythagoras’ theorem): a² + b² = c²</a:t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4" name="Google Shape;1494;p86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95" name="Google Shape;1495;p86"/>
          <p:cNvSpPr txBox="1"/>
          <p:nvPr/>
        </p:nvSpPr>
        <p:spPr>
          <a:xfrm>
            <a:off x="693225" y="1469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86"/>
          <p:cNvSpPr txBox="1"/>
          <p:nvPr/>
        </p:nvSpPr>
        <p:spPr>
          <a:xfrm>
            <a:off x="2096125" y="1469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86"/>
          <p:cNvSpPr txBox="1"/>
          <p:nvPr/>
        </p:nvSpPr>
        <p:spPr>
          <a:xfrm>
            <a:off x="3487324" y="1469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98" name="Google Shape;1498;p86"/>
          <p:cNvGrpSpPr/>
          <p:nvPr/>
        </p:nvGrpSpPr>
        <p:grpSpPr>
          <a:xfrm>
            <a:off x="693225" y="2035909"/>
            <a:ext cx="3314800" cy="387172"/>
            <a:chOff x="693225" y="2431080"/>
            <a:chExt cx="3314800" cy="487500"/>
          </a:xfrm>
        </p:grpSpPr>
        <p:sp>
          <p:nvSpPr>
            <p:cNvPr id="1499" name="Google Shape;1499;p86"/>
            <p:cNvSpPr/>
            <p:nvPr/>
          </p:nvSpPr>
          <p:spPr>
            <a:xfrm>
              <a:off x="2901888" y="24310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0" name="Google Shape;1500;p86"/>
            <p:cNvSpPr/>
            <p:nvPr/>
          </p:nvSpPr>
          <p:spPr>
            <a:xfrm>
              <a:off x="3489625" y="24310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1" name="Google Shape;1501;p86"/>
            <p:cNvSpPr/>
            <p:nvPr/>
          </p:nvSpPr>
          <p:spPr>
            <a:xfrm>
              <a:off x="693225" y="24310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2" name="Google Shape;1502;p86"/>
            <p:cNvSpPr/>
            <p:nvPr/>
          </p:nvSpPr>
          <p:spPr>
            <a:xfrm>
              <a:off x="1481513" y="24310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3" name="Google Shape;1503;p86"/>
            <p:cNvSpPr/>
            <p:nvPr/>
          </p:nvSpPr>
          <p:spPr>
            <a:xfrm>
              <a:off x="2091425" y="24310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04" name="Google Shape;1504;p86"/>
          <p:cNvSpPr txBox="1"/>
          <p:nvPr/>
        </p:nvSpPr>
        <p:spPr>
          <a:xfrm>
            <a:off x="693225" y="203672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86"/>
          <p:cNvSpPr txBox="1"/>
          <p:nvPr/>
        </p:nvSpPr>
        <p:spPr>
          <a:xfrm>
            <a:off x="2096125" y="203672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86"/>
          <p:cNvSpPr txBox="1"/>
          <p:nvPr/>
        </p:nvSpPr>
        <p:spPr>
          <a:xfrm>
            <a:off x="3487324" y="203672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529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86"/>
          <p:cNvSpPr/>
          <p:nvPr/>
        </p:nvSpPr>
        <p:spPr>
          <a:xfrm>
            <a:off x="703725" y="2036248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86"/>
          <p:cNvSpPr txBox="1"/>
          <p:nvPr/>
        </p:nvSpPr>
        <p:spPr>
          <a:xfrm>
            <a:off x="3410675" y="2460235"/>
            <a:ext cx="6705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− 81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86"/>
          <p:cNvSpPr txBox="1"/>
          <p:nvPr/>
        </p:nvSpPr>
        <p:spPr>
          <a:xfrm>
            <a:off x="627675" y="2460235"/>
            <a:ext cx="6705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− 81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10" name="Google Shape;1510;p86"/>
          <p:cNvGrpSpPr/>
          <p:nvPr/>
        </p:nvGrpSpPr>
        <p:grpSpPr>
          <a:xfrm>
            <a:off x="2091425" y="2852924"/>
            <a:ext cx="3373925" cy="387172"/>
            <a:chOff x="2091425" y="3536005"/>
            <a:chExt cx="3373925" cy="487500"/>
          </a:xfrm>
        </p:grpSpPr>
        <p:sp>
          <p:nvSpPr>
            <p:cNvPr id="1511" name="Google Shape;1511;p86"/>
            <p:cNvSpPr txBox="1"/>
            <p:nvPr/>
          </p:nvSpPr>
          <p:spPr>
            <a:xfrm>
              <a:off x="2096125" y="3537100"/>
              <a:ext cx="5172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2" name="Google Shape;1512;p86"/>
            <p:cNvSpPr txBox="1"/>
            <p:nvPr/>
          </p:nvSpPr>
          <p:spPr>
            <a:xfrm>
              <a:off x="3487324" y="3537100"/>
              <a:ext cx="5172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529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13" name="Google Shape;1513;p86"/>
            <p:cNvGrpSpPr/>
            <p:nvPr/>
          </p:nvGrpSpPr>
          <p:grpSpPr>
            <a:xfrm>
              <a:off x="2091425" y="3536005"/>
              <a:ext cx="1916600" cy="487500"/>
              <a:chOff x="2091425" y="2431080"/>
              <a:chExt cx="1916600" cy="487500"/>
            </a:xfrm>
          </p:grpSpPr>
          <p:sp>
            <p:nvSpPr>
              <p:cNvPr id="1514" name="Google Shape;1514;p86"/>
              <p:cNvSpPr/>
              <p:nvPr/>
            </p:nvSpPr>
            <p:spPr>
              <a:xfrm>
                <a:off x="2901888" y="2431080"/>
                <a:ext cx="318000" cy="48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Lexend"/>
                    <a:ea typeface="Lexend"/>
                    <a:cs typeface="Lexend"/>
                    <a:sym typeface="Lexend"/>
                  </a:rPr>
                  <a:t>=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15" name="Google Shape;1515;p86"/>
              <p:cNvSpPr/>
              <p:nvPr/>
            </p:nvSpPr>
            <p:spPr>
              <a:xfrm>
                <a:off x="3489625" y="2431080"/>
                <a:ext cx="518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0B5FA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16" name="Google Shape;1516;p86"/>
              <p:cNvSpPr/>
              <p:nvPr/>
            </p:nvSpPr>
            <p:spPr>
              <a:xfrm>
                <a:off x="2091425" y="2431080"/>
                <a:ext cx="518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0B5FA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17" name="Google Shape;1517;p86"/>
            <p:cNvGrpSpPr/>
            <p:nvPr/>
          </p:nvGrpSpPr>
          <p:grpSpPr>
            <a:xfrm flipH="1">
              <a:off x="4358474" y="3536005"/>
              <a:ext cx="1106288" cy="487500"/>
              <a:chOff x="693225" y="2431080"/>
              <a:chExt cx="1106288" cy="487500"/>
            </a:xfrm>
          </p:grpSpPr>
          <p:sp>
            <p:nvSpPr>
              <p:cNvPr id="1518" name="Google Shape;1518;p86"/>
              <p:cNvSpPr/>
              <p:nvPr/>
            </p:nvSpPr>
            <p:spPr>
              <a:xfrm>
                <a:off x="1481513" y="2431080"/>
                <a:ext cx="318000" cy="48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19" name="Google Shape;1519;p86"/>
              <p:cNvSpPr/>
              <p:nvPr/>
            </p:nvSpPr>
            <p:spPr>
              <a:xfrm>
                <a:off x="693225" y="2431080"/>
                <a:ext cx="518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0B5FA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20" name="Google Shape;1520;p86"/>
            <p:cNvSpPr txBox="1"/>
            <p:nvPr/>
          </p:nvSpPr>
          <p:spPr>
            <a:xfrm>
              <a:off x="4947550" y="3536600"/>
              <a:ext cx="5172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81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1" name="Google Shape;1521;p86"/>
            <p:cNvSpPr/>
            <p:nvPr/>
          </p:nvSpPr>
          <p:spPr>
            <a:xfrm>
              <a:off x="4946950" y="3536005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p87"/>
          <p:cNvSpPr/>
          <p:nvPr/>
        </p:nvSpPr>
        <p:spPr>
          <a:xfrm>
            <a:off x="2091425" y="3898474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87"/>
          <p:cNvSpPr/>
          <p:nvPr/>
        </p:nvSpPr>
        <p:spPr>
          <a:xfrm>
            <a:off x="3489625" y="3375699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28" name="Google Shape;1528;p87"/>
          <p:cNvGrpSpPr/>
          <p:nvPr/>
        </p:nvGrpSpPr>
        <p:grpSpPr>
          <a:xfrm>
            <a:off x="693225" y="1392965"/>
            <a:ext cx="3528263" cy="462820"/>
            <a:chOff x="693225" y="1621530"/>
            <a:chExt cx="3528263" cy="582750"/>
          </a:xfrm>
        </p:grpSpPr>
        <p:sp>
          <p:nvSpPr>
            <p:cNvPr id="1529" name="Google Shape;1529;p87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0" name="Google Shape;1530;p87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1" name="Google Shape;1531;p87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2" name="Google Shape;1532;p87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3" name="Google Shape;1533;p87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4" name="Google Shape;1534;p87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5" name="Google Shape;1535;p87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6" name="Google Shape;1536;p87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7" name="Google Shape;1537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538" name="Google Shape;1538;p87"/>
          <p:cNvSpPr txBox="1"/>
          <p:nvPr/>
        </p:nvSpPr>
        <p:spPr>
          <a:xfrm>
            <a:off x="5634358" y="1462451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9" name="Google Shape;1539;p87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0" name="Google Shape;1540;p87"/>
          <p:cNvSpPr/>
          <p:nvPr/>
        </p:nvSpPr>
        <p:spPr>
          <a:xfrm>
            <a:off x="6526915" y="1822398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1" name="Google Shape;1541;p87"/>
          <p:cNvSpPr/>
          <p:nvPr/>
        </p:nvSpPr>
        <p:spPr>
          <a:xfrm>
            <a:off x="6530875" y="1043888"/>
            <a:ext cx="2046300" cy="10992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2" name="Google Shape;1542;p87"/>
          <p:cNvCxnSpPr/>
          <p:nvPr/>
        </p:nvCxnSpPr>
        <p:spPr>
          <a:xfrm>
            <a:off x="6527051" y="2263098"/>
            <a:ext cx="2050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43" name="Google Shape;1543;p87"/>
          <p:cNvSpPr txBox="1"/>
          <p:nvPr/>
        </p:nvSpPr>
        <p:spPr>
          <a:xfrm>
            <a:off x="6856083" y="2335822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4" name="Google Shape;1544;p87"/>
          <p:cNvCxnSpPr/>
          <p:nvPr/>
        </p:nvCxnSpPr>
        <p:spPr>
          <a:xfrm rot="-9124535">
            <a:off x="6386210" y="1470244"/>
            <a:ext cx="240355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45" name="Google Shape;1545;p87"/>
          <p:cNvSpPr txBox="1"/>
          <p:nvPr/>
        </p:nvSpPr>
        <p:spPr>
          <a:xfrm rot="1675544">
            <a:off x="6872343" y="1138713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6" name="Google Shape;1546;p87"/>
          <p:cNvCxnSpPr/>
          <p:nvPr/>
        </p:nvCxnSpPr>
        <p:spPr>
          <a:xfrm rot="5400000">
            <a:off x="5835401" y="1604157"/>
            <a:ext cx="1120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547" name="Google Shape;1547;p87"/>
          <p:cNvGrpSpPr/>
          <p:nvPr/>
        </p:nvGrpSpPr>
        <p:grpSpPr>
          <a:xfrm>
            <a:off x="323993" y="810001"/>
            <a:ext cx="4152000" cy="366072"/>
            <a:chOff x="263675" y="2711603"/>
            <a:chExt cx="4152000" cy="366072"/>
          </a:xfrm>
        </p:grpSpPr>
        <p:sp>
          <p:nvSpPr>
            <p:cNvPr id="1548" name="Google Shape;1548;p87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Aragtida Pythagoras (Pythagoras’ theorem): a² + b² = c²</a:t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9" name="Google Shape;1549;p87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50" name="Google Shape;1550;p87"/>
          <p:cNvSpPr txBox="1"/>
          <p:nvPr/>
        </p:nvSpPr>
        <p:spPr>
          <a:xfrm>
            <a:off x="693225" y="1469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1" name="Google Shape;1551;p87"/>
          <p:cNvSpPr txBox="1"/>
          <p:nvPr/>
        </p:nvSpPr>
        <p:spPr>
          <a:xfrm>
            <a:off x="2096125" y="1469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2" name="Google Shape;1552;p87"/>
          <p:cNvSpPr txBox="1"/>
          <p:nvPr/>
        </p:nvSpPr>
        <p:spPr>
          <a:xfrm>
            <a:off x="3487324" y="1469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53" name="Google Shape;1553;p87"/>
          <p:cNvGrpSpPr/>
          <p:nvPr/>
        </p:nvGrpSpPr>
        <p:grpSpPr>
          <a:xfrm>
            <a:off x="693225" y="2035909"/>
            <a:ext cx="3314800" cy="387172"/>
            <a:chOff x="693225" y="2431080"/>
            <a:chExt cx="3314800" cy="487500"/>
          </a:xfrm>
        </p:grpSpPr>
        <p:sp>
          <p:nvSpPr>
            <p:cNvPr id="1554" name="Google Shape;1554;p87"/>
            <p:cNvSpPr/>
            <p:nvPr/>
          </p:nvSpPr>
          <p:spPr>
            <a:xfrm>
              <a:off x="2901888" y="24310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5" name="Google Shape;1555;p87"/>
            <p:cNvSpPr/>
            <p:nvPr/>
          </p:nvSpPr>
          <p:spPr>
            <a:xfrm>
              <a:off x="3489625" y="24310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6" name="Google Shape;1556;p87"/>
            <p:cNvSpPr/>
            <p:nvPr/>
          </p:nvSpPr>
          <p:spPr>
            <a:xfrm>
              <a:off x="693225" y="24310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7" name="Google Shape;1557;p87"/>
            <p:cNvSpPr/>
            <p:nvPr/>
          </p:nvSpPr>
          <p:spPr>
            <a:xfrm>
              <a:off x="1481513" y="24310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8" name="Google Shape;1558;p87"/>
            <p:cNvSpPr/>
            <p:nvPr/>
          </p:nvSpPr>
          <p:spPr>
            <a:xfrm>
              <a:off x="2091425" y="24310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59" name="Google Shape;1559;p87"/>
          <p:cNvSpPr txBox="1"/>
          <p:nvPr/>
        </p:nvSpPr>
        <p:spPr>
          <a:xfrm>
            <a:off x="693225" y="203672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0" name="Google Shape;1560;p87"/>
          <p:cNvSpPr txBox="1"/>
          <p:nvPr/>
        </p:nvSpPr>
        <p:spPr>
          <a:xfrm>
            <a:off x="2096125" y="203672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87"/>
          <p:cNvSpPr txBox="1"/>
          <p:nvPr/>
        </p:nvSpPr>
        <p:spPr>
          <a:xfrm>
            <a:off x="3487324" y="203672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529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87"/>
          <p:cNvSpPr/>
          <p:nvPr/>
        </p:nvSpPr>
        <p:spPr>
          <a:xfrm>
            <a:off x="703725" y="2036248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3" name="Google Shape;1563;p87"/>
          <p:cNvSpPr txBox="1"/>
          <p:nvPr/>
        </p:nvSpPr>
        <p:spPr>
          <a:xfrm>
            <a:off x="3410675" y="2460235"/>
            <a:ext cx="6705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− 81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87"/>
          <p:cNvSpPr txBox="1"/>
          <p:nvPr/>
        </p:nvSpPr>
        <p:spPr>
          <a:xfrm>
            <a:off x="627675" y="2460235"/>
            <a:ext cx="6705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− 81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5" name="Google Shape;1565;p87"/>
          <p:cNvGrpSpPr/>
          <p:nvPr/>
        </p:nvGrpSpPr>
        <p:grpSpPr>
          <a:xfrm>
            <a:off x="2091425" y="2852924"/>
            <a:ext cx="3373925" cy="387172"/>
            <a:chOff x="2091425" y="3536005"/>
            <a:chExt cx="3373925" cy="487500"/>
          </a:xfrm>
        </p:grpSpPr>
        <p:sp>
          <p:nvSpPr>
            <p:cNvPr id="1566" name="Google Shape;1566;p87"/>
            <p:cNvSpPr txBox="1"/>
            <p:nvPr/>
          </p:nvSpPr>
          <p:spPr>
            <a:xfrm>
              <a:off x="2096125" y="3537100"/>
              <a:ext cx="5172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7"/>
            <p:cNvSpPr txBox="1"/>
            <p:nvPr/>
          </p:nvSpPr>
          <p:spPr>
            <a:xfrm>
              <a:off x="3487324" y="3537100"/>
              <a:ext cx="5172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529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68" name="Google Shape;1568;p87"/>
            <p:cNvGrpSpPr/>
            <p:nvPr/>
          </p:nvGrpSpPr>
          <p:grpSpPr>
            <a:xfrm>
              <a:off x="2091425" y="3536005"/>
              <a:ext cx="1916600" cy="487500"/>
              <a:chOff x="2091425" y="2431080"/>
              <a:chExt cx="1916600" cy="487500"/>
            </a:xfrm>
          </p:grpSpPr>
          <p:sp>
            <p:nvSpPr>
              <p:cNvPr id="1569" name="Google Shape;1569;p87"/>
              <p:cNvSpPr/>
              <p:nvPr/>
            </p:nvSpPr>
            <p:spPr>
              <a:xfrm>
                <a:off x="2901888" y="2431080"/>
                <a:ext cx="318000" cy="48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Lexend"/>
                    <a:ea typeface="Lexend"/>
                    <a:cs typeface="Lexend"/>
                    <a:sym typeface="Lexend"/>
                  </a:rPr>
                  <a:t>=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70" name="Google Shape;1570;p87"/>
              <p:cNvSpPr/>
              <p:nvPr/>
            </p:nvSpPr>
            <p:spPr>
              <a:xfrm>
                <a:off x="3489625" y="2431080"/>
                <a:ext cx="518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0B5FA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71" name="Google Shape;1571;p87"/>
              <p:cNvSpPr/>
              <p:nvPr/>
            </p:nvSpPr>
            <p:spPr>
              <a:xfrm>
                <a:off x="2091425" y="2431080"/>
                <a:ext cx="518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0B5FA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72" name="Google Shape;1572;p87"/>
            <p:cNvGrpSpPr/>
            <p:nvPr/>
          </p:nvGrpSpPr>
          <p:grpSpPr>
            <a:xfrm flipH="1">
              <a:off x="4358474" y="3536005"/>
              <a:ext cx="1106288" cy="487500"/>
              <a:chOff x="693225" y="2431080"/>
              <a:chExt cx="1106288" cy="487500"/>
            </a:xfrm>
          </p:grpSpPr>
          <p:sp>
            <p:nvSpPr>
              <p:cNvPr id="1573" name="Google Shape;1573;p87"/>
              <p:cNvSpPr/>
              <p:nvPr/>
            </p:nvSpPr>
            <p:spPr>
              <a:xfrm>
                <a:off x="1481513" y="2431080"/>
                <a:ext cx="318000" cy="48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74" name="Google Shape;1574;p87"/>
              <p:cNvSpPr/>
              <p:nvPr/>
            </p:nvSpPr>
            <p:spPr>
              <a:xfrm>
                <a:off x="693225" y="2431080"/>
                <a:ext cx="518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rgbClr val="0B5FA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75" name="Google Shape;1575;p87"/>
            <p:cNvSpPr txBox="1"/>
            <p:nvPr/>
          </p:nvSpPr>
          <p:spPr>
            <a:xfrm>
              <a:off x="4947550" y="3536600"/>
              <a:ext cx="5172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81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6" name="Google Shape;1576;p87"/>
            <p:cNvSpPr/>
            <p:nvPr/>
          </p:nvSpPr>
          <p:spPr>
            <a:xfrm>
              <a:off x="4946950" y="3536005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77" name="Google Shape;1577;p87"/>
          <p:cNvSpPr txBox="1"/>
          <p:nvPr/>
        </p:nvSpPr>
        <p:spPr>
          <a:xfrm>
            <a:off x="2096125" y="3376569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8" name="Google Shape;1578;p87"/>
          <p:cNvSpPr txBox="1"/>
          <p:nvPr/>
        </p:nvSpPr>
        <p:spPr>
          <a:xfrm>
            <a:off x="3487324" y="3376569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448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9" name="Google Shape;1579;p87"/>
          <p:cNvSpPr/>
          <p:nvPr/>
        </p:nvSpPr>
        <p:spPr>
          <a:xfrm>
            <a:off x="2901888" y="3375699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0" name="Google Shape;1580;p87"/>
          <p:cNvSpPr/>
          <p:nvPr/>
        </p:nvSpPr>
        <p:spPr>
          <a:xfrm>
            <a:off x="2091425" y="3375699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1" name="Google Shape;1581;p87"/>
          <p:cNvSpPr/>
          <p:nvPr/>
        </p:nvSpPr>
        <p:spPr>
          <a:xfrm>
            <a:off x="3491006" y="3898475"/>
            <a:ext cx="8289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87"/>
          <p:cNvSpPr txBox="1"/>
          <p:nvPr/>
        </p:nvSpPr>
        <p:spPr>
          <a:xfrm>
            <a:off x="2096125" y="3899344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87"/>
          <p:cNvSpPr txBox="1"/>
          <p:nvPr/>
        </p:nvSpPr>
        <p:spPr>
          <a:xfrm>
            <a:off x="3515923" y="3923542"/>
            <a:ext cx="8271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448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87"/>
          <p:cNvSpPr/>
          <p:nvPr/>
        </p:nvSpPr>
        <p:spPr>
          <a:xfrm>
            <a:off x="2901888" y="3898474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585" name="Google Shape;1585;p87" title="the square root of"/>
          <p:cNvPicPr preferRelativeResize="0"/>
          <p:nvPr/>
        </p:nvPicPr>
        <p:blipFill rotWithShape="1">
          <a:blip r:embed="rId3">
            <a:alphaModFix/>
          </a:blip>
          <a:srcRect b="0" l="0" r="58411" t="0"/>
          <a:stretch/>
        </p:blipFill>
        <p:spPr>
          <a:xfrm>
            <a:off x="3575775" y="3956325"/>
            <a:ext cx="56047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6" name="Google Shape;1586;p87"/>
          <p:cNvSpPr/>
          <p:nvPr/>
        </p:nvSpPr>
        <p:spPr>
          <a:xfrm>
            <a:off x="5113813" y="3898425"/>
            <a:ext cx="6675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87"/>
          <p:cNvSpPr txBox="1"/>
          <p:nvPr/>
        </p:nvSpPr>
        <p:spPr>
          <a:xfrm>
            <a:off x="5110850" y="3899295"/>
            <a:ext cx="6660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21.17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87"/>
          <p:cNvSpPr/>
          <p:nvPr/>
        </p:nvSpPr>
        <p:spPr>
          <a:xfrm>
            <a:off x="4525414" y="3898421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87"/>
          <p:cNvSpPr txBox="1"/>
          <p:nvPr/>
        </p:nvSpPr>
        <p:spPr>
          <a:xfrm rot="-10737">
            <a:off x="6737568" y="2359261"/>
            <a:ext cx="1632908" cy="28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21.17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4" name="Google Shape;1594;p8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4889150" y="1239075"/>
            <a:ext cx="682975" cy="854051"/>
          </a:xfrm>
          <a:prstGeom prst="rect">
            <a:avLst/>
          </a:prstGeom>
          <a:noFill/>
          <a:ln>
            <a:noFill/>
          </a:ln>
        </p:spPr>
      </p:pic>
      <p:sp>
        <p:nvSpPr>
          <p:cNvPr id="1595" name="Google Shape;1595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pic>
        <p:nvPicPr>
          <p:cNvPr id="1596" name="Google Shape;1596;p8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>
            <a:off x="434975" y="1571999"/>
            <a:ext cx="719161" cy="79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88"/>
          <p:cNvSpPr txBox="1"/>
          <p:nvPr/>
        </p:nvSpPr>
        <p:spPr>
          <a:xfrm>
            <a:off x="351900" y="2382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98" name="Google Shape;1598;p88"/>
          <p:cNvGrpSpPr/>
          <p:nvPr/>
        </p:nvGrpSpPr>
        <p:grpSpPr>
          <a:xfrm>
            <a:off x="1064217" y="1221206"/>
            <a:ext cx="1746952" cy="646498"/>
            <a:chOff x="856325" y="1007975"/>
            <a:chExt cx="3026074" cy="1470651"/>
          </a:xfrm>
        </p:grpSpPr>
        <p:pic>
          <p:nvPicPr>
            <p:cNvPr id="1599" name="Google Shape;1599;p88"/>
            <p:cNvPicPr preferRelativeResize="0"/>
            <p:nvPr/>
          </p:nvPicPr>
          <p:blipFill rotWithShape="1">
            <a:blip r:embed="rId5">
              <a:alphaModFix/>
            </a:blip>
            <a:srcRect b="4760" l="40550" r="0" t="13015"/>
            <a:stretch/>
          </p:blipFill>
          <p:spPr>
            <a:xfrm>
              <a:off x="856325" y="1007975"/>
              <a:ext cx="3026074" cy="1470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0" name="Google Shape;1600;p88"/>
            <p:cNvSpPr txBox="1"/>
            <p:nvPr/>
          </p:nvSpPr>
          <p:spPr>
            <a:xfrm>
              <a:off x="1249223" y="1252421"/>
              <a:ext cx="2457000" cy="77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² + 10² = 18²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01" name="Google Shape;1601;p88"/>
          <p:cNvSpPr txBox="1"/>
          <p:nvPr/>
        </p:nvSpPr>
        <p:spPr>
          <a:xfrm rot="900336">
            <a:off x="6814714" y="2873435"/>
            <a:ext cx="761258" cy="283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2" name="Google Shape;1602;p88"/>
          <p:cNvSpPr/>
          <p:nvPr/>
        </p:nvSpPr>
        <p:spPr>
          <a:xfrm rot="-4500252">
            <a:off x="6507206" y="1179261"/>
            <a:ext cx="2046390" cy="1099132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88"/>
          <p:cNvSpPr/>
          <p:nvPr/>
        </p:nvSpPr>
        <p:spPr>
          <a:xfrm rot="-4499353">
            <a:off x="7521835" y="2506471"/>
            <a:ext cx="320848" cy="320848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4" name="Google Shape;1604;p88"/>
          <p:cNvSpPr/>
          <p:nvPr/>
        </p:nvSpPr>
        <p:spPr>
          <a:xfrm rot="-4500252">
            <a:off x="6507206" y="1179261"/>
            <a:ext cx="2046390" cy="1099132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5" name="Google Shape;1605;p88"/>
          <p:cNvCxnSpPr/>
          <p:nvPr/>
        </p:nvCxnSpPr>
        <p:spPr>
          <a:xfrm rot="-4499870">
            <a:off x="7151739" y="1904076"/>
            <a:ext cx="2050178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06" name="Google Shape;1606;p88"/>
          <p:cNvSpPr txBox="1"/>
          <p:nvPr/>
        </p:nvSpPr>
        <p:spPr>
          <a:xfrm rot="-1434">
            <a:off x="8176914" y="1817436"/>
            <a:ext cx="719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7" name="Google Shape;1607;p88"/>
          <p:cNvCxnSpPr/>
          <p:nvPr/>
        </p:nvCxnSpPr>
        <p:spPr>
          <a:xfrm rot="7975272">
            <a:off x="6218503" y="1664279"/>
            <a:ext cx="2403553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08" name="Google Shape;1608;p88"/>
          <p:cNvSpPr txBox="1"/>
          <p:nvPr/>
        </p:nvSpPr>
        <p:spPr>
          <a:xfrm>
            <a:off x="324000" y="657200"/>
            <a:ext cx="6232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Yaa talaabada koowaad u saxan si loo xisaabiyo dhererka r?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88"/>
          <p:cNvSpPr txBox="1"/>
          <p:nvPr/>
        </p:nvSpPr>
        <p:spPr>
          <a:xfrm rot="-2824191">
            <a:off x="6446856" y="1375920"/>
            <a:ext cx="1632785" cy="2839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0" name="Google Shape;1610;p88"/>
          <p:cNvCxnSpPr/>
          <p:nvPr/>
        </p:nvCxnSpPr>
        <p:spPr>
          <a:xfrm rot="900213">
            <a:off x="6680720" y="2850648"/>
            <a:ext cx="1120602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611" name="Google Shape;1611;p88"/>
          <p:cNvGrpSpPr/>
          <p:nvPr/>
        </p:nvGrpSpPr>
        <p:grpSpPr>
          <a:xfrm>
            <a:off x="1064217" y="3122831"/>
            <a:ext cx="1746952" cy="646498"/>
            <a:chOff x="856325" y="1007975"/>
            <a:chExt cx="3026074" cy="1470651"/>
          </a:xfrm>
        </p:grpSpPr>
        <p:pic>
          <p:nvPicPr>
            <p:cNvPr id="1612" name="Google Shape;1612;p88"/>
            <p:cNvPicPr preferRelativeResize="0"/>
            <p:nvPr/>
          </p:nvPicPr>
          <p:blipFill rotWithShape="1">
            <a:blip r:embed="rId5">
              <a:alphaModFix/>
            </a:blip>
            <a:srcRect b="4760" l="40550" r="0" t="13015"/>
            <a:stretch/>
          </p:blipFill>
          <p:spPr>
            <a:xfrm>
              <a:off x="856325" y="1007975"/>
              <a:ext cx="3026074" cy="1470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3" name="Google Shape;1613;p88"/>
            <p:cNvSpPr txBox="1"/>
            <p:nvPr/>
          </p:nvSpPr>
          <p:spPr>
            <a:xfrm>
              <a:off x="1249223" y="1252421"/>
              <a:ext cx="2457000" cy="77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10² + </a:t>
              </a:r>
              <a:r>
                <a:rPr i="1" lang="en-GB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² </a:t>
              </a: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= 18²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14" name="Google Shape;1614;p88"/>
          <p:cNvSpPr txBox="1"/>
          <p:nvPr/>
        </p:nvSpPr>
        <p:spPr>
          <a:xfrm flipH="1">
            <a:off x="4787994" y="2077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5" name="Google Shape;1615;p88"/>
          <p:cNvGrpSpPr/>
          <p:nvPr/>
        </p:nvGrpSpPr>
        <p:grpSpPr>
          <a:xfrm rot="10800000">
            <a:off x="3214025" y="1983206"/>
            <a:ext cx="1746952" cy="646498"/>
            <a:chOff x="856325" y="1007975"/>
            <a:chExt cx="3026074" cy="1470651"/>
          </a:xfrm>
        </p:grpSpPr>
        <p:pic>
          <p:nvPicPr>
            <p:cNvPr id="1616" name="Google Shape;1616;p88"/>
            <p:cNvPicPr preferRelativeResize="0"/>
            <p:nvPr/>
          </p:nvPicPr>
          <p:blipFill rotWithShape="1">
            <a:blip r:embed="rId5">
              <a:alphaModFix/>
            </a:blip>
            <a:srcRect b="4760" l="40550" r="0" t="13015"/>
            <a:stretch/>
          </p:blipFill>
          <p:spPr>
            <a:xfrm>
              <a:off x="856325" y="1007975"/>
              <a:ext cx="3026074" cy="1470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7" name="Google Shape;1617;p88"/>
            <p:cNvSpPr txBox="1"/>
            <p:nvPr/>
          </p:nvSpPr>
          <p:spPr>
            <a:xfrm rot="10800000">
              <a:off x="1237248" y="1252421"/>
              <a:ext cx="2457000" cy="77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18² </a:t>
              </a: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+ 10² = </a:t>
              </a:r>
              <a:r>
                <a:rPr i="1" lang="en-GB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18" name="Google Shape;1618;p88"/>
          <p:cNvGrpSpPr/>
          <p:nvPr/>
        </p:nvGrpSpPr>
        <p:grpSpPr>
          <a:xfrm rot="10800000">
            <a:off x="3214025" y="3999406"/>
            <a:ext cx="1746952" cy="646498"/>
            <a:chOff x="856325" y="1007975"/>
            <a:chExt cx="3026074" cy="1470651"/>
          </a:xfrm>
        </p:grpSpPr>
        <p:pic>
          <p:nvPicPr>
            <p:cNvPr id="1619" name="Google Shape;1619;p88"/>
            <p:cNvPicPr preferRelativeResize="0"/>
            <p:nvPr/>
          </p:nvPicPr>
          <p:blipFill rotWithShape="1">
            <a:blip r:embed="rId5">
              <a:alphaModFix/>
            </a:blip>
            <a:srcRect b="4760" l="40550" r="0" t="13015"/>
            <a:stretch/>
          </p:blipFill>
          <p:spPr>
            <a:xfrm>
              <a:off x="856325" y="1007975"/>
              <a:ext cx="3026074" cy="1470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0" name="Google Shape;1620;p88"/>
            <p:cNvSpPr txBox="1"/>
            <p:nvPr/>
          </p:nvSpPr>
          <p:spPr>
            <a:xfrm rot="10800000">
              <a:off x="1237248" y="1252421"/>
              <a:ext cx="2457000" cy="77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10² = 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18² +</a:t>
              </a: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i="1" lang="en-GB" sz="15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1" name="Google Shape;1621;p8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397813" y="3486125"/>
            <a:ext cx="722325" cy="833049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88"/>
          <p:cNvSpPr txBox="1"/>
          <p:nvPr/>
        </p:nvSpPr>
        <p:spPr>
          <a:xfrm>
            <a:off x="316319" y="42922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3" name="Google Shape;1623;p8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87225" y="3158353"/>
            <a:ext cx="885274" cy="856707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88"/>
          <p:cNvSpPr txBox="1"/>
          <p:nvPr/>
        </p:nvSpPr>
        <p:spPr>
          <a:xfrm flipH="1">
            <a:off x="4787200" y="4090332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5" name="Google Shape;1625;p8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88808" y="19832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8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288808" y="39847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88"/>
          <p:cNvSpPr txBox="1"/>
          <p:nvPr/>
        </p:nvSpPr>
        <p:spPr>
          <a:xfrm>
            <a:off x="6049150" y="3373700"/>
            <a:ext cx="27708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ka soo bixi kartaa qaabab kale oo sax ah oo loo qoro tillaabadaan koowaad?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88"/>
          <p:cNvSpPr txBox="1"/>
          <p:nvPr/>
        </p:nvSpPr>
        <p:spPr>
          <a:xfrm>
            <a:off x="6049150" y="3373700"/>
            <a:ext cx="2770800" cy="856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18² = 10² +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²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18² =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² + 10²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634" name="Google Shape;1634;p89"/>
          <p:cNvSpPr txBox="1"/>
          <p:nvPr/>
        </p:nvSpPr>
        <p:spPr>
          <a:xfrm rot="3600019">
            <a:off x="7758018" y="1237401"/>
            <a:ext cx="761407" cy="2835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89"/>
          <p:cNvSpPr/>
          <p:nvPr/>
        </p:nvSpPr>
        <p:spPr>
          <a:xfrm rot="8999742">
            <a:off x="5969094" y="1502262"/>
            <a:ext cx="2046334" cy="109917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89"/>
          <p:cNvSpPr/>
          <p:nvPr/>
        </p:nvSpPr>
        <p:spPr>
          <a:xfrm rot="8998960">
            <a:off x="7387719" y="1120891"/>
            <a:ext cx="320832" cy="32083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89"/>
          <p:cNvSpPr/>
          <p:nvPr/>
        </p:nvSpPr>
        <p:spPr>
          <a:xfrm rot="8999742">
            <a:off x="5969094" y="1502262"/>
            <a:ext cx="2046334" cy="109917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8" name="Google Shape;1638;p89"/>
          <p:cNvCxnSpPr/>
          <p:nvPr/>
        </p:nvCxnSpPr>
        <p:spPr>
          <a:xfrm rot="8999895">
            <a:off x="5634072" y="1470917"/>
            <a:ext cx="2050092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39" name="Google Shape;1639;p89"/>
          <p:cNvSpPr txBox="1"/>
          <p:nvPr/>
        </p:nvSpPr>
        <p:spPr>
          <a:xfrm rot="-1802482">
            <a:off x="6215658" y="1160767"/>
            <a:ext cx="719101" cy="28332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0" name="Google Shape;1640;p89"/>
          <p:cNvCxnSpPr/>
          <p:nvPr/>
        </p:nvCxnSpPr>
        <p:spPr>
          <a:xfrm rot="-124884">
            <a:off x="5822665" y="2175343"/>
            <a:ext cx="2403686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41" name="Google Shape;1641;p89"/>
          <p:cNvSpPr txBox="1"/>
          <p:nvPr/>
        </p:nvSpPr>
        <p:spPr>
          <a:xfrm rot="-124460">
            <a:off x="6215626" y="2248038"/>
            <a:ext cx="1632770" cy="2839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2" name="Google Shape;1642;p89"/>
          <p:cNvCxnSpPr/>
          <p:nvPr/>
        </p:nvCxnSpPr>
        <p:spPr>
          <a:xfrm rot="-7199420">
            <a:off x="7429895" y="1463268"/>
            <a:ext cx="1120528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43" name="Google Shape;1643;p89"/>
          <p:cNvSpPr txBox="1"/>
          <p:nvPr/>
        </p:nvSpPr>
        <p:spPr>
          <a:xfrm>
            <a:off x="324000" y="733400"/>
            <a:ext cx="4743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Kuwee ka mid ah kuwanu waa xisaabinta saxda ah iyo qiimaha (value) p²?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44" name="Google Shape;1644;p89"/>
          <p:cNvGrpSpPr/>
          <p:nvPr/>
        </p:nvGrpSpPr>
        <p:grpSpPr>
          <a:xfrm>
            <a:off x="659549" y="1678345"/>
            <a:ext cx="317800" cy="317800"/>
            <a:chOff x="1020916" y="1442088"/>
            <a:chExt cx="457200" cy="457200"/>
          </a:xfrm>
        </p:grpSpPr>
        <p:pic>
          <p:nvPicPr>
            <p:cNvPr id="1645" name="Google Shape;1645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6" name="Google Shape;1646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47" name="Google Shape;1647;p89"/>
          <p:cNvSpPr txBox="1"/>
          <p:nvPr/>
        </p:nvSpPr>
        <p:spPr>
          <a:xfrm>
            <a:off x="411480" y="3874770"/>
            <a:ext cx="174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24² + 15²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48" name="Google Shape;1648;p89"/>
          <p:cNvGrpSpPr/>
          <p:nvPr/>
        </p:nvGrpSpPr>
        <p:grpSpPr>
          <a:xfrm>
            <a:off x="659549" y="2314370"/>
            <a:ext cx="317800" cy="317800"/>
            <a:chOff x="1020916" y="1442088"/>
            <a:chExt cx="457200" cy="457200"/>
          </a:xfrm>
        </p:grpSpPr>
        <p:pic>
          <p:nvPicPr>
            <p:cNvPr id="1649" name="Google Shape;1649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0" name="Google Shape;1650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1" name="Google Shape;1651;p89"/>
          <p:cNvSpPr txBox="1"/>
          <p:nvPr/>
        </p:nvSpPr>
        <p:spPr>
          <a:xfrm>
            <a:off x="3430044" y="3874770"/>
            <a:ext cx="174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24² − 15²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52" name="Google Shape;1652;p89"/>
          <p:cNvGrpSpPr/>
          <p:nvPr/>
        </p:nvGrpSpPr>
        <p:grpSpPr>
          <a:xfrm>
            <a:off x="659549" y="2950395"/>
            <a:ext cx="317800" cy="317800"/>
            <a:chOff x="1020916" y="1442088"/>
            <a:chExt cx="457200" cy="457200"/>
          </a:xfrm>
        </p:grpSpPr>
        <p:pic>
          <p:nvPicPr>
            <p:cNvPr id="1653" name="Google Shape;1653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4" name="Google Shape;1654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5" name="Google Shape;1655;p89"/>
          <p:cNvSpPr txBox="1"/>
          <p:nvPr/>
        </p:nvSpPr>
        <p:spPr>
          <a:xfrm>
            <a:off x="6448608" y="3874770"/>
            <a:ext cx="174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24 − 15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56" name="Google Shape;1656;p89"/>
          <p:cNvGrpSpPr/>
          <p:nvPr/>
        </p:nvGrpSpPr>
        <p:grpSpPr>
          <a:xfrm>
            <a:off x="659549" y="3586420"/>
            <a:ext cx="317800" cy="317800"/>
            <a:chOff x="1020916" y="1442088"/>
            <a:chExt cx="457200" cy="457200"/>
          </a:xfrm>
        </p:grpSpPr>
        <p:pic>
          <p:nvPicPr>
            <p:cNvPr id="1657" name="Google Shape;1657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8" name="Google Shape;1658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9" name="Google Shape;1659;p89"/>
          <p:cNvSpPr txBox="1"/>
          <p:nvPr/>
        </p:nvSpPr>
        <p:spPr>
          <a:xfrm>
            <a:off x="1431612" y="4149090"/>
            <a:ext cx="174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576 − 225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60" name="Google Shape;1660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7133" y="2263725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1" name="Google Shape;1661;p89"/>
          <p:cNvGrpSpPr/>
          <p:nvPr/>
        </p:nvGrpSpPr>
        <p:grpSpPr>
          <a:xfrm>
            <a:off x="659549" y="4222445"/>
            <a:ext cx="317800" cy="317800"/>
            <a:chOff x="1020916" y="1442088"/>
            <a:chExt cx="457200" cy="457200"/>
          </a:xfrm>
        </p:grpSpPr>
        <p:pic>
          <p:nvPicPr>
            <p:cNvPr id="1662" name="Google Shape;1662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3" name="Google Shape;1663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64" name="Google Shape;1664;p89"/>
          <p:cNvSpPr txBox="1"/>
          <p:nvPr/>
        </p:nvSpPr>
        <p:spPr>
          <a:xfrm>
            <a:off x="3430044" y="4149090"/>
            <a:ext cx="174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576 + 225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65" name="Google Shape;166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8483" y="3535775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6" name="Google Shape;1666;p89"/>
          <p:cNvGrpSpPr/>
          <p:nvPr/>
        </p:nvGrpSpPr>
        <p:grpSpPr>
          <a:xfrm>
            <a:off x="3115799" y="1678345"/>
            <a:ext cx="317800" cy="317800"/>
            <a:chOff x="1020916" y="1442088"/>
            <a:chExt cx="457200" cy="457200"/>
          </a:xfrm>
        </p:grpSpPr>
        <p:pic>
          <p:nvPicPr>
            <p:cNvPr id="1667" name="Google Shape;1667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8" name="Google Shape;1668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69" name="Google Shape;1669;p89"/>
          <p:cNvSpPr txBox="1"/>
          <p:nvPr/>
        </p:nvSpPr>
        <p:spPr>
          <a:xfrm>
            <a:off x="2409912" y="3874770"/>
            <a:ext cx="76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801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0" name="Google Shape;1670;p89"/>
          <p:cNvGrpSpPr/>
          <p:nvPr/>
        </p:nvGrpSpPr>
        <p:grpSpPr>
          <a:xfrm>
            <a:off x="3115799" y="2314370"/>
            <a:ext cx="317800" cy="317800"/>
            <a:chOff x="1020916" y="1442088"/>
            <a:chExt cx="457200" cy="457200"/>
          </a:xfrm>
        </p:grpSpPr>
        <p:pic>
          <p:nvPicPr>
            <p:cNvPr id="1671" name="Google Shape;1671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2" name="Google Shape;1672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3" name="Google Shape;1673;p89"/>
          <p:cNvSpPr txBox="1"/>
          <p:nvPr/>
        </p:nvSpPr>
        <p:spPr>
          <a:xfrm>
            <a:off x="5428476" y="3874770"/>
            <a:ext cx="76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4" name="Google Shape;1674;p89"/>
          <p:cNvGrpSpPr/>
          <p:nvPr/>
        </p:nvGrpSpPr>
        <p:grpSpPr>
          <a:xfrm>
            <a:off x="3115799" y="2950395"/>
            <a:ext cx="317800" cy="317800"/>
            <a:chOff x="1020916" y="1442088"/>
            <a:chExt cx="457200" cy="457200"/>
          </a:xfrm>
        </p:grpSpPr>
        <p:pic>
          <p:nvPicPr>
            <p:cNvPr id="1675" name="Google Shape;1675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6" name="Google Shape;1676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7" name="Google Shape;1677;p89"/>
          <p:cNvSpPr txBox="1"/>
          <p:nvPr/>
        </p:nvSpPr>
        <p:spPr>
          <a:xfrm>
            <a:off x="411480" y="4149090"/>
            <a:ext cx="76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8" name="Google Shape;1678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150" y="22637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9" name="TextBox 1678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2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684" name="Google Shape;1684;p90"/>
          <p:cNvSpPr/>
          <p:nvPr/>
        </p:nvSpPr>
        <p:spPr>
          <a:xfrm rot="7200489">
            <a:off x="7606631" y="901413"/>
            <a:ext cx="194352" cy="19394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90"/>
          <p:cNvSpPr/>
          <p:nvPr/>
        </p:nvSpPr>
        <p:spPr>
          <a:xfrm rot="7200044">
            <a:off x="6798524" y="1373551"/>
            <a:ext cx="1649964" cy="83787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6" name="Google Shape;1686;p90"/>
          <p:cNvCxnSpPr/>
          <p:nvPr/>
        </p:nvCxnSpPr>
        <p:spPr>
          <a:xfrm rot="-3600977">
            <a:off x="6317650" y="1525856"/>
            <a:ext cx="166041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7" name="Google Shape;1687;p90"/>
          <p:cNvSpPr txBox="1"/>
          <p:nvPr/>
        </p:nvSpPr>
        <p:spPr>
          <a:xfrm flipH="1" rot="-3599883">
            <a:off x="6387383" y="1223820"/>
            <a:ext cx="1127934" cy="391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8" name="Google Shape;1688;p90"/>
          <p:cNvCxnSpPr/>
          <p:nvPr/>
        </p:nvCxnSpPr>
        <p:spPr>
          <a:xfrm rot="1726611">
            <a:off x="7627234" y="963668"/>
            <a:ext cx="93165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89" name="Google Shape;1689;p90"/>
          <p:cNvCxnSpPr/>
          <p:nvPr/>
        </p:nvCxnSpPr>
        <p:spPr>
          <a:xfrm rot="8826627">
            <a:off x="6805329" y="1895669"/>
            <a:ext cx="189384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90" name="Google Shape;1690;p90"/>
          <p:cNvSpPr txBox="1"/>
          <p:nvPr/>
        </p:nvSpPr>
        <p:spPr>
          <a:xfrm flipH="1" rot="1750772">
            <a:off x="7780172" y="760688"/>
            <a:ext cx="761772" cy="127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90"/>
          <p:cNvSpPr txBox="1"/>
          <p:nvPr/>
        </p:nvSpPr>
        <p:spPr>
          <a:xfrm flipH="1" rot="-1972423">
            <a:off x="7120344" y="1861745"/>
            <a:ext cx="1454155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2" name="Google Shape;1692;p90"/>
          <p:cNvGrpSpPr/>
          <p:nvPr/>
        </p:nvGrpSpPr>
        <p:grpSpPr>
          <a:xfrm>
            <a:off x="937624" y="565318"/>
            <a:ext cx="4678695" cy="1972223"/>
            <a:chOff x="937625" y="2497850"/>
            <a:chExt cx="3666401" cy="1574001"/>
          </a:xfrm>
        </p:grpSpPr>
        <p:pic>
          <p:nvPicPr>
            <p:cNvPr id="1693" name="Google Shape;1693;p90"/>
            <p:cNvPicPr preferRelativeResize="0"/>
            <p:nvPr/>
          </p:nvPicPr>
          <p:blipFill rotWithShape="1">
            <a:blip r:embed="rId3">
              <a:alphaModFix/>
            </a:blip>
            <a:srcRect b="4760" l="40550" r="0" t="13015"/>
            <a:stretch/>
          </p:blipFill>
          <p:spPr>
            <a:xfrm>
              <a:off x="937625" y="2497850"/>
              <a:ext cx="3666401" cy="1574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4" name="Google Shape;1694;p90"/>
            <p:cNvSpPr txBox="1"/>
            <p:nvPr/>
          </p:nvSpPr>
          <p:spPr>
            <a:xfrm>
              <a:off x="1218037" y="2565932"/>
              <a:ext cx="3350100" cy="49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hubaa in tani tahay xisaabinta saxda ah si loo helo dhererka maqan, c.</a:t>
              </a:r>
              <a:r>
                <a:rPr i="1" lang="en-GB" sz="13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95" name="Google Shape;1695;p90"/>
          <p:cNvSpPr txBox="1"/>
          <p:nvPr/>
        </p:nvSpPr>
        <p:spPr>
          <a:xfrm>
            <a:off x="1295457" y="1291640"/>
            <a:ext cx="4275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Sababtoo ah dhererka maqan waxaa lagu calaamadeeyay xarafka c, marka waa inuu yahay hypotenuse (hypotenuse).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6" name="Google Shape;1696;p90"/>
          <p:cNvGrpSpPr/>
          <p:nvPr/>
        </p:nvGrpSpPr>
        <p:grpSpPr>
          <a:xfrm>
            <a:off x="5015767" y="3374165"/>
            <a:ext cx="3528263" cy="462820"/>
            <a:chOff x="693225" y="1621530"/>
            <a:chExt cx="3528263" cy="582750"/>
          </a:xfrm>
        </p:grpSpPr>
        <p:sp>
          <p:nvSpPr>
            <p:cNvPr id="1697" name="Google Shape;1697;p90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=</a:t>
              </a:r>
              <a:endParaRPr sz="22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698" name="Google Shape;1698;p90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699" name="Google Shape;1699;p90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00" name="Google Shape;1700;p90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+</a:t>
              </a:r>
              <a:endParaRPr sz="22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01" name="Google Shape;1701;p90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02" name="Google Shape;1702;p90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03" name="Google Shape;1703;p90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04" name="Google Shape;1704;p90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705" name="Google Shape;1705;p90"/>
          <p:cNvGrpSpPr/>
          <p:nvPr/>
        </p:nvGrpSpPr>
        <p:grpSpPr>
          <a:xfrm>
            <a:off x="4646535" y="2791201"/>
            <a:ext cx="4152000" cy="366072"/>
            <a:chOff x="263675" y="2711603"/>
            <a:chExt cx="4152000" cy="366072"/>
          </a:xfrm>
        </p:grpSpPr>
        <p:sp>
          <p:nvSpPr>
            <p:cNvPr id="1706" name="Google Shape;1706;p90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Aragtida Pythagoras (Pythagoras’ theorem): a² + b² = c²</a:t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3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7" name="Google Shape;1707;p90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8" name="Google Shape;1708;p90"/>
          <p:cNvSpPr txBox="1"/>
          <p:nvPr/>
        </p:nvSpPr>
        <p:spPr>
          <a:xfrm>
            <a:off x="5015767" y="3450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09" name="Google Shape;1709;p90"/>
          <p:cNvSpPr txBox="1"/>
          <p:nvPr/>
        </p:nvSpPr>
        <p:spPr>
          <a:xfrm>
            <a:off x="6418667" y="3450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14</a:t>
            </a:r>
            <a:endParaRPr i="1"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0" name="Google Shape;1710;p90"/>
          <p:cNvSpPr txBox="1"/>
          <p:nvPr/>
        </p:nvSpPr>
        <p:spPr>
          <a:xfrm>
            <a:off x="7809866" y="3450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1" name="Google Shape;1711;p90"/>
          <p:cNvPicPr preferRelativeResize="0"/>
          <p:nvPr/>
        </p:nvPicPr>
        <p:blipFill rotWithShape="1">
          <a:blip r:embed="rId3">
            <a:alphaModFix/>
          </a:blip>
          <a:srcRect b="4218" l="40550" r="0" t="13558"/>
          <a:stretch/>
        </p:blipFill>
        <p:spPr>
          <a:xfrm>
            <a:off x="754300" y="2665964"/>
            <a:ext cx="3702298" cy="1846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2" name="Google Shape;1712;p90"/>
          <p:cNvSpPr txBox="1"/>
          <p:nvPr/>
        </p:nvSpPr>
        <p:spPr>
          <a:xfrm>
            <a:off x="1065187" y="2737304"/>
            <a:ext cx="33828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 taasi khalad tahay.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 ee qaacidada aragtida Pythagoras (Pythagoras’ theorem formula) waxay u taagan tahay hypotenuse (hypotenuse), laakiin waxaa lagu beddeli karaa xaraf kale.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90"/>
          <p:cNvSpPr txBox="1"/>
          <p:nvPr/>
        </p:nvSpPr>
        <p:spPr>
          <a:xfrm>
            <a:off x="246772" y="4471882"/>
            <a:ext cx="814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4" name="Google Shape;1714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9247" y="3680879"/>
            <a:ext cx="629124" cy="8239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5" name="Google Shape;1715;p90"/>
          <p:cNvGrpSpPr/>
          <p:nvPr/>
        </p:nvGrpSpPr>
        <p:grpSpPr>
          <a:xfrm>
            <a:off x="740395" y="2657225"/>
            <a:ext cx="3831655" cy="1814700"/>
            <a:chOff x="740395" y="3038225"/>
            <a:chExt cx="3831655" cy="1814700"/>
          </a:xfrm>
        </p:grpSpPr>
        <p:sp>
          <p:nvSpPr>
            <p:cNvPr id="1716" name="Google Shape;1716;p90"/>
            <p:cNvSpPr/>
            <p:nvPr/>
          </p:nvSpPr>
          <p:spPr>
            <a:xfrm>
              <a:off x="942950" y="3038225"/>
              <a:ext cx="3629100" cy="181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717" name="Google Shape;1717;p90"/>
            <p:cNvPicPr preferRelativeResize="0"/>
            <p:nvPr/>
          </p:nvPicPr>
          <p:blipFill rotWithShape="1">
            <a:blip r:embed="rId3">
              <a:alphaModFix/>
            </a:blip>
            <a:srcRect b="4218" l="40550" r="0" t="13558"/>
            <a:stretch/>
          </p:blipFill>
          <p:spPr>
            <a:xfrm>
              <a:off x="740395" y="3059778"/>
              <a:ext cx="3702298" cy="1785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8" name="Google Shape;1718;p90"/>
            <p:cNvSpPr txBox="1"/>
            <p:nvPr/>
          </p:nvSpPr>
          <p:spPr>
            <a:xfrm>
              <a:off x="1051282" y="3057354"/>
              <a:ext cx="3382800" cy="144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 lahan xiriir c ee saddex-xagalka ku jira, kaas oo si cad aan u ahayn hypotenuse (hypotenuse), sababtoo ah si muuqata ugama horjeedo xagasha qumman (right angle).</a:t>
              </a:r>
              <a:r>
                <a:rPr i="1" lang="en-GB" sz="13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19" name="Google Shape;1719;p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12675" y="1603199"/>
            <a:ext cx="650925" cy="83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p90"/>
          <p:cNvSpPr txBox="1"/>
          <p:nvPr/>
        </p:nvSpPr>
        <p:spPr>
          <a:xfrm>
            <a:off x="295488" y="24033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91"/>
          <p:cNvSpPr txBox="1"/>
          <p:nvPr/>
        </p:nvSpPr>
        <p:spPr>
          <a:xfrm>
            <a:off x="929680" y="4313666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6" name="Google Shape;1726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1727" name="Google Shape;1727;p91"/>
          <p:cNvSpPr/>
          <p:nvPr/>
        </p:nvSpPr>
        <p:spPr>
          <a:xfrm rot="7200489">
            <a:off x="7606631" y="901413"/>
            <a:ext cx="194352" cy="19394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8" name="Google Shape;1728;p91"/>
          <p:cNvSpPr/>
          <p:nvPr/>
        </p:nvSpPr>
        <p:spPr>
          <a:xfrm rot="7200044">
            <a:off x="6798524" y="1373551"/>
            <a:ext cx="1649964" cy="83787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29" name="Google Shape;1729;p91"/>
          <p:cNvCxnSpPr/>
          <p:nvPr/>
        </p:nvCxnSpPr>
        <p:spPr>
          <a:xfrm rot="-3600977">
            <a:off x="6317650" y="1525856"/>
            <a:ext cx="166041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30" name="Google Shape;1730;p91"/>
          <p:cNvSpPr txBox="1"/>
          <p:nvPr/>
        </p:nvSpPr>
        <p:spPr>
          <a:xfrm flipH="1" rot="-3599883">
            <a:off x="6387383" y="1223820"/>
            <a:ext cx="1127934" cy="391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1" name="Google Shape;1731;p91"/>
          <p:cNvCxnSpPr/>
          <p:nvPr/>
        </p:nvCxnSpPr>
        <p:spPr>
          <a:xfrm rot="1726611">
            <a:off x="7627234" y="963668"/>
            <a:ext cx="93165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32" name="Google Shape;1732;p91"/>
          <p:cNvCxnSpPr/>
          <p:nvPr/>
        </p:nvCxnSpPr>
        <p:spPr>
          <a:xfrm rot="8826627">
            <a:off x="6805329" y="1895669"/>
            <a:ext cx="189384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33" name="Google Shape;1733;p91"/>
          <p:cNvSpPr txBox="1"/>
          <p:nvPr/>
        </p:nvSpPr>
        <p:spPr>
          <a:xfrm flipH="1" rot="1750772">
            <a:off x="7780172" y="760688"/>
            <a:ext cx="761772" cy="127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91"/>
          <p:cNvSpPr txBox="1"/>
          <p:nvPr/>
        </p:nvSpPr>
        <p:spPr>
          <a:xfrm flipH="1" rot="-1972423">
            <a:off x="7120344" y="1861745"/>
            <a:ext cx="1454155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35" name="Google Shape;1735;p91"/>
          <p:cNvGrpSpPr/>
          <p:nvPr/>
        </p:nvGrpSpPr>
        <p:grpSpPr>
          <a:xfrm>
            <a:off x="937635" y="565332"/>
            <a:ext cx="4638364" cy="1805379"/>
            <a:chOff x="937625" y="2497850"/>
            <a:chExt cx="3666401" cy="1574001"/>
          </a:xfrm>
        </p:grpSpPr>
        <p:pic>
          <p:nvPicPr>
            <p:cNvPr id="1736" name="Google Shape;1736;p91"/>
            <p:cNvPicPr preferRelativeResize="0"/>
            <p:nvPr/>
          </p:nvPicPr>
          <p:blipFill rotWithShape="1">
            <a:blip r:embed="rId3">
              <a:alphaModFix/>
            </a:blip>
            <a:srcRect b="4760" l="40550" r="0" t="13015"/>
            <a:stretch/>
          </p:blipFill>
          <p:spPr>
            <a:xfrm>
              <a:off x="937625" y="2497850"/>
              <a:ext cx="3666401" cy="1574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7" name="Google Shape;1737;p91"/>
            <p:cNvSpPr txBox="1"/>
            <p:nvPr/>
          </p:nvSpPr>
          <p:spPr>
            <a:xfrm>
              <a:off x="1218037" y="2565932"/>
              <a:ext cx="3350100" cy="12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Yikes, waxay u egtahay qalad sahlan oo la sameyn karo.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Si aan isaga ilaaliyo jahawareerka xarfaha, waxaa laga yaabaa inaan xusuusto aragtida Pythagoras sidan oo kale…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38" name="Google Shape;1738;p91"/>
          <p:cNvSpPr/>
          <p:nvPr/>
        </p:nvSpPr>
        <p:spPr>
          <a:xfrm>
            <a:off x="4478098" y="3008333"/>
            <a:ext cx="5205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39" name="Google Shape;1739;p91"/>
          <p:cNvSpPr/>
          <p:nvPr/>
        </p:nvSpPr>
        <p:spPr>
          <a:xfrm>
            <a:off x="2153514" y="3008333"/>
            <a:ext cx="5205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+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740" name="Google Shape;1740;p91"/>
          <p:cNvGrpSpPr/>
          <p:nvPr/>
        </p:nvGrpSpPr>
        <p:grpSpPr>
          <a:xfrm>
            <a:off x="650800" y="2836875"/>
            <a:ext cx="1335675" cy="1048950"/>
            <a:chOff x="269800" y="2836875"/>
            <a:chExt cx="1335675" cy="1048950"/>
          </a:xfrm>
        </p:grpSpPr>
        <p:sp>
          <p:nvSpPr>
            <p:cNvPr id="1741" name="Google Shape;1741;p91"/>
            <p:cNvSpPr/>
            <p:nvPr/>
          </p:nvSpPr>
          <p:spPr>
            <a:xfrm>
              <a:off x="269800" y="3008325"/>
              <a:ext cx="1151700" cy="87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42" name="Google Shape;1742;p91"/>
            <p:cNvSpPr txBox="1"/>
            <p:nvPr/>
          </p:nvSpPr>
          <p:spPr>
            <a:xfrm flipH="1">
              <a:off x="1421575" y="2836875"/>
              <a:ext cx="183900" cy="49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43" name="Google Shape;1743;p91"/>
            <p:cNvSpPr txBox="1"/>
            <p:nvPr/>
          </p:nvSpPr>
          <p:spPr>
            <a:xfrm>
              <a:off x="269810" y="3010180"/>
              <a:ext cx="1149300" cy="8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100">
                  <a:latin typeface="Kalam"/>
                  <a:ea typeface="Kalam"/>
                  <a:cs typeface="Kalam"/>
                  <a:sym typeface="Kalam"/>
                </a:rPr>
                <a:t>dhinaca gaaban (shorter side)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744" name="Google Shape;1744;p91"/>
          <p:cNvGrpSpPr/>
          <p:nvPr/>
        </p:nvGrpSpPr>
        <p:grpSpPr>
          <a:xfrm>
            <a:off x="2944350" y="2836875"/>
            <a:ext cx="1334600" cy="1048950"/>
            <a:chOff x="2563350" y="2836875"/>
            <a:chExt cx="1334600" cy="1048950"/>
          </a:xfrm>
        </p:grpSpPr>
        <p:sp>
          <p:nvSpPr>
            <p:cNvPr id="1745" name="Google Shape;1745;p91"/>
            <p:cNvSpPr/>
            <p:nvPr/>
          </p:nvSpPr>
          <p:spPr>
            <a:xfrm>
              <a:off x="2563350" y="3008325"/>
              <a:ext cx="1143000" cy="87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46" name="Google Shape;1746;p91"/>
            <p:cNvSpPr txBox="1"/>
            <p:nvPr/>
          </p:nvSpPr>
          <p:spPr>
            <a:xfrm flipH="1">
              <a:off x="3714350" y="2836875"/>
              <a:ext cx="183600" cy="49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47" name="Google Shape;1747;p91"/>
            <p:cNvSpPr txBox="1"/>
            <p:nvPr/>
          </p:nvSpPr>
          <p:spPr>
            <a:xfrm>
              <a:off x="2573744" y="3010180"/>
              <a:ext cx="1140600" cy="8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dhinaca kale ee gaaban (other shorter)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dhinaca (side)</a:t>
              </a:r>
              <a:endParaRPr i="1" sz="24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748" name="Google Shape;1748;p91"/>
          <p:cNvGrpSpPr/>
          <p:nvPr/>
        </p:nvGrpSpPr>
        <p:grpSpPr>
          <a:xfrm>
            <a:off x="5436250" y="3054600"/>
            <a:ext cx="1869500" cy="613576"/>
            <a:chOff x="5055250" y="3054600"/>
            <a:chExt cx="1869500" cy="613576"/>
          </a:xfrm>
        </p:grpSpPr>
        <p:sp>
          <p:nvSpPr>
            <p:cNvPr id="1749" name="Google Shape;1749;p91"/>
            <p:cNvSpPr/>
            <p:nvPr/>
          </p:nvSpPr>
          <p:spPr>
            <a:xfrm>
              <a:off x="5061054" y="3154876"/>
              <a:ext cx="1320000" cy="513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50" name="Google Shape;1750;p91"/>
            <p:cNvSpPr txBox="1"/>
            <p:nvPr/>
          </p:nvSpPr>
          <p:spPr>
            <a:xfrm flipH="1">
              <a:off x="6394650" y="3054600"/>
              <a:ext cx="530100" cy="28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751" name="Google Shape;1751;p91"/>
            <p:cNvSpPr txBox="1"/>
            <p:nvPr/>
          </p:nvSpPr>
          <p:spPr>
            <a:xfrm>
              <a:off x="5055250" y="3155961"/>
              <a:ext cx="1317000" cy="51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hypotenuse (hypotenuse)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1752" name="Google Shape;1752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412675" y="1603199"/>
            <a:ext cx="650925" cy="83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3" name="Google Shape;1753;p91"/>
          <p:cNvSpPr txBox="1"/>
          <p:nvPr/>
        </p:nvSpPr>
        <p:spPr>
          <a:xfrm>
            <a:off x="295488" y="24033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91"/>
          <p:cNvSpPr/>
          <p:nvPr/>
        </p:nvSpPr>
        <p:spPr>
          <a:xfrm>
            <a:off x="4579355" y="4312837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5" name="Google Shape;1755;p91"/>
          <p:cNvSpPr/>
          <p:nvPr/>
        </p:nvSpPr>
        <p:spPr>
          <a:xfrm>
            <a:off x="5839382" y="431283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6" name="Google Shape;1756;p91"/>
          <p:cNvSpPr/>
          <p:nvPr/>
        </p:nvSpPr>
        <p:spPr>
          <a:xfrm>
            <a:off x="929680" y="431283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7" name="Google Shape;1757;p91"/>
          <p:cNvSpPr/>
          <p:nvPr/>
        </p:nvSpPr>
        <p:spPr>
          <a:xfrm>
            <a:off x="2254781" y="4312837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+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8" name="Google Shape;1758;p91"/>
          <p:cNvSpPr/>
          <p:nvPr/>
        </p:nvSpPr>
        <p:spPr>
          <a:xfrm>
            <a:off x="3277355" y="431283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9" name="Google Shape;1759;p91"/>
          <p:cNvSpPr txBox="1"/>
          <p:nvPr/>
        </p:nvSpPr>
        <p:spPr>
          <a:xfrm flipH="1">
            <a:off x="1448080" y="4237190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0" name="Google Shape;1760;p91"/>
          <p:cNvSpPr txBox="1"/>
          <p:nvPr/>
        </p:nvSpPr>
        <p:spPr>
          <a:xfrm flipH="1">
            <a:off x="3798392" y="4237190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1" name="Google Shape;1761;p91"/>
          <p:cNvSpPr txBox="1"/>
          <p:nvPr/>
        </p:nvSpPr>
        <p:spPr>
          <a:xfrm flipH="1">
            <a:off x="6363045" y="4237190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2" name="Google Shape;1762;p91"/>
          <p:cNvSpPr txBox="1"/>
          <p:nvPr/>
        </p:nvSpPr>
        <p:spPr>
          <a:xfrm>
            <a:off x="3282055" y="4313666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14</a:t>
            </a:r>
            <a:endParaRPr i="1"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3" name="Google Shape;1763;p91"/>
          <p:cNvSpPr txBox="1"/>
          <p:nvPr/>
        </p:nvSpPr>
        <p:spPr>
          <a:xfrm>
            <a:off x="5837081" y="4313666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16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si loo helo dhinac gaaban (Using Pythagoras’ theorem to find a shorter side)</a:t>
            </a:r>
            <a:endParaRPr/>
          </a:p>
        </p:txBody>
      </p:sp>
      <p:sp>
        <p:nvSpPr>
          <p:cNvPr id="1769" name="Google Shape;1769;p92"/>
          <p:cNvSpPr txBox="1"/>
          <p:nvPr/>
        </p:nvSpPr>
        <p:spPr>
          <a:xfrm>
            <a:off x="324000" y="733400"/>
            <a:ext cx="5047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Hab wax ku ool ah oo lagu helo dhererka dhinaca gaaban ee saddexagal qumman (right-angled triangle) wuxuu ku lug leeyahay isku darka habaynta isla'egta (equation) iyo isticmaalka saxda ah ee xisaabiyaha (calculator).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70" name="Google Shape;1770;p92"/>
          <p:cNvGrpSpPr/>
          <p:nvPr/>
        </p:nvGrpSpPr>
        <p:grpSpPr>
          <a:xfrm flipH="1" rot="-9113993">
            <a:off x="5676653" y="592424"/>
            <a:ext cx="3208347" cy="2077086"/>
            <a:chOff x="5564378" y="453478"/>
            <a:chExt cx="3208441" cy="2077147"/>
          </a:xfrm>
        </p:grpSpPr>
        <p:grpSp>
          <p:nvGrpSpPr>
            <p:cNvPr id="1771" name="Google Shape;1771;p92"/>
            <p:cNvGrpSpPr/>
            <p:nvPr/>
          </p:nvGrpSpPr>
          <p:grpSpPr>
            <a:xfrm>
              <a:off x="6481790" y="904575"/>
              <a:ext cx="2050260" cy="1099210"/>
              <a:chOff x="5948390" y="1209375"/>
              <a:chExt cx="2050260" cy="1099210"/>
            </a:xfrm>
          </p:grpSpPr>
          <p:sp>
            <p:nvSpPr>
              <p:cNvPr id="1772" name="Google Shape;1772;p92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solidFill>
                <a:srgbClr val="EBEDFE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73" name="Google Shape;1773;p92"/>
              <p:cNvSpPr/>
              <p:nvPr/>
            </p:nvSpPr>
            <p:spPr>
              <a:xfrm>
                <a:off x="5948390" y="1987885"/>
                <a:ext cx="320700" cy="3207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74" name="Google Shape;1774;p92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775" name="Google Shape;1775;p92"/>
            <p:cNvGrpSpPr/>
            <p:nvPr/>
          </p:nvGrpSpPr>
          <p:grpSpPr>
            <a:xfrm>
              <a:off x="6481926" y="2199832"/>
              <a:ext cx="2050294" cy="330793"/>
              <a:chOff x="3760850" y="3995600"/>
              <a:chExt cx="1320300" cy="316458"/>
            </a:xfrm>
          </p:grpSpPr>
          <p:cxnSp>
            <p:nvCxnSpPr>
              <p:cNvPr id="1776" name="Google Shape;1776;p92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77" name="Google Shape;1777;p92"/>
              <p:cNvSpPr txBox="1"/>
              <p:nvPr/>
            </p:nvSpPr>
            <p:spPr>
              <a:xfrm rot="10800000">
                <a:off x="3967818" y="4040558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 cm</a:t>
                </a: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778" name="Google Shape;1778;p92"/>
            <p:cNvGrpSpPr/>
            <p:nvPr/>
          </p:nvGrpSpPr>
          <p:grpSpPr>
            <a:xfrm rot="-9124593">
              <a:off x="6425146" y="995213"/>
              <a:ext cx="2403537" cy="356783"/>
              <a:chOff x="3760850" y="3995600"/>
              <a:chExt cx="1320300" cy="340987"/>
            </a:xfrm>
          </p:grpSpPr>
          <p:cxnSp>
            <p:nvCxnSpPr>
              <p:cNvPr id="1779" name="Google Shape;1779;p92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80" name="Google Shape;1780;p92"/>
              <p:cNvSpPr txBox="1"/>
              <p:nvPr/>
            </p:nvSpPr>
            <p:spPr>
              <a:xfrm>
                <a:off x="3972788" y="4065087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68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781" name="Google Shape;1781;p92"/>
            <p:cNvGrpSpPr/>
            <p:nvPr/>
          </p:nvGrpSpPr>
          <p:grpSpPr>
            <a:xfrm rot="5400000">
              <a:off x="5406668" y="1062305"/>
              <a:ext cx="1120407" cy="804986"/>
              <a:chOff x="3760850" y="3964351"/>
              <a:chExt cx="1320300" cy="770100"/>
            </a:xfrm>
          </p:grpSpPr>
          <p:cxnSp>
            <p:nvCxnSpPr>
              <p:cNvPr id="1782" name="Google Shape;1782;p92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783" name="Google Shape;1783;p92"/>
              <p:cNvSpPr txBox="1"/>
              <p:nvPr/>
            </p:nvSpPr>
            <p:spPr>
              <a:xfrm rot="7399823">
                <a:off x="3941715" y="4188700"/>
                <a:ext cx="768746" cy="321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39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8" name="Google Shape;178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1825" y="3577028"/>
            <a:ext cx="5158200" cy="57963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789" name="Google Shape;1789;p93"/>
          <p:cNvGrpSpPr/>
          <p:nvPr/>
        </p:nvGrpSpPr>
        <p:grpSpPr>
          <a:xfrm>
            <a:off x="312225" y="707165"/>
            <a:ext cx="3528263" cy="462820"/>
            <a:chOff x="693225" y="1621530"/>
            <a:chExt cx="3528263" cy="582750"/>
          </a:xfrm>
        </p:grpSpPr>
        <p:sp>
          <p:nvSpPr>
            <p:cNvPr id="1790" name="Google Shape;1790;p93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1" name="Google Shape;1791;p93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2" name="Google Shape;1792;p93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3" name="Google Shape;1793;p93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4" name="Google Shape;1794;p93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5" name="Google Shape;1795;p93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6" name="Google Shape;1796;p93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7" name="Google Shape;1797;p93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98" name="Google Shape;1798;p93"/>
          <p:cNvSpPr txBox="1"/>
          <p:nvPr/>
        </p:nvSpPr>
        <p:spPr>
          <a:xfrm>
            <a:off x="1715125" y="783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9" name="Google Shape;179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si loo helo dhinac gaaban (Using Pythagoras’ theorem to find a shorter side)</a:t>
            </a:r>
            <a:endParaRPr/>
          </a:p>
        </p:txBody>
      </p:sp>
      <p:grpSp>
        <p:nvGrpSpPr>
          <p:cNvPr id="1800" name="Google Shape;1800;p93"/>
          <p:cNvGrpSpPr/>
          <p:nvPr/>
        </p:nvGrpSpPr>
        <p:grpSpPr>
          <a:xfrm flipH="1" rot="-9113993">
            <a:off x="5676653" y="592424"/>
            <a:ext cx="3208347" cy="2077086"/>
            <a:chOff x="5564378" y="453478"/>
            <a:chExt cx="3208441" cy="2077147"/>
          </a:xfrm>
        </p:grpSpPr>
        <p:grpSp>
          <p:nvGrpSpPr>
            <p:cNvPr id="1801" name="Google Shape;1801;p93"/>
            <p:cNvGrpSpPr/>
            <p:nvPr/>
          </p:nvGrpSpPr>
          <p:grpSpPr>
            <a:xfrm>
              <a:off x="6481790" y="904575"/>
              <a:ext cx="2050260" cy="1099210"/>
              <a:chOff x="5948390" y="1209375"/>
              <a:chExt cx="2050260" cy="1099210"/>
            </a:xfrm>
          </p:grpSpPr>
          <p:sp>
            <p:nvSpPr>
              <p:cNvPr id="1802" name="Google Shape;1802;p93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solidFill>
                <a:srgbClr val="EBEDFE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3" name="Google Shape;1803;p93"/>
              <p:cNvSpPr/>
              <p:nvPr/>
            </p:nvSpPr>
            <p:spPr>
              <a:xfrm>
                <a:off x="5948390" y="1987885"/>
                <a:ext cx="320700" cy="3207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4" name="Google Shape;1804;p93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805" name="Google Shape;1805;p93"/>
            <p:cNvGrpSpPr/>
            <p:nvPr/>
          </p:nvGrpSpPr>
          <p:grpSpPr>
            <a:xfrm>
              <a:off x="6481926" y="2199832"/>
              <a:ext cx="2050294" cy="330793"/>
              <a:chOff x="3760850" y="3995600"/>
              <a:chExt cx="1320300" cy="316458"/>
            </a:xfrm>
          </p:grpSpPr>
          <p:cxnSp>
            <p:nvCxnSpPr>
              <p:cNvPr id="1806" name="Google Shape;1806;p93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07" name="Google Shape;1807;p93"/>
              <p:cNvSpPr txBox="1"/>
              <p:nvPr/>
            </p:nvSpPr>
            <p:spPr>
              <a:xfrm rot="10800000">
                <a:off x="3967818" y="4040558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 cm</a:t>
                </a: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808" name="Google Shape;1808;p93"/>
            <p:cNvGrpSpPr/>
            <p:nvPr/>
          </p:nvGrpSpPr>
          <p:grpSpPr>
            <a:xfrm rot="-9124593">
              <a:off x="6425146" y="995213"/>
              <a:ext cx="2403537" cy="356783"/>
              <a:chOff x="3760850" y="3995600"/>
              <a:chExt cx="1320300" cy="340987"/>
            </a:xfrm>
          </p:grpSpPr>
          <p:cxnSp>
            <p:nvCxnSpPr>
              <p:cNvPr id="1809" name="Google Shape;1809;p93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10" name="Google Shape;1810;p93"/>
              <p:cNvSpPr txBox="1"/>
              <p:nvPr/>
            </p:nvSpPr>
            <p:spPr>
              <a:xfrm>
                <a:off x="3972788" y="4065087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68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811" name="Google Shape;1811;p93"/>
            <p:cNvGrpSpPr/>
            <p:nvPr/>
          </p:nvGrpSpPr>
          <p:grpSpPr>
            <a:xfrm rot="5400000">
              <a:off x="5406668" y="1062305"/>
              <a:ext cx="1120407" cy="804986"/>
              <a:chOff x="3760850" y="3964351"/>
              <a:chExt cx="1320300" cy="770100"/>
            </a:xfrm>
          </p:grpSpPr>
          <p:cxnSp>
            <p:nvCxnSpPr>
              <p:cNvPr id="1812" name="Google Shape;1812;p93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13" name="Google Shape;1813;p93"/>
              <p:cNvSpPr txBox="1"/>
              <p:nvPr/>
            </p:nvSpPr>
            <p:spPr>
              <a:xfrm rot="7399823">
                <a:off x="3941715" y="4188700"/>
                <a:ext cx="768746" cy="321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39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814" name="Google Shape;1814;p93"/>
          <p:cNvSpPr txBox="1"/>
          <p:nvPr/>
        </p:nvSpPr>
        <p:spPr>
          <a:xfrm>
            <a:off x="312225" y="783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93"/>
          <p:cNvSpPr txBox="1"/>
          <p:nvPr/>
        </p:nvSpPr>
        <p:spPr>
          <a:xfrm>
            <a:off x="3106324" y="783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93"/>
          <p:cNvSpPr/>
          <p:nvPr/>
        </p:nvSpPr>
        <p:spPr>
          <a:xfrm>
            <a:off x="2520888" y="13566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7" name="Google Shape;1817;p93"/>
          <p:cNvSpPr/>
          <p:nvPr/>
        </p:nvSpPr>
        <p:spPr>
          <a:xfrm>
            <a:off x="3108625" y="13566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8" name="Google Shape;1818;p93"/>
          <p:cNvSpPr/>
          <p:nvPr/>
        </p:nvSpPr>
        <p:spPr>
          <a:xfrm>
            <a:off x="312225" y="13566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93"/>
          <p:cNvSpPr/>
          <p:nvPr/>
        </p:nvSpPr>
        <p:spPr>
          <a:xfrm>
            <a:off x="3931305" y="13566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−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0" name="Google Shape;1820;p93"/>
          <p:cNvSpPr/>
          <p:nvPr/>
        </p:nvSpPr>
        <p:spPr>
          <a:xfrm>
            <a:off x="4541217" y="13566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1" name="Google Shape;1821;p93"/>
          <p:cNvSpPr txBox="1"/>
          <p:nvPr/>
        </p:nvSpPr>
        <p:spPr>
          <a:xfrm flipH="1">
            <a:off x="830625" y="12809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2" name="Google Shape;1822;p93"/>
          <p:cNvSpPr txBox="1"/>
          <p:nvPr/>
        </p:nvSpPr>
        <p:spPr>
          <a:xfrm flipH="1">
            <a:off x="5062254" y="12809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3" name="Google Shape;1823;p93"/>
          <p:cNvSpPr txBox="1"/>
          <p:nvPr/>
        </p:nvSpPr>
        <p:spPr>
          <a:xfrm flipH="1">
            <a:off x="3632288" y="12809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4" name="Google Shape;1824;p93"/>
          <p:cNvSpPr txBox="1"/>
          <p:nvPr/>
        </p:nvSpPr>
        <p:spPr>
          <a:xfrm>
            <a:off x="4545917" y="1357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93"/>
          <p:cNvSpPr txBox="1"/>
          <p:nvPr/>
        </p:nvSpPr>
        <p:spPr>
          <a:xfrm>
            <a:off x="312225" y="1357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93"/>
          <p:cNvSpPr txBox="1"/>
          <p:nvPr/>
        </p:nvSpPr>
        <p:spPr>
          <a:xfrm>
            <a:off x="3106324" y="1357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27" name="Google Shape;1827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2" y="3130340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93"/>
          <p:cNvSpPr txBox="1"/>
          <p:nvPr/>
        </p:nvSpPr>
        <p:spPr>
          <a:xfrm flipH="1">
            <a:off x="323925" y="4579217"/>
            <a:ext cx="3089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shaashadda xisaabiyaha (calculator screen)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93"/>
          <p:cNvSpPr txBox="1"/>
          <p:nvPr/>
        </p:nvSpPr>
        <p:spPr>
          <a:xfrm flipH="1">
            <a:off x="3661825" y="4215103"/>
            <a:ext cx="5158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badhamada la riixo (buttons to press)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93"/>
          <p:cNvSpPr/>
          <p:nvPr/>
        </p:nvSpPr>
        <p:spPr>
          <a:xfrm>
            <a:off x="483925" y="3276900"/>
            <a:ext cx="2765400" cy="10716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31" name="Google Shape;183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675" y="3283194"/>
            <a:ext cx="2836253" cy="10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93"/>
          <p:cNvSpPr/>
          <p:nvPr/>
        </p:nvSpPr>
        <p:spPr>
          <a:xfrm>
            <a:off x="8234125" y="3591252"/>
            <a:ext cx="530400" cy="523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3" name="Google Shape;1833;p93"/>
          <p:cNvGrpSpPr/>
          <p:nvPr/>
        </p:nvGrpSpPr>
        <p:grpSpPr>
          <a:xfrm>
            <a:off x="773700" y="3401050"/>
            <a:ext cx="4741578" cy="713702"/>
            <a:chOff x="773700" y="3401050"/>
            <a:chExt cx="4741578" cy="713702"/>
          </a:xfrm>
        </p:grpSpPr>
        <p:sp>
          <p:nvSpPr>
            <p:cNvPr id="1834" name="Google Shape;1834;p93"/>
            <p:cNvSpPr/>
            <p:nvPr/>
          </p:nvSpPr>
          <p:spPr>
            <a:xfrm>
              <a:off x="4984878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5" name="Google Shape;1835;p93"/>
            <p:cNvSpPr/>
            <p:nvPr/>
          </p:nvSpPr>
          <p:spPr>
            <a:xfrm>
              <a:off x="773700" y="3401050"/>
              <a:ext cx="170100" cy="323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6" name="Google Shape;1836;p93"/>
          <p:cNvGrpSpPr/>
          <p:nvPr/>
        </p:nvGrpSpPr>
        <p:grpSpPr>
          <a:xfrm>
            <a:off x="904775" y="3401050"/>
            <a:ext cx="5253440" cy="713702"/>
            <a:chOff x="904775" y="3401050"/>
            <a:chExt cx="5253440" cy="713702"/>
          </a:xfrm>
        </p:grpSpPr>
        <p:sp>
          <p:nvSpPr>
            <p:cNvPr id="1837" name="Google Shape;1837;p93"/>
            <p:cNvSpPr/>
            <p:nvPr/>
          </p:nvSpPr>
          <p:spPr>
            <a:xfrm>
              <a:off x="5627815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8" name="Google Shape;1838;p93"/>
            <p:cNvSpPr/>
            <p:nvPr/>
          </p:nvSpPr>
          <p:spPr>
            <a:xfrm>
              <a:off x="904775" y="3401050"/>
              <a:ext cx="170100" cy="323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9" name="Google Shape;1839;p93"/>
          <p:cNvGrpSpPr/>
          <p:nvPr/>
        </p:nvGrpSpPr>
        <p:grpSpPr>
          <a:xfrm>
            <a:off x="1074875" y="3401050"/>
            <a:ext cx="6395872" cy="713702"/>
            <a:chOff x="1074875" y="3401050"/>
            <a:chExt cx="6395872" cy="713702"/>
          </a:xfrm>
        </p:grpSpPr>
        <p:sp>
          <p:nvSpPr>
            <p:cNvPr id="1840" name="Google Shape;1840;p93"/>
            <p:cNvSpPr/>
            <p:nvPr/>
          </p:nvSpPr>
          <p:spPr>
            <a:xfrm>
              <a:off x="6290497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1" name="Google Shape;1841;p93"/>
            <p:cNvSpPr/>
            <p:nvPr/>
          </p:nvSpPr>
          <p:spPr>
            <a:xfrm>
              <a:off x="6940347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2" name="Google Shape;1842;p93"/>
            <p:cNvSpPr/>
            <p:nvPr/>
          </p:nvSpPr>
          <p:spPr>
            <a:xfrm>
              <a:off x="1074875" y="3401050"/>
              <a:ext cx="305700" cy="323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3" name="Google Shape;1843;p93"/>
          <p:cNvGrpSpPr/>
          <p:nvPr/>
        </p:nvGrpSpPr>
        <p:grpSpPr>
          <a:xfrm>
            <a:off x="1380575" y="3401050"/>
            <a:ext cx="6734100" cy="713702"/>
            <a:chOff x="1380575" y="3401050"/>
            <a:chExt cx="6734100" cy="713702"/>
          </a:xfrm>
        </p:grpSpPr>
        <p:sp>
          <p:nvSpPr>
            <p:cNvPr id="1844" name="Google Shape;1844;p93"/>
            <p:cNvSpPr/>
            <p:nvPr/>
          </p:nvSpPr>
          <p:spPr>
            <a:xfrm>
              <a:off x="7584275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5" name="Google Shape;1845;p93"/>
            <p:cNvSpPr/>
            <p:nvPr/>
          </p:nvSpPr>
          <p:spPr>
            <a:xfrm>
              <a:off x="1380575" y="3401050"/>
              <a:ext cx="192300" cy="323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6" name="Google Shape;1846;p93"/>
          <p:cNvGrpSpPr/>
          <p:nvPr/>
        </p:nvGrpSpPr>
        <p:grpSpPr>
          <a:xfrm>
            <a:off x="468000" y="3401050"/>
            <a:ext cx="4403350" cy="713702"/>
            <a:chOff x="468000" y="3401050"/>
            <a:chExt cx="4403350" cy="713702"/>
          </a:xfrm>
        </p:grpSpPr>
        <p:sp>
          <p:nvSpPr>
            <p:cNvPr id="1847" name="Google Shape;1847;p93"/>
            <p:cNvSpPr/>
            <p:nvPr/>
          </p:nvSpPr>
          <p:spPr>
            <a:xfrm>
              <a:off x="3691100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8" name="Google Shape;1848;p93"/>
            <p:cNvSpPr/>
            <p:nvPr/>
          </p:nvSpPr>
          <p:spPr>
            <a:xfrm>
              <a:off x="4340950" y="3591252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9" name="Google Shape;1849;p93"/>
            <p:cNvSpPr/>
            <p:nvPr/>
          </p:nvSpPr>
          <p:spPr>
            <a:xfrm>
              <a:off x="468000" y="3401050"/>
              <a:ext cx="305700" cy="323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50" name="Google Shape;1850;p93"/>
          <p:cNvSpPr/>
          <p:nvPr/>
        </p:nvSpPr>
        <p:spPr>
          <a:xfrm>
            <a:off x="2577875" y="4115850"/>
            <a:ext cx="689100" cy="2346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1" name="Google Shape;1851;p93"/>
          <p:cNvSpPr/>
          <p:nvPr/>
        </p:nvSpPr>
        <p:spPr>
          <a:xfrm>
            <a:off x="2520888" y="1930537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2" name="Google Shape;1852;p93"/>
          <p:cNvSpPr/>
          <p:nvPr/>
        </p:nvSpPr>
        <p:spPr>
          <a:xfrm>
            <a:off x="3109371" y="1930525"/>
            <a:ext cx="6861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3" name="Google Shape;1853;p93"/>
          <p:cNvSpPr/>
          <p:nvPr/>
        </p:nvSpPr>
        <p:spPr>
          <a:xfrm>
            <a:off x="312225" y="193053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4" name="Google Shape;1854;p93"/>
          <p:cNvSpPr txBox="1"/>
          <p:nvPr/>
        </p:nvSpPr>
        <p:spPr>
          <a:xfrm flipH="1">
            <a:off x="830625" y="1854890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5" name="Google Shape;1855;p93"/>
          <p:cNvSpPr txBox="1"/>
          <p:nvPr/>
        </p:nvSpPr>
        <p:spPr>
          <a:xfrm>
            <a:off x="312225" y="1931366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6" name="Google Shape;1856;p93"/>
          <p:cNvSpPr txBox="1"/>
          <p:nvPr/>
        </p:nvSpPr>
        <p:spPr>
          <a:xfrm>
            <a:off x="3106325" y="1931354"/>
            <a:ext cx="6846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3103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1" name="Google Shape;1861;p94"/>
          <p:cNvGrpSpPr/>
          <p:nvPr/>
        </p:nvGrpSpPr>
        <p:grpSpPr>
          <a:xfrm>
            <a:off x="312225" y="707165"/>
            <a:ext cx="3528263" cy="462820"/>
            <a:chOff x="693225" y="1621530"/>
            <a:chExt cx="3528263" cy="582750"/>
          </a:xfrm>
        </p:grpSpPr>
        <p:sp>
          <p:nvSpPr>
            <p:cNvPr id="1862" name="Google Shape;1862;p94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3" name="Google Shape;1863;p94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4" name="Google Shape;1864;p94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5" name="Google Shape;1865;p94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6" name="Google Shape;1866;p94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7" name="Google Shape;1867;p94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8" name="Google Shape;1868;p94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9" name="Google Shape;1869;p94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70" name="Google Shape;1870;p94"/>
          <p:cNvSpPr txBox="1"/>
          <p:nvPr/>
        </p:nvSpPr>
        <p:spPr>
          <a:xfrm>
            <a:off x="1715125" y="783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1" name="Google Shape;187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si loo helo dhinac gaaban (Using Pythagoras’ theorem to find a shorter side)</a:t>
            </a:r>
            <a:endParaRPr/>
          </a:p>
        </p:txBody>
      </p:sp>
      <p:grpSp>
        <p:nvGrpSpPr>
          <p:cNvPr id="1872" name="Google Shape;1872;p94"/>
          <p:cNvGrpSpPr/>
          <p:nvPr/>
        </p:nvGrpSpPr>
        <p:grpSpPr>
          <a:xfrm flipH="1" rot="-9113993">
            <a:off x="5676653" y="592424"/>
            <a:ext cx="3208347" cy="2077086"/>
            <a:chOff x="5564378" y="453478"/>
            <a:chExt cx="3208441" cy="2077147"/>
          </a:xfrm>
        </p:grpSpPr>
        <p:grpSp>
          <p:nvGrpSpPr>
            <p:cNvPr id="1873" name="Google Shape;1873;p94"/>
            <p:cNvGrpSpPr/>
            <p:nvPr/>
          </p:nvGrpSpPr>
          <p:grpSpPr>
            <a:xfrm>
              <a:off x="6481790" y="904575"/>
              <a:ext cx="2050260" cy="1099210"/>
              <a:chOff x="5948390" y="1209375"/>
              <a:chExt cx="2050260" cy="1099210"/>
            </a:xfrm>
          </p:grpSpPr>
          <p:sp>
            <p:nvSpPr>
              <p:cNvPr id="1874" name="Google Shape;1874;p94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solidFill>
                <a:srgbClr val="EBEDFE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75" name="Google Shape;1875;p94"/>
              <p:cNvSpPr/>
              <p:nvPr/>
            </p:nvSpPr>
            <p:spPr>
              <a:xfrm>
                <a:off x="5948390" y="1987885"/>
                <a:ext cx="320700" cy="3207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76" name="Google Shape;1876;p94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877" name="Google Shape;1877;p94"/>
            <p:cNvGrpSpPr/>
            <p:nvPr/>
          </p:nvGrpSpPr>
          <p:grpSpPr>
            <a:xfrm>
              <a:off x="6481926" y="2199832"/>
              <a:ext cx="2050294" cy="330793"/>
              <a:chOff x="3760850" y="3995600"/>
              <a:chExt cx="1320300" cy="316458"/>
            </a:xfrm>
          </p:grpSpPr>
          <p:cxnSp>
            <p:nvCxnSpPr>
              <p:cNvPr id="1878" name="Google Shape;1878;p94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79" name="Google Shape;1879;p94"/>
              <p:cNvSpPr txBox="1"/>
              <p:nvPr/>
            </p:nvSpPr>
            <p:spPr>
              <a:xfrm rot="10800000">
                <a:off x="3967818" y="4040558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rPr i="1"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 cm</a:t>
                </a: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880" name="Google Shape;1880;p94"/>
            <p:cNvGrpSpPr/>
            <p:nvPr/>
          </p:nvGrpSpPr>
          <p:grpSpPr>
            <a:xfrm rot="-9124593">
              <a:off x="6425146" y="995213"/>
              <a:ext cx="2403537" cy="356783"/>
              <a:chOff x="3760850" y="3995600"/>
              <a:chExt cx="1320300" cy="340987"/>
            </a:xfrm>
          </p:grpSpPr>
          <p:cxnSp>
            <p:nvCxnSpPr>
              <p:cNvPr id="1881" name="Google Shape;1881;p94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82" name="Google Shape;1882;p94"/>
              <p:cNvSpPr txBox="1"/>
              <p:nvPr/>
            </p:nvSpPr>
            <p:spPr>
              <a:xfrm>
                <a:off x="3972788" y="4065087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68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883" name="Google Shape;1883;p94"/>
            <p:cNvGrpSpPr/>
            <p:nvPr/>
          </p:nvGrpSpPr>
          <p:grpSpPr>
            <a:xfrm rot="5400000">
              <a:off x="5406668" y="1062305"/>
              <a:ext cx="1120407" cy="804986"/>
              <a:chOff x="3760850" y="3964351"/>
              <a:chExt cx="1320300" cy="770100"/>
            </a:xfrm>
          </p:grpSpPr>
          <p:cxnSp>
            <p:nvCxnSpPr>
              <p:cNvPr id="1884" name="Google Shape;1884;p94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885" name="Google Shape;1885;p94"/>
              <p:cNvSpPr txBox="1"/>
              <p:nvPr/>
            </p:nvSpPr>
            <p:spPr>
              <a:xfrm rot="7399823">
                <a:off x="3941715" y="4188700"/>
                <a:ext cx="768746" cy="321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39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886" name="Google Shape;1886;p94"/>
          <p:cNvSpPr txBox="1"/>
          <p:nvPr/>
        </p:nvSpPr>
        <p:spPr>
          <a:xfrm>
            <a:off x="312225" y="783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94"/>
          <p:cNvSpPr txBox="1"/>
          <p:nvPr/>
        </p:nvSpPr>
        <p:spPr>
          <a:xfrm>
            <a:off x="3106324" y="7836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94"/>
          <p:cNvSpPr/>
          <p:nvPr/>
        </p:nvSpPr>
        <p:spPr>
          <a:xfrm>
            <a:off x="2520888" y="13566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9" name="Google Shape;1889;p94"/>
          <p:cNvSpPr/>
          <p:nvPr/>
        </p:nvSpPr>
        <p:spPr>
          <a:xfrm>
            <a:off x="3108625" y="13566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94"/>
          <p:cNvSpPr/>
          <p:nvPr/>
        </p:nvSpPr>
        <p:spPr>
          <a:xfrm>
            <a:off x="312225" y="13566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1" name="Google Shape;1891;p94"/>
          <p:cNvSpPr/>
          <p:nvPr/>
        </p:nvSpPr>
        <p:spPr>
          <a:xfrm>
            <a:off x="3931305" y="13566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−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94"/>
          <p:cNvSpPr/>
          <p:nvPr/>
        </p:nvSpPr>
        <p:spPr>
          <a:xfrm>
            <a:off x="4541217" y="13566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94"/>
          <p:cNvSpPr txBox="1"/>
          <p:nvPr/>
        </p:nvSpPr>
        <p:spPr>
          <a:xfrm flipH="1">
            <a:off x="830625" y="12809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4" name="Google Shape;1894;p94"/>
          <p:cNvSpPr txBox="1"/>
          <p:nvPr/>
        </p:nvSpPr>
        <p:spPr>
          <a:xfrm flipH="1">
            <a:off x="5062254" y="12809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94"/>
          <p:cNvSpPr txBox="1"/>
          <p:nvPr/>
        </p:nvSpPr>
        <p:spPr>
          <a:xfrm flipH="1">
            <a:off x="3632288" y="12809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6" name="Google Shape;1896;p94"/>
          <p:cNvSpPr txBox="1"/>
          <p:nvPr/>
        </p:nvSpPr>
        <p:spPr>
          <a:xfrm>
            <a:off x="4545917" y="1357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7" name="Google Shape;1897;p94"/>
          <p:cNvSpPr txBox="1"/>
          <p:nvPr/>
        </p:nvSpPr>
        <p:spPr>
          <a:xfrm>
            <a:off x="312225" y="1357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8" name="Google Shape;1898;p94"/>
          <p:cNvSpPr txBox="1"/>
          <p:nvPr/>
        </p:nvSpPr>
        <p:spPr>
          <a:xfrm>
            <a:off x="3106324" y="1357441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9" name="Google Shape;189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2" y="3130340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94"/>
          <p:cNvSpPr txBox="1"/>
          <p:nvPr/>
        </p:nvSpPr>
        <p:spPr>
          <a:xfrm flipH="1">
            <a:off x="323925" y="4579217"/>
            <a:ext cx="3089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shaashadda xisaabiyaha (calculator screen)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1" name="Google Shape;1901;p94"/>
          <p:cNvSpPr txBox="1"/>
          <p:nvPr/>
        </p:nvSpPr>
        <p:spPr>
          <a:xfrm flipH="1">
            <a:off x="3661750" y="4215100"/>
            <a:ext cx="3914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badhamada la riixo (buttons to press)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2" name="Google Shape;1902;p94"/>
          <p:cNvSpPr/>
          <p:nvPr/>
        </p:nvSpPr>
        <p:spPr>
          <a:xfrm>
            <a:off x="483925" y="3276900"/>
            <a:ext cx="2765400" cy="10716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3" name="Google Shape;1903;p94"/>
          <p:cNvSpPr/>
          <p:nvPr/>
        </p:nvSpPr>
        <p:spPr>
          <a:xfrm>
            <a:off x="2577875" y="4115850"/>
            <a:ext cx="689100" cy="2346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94"/>
          <p:cNvSpPr/>
          <p:nvPr/>
        </p:nvSpPr>
        <p:spPr>
          <a:xfrm>
            <a:off x="2520888" y="1930537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5" name="Google Shape;1905;p94"/>
          <p:cNvSpPr/>
          <p:nvPr/>
        </p:nvSpPr>
        <p:spPr>
          <a:xfrm>
            <a:off x="3109371" y="1930525"/>
            <a:ext cx="6861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94"/>
          <p:cNvSpPr/>
          <p:nvPr/>
        </p:nvSpPr>
        <p:spPr>
          <a:xfrm>
            <a:off x="312225" y="193053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94"/>
          <p:cNvSpPr txBox="1"/>
          <p:nvPr/>
        </p:nvSpPr>
        <p:spPr>
          <a:xfrm flipH="1">
            <a:off x="830625" y="1854890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94"/>
          <p:cNvSpPr txBox="1"/>
          <p:nvPr/>
        </p:nvSpPr>
        <p:spPr>
          <a:xfrm>
            <a:off x="312225" y="1931366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94"/>
          <p:cNvSpPr txBox="1"/>
          <p:nvPr/>
        </p:nvSpPr>
        <p:spPr>
          <a:xfrm>
            <a:off x="3106325" y="1931354"/>
            <a:ext cx="6846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3103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10" name="Google Shape;191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675" y="3279150"/>
            <a:ext cx="2836250" cy="1067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1825" y="3577025"/>
            <a:ext cx="3914028" cy="5796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12" name="Google Shape;1912;p94"/>
          <p:cNvSpPr/>
          <p:nvPr/>
        </p:nvSpPr>
        <p:spPr>
          <a:xfrm>
            <a:off x="6986693" y="3586332"/>
            <a:ext cx="545100" cy="538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13" name="Google Shape;1913;p94"/>
          <p:cNvGrpSpPr/>
          <p:nvPr/>
        </p:nvGrpSpPr>
        <p:grpSpPr>
          <a:xfrm>
            <a:off x="483929" y="3394703"/>
            <a:ext cx="3750559" cy="729829"/>
            <a:chOff x="483929" y="3394703"/>
            <a:chExt cx="3750559" cy="729829"/>
          </a:xfrm>
        </p:grpSpPr>
        <p:sp>
          <p:nvSpPr>
            <p:cNvPr id="1914" name="Google Shape;1914;p94"/>
            <p:cNvSpPr/>
            <p:nvPr/>
          </p:nvSpPr>
          <p:spPr>
            <a:xfrm>
              <a:off x="3689388" y="3586332"/>
              <a:ext cx="545100" cy="5382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5" name="Google Shape;1915;p94"/>
            <p:cNvSpPr/>
            <p:nvPr/>
          </p:nvSpPr>
          <p:spPr>
            <a:xfrm>
              <a:off x="483929" y="3394703"/>
              <a:ext cx="841800" cy="323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6" name="Google Shape;1916;p94"/>
          <p:cNvGrpSpPr/>
          <p:nvPr/>
        </p:nvGrpSpPr>
        <p:grpSpPr>
          <a:xfrm>
            <a:off x="618251" y="3451725"/>
            <a:ext cx="6252842" cy="672806"/>
            <a:chOff x="618251" y="3451725"/>
            <a:chExt cx="6252842" cy="672806"/>
          </a:xfrm>
        </p:grpSpPr>
        <p:sp>
          <p:nvSpPr>
            <p:cNvPr id="1917" name="Google Shape;1917;p94"/>
            <p:cNvSpPr/>
            <p:nvPr/>
          </p:nvSpPr>
          <p:spPr>
            <a:xfrm>
              <a:off x="4350088" y="3586332"/>
              <a:ext cx="545100" cy="5382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8" name="Google Shape;1918;p94"/>
            <p:cNvSpPr/>
            <p:nvPr/>
          </p:nvSpPr>
          <p:spPr>
            <a:xfrm>
              <a:off x="5010788" y="3586332"/>
              <a:ext cx="545100" cy="5382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9" name="Google Shape;1919;p94"/>
            <p:cNvSpPr/>
            <p:nvPr/>
          </p:nvSpPr>
          <p:spPr>
            <a:xfrm>
              <a:off x="5665293" y="3586332"/>
              <a:ext cx="545100" cy="5382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0" name="Google Shape;1920;p94"/>
            <p:cNvSpPr/>
            <p:nvPr/>
          </p:nvSpPr>
          <p:spPr>
            <a:xfrm>
              <a:off x="6325993" y="3586332"/>
              <a:ext cx="545100" cy="5382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1" name="Google Shape;1921;p94"/>
            <p:cNvSpPr/>
            <p:nvPr/>
          </p:nvSpPr>
          <p:spPr>
            <a:xfrm>
              <a:off x="618251" y="3451725"/>
              <a:ext cx="707400" cy="2667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22" name="Google Shape;1922;p94"/>
          <p:cNvSpPr/>
          <p:nvPr/>
        </p:nvSpPr>
        <p:spPr>
          <a:xfrm>
            <a:off x="1475699" y="4099800"/>
            <a:ext cx="1773600" cy="2667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3" name="Google Shape;1923;p94"/>
          <p:cNvSpPr/>
          <p:nvPr/>
        </p:nvSpPr>
        <p:spPr>
          <a:xfrm>
            <a:off x="2520888" y="2536600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94"/>
          <p:cNvSpPr/>
          <p:nvPr/>
        </p:nvSpPr>
        <p:spPr>
          <a:xfrm>
            <a:off x="3109371" y="2536588"/>
            <a:ext cx="6861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94"/>
          <p:cNvSpPr/>
          <p:nvPr/>
        </p:nvSpPr>
        <p:spPr>
          <a:xfrm>
            <a:off x="312225" y="2536600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6" name="Google Shape;1926;p94"/>
          <p:cNvSpPr txBox="1"/>
          <p:nvPr/>
        </p:nvSpPr>
        <p:spPr>
          <a:xfrm>
            <a:off x="312225" y="2537429"/>
            <a:ext cx="5172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94"/>
          <p:cNvSpPr txBox="1"/>
          <p:nvPr/>
        </p:nvSpPr>
        <p:spPr>
          <a:xfrm>
            <a:off x="3106325" y="2537416"/>
            <a:ext cx="6846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55.7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8" name="Google Shape;1928;p94"/>
          <p:cNvSpPr txBox="1"/>
          <p:nvPr/>
        </p:nvSpPr>
        <p:spPr>
          <a:xfrm flipH="1" rot="1685437">
            <a:off x="7576979" y="854150"/>
            <a:ext cx="836541" cy="2837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55.7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95"/>
          <p:cNvSpPr txBox="1"/>
          <p:nvPr/>
        </p:nvSpPr>
        <p:spPr>
          <a:xfrm>
            <a:off x="324000" y="664151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Saddex-xagal (triangle) ayaa leh laba dhinac oo gaaban oo dhererkoodu yahay 28 cm iyo w cm, iyo hypotenuse (hypotenuse) dhererkeedu yahay 60 cm.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Yaa shaashadda xisaabiyihiisa (calculator display) muujinaysa tillaabo sax ah oo lagu xisaabinayo qiimaha (value) w?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4" name="Google Shape;1934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(theorem) Pythagoras si loo helo dhinac gaaban (shorter side)</a:t>
            </a:r>
            <a:endParaRPr/>
          </a:p>
        </p:txBody>
      </p:sp>
      <p:pic>
        <p:nvPicPr>
          <p:cNvPr id="1935" name="Google Shape;193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2" y="1702790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95"/>
          <p:cNvSpPr/>
          <p:nvPr/>
        </p:nvSpPr>
        <p:spPr>
          <a:xfrm>
            <a:off x="479725" y="1837150"/>
            <a:ext cx="2781000" cy="1084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7" name="Google Shape;19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489" y="1702790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38" name="Google Shape;1938;p95"/>
          <p:cNvSpPr/>
          <p:nvPr/>
        </p:nvSpPr>
        <p:spPr>
          <a:xfrm>
            <a:off x="5002212" y="1837150"/>
            <a:ext cx="2781000" cy="1084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9" name="Google Shape;193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2" y="3367315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40" name="Google Shape;1940;p95"/>
          <p:cNvSpPr/>
          <p:nvPr/>
        </p:nvSpPr>
        <p:spPr>
          <a:xfrm>
            <a:off x="479725" y="3501675"/>
            <a:ext cx="2781000" cy="1084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41" name="Google Shape;194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489" y="3367315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42" name="Google Shape;1942;p95"/>
          <p:cNvSpPr/>
          <p:nvPr/>
        </p:nvSpPr>
        <p:spPr>
          <a:xfrm>
            <a:off x="5002212" y="3501675"/>
            <a:ext cx="2781000" cy="1084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43" name="Google Shape;1943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1588" y="1871703"/>
            <a:ext cx="2772676" cy="1043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112" y="3536221"/>
            <a:ext cx="2772651" cy="10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0006" y="1869468"/>
            <a:ext cx="2772633" cy="104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1610" y="3536234"/>
            <a:ext cx="2772632" cy="1043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9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7939712" y="1702800"/>
            <a:ext cx="682975" cy="85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9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flipH="1">
            <a:off x="3455575" y="1730924"/>
            <a:ext cx="719161" cy="79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9" name="Google Shape;1949;p95"/>
          <p:cNvSpPr txBox="1"/>
          <p:nvPr/>
        </p:nvSpPr>
        <p:spPr>
          <a:xfrm>
            <a:off x="3372500" y="25409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95"/>
          <p:cNvSpPr txBox="1"/>
          <p:nvPr/>
        </p:nvSpPr>
        <p:spPr>
          <a:xfrm flipH="1">
            <a:off x="7838556" y="25409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1" name="Google Shape;1951;p9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flipH="1">
            <a:off x="3418413" y="3645050"/>
            <a:ext cx="722325" cy="833049"/>
          </a:xfrm>
          <a:prstGeom prst="rect">
            <a:avLst/>
          </a:prstGeom>
          <a:noFill/>
          <a:ln>
            <a:noFill/>
          </a:ln>
        </p:spPr>
      </p:pic>
      <p:sp>
        <p:nvSpPr>
          <p:cNvPr id="1952" name="Google Shape;1952;p95"/>
          <p:cNvSpPr txBox="1"/>
          <p:nvPr/>
        </p:nvSpPr>
        <p:spPr>
          <a:xfrm>
            <a:off x="3336919" y="44511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3" name="Google Shape;1953;p9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13988" y="3241078"/>
            <a:ext cx="885274" cy="856707"/>
          </a:xfrm>
          <a:prstGeom prst="rect">
            <a:avLst/>
          </a:prstGeom>
          <a:noFill/>
          <a:ln>
            <a:noFill/>
          </a:ln>
        </p:spPr>
      </p:pic>
      <p:sp>
        <p:nvSpPr>
          <p:cNvPr id="1954" name="Google Shape;1954;p95"/>
          <p:cNvSpPr txBox="1"/>
          <p:nvPr/>
        </p:nvSpPr>
        <p:spPr>
          <a:xfrm flipH="1">
            <a:off x="7913963" y="4173057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5" name="Google Shape;1955;p9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17200" y="249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9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35750" y="23622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0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96"/>
          <p:cNvSpPr txBox="1"/>
          <p:nvPr/>
        </p:nvSpPr>
        <p:spPr>
          <a:xfrm>
            <a:off x="324000" y="664151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Saddex-xagal (triangle) ayaa leh laba dhinac oo gaaban oo dhererkoodu yahay 28 cm iyo w cm, iyo hypotenuse (hypotenuse) dhererkeedu yahay 60 cm.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Yaa shaashadda xisaabiyihiisa (calculator display) muujinaysa tillaabo sax ah oo lagu xisaabinayo qiimaha (value) w?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2" name="Google Shape;1962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(theorem) Pythagoras si loo helo dhinac gaaban (shorter side)</a:t>
            </a:r>
            <a:endParaRPr/>
          </a:p>
        </p:txBody>
      </p:sp>
      <p:pic>
        <p:nvPicPr>
          <p:cNvPr id="1963" name="Google Shape;1963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2" y="1702790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964" name="Google Shape;1964;p96"/>
          <p:cNvSpPr/>
          <p:nvPr/>
        </p:nvSpPr>
        <p:spPr>
          <a:xfrm>
            <a:off x="479725" y="1837150"/>
            <a:ext cx="2781000" cy="1084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65" name="Google Shape;1965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06" y="1869468"/>
            <a:ext cx="2772633" cy="104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9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455575" y="1730924"/>
            <a:ext cx="719161" cy="79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7" name="Google Shape;1967;p96"/>
          <p:cNvSpPr txBox="1"/>
          <p:nvPr/>
        </p:nvSpPr>
        <p:spPr>
          <a:xfrm>
            <a:off x="324000" y="3607450"/>
            <a:ext cx="3754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beddeli karnaa qaabkan surd (surd form) ee jawaabta qaab tobanle (decimal form) iyadoo la beddelayo qaabka muujinta (format display) jawaabta.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8" name="Google Shape;1968;p96"/>
          <p:cNvSpPr txBox="1"/>
          <p:nvPr/>
        </p:nvSpPr>
        <p:spPr>
          <a:xfrm>
            <a:off x="3372500" y="254092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69" name="Google Shape;1969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8850" y="3646150"/>
            <a:ext cx="2053347" cy="613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0" name="Google Shape;1970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9725" y="1869336"/>
            <a:ext cx="2772606" cy="10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4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975" name="Google Shape;1975;p97" title="the square root of"/>
          <p:cNvPicPr preferRelativeResize="0"/>
          <p:nvPr/>
        </p:nvPicPr>
        <p:blipFill rotWithShape="1">
          <a:blip r:embed="rId3">
            <a:alphaModFix/>
          </a:blip>
          <a:srcRect b="0" l="0" r="58411" t="0"/>
          <a:stretch/>
        </p:blipFill>
        <p:spPr>
          <a:xfrm>
            <a:off x="3575775" y="4108725"/>
            <a:ext cx="56047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(theorem) Pythagoras si loo helo dhinac gaaban (shorter side)</a:t>
            </a:r>
            <a:endParaRPr/>
          </a:p>
        </p:txBody>
      </p:sp>
      <p:sp>
        <p:nvSpPr>
          <p:cNvPr id="1977" name="Google Shape;1977;p97"/>
          <p:cNvSpPr/>
          <p:nvPr/>
        </p:nvSpPr>
        <p:spPr>
          <a:xfrm>
            <a:off x="2901888" y="16210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97"/>
          <p:cNvSpPr/>
          <p:nvPr/>
        </p:nvSpPr>
        <p:spPr>
          <a:xfrm>
            <a:off x="3489625" y="16210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9" name="Google Shape;1979;p97"/>
          <p:cNvSpPr/>
          <p:nvPr/>
        </p:nvSpPr>
        <p:spPr>
          <a:xfrm>
            <a:off x="693225" y="16210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0" name="Google Shape;1980;p97"/>
          <p:cNvSpPr/>
          <p:nvPr/>
        </p:nvSpPr>
        <p:spPr>
          <a:xfrm>
            <a:off x="1481513" y="16210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1" name="Google Shape;1981;p97"/>
          <p:cNvSpPr/>
          <p:nvPr/>
        </p:nvSpPr>
        <p:spPr>
          <a:xfrm>
            <a:off x="2091425" y="16210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2" name="Google Shape;1982;p97"/>
          <p:cNvSpPr txBox="1"/>
          <p:nvPr/>
        </p:nvSpPr>
        <p:spPr>
          <a:xfrm flipH="1">
            <a:off x="1211625" y="15453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97"/>
          <p:cNvSpPr txBox="1"/>
          <p:nvPr/>
        </p:nvSpPr>
        <p:spPr>
          <a:xfrm flipH="1">
            <a:off x="2612463" y="15453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7"/>
          <p:cNvSpPr txBox="1"/>
          <p:nvPr/>
        </p:nvSpPr>
        <p:spPr>
          <a:xfrm flipH="1">
            <a:off x="4013288" y="15453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97"/>
          <p:cNvSpPr/>
          <p:nvPr/>
        </p:nvSpPr>
        <p:spPr>
          <a:xfrm>
            <a:off x="2901888" y="222843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97"/>
          <p:cNvSpPr/>
          <p:nvPr/>
        </p:nvSpPr>
        <p:spPr>
          <a:xfrm>
            <a:off x="3489625" y="222843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97"/>
          <p:cNvSpPr/>
          <p:nvPr/>
        </p:nvSpPr>
        <p:spPr>
          <a:xfrm>
            <a:off x="693225" y="222843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97"/>
          <p:cNvSpPr/>
          <p:nvPr/>
        </p:nvSpPr>
        <p:spPr>
          <a:xfrm>
            <a:off x="1481513" y="222843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97"/>
          <p:cNvSpPr/>
          <p:nvPr/>
        </p:nvSpPr>
        <p:spPr>
          <a:xfrm>
            <a:off x="2091425" y="222843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0" name="Google Shape;1990;p97"/>
          <p:cNvSpPr/>
          <p:nvPr/>
        </p:nvSpPr>
        <p:spPr>
          <a:xfrm>
            <a:off x="2901888" y="2835853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1" name="Google Shape;1991;p97"/>
          <p:cNvSpPr/>
          <p:nvPr/>
        </p:nvSpPr>
        <p:spPr>
          <a:xfrm flipH="1">
            <a:off x="4358474" y="2835853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−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2" name="Google Shape;1992;p97"/>
          <p:cNvSpPr/>
          <p:nvPr/>
        </p:nvSpPr>
        <p:spPr>
          <a:xfrm flipH="1">
            <a:off x="4946362" y="2835853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3" name="Google Shape;1993;p97"/>
          <p:cNvSpPr/>
          <p:nvPr/>
        </p:nvSpPr>
        <p:spPr>
          <a:xfrm>
            <a:off x="3489625" y="3443273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4" name="Google Shape;1994;p97"/>
          <p:cNvSpPr/>
          <p:nvPr/>
        </p:nvSpPr>
        <p:spPr>
          <a:xfrm>
            <a:off x="2901888" y="3443273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5" name="Google Shape;1995;p97"/>
          <p:cNvSpPr/>
          <p:nvPr/>
        </p:nvSpPr>
        <p:spPr>
          <a:xfrm>
            <a:off x="3491006" y="4050875"/>
            <a:ext cx="8289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6" name="Google Shape;1996;p97"/>
          <p:cNvSpPr/>
          <p:nvPr/>
        </p:nvSpPr>
        <p:spPr>
          <a:xfrm>
            <a:off x="2901888" y="4050874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7" name="Google Shape;1997;p97"/>
          <p:cNvSpPr/>
          <p:nvPr/>
        </p:nvSpPr>
        <p:spPr>
          <a:xfrm>
            <a:off x="5113813" y="4050825"/>
            <a:ext cx="6675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97"/>
          <p:cNvSpPr/>
          <p:nvPr/>
        </p:nvSpPr>
        <p:spPr>
          <a:xfrm>
            <a:off x="4525414" y="4050821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9" name="Google Shape;1999;p97"/>
          <p:cNvSpPr/>
          <p:nvPr/>
        </p:nvSpPr>
        <p:spPr>
          <a:xfrm>
            <a:off x="3489625" y="283585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0" name="Google Shape;2000;p97"/>
          <p:cNvSpPr txBox="1"/>
          <p:nvPr/>
        </p:nvSpPr>
        <p:spPr>
          <a:xfrm>
            <a:off x="324000" y="733400"/>
            <a:ext cx="6459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Buuxi dhammaan meelaha bannaan si aad u dhamaystirto habka lagu xisaabinayo dhererka dhinaca e, oo lagu soo koobay (rounded) 1 meel tobanle (decimal place).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1" name="Google Shape;2001;p97"/>
          <p:cNvSpPr/>
          <p:nvPr/>
        </p:nvSpPr>
        <p:spPr>
          <a:xfrm>
            <a:off x="2091425" y="3443273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2" name="Google Shape;2002;p97"/>
          <p:cNvSpPr/>
          <p:nvPr/>
        </p:nvSpPr>
        <p:spPr>
          <a:xfrm>
            <a:off x="2091425" y="283585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3" name="Google Shape;2003;p97"/>
          <p:cNvSpPr/>
          <p:nvPr/>
        </p:nvSpPr>
        <p:spPr>
          <a:xfrm>
            <a:off x="2091425" y="4050698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4" name="Google Shape;2004;p97"/>
          <p:cNvSpPr txBox="1"/>
          <p:nvPr/>
        </p:nvSpPr>
        <p:spPr>
          <a:xfrm>
            <a:off x="7289636" y="4177002"/>
            <a:ext cx="761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5" name="Google Shape;2005;p97"/>
          <p:cNvSpPr/>
          <p:nvPr/>
        </p:nvSpPr>
        <p:spPr>
          <a:xfrm rot="-5400000">
            <a:off x="6117506" y="2077370"/>
            <a:ext cx="3093600" cy="6291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6" name="Google Shape;2006;p97"/>
          <p:cNvSpPr/>
          <p:nvPr/>
        </p:nvSpPr>
        <p:spPr>
          <a:xfrm rot="-5400000">
            <a:off x="7728523" y="3688219"/>
            <a:ext cx="250500" cy="250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07" name="Google Shape;2007;p97"/>
          <p:cNvCxnSpPr/>
          <p:nvPr/>
        </p:nvCxnSpPr>
        <p:spPr>
          <a:xfrm rot="-5400000">
            <a:off x="6561248" y="2394852"/>
            <a:ext cx="30993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08" name="Google Shape;2008;p97"/>
          <p:cNvSpPr txBox="1"/>
          <p:nvPr/>
        </p:nvSpPr>
        <p:spPr>
          <a:xfrm>
            <a:off x="8124512" y="2253102"/>
            <a:ext cx="719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09" name="Google Shape;2009;p97"/>
          <p:cNvCxnSpPr/>
          <p:nvPr/>
        </p:nvCxnSpPr>
        <p:spPr>
          <a:xfrm rot="6080634">
            <a:off x="5903507" y="2340671"/>
            <a:ext cx="3274571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10" name="Google Shape;2010;p97"/>
          <p:cNvSpPr txBox="1"/>
          <p:nvPr/>
        </p:nvSpPr>
        <p:spPr>
          <a:xfrm rot="-7441">
            <a:off x="6706200" y="2322347"/>
            <a:ext cx="831602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11" name="Google Shape;2011;p97"/>
          <p:cNvCxnSpPr/>
          <p:nvPr/>
        </p:nvCxnSpPr>
        <p:spPr>
          <a:xfrm>
            <a:off x="7349767" y="4089446"/>
            <a:ext cx="6411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12" name="Google Shape;2012;p97"/>
          <p:cNvSpPr/>
          <p:nvPr/>
        </p:nvSpPr>
        <p:spPr>
          <a:xfrm rot="-5400000">
            <a:off x="6117506" y="2077370"/>
            <a:ext cx="3093600" cy="6291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3" name="Google Shape;2013;p97"/>
          <p:cNvSpPr txBox="1"/>
          <p:nvPr/>
        </p:nvSpPr>
        <p:spPr>
          <a:xfrm>
            <a:off x="3489600" y="344890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459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7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p98"/>
          <p:cNvSpPr txBox="1"/>
          <p:nvPr/>
        </p:nvSpPr>
        <p:spPr>
          <a:xfrm>
            <a:off x="4726450" y="2822750"/>
            <a:ext cx="2210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Tus (Show) in wareegga (perimeter) saddex-xagalkan (triangle) uu yahay 84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9" name="Google Shape;2019;p98"/>
          <p:cNvSpPr txBox="1"/>
          <p:nvPr/>
        </p:nvSpPr>
        <p:spPr>
          <a:xfrm>
            <a:off x="324000" y="733400"/>
            <a:ext cx="2248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Midkee ka mid ah kuwani waa matalaado (representations) sax ah oo aragtida (theorem) Pythagoras ah si loo helo dhererka dhinaca c?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0" name="Google Shape;2020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si loo helo dhinac gaaban (shorter side)</a:t>
            </a:r>
            <a:endParaRPr/>
          </a:p>
        </p:txBody>
      </p:sp>
      <p:cxnSp>
        <p:nvCxnSpPr>
          <p:cNvPr id="2021" name="Google Shape;2021;p98"/>
          <p:cNvCxnSpPr/>
          <p:nvPr/>
        </p:nvCxnSpPr>
        <p:spPr>
          <a:xfrm>
            <a:off x="4572000" y="517360"/>
            <a:ext cx="0" cy="4307700"/>
          </a:xfrm>
          <a:prstGeom prst="straightConnector1">
            <a:avLst/>
          </a:prstGeom>
          <a:noFill/>
          <a:ln cap="flat" cmpd="sng" w="38100">
            <a:solidFill>
              <a:srgbClr val="0B5F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2" name="Google Shape;2022;p98"/>
          <p:cNvSpPr txBox="1"/>
          <p:nvPr/>
        </p:nvSpPr>
        <p:spPr>
          <a:xfrm>
            <a:off x="2805309" y="2588150"/>
            <a:ext cx="9315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3" name="Google Shape;2023;p98"/>
          <p:cNvSpPr/>
          <p:nvPr/>
        </p:nvSpPr>
        <p:spPr>
          <a:xfrm rot="-5400000">
            <a:off x="2416637" y="1087476"/>
            <a:ext cx="1693500" cy="90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4" name="Google Shape;2024;p98"/>
          <p:cNvSpPr/>
          <p:nvPr/>
        </p:nvSpPr>
        <p:spPr>
          <a:xfrm rot="-5400000">
            <a:off x="3452822" y="2126803"/>
            <a:ext cx="265500" cy="265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5" name="Google Shape;2025;p98"/>
          <p:cNvSpPr/>
          <p:nvPr/>
        </p:nvSpPr>
        <p:spPr>
          <a:xfrm rot="-5400000">
            <a:off x="2416637" y="1087476"/>
            <a:ext cx="1693500" cy="909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26" name="Google Shape;2026;p98"/>
          <p:cNvCxnSpPr/>
          <p:nvPr/>
        </p:nvCxnSpPr>
        <p:spPr>
          <a:xfrm rot="-5400000">
            <a:off x="2969261" y="1543941"/>
            <a:ext cx="1696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27" name="Google Shape;2027;p98"/>
          <p:cNvSpPr txBox="1"/>
          <p:nvPr/>
        </p:nvSpPr>
        <p:spPr>
          <a:xfrm>
            <a:off x="3822358" y="1393673"/>
            <a:ext cx="5952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28" name="Google Shape;2028;p98"/>
          <p:cNvCxnSpPr/>
          <p:nvPr/>
        </p:nvCxnSpPr>
        <p:spPr>
          <a:xfrm rot="7075535">
            <a:off x="2166883" y="1514227"/>
            <a:ext cx="1989007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29" name="Google Shape;2029;p98"/>
          <p:cNvSpPr txBox="1"/>
          <p:nvPr/>
        </p:nvSpPr>
        <p:spPr>
          <a:xfrm rot="-3724854">
            <a:off x="2328875" y="1313266"/>
            <a:ext cx="1351275" cy="23500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30" name="Google Shape;2030;p98"/>
          <p:cNvCxnSpPr/>
          <p:nvPr/>
        </p:nvCxnSpPr>
        <p:spPr>
          <a:xfrm>
            <a:off x="2808603" y="2500928"/>
            <a:ext cx="9273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31" name="Google Shape;2031;p98"/>
          <p:cNvSpPr/>
          <p:nvPr/>
        </p:nvSpPr>
        <p:spPr>
          <a:xfrm>
            <a:off x="324000" y="3206225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2" name="Google Shape;2032;p98"/>
          <p:cNvSpPr/>
          <p:nvPr/>
        </p:nvSpPr>
        <p:spPr>
          <a:xfrm>
            <a:off x="324000" y="320625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 = 21² + 9²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3" name="Google Shape;2033;p98"/>
          <p:cNvSpPr/>
          <p:nvPr/>
        </p:nvSpPr>
        <p:spPr>
          <a:xfrm>
            <a:off x="2472335" y="320625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 = 21²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4" name="Google Shape;2034;p98"/>
          <p:cNvSpPr/>
          <p:nvPr/>
        </p:nvSpPr>
        <p:spPr>
          <a:xfrm>
            <a:off x="2472335" y="3206225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5" name="Google Shape;2035;p98"/>
          <p:cNvSpPr/>
          <p:nvPr/>
        </p:nvSpPr>
        <p:spPr>
          <a:xfrm>
            <a:off x="2472335" y="3780025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21² =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 + 9²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6" name="Google Shape;2036;p98"/>
          <p:cNvSpPr/>
          <p:nvPr/>
        </p:nvSpPr>
        <p:spPr>
          <a:xfrm>
            <a:off x="324000" y="3780025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21²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9² +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7" name="Google Shape;2037;p98"/>
          <p:cNvSpPr/>
          <p:nvPr/>
        </p:nvSpPr>
        <p:spPr>
          <a:xfrm>
            <a:off x="324000" y="378000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8" name="Google Shape;2038;p98"/>
          <p:cNvSpPr/>
          <p:nvPr/>
        </p:nvSpPr>
        <p:spPr>
          <a:xfrm>
            <a:off x="2472335" y="378000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9" name="Google Shape;2039;p98"/>
          <p:cNvSpPr/>
          <p:nvPr/>
        </p:nvSpPr>
        <p:spPr>
          <a:xfrm>
            <a:off x="2472335" y="435380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21² =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0" name="Google Shape;2040;p98"/>
          <p:cNvSpPr/>
          <p:nvPr/>
        </p:nvSpPr>
        <p:spPr>
          <a:xfrm>
            <a:off x="324000" y="435380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21²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9²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1" name="Google Shape;2041;p98"/>
          <p:cNvSpPr/>
          <p:nvPr/>
        </p:nvSpPr>
        <p:spPr>
          <a:xfrm>
            <a:off x="324000" y="4353775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2" name="Google Shape;2042;p98"/>
          <p:cNvSpPr/>
          <p:nvPr/>
        </p:nvSpPr>
        <p:spPr>
          <a:xfrm>
            <a:off x="2472335" y="4353775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3" name="Google Shape;2043;p98"/>
          <p:cNvSpPr txBox="1"/>
          <p:nvPr/>
        </p:nvSpPr>
        <p:spPr>
          <a:xfrm>
            <a:off x="4726450" y="643300"/>
            <a:ext cx="2210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Isticmaalka aragtida Pythagoras, si buuxda u muuji in qiimaha (value) w cm uu yahay 58.52 cm marka lagu soo koobo 2 meelood oo jajab tobanle (decimal places).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4" name="Google Shape;2044;p98"/>
          <p:cNvSpPr txBox="1"/>
          <p:nvPr/>
        </p:nvSpPr>
        <p:spPr>
          <a:xfrm rot="3692208">
            <a:off x="6740473" y="1596650"/>
            <a:ext cx="931610" cy="234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5" name="Google Shape;2045;p98"/>
          <p:cNvSpPr/>
          <p:nvPr/>
        </p:nvSpPr>
        <p:spPr>
          <a:xfrm rot="-1708262">
            <a:off x="7400247" y="812603"/>
            <a:ext cx="1210159" cy="909463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6" name="Google Shape;2046;p98"/>
          <p:cNvSpPr/>
          <p:nvPr/>
        </p:nvSpPr>
        <p:spPr>
          <a:xfrm rot="-1706434">
            <a:off x="7608893" y="1643991"/>
            <a:ext cx="266458" cy="265524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47" name="Google Shape;2047;p98"/>
          <p:cNvCxnSpPr/>
          <p:nvPr/>
        </p:nvCxnSpPr>
        <p:spPr>
          <a:xfrm rot="-1708072">
            <a:off x="7662275" y="1755168"/>
            <a:ext cx="121217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48" name="Google Shape;2048;p98"/>
          <p:cNvSpPr txBox="1"/>
          <p:nvPr/>
        </p:nvSpPr>
        <p:spPr>
          <a:xfrm rot="-1708607">
            <a:off x="8047099" y="1782976"/>
            <a:ext cx="595215" cy="234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w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49" name="Google Shape;2049;p98"/>
          <p:cNvCxnSpPr/>
          <p:nvPr/>
        </p:nvCxnSpPr>
        <p:spPr>
          <a:xfrm rot="-10313593">
            <a:off x="7192473" y="1168204"/>
            <a:ext cx="156362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50" name="Google Shape;2050;p98"/>
          <p:cNvSpPr txBox="1"/>
          <p:nvPr/>
        </p:nvSpPr>
        <p:spPr>
          <a:xfrm rot="484462">
            <a:off x="7311268" y="914505"/>
            <a:ext cx="1352003" cy="2352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1" name="Google Shape;2051;p98"/>
          <p:cNvCxnSpPr/>
          <p:nvPr/>
        </p:nvCxnSpPr>
        <p:spPr>
          <a:xfrm rot="3692161">
            <a:off x="6922932" y="1617322"/>
            <a:ext cx="92718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52" name="Google Shape;2052;p98"/>
          <p:cNvSpPr/>
          <p:nvPr/>
        </p:nvSpPr>
        <p:spPr>
          <a:xfrm rot="-1708262">
            <a:off x="7401808" y="815482"/>
            <a:ext cx="1210159" cy="909463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3" name="Google Shape;2053;p98"/>
          <p:cNvCxnSpPr/>
          <p:nvPr/>
        </p:nvCxnSpPr>
        <p:spPr>
          <a:xfrm rot="10800000">
            <a:off x="4573550" y="2700000"/>
            <a:ext cx="4239900" cy="0"/>
          </a:xfrm>
          <a:prstGeom prst="straightConnector1">
            <a:avLst/>
          </a:prstGeom>
          <a:noFill/>
          <a:ln cap="flat" cmpd="sng" w="38100">
            <a:solidFill>
              <a:srgbClr val="0B5F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4" name="Google Shape;2054;p98"/>
          <p:cNvSpPr txBox="1"/>
          <p:nvPr/>
        </p:nvSpPr>
        <p:spPr>
          <a:xfrm rot="1282">
            <a:off x="6509188" y="4415665"/>
            <a:ext cx="8043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5" name="Google Shape;2055;p98"/>
          <p:cNvSpPr/>
          <p:nvPr/>
        </p:nvSpPr>
        <p:spPr>
          <a:xfrm rot="-3194629">
            <a:off x="7001378" y="3320812"/>
            <a:ext cx="1874464" cy="555361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6" name="Google Shape;2056;p98"/>
          <p:cNvSpPr/>
          <p:nvPr/>
        </p:nvSpPr>
        <p:spPr>
          <a:xfrm rot="-3193426">
            <a:off x="7422201" y="4165971"/>
            <a:ext cx="293640" cy="29514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7" name="Google Shape;2057;p98"/>
          <p:cNvCxnSpPr/>
          <p:nvPr/>
        </p:nvCxnSpPr>
        <p:spPr>
          <a:xfrm rot="8583836">
            <a:off x="6860643" y="3511355"/>
            <a:ext cx="2026381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58" name="Google Shape;2058;p98"/>
          <p:cNvSpPr txBox="1"/>
          <p:nvPr/>
        </p:nvSpPr>
        <p:spPr>
          <a:xfrm rot="-2222417">
            <a:off x="6965579" y="3279648"/>
            <a:ext cx="1654447" cy="234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9" name="Google Shape;2059;p98"/>
          <p:cNvCxnSpPr/>
          <p:nvPr/>
        </p:nvCxnSpPr>
        <p:spPr>
          <a:xfrm rot="2204907">
            <a:off x="7024954" y="4451771"/>
            <a:ext cx="566101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60" name="Google Shape;2060;p98"/>
          <p:cNvSpPr/>
          <p:nvPr/>
        </p:nvSpPr>
        <p:spPr>
          <a:xfrm rot="-3194629">
            <a:off x="7001378" y="3320812"/>
            <a:ext cx="1874464" cy="555361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99"/>
          <p:cNvSpPr txBox="1"/>
          <p:nvPr/>
        </p:nvSpPr>
        <p:spPr>
          <a:xfrm flipH="1">
            <a:off x="323975" y="4222525"/>
            <a:ext cx="3006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dhinaca maqan (missing side)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6" name="Google Shape;2066;p99"/>
          <p:cNvSpPr/>
          <p:nvPr/>
        </p:nvSpPr>
        <p:spPr>
          <a:xfrm>
            <a:off x="1118058" y="2554107"/>
            <a:ext cx="144000" cy="142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7" name="Google Shape;2067;p99"/>
          <p:cNvSpPr/>
          <p:nvPr/>
        </p:nvSpPr>
        <p:spPr>
          <a:xfrm>
            <a:off x="1118063" y="1712875"/>
            <a:ext cx="1499700" cy="977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8" name="Google Shape;2068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Pythagoras si loo helo dhinac gaaban (shorter side)</a:t>
            </a:r>
            <a:endParaRPr/>
          </a:p>
        </p:txBody>
      </p:sp>
      <p:sp>
        <p:nvSpPr>
          <p:cNvPr id="2069" name="Google Shape;2069;p99"/>
          <p:cNvSpPr txBox="1"/>
          <p:nvPr/>
        </p:nvSpPr>
        <p:spPr>
          <a:xfrm flipH="1">
            <a:off x="324000" y="629700"/>
            <a:ext cx="8496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5) Isku dhig mid kasta oo ka mid ah saddexagalka (triangle) xisaabinta (calculation) iyo jawaabta si loo helo dhererka dhinaciisa maqan (missing side).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70" name="Google Shape;2070;p99"/>
          <p:cNvGrpSpPr/>
          <p:nvPr/>
        </p:nvGrpSpPr>
        <p:grpSpPr>
          <a:xfrm>
            <a:off x="333000" y="3258775"/>
            <a:ext cx="8478000" cy="760725"/>
            <a:chOff x="342150" y="2859350"/>
            <a:chExt cx="8478000" cy="760725"/>
          </a:xfrm>
        </p:grpSpPr>
        <p:cxnSp>
          <p:nvCxnSpPr>
            <p:cNvPr id="2071" name="Google Shape;2071;p99"/>
            <p:cNvCxnSpPr/>
            <p:nvPr/>
          </p:nvCxnSpPr>
          <p:spPr>
            <a:xfrm>
              <a:off x="342150" y="2859350"/>
              <a:ext cx="8478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2" name="Google Shape;2072;p99"/>
            <p:cNvCxnSpPr/>
            <p:nvPr/>
          </p:nvCxnSpPr>
          <p:spPr>
            <a:xfrm>
              <a:off x="342150" y="3620075"/>
              <a:ext cx="8478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073" name="Google Shape;2073;p99"/>
          <p:cNvCxnSpPr/>
          <p:nvPr/>
        </p:nvCxnSpPr>
        <p:spPr>
          <a:xfrm rot="10798633">
            <a:off x="1119668" y="2837320"/>
            <a:ext cx="15093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74" name="Google Shape;2074;p99"/>
          <p:cNvSpPr txBox="1"/>
          <p:nvPr/>
        </p:nvSpPr>
        <p:spPr>
          <a:xfrm flipH="1">
            <a:off x="1367181" y="2827758"/>
            <a:ext cx="10254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75" name="Google Shape;2075;p99"/>
          <p:cNvCxnSpPr/>
          <p:nvPr/>
        </p:nvCxnSpPr>
        <p:spPr>
          <a:xfrm rot="-5456958">
            <a:off x="497773" y="2223821"/>
            <a:ext cx="108644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76" name="Google Shape;2076;p99"/>
          <p:cNvSpPr txBox="1"/>
          <p:nvPr/>
        </p:nvSpPr>
        <p:spPr>
          <a:xfrm flipH="1" rot="90877">
            <a:off x="318859" y="2144558"/>
            <a:ext cx="692342" cy="148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77" name="Google Shape;2077;p99"/>
          <p:cNvCxnSpPr/>
          <p:nvPr/>
        </p:nvCxnSpPr>
        <p:spPr>
          <a:xfrm rot="1997845">
            <a:off x="974078" y="2011266"/>
            <a:ext cx="1833383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78" name="Google Shape;2078;p99"/>
          <p:cNvSpPr txBox="1"/>
          <p:nvPr/>
        </p:nvSpPr>
        <p:spPr>
          <a:xfrm flipH="1" rot="1987171">
            <a:off x="1260501" y="1693626"/>
            <a:ext cx="1453914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9" name="Google Shape;2079;p99"/>
          <p:cNvSpPr/>
          <p:nvPr/>
        </p:nvSpPr>
        <p:spPr>
          <a:xfrm rot="7200489">
            <a:off x="4470481" y="1616405"/>
            <a:ext cx="194352" cy="19394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0" name="Google Shape;2080;p99"/>
          <p:cNvSpPr/>
          <p:nvPr/>
        </p:nvSpPr>
        <p:spPr>
          <a:xfrm rot="7200044">
            <a:off x="3662374" y="2088543"/>
            <a:ext cx="1649964" cy="83787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81" name="Google Shape;2081;p99"/>
          <p:cNvCxnSpPr/>
          <p:nvPr/>
        </p:nvCxnSpPr>
        <p:spPr>
          <a:xfrm rot="-3600977">
            <a:off x="3181500" y="2240849"/>
            <a:ext cx="166041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82" name="Google Shape;2082;p99"/>
          <p:cNvSpPr txBox="1"/>
          <p:nvPr/>
        </p:nvSpPr>
        <p:spPr>
          <a:xfrm flipH="1" rot="-3599883">
            <a:off x="3251233" y="1938812"/>
            <a:ext cx="1127934" cy="391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83" name="Google Shape;2083;p99"/>
          <p:cNvCxnSpPr/>
          <p:nvPr/>
        </p:nvCxnSpPr>
        <p:spPr>
          <a:xfrm rot="1726611">
            <a:off x="4491084" y="1678661"/>
            <a:ext cx="93165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84" name="Google Shape;2084;p99"/>
          <p:cNvCxnSpPr/>
          <p:nvPr/>
        </p:nvCxnSpPr>
        <p:spPr>
          <a:xfrm rot="8826627">
            <a:off x="3669179" y="2610661"/>
            <a:ext cx="189384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85" name="Google Shape;2085;p99"/>
          <p:cNvSpPr txBox="1"/>
          <p:nvPr/>
        </p:nvSpPr>
        <p:spPr>
          <a:xfrm flipH="1" rot="1750772">
            <a:off x="4644022" y="1475681"/>
            <a:ext cx="761772" cy="127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86" name="Google Shape;2086;p99"/>
          <p:cNvGrpSpPr/>
          <p:nvPr/>
        </p:nvGrpSpPr>
        <p:grpSpPr>
          <a:xfrm rot="9900040">
            <a:off x="5796923" y="1585338"/>
            <a:ext cx="2863243" cy="1096049"/>
            <a:chOff x="6025245" y="1737804"/>
            <a:chExt cx="2863329" cy="1096082"/>
          </a:xfrm>
        </p:grpSpPr>
        <p:sp>
          <p:nvSpPr>
            <p:cNvPr id="2087" name="Google Shape;2087;p99"/>
            <p:cNvSpPr/>
            <p:nvPr/>
          </p:nvSpPr>
          <p:spPr>
            <a:xfrm flipH="1">
              <a:off x="7887896" y="2238110"/>
              <a:ext cx="176400" cy="1764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8" name="Google Shape;2088;p99"/>
            <p:cNvSpPr/>
            <p:nvPr/>
          </p:nvSpPr>
          <p:spPr>
            <a:xfrm flipH="1">
              <a:off x="6040490" y="1759204"/>
              <a:ext cx="2023800" cy="6510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89" name="Google Shape;2089;p99"/>
            <p:cNvCxnSpPr/>
            <p:nvPr/>
          </p:nvCxnSpPr>
          <p:spPr>
            <a:xfrm rot="506">
              <a:off x="6025245" y="2508218"/>
              <a:ext cx="2036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090" name="Google Shape;2090;p99"/>
            <p:cNvSpPr txBox="1"/>
            <p:nvPr/>
          </p:nvSpPr>
          <p:spPr>
            <a:xfrm rot="10800000">
              <a:off x="6344253" y="2529686"/>
              <a:ext cx="13839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91" name="Google Shape;2091;p99"/>
            <p:cNvCxnSpPr/>
            <p:nvPr/>
          </p:nvCxnSpPr>
          <p:spPr>
            <a:xfrm rot="-5284597">
              <a:off x="7806294" y="2099604"/>
              <a:ext cx="72400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092" name="Google Shape;2092;p99"/>
            <p:cNvSpPr txBox="1"/>
            <p:nvPr/>
          </p:nvSpPr>
          <p:spPr>
            <a:xfrm rot="10755909">
              <a:off x="8208596" y="2048497"/>
              <a:ext cx="678356" cy="99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cm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093" name="Google Shape;2093;p99"/>
          <p:cNvSpPr txBox="1"/>
          <p:nvPr/>
        </p:nvSpPr>
        <p:spPr>
          <a:xfrm flipH="1" rot="-1972423">
            <a:off x="3984194" y="2576737"/>
            <a:ext cx="1454155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4" name="Google Shape;2094;p99"/>
          <p:cNvSpPr txBox="1"/>
          <p:nvPr/>
        </p:nvSpPr>
        <p:spPr>
          <a:xfrm flipH="1">
            <a:off x="323975" y="3487200"/>
            <a:ext cx="14997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xisaabinta (calculation)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5" name="Google Shape;2095;p99"/>
          <p:cNvSpPr txBox="1"/>
          <p:nvPr/>
        </p:nvSpPr>
        <p:spPr>
          <a:xfrm flipH="1">
            <a:off x="394856" y="1508025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6" name="Google Shape;2096;p99"/>
          <p:cNvSpPr txBox="1"/>
          <p:nvPr/>
        </p:nvSpPr>
        <p:spPr>
          <a:xfrm flipH="1">
            <a:off x="3648650" y="136975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7" name="Google Shape;2097;p99"/>
          <p:cNvSpPr txBox="1"/>
          <p:nvPr/>
        </p:nvSpPr>
        <p:spPr>
          <a:xfrm flipH="1">
            <a:off x="6179375" y="162700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8" name="Google Shape;2098;p99"/>
          <p:cNvCxnSpPr/>
          <p:nvPr/>
        </p:nvCxnSpPr>
        <p:spPr>
          <a:xfrm>
            <a:off x="3155574" y="1258400"/>
            <a:ext cx="0" cy="2000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9" name="Google Shape;2099;p99"/>
          <p:cNvCxnSpPr/>
          <p:nvPr/>
        </p:nvCxnSpPr>
        <p:spPr>
          <a:xfrm>
            <a:off x="5825374" y="1258400"/>
            <a:ext cx="0" cy="2000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100" name="Google Shape;2100;p99"/>
          <p:cNvGrpSpPr/>
          <p:nvPr/>
        </p:nvGrpSpPr>
        <p:grpSpPr>
          <a:xfrm>
            <a:off x="1930975" y="3468738"/>
            <a:ext cx="1551300" cy="340813"/>
            <a:chOff x="1930975" y="3468738"/>
            <a:chExt cx="1551300" cy="340813"/>
          </a:xfrm>
        </p:grpSpPr>
        <p:sp>
          <p:nvSpPr>
            <p:cNvPr id="2101" name="Google Shape;2101;p99"/>
            <p:cNvSpPr/>
            <p:nvPr/>
          </p:nvSpPr>
          <p:spPr>
            <a:xfrm>
              <a:off x="1930975" y="3468750"/>
              <a:ext cx="15513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     34² − 31²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2" name="Google Shape;2102;p99"/>
            <p:cNvSpPr/>
            <p:nvPr/>
          </p:nvSpPr>
          <p:spPr>
            <a:xfrm>
              <a:off x="1930975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03" name="Google Shape;2103;p99"/>
          <p:cNvGrpSpPr/>
          <p:nvPr/>
        </p:nvGrpSpPr>
        <p:grpSpPr>
          <a:xfrm>
            <a:off x="3516150" y="4204213"/>
            <a:ext cx="1530000" cy="340813"/>
            <a:chOff x="3516150" y="4204213"/>
            <a:chExt cx="1530000" cy="340813"/>
          </a:xfrm>
        </p:grpSpPr>
        <p:sp>
          <p:nvSpPr>
            <p:cNvPr id="2104" name="Google Shape;2104;p99"/>
            <p:cNvSpPr/>
            <p:nvPr/>
          </p:nvSpPr>
          <p:spPr>
            <a:xfrm>
              <a:off x="3516150" y="4204225"/>
              <a:ext cx="1530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13.96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5" name="Google Shape;2105;p99"/>
            <p:cNvSpPr/>
            <p:nvPr/>
          </p:nvSpPr>
          <p:spPr>
            <a:xfrm>
              <a:off x="3516150" y="4204213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06" name="Google Shape;2106;p99"/>
          <p:cNvGrpSpPr/>
          <p:nvPr/>
        </p:nvGrpSpPr>
        <p:grpSpPr>
          <a:xfrm rot="6841484">
            <a:off x="6894908" y="1684847"/>
            <a:ext cx="1839490" cy="1402775"/>
            <a:chOff x="7092513" y="1781957"/>
            <a:chExt cx="1562189" cy="1191309"/>
          </a:xfrm>
        </p:grpSpPr>
        <p:cxnSp>
          <p:nvCxnSpPr>
            <p:cNvPr id="2107" name="Google Shape;2107;p99"/>
            <p:cNvCxnSpPr/>
            <p:nvPr/>
          </p:nvCxnSpPr>
          <p:spPr>
            <a:xfrm rot="1997845">
              <a:off x="6942022" y="2470016"/>
              <a:ext cx="1833383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108" name="Google Shape;2108;p99"/>
            <p:cNvSpPr txBox="1"/>
            <p:nvPr/>
          </p:nvSpPr>
          <p:spPr>
            <a:xfrm flipH="1" rot="-8812829">
              <a:off x="7228445" y="2152376"/>
              <a:ext cx="1453914" cy="3322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13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09" name="Google Shape;2109;p99"/>
          <p:cNvGrpSpPr/>
          <p:nvPr/>
        </p:nvGrpSpPr>
        <p:grpSpPr>
          <a:xfrm>
            <a:off x="3856313" y="3468738"/>
            <a:ext cx="1454710" cy="340813"/>
            <a:chOff x="3800117" y="3468738"/>
            <a:chExt cx="1454710" cy="340813"/>
          </a:xfrm>
        </p:grpSpPr>
        <p:sp>
          <p:nvSpPr>
            <p:cNvPr id="2110" name="Google Shape;2110;p99"/>
            <p:cNvSpPr/>
            <p:nvPr/>
          </p:nvSpPr>
          <p:spPr>
            <a:xfrm>
              <a:off x="3800126" y="3468750"/>
              <a:ext cx="14547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     169 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2²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1" name="Google Shape;2111;p99"/>
            <p:cNvSpPr/>
            <p:nvPr/>
          </p:nvSpPr>
          <p:spPr>
            <a:xfrm>
              <a:off x="3800117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2" name="Google Shape;2112;p99"/>
          <p:cNvGrpSpPr/>
          <p:nvPr/>
        </p:nvGrpSpPr>
        <p:grpSpPr>
          <a:xfrm>
            <a:off x="5685062" y="3468738"/>
            <a:ext cx="1005300" cy="340813"/>
            <a:chOff x="5639550" y="3468738"/>
            <a:chExt cx="1005300" cy="340813"/>
          </a:xfrm>
        </p:grpSpPr>
        <p:sp>
          <p:nvSpPr>
            <p:cNvPr id="2113" name="Google Shape;2113;p99"/>
            <p:cNvSpPr/>
            <p:nvPr/>
          </p:nvSpPr>
          <p:spPr>
            <a:xfrm>
              <a:off x="5639550" y="3468750"/>
              <a:ext cx="10053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     165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4" name="Google Shape;2114;p99"/>
            <p:cNvSpPr/>
            <p:nvPr/>
          </p:nvSpPr>
          <p:spPr>
            <a:xfrm>
              <a:off x="5639558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5" name="Google Shape;2115;p99"/>
          <p:cNvGrpSpPr/>
          <p:nvPr/>
        </p:nvGrpSpPr>
        <p:grpSpPr>
          <a:xfrm>
            <a:off x="7064400" y="3468738"/>
            <a:ext cx="1665600" cy="340813"/>
            <a:chOff x="7064400" y="3468738"/>
            <a:chExt cx="1665600" cy="340813"/>
          </a:xfrm>
        </p:grpSpPr>
        <p:sp>
          <p:nvSpPr>
            <p:cNvPr id="2116" name="Google Shape;2116;p99"/>
            <p:cNvSpPr/>
            <p:nvPr/>
          </p:nvSpPr>
          <p:spPr>
            <a:xfrm>
              <a:off x="7064400" y="3468750"/>
              <a:ext cx="16656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     324 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144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7" name="Google Shape;2117;p99"/>
            <p:cNvSpPr/>
            <p:nvPr/>
          </p:nvSpPr>
          <p:spPr>
            <a:xfrm>
              <a:off x="7064400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8" name="Google Shape;2118;p99"/>
          <p:cNvGrpSpPr/>
          <p:nvPr/>
        </p:nvGrpSpPr>
        <p:grpSpPr>
          <a:xfrm>
            <a:off x="5154750" y="4204213"/>
            <a:ext cx="1530000" cy="340813"/>
            <a:chOff x="5154750" y="4204213"/>
            <a:chExt cx="1530000" cy="340813"/>
          </a:xfrm>
        </p:grpSpPr>
        <p:sp>
          <p:nvSpPr>
            <p:cNvPr id="2119" name="Google Shape;2119;p99"/>
            <p:cNvSpPr/>
            <p:nvPr/>
          </p:nvSpPr>
          <p:spPr>
            <a:xfrm>
              <a:off x="5154750" y="4204225"/>
              <a:ext cx="1530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13.42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0" name="Google Shape;2120;p99"/>
            <p:cNvSpPr/>
            <p:nvPr/>
          </p:nvSpPr>
          <p:spPr>
            <a:xfrm>
              <a:off x="5154750" y="4204213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21" name="Google Shape;2121;p99"/>
          <p:cNvGrpSpPr/>
          <p:nvPr/>
        </p:nvGrpSpPr>
        <p:grpSpPr>
          <a:xfrm>
            <a:off x="6793350" y="4204213"/>
            <a:ext cx="1530000" cy="340813"/>
            <a:chOff x="6793350" y="4204213"/>
            <a:chExt cx="1530000" cy="340813"/>
          </a:xfrm>
        </p:grpSpPr>
        <p:sp>
          <p:nvSpPr>
            <p:cNvPr id="2122" name="Google Shape;2122;p99"/>
            <p:cNvSpPr/>
            <p:nvPr/>
          </p:nvSpPr>
          <p:spPr>
            <a:xfrm>
              <a:off x="6793350" y="4204225"/>
              <a:ext cx="1530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12.84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3" name="Google Shape;2123;p99"/>
            <p:cNvSpPr/>
            <p:nvPr/>
          </p:nvSpPr>
          <p:spPr>
            <a:xfrm>
              <a:off x="6793350" y="4204213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j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p100"/>
          <p:cNvSpPr/>
          <p:nvPr/>
        </p:nvSpPr>
        <p:spPr>
          <a:xfrm>
            <a:off x="3491006" y="4050875"/>
            <a:ext cx="8289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2129" name="Google Shape;2129;p100" title="the square root of"/>
          <p:cNvPicPr preferRelativeResize="0"/>
          <p:nvPr/>
        </p:nvPicPr>
        <p:blipFill rotWithShape="1">
          <a:blip r:embed="rId3">
            <a:alphaModFix/>
          </a:blip>
          <a:srcRect b="0" l="0" r="58411" t="0"/>
          <a:stretch/>
        </p:blipFill>
        <p:spPr>
          <a:xfrm>
            <a:off x="3575775" y="4108725"/>
            <a:ext cx="56047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0" name="Google Shape;2130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Pythagorean-ga si loo helo dhinac gaaban</a:t>
            </a:r>
            <a:endParaRPr/>
          </a:p>
        </p:txBody>
      </p:sp>
      <p:sp>
        <p:nvSpPr>
          <p:cNvPr id="2131" name="Google Shape;2131;p100"/>
          <p:cNvSpPr/>
          <p:nvPr/>
        </p:nvSpPr>
        <p:spPr>
          <a:xfrm>
            <a:off x="2901888" y="16210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2" name="Google Shape;2132;p100"/>
          <p:cNvSpPr/>
          <p:nvPr/>
        </p:nvSpPr>
        <p:spPr>
          <a:xfrm>
            <a:off x="3489625" y="16210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3" name="Google Shape;2133;p100"/>
          <p:cNvSpPr/>
          <p:nvPr/>
        </p:nvSpPr>
        <p:spPr>
          <a:xfrm>
            <a:off x="693225" y="16210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4" name="Google Shape;2134;p100"/>
          <p:cNvSpPr/>
          <p:nvPr/>
        </p:nvSpPr>
        <p:spPr>
          <a:xfrm>
            <a:off x="1481513" y="162101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5" name="Google Shape;2135;p100"/>
          <p:cNvSpPr/>
          <p:nvPr/>
        </p:nvSpPr>
        <p:spPr>
          <a:xfrm>
            <a:off x="2091425" y="162101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6" name="Google Shape;2136;p100"/>
          <p:cNvSpPr txBox="1"/>
          <p:nvPr/>
        </p:nvSpPr>
        <p:spPr>
          <a:xfrm flipH="1">
            <a:off x="1211625" y="15453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7" name="Google Shape;2137;p100"/>
          <p:cNvSpPr txBox="1"/>
          <p:nvPr/>
        </p:nvSpPr>
        <p:spPr>
          <a:xfrm flipH="1">
            <a:off x="2612463" y="15453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8" name="Google Shape;2138;p100"/>
          <p:cNvSpPr txBox="1"/>
          <p:nvPr/>
        </p:nvSpPr>
        <p:spPr>
          <a:xfrm flipH="1">
            <a:off x="4013288" y="1545365"/>
            <a:ext cx="2082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9" name="Google Shape;2139;p100"/>
          <p:cNvSpPr/>
          <p:nvPr/>
        </p:nvSpPr>
        <p:spPr>
          <a:xfrm>
            <a:off x="2901888" y="222843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100"/>
          <p:cNvSpPr/>
          <p:nvPr/>
        </p:nvSpPr>
        <p:spPr>
          <a:xfrm>
            <a:off x="3489625" y="222843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1" name="Google Shape;2141;p100"/>
          <p:cNvSpPr/>
          <p:nvPr/>
        </p:nvSpPr>
        <p:spPr>
          <a:xfrm>
            <a:off x="693225" y="222843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2" name="Google Shape;2142;p100"/>
          <p:cNvSpPr/>
          <p:nvPr/>
        </p:nvSpPr>
        <p:spPr>
          <a:xfrm>
            <a:off x="1481513" y="2228432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3" name="Google Shape;2143;p100"/>
          <p:cNvSpPr/>
          <p:nvPr/>
        </p:nvSpPr>
        <p:spPr>
          <a:xfrm>
            <a:off x="2091425" y="2228432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4" name="Google Shape;2144;p100"/>
          <p:cNvSpPr/>
          <p:nvPr/>
        </p:nvSpPr>
        <p:spPr>
          <a:xfrm>
            <a:off x="2901888" y="2835853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100"/>
          <p:cNvSpPr/>
          <p:nvPr/>
        </p:nvSpPr>
        <p:spPr>
          <a:xfrm flipH="1">
            <a:off x="4358474" y="2835853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−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6" name="Google Shape;2146;p100"/>
          <p:cNvSpPr/>
          <p:nvPr/>
        </p:nvSpPr>
        <p:spPr>
          <a:xfrm flipH="1">
            <a:off x="4946362" y="2835853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7" name="Google Shape;2147;p100"/>
          <p:cNvSpPr/>
          <p:nvPr/>
        </p:nvSpPr>
        <p:spPr>
          <a:xfrm>
            <a:off x="3489625" y="3443273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8" name="Google Shape;2148;p100"/>
          <p:cNvSpPr/>
          <p:nvPr/>
        </p:nvSpPr>
        <p:spPr>
          <a:xfrm>
            <a:off x="2901888" y="3443273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9" name="Google Shape;2149;p100"/>
          <p:cNvSpPr/>
          <p:nvPr/>
        </p:nvSpPr>
        <p:spPr>
          <a:xfrm>
            <a:off x="2901888" y="4050874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0" name="Google Shape;2150;p100"/>
          <p:cNvSpPr/>
          <p:nvPr/>
        </p:nvSpPr>
        <p:spPr>
          <a:xfrm>
            <a:off x="5113844" y="4050825"/>
            <a:ext cx="7191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1" name="Google Shape;2151;p100"/>
          <p:cNvSpPr/>
          <p:nvPr/>
        </p:nvSpPr>
        <p:spPr>
          <a:xfrm>
            <a:off x="4525414" y="4050821"/>
            <a:ext cx="318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2" name="Google Shape;2152;p100"/>
          <p:cNvSpPr/>
          <p:nvPr/>
        </p:nvSpPr>
        <p:spPr>
          <a:xfrm>
            <a:off x="3489625" y="283585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3" name="Google Shape;2153;p100"/>
          <p:cNvSpPr/>
          <p:nvPr/>
        </p:nvSpPr>
        <p:spPr>
          <a:xfrm>
            <a:off x="2091425" y="3443273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4" name="Google Shape;2154;p100"/>
          <p:cNvSpPr/>
          <p:nvPr/>
        </p:nvSpPr>
        <p:spPr>
          <a:xfrm>
            <a:off x="2091425" y="2835857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5" name="Google Shape;2155;p100"/>
          <p:cNvSpPr/>
          <p:nvPr/>
        </p:nvSpPr>
        <p:spPr>
          <a:xfrm>
            <a:off x="2091425" y="4050698"/>
            <a:ext cx="518400" cy="387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6" name="Google Shape;2156;p100"/>
          <p:cNvSpPr txBox="1"/>
          <p:nvPr/>
        </p:nvSpPr>
        <p:spPr>
          <a:xfrm>
            <a:off x="7289636" y="4177002"/>
            <a:ext cx="7614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7" name="Google Shape;2157;p100"/>
          <p:cNvSpPr/>
          <p:nvPr/>
        </p:nvSpPr>
        <p:spPr>
          <a:xfrm rot="-5400000">
            <a:off x="6117506" y="2077370"/>
            <a:ext cx="3093600" cy="6291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8" name="Google Shape;2158;p100"/>
          <p:cNvSpPr/>
          <p:nvPr/>
        </p:nvSpPr>
        <p:spPr>
          <a:xfrm rot="-5400000">
            <a:off x="7728523" y="3688219"/>
            <a:ext cx="250500" cy="250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59" name="Google Shape;2159;p100"/>
          <p:cNvCxnSpPr/>
          <p:nvPr/>
        </p:nvCxnSpPr>
        <p:spPr>
          <a:xfrm rot="-5400000">
            <a:off x="6561248" y="2394852"/>
            <a:ext cx="30993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60" name="Google Shape;2160;p100"/>
          <p:cNvSpPr txBox="1"/>
          <p:nvPr/>
        </p:nvSpPr>
        <p:spPr>
          <a:xfrm>
            <a:off x="8124512" y="2253102"/>
            <a:ext cx="719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1" name="Google Shape;2161;p100"/>
          <p:cNvCxnSpPr/>
          <p:nvPr/>
        </p:nvCxnSpPr>
        <p:spPr>
          <a:xfrm rot="6080634">
            <a:off x="5903507" y="2340671"/>
            <a:ext cx="3274571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62" name="Google Shape;2162;p100"/>
          <p:cNvSpPr txBox="1"/>
          <p:nvPr/>
        </p:nvSpPr>
        <p:spPr>
          <a:xfrm rot="-7441">
            <a:off x="6706200" y="2322347"/>
            <a:ext cx="831602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3" name="Google Shape;2163;p100"/>
          <p:cNvCxnSpPr/>
          <p:nvPr/>
        </p:nvCxnSpPr>
        <p:spPr>
          <a:xfrm>
            <a:off x="7349767" y="4089446"/>
            <a:ext cx="6411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64" name="Google Shape;2164;p100"/>
          <p:cNvSpPr/>
          <p:nvPr/>
        </p:nvSpPr>
        <p:spPr>
          <a:xfrm rot="-5400000">
            <a:off x="6117506" y="2077370"/>
            <a:ext cx="3093600" cy="6291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5" name="Google Shape;2165;p100"/>
          <p:cNvSpPr txBox="1"/>
          <p:nvPr/>
        </p:nvSpPr>
        <p:spPr>
          <a:xfrm>
            <a:off x="3489600" y="344890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459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6" name="Google Shape;2166;p100"/>
          <p:cNvSpPr txBox="1"/>
          <p:nvPr/>
        </p:nvSpPr>
        <p:spPr>
          <a:xfrm>
            <a:off x="693225" y="16232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7" name="Google Shape;2167;p100"/>
          <p:cNvSpPr txBox="1"/>
          <p:nvPr/>
        </p:nvSpPr>
        <p:spPr>
          <a:xfrm>
            <a:off x="2091513" y="16232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68" name="Google Shape;2168;p100"/>
          <p:cNvSpPr txBox="1"/>
          <p:nvPr/>
        </p:nvSpPr>
        <p:spPr>
          <a:xfrm>
            <a:off x="3489813" y="16232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69" name="Google Shape;2169;p100"/>
          <p:cNvSpPr txBox="1"/>
          <p:nvPr/>
        </p:nvSpPr>
        <p:spPr>
          <a:xfrm>
            <a:off x="693225" y="22295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0" name="Google Shape;2170;p100"/>
          <p:cNvSpPr txBox="1"/>
          <p:nvPr/>
        </p:nvSpPr>
        <p:spPr>
          <a:xfrm>
            <a:off x="2091513" y="22295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1" name="Google Shape;2171;p100"/>
          <p:cNvSpPr txBox="1"/>
          <p:nvPr/>
        </p:nvSpPr>
        <p:spPr>
          <a:xfrm>
            <a:off x="3489813" y="22295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484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2" name="Google Shape;2172;p100"/>
          <p:cNvSpPr txBox="1"/>
          <p:nvPr/>
        </p:nvSpPr>
        <p:spPr>
          <a:xfrm>
            <a:off x="2091525" y="283585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3" name="Google Shape;2173;p100"/>
          <p:cNvSpPr txBox="1"/>
          <p:nvPr/>
        </p:nvSpPr>
        <p:spPr>
          <a:xfrm flipH="1">
            <a:off x="4948620" y="2836420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4" name="Google Shape;2174;p100"/>
          <p:cNvSpPr txBox="1"/>
          <p:nvPr/>
        </p:nvSpPr>
        <p:spPr>
          <a:xfrm flipH="1">
            <a:off x="3489588" y="2836420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484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5" name="Google Shape;2175;p100"/>
          <p:cNvSpPr txBox="1"/>
          <p:nvPr/>
        </p:nvSpPr>
        <p:spPr>
          <a:xfrm>
            <a:off x="2091525" y="3445533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6" name="Google Shape;2176;p100"/>
          <p:cNvSpPr txBox="1"/>
          <p:nvPr/>
        </p:nvSpPr>
        <p:spPr>
          <a:xfrm>
            <a:off x="2091525" y="4050708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7" name="Google Shape;2177;p100"/>
          <p:cNvSpPr txBox="1"/>
          <p:nvPr/>
        </p:nvSpPr>
        <p:spPr>
          <a:xfrm>
            <a:off x="3666765" y="4063319"/>
            <a:ext cx="518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459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8" name="Google Shape;2178;p100"/>
          <p:cNvSpPr txBox="1"/>
          <p:nvPr/>
        </p:nvSpPr>
        <p:spPr>
          <a:xfrm>
            <a:off x="5029300" y="4063325"/>
            <a:ext cx="1833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21.4   (1 d.p.)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9" name="Google Shape;2179;p100"/>
          <p:cNvSpPr txBox="1"/>
          <p:nvPr/>
        </p:nvSpPr>
        <p:spPr>
          <a:xfrm>
            <a:off x="324000" y="733400"/>
            <a:ext cx="6459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Buuxi meelaha bannaan si aad u dhamaystirto habka xisaabinta dhererka dhinaca e, oo lagu soo koobay 1 meel tobanle.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101"/>
          <p:cNvSpPr txBox="1"/>
          <p:nvPr/>
        </p:nvSpPr>
        <p:spPr>
          <a:xfrm>
            <a:off x="324000" y="733400"/>
            <a:ext cx="2248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2) Kee ka mid ah kuwani waa matalaad sax ah oo Aragtida Pythagorean-ga ah si loo helo dhererka dhinaca c?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5" name="Google Shape;2185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Pythagorean-ga si loo helo dhinac gaaban</a:t>
            </a:r>
            <a:endParaRPr/>
          </a:p>
        </p:txBody>
      </p:sp>
      <p:sp>
        <p:nvSpPr>
          <p:cNvPr id="2186" name="Google Shape;2186;p101"/>
          <p:cNvSpPr txBox="1"/>
          <p:nvPr/>
        </p:nvSpPr>
        <p:spPr>
          <a:xfrm>
            <a:off x="2805309" y="2588150"/>
            <a:ext cx="9315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7" name="Google Shape;2187;p101"/>
          <p:cNvSpPr/>
          <p:nvPr/>
        </p:nvSpPr>
        <p:spPr>
          <a:xfrm rot="-5400000">
            <a:off x="2416637" y="1087476"/>
            <a:ext cx="1693500" cy="90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8" name="Google Shape;2188;p101"/>
          <p:cNvSpPr/>
          <p:nvPr/>
        </p:nvSpPr>
        <p:spPr>
          <a:xfrm rot="-5400000">
            <a:off x="3452822" y="2126803"/>
            <a:ext cx="265500" cy="265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9" name="Google Shape;2189;p101"/>
          <p:cNvSpPr/>
          <p:nvPr/>
        </p:nvSpPr>
        <p:spPr>
          <a:xfrm rot="-5400000">
            <a:off x="2416637" y="1087476"/>
            <a:ext cx="1693500" cy="909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0" name="Google Shape;2190;p101"/>
          <p:cNvCxnSpPr/>
          <p:nvPr/>
        </p:nvCxnSpPr>
        <p:spPr>
          <a:xfrm rot="-5400000">
            <a:off x="2969261" y="1543941"/>
            <a:ext cx="16965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91" name="Google Shape;2191;p101"/>
          <p:cNvSpPr txBox="1"/>
          <p:nvPr/>
        </p:nvSpPr>
        <p:spPr>
          <a:xfrm>
            <a:off x="3822358" y="1393673"/>
            <a:ext cx="5952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2" name="Google Shape;2192;p101"/>
          <p:cNvCxnSpPr/>
          <p:nvPr/>
        </p:nvCxnSpPr>
        <p:spPr>
          <a:xfrm rot="7075535">
            <a:off x="2166883" y="1514227"/>
            <a:ext cx="1989007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93" name="Google Shape;2193;p101"/>
          <p:cNvSpPr txBox="1"/>
          <p:nvPr/>
        </p:nvSpPr>
        <p:spPr>
          <a:xfrm rot="-3724854">
            <a:off x="2328875" y="1313266"/>
            <a:ext cx="1351275" cy="23500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4" name="Google Shape;2194;p101"/>
          <p:cNvCxnSpPr/>
          <p:nvPr/>
        </p:nvCxnSpPr>
        <p:spPr>
          <a:xfrm>
            <a:off x="2808603" y="2500928"/>
            <a:ext cx="9273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95" name="Google Shape;2195;p101"/>
          <p:cNvSpPr/>
          <p:nvPr/>
        </p:nvSpPr>
        <p:spPr>
          <a:xfrm>
            <a:off x="411480" y="387477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6" name="Google Shape;2196;p101"/>
          <p:cNvSpPr/>
          <p:nvPr/>
        </p:nvSpPr>
        <p:spPr>
          <a:xfrm>
            <a:off x="1605144" y="387477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 = 21² + 9²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7" name="Google Shape;2197;p101"/>
          <p:cNvSpPr/>
          <p:nvPr/>
        </p:nvSpPr>
        <p:spPr>
          <a:xfrm>
            <a:off x="3796776" y="387477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 = 21²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8" name="Google Shape;2198;p101"/>
          <p:cNvSpPr/>
          <p:nvPr/>
        </p:nvSpPr>
        <p:spPr>
          <a:xfrm>
            <a:off x="1008312" y="387477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9" name="Google Shape;2199;p101"/>
          <p:cNvSpPr/>
          <p:nvPr/>
        </p:nvSpPr>
        <p:spPr>
          <a:xfrm>
            <a:off x="2603112" y="414909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21² =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 + 9²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0" name="Google Shape;2200;p101"/>
          <p:cNvSpPr/>
          <p:nvPr/>
        </p:nvSpPr>
        <p:spPr>
          <a:xfrm>
            <a:off x="411480" y="414909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21²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= 9² +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1" name="Google Shape;2201;p101"/>
          <p:cNvSpPr/>
          <p:nvPr/>
        </p:nvSpPr>
        <p:spPr>
          <a:xfrm>
            <a:off x="5988408" y="387477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2" name="Google Shape;2202;p101"/>
          <p:cNvSpPr/>
          <p:nvPr/>
        </p:nvSpPr>
        <p:spPr>
          <a:xfrm>
            <a:off x="6585240" y="387477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3" name="Google Shape;2203;p101"/>
          <p:cNvSpPr/>
          <p:nvPr/>
        </p:nvSpPr>
        <p:spPr>
          <a:xfrm>
            <a:off x="411480" y="442341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21² =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9²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4" name="Google Shape;2204;p101"/>
          <p:cNvSpPr/>
          <p:nvPr/>
        </p:nvSpPr>
        <p:spPr>
          <a:xfrm>
            <a:off x="5988408" y="4149090"/>
            <a:ext cx="1935600" cy="3408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21²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= 9²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5" name="Google Shape;2205;p101"/>
          <p:cNvSpPr/>
          <p:nvPr/>
        </p:nvSpPr>
        <p:spPr>
          <a:xfrm>
            <a:off x="4794744" y="414909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6" name="Google Shape;2206;p101"/>
          <p:cNvSpPr/>
          <p:nvPr/>
        </p:nvSpPr>
        <p:spPr>
          <a:xfrm>
            <a:off x="5391576" y="4149090"/>
            <a:ext cx="340800" cy="340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7" name="Google Shape;220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952" y="31670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8" name="Google Shape;2208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952" y="37408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9" name="Google Shape;2209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9602" y="37408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0" name="TextBox 2209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102"/>
          <p:cNvSpPr txBox="1"/>
          <p:nvPr/>
        </p:nvSpPr>
        <p:spPr>
          <a:xfrm>
            <a:off x="4726950" y="4472400"/>
            <a:ext cx="3870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Wareega (Perimeter) = 84 cm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15" name="Google Shape;2215;p102"/>
          <p:cNvSpPr txBox="1"/>
          <p:nvPr/>
        </p:nvSpPr>
        <p:spPr>
          <a:xfrm>
            <a:off x="4726950" y="3490350"/>
            <a:ext cx="3870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 =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1225  =  35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16" name="Google Shape;2216;p102"/>
          <p:cNvSpPr txBox="1"/>
          <p:nvPr/>
        </p:nvSpPr>
        <p:spPr>
          <a:xfrm>
            <a:off x="705000" y="4438640"/>
            <a:ext cx="3248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 = 58.52, ka dib soo koobidda.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17" name="Google Shape;2217;p102"/>
          <p:cNvSpPr txBox="1"/>
          <p:nvPr/>
        </p:nvSpPr>
        <p:spPr>
          <a:xfrm>
            <a:off x="4726450" y="765350"/>
            <a:ext cx="2210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Muuji in wareega (perimeter) saddexagalkaasi yahay 84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8" name="Google Shape;2218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Aragtida Pythagorean-ga si loo helo dhinac gaaban</a:t>
            </a:r>
            <a:endParaRPr/>
          </a:p>
        </p:txBody>
      </p:sp>
      <p:sp>
        <p:nvSpPr>
          <p:cNvPr id="2219" name="Google Shape;2219;p102"/>
          <p:cNvSpPr txBox="1"/>
          <p:nvPr/>
        </p:nvSpPr>
        <p:spPr>
          <a:xfrm>
            <a:off x="324000" y="643300"/>
            <a:ext cx="2210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Isticmaalka Aragtida Pythagorean-ga, si buuxda u muuji in qiimaha (value) w cm uu yahay 58.52 cm marka lagu soo koobayo 2 meelood oo tobanle.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0" name="Google Shape;2220;p102"/>
          <p:cNvSpPr txBox="1"/>
          <p:nvPr/>
        </p:nvSpPr>
        <p:spPr>
          <a:xfrm rot="3692208">
            <a:off x="2338023" y="1596650"/>
            <a:ext cx="931610" cy="234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1" name="Google Shape;2221;p102"/>
          <p:cNvSpPr/>
          <p:nvPr/>
        </p:nvSpPr>
        <p:spPr>
          <a:xfrm rot="-1708262">
            <a:off x="2997797" y="812603"/>
            <a:ext cx="1210159" cy="909463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2" name="Google Shape;2222;p102"/>
          <p:cNvSpPr/>
          <p:nvPr/>
        </p:nvSpPr>
        <p:spPr>
          <a:xfrm rot="-1706434">
            <a:off x="3206443" y="1643991"/>
            <a:ext cx="266458" cy="265524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3" name="Google Shape;2223;p102"/>
          <p:cNvCxnSpPr/>
          <p:nvPr/>
        </p:nvCxnSpPr>
        <p:spPr>
          <a:xfrm rot="-1708072">
            <a:off x="3259825" y="1755168"/>
            <a:ext cx="121217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24" name="Google Shape;2224;p102"/>
          <p:cNvSpPr txBox="1"/>
          <p:nvPr/>
        </p:nvSpPr>
        <p:spPr>
          <a:xfrm rot="-1708607">
            <a:off x="3644649" y="1782976"/>
            <a:ext cx="595215" cy="234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w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5" name="Google Shape;2225;p102"/>
          <p:cNvCxnSpPr/>
          <p:nvPr/>
        </p:nvCxnSpPr>
        <p:spPr>
          <a:xfrm rot="-10313593">
            <a:off x="2790023" y="1168204"/>
            <a:ext cx="1563625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26" name="Google Shape;2226;p102"/>
          <p:cNvSpPr txBox="1"/>
          <p:nvPr/>
        </p:nvSpPr>
        <p:spPr>
          <a:xfrm rot="484462">
            <a:off x="2908818" y="914505"/>
            <a:ext cx="1352003" cy="2352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7" name="Google Shape;2227;p102"/>
          <p:cNvCxnSpPr/>
          <p:nvPr/>
        </p:nvCxnSpPr>
        <p:spPr>
          <a:xfrm rot="3692161">
            <a:off x="2520482" y="1617322"/>
            <a:ext cx="92718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28" name="Google Shape;2228;p102"/>
          <p:cNvSpPr/>
          <p:nvPr/>
        </p:nvSpPr>
        <p:spPr>
          <a:xfrm rot="-1708262">
            <a:off x="2999358" y="815482"/>
            <a:ext cx="1210159" cy="909463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9" name="Google Shape;2229;p102"/>
          <p:cNvSpPr txBox="1"/>
          <p:nvPr/>
        </p:nvSpPr>
        <p:spPr>
          <a:xfrm rot="1282">
            <a:off x="6509188" y="2358265"/>
            <a:ext cx="8043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0" name="Google Shape;2230;p102"/>
          <p:cNvSpPr/>
          <p:nvPr/>
        </p:nvSpPr>
        <p:spPr>
          <a:xfrm rot="-3194629">
            <a:off x="7001378" y="1263412"/>
            <a:ext cx="1874464" cy="555361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1" name="Google Shape;2231;p102"/>
          <p:cNvSpPr/>
          <p:nvPr/>
        </p:nvSpPr>
        <p:spPr>
          <a:xfrm rot="-3193426">
            <a:off x="7422201" y="2108571"/>
            <a:ext cx="293640" cy="29514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2" name="Google Shape;2232;p102"/>
          <p:cNvCxnSpPr/>
          <p:nvPr/>
        </p:nvCxnSpPr>
        <p:spPr>
          <a:xfrm rot="8583836">
            <a:off x="6860643" y="1453955"/>
            <a:ext cx="2026381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33" name="Google Shape;2233;p102"/>
          <p:cNvSpPr txBox="1"/>
          <p:nvPr/>
        </p:nvSpPr>
        <p:spPr>
          <a:xfrm rot="-2222417">
            <a:off x="6965579" y="1222248"/>
            <a:ext cx="1654447" cy="234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4" name="Google Shape;2234;p102"/>
          <p:cNvCxnSpPr/>
          <p:nvPr/>
        </p:nvCxnSpPr>
        <p:spPr>
          <a:xfrm rot="2204907">
            <a:off x="7024954" y="2394371"/>
            <a:ext cx="566101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35" name="Google Shape;2235;p102"/>
          <p:cNvSpPr txBox="1"/>
          <p:nvPr/>
        </p:nvSpPr>
        <p:spPr>
          <a:xfrm>
            <a:off x="705000" y="4014642"/>
            <a:ext cx="3248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 =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3425  =  58.5234996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36" name="Google Shape;2236;p102"/>
          <p:cNvSpPr/>
          <p:nvPr/>
        </p:nvSpPr>
        <p:spPr>
          <a:xfrm rot="-3194629">
            <a:off x="7001378" y="1263412"/>
            <a:ext cx="1874464" cy="555361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7" name="Google Shape;2237;p102"/>
          <p:cNvSpPr txBox="1"/>
          <p:nvPr/>
        </p:nvSpPr>
        <p:spPr>
          <a:xfrm>
            <a:off x="705000" y="3166646"/>
            <a:ext cx="2094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²  =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81²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−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 56²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38" name="Google Shape;2238;p102"/>
          <p:cNvSpPr txBox="1"/>
          <p:nvPr/>
        </p:nvSpPr>
        <p:spPr>
          <a:xfrm>
            <a:off x="705000" y="2742648"/>
            <a:ext cx="2094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56²  +  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²  =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81²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239" name="Google Shape;2239;p102"/>
          <p:cNvCxnSpPr/>
          <p:nvPr/>
        </p:nvCxnSpPr>
        <p:spPr>
          <a:xfrm>
            <a:off x="4572000" y="517360"/>
            <a:ext cx="0" cy="4307700"/>
          </a:xfrm>
          <a:prstGeom prst="straightConnector1">
            <a:avLst/>
          </a:prstGeom>
          <a:noFill/>
          <a:ln cap="flat" cmpd="sng" w="38100">
            <a:solidFill>
              <a:srgbClr val="0B5FA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0" name="Google Shape;2240;p102"/>
          <p:cNvSpPr txBox="1"/>
          <p:nvPr/>
        </p:nvSpPr>
        <p:spPr>
          <a:xfrm>
            <a:off x="705000" y="3590644"/>
            <a:ext cx="2094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²  =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3425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2241" name="Google Shape;2241;p102" title="the square root of"/>
          <p:cNvPicPr preferRelativeResize="0"/>
          <p:nvPr/>
        </p:nvPicPr>
        <p:blipFill rotWithShape="1">
          <a:blip r:embed="rId3">
            <a:alphaModFix/>
          </a:blip>
          <a:srcRect b="0" l="0" r="48625" t="0"/>
          <a:stretch/>
        </p:blipFill>
        <p:spPr>
          <a:xfrm>
            <a:off x="1256899" y="4029492"/>
            <a:ext cx="692350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2" name="Google Shape;2242;p102"/>
          <p:cNvSpPr txBox="1"/>
          <p:nvPr/>
        </p:nvSpPr>
        <p:spPr>
          <a:xfrm>
            <a:off x="4726450" y="2742650"/>
            <a:ext cx="4093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maqan ha la yiraahdo x.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43" name="Google Shape;2243;p102"/>
          <p:cNvSpPr txBox="1"/>
          <p:nvPr/>
        </p:nvSpPr>
        <p:spPr>
          <a:xfrm>
            <a:off x="4726950" y="3066350"/>
            <a:ext cx="3870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²  =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37²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−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 12²  =  1225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2244" name="Google Shape;2244;p102" title="the square root of"/>
          <p:cNvPicPr preferRelativeResize="0"/>
          <p:nvPr/>
        </p:nvPicPr>
        <p:blipFill rotWithShape="1">
          <a:blip r:embed="rId3">
            <a:alphaModFix/>
          </a:blip>
          <a:srcRect b="0" l="0" r="48625" t="0"/>
          <a:stretch/>
        </p:blipFill>
        <p:spPr>
          <a:xfrm>
            <a:off x="5180005" y="3472757"/>
            <a:ext cx="692350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5" name="Google Shape;2245;p102"/>
          <p:cNvSpPr txBox="1"/>
          <p:nvPr/>
        </p:nvSpPr>
        <p:spPr>
          <a:xfrm>
            <a:off x="4726950" y="4146700"/>
            <a:ext cx="3870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Wareegga (Perimeter) = 12 cm + 37 cm + 35 cm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9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0" name="Google Shape;2250;p103"/>
          <p:cNvGrpSpPr/>
          <p:nvPr/>
        </p:nvGrpSpPr>
        <p:grpSpPr>
          <a:xfrm>
            <a:off x="793850" y="3819700"/>
            <a:ext cx="1665600" cy="340825"/>
            <a:chOff x="5154750" y="4204213"/>
            <a:chExt cx="1665600" cy="340825"/>
          </a:xfrm>
        </p:grpSpPr>
        <p:sp>
          <p:nvSpPr>
            <p:cNvPr id="2251" name="Google Shape;2251;p103"/>
            <p:cNvSpPr/>
            <p:nvPr/>
          </p:nvSpPr>
          <p:spPr>
            <a:xfrm>
              <a:off x="5154750" y="4204238"/>
              <a:ext cx="16656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13.42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2" name="Google Shape;2252;p103"/>
            <p:cNvSpPr/>
            <p:nvPr/>
          </p:nvSpPr>
          <p:spPr>
            <a:xfrm>
              <a:off x="5154750" y="4204213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53" name="Google Shape;2253;p103"/>
          <p:cNvSpPr/>
          <p:nvPr/>
        </p:nvSpPr>
        <p:spPr>
          <a:xfrm>
            <a:off x="1118058" y="2554107"/>
            <a:ext cx="144000" cy="142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4" name="Google Shape;2254;p103"/>
          <p:cNvSpPr/>
          <p:nvPr/>
        </p:nvSpPr>
        <p:spPr>
          <a:xfrm>
            <a:off x="1118063" y="1712875"/>
            <a:ext cx="1499700" cy="977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5" name="Google Shape;2255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aragtida Pythagoras (Pythagoras’ theorem) si loo helo dhinac gaaban</a:t>
            </a:r>
            <a:endParaRPr/>
          </a:p>
        </p:txBody>
      </p:sp>
      <p:sp>
        <p:nvSpPr>
          <p:cNvPr id="2256" name="Google Shape;2256;p103"/>
          <p:cNvSpPr txBox="1"/>
          <p:nvPr/>
        </p:nvSpPr>
        <p:spPr>
          <a:xfrm flipH="1">
            <a:off x="324000" y="629700"/>
            <a:ext cx="8496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5) Ku xidh saddexagal kasta xisaab iyo jawaab si aad u hesho dhererka dhinaciisa maqan.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57" name="Google Shape;2257;p103"/>
          <p:cNvCxnSpPr/>
          <p:nvPr/>
        </p:nvCxnSpPr>
        <p:spPr>
          <a:xfrm rot="10798633">
            <a:off x="1119668" y="2837320"/>
            <a:ext cx="15093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58" name="Google Shape;2258;p103"/>
          <p:cNvSpPr txBox="1"/>
          <p:nvPr/>
        </p:nvSpPr>
        <p:spPr>
          <a:xfrm flipH="1">
            <a:off x="1367181" y="2827758"/>
            <a:ext cx="10254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59" name="Google Shape;2259;p103"/>
          <p:cNvCxnSpPr/>
          <p:nvPr/>
        </p:nvCxnSpPr>
        <p:spPr>
          <a:xfrm rot="-5456958">
            <a:off x="497773" y="2223821"/>
            <a:ext cx="108644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0" name="Google Shape;2260;p103"/>
          <p:cNvSpPr txBox="1"/>
          <p:nvPr/>
        </p:nvSpPr>
        <p:spPr>
          <a:xfrm flipH="1" rot="90877">
            <a:off x="318859" y="2144558"/>
            <a:ext cx="692342" cy="148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1" name="Google Shape;2261;p103"/>
          <p:cNvCxnSpPr/>
          <p:nvPr/>
        </p:nvCxnSpPr>
        <p:spPr>
          <a:xfrm rot="1997845">
            <a:off x="974078" y="2011266"/>
            <a:ext cx="1833383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2" name="Google Shape;2262;p103"/>
          <p:cNvSpPr txBox="1"/>
          <p:nvPr/>
        </p:nvSpPr>
        <p:spPr>
          <a:xfrm flipH="1" rot="1987171">
            <a:off x="1260501" y="1693626"/>
            <a:ext cx="1453914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103"/>
          <p:cNvSpPr/>
          <p:nvPr/>
        </p:nvSpPr>
        <p:spPr>
          <a:xfrm rot="7200489">
            <a:off x="4470481" y="1616405"/>
            <a:ext cx="194352" cy="19394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103"/>
          <p:cNvSpPr/>
          <p:nvPr/>
        </p:nvSpPr>
        <p:spPr>
          <a:xfrm rot="7200044">
            <a:off x="3662374" y="2088543"/>
            <a:ext cx="1649964" cy="83787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5" name="Google Shape;2265;p103"/>
          <p:cNvCxnSpPr/>
          <p:nvPr/>
        </p:nvCxnSpPr>
        <p:spPr>
          <a:xfrm rot="-3600977">
            <a:off x="3181500" y="2240849"/>
            <a:ext cx="166041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6" name="Google Shape;2266;p103"/>
          <p:cNvSpPr txBox="1"/>
          <p:nvPr/>
        </p:nvSpPr>
        <p:spPr>
          <a:xfrm flipH="1" rot="-3599883">
            <a:off x="3251233" y="1938812"/>
            <a:ext cx="1127934" cy="391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7" name="Google Shape;2267;p103"/>
          <p:cNvCxnSpPr/>
          <p:nvPr/>
        </p:nvCxnSpPr>
        <p:spPr>
          <a:xfrm rot="1726611">
            <a:off x="4491084" y="1678661"/>
            <a:ext cx="93165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68" name="Google Shape;2268;p103"/>
          <p:cNvCxnSpPr/>
          <p:nvPr/>
        </p:nvCxnSpPr>
        <p:spPr>
          <a:xfrm rot="8826627">
            <a:off x="3669179" y="2610661"/>
            <a:ext cx="189384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9" name="Google Shape;2269;p103"/>
          <p:cNvSpPr txBox="1"/>
          <p:nvPr/>
        </p:nvSpPr>
        <p:spPr>
          <a:xfrm flipH="1" rot="1750772">
            <a:off x="4644022" y="1475681"/>
            <a:ext cx="761772" cy="127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70" name="Google Shape;2270;p103"/>
          <p:cNvGrpSpPr/>
          <p:nvPr/>
        </p:nvGrpSpPr>
        <p:grpSpPr>
          <a:xfrm rot="9900040">
            <a:off x="5796923" y="1585338"/>
            <a:ext cx="2863243" cy="1096049"/>
            <a:chOff x="6025245" y="1737804"/>
            <a:chExt cx="2863329" cy="1096082"/>
          </a:xfrm>
        </p:grpSpPr>
        <p:sp>
          <p:nvSpPr>
            <p:cNvPr id="2271" name="Google Shape;2271;p103"/>
            <p:cNvSpPr/>
            <p:nvPr/>
          </p:nvSpPr>
          <p:spPr>
            <a:xfrm flipH="1">
              <a:off x="7887896" y="2238110"/>
              <a:ext cx="176400" cy="1764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72" name="Google Shape;2272;p103"/>
            <p:cNvSpPr/>
            <p:nvPr/>
          </p:nvSpPr>
          <p:spPr>
            <a:xfrm flipH="1">
              <a:off x="6040490" y="1759204"/>
              <a:ext cx="2023800" cy="6510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73" name="Google Shape;2273;p103"/>
            <p:cNvCxnSpPr/>
            <p:nvPr/>
          </p:nvCxnSpPr>
          <p:spPr>
            <a:xfrm rot="506">
              <a:off x="6025245" y="2508218"/>
              <a:ext cx="2036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274" name="Google Shape;2274;p103"/>
            <p:cNvSpPr txBox="1"/>
            <p:nvPr/>
          </p:nvSpPr>
          <p:spPr>
            <a:xfrm rot="10800000">
              <a:off x="6344253" y="2529686"/>
              <a:ext cx="13839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75" name="Google Shape;2275;p103"/>
            <p:cNvCxnSpPr/>
            <p:nvPr/>
          </p:nvCxnSpPr>
          <p:spPr>
            <a:xfrm rot="-5284597">
              <a:off x="7806294" y="2099604"/>
              <a:ext cx="72400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276" name="Google Shape;2276;p103"/>
            <p:cNvSpPr txBox="1"/>
            <p:nvPr/>
          </p:nvSpPr>
          <p:spPr>
            <a:xfrm rot="10755909">
              <a:off x="8208596" y="2048497"/>
              <a:ext cx="678356" cy="99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cm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277" name="Google Shape;2277;p103"/>
          <p:cNvSpPr txBox="1"/>
          <p:nvPr/>
        </p:nvSpPr>
        <p:spPr>
          <a:xfrm flipH="1" rot="-1972423">
            <a:off x="3984194" y="2576737"/>
            <a:ext cx="1454155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8" name="Google Shape;2278;p103"/>
          <p:cNvSpPr txBox="1"/>
          <p:nvPr/>
        </p:nvSpPr>
        <p:spPr>
          <a:xfrm flipH="1">
            <a:off x="394856" y="1508025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9" name="Google Shape;2279;p103"/>
          <p:cNvSpPr txBox="1"/>
          <p:nvPr/>
        </p:nvSpPr>
        <p:spPr>
          <a:xfrm flipH="1">
            <a:off x="3648650" y="136975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0" name="Google Shape;2280;p103"/>
          <p:cNvSpPr txBox="1"/>
          <p:nvPr/>
        </p:nvSpPr>
        <p:spPr>
          <a:xfrm flipH="1">
            <a:off x="6179375" y="162700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81" name="Google Shape;2281;p103"/>
          <p:cNvCxnSpPr/>
          <p:nvPr/>
        </p:nvCxnSpPr>
        <p:spPr>
          <a:xfrm>
            <a:off x="3155574" y="1258400"/>
            <a:ext cx="0" cy="2000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2" name="Google Shape;2282;p103"/>
          <p:cNvCxnSpPr/>
          <p:nvPr/>
        </p:nvCxnSpPr>
        <p:spPr>
          <a:xfrm>
            <a:off x="5825374" y="1258400"/>
            <a:ext cx="0" cy="2000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83" name="Google Shape;2283;p103"/>
          <p:cNvGrpSpPr/>
          <p:nvPr/>
        </p:nvGrpSpPr>
        <p:grpSpPr>
          <a:xfrm rot="6841484">
            <a:off x="6894908" y="1684847"/>
            <a:ext cx="1839490" cy="1402775"/>
            <a:chOff x="7092513" y="1781957"/>
            <a:chExt cx="1562189" cy="1191309"/>
          </a:xfrm>
        </p:grpSpPr>
        <p:cxnSp>
          <p:nvCxnSpPr>
            <p:cNvPr id="2284" name="Google Shape;2284;p103"/>
            <p:cNvCxnSpPr/>
            <p:nvPr/>
          </p:nvCxnSpPr>
          <p:spPr>
            <a:xfrm rot="1997845">
              <a:off x="6942022" y="2470016"/>
              <a:ext cx="1833383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285" name="Google Shape;2285;p103"/>
            <p:cNvSpPr txBox="1"/>
            <p:nvPr/>
          </p:nvSpPr>
          <p:spPr>
            <a:xfrm flipH="1" rot="-8812829">
              <a:off x="7228445" y="2152376"/>
              <a:ext cx="1453914" cy="3322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13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86" name="Google Shape;2286;p103"/>
          <p:cNvGrpSpPr/>
          <p:nvPr/>
        </p:nvGrpSpPr>
        <p:grpSpPr>
          <a:xfrm>
            <a:off x="3613169" y="3366138"/>
            <a:ext cx="1551300" cy="340813"/>
            <a:chOff x="1930975" y="3468738"/>
            <a:chExt cx="1551300" cy="340813"/>
          </a:xfrm>
        </p:grpSpPr>
        <p:sp>
          <p:nvSpPr>
            <p:cNvPr id="2287" name="Google Shape;2287;p103"/>
            <p:cNvSpPr/>
            <p:nvPr/>
          </p:nvSpPr>
          <p:spPr>
            <a:xfrm>
              <a:off x="1930975" y="3468750"/>
              <a:ext cx="15513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       34² − 31²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88" name="Google Shape;2288;p103"/>
            <p:cNvSpPr/>
            <p:nvPr/>
          </p:nvSpPr>
          <p:spPr>
            <a:xfrm>
              <a:off x="1930975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89" name="Google Shape;2289;p103"/>
          <p:cNvGrpSpPr/>
          <p:nvPr/>
        </p:nvGrpSpPr>
        <p:grpSpPr>
          <a:xfrm>
            <a:off x="3596800" y="3819700"/>
            <a:ext cx="1530000" cy="340813"/>
            <a:chOff x="3516150" y="4204213"/>
            <a:chExt cx="1530000" cy="340813"/>
          </a:xfrm>
        </p:grpSpPr>
        <p:sp>
          <p:nvSpPr>
            <p:cNvPr id="2290" name="Google Shape;2290;p103"/>
            <p:cNvSpPr/>
            <p:nvPr/>
          </p:nvSpPr>
          <p:spPr>
            <a:xfrm>
              <a:off x="3516150" y="4204225"/>
              <a:ext cx="1530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13.96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1" name="Google Shape;2291;p103"/>
            <p:cNvSpPr/>
            <p:nvPr/>
          </p:nvSpPr>
          <p:spPr>
            <a:xfrm>
              <a:off x="3516150" y="4204213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92" name="Google Shape;2292;p103"/>
          <p:cNvGrpSpPr/>
          <p:nvPr/>
        </p:nvGrpSpPr>
        <p:grpSpPr>
          <a:xfrm>
            <a:off x="6381781" y="3366138"/>
            <a:ext cx="1454710" cy="340813"/>
            <a:chOff x="3800117" y="3468738"/>
            <a:chExt cx="1454710" cy="340813"/>
          </a:xfrm>
        </p:grpSpPr>
        <p:sp>
          <p:nvSpPr>
            <p:cNvPr id="2293" name="Google Shape;2293;p103"/>
            <p:cNvSpPr/>
            <p:nvPr/>
          </p:nvSpPr>
          <p:spPr>
            <a:xfrm>
              <a:off x="3800126" y="3468750"/>
              <a:ext cx="14547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       169 </a:t>
              </a: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 2²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4" name="Google Shape;2294;p103"/>
            <p:cNvSpPr/>
            <p:nvPr/>
          </p:nvSpPr>
          <p:spPr>
            <a:xfrm>
              <a:off x="3800117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95" name="Google Shape;2295;p103"/>
          <p:cNvGrpSpPr/>
          <p:nvPr/>
        </p:nvGrpSpPr>
        <p:grpSpPr>
          <a:xfrm>
            <a:off x="6381787" y="3819700"/>
            <a:ext cx="1005300" cy="340813"/>
            <a:chOff x="5639550" y="3468738"/>
            <a:chExt cx="1005300" cy="340813"/>
          </a:xfrm>
        </p:grpSpPr>
        <p:sp>
          <p:nvSpPr>
            <p:cNvPr id="2296" name="Google Shape;2296;p103"/>
            <p:cNvSpPr/>
            <p:nvPr/>
          </p:nvSpPr>
          <p:spPr>
            <a:xfrm>
              <a:off x="5639550" y="3468750"/>
              <a:ext cx="10053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       165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7" name="Google Shape;2297;p103"/>
            <p:cNvSpPr/>
            <p:nvPr/>
          </p:nvSpPr>
          <p:spPr>
            <a:xfrm>
              <a:off x="5639558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98" name="Google Shape;2298;p103"/>
          <p:cNvGrpSpPr/>
          <p:nvPr/>
        </p:nvGrpSpPr>
        <p:grpSpPr>
          <a:xfrm>
            <a:off x="793850" y="3366138"/>
            <a:ext cx="1665600" cy="340813"/>
            <a:chOff x="7064400" y="3468738"/>
            <a:chExt cx="1665600" cy="340813"/>
          </a:xfrm>
        </p:grpSpPr>
        <p:sp>
          <p:nvSpPr>
            <p:cNvPr id="2299" name="Google Shape;2299;p103"/>
            <p:cNvSpPr/>
            <p:nvPr/>
          </p:nvSpPr>
          <p:spPr>
            <a:xfrm>
              <a:off x="7064400" y="3468750"/>
              <a:ext cx="16656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       324 </a:t>
              </a: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 144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00" name="Google Shape;2300;p103"/>
            <p:cNvSpPr/>
            <p:nvPr/>
          </p:nvSpPr>
          <p:spPr>
            <a:xfrm>
              <a:off x="7064400" y="3468738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301" name="Google Shape;2301;p103"/>
          <p:cNvGrpSpPr/>
          <p:nvPr/>
        </p:nvGrpSpPr>
        <p:grpSpPr>
          <a:xfrm>
            <a:off x="6381775" y="4273263"/>
            <a:ext cx="1590300" cy="340813"/>
            <a:chOff x="6793350" y="4204213"/>
            <a:chExt cx="1590300" cy="340813"/>
          </a:xfrm>
        </p:grpSpPr>
        <p:sp>
          <p:nvSpPr>
            <p:cNvPr id="2302" name="Google Shape;2302;p103"/>
            <p:cNvSpPr/>
            <p:nvPr/>
          </p:nvSpPr>
          <p:spPr>
            <a:xfrm>
              <a:off x="6793350" y="4204225"/>
              <a:ext cx="15903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12.85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03" name="Google Shape;2303;p103"/>
            <p:cNvSpPr/>
            <p:nvPr/>
          </p:nvSpPr>
          <p:spPr>
            <a:xfrm>
              <a:off x="6793350" y="4204213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j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104"/>
          <p:cNvSpPr txBox="1"/>
          <p:nvPr/>
        </p:nvSpPr>
        <p:spPr>
          <a:xfrm>
            <a:off x="324000" y="971869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Labo jibbaaran (square) dhinac gaaban oo ka mid ah saddexagal qumman (right-angled triangle) waxay la eg tahay bedka (area) farqiga u dhexeeya labo jibbaaran ee hypotenuse iyo labo jibbaaran ee dhinaca kale ee gaaban.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Aragtida Pythagoras (Pythagoras’ theorem) waxaa loo isticmaali karaa in lagu xisaabiyo dhererka dhinaca gaaban ee saddexagal ka dib marka isla'egta (equation) dib loo habeeyo.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9" name="Google Shape;2309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Dhererka dhinaca gaaban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