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70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33" Type="http://schemas.openxmlformats.org/officeDocument/2006/relationships/slide" Target="slides/slide29.xml"/><Relationship Id="rId34" Type="http://schemas.openxmlformats.org/officeDocument/2006/relationships/slide" Target="slides/slide30.xml"/><Relationship Id="rId35" Type="http://schemas.openxmlformats.org/officeDocument/2006/relationships/slide" Target="slides/slide31.xml"/><Relationship Id="rId36" Type="http://schemas.openxmlformats.org/officeDocument/2006/relationships/slide" Target="slides/slide32.xml"/><Relationship Id="rId37" Type="http://schemas.openxmlformats.org/officeDocument/2006/relationships/slide" Target="slides/slide33.xml"/><Relationship Id="rId38" Type="http://schemas.openxmlformats.org/officeDocument/2006/relationships/slide" Target="slides/slide34.xml"/><Relationship Id="rId39" Type="http://schemas.openxmlformats.org/officeDocument/2006/relationships/slide" Target="slides/slide35.xml"/><Relationship Id="rId40" Type="http://schemas.openxmlformats.org/officeDocument/2006/relationships/slide" Target="slides/slide36.xml"/><Relationship Id="rId41" Type="http://schemas.openxmlformats.org/officeDocument/2006/relationships/slide" Target="slides/slide37.xml"/><Relationship Id="rId42" Type="http://schemas.openxmlformats.org/officeDocument/2006/relationships/slide" Target="slides/slide38.xml"/><Relationship Id="rId43" Type="http://schemas.openxmlformats.org/officeDocument/2006/relationships/slide" Target="slides/slide39.xml"/><Relationship Id="rId44" Type="http://schemas.openxmlformats.org/officeDocument/2006/relationships/slide" Target="slides/slide40.xml"/><Relationship Id="rId45" Type="http://schemas.openxmlformats.org/officeDocument/2006/relationships/slide" Target="slides/slide41.xml"/><Relationship Id="rId46" Type="http://schemas.openxmlformats.org/officeDocument/2006/relationships/slide" Target="slides/slide4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3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g2b03d108665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5" name="Google Shape;745;g2b03d108665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9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g2b03d108665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1" name="Google Shape;751;g2b03d108665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4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Google Shape;755;g2b03d108665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6" name="Google Shape;756;g2b03d108665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9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g2b03d108665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1" name="Google Shape;761;g2b03d108665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6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g2b03d108665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8" name="Google Shape;768;g2b03d108665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4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g2b03d108665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6" name="Google Shape;776;g2b03d108665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8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Google Shape;799;g2b03d108665_0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0" name="Google Shape;800;g2b03d108665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8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Google Shape;829;g2b03d108665_0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0" name="Google Shape;830;g2b03d108665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6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g2b03d108665_0_1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8" name="Google Shape;858;g2b03d108665_0_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5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g2b03d108665_0_2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7" name="Google Shape;887;g2b03d108665_0_2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3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g2b03d108665_0_2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5" name="Google Shape;915;g2b03d108665_0_2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9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g2b03d108665_0_2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1" name="Google Shape;951;g2b03d108665_0_2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0" name="Shape 9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1" name="Google Shape;981;g2b03d108665_0_3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2" name="Google Shape;982;g2b03d108665_0_3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6" name="Shape 1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" name="Google Shape;1007;g2b03d108665_0_3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8" name="Google Shape;1008;g2b03d108665_0_3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8" name="Shape 1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Google Shape;1039;g2b03d108665_0_4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0" name="Google Shape;1040;g2b03d108665_0_4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1" name="Shape 1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2" name="Google Shape;1072;g2b03d108665_0_4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3" name="Google Shape;1073;g2b03d108665_0_4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3" name="Shape 1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4" name="Google Shape;1104;g2b03d108665_0_4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5" name="Google Shape;1105;g2b03d108665_0_4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4" name="Shape 1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5" name="Google Shape;1145;g2b03d108665_0_5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6" name="Google Shape;1146;g2b03d108665_0_5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4" name="Shape 1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5" name="Google Shape;1195;g2b03d108665_0_5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6" name="Google Shape;1196;g2b03d108665_0_5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2" name="Shape 1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3" name="Google Shape;1203;g2b03d108665_0_6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4" name="Google Shape;1204;g2b03d108665_0_6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9" name="Shape 1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0" name="Google Shape;1250;g2b03d108665_0_7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1" name="Google Shape;1251;g2b03d108665_0_7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8" name="Shape 1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" name="Google Shape;1259;g2b03d108665_0_7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0" name="Google Shape;1260;g2b03d108665_0_7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8" name="Shape 1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9" name="Google Shape;1299;g2b03d108665_0_7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0" name="Google Shape;1300;g2b03d108665_0_7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1" name="Shape 1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" name="Google Shape;1332;g2b03d108665_0_8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3" name="Google Shape;1333;g2b03d108665_0_8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0" name="Shape 1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1" name="Google Shape;1381;g2b03d108665_0_8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2" name="Google Shape;1382;g2b03d108665_0_8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0" name="Shape 1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1" name="Google Shape;1411;g2b03d108665_0_8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2" name="Google Shape;1412;g2b03d108665_0_8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3" name="Shape 1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" name="Google Shape;1464;g2b03d108665_0_9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5" name="Google Shape;1465;g2b03d108665_0_9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4" name="Shape 1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" name="Google Shape;1505;g2b03d108665_0_10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6" name="Google Shape;1506;g2b03d108665_0_10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9" name="Shape 1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0" name="Google Shape;1530;g2b03d108665_0_10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1" name="Google Shape;1531;g2b03d108665_0_10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1" name="Shape 1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2" name="Google Shape;1552;g2b03d108665_0_11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3" name="Google Shape;1553;g2b03d108665_0_1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9" name="Shape 1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0" name="Google Shape;1580;g2b03d108665_0_11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1" name="Google Shape;1581;g2b03d108665_0_1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1" name="Shape 1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2" name="Google Shape;1612;g2b03d108665_0_11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3" name="Google Shape;1613;g2b03d108665_0_11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0" name="Shape 1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1" name="Google Shape;1631;g2b03d108665_0_12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2" name="Google Shape;1632;g2b03d108665_0_12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8" name="Shape 1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" name="Google Shape;1669;g2b03d108665_0_12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0" name="Google Shape;1670;g2b03d108665_0_12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5" name="Shape 1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6" name="Google Shape;1726;g2b03d108665_0_13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7" name="Google Shape;1727;g2b03d108665_0_13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7" name="Shape 1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8" name="Google Shape;1768;g2b03d108665_0_13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9" name="Google Shape;1769;g2b03d108665_0_13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4" name="Shape 1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5" name="Google Shape;1805;g2b03d108665_0_13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6" name="Google Shape;1806;g2b03d108665_0_13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1" name="Shape 1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" name="Google Shape;1832;g2b03d108665_0_14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3" name="Google Shape;1833;g2b03d108665_0_14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4" name="Shape 1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5" name="Google Shape;1885;g2b03d108665_0_14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6" name="Google Shape;1886;g2b03d108665_0_14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9" name="Shape 1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0" name="Google Shape;1910;g2b03d108665_0_14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1" name="Google Shape;1911;g2b03d108665_0_14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6" name="Shape 1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7" name="Google Shape;1937;g2b03d108665_0_15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8" name="Google Shape;1938;g2b03d108665_0_15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3" name="Shape 1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4" name="Google Shape;1944;g36e7ffd3f5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5" name="Google Shape;1945;g36e7ffd3f5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6.png"/><Relationship Id="rId5" Type="http://schemas.openxmlformats.org/officeDocument/2006/relationships/image" Target="../media/image8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Relationship Id="rId4" Type="http://schemas.openxmlformats.org/officeDocument/2006/relationships/image" Target="../media/image12.png"/><Relationship Id="rId5" Type="http://schemas.openxmlformats.org/officeDocument/2006/relationships/image" Target="../media/image10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11.png"/><Relationship Id="rId4" Type="http://schemas.openxmlformats.org/officeDocument/2006/relationships/image" Target="../media/image4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13.png"/><Relationship Id="rId5" Type="http://schemas.openxmlformats.org/officeDocument/2006/relationships/image" Target="../media/image15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18.png"/><Relationship Id="rId4" Type="http://schemas.openxmlformats.org/officeDocument/2006/relationships/image" Target="../media/image4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image" Target="../media/image22.pn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png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png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image" Target="../media/image87.png"/><Relationship Id="rId5" Type="http://schemas.openxmlformats.org/officeDocument/2006/relationships/image" Target="../media/image26.png"/><Relationship Id="rId6" Type="http://schemas.openxmlformats.org/officeDocument/2006/relationships/image" Target="../media/image27.png"/><Relationship Id="rId7" Type="http://schemas.openxmlformats.org/officeDocument/2006/relationships/image" Target="../media/image23.png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9.png"/><Relationship Id="rId3" Type="http://schemas.openxmlformats.org/officeDocument/2006/relationships/image" Target="../media/image87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30.png"/><Relationship Id="rId7" Type="http://schemas.openxmlformats.org/officeDocument/2006/relationships/image" Target="../media/image26.png"/><Relationship Id="rId8" Type="http://schemas.openxmlformats.org/officeDocument/2006/relationships/image" Target="../media/image27.png"/><Relationship Id="rId9" Type="http://schemas.openxmlformats.org/officeDocument/2006/relationships/image" Target="../media/image23.pn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9.png"/><Relationship Id="rId3" Type="http://schemas.openxmlformats.org/officeDocument/2006/relationships/image" Target="../media/image87.png"/><Relationship Id="rId4" Type="http://schemas.openxmlformats.org/officeDocument/2006/relationships/image" Target="../media/image34.png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7" Type="http://schemas.openxmlformats.org/officeDocument/2006/relationships/image" Target="../media/image30.png"/><Relationship Id="rId8" Type="http://schemas.openxmlformats.org/officeDocument/2006/relationships/image" Target="../media/image26.png"/><Relationship Id="rId9" Type="http://schemas.openxmlformats.org/officeDocument/2006/relationships/image" Target="../media/image27.png"/><Relationship Id="rId10" Type="http://schemas.openxmlformats.org/officeDocument/2006/relationships/image" Target="../media/image35.png"/><Relationship Id="rId11" Type="http://schemas.openxmlformats.org/officeDocument/2006/relationships/image" Target="../media/image23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37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37.png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37.png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37.png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37.png"/><Relationship Id="rId4" Type="http://schemas.openxmlformats.org/officeDocument/2006/relationships/image" Target="../media/image42.png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37.png"/><Relationship Id="rId4" Type="http://schemas.openxmlformats.org/officeDocument/2006/relationships/image" Target="../media/image42.png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37.png"/><Relationship Id="rId4" Type="http://schemas.openxmlformats.org/officeDocument/2006/relationships/image" Target="../media/image42.png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37.png"/><Relationship Id="rId4" Type="http://schemas.openxmlformats.org/officeDocument/2006/relationships/image" Target="../media/image42.png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3.png"/><Relationship Id="rId3" Type="http://schemas.openxmlformats.org/officeDocument/2006/relationships/image" Target="../media/image36.png"/><Relationship Id="rId4" Type="http://schemas.openxmlformats.org/officeDocument/2006/relationships/image" Target="../media/image42.png"/><Relationship Id="rId5" Type="http://schemas.openxmlformats.org/officeDocument/2006/relationships/image" Target="../media/image44.png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2.pn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8.png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8.png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8.png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8.png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5.png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5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5.png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5.png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png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png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5" name="Google Shape;15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">
    <p:bg>
      <p:bgPr>
        <a:solidFill>
          <a:srgbClr val="EBEDFE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20" name="Google Shape;20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Maths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" name="Google Shape;21;p3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23" name="Google Shape;23;p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24" name="Google Shape;24;p3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4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" name="Google Shape;30;p4"/>
          <p:cNvSpPr txBox="1"/>
          <p:nvPr>
            <p:ph idx="1" type="subTitle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2" name="Google Shape;32;p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">
    <p:bg>
      <p:bgPr>
        <a:solidFill>
          <a:srgbClr val="EBEDFE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" name="Google Shape;37;p5"/>
          <p:cNvSpPr txBox="1"/>
          <p:nvPr>
            <p:ph idx="1" type="subTitle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40" name="Google Shape;40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1" name="Google Shape;41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" name="Google Shape;42;p5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43" name="Google Shape;43;p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Music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" name="Google Shape;48;p6"/>
          <p:cNvSpPr txBox="1"/>
          <p:nvPr>
            <p:ph idx="1" type="subTitle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1" name="Google Shape;51;p6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">
    <p:bg>
      <p:bgPr>
        <a:solidFill>
          <a:srgbClr val="EBEDFE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" name="Google Shape;54;p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" name="Google Shape;55;p7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7" name="Google Shape;57;p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8" name="Google Shape;58;p7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" name="Google Shape;59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0" name="Google Shape;60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" name="Google Shape;61;p7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62" name="Google Shape;62;p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" name="Google Shape;68;p8"/>
          <p:cNvSpPr txBox="1"/>
          <p:nvPr>
            <p:ph idx="1" type="subTitle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0" name="Google Shape;70;p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">
    <p:bg>
      <p:bgPr>
        <a:solidFill>
          <a:srgbClr val="EBEDFE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" name="Google Shape;74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" name="Google Shape;75;p9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7" name="Google Shape;77;p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78" name="Google Shape;78;p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79" name="Google Shape;79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" name="Google Shape;80;p9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1" name="Google Shape;81;p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" name="Google Shape;87;p10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9" name="Google Shape;89;p1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1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" name="Google Shape;93;p11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2"/>
          <p:cNvSpPr txBox="1"/>
          <p:nvPr/>
        </p:nvSpPr>
        <p:spPr>
          <a:xfrm>
            <a:off x="329775" y="9534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" name="Google Shape;96;p12"/>
          <p:cNvSpPr txBox="1"/>
          <p:nvPr/>
        </p:nvSpPr>
        <p:spPr>
          <a:xfrm>
            <a:off x="329775" y="629475"/>
            <a:ext cx="4241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" name="Google Shape;97;p12"/>
          <p:cNvSpPr txBox="1"/>
          <p:nvPr/>
        </p:nvSpPr>
        <p:spPr>
          <a:xfrm>
            <a:off x="4901925" y="629475"/>
            <a:ext cx="4012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" name="Google Shape;98;p12"/>
          <p:cNvSpPr txBox="1"/>
          <p:nvPr/>
        </p:nvSpPr>
        <p:spPr>
          <a:xfrm>
            <a:off x="329775" y="32059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" name="Google Shape;99;p12"/>
          <p:cNvSpPr txBox="1"/>
          <p:nvPr/>
        </p:nvSpPr>
        <p:spPr>
          <a:xfrm>
            <a:off x="4901925" y="953475"/>
            <a:ext cx="4012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Advice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on                                          to </a:t>
            </a:r>
            <a:r>
              <a:rPr lang="en-GB" sz="12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bring the lesson to life in your classroom and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best fit the needs of your pupils.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0" name="Google Shape;100;p12"/>
          <p:cNvGrpSpPr/>
          <p:nvPr/>
        </p:nvGrpSpPr>
        <p:grpSpPr>
          <a:xfrm>
            <a:off x="2650916" y="1644417"/>
            <a:ext cx="1745270" cy="1430724"/>
            <a:chOff x="2642961" y="1644312"/>
            <a:chExt cx="1454634" cy="1195657"/>
          </a:xfrm>
        </p:grpSpPr>
        <p:pic>
          <p:nvPicPr>
            <p:cNvPr id="101" name="Google Shape;101;p1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2" name="Google Shape;102;p1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3" name="Google Shape;103;p1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4" name="Google Shape;104;p1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105" name="Google Shape;105;p12"/>
          <p:cNvPicPr preferRelativeResize="0"/>
          <p:nvPr/>
        </p:nvPicPr>
        <p:blipFill rotWithShape="1">
          <a:blip r:embed="rId6">
            <a:alphaModFix/>
          </a:blip>
          <a:srcRect b="5222" l="3910" r="0" t="0"/>
          <a:stretch/>
        </p:blipFill>
        <p:spPr>
          <a:xfrm>
            <a:off x="1328513" y="35697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8750" y="17780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07" name="Google Shape;107;p12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Hagitaanka macallinka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0" name="Google Shape;110;p13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3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3" name="Google Shape;113;p13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4" name="Google Shape;114;p13"/>
          <p:cNvSpPr txBox="1"/>
          <p:nvPr>
            <p:ph idx="3" type="subTitle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5" name="Google Shape;115;p13"/>
          <p:cNvSpPr txBox="1"/>
          <p:nvPr>
            <p:ph idx="4" type="subTitle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6" name="Google Shape;116;p13"/>
          <p:cNvSpPr txBox="1"/>
          <p:nvPr>
            <p:ph idx="5" type="subTitle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7" name="Google Shape;117;p13"/>
          <p:cNvSpPr txBox="1"/>
          <p:nvPr>
            <p:ph idx="6" type="subTitle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4)">
  <p:cSld name="CUSTOM_3_1_1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0" name="Google Shape;120;p14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4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3" name="Google Shape;123;p14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4" name="Google Shape;124;p14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5" name="Google Shape;125;p14"/>
          <p:cNvSpPr txBox="1"/>
          <p:nvPr>
            <p:ph idx="4" type="subTitle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6" name="Google Shape;126;p14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7" name="Google Shape;127;p14"/>
          <p:cNvSpPr txBox="1"/>
          <p:nvPr>
            <p:ph idx="6" type="subTitle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8" name="Google Shape;128;p14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9" name="Google Shape;129;p14"/>
          <p:cNvSpPr txBox="1"/>
          <p:nvPr>
            <p:ph idx="8" type="subTitle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5)">
  <p:cSld name="CUSTOM_3_1_1_1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2" name="Google Shape;132;p15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5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5" name="Google Shape;135;p15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36" name="Google Shape;136;p15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7" name="Google Shape;137;p15"/>
          <p:cNvSpPr txBox="1"/>
          <p:nvPr>
            <p:ph idx="4" type="subTitle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38" name="Google Shape;138;p15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9" name="Google Shape;139;p15"/>
          <p:cNvSpPr txBox="1"/>
          <p:nvPr>
            <p:ph idx="6" type="subTitle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40" name="Google Shape;140;p15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1" name="Google Shape;141;p15"/>
          <p:cNvSpPr txBox="1"/>
          <p:nvPr>
            <p:ph idx="8" type="subTitle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2" name="Google Shape;142;p15"/>
          <p:cNvSpPr txBox="1"/>
          <p:nvPr>
            <p:ph idx="9" type="subTitle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3" name="Google Shape;143;p15"/>
          <p:cNvSpPr txBox="1"/>
          <p:nvPr>
            <p:ph idx="13" type="subTitle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p2, 2)">
  <p:cSld name="CUSTOM_3_1_1_1_1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6" name="Google Shape;146;p1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9" name="Google Shape;149;p16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0" name="Google Shape;150;p16"/>
          <p:cNvSpPr txBox="1"/>
          <p:nvPr>
            <p:ph idx="3" type="subTitle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1" name="Google Shape;151;p16"/>
          <p:cNvSpPr txBox="1"/>
          <p:nvPr>
            <p:ph idx="4" type="subTitle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7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4" name="Google Shape;154;p17"/>
          <p:cNvPicPr preferRelativeResize="0"/>
          <p:nvPr/>
        </p:nvPicPr>
        <p:blipFill rotWithShape="1">
          <a:blip r:embed="rId2">
            <a:alphaModFix/>
          </a:blip>
          <a:srcRect b="3669" l="0" r="0" t="3678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7"/>
          <p:cNvPicPr preferRelativeResize="0"/>
          <p:nvPr/>
        </p:nvPicPr>
        <p:blipFill rotWithShape="1">
          <a:blip r:embed="rId3">
            <a:alphaModFix/>
          </a:blip>
          <a:srcRect b="3669" l="0" r="0" t="3678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7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7" name="Google Shape;157;p17"/>
          <p:cNvCxnSpPr>
            <a:endCxn id="158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59" name="Google Shape;159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7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161" name="Google Shape;161;p17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158" name="Google Shape;158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7"/>
          <p:cNvPicPr preferRelativeResize="0"/>
          <p:nvPr/>
        </p:nvPicPr>
        <p:blipFill rotWithShape="1">
          <a:blip r:embed="rId7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17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" name="Google Shape;164;p17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"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18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8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8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2" name="Google Shape;172;p18"/>
          <p:cNvCxnSpPr>
            <a:endCxn id="173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73" name="Google Shape;173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8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6" name="Google Shape;176;p18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7" name="Google Shape;177;p18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78" name="Google Shape;178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18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0" name="Google Shape;180;p18"/>
          <p:cNvPicPr preferRelativeResize="0"/>
          <p:nvPr/>
        </p:nvPicPr>
        <p:blipFill rotWithShape="1">
          <a:blip r:embed="rId9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" name="Google Shape;182;p18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19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9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9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9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2" name="Google Shape;192;p19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93" name="Google Shape;193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19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7" name="Google Shape;197;p19"/>
          <p:cNvSpPr txBox="1"/>
          <p:nvPr>
            <p:ph idx="2" type="title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8" name="Google Shape;198;p19"/>
          <p:cNvSpPr txBox="1"/>
          <p:nvPr>
            <p:ph idx="3" type="title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9" name="Google Shape;199;p19"/>
          <p:cNvSpPr txBox="1"/>
          <p:nvPr>
            <p:ph idx="4" type="title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200" name="Google Shape;200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1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2" name="Google Shape;202;p19"/>
          <p:cNvPicPr preferRelativeResize="0"/>
          <p:nvPr/>
        </p:nvPicPr>
        <p:blipFill rotWithShape="1">
          <a:blip r:embed="rId11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1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4" name="Google Shape;204;p19"/>
          <p:cNvSpPr txBox="1"/>
          <p:nvPr>
            <p:ph idx="5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20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2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09" name="Google Shape;209;p2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10" name="Google Shape;210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20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p2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2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2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16" name="Google Shape;216;p2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7" name="Google Shape;217;p2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18" name="Google Shape;218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2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2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2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3" name="Google Shape;223;p2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4" name="Google Shape;224;p2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25" name="Google Shape;225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2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2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2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0" name="Google Shape;230;p2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1" name="Google Shape;231;p2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32" name="Google Shape;232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4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5" name="Google Shape;235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2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24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8" name="Google Shape;238;p24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9" name="Google Shape;239;p24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40" name="Google Shape;240;p24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41" name="Google Shape;241;p2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2" name="Google Shape;242;p24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43" name="Google Shape;243;p24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44" name="Google Shape;244;p2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5" name="Google Shape;245;p24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5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8" name="Google Shape;248;p2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2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25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1" name="Google Shape;251;p25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2" name="Google Shape;252;p2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53" name="Google Shape;253;p2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54" name="Google Shape;254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2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56" name="Google Shape;256;p2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57" name="Google Shape;257;p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8" name="Google Shape;258;p2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6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1" name="Google Shape;261;p2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2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26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4" name="Google Shape;264;p26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5" name="Google Shape;265;p2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66" name="Google Shape;266;p2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67" name="Google Shape;267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8" name="Google Shape;268;p2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69" name="Google Shape;269;p2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70" name="Google Shape;270;p2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2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7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4" name="Google Shape;274;p2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2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27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7" name="Google Shape;277;p27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8" name="Google Shape;278;p2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79" name="Google Shape;279;p2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80" name="Google Shape;280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1" name="Google Shape;281;p2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82" name="Google Shape;282;p2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83" name="Google Shape;283;p2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4" name="Google Shape;284;p2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2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28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1" name="Google Shape;291;p28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2" name="Google Shape;292;p28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3" name="Google Shape;293;p28"/>
          <p:cNvSpPr txBox="1"/>
          <p:nvPr>
            <p:ph idx="1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4" name="Google Shape;294;p28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5" name="Google Shape;295;p28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296" name="Google Shape;296;p28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7" name="Google Shape;297;p28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8" name="Google Shape;298;p28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99" name="Google Shape;299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2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1" name="Google Shape;301;p2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02" name="Google Shape;302;p28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03" name="Google Shape;303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4" name="Google Shape;304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05" name="Google Shape;305;p28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06" name="Google Shape;306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7" name="Google Shape;307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Google Shape;309;p2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2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29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2" name="Google Shape;312;p29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3" name="Google Shape;313;p29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4" name="Google Shape;314;p29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15" name="Google Shape;315;p29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16" name="Google Shape;316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2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8" name="Google Shape;318;p2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9" name="Google Shape;319;p29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20" name="Google Shape;320;p29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21" name="Google Shape;321;p29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22" name="Google Shape;322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24" name="Google Shape;324;p29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25" name="Google Shape;325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6" name="Google Shape;326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27" name="Google Shape;327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29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0" name="Google Shape;330;p29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3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3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30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5" name="Google Shape;335;p30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6" name="Google Shape;336;p30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7" name="Google Shape;337;p30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38" name="Google Shape;338;p3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39" name="Google Shape;339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3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1" name="Google Shape;341;p3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2" name="Google Shape;342;p30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43" name="Google Shape;343;p30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44" name="Google Shape;344;p30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45" name="Google Shape;345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6" name="Google Shape;346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47" name="Google Shape;347;p30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48" name="Google Shape;348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9" name="Google Shape;349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50" name="Google Shape;350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30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3" name="Google Shape;353;p30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" name="Google Shape;355;p3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3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3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8" name="Google Shape;358;p3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9" name="Google Shape;359;p3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0" name="Google Shape;360;p31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1" name="Google Shape;361;p3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62" name="Google Shape;362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3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4" name="Google Shape;364;p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5" name="Google Shape;365;p31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6" name="Google Shape;366;p31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67" name="Google Shape;367;p3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68" name="Google Shape;368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9" name="Google Shape;369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70" name="Google Shape;370;p3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71" name="Google Shape;371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2" name="Google Shape;372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73" name="Google Shape;373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p3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6" name="Google Shape;376;p3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" name="Google Shape;378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3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81" name="Google Shape;381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3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83" name="Google Shape;383;p3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84" name="Google Shape;384;p32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5" name="Google Shape;385;p32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6" name="Google Shape;386;p32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87" name="Google Shape;387;p32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388" name="Google Shape;388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9" name="Google Shape;389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0" name="Google Shape;390;p32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391" name="Google Shape;391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2" name="Google Shape;392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3" name="Google Shape;393;p32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394" name="Google Shape;394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5" name="Google Shape;395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7" name="Google Shape;397;p3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3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p3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00" name="Google Shape;400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3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02" name="Google Shape;402;p3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3" name="Google Shape;403;p33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4" name="Google Shape;404;p33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5" name="Google Shape;405;p33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6" name="Google Shape;406;p3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07" name="Google Shape;407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8" name="Google Shape;408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9" name="Google Shape;409;p3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10" name="Google Shape;410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1" name="Google Shape;411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12" name="Google Shape;412;p3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13" name="Google Shape;413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4" name="Google Shape;414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6" name="Google Shape;416;p3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p3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p3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19" name="Google Shape;419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3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1" name="Google Shape;421;p3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2" name="Google Shape;422;p34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3" name="Google Shape;423;p34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4" name="Google Shape;424;p34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25" name="Google Shape;425;p3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26" name="Google Shape;426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7" name="Google Shape;427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28" name="Google Shape;428;p3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29" name="Google Shape;429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0" name="Google Shape;430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31" name="Google Shape;431;p3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32" name="Google Shape;432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3" name="Google Shape;433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5" name="Google Shape;435;p3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6" name="Google Shape;436;p3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3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38" name="Google Shape;438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p3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40" name="Google Shape;440;p3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41" name="Google Shape;441;p3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2" name="Google Shape;442;p35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3" name="Google Shape;443;p35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44" name="Google Shape;444;p3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45" name="Google Shape;445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6" name="Google Shape;446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7" name="Google Shape;447;p3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48" name="Google Shape;448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9" name="Google Shape;449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50" name="Google Shape;450;p3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51" name="Google Shape;451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2" name="Google Shape;452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4" name="Google Shape;454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55" name="Google Shape;455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p36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57" name="Google Shape;457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58" name="Google Shape;458;p3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9" name="Google Shape;459;p3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60" name="Google Shape;460;p36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1" name="Google Shape;461;p36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2" name="Google Shape;462;p36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3" name="Google Shape;463;p36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64" name="Google Shape;464;p36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65" name="Google Shape;465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6" name="Google Shape;466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7" name="Google Shape;467;p36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68" name="Google Shape;468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9" name="Google Shape;469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0" name="Google Shape;470;p36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71" name="Google Shape;471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2" name="Google Shape;472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3" name="Google Shape;473;p36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74" name="Google Shape;474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5" name="Google Shape;475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7" name="Google Shape;477;p3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78" name="Google Shape;478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p37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80" name="Google Shape;480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1" name="Google Shape;481;p3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2" name="Google Shape;482;p3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3" name="Google Shape;483;p37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4" name="Google Shape;484;p37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5" name="Google Shape;485;p37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6" name="Google Shape;486;p37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87" name="Google Shape;487;p37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88" name="Google Shape;488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9" name="Google Shape;489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0" name="Google Shape;490;p37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91" name="Google Shape;491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2" name="Google Shape;492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3" name="Google Shape;493;p37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94" name="Google Shape;494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5" name="Google Shape;495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6" name="Google Shape;496;p37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97" name="Google Shape;497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8" name="Google Shape;498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" name="Google Shape;500;p3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01" name="Google Shape;501;p3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2" name="Google Shape;502;p3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03" name="Google Shape;503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p3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5" name="Google Shape;505;p3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6" name="Google Shape;506;p38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7" name="Google Shape;507;p38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8" name="Google Shape;508;p38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9" name="Google Shape;509;p38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10" name="Google Shape;510;p3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11" name="Google Shape;511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2" name="Google Shape;512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3" name="Google Shape;513;p3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14" name="Google Shape;514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5" name="Google Shape;515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6" name="Google Shape;516;p3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17" name="Google Shape;517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8" name="Google Shape;518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9" name="Google Shape;519;p3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20" name="Google Shape;520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1" name="Google Shape;521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3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24" name="Google Shape;524;p3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p3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26" name="Google Shape;526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8" name="Google Shape;528;p3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9" name="Google Shape;529;p3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0" name="Google Shape;530;p39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1" name="Google Shape;531;p39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2" name="Google Shape;532;p39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33" name="Google Shape;533;p3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34" name="Google Shape;534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5" name="Google Shape;535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6" name="Google Shape;536;p3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37" name="Google Shape;537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8" name="Google Shape;538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9" name="Google Shape;539;p3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40" name="Google Shape;540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1" name="Google Shape;541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2" name="Google Shape;542;p3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43" name="Google Shape;543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4" name="Google Shape;544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6" name="Google Shape;546;p4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47" name="Google Shape;547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8" name="Google Shape;548;p40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49" name="Google Shape;549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50" name="Google Shape;550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1" name="Google Shape;551;p4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52" name="Google Shape;552;p40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53" name="Google Shape;553;p40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54" name="Google Shape;554;p40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55" name="Google Shape;555;p40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56" name="Google Shape;556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7" name="Google Shape;557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8" name="Google Shape;558;p40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59" name="Google Shape;559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0" name="Google Shape;560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1" name="Google Shape;561;p40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62" name="Google Shape;562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3" name="Google Shape;563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5" name="Google Shape;565;p4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66" name="Google Shape;566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7" name="Google Shape;567;p4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68" name="Google Shape;568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69" name="Google Shape;569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0" name="Google Shape;570;p4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71" name="Google Shape;571;p41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72" name="Google Shape;572;p41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73" name="Google Shape;573;p41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74" name="Google Shape;574;p4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75" name="Google Shape;575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6" name="Google Shape;576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7" name="Google Shape;577;p4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78" name="Google Shape;578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9" name="Google Shape;579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80" name="Google Shape;580;p4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81" name="Google Shape;581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2" name="Google Shape;582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4" name="Google Shape;584;p4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85" name="Google Shape;585;p4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6" name="Google Shape;586;p4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87" name="Google Shape;587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88" name="Google Shape;588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89" name="Google Shape;589;p4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90" name="Google Shape;590;p42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91" name="Google Shape;591;p42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92" name="Google Shape;592;p42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93" name="Google Shape;593;p4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94" name="Google Shape;594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5" name="Google Shape;595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6" name="Google Shape;596;p4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97" name="Google Shape;597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8" name="Google Shape;598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9" name="Google Shape;599;p4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00" name="Google Shape;600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1" name="Google Shape;601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3" name="Google Shape;603;p4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04" name="Google Shape;604;p4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5" name="Google Shape;605;p4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06" name="Google Shape;606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07" name="Google Shape;607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8" name="Google Shape;608;p4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09" name="Google Shape;609;p43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10" name="Google Shape;610;p43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11" name="Google Shape;611;p43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12" name="Google Shape;612;p4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13" name="Google Shape;613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4" name="Google Shape;614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5" name="Google Shape;615;p4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16" name="Google Shape;616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7" name="Google Shape;617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8" name="Google Shape;618;p4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19" name="Google Shape;619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0" name="Google Shape;620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2" name="Google Shape;622;p4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3" name="Google Shape;623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4" name="Google Shape;624;p4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25" name="Google Shape;625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26" name="Google Shape;626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7" name="Google Shape;627;p4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9" name="Google Shape;629;p4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0" name="Google Shape;630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1" name="Google Shape;631;p4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2" name="Google Shape;632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3" name="Google Shape;633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34" name="Google Shape;634;p4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6" name="Google Shape;636;p4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7" name="Google Shape;637;p4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8" name="Google Shape;638;p4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9" name="Google Shape;639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0" name="Google Shape;640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1" name="Google Shape;641;p4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3" name="Google Shape;643;p4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44" name="Google Shape;644;p4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5" name="Google Shape;645;p4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46" name="Google Shape;646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7" name="Google Shape;647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8" name="Google Shape;648;p4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649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0" name="Google Shape;650;p4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1" name="Google Shape;651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2" name="Google Shape;652;p4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53" name="Google Shape;653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54" name="Google Shape;654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5" name="Google Shape;655;p4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56" name="Google Shape;656;p4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657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8" name="Google Shape;658;p4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9" name="Google Shape;659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0" name="Google Shape;660;p4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1" name="Google Shape;661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62" name="Google Shape;662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63" name="Google Shape;663;p4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64" name="Google Shape;664;p4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6" name="Google Shape;666;p5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5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8" name="Google Shape;668;p5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9" name="Google Shape;669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70" name="Google Shape;670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1" name="Google Shape;671;p5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72" name="Google Shape;672;p5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4" name="Google Shape;674;p5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75" name="Google Shape;675;p5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6" name="Google Shape;676;p5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77" name="Google Shape;677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78" name="Google Shape;678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9" name="Google Shape;679;p5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80" name="Google Shape;680;p5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68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2" name="Google Shape;682;p5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83" name="Google Shape;683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4" name="Google Shape;684;p5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85" name="Google Shape;685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86" name="Google Shape;686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7" name="Google Shape;687;p5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88" name="Google Shape;688;p5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0" name="Google Shape;690;p5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1" name="Google Shape;691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2" name="Google Shape;692;p5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93" name="Google Shape;693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94" name="Google Shape;694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95" name="Google Shape;695;p5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96" name="Google Shape;696;p5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8" name="Google Shape;698;p5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9" name="Google Shape;699;p5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0" name="Google Shape;700;p5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1" name="Google Shape;701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02" name="Google Shape;702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03" name="Google Shape;703;p5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04" name="Google Shape;704;p5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705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" name="Google Shape;706;p5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07" name="Google Shape;707;p5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8" name="Google Shape;708;p5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9" name="Google Shape;709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10" name="Google Shape;710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11" name="Google Shape;711;p5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2" name="Google Shape;712;p5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_1">
    <p:spTree>
      <p:nvGrpSpPr>
        <p:cNvPr id="713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56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15" name="Google Shape;715;p5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16" name="Google Shape;716;p56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17" name="Google Shape;717;p5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8" name="Google Shape;718;p56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719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57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21" name="Google Shape;721;p5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2" name="Google Shape;722;p57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23" name="Google Shape;723;p5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4" name="Google Shape;724;p57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3 Projectable quiz" showMasterSp="0">
  <p:cSld name="Title Slide 3_1">
    <p:bg>
      <p:bgPr>
        <a:solidFill>
          <a:schemeClr val="lt1"/>
        </a:solidFill>
      </p:bgPr>
    </p:bg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p58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p59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0" name="Google Shape;730;p59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1" name="Google Shape;731;p59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2" name="Google Shape;732;p59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3" name="Google Shape;733;p59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4" name="Google Shape;734;p59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5" name="Google Shape;735;p59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6" name="Google Shape;736;p59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7" name="Google Shape;737;p59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738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9" name="Google Shape;739;p6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740" name="Google Shape;740;p60"/>
          <p:cNvSpPr txBox="1"/>
          <p:nvPr>
            <p:ph idx="1" type="subTitle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6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35.xml"/><Relationship Id="rId37" Type="http://schemas.openxmlformats.org/officeDocument/2006/relationships/slideLayout" Target="../slideLayouts/slideLayout36.xml"/><Relationship Id="rId38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38.xml"/><Relationship Id="rId40" Type="http://schemas.openxmlformats.org/officeDocument/2006/relationships/slideLayout" Target="../slideLayouts/slideLayout39.xml"/><Relationship Id="rId41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43.xml"/><Relationship Id="rId45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45.xml"/><Relationship Id="rId47" Type="http://schemas.openxmlformats.org/officeDocument/2006/relationships/slideLayout" Target="../slideLayouts/slideLayout46.xml"/><Relationship Id="rId48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8.xml"/><Relationship Id="rId50" Type="http://schemas.openxmlformats.org/officeDocument/2006/relationships/slideLayout" Target="../slideLayouts/slideLayout49.xml"/><Relationship Id="rId51" Type="http://schemas.openxmlformats.org/officeDocument/2006/relationships/slideLayout" Target="../slideLayouts/slideLayout50.xml"/><Relationship Id="rId52" Type="http://schemas.openxmlformats.org/officeDocument/2006/relationships/slideLayout" Target="../slideLayouts/slideLayout51.xml"/><Relationship Id="rId53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53.xml"/><Relationship Id="rId55" Type="http://schemas.openxmlformats.org/officeDocument/2006/relationships/slideLayout" Target="../slideLayouts/slideLayout54.xml"/><Relationship Id="rId56" Type="http://schemas.openxmlformats.org/officeDocument/2006/relationships/slideLayout" Target="../slideLayouts/slideLayout55.xml"/><Relationship Id="rId57" Type="http://schemas.openxmlformats.org/officeDocument/2006/relationships/slideLayout" Target="../slideLayouts/slideLayout56.xml"/><Relationship Id="rId58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58.xml"/><Relationship Id="rId60" Type="http://schemas.openxmlformats.org/officeDocument/2006/relationships/slideLayout" Target="../slideLayouts/slideLayout59.xml"/><Relationship Id="rId61" Type="http://schemas.openxmlformats.org/officeDocument/2006/relationships/slideLayout" Target="../slideLayouts/slideLayout60.xml"/><Relationship Id="rId6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  <p:sldLayoutId id="2147483673" r:id="rId27"/>
    <p:sldLayoutId id="2147483674" r:id="rId28"/>
    <p:sldLayoutId id="2147483675" r:id="rId29"/>
    <p:sldLayoutId id="2147483676" r:id="rId30"/>
    <p:sldLayoutId id="2147483677" r:id="rId31"/>
    <p:sldLayoutId id="2147483678" r:id="rId32"/>
    <p:sldLayoutId id="2147483679" r:id="rId33"/>
    <p:sldLayoutId id="2147483680" r:id="rId34"/>
    <p:sldLayoutId id="2147483681" r:id="rId35"/>
    <p:sldLayoutId id="2147483682" r:id="rId36"/>
    <p:sldLayoutId id="2147483683" r:id="rId37"/>
    <p:sldLayoutId id="2147483684" r:id="rId38"/>
    <p:sldLayoutId id="2147483685" r:id="rId39"/>
    <p:sldLayoutId id="2147483686" r:id="rId40"/>
    <p:sldLayoutId id="2147483687" r:id="rId41"/>
    <p:sldLayoutId id="2147483688" r:id="rId42"/>
    <p:sldLayoutId id="2147483689" r:id="rId43"/>
    <p:sldLayoutId id="2147483690" r:id="rId44"/>
    <p:sldLayoutId id="2147483691" r:id="rId45"/>
    <p:sldLayoutId id="2147483692" r:id="rId46"/>
    <p:sldLayoutId id="2147483693" r:id="rId47"/>
    <p:sldLayoutId id="2147483694" r:id="rId48"/>
    <p:sldLayoutId id="2147483695" r:id="rId49"/>
    <p:sldLayoutId id="2147483696" r:id="rId50"/>
    <p:sldLayoutId id="2147483697" r:id="rId51"/>
    <p:sldLayoutId id="2147483698" r:id="rId52"/>
    <p:sldLayoutId id="2147483699" r:id="rId53"/>
    <p:sldLayoutId id="2147483700" r:id="rId54"/>
    <p:sldLayoutId id="2147483701" r:id="rId55"/>
    <p:sldLayoutId id="2147483702" r:id="rId56"/>
    <p:sldLayoutId id="2147483703" r:id="rId57"/>
    <p:sldLayoutId id="2147483704" r:id="rId58"/>
    <p:sldLayoutId id="2147483705" r:id="rId59"/>
    <p:sldLayoutId id="2147483706" r:id="rId60"/>
    <p:sldLayoutId id="2147483707" r:id="rId6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0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1.png"/><Relationship Id="rId4" Type="http://schemas.openxmlformats.org/officeDocument/2006/relationships/image" Target="../media/image52.png"/><Relationship Id="rId5" Type="http://schemas.openxmlformats.org/officeDocument/2006/relationships/image" Target="../media/image53.png"/><Relationship Id="rId6" Type="http://schemas.openxmlformats.org/officeDocument/2006/relationships/image" Target="../media/image28.png"/><Relationship Id="rId7" Type="http://schemas.openxmlformats.org/officeDocument/2006/relationships/image" Target="../media/image31.png"/><Relationship Id="rId8" Type="http://schemas.openxmlformats.org/officeDocument/2006/relationships/image" Target="../media/image33.png"/><Relationship Id="rId9" Type="http://schemas.openxmlformats.org/officeDocument/2006/relationships/image" Target="../media/image4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1.png"/><Relationship Id="rId4" Type="http://schemas.openxmlformats.org/officeDocument/2006/relationships/image" Target="../media/image52.png"/><Relationship Id="rId5" Type="http://schemas.openxmlformats.org/officeDocument/2006/relationships/image" Target="../media/image53.png"/><Relationship Id="rId6" Type="http://schemas.openxmlformats.org/officeDocument/2006/relationships/image" Target="../media/image54.png"/><Relationship Id="rId7" Type="http://schemas.openxmlformats.org/officeDocument/2006/relationships/image" Target="../media/image28.png"/><Relationship Id="rId8" Type="http://schemas.openxmlformats.org/officeDocument/2006/relationships/image" Target="../media/image31.png"/><Relationship Id="rId9" Type="http://schemas.openxmlformats.org/officeDocument/2006/relationships/image" Target="../media/image33.png"/><Relationship Id="rId10" Type="http://schemas.openxmlformats.org/officeDocument/2006/relationships/image" Target="../media/image4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2.png"/><Relationship Id="rId4" Type="http://schemas.openxmlformats.org/officeDocument/2006/relationships/image" Target="../media/image51.png"/><Relationship Id="rId5" Type="http://schemas.openxmlformats.org/officeDocument/2006/relationships/image" Target="../media/image53.png"/><Relationship Id="rId6" Type="http://schemas.openxmlformats.org/officeDocument/2006/relationships/image" Target="../media/image28.png"/><Relationship Id="rId7" Type="http://schemas.openxmlformats.org/officeDocument/2006/relationships/image" Target="../media/image31.png"/><Relationship Id="rId8" Type="http://schemas.openxmlformats.org/officeDocument/2006/relationships/image" Target="../media/image33.png"/><Relationship Id="rId9" Type="http://schemas.openxmlformats.org/officeDocument/2006/relationships/image" Target="../media/image4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4.png"/><Relationship Id="rId4" Type="http://schemas.openxmlformats.org/officeDocument/2006/relationships/image" Target="../media/image58.png"/><Relationship Id="rId5" Type="http://schemas.openxmlformats.org/officeDocument/2006/relationships/image" Target="../media/image5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3.png"/><Relationship Id="rId4" Type="http://schemas.openxmlformats.org/officeDocument/2006/relationships/image" Target="../media/image52.png"/><Relationship Id="rId5" Type="http://schemas.openxmlformats.org/officeDocument/2006/relationships/image" Target="../media/image56.png"/><Relationship Id="rId6" Type="http://schemas.openxmlformats.org/officeDocument/2006/relationships/image" Target="../media/image31.png"/><Relationship Id="rId7" Type="http://schemas.openxmlformats.org/officeDocument/2006/relationships/image" Target="../media/image32.png"/><Relationship Id="rId8" Type="http://schemas.openxmlformats.org/officeDocument/2006/relationships/image" Target="../media/image46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5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1.png"/><Relationship Id="rId4" Type="http://schemas.openxmlformats.org/officeDocument/2006/relationships/image" Target="../media/image55.png"/><Relationship Id="rId5" Type="http://schemas.openxmlformats.org/officeDocument/2006/relationships/image" Target="../media/image47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4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3.png"/><Relationship Id="rId4" Type="http://schemas.openxmlformats.org/officeDocument/2006/relationships/image" Target="../media/image62.png"/><Relationship Id="rId5" Type="http://schemas.openxmlformats.org/officeDocument/2006/relationships/image" Target="../media/image65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6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4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3.png"/><Relationship Id="rId4" Type="http://schemas.openxmlformats.org/officeDocument/2006/relationships/image" Target="../media/image62.png"/><Relationship Id="rId5" Type="http://schemas.openxmlformats.org/officeDocument/2006/relationships/image" Target="../media/image65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6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0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2.png"/><Relationship Id="rId4" Type="http://schemas.openxmlformats.org/officeDocument/2006/relationships/image" Target="../media/image83.png"/><Relationship Id="rId5" Type="http://schemas.openxmlformats.org/officeDocument/2006/relationships/image" Target="../media/image56.png"/><Relationship Id="rId6" Type="http://schemas.openxmlformats.org/officeDocument/2006/relationships/image" Target="../media/image32.png"/><Relationship Id="rId7" Type="http://schemas.openxmlformats.org/officeDocument/2006/relationships/image" Target="../media/image46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67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67.png"/><Relationship Id="rId4" Type="http://schemas.openxmlformats.org/officeDocument/2006/relationships/image" Target="../media/image52.png"/><Relationship Id="rId5" Type="http://schemas.openxmlformats.org/officeDocument/2006/relationships/image" Target="../media/image56.png"/><Relationship Id="rId6" Type="http://schemas.openxmlformats.org/officeDocument/2006/relationships/image" Target="../media/image32.png"/><Relationship Id="rId7" Type="http://schemas.openxmlformats.org/officeDocument/2006/relationships/image" Target="../media/image46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68.png"/><Relationship Id="rId4" Type="http://schemas.openxmlformats.org/officeDocument/2006/relationships/image" Target="../media/image70.png"/><Relationship Id="rId5" Type="http://schemas.openxmlformats.org/officeDocument/2006/relationships/image" Target="../media/image71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73.png"/><Relationship Id="rId4" Type="http://schemas.openxmlformats.org/officeDocument/2006/relationships/image" Target="../media/image74.png"/><Relationship Id="rId5" Type="http://schemas.openxmlformats.org/officeDocument/2006/relationships/image" Target="../media/image77.png"/><Relationship Id="rId6" Type="http://schemas.openxmlformats.org/officeDocument/2006/relationships/image" Target="../media/image72.png"/><Relationship Id="rId7" Type="http://schemas.openxmlformats.org/officeDocument/2006/relationships/image" Target="../media/image59.png"/><Relationship Id="rId8" Type="http://schemas.openxmlformats.org/officeDocument/2006/relationships/image" Target="../media/image31.png"/><Relationship Id="rId9" Type="http://schemas.openxmlformats.org/officeDocument/2006/relationships/image" Target="../media/image32.png"/><Relationship Id="rId10" Type="http://schemas.openxmlformats.org/officeDocument/2006/relationships/image" Target="../media/image41.png"/><Relationship Id="rId11" Type="http://schemas.openxmlformats.org/officeDocument/2006/relationships/image" Target="../media/image46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74.png"/><Relationship Id="rId4" Type="http://schemas.openxmlformats.org/officeDocument/2006/relationships/image" Target="../media/image77.png"/><Relationship Id="rId5" Type="http://schemas.openxmlformats.org/officeDocument/2006/relationships/image" Target="../media/image31.png"/><Relationship Id="rId6" Type="http://schemas.openxmlformats.org/officeDocument/2006/relationships/image" Target="../media/image41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76.png"/><Relationship Id="rId4" Type="http://schemas.openxmlformats.org/officeDocument/2006/relationships/image" Target="../media/image78.png"/><Relationship Id="rId5" Type="http://schemas.openxmlformats.org/officeDocument/2006/relationships/image" Target="../media/image75.png"/><Relationship Id="rId6" Type="http://schemas.openxmlformats.org/officeDocument/2006/relationships/image" Target="../media/image81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76.png"/><Relationship Id="rId4" Type="http://schemas.openxmlformats.org/officeDocument/2006/relationships/image" Target="../media/image75.png"/><Relationship Id="rId5" Type="http://schemas.openxmlformats.org/officeDocument/2006/relationships/image" Target="../media/image79.png"/><Relationship Id="rId6" Type="http://schemas.openxmlformats.org/officeDocument/2006/relationships/image" Target="../media/image80.png"/><Relationship Id="rId7" Type="http://schemas.openxmlformats.org/officeDocument/2006/relationships/image" Target="../media/image82.png"/><Relationship Id="rId8" Type="http://schemas.openxmlformats.org/officeDocument/2006/relationships/image" Target="../media/image84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67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86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67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86.pn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4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6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62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Sifooyin joomatari (Geometrical properties): isku ekaansho (similarity) iyo aragtida Batagooras (Pythagoras’ theorem)</a:t>
            </a:r>
            <a:endParaRPr/>
          </a:p>
        </p:txBody>
      </p:sp>
      <p:sp>
        <p:nvSpPr>
          <p:cNvPr id="748" name="Google Shape;748;p62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Dhererka hypotenuse-ka (Length of the hypotenuse)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752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p63"/>
          <p:cNvSpPr txBox="1"/>
          <p:nvPr/>
        </p:nvSpPr>
        <p:spPr>
          <a:xfrm>
            <a:off x="5655175" y="953025"/>
            <a:ext cx="1928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Sida loo isticmaalo darasyada Oak (Oak lessons)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7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Google Shape;758;p64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Waxaan isticmaali karaa aragtida Batagooras (Pythagoras’ theorem) si aan u helo dhererka hypotenuse-ka.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2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p65"/>
          <p:cNvSpPr txBox="1"/>
          <p:nvPr>
            <p:ph idx="4" type="subTitle"/>
          </p:nvPr>
        </p:nvSpPr>
        <p:spPr>
          <a:xfrm>
            <a:off x="324000" y="1402888"/>
            <a:ext cx="8496000" cy="59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Hypotenuse-ku waa dhinaca saddexagalka qumman (right-angled triangle) ee ka soo horjeeda xagasha qumman (right-angle).</a:t>
            </a:r>
            <a:endParaRPr/>
          </a:p>
        </p:txBody>
      </p:sp>
      <p:sp>
        <p:nvSpPr>
          <p:cNvPr id="764" name="Google Shape;764;p65"/>
          <p:cNvSpPr txBox="1"/>
          <p:nvPr>
            <p:ph idx="2" type="subTitle"/>
          </p:nvPr>
        </p:nvSpPr>
        <p:spPr>
          <a:xfrm>
            <a:off x="324000" y="810000"/>
            <a:ext cx="84960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Saddexagalka qumman (right-angled triangle) wuxuu leeyahay hal xagal gudaha ah oo 90° ah.</a:t>
            </a:r>
            <a:endParaRPr/>
          </a:p>
        </p:txBody>
      </p:sp>
      <p:sp>
        <p:nvSpPr>
          <p:cNvPr id="765" name="Google Shape;765;p65"/>
          <p:cNvSpPr txBox="1"/>
          <p:nvPr>
            <p:ph idx="6" type="subTitle"/>
          </p:nvPr>
        </p:nvSpPr>
        <p:spPr>
          <a:xfrm>
            <a:off x="324000" y="2257793"/>
            <a:ext cx="8496000" cy="914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Aragtida Batagooras (Pythagoras’ theorem) waxay tusinaysaa in wadarta labajibbaaranayaasha (squares) labada dhinac ee gaagaaban ee saddexagalka qumman ay la mid tahay labajibbaaranaha dhinaca ugu dheer (hypotenuse-ka).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p66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Labajibbaaranayaal (Squares) ka soo baxa dhinacyada saddexagalka</a:t>
            </a:r>
            <a:endParaRPr/>
          </a:p>
        </p:txBody>
      </p:sp>
      <p:sp>
        <p:nvSpPr>
          <p:cNvPr id="771" name="Google Shape;771;p66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Aragtida Batagooras (Pythagoras’ theorem) si loo helo hypotenuse-ka</a:t>
            </a:r>
            <a:endParaRPr/>
          </a:p>
        </p:txBody>
      </p:sp>
      <p:sp>
        <p:nvSpPr>
          <p:cNvPr id="772" name="Google Shape;772;p66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Dhererka hypotenuse-ka (Length of the hypotenuse)</a:t>
            </a:r>
            <a:endParaRPr/>
          </a:p>
        </p:txBody>
      </p:sp>
      <p:pic>
        <p:nvPicPr>
          <p:cNvPr id="773" name="Google Shape;773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0985" y="2053190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Google Shape;778;p67"/>
          <p:cNvSpPr/>
          <p:nvPr/>
        </p:nvSpPr>
        <p:spPr>
          <a:xfrm>
            <a:off x="5107536" y="2119784"/>
            <a:ext cx="1137600" cy="1137600"/>
          </a:xfrm>
          <a:prstGeom prst="rect">
            <a:avLst/>
          </a:prstGeom>
          <a:solidFill>
            <a:srgbClr val="DACEF4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79" name="Google Shape;779;p67"/>
          <p:cNvSpPr/>
          <p:nvPr/>
        </p:nvSpPr>
        <p:spPr>
          <a:xfrm>
            <a:off x="7382786" y="2915109"/>
            <a:ext cx="1393200" cy="1393200"/>
          </a:xfrm>
          <a:prstGeom prst="rect">
            <a:avLst/>
          </a:prstGeom>
          <a:solidFill>
            <a:srgbClr val="DACEF4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80" name="Google Shape;780;p67"/>
          <p:cNvSpPr/>
          <p:nvPr/>
        </p:nvSpPr>
        <p:spPr>
          <a:xfrm>
            <a:off x="6814673" y="809996"/>
            <a:ext cx="1800000" cy="1800000"/>
          </a:xfrm>
          <a:prstGeom prst="rect">
            <a:avLst/>
          </a:prstGeom>
          <a:solidFill>
            <a:srgbClr val="DACEF4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81" name="Google Shape;781;p6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Labajibbaaranayaal (Squares) ka soo baxa dhinacyada saddexagalka</a:t>
            </a:r>
            <a:endParaRPr/>
          </a:p>
        </p:txBody>
      </p:sp>
      <p:pic>
        <p:nvPicPr>
          <p:cNvPr id="782" name="Google Shape;782;p6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12675" y="1474300"/>
            <a:ext cx="584975" cy="1104551"/>
          </a:xfrm>
          <a:prstGeom prst="rect">
            <a:avLst/>
          </a:prstGeom>
          <a:noFill/>
          <a:ln>
            <a:noFill/>
          </a:ln>
        </p:spPr>
      </p:pic>
      <p:sp>
        <p:nvSpPr>
          <p:cNvPr id="783" name="Google Shape;783;p67"/>
          <p:cNvSpPr txBox="1"/>
          <p:nvPr/>
        </p:nvSpPr>
        <p:spPr>
          <a:xfrm>
            <a:off x="262513" y="2532210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Caasha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84" name="Google Shape;784;p67"/>
          <p:cNvPicPr preferRelativeResize="0"/>
          <p:nvPr/>
        </p:nvPicPr>
        <p:blipFill rotWithShape="1">
          <a:blip r:embed="rId4">
            <a:alphaModFix/>
          </a:blip>
          <a:srcRect b="4760" l="40550" r="0" t="13015"/>
          <a:stretch/>
        </p:blipFill>
        <p:spPr>
          <a:xfrm>
            <a:off x="871105" y="613560"/>
            <a:ext cx="3091999" cy="1530774"/>
          </a:xfrm>
          <a:prstGeom prst="rect">
            <a:avLst/>
          </a:prstGeom>
          <a:noFill/>
          <a:ln>
            <a:noFill/>
          </a:ln>
        </p:spPr>
      </p:pic>
      <p:sp>
        <p:nvSpPr>
          <p:cNvPr id="785" name="Google Shape;785;p67"/>
          <p:cNvSpPr txBox="1"/>
          <p:nvPr/>
        </p:nvSpPr>
        <p:spPr>
          <a:xfrm>
            <a:off x="1120045" y="720823"/>
            <a:ext cx="28254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Waxaan xusuustaa inaad ku biiri karto saddex labajibbaaranayaal (squares) meelaha ay isku xirtaan si aad u abuurto saddexagal.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786" name="Google Shape;786;p67"/>
          <p:cNvGrpSpPr/>
          <p:nvPr/>
        </p:nvGrpSpPr>
        <p:grpSpPr>
          <a:xfrm>
            <a:off x="295488" y="2845700"/>
            <a:ext cx="3362614" cy="1776100"/>
            <a:chOff x="295488" y="2845700"/>
            <a:chExt cx="3362614" cy="1776100"/>
          </a:xfrm>
        </p:grpSpPr>
        <p:pic>
          <p:nvPicPr>
            <p:cNvPr id="787" name="Google Shape;787;p67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 flipH="1">
              <a:off x="412675" y="3508199"/>
              <a:ext cx="650925" cy="8393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88" name="Google Shape;788;p67"/>
            <p:cNvSpPr txBox="1"/>
            <p:nvPr/>
          </p:nvSpPr>
          <p:spPr>
            <a:xfrm>
              <a:off x="295488" y="4308300"/>
              <a:ext cx="885300" cy="313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none" tIns="0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>
                  <a:latin typeface="Lexend"/>
                  <a:ea typeface="Lexend"/>
                  <a:cs typeface="Lexend"/>
                  <a:sym typeface="Lexend"/>
                </a:rPr>
                <a:t>Cali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789" name="Google Shape;789;p67"/>
            <p:cNvPicPr preferRelativeResize="0"/>
            <p:nvPr/>
          </p:nvPicPr>
          <p:blipFill rotWithShape="1">
            <a:blip r:embed="rId4">
              <a:alphaModFix/>
            </a:blip>
            <a:srcRect b="4760" l="40550" r="0" t="13015"/>
            <a:stretch/>
          </p:blipFill>
          <p:spPr>
            <a:xfrm>
              <a:off x="937625" y="2845700"/>
              <a:ext cx="2720476" cy="12639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90" name="Google Shape;790;p67"/>
            <p:cNvSpPr txBox="1"/>
            <p:nvPr/>
          </p:nvSpPr>
          <p:spPr>
            <a:xfrm>
              <a:off x="1156653" y="2963825"/>
              <a:ext cx="2485800" cy="831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100">
                  <a:latin typeface="Lexend"/>
                  <a:ea typeface="Lexend"/>
                  <a:cs typeface="Lexend"/>
                  <a:sym typeface="Lexend"/>
                </a:rPr>
                <a:t>Taasi waa fiican tahay, laakiin maxay kani u sameeyay saddexagal qumman (right-angled triangle)?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91" name="Google Shape;791;p67"/>
          <p:cNvGrpSpPr/>
          <p:nvPr/>
        </p:nvGrpSpPr>
        <p:grpSpPr>
          <a:xfrm>
            <a:off x="4892928" y="686450"/>
            <a:ext cx="4004362" cy="4076200"/>
            <a:chOff x="4892975" y="678497"/>
            <a:chExt cx="3927000" cy="4076200"/>
          </a:xfrm>
        </p:grpSpPr>
        <p:sp>
          <p:nvSpPr>
            <p:cNvPr id="792" name="Google Shape;792;p67"/>
            <p:cNvSpPr/>
            <p:nvPr/>
          </p:nvSpPr>
          <p:spPr>
            <a:xfrm>
              <a:off x="4892975" y="678497"/>
              <a:ext cx="3927000" cy="37224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793" name="Google Shape;793;p67"/>
            <p:cNvSpPr/>
            <p:nvPr/>
          </p:nvSpPr>
          <p:spPr>
            <a:xfrm>
              <a:off x="5613575" y="1310397"/>
              <a:ext cx="2485800" cy="3444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794" name="Google Shape;794;p67"/>
          <p:cNvSpPr/>
          <p:nvPr/>
        </p:nvSpPr>
        <p:spPr>
          <a:xfrm rot="10800000">
            <a:off x="6245124" y="2936676"/>
            <a:ext cx="320700" cy="320700"/>
          </a:xfrm>
          <a:prstGeom prst="rect">
            <a:avLst/>
          </a:prstGeom>
          <a:solidFill>
            <a:srgbClr val="EBEDFE"/>
          </a:solidFill>
          <a:ln cap="flat" cmpd="sng" w="19050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5" name="Google Shape;795;p67"/>
          <p:cNvSpPr/>
          <p:nvPr/>
        </p:nvSpPr>
        <p:spPr>
          <a:xfrm>
            <a:off x="5107532" y="2119780"/>
            <a:ext cx="1137600" cy="1137600"/>
          </a:xfrm>
          <a:prstGeom prst="rect">
            <a:avLst/>
          </a:prstGeom>
          <a:solidFill>
            <a:srgbClr val="DACEF4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6" name="Google Shape;796;p67"/>
          <p:cNvSpPr/>
          <p:nvPr/>
        </p:nvSpPr>
        <p:spPr>
          <a:xfrm>
            <a:off x="6245132" y="3257380"/>
            <a:ext cx="1393200" cy="1393200"/>
          </a:xfrm>
          <a:prstGeom prst="rect">
            <a:avLst/>
          </a:prstGeom>
          <a:solidFill>
            <a:srgbClr val="DACEF4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7" name="Google Shape;797;p67"/>
          <p:cNvSpPr/>
          <p:nvPr/>
        </p:nvSpPr>
        <p:spPr>
          <a:xfrm rot="2351801">
            <a:off x="6609645" y="1086891"/>
            <a:ext cx="1800044" cy="1800044"/>
          </a:xfrm>
          <a:prstGeom prst="rect">
            <a:avLst/>
          </a:prstGeom>
          <a:solidFill>
            <a:srgbClr val="DACEF4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p68"/>
          <p:cNvSpPr/>
          <p:nvPr/>
        </p:nvSpPr>
        <p:spPr>
          <a:xfrm rot="2351801">
            <a:off x="6609645" y="1086891"/>
            <a:ext cx="1800044" cy="1800044"/>
          </a:xfrm>
          <a:prstGeom prst="rect">
            <a:avLst/>
          </a:prstGeom>
          <a:solidFill>
            <a:srgbClr val="DACEF4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803" name="Google Shape;803;p68"/>
          <p:cNvCxnSpPr/>
          <p:nvPr/>
        </p:nvCxnSpPr>
        <p:spPr>
          <a:xfrm rot="7765091">
            <a:off x="5802107" y="1341134"/>
            <a:ext cx="1840700" cy="0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804" name="Google Shape;804;p68"/>
          <p:cNvSpPr txBox="1"/>
          <p:nvPr/>
        </p:nvSpPr>
        <p:spPr>
          <a:xfrm>
            <a:off x="6984366" y="1648086"/>
            <a:ext cx="1050600" cy="67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10 + 15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cm²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5" name="Google Shape;805;p68"/>
          <p:cNvSpPr txBox="1"/>
          <p:nvPr/>
        </p:nvSpPr>
        <p:spPr>
          <a:xfrm>
            <a:off x="6984366" y="1648086"/>
            <a:ext cx="1050600" cy="677700"/>
          </a:xfrm>
          <a:prstGeom prst="rect">
            <a:avLst/>
          </a:prstGeom>
          <a:solidFill>
            <a:srgbClr val="DACEF4"/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25 cm²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6" name="Google Shape;806;p68"/>
          <p:cNvSpPr/>
          <p:nvPr/>
        </p:nvSpPr>
        <p:spPr>
          <a:xfrm rot="10800000">
            <a:off x="6245124" y="2936676"/>
            <a:ext cx="320700" cy="320700"/>
          </a:xfrm>
          <a:prstGeom prst="rect">
            <a:avLst/>
          </a:prstGeom>
          <a:solidFill>
            <a:srgbClr val="EBEDFE"/>
          </a:solidFill>
          <a:ln cap="flat" cmpd="sng" w="19050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7" name="Google Shape;807;p6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Labajibbaaranayaal (Squares) ka soo baxa dhinacyada saddexagalka</a:t>
            </a:r>
            <a:endParaRPr/>
          </a:p>
        </p:txBody>
      </p:sp>
      <p:pic>
        <p:nvPicPr>
          <p:cNvPr id="808" name="Google Shape;808;p6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12675" y="1474300"/>
            <a:ext cx="584975" cy="1104551"/>
          </a:xfrm>
          <a:prstGeom prst="rect">
            <a:avLst/>
          </a:prstGeom>
          <a:noFill/>
          <a:ln>
            <a:noFill/>
          </a:ln>
        </p:spPr>
      </p:pic>
      <p:sp>
        <p:nvSpPr>
          <p:cNvPr id="809" name="Google Shape;809;p68"/>
          <p:cNvSpPr/>
          <p:nvPr/>
        </p:nvSpPr>
        <p:spPr>
          <a:xfrm>
            <a:off x="5107532" y="2119780"/>
            <a:ext cx="1137600" cy="1137600"/>
          </a:xfrm>
          <a:prstGeom prst="rect">
            <a:avLst/>
          </a:prstGeom>
          <a:solidFill>
            <a:srgbClr val="DACEF4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0" name="Google Shape;810;p68"/>
          <p:cNvSpPr txBox="1"/>
          <p:nvPr/>
        </p:nvSpPr>
        <p:spPr>
          <a:xfrm>
            <a:off x="262513" y="2532210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Caasha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1" name="Google Shape;811;p68"/>
          <p:cNvSpPr/>
          <p:nvPr/>
        </p:nvSpPr>
        <p:spPr>
          <a:xfrm>
            <a:off x="6245132" y="3257380"/>
            <a:ext cx="1393200" cy="1393200"/>
          </a:xfrm>
          <a:prstGeom prst="rect">
            <a:avLst/>
          </a:prstGeom>
          <a:solidFill>
            <a:srgbClr val="DACEF4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12" name="Google Shape;812;p68"/>
          <p:cNvPicPr preferRelativeResize="0"/>
          <p:nvPr/>
        </p:nvPicPr>
        <p:blipFill rotWithShape="1">
          <a:blip r:embed="rId4">
            <a:alphaModFix/>
          </a:blip>
          <a:srcRect b="4760" l="40550" r="0" t="13015"/>
          <a:stretch/>
        </p:blipFill>
        <p:spPr>
          <a:xfrm>
            <a:off x="871105" y="613560"/>
            <a:ext cx="3091999" cy="1530774"/>
          </a:xfrm>
          <a:prstGeom prst="rect">
            <a:avLst/>
          </a:prstGeom>
          <a:noFill/>
          <a:ln>
            <a:noFill/>
          </a:ln>
        </p:spPr>
      </p:pic>
      <p:sp>
        <p:nvSpPr>
          <p:cNvPr id="813" name="Google Shape;813;p68"/>
          <p:cNvSpPr txBox="1"/>
          <p:nvPr/>
        </p:nvSpPr>
        <p:spPr>
          <a:xfrm>
            <a:off x="1120045" y="720823"/>
            <a:ext cx="28254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Bedka (areas) labada labajibbaaran ee yar waa inay la mid noqdaan bedka labajibbaaranaha ugu weyn.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14" name="Google Shape;814;p68"/>
          <p:cNvPicPr preferRelativeResize="0"/>
          <p:nvPr/>
        </p:nvPicPr>
        <p:blipFill rotWithShape="1">
          <a:blip r:embed="rId4">
            <a:alphaModFix/>
          </a:blip>
          <a:srcRect b="4760" l="40550" r="0" t="13015"/>
          <a:stretch/>
        </p:blipFill>
        <p:spPr>
          <a:xfrm>
            <a:off x="937625" y="2845700"/>
            <a:ext cx="2720476" cy="1263924"/>
          </a:xfrm>
          <a:prstGeom prst="rect">
            <a:avLst/>
          </a:prstGeom>
          <a:noFill/>
          <a:ln>
            <a:noFill/>
          </a:ln>
        </p:spPr>
      </p:pic>
      <p:sp>
        <p:nvSpPr>
          <p:cNvPr id="815" name="Google Shape;815;p68"/>
          <p:cNvSpPr txBox="1"/>
          <p:nvPr/>
        </p:nvSpPr>
        <p:spPr>
          <a:xfrm>
            <a:off x="1156653" y="2963825"/>
            <a:ext cx="24858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Taasi waa fiican tahay, laakiin maxay kani u sameeyay saddexagal qumman (right-angled triangle)?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6" name="Google Shape;816;p68"/>
          <p:cNvSpPr txBox="1"/>
          <p:nvPr/>
        </p:nvSpPr>
        <p:spPr>
          <a:xfrm>
            <a:off x="5151016" y="2349736"/>
            <a:ext cx="1050600" cy="67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10 cm²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7" name="Google Shape;817;p68"/>
          <p:cNvSpPr txBox="1"/>
          <p:nvPr/>
        </p:nvSpPr>
        <p:spPr>
          <a:xfrm>
            <a:off x="6416425" y="3698302"/>
            <a:ext cx="1050600" cy="58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15 cm²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18" name="Google Shape;818;p68"/>
          <p:cNvGrpSpPr/>
          <p:nvPr/>
        </p:nvGrpSpPr>
        <p:grpSpPr>
          <a:xfrm>
            <a:off x="952209" y="2805825"/>
            <a:ext cx="3153178" cy="1530900"/>
            <a:chOff x="952200" y="2805825"/>
            <a:chExt cx="3072075" cy="1530900"/>
          </a:xfrm>
        </p:grpSpPr>
        <p:sp>
          <p:nvSpPr>
            <p:cNvPr id="819" name="Google Shape;819;p68"/>
            <p:cNvSpPr/>
            <p:nvPr/>
          </p:nvSpPr>
          <p:spPr>
            <a:xfrm>
              <a:off x="999375" y="2805825"/>
              <a:ext cx="3024900" cy="1530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820" name="Google Shape;820;p68"/>
            <p:cNvGrpSpPr/>
            <p:nvPr/>
          </p:nvGrpSpPr>
          <p:grpSpPr>
            <a:xfrm>
              <a:off x="952200" y="2925795"/>
              <a:ext cx="2975749" cy="1263924"/>
              <a:chOff x="2739250" y="4210258"/>
              <a:chExt cx="2975749" cy="1263924"/>
            </a:xfrm>
          </p:grpSpPr>
          <p:sp>
            <p:nvSpPr>
              <p:cNvPr id="821" name="Google Shape;821;p68"/>
              <p:cNvSpPr txBox="1"/>
              <p:nvPr/>
            </p:nvSpPr>
            <p:spPr>
              <a:xfrm>
                <a:off x="2978830" y="4341900"/>
                <a:ext cx="2719200" cy="831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en-GB" sz="1000">
                    <a:latin typeface="Lexend"/>
                    <a:ea typeface="Lexend"/>
                    <a:cs typeface="Lexend"/>
                    <a:sym typeface="Lexend"/>
                  </a:rPr>
                  <a:t>Oh, waxaanan xididka laba jibaaran (square root) ka qaadan karnaa bedka (area) laba jibaaran (square) si aan u helno dhererkiisa!</a:t>
                </a:r>
                <a:r>
                  <a:rPr lang="en-GB" sz="1000">
                    <a:solidFill>
                      <a:schemeClr val="accent4"/>
                    </a:solidFill>
                    <a:latin typeface="Lexend"/>
                    <a:ea typeface="Lexend"/>
                    <a:cs typeface="Lexend"/>
                    <a:sym typeface="Lexend"/>
                  </a:rPr>
                  <a:t/>
                </a:r>
                <a:r>
                  <a:rPr lang="en-GB" sz="1000">
                    <a:latin typeface="Lexend"/>
                    <a:ea typeface="Lexend"/>
                    <a:cs typeface="Lexend"/>
                    <a:sym typeface="Lexend"/>
                  </a:rPr>
                  <a:t/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pic>
            <p:nvPicPr>
              <p:cNvPr id="822" name="Google Shape;822;p68"/>
              <p:cNvPicPr preferRelativeResize="0"/>
              <p:nvPr/>
            </p:nvPicPr>
            <p:blipFill rotWithShape="1">
              <a:blip r:embed="rId4">
                <a:alphaModFix/>
              </a:blip>
              <a:srcRect b="4760" l="40550" r="0" t="13015"/>
              <a:stretch/>
            </p:blipFill>
            <p:spPr>
              <a:xfrm>
                <a:off x="2739250" y="4210258"/>
                <a:ext cx="2975749" cy="126392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823" name="Google Shape;823;p6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flipH="1">
            <a:off x="412675" y="3508199"/>
            <a:ext cx="650925" cy="839350"/>
          </a:xfrm>
          <a:prstGeom prst="rect">
            <a:avLst/>
          </a:prstGeom>
          <a:noFill/>
          <a:ln>
            <a:noFill/>
          </a:ln>
        </p:spPr>
      </p:pic>
      <p:sp>
        <p:nvSpPr>
          <p:cNvPr id="824" name="Google Shape;824;p68"/>
          <p:cNvSpPr txBox="1"/>
          <p:nvPr/>
        </p:nvSpPr>
        <p:spPr>
          <a:xfrm>
            <a:off x="295488" y="4308300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Cali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5" name="Google Shape;825;p68"/>
          <p:cNvSpPr/>
          <p:nvPr/>
        </p:nvSpPr>
        <p:spPr>
          <a:xfrm>
            <a:off x="6245125" y="2120150"/>
            <a:ext cx="1393200" cy="1137600"/>
          </a:xfrm>
          <a:prstGeom prst="rtTriangl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26" name="Google Shape;826;p6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78950" y="1039246"/>
            <a:ext cx="885300" cy="471367"/>
          </a:xfrm>
          <a:prstGeom prst="rect">
            <a:avLst/>
          </a:prstGeom>
          <a:noFill/>
          <a:ln>
            <a:noFill/>
          </a:ln>
        </p:spPr>
      </p:pic>
      <p:sp>
        <p:nvSpPr>
          <p:cNvPr id="827" name="Google Shape;827;p68"/>
          <p:cNvSpPr txBox="1"/>
          <p:nvPr/>
        </p:nvSpPr>
        <p:spPr>
          <a:xfrm rot="37514">
            <a:off x="5728372" y="1044200"/>
            <a:ext cx="907254" cy="313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marR="0" rtl="0" algn="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2" name="Google Shape;832;p69"/>
          <p:cNvGrpSpPr/>
          <p:nvPr/>
        </p:nvGrpSpPr>
        <p:grpSpPr>
          <a:xfrm>
            <a:off x="891038" y="2742513"/>
            <a:ext cx="3687532" cy="1470300"/>
            <a:chOff x="4249875" y="3751550"/>
            <a:chExt cx="3687532" cy="1470300"/>
          </a:xfrm>
        </p:grpSpPr>
        <p:sp>
          <p:nvSpPr>
            <p:cNvPr id="833" name="Google Shape;833;p69"/>
            <p:cNvSpPr/>
            <p:nvPr/>
          </p:nvSpPr>
          <p:spPr>
            <a:xfrm>
              <a:off x="4306507" y="3751550"/>
              <a:ext cx="3630900" cy="1470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834" name="Google Shape;834;p69"/>
            <p:cNvPicPr preferRelativeResize="0"/>
            <p:nvPr/>
          </p:nvPicPr>
          <p:blipFill rotWithShape="1">
            <a:blip r:embed="rId3">
              <a:alphaModFix/>
            </a:blip>
            <a:srcRect b="4760" l="40550" r="0" t="13015"/>
            <a:stretch/>
          </p:blipFill>
          <p:spPr>
            <a:xfrm>
              <a:off x="4249875" y="3879767"/>
              <a:ext cx="3572306" cy="12140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35" name="Google Shape;835;p69"/>
            <p:cNvSpPr txBox="1"/>
            <p:nvPr/>
          </p:nvSpPr>
          <p:spPr>
            <a:xfrm>
              <a:off x="4537484" y="3993228"/>
              <a:ext cx="3264000" cy="831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Dhinaca ugu dheer saddex-xagalka (triangle)?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Waxaan u malaynayaa in taasi loo yaqaan hypotenuse (hypotenuse).</a:t>
              </a:r>
              <a:r>
                <a:rPr lang="en-GB" sz="1000">
                  <a:solidFill>
                    <a:schemeClr val="accent4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836" name="Google Shape;836;p69"/>
          <p:cNvPicPr preferRelativeResize="0"/>
          <p:nvPr/>
        </p:nvPicPr>
        <p:blipFill rotWithShape="1">
          <a:blip r:embed="rId3">
            <a:alphaModFix/>
          </a:blip>
          <a:srcRect b="4760" l="40550" r="0" t="13015"/>
          <a:stretch/>
        </p:blipFill>
        <p:spPr>
          <a:xfrm>
            <a:off x="871100" y="880400"/>
            <a:ext cx="3583524" cy="1137615"/>
          </a:xfrm>
          <a:prstGeom prst="rect">
            <a:avLst/>
          </a:prstGeom>
          <a:noFill/>
          <a:ln>
            <a:noFill/>
          </a:ln>
        </p:spPr>
      </p:pic>
      <p:sp>
        <p:nvSpPr>
          <p:cNvPr id="837" name="Google Shape;837;p69"/>
          <p:cNvSpPr txBox="1"/>
          <p:nvPr/>
        </p:nvSpPr>
        <p:spPr>
          <a:xfrm>
            <a:off x="1159613" y="959345"/>
            <a:ext cx="32748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Taas macneheedu waa in 5 cm uu sidoo kale yahay dhererka dhinaca ugu dheer ee saddex-xagalkaas (triangle).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38" name="Google Shape;838;p69"/>
          <p:cNvGrpSpPr/>
          <p:nvPr/>
        </p:nvGrpSpPr>
        <p:grpSpPr>
          <a:xfrm>
            <a:off x="6243367" y="720613"/>
            <a:ext cx="2532600" cy="2532600"/>
            <a:chOff x="6243367" y="720613"/>
            <a:chExt cx="2532600" cy="2532600"/>
          </a:xfrm>
        </p:grpSpPr>
        <p:sp>
          <p:nvSpPr>
            <p:cNvPr id="839" name="Google Shape;839;p69"/>
            <p:cNvSpPr/>
            <p:nvPr/>
          </p:nvSpPr>
          <p:spPr>
            <a:xfrm rot="2351801">
              <a:off x="6609645" y="1086891"/>
              <a:ext cx="1800044" cy="1800044"/>
            </a:xfrm>
            <a:prstGeom prst="rect">
              <a:avLst/>
            </a:prstGeom>
            <a:solidFill>
              <a:srgbClr val="DACEF4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40" name="Google Shape;840;p69"/>
            <p:cNvSpPr txBox="1"/>
            <p:nvPr/>
          </p:nvSpPr>
          <p:spPr>
            <a:xfrm>
              <a:off x="6984366" y="1419486"/>
              <a:ext cx="1050600" cy="677700"/>
            </a:xfrm>
            <a:prstGeom prst="rect">
              <a:avLst/>
            </a:prstGeom>
            <a:solidFill>
              <a:srgbClr val="DACEF4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25 cm²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841" name="Google Shape;841;p69"/>
          <p:cNvSpPr/>
          <p:nvPr/>
        </p:nvSpPr>
        <p:spPr>
          <a:xfrm rot="10800000">
            <a:off x="6245124" y="2936676"/>
            <a:ext cx="320700" cy="320700"/>
          </a:xfrm>
          <a:prstGeom prst="rect">
            <a:avLst/>
          </a:prstGeom>
          <a:solidFill>
            <a:srgbClr val="EBEDFE"/>
          </a:solidFill>
          <a:ln cap="flat" cmpd="sng" w="19050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2" name="Google Shape;842;p6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Laba jibaarannada (Squares) ka yimid dhinacyada saddex-xagalka (triangle)</a:t>
            </a:r>
            <a:endParaRPr/>
          </a:p>
        </p:txBody>
      </p:sp>
      <p:sp>
        <p:nvSpPr>
          <p:cNvPr id="843" name="Google Shape;843;p69"/>
          <p:cNvSpPr/>
          <p:nvPr/>
        </p:nvSpPr>
        <p:spPr>
          <a:xfrm>
            <a:off x="6245125" y="2120150"/>
            <a:ext cx="1393200" cy="1137600"/>
          </a:xfrm>
          <a:prstGeom prst="rtTriangl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44" name="Google Shape;844;p69"/>
          <p:cNvGrpSpPr/>
          <p:nvPr/>
        </p:nvGrpSpPr>
        <p:grpSpPr>
          <a:xfrm rot="-8435149">
            <a:off x="6212945" y="2315775"/>
            <a:ext cx="1772141" cy="324950"/>
            <a:chOff x="6353075" y="4549793"/>
            <a:chExt cx="1174500" cy="464668"/>
          </a:xfrm>
        </p:grpSpPr>
        <p:cxnSp>
          <p:nvCxnSpPr>
            <p:cNvPr id="845" name="Google Shape;845;p69"/>
            <p:cNvCxnSpPr/>
            <p:nvPr/>
          </p:nvCxnSpPr>
          <p:spPr>
            <a:xfrm>
              <a:off x="6353075" y="4549793"/>
              <a:ext cx="1174500" cy="0"/>
            </a:xfrm>
            <a:prstGeom prst="straightConnector1">
              <a:avLst/>
            </a:prstGeom>
            <a:noFill/>
            <a:ln cap="flat" cmpd="sng" w="28575">
              <a:solidFill>
                <a:srgbClr val="374CF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846" name="Google Shape;846;p69"/>
            <p:cNvSpPr txBox="1"/>
            <p:nvPr/>
          </p:nvSpPr>
          <p:spPr>
            <a:xfrm rot="-10747566">
              <a:off x="6604931" y="4600460"/>
              <a:ext cx="668778" cy="4089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5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847" name="Google Shape;847;p6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12675" y="1474300"/>
            <a:ext cx="584975" cy="1104551"/>
          </a:xfrm>
          <a:prstGeom prst="rect">
            <a:avLst/>
          </a:prstGeom>
          <a:noFill/>
          <a:ln>
            <a:noFill/>
          </a:ln>
        </p:spPr>
      </p:pic>
      <p:sp>
        <p:nvSpPr>
          <p:cNvPr id="848" name="Google Shape;848;p69"/>
          <p:cNvSpPr txBox="1"/>
          <p:nvPr/>
        </p:nvSpPr>
        <p:spPr>
          <a:xfrm>
            <a:off x="262513" y="2532210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Caasha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9" name="Google Shape;849;p69"/>
          <p:cNvSpPr txBox="1"/>
          <p:nvPr/>
        </p:nvSpPr>
        <p:spPr>
          <a:xfrm rot="2389514">
            <a:off x="6036706" y="2620496"/>
            <a:ext cx="1566403" cy="2859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hypotenuse (hypotenuse)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50" name="Google Shape;850;p69"/>
          <p:cNvGrpSpPr/>
          <p:nvPr/>
        </p:nvGrpSpPr>
        <p:grpSpPr>
          <a:xfrm>
            <a:off x="1009300" y="2705025"/>
            <a:ext cx="3493200" cy="1530900"/>
            <a:chOff x="4805315" y="3699592"/>
            <a:chExt cx="3493200" cy="1530900"/>
          </a:xfrm>
        </p:grpSpPr>
        <p:sp>
          <p:nvSpPr>
            <p:cNvPr id="851" name="Google Shape;851;p69"/>
            <p:cNvSpPr/>
            <p:nvPr/>
          </p:nvSpPr>
          <p:spPr>
            <a:xfrm>
              <a:off x="4805315" y="3699592"/>
              <a:ext cx="3493200" cy="1530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852" name="Google Shape;852;p69"/>
            <p:cNvPicPr preferRelativeResize="0"/>
            <p:nvPr/>
          </p:nvPicPr>
          <p:blipFill rotWithShape="1">
            <a:blip r:embed="rId3">
              <a:alphaModFix/>
            </a:blip>
            <a:srcRect b="4760" l="40550" r="0" t="13015"/>
            <a:stretch/>
          </p:blipFill>
          <p:spPr>
            <a:xfrm>
              <a:off x="4828900" y="3833088"/>
              <a:ext cx="3318190" cy="12639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53" name="Google Shape;853;p69"/>
            <p:cNvSpPr txBox="1"/>
            <p:nvPr/>
          </p:nvSpPr>
          <p:spPr>
            <a:xfrm>
              <a:off x="5096051" y="3951213"/>
              <a:ext cx="3032100" cy="831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Hypotenuse-ga (hypotenuse) waa mid fudud in la garto… Had iyo jeer waa dhinaca ka soo horjeeda xagasha qumman (right angle)!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854" name="Google Shape;854;p6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412675" y="3508199"/>
            <a:ext cx="650925" cy="839350"/>
          </a:xfrm>
          <a:prstGeom prst="rect">
            <a:avLst/>
          </a:prstGeom>
          <a:noFill/>
          <a:ln>
            <a:noFill/>
          </a:ln>
        </p:spPr>
      </p:pic>
      <p:sp>
        <p:nvSpPr>
          <p:cNvPr id="855" name="Google Shape;855;p69"/>
          <p:cNvSpPr txBox="1"/>
          <p:nvPr/>
        </p:nvSpPr>
        <p:spPr>
          <a:xfrm>
            <a:off x="295488" y="4308300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Cali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9" name="Shape 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Google Shape;860;p70"/>
          <p:cNvSpPr txBox="1"/>
          <p:nvPr/>
        </p:nvSpPr>
        <p:spPr>
          <a:xfrm>
            <a:off x="724200" y="3271025"/>
            <a:ext cx="4316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Hypotenuse-ga (hypotenuse) saddex-xagalka (triangle) had iyo jeer wuxuu taabtaa xagasha qumman (right angle).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1" name="Google Shape;861;p7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Laba jibaarannada (Squares) ka yimid dhinacyada saddex-xagalka (triangle)</a:t>
            </a:r>
            <a:endParaRPr/>
          </a:p>
        </p:txBody>
      </p:sp>
      <p:sp>
        <p:nvSpPr>
          <p:cNvPr id="862" name="Google Shape;862;p70"/>
          <p:cNvSpPr txBox="1"/>
          <p:nvPr/>
        </p:nvSpPr>
        <p:spPr>
          <a:xfrm flipH="1">
            <a:off x="323875" y="756300"/>
            <a:ext cx="48144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Kee ka mid ah odhaalahan ayaa sax ah?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63" name="Google Shape;863;p70"/>
          <p:cNvGrpSpPr/>
          <p:nvPr/>
        </p:nvGrpSpPr>
        <p:grpSpPr>
          <a:xfrm>
            <a:off x="323999" y="1463120"/>
            <a:ext cx="317800" cy="317800"/>
            <a:chOff x="1020916" y="1442088"/>
            <a:chExt cx="457200" cy="457200"/>
          </a:xfrm>
        </p:grpSpPr>
        <p:pic>
          <p:nvPicPr>
            <p:cNvPr id="864" name="Google Shape;864;p7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65" name="Google Shape;865;p7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866" name="Google Shape;866;p70"/>
          <p:cNvSpPr txBox="1"/>
          <p:nvPr/>
        </p:nvSpPr>
        <p:spPr>
          <a:xfrm>
            <a:off x="724200" y="1483425"/>
            <a:ext cx="4316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Laba jibaaranka (square) leh bedka (area) ugu weyn had iyo jeer wuxuu ka soo horjeedaa xagasha qumman (right angle).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7" name="Google Shape;867;p70"/>
          <p:cNvSpPr txBox="1"/>
          <p:nvPr/>
        </p:nvSpPr>
        <p:spPr>
          <a:xfrm>
            <a:off x="724200" y="2367075"/>
            <a:ext cx="4316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Laba jibaaranka (square) leh bedka (area) ugu weyn had iyo jeer wuxuu ku yaalaa midigta saddex-xagalka (triangle).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68" name="Google Shape;868;p70"/>
          <p:cNvGrpSpPr/>
          <p:nvPr/>
        </p:nvGrpSpPr>
        <p:grpSpPr>
          <a:xfrm>
            <a:off x="323999" y="2346770"/>
            <a:ext cx="317800" cy="317800"/>
            <a:chOff x="1020916" y="1442088"/>
            <a:chExt cx="457200" cy="457200"/>
          </a:xfrm>
        </p:grpSpPr>
        <p:pic>
          <p:nvPicPr>
            <p:cNvPr id="869" name="Google Shape;869;p7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70" name="Google Shape;870;p7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871" name="Google Shape;871;p70"/>
          <p:cNvGrpSpPr/>
          <p:nvPr/>
        </p:nvGrpSpPr>
        <p:grpSpPr>
          <a:xfrm>
            <a:off x="323999" y="3250720"/>
            <a:ext cx="317800" cy="317800"/>
            <a:chOff x="1020916" y="1442088"/>
            <a:chExt cx="457200" cy="457200"/>
          </a:xfrm>
        </p:grpSpPr>
        <p:pic>
          <p:nvPicPr>
            <p:cNvPr id="872" name="Google Shape;872;p7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73" name="Google Shape;873;p7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874" name="Google Shape;874;p70"/>
          <p:cNvSpPr txBox="1"/>
          <p:nvPr/>
        </p:nvSpPr>
        <p:spPr>
          <a:xfrm>
            <a:off x="724200" y="4154675"/>
            <a:ext cx="4316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Hypotenuse-ga (hypotenuse) saddex-xagalka (triangle) had iyo jeer waa dhinaca ugu dheer saddex-xagalka (triangle).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75" name="Google Shape;875;p70"/>
          <p:cNvGrpSpPr/>
          <p:nvPr/>
        </p:nvGrpSpPr>
        <p:grpSpPr>
          <a:xfrm>
            <a:off x="323999" y="4134370"/>
            <a:ext cx="317800" cy="317800"/>
            <a:chOff x="1020916" y="1442088"/>
            <a:chExt cx="457200" cy="457200"/>
          </a:xfrm>
        </p:grpSpPr>
        <p:pic>
          <p:nvPicPr>
            <p:cNvPr id="876" name="Google Shape;876;p7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77" name="Google Shape;877;p7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878" name="Google Shape;878;p70"/>
          <p:cNvSpPr/>
          <p:nvPr/>
        </p:nvSpPr>
        <p:spPr>
          <a:xfrm rot="10800000">
            <a:off x="6482947" y="2622938"/>
            <a:ext cx="277500" cy="277500"/>
          </a:xfrm>
          <a:prstGeom prst="rect">
            <a:avLst/>
          </a:prstGeom>
          <a:solidFill>
            <a:srgbClr val="EBEDFE"/>
          </a:solidFill>
          <a:ln cap="flat" cmpd="sng" w="19050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79" name="Google Shape;879;p7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38275" y="648875"/>
            <a:ext cx="3631850" cy="3327000"/>
          </a:xfrm>
          <a:prstGeom prst="rect">
            <a:avLst/>
          </a:prstGeom>
          <a:noFill/>
          <a:ln>
            <a:noFill/>
          </a:ln>
        </p:spPr>
      </p:pic>
      <p:sp>
        <p:nvSpPr>
          <p:cNvPr id="880" name="Google Shape;880;p70"/>
          <p:cNvSpPr txBox="1"/>
          <p:nvPr/>
        </p:nvSpPr>
        <p:spPr>
          <a:xfrm>
            <a:off x="5274876" y="2159900"/>
            <a:ext cx="1208100" cy="3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laba jibaaran (square) 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1" name="Google Shape;881;p70"/>
          <p:cNvSpPr txBox="1"/>
          <p:nvPr/>
        </p:nvSpPr>
        <p:spPr>
          <a:xfrm>
            <a:off x="6577175" y="3267000"/>
            <a:ext cx="788400" cy="3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laba jibaaran (square) 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2" name="Google Shape;882;p70"/>
          <p:cNvSpPr txBox="1"/>
          <p:nvPr/>
        </p:nvSpPr>
        <p:spPr>
          <a:xfrm>
            <a:off x="6879129" y="1686470"/>
            <a:ext cx="1412400" cy="3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 laba jibaaran (square C)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83" name="Google Shape;883;p7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16733" y="1629475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4" name="Google Shape;884;p7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86883" y="417497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8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p7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Laba jibaarannada (Squares) ee dhinacyada saddexagalka</a:t>
            </a:r>
            <a:endParaRPr/>
          </a:p>
        </p:txBody>
      </p:sp>
      <p:pic>
        <p:nvPicPr>
          <p:cNvPr id="890" name="Google Shape;890;p7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733200" y="1762787"/>
            <a:ext cx="650925" cy="839350"/>
          </a:xfrm>
          <a:prstGeom prst="rect">
            <a:avLst/>
          </a:prstGeom>
          <a:noFill/>
          <a:ln>
            <a:noFill/>
          </a:ln>
        </p:spPr>
      </p:pic>
      <p:sp>
        <p:nvSpPr>
          <p:cNvPr id="891" name="Google Shape;891;p71"/>
          <p:cNvSpPr txBox="1"/>
          <p:nvPr/>
        </p:nvSpPr>
        <p:spPr>
          <a:xfrm>
            <a:off x="616013" y="2562888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Cali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92" name="Google Shape;892;p71"/>
          <p:cNvGrpSpPr/>
          <p:nvPr/>
        </p:nvGrpSpPr>
        <p:grpSpPr>
          <a:xfrm>
            <a:off x="1258150" y="810006"/>
            <a:ext cx="3936248" cy="1516235"/>
            <a:chOff x="937625" y="2497850"/>
            <a:chExt cx="3666401" cy="1574001"/>
          </a:xfrm>
        </p:grpSpPr>
        <p:pic>
          <p:nvPicPr>
            <p:cNvPr id="893" name="Google Shape;893;p71"/>
            <p:cNvPicPr preferRelativeResize="0"/>
            <p:nvPr/>
          </p:nvPicPr>
          <p:blipFill rotWithShape="1">
            <a:blip r:embed="rId4">
              <a:alphaModFix/>
            </a:blip>
            <a:srcRect b="4760" l="40550" r="0" t="13015"/>
            <a:stretch/>
          </p:blipFill>
          <p:spPr>
            <a:xfrm>
              <a:off x="937625" y="2497850"/>
              <a:ext cx="3666401" cy="15740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94" name="Google Shape;894;p71"/>
            <p:cNvSpPr txBox="1"/>
            <p:nvPr/>
          </p:nvSpPr>
          <p:spPr>
            <a:xfrm>
              <a:off x="1218030" y="2608430"/>
              <a:ext cx="3350100" cy="1150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200">
                  <a:latin typeface="Lexend"/>
                  <a:ea typeface="Lexend"/>
                  <a:cs typeface="Lexend"/>
                  <a:sym typeface="Lexend"/>
                </a:rPr>
                <a:t>Waxaan la yaabanahay in aan weli heli karo dhererka hypotenuse (hypotenuse) haddii aan haysto saddexagalka, laakiin aan haynin dhammaan laba jibaarannada (squares)?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895" name="Google Shape;895;p71"/>
          <p:cNvSpPr/>
          <p:nvPr/>
        </p:nvSpPr>
        <p:spPr>
          <a:xfrm>
            <a:off x="6245125" y="2120150"/>
            <a:ext cx="1393200" cy="1137600"/>
          </a:xfrm>
          <a:prstGeom prst="rtTriangle">
            <a:avLst/>
          </a:prstGeom>
          <a:solidFill>
            <a:srgbClr val="DACEF4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6" name="Google Shape;896;p71"/>
          <p:cNvSpPr/>
          <p:nvPr/>
        </p:nvSpPr>
        <p:spPr>
          <a:xfrm rot="10800000">
            <a:off x="6245124" y="2936676"/>
            <a:ext cx="320700" cy="320700"/>
          </a:xfrm>
          <a:prstGeom prst="rect">
            <a:avLst/>
          </a:prstGeom>
          <a:noFill/>
          <a:ln cap="flat" cmpd="sng" w="19050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7" name="Google Shape;897;p71"/>
          <p:cNvSpPr/>
          <p:nvPr/>
        </p:nvSpPr>
        <p:spPr>
          <a:xfrm>
            <a:off x="6245125" y="2120150"/>
            <a:ext cx="1393200" cy="1137600"/>
          </a:xfrm>
          <a:prstGeom prst="rtTriangl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98" name="Google Shape;898;p71"/>
          <p:cNvGrpSpPr/>
          <p:nvPr/>
        </p:nvGrpSpPr>
        <p:grpSpPr>
          <a:xfrm>
            <a:off x="798176" y="3008300"/>
            <a:ext cx="3810074" cy="1735900"/>
            <a:chOff x="324001" y="601275"/>
            <a:chExt cx="3810074" cy="1735900"/>
          </a:xfrm>
        </p:grpSpPr>
        <p:pic>
          <p:nvPicPr>
            <p:cNvPr id="899" name="Google Shape;899;p71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448651" y="1246825"/>
              <a:ext cx="564900" cy="8134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00" name="Google Shape;900;p71"/>
            <p:cNvSpPr txBox="1"/>
            <p:nvPr/>
          </p:nvSpPr>
          <p:spPr>
            <a:xfrm>
              <a:off x="324001" y="2059975"/>
              <a:ext cx="8142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200">
                  <a:latin typeface="Lexend"/>
                  <a:ea typeface="Lexend"/>
                  <a:cs typeface="Lexend"/>
                  <a:sym typeface="Lexend"/>
                </a:rPr>
                <a:t>Saciid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901" name="Google Shape;901;p71"/>
            <p:cNvGrpSpPr/>
            <p:nvPr/>
          </p:nvGrpSpPr>
          <p:grpSpPr>
            <a:xfrm>
              <a:off x="972725" y="601275"/>
              <a:ext cx="3161350" cy="1137601"/>
              <a:chOff x="856318" y="1007975"/>
              <a:chExt cx="3026084" cy="1176545"/>
            </a:xfrm>
          </p:grpSpPr>
          <p:pic>
            <p:nvPicPr>
              <p:cNvPr id="902" name="Google Shape;902;p71"/>
              <p:cNvPicPr preferRelativeResize="0"/>
              <p:nvPr/>
            </p:nvPicPr>
            <p:blipFill rotWithShape="1">
              <a:blip r:embed="rId4">
                <a:alphaModFix/>
              </a:blip>
              <a:srcRect b="4760" l="40550" r="0" t="13015"/>
              <a:stretch/>
            </p:blipFill>
            <p:spPr>
              <a:xfrm>
                <a:off x="856318" y="1007975"/>
                <a:ext cx="3026084" cy="117654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903" name="Google Shape;903;p71"/>
              <p:cNvSpPr txBox="1"/>
              <p:nvPr/>
            </p:nvSpPr>
            <p:spPr>
              <a:xfrm>
                <a:off x="1098056" y="1064239"/>
                <a:ext cx="2765100" cy="859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en-GB" sz="1200">
                    <a:latin typeface="Lexend"/>
                    <a:ea typeface="Lexend"/>
                    <a:cs typeface="Lexend"/>
                    <a:sym typeface="Lexend"/>
                  </a:rPr>
                  <a:t>Haa, waad kartaa.</a:t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en-GB" sz="1200">
                    <a:latin typeface="Lexend"/>
                    <a:ea typeface="Lexend"/>
                    <a:cs typeface="Lexend"/>
                    <a:sym typeface="Lexend"/>
                  </a:rPr>
                  <a:t>Waxaad kaliya ku sawiri kartaa laba jibaarannada (squares) aadan haysan.</a:t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grpSp>
        <p:nvGrpSpPr>
          <p:cNvPr id="904" name="Google Shape;904;p71"/>
          <p:cNvGrpSpPr/>
          <p:nvPr/>
        </p:nvGrpSpPr>
        <p:grpSpPr>
          <a:xfrm rot="-8469548">
            <a:off x="6198627" y="2324777"/>
            <a:ext cx="1816734" cy="326024"/>
            <a:chOff x="6353075" y="4549793"/>
            <a:chExt cx="1174500" cy="464668"/>
          </a:xfrm>
        </p:grpSpPr>
        <p:cxnSp>
          <p:nvCxnSpPr>
            <p:cNvPr id="905" name="Google Shape;905;p71"/>
            <p:cNvCxnSpPr/>
            <p:nvPr/>
          </p:nvCxnSpPr>
          <p:spPr>
            <a:xfrm>
              <a:off x="6353075" y="4549793"/>
              <a:ext cx="1174500" cy="0"/>
            </a:xfrm>
            <a:prstGeom prst="straightConnector1">
              <a:avLst/>
            </a:prstGeom>
            <a:noFill/>
            <a:ln cap="flat" cmpd="sng" w="28575">
              <a:solidFill>
                <a:srgbClr val="374CF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906" name="Google Shape;906;p71"/>
            <p:cNvSpPr txBox="1"/>
            <p:nvPr/>
          </p:nvSpPr>
          <p:spPr>
            <a:xfrm rot="-10747566">
              <a:off x="6604931" y="4600460"/>
              <a:ext cx="668778" cy="4089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i="1" lang="en-GB" sz="2200">
                  <a:latin typeface="Times New Roman"/>
                  <a:ea typeface="Times New Roman"/>
                  <a:cs typeface="Times New Roman"/>
                  <a:sym typeface="Times New Roman"/>
                </a:rPr>
                <a:t>h cm</a:t>
              </a:r>
              <a:r>
                <a:rPr lang="en-GB" sz="1800"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07" name="Google Shape;907;p71"/>
          <p:cNvGrpSpPr/>
          <p:nvPr/>
        </p:nvGrpSpPr>
        <p:grpSpPr>
          <a:xfrm rot="19127">
            <a:off x="6244768" y="3385267"/>
            <a:ext cx="1393213" cy="322625"/>
            <a:chOff x="6353075" y="4549793"/>
            <a:chExt cx="1174500" cy="459841"/>
          </a:xfrm>
        </p:grpSpPr>
        <p:cxnSp>
          <p:nvCxnSpPr>
            <p:cNvPr id="908" name="Google Shape;908;p71"/>
            <p:cNvCxnSpPr/>
            <p:nvPr/>
          </p:nvCxnSpPr>
          <p:spPr>
            <a:xfrm>
              <a:off x="6353075" y="4549793"/>
              <a:ext cx="1174500" cy="0"/>
            </a:xfrm>
            <a:prstGeom prst="straightConnector1">
              <a:avLst/>
            </a:prstGeom>
            <a:noFill/>
            <a:ln cap="flat" cmpd="sng" w="28575">
              <a:solidFill>
                <a:srgbClr val="374CF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909" name="Google Shape;909;p71"/>
            <p:cNvSpPr txBox="1"/>
            <p:nvPr/>
          </p:nvSpPr>
          <p:spPr>
            <a:xfrm rot="3085">
              <a:off x="6604950" y="4600434"/>
              <a:ext cx="668700" cy="40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200">
                  <a:latin typeface="Lexend"/>
                  <a:ea typeface="Lexend"/>
                  <a:cs typeface="Lexend"/>
                  <a:sym typeface="Lexend"/>
                </a:rPr>
                <a:t>8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10" name="Google Shape;910;p71"/>
          <p:cNvGrpSpPr/>
          <p:nvPr/>
        </p:nvGrpSpPr>
        <p:grpSpPr>
          <a:xfrm rot="5419203">
            <a:off x="5167974" y="2340793"/>
            <a:ext cx="1156431" cy="714725"/>
            <a:chOff x="6353075" y="4549793"/>
            <a:chExt cx="1174500" cy="1018708"/>
          </a:xfrm>
        </p:grpSpPr>
        <p:cxnSp>
          <p:nvCxnSpPr>
            <p:cNvPr id="911" name="Google Shape;911;p71"/>
            <p:cNvCxnSpPr/>
            <p:nvPr/>
          </p:nvCxnSpPr>
          <p:spPr>
            <a:xfrm>
              <a:off x="6353075" y="4549793"/>
              <a:ext cx="1174500" cy="0"/>
            </a:xfrm>
            <a:prstGeom prst="straightConnector1">
              <a:avLst/>
            </a:prstGeom>
            <a:noFill/>
            <a:ln cap="flat" cmpd="sng" w="28575">
              <a:solidFill>
                <a:srgbClr val="374CF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912" name="Google Shape;912;p71"/>
            <p:cNvSpPr txBox="1"/>
            <p:nvPr/>
          </p:nvSpPr>
          <p:spPr>
            <a:xfrm rot="-5387007">
              <a:off x="6463454" y="4970144"/>
              <a:ext cx="952507" cy="2418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200">
                  <a:latin typeface="Lexend"/>
                  <a:ea typeface="Lexend"/>
                  <a:cs typeface="Lexend"/>
                  <a:sym typeface="Lexend"/>
                </a:rPr>
                <a:t>6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6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72"/>
          <p:cNvSpPr/>
          <p:nvPr/>
        </p:nvSpPr>
        <p:spPr>
          <a:xfrm>
            <a:off x="6245132" y="3257380"/>
            <a:ext cx="1393200" cy="13932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8" name="Google Shape;918;p72"/>
          <p:cNvSpPr/>
          <p:nvPr/>
        </p:nvSpPr>
        <p:spPr>
          <a:xfrm rot="2351801">
            <a:off x="6609645" y="1086891"/>
            <a:ext cx="1800044" cy="1800044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9" name="Google Shape;919;p7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Laba jibaarannada (Squares) ee dhinacyada saddexagalka</a:t>
            </a:r>
            <a:endParaRPr/>
          </a:p>
        </p:txBody>
      </p:sp>
      <p:sp>
        <p:nvSpPr>
          <p:cNvPr id="920" name="Google Shape;920;p72"/>
          <p:cNvSpPr/>
          <p:nvPr/>
        </p:nvSpPr>
        <p:spPr>
          <a:xfrm>
            <a:off x="6245125" y="2120150"/>
            <a:ext cx="1393200" cy="1137600"/>
          </a:xfrm>
          <a:prstGeom prst="rtTriangle">
            <a:avLst/>
          </a:prstGeom>
          <a:solidFill>
            <a:srgbClr val="DACEF4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1" name="Google Shape;921;p72"/>
          <p:cNvSpPr/>
          <p:nvPr/>
        </p:nvSpPr>
        <p:spPr>
          <a:xfrm rot="10800000">
            <a:off x="6245124" y="2936676"/>
            <a:ext cx="320700" cy="320700"/>
          </a:xfrm>
          <a:prstGeom prst="rect">
            <a:avLst/>
          </a:prstGeom>
          <a:noFill/>
          <a:ln cap="flat" cmpd="sng" w="19050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2" name="Google Shape;922;p72"/>
          <p:cNvSpPr/>
          <p:nvPr/>
        </p:nvSpPr>
        <p:spPr>
          <a:xfrm>
            <a:off x="6245125" y="2120150"/>
            <a:ext cx="1393200" cy="1137600"/>
          </a:xfrm>
          <a:prstGeom prst="rtTriangl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23" name="Google Shape;923;p72"/>
          <p:cNvGrpSpPr/>
          <p:nvPr/>
        </p:nvGrpSpPr>
        <p:grpSpPr>
          <a:xfrm rot="-8469548">
            <a:off x="6198627" y="2324777"/>
            <a:ext cx="1816734" cy="326024"/>
            <a:chOff x="6353075" y="4549793"/>
            <a:chExt cx="1174500" cy="464668"/>
          </a:xfrm>
        </p:grpSpPr>
        <p:cxnSp>
          <p:nvCxnSpPr>
            <p:cNvPr id="924" name="Google Shape;924;p72"/>
            <p:cNvCxnSpPr/>
            <p:nvPr/>
          </p:nvCxnSpPr>
          <p:spPr>
            <a:xfrm>
              <a:off x="6353075" y="4549793"/>
              <a:ext cx="1174500" cy="0"/>
            </a:xfrm>
            <a:prstGeom prst="straightConnector1">
              <a:avLst/>
            </a:prstGeom>
            <a:noFill/>
            <a:ln cap="flat" cmpd="sng" w="28575">
              <a:solidFill>
                <a:srgbClr val="374CF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925" name="Google Shape;925;p72"/>
            <p:cNvSpPr txBox="1"/>
            <p:nvPr/>
          </p:nvSpPr>
          <p:spPr>
            <a:xfrm rot="-10747566">
              <a:off x="6604931" y="4600460"/>
              <a:ext cx="668778" cy="4089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i="1" lang="en-GB" sz="2200">
                  <a:latin typeface="Times New Roman"/>
                  <a:ea typeface="Times New Roman"/>
                  <a:cs typeface="Times New Roman"/>
                  <a:sym typeface="Times New Roman"/>
                </a:rPr>
                <a:t>h cm</a:t>
              </a:r>
              <a:r>
                <a:rPr lang="en-GB" sz="1800"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26" name="Google Shape;926;p72"/>
          <p:cNvGrpSpPr/>
          <p:nvPr/>
        </p:nvGrpSpPr>
        <p:grpSpPr>
          <a:xfrm rot="19127">
            <a:off x="6244768" y="3385267"/>
            <a:ext cx="1393213" cy="322625"/>
            <a:chOff x="6353075" y="4549793"/>
            <a:chExt cx="1174500" cy="459841"/>
          </a:xfrm>
        </p:grpSpPr>
        <p:cxnSp>
          <p:nvCxnSpPr>
            <p:cNvPr id="927" name="Google Shape;927;p72"/>
            <p:cNvCxnSpPr/>
            <p:nvPr/>
          </p:nvCxnSpPr>
          <p:spPr>
            <a:xfrm>
              <a:off x="6353075" y="4549793"/>
              <a:ext cx="1174500" cy="0"/>
            </a:xfrm>
            <a:prstGeom prst="straightConnector1">
              <a:avLst/>
            </a:prstGeom>
            <a:noFill/>
            <a:ln cap="flat" cmpd="sng" w="28575">
              <a:solidFill>
                <a:srgbClr val="374CF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928" name="Google Shape;928;p72"/>
            <p:cNvSpPr txBox="1"/>
            <p:nvPr/>
          </p:nvSpPr>
          <p:spPr>
            <a:xfrm rot="3085">
              <a:off x="6604950" y="4600434"/>
              <a:ext cx="668700" cy="40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8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29" name="Google Shape;929;p72"/>
          <p:cNvGrpSpPr/>
          <p:nvPr/>
        </p:nvGrpSpPr>
        <p:grpSpPr>
          <a:xfrm rot="5419203">
            <a:off x="5167974" y="2340793"/>
            <a:ext cx="1156431" cy="714725"/>
            <a:chOff x="6353075" y="4549793"/>
            <a:chExt cx="1174500" cy="1018708"/>
          </a:xfrm>
        </p:grpSpPr>
        <p:cxnSp>
          <p:nvCxnSpPr>
            <p:cNvPr id="930" name="Google Shape;930;p72"/>
            <p:cNvCxnSpPr/>
            <p:nvPr/>
          </p:nvCxnSpPr>
          <p:spPr>
            <a:xfrm>
              <a:off x="6353075" y="4549793"/>
              <a:ext cx="1174500" cy="0"/>
            </a:xfrm>
            <a:prstGeom prst="straightConnector1">
              <a:avLst/>
            </a:prstGeom>
            <a:noFill/>
            <a:ln cap="flat" cmpd="sng" w="28575">
              <a:solidFill>
                <a:srgbClr val="374CF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931" name="Google Shape;931;p72"/>
            <p:cNvSpPr txBox="1"/>
            <p:nvPr/>
          </p:nvSpPr>
          <p:spPr>
            <a:xfrm rot="-5387007">
              <a:off x="6463454" y="4970144"/>
              <a:ext cx="952507" cy="2418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6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32" name="Google Shape;932;p72"/>
          <p:cNvSpPr txBox="1"/>
          <p:nvPr/>
        </p:nvSpPr>
        <p:spPr>
          <a:xfrm>
            <a:off x="6597482" y="1399393"/>
            <a:ext cx="1932600" cy="3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bed (area)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36 + 64 cm²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33" name="Google Shape;933;p72"/>
          <p:cNvGrpSpPr/>
          <p:nvPr/>
        </p:nvGrpSpPr>
        <p:grpSpPr>
          <a:xfrm>
            <a:off x="4278282" y="2119780"/>
            <a:ext cx="1966851" cy="1156583"/>
            <a:chOff x="4278282" y="2119780"/>
            <a:chExt cx="1966851" cy="1156583"/>
          </a:xfrm>
        </p:grpSpPr>
        <p:grpSp>
          <p:nvGrpSpPr>
            <p:cNvPr id="934" name="Google Shape;934;p72"/>
            <p:cNvGrpSpPr/>
            <p:nvPr/>
          </p:nvGrpSpPr>
          <p:grpSpPr>
            <a:xfrm rot="5419203">
              <a:off x="4060659" y="2340793"/>
              <a:ext cx="1156431" cy="714725"/>
              <a:chOff x="6353075" y="4549793"/>
              <a:chExt cx="1174500" cy="1018708"/>
            </a:xfrm>
          </p:grpSpPr>
          <p:cxnSp>
            <p:nvCxnSpPr>
              <p:cNvPr id="935" name="Google Shape;935;p72"/>
              <p:cNvCxnSpPr/>
              <p:nvPr/>
            </p:nvCxnSpPr>
            <p:spPr>
              <a:xfrm>
                <a:off x="6353075" y="4549793"/>
                <a:ext cx="1174500" cy="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374CF1"/>
                </a:solidFill>
                <a:prstDash val="solid"/>
                <a:round/>
                <a:headEnd len="med" w="med" type="triangle"/>
                <a:tailEnd len="med" w="med" type="triangle"/>
              </a:ln>
            </p:spPr>
          </p:cxnSp>
          <p:sp>
            <p:nvSpPr>
              <p:cNvPr id="936" name="Google Shape;936;p72"/>
              <p:cNvSpPr txBox="1"/>
              <p:nvPr/>
            </p:nvSpPr>
            <p:spPr>
              <a:xfrm rot="-5387007">
                <a:off x="6463454" y="4970144"/>
                <a:ext cx="952507" cy="2418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7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en-GB" sz="1300">
                    <a:latin typeface="Lexend"/>
                    <a:ea typeface="Lexend"/>
                    <a:cs typeface="Lexend"/>
                    <a:sym typeface="Lexend"/>
                  </a:rPr>
                  <a:t>6 cm</a:t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937" name="Google Shape;937;p72"/>
            <p:cNvSpPr/>
            <p:nvPr/>
          </p:nvSpPr>
          <p:spPr>
            <a:xfrm>
              <a:off x="5107532" y="2119780"/>
              <a:ext cx="1137600" cy="1137600"/>
            </a:xfrm>
            <a:prstGeom prst="rect">
              <a:avLst/>
            </a:prstGeom>
            <a:solidFill>
              <a:schemeClr val="lt1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38" name="Google Shape;938;p72"/>
          <p:cNvSpPr txBox="1"/>
          <p:nvPr/>
        </p:nvSpPr>
        <p:spPr>
          <a:xfrm>
            <a:off x="5212775" y="2547450"/>
            <a:ext cx="894000" cy="3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bed (area)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36 cm²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9" name="Google Shape;939;p72"/>
          <p:cNvSpPr txBox="1"/>
          <p:nvPr/>
        </p:nvSpPr>
        <p:spPr>
          <a:xfrm>
            <a:off x="6494375" y="4120091"/>
            <a:ext cx="894000" cy="3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bed (area)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64 cm²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0" name="Google Shape;940;p72"/>
          <p:cNvSpPr txBox="1"/>
          <p:nvPr/>
        </p:nvSpPr>
        <p:spPr>
          <a:xfrm>
            <a:off x="6918350" y="1545400"/>
            <a:ext cx="1290900" cy="305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100 cm²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1" name="Google Shape;941;p72"/>
          <p:cNvSpPr txBox="1"/>
          <p:nvPr/>
        </p:nvSpPr>
        <p:spPr>
          <a:xfrm flipH="1">
            <a:off x="323925" y="756300"/>
            <a:ext cx="36927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Haddii aan ognahay labada dhinac ee gaaban, waxaan sawiri karnaa labada labajibbaaran (squares) oo aan heli karnaa bedkooda (area).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2" name="Google Shape;942;p72"/>
          <p:cNvSpPr txBox="1"/>
          <p:nvPr/>
        </p:nvSpPr>
        <p:spPr>
          <a:xfrm flipH="1">
            <a:off x="323975" y="1825075"/>
            <a:ext cx="39543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Dhererka hypotenuse (hypotenuse) wuxuu la mid yahay dhinaca labajibbaaranaha (square) ugu weyn.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Si loo helo dhererka hypotenuse (hypotenuse), xidid labajibbaaran (square root) ka qaad bedka (area) labajibbaaranaha (square) ugu weyn.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43" name="Google Shape;943;p72"/>
          <p:cNvGrpSpPr/>
          <p:nvPr/>
        </p:nvGrpSpPr>
        <p:grpSpPr>
          <a:xfrm>
            <a:off x="348029" y="3586875"/>
            <a:ext cx="595373" cy="323700"/>
            <a:chOff x="1621802" y="4044075"/>
            <a:chExt cx="595373" cy="323700"/>
          </a:xfrm>
        </p:grpSpPr>
        <p:pic>
          <p:nvPicPr>
            <p:cNvPr descr="&lt;math xmlns=&quot;http://www.w3.org/1998/Math/MathML&quot; display=&quot;block&quot; data-is-equatio=&quot;1&quot; data-latex=&quot;\sqrt{\ \ \ \ \ \ \ \ }&quot;&gt;&lt;msqrt&gt;&lt;mtext&gt;&lt;/mtext&gt;&lt;mtext&gt;&lt;/mtext&gt;&lt;mtext&gt;&lt;/mtext&gt;&lt;mtext&gt;&lt;/mtext&gt;&lt;mtext&gt;&lt;/mtext&gt;&lt;mtext&gt;&lt;/mtext&gt;&lt;mtext&gt;&lt;/mtext&gt;&lt;mtext&gt;&lt;/mtext&gt;&lt;/msqrt&gt;&lt;/math&gt;" id="944" name="Google Shape;944;p72" title="the square root of"/>
            <p:cNvPicPr preferRelativeResize="0"/>
            <p:nvPr/>
          </p:nvPicPr>
          <p:blipFill rotWithShape="1">
            <a:blip r:embed="rId3">
              <a:alphaModFix/>
            </a:blip>
            <a:srcRect b="0" l="0" r="5873" t="0"/>
            <a:stretch/>
          </p:blipFill>
          <p:spPr>
            <a:xfrm>
              <a:off x="1621802" y="4056075"/>
              <a:ext cx="478625" cy="2224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45" name="Google Shape;945;p72"/>
            <p:cNvSpPr txBox="1"/>
            <p:nvPr/>
          </p:nvSpPr>
          <p:spPr>
            <a:xfrm flipH="1">
              <a:off x="1753375" y="4044075"/>
              <a:ext cx="463800" cy="323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400">
                  <a:latin typeface="Kalam"/>
                  <a:ea typeface="Kalam"/>
                  <a:cs typeface="Kalam"/>
                  <a:sym typeface="Kalam"/>
                </a:rPr>
                <a:t>100</a:t>
              </a:r>
              <a:endParaRPr sz="2000">
                <a:latin typeface="Kalam"/>
                <a:ea typeface="Kalam"/>
                <a:cs typeface="Kalam"/>
                <a:sym typeface="Kalam"/>
              </a:endParaRPr>
            </a:p>
          </p:txBody>
        </p:sp>
      </p:grpSp>
      <p:sp>
        <p:nvSpPr>
          <p:cNvPr id="946" name="Google Shape;946;p72"/>
          <p:cNvSpPr txBox="1"/>
          <p:nvPr/>
        </p:nvSpPr>
        <p:spPr>
          <a:xfrm flipH="1">
            <a:off x="950927" y="3586875"/>
            <a:ext cx="6282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= 10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47" name="Google Shape;947;p72"/>
          <p:cNvSpPr txBox="1"/>
          <p:nvPr/>
        </p:nvSpPr>
        <p:spPr>
          <a:xfrm flipH="1">
            <a:off x="347977" y="3953275"/>
            <a:ext cx="36462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Hypotenuse (hypotenuse) waa 10 cm dherer.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48" name="Google Shape;948;p72"/>
          <p:cNvSpPr txBox="1"/>
          <p:nvPr/>
        </p:nvSpPr>
        <p:spPr>
          <a:xfrm rot="2353998">
            <a:off x="6597150" y="2337560"/>
            <a:ext cx="1034500" cy="28673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10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2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" name="Google Shape;953;p73"/>
          <p:cNvSpPr txBox="1"/>
          <p:nvPr/>
        </p:nvSpPr>
        <p:spPr>
          <a:xfrm flipH="1">
            <a:off x="322072" y="768114"/>
            <a:ext cx="35205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Isra waxay sawirtaa labajibbaarane (square) oo dhinaciisu la wadaago dhinaca 9 cm ee saddexagalka (triangle).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4" name="Google Shape;954;p7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Labajibbaaranayaal (Squares) ka yimid dhinacyada saddexagalka (triangle)</a:t>
            </a:r>
            <a:endParaRPr/>
          </a:p>
        </p:txBody>
      </p:sp>
      <p:pic>
        <p:nvPicPr>
          <p:cNvPr id="955" name="Google Shape;955;p7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4118122" y="810000"/>
            <a:ext cx="788400" cy="762963"/>
          </a:xfrm>
          <a:prstGeom prst="rect">
            <a:avLst/>
          </a:prstGeom>
          <a:noFill/>
          <a:ln>
            <a:noFill/>
          </a:ln>
        </p:spPr>
      </p:pic>
      <p:sp>
        <p:nvSpPr>
          <p:cNvPr id="956" name="Google Shape;956;p73"/>
          <p:cNvSpPr/>
          <p:nvPr/>
        </p:nvSpPr>
        <p:spPr>
          <a:xfrm rot="2700000">
            <a:off x="5454174" y="1283706"/>
            <a:ext cx="994051" cy="994051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7" name="Google Shape;957;p73"/>
          <p:cNvSpPr/>
          <p:nvPr/>
        </p:nvSpPr>
        <p:spPr>
          <a:xfrm rot="2700000">
            <a:off x="6095301" y="2135699"/>
            <a:ext cx="1415769" cy="994051"/>
          </a:xfrm>
          <a:prstGeom prst="rtTriangle">
            <a:avLst/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58" name="Google Shape;958;p73"/>
          <p:cNvGrpSpPr/>
          <p:nvPr/>
        </p:nvGrpSpPr>
        <p:grpSpPr>
          <a:xfrm rot="2719363">
            <a:off x="5537494" y="3027668"/>
            <a:ext cx="1415521" cy="324446"/>
            <a:chOff x="6353075" y="4549793"/>
            <a:chExt cx="1174500" cy="462443"/>
          </a:xfrm>
        </p:grpSpPr>
        <p:cxnSp>
          <p:nvCxnSpPr>
            <p:cNvPr id="959" name="Google Shape;959;p73"/>
            <p:cNvCxnSpPr/>
            <p:nvPr/>
          </p:nvCxnSpPr>
          <p:spPr>
            <a:xfrm>
              <a:off x="6353075" y="4549793"/>
              <a:ext cx="1174500" cy="0"/>
            </a:xfrm>
            <a:prstGeom prst="straightConnector1">
              <a:avLst/>
            </a:prstGeom>
            <a:noFill/>
            <a:ln cap="flat" cmpd="sng" w="28575">
              <a:solidFill>
                <a:srgbClr val="374CF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960" name="Google Shape;960;p73"/>
            <p:cNvSpPr txBox="1"/>
            <p:nvPr/>
          </p:nvSpPr>
          <p:spPr>
            <a:xfrm rot="6079">
              <a:off x="6600357" y="4672336"/>
              <a:ext cx="678601" cy="33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100">
                  <a:latin typeface="Lexend"/>
                  <a:ea typeface="Lexend"/>
                  <a:cs typeface="Lexend"/>
                  <a:sym typeface="Lexend"/>
                </a:rPr>
                <a:t>9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61" name="Google Shape;961;p73"/>
          <p:cNvSpPr txBox="1"/>
          <p:nvPr/>
        </p:nvSpPr>
        <p:spPr>
          <a:xfrm>
            <a:off x="5504228" y="1628065"/>
            <a:ext cx="894000" cy="3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bed (area)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40 cm²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2" name="Google Shape;962;p73"/>
          <p:cNvSpPr/>
          <p:nvPr/>
        </p:nvSpPr>
        <p:spPr>
          <a:xfrm rot="2700000">
            <a:off x="5243315" y="2776825"/>
            <a:ext cx="1415769" cy="1415769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3" name="Google Shape;963;p73"/>
          <p:cNvSpPr txBox="1"/>
          <p:nvPr/>
        </p:nvSpPr>
        <p:spPr>
          <a:xfrm>
            <a:off x="5407885" y="3428429"/>
            <a:ext cx="894000" cy="3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bed (area)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81 cm²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grpSp>
        <p:nvGrpSpPr>
          <p:cNvPr id="964" name="Google Shape;964;p73"/>
          <p:cNvGrpSpPr/>
          <p:nvPr/>
        </p:nvGrpSpPr>
        <p:grpSpPr>
          <a:xfrm>
            <a:off x="5954117" y="1780725"/>
            <a:ext cx="1704000" cy="1704000"/>
            <a:chOff x="9144011" y="3578350"/>
            <a:chExt cx="1704000" cy="1704000"/>
          </a:xfrm>
        </p:grpSpPr>
        <p:sp>
          <p:nvSpPr>
            <p:cNvPr id="965" name="Google Shape;965;p73"/>
            <p:cNvSpPr/>
            <p:nvPr/>
          </p:nvSpPr>
          <p:spPr>
            <a:xfrm rot="2700000">
              <a:off x="9210440" y="4119198"/>
              <a:ext cx="320744" cy="320744"/>
            </a:xfrm>
            <a:prstGeom prst="rect">
              <a:avLst/>
            </a:prstGeom>
            <a:noFill/>
            <a:ln cap="flat" cmpd="sng" w="19050">
              <a:solidFill>
                <a:srgbClr val="2563E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66" name="Google Shape;966;p73"/>
            <p:cNvSpPr/>
            <p:nvPr/>
          </p:nvSpPr>
          <p:spPr>
            <a:xfrm rot="2700000">
              <a:off x="9288126" y="3933324"/>
              <a:ext cx="1415769" cy="994051"/>
            </a:xfrm>
            <a:prstGeom prst="rtTriangle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67" name="Google Shape;967;p73"/>
          <p:cNvSpPr txBox="1"/>
          <p:nvPr/>
        </p:nvSpPr>
        <p:spPr>
          <a:xfrm flipH="1">
            <a:off x="324012" y="1660055"/>
            <a:ext cx="37953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Waa maxay bedka (area) labajibbaaranahan (square)?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8" name="Google Shape;968;p73"/>
          <p:cNvSpPr/>
          <p:nvPr/>
        </p:nvSpPr>
        <p:spPr>
          <a:xfrm rot="4805805">
            <a:off x="6790340" y="1618570"/>
            <a:ext cx="1730383" cy="1730383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9" name="Google Shape;969;p73"/>
          <p:cNvSpPr txBox="1"/>
          <p:nvPr/>
        </p:nvSpPr>
        <p:spPr>
          <a:xfrm>
            <a:off x="7217423" y="2164248"/>
            <a:ext cx="894000" cy="3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bed (area)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121 cm²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70" name="Google Shape;970;p73"/>
          <p:cNvSpPr txBox="1"/>
          <p:nvPr/>
        </p:nvSpPr>
        <p:spPr>
          <a:xfrm flipH="1">
            <a:off x="322075" y="3435725"/>
            <a:ext cx="35205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Waa maxay dhererka hypotenuse (hypotenuse) ee saddexagalkan (triangle)?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71" name="Google Shape;971;p73"/>
          <p:cNvGrpSpPr/>
          <p:nvPr/>
        </p:nvGrpSpPr>
        <p:grpSpPr>
          <a:xfrm>
            <a:off x="324735" y="4158170"/>
            <a:ext cx="595373" cy="323700"/>
            <a:chOff x="1621802" y="4044075"/>
            <a:chExt cx="595373" cy="323700"/>
          </a:xfrm>
        </p:grpSpPr>
        <p:pic>
          <p:nvPicPr>
            <p:cNvPr descr="&lt;math xmlns=&quot;http://www.w3.org/1998/Math/MathML&quot; display=&quot;block&quot; data-is-equatio=&quot;1&quot; data-latex=&quot;\sqrt{\ \ \ \ \ \ \ \ }&quot;&gt;&lt;msqrt&gt;&lt;mtext&gt;&lt;/mtext&gt;&lt;mtext&gt;&lt;/mtext&gt;&lt;mtext&gt;&lt;/mtext&gt;&lt;mtext&gt;&lt;/mtext&gt;&lt;mtext&gt;&lt;/mtext&gt;&lt;mtext&gt;&lt;/mtext&gt;&lt;mtext&gt;&lt;/mtext&gt;&lt;mtext&gt;&lt;/mtext&gt;&lt;/msqrt&gt;&lt;/math&gt;" id="972" name="Google Shape;972;p73" title="the square root of"/>
            <p:cNvPicPr preferRelativeResize="0"/>
            <p:nvPr/>
          </p:nvPicPr>
          <p:blipFill rotWithShape="1">
            <a:blip r:embed="rId4">
              <a:alphaModFix/>
            </a:blip>
            <a:srcRect b="0" l="0" r="5873" t="0"/>
            <a:stretch/>
          </p:blipFill>
          <p:spPr>
            <a:xfrm>
              <a:off x="1621802" y="4056075"/>
              <a:ext cx="478625" cy="2224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73" name="Google Shape;973;p73"/>
            <p:cNvSpPr txBox="1"/>
            <p:nvPr/>
          </p:nvSpPr>
          <p:spPr>
            <a:xfrm flipH="1">
              <a:off x="1753375" y="4044075"/>
              <a:ext cx="463800" cy="323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200">
                  <a:latin typeface="Kalam"/>
                  <a:ea typeface="Kalam"/>
                  <a:cs typeface="Kalam"/>
                  <a:sym typeface="Kalam"/>
                </a:rPr>
                <a:t>121</a:t>
              </a:r>
              <a:endParaRPr sz="2000">
                <a:latin typeface="Kalam"/>
                <a:ea typeface="Kalam"/>
                <a:cs typeface="Kalam"/>
                <a:sym typeface="Kalam"/>
              </a:endParaRPr>
            </a:p>
          </p:txBody>
        </p:sp>
      </p:grpSp>
      <p:sp>
        <p:nvSpPr>
          <p:cNvPr id="974" name="Google Shape;974;p73"/>
          <p:cNvSpPr txBox="1"/>
          <p:nvPr/>
        </p:nvSpPr>
        <p:spPr>
          <a:xfrm flipH="1">
            <a:off x="927633" y="4158170"/>
            <a:ext cx="6282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= 11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75" name="Google Shape;975;p73"/>
          <p:cNvSpPr txBox="1"/>
          <p:nvPr/>
        </p:nvSpPr>
        <p:spPr>
          <a:xfrm flipH="1">
            <a:off x="324683" y="4524570"/>
            <a:ext cx="36462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Hypotenuse (hypotenuse) waa 11 cm dherer.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76" name="Google Shape;976;p73"/>
          <p:cNvSpPr txBox="1"/>
          <p:nvPr/>
        </p:nvSpPr>
        <p:spPr>
          <a:xfrm flipH="1">
            <a:off x="322075" y="2101927"/>
            <a:ext cx="35205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Isra waxay markaas sawirtaa labajibbaarane (square) oo dhinaciisu la wadaago hypotenuse (hypotenuse) ee saddexagalka (triangle).</a:t>
            </a:r>
            <a:r>
              <a:rPr lang="en-GB" sz="11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7" name="Google Shape;977;p73"/>
          <p:cNvSpPr txBox="1"/>
          <p:nvPr/>
        </p:nvSpPr>
        <p:spPr>
          <a:xfrm flipH="1">
            <a:off x="322075" y="2967533"/>
            <a:ext cx="35205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Waa maxay bedka (area) labajibbaaranahan (square)?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78" name="Google Shape;978;p73"/>
          <p:cNvCxnSpPr/>
          <p:nvPr/>
        </p:nvCxnSpPr>
        <p:spPr>
          <a:xfrm>
            <a:off x="6784813" y="1814625"/>
            <a:ext cx="293100" cy="1636200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979" name="Google Shape;979;p73"/>
          <p:cNvSpPr txBox="1"/>
          <p:nvPr/>
        </p:nvSpPr>
        <p:spPr>
          <a:xfrm rot="-243520">
            <a:off x="6899920" y="2730888"/>
            <a:ext cx="818052" cy="23800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11 cm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3" name="Shape 9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4" name="Google Shape;984;p74"/>
          <p:cNvSpPr/>
          <p:nvPr/>
        </p:nvSpPr>
        <p:spPr>
          <a:xfrm>
            <a:off x="6862624" y="2772174"/>
            <a:ext cx="259500" cy="259500"/>
          </a:xfrm>
          <a:prstGeom prst="rect">
            <a:avLst/>
          </a:prstGeom>
          <a:noFill/>
          <a:ln cap="flat" cmpd="sng" w="19050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5" name="Google Shape;985;p74"/>
          <p:cNvSpPr/>
          <p:nvPr/>
        </p:nvSpPr>
        <p:spPr>
          <a:xfrm>
            <a:off x="3760850" y="2815675"/>
            <a:ext cx="216000" cy="216000"/>
          </a:xfrm>
          <a:prstGeom prst="rect">
            <a:avLst/>
          </a:prstGeom>
          <a:noFill/>
          <a:ln cap="flat" cmpd="sng" w="19050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6" name="Google Shape;986;p74"/>
          <p:cNvSpPr/>
          <p:nvPr/>
        </p:nvSpPr>
        <p:spPr>
          <a:xfrm>
            <a:off x="1306249" y="2815675"/>
            <a:ext cx="216000" cy="216000"/>
          </a:xfrm>
          <a:prstGeom prst="rect">
            <a:avLst/>
          </a:prstGeom>
          <a:noFill/>
          <a:ln cap="flat" cmpd="sng" w="19050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987" name="Google Shape;987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4000" y="807025"/>
            <a:ext cx="8495998" cy="3683363"/>
          </a:xfrm>
          <a:prstGeom prst="rect">
            <a:avLst/>
          </a:prstGeom>
          <a:noFill/>
          <a:ln>
            <a:noFill/>
          </a:ln>
        </p:spPr>
      </p:pic>
      <p:sp>
        <p:nvSpPr>
          <p:cNvPr id="988" name="Google Shape;988;p7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Labajibbaaranayaal (Squares) ka yimid dhinacyada saddexagalka (triangle)</a:t>
            </a:r>
            <a:endParaRPr/>
          </a:p>
        </p:txBody>
      </p:sp>
      <p:sp>
        <p:nvSpPr>
          <p:cNvPr id="989" name="Google Shape;989;p74"/>
          <p:cNvSpPr txBox="1"/>
          <p:nvPr/>
        </p:nvSpPr>
        <p:spPr>
          <a:xfrm flipH="1">
            <a:off x="324000" y="635725"/>
            <a:ext cx="84960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1) Soo hel bedka (area) labajibbaaranaha (square) kasta.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90" name="Google Shape;990;p74"/>
          <p:cNvGrpSpPr/>
          <p:nvPr/>
        </p:nvGrpSpPr>
        <p:grpSpPr>
          <a:xfrm>
            <a:off x="3760850" y="3995600"/>
            <a:ext cx="1320300" cy="338216"/>
            <a:chOff x="3760850" y="3995600"/>
            <a:chExt cx="1320300" cy="338216"/>
          </a:xfrm>
        </p:grpSpPr>
        <p:cxnSp>
          <p:nvCxnSpPr>
            <p:cNvPr id="991" name="Google Shape;991;p74"/>
            <p:cNvCxnSpPr/>
            <p:nvPr/>
          </p:nvCxnSpPr>
          <p:spPr>
            <a:xfrm>
              <a:off x="3760850" y="3995600"/>
              <a:ext cx="13203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992" name="Google Shape;992;p74"/>
            <p:cNvSpPr txBox="1"/>
            <p:nvPr/>
          </p:nvSpPr>
          <p:spPr>
            <a:xfrm>
              <a:off x="3974003" y="4028716"/>
              <a:ext cx="894000" cy="30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6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93" name="Google Shape;993;p74"/>
          <p:cNvGrpSpPr/>
          <p:nvPr/>
        </p:nvGrpSpPr>
        <p:grpSpPr>
          <a:xfrm>
            <a:off x="6720003" y="3836639"/>
            <a:ext cx="939999" cy="338226"/>
            <a:chOff x="3486112" y="3995600"/>
            <a:chExt cx="1869900" cy="338226"/>
          </a:xfrm>
        </p:grpSpPr>
        <p:cxnSp>
          <p:nvCxnSpPr>
            <p:cNvPr id="994" name="Google Shape;994;p74"/>
            <p:cNvCxnSpPr/>
            <p:nvPr/>
          </p:nvCxnSpPr>
          <p:spPr>
            <a:xfrm>
              <a:off x="3760850" y="3995600"/>
              <a:ext cx="13203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995" name="Google Shape;995;p74"/>
            <p:cNvSpPr txBox="1"/>
            <p:nvPr/>
          </p:nvSpPr>
          <p:spPr>
            <a:xfrm>
              <a:off x="3486112" y="4028726"/>
              <a:ext cx="1869900" cy="30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1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96" name="Google Shape;996;p74"/>
          <p:cNvGrpSpPr/>
          <p:nvPr/>
        </p:nvGrpSpPr>
        <p:grpSpPr>
          <a:xfrm>
            <a:off x="5738222" y="3161119"/>
            <a:ext cx="1120010" cy="338216"/>
            <a:chOff x="3760850" y="3995600"/>
            <a:chExt cx="1320300" cy="338216"/>
          </a:xfrm>
        </p:grpSpPr>
        <p:cxnSp>
          <p:nvCxnSpPr>
            <p:cNvPr id="997" name="Google Shape;997;p74"/>
            <p:cNvCxnSpPr/>
            <p:nvPr/>
          </p:nvCxnSpPr>
          <p:spPr>
            <a:xfrm>
              <a:off x="3760850" y="3995600"/>
              <a:ext cx="13203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998" name="Google Shape;998;p74"/>
            <p:cNvSpPr txBox="1"/>
            <p:nvPr/>
          </p:nvSpPr>
          <p:spPr>
            <a:xfrm>
              <a:off x="3974003" y="4028716"/>
              <a:ext cx="894000" cy="30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3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9" name="Google Shape;999;p74"/>
          <p:cNvSpPr txBox="1"/>
          <p:nvPr/>
        </p:nvSpPr>
        <p:spPr>
          <a:xfrm>
            <a:off x="2836128" y="3497671"/>
            <a:ext cx="894000" cy="3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bed (area)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15 cm²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00" name="Google Shape;1000;p74"/>
          <p:cNvCxnSpPr/>
          <p:nvPr/>
        </p:nvCxnSpPr>
        <p:spPr>
          <a:xfrm flipH="1" rot="10800000">
            <a:off x="3283128" y="2772165"/>
            <a:ext cx="104400" cy="6702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01" name="Google Shape;1001;p74"/>
          <p:cNvSpPr txBox="1"/>
          <p:nvPr/>
        </p:nvSpPr>
        <p:spPr>
          <a:xfrm>
            <a:off x="437200" y="2419200"/>
            <a:ext cx="894000" cy="3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bed (area)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30 cm²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2" name="Google Shape;1002;p74"/>
          <p:cNvSpPr txBox="1"/>
          <p:nvPr/>
        </p:nvSpPr>
        <p:spPr>
          <a:xfrm>
            <a:off x="1418875" y="3442375"/>
            <a:ext cx="894000" cy="3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bed (area)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42 cm²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3" name="Google Shape;1003;p74"/>
          <p:cNvSpPr txBox="1"/>
          <p:nvPr/>
        </p:nvSpPr>
        <p:spPr>
          <a:xfrm flipH="1">
            <a:off x="914775" y="1620000"/>
            <a:ext cx="2988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4" name="Google Shape;1004;p74"/>
          <p:cNvSpPr txBox="1"/>
          <p:nvPr/>
        </p:nvSpPr>
        <p:spPr>
          <a:xfrm flipH="1">
            <a:off x="3760850" y="1358950"/>
            <a:ext cx="2988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5" name="Google Shape;1005;p74"/>
          <p:cNvSpPr txBox="1"/>
          <p:nvPr/>
        </p:nvSpPr>
        <p:spPr>
          <a:xfrm flipH="1">
            <a:off x="6421200" y="1535325"/>
            <a:ext cx="2988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9" name="Shape 1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0" name="Google Shape;1010;p7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Jajab (Squares) oo ka yimid dhinacyada saddexagalka</a:t>
            </a:r>
            <a:endParaRPr/>
          </a:p>
        </p:txBody>
      </p:sp>
      <p:sp>
        <p:nvSpPr>
          <p:cNvPr id="1011" name="Google Shape;1011;p75"/>
          <p:cNvSpPr txBox="1"/>
          <p:nvPr/>
        </p:nvSpPr>
        <p:spPr>
          <a:xfrm flipH="1">
            <a:off x="324000" y="635725"/>
            <a:ext cx="84960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2) Raadi dhererka hypotenuse ee saddexagal kasta.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12" name="Google Shape;1012;p75"/>
          <p:cNvGrpSpPr/>
          <p:nvPr/>
        </p:nvGrpSpPr>
        <p:grpSpPr>
          <a:xfrm>
            <a:off x="324000" y="866950"/>
            <a:ext cx="2787237" cy="3879276"/>
            <a:chOff x="152400" y="1111825"/>
            <a:chExt cx="2787237" cy="3879276"/>
          </a:xfrm>
        </p:grpSpPr>
        <p:sp>
          <p:nvSpPr>
            <p:cNvPr id="1013" name="Google Shape;1013;p75"/>
            <p:cNvSpPr/>
            <p:nvPr/>
          </p:nvSpPr>
          <p:spPr>
            <a:xfrm>
              <a:off x="2036539" y="3122779"/>
              <a:ext cx="216000" cy="216000"/>
            </a:xfrm>
            <a:prstGeom prst="rect">
              <a:avLst/>
            </a:prstGeom>
            <a:noFill/>
            <a:ln cap="flat" cmpd="sng" w="19050">
              <a:solidFill>
                <a:srgbClr val="2563E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1014" name="Google Shape;1014;p7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2400" y="1111825"/>
              <a:ext cx="2787237" cy="387927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15" name="Google Shape;1015;p75"/>
          <p:cNvGrpSpPr/>
          <p:nvPr/>
        </p:nvGrpSpPr>
        <p:grpSpPr>
          <a:xfrm rot="-8635282">
            <a:off x="3314374" y="2069049"/>
            <a:ext cx="2347346" cy="2714534"/>
            <a:chOff x="3114450" y="1620000"/>
            <a:chExt cx="2915100" cy="3371100"/>
          </a:xfrm>
        </p:grpSpPr>
        <p:sp>
          <p:nvSpPr>
            <p:cNvPr id="1016" name="Google Shape;1016;p75"/>
            <p:cNvSpPr/>
            <p:nvPr/>
          </p:nvSpPr>
          <p:spPr>
            <a:xfrm>
              <a:off x="4028914" y="3431554"/>
              <a:ext cx="216000" cy="216000"/>
            </a:xfrm>
            <a:prstGeom prst="rect">
              <a:avLst/>
            </a:prstGeom>
            <a:noFill/>
            <a:ln cap="flat" cmpd="sng" w="19050">
              <a:solidFill>
                <a:srgbClr val="2563E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1017" name="Google Shape;1017;p75"/>
            <p:cNvPicPr preferRelativeResize="0"/>
            <p:nvPr/>
          </p:nvPicPr>
          <p:blipFill rotWithShape="1">
            <a:blip r:embed="rId4">
              <a:alphaModFix/>
            </a:blip>
            <a:srcRect b="0" l="0" r="0" t="13096"/>
            <a:stretch/>
          </p:blipFill>
          <p:spPr>
            <a:xfrm>
              <a:off x="3114450" y="1620000"/>
              <a:ext cx="2915100" cy="33711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18" name="Google Shape;1018;p75"/>
          <p:cNvGrpSpPr/>
          <p:nvPr/>
        </p:nvGrpSpPr>
        <p:grpSpPr>
          <a:xfrm flipH="1" rot="-8576852">
            <a:off x="5283718" y="618189"/>
            <a:ext cx="3615194" cy="3958017"/>
            <a:chOff x="6181950" y="1111825"/>
            <a:chExt cx="2809650" cy="3076228"/>
          </a:xfrm>
        </p:grpSpPr>
        <p:sp>
          <p:nvSpPr>
            <p:cNvPr id="1019" name="Google Shape;1019;p75"/>
            <p:cNvSpPr/>
            <p:nvPr/>
          </p:nvSpPr>
          <p:spPr>
            <a:xfrm>
              <a:off x="7064090" y="2819842"/>
              <a:ext cx="216000" cy="216000"/>
            </a:xfrm>
            <a:prstGeom prst="rect">
              <a:avLst/>
            </a:prstGeom>
            <a:noFill/>
            <a:ln cap="flat" cmpd="sng" w="19050">
              <a:solidFill>
                <a:srgbClr val="2563E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1020" name="Google Shape;1020;p7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6181950" y="1111825"/>
              <a:ext cx="2809650" cy="307622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21" name="Google Shape;1021;p75"/>
          <p:cNvSpPr txBox="1"/>
          <p:nvPr/>
        </p:nvSpPr>
        <p:spPr>
          <a:xfrm>
            <a:off x="1031748" y="3627450"/>
            <a:ext cx="1394700" cy="3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bed (area)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103 cm²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2" name="Google Shape;1022;p75"/>
          <p:cNvSpPr txBox="1"/>
          <p:nvPr/>
        </p:nvSpPr>
        <p:spPr>
          <a:xfrm>
            <a:off x="2531923" y="1854900"/>
            <a:ext cx="1394700" cy="3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bed (area)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41 cm²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23" name="Google Shape;1023;p75"/>
          <p:cNvCxnSpPr/>
          <p:nvPr/>
        </p:nvCxnSpPr>
        <p:spPr>
          <a:xfrm flipH="1" rot="10800000">
            <a:off x="2792975" y="2261950"/>
            <a:ext cx="318300" cy="5172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24" name="Google Shape;1024;p75"/>
          <p:cNvSpPr txBox="1"/>
          <p:nvPr/>
        </p:nvSpPr>
        <p:spPr>
          <a:xfrm>
            <a:off x="4012775" y="4266950"/>
            <a:ext cx="1394700" cy="3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bed (area)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69 cm²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25" name="Google Shape;1025;p75"/>
          <p:cNvGrpSpPr/>
          <p:nvPr/>
        </p:nvGrpSpPr>
        <p:grpSpPr>
          <a:xfrm rot="-3227674">
            <a:off x="5047424" y="3054471"/>
            <a:ext cx="949518" cy="338245"/>
            <a:chOff x="3760850" y="3995600"/>
            <a:chExt cx="1320300" cy="338215"/>
          </a:xfrm>
        </p:grpSpPr>
        <p:cxnSp>
          <p:nvCxnSpPr>
            <p:cNvPr id="1026" name="Google Shape;1026;p75"/>
            <p:cNvCxnSpPr/>
            <p:nvPr/>
          </p:nvCxnSpPr>
          <p:spPr>
            <a:xfrm>
              <a:off x="3760850" y="3995600"/>
              <a:ext cx="13203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027" name="Google Shape;1027;p75"/>
            <p:cNvSpPr txBox="1"/>
            <p:nvPr/>
          </p:nvSpPr>
          <p:spPr>
            <a:xfrm>
              <a:off x="3826461" y="4028715"/>
              <a:ext cx="1189200" cy="30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800">
                  <a:latin typeface="Lexend"/>
                  <a:ea typeface="Lexend"/>
                  <a:cs typeface="Lexend"/>
                  <a:sym typeface="Lexend"/>
                </a:rPr>
                <a:t>10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cxnSp>
        <p:nvCxnSpPr>
          <p:cNvPr id="1028" name="Google Shape;1028;p75"/>
          <p:cNvCxnSpPr/>
          <p:nvPr/>
        </p:nvCxnSpPr>
        <p:spPr>
          <a:xfrm flipH="1" rot="10800000">
            <a:off x="4824000" y="3872475"/>
            <a:ext cx="195900" cy="3513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1029" name="Google Shape;1029;p75"/>
          <p:cNvGrpSpPr/>
          <p:nvPr/>
        </p:nvGrpSpPr>
        <p:grpSpPr>
          <a:xfrm rot="-8579856">
            <a:off x="6892719" y="1814663"/>
            <a:ext cx="1347396" cy="338159"/>
            <a:chOff x="3760850" y="3995600"/>
            <a:chExt cx="1320300" cy="338124"/>
          </a:xfrm>
        </p:grpSpPr>
        <p:cxnSp>
          <p:nvCxnSpPr>
            <p:cNvPr id="1030" name="Google Shape;1030;p75"/>
            <p:cNvCxnSpPr/>
            <p:nvPr/>
          </p:nvCxnSpPr>
          <p:spPr>
            <a:xfrm>
              <a:off x="3760850" y="3995600"/>
              <a:ext cx="13203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031" name="Google Shape;1031;p75"/>
            <p:cNvSpPr txBox="1"/>
            <p:nvPr/>
          </p:nvSpPr>
          <p:spPr>
            <a:xfrm rot="10800000">
              <a:off x="3826456" y="4028624"/>
              <a:ext cx="1189200" cy="30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800">
                  <a:latin typeface="Lexend"/>
                  <a:ea typeface="Lexend"/>
                  <a:cs typeface="Lexend"/>
                  <a:sym typeface="Lexend"/>
                </a:rPr>
                <a:t>12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32" name="Google Shape;1032;p75"/>
          <p:cNvGrpSpPr/>
          <p:nvPr/>
        </p:nvGrpSpPr>
        <p:grpSpPr>
          <a:xfrm rot="7619878">
            <a:off x="5817648" y="1862134"/>
            <a:ext cx="980484" cy="338159"/>
            <a:chOff x="3760850" y="3995600"/>
            <a:chExt cx="1320300" cy="338124"/>
          </a:xfrm>
        </p:grpSpPr>
        <p:cxnSp>
          <p:nvCxnSpPr>
            <p:cNvPr id="1033" name="Google Shape;1033;p75"/>
            <p:cNvCxnSpPr/>
            <p:nvPr/>
          </p:nvCxnSpPr>
          <p:spPr>
            <a:xfrm>
              <a:off x="3760850" y="3995600"/>
              <a:ext cx="13203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034" name="Google Shape;1034;p75"/>
            <p:cNvSpPr txBox="1"/>
            <p:nvPr/>
          </p:nvSpPr>
          <p:spPr>
            <a:xfrm rot="10800000">
              <a:off x="3826456" y="4028624"/>
              <a:ext cx="1189200" cy="30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800">
                  <a:latin typeface="Lexend"/>
                  <a:ea typeface="Lexend"/>
                  <a:cs typeface="Lexend"/>
                  <a:sym typeface="Lexend"/>
                </a:rPr>
                <a:t>9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035" name="Google Shape;1035;p75"/>
          <p:cNvSpPr txBox="1"/>
          <p:nvPr/>
        </p:nvSpPr>
        <p:spPr>
          <a:xfrm flipH="1">
            <a:off x="595075" y="1154325"/>
            <a:ext cx="2988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a)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6" name="Google Shape;1036;p75"/>
          <p:cNvSpPr txBox="1"/>
          <p:nvPr/>
        </p:nvSpPr>
        <p:spPr>
          <a:xfrm flipH="1">
            <a:off x="4422600" y="1711725"/>
            <a:ext cx="2988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b)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7" name="Google Shape;1037;p75"/>
          <p:cNvSpPr txBox="1"/>
          <p:nvPr/>
        </p:nvSpPr>
        <p:spPr>
          <a:xfrm flipH="1">
            <a:off x="6329475" y="1027325"/>
            <a:ext cx="2988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c)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1" name="Shape 1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" name="Google Shape;1042;p7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Jajab (Squares) oo ka yimid dhinacyada saddexagalka</a:t>
            </a:r>
            <a:endParaRPr/>
          </a:p>
        </p:txBody>
      </p:sp>
      <p:sp>
        <p:nvSpPr>
          <p:cNvPr id="1043" name="Google Shape;1043;p76"/>
          <p:cNvSpPr txBox="1"/>
          <p:nvPr/>
        </p:nvSpPr>
        <p:spPr>
          <a:xfrm flipH="1">
            <a:off x="324000" y="642781"/>
            <a:ext cx="84960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3) Adigoo marka hore sawiraya labajibbaaranaha maqan oo xisaabinaya beddooda, raadi dhererka hypotenuse ee saddexagal kasta.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4" name="Google Shape;1044;p76"/>
          <p:cNvSpPr/>
          <p:nvPr/>
        </p:nvSpPr>
        <p:spPr>
          <a:xfrm>
            <a:off x="1579995" y="3869411"/>
            <a:ext cx="216000" cy="216000"/>
          </a:xfrm>
          <a:prstGeom prst="rect">
            <a:avLst/>
          </a:prstGeom>
          <a:noFill/>
          <a:ln cap="flat" cmpd="sng" w="19050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5" name="Google Shape;1045;p76"/>
          <p:cNvSpPr/>
          <p:nvPr/>
        </p:nvSpPr>
        <p:spPr>
          <a:xfrm rot="-2700000">
            <a:off x="4910769" y="2616940"/>
            <a:ext cx="215950" cy="215950"/>
          </a:xfrm>
          <a:prstGeom prst="rect">
            <a:avLst/>
          </a:prstGeom>
          <a:noFill/>
          <a:ln cap="flat" cmpd="sng" w="19050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46" name="Google Shape;1046;p76"/>
          <p:cNvPicPr preferRelativeResize="0"/>
          <p:nvPr/>
        </p:nvPicPr>
        <p:blipFill rotWithShape="1">
          <a:blip r:embed="rId3">
            <a:alphaModFix/>
          </a:blip>
          <a:srcRect b="0" l="0" r="70012" t="0"/>
          <a:stretch/>
        </p:blipFill>
        <p:spPr>
          <a:xfrm>
            <a:off x="1475450" y="2057482"/>
            <a:ext cx="2082487" cy="277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7" name="Google Shape;1047;p76"/>
          <p:cNvPicPr preferRelativeResize="0"/>
          <p:nvPr/>
        </p:nvPicPr>
        <p:blipFill rotWithShape="1">
          <a:blip r:embed="rId3">
            <a:alphaModFix/>
          </a:blip>
          <a:srcRect b="23359" l="33526" r="36486" t="0"/>
          <a:stretch/>
        </p:blipFill>
        <p:spPr>
          <a:xfrm rot="-8100000">
            <a:off x="3945723" y="2839870"/>
            <a:ext cx="2082477" cy="21288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48" name="Google Shape;1048;p76"/>
          <p:cNvGrpSpPr/>
          <p:nvPr/>
        </p:nvGrpSpPr>
        <p:grpSpPr>
          <a:xfrm rot="7522390">
            <a:off x="6509996" y="2429164"/>
            <a:ext cx="1593603" cy="879751"/>
            <a:chOff x="7226400" y="2791350"/>
            <a:chExt cx="1593601" cy="879750"/>
          </a:xfrm>
        </p:grpSpPr>
        <p:sp>
          <p:nvSpPr>
            <p:cNvPr id="1049" name="Google Shape;1049;p76"/>
            <p:cNvSpPr/>
            <p:nvPr/>
          </p:nvSpPr>
          <p:spPr>
            <a:xfrm>
              <a:off x="7368317" y="3353287"/>
              <a:ext cx="216000" cy="216000"/>
            </a:xfrm>
            <a:prstGeom prst="rect">
              <a:avLst/>
            </a:prstGeom>
            <a:noFill/>
            <a:ln cap="flat" cmpd="sng" w="19050">
              <a:solidFill>
                <a:srgbClr val="2563E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1050" name="Google Shape;1050;p76"/>
            <p:cNvPicPr preferRelativeResize="0"/>
            <p:nvPr/>
          </p:nvPicPr>
          <p:blipFill rotWithShape="1">
            <a:blip r:embed="rId3">
              <a:alphaModFix/>
            </a:blip>
            <a:srcRect b="23360" l="75337" r="1714" t="44967"/>
            <a:stretch/>
          </p:blipFill>
          <p:spPr>
            <a:xfrm>
              <a:off x="7226400" y="2791350"/>
              <a:ext cx="1593601" cy="8797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51" name="Google Shape;1051;p76"/>
          <p:cNvGrpSpPr/>
          <p:nvPr/>
        </p:nvGrpSpPr>
        <p:grpSpPr>
          <a:xfrm rot="8100000">
            <a:off x="4024285" y="2543168"/>
            <a:ext cx="941622" cy="338122"/>
            <a:chOff x="3760850" y="3995600"/>
            <a:chExt cx="1320300" cy="338077"/>
          </a:xfrm>
        </p:grpSpPr>
        <p:cxnSp>
          <p:nvCxnSpPr>
            <p:cNvPr id="1052" name="Google Shape;1052;p76"/>
            <p:cNvCxnSpPr/>
            <p:nvPr/>
          </p:nvCxnSpPr>
          <p:spPr>
            <a:xfrm>
              <a:off x="3760850" y="3995600"/>
              <a:ext cx="13203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053" name="Google Shape;1053;p76"/>
            <p:cNvSpPr txBox="1"/>
            <p:nvPr/>
          </p:nvSpPr>
          <p:spPr>
            <a:xfrm rot="10800000">
              <a:off x="3826573" y="4028577"/>
              <a:ext cx="1189200" cy="30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20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54" name="Google Shape;1054;p76"/>
          <p:cNvGrpSpPr/>
          <p:nvPr/>
        </p:nvGrpSpPr>
        <p:grpSpPr>
          <a:xfrm rot="-8100000">
            <a:off x="5066435" y="2543168"/>
            <a:ext cx="941622" cy="338122"/>
            <a:chOff x="3760850" y="3995600"/>
            <a:chExt cx="1320300" cy="338077"/>
          </a:xfrm>
        </p:grpSpPr>
        <p:cxnSp>
          <p:nvCxnSpPr>
            <p:cNvPr id="1055" name="Google Shape;1055;p76"/>
            <p:cNvCxnSpPr/>
            <p:nvPr/>
          </p:nvCxnSpPr>
          <p:spPr>
            <a:xfrm>
              <a:off x="3760850" y="3995600"/>
              <a:ext cx="13203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056" name="Google Shape;1056;p76"/>
            <p:cNvSpPr txBox="1"/>
            <p:nvPr/>
          </p:nvSpPr>
          <p:spPr>
            <a:xfrm rot="10800000">
              <a:off x="3826573" y="4028577"/>
              <a:ext cx="1189200" cy="30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21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57" name="Google Shape;1057;p76"/>
          <p:cNvGrpSpPr/>
          <p:nvPr/>
        </p:nvGrpSpPr>
        <p:grpSpPr>
          <a:xfrm rot="-8745843">
            <a:off x="7365149" y="1919804"/>
            <a:ext cx="934857" cy="338110"/>
            <a:chOff x="3529161" y="3995600"/>
            <a:chExt cx="1784100" cy="338071"/>
          </a:xfrm>
        </p:grpSpPr>
        <p:cxnSp>
          <p:nvCxnSpPr>
            <p:cNvPr id="1058" name="Google Shape;1058;p76"/>
            <p:cNvCxnSpPr/>
            <p:nvPr/>
          </p:nvCxnSpPr>
          <p:spPr>
            <a:xfrm>
              <a:off x="3760850" y="3995600"/>
              <a:ext cx="13203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059" name="Google Shape;1059;p76"/>
            <p:cNvSpPr txBox="1"/>
            <p:nvPr/>
          </p:nvSpPr>
          <p:spPr>
            <a:xfrm rot="10800000">
              <a:off x="3529161" y="4028571"/>
              <a:ext cx="1784100" cy="30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7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60" name="Google Shape;1060;p76"/>
          <p:cNvGrpSpPr/>
          <p:nvPr/>
        </p:nvGrpSpPr>
        <p:grpSpPr>
          <a:xfrm rot="7509828">
            <a:off x="6047600" y="2356440"/>
            <a:ext cx="1439475" cy="349732"/>
            <a:chOff x="3760850" y="3995600"/>
            <a:chExt cx="1320300" cy="338067"/>
          </a:xfrm>
        </p:grpSpPr>
        <p:cxnSp>
          <p:nvCxnSpPr>
            <p:cNvPr id="1061" name="Google Shape;1061;p76"/>
            <p:cNvCxnSpPr/>
            <p:nvPr/>
          </p:nvCxnSpPr>
          <p:spPr>
            <a:xfrm>
              <a:off x="3760850" y="3995600"/>
              <a:ext cx="13203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062" name="Google Shape;1062;p76"/>
            <p:cNvSpPr txBox="1"/>
            <p:nvPr/>
          </p:nvSpPr>
          <p:spPr>
            <a:xfrm rot="10800000">
              <a:off x="3954170" y="4028567"/>
              <a:ext cx="934200" cy="30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24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063" name="Google Shape;1063;p76"/>
          <p:cNvSpPr txBox="1"/>
          <p:nvPr/>
        </p:nvSpPr>
        <p:spPr>
          <a:xfrm>
            <a:off x="2161974" y="4444182"/>
            <a:ext cx="904800" cy="3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bed (area)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76 cm²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64" name="Google Shape;1064;p76"/>
          <p:cNvCxnSpPr/>
          <p:nvPr/>
        </p:nvCxnSpPr>
        <p:spPr>
          <a:xfrm>
            <a:off x="1892800" y="4444182"/>
            <a:ext cx="435600" cy="1068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1065" name="Google Shape;1065;p76"/>
          <p:cNvGrpSpPr/>
          <p:nvPr/>
        </p:nvGrpSpPr>
        <p:grpSpPr>
          <a:xfrm rot="5400000">
            <a:off x="464978" y="3085098"/>
            <a:ext cx="1259830" cy="761293"/>
            <a:chOff x="3760850" y="3995600"/>
            <a:chExt cx="1320300" cy="728301"/>
          </a:xfrm>
        </p:grpSpPr>
        <p:cxnSp>
          <p:nvCxnSpPr>
            <p:cNvPr id="1066" name="Google Shape;1066;p76"/>
            <p:cNvCxnSpPr/>
            <p:nvPr/>
          </p:nvCxnSpPr>
          <p:spPr>
            <a:xfrm>
              <a:off x="3760850" y="3995600"/>
              <a:ext cx="13203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067" name="Google Shape;1067;p76"/>
            <p:cNvSpPr txBox="1"/>
            <p:nvPr/>
          </p:nvSpPr>
          <p:spPr>
            <a:xfrm rot="-5400000">
              <a:off x="4057117" y="4192751"/>
              <a:ext cx="728100" cy="33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18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068" name="Google Shape;1068;p76"/>
          <p:cNvSpPr txBox="1"/>
          <p:nvPr/>
        </p:nvSpPr>
        <p:spPr>
          <a:xfrm flipH="1">
            <a:off x="1580000" y="2256088"/>
            <a:ext cx="2988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9" name="Google Shape;1069;p76"/>
          <p:cNvSpPr txBox="1"/>
          <p:nvPr/>
        </p:nvSpPr>
        <p:spPr>
          <a:xfrm flipH="1">
            <a:off x="4042638" y="3284513"/>
            <a:ext cx="2988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0" name="Google Shape;1070;p76"/>
          <p:cNvSpPr txBox="1"/>
          <p:nvPr/>
        </p:nvSpPr>
        <p:spPr>
          <a:xfrm flipH="1">
            <a:off x="6313585" y="3240000"/>
            <a:ext cx="2988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4" name="Shape 10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" name="Google Shape;1075;p77"/>
          <p:cNvSpPr/>
          <p:nvPr/>
        </p:nvSpPr>
        <p:spPr>
          <a:xfrm>
            <a:off x="6862624" y="2772174"/>
            <a:ext cx="259500" cy="259500"/>
          </a:xfrm>
          <a:prstGeom prst="rect">
            <a:avLst/>
          </a:prstGeom>
          <a:noFill/>
          <a:ln cap="flat" cmpd="sng" w="19050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6" name="Google Shape;1076;p77"/>
          <p:cNvSpPr/>
          <p:nvPr/>
        </p:nvSpPr>
        <p:spPr>
          <a:xfrm>
            <a:off x="3760850" y="2815675"/>
            <a:ext cx="216000" cy="216000"/>
          </a:xfrm>
          <a:prstGeom prst="rect">
            <a:avLst/>
          </a:prstGeom>
          <a:noFill/>
          <a:ln cap="flat" cmpd="sng" w="19050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7" name="Google Shape;1077;p77"/>
          <p:cNvSpPr/>
          <p:nvPr/>
        </p:nvSpPr>
        <p:spPr>
          <a:xfrm>
            <a:off x="1306249" y="2815675"/>
            <a:ext cx="216000" cy="216000"/>
          </a:xfrm>
          <a:prstGeom prst="rect">
            <a:avLst/>
          </a:prstGeom>
          <a:noFill/>
          <a:ln cap="flat" cmpd="sng" w="19050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8" name="Google Shape;1078;p77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Labajibbaaranayaasha dhinacyada saddex-xagalka (Squares from the sides of a triangle)</a:t>
            </a:r>
            <a:endParaRPr/>
          </a:p>
        </p:txBody>
      </p:sp>
      <p:sp>
        <p:nvSpPr>
          <p:cNvPr id="1079" name="Google Shape;1079;p77"/>
          <p:cNvSpPr txBox="1"/>
          <p:nvPr/>
        </p:nvSpPr>
        <p:spPr>
          <a:xfrm flipH="1">
            <a:off x="324000" y="635725"/>
            <a:ext cx="84960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1) Soo hel bedka (area) labajibbaaran kasta.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80" name="Google Shape;1080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4000" y="807025"/>
            <a:ext cx="8495998" cy="368336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81" name="Google Shape;1081;p77"/>
          <p:cNvGrpSpPr/>
          <p:nvPr/>
        </p:nvGrpSpPr>
        <p:grpSpPr>
          <a:xfrm>
            <a:off x="3760850" y="3995600"/>
            <a:ext cx="1320300" cy="338216"/>
            <a:chOff x="3760850" y="3995600"/>
            <a:chExt cx="1320300" cy="338216"/>
          </a:xfrm>
        </p:grpSpPr>
        <p:cxnSp>
          <p:nvCxnSpPr>
            <p:cNvPr id="1082" name="Google Shape;1082;p77"/>
            <p:cNvCxnSpPr/>
            <p:nvPr/>
          </p:nvCxnSpPr>
          <p:spPr>
            <a:xfrm>
              <a:off x="3760850" y="3995600"/>
              <a:ext cx="13203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083" name="Google Shape;1083;p77"/>
            <p:cNvSpPr txBox="1"/>
            <p:nvPr/>
          </p:nvSpPr>
          <p:spPr>
            <a:xfrm>
              <a:off x="3974003" y="4028716"/>
              <a:ext cx="894000" cy="30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6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84" name="Google Shape;1084;p77"/>
          <p:cNvGrpSpPr/>
          <p:nvPr/>
        </p:nvGrpSpPr>
        <p:grpSpPr>
          <a:xfrm>
            <a:off x="6720003" y="3836639"/>
            <a:ext cx="939999" cy="338226"/>
            <a:chOff x="3486112" y="3995600"/>
            <a:chExt cx="1869900" cy="338226"/>
          </a:xfrm>
        </p:grpSpPr>
        <p:cxnSp>
          <p:nvCxnSpPr>
            <p:cNvPr id="1085" name="Google Shape;1085;p77"/>
            <p:cNvCxnSpPr/>
            <p:nvPr/>
          </p:nvCxnSpPr>
          <p:spPr>
            <a:xfrm>
              <a:off x="3760850" y="3995600"/>
              <a:ext cx="13203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086" name="Google Shape;1086;p77"/>
            <p:cNvSpPr txBox="1"/>
            <p:nvPr/>
          </p:nvSpPr>
          <p:spPr>
            <a:xfrm>
              <a:off x="3486112" y="4028726"/>
              <a:ext cx="1869900" cy="30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1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87" name="Google Shape;1087;p77"/>
          <p:cNvGrpSpPr/>
          <p:nvPr/>
        </p:nvGrpSpPr>
        <p:grpSpPr>
          <a:xfrm>
            <a:off x="5738222" y="3161119"/>
            <a:ext cx="1120010" cy="338216"/>
            <a:chOff x="3760850" y="3995600"/>
            <a:chExt cx="1320300" cy="338216"/>
          </a:xfrm>
        </p:grpSpPr>
        <p:cxnSp>
          <p:nvCxnSpPr>
            <p:cNvPr id="1088" name="Google Shape;1088;p77"/>
            <p:cNvCxnSpPr/>
            <p:nvPr/>
          </p:nvCxnSpPr>
          <p:spPr>
            <a:xfrm>
              <a:off x="3760850" y="3995600"/>
              <a:ext cx="13203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089" name="Google Shape;1089;p77"/>
            <p:cNvSpPr txBox="1"/>
            <p:nvPr/>
          </p:nvSpPr>
          <p:spPr>
            <a:xfrm>
              <a:off x="3974003" y="4028716"/>
              <a:ext cx="894000" cy="30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3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090" name="Google Shape;1090;p77"/>
          <p:cNvSpPr txBox="1"/>
          <p:nvPr/>
        </p:nvSpPr>
        <p:spPr>
          <a:xfrm>
            <a:off x="2836128" y="3497671"/>
            <a:ext cx="894000" cy="3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bed (area)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15 cm²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91" name="Google Shape;1091;p77"/>
          <p:cNvCxnSpPr/>
          <p:nvPr/>
        </p:nvCxnSpPr>
        <p:spPr>
          <a:xfrm flipH="1" rot="10800000">
            <a:off x="3283128" y="2772165"/>
            <a:ext cx="104400" cy="6702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92" name="Google Shape;1092;p77"/>
          <p:cNvSpPr txBox="1"/>
          <p:nvPr/>
        </p:nvSpPr>
        <p:spPr>
          <a:xfrm>
            <a:off x="437200" y="2419200"/>
            <a:ext cx="894000" cy="3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bed (area)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30 cm²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3" name="Google Shape;1093;p77"/>
          <p:cNvSpPr txBox="1"/>
          <p:nvPr/>
        </p:nvSpPr>
        <p:spPr>
          <a:xfrm>
            <a:off x="1418875" y="3442375"/>
            <a:ext cx="894000" cy="3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bed (area)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42 cm²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4" name="Google Shape;1094;p77"/>
          <p:cNvSpPr txBox="1"/>
          <p:nvPr/>
        </p:nvSpPr>
        <p:spPr>
          <a:xfrm flipH="1">
            <a:off x="1656600" y="1928850"/>
            <a:ext cx="12306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72 cm²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95" name="Google Shape;1095;p77"/>
          <p:cNvSpPr txBox="1"/>
          <p:nvPr/>
        </p:nvSpPr>
        <p:spPr>
          <a:xfrm flipH="1">
            <a:off x="3805700" y="3353000"/>
            <a:ext cx="12306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36 cm²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96" name="Google Shape;1096;p77"/>
          <p:cNvSpPr txBox="1"/>
          <p:nvPr/>
        </p:nvSpPr>
        <p:spPr>
          <a:xfrm flipH="1">
            <a:off x="4151375" y="1836300"/>
            <a:ext cx="12306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51 cm²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97" name="Google Shape;1097;p77"/>
          <p:cNvSpPr txBox="1"/>
          <p:nvPr/>
        </p:nvSpPr>
        <p:spPr>
          <a:xfrm flipH="1">
            <a:off x="6768275" y="3231250"/>
            <a:ext cx="8583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 cm²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98" name="Google Shape;1098;p77"/>
          <p:cNvSpPr txBox="1"/>
          <p:nvPr/>
        </p:nvSpPr>
        <p:spPr>
          <a:xfrm flipH="1">
            <a:off x="5828325" y="2271975"/>
            <a:ext cx="9399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9 cm²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99" name="Google Shape;1099;p77"/>
          <p:cNvSpPr txBox="1"/>
          <p:nvPr/>
        </p:nvSpPr>
        <p:spPr>
          <a:xfrm flipH="1">
            <a:off x="7287013" y="2018890"/>
            <a:ext cx="9399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10 cm²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00" name="Google Shape;1100;p77"/>
          <p:cNvSpPr txBox="1"/>
          <p:nvPr/>
        </p:nvSpPr>
        <p:spPr>
          <a:xfrm flipH="1">
            <a:off x="914775" y="1620000"/>
            <a:ext cx="2988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1" name="Google Shape;1101;p77"/>
          <p:cNvSpPr txBox="1"/>
          <p:nvPr/>
        </p:nvSpPr>
        <p:spPr>
          <a:xfrm flipH="1">
            <a:off x="3760850" y="1358950"/>
            <a:ext cx="2988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2" name="Google Shape;1102;p77"/>
          <p:cNvSpPr txBox="1"/>
          <p:nvPr/>
        </p:nvSpPr>
        <p:spPr>
          <a:xfrm flipH="1">
            <a:off x="6421200" y="1535325"/>
            <a:ext cx="2988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6" name="Shape 1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" name="Google Shape;1107;p7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Jajab (Squares) oo ka yimid dhinacyada saddexagalka</a:t>
            </a:r>
            <a:endParaRPr/>
          </a:p>
        </p:txBody>
      </p:sp>
      <p:sp>
        <p:nvSpPr>
          <p:cNvPr id="1108" name="Google Shape;1108;p78"/>
          <p:cNvSpPr txBox="1"/>
          <p:nvPr/>
        </p:nvSpPr>
        <p:spPr>
          <a:xfrm flipH="1">
            <a:off x="324000" y="635725"/>
            <a:ext cx="84960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2) Raadi dhererka hypotenuse (hypotenuse) ee saddexagal kasta.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09" name="Google Shape;1109;p78"/>
          <p:cNvGrpSpPr/>
          <p:nvPr/>
        </p:nvGrpSpPr>
        <p:grpSpPr>
          <a:xfrm>
            <a:off x="324000" y="866950"/>
            <a:ext cx="2787237" cy="3879276"/>
            <a:chOff x="152400" y="1111825"/>
            <a:chExt cx="2787237" cy="3879276"/>
          </a:xfrm>
        </p:grpSpPr>
        <p:sp>
          <p:nvSpPr>
            <p:cNvPr id="1110" name="Google Shape;1110;p78"/>
            <p:cNvSpPr/>
            <p:nvPr/>
          </p:nvSpPr>
          <p:spPr>
            <a:xfrm>
              <a:off x="2036539" y="3122779"/>
              <a:ext cx="216000" cy="216000"/>
            </a:xfrm>
            <a:prstGeom prst="rect">
              <a:avLst/>
            </a:prstGeom>
            <a:noFill/>
            <a:ln cap="flat" cmpd="sng" w="19050">
              <a:solidFill>
                <a:srgbClr val="2563E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1111" name="Google Shape;1111;p7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2400" y="1111825"/>
              <a:ext cx="2787237" cy="387927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112" name="Google Shape;1112;p78"/>
          <p:cNvGrpSpPr/>
          <p:nvPr/>
        </p:nvGrpSpPr>
        <p:grpSpPr>
          <a:xfrm rot="-8635282">
            <a:off x="3314374" y="2069049"/>
            <a:ext cx="2347346" cy="2714534"/>
            <a:chOff x="3114450" y="1620000"/>
            <a:chExt cx="2915100" cy="3371100"/>
          </a:xfrm>
        </p:grpSpPr>
        <p:sp>
          <p:nvSpPr>
            <p:cNvPr id="1113" name="Google Shape;1113;p78"/>
            <p:cNvSpPr/>
            <p:nvPr/>
          </p:nvSpPr>
          <p:spPr>
            <a:xfrm>
              <a:off x="4028914" y="3431554"/>
              <a:ext cx="216000" cy="216000"/>
            </a:xfrm>
            <a:prstGeom prst="rect">
              <a:avLst/>
            </a:prstGeom>
            <a:noFill/>
            <a:ln cap="flat" cmpd="sng" w="19050">
              <a:solidFill>
                <a:srgbClr val="2563E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1114" name="Google Shape;1114;p78"/>
            <p:cNvPicPr preferRelativeResize="0"/>
            <p:nvPr/>
          </p:nvPicPr>
          <p:blipFill rotWithShape="1">
            <a:blip r:embed="rId4">
              <a:alphaModFix/>
            </a:blip>
            <a:srcRect b="0" l="0" r="0" t="13096"/>
            <a:stretch/>
          </p:blipFill>
          <p:spPr>
            <a:xfrm>
              <a:off x="3114450" y="1620000"/>
              <a:ext cx="2915100" cy="33711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115" name="Google Shape;1115;p78"/>
          <p:cNvGrpSpPr/>
          <p:nvPr/>
        </p:nvGrpSpPr>
        <p:grpSpPr>
          <a:xfrm flipH="1" rot="-8576852">
            <a:off x="5283718" y="618189"/>
            <a:ext cx="3615194" cy="3958017"/>
            <a:chOff x="6181950" y="1111825"/>
            <a:chExt cx="2809650" cy="3076228"/>
          </a:xfrm>
        </p:grpSpPr>
        <p:sp>
          <p:nvSpPr>
            <p:cNvPr id="1116" name="Google Shape;1116;p78"/>
            <p:cNvSpPr/>
            <p:nvPr/>
          </p:nvSpPr>
          <p:spPr>
            <a:xfrm>
              <a:off x="7064090" y="2819842"/>
              <a:ext cx="216000" cy="216000"/>
            </a:xfrm>
            <a:prstGeom prst="rect">
              <a:avLst/>
            </a:prstGeom>
            <a:noFill/>
            <a:ln cap="flat" cmpd="sng" w="19050">
              <a:solidFill>
                <a:srgbClr val="2563E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1117" name="Google Shape;1117;p7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6181950" y="1111825"/>
              <a:ext cx="2809650" cy="307622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18" name="Google Shape;1118;p78"/>
          <p:cNvSpPr txBox="1"/>
          <p:nvPr/>
        </p:nvSpPr>
        <p:spPr>
          <a:xfrm>
            <a:off x="1031748" y="3627450"/>
            <a:ext cx="1394700" cy="3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area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103 cm²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9" name="Google Shape;1119;p78"/>
          <p:cNvSpPr txBox="1"/>
          <p:nvPr/>
        </p:nvSpPr>
        <p:spPr>
          <a:xfrm>
            <a:off x="2531923" y="1854900"/>
            <a:ext cx="1394700" cy="3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area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41 cm²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20" name="Google Shape;1120;p78"/>
          <p:cNvCxnSpPr/>
          <p:nvPr/>
        </p:nvCxnSpPr>
        <p:spPr>
          <a:xfrm flipH="1" rot="10800000">
            <a:off x="2792975" y="2261950"/>
            <a:ext cx="318300" cy="5172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21" name="Google Shape;1121;p78"/>
          <p:cNvSpPr txBox="1"/>
          <p:nvPr/>
        </p:nvSpPr>
        <p:spPr>
          <a:xfrm>
            <a:off x="4012775" y="4266950"/>
            <a:ext cx="1394700" cy="3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area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69 cm²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22" name="Google Shape;1122;p78"/>
          <p:cNvGrpSpPr/>
          <p:nvPr/>
        </p:nvGrpSpPr>
        <p:grpSpPr>
          <a:xfrm rot="-3227674">
            <a:off x="5047424" y="3054471"/>
            <a:ext cx="949518" cy="338245"/>
            <a:chOff x="3760850" y="3995600"/>
            <a:chExt cx="1320300" cy="338215"/>
          </a:xfrm>
        </p:grpSpPr>
        <p:cxnSp>
          <p:nvCxnSpPr>
            <p:cNvPr id="1123" name="Google Shape;1123;p78"/>
            <p:cNvCxnSpPr/>
            <p:nvPr/>
          </p:nvCxnSpPr>
          <p:spPr>
            <a:xfrm>
              <a:off x="3760850" y="3995600"/>
              <a:ext cx="13203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124" name="Google Shape;1124;p78"/>
            <p:cNvSpPr txBox="1"/>
            <p:nvPr/>
          </p:nvSpPr>
          <p:spPr>
            <a:xfrm>
              <a:off x="3826461" y="4028715"/>
              <a:ext cx="1189200" cy="30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800">
                  <a:latin typeface="Lexend"/>
                  <a:ea typeface="Lexend"/>
                  <a:cs typeface="Lexend"/>
                  <a:sym typeface="Lexend"/>
                </a:rPr>
                <a:t>10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cxnSp>
        <p:nvCxnSpPr>
          <p:cNvPr id="1125" name="Google Shape;1125;p78"/>
          <p:cNvCxnSpPr/>
          <p:nvPr/>
        </p:nvCxnSpPr>
        <p:spPr>
          <a:xfrm flipH="1" rot="10800000">
            <a:off x="4824000" y="3872475"/>
            <a:ext cx="195900" cy="3513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1126" name="Google Shape;1126;p78"/>
          <p:cNvGrpSpPr/>
          <p:nvPr/>
        </p:nvGrpSpPr>
        <p:grpSpPr>
          <a:xfrm rot="-8579856">
            <a:off x="6892719" y="1814663"/>
            <a:ext cx="1347396" cy="338159"/>
            <a:chOff x="3760850" y="3995600"/>
            <a:chExt cx="1320300" cy="338124"/>
          </a:xfrm>
        </p:grpSpPr>
        <p:cxnSp>
          <p:nvCxnSpPr>
            <p:cNvPr id="1127" name="Google Shape;1127;p78"/>
            <p:cNvCxnSpPr/>
            <p:nvPr/>
          </p:nvCxnSpPr>
          <p:spPr>
            <a:xfrm>
              <a:off x="3760850" y="3995600"/>
              <a:ext cx="13203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128" name="Google Shape;1128;p78"/>
            <p:cNvSpPr txBox="1"/>
            <p:nvPr/>
          </p:nvSpPr>
          <p:spPr>
            <a:xfrm rot="10800000">
              <a:off x="3826456" y="4028624"/>
              <a:ext cx="1189200" cy="30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800">
                  <a:latin typeface="Lexend"/>
                  <a:ea typeface="Lexend"/>
                  <a:cs typeface="Lexend"/>
                  <a:sym typeface="Lexend"/>
                </a:rPr>
                <a:t>12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129" name="Google Shape;1129;p78"/>
          <p:cNvSpPr txBox="1"/>
          <p:nvPr/>
        </p:nvSpPr>
        <p:spPr>
          <a:xfrm flipH="1">
            <a:off x="847800" y="2131588"/>
            <a:ext cx="12306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hypotenuse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12 cm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grpSp>
        <p:nvGrpSpPr>
          <p:cNvPr id="1130" name="Google Shape;1130;p78"/>
          <p:cNvGrpSpPr/>
          <p:nvPr/>
        </p:nvGrpSpPr>
        <p:grpSpPr>
          <a:xfrm rot="7619878">
            <a:off x="5817648" y="1862134"/>
            <a:ext cx="980484" cy="338159"/>
            <a:chOff x="3760850" y="3995600"/>
            <a:chExt cx="1320300" cy="338124"/>
          </a:xfrm>
        </p:grpSpPr>
        <p:cxnSp>
          <p:nvCxnSpPr>
            <p:cNvPr id="1131" name="Google Shape;1131;p78"/>
            <p:cNvCxnSpPr/>
            <p:nvPr/>
          </p:nvCxnSpPr>
          <p:spPr>
            <a:xfrm>
              <a:off x="3760850" y="3995600"/>
              <a:ext cx="13203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132" name="Google Shape;1132;p78"/>
            <p:cNvSpPr txBox="1"/>
            <p:nvPr/>
          </p:nvSpPr>
          <p:spPr>
            <a:xfrm rot="10800000">
              <a:off x="3826456" y="4028624"/>
              <a:ext cx="1189200" cy="30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800">
                  <a:latin typeface="Lexend"/>
                  <a:ea typeface="Lexend"/>
                  <a:cs typeface="Lexend"/>
                  <a:sym typeface="Lexend"/>
                </a:rPr>
                <a:t>9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133" name="Google Shape;1133;p78"/>
          <p:cNvSpPr txBox="1"/>
          <p:nvPr/>
        </p:nvSpPr>
        <p:spPr>
          <a:xfrm flipH="1">
            <a:off x="931056" y="1257200"/>
            <a:ext cx="12306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area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144 cm²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34" name="Google Shape;1134;p78"/>
          <p:cNvSpPr txBox="1"/>
          <p:nvPr/>
        </p:nvSpPr>
        <p:spPr>
          <a:xfrm flipH="1">
            <a:off x="4263433" y="2412561"/>
            <a:ext cx="12306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area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100 cm²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35" name="Google Shape;1135;p78"/>
          <p:cNvSpPr txBox="1"/>
          <p:nvPr/>
        </p:nvSpPr>
        <p:spPr>
          <a:xfrm flipH="1">
            <a:off x="3327267" y="3280217"/>
            <a:ext cx="12306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area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169 cm²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36" name="Google Shape;1136;p78"/>
          <p:cNvSpPr txBox="1"/>
          <p:nvPr/>
        </p:nvSpPr>
        <p:spPr>
          <a:xfrm flipH="1">
            <a:off x="3978215" y="1172700"/>
            <a:ext cx="12306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hypotenuse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13 cm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37" name="Google Shape;1137;p78"/>
          <p:cNvSpPr txBox="1"/>
          <p:nvPr/>
        </p:nvSpPr>
        <p:spPr>
          <a:xfrm flipH="1">
            <a:off x="595075" y="1154325"/>
            <a:ext cx="2988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a)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38" name="Google Shape;1138;p78"/>
          <p:cNvSpPr txBox="1"/>
          <p:nvPr/>
        </p:nvSpPr>
        <p:spPr>
          <a:xfrm flipH="1">
            <a:off x="3667650" y="1172700"/>
            <a:ext cx="2988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b)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39" name="Google Shape;1139;p78"/>
          <p:cNvSpPr txBox="1"/>
          <p:nvPr/>
        </p:nvSpPr>
        <p:spPr>
          <a:xfrm flipH="1">
            <a:off x="6329475" y="1027325"/>
            <a:ext cx="2988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c)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0" name="Google Shape;1140;p78"/>
          <p:cNvSpPr txBox="1"/>
          <p:nvPr/>
        </p:nvSpPr>
        <p:spPr>
          <a:xfrm flipH="1">
            <a:off x="7370100" y="1143892"/>
            <a:ext cx="12306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bed (area)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144 cm²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41" name="Google Shape;1141;p78"/>
          <p:cNvSpPr txBox="1"/>
          <p:nvPr/>
        </p:nvSpPr>
        <p:spPr>
          <a:xfrm flipH="1">
            <a:off x="5352219" y="1419679"/>
            <a:ext cx="12306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bed (area)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81 cm²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42" name="Google Shape;1142;p78"/>
          <p:cNvSpPr txBox="1"/>
          <p:nvPr/>
        </p:nvSpPr>
        <p:spPr>
          <a:xfrm flipH="1">
            <a:off x="6476007" y="2711404"/>
            <a:ext cx="12306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bed (area)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225 cm²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43" name="Google Shape;1143;p78"/>
          <p:cNvSpPr txBox="1"/>
          <p:nvPr/>
        </p:nvSpPr>
        <p:spPr>
          <a:xfrm flipH="1">
            <a:off x="6476000" y="3697413"/>
            <a:ext cx="12306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hypotenuse (hypotenuse)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15 cm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7" name="Shape 1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8" name="Google Shape;1148;p79"/>
          <p:cNvSpPr/>
          <p:nvPr/>
        </p:nvSpPr>
        <p:spPr>
          <a:xfrm rot="-5400817">
            <a:off x="349521" y="2867224"/>
            <a:ext cx="1261800" cy="1198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9" name="Google Shape;1149;p79"/>
          <p:cNvSpPr/>
          <p:nvPr/>
        </p:nvSpPr>
        <p:spPr>
          <a:xfrm rot="-1840089">
            <a:off x="6882231" y="2786252"/>
            <a:ext cx="1535687" cy="1504717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0" name="Google Shape;1150;p79"/>
          <p:cNvSpPr/>
          <p:nvPr/>
        </p:nvSpPr>
        <p:spPr>
          <a:xfrm rot="-3319511">
            <a:off x="5746010" y="1616163"/>
            <a:ext cx="1389480" cy="140297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1" name="Google Shape;1151;p79"/>
          <p:cNvSpPr/>
          <p:nvPr/>
        </p:nvSpPr>
        <p:spPr>
          <a:xfrm rot="-2700000">
            <a:off x="5220420" y="2072131"/>
            <a:ext cx="966474" cy="966474"/>
          </a:xfrm>
          <a:prstGeom prst="rect">
            <a:avLst/>
          </a:prstGeom>
          <a:solidFill>
            <a:srgbClr val="EBEDFE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2" name="Google Shape;1152;p7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Jajab (Squares) oo ka yimid dhinacyada saddexagalka</a:t>
            </a:r>
            <a:endParaRPr/>
          </a:p>
        </p:txBody>
      </p:sp>
      <p:sp>
        <p:nvSpPr>
          <p:cNvPr id="1153" name="Google Shape;1153;p79"/>
          <p:cNvSpPr txBox="1"/>
          <p:nvPr/>
        </p:nvSpPr>
        <p:spPr>
          <a:xfrm flipH="1">
            <a:off x="324000" y="642781"/>
            <a:ext cx="84960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3) Adigoo sawiraya labo jibbaaran oo maqan marka hore oo xisaabinaya bedkooda (area), soo hel dhererka hypotenuse (hypotenuse) ee saddexagal kasta.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4" name="Google Shape;1154;p79"/>
          <p:cNvSpPr/>
          <p:nvPr/>
        </p:nvSpPr>
        <p:spPr>
          <a:xfrm>
            <a:off x="1579995" y="3869411"/>
            <a:ext cx="216000" cy="216000"/>
          </a:xfrm>
          <a:prstGeom prst="rect">
            <a:avLst/>
          </a:prstGeom>
          <a:noFill/>
          <a:ln cap="flat" cmpd="sng" w="19050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5" name="Google Shape;1155;p79"/>
          <p:cNvSpPr/>
          <p:nvPr/>
        </p:nvSpPr>
        <p:spPr>
          <a:xfrm rot="-2700000">
            <a:off x="4910769" y="2616940"/>
            <a:ext cx="215950" cy="215950"/>
          </a:xfrm>
          <a:prstGeom prst="rect">
            <a:avLst/>
          </a:prstGeom>
          <a:noFill/>
          <a:ln cap="flat" cmpd="sng" w="19050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156" name="Google Shape;1156;p79"/>
          <p:cNvPicPr preferRelativeResize="0"/>
          <p:nvPr/>
        </p:nvPicPr>
        <p:blipFill rotWithShape="1">
          <a:blip r:embed="rId3">
            <a:alphaModFix/>
          </a:blip>
          <a:srcRect b="0" l="0" r="70012" t="0"/>
          <a:stretch/>
        </p:blipFill>
        <p:spPr>
          <a:xfrm>
            <a:off x="1475450" y="2057482"/>
            <a:ext cx="2082487" cy="277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7" name="Google Shape;1157;p79"/>
          <p:cNvPicPr preferRelativeResize="0"/>
          <p:nvPr/>
        </p:nvPicPr>
        <p:blipFill rotWithShape="1">
          <a:blip r:embed="rId3">
            <a:alphaModFix/>
          </a:blip>
          <a:srcRect b="23359" l="33526" r="36486" t="0"/>
          <a:stretch/>
        </p:blipFill>
        <p:spPr>
          <a:xfrm rot="-8100000">
            <a:off x="3945723" y="2839870"/>
            <a:ext cx="2082477" cy="21288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58" name="Google Shape;1158;p79"/>
          <p:cNvGrpSpPr/>
          <p:nvPr/>
        </p:nvGrpSpPr>
        <p:grpSpPr>
          <a:xfrm rot="7522390">
            <a:off x="6509996" y="2429164"/>
            <a:ext cx="1593603" cy="879751"/>
            <a:chOff x="7226400" y="2791350"/>
            <a:chExt cx="1593601" cy="879750"/>
          </a:xfrm>
        </p:grpSpPr>
        <p:sp>
          <p:nvSpPr>
            <p:cNvPr id="1159" name="Google Shape;1159;p79"/>
            <p:cNvSpPr/>
            <p:nvPr/>
          </p:nvSpPr>
          <p:spPr>
            <a:xfrm>
              <a:off x="7368317" y="3353287"/>
              <a:ext cx="216000" cy="216000"/>
            </a:xfrm>
            <a:prstGeom prst="rect">
              <a:avLst/>
            </a:prstGeom>
            <a:noFill/>
            <a:ln cap="flat" cmpd="sng" w="19050">
              <a:solidFill>
                <a:srgbClr val="2563E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1160" name="Google Shape;1160;p79"/>
            <p:cNvPicPr preferRelativeResize="0"/>
            <p:nvPr/>
          </p:nvPicPr>
          <p:blipFill rotWithShape="1">
            <a:blip r:embed="rId3">
              <a:alphaModFix/>
            </a:blip>
            <a:srcRect b="23360" l="75337" r="1714" t="44967"/>
            <a:stretch/>
          </p:blipFill>
          <p:spPr>
            <a:xfrm>
              <a:off x="7226400" y="2791350"/>
              <a:ext cx="1593601" cy="8797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161" name="Google Shape;1161;p79"/>
          <p:cNvGrpSpPr/>
          <p:nvPr/>
        </p:nvGrpSpPr>
        <p:grpSpPr>
          <a:xfrm rot="8100000">
            <a:off x="4024285" y="2543168"/>
            <a:ext cx="941622" cy="338122"/>
            <a:chOff x="3760850" y="3995600"/>
            <a:chExt cx="1320300" cy="338077"/>
          </a:xfrm>
        </p:grpSpPr>
        <p:cxnSp>
          <p:nvCxnSpPr>
            <p:cNvPr id="1162" name="Google Shape;1162;p79"/>
            <p:cNvCxnSpPr/>
            <p:nvPr/>
          </p:nvCxnSpPr>
          <p:spPr>
            <a:xfrm>
              <a:off x="3760850" y="3995600"/>
              <a:ext cx="13203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163" name="Google Shape;1163;p79"/>
            <p:cNvSpPr txBox="1"/>
            <p:nvPr/>
          </p:nvSpPr>
          <p:spPr>
            <a:xfrm rot="10800000">
              <a:off x="3826573" y="4028577"/>
              <a:ext cx="1189200" cy="30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20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64" name="Google Shape;1164;p79"/>
          <p:cNvGrpSpPr/>
          <p:nvPr/>
        </p:nvGrpSpPr>
        <p:grpSpPr>
          <a:xfrm rot="-8100000">
            <a:off x="5066435" y="2543168"/>
            <a:ext cx="941622" cy="338122"/>
            <a:chOff x="3760850" y="3995600"/>
            <a:chExt cx="1320300" cy="338077"/>
          </a:xfrm>
        </p:grpSpPr>
        <p:cxnSp>
          <p:nvCxnSpPr>
            <p:cNvPr id="1165" name="Google Shape;1165;p79"/>
            <p:cNvCxnSpPr/>
            <p:nvPr/>
          </p:nvCxnSpPr>
          <p:spPr>
            <a:xfrm>
              <a:off x="3760850" y="3995600"/>
              <a:ext cx="13203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166" name="Google Shape;1166;p79"/>
            <p:cNvSpPr txBox="1"/>
            <p:nvPr/>
          </p:nvSpPr>
          <p:spPr>
            <a:xfrm rot="10800000">
              <a:off x="3826573" y="4028577"/>
              <a:ext cx="1189200" cy="30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21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67" name="Google Shape;1167;p79"/>
          <p:cNvGrpSpPr/>
          <p:nvPr/>
        </p:nvGrpSpPr>
        <p:grpSpPr>
          <a:xfrm rot="-8745843">
            <a:off x="7365149" y="1919804"/>
            <a:ext cx="934857" cy="338110"/>
            <a:chOff x="3529161" y="3995600"/>
            <a:chExt cx="1784100" cy="338071"/>
          </a:xfrm>
        </p:grpSpPr>
        <p:cxnSp>
          <p:nvCxnSpPr>
            <p:cNvPr id="1168" name="Google Shape;1168;p79"/>
            <p:cNvCxnSpPr/>
            <p:nvPr/>
          </p:nvCxnSpPr>
          <p:spPr>
            <a:xfrm>
              <a:off x="3760850" y="3995600"/>
              <a:ext cx="13203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169" name="Google Shape;1169;p79"/>
            <p:cNvSpPr txBox="1"/>
            <p:nvPr/>
          </p:nvSpPr>
          <p:spPr>
            <a:xfrm rot="10800000">
              <a:off x="3529161" y="4028571"/>
              <a:ext cx="1784100" cy="30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7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70" name="Google Shape;1170;p79"/>
          <p:cNvGrpSpPr/>
          <p:nvPr/>
        </p:nvGrpSpPr>
        <p:grpSpPr>
          <a:xfrm rot="7509828">
            <a:off x="6047600" y="2356440"/>
            <a:ext cx="1439475" cy="349732"/>
            <a:chOff x="3760850" y="3995600"/>
            <a:chExt cx="1320300" cy="338067"/>
          </a:xfrm>
        </p:grpSpPr>
        <p:cxnSp>
          <p:nvCxnSpPr>
            <p:cNvPr id="1171" name="Google Shape;1171;p79"/>
            <p:cNvCxnSpPr/>
            <p:nvPr/>
          </p:nvCxnSpPr>
          <p:spPr>
            <a:xfrm>
              <a:off x="3760850" y="3995600"/>
              <a:ext cx="13203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172" name="Google Shape;1172;p79"/>
            <p:cNvSpPr txBox="1"/>
            <p:nvPr/>
          </p:nvSpPr>
          <p:spPr>
            <a:xfrm rot="10800000">
              <a:off x="3954170" y="4028567"/>
              <a:ext cx="934200" cy="30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24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173" name="Google Shape;1173;p79"/>
          <p:cNvSpPr txBox="1"/>
          <p:nvPr/>
        </p:nvSpPr>
        <p:spPr>
          <a:xfrm>
            <a:off x="2161974" y="4444182"/>
            <a:ext cx="904800" cy="3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bed (area)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76 cm²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74" name="Google Shape;1174;p79"/>
          <p:cNvCxnSpPr/>
          <p:nvPr/>
        </p:nvCxnSpPr>
        <p:spPr>
          <a:xfrm>
            <a:off x="1892800" y="4444182"/>
            <a:ext cx="435600" cy="1068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1175" name="Google Shape;1175;p79"/>
          <p:cNvGrpSpPr/>
          <p:nvPr/>
        </p:nvGrpSpPr>
        <p:grpSpPr>
          <a:xfrm rot="5400000">
            <a:off x="464978" y="3085098"/>
            <a:ext cx="1259830" cy="761293"/>
            <a:chOff x="3760850" y="3995600"/>
            <a:chExt cx="1320300" cy="728301"/>
          </a:xfrm>
        </p:grpSpPr>
        <p:cxnSp>
          <p:nvCxnSpPr>
            <p:cNvPr id="1176" name="Google Shape;1176;p79"/>
            <p:cNvCxnSpPr/>
            <p:nvPr/>
          </p:nvCxnSpPr>
          <p:spPr>
            <a:xfrm>
              <a:off x="3760850" y="3995600"/>
              <a:ext cx="13203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177" name="Google Shape;1177;p79"/>
            <p:cNvSpPr txBox="1"/>
            <p:nvPr/>
          </p:nvSpPr>
          <p:spPr>
            <a:xfrm rot="-5400000">
              <a:off x="4057117" y="4192751"/>
              <a:ext cx="728100" cy="33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18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178" name="Google Shape;1178;p79"/>
          <p:cNvSpPr txBox="1"/>
          <p:nvPr/>
        </p:nvSpPr>
        <p:spPr>
          <a:xfrm flipH="1">
            <a:off x="4403454" y="3969770"/>
            <a:ext cx="12306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hypotenuse (hypotenuse)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29 cm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79" name="Google Shape;1179;p79"/>
          <p:cNvSpPr txBox="1"/>
          <p:nvPr/>
        </p:nvSpPr>
        <p:spPr>
          <a:xfrm flipH="1">
            <a:off x="1987607" y="2391075"/>
            <a:ext cx="12306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bed (area)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400 cm²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80" name="Google Shape;1180;p79"/>
          <p:cNvSpPr txBox="1"/>
          <p:nvPr/>
        </p:nvSpPr>
        <p:spPr>
          <a:xfrm flipH="1">
            <a:off x="4407095" y="3208313"/>
            <a:ext cx="12306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bed (area)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841 cm²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81" name="Google Shape;1181;p79"/>
          <p:cNvSpPr txBox="1"/>
          <p:nvPr/>
        </p:nvSpPr>
        <p:spPr>
          <a:xfrm flipH="1" rot="-1830949">
            <a:off x="6821728" y="2853881"/>
            <a:ext cx="1230660" cy="3235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jifaarka (hypotenuse)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25 cm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82" name="Google Shape;1182;p79"/>
          <p:cNvSpPr txBox="1"/>
          <p:nvPr/>
        </p:nvSpPr>
        <p:spPr>
          <a:xfrm flipH="1">
            <a:off x="1866825" y="3187580"/>
            <a:ext cx="12306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jifaarka (hypotenuse)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20 cm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83" name="Google Shape;1183;p79"/>
          <p:cNvSpPr txBox="1"/>
          <p:nvPr/>
        </p:nvSpPr>
        <p:spPr>
          <a:xfrm flipH="1">
            <a:off x="1580000" y="2256088"/>
            <a:ext cx="2988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84" name="Google Shape;1184;p79"/>
          <p:cNvSpPr txBox="1"/>
          <p:nvPr/>
        </p:nvSpPr>
        <p:spPr>
          <a:xfrm flipH="1">
            <a:off x="4042638" y="3284513"/>
            <a:ext cx="2988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85" name="Google Shape;1185;p79"/>
          <p:cNvSpPr txBox="1"/>
          <p:nvPr/>
        </p:nvSpPr>
        <p:spPr>
          <a:xfrm flipH="1">
            <a:off x="6313585" y="3240000"/>
            <a:ext cx="2988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86" name="Google Shape;1186;p79"/>
          <p:cNvSpPr/>
          <p:nvPr/>
        </p:nvSpPr>
        <p:spPr>
          <a:xfrm rot="-2700000">
            <a:off x="3830234" y="2061835"/>
            <a:ext cx="982171" cy="982171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87" name="Google Shape;1187;p79"/>
          <p:cNvSpPr txBox="1"/>
          <p:nvPr/>
        </p:nvSpPr>
        <p:spPr>
          <a:xfrm flipH="1">
            <a:off x="3679558" y="2187281"/>
            <a:ext cx="12306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400 cm²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88" name="Google Shape;1188;p79"/>
          <p:cNvSpPr txBox="1"/>
          <p:nvPr/>
        </p:nvSpPr>
        <p:spPr>
          <a:xfrm flipH="1">
            <a:off x="5067825" y="2160007"/>
            <a:ext cx="12306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441 cm²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89" name="Google Shape;1189;p79"/>
          <p:cNvSpPr/>
          <p:nvPr/>
        </p:nvSpPr>
        <p:spPr>
          <a:xfrm rot="-3319455">
            <a:off x="7560018" y="1709993"/>
            <a:ext cx="672313" cy="638862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0" name="Google Shape;1190;p79"/>
          <p:cNvSpPr txBox="1"/>
          <p:nvPr/>
        </p:nvSpPr>
        <p:spPr>
          <a:xfrm flipH="1">
            <a:off x="7459200" y="1555513"/>
            <a:ext cx="10296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49 cm²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91" name="Google Shape;1191;p79"/>
          <p:cNvSpPr txBox="1"/>
          <p:nvPr/>
        </p:nvSpPr>
        <p:spPr>
          <a:xfrm flipH="1">
            <a:off x="5907838" y="1822769"/>
            <a:ext cx="12306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576 cm²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92" name="Google Shape;1192;p79"/>
          <p:cNvSpPr txBox="1"/>
          <p:nvPr/>
        </p:nvSpPr>
        <p:spPr>
          <a:xfrm flipH="1">
            <a:off x="6904800" y="3636400"/>
            <a:ext cx="15840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bed (area) 625 cm²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93" name="Google Shape;1193;p79"/>
          <p:cNvSpPr txBox="1"/>
          <p:nvPr/>
        </p:nvSpPr>
        <p:spPr>
          <a:xfrm flipH="1">
            <a:off x="380875" y="3742463"/>
            <a:ext cx="9048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324 cm²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7" name="Shape 1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" name="Google Shape;1198;p80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Saddexagalka dhinacyadiisa laga sameeyay labajibbaaran (Squares from the sides of a triangle)</a:t>
            </a:r>
            <a:endParaRPr/>
          </a:p>
        </p:txBody>
      </p:sp>
      <p:sp>
        <p:nvSpPr>
          <p:cNvPr id="1199" name="Google Shape;1199;p80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Aragtida Pythagoras si loo helo jifaarka (hypotenuse)</a:t>
            </a:r>
            <a:endParaRPr/>
          </a:p>
        </p:txBody>
      </p:sp>
      <p:sp>
        <p:nvSpPr>
          <p:cNvPr id="1200" name="Google Shape;1200;p80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Dhererka jifaarka (hypotenuse)</a:t>
            </a:r>
            <a:endParaRPr/>
          </a:p>
        </p:txBody>
      </p:sp>
      <p:pic>
        <p:nvPicPr>
          <p:cNvPr id="1201" name="Google Shape;1201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0985" y="2994665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5" name="Shape 1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6" name="Google Shape;1206;p8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Aragtida Pythagoras si loo helo jifaarka (hypotenuse)</a:t>
            </a:r>
            <a:endParaRPr/>
          </a:p>
        </p:txBody>
      </p:sp>
      <p:grpSp>
        <p:nvGrpSpPr>
          <p:cNvPr id="1207" name="Google Shape;1207;p81"/>
          <p:cNvGrpSpPr/>
          <p:nvPr/>
        </p:nvGrpSpPr>
        <p:grpSpPr>
          <a:xfrm>
            <a:off x="856320" y="604982"/>
            <a:ext cx="3837667" cy="1507123"/>
            <a:chOff x="856325" y="1007975"/>
            <a:chExt cx="3026074" cy="1470651"/>
          </a:xfrm>
        </p:grpSpPr>
        <p:pic>
          <p:nvPicPr>
            <p:cNvPr id="1208" name="Google Shape;1208;p81"/>
            <p:cNvPicPr preferRelativeResize="0"/>
            <p:nvPr/>
          </p:nvPicPr>
          <p:blipFill rotWithShape="1">
            <a:blip r:embed="rId3">
              <a:alphaModFix/>
            </a:blip>
            <a:srcRect b="4760" l="40550" r="0" t="13015"/>
            <a:stretch/>
          </p:blipFill>
          <p:spPr>
            <a:xfrm>
              <a:off x="856325" y="1007975"/>
              <a:ext cx="3026074" cy="147065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09" name="Google Shape;1209;p81"/>
            <p:cNvSpPr txBox="1"/>
            <p:nvPr/>
          </p:nvSpPr>
          <p:spPr>
            <a:xfrm>
              <a:off x="1110860" y="1100123"/>
              <a:ext cx="2765100" cy="1081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Waxaan xusuustaa in aragtida Pythagoras loo isticmaali karo in lagu helo dhererka dhinacyada saddexagalka qumman (right-angled triangle).</a:t>
              </a:r>
              <a:r>
                <a:rPr lang="en-GB" sz="1000">
                  <a:solidFill>
                    <a:schemeClr val="accent5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10" name="Google Shape;1210;p81"/>
          <p:cNvGrpSpPr/>
          <p:nvPr/>
        </p:nvGrpSpPr>
        <p:grpSpPr>
          <a:xfrm>
            <a:off x="263636" y="2475709"/>
            <a:ext cx="4152123" cy="679825"/>
            <a:chOff x="644600" y="877500"/>
            <a:chExt cx="4389600" cy="679825"/>
          </a:xfrm>
        </p:grpSpPr>
        <p:sp>
          <p:nvSpPr>
            <p:cNvPr id="1211" name="Google Shape;1211;p81"/>
            <p:cNvSpPr/>
            <p:nvPr/>
          </p:nvSpPr>
          <p:spPr>
            <a:xfrm>
              <a:off x="644600" y="877500"/>
              <a:ext cx="4389600" cy="6798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12" name="Google Shape;1212;p81"/>
            <p:cNvSpPr txBox="1"/>
            <p:nvPr/>
          </p:nvSpPr>
          <p:spPr>
            <a:xfrm>
              <a:off x="644725" y="877525"/>
              <a:ext cx="1155600" cy="679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bedka (area) labajibbaaran A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13" name="Google Shape;1213;p81"/>
            <p:cNvSpPr txBox="1"/>
            <p:nvPr/>
          </p:nvSpPr>
          <p:spPr>
            <a:xfrm>
              <a:off x="1799934" y="877525"/>
              <a:ext cx="461700" cy="679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+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14" name="Google Shape;1214;p81"/>
            <p:cNvSpPr txBox="1"/>
            <p:nvPr/>
          </p:nvSpPr>
          <p:spPr>
            <a:xfrm>
              <a:off x="2261642" y="877525"/>
              <a:ext cx="1155600" cy="679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bedka (area) labajibbaaran B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15" name="Google Shape;1215;p81"/>
            <p:cNvSpPr txBox="1"/>
            <p:nvPr/>
          </p:nvSpPr>
          <p:spPr>
            <a:xfrm>
              <a:off x="3416852" y="877525"/>
              <a:ext cx="461700" cy="679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=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16" name="Google Shape;1216;p81"/>
            <p:cNvSpPr txBox="1"/>
            <p:nvPr/>
          </p:nvSpPr>
          <p:spPr>
            <a:xfrm>
              <a:off x="3878559" y="877525"/>
              <a:ext cx="1155600" cy="679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bedka (area) labajibbaaran C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17" name="Google Shape;1217;p81"/>
          <p:cNvGrpSpPr/>
          <p:nvPr/>
        </p:nvGrpSpPr>
        <p:grpSpPr>
          <a:xfrm>
            <a:off x="263625" y="3250434"/>
            <a:ext cx="4152123" cy="1057808"/>
            <a:chOff x="644600" y="877500"/>
            <a:chExt cx="4389600" cy="679825"/>
          </a:xfrm>
        </p:grpSpPr>
        <p:sp>
          <p:nvSpPr>
            <p:cNvPr id="1218" name="Google Shape;1218;p81"/>
            <p:cNvSpPr/>
            <p:nvPr/>
          </p:nvSpPr>
          <p:spPr>
            <a:xfrm>
              <a:off x="644600" y="877500"/>
              <a:ext cx="4389600" cy="6798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19" name="Google Shape;1219;p81"/>
            <p:cNvSpPr txBox="1"/>
            <p:nvPr/>
          </p:nvSpPr>
          <p:spPr>
            <a:xfrm>
              <a:off x="644725" y="877525"/>
              <a:ext cx="1155600" cy="679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dhererka dhinaca a oo labajibbaaran (squared)</a:t>
              </a:r>
              <a:r>
                <a:rPr i="1" lang="en-GB" sz="10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/>
              </a: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20" name="Google Shape;1220;p81"/>
            <p:cNvSpPr txBox="1"/>
            <p:nvPr/>
          </p:nvSpPr>
          <p:spPr>
            <a:xfrm>
              <a:off x="1799934" y="877525"/>
              <a:ext cx="461700" cy="679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+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21" name="Google Shape;1221;p81"/>
            <p:cNvSpPr txBox="1"/>
            <p:nvPr/>
          </p:nvSpPr>
          <p:spPr>
            <a:xfrm>
              <a:off x="2261642" y="877525"/>
              <a:ext cx="1155600" cy="679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dhererka dhinaca b oo labajibbaaran (squared)</a:t>
              </a:r>
              <a:r>
                <a:rPr i="1" lang="en-GB" sz="10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/>
              </a: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22" name="Google Shape;1222;p81"/>
            <p:cNvSpPr txBox="1"/>
            <p:nvPr/>
          </p:nvSpPr>
          <p:spPr>
            <a:xfrm>
              <a:off x="3416852" y="877525"/>
              <a:ext cx="461700" cy="679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=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23" name="Google Shape;1223;p81"/>
            <p:cNvSpPr txBox="1"/>
            <p:nvPr/>
          </p:nvSpPr>
          <p:spPr>
            <a:xfrm>
              <a:off x="3878559" y="877525"/>
              <a:ext cx="1155600" cy="679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dhererka dhinaca c laba jibaaran (length of side c squared)</a:t>
              </a:r>
              <a:r>
                <a:rPr i="1" lang="en-GB" sz="10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/>
              </a: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24" name="Google Shape;1224;p81"/>
          <p:cNvGrpSpPr/>
          <p:nvPr/>
        </p:nvGrpSpPr>
        <p:grpSpPr>
          <a:xfrm>
            <a:off x="853567" y="613499"/>
            <a:ext cx="3872700" cy="1561200"/>
            <a:chOff x="938600" y="2707602"/>
            <a:chExt cx="3872700" cy="1561200"/>
          </a:xfrm>
        </p:grpSpPr>
        <p:sp>
          <p:nvSpPr>
            <p:cNvPr id="1225" name="Google Shape;1225;p81"/>
            <p:cNvSpPr/>
            <p:nvPr/>
          </p:nvSpPr>
          <p:spPr>
            <a:xfrm>
              <a:off x="938600" y="2707602"/>
              <a:ext cx="3872700" cy="1561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226" name="Google Shape;1226;p81"/>
            <p:cNvGrpSpPr/>
            <p:nvPr/>
          </p:nvGrpSpPr>
          <p:grpSpPr>
            <a:xfrm>
              <a:off x="944014" y="2854010"/>
              <a:ext cx="3151353" cy="1237553"/>
              <a:chOff x="856325" y="797388"/>
              <a:chExt cx="3026074" cy="1470651"/>
            </a:xfrm>
          </p:grpSpPr>
          <p:pic>
            <p:nvPicPr>
              <p:cNvPr id="1227" name="Google Shape;1227;p81"/>
              <p:cNvPicPr preferRelativeResize="0"/>
              <p:nvPr/>
            </p:nvPicPr>
            <p:blipFill rotWithShape="1">
              <a:blip r:embed="rId3">
                <a:alphaModFix/>
              </a:blip>
              <a:srcRect b="4760" l="40550" r="0" t="13015"/>
              <a:stretch/>
            </p:blipFill>
            <p:spPr>
              <a:xfrm>
                <a:off x="856325" y="797388"/>
                <a:ext cx="3026074" cy="147065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228" name="Google Shape;1228;p81"/>
              <p:cNvSpPr txBox="1"/>
              <p:nvPr/>
            </p:nvSpPr>
            <p:spPr>
              <a:xfrm>
                <a:off x="1110860" y="922584"/>
                <a:ext cx="2765100" cy="987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en-GB" sz="1000">
                    <a:latin typeface="Lexend"/>
                    <a:ea typeface="Lexend"/>
                    <a:cs typeface="Lexend"/>
                    <a:sym typeface="Lexend"/>
                  </a:rPr>
                  <a:t>Waxaan u malaynayaa in aragtida (theorem) Pythagoras loo qori karo siyaabo kala duwan.</a:t>
                </a:r>
                <a:r>
                  <a:rPr lang="en-GB" sz="1000">
                    <a:solidFill>
                      <a:schemeClr val="accent5"/>
                    </a:solidFill>
                    <a:latin typeface="Lexend"/>
                    <a:ea typeface="Lexend"/>
                    <a:cs typeface="Lexend"/>
                    <a:sym typeface="Lexend"/>
                  </a:rPr>
                  <a:t/>
                </a:r>
                <a:r>
                  <a:rPr lang="en-GB" sz="1000">
                    <a:latin typeface="Lexend"/>
                    <a:ea typeface="Lexend"/>
                    <a:cs typeface="Lexend"/>
                    <a:sym typeface="Lexend"/>
                  </a:rPr>
                  <a:t/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grpSp>
        <p:nvGrpSpPr>
          <p:cNvPr id="1229" name="Google Shape;1229;p81"/>
          <p:cNvGrpSpPr/>
          <p:nvPr/>
        </p:nvGrpSpPr>
        <p:grpSpPr>
          <a:xfrm>
            <a:off x="5334779" y="703896"/>
            <a:ext cx="3680731" cy="3537413"/>
            <a:chOff x="4552690" y="586938"/>
            <a:chExt cx="4504076" cy="4328700"/>
          </a:xfrm>
        </p:grpSpPr>
        <p:sp>
          <p:nvSpPr>
            <p:cNvPr id="1230" name="Google Shape;1230;p81"/>
            <p:cNvSpPr/>
            <p:nvPr/>
          </p:nvSpPr>
          <p:spPr>
            <a:xfrm>
              <a:off x="6157862" y="3104432"/>
              <a:ext cx="192300" cy="192300"/>
            </a:xfrm>
            <a:prstGeom prst="rect">
              <a:avLst/>
            </a:prstGeom>
            <a:solidFill>
              <a:srgbClr val="EBEDFE"/>
            </a:solidFill>
            <a:ln cap="flat" cmpd="sng" w="19050">
              <a:solidFill>
                <a:srgbClr val="2563E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1231" name="Google Shape;1231;p8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552690" y="586938"/>
              <a:ext cx="4326025" cy="39213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32" name="Google Shape;1232;p81"/>
            <p:cNvSpPr txBox="1"/>
            <p:nvPr/>
          </p:nvSpPr>
          <p:spPr>
            <a:xfrm>
              <a:off x="4679690" y="2357800"/>
              <a:ext cx="1459200" cy="352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laba jibaaran (square)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marR="0" rtl="0" algn="ctr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33" name="Google Shape;1233;p81"/>
            <p:cNvSpPr txBox="1"/>
            <p:nvPr/>
          </p:nvSpPr>
          <p:spPr>
            <a:xfrm>
              <a:off x="6176152" y="3685920"/>
              <a:ext cx="1092900" cy="352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laba jibaaran B (square B)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34" name="Google Shape;1234;p81"/>
            <p:cNvSpPr txBox="1"/>
            <p:nvPr/>
          </p:nvSpPr>
          <p:spPr>
            <a:xfrm>
              <a:off x="6897345" y="1869604"/>
              <a:ext cx="1122300" cy="352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laba jibaaran (square)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marR="0" rtl="0" algn="ctr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235" name="Google Shape;1235;p81"/>
            <p:cNvGrpSpPr/>
            <p:nvPr/>
          </p:nvGrpSpPr>
          <p:grpSpPr>
            <a:xfrm>
              <a:off x="4679692" y="3447250"/>
              <a:ext cx="1459199" cy="408600"/>
              <a:chOff x="6353075" y="4537262"/>
              <a:chExt cx="1174500" cy="408600"/>
            </a:xfrm>
          </p:grpSpPr>
          <p:cxnSp>
            <p:nvCxnSpPr>
              <p:cNvPr id="1236" name="Google Shape;1236;p81"/>
              <p:cNvCxnSpPr/>
              <p:nvPr/>
            </p:nvCxnSpPr>
            <p:spPr>
              <a:xfrm>
                <a:off x="6353075" y="4549793"/>
                <a:ext cx="1174500" cy="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374CF1"/>
                </a:solidFill>
                <a:prstDash val="solid"/>
                <a:round/>
                <a:headEnd len="med" w="med" type="triangle"/>
                <a:tailEnd len="med" w="med" type="triangle"/>
              </a:ln>
            </p:spPr>
          </p:cxnSp>
          <p:sp>
            <p:nvSpPr>
              <p:cNvPr id="1237" name="Google Shape;1237;p81"/>
              <p:cNvSpPr txBox="1"/>
              <p:nvPr/>
            </p:nvSpPr>
            <p:spPr>
              <a:xfrm>
                <a:off x="6427772" y="4537262"/>
                <a:ext cx="1025100" cy="40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7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i="1" lang="en-GB" sz="1200">
                    <a:latin typeface="Times New Roman"/>
                    <a:ea typeface="Times New Roman"/>
                    <a:cs typeface="Times New Roman"/>
                    <a:sym typeface="Times New Roman"/>
                  </a:rPr>
                  <a:t>a halbeeg (a units)</a:t>
                </a:r>
                <a:r>
                  <a:rPr lang="en-GB" sz="1200">
                    <a:latin typeface="Lexend"/>
                    <a:ea typeface="Lexend"/>
                    <a:cs typeface="Lexend"/>
                    <a:sym typeface="Lexend"/>
                  </a:rPr>
                  <a:t/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grpSp>
          <p:nvGrpSpPr>
            <p:cNvPr id="1238" name="Google Shape;1238;p81"/>
            <p:cNvGrpSpPr/>
            <p:nvPr/>
          </p:nvGrpSpPr>
          <p:grpSpPr>
            <a:xfrm>
              <a:off x="6139086" y="4507037"/>
              <a:ext cx="1122235" cy="408600"/>
              <a:chOff x="6353075" y="4537262"/>
              <a:chExt cx="1174500" cy="408600"/>
            </a:xfrm>
          </p:grpSpPr>
          <p:cxnSp>
            <p:nvCxnSpPr>
              <p:cNvPr id="1239" name="Google Shape;1239;p81"/>
              <p:cNvCxnSpPr/>
              <p:nvPr/>
            </p:nvCxnSpPr>
            <p:spPr>
              <a:xfrm>
                <a:off x="6353075" y="4549793"/>
                <a:ext cx="1174500" cy="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374CF1"/>
                </a:solidFill>
                <a:prstDash val="solid"/>
                <a:round/>
                <a:headEnd len="med" w="med" type="triangle"/>
                <a:tailEnd len="med" w="med" type="triangle"/>
              </a:ln>
            </p:spPr>
          </p:cxnSp>
          <p:sp>
            <p:nvSpPr>
              <p:cNvPr id="1240" name="Google Shape;1240;p81"/>
              <p:cNvSpPr txBox="1"/>
              <p:nvPr/>
            </p:nvSpPr>
            <p:spPr>
              <a:xfrm>
                <a:off x="6427772" y="4537262"/>
                <a:ext cx="1025100" cy="40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7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i="1" lang="en-GB" sz="1200">
                    <a:latin typeface="Times New Roman"/>
                    <a:ea typeface="Times New Roman"/>
                    <a:cs typeface="Times New Roman"/>
                    <a:sym typeface="Times New Roman"/>
                  </a:rPr>
                  <a:t>b halbeeg (b units)</a:t>
                </a:r>
                <a:r>
                  <a:rPr lang="en-GB" sz="1200">
                    <a:latin typeface="Lexend"/>
                    <a:ea typeface="Lexend"/>
                    <a:cs typeface="Lexend"/>
                    <a:sym typeface="Lexend"/>
                  </a:rPr>
                  <a:t/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grpSp>
          <p:nvGrpSpPr>
            <p:cNvPr id="1241" name="Google Shape;1241;p81"/>
            <p:cNvGrpSpPr/>
            <p:nvPr/>
          </p:nvGrpSpPr>
          <p:grpSpPr>
            <a:xfrm rot="-2214070">
              <a:off x="7269004" y="2777362"/>
              <a:ext cx="1850449" cy="408600"/>
              <a:chOff x="6353075" y="4537262"/>
              <a:chExt cx="1174500" cy="408600"/>
            </a:xfrm>
          </p:grpSpPr>
          <p:cxnSp>
            <p:nvCxnSpPr>
              <p:cNvPr id="1242" name="Google Shape;1242;p81"/>
              <p:cNvCxnSpPr/>
              <p:nvPr/>
            </p:nvCxnSpPr>
            <p:spPr>
              <a:xfrm>
                <a:off x="6353075" y="4549793"/>
                <a:ext cx="1174500" cy="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374CF1"/>
                </a:solidFill>
                <a:prstDash val="solid"/>
                <a:round/>
                <a:headEnd len="med" w="med" type="triangle"/>
                <a:tailEnd len="med" w="med" type="triangle"/>
              </a:ln>
            </p:spPr>
          </p:cxnSp>
          <p:sp>
            <p:nvSpPr>
              <p:cNvPr id="1243" name="Google Shape;1243;p81"/>
              <p:cNvSpPr txBox="1"/>
              <p:nvPr/>
            </p:nvSpPr>
            <p:spPr>
              <a:xfrm>
                <a:off x="6427772" y="4537262"/>
                <a:ext cx="1025100" cy="40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7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i="1" lang="en-GB" sz="1200">
                    <a:latin typeface="Times New Roman"/>
                    <a:ea typeface="Times New Roman"/>
                    <a:cs typeface="Times New Roman"/>
                    <a:sym typeface="Times New Roman"/>
                  </a:rPr>
                  <a:t>c halbeeg (c units)</a:t>
                </a:r>
                <a:r>
                  <a:rPr lang="en-GB" sz="1200">
                    <a:latin typeface="Lexend"/>
                    <a:ea typeface="Lexend"/>
                    <a:cs typeface="Lexend"/>
                    <a:sym typeface="Lexend"/>
                  </a:rPr>
                  <a:t/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grpSp>
        <p:nvGrpSpPr>
          <p:cNvPr id="1244" name="Google Shape;1244;p81"/>
          <p:cNvGrpSpPr/>
          <p:nvPr/>
        </p:nvGrpSpPr>
        <p:grpSpPr>
          <a:xfrm>
            <a:off x="263675" y="4403142"/>
            <a:ext cx="4152000" cy="366072"/>
            <a:chOff x="263675" y="2711603"/>
            <a:chExt cx="4152000" cy="366072"/>
          </a:xfrm>
        </p:grpSpPr>
        <p:sp>
          <p:nvSpPr>
            <p:cNvPr id="1245" name="Google Shape;1245;p81"/>
            <p:cNvSpPr txBox="1"/>
            <p:nvPr/>
          </p:nvSpPr>
          <p:spPr>
            <a:xfrm flipH="1">
              <a:off x="323975" y="2711603"/>
              <a:ext cx="4091700" cy="323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Aragtida (theorem) Pythagoras: a² + b² = c²</a:t>
              </a:r>
              <a:r>
                <a:rPr i="1" lang="en-GB" sz="1000">
                  <a:latin typeface="Times New Roman"/>
                  <a:ea typeface="Times New Roman"/>
                  <a:cs typeface="Times New Roman"/>
                  <a:sym typeface="Times New Roman"/>
                </a:rPr>
                <a:t/>
              </a: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i="1" lang="en-GB" sz="1000">
                  <a:latin typeface="Times New Roman"/>
                  <a:ea typeface="Times New Roman"/>
                  <a:cs typeface="Times New Roman"/>
                  <a:sym typeface="Times New Roman"/>
                </a:rPr>
                <a:t/>
              </a: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i="1" lang="en-GB" sz="1000">
                  <a:latin typeface="Times New Roman"/>
                  <a:ea typeface="Times New Roman"/>
                  <a:cs typeface="Times New Roman"/>
                  <a:sym typeface="Times New Roman"/>
                </a:rPr>
                <a:t/>
              </a: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46" name="Google Shape;1246;p81"/>
            <p:cNvSpPr/>
            <p:nvPr/>
          </p:nvSpPr>
          <p:spPr>
            <a:xfrm>
              <a:off x="263675" y="2715876"/>
              <a:ext cx="4152000" cy="3618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247" name="Google Shape;1247;p8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48651" y="1362522"/>
            <a:ext cx="564900" cy="813475"/>
          </a:xfrm>
          <a:prstGeom prst="rect">
            <a:avLst/>
          </a:prstGeom>
          <a:noFill/>
          <a:ln>
            <a:noFill/>
          </a:ln>
        </p:spPr>
      </p:pic>
      <p:sp>
        <p:nvSpPr>
          <p:cNvPr id="1248" name="Google Shape;1248;p81"/>
          <p:cNvSpPr txBox="1"/>
          <p:nvPr/>
        </p:nvSpPr>
        <p:spPr>
          <a:xfrm>
            <a:off x="324001" y="2175672"/>
            <a:ext cx="814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Saciid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2" name="Shape 1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3" name="Google Shape;1253;p82"/>
          <p:cNvSpPr txBox="1"/>
          <p:nvPr/>
        </p:nvSpPr>
        <p:spPr>
          <a:xfrm flipH="1">
            <a:off x="4824000" y="1730300"/>
            <a:ext cx="39960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Xisaab ahaan (algebraically), iyadoo la beddelayo dhererka saddexagalka qaacidada (formula) aragtida (theorem) Pythagoras:</a:t>
            </a:r>
            <a:r>
              <a:rPr lang="en-GB" sz="11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²  +  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b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²  =  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²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Halka a iyo b ay yihiin labada dhinac ee gaaban ee saddexagalka, c-na yahay dhinaca ugu dheer (hypotenuse) ee saddexagalka.</a:t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4" name="Google Shape;1254;p8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Aragtida (theorem) Pythagoras si loo helo dhinaca ugu dheer (hypotenuse)</a:t>
            </a:r>
            <a:endParaRPr/>
          </a:p>
        </p:txBody>
      </p:sp>
      <p:cxnSp>
        <p:nvCxnSpPr>
          <p:cNvPr id="1255" name="Google Shape;1255;p82"/>
          <p:cNvCxnSpPr>
            <a:stCxn id="1256" idx="2"/>
          </p:cNvCxnSpPr>
          <p:nvPr/>
        </p:nvCxnSpPr>
        <p:spPr>
          <a:xfrm>
            <a:off x="4572000" y="989953"/>
            <a:ext cx="0" cy="37818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57" name="Google Shape;1257;p82"/>
          <p:cNvSpPr txBox="1"/>
          <p:nvPr/>
        </p:nvSpPr>
        <p:spPr>
          <a:xfrm flipH="1">
            <a:off x="324000" y="1730300"/>
            <a:ext cx="39960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Xisaabinta bedka (areas) laba jibaaranayaasha (squares) ku dhegan dhinac kasta oo ka mid ah saddexda dhinac ee saddexagalka.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Ama iyadoo la sawiray ama aan la sawirin laba jibaaranayaasha (squares).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6" name="Google Shape;1256;p82"/>
          <p:cNvSpPr txBox="1"/>
          <p:nvPr/>
        </p:nvSpPr>
        <p:spPr>
          <a:xfrm flipH="1">
            <a:off x="324000" y="666253"/>
            <a:ext cx="84960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Waxaan ku heli karnaa dhererka dhinaca ugu dheer (hypotenuse) ee saddexagalka qumman (right-angled triangle) laba siyood: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1" name="Shape 1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2" name="Google Shape;1262;p83"/>
          <p:cNvSpPr/>
          <p:nvPr/>
        </p:nvSpPr>
        <p:spPr>
          <a:xfrm>
            <a:off x="501800" y="1936245"/>
            <a:ext cx="3276600" cy="561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3" name="Google Shape;1263;p83"/>
          <p:cNvSpPr txBox="1"/>
          <p:nvPr/>
        </p:nvSpPr>
        <p:spPr>
          <a:xfrm flipH="1">
            <a:off x="6420313" y="1093625"/>
            <a:ext cx="16710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 </a:t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²  +  </a:t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>b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²  =  </a:t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4" name="Google Shape;1264;p83"/>
          <p:cNvSpPr txBox="1"/>
          <p:nvPr/>
        </p:nvSpPr>
        <p:spPr>
          <a:xfrm>
            <a:off x="2730783" y="3287126"/>
            <a:ext cx="761100" cy="28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18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5" name="Google Shape;1265;p83"/>
          <p:cNvSpPr txBox="1"/>
          <p:nvPr/>
        </p:nvSpPr>
        <p:spPr>
          <a:xfrm flipH="1">
            <a:off x="323975" y="1105501"/>
            <a:ext cx="40917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Saddexagal qumman (right-angled triangle) ah, haddii aad: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laba jibaar (square) labada dhinac ee gaaban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ku dar (add) natiijooyinka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natiijadu waa laba jibaaranka (square of the)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dhinaca ugu dheer (hypotenuse)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6" name="Google Shape;1266;p83"/>
          <p:cNvSpPr/>
          <p:nvPr/>
        </p:nvSpPr>
        <p:spPr>
          <a:xfrm>
            <a:off x="6458375" y="1125700"/>
            <a:ext cx="891000" cy="291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7" name="Google Shape;1267;p8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Aragtida Pythagoras si loo helo hypotenuse</a:t>
            </a:r>
            <a:endParaRPr/>
          </a:p>
        </p:txBody>
      </p:sp>
      <p:cxnSp>
        <p:nvCxnSpPr>
          <p:cNvPr id="1268" name="Google Shape;1268;p83"/>
          <p:cNvCxnSpPr/>
          <p:nvPr/>
        </p:nvCxnSpPr>
        <p:spPr>
          <a:xfrm>
            <a:off x="4572000" y="574233"/>
            <a:ext cx="0" cy="20730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69" name="Google Shape;1269;p83"/>
          <p:cNvSpPr txBox="1"/>
          <p:nvPr/>
        </p:nvSpPr>
        <p:spPr>
          <a:xfrm flipH="1">
            <a:off x="324000" y="697913"/>
            <a:ext cx="39960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>Helista bedka (area) labajibbaaranayaasha</a:t>
            </a:r>
            <a:endParaRPr sz="1800">
              <a:solidFill>
                <a:schemeClr val="accent5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0" name="Google Shape;1270;p83"/>
          <p:cNvSpPr txBox="1"/>
          <p:nvPr/>
        </p:nvSpPr>
        <p:spPr>
          <a:xfrm flipH="1">
            <a:off x="4824000" y="697913"/>
            <a:ext cx="39960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>Qaacidada (formula) aragtida Pythagoras</a:t>
            </a:r>
            <a:endParaRPr sz="1800">
              <a:solidFill>
                <a:schemeClr val="accent5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1" name="Google Shape;1271;p83"/>
          <p:cNvSpPr/>
          <p:nvPr/>
        </p:nvSpPr>
        <p:spPr>
          <a:xfrm>
            <a:off x="501800" y="1646833"/>
            <a:ext cx="2712300" cy="291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2" name="Google Shape;1272;p83"/>
          <p:cNvSpPr txBox="1"/>
          <p:nvPr/>
        </p:nvSpPr>
        <p:spPr>
          <a:xfrm flipH="1">
            <a:off x="4624806" y="2774307"/>
            <a:ext cx="14364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324 + 900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73" name="Google Shape;1273;p83"/>
          <p:cNvSpPr txBox="1"/>
          <p:nvPr/>
        </p:nvSpPr>
        <p:spPr>
          <a:xfrm flipH="1">
            <a:off x="4624797" y="2774300"/>
            <a:ext cx="1671000" cy="323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1224 cm²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74" name="Google Shape;1274;p83"/>
          <p:cNvSpPr/>
          <p:nvPr/>
        </p:nvSpPr>
        <p:spPr>
          <a:xfrm>
            <a:off x="3627300" y="2868563"/>
            <a:ext cx="2046300" cy="1099200"/>
          </a:xfrm>
          <a:prstGeom prst="rtTriangle">
            <a:avLst/>
          </a:prstGeom>
          <a:solidFill>
            <a:srgbClr val="EBEDFE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5" name="Google Shape;1275;p83"/>
          <p:cNvSpPr/>
          <p:nvPr/>
        </p:nvSpPr>
        <p:spPr>
          <a:xfrm>
            <a:off x="3623340" y="3647073"/>
            <a:ext cx="320700" cy="320700"/>
          </a:xfrm>
          <a:prstGeom prst="rect">
            <a:avLst/>
          </a:prstGeom>
          <a:noFill/>
          <a:ln cap="flat" cmpd="sng" w="19050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6" name="Google Shape;1276;p83"/>
          <p:cNvSpPr/>
          <p:nvPr/>
        </p:nvSpPr>
        <p:spPr>
          <a:xfrm>
            <a:off x="3627300" y="2868563"/>
            <a:ext cx="2046300" cy="1099200"/>
          </a:xfrm>
          <a:prstGeom prst="rtTriangl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277" name="Google Shape;1277;p83"/>
          <p:cNvCxnSpPr/>
          <p:nvPr/>
        </p:nvCxnSpPr>
        <p:spPr>
          <a:xfrm>
            <a:off x="3623476" y="4087773"/>
            <a:ext cx="2050200" cy="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278" name="Google Shape;1278;p83"/>
          <p:cNvSpPr txBox="1"/>
          <p:nvPr/>
        </p:nvSpPr>
        <p:spPr>
          <a:xfrm>
            <a:off x="3952508" y="4160497"/>
            <a:ext cx="1392900" cy="28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30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279" name="Google Shape;1279;p83"/>
          <p:cNvCxnSpPr/>
          <p:nvPr/>
        </p:nvCxnSpPr>
        <p:spPr>
          <a:xfrm rot="-9124535">
            <a:off x="3482635" y="3294919"/>
            <a:ext cx="2403555" cy="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280" name="Google Shape;1280;p83"/>
          <p:cNvSpPr txBox="1"/>
          <p:nvPr/>
        </p:nvSpPr>
        <p:spPr>
          <a:xfrm rot="1675544">
            <a:off x="3968768" y="2963388"/>
            <a:ext cx="1632835" cy="28399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hypotenuse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281" name="Google Shape;1281;p83"/>
          <p:cNvGrpSpPr/>
          <p:nvPr/>
        </p:nvGrpSpPr>
        <p:grpSpPr>
          <a:xfrm>
            <a:off x="2716027" y="3647938"/>
            <a:ext cx="2327998" cy="1170399"/>
            <a:chOff x="2716027" y="3647938"/>
            <a:chExt cx="2327998" cy="1170399"/>
          </a:xfrm>
        </p:grpSpPr>
        <p:sp>
          <p:nvSpPr>
            <p:cNvPr id="1282" name="Google Shape;1282;p83"/>
            <p:cNvSpPr txBox="1"/>
            <p:nvPr/>
          </p:nvSpPr>
          <p:spPr>
            <a:xfrm flipH="1">
              <a:off x="4253225" y="4494637"/>
              <a:ext cx="790800" cy="323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200">
                  <a:latin typeface="Kalam"/>
                  <a:ea typeface="Kalam"/>
                  <a:cs typeface="Kalam"/>
                  <a:sym typeface="Kalam"/>
                </a:rPr>
                <a:t>30²</a:t>
              </a:r>
              <a:endParaRPr sz="1800"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283" name="Google Shape;1283;p83"/>
            <p:cNvSpPr txBox="1"/>
            <p:nvPr/>
          </p:nvSpPr>
          <p:spPr>
            <a:xfrm flipH="1">
              <a:off x="2716027" y="3647938"/>
              <a:ext cx="790800" cy="323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200">
                  <a:latin typeface="Kalam"/>
                  <a:ea typeface="Kalam"/>
                  <a:cs typeface="Kalam"/>
                  <a:sym typeface="Kalam"/>
                </a:rPr>
                <a:t>18²</a:t>
              </a:r>
              <a:endParaRPr sz="1800">
                <a:latin typeface="Kalam"/>
                <a:ea typeface="Kalam"/>
                <a:cs typeface="Kalam"/>
                <a:sym typeface="Kalam"/>
              </a:endParaRPr>
            </a:p>
          </p:txBody>
        </p:sp>
      </p:grpSp>
      <p:grpSp>
        <p:nvGrpSpPr>
          <p:cNvPr id="1284" name="Google Shape;1284;p83"/>
          <p:cNvGrpSpPr/>
          <p:nvPr/>
        </p:nvGrpSpPr>
        <p:grpSpPr>
          <a:xfrm>
            <a:off x="2716027" y="3644789"/>
            <a:ext cx="2327998" cy="1170399"/>
            <a:chOff x="2716027" y="3873389"/>
            <a:chExt cx="2327998" cy="1170399"/>
          </a:xfrm>
        </p:grpSpPr>
        <p:sp>
          <p:nvSpPr>
            <p:cNvPr id="1285" name="Google Shape;1285;p83"/>
            <p:cNvSpPr txBox="1"/>
            <p:nvPr/>
          </p:nvSpPr>
          <p:spPr>
            <a:xfrm flipH="1">
              <a:off x="2716027" y="3873389"/>
              <a:ext cx="790800" cy="323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200">
                  <a:latin typeface="Kalam"/>
                  <a:ea typeface="Kalam"/>
                  <a:cs typeface="Kalam"/>
                  <a:sym typeface="Kalam"/>
                </a:rPr>
                <a:t>324</a:t>
              </a:r>
              <a:endParaRPr sz="1800"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286" name="Google Shape;1286;p83"/>
            <p:cNvSpPr txBox="1"/>
            <p:nvPr/>
          </p:nvSpPr>
          <p:spPr>
            <a:xfrm flipH="1">
              <a:off x="4253225" y="4720087"/>
              <a:ext cx="790800" cy="323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200">
                  <a:latin typeface="Kalam"/>
                  <a:ea typeface="Kalam"/>
                  <a:cs typeface="Kalam"/>
                  <a:sym typeface="Kalam"/>
                </a:rPr>
                <a:t>900</a:t>
              </a:r>
              <a:endParaRPr sz="1800">
                <a:latin typeface="Kalam"/>
                <a:ea typeface="Kalam"/>
                <a:cs typeface="Kalam"/>
                <a:sym typeface="Kalam"/>
              </a:endParaRPr>
            </a:p>
          </p:txBody>
        </p:sp>
      </p:grpSp>
      <p:cxnSp>
        <p:nvCxnSpPr>
          <p:cNvPr id="1287" name="Google Shape;1287;p83"/>
          <p:cNvCxnSpPr/>
          <p:nvPr/>
        </p:nvCxnSpPr>
        <p:spPr>
          <a:xfrm rot="5400000">
            <a:off x="2931826" y="3428832"/>
            <a:ext cx="1120500" cy="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288" name="Google Shape;1288;p83"/>
          <p:cNvSpPr txBox="1"/>
          <p:nvPr/>
        </p:nvSpPr>
        <p:spPr>
          <a:xfrm flipH="1">
            <a:off x="6408770" y="1467470"/>
            <a:ext cx="16212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18²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 + 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30²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 =  </a:t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89" name="Google Shape;1289;p83"/>
          <p:cNvSpPr/>
          <p:nvPr/>
        </p:nvSpPr>
        <p:spPr>
          <a:xfrm>
            <a:off x="7596975" y="1125700"/>
            <a:ext cx="417600" cy="291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0" name="Google Shape;1290;p83"/>
          <p:cNvSpPr txBox="1"/>
          <p:nvPr/>
        </p:nvSpPr>
        <p:spPr>
          <a:xfrm flipH="1">
            <a:off x="6350539" y="1859195"/>
            <a:ext cx="16212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324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 + 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900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 =  </a:t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1" name="Google Shape;1291;p83"/>
          <p:cNvSpPr txBox="1"/>
          <p:nvPr/>
        </p:nvSpPr>
        <p:spPr>
          <a:xfrm flipH="1">
            <a:off x="6876148" y="2250925"/>
            <a:ext cx="10956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1224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 =  </a:t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292" name="Google Shape;1292;p83"/>
          <p:cNvGrpSpPr/>
          <p:nvPr/>
        </p:nvGrpSpPr>
        <p:grpSpPr>
          <a:xfrm>
            <a:off x="501802" y="1125703"/>
            <a:ext cx="6846010" cy="3318288"/>
            <a:chOff x="501802" y="1125703"/>
            <a:chExt cx="6846010" cy="3318288"/>
          </a:xfrm>
        </p:grpSpPr>
        <p:sp>
          <p:nvSpPr>
            <p:cNvPr id="1293" name="Google Shape;1293;p83"/>
            <p:cNvSpPr/>
            <p:nvPr/>
          </p:nvSpPr>
          <p:spPr>
            <a:xfrm>
              <a:off x="2751504" y="3286489"/>
              <a:ext cx="722700" cy="2910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94" name="Google Shape;1294;p83"/>
            <p:cNvSpPr/>
            <p:nvPr/>
          </p:nvSpPr>
          <p:spPr>
            <a:xfrm>
              <a:off x="501802" y="1364070"/>
              <a:ext cx="3183600" cy="2910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95" name="Google Shape;1295;p83"/>
            <p:cNvSpPr/>
            <p:nvPr/>
          </p:nvSpPr>
          <p:spPr>
            <a:xfrm>
              <a:off x="4239398" y="4152991"/>
              <a:ext cx="838500" cy="2910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96" name="Google Shape;1296;p83"/>
            <p:cNvSpPr/>
            <p:nvPr/>
          </p:nvSpPr>
          <p:spPr>
            <a:xfrm>
              <a:off x="6460458" y="1125703"/>
              <a:ext cx="279600" cy="2910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97" name="Google Shape;1297;p83"/>
            <p:cNvSpPr/>
            <p:nvPr/>
          </p:nvSpPr>
          <p:spPr>
            <a:xfrm>
              <a:off x="7068211" y="1125703"/>
              <a:ext cx="279600" cy="2910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1" name="Shape 1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&lt;math xmlns=&quot;http://www.w3.org/1998/Math/MathML&quot; display=&quot;block&quot; data-is-equatio=&quot;1&quot; data-latex=&quot;\sqrt{\ \ \ \ \ \ \ \ \ \ \ \ \ \ \ \ \ \ \ \ \ \ }&quot;&gt;&lt;msqr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/msqrt&gt;&lt;/math&gt;" id="1302" name="Google Shape;1302;p84" title="the square root of"/>
          <p:cNvPicPr preferRelativeResize="0"/>
          <p:nvPr/>
        </p:nvPicPr>
        <p:blipFill rotWithShape="1">
          <a:blip r:embed="rId3">
            <a:alphaModFix/>
          </a:blip>
          <a:srcRect b="0" l="0" r="47731" t="0"/>
          <a:stretch/>
        </p:blipFill>
        <p:spPr>
          <a:xfrm>
            <a:off x="323996" y="2835675"/>
            <a:ext cx="704450" cy="262850"/>
          </a:xfrm>
          <a:prstGeom prst="rect">
            <a:avLst/>
          </a:prstGeom>
          <a:noFill/>
          <a:ln>
            <a:noFill/>
          </a:ln>
        </p:spPr>
      </p:pic>
      <p:sp>
        <p:nvSpPr>
          <p:cNvPr id="1303" name="Google Shape;1303;p84"/>
          <p:cNvSpPr txBox="1"/>
          <p:nvPr/>
        </p:nvSpPr>
        <p:spPr>
          <a:xfrm flipH="1">
            <a:off x="6420313" y="1093625"/>
            <a:ext cx="16710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 </a:t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²  +  </a:t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>b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²  =  </a:t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4" name="Google Shape;1304;p84"/>
          <p:cNvSpPr txBox="1"/>
          <p:nvPr/>
        </p:nvSpPr>
        <p:spPr>
          <a:xfrm>
            <a:off x="2730783" y="3287720"/>
            <a:ext cx="761100" cy="28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18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5" name="Google Shape;1305;p8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Aragtida Pythagoras si loo helo hypotenuse</a:t>
            </a:r>
            <a:endParaRPr/>
          </a:p>
        </p:txBody>
      </p:sp>
      <p:cxnSp>
        <p:nvCxnSpPr>
          <p:cNvPr id="1306" name="Google Shape;1306;p84"/>
          <p:cNvCxnSpPr/>
          <p:nvPr/>
        </p:nvCxnSpPr>
        <p:spPr>
          <a:xfrm>
            <a:off x="4572000" y="574233"/>
            <a:ext cx="0" cy="20730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07" name="Google Shape;1307;p84"/>
          <p:cNvSpPr txBox="1"/>
          <p:nvPr/>
        </p:nvSpPr>
        <p:spPr>
          <a:xfrm flipH="1">
            <a:off x="324000" y="697913"/>
            <a:ext cx="39960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>Helista bedka (area) labajibbaaranayaasha</a:t>
            </a:r>
            <a:endParaRPr sz="1800">
              <a:solidFill>
                <a:schemeClr val="accent5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8" name="Google Shape;1308;p84"/>
          <p:cNvSpPr txBox="1"/>
          <p:nvPr/>
        </p:nvSpPr>
        <p:spPr>
          <a:xfrm flipH="1">
            <a:off x="4824000" y="697913"/>
            <a:ext cx="39960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>Qaacidada (formula) aragtida Pythagoras</a:t>
            </a:r>
            <a:endParaRPr sz="1800">
              <a:solidFill>
                <a:schemeClr val="accent5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9" name="Google Shape;1309;p84"/>
          <p:cNvSpPr txBox="1"/>
          <p:nvPr/>
        </p:nvSpPr>
        <p:spPr>
          <a:xfrm flipH="1">
            <a:off x="4624806" y="2808907"/>
            <a:ext cx="1436400" cy="323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1224 cm²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10" name="Google Shape;1310;p84"/>
          <p:cNvSpPr/>
          <p:nvPr/>
        </p:nvSpPr>
        <p:spPr>
          <a:xfrm>
            <a:off x="3627300" y="2869157"/>
            <a:ext cx="2046300" cy="1099200"/>
          </a:xfrm>
          <a:prstGeom prst="rtTriangle">
            <a:avLst/>
          </a:prstGeom>
          <a:solidFill>
            <a:srgbClr val="EBEDFE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1" name="Google Shape;1311;p84"/>
          <p:cNvSpPr/>
          <p:nvPr/>
        </p:nvSpPr>
        <p:spPr>
          <a:xfrm>
            <a:off x="3623340" y="3647667"/>
            <a:ext cx="320700" cy="320700"/>
          </a:xfrm>
          <a:prstGeom prst="rect">
            <a:avLst/>
          </a:prstGeom>
          <a:noFill/>
          <a:ln cap="flat" cmpd="sng" w="19050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2" name="Google Shape;1312;p84"/>
          <p:cNvSpPr/>
          <p:nvPr/>
        </p:nvSpPr>
        <p:spPr>
          <a:xfrm>
            <a:off x="3627300" y="2869157"/>
            <a:ext cx="2046300" cy="1099200"/>
          </a:xfrm>
          <a:prstGeom prst="rtTriangl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313" name="Google Shape;1313;p84"/>
          <p:cNvCxnSpPr/>
          <p:nvPr/>
        </p:nvCxnSpPr>
        <p:spPr>
          <a:xfrm>
            <a:off x="3623476" y="4088367"/>
            <a:ext cx="2050200" cy="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314" name="Google Shape;1314;p84"/>
          <p:cNvSpPr txBox="1"/>
          <p:nvPr/>
        </p:nvSpPr>
        <p:spPr>
          <a:xfrm>
            <a:off x="3952508" y="4161091"/>
            <a:ext cx="1392900" cy="28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30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315" name="Google Shape;1315;p84"/>
          <p:cNvCxnSpPr/>
          <p:nvPr/>
        </p:nvCxnSpPr>
        <p:spPr>
          <a:xfrm rot="-9124535">
            <a:off x="3482635" y="3295512"/>
            <a:ext cx="2403555" cy="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316" name="Google Shape;1316;p84"/>
          <p:cNvSpPr txBox="1"/>
          <p:nvPr/>
        </p:nvSpPr>
        <p:spPr>
          <a:xfrm rot="1675544">
            <a:off x="3968768" y="2963982"/>
            <a:ext cx="1632835" cy="28399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hypotenuse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317" name="Google Shape;1317;p84"/>
          <p:cNvCxnSpPr/>
          <p:nvPr/>
        </p:nvCxnSpPr>
        <p:spPr>
          <a:xfrm rot="5400000">
            <a:off x="2931826" y="3429426"/>
            <a:ext cx="1120500" cy="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318" name="Google Shape;1318;p84"/>
          <p:cNvSpPr txBox="1"/>
          <p:nvPr/>
        </p:nvSpPr>
        <p:spPr>
          <a:xfrm flipH="1">
            <a:off x="6408770" y="1467470"/>
            <a:ext cx="16212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18²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 + 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30²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 =  </a:t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9" name="Google Shape;1319;p84"/>
          <p:cNvSpPr txBox="1"/>
          <p:nvPr/>
        </p:nvSpPr>
        <p:spPr>
          <a:xfrm flipH="1">
            <a:off x="6350539" y="1859195"/>
            <a:ext cx="16212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324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 + 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900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 =  </a:t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0" name="Google Shape;1320;p84"/>
          <p:cNvSpPr txBox="1"/>
          <p:nvPr/>
        </p:nvSpPr>
        <p:spPr>
          <a:xfrm flipH="1">
            <a:off x="6876148" y="2250925"/>
            <a:ext cx="10956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1224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 =  </a:t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1" name="Google Shape;1321;p84"/>
          <p:cNvSpPr txBox="1"/>
          <p:nvPr/>
        </p:nvSpPr>
        <p:spPr>
          <a:xfrm flipH="1">
            <a:off x="324000" y="1106050"/>
            <a:ext cx="40452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Tusaalahan, 1224 waxay ka dhigan tahay bedka (area) labajibbaaranaha hypotenuse-ka.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>
                <a:latin typeface="Lexend"/>
              </a:rPr>
              <a:t/>
            </a:r>
            <a:endParaRPr sz="1000"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Si loo helo dhererka hypotenuse-ka laftiisa, ka soo saar xididka labajibbaaran ee 1224.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2" name="Google Shape;1322;p84"/>
          <p:cNvSpPr txBox="1"/>
          <p:nvPr/>
        </p:nvSpPr>
        <p:spPr>
          <a:xfrm flipH="1">
            <a:off x="486350" y="2854400"/>
            <a:ext cx="5421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1224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23" name="Google Shape;1323;p84"/>
          <p:cNvSpPr txBox="1"/>
          <p:nvPr/>
        </p:nvSpPr>
        <p:spPr>
          <a:xfrm flipH="1">
            <a:off x="1131442" y="2854400"/>
            <a:ext cx="17715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= 34.985711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24" name="Google Shape;1324;p84"/>
          <p:cNvSpPr txBox="1"/>
          <p:nvPr/>
        </p:nvSpPr>
        <p:spPr>
          <a:xfrm flipH="1">
            <a:off x="6756626" y="2642650"/>
            <a:ext cx="13347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1224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  =   </a:t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sqrt{\ \ \ \ \ \ \ \ \ \ \ \ \ \ \ \ \ \ \ \ \ \ }&quot;&gt;&lt;msqr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/msqrt&gt;&lt;/math&gt;" id="1325" name="Google Shape;1325;p84" title="the square root of"/>
          <p:cNvPicPr preferRelativeResize="0"/>
          <p:nvPr/>
        </p:nvPicPr>
        <p:blipFill rotWithShape="1">
          <a:blip r:embed="rId3">
            <a:alphaModFix/>
          </a:blip>
          <a:srcRect b="0" l="0" r="50119" t="0"/>
          <a:stretch/>
        </p:blipFill>
        <p:spPr>
          <a:xfrm>
            <a:off x="6709721" y="2666675"/>
            <a:ext cx="672250" cy="2628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sqrt{\ \ \ \ \ \ \ \ \ \ \ \ \ \ \ \ \ \ \ \ \ \ }&quot;&gt;&lt;msqr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/msqrt&gt;&lt;/math&gt;" id="1326" name="Google Shape;1326;p84" title="the square root of"/>
          <p:cNvPicPr preferRelativeResize="0"/>
          <p:nvPr/>
        </p:nvPicPr>
        <p:blipFill rotWithShape="1">
          <a:blip r:embed="rId3">
            <a:alphaModFix/>
          </a:blip>
          <a:srcRect b="0" l="0" r="70121" t="0"/>
          <a:stretch/>
        </p:blipFill>
        <p:spPr>
          <a:xfrm>
            <a:off x="7614171" y="2666675"/>
            <a:ext cx="402675" cy="262850"/>
          </a:xfrm>
          <a:prstGeom prst="rect">
            <a:avLst/>
          </a:prstGeom>
          <a:noFill/>
          <a:ln>
            <a:noFill/>
          </a:ln>
        </p:spPr>
      </p:pic>
      <p:sp>
        <p:nvSpPr>
          <p:cNvPr id="1327" name="Google Shape;1327;p84"/>
          <p:cNvSpPr txBox="1"/>
          <p:nvPr/>
        </p:nvSpPr>
        <p:spPr>
          <a:xfrm rot="1675544">
            <a:off x="4037242" y="3012633"/>
            <a:ext cx="1632835" cy="28399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34.99 cm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28" name="Google Shape;1328;p84"/>
          <p:cNvSpPr txBox="1"/>
          <p:nvPr/>
        </p:nvSpPr>
        <p:spPr>
          <a:xfrm flipH="1">
            <a:off x="7414400" y="2978775"/>
            <a:ext cx="5421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=   </a:t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9" name="Google Shape;1329;p84"/>
          <p:cNvSpPr txBox="1"/>
          <p:nvPr/>
        </p:nvSpPr>
        <p:spPr>
          <a:xfrm flipH="1">
            <a:off x="6243159" y="3007993"/>
            <a:ext cx="11313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34.985711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 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0" name="Google Shape;1330;p84"/>
          <p:cNvSpPr txBox="1"/>
          <p:nvPr/>
        </p:nvSpPr>
        <p:spPr>
          <a:xfrm flipH="1">
            <a:off x="6512399" y="3514075"/>
            <a:ext cx="23076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c waa hypotenuse, kaas oo ah 34.99 cm marka la soo koobo.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4" name="Shape 1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5" name="Google Shape;1335;p85"/>
          <p:cNvSpPr txBox="1"/>
          <p:nvPr/>
        </p:nvSpPr>
        <p:spPr>
          <a:xfrm flipH="1">
            <a:off x="3487225" y="2718900"/>
            <a:ext cx="520800" cy="48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c²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36" name="Google Shape;1336;p85"/>
          <p:cNvSpPr/>
          <p:nvPr/>
        </p:nvSpPr>
        <p:spPr>
          <a:xfrm>
            <a:off x="6270975" y="2310774"/>
            <a:ext cx="208800" cy="210600"/>
          </a:xfrm>
          <a:prstGeom prst="rect">
            <a:avLst/>
          </a:prstGeom>
          <a:noFill/>
          <a:ln cap="flat" cmpd="sng" w="19050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7" name="Google Shape;1337;p85"/>
          <p:cNvSpPr/>
          <p:nvPr/>
        </p:nvSpPr>
        <p:spPr>
          <a:xfrm>
            <a:off x="6270975" y="1246734"/>
            <a:ext cx="2252400" cy="1274400"/>
          </a:xfrm>
          <a:prstGeom prst="rtTriangle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8" name="Google Shape;1338;p8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Aragtida Pythagoras si loo helo hypotenuse</a:t>
            </a:r>
            <a:endParaRPr/>
          </a:p>
        </p:txBody>
      </p:sp>
      <p:cxnSp>
        <p:nvCxnSpPr>
          <p:cNvPr id="1339" name="Google Shape;1339;p85"/>
          <p:cNvCxnSpPr/>
          <p:nvPr/>
        </p:nvCxnSpPr>
        <p:spPr>
          <a:xfrm rot="10799090">
            <a:off x="6266425" y="2657224"/>
            <a:ext cx="2266800" cy="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340" name="Google Shape;1340;p85"/>
          <p:cNvSpPr txBox="1"/>
          <p:nvPr/>
        </p:nvSpPr>
        <p:spPr>
          <a:xfrm flipH="1" rot="-670">
            <a:off x="6644925" y="2657076"/>
            <a:ext cx="1540200" cy="27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15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341" name="Google Shape;1341;p85"/>
          <p:cNvCxnSpPr/>
          <p:nvPr/>
        </p:nvCxnSpPr>
        <p:spPr>
          <a:xfrm rot="-5465528">
            <a:off x="5446972" y="1912905"/>
            <a:ext cx="1416557" cy="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342" name="Google Shape;1342;p85"/>
          <p:cNvSpPr txBox="1"/>
          <p:nvPr/>
        </p:nvSpPr>
        <p:spPr>
          <a:xfrm flipH="1" rot="76473">
            <a:off x="5413046" y="1813079"/>
            <a:ext cx="755287" cy="193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10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43" name="Google Shape;1343;p85"/>
          <p:cNvSpPr txBox="1"/>
          <p:nvPr/>
        </p:nvSpPr>
        <p:spPr>
          <a:xfrm flipH="1" rot="9023">
            <a:off x="7446397" y="1544918"/>
            <a:ext cx="914403" cy="18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c cm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44" name="Google Shape;1344;p85"/>
          <p:cNvSpPr txBox="1"/>
          <p:nvPr/>
        </p:nvSpPr>
        <p:spPr>
          <a:xfrm flipH="1">
            <a:off x="324000" y="657600"/>
            <a:ext cx="45000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Buuxi meelaha bannaan ee habka si aad u hesho hypotenuse-ka saddexagalka qumman (right-angled) adigoo isticmaalaya aragtida Pythagoras.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345" name="Google Shape;1345;p85"/>
          <p:cNvGrpSpPr/>
          <p:nvPr/>
        </p:nvGrpSpPr>
        <p:grpSpPr>
          <a:xfrm>
            <a:off x="693225" y="1850130"/>
            <a:ext cx="3528263" cy="582750"/>
            <a:chOff x="693225" y="1621530"/>
            <a:chExt cx="3528263" cy="582750"/>
          </a:xfrm>
        </p:grpSpPr>
        <p:sp>
          <p:nvSpPr>
            <p:cNvPr id="1346" name="Google Shape;1346;p85"/>
            <p:cNvSpPr/>
            <p:nvPr/>
          </p:nvSpPr>
          <p:spPr>
            <a:xfrm>
              <a:off x="2901888" y="1716780"/>
              <a:ext cx="318000" cy="48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>
                  <a:latin typeface="Lexend"/>
                  <a:ea typeface="Lexend"/>
                  <a:cs typeface="Lexend"/>
                  <a:sym typeface="Lexend"/>
                </a:rPr>
                <a:t>=</a:t>
              </a:r>
              <a:endParaRPr sz="20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47" name="Google Shape;1347;p85"/>
            <p:cNvSpPr/>
            <p:nvPr/>
          </p:nvSpPr>
          <p:spPr>
            <a:xfrm>
              <a:off x="3489625" y="1716780"/>
              <a:ext cx="518400" cy="4875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48" name="Google Shape;1348;p85"/>
            <p:cNvSpPr/>
            <p:nvPr/>
          </p:nvSpPr>
          <p:spPr>
            <a:xfrm>
              <a:off x="693225" y="1716780"/>
              <a:ext cx="518400" cy="4875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49" name="Google Shape;1349;p85"/>
            <p:cNvSpPr/>
            <p:nvPr/>
          </p:nvSpPr>
          <p:spPr>
            <a:xfrm>
              <a:off x="1481513" y="1716780"/>
              <a:ext cx="318000" cy="48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>
                  <a:latin typeface="Lexend"/>
                  <a:ea typeface="Lexend"/>
                  <a:cs typeface="Lexend"/>
                  <a:sym typeface="Lexend"/>
                </a:rPr>
                <a:t>+</a:t>
              </a:r>
              <a:endParaRPr sz="20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50" name="Google Shape;1350;p85"/>
            <p:cNvSpPr/>
            <p:nvPr/>
          </p:nvSpPr>
          <p:spPr>
            <a:xfrm>
              <a:off x="2091425" y="1716780"/>
              <a:ext cx="518400" cy="4875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51" name="Google Shape;1351;p85"/>
            <p:cNvSpPr txBox="1"/>
            <p:nvPr/>
          </p:nvSpPr>
          <p:spPr>
            <a:xfrm flipH="1">
              <a:off x="1211625" y="1621530"/>
              <a:ext cx="208200" cy="27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400"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52" name="Google Shape;1352;p85"/>
            <p:cNvSpPr txBox="1"/>
            <p:nvPr/>
          </p:nvSpPr>
          <p:spPr>
            <a:xfrm flipH="1">
              <a:off x="2612463" y="1621530"/>
              <a:ext cx="208200" cy="27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400"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53" name="Google Shape;1353;p85"/>
            <p:cNvSpPr txBox="1"/>
            <p:nvPr/>
          </p:nvSpPr>
          <p:spPr>
            <a:xfrm flipH="1">
              <a:off x="4013288" y="1621530"/>
              <a:ext cx="208200" cy="27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400"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54" name="Google Shape;1354;p85"/>
          <p:cNvGrpSpPr/>
          <p:nvPr/>
        </p:nvGrpSpPr>
        <p:grpSpPr>
          <a:xfrm>
            <a:off x="693225" y="1945200"/>
            <a:ext cx="3309675" cy="487800"/>
            <a:chOff x="693225" y="1945200"/>
            <a:chExt cx="3309675" cy="487800"/>
          </a:xfrm>
        </p:grpSpPr>
        <p:sp>
          <p:nvSpPr>
            <p:cNvPr id="1355" name="Google Shape;1355;p85"/>
            <p:cNvSpPr txBox="1"/>
            <p:nvPr/>
          </p:nvSpPr>
          <p:spPr>
            <a:xfrm flipH="1">
              <a:off x="693225" y="1945200"/>
              <a:ext cx="520800" cy="48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2000">
                  <a:latin typeface="Kalam"/>
                  <a:ea typeface="Kalam"/>
                  <a:cs typeface="Kalam"/>
                  <a:sym typeface="Kalam"/>
                </a:rPr>
                <a:t>10</a:t>
              </a:r>
              <a:endParaRPr sz="2000"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356" name="Google Shape;1356;p85"/>
            <p:cNvSpPr txBox="1"/>
            <p:nvPr/>
          </p:nvSpPr>
          <p:spPr>
            <a:xfrm flipH="1">
              <a:off x="2088850" y="1945200"/>
              <a:ext cx="520800" cy="48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2000">
                  <a:latin typeface="Kalam"/>
                  <a:ea typeface="Kalam"/>
                  <a:cs typeface="Kalam"/>
                  <a:sym typeface="Kalam"/>
                </a:rPr>
                <a:t>15</a:t>
              </a:r>
              <a:endParaRPr sz="2000"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357" name="Google Shape;1357;p85"/>
            <p:cNvSpPr txBox="1"/>
            <p:nvPr/>
          </p:nvSpPr>
          <p:spPr>
            <a:xfrm flipH="1">
              <a:off x="3482100" y="1945200"/>
              <a:ext cx="520800" cy="48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2000">
                  <a:latin typeface="Kalam"/>
                  <a:ea typeface="Kalam"/>
                  <a:cs typeface="Kalam"/>
                  <a:sym typeface="Kalam"/>
                </a:rPr>
                <a:t>c</a:t>
              </a:r>
              <a:endParaRPr sz="2000">
                <a:latin typeface="Kalam"/>
                <a:ea typeface="Kalam"/>
                <a:cs typeface="Kalam"/>
                <a:sym typeface="Kalam"/>
              </a:endParaRPr>
            </a:p>
          </p:txBody>
        </p:sp>
      </p:grpSp>
      <p:grpSp>
        <p:nvGrpSpPr>
          <p:cNvPr id="1358" name="Google Shape;1358;p85"/>
          <p:cNvGrpSpPr/>
          <p:nvPr/>
        </p:nvGrpSpPr>
        <p:grpSpPr>
          <a:xfrm>
            <a:off x="693225" y="2719055"/>
            <a:ext cx="2526663" cy="487500"/>
            <a:chOff x="693225" y="1716780"/>
            <a:chExt cx="2526663" cy="487500"/>
          </a:xfrm>
        </p:grpSpPr>
        <p:sp>
          <p:nvSpPr>
            <p:cNvPr id="1359" name="Google Shape;1359;p85"/>
            <p:cNvSpPr/>
            <p:nvPr/>
          </p:nvSpPr>
          <p:spPr>
            <a:xfrm>
              <a:off x="2901888" y="1716780"/>
              <a:ext cx="318000" cy="48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>
                  <a:latin typeface="Lexend"/>
                  <a:ea typeface="Lexend"/>
                  <a:cs typeface="Lexend"/>
                  <a:sym typeface="Lexend"/>
                </a:rPr>
                <a:t>=</a:t>
              </a:r>
              <a:endParaRPr sz="20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60" name="Google Shape;1360;p85"/>
            <p:cNvSpPr/>
            <p:nvPr/>
          </p:nvSpPr>
          <p:spPr>
            <a:xfrm>
              <a:off x="693225" y="1716780"/>
              <a:ext cx="518400" cy="4875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61" name="Google Shape;1361;p85"/>
            <p:cNvSpPr/>
            <p:nvPr/>
          </p:nvSpPr>
          <p:spPr>
            <a:xfrm>
              <a:off x="1481513" y="1716780"/>
              <a:ext cx="318000" cy="48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>
                  <a:latin typeface="Lexend"/>
                  <a:ea typeface="Lexend"/>
                  <a:cs typeface="Lexend"/>
                  <a:sym typeface="Lexend"/>
                </a:rPr>
                <a:t>+</a:t>
              </a:r>
              <a:endParaRPr sz="20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62" name="Google Shape;1362;p85"/>
            <p:cNvSpPr/>
            <p:nvPr/>
          </p:nvSpPr>
          <p:spPr>
            <a:xfrm>
              <a:off x="2091425" y="1716780"/>
              <a:ext cx="518400" cy="4875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63" name="Google Shape;1363;p85"/>
          <p:cNvGrpSpPr/>
          <p:nvPr/>
        </p:nvGrpSpPr>
        <p:grpSpPr>
          <a:xfrm>
            <a:off x="693225" y="2718900"/>
            <a:ext cx="1916425" cy="487800"/>
            <a:chOff x="693225" y="1945200"/>
            <a:chExt cx="1916425" cy="487800"/>
          </a:xfrm>
        </p:grpSpPr>
        <p:sp>
          <p:nvSpPr>
            <p:cNvPr id="1364" name="Google Shape;1364;p85"/>
            <p:cNvSpPr txBox="1"/>
            <p:nvPr/>
          </p:nvSpPr>
          <p:spPr>
            <a:xfrm flipH="1">
              <a:off x="693225" y="1945200"/>
              <a:ext cx="520800" cy="48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2000">
                  <a:latin typeface="Kalam"/>
                  <a:ea typeface="Kalam"/>
                  <a:cs typeface="Kalam"/>
                  <a:sym typeface="Kalam"/>
                </a:rPr>
                <a:t>100</a:t>
              </a:r>
              <a:endParaRPr sz="2000"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365" name="Google Shape;1365;p85"/>
            <p:cNvSpPr txBox="1"/>
            <p:nvPr/>
          </p:nvSpPr>
          <p:spPr>
            <a:xfrm flipH="1">
              <a:off x="2088850" y="1945200"/>
              <a:ext cx="520800" cy="48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2000">
                  <a:latin typeface="Kalam"/>
                  <a:ea typeface="Kalam"/>
                  <a:cs typeface="Kalam"/>
                  <a:sym typeface="Kalam"/>
                </a:rPr>
                <a:t>225</a:t>
              </a:r>
              <a:endParaRPr sz="2000">
                <a:latin typeface="Kalam"/>
                <a:ea typeface="Kalam"/>
                <a:cs typeface="Kalam"/>
                <a:sym typeface="Kalam"/>
              </a:endParaRPr>
            </a:p>
          </p:txBody>
        </p:sp>
      </p:grpSp>
      <p:grpSp>
        <p:nvGrpSpPr>
          <p:cNvPr id="1366" name="Google Shape;1366;p85"/>
          <p:cNvGrpSpPr/>
          <p:nvPr/>
        </p:nvGrpSpPr>
        <p:grpSpPr>
          <a:xfrm>
            <a:off x="693400" y="3492600"/>
            <a:ext cx="3314625" cy="487800"/>
            <a:chOff x="693400" y="3645000"/>
            <a:chExt cx="3314625" cy="487800"/>
          </a:xfrm>
        </p:grpSpPr>
        <p:sp>
          <p:nvSpPr>
            <p:cNvPr id="1367" name="Google Shape;1367;p85"/>
            <p:cNvSpPr txBox="1"/>
            <p:nvPr/>
          </p:nvSpPr>
          <p:spPr>
            <a:xfrm flipH="1">
              <a:off x="3487225" y="3645000"/>
              <a:ext cx="520800" cy="48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2000">
                  <a:latin typeface="Kalam"/>
                  <a:ea typeface="Kalam"/>
                  <a:cs typeface="Kalam"/>
                  <a:sym typeface="Kalam"/>
                </a:rPr>
                <a:t>c²</a:t>
              </a:r>
              <a:endParaRPr sz="2000">
                <a:latin typeface="Kalam"/>
                <a:ea typeface="Kalam"/>
                <a:cs typeface="Kalam"/>
                <a:sym typeface="Kalam"/>
              </a:endParaRPr>
            </a:p>
          </p:txBody>
        </p:sp>
        <p:grpSp>
          <p:nvGrpSpPr>
            <p:cNvPr id="1368" name="Google Shape;1368;p85"/>
            <p:cNvGrpSpPr/>
            <p:nvPr/>
          </p:nvGrpSpPr>
          <p:grpSpPr>
            <a:xfrm>
              <a:off x="693400" y="3645150"/>
              <a:ext cx="2526488" cy="487505"/>
              <a:chOff x="693400" y="1716775"/>
              <a:chExt cx="2526488" cy="487505"/>
            </a:xfrm>
          </p:grpSpPr>
          <p:sp>
            <p:nvSpPr>
              <p:cNvPr id="1369" name="Google Shape;1369;p85"/>
              <p:cNvSpPr/>
              <p:nvPr/>
            </p:nvSpPr>
            <p:spPr>
              <a:xfrm>
                <a:off x="2901888" y="1716780"/>
                <a:ext cx="318000" cy="487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000">
                    <a:latin typeface="Lexend"/>
                    <a:ea typeface="Lexend"/>
                    <a:cs typeface="Lexend"/>
                    <a:sym typeface="Lexend"/>
                  </a:rPr>
                  <a:t>=</a:t>
                </a:r>
                <a:endParaRPr sz="20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370" name="Google Shape;1370;p85"/>
              <p:cNvSpPr/>
              <p:nvPr/>
            </p:nvSpPr>
            <p:spPr>
              <a:xfrm>
                <a:off x="693400" y="1716775"/>
                <a:ext cx="1916400" cy="487500"/>
              </a:xfrm>
              <a:prstGeom prst="roundRect">
                <a:avLst>
                  <a:gd fmla="val 16667" name="adj"/>
                </a:avLst>
              </a:prstGeom>
              <a:noFill/>
              <a:ln cap="flat" cmpd="sng" w="2857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sp>
        <p:nvSpPr>
          <p:cNvPr id="1371" name="Google Shape;1371;p85"/>
          <p:cNvSpPr txBox="1"/>
          <p:nvPr/>
        </p:nvSpPr>
        <p:spPr>
          <a:xfrm flipH="1">
            <a:off x="693250" y="3492600"/>
            <a:ext cx="1916400" cy="48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325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grpSp>
        <p:nvGrpSpPr>
          <p:cNvPr id="1372" name="Google Shape;1372;p85"/>
          <p:cNvGrpSpPr/>
          <p:nvPr/>
        </p:nvGrpSpPr>
        <p:grpSpPr>
          <a:xfrm>
            <a:off x="693400" y="4266300"/>
            <a:ext cx="3314625" cy="487800"/>
            <a:chOff x="693400" y="3645000"/>
            <a:chExt cx="3314625" cy="487800"/>
          </a:xfrm>
        </p:grpSpPr>
        <p:sp>
          <p:nvSpPr>
            <p:cNvPr id="1373" name="Google Shape;1373;p85"/>
            <p:cNvSpPr txBox="1"/>
            <p:nvPr/>
          </p:nvSpPr>
          <p:spPr>
            <a:xfrm flipH="1">
              <a:off x="3487225" y="3645000"/>
              <a:ext cx="520800" cy="48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2000">
                  <a:latin typeface="Kalam"/>
                  <a:ea typeface="Kalam"/>
                  <a:cs typeface="Kalam"/>
                  <a:sym typeface="Kalam"/>
                </a:rPr>
                <a:t>c</a:t>
              </a:r>
              <a:endParaRPr sz="2000">
                <a:latin typeface="Kalam"/>
                <a:ea typeface="Kalam"/>
                <a:cs typeface="Kalam"/>
                <a:sym typeface="Kalam"/>
              </a:endParaRPr>
            </a:p>
          </p:txBody>
        </p:sp>
        <p:grpSp>
          <p:nvGrpSpPr>
            <p:cNvPr id="1374" name="Google Shape;1374;p85"/>
            <p:cNvGrpSpPr/>
            <p:nvPr/>
          </p:nvGrpSpPr>
          <p:grpSpPr>
            <a:xfrm>
              <a:off x="693400" y="3645150"/>
              <a:ext cx="2526488" cy="487505"/>
              <a:chOff x="693400" y="1716775"/>
              <a:chExt cx="2526488" cy="487505"/>
            </a:xfrm>
          </p:grpSpPr>
          <p:sp>
            <p:nvSpPr>
              <p:cNvPr id="1375" name="Google Shape;1375;p85"/>
              <p:cNvSpPr/>
              <p:nvPr/>
            </p:nvSpPr>
            <p:spPr>
              <a:xfrm>
                <a:off x="2901888" y="1716780"/>
                <a:ext cx="318000" cy="487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000">
                    <a:latin typeface="Lexend"/>
                    <a:ea typeface="Lexend"/>
                    <a:cs typeface="Lexend"/>
                    <a:sym typeface="Lexend"/>
                  </a:rPr>
                  <a:t>=</a:t>
                </a:r>
                <a:endParaRPr sz="20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376" name="Google Shape;1376;p85"/>
              <p:cNvSpPr/>
              <p:nvPr/>
            </p:nvSpPr>
            <p:spPr>
              <a:xfrm>
                <a:off x="693400" y="1716775"/>
                <a:ext cx="1916400" cy="487500"/>
              </a:xfrm>
              <a:prstGeom prst="roundRect">
                <a:avLst>
                  <a:gd fmla="val 16667" name="adj"/>
                </a:avLst>
              </a:prstGeom>
              <a:noFill/>
              <a:ln cap="flat" cmpd="sng" w="2857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sp>
        <p:nvSpPr>
          <p:cNvPr id="1377" name="Google Shape;1377;p85"/>
          <p:cNvSpPr txBox="1"/>
          <p:nvPr/>
        </p:nvSpPr>
        <p:spPr>
          <a:xfrm flipH="1">
            <a:off x="693250" y="4266300"/>
            <a:ext cx="1916400" cy="48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18.03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78" name="Google Shape;1378;p85"/>
          <p:cNvSpPr txBox="1"/>
          <p:nvPr/>
        </p:nvSpPr>
        <p:spPr>
          <a:xfrm flipH="1" rot="8925">
            <a:off x="7563023" y="1470501"/>
            <a:ext cx="1271104" cy="329100"/>
          </a:xfrm>
          <a:prstGeom prst="rect">
            <a:avLst/>
          </a:prstGeom>
          <a:solidFill>
            <a:srgbClr val="EBEDFE"/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18.03 cm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379" name="Google Shape;1379;p85"/>
          <p:cNvCxnSpPr/>
          <p:nvPr/>
        </p:nvCxnSpPr>
        <p:spPr>
          <a:xfrm rot="1782182">
            <a:off x="6127473" y="1736403"/>
            <a:ext cx="2649420" cy="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triangl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3" name="Shape 1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4" name="Google Shape;1384;p86"/>
          <p:cNvSpPr txBox="1"/>
          <p:nvPr/>
        </p:nvSpPr>
        <p:spPr>
          <a:xfrm flipH="1">
            <a:off x="6420313" y="1093625"/>
            <a:ext cx="16710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 </a:t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²  +  </a:t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>b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²  =  </a:t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5" name="Google Shape;1385;p86"/>
          <p:cNvSpPr txBox="1"/>
          <p:nvPr/>
        </p:nvSpPr>
        <p:spPr>
          <a:xfrm>
            <a:off x="2730783" y="3668126"/>
            <a:ext cx="761100" cy="28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18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6" name="Google Shape;1386;p8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Qaaciddada Baytagoorgas (Pythagoras’ theorem) si loo helo hypotenuse-ka</a:t>
            </a:r>
            <a:endParaRPr/>
          </a:p>
        </p:txBody>
      </p:sp>
      <p:sp>
        <p:nvSpPr>
          <p:cNvPr id="1387" name="Google Shape;1387;p86"/>
          <p:cNvSpPr txBox="1"/>
          <p:nvPr/>
        </p:nvSpPr>
        <p:spPr>
          <a:xfrm flipH="1">
            <a:off x="4824000" y="697913"/>
            <a:ext cx="39960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>Qaacidada (formula) Baytagoorgas (Pythagoras’ theorem)</a:t>
            </a:r>
            <a:endParaRPr sz="1800">
              <a:solidFill>
                <a:schemeClr val="accent5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8" name="Google Shape;1388;p86"/>
          <p:cNvSpPr/>
          <p:nvPr/>
        </p:nvSpPr>
        <p:spPr>
          <a:xfrm>
            <a:off x="3627300" y="3249563"/>
            <a:ext cx="2046300" cy="1099200"/>
          </a:xfrm>
          <a:prstGeom prst="rtTriangle">
            <a:avLst/>
          </a:prstGeom>
          <a:solidFill>
            <a:srgbClr val="EBEDFE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9" name="Google Shape;1389;p86"/>
          <p:cNvSpPr/>
          <p:nvPr/>
        </p:nvSpPr>
        <p:spPr>
          <a:xfrm>
            <a:off x="3623340" y="4028073"/>
            <a:ext cx="320700" cy="320700"/>
          </a:xfrm>
          <a:prstGeom prst="rect">
            <a:avLst/>
          </a:prstGeom>
          <a:noFill/>
          <a:ln cap="flat" cmpd="sng" w="19050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90" name="Google Shape;1390;p86"/>
          <p:cNvSpPr/>
          <p:nvPr/>
        </p:nvSpPr>
        <p:spPr>
          <a:xfrm>
            <a:off x="3627300" y="3249563"/>
            <a:ext cx="2046300" cy="1099200"/>
          </a:xfrm>
          <a:prstGeom prst="rtTriangl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391" name="Google Shape;1391;p86"/>
          <p:cNvCxnSpPr/>
          <p:nvPr/>
        </p:nvCxnSpPr>
        <p:spPr>
          <a:xfrm>
            <a:off x="3623476" y="4468773"/>
            <a:ext cx="2050200" cy="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392" name="Google Shape;1392;p86"/>
          <p:cNvSpPr txBox="1"/>
          <p:nvPr/>
        </p:nvSpPr>
        <p:spPr>
          <a:xfrm>
            <a:off x="3952508" y="4541497"/>
            <a:ext cx="1392900" cy="28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30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393" name="Google Shape;1393;p86"/>
          <p:cNvCxnSpPr/>
          <p:nvPr/>
        </p:nvCxnSpPr>
        <p:spPr>
          <a:xfrm rot="-9124535">
            <a:off x="3482635" y="3675919"/>
            <a:ext cx="2403555" cy="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394" name="Google Shape;1394;p86"/>
          <p:cNvSpPr txBox="1"/>
          <p:nvPr/>
        </p:nvSpPr>
        <p:spPr>
          <a:xfrm rot="1675544">
            <a:off x="3968768" y="3344388"/>
            <a:ext cx="1632835" cy="28399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hypotenuse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395" name="Google Shape;1395;p86"/>
          <p:cNvCxnSpPr/>
          <p:nvPr/>
        </p:nvCxnSpPr>
        <p:spPr>
          <a:xfrm rot="5400000">
            <a:off x="2931826" y="3809832"/>
            <a:ext cx="1120500" cy="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396" name="Google Shape;1396;p86"/>
          <p:cNvSpPr txBox="1"/>
          <p:nvPr/>
        </p:nvSpPr>
        <p:spPr>
          <a:xfrm flipH="1">
            <a:off x="6408770" y="1467470"/>
            <a:ext cx="16212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18²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 + 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30²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 =  </a:t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97" name="Google Shape;1397;p86"/>
          <p:cNvSpPr txBox="1"/>
          <p:nvPr/>
        </p:nvSpPr>
        <p:spPr>
          <a:xfrm flipH="1">
            <a:off x="6350539" y="1859195"/>
            <a:ext cx="16212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324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 + 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900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 =  </a:t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98" name="Google Shape;1398;p86"/>
          <p:cNvSpPr txBox="1"/>
          <p:nvPr/>
        </p:nvSpPr>
        <p:spPr>
          <a:xfrm flipH="1">
            <a:off x="6876148" y="2250925"/>
            <a:ext cx="10956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1224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 =  </a:t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99" name="Google Shape;1399;p86"/>
          <p:cNvSpPr txBox="1"/>
          <p:nvPr/>
        </p:nvSpPr>
        <p:spPr>
          <a:xfrm flipH="1">
            <a:off x="6756626" y="2642650"/>
            <a:ext cx="13347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1224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  =   </a:t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²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sqrt{\ \ \ \ \ \ \ \ \ \ \ \ \ \ \ \ \ \ \ \ \ \ }&quot;&gt;&lt;msqr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/msqrt&gt;&lt;/math&gt;" id="1400" name="Google Shape;1400;p86" title="the square root of"/>
          <p:cNvPicPr preferRelativeResize="0"/>
          <p:nvPr/>
        </p:nvPicPr>
        <p:blipFill rotWithShape="1">
          <a:blip r:embed="rId3">
            <a:alphaModFix/>
          </a:blip>
          <a:srcRect b="0" l="0" r="50119" t="0"/>
          <a:stretch/>
        </p:blipFill>
        <p:spPr>
          <a:xfrm>
            <a:off x="6709721" y="2666675"/>
            <a:ext cx="672250" cy="2628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sqrt{\ \ \ \ \ \ \ \ \ \ \ \ \ \ \ \ \ \ \ \ \ \ }&quot;&gt;&lt;msqr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/msqrt&gt;&lt;/math&gt;" id="1401" name="Google Shape;1401;p86" title="the square root of"/>
          <p:cNvPicPr preferRelativeResize="0"/>
          <p:nvPr/>
        </p:nvPicPr>
        <p:blipFill rotWithShape="1">
          <a:blip r:embed="rId3">
            <a:alphaModFix/>
          </a:blip>
          <a:srcRect b="0" l="0" r="70121" t="0"/>
          <a:stretch/>
        </p:blipFill>
        <p:spPr>
          <a:xfrm>
            <a:off x="7614171" y="2666675"/>
            <a:ext cx="402675" cy="262850"/>
          </a:xfrm>
          <a:prstGeom prst="rect">
            <a:avLst/>
          </a:prstGeom>
          <a:noFill/>
          <a:ln>
            <a:noFill/>
          </a:ln>
        </p:spPr>
      </p:pic>
      <p:sp>
        <p:nvSpPr>
          <p:cNvPr id="1402" name="Google Shape;1402;p86"/>
          <p:cNvSpPr txBox="1"/>
          <p:nvPr/>
        </p:nvSpPr>
        <p:spPr>
          <a:xfrm rot="1675544">
            <a:off x="4037242" y="3393040"/>
            <a:ext cx="1632835" cy="28399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34.99 cm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403" name="Google Shape;1403;p86"/>
          <p:cNvSpPr txBox="1"/>
          <p:nvPr/>
        </p:nvSpPr>
        <p:spPr>
          <a:xfrm flipH="1">
            <a:off x="7414400" y="2978775"/>
            <a:ext cx="5421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=   </a:t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04" name="Google Shape;1404;p86"/>
          <p:cNvSpPr txBox="1"/>
          <p:nvPr/>
        </p:nvSpPr>
        <p:spPr>
          <a:xfrm flipH="1">
            <a:off x="6243159" y="3007993"/>
            <a:ext cx="11313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34.985711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 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05" name="Google Shape;1405;p86"/>
          <p:cNvSpPr txBox="1"/>
          <p:nvPr/>
        </p:nvSpPr>
        <p:spPr>
          <a:xfrm flipH="1">
            <a:off x="6512399" y="3514075"/>
            <a:ext cx="23076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c waa hypotenuse-ka, kaas oo ah 34.99 cm marka la soo koobo (rounded).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06" name="Google Shape;1406;p86"/>
          <p:cNvPicPr preferRelativeResize="0"/>
          <p:nvPr/>
        </p:nvPicPr>
        <p:blipFill rotWithShape="1">
          <a:blip r:embed="rId4">
            <a:alphaModFix/>
          </a:blip>
          <a:srcRect b="4760" l="40550" r="0" t="13015"/>
          <a:stretch/>
        </p:blipFill>
        <p:spPr>
          <a:xfrm>
            <a:off x="856375" y="718475"/>
            <a:ext cx="3753805" cy="1853275"/>
          </a:xfrm>
          <a:prstGeom prst="rect">
            <a:avLst/>
          </a:prstGeom>
          <a:noFill/>
          <a:ln>
            <a:noFill/>
          </a:ln>
        </p:spPr>
      </p:pic>
      <p:sp>
        <p:nvSpPr>
          <p:cNvPr id="1407" name="Google Shape;1407;p86"/>
          <p:cNvSpPr txBox="1"/>
          <p:nvPr/>
        </p:nvSpPr>
        <p:spPr>
          <a:xfrm>
            <a:off x="1145073" y="814212"/>
            <a:ext cx="34299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Waan la yaabanahay inay jirto hab ka dhaqso badan oo loo xisaabiyo dhererka hypotenuse-ka iyadoo la adeegsanayo qaacidada Baytagoorgas (Pythagoras’ theorem) iyadoo kalkuleytar (calculator) si ka duwan loo isticmaalo?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08" name="Google Shape;1408;p8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48651" y="2054250"/>
            <a:ext cx="564900" cy="813475"/>
          </a:xfrm>
          <a:prstGeom prst="rect">
            <a:avLst/>
          </a:prstGeom>
          <a:noFill/>
          <a:ln>
            <a:noFill/>
          </a:ln>
        </p:spPr>
      </p:pic>
      <p:sp>
        <p:nvSpPr>
          <p:cNvPr id="1409" name="Google Shape;1409;p86"/>
          <p:cNvSpPr txBox="1"/>
          <p:nvPr/>
        </p:nvSpPr>
        <p:spPr>
          <a:xfrm>
            <a:off x="324001" y="2867400"/>
            <a:ext cx="814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Saciid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3" name="Shape 1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4" name="Google Shape;1414;p87"/>
          <p:cNvPicPr preferRelativeResize="0"/>
          <p:nvPr/>
        </p:nvPicPr>
        <p:blipFill rotWithShape="1">
          <a:blip r:embed="rId3">
            <a:alphaModFix/>
          </a:blip>
          <a:srcRect b="0" l="1452" r="1052" t="0"/>
          <a:stretch/>
        </p:blipFill>
        <p:spPr>
          <a:xfrm>
            <a:off x="3661800" y="3438610"/>
            <a:ext cx="5158199" cy="64149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15" name="Google Shape;1415;p8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4002" y="3019574"/>
            <a:ext cx="3089076" cy="1453076"/>
          </a:xfrm>
          <a:prstGeom prst="rect">
            <a:avLst/>
          </a:prstGeom>
          <a:noFill/>
          <a:ln>
            <a:noFill/>
          </a:ln>
        </p:spPr>
      </p:pic>
      <p:sp>
        <p:nvSpPr>
          <p:cNvPr id="1416" name="Google Shape;1416;p8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Qaaciddada Baytagoorgas (Pythagoras’ theorem) si loo helo hypotenuse-ka</a:t>
            </a:r>
            <a:endParaRPr/>
          </a:p>
        </p:txBody>
      </p:sp>
      <p:sp>
        <p:nvSpPr>
          <p:cNvPr id="1417" name="Google Shape;1417;p87"/>
          <p:cNvSpPr txBox="1"/>
          <p:nvPr/>
        </p:nvSpPr>
        <p:spPr>
          <a:xfrm flipH="1">
            <a:off x="781200" y="1057250"/>
            <a:ext cx="40434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a iyo b waa dhererka dhinacyada gaagaaban ee saddex-xagalka (kuwaas oo ah lugaha xagasha qumman (right angle)).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8" name="Google Shape;1418;p87"/>
          <p:cNvSpPr txBox="1"/>
          <p:nvPr/>
        </p:nvSpPr>
        <p:spPr>
          <a:xfrm flipH="1">
            <a:off x="323975" y="642775"/>
            <a:ext cx="40917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Qaacidada Baytagoorgas (Pythagoras’ theorem): a² + b² = c²</a:t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419" name="Google Shape;1419;p87"/>
          <p:cNvGrpSpPr/>
          <p:nvPr/>
        </p:nvGrpSpPr>
        <p:grpSpPr>
          <a:xfrm flipH="1" rot="-9113993">
            <a:off x="5558973" y="626505"/>
            <a:ext cx="3208347" cy="2077086"/>
            <a:chOff x="5564378" y="453478"/>
            <a:chExt cx="3208441" cy="2077147"/>
          </a:xfrm>
        </p:grpSpPr>
        <p:grpSp>
          <p:nvGrpSpPr>
            <p:cNvPr id="1420" name="Google Shape;1420;p87"/>
            <p:cNvGrpSpPr/>
            <p:nvPr/>
          </p:nvGrpSpPr>
          <p:grpSpPr>
            <a:xfrm>
              <a:off x="6481790" y="904575"/>
              <a:ext cx="2050260" cy="1099210"/>
              <a:chOff x="5948390" y="1209375"/>
              <a:chExt cx="2050260" cy="1099210"/>
            </a:xfrm>
          </p:grpSpPr>
          <p:sp>
            <p:nvSpPr>
              <p:cNvPr id="1421" name="Google Shape;1421;p87"/>
              <p:cNvSpPr/>
              <p:nvPr/>
            </p:nvSpPr>
            <p:spPr>
              <a:xfrm>
                <a:off x="5952350" y="1209375"/>
                <a:ext cx="2046300" cy="1099200"/>
              </a:xfrm>
              <a:prstGeom prst="rtTriangle">
                <a:avLst/>
              </a:prstGeom>
              <a:solidFill>
                <a:srgbClr val="EBEDFE"/>
              </a:solidFill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422" name="Google Shape;1422;p87"/>
              <p:cNvSpPr/>
              <p:nvPr/>
            </p:nvSpPr>
            <p:spPr>
              <a:xfrm>
                <a:off x="5948390" y="1987885"/>
                <a:ext cx="320700" cy="320700"/>
              </a:xfrm>
              <a:prstGeom prst="rect">
                <a:avLst/>
              </a:prstGeom>
              <a:noFill/>
              <a:ln cap="flat" cmpd="sng" w="19050">
                <a:solidFill>
                  <a:srgbClr val="2563EB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423" name="Google Shape;1423;p87"/>
              <p:cNvSpPr/>
              <p:nvPr/>
            </p:nvSpPr>
            <p:spPr>
              <a:xfrm>
                <a:off x="5952350" y="1209375"/>
                <a:ext cx="2046300" cy="1099200"/>
              </a:xfrm>
              <a:prstGeom prst="rtTriangle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grpSp>
          <p:nvGrpSpPr>
            <p:cNvPr id="1424" name="Google Shape;1424;p87"/>
            <p:cNvGrpSpPr/>
            <p:nvPr/>
          </p:nvGrpSpPr>
          <p:grpSpPr>
            <a:xfrm>
              <a:off x="6481926" y="2199832"/>
              <a:ext cx="2050294" cy="330793"/>
              <a:chOff x="3760850" y="3995600"/>
              <a:chExt cx="1320300" cy="316458"/>
            </a:xfrm>
          </p:grpSpPr>
          <p:cxnSp>
            <p:nvCxnSpPr>
              <p:cNvPr id="1425" name="Google Shape;1425;p87"/>
              <p:cNvCxnSpPr/>
              <p:nvPr/>
            </p:nvCxnSpPr>
            <p:spPr>
              <a:xfrm>
                <a:off x="3760850" y="3995600"/>
                <a:ext cx="13203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triangle"/>
                <a:tailEnd len="med" w="med" type="triangle"/>
              </a:ln>
            </p:spPr>
          </p:cxnSp>
          <p:sp>
            <p:nvSpPr>
              <p:cNvPr id="1426" name="Google Shape;1426;p87"/>
              <p:cNvSpPr txBox="1"/>
              <p:nvPr/>
            </p:nvSpPr>
            <p:spPr>
              <a:xfrm rot="10800000">
                <a:off x="3967818" y="4040558"/>
                <a:ext cx="897000" cy="271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en-GB" sz="1200">
                    <a:latin typeface="Lexend"/>
                    <a:ea typeface="Lexend"/>
                    <a:cs typeface="Lexend"/>
                    <a:sym typeface="Lexend"/>
                  </a:rPr>
                  <a:t>35 cm</a:t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grpSp>
          <p:nvGrpSpPr>
            <p:cNvPr id="1427" name="Google Shape;1427;p87"/>
            <p:cNvGrpSpPr/>
            <p:nvPr/>
          </p:nvGrpSpPr>
          <p:grpSpPr>
            <a:xfrm rot="-9124593">
              <a:off x="6425146" y="995213"/>
              <a:ext cx="2403537" cy="356783"/>
              <a:chOff x="3760850" y="3995600"/>
              <a:chExt cx="1320300" cy="340987"/>
            </a:xfrm>
          </p:grpSpPr>
          <p:cxnSp>
            <p:nvCxnSpPr>
              <p:cNvPr id="1428" name="Google Shape;1428;p87"/>
              <p:cNvCxnSpPr/>
              <p:nvPr/>
            </p:nvCxnSpPr>
            <p:spPr>
              <a:xfrm>
                <a:off x="3760850" y="3995600"/>
                <a:ext cx="13203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triangle"/>
                <a:tailEnd len="med" w="med" type="triangle"/>
              </a:ln>
            </p:spPr>
          </p:cxnSp>
          <p:sp>
            <p:nvSpPr>
              <p:cNvPr id="1429" name="Google Shape;1429;p87"/>
              <p:cNvSpPr txBox="1"/>
              <p:nvPr/>
            </p:nvSpPr>
            <p:spPr>
              <a:xfrm>
                <a:off x="3972788" y="4065087"/>
                <a:ext cx="897000" cy="271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en-GB" sz="1200">
                    <a:latin typeface="Lexend"/>
                    <a:ea typeface="Lexend"/>
                    <a:cs typeface="Lexend"/>
                    <a:sym typeface="Lexend"/>
                  </a:rPr>
                  <a:t>hypotenuse</a:t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grpSp>
          <p:nvGrpSpPr>
            <p:cNvPr id="1430" name="Google Shape;1430;p87"/>
            <p:cNvGrpSpPr/>
            <p:nvPr/>
          </p:nvGrpSpPr>
          <p:grpSpPr>
            <a:xfrm rot="5400000">
              <a:off x="5406668" y="1062305"/>
              <a:ext cx="1120407" cy="804986"/>
              <a:chOff x="3760850" y="3964351"/>
              <a:chExt cx="1320300" cy="770100"/>
            </a:xfrm>
          </p:grpSpPr>
          <p:cxnSp>
            <p:nvCxnSpPr>
              <p:cNvPr id="1431" name="Google Shape;1431;p87"/>
              <p:cNvCxnSpPr/>
              <p:nvPr/>
            </p:nvCxnSpPr>
            <p:spPr>
              <a:xfrm>
                <a:off x="3760850" y="3995600"/>
                <a:ext cx="13203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triangle"/>
                <a:tailEnd len="med" w="med" type="triangle"/>
              </a:ln>
            </p:spPr>
          </p:cxnSp>
          <p:sp>
            <p:nvSpPr>
              <p:cNvPr id="1432" name="Google Shape;1432;p87"/>
              <p:cNvSpPr txBox="1"/>
              <p:nvPr/>
            </p:nvSpPr>
            <p:spPr>
              <a:xfrm rot="7399823">
                <a:off x="3941715" y="4188700"/>
                <a:ext cx="768746" cy="32140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en-GB" sz="1200">
                    <a:latin typeface="Lexend"/>
                    <a:ea typeface="Lexend"/>
                    <a:cs typeface="Lexend"/>
                    <a:sym typeface="Lexend"/>
                  </a:rPr>
                  <a:t>23 cm</a:t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sp>
        <p:nvSpPr>
          <p:cNvPr id="1433" name="Google Shape;1433;p87"/>
          <p:cNvSpPr txBox="1"/>
          <p:nvPr/>
        </p:nvSpPr>
        <p:spPr>
          <a:xfrm flipH="1">
            <a:off x="323925" y="4468450"/>
            <a:ext cx="30891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shaashadda kalkuleytarka (calculator screen)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4" name="Google Shape;1434;p87"/>
          <p:cNvSpPr txBox="1"/>
          <p:nvPr/>
        </p:nvSpPr>
        <p:spPr>
          <a:xfrm flipH="1">
            <a:off x="3661825" y="4104336"/>
            <a:ext cx="51582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badhamada la riixo (buttons to press)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435" name="Google Shape;1435;p87"/>
          <p:cNvGrpSpPr/>
          <p:nvPr/>
        </p:nvGrpSpPr>
        <p:grpSpPr>
          <a:xfrm>
            <a:off x="2796483" y="674853"/>
            <a:ext cx="5506076" cy="673515"/>
            <a:chOff x="2796483" y="674853"/>
            <a:chExt cx="5506076" cy="673515"/>
          </a:xfrm>
        </p:grpSpPr>
        <p:grpSp>
          <p:nvGrpSpPr>
            <p:cNvPr id="1436" name="Google Shape;1436;p87"/>
            <p:cNvGrpSpPr/>
            <p:nvPr/>
          </p:nvGrpSpPr>
          <p:grpSpPr>
            <a:xfrm>
              <a:off x="2796483" y="674853"/>
              <a:ext cx="887353" cy="291000"/>
              <a:chOff x="2796483" y="674853"/>
              <a:chExt cx="887353" cy="291000"/>
            </a:xfrm>
          </p:grpSpPr>
          <p:sp>
            <p:nvSpPr>
              <p:cNvPr id="1437" name="Google Shape;1437;p87"/>
              <p:cNvSpPr/>
              <p:nvPr/>
            </p:nvSpPr>
            <p:spPr>
              <a:xfrm>
                <a:off x="2796483" y="674853"/>
                <a:ext cx="279600" cy="291000"/>
              </a:xfrm>
              <a:prstGeom prst="roundRect">
                <a:avLst>
                  <a:gd fmla="val 16667" name="adj"/>
                </a:avLst>
              </a:prstGeom>
              <a:noFill/>
              <a:ln cap="flat" cmpd="sng" w="2857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438" name="Google Shape;1438;p87"/>
              <p:cNvSpPr/>
              <p:nvPr/>
            </p:nvSpPr>
            <p:spPr>
              <a:xfrm>
                <a:off x="3404236" y="674853"/>
                <a:ext cx="279600" cy="291000"/>
              </a:xfrm>
              <a:prstGeom prst="roundRect">
                <a:avLst>
                  <a:gd fmla="val 16667" name="adj"/>
                </a:avLst>
              </a:prstGeom>
              <a:noFill/>
              <a:ln cap="flat" cmpd="sng" w="2857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1439" name="Google Shape;1439;p87"/>
            <p:cNvSpPr/>
            <p:nvPr/>
          </p:nvSpPr>
          <p:spPr>
            <a:xfrm>
              <a:off x="5681971" y="1053758"/>
              <a:ext cx="722700" cy="2910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40" name="Google Shape;1440;p87"/>
            <p:cNvSpPr/>
            <p:nvPr/>
          </p:nvSpPr>
          <p:spPr>
            <a:xfrm rot="1685797">
              <a:off x="7445265" y="877368"/>
              <a:ext cx="838288" cy="2907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441" name="Google Shape;1441;p87"/>
          <p:cNvSpPr/>
          <p:nvPr/>
        </p:nvSpPr>
        <p:spPr>
          <a:xfrm>
            <a:off x="2604900" y="3986952"/>
            <a:ext cx="578700" cy="200400"/>
          </a:xfrm>
          <a:prstGeom prst="rect">
            <a:avLst/>
          </a:prstGeom>
          <a:solidFill>
            <a:srgbClr val="D6E3D6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442" name="Google Shape;1442;p87"/>
          <p:cNvGrpSpPr/>
          <p:nvPr/>
        </p:nvGrpSpPr>
        <p:grpSpPr>
          <a:xfrm>
            <a:off x="642275" y="3391625"/>
            <a:ext cx="4208125" cy="639025"/>
            <a:chOff x="642275" y="3391625"/>
            <a:chExt cx="4208125" cy="639025"/>
          </a:xfrm>
        </p:grpSpPr>
        <p:sp>
          <p:nvSpPr>
            <p:cNvPr id="1443" name="Google Shape;1443;p87"/>
            <p:cNvSpPr/>
            <p:nvPr/>
          </p:nvSpPr>
          <p:spPr>
            <a:xfrm>
              <a:off x="642275" y="3391625"/>
              <a:ext cx="282300" cy="200400"/>
            </a:xfrm>
            <a:prstGeom prst="rect">
              <a:avLst/>
            </a:prstGeom>
            <a:solidFill>
              <a:srgbClr val="D6E3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44" name="Google Shape;1444;p87"/>
            <p:cNvSpPr/>
            <p:nvPr/>
          </p:nvSpPr>
          <p:spPr>
            <a:xfrm>
              <a:off x="3677125" y="3507150"/>
              <a:ext cx="530400" cy="523500"/>
            </a:xfrm>
            <a:prstGeom prst="rect">
              <a:avLst/>
            </a:prstGeom>
            <a:solidFill>
              <a:srgbClr val="D6E3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45" name="Google Shape;1445;p87"/>
            <p:cNvSpPr/>
            <p:nvPr/>
          </p:nvSpPr>
          <p:spPr>
            <a:xfrm>
              <a:off x="4320000" y="3507150"/>
              <a:ext cx="530400" cy="523500"/>
            </a:xfrm>
            <a:prstGeom prst="rect">
              <a:avLst/>
            </a:prstGeom>
            <a:solidFill>
              <a:srgbClr val="D6E3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46" name="Google Shape;1446;p87"/>
          <p:cNvGrpSpPr/>
          <p:nvPr/>
        </p:nvGrpSpPr>
        <p:grpSpPr>
          <a:xfrm>
            <a:off x="924575" y="3336750"/>
            <a:ext cx="4587775" cy="693900"/>
            <a:chOff x="924575" y="3336750"/>
            <a:chExt cx="4587775" cy="693900"/>
          </a:xfrm>
        </p:grpSpPr>
        <p:sp>
          <p:nvSpPr>
            <p:cNvPr id="1447" name="Google Shape;1447;p87"/>
            <p:cNvSpPr/>
            <p:nvPr/>
          </p:nvSpPr>
          <p:spPr>
            <a:xfrm>
              <a:off x="924575" y="3336750"/>
              <a:ext cx="100800" cy="170400"/>
            </a:xfrm>
            <a:prstGeom prst="rect">
              <a:avLst/>
            </a:prstGeom>
            <a:solidFill>
              <a:srgbClr val="D6E3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48" name="Google Shape;1448;p87"/>
            <p:cNvSpPr/>
            <p:nvPr/>
          </p:nvSpPr>
          <p:spPr>
            <a:xfrm>
              <a:off x="4981950" y="3507150"/>
              <a:ext cx="530400" cy="523500"/>
            </a:xfrm>
            <a:prstGeom prst="rect">
              <a:avLst/>
            </a:prstGeom>
            <a:solidFill>
              <a:srgbClr val="D6E3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49" name="Google Shape;1449;p87"/>
          <p:cNvGrpSpPr/>
          <p:nvPr/>
        </p:nvGrpSpPr>
        <p:grpSpPr>
          <a:xfrm>
            <a:off x="1034575" y="3391625"/>
            <a:ext cx="5130975" cy="639025"/>
            <a:chOff x="1034575" y="3391625"/>
            <a:chExt cx="5130975" cy="639025"/>
          </a:xfrm>
        </p:grpSpPr>
        <p:sp>
          <p:nvSpPr>
            <p:cNvPr id="1450" name="Google Shape;1450;p87"/>
            <p:cNvSpPr/>
            <p:nvPr/>
          </p:nvSpPr>
          <p:spPr>
            <a:xfrm>
              <a:off x="1034575" y="3391625"/>
              <a:ext cx="149400" cy="200400"/>
            </a:xfrm>
            <a:prstGeom prst="rect">
              <a:avLst/>
            </a:prstGeom>
            <a:solidFill>
              <a:srgbClr val="D6E3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51" name="Google Shape;1451;p87"/>
            <p:cNvSpPr/>
            <p:nvPr/>
          </p:nvSpPr>
          <p:spPr>
            <a:xfrm>
              <a:off x="5635150" y="3507150"/>
              <a:ext cx="530400" cy="523500"/>
            </a:xfrm>
            <a:prstGeom prst="rect">
              <a:avLst/>
            </a:prstGeom>
            <a:solidFill>
              <a:srgbClr val="D6E3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52" name="Google Shape;1452;p87"/>
          <p:cNvGrpSpPr/>
          <p:nvPr/>
        </p:nvGrpSpPr>
        <p:grpSpPr>
          <a:xfrm>
            <a:off x="1183950" y="3391625"/>
            <a:ext cx="6275250" cy="639025"/>
            <a:chOff x="1183950" y="3391625"/>
            <a:chExt cx="6275250" cy="639025"/>
          </a:xfrm>
        </p:grpSpPr>
        <p:sp>
          <p:nvSpPr>
            <p:cNvPr id="1453" name="Google Shape;1453;p87"/>
            <p:cNvSpPr/>
            <p:nvPr/>
          </p:nvSpPr>
          <p:spPr>
            <a:xfrm>
              <a:off x="1183950" y="3391625"/>
              <a:ext cx="282300" cy="200400"/>
            </a:xfrm>
            <a:prstGeom prst="rect">
              <a:avLst/>
            </a:prstGeom>
            <a:solidFill>
              <a:srgbClr val="D6E3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54" name="Google Shape;1454;p87"/>
            <p:cNvSpPr/>
            <p:nvPr/>
          </p:nvSpPr>
          <p:spPr>
            <a:xfrm>
              <a:off x="6277450" y="3507150"/>
              <a:ext cx="530400" cy="523500"/>
            </a:xfrm>
            <a:prstGeom prst="rect">
              <a:avLst/>
            </a:prstGeom>
            <a:solidFill>
              <a:srgbClr val="D6E3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55" name="Google Shape;1455;p87"/>
            <p:cNvSpPr/>
            <p:nvPr/>
          </p:nvSpPr>
          <p:spPr>
            <a:xfrm>
              <a:off x="6928800" y="3507150"/>
              <a:ext cx="530400" cy="523500"/>
            </a:xfrm>
            <a:prstGeom prst="rect">
              <a:avLst/>
            </a:prstGeom>
            <a:solidFill>
              <a:srgbClr val="D6E3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56" name="Google Shape;1456;p87"/>
          <p:cNvGrpSpPr/>
          <p:nvPr/>
        </p:nvGrpSpPr>
        <p:grpSpPr>
          <a:xfrm>
            <a:off x="1466350" y="3336750"/>
            <a:ext cx="6641700" cy="693900"/>
            <a:chOff x="1466350" y="3336750"/>
            <a:chExt cx="6641700" cy="693900"/>
          </a:xfrm>
        </p:grpSpPr>
        <p:sp>
          <p:nvSpPr>
            <p:cNvPr id="1457" name="Google Shape;1457;p87"/>
            <p:cNvSpPr/>
            <p:nvPr/>
          </p:nvSpPr>
          <p:spPr>
            <a:xfrm>
              <a:off x="1466350" y="3336750"/>
              <a:ext cx="100800" cy="170400"/>
            </a:xfrm>
            <a:prstGeom prst="rect">
              <a:avLst/>
            </a:prstGeom>
            <a:solidFill>
              <a:srgbClr val="D6E3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58" name="Google Shape;1458;p87"/>
            <p:cNvSpPr/>
            <p:nvPr/>
          </p:nvSpPr>
          <p:spPr>
            <a:xfrm>
              <a:off x="7577650" y="3507150"/>
              <a:ext cx="530400" cy="523500"/>
            </a:xfrm>
            <a:prstGeom prst="rect">
              <a:avLst/>
            </a:prstGeom>
            <a:solidFill>
              <a:srgbClr val="D6E3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459" name="Google Shape;1459;p87"/>
          <p:cNvSpPr/>
          <p:nvPr/>
        </p:nvSpPr>
        <p:spPr>
          <a:xfrm>
            <a:off x="8234900" y="3507150"/>
            <a:ext cx="530400" cy="523500"/>
          </a:xfrm>
          <a:prstGeom prst="rect">
            <a:avLst/>
          </a:prstGeom>
          <a:solidFill>
            <a:srgbClr val="D6E3D6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0" name="Google Shape;1460;p87"/>
          <p:cNvSpPr txBox="1"/>
          <p:nvPr/>
        </p:nvSpPr>
        <p:spPr>
          <a:xfrm flipH="1">
            <a:off x="781200" y="2138375"/>
            <a:ext cx="40434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1754 waa qiimaha (value) c², bedka (area) laba-jibbaaran ee hypotenuse-ka.</a:t>
            </a:r>
            <a:r>
              <a:rPr i="1"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1" name="Google Shape;1461;p87"/>
          <p:cNvSpPr/>
          <p:nvPr/>
        </p:nvSpPr>
        <p:spPr>
          <a:xfrm>
            <a:off x="723525" y="3162600"/>
            <a:ext cx="2044200" cy="200400"/>
          </a:xfrm>
          <a:prstGeom prst="rect">
            <a:avLst/>
          </a:prstGeom>
          <a:solidFill>
            <a:srgbClr val="D6E3D6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2" name="Google Shape;1462;p87"/>
          <p:cNvSpPr/>
          <p:nvPr/>
        </p:nvSpPr>
        <p:spPr>
          <a:xfrm>
            <a:off x="4012161" y="666030"/>
            <a:ext cx="279600" cy="291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6" name="Shape 1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7" name="Google Shape;1467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4002" y="3019574"/>
            <a:ext cx="3089076" cy="1453076"/>
          </a:xfrm>
          <a:prstGeom prst="rect">
            <a:avLst/>
          </a:prstGeom>
          <a:noFill/>
          <a:ln>
            <a:noFill/>
          </a:ln>
        </p:spPr>
      </p:pic>
      <p:sp>
        <p:nvSpPr>
          <p:cNvPr id="1468" name="Google Shape;1468;p8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Qaaciddada Baytagoorgas (Pythagoras’ theorem) si loo helo hypotenuse-ka</a:t>
            </a:r>
            <a:endParaRPr/>
          </a:p>
        </p:txBody>
      </p:sp>
      <p:sp>
        <p:nvSpPr>
          <p:cNvPr id="1469" name="Google Shape;1469;p88"/>
          <p:cNvSpPr txBox="1"/>
          <p:nvPr/>
        </p:nvSpPr>
        <p:spPr>
          <a:xfrm flipH="1">
            <a:off x="323975" y="642775"/>
            <a:ext cx="40917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Qaacidada Baytagoorgas (Pythagoras’ theorem): a² + b² = c²</a:t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470" name="Google Shape;1470;p88"/>
          <p:cNvGrpSpPr/>
          <p:nvPr/>
        </p:nvGrpSpPr>
        <p:grpSpPr>
          <a:xfrm flipH="1" rot="-9113993">
            <a:off x="5558973" y="626505"/>
            <a:ext cx="3208347" cy="2077086"/>
            <a:chOff x="5564378" y="453478"/>
            <a:chExt cx="3208441" cy="2077147"/>
          </a:xfrm>
        </p:grpSpPr>
        <p:grpSp>
          <p:nvGrpSpPr>
            <p:cNvPr id="1471" name="Google Shape;1471;p88"/>
            <p:cNvGrpSpPr/>
            <p:nvPr/>
          </p:nvGrpSpPr>
          <p:grpSpPr>
            <a:xfrm>
              <a:off x="6481790" y="904575"/>
              <a:ext cx="2050260" cy="1099210"/>
              <a:chOff x="5948390" y="1209375"/>
              <a:chExt cx="2050260" cy="1099210"/>
            </a:xfrm>
          </p:grpSpPr>
          <p:sp>
            <p:nvSpPr>
              <p:cNvPr id="1472" name="Google Shape;1472;p88"/>
              <p:cNvSpPr/>
              <p:nvPr/>
            </p:nvSpPr>
            <p:spPr>
              <a:xfrm>
                <a:off x="5952350" y="1209375"/>
                <a:ext cx="2046300" cy="1099200"/>
              </a:xfrm>
              <a:prstGeom prst="rtTriangle">
                <a:avLst/>
              </a:prstGeom>
              <a:solidFill>
                <a:srgbClr val="EBEDFE"/>
              </a:solidFill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473" name="Google Shape;1473;p88"/>
              <p:cNvSpPr/>
              <p:nvPr/>
            </p:nvSpPr>
            <p:spPr>
              <a:xfrm>
                <a:off x="5948390" y="1987885"/>
                <a:ext cx="320700" cy="320700"/>
              </a:xfrm>
              <a:prstGeom prst="rect">
                <a:avLst/>
              </a:prstGeom>
              <a:noFill/>
              <a:ln cap="flat" cmpd="sng" w="19050">
                <a:solidFill>
                  <a:srgbClr val="2563EB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474" name="Google Shape;1474;p88"/>
              <p:cNvSpPr/>
              <p:nvPr/>
            </p:nvSpPr>
            <p:spPr>
              <a:xfrm>
                <a:off x="5952350" y="1209375"/>
                <a:ext cx="2046300" cy="1099200"/>
              </a:xfrm>
              <a:prstGeom prst="rtTriangle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grpSp>
          <p:nvGrpSpPr>
            <p:cNvPr id="1475" name="Google Shape;1475;p88"/>
            <p:cNvGrpSpPr/>
            <p:nvPr/>
          </p:nvGrpSpPr>
          <p:grpSpPr>
            <a:xfrm>
              <a:off x="6481926" y="2199832"/>
              <a:ext cx="2050294" cy="330793"/>
              <a:chOff x="3760850" y="3995600"/>
              <a:chExt cx="1320300" cy="316458"/>
            </a:xfrm>
          </p:grpSpPr>
          <p:cxnSp>
            <p:nvCxnSpPr>
              <p:cNvPr id="1476" name="Google Shape;1476;p88"/>
              <p:cNvCxnSpPr/>
              <p:nvPr/>
            </p:nvCxnSpPr>
            <p:spPr>
              <a:xfrm>
                <a:off x="3760850" y="3995600"/>
                <a:ext cx="13203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triangle"/>
                <a:tailEnd len="med" w="med" type="triangle"/>
              </a:ln>
            </p:spPr>
          </p:cxnSp>
          <p:sp>
            <p:nvSpPr>
              <p:cNvPr id="1477" name="Google Shape;1477;p88"/>
              <p:cNvSpPr txBox="1"/>
              <p:nvPr/>
            </p:nvSpPr>
            <p:spPr>
              <a:xfrm rot="10800000">
                <a:off x="3967818" y="4040558"/>
                <a:ext cx="897000" cy="271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en-GB" sz="1000">
                    <a:latin typeface="Lexend"/>
                    <a:ea typeface="Lexend"/>
                    <a:cs typeface="Lexend"/>
                    <a:sym typeface="Lexend"/>
                  </a:rPr>
                  <a:t>35 cm</a:t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grpSp>
          <p:nvGrpSpPr>
            <p:cNvPr id="1478" name="Google Shape;1478;p88"/>
            <p:cNvGrpSpPr/>
            <p:nvPr/>
          </p:nvGrpSpPr>
          <p:grpSpPr>
            <a:xfrm rot="-9124593">
              <a:off x="6425146" y="995213"/>
              <a:ext cx="2403537" cy="356783"/>
              <a:chOff x="3760850" y="3995600"/>
              <a:chExt cx="1320300" cy="340987"/>
            </a:xfrm>
          </p:grpSpPr>
          <p:cxnSp>
            <p:nvCxnSpPr>
              <p:cNvPr id="1479" name="Google Shape;1479;p88"/>
              <p:cNvCxnSpPr/>
              <p:nvPr/>
            </p:nvCxnSpPr>
            <p:spPr>
              <a:xfrm>
                <a:off x="3760850" y="3995600"/>
                <a:ext cx="13203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triangle"/>
                <a:tailEnd len="med" w="med" type="triangle"/>
              </a:ln>
            </p:spPr>
          </p:cxnSp>
          <p:sp>
            <p:nvSpPr>
              <p:cNvPr id="1480" name="Google Shape;1480;p88"/>
              <p:cNvSpPr txBox="1"/>
              <p:nvPr/>
            </p:nvSpPr>
            <p:spPr>
              <a:xfrm>
                <a:off x="3972788" y="4065087"/>
                <a:ext cx="897000" cy="271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en-GB" sz="1000">
                    <a:latin typeface="Lexend"/>
                    <a:ea typeface="Lexend"/>
                    <a:cs typeface="Lexend"/>
                    <a:sym typeface="Lexend"/>
                  </a:rPr>
                  <a:t>hypotenuse (hypotenuse)</a:t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grpSp>
          <p:nvGrpSpPr>
            <p:cNvPr id="1481" name="Google Shape;1481;p88"/>
            <p:cNvGrpSpPr/>
            <p:nvPr/>
          </p:nvGrpSpPr>
          <p:grpSpPr>
            <a:xfrm rot="5400000">
              <a:off x="5406668" y="1062305"/>
              <a:ext cx="1120407" cy="804986"/>
              <a:chOff x="3760850" y="3964351"/>
              <a:chExt cx="1320300" cy="770100"/>
            </a:xfrm>
          </p:grpSpPr>
          <p:cxnSp>
            <p:nvCxnSpPr>
              <p:cNvPr id="1482" name="Google Shape;1482;p88"/>
              <p:cNvCxnSpPr/>
              <p:nvPr/>
            </p:nvCxnSpPr>
            <p:spPr>
              <a:xfrm>
                <a:off x="3760850" y="3995600"/>
                <a:ext cx="13203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triangle"/>
                <a:tailEnd len="med" w="med" type="triangle"/>
              </a:ln>
            </p:spPr>
          </p:cxnSp>
          <p:sp>
            <p:nvSpPr>
              <p:cNvPr id="1483" name="Google Shape;1483;p88"/>
              <p:cNvSpPr txBox="1"/>
              <p:nvPr/>
            </p:nvSpPr>
            <p:spPr>
              <a:xfrm rot="7399823">
                <a:off x="3941715" y="4188700"/>
                <a:ext cx="768746" cy="32140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en-GB" sz="1000">
                    <a:latin typeface="Lexend"/>
                    <a:ea typeface="Lexend"/>
                    <a:cs typeface="Lexend"/>
                    <a:sym typeface="Lexend"/>
                  </a:rPr>
                  <a:t>23 cm</a:t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sp>
        <p:nvSpPr>
          <p:cNvPr id="1484" name="Google Shape;1484;p88"/>
          <p:cNvSpPr txBox="1"/>
          <p:nvPr/>
        </p:nvSpPr>
        <p:spPr>
          <a:xfrm flipH="1">
            <a:off x="323925" y="4468450"/>
            <a:ext cx="30891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shaashadda xisaabiyaha (calculator screen)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5" name="Google Shape;1485;p88"/>
          <p:cNvSpPr txBox="1"/>
          <p:nvPr/>
        </p:nvSpPr>
        <p:spPr>
          <a:xfrm flipH="1">
            <a:off x="4208725" y="4104325"/>
            <a:ext cx="40917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badhamada la riixo (buttons to press)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6" name="Google Shape;1486;p88"/>
          <p:cNvSpPr txBox="1"/>
          <p:nvPr/>
        </p:nvSpPr>
        <p:spPr>
          <a:xfrm flipH="1">
            <a:off x="781200" y="1080000"/>
            <a:ext cx="40434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Si loo helo qiimaha c, dhererka hypotenuse, waxaad u baahan tahay inaad xidid laba jibaaran ka soo saarto 1754.</a:t>
            </a:r>
            <a:r>
              <a:rPr i="1"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7" name="Google Shape;1487;p88"/>
          <p:cNvSpPr/>
          <p:nvPr/>
        </p:nvSpPr>
        <p:spPr>
          <a:xfrm>
            <a:off x="4012161" y="666030"/>
            <a:ext cx="279600" cy="291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88" name="Google Shape;1488;p88"/>
          <p:cNvPicPr preferRelativeResize="0"/>
          <p:nvPr/>
        </p:nvPicPr>
        <p:blipFill rotWithShape="1">
          <a:blip r:embed="rId4">
            <a:alphaModFix/>
          </a:blip>
          <a:srcRect b="0" l="0" r="2296" t="0"/>
          <a:stretch/>
        </p:blipFill>
        <p:spPr>
          <a:xfrm>
            <a:off x="528272" y="3311900"/>
            <a:ext cx="2641075" cy="904550"/>
          </a:xfrm>
          <a:prstGeom prst="rect">
            <a:avLst/>
          </a:prstGeom>
          <a:noFill/>
          <a:ln>
            <a:noFill/>
          </a:ln>
        </p:spPr>
      </p:pic>
      <p:sp>
        <p:nvSpPr>
          <p:cNvPr id="1489" name="Google Shape;1489;p88"/>
          <p:cNvSpPr/>
          <p:nvPr/>
        </p:nvSpPr>
        <p:spPr>
          <a:xfrm>
            <a:off x="723525" y="3162600"/>
            <a:ext cx="2044200" cy="200400"/>
          </a:xfrm>
          <a:prstGeom prst="rect">
            <a:avLst/>
          </a:prstGeom>
          <a:solidFill>
            <a:srgbClr val="D6E3D6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0" name="Google Shape;1490;p88"/>
          <p:cNvSpPr/>
          <p:nvPr/>
        </p:nvSpPr>
        <p:spPr>
          <a:xfrm>
            <a:off x="1551575" y="3936250"/>
            <a:ext cx="1646700" cy="280200"/>
          </a:xfrm>
          <a:prstGeom prst="rect">
            <a:avLst/>
          </a:prstGeom>
          <a:solidFill>
            <a:srgbClr val="D6E3D6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91" name="Google Shape;1491;p8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34963" y="3426488"/>
            <a:ext cx="4043669" cy="665725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grpSp>
        <p:nvGrpSpPr>
          <p:cNvPr id="1492" name="Google Shape;1492;p88"/>
          <p:cNvGrpSpPr/>
          <p:nvPr/>
        </p:nvGrpSpPr>
        <p:grpSpPr>
          <a:xfrm>
            <a:off x="619125" y="3326700"/>
            <a:ext cx="4218350" cy="715276"/>
            <a:chOff x="619125" y="3326700"/>
            <a:chExt cx="4218350" cy="715276"/>
          </a:xfrm>
        </p:grpSpPr>
        <p:sp>
          <p:nvSpPr>
            <p:cNvPr id="1493" name="Google Shape;1493;p88"/>
            <p:cNvSpPr/>
            <p:nvPr/>
          </p:nvSpPr>
          <p:spPr>
            <a:xfrm>
              <a:off x="619125" y="3326700"/>
              <a:ext cx="795300" cy="280200"/>
            </a:xfrm>
            <a:prstGeom prst="rect">
              <a:avLst/>
            </a:prstGeom>
            <a:solidFill>
              <a:srgbClr val="D6E3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94" name="Google Shape;1494;p88"/>
            <p:cNvSpPr/>
            <p:nvPr/>
          </p:nvSpPr>
          <p:spPr>
            <a:xfrm>
              <a:off x="4271675" y="3482176"/>
              <a:ext cx="565800" cy="559800"/>
            </a:xfrm>
            <a:prstGeom prst="rect">
              <a:avLst/>
            </a:prstGeom>
            <a:solidFill>
              <a:srgbClr val="D6E3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95" name="Google Shape;1495;p88"/>
          <p:cNvGrpSpPr/>
          <p:nvPr/>
        </p:nvGrpSpPr>
        <p:grpSpPr>
          <a:xfrm>
            <a:off x="786924" y="3387875"/>
            <a:ext cx="6764364" cy="654101"/>
            <a:chOff x="786924" y="3387875"/>
            <a:chExt cx="6764364" cy="654101"/>
          </a:xfrm>
        </p:grpSpPr>
        <p:sp>
          <p:nvSpPr>
            <p:cNvPr id="1496" name="Google Shape;1496;p88"/>
            <p:cNvSpPr/>
            <p:nvPr/>
          </p:nvSpPr>
          <p:spPr>
            <a:xfrm>
              <a:off x="786924" y="3387875"/>
              <a:ext cx="565800" cy="200400"/>
            </a:xfrm>
            <a:prstGeom prst="rect">
              <a:avLst/>
            </a:prstGeom>
            <a:solidFill>
              <a:srgbClr val="D6E3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97" name="Google Shape;1497;p88"/>
            <p:cNvSpPr/>
            <p:nvPr/>
          </p:nvSpPr>
          <p:spPr>
            <a:xfrm>
              <a:off x="4953600" y="3482176"/>
              <a:ext cx="565800" cy="559800"/>
            </a:xfrm>
            <a:prstGeom prst="rect">
              <a:avLst/>
            </a:prstGeom>
            <a:solidFill>
              <a:srgbClr val="D6E3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98" name="Google Shape;1498;p88"/>
            <p:cNvSpPr/>
            <p:nvPr/>
          </p:nvSpPr>
          <p:spPr>
            <a:xfrm>
              <a:off x="5628538" y="3482176"/>
              <a:ext cx="565800" cy="559800"/>
            </a:xfrm>
            <a:prstGeom prst="rect">
              <a:avLst/>
            </a:prstGeom>
            <a:solidFill>
              <a:srgbClr val="D6E3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99" name="Google Shape;1499;p88"/>
            <p:cNvSpPr/>
            <p:nvPr/>
          </p:nvSpPr>
          <p:spPr>
            <a:xfrm>
              <a:off x="6310463" y="3482176"/>
              <a:ext cx="565800" cy="559800"/>
            </a:xfrm>
            <a:prstGeom prst="rect">
              <a:avLst/>
            </a:prstGeom>
            <a:solidFill>
              <a:srgbClr val="D6E3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00" name="Google Shape;1500;p88"/>
            <p:cNvSpPr/>
            <p:nvPr/>
          </p:nvSpPr>
          <p:spPr>
            <a:xfrm>
              <a:off x="6985488" y="3482176"/>
              <a:ext cx="565800" cy="559800"/>
            </a:xfrm>
            <a:prstGeom prst="rect">
              <a:avLst/>
            </a:prstGeom>
            <a:solidFill>
              <a:srgbClr val="D6E3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501" name="Google Shape;1501;p88"/>
          <p:cNvSpPr/>
          <p:nvPr/>
        </p:nvSpPr>
        <p:spPr>
          <a:xfrm>
            <a:off x="7667413" y="3482176"/>
            <a:ext cx="565800" cy="559800"/>
          </a:xfrm>
          <a:prstGeom prst="rect">
            <a:avLst/>
          </a:prstGeom>
          <a:solidFill>
            <a:srgbClr val="D6E3D6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02" name="Google Shape;1502;p88"/>
          <p:cNvSpPr txBox="1"/>
          <p:nvPr/>
        </p:nvSpPr>
        <p:spPr>
          <a:xfrm flipH="1">
            <a:off x="781200" y="2121300"/>
            <a:ext cx="40434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Sidaas darteed, 41.88 cm waa dhererka hypotenuse.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03" name="Google Shape;1503;p88"/>
          <p:cNvSpPr txBox="1"/>
          <p:nvPr/>
        </p:nvSpPr>
        <p:spPr>
          <a:xfrm flipH="1" rot="10737">
            <a:off x="6601727" y="2056580"/>
            <a:ext cx="1632908" cy="284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41.88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7" name="Shape 1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8" name="Google Shape;1508;p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0955" y="2738053"/>
            <a:ext cx="3429092" cy="15998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9" name="Google Shape;1509;p8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13948" y="2728679"/>
            <a:ext cx="3405464" cy="1613118"/>
          </a:xfrm>
          <a:prstGeom prst="rect">
            <a:avLst/>
          </a:prstGeom>
          <a:noFill/>
          <a:ln>
            <a:noFill/>
          </a:ln>
        </p:spPr>
      </p:pic>
      <p:sp>
        <p:nvSpPr>
          <p:cNvPr id="1510" name="Google Shape;1510;p89"/>
          <p:cNvSpPr txBox="1"/>
          <p:nvPr/>
        </p:nvSpPr>
        <p:spPr>
          <a:xfrm flipH="1">
            <a:off x="324025" y="733800"/>
            <a:ext cx="4370100" cy="711000"/>
          </a:xfrm>
          <a:prstGeom prst="rect">
            <a:avLst/>
          </a:prstGeom>
          <a:solidFill>
            <a:srgbClr val="EBEDFE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Yaa xisaabintiisa ugu horreysay si loo helo hypotenuse saddexagalka qumman?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11" name="Google Shape;1511;p8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Aragtida Pythagoras si loo helo hypotenuse</a:t>
            </a:r>
            <a:endParaRPr/>
          </a:p>
        </p:txBody>
      </p:sp>
      <p:grpSp>
        <p:nvGrpSpPr>
          <p:cNvPr id="1512" name="Google Shape;1512;p89"/>
          <p:cNvGrpSpPr/>
          <p:nvPr/>
        </p:nvGrpSpPr>
        <p:grpSpPr>
          <a:xfrm rot="59828">
            <a:off x="6177067" y="1951207"/>
            <a:ext cx="2427854" cy="422654"/>
            <a:chOff x="2134930" y="3062845"/>
            <a:chExt cx="2400600" cy="422632"/>
          </a:xfrm>
        </p:grpSpPr>
        <p:cxnSp>
          <p:nvCxnSpPr>
            <p:cNvPr id="1513" name="Google Shape;1513;p89"/>
            <p:cNvCxnSpPr/>
            <p:nvPr/>
          </p:nvCxnSpPr>
          <p:spPr>
            <a:xfrm rot="10739002">
              <a:off x="2134741" y="3084145"/>
              <a:ext cx="2400978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514" name="Google Shape;1514;p89"/>
            <p:cNvSpPr txBox="1"/>
            <p:nvPr/>
          </p:nvSpPr>
          <p:spPr>
            <a:xfrm flipH="1" rot="-60693">
              <a:off x="2532115" y="3138953"/>
              <a:ext cx="1631354" cy="33214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50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15" name="Google Shape;1515;p89"/>
          <p:cNvGrpSpPr/>
          <p:nvPr/>
        </p:nvGrpSpPr>
        <p:grpSpPr>
          <a:xfrm>
            <a:off x="6177521" y="1154750"/>
            <a:ext cx="2412904" cy="711000"/>
            <a:chOff x="2101646" y="2329775"/>
            <a:chExt cx="2412904" cy="711000"/>
          </a:xfrm>
        </p:grpSpPr>
        <p:sp>
          <p:nvSpPr>
            <p:cNvPr id="1516" name="Google Shape;1516;p89"/>
            <p:cNvSpPr/>
            <p:nvPr/>
          </p:nvSpPr>
          <p:spPr>
            <a:xfrm>
              <a:off x="2101646" y="2830474"/>
              <a:ext cx="210300" cy="210300"/>
            </a:xfrm>
            <a:prstGeom prst="rect">
              <a:avLst/>
            </a:prstGeom>
            <a:noFill/>
            <a:ln cap="flat" cmpd="sng" w="19050">
              <a:solidFill>
                <a:srgbClr val="2563E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17" name="Google Shape;1517;p89"/>
            <p:cNvSpPr/>
            <p:nvPr/>
          </p:nvSpPr>
          <p:spPr>
            <a:xfrm>
              <a:off x="2101650" y="2329775"/>
              <a:ext cx="2412900" cy="711000"/>
            </a:xfrm>
            <a:prstGeom prst="rtTriangle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18" name="Google Shape;1518;p89"/>
          <p:cNvGrpSpPr/>
          <p:nvPr/>
        </p:nvGrpSpPr>
        <p:grpSpPr>
          <a:xfrm rot="5459590">
            <a:off x="5270677" y="1110108"/>
            <a:ext cx="789436" cy="819048"/>
            <a:chOff x="2134930" y="3062845"/>
            <a:chExt cx="2400600" cy="819006"/>
          </a:xfrm>
        </p:grpSpPr>
        <p:cxnSp>
          <p:nvCxnSpPr>
            <p:cNvPr id="1519" name="Google Shape;1519;p89"/>
            <p:cNvCxnSpPr/>
            <p:nvPr/>
          </p:nvCxnSpPr>
          <p:spPr>
            <a:xfrm rot="10739002">
              <a:off x="2134741" y="3084145"/>
              <a:ext cx="2400978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520" name="Google Shape;1520;p89"/>
            <p:cNvSpPr txBox="1"/>
            <p:nvPr/>
          </p:nvSpPr>
          <p:spPr>
            <a:xfrm flipH="1" rot="-5459925">
              <a:off x="2946355" y="3310326"/>
              <a:ext cx="808923" cy="32854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11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21" name="Google Shape;1521;p89"/>
          <p:cNvGrpSpPr/>
          <p:nvPr/>
        </p:nvGrpSpPr>
        <p:grpSpPr>
          <a:xfrm rot="-9750334">
            <a:off x="6229119" y="949685"/>
            <a:ext cx="2571390" cy="422622"/>
            <a:chOff x="2134930" y="3062845"/>
            <a:chExt cx="2400600" cy="422736"/>
          </a:xfrm>
        </p:grpSpPr>
        <p:cxnSp>
          <p:nvCxnSpPr>
            <p:cNvPr id="1522" name="Google Shape;1522;p89"/>
            <p:cNvCxnSpPr/>
            <p:nvPr/>
          </p:nvCxnSpPr>
          <p:spPr>
            <a:xfrm rot="10739002">
              <a:off x="2134741" y="3084145"/>
              <a:ext cx="2400978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523" name="Google Shape;1523;p89"/>
            <p:cNvSpPr txBox="1"/>
            <p:nvPr/>
          </p:nvSpPr>
          <p:spPr>
            <a:xfrm flipH="1" rot="10739307">
              <a:off x="2532080" y="3139057"/>
              <a:ext cx="1631354" cy="33214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hypotenuse (hypotenuse)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524" name="Google Shape;1524;p8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332079" y="3544150"/>
            <a:ext cx="426256" cy="5330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5" name="Google Shape;1525;p8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45617" y="3561933"/>
            <a:ext cx="467958" cy="525297"/>
          </a:xfrm>
          <a:prstGeom prst="rect">
            <a:avLst/>
          </a:prstGeom>
          <a:noFill/>
          <a:ln>
            <a:noFill/>
          </a:ln>
        </p:spPr>
      </p:pic>
      <p:sp>
        <p:nvSpPr>
          <p:cNvPr id="1526" name="Google Shape;1526;p89"/>
          <p:cNvSpPr txBox="1"/>
          <p:nvPr/>
        </p:nvSpPr>
        <p:spPr>
          <a:xfrm>
            <a:off x="5723555" y="3812125"/>
            <a:ext cx="5058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Nuur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27" name="Google Shape;1527;p89"/>
          <p:cNvSpPr txBox="1"/>
          <p:nvPr/>
        </p:nvSpPr>
        <p:spPr>
          <a:xfrm>
            <a:off x="1213567" y="3797673"/>
            <a:ext cx="6951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Cabdi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528" name="Google Shape;1528;p8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353383" y="365810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2" name="Shape 1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3" name="Google Shape;1533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13948" y="2728679"/>
            <a:ext cx="3405464" cy="1613118"/>
          </a:xfrm>
          <a:prstGeom prst="rect">
            <a:avLst/>
          </a:prstGeom>
          <a:noFill/>
          <a:ln>
            <a:noFill/>
          </a:ln>
        </p:spPr>
      </p:pic>
      <p:sp>
        <p:nvSpPr>
          <p:cNvPr id="1534" name="Google Shape;1534;p9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Aragtida Pythagoras si loo helo hypotenuse</a:t>
            </a:r>
            <a:endParaRPr/>
          </a:p>
        </p:txBody>
      </p:sp>
      <p:sp>
        <p:nvSpPr>
          <p:cNvPr id="1535" name="Google Shape;1535;p90"/>
          <p:cNvSpPr txBox="1"/>
          <p:nvPr/>
        </p:nvSpPr>
        <p:spPr>
          <a:xfrm flipH="1">
            <a:off x="324025" y="733800"/>
            <a:ext cx="4370100" cy="711000"/>
          </a:xfrm>
          <a:prstGeom prst="rect">
            <a:avLst/>
          </a:prstGeom>
          <a:solidFill>
            <a:srgbClr val="EBEDFE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Maxaa laga yaabaa in Nuur uu qaldamay habkiisa?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536" name="Google Shape;1536;p90"/>
          <p:cNvGrpSpPr/>
          <p:nvPr/>
        </p:nvGrpSpPr>
        <p:grpSpPr>
          <a:xfrm rot="59828">
            <a:off x="6177067" y="1951207"/>
            <a:ext cx="2427854" cy="422654"/>
            <a:chOff x="2134930" y="3062845"/>
            <a:chExt cx="2400600" cy="422632"/>
          </a:xfrm>
        </p:grpSpPr>
        <p:cxnSp>
          <p:nvCxnSpPr>
            <p:cNvPr id="1537" name="Google Shape;1537;p90"/>
            <p:cNvCxnSpPr/>
            <p:nvPr/>
          </p:nvCxnSpPr>
          <p:spPr>
            <a:xfrm rot="10739002">
              <a:off x="2134741" y="3084145"/>
              <a:ext cx="2400978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538" name="Google Shape;1538;p90"/>
            <p:cNvSpPr txBox="1"/>
            <p:nvPr/>
          </p:nvSpPr>
          <p:spPr>
            <a:xfrm flipH="1" rot="-60693">
              <a:off x="2532115" y="3138953"/>
              <a:ext cx="1631354" cy="33214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50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39" name="Google Shape;1539;p90"/>
          <p:cNvGrpSpPr/>
          <p:nvPr/>
        </p:nvGrpSpPr>
        <p:grpSpPr>
          <a:xfrm>
            <a:off x="6177521" y="1154750"/>
            <a:ext cx="2412904" cy="711000"/>
            <a:chOff x="2101646" y="2329775"/>
            <a:chExt cx="2412904" cy="711000"/>
          </a:xfrm>
        </p:grpSpPr>
        <p:sp>
          <p:nvSpPr>
            <p:cNvPr id="1540" name="Google Shape;1540;p90"/>
            <p:cNvSpPr/>
            <p:nvPr/>
          </p:nvSpPr>
          <p:spPr>
            <a:xfrm>
              <a:off x="2101646" y="2830474"/>
              <a:ext cx="210300" cy="210300"/>
            </a:xfrm>
            <a:prstGeom prst="rect">
              <a:avLst/>
            </a:prstGeom>
            <a:noFill/>
            <a:ln cap="flat" cmpd="sng" w="19050">
              <a:solidFill>
                <a:srgbClr val="2563E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41" name="Google Shape;1541;p90"/>
            <p:cNvSpPr/>
            <p:nvPr/>
          </p:nvSpPr>
          <p:spPr>
            <a:xfrm>
              <a:off x="2101650" y="2329775"/>
              <a:ext cx="2412900" cy="711000"/>
            </a:xfrm>
            <a:prstGeom prst="rtTriangle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42" name="Google Shape;1542;p90"/>
          <p:cNvGrpSpPr/>
          <p:nvPr/>
        </p:nvGrpSpPr>
        <p:grpSpPr>
          <a:xfrm rot="5459590">
            <a:off x="5270677" y="1110108"/>
            <a:ext cx="789436" cy="819048"/>
            <a:chOff x="2134930" y="3062845"/>
            <a:chExt cx="2400600" cy="819006"/>
          </a:xfrm>
        </p:grpSpPr>
        <p:cxnSp>
          <p:nvCxnSpPr>
            <p:cNvPr id="1543" name="Google Shape;1543;p90"/>
            <p:cNvCxnSpPr/>
            <p:nvPr/>
          </p:nvCxnSpPr>
          <p:spPr>
            <a:xfrm rot="10739002">
              <a:off x="2134741" y="3084145"/>
              <a:ext cx="2400978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544" name="Google Shape;1544;p90"/>
            <p:cNvSpPr txBox="1"/>
            <p:nvPr/>
          </p:nvSpPr>
          <p:spPr>
            <a:xfrm flipH="1" rot="-5459925">
              <a:off x="2946355" y="3310326"/>
              <a:ext cx="808923" cy="32854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11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45" name="Google Shape;1545;p90"/>
          <p:cNvGrpSpPr/>
          <p:nvPr/>
        </p:nvGrpSpPr>
        <p:grpSpPr>
          <a:xfrm rot="-9750334">
            <a:off x="6229119" y="949685"/>
            <a:ext cx="2571390" cy="422622"/>
            <a:chOff x="2134930" y="3062845"/>
            <a:chExt cx="2400600" cy="422736"/>
          </a:xfrm>
        </p:grpSpPr>
        <p:cxnSp>
          <p:nvCxnSpPr>
            <p:cNvPr id="1546" name="Google Shape;1546;p90"/>
            <p:cNvCxnSpPr/>
            <p:nvPr/>
          </p:nvCxnSpPr>
          <p:spPr>
            <a:xfrm rot="10739002">
              <a:off x="2134741" y="3084145"/>
              <a:ext cx="2400978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547" name="Google Shape;1547;p90"/>
            <p:cNvSpPr txBox="1"/>
            <p:nvPr/>
          </p:nvSpPr>
          <p:spPr>
            <a:xfrm flipH="1" rot="10739307">
              <a:off x="2532080" y="3139057"/>
              <a:ext cx="1631354" cy="33214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hypotenuse (hypotenuse)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548" name="Google Shape;1548;p9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32079" y="3544150"/>
            <a:ext cx="426256" cy="533048"/>
          </a:xfrm>
          <a:prstGeom prst="rect">
            <a:avLst/>
          </a:prstGeom>
          <a:noFill/>
          <a:ln>
            <a:noFill/>
          </a:ln>
        </p:spPr>
      </p:pic>
      <p:sp>
        <p:nvSpPr>
          <p:cNvPr id="1549" name="Google Shape;1549;p90"/>
          <p:cNvSpPr txBox="1"/>
          <p:nvPr/>
        </p:nvSpPr>
        <p:spPr>
          <a:xfrm>
            <a:off x="5723555" y="3812125"/>
            <a:ext cx="5058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Nuur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50" name="Google Shape;1550;p90"/>
          <p:cNvSpPr txBox="1"/>
          <p:nvPr/>
        </p:nvSpPr>
        <p:spPr>
          <a:xfrm flipH="1">
            <a:off x="705050" y="1539600"/>
            <a:ext cx="3684900" cy="351600"/>
          </a:xfrm>
          <a:prstGeom prst="rect">
            <a:avLst/>
          </a:prstGeom>
          <a:solidFill>
            <a:srgbClr val="EBEDFE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Nuur si khaldan ayuu ugu daray labada dhinac ee gaagaaban ka hor inta uusan laba jibaaran.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>
                <a:latin typeface="Lexend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Tani waa habka khaldan ee hawlgallada.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4" name="Shape 1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5" name="Google Shape;1555;p9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Aragtida Pythagoras (Pythagoras’ theorem) si loo helo hypotenuse-ka (hypotenuse)</a:t>
            </a:r>
            <a:endParaRPr/>
          </a:p>
        </p:txBody>
      </p:sp>
      <p:grpSp>
        <p:nvGrpSpPr>
          <p:cNvPr id="1556" name="Google Shape;1556;p91"/>
          <p:cNvGrpSpPr/>
          <p:nvPr/>
        </p:nvGrpSpPr>
        <p:grpSpPr>
          <a:xfrm>
            <a:off x="7010871" y="1494204"/>
            <a:ext cx="1451704" cy="1451700"/>
            <a:chOff x="6387896" y="1728325"/>
            <a:chExt cx="1451704" cy="1451700"/>
          </a:xfrm>
        </p:grpSpPr>
        <p:sp>
          <p:nvSpPr>
            <p:cNvPr id="1557" name="Google Shape;1557;p91"/>
            <p:cNvSpPr/>
            <p:nvPr/>
          </p:nvSpPr>
          <p:spPr>
            <a:xfrm>
              <a:off x="6387900" y="1728325"/>
              <a:ext cx="1451700" cy="1451700"/>
            </a:xfrm>
            <a:prstGeom prst="rtTriangle">
              <a:avLst/>
            </a:prstGeom>
            <a:solidFill>
              <a:srgbClr val="EBEDFE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58" name="Google Shape;1558;p91"/>
            <p:cNvSpPr/>
            <p:nvPr/>
          </p:nvSpPr>
          <p:spPr>
            <a:xfrm>
              <a:off x="6387896" y="2969724"/>
              <a:ext cx="210300" cy="210300"/>
            </a:xfrm>
            <a:prstGeom prst="rect">
              <a:avLst/>
            </a:prstGeom>
            <a:noFill/>
            <a:ln cap="flat" cmpd="sng" w="19050">
              <a:solidFill>
                <a:srgbClr val="2563E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59" name="Google Shape;1559;p91"/>
            <p:cNvSpPr/>
            <p:nvPr/>
          </p:nvSpPr>
          <p:spPr>
            <a:xfrm>
              <a:off x="6387900" y="1728325"/>
              <a:ext cx="1451700" cy="1451700"/>
            </a:xfrm>
            <a:prstGeom prst="rtTriangle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560" name="Google Shape;1560;p91"/>
          <p:cNvSpPr txBox="1"/>
          <p:nvPr/>
        </p:nvSpPr>
        <p:spPr>
          <a:xfrm flipH="1">
            <a:off x="324000" y="671427"/>
            <a:ext cx="8496000" cy="71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Mararka qaarkood, waa inaad beddeshaa qaabka jawaabtaada si hypotenuse-ku (hypotenuse) u noqdo dherer (length) loo qoray tobanle (decimal).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561" name="Google Shape;1561;p91"/>
          <p:cNvGrpSpPr/>
          <p:nvPr/>
        </p:nvGrpSpPr>
        <p:grpSpPr>
          <a:xfrm rot="5400000">
            <a:off x="5765168" y="1838164"/>
            <a:ext cx="1471870" cy="757579"/>
            <a:chOff x="3760850" y="3995600"/>
            <a:chExt cx="1320300" cy="728301"/>
          </a:xfrm>
        </p:grpSpPr>
        <p:cxnSp>
          <p:nvCxnSpPr>
            <p:cNvPr id="1562" name="Google Shape;1562;p91"/>
            <p:cNvCxnSpPr/>
            <p:nvPr/>
          </p:nvCxnSpPr>
          <p:spPr>
            <a:xfrm>
              <a:off x="3760850" y="3995600"/>
              <a:ext cx="13203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563" name="Google Shape;1563;p91"/>
            <p:cNvSpPr txBox="1"/>
            <p:nvPr/>
          </p:nvSpPr>
          <p:spPr>
            <a:xfrm rot="-5400000">
              <a:off x="4057117" y="4192751"/>
              <a:ext cx="728100" cy="33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18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64" name="Google Shape;1564;p91"/>
          <p:cNvGrpSpPr/>
          <p:nvPr/>
        </p:nvGrpSpPr>
        <p:grpSpPr>
          <a:xfrm>
            <a:off x="7000781" y="3054415"/>
            <a:ext cx="1471870" cy="372600"/>
            <a:chOff x="3760850" y="3981088"/>
            <a:chExt cx="1320300" cy="358200"/>
          </a:xfrm>
        </p:grpSpPr>
        <p:cxnSp>
          <p:nvCxnSpPr>
            <p:cNvPr id="1565" name="Google Shape;1565;p91"/>
            <p:cNvCxnSpPr/>
            <p:nvPr/>
          </p:nvCxnSpPr>
          <p:spPr>
            <a:xfrm>
              <a:off x="3760850" y="3995600"/>
              <a:ext cx="13203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566" name="Google Shape;1566;p91"/>
            <p:cNvSpPr txBox="1"/>
            <p:nvPr/>
          </p:nvSpPr>
          <p:spPr>
            <a:xfrm>
              <a:off x="4081478" y="3981088"/>
              <a:ext cx="679500" cy="35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18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67" name="Google Shape;1567;p91"/>
          <p:cNvGrpSpPr/>
          <p:nvPr/>
        </p:nvGrpSpPr>
        <p:grpSpPr>
          <a:xfrm rot="-8100000">
            <a:off x="6912098" y="1804465"/>
            <a:ext cx="2052889" cy="372583"/>
            <a:chOff x="3742825" y="3981138"/>
            <a:chExt cx="1356900" cy="358200"/>
          </a:xfrm>
        </p:grpSpPr>
        <p:cxnSp>
          <p:nvCxnSpPr>
            <p:cNvPr id="1568" name="Google Shape;1568;p91"/>
            <p:cNvCxnSpPr/>
            <p:nvPr/>
          </p:nvCxnSpPr>
          <p:spPr>
            <a:xfrm>
              <a:off x="3760850" y="3995600"/>
              <a:ext cx="13203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569" name="Google Shape;1569;p91"/>
            <p:cNvSpPr txBox="1"/>
            <p:nvPr/>
          </p:nvSpPr>
          <p:spPr>
            <a:xfrm rot="10800000">
              <a:off x="3742825" y="3981138"/>
              <a:ext cx="1356900" cy="35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hypotenuse (hypotenuse)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70" name="Google Shape;1570;p91"/>
          <p:cNvGrpSpPr/>
          <p:nvPr/>
        </p:nvGrpSpPr>
        <p:grpSpPr>
          <a:xfrm>
            <a:off x="324006" y="1274981"/>
            <a:ext cx="3634648" cy="1687352"/>
            <a:chOff x="324000" y="1845925"/>
            <a:chExt cx="4463524" cy="2072151"/>
          </a:xfrm>
        </p:grpSpPr>
        <p:pic>
          <p:nvPicPr>
            <p:cNvPr id="1571" name="Google Shape;1571;p9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24000" y="1845925"/>
              <a:ext cx="3326224" cy="154735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1572" name="Google Shape;1572;p9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324000" y="3393276"/>
              <a:ext cx="4463524" cy="5248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pic>
      </p:grpSp>
      <p:pic>
        <p:nvPicPr>
          <p:cNvPr id="1573" name="Google Shape;1573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4006" y="3096136"/>
            <a:ext cx="2708544" cy="1260007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74" name="Google Shape;1574;p91"/>
          <p:cNvPicPr preferRelativeResize="0"/>
          <p:nvPr/>
        </p:nvPicPr>
        <p:blipFill rotWithShape="1">
          <a:blip r:embed="rId5">
            <a:alphaModFix/>
          </a:blip>
          <a:srcRect b="0" l="0" r="3372" t="0"/>
          <a:stretch/>
        </p:blipFill>
        <p:spPr>
          <a:xfrm>
            <a:off x="440363" y="3206356"/>
            <a:ext cx="2398775" cy="96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5" name="Google Shape;1575;p9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4000" y="4384331"/>
            <a:ext cx="2118066" cy="39405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grpSp>
        <p:nvGrpSpPr>
          <p:cNvPr id="1576" name="Google Shape;1576;p91"/>
          <p:cNvGrpSpPr/>
          <p:nvPr/>
        </p:nvGrpSpPr>
        <p:grpSpPr>
          <a:xfrm>
            <a:off x="2834575" y="3686431"/>
            <a:ext cx="5961500" cy="711000"/>
            <a:chOff x="2834575" y="3723350"/>
            <a:chExt cx="5961500" cy="711000"/>
          </a:xfrm>
        </p:grpSpPr>
        <p:cxnSp>
          <p:nvCxnSpPr>
            <p:cNvPr id="1577" name="Google Shape;1577;p91"/>
            <p:cNvCxnSpPr/>
            <p:nvPr/>
          </p:nvCxnSpPr>
          <p:spPr>
            <a:xfrm rot="10800000">
              <a:off x="2834575" y="4078850"/>
              <a:ext cx="836400" cy="0"/>
            </a:xfrm>
            <a:prstGeom prst="straightConnector1">
              <a:avLst/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578" name="Google Shape;1578;p91"/>
            <p:cNvSpPr txBox="1"/>
            <p:nvPr/>
          </p:nvSpPr>
          <p:spPr>
            <a:xfrm flipH="1">
              <a:off x="3670875" y="3723350"/>
              <a:ext cx="5125200" cy="71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Tan waxaa loo yaqaan qaabka surd-ka (surd form).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Waxaan dooneynaa inaan u beddelno qaabka tobanle (decimal form).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2" name="Shape 1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3" name="Google Shape;1583;p9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Aragtida Pythagoras (Pythagoras’ theorem) si loo helo hypotenuse-ka (hypotenuse)</a:t>
            </a:r>
            <a:endParaRPr/>
          </a:p>
        </p:txBody>
      </p:sp>
      <p:grpSp>
        <p:nvGrpSpPr>
          <p:cNvPr id="1584" name="Google Shape;1584;p92"/>
          <p:cNvGrpSpPr/>
          <p:nvPr/>
        </p:nvGrpSpPr>
        <p:grpSpPr>
          <a:xfrm>
            <a:off x="7010871" y="1494204"/>
            <a:ext cx="1451704" cy="1451700"/>
            <a:chOff x="6387896" y="1728325"/>
            <a:chExt cx="1451704" cy="1451700"/>
          </a:xfrm>
        </p:grpSpPr>
        <p:sp>
          <p:nvSpPr>
            <p:cNvPr id="1585" name="Google Shape;1585;p92"/>
            <p:cNvSpPr/>
            <p:nvPr/>
          </p:nvSpPr>
          <p:spPr>
            <a:xfrm>
              <a:off x="6387900" y="1728325"/>
              <a:ext cx="1451700" cy="1451700"/>
            </a:xfrm>
            <a:prstGeom prst="rtTriangle">
              <a:avLst/>
            </a:prstGeom>
            <a:solidFill>
              <a:srgbClr val="EBEDFE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86" name="Google Shape;1586;p92"/>
            <p:cNvSpPr/>
            <p:nvPr/>
          </p:nvSpPr>
          <p:spPr>
            <a:xfrm>
              <a:off x="6387896" y="2969724"/>
              <a:ext cx="210300" cy="210300"/>
            </a:xfrm>
            <a:prstGeom prst="rect">
              <a:avLst/>
            </a:prstGeom>
            <a:noFill/>
            <a:ln cap="flat" cmpd="sng" w="19050">
              <a:solidFill>
                <a:srgbClr val="2563E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87" name="Google Shape;1587;p92"/>
            <p:cNvSpPr/>
            <p:nvPr/>
          </p:nvSpPr>
          <p:spPr>
            <a:xfrm>
              <a:off x="6387900" y="1728325"/>
              <a:ext cx="1451700" cy="1451700"/>
            </a:xfrm>
            <a:prstGeom prst="rtTriangle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588" name="Google Shape;1588;p92"/>
          <p:cNvSpPr txBox="1"/>
          <p:nvPr/>
        </p:nvSpPr>
        <p:spPr>
          <a:xfrm flipH="1">
            <a:off x="324000" y="671427"/>
            <a:ext cx="8496000" cy="71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Mararka qaarkood, waa inaad beddeshaa qaabka jawaabtaada si hypotenuse-ku (hypotenuse) u noqdo dherer (length) loo qoray tobanle (decimal).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589" name="Google Shape;1589;p92"/>
          <p:cNvGrpSpPr/>
          <p:nvPr/>
        </p:nvGrpSpPr>
        <p:grpSpPr>
          <a:xfrm rot="5400000">
            <a:off x="5765168" y="1838164"/>
            <a:ext cx="1471870" cy="757579"/>
            <a:chOff x="3760850" y="3995600"/>
            <a:chExt cx="1320300" cy="728301"/>
          </a:xfrm>
        </p:grpSpPr>
        <p:cxnSp>
          <p:nvCxnSpPr>
            <p:cNvPr id="1590" name="Google Shape;1590;p92"/>
            <p:cNvCxnSpPr/>
            <p:nvPr/>
          </p:nvCxnSpPr>
          <p:spPr>
            <a:xfrm>
              <a:off x="3760850" y="3995600"/>
              <a:ext cx="13203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591" name="Google Shape;1591;p92"/>
            <p:cNvSpPr txBox="1"/>
            <p:nvPr/>
          </p:nvSpPr>
          <p:spPr>
            <a:xfrm rot="-5400000">
              <a:off x="4057117" y="4192751"/>
              <a:ext cx="728100" cy="33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18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92" name="Google Shape;1592;p92"/>
          <p:cNvGrpSpPr/>
          <p:nvPr/>
        </p:nvGrpSpPr>
        <p:grpSpPr>
          <a:xfrm>
            <a:off x="7000781" y="3054415"/>
            <a:ext cx="1471870" cy="372600"/>
            <a:chOff x="3760850" y="3981088"/>
            <a:chExt cx="1320300" cy="358200"/>
          </a:xfrm>
        </p:grpSpPr>
        <p:cxnSp>
          <p:nvCxnSpPr>
            <p:cNvPr id="1593" name="Google Shape;1593;p92"/>
            <p:cNvCxnSpPr/>
            <p:nvPr/>
          </p:nvCxnSpPr>
          <p:spPr>
            <a:xfrm>
              <a:off x="3760850" y="3995600"/>
              <a:ext cx="13203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594" name="Google Shape;1594;p92"/>
            <p:cNvSpPr txBox="1"/>
            <p:nvPr/>
          </p:nvSpPr>
          <p:spPr>
            <a:xfrm>
              <a:off x="4081478" y="3981088"/>
              <a:ext cx="679500" cy="35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18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95" name="Google Shape;1595;p92"/>
          <p:cNvGrpSpPr/>
          <p:nvPr/>
        </p:nvGrpSpPr>
        <p:grpSpPr>
          <a:xfrm rot="-8100000">
            <a:off x="6912098" y="1804465"/>
            <a:ext cx="2052889" cy="372583"/>
            <a:chOff x="3742825" y="3981138"/>
            <a:chExt cx="1356900" cy="358200"/>
          </a:xfrm>
        </p:grpSpPr>
        <p:cxnSp>
          <p:nvCxnSpPr>
            <p:cNvPr id="1596" name="Google Shape;1596;p92"/>
            <p:cNvCxnSpPr/>
            <p:nvPr/>
          </p:nvCxnSpPr>
          <p:spPr>
            <a:xfrm>
              <a:off x="3760850" y="3995600"/>
              <a:ext cx="13203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597" name="Google Shape;1597;p92"/>
            <p:cNvSpPr txBox="1"/>
            <p:nvPr/>
          </p:nvSpPr>
          <p:spPr>
            <a:xfrm rot="10800000">
              <a:off x="3742825" y="3981138"/>
              <a:ext cx="1356900" cy="35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hypotenuse (hypotenuse)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598" name="Google Shape;1598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4006" y="1616699"/>
            <a:ext cx="2708544" cy="1260007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99" name="Google Shape;1599;p92"/>
          <p:cNvPicPr preferRelativeResize="0"/>
          <p:nvPr/>
        </p:nvPicPr>
        <p:blipFill rotWithShape="1">
          <a:blip r:embed="rId4">
            <a:alphaModFix/>
          </a:blip>
          <a:srcRect b="0" l="0" r="3372" t="0"/>
          <a:stretch/>
        </p:blipFill>
        <p:spPr>
          <a:xfrm>
            <a:off x="440363" y="1733487"/>
            <a:ext cx="2398775" cy="96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0" name="Google Shape;1600;p9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4000" y="2898125"/>
            <a:ext cx="1741135" cy="559800"/>
          </a:xfrm>
          <a:prstGeom prst="rect">
            <a:avLst/>
          </a:prstGeom>
          <a:noFill/>
          <a:ln cap="flat" cmpd="sng" w="28575">
            <a:solidFill>
              <a:srgbClr val="282828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601" name="Google Shape;1601;p9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3821" y="1727751"/>
            <a:ext cx="2420218" cy="9482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2" name="Google Shape;1602;p92"/>
          <p:cNvPicPr preferRelativeResize="0"/>
          <p:nvPr/>
        </p:nvPicPr>
        <p:blipFill rotWithShape="1">
          <a:blip r:embed="rId7">
            <a:alphaModFix/>
          </a:blip>
          <a:srcRect b="0" l="0" r="0" t="12747"/>
          <a:stretch/>
        </p:blipFill>
        <p:spPr>
          <a:xfrm>
            <a:off x="477628" y="1862031"/>
            <a:ext cx="2402157" cy="827320"/>
          </a:xfrm>
          <a:prstGeom prst="rect">
            <a:avLst/>
          </a:prstGeom>
          <a:noFill/>
          <a:ln>
            <a:noFill/>
          </a:ln>
        </p:spPr>
      </p:pic>
      <p:sp>
        <p:nvSpPr>
          <p:cNvPr id="1603" name="Google Shape;1603;p92"/>
          <p:cNvSpPr/>
          <p:nvPr/>
        </p:nvSpPr>
        <p:spPr>
          <a:xfrm>
            <a:off x="349375" y="2933550"/>
            <a:ext cx="511500" cy="506400"/>
          </a:xfrm>
          <a:prstGeom prst="rect">
            <a:avLst/>
          </a:prstGeom>
          <a:solidFill>
            <a:srgbClr val="D6E3D6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04" name="Google Shape;1604;p92"/>
          <p:cNvSpPr/>
          <p:nvPr/>
        </p:nvSpPr>
        <p:spPr>
          <a:xfrm>
            <a:off x="917925" y="2933550"/>
            <a:ext cx="511500" cy="506400"/>
          </a:xfrm>
          <a:prstGeom prst="rect">
            <a:avLst/>
          </a:prstGeom>
          <a:solidFill>
            <a:srgbClr val="D6E3D6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05" name="Google Shape;1605;p92"/>
          <p:cNvSpPr/>
          <p:nvPr/>
        </p:nvSpPr>
        <p:spPr>
          <a:xfrm>
            <a:off x="1486475" y="2933550"/>
            <a:ext cx="511500" cy="506400"/>
          </a:xfrm>
          <a:prstGeom prst="rect">
            <a:avLst/>
          </a:prstGeom>
          <a:solidFill>
            <a:srgbClr val="D6E3D6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606" name="Google Shape;1606;p9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61451" y="1730850"/>
            <a:ext cx="2420225" cy="95989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07" name="Google Shape;1607;p92"/>
          <p:cNvGrpSpPr/>
          <p:nvPr/>
        </p:nvGrpSpPr>
        <p:grpSpPr>
          <a:xfrm>
            <a:off x="2731975" y="2672931"/>
            <a:ext cx="5612375" cy="1724494"/>
            <a:chOff x="2731975" y="2709850"/>
            <a:chExt cx="5612375" cy="1724494"/>
          </a:xfrm>
        </p:grpSpPr>
        <p:cxnSp>
          <p:nvCxnSpPr>
            <p:cNvPr id="1608" name="Google Shape;1608;p92"/>
            <p:cNvCxnSpPr/>
            <p:nvPr/>
          </p:nvCxnSpPr>
          <p:spPr>
            <a:xfrm rot="10800000">
              <a:off x="2731975" y="2709850"/>
              <a:ext cx="939000" cy="1051500"/>
            </a:xfrm>
            <a:prstGeom prst="straightConnector1">
              <a:avLst/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609" name="Google Shape;1609;p92"/>
            <p:cNvSpPr txBox="1"/>
            <p:nvPr/>
          </p:nvSpPr>
          <p:spPr>
            <a:xfrm flipH="1">
              <a:off x="3670950" y="3723344"/>
              <a:ext cx="4673400" cy="71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Tani waa hadda qaabka tobanle (decimal form) ee dhererka (length) hypotenuse-ka (hypotenuse), kaas oo aan ku soo koobi karnaa 1 meel tobanle (1 decimal place).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610" name="Google Shape;1610;p92"/>
          <p:cNvSpPr txBox="1"/>
          <p:nvPr/>
        </p:nvSpPr>
        <p:spPr>
          <a:xfrm rot="2700000">
            <a:off x="7296317" y="1838358"/>
            <a:ext cx="1301218" cy="28807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25.5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4" name="Shape 1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5" name="Google Shape;1615;p93"/>
          <p:cNvSpPr txBox="1"/>
          <p:nvPr/>
        </p:nvSpPr>
        <p:spPr>
          <a:xfrm flipH="1">
            <a:off x="369078" y="3103650"/>
            <a:ext cx="3437400" cy="272700"/>
          </a:xfrm>
          <a:prstGeom prst="rect">
            <a:avLst/>
          </a:prstGeom>
          <a:solidFill>
            <a:srgbClr val="EBEDFE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hypotenuse (hypotenuse) = 31.2 cm (1 d.p.)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16" name="Google Shape;1616;p93"/>
          <p:cNvSpPr/>
          <p:nvPr/>
        </p:nvSpPr>
        <p:spPr>
          <a:xfrm>
            <a:off x="6536860" y="1967238"/>
            <a:ext cx="156000" cy="208200"/>
          </a:xfrm>
          <a:prstGeom prst="rect">
            <a:avLst/>
          </a:prstGeom>
          <a:noFill/>
          <a:ln cap="flat" cmpd="sng" w="19050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17" name="Google Shape;1617;p93"/>
          <p:cNvSpPr/>
          <p:nvPr/>
        </p:nvSpPr>
        <p:spPr>
          <a:xfrm>
            <a:off x="6536865" y="1206054"/>
            <a:ext cx="1788900" cy="969300"/>
          </a:xfrm>
          <a:prstGeom prst="rtTriangle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18" name="Google Shape;1618;p93"/>
          <p:cNvSpPr txBox="1"/>
          <p:nvPr/>
        </p:nvSpPr>
        <p:spPr>
          <a:xfrm flipH="1">
            <a:off x="324000" y="733800"/>
            <a:ext cx="5450400" cy="1077300"/>
          </a:xfrm>
          <a:prstGeom prst="rect">
            <a:avLst/>
          </a:prstGeom>
          <a:solidFill>
            <a:srgbClr val="EBEDFE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Soo hel hypotenuse-ka (hypotenuse) saddex-xagalkan qumman (right-angled triangle). Si jawaabtaada qaab tobanle (decimal form) ah oo ku habboon 1 meel tobanle (1 decimal place).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br>
              <a:rPr lang="en-GB" sz="1800">
                <a:latin typeface="Lexend"/>
                <a:ea typeface="Lexend"/>
                <a:cs typeface="Lexend"/>
                <a:sym typeface="Lexend"/>
              </a:rPr>
            </a:b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19" name="Google Shape;1619;p9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Aragtida Pythagoras (Pythagoras’ theorem) si loo helo hypotenuse-ka (hypotenuse)</a:t>
            </a:r>
            <a:endParaRPr/>
          </a:p>
        </p:txBody>
      </p:sp>
      <p:cxnSp>
        <p:nvCxnSpPr>
          <p:cNvPr id="1620" name="Google Shape;1620;p93"/>
          <p:cNvCxnSpPr/>
          <p:nvPr/>
        </p:nvCxnSpPr>
        <p:spPr>
          <a:xfrm rot="10799427">
            <a:off x="6538887" y="2320934"/>
            <a:ext cx="1800300" cy="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621" name="Google Shape;1621;p93"/>
          <p:cNvSpPr txBox="1"/>
          <p:nvPr/>
        </p:nvSpPr>
        <p:spPr>
          <a:xfrm flipH="1">
            <a:off x="6834114" y="2352964"/>
            <a:ext cx="1223100" cy="45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24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622" name="Google Shape;1622;p93"/>
          <p:cNvCxnSpPr/>
          <p:nvPr/>
        </p:nvCxnSpPr>
        <p:spPr>
          <a:xfrm rot="-5468918">
            <a:off x="5906113" y="1712672"/>
            <a:ext cx="1077517" cy="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623" name="Google Shape;1623;p93"/>
          <p:cNvSpPr txBox="1"/>
          <p:nvPr/>
        </p:nvSpPr>
        <p:spPr>
          <a:xfrm flipH="1" rot="71915">
            <a:off x="5706647" y="1635844"/>
            <a:ext cx="702754" cy="14733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20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624" name="Google Shape;1624;p93"/>
          <p:cNvCxnSpPr/>
          <p:nvPr/>
        </p:nvCxnSpPr>
        <p:spPr>
          <a:xfrm rot="1718604">
            <a:off x="6444671" y="1461601"/>
            <a:ext cx="2082792" cy="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625" name="Google Shape;1625;p93"/>
          <p:cNvSpPr txBox="1"/>
          <p:nvPr/>
        </p:nvSpPr>
        <p:spPr>
          <a:xfrm flipH="1" rot="1720583">
            <a:off x="6689074" y="1149577"/>
            <a:ext cx="1748003" cy="3322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hypotenuse (hypotenuse)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6" name="Google Shape;1626;p93"/>
          <p:cNvSpPr txBox="1"/>
          <p:nvPr/>
        </p:nvSpPr>
        <p:spPr>
          <a:xfrm flipH="1">
            <a:off x="1189433" y="2106000"/>
            <a:ext cx="1957500" cy="272700"/>
          </a:xfrm>
          <a:prstGeom prst="rect">
            <a:avLst/>
          </a:prstGeom>
          <a:solidFill>
            <a:srgbClr val="EBEDFE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20² + 24² = 976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27" name="Google Shape;1627;p93"/>
          <p:cNvSpPr txBox="1"/>
          <p:nvPr/>
        </p:nvSpPr>
        <p:spPr>
          <a:xfrm flipH="1">
            <a:off x="1189433" y="2653175"/>
            <a:ext cx="1957500" cy="272700"/>
          </a:xfrm>
          <a:prstGeom prst="rect">
            <a:avLst/>
          </a:prstGeom>
          <a:solidFill>
            <a:srgbClr val="EBEDFE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976 = 4  61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descr="&lt;math xmlns=&quot;http://www.w3.org/1998/Math/MathML&quot; display=&quot;block&quot; data-is-equatio=&quot;1&quot; data-latex=&quot;\sqrt{\ \ \ \ \ \ \ \ \ \ \ \ \ \ \ \ \ \ \ \ \ \ }&quot;&gt;&lt;msqr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/msqrt&gt;&lt;/math&gt;" id="1628" name="Google Shape;1628;p93" title="the square root of"/>
          <p:cNvPicPr preferRelativeResize="0"/>
          <p:nvPr/>
        </p:nvPicPr>
        <p:blipFill rotWithShape="1">
          <a:blip r:embed="rId3">
            <a:alphaModFix/>
          </a:blip>
          <a:srcRect b="0" l="0" r="58418" t="0"/>
          <a:stretch/>
        </p:blipFill>
        <p:spPr>
          <a:xfrm>
            <a:off x="1042385" y="2640625"/>
            <a:ext cx="560425" cy="2628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sqrt{\ \ \ \ \ \ \ \ \ \ \ \ \ \ \ \ \ \ \ \ \ \ }&quot;&gt;&lt;msqr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/msqrt&gt;&lt;/math&gt;" id="1629" name="Google Shape;1629;p93" title="the square root of"/>
          <p:cNvPicPr preferRelativeResize="0"/>
          <p:nvPr/>
        </p:nvPicPr>
        <p:blipFill rotWithShape="1">
          <a:blip r:embed="rId3">
            <a:alphaModFix/>
          </a:blip>
          <a:srcRect b="0" l="0" r="72846" t="0"/>
          <a:stretch/>
        </p:blipFill>
        <p:spPr>
          <a:xfrm>
            <a:off x="2143444" y="2640625"/>
            <a:ext cx="365975" cy="262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3" name="Shape 1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4" name="Google Shape;1634;p94"/>
          <p:cNvSpPr/>
          <p:nvPr/>
        </p:nvSpPr>
        <p:spPr>
          <a:xfrm rot="-1827351">
            <a:off x="6515579" y="1640224"/>
            <a:ext cx="179926" cy="179105"/>
          </a:xfrm>
          <a:prstGeom prst="rect">
            <a:avLst/>
          </a:prstGeom>
          <a:noFill/>
          <a:ln cap="flat" cmpd="sng" w="19050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5" name="Google Shape;1635;p94"/>
          <p:cNvSpPr/>
          <p:nvPr/>
        </p:nvSpPr>
        <p:spPr>
          <a:xfrm rot="-1827636">
            <a:off x="6258184" y="700619"/>
            <a:ext cx="1411985" cy="847565"/>
          </a:xfrm>
          <a:prstGeom prst="rtTriangle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6" name="Google Shape;1636;p94"/>
          <p:cNvSpPr/>
          <p:nvPr/>
        </p:nvSpPr>
        <p:spPr>
          <a:xfrm>
            <a:off x="1695792" y="1666563"/>
            <a:ext cx="176400" cy="176400"/>
          </a:xfrm>
          <a:prstGeom prst="rect">
            <a:avLst/>
          </a:prstGeom>
          <a:noFill/>
          <a:ln cap="flat" cmpd="sng" w="19050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7" name="Google Shape;1637;p94"/>
          <p:cNvSpPr/>
          <p:nvPr/>
        </p:nvSpPr>
        <p:spPr>
          <a:xfrm>
            <a:off x="1695798" y="1187658"/>
            <a:ext cx="2023800" cy="651000"/>
          </a:xfrm>
          <a:prstGeom prst="rtTriangle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8" name="Google Shape;1638;p9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Aragtida Pythagoras (Pythagoras’ theorem) si loo helo hypotenuse-ka (hypotenuse)</a:t>
            </a:r>
            <a:endParaRPr/>
          </a:p>
        </p:txBody>
      </p:sp>
      <p:sp>
        <p:nvSpPr>
          <p:cNvPr id="1639" name="Google Shape;1639;p94"/>
          <p:cNvSpPr txBox="1"/>
          <p:nvPr/>
        </p:nvSpPr>
        <p:spPr>
          <a:xfrm flipH="1">
            <a:off x="324000" y="629710"/>
            <a:ext cx="3996000" cy="117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1) Kani waa saddex-xagal qumman (right-angled triangle).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Aragtida Pythagoras waxaa loo qori karaa c² = a² + b², halkaas oo c ay tahay hypotenuse (hypotenuse) ee saddexagalka.</a:t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i="1"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>
                <a:latin typeface="Lexend"/>
              </a:rPr>
              <a:t/>
            </a:r>
            <a:endParaRPr sz="1000"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Buuxi meelaha bannaan si aad u dhamaystirto isla'egta aragtida Pythagoras ee saddexagalkan.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640" name="Google Shape;1640;p94"/>
          <p:cNvCxnSpPr/>
          <p:nvPr/>
        </p:nvCxnSpPr>
        <p:spPr>
          <a:xfrm>
            <a:off x="4572000" y="517360"/>
            <a:ext cx="0" cy="43077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41" name="Google Shape;1641;p94"/>
          <p:cNvCxnSpPr/>
          <p:nvPr/>
        </p:nvCxnSpPr>
        <p:spPr>
          <a:xfrm rot="10799494">
            <a:off x="1698144" y="1936672"/>
            <a:ext cx="2036700" cy="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642" name="Google Shape;1642;p94"/>
          <p:cNvSpPr txBox="1"/>
          <p:nvPr/>
        </p:nvSpPr>
        <p:spPr>
          <a:xfrm flipH="1">
            <a:off x="2031935" y="1958140"/>
            <a:ext cx="1383900" cy="30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60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643" name="Google Shape;1643;p94"/>
          <p:cNvCxnSpPr/>
          <p:nvPr/>
        </p:nvCxnSpPr>
        <p:spPr>
          <a:xfrm rot="-5515403">
            <a:off x="1229787" y="1528058"/>
            <a:ext cx="724008" cy="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644" name="Google Shape;1644;p94"/>
          <p:cNvSpPr txBox="1"/>
          <p:nvPr/>
        </p:nvSpPr>
        <p:spPr>
          <a:xfrm flipH="1" rot="44091">
            <a:off x="873137" y="1476951"/>
            <a:ext cx="678356" cy="9905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11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645" name="Google Shape;1645;p94"/>
          <p:cNvCxnSpPr/>
          <p:nvPr/>
        </p:nvCxnSpPr>
        <p:spPr>
          <a:xfrm rot="1077892">
            <a:off x="1651585" y="1386439"/>
            <a:ext cx="2173886" cy="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646" name="Google Shape;1646;p94"/>
          <p:cNvSpPr txBox="1"/>
          <p:nvPr/>
        </p:nvSpPr>
        <p:spPr>
          <a:xfrm flipH="1" rot="1090798">
            <a:off x="1930198" y="1069803"/>
            <a:ext cx="1748061" cy="332237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61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7" name="Google Shape;1647;p94"/>
          <p:cNvSpPr/>
          <p:nvPr/>
        </p:nvSpPr>
        <p:spPr>
          <a:xfrm>
            <a:off x="2901888" y="4301055"/>
            <a:ext cx="318000" cy="48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+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8" name="Google Shape;1648;p94"/>
          <p:cNvSpPr/>
          <p:nvPr/>
        </p:nvSpPr>
        <p:spPr>
          <a:xfrm>
            <a:off x="3489625" y="4301055"/>
            <a:ext cx="518400" cy="4875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9" name="Google Shape;1649;p94"/>
          <p:cNvSpPr/>
          <p:nvPr/>
        </p:nvSpPr>
        <p:spPr>
          <a:xfrm>
            <a:off x="693225" y="4301055"/>
            <a:ext cx="518400" cy="4875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50" name="Google Shape;1650;p94"/>
          <p:cNvSpPr/>
          <p:nvPr/>
        </p:nvSpPr>
        <p:spPr>
          <a:xfrm>
            <a:off x="1481513" y="4301055"/>
            <a:ext cx="318000" cy="48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=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51" name="Google Shape;1651;p94"/>
          <p:cNvSpPr/>
          <p:nvPr/>
        </p:nvSpPr>
        <p:spPr>
          <a:xfrm>
            <a:off x="2091425" y="4301055"/>
            <a:ext cx="518400" cy="4875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52" name="Google Shape;1652;p94"/>
          <p:cNvSpPr txBox="1"/>
          <p:nvPr/>
        </p:nvSpPr>
        <p:spPr>
          <a:xfrm flipH="1">
            <a:off x="1211625" y="4205805"/>
            <a:ext cx="208200" cy="27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53" name="Google Shape;1653;p94"/>
          <p:cNvSpPr txBox="1"/>
          <p:nvPr/>
        </p:nvSpPr>
        <p:spPr>
          <a:xfrm flipH="1">
            <a:off x="2612463" y="4205805"/>
            <a:ext cx="208200" cy="27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54" name="Google Shape;1654;p94"/>
          <p:cNvSpPr txBox="1"/>
          <p:nvPr/>
        </p:nvSpPr>
        <p:spPr>
          <a:xfrm flipH="1">
            <a:off x="4013288" y="4205805"/>
            <a:ext cx="208200" cy="27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55" name="Google Shape;1655;p94"/>
          <p:cNvSpPr txBox="1"/>
          <p:nvPr/>
        </p:nvSpPr>
        <p:spPr>
          <a:xfrm flipH="1">
            <a:off x="4824000" y="2264672"/>
            <a:ext cx="3996000" cy="117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2) Muuji in hypotenuse (hypotenuse) ee saddexagalkani yahay 17.2 cm (1 d.p.)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656" name="Google Shape;1656;p94"/>
          <p:cNvCxnSpPr/>
          <p:nvPr/>
        </p:nvCxnSpPr>
        <p:spPr>
          <a:xfrm rot="8971552">
            <a:off x="6538742" y="1596926"/>
            <a:ext cx="1420883" cy="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657" name="Google Shape;1657;p94"/>
          <p:cNvSpPr txBox="1"/>
          <p:nvPr/>
        </p:nvSpPr>
        <p:spPr>
          <a:xfrm flipH="1" rot="-1827770">
            <a:off x="6885736" y="1591002"/>
            <a:ext cx="965128" cy="3957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14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658" name="Google Shape;1658;p94"/>
          <p:cNvCxnSpPr/>
          <p:nvPr/>
        </p:nvCxnSpPr>
        <p:spPr>
          <a:xfrm rot="-7288991">
            <a:off x="5781854" y="1565512"/>
            <a:ext cx="942080" cy="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659" name="Google Shape;1659;p94"/>
          <p:cNvSpPr txBox="1"/>
          <p:nvPr/>
        </p:nvSpPr>
        <p:spPr>
          <a:xfrm flipH="1" rot="-1744830">
            <a:off x="5565959" y="1690561"/>
            <a:ext cx="709204" cy="1291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10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660" name="Google Shape;1660;p94"/>
          <p:cNvCxnSpPr/>
          <p:nvPr/>
        </p:nvCxnSpPr>
        <p:spPr>
          <a:xfrm rot="43421">
            <a:off x="6095346" y="984268"/>
            <a:ext cx="1686435" cy="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661" name="Google Shape;1661;p94"/>
          <p:cNvSpPr txBox="1"/>
          <p:nvPr/>
        </p:nvSpPr>
        <p:spPr>
          <a:xfrm flipH="1" rot="41296">
            <a:off x="6062430" y="645620"/>
            <a:ext cx="1748226" cy="33271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hypotenuse (hypotenuse)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662" name="Google Shape;1662;p94"/>
          <p:cNvGrpSpPr/>
          <p:nvPr/>
        </p:nvGrpSpPr>
        <p:grpSpPr>
          <a:xfrm>
            <a:off x="5758275" y="3503667"/>
            <a:ext cx="2127438" cy="582750"/>
            <a:chOff x="693225" y="4205805"/>
            <a:chExt cx="2127438" cy="582750"/>
          </a:xfrm>
        </p:grpSpPr>
        <p:sp>
          <p:nvSpPr>
            <p:cNvPr id="1663" name="Google Shape;1663;p94"/>
            <p:cNvSpPr/>
            <p:nvPr/>
          </p:nvSpPr>
          <p:spPr>
            <a:xfrm>
              <a:off x="693225" y="4301055"/>
              <a:ext cx="518400" cy="4875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64" name="Google Shape;1664;p94"/>
            <p:cNvSpPr/>
            <p:nvPr/>
          </p:nvSpPr>
          <p:spPr>
            <a:xfrm>
              <a:off x="1481513" y="4301055"/>
              <a:ext cx="318000" cy="48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>
                  <a:latin typeface="Lexend"/>
                  <a:ea typeface="Lexend"/>
                  <a:cs typeface="Lexend"/>
                  <a:sym typeface="Lexend"/>
                </a:rPr>
                <a:t>+</a:t>
              </a:r>
              <a:endParaRPr sz="20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65" name="Google Shape;1665;p94"/>
            <p:cNvSpPr/>
            <p:nvPr/>
          </p:nvSpPr>
          <p:spPr>
            <a:xfrm>
              <a:off x="2091425" y="4301055"/>
              <a:ext cx="518400" cy="4875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66" name="Google Shape;1666;p94"/>
            <p:cNvSpPr txBox="1"/>
            <p:nvPr/>
          </p:nvSpPr>
          <p:spPr>
            <a:xfrm flipH="1">
              <a:off x="1211625" y="4205805"/>
              <a:ext cx="208200" cy="27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100"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67" name="Google Shape;1667;p94"/>
            <p:cNvSpPr txBox="1"/>
            <p:nvPr/>
          </p:nvSpPr>
          <p:spPr>
            <a:xfrm flipH="1">
              <a:off x="2612463" y="4205805"/>
              <a:ext cx="208200" cy="27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100"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1" name="Shape 1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2" name="Google Shape;1672;p95"/>
          <p:cNvSpPr/>
          <p:nvPr/>
        </p:nvSpPr>
        <p:spPr>
          <a:xfrm>
            <a:off x="1055502" y="2554107"/>
            <a:ext cx="144000" cy="142500"/>
          </a:xfrm>
          <a:prstGeom prst="rect">
            <a:avLst/>
          </a:prstGeom>
          <a:noFill/>
          <a:ln cap="flat" cmpd="sng" w="19050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73" name="Google Shape;1673;p95"/>
          <p:cNvSpPr/>
          <p:nvPr/>
        </p:nvSpPr>
        <p:spPr>
          <a:xfrm>
            <a:off x="1055507" y="1712875"/>
            <a:ext cx="1499700" cy="977100"/>
          </a:xfrm>
          <a:prstGeom prst="rtTriangle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74" name="Google Shape;1674;p9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Aragtida Pythagoras si loo helo hypotenuse (hypotenuse)</a:t>
            </a:r>
            <a:endParaRPr/>
          </a:p>
        </p:txBody>
      </p:sp>
      <p:sp>
        <p:nvSpPr>
          <p:cNvPr id="1675" name="Google Shape;1675;p95"/>
          <p:cNvSpPr txBox="1"/>
          <p:nvPr/>
        </p:nvSpPr>
        <p:spPr>
          <a:xfrm flipH="1">
            <a:off x="324000" y="629700"/>
            <a:ext cx="8496000" cy="3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3) Ku xidh saddexagal kasta labajibbaaranaha hypotenuse (hypotenuse) iyo dhererka hypotenuse (hypotenuse).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676" name="Google Shape;1676;p95"/>
          <p:cNvGrpSpPr/>
          <p:nvPr/>
        </p:nvGrpSpPr>
        <p:grpSpPr>
          <a:xfrm>
            <a:off x="333000" y="3258775"/>
            <a:ext cx="8478000" cy="760725"/>
            <a:chOff x="342150" y="2859350"/>
            <a:chExt cx="8478000" cy="760725"/>
          </a:xfrm>
        </p:grpSpPr>
        <p:cxnSp>
          <p:nvCxnSpPr>
            <p:cNvPr id="1677" name="Google Shape;1677;p95"/>
            <p:cNvCxnSpPr/>
            <p:nvPr/>
          </p:nvCxnSpPr>
          <p:spPr>
            <a:xfrm>
              <a:off x="342150" y="2859350"/>
              <a:ext cx="8478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678" name="Google Shape;1678;p95"/>
            <p:cNvCxnSpPr/>
            <p:nvPr/>
          </p:nvCxnSpPr>
          <p:spPr>
            <a:xfrm>
              <a:off x="342150" y="3620075"/>
              <a:ext cx="8478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1679" name="Google Shape;1679;p95"/>
          <p:cNvCxnSpPr/>
          <p:nvPr/>
        </p:nvCxnSpPr>
        <p:spPr>
          <a:xfrm rot="10798633">
            <a:off x="1057112" y="2837320"/>
            <a:ext cx="1509300" cy="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680" name="Google Shape;1680;p95"/>
          <p:cNvSpPr txBox="1"/>
          <p:nvPr/>
        </p:nvSpPr>
        <p:spPr>
          <a:xfrm flipH="1">
            <a:off x="1304625" y="2827758"/>
            <a:ext cx="1025400" cy="30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10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681" name="Google Shape;1681;p95"/>
          <p:cNvCxnSpPr/>
          <p:nvPr/>
        </p:nvCxnSpPr>
        <p:spPr>
          <a:xfrm rot="-5456958">
            <a:off x="435217" y="2223821"/>
            <a:ext cx="1086449" cy="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682" name="Google Shape;1682;p95"/>
          <p:cNvSpPr txBox="1"/>
          <p:nvPr/>
        </p:nvSpPr>
        <p:spPr>
          <a:xfrm flipH="1" rot="90877">
            <a:off x="256302" y="2144558"/>
            <a:ext cx="692342" cy="14851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7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683" name="Google Shape;1683;p95"/>
          <p:cNvCxnSpPr/>
          <p:nvPr/>
        </p:nvCxnSpPr>
        <p:spPr>
          <a:xfrm rot="1997845">
            <a:off x="911522" y="2011266"/>
            <a:ext cx="1833383" cy="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684" name="Google Shape;1684;p95"/>
          <p:cNvSpPr txBox="1"/>
          <p:nvPr/>
        </p:nvSpPr>
        <p:spPr>
          <a:xfrm flipH="1" rot="1987171">
            <a:off x="1197945" y="1693626"/>
            <a:ext cx="1453914" cy="3322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hypotenuse (hypotenuse)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85" name="Google Shape;1685;p95"/>
          <p:cNvSpPr/>
          <p:nvPr/>
        </p:nvSpPr>
        <p:spPr>
          <a:xfrm rot="7200489">
            <a:off x="4470481" y="1616405"/>
            <a:ext cx="194352" cy="193942"/>
          </a:xfrm>
          <a:prstGeom prst="rect">
            <a:avLst/>
          </a:prstGeom>
          <a:noFill/>
          <a:ln cap="flat" cmpd="sng" w="19050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86" name="Google Shape;1686;p95"/>
          <p:cNvSpPr/>
          <p:nvPr/>
        </p:nvSpPr>
        <p:spPr>
          <a:xfrm rot="7200044">
            <a:off x="3662374" y="2088543"/>
            <a:ext cx="1649964" cy="837875"/>
          </a:xfrm>
          <a:prstGeom prst="rtTriangle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687" name="Google Shape;1687;p95"/>
          <p:cNvCxnSpPr/>
          <p:nvPr/>
        </p:nvCxnSpPr>
        <p:spPr>
          <a:xfrm rot="-3600977">
            <a:off x="3181500" y="2240849"/>
            <a:ext cx="1660418" cy="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688" name="Google Shape;1688;p95"/>
          <p:cNvSpPr txBox="1"/>
          <p:nvPr/>
        </p:nvSpPr>
        <p:spPr>
          <a:xfrm flipH="1" rot="-3599883">
            <a:off x="3251233" y="1938812"/>
            <a:ext cx="1127934" cy="39153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11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689" name="Google Shape;1689;p95"/>
          <p:cNvCxnSpPr/>
          <p:nvPr/>
        </p:nvCxnSpPr>
        <p:spPr>
          <a:xfrm rot="1726611">
            <a:off x="4491084" y="1678661"/>
            <a:ext cx="931659" cy="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690" name="Google Shape;1690;p95"/>
          <p:cNvSpPr txBox="1"/>
          <p:nvPr/>
        </p:nvSpPr>
        <p:spPr>
          <a:xfrm flipH="1" rot="1750772">
            <a:off x="4630121" y="1489582"/>
            <a:ext cx="761772" cy="12745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691" name="Google Shape;1691;p95"/>
          <p:cNvCxnSpPr/>
          <p:nvPr/>
        </p:nvCxnSpPr>
        <p:spPr>
          <a:xfrm rot="8826627">
            <a:off x="3669179" y="2610661"/>
            <a:ext cx="1893848" cy="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692" name="Google Shape;1692;p95"/>
          <p:cNvSpPr txBox="1"/>
          <p:nvPr/>
        </p:nvSpPr>
        <p:spPr>
          <a:xfrm flipH="1" rot="-1972423">
            <a:off x="3984194" y="2576737"/>
            <a:ext cx="1454155" cy="3322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hypotenuse (hypotenuse)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693" name="Google Shape;1693;p95"/>
          <p:cNvGrpSpPr/>
          <p:nvPr/>
        </p:nvGrpSpPr>
        <p:grpSpPr>
          <a:xfrm rot="9900040">
            <a:off x="5796923" y="1585338"/>
            <a:ext cx="2863243" cy="1096049"/>
            <a:chOff x="6025245" y="1737804"/>
            <a:chExt cx="2863329" cy="1096082"/>
          </a:xfrm>
        </p:grpSpPr>
        <p:sp>
          <p:nvSpPr>
            <p:cNvPr id="1694" name="Google Shape;1694;p95"/>
            <p:cNvSpPr/>
            <p:nvPr/>
          </p:nvSpPr>
          <p:spPr>
            <a:xfrm flipH="1">
              <a:off x="7887896" y="2238110"/>
              <a:ext cx="176400" cy="176400"/>
            </a:xfrm>
            <a:prstGeom prst="rect">
              <a:avLst/>
            </a:prstGeom>
            <a:noFill/>
            <a:ln cap="flat" cmpd="sng" w="19050">
              <a:solidFill>
                <a:srgbClr val="2563E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95" name="Google Shape;1695;p95"/>
            <p:cNvSpPr/>
            <p:nvPr/>
          </p:nvSpPr>
          <p:spPr>
            <a:xfrm flipH="1">
              <a:off x="6040490" y="1759204"/>
              <a:ext cx="2023800" cy="651000"/>
            </a:xfrm>
            <a:prstGeom prst="rtTriangle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696" name="Google Shape;1696;p95"/>
            <p:cNvCxnSpPr/>
            <p:nvPr/>
          </p:nvCxnSpPr>
          <p:spPr>
            <a:xfrm rot="506">
              <a:off x="6025245" y="2508218"/>
              <a:ext cx="20367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697" name="Google Shape;1697;p95"/>
            <p:cNvSpPr txBox="1"/>
            <p:nvPr/>
          </p:nvSpPr>
          <p:spPr>
            <a:xfrm rot="10800000">
              <a:off x="6344253" y="2529686"/>
              <a:ext cx="1383900" cy="30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13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698" name="Google Shape;1698;p95"/>
            <p:cNvCxnSpPr/>
            <p:nvPr/>
          </p:nvCxnSpPr>
          <p:spPr>
            <a:xfrm rot="-5284597">
              <a:off x="7806294" y="2099604"/>
              <a:ext cx="724008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699" name="Google Shape;1699;p95"/>
            <p:cNvSpPr txBox="1"/>
            <p:nvPr/>
          </p:nvSpPr>
          <p:spPr>
            <a:xfrm rot="10755909">
              <a:off x="8208596" y="2048497"/>
              <a:ext cx="678356" cy="990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2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700" name="Google Shape;1700;p95"/>
          <p:cNvSpPr txBox="1"/>
          <p:nvPr/>
        </p:nvSpPr>
        <p:spPr>
          <a:xfrm flipH="1">
            <a:off x="323975" y="3487200"/>
            <a:ext cx="3006300" cy="3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labajibbaaranaha hypotenuse (square of the hypotenuse)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01" name="Google Shape;1701;p95"/>
          <p:cNvSpPr txBox="1"/>
          <p:nvPr/>
        </p:nvSpPr>
        <p:spPr>
          <a:xfrm flipH="1">
            <a:off x="323975" y="4146325"/>
            <a:ext cx="3006300" cy="3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dhererka hypotenuse (length of the hypotenuse)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(1 d.p.)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02" name="Google Shape;1702;p95"/>
          <p:cNvSpPr txBox="1"/>
          <p:nvPr/>
        </p:nvSpPr>
        <p:spPr>
          <a:xfrm flipH="1">
            <a:off x="332300" y="1508025"/>
            <a:ext cx="399000" cy="3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03" name="Google Shape;1703;p95"/>
          <p:cNvSpPr txBox="1"/>
          <p:nvPr/>
        </p:nvSpPr>
        <p:spPr>
          <a:xfrm flipH="1">
            <a:off x="3648650" y="1369750"/>
            <a:ext cx="399000" cy="3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04" name="Google Shape;1704;p95"/>
          <p:cNvSpPr txBox="1"/>
          <p:nvPr/>
        </p:nvSpPr>
        <p:spPr>
          <a:xfrm flipH="1">
            <a:off x="6179375" y="1627000"/>
            <a:ext cx="399000" cy="3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705" name="Google Shape;1705;p95"/>
          <p:cNvCxnSpPr/>
          <p:nvPr/>
        </p:nvCxnSpPr>
        <p:spPr>
          <a:xfrm>
            <a:off x="3155574" y="1258400"/>
            <a:ext cx="0" cy="20004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06" name="Google Shape;1706;p95"/>
          <p:cNvCxnSpPr/>
          <p:nvPr/>
        </p:nvCxnSpPr>
        <p:spPr>
          <a:xfrm>
            <a:off x="5825374" y="1258400"/>
            <a:ext cx="0" cy="20004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1707" name="Google Shape;1707;p95"/>
          <p:cNvGrpSpPr/>
          <p:nvPr/>
        </p:nvGrpSpPr>
        <p:grpSpPr>
          <a:xfrm>
            <a:off x="3516150" y="3468738"/>
            <a:ext cx="1427400" cy="340813"/>
            <a:chOff x="5520325" y="4486950"/>
            <a:chExt cx="1427400" cy="340813"/>
          </a:xfrm>
        </p:grpSpPr>
        <p:sp>
          <p:nvSpPr>
            <p:cNvPr id="1708" name="Google Shape;1708;p95"/>
            <p:cNvSpPr/>
            <p:nvPr/>
          </p:nvSpPr>
          <p:spPr>
            <a:xfrm>
              <a:off x="5520325" y="4486963"/>
              <a:ext cx="1427400" cy="340800"/>
            </a:xfrm>
            <a:prstGeom prst="roundRect">
              <a:avLst>
                <a:gd fmla="val 50000" name="adj"/>
              </a:avLst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146 cm²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09" name="Google Shape;1709;p95"/>
            <p:cNvSpPr/>
            <p:nvPr/>
          </p:nvSpPr>
          <p:spPr>
            <a:xfrm>
              <a:off x="5520325" y="4486950"/>
              <a:ext cx="340800" cy="3408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710" name="Google Shape;1710;p95"/>
          <p:cNvGrpSpPr/>
          <p:nvPr/>
        </p:nvGrpSpPr>
        <p:grpSpPr>
          <a:xfrm>
            <a:off x="5107575" y="3468738"/>
            <a:ext cx="1398600" cy="340813"/>
            <a:chOff x="5520325" y="4486950"/>
            <a:chExt cx="1398600" cy="340813"/>
          </a:xfrm>
        </p:grpSpPr>
        <p:sp>
          <p:nvSpPr>
            <p:cNvPr id="1711" name="Google Shape;1711;p95"/>
            <p:cNvSpPr/>
            <p:nvPr/>
          </p:nvSpPr>
          <p:spPr>
            <a:xfrm>
              <a:off x="5520325" y="4486963"/>
              <a:ext cx="1398600" cy="340800"/>
            </a:xfrm>
            <a:prstGeom prst="roundRect">
              <a:avLst>
                <a:gd fmla="val 50000" name="adj"/>
              </a:avLst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173 cm²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12" name="Google Shape;1712;p95"/>
            <p:cNvSpPr/>
            <p:nvPr/>
          </p:nvSpPr>
          <p:spPr>
            <a:xfrm>
              <a:off x="5520325" y="4486950"/>
              <a:ext cx="340800" cy="3408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e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713" name="Google Shape;1713;p95"/>
          <p:cNvGrpSpPr/>
          <p:nvPr/>
        </p:nvGrpSpPr>
        <p:grpSpPr>
          <a:xfrm>
            <a:off x="6699000" y="3468738"/>
            <a:ext cx="1427400" cy="340813"/>
            <a:chOff x="5520325" y="4486950"/>
            <a:chExt cx="1427400" cy="340813"/>
          </a:xfrm>
        </p:grpSpPr>
        <p:sp>
          <p:nvSpPr>
            <p:cNvPr id="1714" name="Google Shape;1714;p95"/>
            <p:cNvSpPr/>
            <p:nvPr/>
          </p:nvSpPr>
          <p:spPr>
            <a:xfrm>
              <a:off x="5520325" y="4486963"/>
              <a:ext cx="1427400" cy="340800"/>
            </a:xfrm>
            <a:prstGeom prst="roundRect">
              <a:avLst>
                <a:gd fmla="val 50000" name="adj"/>
              </a:avLst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149 cm²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15" name="Google Shape;1715;p95"/>
            <p:cNvSpPr/>
            <p:nvPr/>
          </p:nvSpPr>
          <p:spPr>
            <a:xfrm>
              <a:off x="5520325" y="4486950"/>
              <a:ext cx="340800" cy="3408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f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716" name="Google Shape;1716;p95"/>
          <p:cNvGrpSpPr/>
          <p:nvPr/>
        </p:nvGrpSpPr>
        <p:grpSpPr>
          <a:xfrm>
            <a:off x="3516575" y="4205100"/>
            <a:ext cx="1375624" cy="340802"/>
            <a:chOff x="5520315" y="4486960"/>
            <a:chExt cx="1182010" cy="340802"/>
          </a:xfrm>
        </p:grpSpPr>
        <p:sp>
          <p:nvSpPr>
            <p:cNvPr id="1717" name="Google Shape;1717;p95"/>
            <p:cNvSpPr/>
            <p:nvPr/>
          </p:nvSpPr>
          <p:spPr>
            <a:xfrm>
              <a:off x="5520325" y="4486963"/>
              <a:ext cx="1182000" cy="340800"/>
            </a:xfrm>
            <a:prstGeom prst="roundRect">
              <a:avLst>
                <a:gd fmla="val 50000" name="adj"/>
              </a:avLst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12.2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18" name="Google Shape;1718;p95"/>
            <p:cNvSpPr/>
            <p:nvPr/>
          </p:nvSpPr>
          <p:spPr>
            <a:xfrm>
              <a:off x="5520315" y="4486960"/>
              <a:ext cx="309600" cy="3408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g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719" name="Google Shape;1719;p95"/>
          <p:cNvGrpSpPr/>
          <p:nvPr/>
        </p:nvGrpSpPr>
        <p:grpSpPr>
          <a:xfrm>
            <a:off x="5107575" y="4204213"/>
            <a:ext cx="1375500" cy="340813"/>
            <a:chOff x="5520325" y="4486950"/>
            <a:chExt cx="1375500" cy="340813"/>
          </a:xfrm>
        </p:grpSpPr>
        <p:sp>
          <p:nvSpPr>
            <p:cNvPr id="1720" name="Google Shape;1720;p95"/>
            <p:cNvSpPr/>
            <p:nvPr/>
          </p:nvSpPr>
          <p:spPr>
            <a:xfrm>
              <a:off x="5520325" y="4486963"/>
              <a:ext cx="1375500" cy="340800"/>
            </a:xfrm>
            <a:prstGeom prst="roundRect">
              <a:avLst>
                <a:gd fmla="val 50000" name="adj"/>
              </a:avLst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13.2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21" name="Google Shape;1721;p95"/>
            <p:cNvSpPr/>
            <p:nvPr/>
          </p:nvSpPr>
          <p:spPr>
            <a:xfrm>
              <a:off x="5520325" y="4486950"/>
              <a:ext cx="340800" cy="3408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h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722" name="Google Shape;1722;p95"/>
          <p:cNvGrpSpPr/>
          <p:nvPr/>
        </p:nvGrpSpPr>
        <p:grpSpPr>
          <a:xfrm>
            <a:off x="6699069" y="4205100"/>
            <a:ext cx="1375493" cy="340802"/>
            <a:chOff x="5520325" y="4486960"/>
            <a:chExt cx="1182000" cy="340802"/>
          </a:xfrm>
        </p:grpSpPr>
        <p:sp>
          <p:nvSpPr>
            <p:cNvPr id="1723" name="Google Shape;1723;p95"/>
            <p:cNvSpPr/>
            <p:nvPr/>
          </p:nvSpPr>
          <p:spPr>
            <a:xfrm>
              <a:off x="5520325" y="4486963"/>
              <a:ext cx="1182000" cy="340800"/>
            </a:xfrm>
            <a:prstGeom prst="roundRect">
              <a:avLst>
                <a:gd fmla="val 50000" name="adj"/>
              </a:avLst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12.1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24" name="Google Shape;1724;p95"/>
            <p:cNvSpPr/>
            <p:nvPr/>
          </p:nvSpPr>
          <p:spPr>
            <a:xfrm>
              <a:off x="5520329" y="4486960"/>
              <a:ext cx="299400" cy="3408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i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8" name="Shape 1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9" name="Google Shape;1729;p96"/>
          <p:cNvSpPr/>
          <p:nvPr/>
        </p:nvSpPr>
        <p:spPr>
          <a:xfrm rot="10766065">
            <a:off x="7583422" y="1200364"/>
            <a:ext cx="303915" cy="303915"/>
          </a:xfrm>
          <a:prstGeom prst="rect">
            <a:avLst/>
          </a:prstGeom>
          <a:solidFill>
            <a:srgbClr val="EBEDFE"/>
          </a:solidFill>
          <a:ln cap="flat" cmpd="sng" w="1905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30" name="Google Shape;1730;p9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Aragtida (theorem) ee Pythagoras si loo helo hypotenuse-ka (hypotenuse)</a:t>
            </a:r>
            <a:endParaRPr/>
          </a:p>
        </p:txBody>
      </p:sp>
      <p:sp>
        <p:nvSpPr>
          <p:cNvPr id="1731" name="Google Shape;1731;p96"/>
          <p:cNvSpPr txBox="1"/>
          <p:nvPr/>
        </p:nvSpPr>
        <p:spPr>
          <a:xfrm flipH="1">
            <a:off x="323975" y="705900"/>
            <a:ext cx="2005800" cy="3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4) Saddex-xagallada oo dhami waxay leeyihiin laba dherer (length) oo isku darkoodu yahay 64 cm.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Laga bilaabo kan ugu gaaban, dhig hypotenuse-yada (hypotenuses) saddex-xagallada sida dhererka (length) u kala horreeyaan.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32" name="Google Shape;1732;p96"/>
          <p:cNvSpPr/>
          <p:nvPr/>
        </p:nvSpPr>
        <p:spPr>
          <a:xfrm>
            <a:off x="3450359" y="4040275"/>
            <a:ext cx="304200" cy="304200"/>
          </a:xfrm>
          <a:prstGeom prst="rect">
            <a:avLst/>
          </a:prstGeom>
          <a:solidFill>
            <a:srgbClr val="EBEDFE"/>
          </a:solidFill>
          <a:ln cap="flat" cmpd="sng" w="1905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33" name="Google Shape;1733;p96"/>
          <p:cNvSpPr/>
          <p:nvPr/>
        </p:nvSpPr>
        <p:spPr>
          <a:xfrm>
            <a:off x="3450347" y="3270850"/>
            <a:ext cx="1655100" cy="1072800"/>
          </a:xfrm>
          <a:prstGeom prst="rtTriangle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34" name="Google Shape;1734;p96"/>
          <p:cNvSpPr/>
          <p:nvPr/>
        </p:nvSpPr>
        <p:spPr>
          <a:xfrm rot="10766682">
            <a:off x="5970751" y="1208952"/>
            <a:ext cx="1919190" cy="833139"/>
          </a:xfrm>
          <a:prstGeom prst="rtTriangle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735" name="Google Shape;1735;p96"/>
          <p:cNvCxnSpPr/>
          <p:nvPr/>
        </p:nvCxnSpPr>
        <p:spPr>
          <a:xfrm rot="10800000">
            <a:off x="7997654" y="1198614"/>
            <a:ext cx="0" cy="833139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736" name="Google Shape;1736;p96"/>
          <p:cNvCxnSpPr/>
          <p:nvPr/>
        </p:nvCxnSpPr>
        <p:spPr>
          <a:xfrm rot="10766682">
            <a:off x="5965737" y="1100952"/>
            <a:ext cx="1919190" cy="0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737" name="Google Shape;1737;p96"/>
          <p:cNvCxnSpPr/>
          <p:nvPr/>
        </p:nvCxnSpPr>
        <p:spPr>
          <a:xfrm rot="10766682">
            <a:off x="5971789" y="1316710"/>
            <a:ext cx="1919190" cy="833139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738" name="Google Shape;1738;p96"/>
          <p:cNvSpPr/>
          <p:nvPr/>
        </p:nvSpPr>
        <p:spPr>
          <a:xfrm rot="-2561032">
            <a:off x="6421541" y="4307291"/>
            <a:ext cx="304446" cy="304446"/>
          </a:xfrm>
          <a:prstGeom prst="rect">
            <a:avLst/>
          </a:prstGeom>
          <a:solidFill>
            <a:srgbClr val="EBEDFE"/>
          </a:solidFill>
          <a:ln cap="flat" cmpd="sng" w="1905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39" name="Google Shape;1739;p96"/>
          <p:cNvSpPr/>
          <p:nvPr/>
        </p:nvSpPr>
        <p:spPr>
          <a:xfrm rot="-2563603">
            <a:off x="6029054" y="3304880"/>
            <a:ext cx="2524236" cy="590612"/>
          </a:xfrm>
          <a:prstGeom prst="rtTriangle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740" name="Google Shape;1740;p96"/>
          <p:cNvCxnSpPr/>
          <p:nvPr/>
        </p:nvCxnSpPr>
        <p:spPr>
          <a:xfrm flipH="1" rot="-5594552">
            <a:off x="6064349" y="4349131"/>
            <a:ext cx="456130" cy="375904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741" name="Google Shape;1741;p96"/>
          <p:cNvCxnSpPr/>
          <p:nvPr/>
        </p:nvCxnSpPr>
        <p:spPr>
          <a:xfrm rot="-5594213">
            <a:off x="6769789" y="2914972"/>
            <a:ext cx="1604560" cy="1948330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742" name="Google Shape;1742;p96"/>
          <p:cNvCxnSpPr/>
          <p:nvPr/>
        </p:nvCxnSpPr>
        <p:spPr>
          <a:xfrm rot="-5594923">
            <a:off x="6636552" y="2366620"/>
            <a:ext cx="1148746" cy="2324217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743" name="Google Shape;1743;p96"/>
          <p:cNvSpPr/>
          <p:nvPr/>
        </p:nvSpPr>
        <p:spPr>
          <a:xfrm>
            <a:off x="3542977" y="2054100"/>
            <a:ext cx="304200" cy="304200"/>
          </a:xfrm>
          <a:prstGeom prst="rect">
            <a:avLst/>
          </a:prstGeom>
          <a:solidFill>
            <a:srgbClr val="EBEDFE"/>
          </a:solidFill>
          <a:ln cap="flat" cmpd="sng" w="1905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44" name="Google Shape;1744;p96"/>
          <p:cNvSpPr/>
          <p:nvPr/>
        </p:nvSpPr>
        <p:spPr>
          <a:xfrm>
            <a:off x="3542977" y="925975"/>
            <a:ext cx="1432800" cy="1431300"/>
          </a:xfrm>
          <a:prstGeom prst="rtTriangle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745" name="Google Shape;1745;p96"/>
          <p:cNvCxnSpPr/>
          <p:nvPr/>
        </p:nvCxnSpPr>
        <p:spPr>
          <a:xfrm>
            <a:off x="3390577" y="925975"/>
            <a:ext cx="0" cy="1431300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746" name="Google Shape;1746;p96"/>
          <p:cNvCxnSpPr/>
          <p:nvPr/>
        </p:nvCxnSpPr>
        <p:spPr>
          <a:xfrm>
            <a:off x="3542977" y="2509675"/>
            <a:ext cx="1432800" cy="0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747" name="Google Shape;1747;p96"/>
          <p:cNvCxnSpPr/>
          <p:nvPr/>
        </p:nvCxnSpPr>
        <p:spPr>
          <a:xfrm>
            <a:off x="3695377" y="773575"/>
            <a:ext cx="1432800" cy="1431300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748" name="Google Shape;1748;p96"/>
          <p:cNvSpPr txBox="1"/>
          <p:nvPr/>
        </p:nvSpPr>
        <p:spPr>
          <a:xfrm flipH="1">
            <a:off x="2615352" y="1489525"/>
            <a:ext cx="784800" cy="30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32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49" name="Google Shape;1749;p96"/>
          <p:cNvSpPr txBox="1"/>
          <p:nvPr/>
        </p:nvSpPr>
        <p:spPr>
          <a:xfrm flipH="1">
            <a:off x="3866977" y="2509675"/>
            <a:ext cx="784800" cy="30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32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50" name="Google Shape;1750;p96"/>
          <p:cNvSpPr txBox="1"/>
          <p:nvPr/>
        </p:nvSpPr>
        <p:spPr>
          <a:xfrm flipH="1" rot="2700000">
            <a:off x="3611997" y="1178070"/>
            <a:ext cx="1821790" cy="304197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hypotenuse w</a:t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i="1" sz="2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51" name="Google Shape;1751;p96"/>
          <p:cNvSpPr txBox="1"/>
          <p:nvPr/>
        </p:nvSpPr>
        <p:spPr>
          <a:xfrm flipH="1">
            <a:off x="2524834" y="3655140"/>
            <a:ext cx="784800" cy="30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28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52" name="Google Shape;1752;p96"/>
          <p:cNvSpPr txBox="1"/>
          <p:nvPr/>
        </p:nvSpPr>
        <p:spPr>
          <a:xfrm flipH="1">
            <a:off x="3885484" y="4493648"/>
            <a:ext cx="784800" cy="30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36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53" name="Google Shape;1753;p96"/>
          <p:cNvSpPr txBox="1"/>
          <p:nvPr/>
        </p:nvSpPr>
        <p:spPr>
          <a:xfrm flipH="1">
            <a:off x="6538965" y="773575"/>
            <a:ext cx="784800" cy="30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43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54" name="Google Shape;1754;p96"/>
          <p:cNvSpPr txBox="1"/>
          <p:nvPr/>
        </p:nvSpPr>
        <p:spPr>
          <a:xfrm flipH="1">
            <a:off x="7993598" y="1463075"/>
            <a:ext cx="784800" cy="30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21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55" name="Google Shape;1755;p96"/>
          <p:cNvSpPr txBox="1"/>
          <p:nvPr/>
        </p:nvSpPr>
        <p:spPr>
          <a:xfrm rot="1974147">
            <a:off x="3549616" y="3336903"/>
            <a:ext cx="1821946" cy="30414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hypotenuse x</a:t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i="1" sz="2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56" name="Google Shape;1756;p96"/>
          <p:cNvSpPr txBox="1"/>
          <p:nvPr/>
        </p:nvSpPr>
        <p:spPr>
          <a:xfrm rot="1347088">
            <a:off x="5972646" y="1707502"/>
            <a:ext cx="1821677" cy="3041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hypotenuse y</a:t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i="1" sz="2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57" name="Google Shape;1757;p96"/>
          <p:cNvSpPr txBox="1"/>
          <p:nvPr/>
        </p:nvSpPr>
        <p:spPr>
          <a:xfrm flipH="1" rot="-1782587">
            <a:off x="6144374" y="3233732"/>
            <a:ext cx="1822009" cy="3040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hypotenuse z</a:t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i="1" sz="2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58" name="Google Shape;1758;p96"/>
          <p:cNvSpPr txBox="1"/>
          <p:nvPr/>
        </p:nvSpPr>
        <p:spPr>
          <a:xfrm flipH="1">
            <a:off x="5051813" y="619800"/>
            <a:ext cx="304200" cy="3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59" name="Google Shape;1759;p96"/>
          <p:cNvSpPr txBox="1"/>
          <p:nvPr/>
        </p:nvSpPr>
        <p:spPr>
          <a:xfrm flipH="1">
            <a:off x="5051978" y="2849685"/>
            <a:ext cx="303900" cy="30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60" name="Google Shape;1760;p96"/>
          <p:cNvSpPr txBox="1"/>
          <p:nvPr/>
        </p:nvSpPr>
        <p:spPr>
          <a:xfrm flipH="1">
            <a:off x="5460500" y="619800"/>
            <a:ext cx="304200" cy="3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61" name="Google Shape;1761;p96"/>
          <p:cNvSpPr txBox="1"/>
          <p:nvPr/>
        </p:nvSpPr>
        <p:spPr>
          <a:xfrm flipH="1">
            <a:off x="5460500" y="2849675"/>
            <a:ext cx="304200" cy="3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d)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762" name="Google Shape;1762;p96"/>
          <p:cNvCxnSpPr/>
          <p:nvPr/>
        </p:nvCxnSpPr>
        <p:spPr>
          <a:xfrm>
            <a:off x="5379319" y="619805"/>
            <a:ext cx="0" cy="42006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63" name="Google Shape;1763;p96"/>
          <p:cNvCxnSpPr/>
          <p:nvPr/>
        </p:nvCxnSpPr>
        <p:spPr>
          <a:xfrm rot="10800000">
            <a:off x="2721326" y="2849680"/>
            <a:ext cx="6101400" cy="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64" name="Google Shape;1764;p96"/>
          <p:cNvSpPr txBox="1"/>
          <p:nvPr/>
        </p:nvSpPr>
        <p:spPr>
          <a:xfrm flipH="1">
            <a:off x="5542463" y="4438165"/>
            <a:ext cx="784800" cy="30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10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65" name="Google Shape;1765;p96"/>
          <p:cNvSpPr txBox="1"/>
          <p:nvPr/>
        </p:nvSpPr>
        <p:spPr>
          <a:xfrm flipH="1">
            <a:off x="7452860" y="3969275"/>
            <a:ext cx="784800" cy="30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54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766" name="Google Shape;1766;p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53350" y="3120368"/>
            <a:ext cx="1927200" cy="1448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0" name="Shape 1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" name="Google Shape;1771;p97"/>
          <p:cNvSpPr/>
          <p:nvPr/>
        </p:nvSpPr>
        <p:spPr>
          <a:xfrm>
            <a:off x="1695792" y="1666563"/>
            <a:ext cx="176400" cy="176400"/>
          </a:xfrm>
          <a:prstGeom prst="rect">
            <a:avLst/>
          </a:prstGeom>
          <a:noFill/>
          <a:ln cap="flat" cmpd="sng" w="19050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72" name="Google Shape;1772;p97"/>
          <p:cNvSpPr/>
          <p:nvPr/>
        </p:nvSpPr>
        <p:spPr>
          <a:xfrm>
            <a:off x="1695798" y="1187658"/>
            <a:ext cx="2023800" cy="651000"/>
          </a:xfrm>
          <a:prstGeom prst="rtTriangle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73" name="Google Shape;1773;p97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Aragtida (theorem) ee Pythagoras si loo helo hypotenuse-ka (hypotenuse)</a:t>
            </a:r>
            <a:endParaRPr/>
          </a:p>
        </p:txBody>
      </p:sp>
      <p:sp>
        <p:nvSpPr>
          <p:cNvPr id="1774" name="Google Shape;1774;p97"/>
          <p:cNvSpPr txBox="1"/>
          <p:nvPr/>
        </p:nvSpPr>
        <p:spPr>
          <a:xfrm flipH="1">
            <a:off x="324000" y="629710"/>
            <a:ext cx="3996000" cy="117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1) Kani waa saddex-xagal qumman (right-angled triangle).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Aragtida Pythagoras waxaa loo qori karaa c² = a² + b², halkaas oo c ay tahay hypotenuse (hypotenuse) saddexagalka.</a:t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>
                <a:latin typeface="Lexend"/>
              </a:rPr>
              <a:t/>
            </a:r>
            <a:endParaRPr sz="10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Buuxi meelaha bannaan si aad u dhamaystirto isla'egta aragtida Pythagoras ee saddexagalkan.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775" name="Google Shape;1775;p97"/>
          <p:cNvCxnSpPr/>
          <p:nvPr/>
        </p:nvCxnSpPr>
        <p:spPr>
          <a:xfrm rot="10799494">
            <a:off x="1698144" y="1936672"/>
            <a:ext cx="2036700" cy="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776" name="Google Shape;1776;p97"/>
          <p:cNvSpPr txBox="1"/>
          <p:nvPr/>
        </p:nvSpPr>
        <p:spPr>
          <a:xfrm flipH="1">
            <a:off x="2031935" y="1958140"/>
            <a:ext cx="1383900" cy="30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60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777" name="Google Shape;1777;p97"/>
          <p:cNvCxnSpPr/>
          <p:nvPr/>
        </p:nvCxnSpPr>
        <p:spPr>
          <a:xfrm rot="-5515403">
            <a:off x="1229787" y="1528058"/>
            <a:ext cx="724008" cy="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778" name="Google Shape;1778;p97"/>
          <p:cNvSpPr txBox="1"/>
          <p:nvPr/>
        </p:nvSpPr>
        <p:spPr>
          <a:xfrm flipH="1" rot="44091">
            <a:off x="873137" y="1476951"/>
            <a:ext cx="678356" cy="9905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11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779" name="Google Shape;1779;p97"/>
          <p:cNvCxnSpPr/>
          <p:nvPr/>
        </p:nvCxnSpPr>
        <p:spPr>
          <a:xfrm rot="1077892">
            <a:off x="1651585" y="1386439"/>
            <a:ext cx="2173886" cy="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780" name="Google Shape;1780;p97"/>
          <p:cNvSpPr txBox="1"/>
          <p:nvPr/>
        </p:nvSpPr>
        <p:spPr>
          <a:xfrm flipH="1" rot="1090798">
            <a:off x="1930198" y="1069803"/>
            <a:ext cx="1748061" cy="332237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61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81" name="Google Shape;1781;p97"/>
          <p:cNvSpPr/>
          <p:nvPr/>
        </p:nvSpPr>
        <p:spPr>
          <a:xfrm>
            <a:off x="2378208" y="3874770"/>
            <a:ext cx="318000" cy="48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+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82" name="Google Shape;1782;p97"/>
          <p:cNvSpPr/>
          <p:nvPr/>
        </p:nvSpPr>
        <p:spPr>
          <a:xfrm>
            <a:off x="7835975" y="900530"/>
            <a:ext cx="518400" cy="4875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83" name="Google Shape;1783;p97"/>
          <p:cNvSpPr/>
          <p:nvPr/>
        </p:nvSpPr>
        <p:spPr>
          <a:xfrm>
            <a:off x="5039575" y="900530"/>
            <a:ext cx="518400" cy="4875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84" name="Google Shape;1784;p97"/>
          <p:cNvSpPr/>
          <p:nvPr/>
        </p:nvSpPr>
        <p:spPr>
          <a:xfrm>
            <a:off x="1804176" y="3874770"/>
            <a:ext cx="318000" cy="48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=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85" name="Google Shape;1785;p97"/>
          <p:cNvSpPr/>
          <p:nvPr/>
        </p:nvSpPr>
        <p:spPr>
          <a:xfrm>
            <a:off x="6437775" y="900530"/>
            <a:ext cx="518400" cy="4875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86" name="Google Shape;1786;p97"/>
          <p:cNvSpPr txBox="1"/>
          <p:nvPr/>
        </p:nvSpPr>
        <p:spPr>
          <a:xfrm flipH="1">
            <a:off x="411480" y="3874770"/>
            <a:ext cx="208200" cy="27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87" name="Google Shape;1787;p97"/>
          <p:cNvSpPr txBox="1"/>
          <p:nvPr/>
        </p:nvSpPr>
        <p:spPr>
          <a:xfrm flipH="1">
            <a:off x="875712" y="3874770"/>
            <a:ext cx="208200" cy="27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88" name="Google Shape;1788;p97"/>
          <p:cNvSpPr txBox="1"/>
          <p:nvPr/>
        </p:nvSpPr>
        <p:spPr>
          <a:xfrm flipH="1">
            <a:off x="1339944" y="3874770"/>
            <a:ext cx="208200" cy="27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89" name="Google Shape;1789;p97"/>
          <p:cNvSpPr txBox="1"/>
          <p:nvPr/>
        </p:nvSpPr>
        <p:spPr>
          <a:xfrm flipH="1">
            <a:off x="4448304" y="3874770"/>
            <a:ext cx="492000" cy="48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11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90" name="Google Shape;1790;p97"/>
          <p:cNvSpPr txBox="1"/>
          <p:nvPr/>
        </p:nvSpPr>
        <p:spPr>
          <a:xfrm flipH="1">
            <a:off x="3700272" y="3874770"/>
            <a:ext cx="492000" cy="48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60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91" name="Google Shape;1791;p97"/>
          <p:cNvSpPr txBox="1"/>
          <p:nvPr/>
        </p:nvSpPr>
        <p:spPr>
          <a:xfrm flipH="1">
            <a:off x="2952240" y="3874770"/>
            <a:ext cx="492000" cy="48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61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92" name="Google Shape;1792;p97"/>
          <p:cNvSpPr/>
          <p:nvPr/>
        </p:nvSpPr>
        <p:spPr>
          <a:xfrm>
            <a:off x="7911096" y="3874770"/>
            <a:ext cx="318000" cy="48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+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93" name="Google Shape;1793;p97"/>
          <p:cNvSpPr/>
          <p:nvPr/>
        </p:nvSpPr>
        <p:spPr>
          <a:xfrm>
            <a:off x="7835975" y="2169280"/>
            <a:ext cx="518400" cy="4875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94" name="Google Shape;1794;p97"/>
          <p:cNvSpPr/>
          <p:nvPr/>
        </p:nvSpPr>
        <p:spPr>
          <a:xfrm>
            <a:off x="5039575" y="2169280"/>
            <a:ext cx="518400" cy="4875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95" name="Google Shape;1795;p97"/>
          <p:cNvSpPr/>
          <p:nvPr/>
        </p:nvSpPr>
        <p:spPr>
          <a:xfrm>
            <a:off x="7337064" y="3874770"/>
            <a:ext cx="318000" cy="48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=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96" name="Google Shape;1796;p97"/>
          <p:cNvSpPr/>
          <p:nvPr/>
        </p:nvSpPr>
        <p:spPr>
          <a:xfrm>
            <a:off x="6437775" y="2169280"/>
            <a:ext cx="518400" cy="4875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97" name="Google Shape;1797;p97"/>
          <p:cNvSpPr txBox="1"/>
          <p:nvPr/>
        </p:nvSpPr>
        <p:spPr>
          <a:xfrm flipH="1">
            <a:off x="5944368" y="3874770"/>
            <a:ext cx="208200" cy="27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98" name="Google Shape;1798;p97"/>
          <p:cNvSpPr txBox="1"/>
          <p:nvPr/>
        </p:nvSpPr>
        <p:spPr>
          <a:xfrm flipH="1">
            <a:off x="6408600" y="3874770"/>
            <a:ext cx="208200" cy="27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99" name="Google Shape;1799;p97"/>
          <p:cNvSpPr txBox="1"/>
          <p:nvPr/>
        </p:nvSpPr>
        <p:spPr>
          <a:xfrm flipH="1">
            <a:off x="6872832" y="3874770"/>
            <a:ext cx="208200" cy="27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00" name="Google Shape;1800;p97"/>
          <p:cNvSpPr txBox="1"/>
          <p:nvPr/>
        </p:nvSpPr>
        <p:spPr>
          <a:xfrm flipH="1">
            <a:off x="1907544" y="4149090"/>
            <a:ext cx="492000" cy="48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60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01" name="Google Shape;1801;p97"/>
          <p:cNvSpPr txBox="1"/>
          <p:nvPr/>
        </p:nvSpPr>
        <p:spPr>
          <a:xfrm flipH="1">
            <a:off x="1159512" y="4149090"/>
            <a:ext cx="492000" cy="48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11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02" name="Google Shape;1802;p97"/>
          <p:cNvSpPr txBox="1"/>
          <p:nvPr/>
        </p:nvSpPr>
        <p:spPr>
          <a:xfrm flipH="1">
            <a:off x="411480" y="4149090"/>
            <a:ext cx="492000" cy="48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61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03" name="Google Shape;1803;p97"/>
          <p:cNvSpPr txBox="1"/>
          <p:nvPr/>
        </p:nvSpPr>
        <p:spPr>
          <a:xfrm flipH="1">
            <a:off x="5196336" y="3874770"/>
            <a:ext cx="492000" cy="48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ama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04" name="TextBox 1803"/>
          <p:cNvSpPr txBox="1"/>
          <p:nvPr/>
        </p:nvSpPr>
        <p:spPr>
          <a:xfrm>
            <a:off x="411480" y="3600450"/>
            <a:ext cx="2194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latin typeface="Lexend"/>
              </a:rPr>
              <a:t>Jawaabaha: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7" name="Shape 1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&lt;math xmlns=&quot;http://www.w3.org/1998/Math/MathML&quot; display=&quot;block&quot; data-is-equatio=&quot;1&quot; data-latex=&quot;\sqrt{\ \ \ \ \ \ \ \ \ \ \ \ \ \ \ \ \ \ \ \ \ \ }&quot;&gt;&lt;msqr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/msqrt&gt;&lt;/math&gt;" id="1808" name="Google Shape;1808;p98" title="the square root of"/>
          <p:cNvPicPr preferRelativeResize="0"/>
          <p:nvPr/>
        </p:nvPicPr>
        <p:blipFill rotWithShape="1">
          <a:blip r:embed="rId3">
            <a:alphaModFix/>
          </a:blip>
          <a:srcRect b="0" l="0" r="58418" t="0"/>
          <a:stretch/>
        </p:blipFill>
        <p:spPr>
          <a:xfrm>
            <a:off x="5276924" y="2373300"/>
            <a:ext cx="560425" cy="262850"/>
          </a:xfrm>
          <a:prstGeom prst="rect">
            <a:avLst/>
          </a:prstGeom>
          <a:noFill/>
          <a:ln>
            <a:noFill/>
          </a:ln>
        </p:spPr>
      </p:pic>
      <p:sp>
        <p:nvSpPr>
          <p:cNvPr id="1809" name="Google Shape;1809;p98"/>
          <p:cNvSpPr/>
          <p:nvPr/>
        </p:nvSpPr>
        <p:spPr>
          <a:xfrm rot="-1827351">
            <a:off x="2163404" y="1878137"/>
            <a:ext cx="179926" cy="179105"/>
          </a:xfrm>
          <a:prstGeom prst="rect">
            <a:avLst/>
          </a:prstGeom>
          <a:noFill/>
          <a:ln cap="flat" cmpd="sng" w="19050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0" name="Google Shape;1810;p98"/>
          <p:cNvSpPr/>
          <p:nvPr/>
        </p:nvSpPr>
        <p:spPr>
          <a:xfrm rot="-1827636">
            <a:off x="1906009" y="938531"/>
            <a:ext cx="1411985" cy="847565"/>
          </a:xfrm>
          <a:prstGeom prst="rtTriangle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1" name="Google Shape;1811;p9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Aragtida Pythagoras si loo helo hypotenuse (hypotenuse)</a:t>
            </a:r>
            <a:endParaRPr/>
          </a:p>
        </p:txBody>
      </p:sp>
      <p:cxnSp>
        <p:nvCxnSpPr>
          <p:cNvPr id="1812" name="Google Shape;1812;p98"/>
          <p:cNvCxnSpPr/>
          <p:nvPr/>
        </p:nvCxnSpPr>
        <p:spPr>
          <a:xfrm rot="8971552">
            <a:off x="2186567" y="1834838"/>
            <a:ext cx="1420883" cy="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813" name="Google Shape;1813;p98"/>
          <p:cNvSpPr txBox="1"/>
          <p:nvPr/>
        </p:nvSpPr>
        <p:spPr>
          <a:xfrm flipH="1" rot="-1827770">
            <a:off x="2533561" y="1828914"/>
            <a:ext cx="965128" cy="3957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14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814" name="Google Shape;1814;p98"/>
          <p:cNvCxnSpPr/>
          <p:nvPr/>
        </p:nvCxnSpPr>
        <p:spPr>
          <a:xfrm rot="-7288991">
            <a:off x="1429679" y="1803424"/>
            <a:ext cx="942080" cy="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815" name="Google Shape;1815;p98"/>
          <p:cNvSpPr txBox="1"/>
          <p:nvPr/>
        </p:nvSpPr>
        <p:spPr>
          <a:xfrm flipH="1" rot="-1744830">
            <a:off x="1213784" y="1928473"/>
            <a:ext cx="709204" cy="1291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10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816" name="Google Shape;1816;p98"/>
          <p:cNvCxnSpPr/>
          <p:nvPr/>
        </p:nvCxnSpPr>
        <p:spPr>
          <a:xfrm rot="43421">
            <a:off x="1743171" y="1222181"/>
            <a:ext cx="1686435" cy="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817" name="Google Shape;1817;p98"/>
          <p:cNvSpPr txBox="1"/>
          <p:nvPr/>
        </p:nvSpPr>
        <p:spPr>
          <a:xfrm flipH="1" rot="41296">
            <a:off x="1710255" y="883533"/>
            <a:ext cx="1748226" cy="33271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hypotenuse (hypotenuse)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818" name="Google Shape;1818;p98"/>
          <p:cNvGrpSpPr/>
          <p:nvPr/>
        </p:nvGrpSpPr>
        <p:grpSpPr>
          <a:xfrm>
            <a:off x="5284325" y="1494292"/>
            <a:ext cx="2127438" cy="582750"/>
            <a:chOff x="693225" y="4205805"/>
            <a:chExt cx="2127438" cy="582750"/>
          </a:xfrm>
        </p:grpSpPr>
        <p:sp>
          <p:nvSpPr>
            <p:cNvPr id="1819" name="Google Shape;1819;p98"/>
            <p:cNvSpPr/>
            <p:nvPr/>
          </p:nvSpPr>
          <p:spPr>
            <a:xfrm>
              <a:off x="693225" y="4301055"/>
              <a:ext cx="518400" cy="4875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20" name="Google Shape;1820;p98"/>
            <p:cNvSpPr/>
            <p:nvPr/>
          </p:nvSpPr>
          <p:spPr>
            <a:xfrm>
              <a:off x="1481513" y="4301055"/>
              <a:ext cx="318000" cy="48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+</a:t>
              </a:r>
              <a:endParaRPr sz="20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21" name="Google Shape;1821;p98"/>
            <p:cNvSpPr/>
            <p:nvPr/>
          </p:nvSpPr>
          <p:spPr>
            <a:xfrm>
              <a:off x="2091425" y="4301055"/>
              <a:ext cx="518400" cy="4875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22" name="Google Shape;1822;p98"/>
            <p:cNvSpPr txBox="1"/>
            <p:nvPr/>
          </p:nvSpPr>
          <p:spPr>
            <a:xfrm flipH="1">
              <a:off x="1211625" y="4205805"/>
              <a:ext cx="208200" cy="27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100"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23" name="Google Shape;1823;p98"/>
            <p:cNvSpPr txBox="1"/>
            <p:nvPr/>
          </p:nvSpPr>
          <p:spPr>
            <a:xfrm flipH="1">
              <a:off x="2612463" y="4205805"/>
              <a:ext cx="208200" cy="27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100"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824" name="Google Shape;1824;p98"/>
          <p:cNvSpPr txBox="1"/>
          <p:nvPr/>
        </p:nvSpPr>
        <p:spPr>
          <a:xfrm flipH="1">
            <a:off x="5295478" y="1596208"/>
            <a:ext cx="492000" cy="48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10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25" name="Google Shape;1825;p98"/>
          <p:cNvSpPr txBox="1"/>
          <p:nvPr/>
        </p:nvSpPr>
        <p:spPr>
          <a:xfrm flipH="1">
            <a:off x="5423877" y="2385850"/>
            <a:ext cx="3077400" cy="2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296 = 2  74 = 17.20465…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26" name="Google Shape;1826;p98"/>
          <p:cNvSpPr txBox="1"/>
          <p:nvPr/>
        </p:nvSpPr>
        <p:spPr>
          <a:xfrm flipH="1">
            <a:off x="6694103" y="1596208"/>
            <a:ext cx="492000" cy="48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14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27" name="Google Shape;1827;p98"/>
          <p:cNvSpPr txBox="1"/>
          <p:nvPr/>
        </p:nvSpPr>
        <p:spPr>
          <a:xfrm flipH="1">
            <a:off x="7550527" y="1596200"/>
            <a:ext cx="911400" cy="48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= 296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descr="&lt;math xmlns=&quot;http://www.w3.org/1998/Math/MathML&quot; display=&quot;block&quot; data-is-equatio=&quot;1&quot; data-latex=&quot;\sqrt{\ \ \ \ \ \ \ \ \ \ \ \ \ \ \ \ \ \ \ \ \ \ }&quot;&gt;&lt;msqr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mtext&gt;&lt;/mtext&gt;&lt;/msqrt&gt;&lt;/math&gt;" id="1828" name="Google Shape;1828;p98" title="the square root of"/>
          <p:cNvPicPr preferRelativeResize="0"/>
          <p:nvPr/>
        </p:nvPicPr>
        <p:blipFill rotWithShape="1">
          <a:blip r:embed="rId3">
            <a:alphaModFix/>
          </a:blip>
          <a:srcRect b="0" l="0" r="67236" t="0"/>
          <a:stretch/>
        </p:blipFill>
        <p:spPr>
          <a:xfrm>
            <a:off x="6377973" y="2373300"/>
            <a:ext cx="441575" cy="262850"/>
          </a:xfrm>
          <a:prstGeom prst="rect">
            <a:avLst/>
          </a:prstGeom>
          <a:noFill/>
          <a:ln>
            <a:noFill/>
          </a:ln>
        </p:spPr>
      </p:pic>
      <p:sp>
        <p:nvSpPr>
          <p:cNvPr id="1829" name="Google Shape;1829;p98"/>
          <p:cNvSpPr txBox="1"/>
          <p:nvPr/>
        </p:nvSpPr>
        <p:spPr>
          <a:xfrm flipH="1">
            <a:off x="5295463" y="2967300"/>
            <a:ext cx="2793000" cy="272700"/>
          </a:xfrm>
          <a:prstGeom prst="rect">
            <a:avLst/>
          </a:prstGeom>
          <a:solidFill>
            <a:srgbClr val="EBEDFE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hypotenuse (hypotenuse) = 17.2 cm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30" name="Google Shape;1830;p98"/>
          <p:cNvSpPr txBox="1"/>
          <p:nvPr/>
        </p:nvSpPr>
        <p:spPr>
          <a:xfrm flipH="1">
            <a:off x="586375" y="2702572"/>
            <a:ext cx="3996000" cy="117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2) Muuji in hypotenuse (hypotenuse) saddexagalkani yahay 17.2 cm (1 d.p.)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4" name="Shape 1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35" name="Google Shape;1835;p99"/>
          <p:cNvGrpSpPr/>
          <p:nvPr/>
        </p:nvGrpSpPr>
        <p:grpSpPr>
          <a:xfrm>
            <a:off x="3155575" y="1258396"/>
            <a:ext cx="2669800" cy="3470294"/>
            <a:chOff x="3155574" y="1258400"/>
            <a:chExt cx="2669800" cy="2000400"/>
          </a:xfrm>
        </p:grpSpPr>
        <p:cxnSp>
          <p:nvCxnSpPr>
            <p:cNvPr id="1836" name="Google Shape;1836;p99"/>
            <p:cNvCxnSpPr/>
            <p:nvPr/>
          </p:nvCxnSpPr>
          <p:spPr>
            <a:xfrm>
              <a:off x="3155574" y="1258400"/>
              <a:ext cx="0" cy="2000400"/>
            </a:xfrm>
            <a:prstGeom prst="straightConnector1">
              <a:avLst/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837" name="Google Shape;1837;p99"/>
            <p:cNvCxnSpPr/>
            <p:nvPr/>
          </p:nvCxnSpPr>
          <p:spPr>
            <a:xfrm>
              <a:off x="5825374" y="1258400"/>
              <a:ext cx="0" cy="2000400"/>
            </a:xfrm>
            <a:prstGeom prst="straightConnector1">
              <a:avLst/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838" name="Google Shape;1838;p99"/>
          <p:cNvSpPr/>
          <p:nvPr/>
        </p:nvSpPr>
        <p:spPr>
          <a:xfrm>
            <a:off x="1055502" y="2554107"/>
            <a:ext cx="144000" cy="142500"/>
          </a:xfrm>
          <a:prstGeom prst="rect">
            <a:avLst/>
          </a:prstGeom>
          <a:noFill/>
          <a:ln cap="flat" cmpd="sng" w="19050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39" name="Google Shape;1839;p99"/>
          <p:cNvSpPr/>
          <p:nvPr/>
        </p:nvSpPr>
        <p:spPr>
          <a:xfrm>
            <a:off x="1055507" y="1712875"/>
            <a:ext cx="1499700" cy="977100"/>
          </a:xfrm>
          <a:prstGeom prst="rtTriangle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40" name="Google Shape;1840;p9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Aragtida Pythagoras si loo helo hypotenuse (hypotenuse)</a:t>
            </a:r>
            <a:endParaRPr/>
          </a:p>
        </p:txBody>
      </p:sp>
      <p:sp>
        <p:nvSpPr>
          <p:cNvPr id="1841" name="Google Shape;1841;p99"/>
          <p:cNvSpPr txBox="1"/>
          <p:nvPr/>
        </p:nvSpPr>
        <p:spPr>
          <a:xfrm flipH="1">
            <a:off x="324000" y="629700"/>
            <a:ext cx="8496000" cy="3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3) Isku xidh saddexagal kasta iyo labajibbaaranaha hypotenuse (hypotenuse) iyo dhererka hypotenuse (hypotenuse) ee u dhigma.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842" name="Google Shape;1842;p99"/>
          <p:cNvCxnSpPr/>
          <p:nvPr/>
        </p:nvCxnSpPr>
        <p:spPr>
          <a:xfrm rot="10798633">
            <a:off x="1057112" y="2837320"/>
            <a:ext cx="1509300" cy="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843" name="Google Shape;1843;p99"/>
          <p:cNvSpPr txBox="1"/>
          <p:nvPr/>
        </p:nvSpPr>
        <p:spPr>
          <a:xfrm flipH="1">
            <a:off x="1304625" y="2827758"/>
            <a:ext cx="1025400" cy="30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10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844" name="Google Shape;1844;p99"/>
          <p:cNvCxnSpPr/>
          <p:nvPr/>
        </p:nvCxnSpPr>
        <p:spPr>
          <a:xfrm rot="-5456958">
            <a:off x="435217" y="2223821"/>
            <a:ext cx="1086449" cy="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845" name="Google Shape;1845;p99"/>
          <p:cNvSpPr txBox="1"/>
          <p:nvPr/>
        </p:nvSpPr>
        <p:spPr>
          <a:xfrm flipH="1" rot="90877">
            <a:off x="256302" y="2144558"/>
            <a:ext cx="692342" cy="14851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7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846" name="Google Shape;1846;p99"/>
          <p:cNvCxnSpPr/>
          <p:nvPr/>
        </p:nvCxnSpPr>
        <p:spPr>
          <a:xfrm rot="1997845">
            <a:off x="911522" y="2011266"/>
            <a:ext cx="1833383" cy="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847" name="Google Shape;1847;p99"/>
          <p:cNvSpPr txBox="1"/>
          <p:nvPr/>
        </p:nvSpPr>
        <p:spPr>
          <a:xfrm flipH="1" rot="1987171">
            <a:off x="1197945" y="1693626"/>
            <a:ext cx="1453914" cy="3322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12.2 cm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48" name="Google Shape;1848;p99"/>
          <p:cNvSpPr/>
          <p:nvPr/>
        </p:nvSpPr>
        <p:spPr>
          <a:xfrm rot="7200489">
            <a:off x="4470481" y="1616405"/>
            <a:ext cx="194352" cy="193942"/>
          </a:xfrm>
          <a:prstGeom prst="rect">
            <a:avLst/>
          </a:prstGeom>
          <a:noFill/>
          <a:ln cap="flat" cmpd="sng" w="19050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49" name="Google Shape;1849;p99"/>
          <p:cNvSpPr/>
          <p:nvPr/>
        </p:nvSpPr>
        <p:spPr>
          <a:xfrm rot="7200044">
            <a:off x="3662374" y="2088543"/>
            <a:ext cx="1649964" cy="837875"/>
          </a:xfrm>
          <a:prstGeom prst="rtTriangle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850" name="Google Shape;1850;p99"/>
          <p:cNvCxnSpPr/>
          <p:nvPr/>
        </p:nvCxnSpPr>
        <p:spPr>
          <a:xfrm rot="-3600977">
            <a:off x="3181500" y="2240849"/>
            <a:ext cx="1660418" cy="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851" name="Google Shape;1851;p99"/>
          <p:cNvSpPr txBox="1"/>
          <p:nvPr/>
        </p:nvSpPr>
        <p:spPr>
          <a:xfrm flipH="1" rot="-3599883">
            <a:off x="3251233" y="1938812"/>
            <a:ext cx="1127934" cy="39153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11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852" name="Google Shape;1852;p99"/>
          <p:cNvCxnSpPr/>
          <p:nvPr/>
        </p:nvCxnSpPr>
        <p:spPr>
          <a:xfrm rot="1726611">
            <a:off x="4491084" y="1678661"/>
            <a:ext cx="931659" cy="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853" name="Google Shape;1853;p99"/>
          <p:cNvSpPr txBox="1"/>
          <p:nvPr/>
        </p:nvSpPr>
        <p:spPr>
          <a:xfrm flipH="1" rot="1750772">
            <a:off x="4630121" y="1489582"/>
            <a:ext cx="761772" cy="12745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5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854" name="Google Shape;1854;p99"/>
          <p:cNvCxnSpPr/>
          <p:nvPr/>
        </p:nvCxnSpPr>
        <p:spPr>
          <a:xfrm rot="8826627">
            <a:off x="3669179" y="2610661"/>
            <a:ext cx="1893848" cy="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855" name="Google Shape;1855;p99"/>
          <p:cNvSpPr txBox="1"/>
          <p:nvPr/>
        </p:nvSpPr>
        <p:spPr>
          <a:xfrm flipH="1" rot="-1972423">
            <a:off x="3984194" y="2576737"/>
            <a:ext cx="1454155" cy="3322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12.1 cm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grpSp>
        <p:nvGrpSpPr>
          <p:cNvPr id="1856" name="Google Shape;1856;p99"/>
          <p:cNvGrpSpPr/>
          <p:nvPr/>
        </p:nvGrpSpPr>
        <p:grpSpPr>
          <a:xfrm rot="9900040">
            <a:off x="5796923" y="1585338"/>
            <a:ext cx="2863243" cy="1096049"/>
            <a:chOff x="6025245" y="1737804"/>
            <a:chExt cx="2863329" cy="1096082"/>
          </a:xfrm>
        </p:grpSpPr>
        <p:sp>
          <p:nvSpPr>
            <p:cNvPr id="1857" name="Google Shape;1857;p99"/>
            <p:cNvSpPr/>
            <p:nvPr/>
          </p:nvSpPr>
          <p:spPr>
            <a:xfrm flipH="1">
              <a:off x="7887896" y="2238110"/>
              <a:ext cx="176400" cy="176400"/>
            </a:xfrm>
            <a:prstGeom prst="rect">
              <a:avLst/>
            </a:prstGeom>
            <a:noFill/>
            <a:ln cap="flat" cmpd="sng" w="19050">
              <a:solidFill>
                <a:srgbClr val="2563E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58" name="Google Shape;1858;p99"/>
            <p:cNvSpPr/>
            <p:nvPr/>
          </p:nvSpPr>
          <p:spPr>
            <a:xfrm flipH="1">
              <a:off x="6040490" y="1759204"/>
              <a:ext cx="2023800" cy="651000"/>
            </a:xfrm>
            <a:prstGeom prst="rtTriangle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859" name="Google Shape;1859;p99"/>
            <p:cNvCxnSpPr/>
            <p:nvPr/>
          </p:nvCxnSpPr>
          <p:spPr>
            <a:xfrm rot="506">
              <a:off x="6025245" y="2508218"/>
              <a:ext cx="20367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860" name="Google Shape;1860;p99"/>
            <p:cNvSpPr txBox="1"/>
            <p:nvPr/>
          </p:nvSpPr>
          <p:spPr>
            <a:xfrm rot="10800000">
              <a:off x="6344253" y="2529686"/>
              <a:ext cx="1383900" cy="30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800">
                  <a:latin typeface="Lexend"/>
                  <a:ea typeface="Lexend"/>
                  <a:cs typeface="Lexend"/>
                  <a:sym typeface="Lexend"/>
                </a:rPr>
                <a:t>13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861" name="Google Shape;1861;p99"/>
            <p:cNvCxnSpPr/>
            <p:nvPr/>
          </p:nvCxnSpPr>
          <p:spPr>
            <a:xfrm rot="-5284597">
              <a:off x="7806294" y="2099604"/>
              <a:ext cx="724008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862" name="Google Shape;1862;p99"/>
            <p:cNvSpPr txBox="1"/>
            <p:nvPr/>
          </p:nvSpPr>
          <p:spPr>
            <a:xfrm rot="10755909">
              <a:off x="8208596" y="2048497"/>
              <a:ext cx="678356" cy="990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800">
                  <a:latin typeface="Lexend"/>
                  <a:ea typeface="Lexend"/>
                  <a:cs typeface="Lexend"/>
                  <a:sym typeface="Lexend"/>
                </a:rPr>
                <a:t>2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863" name="Google Shape;1863;p99"/>
          <p:cNvSpPr txBox="1"/>
          <p:nvPr/>
        </p:nvSpPr>
        <p:spPr>
          <a:xfrm flipH="1">
            <a:off x="332300" y="1508025"/>
            <a:ext cx="399000" cy="3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a)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64" name="Google Shape;1864;p99"/>
          <p:cNvSpPr txBox="1"/>
          <p:nvPr/>
        </p:nvSpPr>
        <p:spPr>
          <a:xfrm flipH="1">
            <a:off x="3648650" y="1369750"/>
            <a:ext cx="399000" cy="3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b)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65" name="Google Shape;1865;p99"/>
          <p:cNvSpPr txBox="1"/>
          <p:nvPr/>
        </p:nvSpPr>
        <p:spPr>
          <a:xfrm flipH="1">
            <a:off x="6179375" y="1627000"/>
            <a:ext cx="399000" cy="3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c)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866" name="Google Shape;1866;p99"/>
          <p:cNvGrpSpPr/>
          <p:nvPr/>
        </p:nvGrpSpPr>
        <p:grpSpPr>
          <a:xfrm>
            <a:off x="3820950" y="3392688"/>
            <a:ext cx="1451100" cy="340813"/>
            <a:chOff x="5520325" y="4486950"/>
            <a:chExt cx="1451100" cy="340813"/>
          </a:xfrm>
        </p:grpSpPr>
        <p:sp>
          <p:nvSpPr>
            <p:cNvPr id="1867" name="Google Shape;1867;p99"/>
            <p:cNvSpPr/>
            <p:nvPr/>
          </p:nvSpPr>
          <p:spPr>
            <a:xfrm>
              <a:off x="5520325" y="4486963"/>
              <a:ext cx="1451100" cy="340800"/>
            </a:xfrm>
            <a:prstGeom prst="roundRect">
              <a:avLst>
                <a:gd fmla="val 50000" name="adj"/>
              </a:avLst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latin typeface="Lexend"/>
                  <a:ea typeface="Lexend"/>
                  <a:cs typeface="Lexend"/>
                  <a:sym typeface="Lexend"/>
                </a:rPr>
                <a:t>146 cm²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68" name="Google Shape;1868;p99"/>
            <p:cNvSpPr/>
            <p:nvPr/>
          </p:nvSpPr>
          <p:spPr>
            <a:xfrm>
              <a:off x="5520325" y="4486950"/>
              <a:ext cx="340800" cy="340800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869" name="Google Shape;1869;p99"/>
          <p:cNvGrpSpPr/>
          <p:nvPr/>
        </p:nvGrpSpPr>
        <p:grpSpPr>
          <a:xfrm>
            <a:off x="6904914" y="3392700"/>
            <a:ext cx="1398542" cy="340800"/>
            <a:chOff x="5520325" y="4486950"/>
            <a:chExt cx="1182000" cy="340800"/>
          </a:xfrm>
        </p:grpSpPr>
        <p:sp>
          <p:nvSpPr>
            <p:cNvPr id="1870" name="Google Shape;1870;p99"/>
            <p:cNvSpPr/>
            <p:nvPr/>
          </p:nvSpPr>
          <p:spPr>
            <a:xfrm>
              <a:off x="5520325" y="4486950"/>
              <a:ext cx="1182000" cy="340800"/>
            </a:xfrm>
            <a:prstGeom prst="roundRect">
              <a:avLst>
                <a:gd fmla="val 50000" name="adj"/>
              </a:avLst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latin typeface="Lexend"/>
                  <a:ea typeface="Lexend"/>
                  <a:cs typeface="Lexend"/>
                  <a:sym typeface="Lexend"/>
                </a:rPr>
                <a:t>173 cm²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71" name="Google Shape;1871;p99"/>
            <p:cNvSpPr/>
            <p:nvPr/>
          </p:nvSpPr>
          <p:spPr>
            <a:xfrm>
              <a:off x="5520333" y="4486950"/>
              <a:ext cx="289800" cy="340800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e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872" name="Google Shape;1872;p99"/>
          <p:cNvGrpSpPr/>
          <p:nvPr/>
        </p:nvGrpSpPr>
        <p:grpSpPr>
          <a:xfrm>
            <a:off x="1061801" y="3392700"/>
            <a:ext cx="1451150" cy="340800"/>
            <a:chOff x="5520318" y="4486950"/>
            <a:chExt cx="1182007" cy="340800"/>
          </a:xfrm>
        </p:grpSpPr>
        <p:sp>
          <p:nvSpPr>
            <p:cNvPr id="1873" name="Google Shape;1873;p99"/>
            <p:cNvSpPr/>
            <p:nvPr/>
          </p:nvSpPr>
          <p:spPr>
            <a:xfrm>
              <a:off x="5520325" y="4486950"/>
              <a:ext cx="1182000" cy="340800"/>
            </a:xfrm>
            <a:prstGeom prst="roundRect">
              <a:avLst>
                <a:gd fmla="val 50000" name="adj"/>
              </a:avLst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latin typeface="Lexend"/>
                  <a:ea typeface="Lexend"/>
                  <a:cs typeface="Lexend"/>
                  <a:sym typeface="Lexend"/>
                </a:rPr>
                <a:t>149 cm²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74" name="Google Shape;1874;p99"/>
            <p:cNvSpPr/>
            <p:nvPr/>
          </p:nvSpPr>
          <p:spPr>
            <a:xfrm>
              <a:off x="5520318" y="4486950"/>
              <a:ext cx="294300" cy="340800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f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875" name="Google Shape;1875;p99"/>
          <p:cNvGrpSpPr/>
          <p:nvPr/>
        </p:nvGrpSpPr>
        <p:grpSpPr>
          <a:xfrm>
            <a:off x="1061451" y="3995125"/>
            <a:ext cx="1402212" cy="340802"/>
            <a:chOff x="5520321" y="4486960"/>
            <a:chExt cx="1182004" cy="340802"/>
          </a:xfrm>
        </p:grpSpPr>
        <p:sp>
          <p:nvSpPr>
            <p:cNvPr id="1876" name="Google Shape;1876;p99"/>
            <p:cNvSpPr/>
            <p:nvPr/>
          </p:nvSpPr>
          <p:spPr>
            <a:xfrm>
              <a:off x="5520325" y="4486963"/>
              <a:ext cx="1182000" cy="340800"/>
            </a:xfrm>
            <a:prstGeom prst="roundRect">
              <a:avLst>
                <a:gd fmla="val 50000" name="adj"/>
              </a:avLst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latin typeface="Lexend"/>
                  <a:ea typeface="Lexend"/>
                  <a:cs typeface="Lexend"/>
                  <a:sym typeface="Lexend"/>
                </a:rPr>
                <a:t>12.2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77" name="Google Shape;1877;p99"/>
            <p:cNvSpPr/>
            <p:nvPr/>
          </p:nvSpPr>
          <p:spPr>
            <a:xfrm>
              <a:off x="5520321" y="4486960"/>
              <a:ext cx="297600" cy="340800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g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878" name="Google Shape;1878;p99"/>
          <p:cNvGrpSpPr/>
          <p:nvPr/>
        </p:nvGrpSpPr>
        <p:grpSpPr>
          <a:xfrm>
            <a:off x="6905201" y="3979550"/>
            <a:ext cx="1398548" cy="340802"/>
            <a:chOff x="5520320" y="4486960"/>
            <a:chExt cx="1182005" cy="340802"/>
          </a:xfrm>
        </p:grpSpPr>
        <p:sp>
          <p:nvSpPr>
            <p:cNvPr id="1879" name="Google Shape;1879;p99"/>
            <p:cNvSpPr/>
            <p:nvPr/>
          </p:nvSpPr>
          <p:spPr>
            <a:xfrm>
              <a:off x="5520325" y="4486963"/>
              <a:ext cx="1182000" cy="340800"/>
            </a:xfrm>
            <a:prstGeom prst="roundRect">
              <a:avLst>
                <a:gd fmla="val 50000" name="adj"/>
              </a:avLst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latin typeface="Lexend"/>
                  <a:ea typeface="Lexend"/>
                  <a:cs typeface="Lexend"/>
                  <a:sym typeface="Lexend"/>
                </a:rPr>
                <a:t>13.2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80" name="Google Shape;1880;p99"/>
            <p:cNvSpPr/>
            <p:nvPr/>
          </p:nvSpPr>
          <p:spPr>
            <a:xfrm>
              <a:off x="5520320" y="4486960"/>
              <a:ext cx="296700" cy="340800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h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881" name="Google Shape;1881;p99"/>
          <p:cNvGrpSpPr/>
          <p:nvPr/>
        </p:nvGrpSpPr>
        <p:grpSpPr>
          <a:xfrm>
            <a:off x="3821075" y="3979725"/>
            <a:ext cx="1398548" cy="340802"/>
            <a:chOff x="5520320" y="4486960"/>
            <a:chExt cx="1182005" cy="340802"/>
          </a:xfrm>
        </p:grpSpPr>
        <p:sp>
          <p:nvSpPr>
            <p:cNvPr id="1882" name="Google Shape;1882;p99"/>
            <p:cNvSpPr/>
            <p:nvPr/>
          </p:nvSpPr>
          <p:spPr>
            <a:xfrm>
              <a:off x="5520325" y="4486963"/>
              <a:ext cx="1182000" cy="340800"/>
            </a:xfrm>
            <a:prstGeom prst="roundRect">
              <a:avLst>
                <a:gd fmla="val 50000" name="adj"/>
              </a:avLst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latin typeface="Lexend"/>
                  <a:ea typeface="Lexend"/>
                  <a:cs typeface="Lexend"/>
                  <a:sym typeface="Lexend"/>
                </a:rPr>
                <a:t>12.1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83" name="Google Shape;1883;p99"/>
            <p:cNvSpPr/>
            <p:nvPr/>
          </p:nvSpPr>
          <p:spPr>
            <a:xfrm>
              <a:off x="5520320" y="4486960"/>
              <a:ext cx="305100" cy="340800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i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7" name="Shape 1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8" name="Google Shape;1888;p10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Aragtida Baytagooras (Pythagoras’ theorem) si loo helo hypotenuse-ka</a:t>
            </a:r>
            <a:endParaRPr/>
          </a:p>
        </p:txBody>
      </p:sp>
      <p:sp>
        <p:nvSpPr>
          <p:cNvPr id="1889" name="Google Shape;1889;p100"/>
          <p:cNvSpPr txBox="1"/>
          <p:nvPr/>
        </p:nvSpPr>
        <p:spPr>
          <a:xfrm flipH="1">
            <a:off x="323975" y="705900"/>
            <a:ext cx="2005800" cy="3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4) Saddex-xagalladan oo dhan waxay leeyihiin laba dherer oo isku darkoodu yahay 64 cm.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Laga bilaabo kan ugu gaaban, dhig hypotenuse-yada saddex-xagallada sida dhererka u kala horreeyaan.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90" name="Google Shape;1890;p100"/>
          <p:cNvSpPr/>
          <p:nvPr/>
        </p:nvSpPr>
        <p:spPr>
          <a:xfrm>
            <a:off x="3450359" y="4040275"/>
            <a:ext cx="304200" cy="304200"/>
          </a:xfrm>
          <a:prstGeom prst="rect">
            <a:avLst/>
          </a:prstGeom>
          <a:solidFill>
            <a:srgbClr val="EBEDFE"/>
          </a:solidFill>
          <a:ln cap="flat" cmpd="sng" w="1905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91" name="Google Shape;1891;p100"/>
          <p:cNvSpPr/>
          <p:nvPr/>
        </p:nvSpPr>
        <p:spPr>
          <a:xfrm>
            <a:off x="3450347" y="3270850"/>
            <a:ext cx="1655100" cy="1072800"/>
          </a:xfrm>
          <a:prstGeom prst="rtTriangle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92" name="Google Shape;1892;p100"/>
          <p:cNvSpPr/>
          <p:nvPr/>
        </p:nvSpPr>
        <p:spPr>
          <a:xfrm>
            <a:off x="3542977" y="2054100"/>
            <a:ext cx="304200" cy="304200"/>
          </a:xfrm>
          <a:prstGeom prst="rect">
            <a:avLst/>
          </a:prstGeom>
          <a:solidFill>
            <a:srgbClr val="EBEDFE"/>
          </a:solidFill>
          <a:ln cap="flat" cmpd="sng" w="1905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93" name="Google Shape;1893;p100"/>
          <p:cNvSpPr/>
          <p:nvPr/>
        </p:nvSpPr>
        <p:spPr>
          <a:xfrm>
            <a:off x="3542977" y="925975"/>
            <a:ext cx="1432800" cy="1431300"/>
          </a:xfrm>
          <a:prstGeom prst="rtTriangle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894" name="Google Shape;1894;p100"/>
          <p:cNvCxnSpPr/>
          <p:nvPr/>
        </p:nvCxnSpPr>
        <p:spPr>
          <a:xfrm>
            <a:off x="3390577" y="925975"/>
            <a:ext cx="0" cy="1431300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895" name="Google Shape;1895;p100"/>
          <p:cNvCxnSpPr/>
          <p:nvPr/>
        </p:nvCxnSpPr>
        <p:spPr>
          <a:xfrm>
            <a:off x="3542977" y="2509675"/>
            <a:ext cx="1432800" cy="0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896" name="Google Shape;1896;p100"/>
          <p:cNvCxnSpPr/>
          <p:nvPr/>
        </p:nvCxnSpPr>
        <p:spPr>
          <a:xfrm>
            <a:off x="3695377" y="773575"/>
            <a:ext cx="1432800" cy="1431300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897" name="Google Shape;1897;p100"/>
          <p:cNvSpPr txBox="1"/>
          <p:nvPr/>
        </p:nvSpPr>
        <p:spPr>
          <a:xfrm flipH="1">
            <a:off x="2615352" y="1489525"/>
            <a:ext cx="784800" cy="30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32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98" name="Google Shape;1898;p100"/>
          <p:cNvSpPr txBox="1"/>
          <p:nvPr/>
        </p:nvSpPr>
        <p:spPr>
          <a:xfrm flipH="1">
            <a:off x="3866977" y="2509675"/>
            <a:ext cx="784800" cy="30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32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99" name="Google Shape;1899;p100"/>
          <p:cNvSpPr txBox="1"/>
          <p:nvPr/>
        </p:nvSpPr>
        <p:spPr>
          <a:xfrm flipH="1" rot="2700000">
            <a:off x="3611997" y="1178070"/>
            <a:ext cx="1821790" cy="304197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hypotenuse w</a:t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i="1" sz="2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00" name="Google Shape;1900;p100"/>
          <p:cNvSpPr txBox="1"/>
          <p:nvPr/>
        </p:nvSpPr>
        <p:spPr>
          <a:xfrm flipH="1">
            <a:off x="2524834" y="3655140"/>
            <a:ext cx="784800" cy="30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28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01" name="Google Shape;1901;p100"/>
          <p:cNvSpPr txBox="1"/>
          <p:nvPr/>
        </p:nvSpPr>
        <p:spPr>
          <a:xfrm flipH="1">
            <a:off x="3885484" y="4493648"/>
            <a:ext cx="784800" cy="30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36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02" name="Google Shape;1902;p100"/>
          <p:cNvSpPr txBox="1"/>
          <p:nvPr/>
        </p:nvSpPr>
        <p:spPr>
          <a:xfrm rot="1974147">
            <a:off x="3549616" y="3336903"/>
            <a:ext cx="1821946" cy="30414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hypotenuse x</a:t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i="1" sz="2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03" name="Google Shape;1903;p100"/>
          <p:cNvSpPr txBox="1"/>
          <p:nvPr/>
        </p:nvSpPr>
        <p:spPr>
          <a:xfrm flipH="1">
            <a:off x="5051813" y="619800"/>
            <a:ext cx="304200" cy="3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04" name="Google Shape;1904;p100"/>
          <p:cNvSpPr txBox="1"/>
          <p:nvPr/>
        </p:nvSpPr>
        <p:spPr>
          <a:xfrm flipH="1">
            <a:off x="5051978" y="2849685"/>
            <a:ext cx="303900" cy="30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905" name="Google Shape;1905;p100"/>
          <p:cNvCxnSpPr/>
          <p:nvPr/>
        </p:nvCxnSpPr>
        <p:spPr>
          <a:xfrm rot="10800000">
            <a:off x="2721326" y="2849680"/>
            <a:ext cx="6101400" cy="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06" name="Google Shape;1906;p100"/>
          <p:cNvSpPr txBox="1"/>
          <p:nvPr/>
        </p:nvSpPr>
        <p:spPr>
          <a:xfrm flipH="1">
            <a:off x="5645700" y="1337125"/>
            <a:ext cx="3174300" cy="3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hypotenuse w = 45.25 cm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907" name="Google Shape;1907;p100"/>
          <p:cNvSpPr txBox="1"/>
          <p:nvPr/>
        </p:nvSpPr>
        <p:spPr>
          <a:xfrm flipH="1">
            <a:off x="5645700" y="3570125"/>
            <a:ext cx="3174300" cy="3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hypotenuse x = 45.61 cm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1908" name="Google Shape;1908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53350" y="3120368"/>
            <a:ext cx="1927200" cy="1448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2" name="Shape 1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3" name="Google Shape;1913;p101"/>
          <p:cNvSpPr/>
          <p:nvPr/>
        </p:nvSpPr>
        <p:spPr>
          <a:xfrm rot="10766065">
            <a:off x="7583422" y="1200364"/>
            <a:ext cx="303915" cy="303915"/>
          </a:xfrm>
          <a:prstGeom prst="rect">
            <a:avLst/>
          </a:prstGeom>
          <a:solidFill>
            <a:srgbClr val="EBEDFE"/>
          </a:solidFill>
          <a:ln cap="flat" cmpd="sng" w="1905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14" name="Google Shape;1914;p10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Aragtida Baytagooras (Pythagoras’ theorem) si loo helo hypotenuse-ka</a:t>
            </a:r>
            <a:endParaRPr/>
          </a:p>
        </p:txBody>
      </p:sp>
      <p:sp>
        <p:nvSpPr>
          <p:cNvPr id="1915" name="Google Shape;1915;p101"/>
          <p:cNvSpPr txBox="1"/>
          <p:nvPr/>
        </p:nvSpPr>
        <p:spPr>
          <a:xfrm flipH="1">
            <a:off x="323975" y="705900"/>
            <a:ext cx="2005800" cy="3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4) Saddex-xagalladan kasta, wadarta dhererka labada dhinac ee gaaban waa isku mid, 64 cm mid kasta.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Laga bilaabo kan ugu gaaban, dhig hypotenuse-yada sida dhererka u kala horreeyaan.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16" name="Google Shape;1916;p101"/>
          <p:cNvSpPr/>
          <p:nvPr/>
        </p:nvSpPr>
        <p:spPr>
          <a:xfrm rot="10766682">
            <a:off x="5970751" y="1208952"/>
            <a:ext cx="1919190" cy="833139"/>
          </a:xfrm>
          <a:prstGeom prst="rtTriangle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917" name="Google Shape;1917;p101"/>
          <p:cNvCxnSpPr/>
          <p:nvPr/>
        </p:nvCxnSpPr>
        <p:spPr>
          <a:xfrm rot="10800000">
            <a:off x="7997654" y="1198614"/>
            <a:ext cx="0" cy="833139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918" name="Google Shape;1918;p101"/>
          <p:cNvCxnSpPr/>
          <p:nvPr/>
        </p:nvCxnSpPr>
        <p:spPr>
          <a:xfrm rot="10766682">
            <a:off x="5965737" y="1100952"/>
            <a:ext cx="1919190" cy="0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919" name="Google Shape;1919;p101"/>
          <p:cNvCxnSpPr/>
          <p:nvPr/>
        </p:nvCxnSpPr>
        <p:spPr>
          <a:xfrm rot="10766682">
            <a:off x="5971789" y="1316710"/>
            <a:ext cx="1919190" cy="833139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920" name="Google Shape;1920;p101"/>
          <p:cNvSpPr/>
          <p:nvPr/>
        </p:nvSpPr>
        <p:spPr>
          <a:xfrm rot="-2561032">
            <a:off x="6421541" y="4307291"/>
            <a:ext cx="304446" cy="304446"/>
          </a:xfrm>
          <a:prstGeom prst="rect">
            <a:avLst/>
          </a:prstGeom>
          <a:solidFill>
            <a:srgbClr val="EBEDFE"/>
          </a:solidFill>
          <a:ln cap="flat" cmpd="sng" w="1905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21" name="Google Shape;1921;p101"/>
          <p:cNvSpPr/>
          <p:nvPr/>
        </p:nvSpPr>
        <p:spPr>
          <a:xfrm rot="-2563603">
            <a:off x="6029054" y="3304880"/>
            <a:ext cx="2524236" cy="590612"/>
          </a:xfrm>
          <a:prstGeom prst="rtTriangle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922" name="Google Shape;1922;p101"/>
          <p:cNvCxnSpPr/>
          <p:nvPr/>
        </p:nvCxnSpPr>
        <p:spPr>
          <a:xfrm flipH="1" rot="-5594552">
            <a:off x="6064349" y="4349131"/>
            <a:ext cx="456130" cy="375904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923" name="Google Shape;1923;p101"/>
          <p:cNvCxnSpPr/>
          <p:nvPr/>
        </p:nvCxnSpPr>
        <p:spPr>
          <a:xfrm rot="-5594213">
            <a:off x="6769789" y="2914972"/>
            <a:ext cx="1604560" cy="1948330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924" name="Google Shape;1924;p101"/>
          <p:cNvCxnSpPr/>
          <p:nvPr/>
        </p:nvCxnSpPr>
        <p:spPr>
          <a:xfrm rot="-5594923">
            <a:off x="6636552" y="2366620"/>
            <a:ext cx="1148746" cy="2324217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925" name="Google Shape;1925;p101"/>
          <p:cNvSpPr txBox="1"/>
          <p:nvPr/>
        </p:nvSpPr>
        <p:spPr>
          <a:xfrm flipH="1">
            <a:off x="6538965" y="773575"/>
            <a:ext cx="784800" cy="30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43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26" name="Google Shape;1926;p101"/>
          <p:cNvSpPr txBox="1"/>
          <p:nvPr/>
        </p:nvSpPr>
        <p:spPr>
          <a:xfrm flipH="1">
            <a:off x="7993598" y="1463075"/>
            <a:ext cx="784800" cy="30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21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27" name="Google Shape;1927;p101"/>
          <p:cNvSpPr txBox="1"/>
          <p:nvPr/>
        </p:nvSpPr>
        <p:spPr>
          <a:xfrm rot="1347088">
            <a:off x="5972646" y="1707502"/>
            <a:ext cx="1821677" cy="3041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jibaabka (hypotenuse) y</a:t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i="1" sz="2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28" name="Google Shape;1928;p101"/>
          <p:cNvSpPr txBox="1"/>
          <p:nvPr/>
        </p:nvSpPr>
        <p:spPr>
          <a:xfrm flipH="1" rot="-1782587">
            <a:off x="6144374" y="3233732"/>
            <a:ext cx="1822009" cy="3040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jibaabka (hypotenuse) z</a:t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i="1" sz="2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29" name="Google Shape;1929;p101"/>
          <p:cNvSpPr txBox="1"/>
          <p:nvPr/>
        </p:nvSpPr>
        <p:spPr>
          <a:xfrm flipH="1">
            <a:off x="5460500" y="619800"/>
            <a:ext cx="304200" cy="3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30" name="Google Shape;1930;p101"/>
          <p:cNvSpPr txBox="1"/>
          <p:nvPr/>
        </p:nvSpPr>
        <p:spPr>
          <a:xfrm flipH="1">
            <a:off x="5460500" y="2849675"/>
            <a:ext cx="304200" cy="3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d)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931" name="Google Shape;1931;p101"/>
          <p:cNvCxnSpPr/>
          <p:nvPr/>
        </p:nvCxnSpPr>
        <p:spPr>
          <a:xfrm rot="10800000">
            <a:off x="2721326" y="2849680"/>
            <a:ext cx="6101400" cy="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32" name="Google Shape;1932;p101"/>
          <p:cNvSpPr txBox="1"/>
          <p:nvPr/>
        </p:nvSpPr>
        <p:spPr>
          <a:xfrm flipH="1">
            <a:off x="5542463" y="4438165"/>
            <a:ext cx="784800" cy="30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10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33" name="Google Shape;1933;p101"/>
          <p:cNvSpPr txBox="1"/>
          <p:nvPr/>
        </p:nvSpPr>
        <p:spPr>
          <a:xfrm flipH="1">
            <a:off x="7452860" y="3969275"/>
            <a:ext cx="784800" cy="30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54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34" name="Google Shape;1934;p101"/>
          <p:cNvSpPr txBox="1"/>
          <p:nvPr/>
        </p:nvSpPr>
        <p:spPr>
          <a:xfrm flipH="1">
            <a:off x="2750100" y="1337125"/>
            <a:ext cx="3174300" cy="3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jibaabka (hypotenuse) y = 47.85 cm</a:t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935" name="Google Shape;1935;p101"/>
          <p:cNvSpPr txBox="1"/>
          <p:nvPr/>
        </p:nvSpPr>
        <p:spPr>
          <a:xfrm flipH="1">
            <a:off x="2750100" y="3570125"/>
            <a:ext cx="3174300" cy="3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jibaabka (hypotenuse) z = 54.92 cm</a:t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9" name="Shape 19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0" name="Google Shape;1940;p10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Aragtida Pythagoras (Pythagoras’ theorem) si loo helo jibaabka (hypotenuse)</a:t>
            </a:r>
            <a:endParaRPr/>
          </a:p>
        </p:txBody>
      </p:sp>
      <p:sp>
        <p:nvSpPr>
          <p:cNvPr id="1941" name="Google Shape;1941;p102"/>
          <p:cNvSpPr txBox="1"/>
          <p:nvPr/>
        </p:nvSpPr>
        <p:spPr>
          <a:xfrm flipH="1">
            <a:off x="323975" y="705900"/>
            <a:ext cx="2005800" cy="3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4) Saddexagal kasta, wadarta dhererka labada dhinac ee gaagaaban waa isku mid, 64 cm midkiiba.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Laga bilaabo kan ugu gaaban, dhig jibaabyada (hypotenuses) sida dhererka u kala horreeyaan.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42" name="Google Shape;1942;p102"/>
          <p:cNvSpPr txBox="1"/>
          <p:nvPr/>
        </p:nvSpPr>
        <p:spPr>
          <a:xfrm flipH="1">
            <a:off x="3497100" y="705900"/>
            <a:ext cx="5322900" cy="3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Sida saxda ah ee loo kala horreeyay waa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>
                <a:latin typeface="Lexend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 → 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x → y → z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>
                <a:latin typeface="Lexend"/>
              </a:rPr>
              <a:t/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Marka farqiga u dhexeeya labada dhinac ee gaagaaban uu weynaado, jibaabka (hypotenuse) ayaa weynaada.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6" name="Shape 1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7" name="Google Shape;1947;p103"/>
          <p:cNvSpPr txBox="1"/>
          <p:nvPr/>
        </p:nvSpPr>
        <p:spPr>
          <a:xfrm flipH="1">
            <a:off x="324125" y="705900"/>
            <a:ext cx="8381400" cy="3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Bedka laba labagoodle (squares) oo dhinacyadoodu yihiin labada dhinac ee gaagaaban ee saddexagal qumman (right-angled triangle) waxay u dhigmaan bedka labagoodle (square) ee jibaabka (hypotenuse) isla saddexagalka.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Qaacidada aragtida Pythagoras (Pythagoras’ theorem formula) (oo badanaa loo arko a² + b² = c², halka c uu yahay dhererka jibaabka (hypotenuse)) waxaa loo isticmaali karaa in lagu xisaabiyo dhererka jibaabka (hypotenuse) ee saddexagal qumman (right-angled triangle), marka la eego labada dherer ee gaagaaban.</a:t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i="1"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i="1"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i="1"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Waxaa jira habab wax ku ool ah oo lagu xisaabiyo jibaabka (hypotenuse) ee saddexagal qumman (right-angled triangle) iyadoo la adeegsanayo aragtida Pythagoras (Pythagoras’ theorem) kalkuleytar.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48" name="Google Shape;1948;p103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Dhererka jibaabka (hypotenuse)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ak theme - September 2023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