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1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2dbb293fc7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2dbb293fc7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2dbb4b6502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2dbb4b6502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2dbb4b65025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2dbb4b65025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2dbb4b65025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2dbb4b65025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2dc2050a9e8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2dc2050a9e8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g2dbb4b65025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7" name="Google Shape;927;g2dbb4b65025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g2dc2050a9e8_0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0" name="Google Shape;940;g2dc2050a9e8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2dbb4b65025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2" name="Google Shape;952;g2dbb4b65025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2dbb4b65025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" name="Google Shape;964;g2dbb4b65025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2dc2050a9e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2dc2050a9e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2dc2050a9e8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1" name="Google Shape;991;g2dc2050a9e8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2dc2050a9e8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Google Shape;1003;g2dc2050a9e8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2dc2050a9e8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5" name="Google Shape;1015;g2dc2050a9e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g2dc2050a9e8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8" name="Google Shape;1028;g2dc2050a9e8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g2dbb4b65025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6" name="Google Shape;1046;g2dbb4b65025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5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g2de695032b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7" name="Google Shape;1057;g2de695032b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g2dbb4b65025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7" name="Google Shape;1067;g2dbb4b65025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g2dbb4b65025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3" name="Google Shape;1083;g2dbb4b65025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2dbb4b65025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2dbb4b65025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2dbb4b65025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g2dbb4b65025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2dbb4b65025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2dbb4b65025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2dbb4b65025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2dbb4b65025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g2de695032b6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6" name="Google Shape;1126;g2de695032b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g2dbb4b65025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6" name="Google Shape;1136;g2dbb4b65025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g2dbb4b65025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4" name="Google Shape;1154;g2dbb4b65025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g2dbb4b65025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6" name="Google Shape;1176;g2dbb4b65025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g2dbb4b65025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5" name="Google Shape;1185;g2dbb4b65025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7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g2dbb4b65025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" name="Google Shape;1199;g2dbb4b65025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9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g2dd6a58f4c5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1" name="Google Shape;1211;g2dd6a58f4c5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g2dd6a58f4c5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0" name="Google Shape;1240;g2dd6a58f4c5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g2dbb4b65025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3" name="Google Shape;1253;g2dbb4b65025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9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g2dd6a58f4c5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1" name="Google Shape;1261;g2dd6a58f4c5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2dd6a58f4c5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2dd6a58f4c5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g2dd6a58f4c5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8" name="Google Shape;1278;g2dd6a58f4c5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7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g2dd6a58f4c5_0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9" name="Google Shape;1289;g2dd6a58f4c5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g2dd6a58f4c5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4" name="Google Shape;1304;g2dd6a58f4c5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0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g2dd6a58f4c5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2" name="Google Shape;1322;g2dd6a58f4c5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0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g2dd6a58f4c5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2" name="Google Shape;1332;g2dd6a58f4c5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0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Google Shape;1341;g2dbb4b65025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2" name="Google Shape;1342;g2dbb4b65025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0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g2dbb4b65025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2" name="Google Shape;1352;g2dbb4b65025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9" name="Google Shape;1359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0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8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9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2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12.png"/><Relationship Id="rId5" Type="http://schemas.openxmlformats.org/officeDocument/2006/relationships/image" Target="../media/image17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3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15.png"/><Relationship Id="rId5" Type="http://schemas.openxmlformats.org/officeDocument/2006/relationships/image" Target="../media/image21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7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7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4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25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0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30.png"/><Relationship Id="rId4" Type="http://schemas.openxmlformats.org/officeDocument/2006/relationships/image" Target="../media/image35.png"/><Relationship Id="rId5" Type="http://schemas.openxmlformats.org/officeDocument/2006/relationships/image" Target="../media/image38.png"/><Relationship Id="rId6" Type="http://schemas.openxmlformats.org/officeDocument/2006/relationships/image" Target="../media/image31.png"/><Relationship Id="rId7" Type="http://schemas.openxmlformats.org/officeDocument/2006/relationships/image" Target="../media/image33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4.png"/><Relationship Id="rId4" Type="http://schemas.openxmlformats.org/officeDocument/2006/relationships/image" Target="../media/image89.png"/><Relationship Id="rId5" Type="http://schemas.openxmlformats.org/officeDocument/2006/relationships/image" Target="../media/image41.png"/><Relationship Id="rId6" Type="http://schemas.openxmlformats.org/officeDocument/2006/relationships/image" Target="../media/image40.png"/><Relationship Id="rId7" Type="http://schemas.openxmlformats.org/officeDocument/2006/relationships/image" Target="../media/image32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89.png"/><Relationship Id="rId4" Type="http://schemas.openxmlformats.org/officeDocument/2006/relationships/image" Target="../media/image39.png"/><Relationship Id="rId5" Type="http://schemas.openxmlformats.org/officeDocument/2006/relationships/image" Target="../media/image34.png"/><Relationship Id="rId6" Type="http://schemas.openxmlformats.org/officeDocument/2006/relationships/image" Target="../media/image48.png"/><Relationship Id="rId7" Type="http://schemas.openxmlformats.org/officeDocument/2006/relationships/image" Target="../media/image41.png"/><Relationship Id="rId8" Type="http://schemas.openxmlformats.org/officeDocument/2006/relationships/image" Target="../media/image40.png"/><Relationship Id="rId9" Type="http://schemas.openxmlformats.org/officeDocument/2006/relationships/image" Target="../media/image32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89.png"/><Relationship Id="rId4" Type="http://schemas.openxmlformats.org/officeDocument/2006/relationships/image" Target="../media/image43.png"/><Relationship Id="rId5" Type="http://schemas.openxmlformats.org/officeDocument/2006/relationships/image" Target="../media/image39.png"/><Relationship Id="rId6" Type="http://schemas.openxmlformats.org/officeDocument/2006/relationships/image" Target="../media/image34.png"/><Relationship Id="rId7" Type="http://schemas.openxmlformats.org/officeDocument/2006/relationships/image" Target="../media/image48.png"/><Relationship Id="rId8" Type="http://schemas.openxmlformats.org/officeDocument/2006/relationships/image" Target="../media/image41.png"/><Relationship Id="rId9" Type="http://schemas.openxmlformats.org/officeDocument/2006/relationships/image" Target="../media/image40.png"/><Relationship Id="rId10" Type="http://schemas.openxmlformats.org/officeDocument/2006/relationships/image" Target="../media/image50.png"/><Relationship Id="rId11" Type="http://schemas.openxmlformats.org/officeDocument/2006/relationships/image" Target="../media/image32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47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7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47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6.png"/><Relationship Id="rId4" Type="http://schemas.openxmlformats.org/officeDocument/2006/relationships/image" Target="../media/image53.png"/><Relationship Id="rId5" Type="http://schemas.openxmlformats.org/officeDocument/2006/relationships/image" Target="../media/image56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2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2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2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3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3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7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7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7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7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60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0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0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60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" name="Google Shape;13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" name="Google Shape;14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" name="Google Shape;15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16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7" name="Google Shape;27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" name="Google Shape;32;p4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4" name="Google Shape;34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35" name="Google Shape;3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" name="Google Shape;40;p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2" name="Google Shape;42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3" name="Google Shape;43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4" name="Google Shape;44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Google Shape;45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6" name="Google Shape;46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" name="Google Shape;51;p6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3" name="Google Shape;53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54" name="Google Shape;54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5" name="Google Shape;55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7" name="Google Shape;5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" name="Google Shape;62;p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4" name="Google Shape;64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65" name="Google Shape;65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6" name="Google Shape;66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8" name="Google Shape;6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" name="Google Shape;7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" name="Google Shape;81;p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" name="Google Shape;83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4" name="Google Shape;84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5" name="Google Shape;85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7" name="Google Shape;87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0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5" name="Google Shape;95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" name="Google Shape;100;p1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2" name="Google Shape;102;p1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3" name="Google Shape;103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4" name="Google Shape;104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" name="Google Shape;106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12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13" name="Google Shape;113;p1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14" name="Google Shape;114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5" name="Google Shape;115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7" name="Google Shape;117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" name="Google Shape;122;p1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24" name="Google Shape;124;p1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25" name="Google Shape;125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" name="Google Shape;130;p14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2" name="Google Shape;132;p1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33" name="Google Shape;133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" name="Google Shape;138;p1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1" name="Google Shape;141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2" name="Google Shape;142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16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51" name="Google Shape;151;p1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52" name="Google Shape;152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3" name="Google Shape;153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5" name="Google Shape;155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1120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" name="Google Shape;160;p1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2" name="Google Shape;162;p1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3" name="Google Shape;163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4" name="Google Shape;164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6" name="Google Shape;16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6397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Relationships, sex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" name="Google Shape;171;p18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73" name="Google Shape;173;p1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74" name="Google Shape;174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5" name="Google Shape;175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7" name="Google Shape;17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84" name="Google Shape;184;p1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85" name="Google Shape;185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6" name="Google Shape;186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8" name="Google Shape;18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" name="Google Shape;192;p20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194" name="Google Shape;194;p2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95" name="Google Shape;195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7" name="Google Shape;197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9" name="Google Shape;199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2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06" name="Google Shape;206;p2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07" name="Google Shape;207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8" name="Google Shape;208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10" name="Google Shape;21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3" name="Google Shape;413;p39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4" name="Google Shape;414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5" name="Google Shape;415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6" name="Google Shape;416;p3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7" name="Google Shape;417;p3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8" name="Google Shape;418;p3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9" name="Google Shape;41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22" name="Google Shape;422;p3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23" name="Google Shape;423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5" name="Google Shape;425;p3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26" name="Google Shape;426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2" name="Google Shape;432;p4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5" name="Google Shape;435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36" name="Google Shape;43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8" name="Google Shape;438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9" name="Google Shape;439;p4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0" name="Google Shape;440;p4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1" name="Google Shape;441;p4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42" name="Google Shape;44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4" name="Google Shape;444;p4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45" name="Google Shape;44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7" name="Google Shape;44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6" name="Google Shape;456;p4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58" name="Google Shape;458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59" name="Google Shape;45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1" name="Google Shape;461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2" name="Google Shape;462;p4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3" name="Google Shape;463;p4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64" name="Google Shape;464;p4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65" name="Google Shape;46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4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68" name="Google Shape;46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70" name="Google Shape;47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9" name="Google Shape;479;p4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0" name="Google Shape;480;p4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1" name="Google Shape;481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82" name="Google Shape;48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4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88" name="Google Shape;488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4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91" name="Google Shape;491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93" name="Google Shape;49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6" name="Google Shape;496;p4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01" name="Google Shape;50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3" name="Google Shape;503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4" name="Google Shape;504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5" name="Google Shape;505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6" name="Google Shape;506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07" name="Google Shape;507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08" name="Google Shape;50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9" name="Google Shape;50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0" name="Google Shape;510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1" name="Google Shape;511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20" name="Google Shape;52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2" name="Google Shape;522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3" name="Google Shape;523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4" name="Google Shape;524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5" name="Google Shape;525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26" name="Google Shape;52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27" name="Google Shape;52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9" name="Google Shape;52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0" name="Google Shape;53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2" name="Google Shape;53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3" name="Google Shape;53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39" name="Google Shape;53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1" name="Google Shape;541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2" name="Google Shape;542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3" name="Google Shape;543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4" name="Google Shape;544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45" name="Google Shape;54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46" name="Google Shape;54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8" name="Google Shape;54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49" name="Google Shape;54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" name="Google Shape;55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1" name="Google Shape;55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52" name="Google Shape;55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3" name="Google Shape;55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58" name="Google Shape;55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0" name="Google Shape;560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1" name="Google Shape;561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2" name="Google Shape;562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3" name="Google Shape;563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64" name="Google Shape;564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65" name="Google Shape;565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7" name="Google Shape;567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68" name="Google Shape;568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0" name="Google Shape;570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71" name="Google Shape;571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2" name="Google Shape;572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77" name="Google Shape;57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0" name="Google Shape;580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1" name="Google Shape;581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2" name="Google Shape;582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3" name="Google Shape;583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84" name="Google Shape;584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85" name="Google Shape;585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7" name="Google Shape;587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88" name="Google Shape;588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0" name="Google Shape;590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91" name="Google Shape;591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2" name="Google Shape;592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3" name="Google Shape;593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94" name="Google Shape;594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0" name="Google Shape;60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2" name="Google Shape;602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3" name="Google Shape;603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4" name="Google Shape;604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5" name="Google Shape;605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6" name="Google Shape;606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07" name="Google Shape;607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08" name="Google Shape;608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0" name="Google Shape;610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11" name="Google Shape;611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3" name="Google Shape;613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14" name="Google Shape;614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5" name="Google Shape;615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6" name="Google Shape;616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17" name="Google Shape;61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8" name="Google Shape;61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23" name="Google Shape;62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5" name="Google Shape;625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26" name="Google Shape;626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7" name="Google Shape;627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8" name="Google Shape;628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9" name="Google Shape;629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30" name="Google Shape;63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31" name="Google Shape;63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3" name="Google Shape;63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34" name="Google Shape;63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5" name="Google Shape;63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6" name="Google Shape;63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37" name="Google Shape;63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8" name="Google Shape;63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9" name="Google Shape;63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40" name="Google Shape;64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1" name="Google Shape;64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46" name="Google Shape;64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9" name="Google Shape;649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0" name="Google Shape;650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1" name="Google Shape;651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2" name="Google Shape;652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53" name="Google Shape;653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54" name="Google Shape;654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5" name="Google Shape;655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6" name="Google Shape;656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57" name="Google Shape;657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8" name="Google Shape;658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9" name="Google Shape;659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60" name="Google Shape;660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1" name="Google Shape;661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2" name="Google Shape;662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63" name="Google Shape;663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69" name="Google Shape;66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1" name="Google Shape;671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2" name="Google Shape;672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3" name="Google Shape;673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4" name="Google Shape;674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75" name="Google Shape;675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1" name="Google Shape;681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88" name="Google Shape;688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0" name="Google Shape;690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1" name="Google Shape;691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2" name="Google Shape;692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3" name="Google Shape;693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4" name="Google Shape;694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0" name="Google Shape;700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07" name="Google Shape;70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0" name="Google Shape;710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1" name="Google Shape;711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2" name="Google Shape;712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3" name="Google Shape;713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4" name="Google Shape;714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5" name="Google Shape;715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6" name="Google Shape;716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7" name="Google Shape;717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9" name="Google Shape;719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20" name="Google Shape;720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1" name="Google Shape;721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9" name="Google Shape;729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0" name="Google Shape;730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1" name="Google Shape;731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32" name="Google Shape;732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3" name="Google Shape;733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4" name="Google Shape;734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5" name="Google Shape;735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6" name="Google Shape;736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7" name="Google Shape;737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8" name="Google Shape;738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9" name="Google Shape;739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5" name="Google Shape;74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7" name="Google Shape;747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2" name="Google Shape;75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4" name="Google Shape;754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9" name="Google Shape;75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1" name="Google Shape;761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66" name="Google Shape;76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73" name="Google Shape;77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76" name="Google Shape;776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1" name="Google Shape;781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84" name="Google Shape;784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92" name="Google Shape;792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7" name="Google Shape;797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8" name="Google Shape;79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0" name="Google Shape;800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805" name="Google Shape;80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08" name="Google Shape;808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3" name="Google Shape;813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4" name="Google Shape;81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16" name="Google Shape;81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2" name="Google Shape;82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24" name="Google Shape;824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9" name="Google Shape;829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0" name="Google Shape;83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5" name="Google Shape;835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7" name="Google Shape;837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1" name="Google Shape;841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3" name="Google Shape;843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3.png"/><Relationship Id="rId4" Type="http://schemas.openxmlformats.org/officeDocument/2006/relationships/image" Target="../media/image7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7.png"/><Relationship Id="rId4" Type="http://schemas.openxmlformats.org/officeDocument/2006/relationships/image" Target="../media/image6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8.jpg"/><Relationship Id="rId4" Type="http://schemas.openxmlformats.org/officeDocument/2006/relationships/image" Target="../media/image66.jpg"/><Relationship Id="rId5" Type="http://schemas.openxmlformats.org/officeDocument/2006/relationships/image" Target="../media/image69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8.jpg"/><Relationship Id="rId4" Type="http://schemas.openxmlformats.org/officeDocument/2006/relationships/image" Target="../media/image66.jpg"/><Relationship Id="rId5" Type="http://schemas.openxmlformats.org/officeDocument/2006/relationships/image" Target="../media/image69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8.jpg"/><Relationship Id="rId4" Type="http://schemas.openxmlformats.org/officeDocument/2006/relationships/image" Target="../media/image66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2.png"/><Relationship Id="rId4" Type="http://schemas.openxmlformats.org/officeDocument/2006/relationships/image" Target="../media/image6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1.png"/><Relationship Id="rId4" Type="http://schemas.openxmlformats.org/officeDocument/2006/relationships/image" Target="../media/image75.png"/><Relationship Id="rId5" Type="http://schemas.openxmlformats.org/officeDocument/2006/relationships/image" Target="../media/image73.png"/><Relationship Id="rId6" Type="http://schemas.openxmlformats.org/officeDocument/2006/relationships/image" Target="../media/image77.png"/><Relationship Id="rId7" Type="http://schemas.openxmlformats.org/officeDocument/2006/relationships/image" Target="../media/image1.png"/><Relationship Id="rId8" Type="http://schemas.openxmlformats.org/officeDocument/2006/relationships/image" Target="../media/image3.png"/><Relationship Id="rId9" Type="http://schemas.openxmlformats.org/officeDocument/2006/relationships/image" Target="../media/image37.png"/><Relationship Id="rId10" Type="http://schemas.openxmlformats.org/officeDocument/2006/relationships/image" Target="../media/image42.png"/><Relationship Id="rId11" Type="http://schemas.openxmlformats.org/officeDocument/2006/relationships/image" Target="../media/image44.png"/><Relationship Id="rId12" Type="http://schemas.openxmlformats.org/officeDocument/2006/relationships/image" Target="../media/image4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9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6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4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9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8.png"/><Relationship Id="rId4" Type="http://schemas.openxmlformats.org/officeDocument/2006/relationships/image" Target="../media/image80.png"/><Relationship Id="rId5" Type="http://schemas.openxmlformats.org/officeDocument/2006/relationships/image" Target="../media/image83.png"/><Relationship Id="rId6" Type="http://schemas.openxmlformats.org/officeDocument/2006/relationships/image" Target="../media/image81.png"/><Relationship Id="rId7" Type="http://schemas.openxmlformats.org/officeDocument/2006/relationships/image" Target="../media/image82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8.png"/><Relationship Id="rId4" Type="http://schemas.openxmlformats.org/officeDocument/2006/relationships/image" Target="../media/image80.png"/><Relationship Id="rId5" Type="http://schemas.openxmlformats.org/officeDocument/2006/relationships/image" Target="../media/image83.png"/><Relationship Id="rId6" Type="http://schemas.openxmlformats.org/officeDocument/2006/relationships/image" Target="../media/image81.png"/><Relationship Id="rId7" Type="http://schemas.openxmlformats.org/officeDocument/2006/relationships/image" Target="../media/image82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9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0.png"/><Relationship Id="rId4" Type="http://schemas.openxmlformats.org/officeDocument/2006/relationships/image" Target="../media/image83.png"/><Relationship Id="rId5" Type="http://schemas.openxmlformats.org/officeDocument/2006/relationships/image" Target="../media/image8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8.png"/><Relationship Id="rId4" Type="http://schemas.openxmlformats.org/officeDocument/2006/relationships/image" Target="../media/image82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8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5.png"/><Relationship Id="rId4" Type="http://schemas.openxmlformats.org/officeDocument/2006/relationships/image" Target="../media/image64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7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7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92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4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0.png"/><Relationship Id="rId4" Type="http://schemas.openxmlformats.org/officeDocument/2006/relationships/image" Target="../media/image84.png"/><Relationship Id="rId5" Type="http://schemas.openxmlformats.org/officeDocument/2006/relationships/image" Target="../media/image86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84.png"/><Relationship Id="rId4" Type="http://schemas.openxmlformats.org/officeDocument/2006/relationships/image" Target="../media/image86.png"/><Relationship Id="rId5" Type="http://schemas.openxmlformats.org/officeDocument/2006/relationships/image" Target="../media/image83.png"/><Relationship Id="rId6" Type="http://schemas.openxmlformats.org/officeDocument/2006/relationships/image" Target="../media/image81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82.png"/><Relationship Id="rId4" Type="http://schemas.openxmlformats.org/officeDocument/2006/relationships/image" Target="../media/image84.png"/><Relationship Id="rId5" Type="http://schemas.openxmlformats.org/officeDocument/2006/relationships/image" Target="../media/image86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4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82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7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Ciraad magnetic (Magnetic poles)</a:t>
            </a:r>
            <a:endParaRPr/>
          </a:p>
        </p:txBody>
      </p:sp>
      <p:sp>
        <p:nvSpPr>
          <p:cNvPr id="868" name="Google Shape;868;p73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Magnets iyo electromagnets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7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ilaha waxbarista ee aan ugu talagalnay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7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qeexi karaa sida magnets u soo jiitaan walxaha magnetic, iyo sidoo kale u soo jiitaan iyo u iska celiyaan magnets kale.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7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cirif magnetic oo raadsada woqooyi (north–seeking magnetic pole)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4" name="Google Shape;884;p76"/>
          <p:cNvSpPr txBox="1"/>
          <p:nvPr>
            <p:ph idx="2" type="subTitle"/>
          </p:nvPr>
        </p:nvSpPr>
        <p:spPr>
          <a:xfrm>
            <a:off x="2699325" y="810000"/>
            <a:ext cx="47598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dhamaadka magnet ee tilmaamaya woqooyi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5" name="Google Shape;885;p76"/>
          <p:cNvSpPr txBox="1"/>
          <p:nvPr>
            <p:ph idx="3" type="subTitle"/>
          </p:nvPr>
        </p:nvSpPr>
        <p:spPr>
          <a:xfrm>
            <a:off x="324000" y="2638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soo jiidasho (attract)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6" name="Google Shape;886;p76"/>
          <p:cNvSpPr txBox="1"/>
          <p:nvPr>
            <p:ph idx="4" type="subTitle"/>
          </p:nvPr>
        </p:nvSpPr>
        <p:spPr>
          <a:xfrm>
            <a:off x="2699325" y="2638800"/>
            <a:ext cx="47598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xoog (force) ka dhiga walxaha inay isu soo dhaqaaqaan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7" name="Google Shape;887;p7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iska celin (repel)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8" name="Google Shape;888;p76"/>
          <p:cNvSpPr txBox="1"/>
          <p:nvPr>
            <p:ph idx="6" type="subTitle"/>
          </p:nvPr>
        </p:nvSpPr>
        <p:spPr>
          <a:xfrm>
            <a:off x="2699325" y="4162800"/>
            <a:ext cx="47598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xoog (force) ka dhiga walxaha inay iska fogaadaan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9" name="Google Shape;889;p7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cirif magnetic oo raadsada koonfur (south–seeking magnetic pole)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0" name="Google Shape;890;p76"/>
          <p:cNvSpPr txBox="1"/>
          <p:nvPr>
            <p:ph idx="8" type="subTitle"/>
          </p:nvPr>
        </p:nvSpPr>
        <p:spPr>
          <a:xfrm>
            <a:off x="2699325" y="1648200"/>
            <a:ext cx="59211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dhamaadka magnet ee tilmaamaya koonfur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1" name="Google Shape;891;p7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beer magnetic (magnetic field)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2" name="Google Shape;892;p76"/>
          <p:cNvSpPr txBox="1"/>
          <p:nvPr>
            <p:ph idx="13" type="subTitle"/>
          </p:nvPr>
        </p:nvSpPr>
        <p:spPr>
          <a:xfrm>
            <a:off x="2699325" y="3324600"/>
            <a:ext cx="52827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meel uu cirif magnetic ku toosi doono jihada gaarka ah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77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Ciraadaha raadsada woqooyi iyo koonfur</a:t>
            </a:r>
            <a:endParaRPr/>
          </a:p>
        </p:txBody>
      </p:sp>
      <p:sp>
        <p:nvSpPr>
          <p:cNvPr id="898" name="Google Shape;898;p77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jiidasho iyo iska celin</a:t>
            </a:r>
            <a:endParaRPr/>
          </a:p>
        </p:txBody>
      </p:sp>
      <p:sp>
        <p:nvSpPr>
          <p:cNvPr id="899" name="Google Shape;899;p77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Walxaha magnetic</a:t>
            </a:r>
            <a:endParaRPr/>
          </a:p>
        </p:txBody>
      </p:sp>
      <p:sp>
        <p:nvSpPr>
          <p:cNvPr id="900" name="Google Shape;900;p77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Ciraadaha magnetic</a:t>
            </a:r>
            <a:endParaRPr/>
          </a:p>
        </p:txBody>
      </p:sp>
      <p:pic>
        <p:nvPicPr>
          <p:cNvPr id="901" name="Google Shape;901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25" y="17410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78"/>
          <p:cNvSpPr txBox="1"/>
          <p:nvPr>
            <p:ph idx="1" type="body"/>
          </p:nvPr>
        </p:nvSpPr>
        <p:spPr>
          <a:xfrm>
            <a:off x="324000" y="759300"/>
            <a:ext cx="5384100" cy="37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Ciribta compass waxay tilmaamaysaa woqooyi.</a:t>
            </a:r>
            <a:endParaRPr/>
          </a:p>
        </p:txBody>
      </p:sp>
      <p:sp>
        <p:nvSpPr>
          <p:cNvPr id="907" name="Google Shape;907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Ciraadaha raadsada woqooyi iyo koonfur</a:t>
            </a:r>
            <a:endParaRPr/>
          </a:p>
        </p:txBody>
      </p:sp>
      <p:pic>
        <p:nvPicPr>
          <p:cNvPr id="908" name="Google Shape;908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6236099" y="1139673"/>
            <a:ext cx="2399775" cy="324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4685497" y="2376563"/>
            <a:ext cx="1244500" cy="1213475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78"/>
          <p:cNvSpPr txBox="1"/>
          <p:nvPr>
            <p:ph idx="1" type="body"/>
          </p:nvPr>
        </p:nvSpPr>
        <p:spPr>
          <a:xfrm>
            <a:off x="324000" y="2161500"/>
            <a:ext cx="4248000" cy="2157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Dhamaadka ciribta magnetized ee tilmaamaya woqooyi waxaa loo yaqaan cirif magnetic oo raadsada woqooyi.</a:t>
            </a:r>
            <a:r>
              <a:rPr b="1"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Dhamaadka kale waxaa loo yaqaan cirif magnetic oo raadsada koonfur.</a:t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11" name="Google Shape;911;p78"/>
          <p:cNvSpPr txBox="1"/>
          <p:nvPr>
            <p:ph idx="1" type="body"/>
          </p:nvPr>
        </p:nvSpPr>
        <p:spPr>
          <a:xfrm>
            <a:off x="324000" y="1233900"/>
            <a:ext cx="5384100" cy="77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birlabeyaal oo iyagu isu toosiyaan jiho woqooyi–koonfureed.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12" name="Google Shape;912;p78"/>
          <p:cNvSpPr/>
          <p:nvPr/>
        </p:nvSpPr>
        <p:spPr>
          <a:xfrm rot="268368">
            <a:off x="7307667" y="2314654"/>
            <a:ext cx="569334" cy="1847990"/>
          </a:xfrm>
          <a:prstGeom prst="upArrow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3" name="Google Shape;913;p78"/>
          <p:cNvSpPr/>
          <p:nvPr/>
        </p:nvSpPr>
        <p:spPr>
          <a:xfrm rot="183197">
            <a:off x="5017666" y="2098075"/>
            <a:ext cx="580124" cy="1594426"/>
          </a:xfrm>
          <a:prstGeom prst="upArrow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79"/>
          <p:cNvSpPr txBox="1"/>
          <p:nvPr>
            <p:ph type="title"/>
          </p:nvPr>
        </p:nvSpPr>
        <p:spPr>
          <a:xfrm>
            <a:off x="324000" y="748775"/>
            <a:ext cx="7214400" cy="69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Mid ka mid ah oraahdan soo socota ayaa si sax ah u sharxaysa dhamaadka cad ee irbadda compass-ka ee la muujiyey?</a:t>
            </a:r>
            <a:endParaRPr sz="2100"/>
          </a:p>
        </p:txBody>
      </p:sp>
      <p:sp>
        <p:nvSpPr>
          <p:cNvPr id="919" name="Google Shape;919;p7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Tiir raadinaysa woqooyiga iyo tiir raadinaysa koonfurta</a:t>
            </a:r>
            <a:endParaRPr/>
          </a:p>
        </p:txBody>
      </p:sp>
      <p:sp>
        <p:nvSpPr>
          <p:cNvPr id="920" name="Google Shape;920;p79"/>
          <p:cNvSpPr txBox="1"/>
          <p:nvPr>
            <p:ph idx="1" type="subTitle"/>
          </p:nvPr>
        </p:nvSpPr>
        <p:spPr>
          <a:xfrm>
            <a:off x="1034425" y="1837775"/>
            <a:ext cx="46617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Dhamaadkanu waa tiir raadinaysa woqooyiga.</a:t>
            </a:r>
            <a:endParaRPr/>
          </a:p>
        </p:txBody>
      </p:sp>
      <p:sp>
        <p:nvSpPr>
          <p:cNvPr id="921" name="Google Shape;921;p79"/>
          <p:cNvSpPr txBox="1"/>
          <p:nvPr>
            <p:ph idx="3" type="subTitle"/>
          </p:nvPr>
        </p:nvSpPr>
        <p:spPr>
          <a:xfrm>
            <a:off x="1034425" y="2794250"/>
            <a:ext cx="46617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Dhamaadkanu waa tiir raadinaysa koonfurta.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922" name="Google Shape;922;p79"/>
          <p:cNvSpPr txBox="1"/>
          <p:nvPr>
            <p:ph idx="4" type="subTitle"/>
          </p:nvPr>
        </p:nvSpPr>
        <p:spPr>
          <a:xfrm>
            <a:off x="1034425" y="3766975"/>
            <a:ext cx="46617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Dhamaadkanu ma aha tiir.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id="923" name="Google Shape;923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2100" y="1390777"/>
            <a:ext cx="2355250" cy="225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6121" y="27792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80"/>
          <p:cNvSpPr txBox="1"/>
          <p:nvPr>
            <p:ph idx="1" type="body"/>
          </p:nvPr>
        </p:nvSpPr>
        <p:spPr>
          <a:xfrm>
            <a:off x="324000" y="759300"/>
            <a:ext cx="6969600" cy="4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Birlabeyda waxaa inta badan ku qoran ‘N’ iyo ‘S’.</a:t>
            </a:r>
            <a:endParaRPr/>
          </a:p>
        </p:txBody>
      </p:sp>
      <p:sp>
        <p:nvSpPr>
          <p:cNvPr id="930" name="Google Shape;930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Tiir raadinaysa woqooyiga iyo tiir raadinaysa koonfurta</a:t>
            </a:r>
            <a:endParaRPr/>
          </a:p>
        </p:txBody>
      </p:sp>
      <p:pic>
        <p:nvPicPr>
          <p:cNvPr id="931" name="Google Shape;931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1575" y="2160000"/>
            <a:ext cx="3424225" cy="1697300"/>
          </a:xfrm>
          <a:prstGeom prst="rect">
            <a:avLst/>
          </a:prstGeom>
          <a:noFill/>
          <a:ln>
            <a:noFill/>
          </a:ln>
        </p:spPr>
      </p:pic>
      <p:sp>
        <p:nvSpPr>
          <p:cNvPr id="932" name="Google Shape;932;p80"/>
          <p:cNvSpPr txBox="1"/>
          <p:nvPr>
            <p:ph idx="1" type="body"/>
          </p:nvPr>
        </p:nvSpPr>
        <p:spPr>
          <a:xfrm>
            <a:off x="324000" y="1229700"/>
            <a:ext cx="8496000" cy="89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Dhamaadka N waa tiir raadinaysa woqooyiga, oo macneheedu yahay wuxuu u jeedan doonaa woqooyiga haddii birtu xor u tahay inay dhaqaaqdo.</a:t>
            </a:r>
            <a:endParaRPr/>
          </a:p>
        </p:txBody>
      </p:sp>
      <p:sp>
        <p:nvSpPr>
          <p:cNvPr id="933" name="Google Shape;933;p80"/>
          <p:cNvSpPr txBox="1"/>
          <p:nvPr>
            <p:ph idx="1" type="body"/>
          </p:nvPr>
        </p:nvSpPr>
        <p:spPr>
          <a:xfrm>
            <a:off x="345975" y="3929100"/>
            <a:ext cx="8474100" cy="89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Dhamaadka S waa tiir raadinaysa koonfurta, oo macneheedu yahay wuxuu u jeedan doonaa koonfurta haddii birtu xor u tahay inay dhaqaaqdo.</a:t>
            </a:r>
            <a:endParaRPr/>
          </a:p>
        </p:txBody>
      </p:sp>
      <p:sp>
        <p:nvSpPr>
          <p:cNvPr id="934" name="Google Shape;934;p80"/>
          <p:cNvSpPr txBox="1"/>
          <p:nvPr>
            <p:ph idx="1" type="body"/>
          </p:nvPr>
        </p:nvSpPr>
        <p:spPr>
          <a:xfrm>
            <a:off x="476400" y="2254350"/>
            <a:ext cx="2062800" cy="89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tiir raadinaysa koonfurta</a:t>
            </a:r>
            <a:endParaRPr/>
          </a:p>
        </p:txBody>
      </p:sp>
      <p:sp>
        <p:nvSpPr>
          <p:cNvPr id="935" name="Google Shape;935;p80"/>
          <p:cNvSpPr txBox="1"/>
          <p:nvPr>
            <p:ph idx="1" type="body"/>
          </p:nvPr>
        </p:nvSpPr>
        <p:spPr>
          <a:xfrm>
            <a:off x="6486175" y="1929500"/>
            <a:ext cx="2062800" cy="89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tiir raadinaysa woqooyiga</a:t>
            </a:r>
            <a:r>
              <a:rPr lang="en-GB">
                <a:latin typeface="Lexend"/>
              </a:rPr>
              <a:t/>
            </a:r>
            <a:endParaRPr/>
          </a:p>
        </p:txBody>
      </p:sp>
      <p:cxnSp>
        <p:nvCxnSpPr>
          <p:cNvPr id="936" name="Google Shape;936;p80"/>
          <p:cNvCxnSpPr/>
          <p:nvPr/>
        </p:nvCxnSpPr>
        <p:spPr>
          <a:xfrm flipH="1">
            <a:off x="5592000" y="2072875"/>
            <a:ext cx="827700" cy="340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7" name="Google Shape;937;p80"/>
          <p:cNvCxnSpPr/>
          <p:nvPr/>
        </p:nvCxnSpPr>
        <p:spPr>
          <a:xfrm rot="10800000">
            <a:off x="1149975" y="2912075"/>
            <a:ext cx="1998000" cy="2127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8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waxyaabaha soo socda ee uu birtu leedahay?</a:t>
            </a:r>
            <a:endParaRPr/>
          </a:p>
        </p:txBody>
      </p:sp>
      <p:sp>
        <p:nvSpPr>
          <p:cNvPr id="943" name="Google Shape;943;p8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Tiir raadinaysa woqooyiga iyo tiir raadinaysa koonfurta</a:t>
            </a:r>
            <a:endParaRPr/>
          </a:p>
        </p:txBody>
      </p:sp>
      <p:sp>
        <p:nvSpPr>
          <p:cNvPr id="944" name="Google Shape;944;p81"/>
          <p:cNvSpPr txBox="1"/>
          <p:nvPr>
            <p:ph idx="1" type="subTitle"/>
          </p:nvPr>
        </p:nvSpPr>
        <p:spPr>
          <a:xfrm>
            <a:off x="1034425" y="1685375"/>
            <a:ext cx="3285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tiir raadinaysa woqooyiga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45" name="Google Shape;945;p81"/>
          <p:cNvSpPr txBox="1"/>
          <p:nvPr>
            <p:ph idx="3" type="subTitle"/>
          </p:nvPr>
        </p:nvSpPr>
        <p:spPr>
          <a:xfrm>
            <a:off x="1034425" y="2489443"/>
            <a:ext cx="3285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tiir raadinaysa koonfurta</a:t>
            </a:r>
            <a:endParaRPr/>
          </a:p>
        </p:txBody>
      </p:sp>
      <p:sp>
        <p:nvSpPr>
          <p:cNvPr id="946" name="Google Shape;946;p81"/>
          <p:cNvSpPr txBox="1"/>
          <p:nvPr>
            <p:ph idx="4" type="subTitle"/>
          </p:nvPr>
        </p:nvSpPr>
        <p:spPr>
          <a:xfrm>
            <a:off x="1034425" y="3309758"/>
            <a:ext cx="32673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tiir togan</a:t>
            </a:r>
            <a:endParaRPr/>
          </a:p>
        </p:txBody>
      </p:sp>
      <p:sp>
        <p:nvSpPr>
          <p:cNvPr id="947" name="Google Shape;947;p81"/>
          <p:cNvSpPr txBox="1"/>
          <p:nvPr>
            <p:ph idx="5" type="subTitle"/>
          </p:nvPr>
        </p:nvSpPr>
        <p:spPr>
          <a:xfrm>
            <a:off x="1034425" y="4113827"/>
            <a:ext cx="3285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tiir taban</a:t>
            </a:r>
            <a:endParaRPr/>
          </a:p>
        </p:txBody>
      </p:sp>
      <p:pic>
        <p:nvPicPr>
          <p:cNvPr id="948" name="Google Shape;948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9033" y="245031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9" name="Google Shape;949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5733" y="16849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82"/>
          <p:cNvSpPr txBox="1"/>
          <p:nvPr>
            <p:ph idx="1" type="body"/>
          </p:nvPr>
        </p:nvSpPr>
        <p:spPr>
          <a:xfrm>
            <a:off x="324000" y="759300"/>
            <a:ext cx="7070400" cy="43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Birlabeyda waxaa laga heli karaa qaabab iyo cabbiro kala duwan.</a:t>
            </a:r>
            <a:endParaRPr/>
          </a:p>
        </p:txBody>
      </p:sp>
      <p:sp>
        <p:nvSpPr>
          <p:cNvPr id="955" name="Google Shape;955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Tiir raadinaysa woqooyiga iyo tiir raadinaysa koonfurta</a:t>
            </a:r>
            <a:endParaRPr/>
          </a:p>
        </p:txBody>
      </p:sp>
      <p:pic>
        <p:nvPicPr>
          <p:cNvPr id="956" name="Google Shape;956;p82"/>
          <p:cNvPicPr preferRelativeResize="0"/>
          <p:nvPr/>
        </p:nvPicPr>
        <p:blipFill rotWithShape="1">
          <a:blip r:embed="rId3">
            <a:alphaModFix/>
          </a:blip>
          <a:srcRect b="24935" l="6480" r="9252" t="18764"/>
          <a:stretch/>
        </p:blipFill>
        <p:spPr>
          <a:xfrm>
            <a:off x="3784340" y="1311025"/>
            <a:ext cx="2549449" cy="2018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7" name="Google Shape;957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1190126" y="1326873"/>
            <a:ext cx="1548849" cy="2065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8" name="Google Shape;958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21001" y="2268250"/>
            <a:ext cx="1091024" cy="727076"/>
          </a:xfrm>
          <a:prstGeom prst="rect">
            <a:avLst/>
          </a:prstGeom>
          <a:noFill/>
          <a:ln>
            <a:noFill/>
          </a:ln>
        </p:spPr>
      </p:pic>
      <p:sp>
        <p:nvSpPr>
          <p:cNvPr id="959" name="Google Shape;959;p82"/>
          <p:cNvSpPr txBox="1"/>
          <p:nvPr>
            <p:ph idx="1" type="body"/>
          </p:nvPr>
        </p:nvSpPr>
        <p:spPr>
          <a:xfrm>
            <a:off x="651300" y="3447950"/>
            <a:ext cx="2626500" cy="10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 laga yaabaa inaad isticmaashay birtii (bar magnet-ka) sidan oo kale ah darasyada (science-ka).</a:t>
            </a:r>
            <a:endParaRPr sz="2000"/>
          </a:p>
        </p:txBody>
      </p:sp>
      <p:sp>
        <p:nvSpPr>
          <p:cNvPr id="960" name="Google Shape;960;p82"/>
          <p:cNvSpPr txBox="1"/>
          <p:nvPr>
            <p:ph idx="1" type="body"/>
          </p:nvPr>
        </p:nvSpPr>
        <p:spPr>
          <a:xfrm>
            <a:off x="3946525" y="3447950"/>
            <a:ext cx="2225100" cy="10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Birtu waxay u rogi kartaa qaab faras-koobab.</a:t>
            </a:r>
            <a:endParaRPr sz="2000"/>
          </a:p>
        </p:txBody>
      </p:sp>
      <p:sp>
        <p:nvSpPr>
          <p:cNvPr id="961" name="Google Shape;961;p82"/>
          <p:cNvSpPr txBox="1"/>
          <p:nvPr>
            <p:ph idx="1" type="body"/>
          </p:nvPr>
        </p:nvSpPr>
        <p:spPr>
          <a:xfrm>
            <a:off x="6660624" y="3447950"/>
            <a:ext cx="2011800" cy="10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Magnets-ka sidoo kale waxaa loo qaabayn karaa disk-yo yaryar.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83"/>
          <p:cNvSpPr txBox="1"/>
          <p:nvPr>
            <p:ph idx="1" type="body"/>
          </p:nvPr>
        </p:nvSpPr>
        <p:spPr>
          <a:xfrm>
            <a:off x="324000" y="810000"/>
            <a:ext cx="7008000" cy="78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Dhammaan magnets-kaan waxay yeelan doonaan cirif woqooyi-raadsada (north-seeking) iyo cirif koonfur-raadsada (south-seeking).</a:t>
            </a:r>
            <a:endParaRPr/>
          </a:p>
        </p:txBody>
      </p:sp>
      <p:sp>
        <p:nvSpPr>
          <p:cNvPr id="967" name="Google Shape;967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Cirifyada woqooyi-raadsada iyo koonfur-raadsada</a:t>
            </a:r>
            <a:endParaRPr/>
          </a:p>
        </p:txBody>
      </p:sp>
      <p:sp>
        <p:nvSpPr>
          <p:cNvPr id="968" name="Google Shape;968;p83"/>
          <p:cNvSpPr txBox="1"/>
          <p:nvPr>
            <p:ph idx="1" type="body"/>
          </p:nvPr>
        </p:nvSpPr>
        <p:spPr>
          <a:xfrm>
            <a:off x="324000" y="3917750"/>
            <a:ext cx="8145300" cy="46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Mararka qaarkood cirifyadan waa la calaamadeeyaa, inta badan ma aha.</a:t>
            </a:r>
            <a:endParaRPr/>
          </a:p>
        </p:txBody>
      </p:sp>
      <p:pic>
        <p:nvPicPr>
          <p:cNvPr id="969" name="Google Shape;969;p83"/>
          <p:cNvPicPr preferRelativeResize="0"/>
          <p:nvPr/>
        </p:nvPicPr>
        <p:blipFill rotWithShape="1">
          <a:blip r:embed="rId3">
            <a:alphaModFix/>
          </a:blip>
          <a:srcRect b="24935" l="6480" r="9252" t="18764"/>
          <a:stretch/>
        </p:blipFill>
        <p:spPr>
          <a:xfrm>
            <a:off x="3784340" y="1615825"/>
            <a:ext cx="2549449" cy="2018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1190126" y="1631673"/>
            <a:ext cx="1548849" cy="2065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21001" y="2573050"/>
            <a:ext cx="1091024" cy="727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84"/>
          <p:cNvSpPr txBox="1"/>
          <p:nvPr>
            <p:ph idx="1" type="body"/>
          </p:nvPr>
        </p:nvSpPr>
        <p:spPr>
          <a:xfrm>
            <a:off x="2859975" y="1177931"/>
            <a:ext cx="2886000" cy="51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cirifka woqooyi-raadsada</a:t>
            </a:r>
            <a:endParaRPr/>
          </a:p>
        </p:txBody>
      </p:sp>
      <p:sp>
        <p:nvSpPr>
          <p:cNvPr id="977" name="Google Shape;977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Cirifyada woqooyi-raadsada iyo koonfur-raadsada</a:t>
            </a:r>
            <a:endParaRPr/>
          </a:p>
        </p:txBody>
      </p:sp>
      <p:pic>
        <p:nvPicPr>
          <p:cNvPr id="978" name="Google Shape;978;p84"/>
          <p:cNvPicPr preferRelativeResize="0"/>
          <p:nvPr/>
        </p:nvPicPr>
        <p:blipFill rotWithShape="1">
          <a:blip r:embed="rId3">
            <a:alphaModFix/>
          </a:blip>
          <a:srcRect b="24935" l="6480" r="9252" t="18764"/>
          <a:stretch/>
        </p:blipFill>
        <p:spPr>
          <a:xfrm>
            <a:off x="3572375" y="1784544"/>
            <a:ext cx="2549449" cy="2018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1121625" y="1800392"/>
            <a:ext cx="1548849" cy="2065152"/>
          </a:xfrm>
          <a:prstGeom prst="rect">
            <a:avLst/>
          </a:prstGeom>
          <a:noFill/>
          <a:ln>
            <a:noFill/>
          </a:ln>
        </p:spPr>
      </p:pic>
      <p:sp>
        <p:nvSpPr>
          <p:cNvPr id="980" name="Google Shape;980;p84"/>
          <p:cNvSpPr txBox="1"/>
          <p:nvPr>
            <p:ph idx="1" type="body"/>
          </p:nvPr>
        </p:nvSpPr>
        <p:spPr>
          <a:xfrm>
            <a:off x="3027275" y="4173169"/>
            <a:ext cx="2923800" cy="55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cirifka koonfur-raadsada</a:t>
            </a:r>
            <a:endParaRPr/>
          </a:p>
        </p:txBody>
      </p:sp>
      <p:sp>
        <p:nvSpPr>
          <p:cNvPr id="981" name="Google Shape;981;p84"/>
          <p:cNvSpPr/>
          <p:nvPr/>
        </p:nvSpPr>
        <p:spPr>
          <a:xfrm>
            <a:off x="6967875" y="2482119"/>
            <a:ext cx="1054500" cy="371400"/>
          </a:xfrm>
          <a:prstGeom prst="can">
            <a:avLst>
              <a:gd fmla="val 50000" name="adj"/>
            </a:avLst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2" name="Google Shape;982;p84"/>
          <p:cNvSpPr/>
          <p:nvPr/>
        </p:nvSpPr>
        <p:spPr>
          <a:xfrm>
            <a:off x="6967875" y="2304219"/>
            <a:ext cx="1054500" cy="371400"/>
          </a:xfrm>
          <a:prstGeom prst="can">
            <a:avLst>
              <a:gd fmla="val 50000" name="adj"/>
            </a:avLst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83" name="Google Shape;983;p84"/>
          <p:cNvCxnSpPr/>
          <p:nvPr/>
        </p:nvCxnSpPr>
        <p:spPr>
          <a:xfrm flipH="1">
            <a:off x="2141300" y="1509944"/>
            <a:ext cx="696300" cy="495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4" name="Google Shape;984;p84"/>
          <p:cNvCxnSpPr/>
          <p:nvPr/>
        </p:nvCxnSpPr>
        <p:spPr>
          <a:xfrm>
            <a:off x="3972275" y="1553519"/>
            <a:ext cx="2400" cy="3837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5" name="Google Shape;985;p84"/>
          <p:cNvCxnSpPr/>
          <p:nvPr/>
        </p:nvCxnSpPr>
        <p:spPr>
          <a:xfrm>
            <a:off x="5431825" y="1466144"/>
            <a:ext cx="1690800" cy="8019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6" name="Google Shape;986;p84"/>
          <p:cNvCxnSpPr/>
          <p:nvPr/>
        </p:nvCxnSpPr>
        <p:spPr>
          <a:xfrm flipH="1" rot="10800000">
            <a:off x="5622050" y="2886844"/>
            <a:ext cx="1500300" cy="13689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7" name="Google Shape;987;p84"/>
          <p:cNvCxnSpPr/>
          <p:nvPr/>
        </p:nvCxnSpPr>
        <p:spPr>
          <a:xfrm>
            <a:off x="3920450" y="3698844"/>
            <a:ext cx="170100" cy="549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8" name="Google Shape;988;p84"/>
          <p:cNvCxnSpPr/>
          <p:nvPr/>
        </p:nvCxnSpPr>
        <p:spPr>
          <a:xfrm rot="10800000">
            <a:off x="2163625" y="3668569"/>
            <a:ext cx="836400" cy="5949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85"/>
          <p:cNvSpPr txBox="1"/>
          <p:nvPr>
            <p:ph type="title"/>
          </p:nvPr>
        </p:nvSpPr>
        <p:spPr>
          <a:xfrm>
            <a:off x="324000" y="810000"/>
            <a:ext cx="7135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Kee ka mid ah weedhahan ayaa sax ah oo ku saabsan cirifka magnet-ka ee la muujiyey?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994" name="Google Shape;994;p8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Cirifyada woqooyi-raadsada iyo koonfur-raadsada</a:t>
            </a:r>
            <a:endParaRPr/>
          </a:p>
        </p:txBody>
      </p:sp>
      <p:sp>
        <p:nvSpPr>
          <p:cNvPr id="995" name="Google Shape;995;p85"/>
          <p:cNvSpPr txBox="1"/>
          <p:nvPr>
            <p:ph idx="1" type="subTitle"/>
          </p:nvPr>
        </p:nvSpPr>
        <p:spPr>
          <a:xfrm>
            <a:off x="1034425" y="1685375"/>
            <a:ext cx="3789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Waa cirif woqooyi-raadsada.</a:t>
            </a:r>
            <a:endParaRPr/>
          </a:p>
        </p:txBody>
      </p:sp>
      <p:sp>
        <p:nvSpPr>
          <p:cNvPr id="996" name="Google Shape;996;p85"/>
          <p:cNvSpPr txBox="1"/>
          <p:nvPr>
            <p:ph idx="3" type="subTitle"/>
          </p:nvPr>
        </p:nvSpPr>
        <p:spPr>
          <a:xfrm>
            <a:off x="1034425" y="2489450"/>
            <a:ext cx="42390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Waa cirif koonfur-raadsada.</a:t>
            </a:r>
            <a:endParaRPr/>
          </a:p>
        </p:txBody>
      </p:sp>
      <p:sp>
        <p:nvSpPr>
          <p:cNvPr id="997" name="Google Shape;997;p85"/>
          <p:cNvSpPr txBox="1"/>
          <p:nvPr>
            <p:ph idx="4" type="subTitle"/>
          </p:nvPr>
        </p:nvSpPr>
        <p:spPr>
          <a:xfrm>
            <a:off x="1034425" y="3309751"/>
            <a:ext cx="37683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 raadsado cirifna.</a:t>
            </a:r>
            <a:endParaRPr/>
          </a:p>
        </p:txBody>
      </p:sp>
      <p:sp>
        <p:nvSpPr>
          <p:cNvPr id="998" name="Google Shape;998;p85"/>
          <p:cNvSpPr txBox="1"/>
          <p:nvPr>
            <p:ph idx="5" type="subTitle"/>
          </p:nvPr>
        </p:nvSpPr>
        <p:spPr>
          <a:xfrm>
            <a:off x="1034425" y="4113827"/>
            <a:ext cx="58434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Wuxuu raadsadaa cirifyada woqooyi iyo koonfur labadaba.</a:t>
            </a:r>
            <a:endParaRPr/>
          </a:p>
        </p:txBody>
      </p:sp>
      <p:pic>
        <p:nvPicPr>
          <p:cNvPr id="999" name="Google Shape;999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6375" y="1551477"/>
            <a:ext cx="2256375" cy="246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0" name="Google Shape;1000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6858" y="2450313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86"/>
          <p:cNvSpPr txBox="1"/>
          <p:nvPr>
            <p:ph idx="1" type="body"/>
          </p:nvPr>
        </p:nvSpPr>
        <p:spPr>
          <a:xfrm>
            <a:off x="324000" y="765025"/>
            <a:ext cx="4750800" cy="4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Magnet-ka waxaa loo jabin karaa laba qaybood.</a:t>
            </a:r>
            <a:endParaRPr/>
          </a:p>
        </p:txBody>
      </p:sp>
      <p:sp>
        <p:nvSpPr>
          <p:cNvPr id="1006" name="Google Shape;1006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Cirifyada woqooyi-raadsada iyo koonfur-raadsada</a:t>
            </a:r>
            <a:endParaRPr/>
          </a:p>
        </p:txBody>
      </p:sp>
      <p:sp>
        <p:nvSpPr>
          <p:cNvPr id="1007" name="Google Shape;1007;p86"/>
          <p:cNvSpPr/>
          <p:nvPr/>
        </p:nvSpPr>
        <p:spPr>
          <a:xfrm flipH="1">
            <a:off x="1116150" y="2879325"/>
            <a:ext cx="903000" cy="1365900"/>
          </a:xfrm>
          <a:prstGeom prst="cube">
            <a:avLst>
              <a:gd fmla="val 15152" name="adj"/>
            </a:avLst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8" name="Google Shape;1008;p86"/>
          <p:cNvSpPr/>
          <p:nvPr/>
        </p:nvSpPr>
        <p:spPr>
          <a:xfrm flipH="1">
            <a:off x="1116150" y="1663700"/>
            <a:ext cx="903000" cy="1355100"/>
          </a:xfrm>
          <a:prstGeom prst="cube">
            <a:avLst>
              <a:gd fmla="val 15152" name="adj"/>
            </a:avLst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9" name="Google Shape;1009;p86"/>
          <p:cNvSpPr/>
          <p:nvPr/>
        </p:nvSpPr>
        <p:spPr>
          <a:xfrm>
            <a:off x="1251325" y="1800150"/>
            <a:ext cx="765600" cy="12264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2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0" name="Google Shape;1010;p86"/>
          <p:cNvSpPr/>
          <p:nvPr/>
        </p:nvSpPr>
        <p:spPr>
          <a:xfrm>
            <a:off x="1251325" y="3018813"/>
            <a:ext cx="765600" cy="1226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126000" lIns="91425" spcFirstLastPara="1" rIns="91425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endParaRPr sz="2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1" name="Google Shape;1011;p86"/>
          <p:cNvSpPr txBox="1"/>
          <p:nvPr>
            <p:ph idx="1" type="body"/>
          </p:nvPr>
        </p:nvSpPr>
        <p:spPr>
          <a:xfrm>
            <a:off x="2690900" y="2879325"/>
            <a:ext cx="4750800" cy="4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halkan ku jabi</a:t>
            </a:r>
            <a:endParaRPr/>
          </a:p>
        </p:txBody>
      </p:sp>
      <p:cxnSp>
        <p:nvCxnSpPr>
          <p:cNvPr id="1012" name="Google Shape;1012;p86"/>
          <p:cNvCxnSpPr/>
          <p:nvPr/>
        </p:nvCxnSpPr>
        <p:spPr>
          <a:xfrm rot="10800000">
            <a:off x="2082325" y="3043275"/>
            <a:ext cx="545400" cy="97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87"/>
          <p:cNvSpPr txBox="1"/>
          <p:nvPr>
            <p:ph idx="1" type="body"/>
          </p:nvPr>
        </p:nvSpPr>
        <p:spPr>
          <a:xfrm>
            <a:off x="324000" y="765025"/>
            <a:ext cx="6255000" cy="4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Jabku waa inuu kala saaraa labada cirif.</a:t>
            </a:r>
            <a:endParaRPr/>
          </a:p>
        </p:txBody>
      </p:sp>
      <p:sp>
        <p:nvSpPr>
          <p:cNvPr id="1018" name="Google Shape;1018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Cirifyada woqooyi-raadsada iyo koonfur-raadsada</a:t>
            </a:r>
            <a:endParaRPr/>
          </a:p>
        </p:txBody>
      </p:sp>
      <p:sp>
        <p:nvSpPr>
          <p:cNvPr id="1019" name="Google Shape;1019;p87"/>
          <p:cNvSpPr/>
          <p:nvPr/>
        </p:nvSpPr>
        <p:spPr>
          <a:xfrm flipH="1">
            <a:off x="1667175" y="3184125"/>
            <a:ext cx="903000" cy="1365900"/>
          </a:xfrm>
          <a:prstGeom prst="cube">
            <a:avLst>
              <a:gd fmla="val 15152" name="adj"/>
            </a:avLst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0" name="Google Shape;1020;p87"/>
          <p:cNvSpPr/>
          <p:nvPr/>
        </p:nvSpPr>
        <p:spPr>
          <a:xfrm flipH="1">
            <a:off x="1667175" y="1587500"/>
            <a:ext cx="903000" cy="1355100"/>
          </a:xfrm>
          <a:prstGeom prst="cube">
            <a:avLst>
              <a:gd fmla="val 15152" name="adj"/>
            </a:avLst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1" name="Google Shape;1021;p87"/>
          <p:cNvSpPr/>
          <p:nvPr/>
        </p:nvSpPr>
        <p:spPr>
          <a:xfrm>
            <a:off x="1802350" y="1723950"/>
            <a:ext cx="765600" cy="12264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2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2" name="Google Shape;1022;p87"/>
          <p:cNvSpPr/>
          <p:nvPr/>
        </p:nvSpPr>
        <p:spPr>
          <a:xfrm>
            <a:off x="1802350" y="3323613"/>
            <a:ext cx="765600" cy="1226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126000" lIns="91425" spcFirstLastPara="1" rIns="91425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endParaRPr sz="2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3" name="Google Shape;1023;p87"/>
          <p:cNvSpPr txBox="1"/>
          <p:nvPr>
            <p:ph idx="1" type="body"/>
          </p:nvPr>
        </p:nvSpPr>
        <p:spPr>
          <a:xfrm>
            <a:off x="2904825" y="1792400"/>
            <a:ext cx="2418000" cy="4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cirifka woqooyi-raadsada</a:t>
            </a:r>
            <a:endParaRPr/>
          </a:p>
        </p:txBody>
      </p:sp>
      <p:sp>
        <p:nvSpPr>
          <p:cNvPr id="1024" name="Google Shape;1024;p87"/>
          <p:cNvSpPr txBox="1"/>
          <p:nvPr>
            <p:ph idx="1" type="body"/>
          </p:nvPr>
        </p:nvSpPr>
        <p:spPr>
          <a:xfrm>
            <a:off x="2904825" y="3706425"/>
            <a:ext cx="2418000" cy="4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cirifka koonfur-raadsada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025" name="Google Shape;1025;p87"/>
          <p:cNvSpPr txBox="1"/>
          <p:nvPr>
            <p:ph idx="1" type="body"/>
          </p:nvPr>
        </p:nvSpPr>
        <p:spPr>
          <a:xfrm>
            <a:off x="5290725" y="2571750"/>
            <a:ext cx="2186100" cy="1043700"/>
          </a:xfrm>
          <a:prstGeom prst="rect">
            <a:avLst/>
          </a:prstGeom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0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Tani ma dhacdo!</a:t>
            </a:r>
            <a:endParaRPr sz="2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88"/>
          <p:cNvSpPr txBox="1"/>
          <p:nvPr>
            <p:ph idx="1" type="body"/>
          </p:nvPr>
        </p:nvSpPr>
        <p:spPr>
          <a:xfrm>
            <a:off x="3812775" y="2291900"/>
            <a:ext cx="3796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cirif koonfur-raadsada oo lammaane ah cirifka woqooyi-raadsada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031" name="Google Shape;1031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Tiirar raadinaya Waqooyi iyo Tiirar raadinaya Koonfur</a:t>
            </a:r>
            <a:endParaRPr/>
          </a:p>
        </p:txBody>
      </p:sp>
      <p:sp>
        <p:nvSpPr>
          <p:cNvPr id="1032" name="Google Shape;1032;p88"/>
          <p:cNvSpPr/>
          <p:nvPr/>
        </p:nvSpPr>
        <p:spPr>
          <a:xfrm flipH="1">
            <a:off x="1971025" y="2279550"/>
            <a:ext cx="884100" cy="740400"/>
          </a:xfrm>
          <a:prstGeom prst="cube">
            <a:avLst>
              <a:gd fmla="val 16628" name="adj"/>
            </a:avLst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3" name="Google Shape;1033;p88"/>
          <p:cNvSpPr/>
          <p:nvPr/>
        </p:nvSpPr>
        <p:spPr>
          <a:xfrm flipH="1">
            <a:off x="1971025" y="1675400"/>
            <a:ext cx="884100" cy="729000"/>
          </a:xfrm>
          <a:prstGeom prst="cube">
            <a:avLst>
              <a:gd fmla="val 16628" name="adj"/>
            </a:avLst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4" name="Google Shape;1034;p88"/>
          <p:cNvSpPr/>
          <p:nvPr/>
        </p:nvSpPr>
        <p:spPr>
          <a:xfrm>
            <a:off x="2090225" y="1795350"/>
            <a:ext cx="761700" cy="609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378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5" name="Google Shape;1035;p88"/>
          <p:cNvSpPr/>
          <p:nvPr/>
        </p:nvSpPr>
        <p:spPr>
          <a:xfrm>
            <a:off x="2092175" y="2404400"/>
            <a:ext cx="759900" cy="6156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180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endParaRPr sz="2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6" name="Google Shape;1036;p88"/>
          <p:cNvSpPr/>
          <p:nvPr/>
        </p:nvSpPr>
        <p:spPr>
          <a:xfrm flipH="1">
            <a:off x="1971025" y="3879750"/>
            <a:ext cx="884100" cy="740400"/>
          </a:xfrm>
          <a:prstGeom prst="cube">
            <a:avLst>
              <a:gd fmla="val 16628" name="adj"/>
            </a:avLst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7" name="Google Shape;1037;p88"/>
          <p:cNvSpPr/>
          <p:nvPr/>
        </p:nvSpPr>
        <p:spPr>
          <a:xfrm flipH="1">
            <a:off x="1971025" y="3275600"/>
            <a:ext cx="884100" cy="729000"/>
          </a:xfrm>
          <a:prstGeom prst="cube">
            <a:avLst>
              <a:gd fmla="val 16628" name="adj"/>
            </a:avLst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8" name="Google Shape;1038;p88"/>
          <p:cNvSpPr/>
          <p:nvPr/>
        </p:nvSpPr>
        <p:spPr>
          <a:xfrm>
            <a:off x="2090225" y="3395550"/>
            <a:ext cx="761700" cy="609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378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9" name="Google Shape;1039;p88"/>
          <p:cNvSpPr/>
          <p:nvPr/>
        </p:nvSpPr>
        <p:spPr>
          <a:xfrm>
            <a:off x="2092175" y="4004600"/>
            <a:ext cx="759900" cy="6156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180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endParaRPr sz="2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0" name="Google Shape;1040;p88"/>
          <p:cNvSpPr txBox="1"/>
          <p:nvPr>
            <p:ph idx="1" type="body"/>
          </p:nvPr>
        </p:nvSpPr>
        <p:spPr>
          <a:xfrm>
            <a:off x="3812775" y="3395550"/>
            <a:ext cx="3796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tiir raadinaya Waqooyi inuu lammaaneeyo tiir raadinaya Koonfur</a:t>
            </a:r>
            <a:endParaRPr/>
          </a:p>
        </p:txBody>
      </p:sp>
      <p:sp>
        <p:nvSpPr>
          <p:cNvPr id="1041" name="Google Shape;1041;p88"/>
          <p:cNvSpPr txBox="1"/>
          <p:nvPr>
            <p:ph idx="1" type="body"/>
          </p:nvPr>
        </p:nvSpPr>
        <p:spPr>
          <a:xfrm>
            <a:off x="324000" y="765025"/>
            <a:ext cx="7532700" cy="4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Labada qaybood ee kala duwan waxay yeelan doonaan laba tiir oo kala duwan.</a:t>
            </a:r>
            <a:endParaRPr/>
          </a:p>
        </p:txBody>
      </p:sp>
      <p:cxnSp>
        <p:nvCxnSpPr>
          <p:cNvPr id="1042" name="Google Shape;1042;p88"/>
          <p:cNvCxnSpPr/>
          <p:nvPr/>
        </p:nvCxnSpPr>
        <p:spPr>
          <a:xfrm rot="10800000">
            <a:off x="2880737" y="2699500"/>
            <a:ext cx="8247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3" name="Google Shape;1043;p88"/>
          <p:cNvCxnSpPr/>
          <p:nvPr/>
        </p:nvCxnSpPr>
        <p:spPr>
          <a:xfrm rot="10800000">
            <a:off x="2898850" y="3744000"/>
            <a:ext cx="8067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89"/>
          <p:cNvSpPr/>
          <p:nvPr/>
        </p:nvSpPr>
        <p:spPr>
          <a:xfrm flipH="1">
            <a:off x="1233300" y="3024375"/>
            <a:ext cx="903000" cy="1365900"/>
          </a:xfrm>
          <a:prstGeom prst="cube">
            <a:avLst>
              <a:gd fmla="val 15152" name="adj"/>
            </a:avLst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9" name="Google Shape;1049;p89"/>
          <p:cNvSpPr txBox="1"/>
          <p:nvPr>
            <p:ph idx="1" type="body"/>
          </p:nvPr>
        </p:nvSpPr>
        <p:spPr>
          <a:xfrm>
            <a:off x="324000" y="765025"/>
            <a:ext cx="7135200" cy="89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Saynisyahannadu kari waayeen inay gooni u soocaan hal tiir oo raadinaya Waqooyi ama Koonfur.</a:t>
            </a:r>
            <a:endParaRPr/>
          </a:p>
        </p:txBody>
      </p:sp>
      <p:sp>
        <p:nvSpPr>
          <p:cNvPr id="1050" name="Google Shape;1050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Tiirar raadinaya Waqooyi iyo Tiirar raadinaya Koonfur</a:t>
            </a:r>
            <a:endParaRPr/>
          </a:p>
        </p:txBody>
      </p:sp>
      <p:sp>
        <p:nvSpPr>
          <p:cNvPr id="1051" name="Google Shape;1051;p89"/>
          <p:cNvSpPr/>
          <p:nvPr/>
        </p:nvSpPr>
        <p:spPr>
          <a:xfrm flipH="1">
            <a:off x="1233300" y="1808750"/>
            <a:ext cx="903000" cy="1355100"/>
          </a:xfrm>
          <a:prstGeom prst="cube">
            <a:avLst>
              <a:gd fmla="val 15152" name="adj"/>
            </a:avLst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2" name="Google Shape;1052;p89"/>
          <p:cNvSpPr/>
          <p:nvPr/>
        </p:nvSpPr>
        <p:spPr>
          <a:xfrm>
            <a:off x="1368475" y="1945200"/>
            <a:ext cx="765600" cy="12264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2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3" name="Google Shape;1053;p89"/>
          <p:cNvSpPr/>
          <p:nvPr/>
        </p:nvSpPr>
        <p:spPr>
          <a:xfrm>
            <a:off x="1368475" y="3163863"/>
            <a:ext cx="765600" cy="1226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endParaRPr sz="2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4" name="Google Shape;1054;p89"/>
          <p:cNvSpPr txBox="1"/>
          <p:nvPr>
            <p:ph idx="1" type="body"/>
          </p:nvPr>
        </p:nvSpPr>
        <p:spPr>
          <a:xfrm>
            <a:off x="2853900" y="2586300"/>
            <a:ext cx="50568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Birlabyadu had iyo jeer waxay leeyihiin lammaane tiir ah; tiir raadinaya Waqooyi oo la jira tiir raadinaya Koonfur.</a:t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8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90"/>
          <p:cNvSpPr txBox="1"/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Mid ka mid ah weedhahan soo socda ayaa sax ah oo ku saabsan tiirarka magnetic?</a:t>
            </a:r>
            <a:endParaRPr/>
          </a:p>
        </p:txBody>
      </p:sp>
      <p:sp>
        <p:nvSpPr>
          <p:cNvPr id="1060" name="Google Shape;1060;p9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Tiirar raadinaya Waqooyi iyo Tiirar raadinaya Koonfur</a:t>
            </a:r>
            <a:endParaRPr/>
          </a:p>
        </p:txBody>
      </p:sp>
      <p:sp>
        <p:nvSpPr>
          <p:cNvPr id="1061" name="Google Shape;1061;p90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Qaar ka mid ah birlabyadu waxay leeyihiin hal tiir oo keliya.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062" name="Google Shape;1062;p90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Dhammaan birlabyadu waxay leeyihiin laba tiir.</a:t>
            </a:r>
            <a:endParaRPr/>
          </a:p>
        </p:txBody>
      </p:sp>
      <p:sp>
        <p:nvSpPr>
          <p:cNvPr id="1063" name="Google Shape;1063;p90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Bir laba geesood leh (bar magnet) wuxuu yeelan karaa laba tiir oo isku nooc ah.</a:t>
            </a:r>
            <a:endParaRPr/>
          </a:p>
        </p:txBody>
      </p:sp>
      <p:pic>
        <p:nvPicPr>
          <p:cNvPr id="1064" name="Google Shape;1064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7933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9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Tiirar raadinaya Waqooyi iyo Tiirar raadinaya Koonfur</a:t>
            </a:r>
            <a:endParaRPr/>
          </a:p>
        </p:txBody>
      </p:sp>
      <p:sp>
        <p:nvSpPr>
          <p:cNvPr id="1070" name="Google Shape;1070;p91"/>
          <p:cNvSpPr txBox="1"/>
          <p:nvPr/>
        </p:nvSpPr>
        <p:spPr>
          <a:xfrm>
            <a:off x="324000" y="759300"/>
            <a:ext cx="8496000" cy="8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Caasha iyo Nuur waxaa loo sheegay in birtan ay jabdo laba qaybood haddii la tuuro, iyo inay u baahan yihiin inay digtoonaadaan markay isticmaalayaan.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71" name="Google Shape;107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167550" y="1631000"/>
            <a:ext cx="2809050" cy="160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2" name="Google Shape;1072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375" y="1561650"/>
            <a:ext cx="2530199" cy="127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3" name="Google Shape;1073;p91"/>
          <p:cNvSpPr txBox="1"/>
          <p:nvPr/>
        </p:nvSpPr>
        <p:spPr>
          <a:xfrm>
            <a:off x="5257250" y="1754400"/>
            <a:ext cx="2646600" cy="108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Haddii birta jabto, waxaa jiri doona laba qaybood, hal tiir N iyo hal tiir S.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4" name="Google Shape;1074;p91"/>
          <p:cNvSpPr txBox="1"/>
          <p:nvPr/>
        </p:nvSpPr>
        <p:spPr>
          <a:xfrm flipH="1">
            <a:off x="942863" y="1631000"/>
            <a:ext cx="2271900" cy="9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Haddii birta jabto, waxay lumin doontaa magnetismkeeda.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75" name="Google Shape;1075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40526" y="1620000"/>
            <a:ext cx="813788" cy="1988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6" name="Google Shape;1076;p9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7459198" y="3163800"/>
            <a:ext cx="692550" cy="90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7" name="Google Shape;1077;p9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88775" y="2935193"/>
            <a:ext cx="623346" cy="1177024"/>
          </a:xfrm>
          <a:prstGeom prst="rect">
            <a:avLst/>
          </a:prstGeom>
          <a:noFill/>
          <a:ln>
            <a:noFill/>
          </a:ln>
        </p:spPr>
      </p:pic>
      <p:sp>
        <p:nvSpPr>
          <p:cNvPr id="1078" name="Google Shape;1078;p91"/>
          <p:cNvSpPr txBox="1"/>
          <p:nvPr/>
        </p:nvSpPr>
        <p:spPr>
          <a:xfrm>
            <a:off x="2245050" y="3852750"/>
            <a:ext cx="4653900" cy="6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Gee go'aaminta in arday kasta uu sax yahay iyo in khalad yahay, oo sharax sababta.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9" name="Google Shape;1079;p91"/>
          <p:cNvSpPr txBox="1"/>
          <p:nvPr/>
        </p:nvSpPr>
        <p:spPr>
          <a:xfrm>
            <a:off x="493500" y="4089150"/>
            <a:ext cx="813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Caasha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  <p:sp>
        <p:nvSpPr>
          <p:cNvPr id="1080" name="Google Shape;1080;p91"/>
          <p:cNvSpPr txBox="1"/>
          <p:nvPr/>
        </p:nvSpPr>
        <p:spPr>
          <a:xfrm>
            <a:off x="7493775" y="4089150"/>
            <a:ext cx="623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Nuur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92"/>
          <p:cNvSpPr txBox="1"/>
          <p:nvPr/>
        </p:nvSpPr>
        <p:spPr>
          <a:xfrm>
            <a:off x="324000" y="810000"/>
            <a:ext cx="84960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Gee go'aaminta in arday kasta uu sax yahay iyo in khalad yahay, oo sharax sababta.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6" name="Google Shape;1086;p92"/>
          <p:cNvSpPr txBox="1"/>
          <p:nvPr>
            <p:ph idx="1" type="body"/>
          </p:nvPr>
        </p:nvSpPr>
        <p:spPr>
          <a:xfrm>
            <a:off x="324000" y="129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Nuur waa khalad.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jiri doona laba qaybood, mid kastaa wuxuu yeelan doonaa tiir raadinaya Waqooyi iyo tiir raadinaya Koonfur.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Bir birlabeed (magnet) had iyo jeer waxay yeelan doontaa tiirar raadinaya Waqooyi iyo Koonfur labadaba.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Caasha waa sax qayb ahaan.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Haddii magnet la garaaco, xoogga magnetka ayaa yaraan kara, laakiin haddii laba qaybood la soo saaro, labaduba weli waxay noqonayaan magnet.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87" name="Google Shape;1087;p9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Ciribta woqooyi raadisa iyo koonfur raadisa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93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Ciribta woqooyi raadisa iyo koonfur raadisa</a:t>
            </a:r>
            <a:endParaRPr/>
          </a:p>
        </p:txBody>
      </p:sp>
      <p:sp>
        <p:nvSpPr>
          <p:cNvPr id="1093" name="Google Shape;1093;p93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jiidasho iyo iska caabin</a:t>
            </a:r>
            <a:endParaRPr/>
          </a:p>
        </p:txBody>
      </p:sp>
      <p:sp>
        <p:nvSpPr>
          <p:cNvPr id="1094" name="Google Shape;1094;p93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Walxaha magnetic</a:t>
            </a:r>
            <a:endParaRPr/>
          </a:p>
        </p:txBody>
      </p:sp>
      <p:sp>
        <p:nvSpPr>
          <p:cNvPr id="1095" name="Google Shape;1095;p93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Ciribta magnetic</a:t>
            </a:r>
            <a:endParaRPr/>
          </a:p>
        </p:txBody>
      </p:sp>
      <p:pic>
        <p:nvPicPr>
          <p:cNvPr id="1096" name="Google Shape;1096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25" y="27660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94"/>
          <p:cNvSpPr txBox="1"/>
          <p:nvPr>
            <p:ph idx="1" type="body"/>
          </p:nvPr>
        </p:nvSpPr>
        <p:spPr>
          <a:xfrm>
            <a:off x="324000" y="759300"/>
            <a:ext cx="7062600" cy="44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Xoogga magnetic waa xoog aan taabasho lahayn.</a:t>
            </a:r>
            <a:endParaRPr/>
          </a:p>
        </p:txBody>
      </p:sp>
      <p:sp>
        <p:nvSpPr>
          <p:cNvPr id="1102" name="Google Shape;1102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jiidasho iyo iska caabin</a:t>
            </a:r>
            <a:endParaRPr/>
          </a:p>
        </p:txBody>
      </p:sp>
      <p:pic>
        <p:nvPicPr>
          <p:cNvPr id="1103" name="Google Shape;1103;p94"/>
          <p:cNvPicPr preferRelativeResize="0"/>
          <p:nvPr/>
        </p:nvPicPr>
        <p:blipFill rotWithShape="1">
          <a:blip r:embed="rId3">
            <a:alphaModFix/>
          </a:blip>
          <a:srcRect b="18052" l="0" r="0" t="0"/>
          <a:stretch/>
        </p:blipFill>
        <p:spPr>
          <a:xfrm>
            <a:off x="2500550" y="1348200"/>
            <a:ext cx="1496824" cy="3212401"/>
          </a:xfrm>
          <a:prstGeom prst="rect">
            <a:avLst/>
          </a:prstGeom>
          <a:noFill/>
          <a:ln>
            <a:noFill/>
          </a:ln>
        </p:spPr>
      </p:pic>
      <p:sp>
        <p:nvSpPr>
          <p:cNvPr id="1104" name="Google Shape;1104;p94"/>
          <p:cNvSpPr txBox="1"/>
          <p:nvPr>
            <p:ph idx="1" type="body"/>
          </p:nvPr>
        </p:nvSpPr>
        <p:spPr>
          <a:xfrm>
            <a:off x="4770450" y="2108575"/>
            <a:ext cx="3994800" cy="124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magnetku uma baahna inuu taabto paperclip si uu u soo jiito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cxnSp>
        <p:nvCxnSpPr>
          <p:cNvPr id="1105" name="Google Shape;1105;p94"/>
          <p:cNvCxnSpPr/>
          <p:nvPr/>
        </p:nvCxnSpPr>
        <p:spPr>
          <a:xfrm flipH="1">
            <a:off x="3466400" y="2232900"/>
            <a:ext cx="1194600" cy="4137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95"/>
          <p:cNvSpPr txBox="1"/>
          <p:nvPr>
            <p:ph idx="1" type="body"/>
          </p:nvPr>
        </p:nvSpPr>
        <p:spPr>
          <a:xfrm>
            <a:off x="324000" y="759300"/>
            <a:ext cx="7135200" cy="41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Xoogga magnetic wuxuu kaloo awood u leeyahay inuu ku dhaqmo marka uu taabto paperclips.</a:t>
            </a:r>
            <a:endParaRPr/>
          </a:p>
        </p:txBody>
      </p:sp>
      <p:sp>
        <p:nvSpPr>
          <p:cNvPr id="1111" name="Google Shape;1111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jiidasho iyo iska caabin</a:t>
            </a:r>
            <a:endParaRPr/>
          </a:p>
        </p:txBody>
      </p:sp>
      <p:pic>
        <p:nvPicPr>
          <p:cNvPr id="1112" name="Google Shape;1112;p95"/>
          <p:cNvPicPr preferRelativeResize="0"/>
          <p:nvPr/>
        </p:nvPicPr>
        <p:blipFill rotWithShape="1">
          <a:blip r:embed="rId3">
            <a:alphaModFix/>
          </a:blip>
          <a:srcRect b="18570" l="9658" r="15530" t="2708"/>
          <a:stretch/>
        </p:blipFill>
        <p:spPr>
          <a:xfrm>
            <a:off x="2595573" y="1580050"/>
            <a:ext cx="2366300" cy="3319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3" name="Google Shape;1113;p95"/>
          <p:cNvSpPr txBox="1"/>
          <p:nvPr>
            <p:ph idx="1" type="body"/>
          </p:nvPr>
        </p:nvSpPr>
        <p:spPr>
          <a:xfrm>
            <a:off x="5349500" y="3388800"/>
            <a:ext cx="3470400" cy="143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qaar ka mid ah paperclips waxaa soo jiita paperclips kale</a:t>
            </a:r>
            <a:r>
              <a:rPr lang="en-GB">
                <a:latin typeface="Lexend"/>
              </a:rPr>
              <a:t/>
            </a:r>
            <a:endParaRPr/>
          </a:p>
        </p:txBody>
      </p:sp>
      <p:cxnSp>
        <p:nvCxnSpPr>
          <p:cNvPr id="1114" name="Google Shape;1114;p95"/>
          <p:cNvCxnSpPr/>
          <p:nvPr/>
        </p:nvCxnSpPr>
        <p:spPr>
          <a:xfrm flipH="1" rot="10800000">
            <a:off x="4230875" y="3522200"/>
            <a:ext cx="1030200" cy="6090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96"/>
          <p:cNvSpPr txBox="1"/>
          <p:nvPr>
            <p:ph idx="1" type="body"/>
          </p:nvPr>
        </p:nvSpPr>
        <p:spPr>
          <a:xfrm>
            <a:off x="324000" y="759300"/>
            <a:ext cx="7135200" cy="69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Xoogga magnetic wuxuu kaloo dhex mari karaa walxo qaarkood.</a:t>
            </a:r>
            <a:endParaRPr/>
          </a:p>
        </p:txBody>
      </p:sp>
      <p:sp>
        <p:nvSpPr>
          <p:cNvPr id="1120" name="Google Shape;1120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jiidasho iyo iska caabin</a:t>
            </a:r>
            <a:endParaRPr/>
          </a:p>
        </p:txBody>
      </p:sp>
      <p:pic>
        <p:nvPicPr>
          <p:cNvPr id="1121" name="Google Shape;1121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0874" y="1597500"/>
            <a:ext cx="2412276" cy="3216348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96"/>
          <p:cNvSpPr txBox="1"/>
          <p:nvPr>
            <p:ph idx="1" type="body"/>
          </p:nvPr>
        </p:nvSpPr>
        <p:spPr>
          <a:xfrm>
            <a:off x="5460250" y="2946100"/>
            <a:ext cx="2857500" cy="93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kaadhku ma xannibo xoogga magnetic</a:t>
            </a:r>
            <a:endParaRPr/>
          </a:p>
        </p:txBody>
      </p:sp>
      <p:cxnSp>
        <p:nvCxnSpPr>
          <p:cNvPr id="1123" name="Google Shape;1123;p96"/>
          <p:cNvCxnSpPr/>
          <p:nvPr/>
        </p:nvCxnSpPr>
        <p:spPr>
          <a:xfrm>
            <a:off x="4529925" y="2957175"/>
            <a:ext cx="809100" cy="1443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97"/>
          <p:cNvSpPr txBox="1"/>
          <p:nvPr>
            <p:ph type="title"/>
          </p:nvPr>
        </p:nvSpPr>
        <p:spPr>
          <a:xfrm>
            <a:off x="324000" y="748775"/>
            <a:ext cx="84960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Kee ayaa ka mid ah weedhahan ku habboon?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129" name="Google Shape;1129;p9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jiidasho iyo iska caabin</a:t>
            </a:r>
            <a:endParaRPr/>
          </a:p>
        </p:txBody>
      </p:sp>
      <p:sp>
        <p:nvSpPr>
          <p:cNvPr id="1130" name="Google Shape;1130;p97"/>
          <p:cNvSpPr txBox="1"/>
          <p:nvPr>
            <p:ph idx="1" type="subTitle"/>
          </p:nvPr>
        </p:nvSpPr>
        <p:spPr>
          <a:xfrm>
            <a:off x="1034425" y="1729500"/>
            <a:ext cx="7785600" cy="67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Walxo qaarkood waxay noqdaan magnet marka ay taabtaan magnet.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131" name="Google Shape;1131;p97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Magnet waa inuu taabtaa shay si uu u soo jiito.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132" name="Google Shape;1132;p97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Soo jiidashada magnetic waxaa xanniba waraaq.</a:t>
            </a:r>
            <a:r>
              <a:rPr lang="en-GB">
                <a:latin typeface="Lexend"/>
              </a:rPr>
              <a:t/>
            </a:r>
            <a:endParaRPr/>
          </a:p>
        </p:txBody>
      </p:sp>
      <p:pic>
        <p:nvPicPr>
          <p:cNvPr id="1133" name="Google Shape;1133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2008" y="2094963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98"/>
          <p:cNvSpPr txBox="1"/>
          <p:nvPr>
            <p:ph idx="1" type="body"/>
          </p:nvPr>
        </p:nvSpPr>
        <p:spPr>
          <a:xfrm>
            <a:off x="324000" y="759300"/>
            <a:ext cx="84960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Tijaabi isku darka soo socda ee magnets iyo magnets iyo sidoo kale musmaar bir ah, adigoo dhaqaajinaya laba kasta oo isku dhow oo fiirinaya waxa dhacaya.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139" name="Google Shape;1139;p9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jiidasho iyo is-celcelin (Attraction and repulsion)</a:t>
            </a:r>
            <a:endParaRPr/>
          </a:p>
        </p:txBody>
      </p:sp>
      <p:pic>
        <p:nvPicPr>
          <p:cNvPr id="1140" name="Google Shape;1140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7326238" y="1717551"/>
            <a:ext cx="555574" cy="1111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1" name="Google Shape;1141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7163" y="1924794"/>
            <a:ext cx="2996025" cy="684806"/>
          </a:xfrm>
          <a:prstGeom prst="rect">
            <a:avLst/>
          </a:prstGeom>
          <a:noFill/>
          <a:ln>
            <a:noFill/>
          </a:ln>
        </p:spPr>
      </p:pic>
      <p:sp>
        <p:nvSpPr>
          <p:cNvPr id="1142" name="Google Shape;1142;p98"/>
          <p:cNvSpPr txBox="1"/>
          <p:nvPr/>
        </p:nvSpPr>
        <p:spPr>
          <a:xfrm>
            <a:off x="247800" y="2003425"/>
            <a:ext cx="498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3" name="Google Shape;1143;p98"/>
          <p:cNvSpPr txBox="1"/>
          <p:nvPr/>
        </p:nvSpPr>
        <p:spPr>
          <a:xfrm>
            <a:off x="247800" y="3137325"/>
            <a:ext cx="498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4" name="Google Shape;1144;p98"/>
          <p:cNvSpPr txBox="1"/>
          <p:nvPr/>
        </p:nvSpPr>
        <p:spPr>
          <a:xfrm>
            <a:off x="247800" y="4253225"/>
            <a:ext cx="498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45" name="Google Shape;1145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7175" y="3080988"/>
            <a:ext cx="2996000" cy="648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6" name="Google Shape;1146;p9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7175" y="4201375"/>
            <a:ext cx="3044676" cy="64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7" name="Google Shape;1147;p9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88400" y="1945638"/>
            <a:ext cx="1478350" cy="60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8" name="Google Shape;1148;p98"/>
          <p:cNvSpPr txBox="1"/>
          <p:nvPr/>
        </p:nvSpPr>
        <p:spPr>
          <a:xfrm>
            <a:off x="4743600" y="2003425"/>
            <a:ext cx="498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9" name="Google Shape;1149;p98"/>
          <p:cNvSpPr txBox="1"/>
          <p:nvPr/>
        </p:nvSpPr>
        <p:spPr>
          <a:xfrm>
            <a:off x="4743600" y="3146425"/>
            <a:ext cx="498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50" name="Google Shape;1150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5842388" y="2849913"/>
            <a:ext cx="555574" cy="1111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1" name="Google Shape;1151;p9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60000" y="3088638"/>
            <a:ext cx="1478350" cy="60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99"/>
          <p:cNvSpPr txBox="1"/>
          <p:nvPr>
            <p:ph idx="1" type="body"/>
          </p:nvPr>
        </p:nvSpPr>
        <p:spPr>
          <a:xfrm>
            <a:off x="1665475" y="1620000"/>
            <a:ext cx="12651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Soo jiidasho (Attraction)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57" name="Google Shape;1157;p9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jiidasho iyo is-celcelin (Attraction and repulsion)</a:t>
            </a:r>
            <a:endParaRPr/>
          </a:p>
        </p:txBody>
      </p:sp>
      <p:pic>
        <p:nvPicPr>
          <p:cNvPr id="1158" name="Google Shape;1158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7326238" y="726951"/>
            <a:ext cx="555574" cy="1111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7163" y="934194"/>
            <a:ext cx="2996025" cy="684806"/>
          </a:xfrm>
          <a:prstGeom prst="rect">
            <a:avLst/>
          </a:prstGeom>
          <a:noFill/>
          <a:ln>
            <a:noFill/>
          </a:ln>
        </p:spPr>
      </p:pic>
      <p:sp>
        <p:nvSpPr>
          <p:cNvPr id="1160" name="Google Shape;1160;p99"/>
          <p:cNvSpPr txBox="1"/>
          <p:nvPr/>
        </p:nvSpPr>
        <p:spPr>
          <a:xfrm>
            <a:off x="247800" y="1012825"/>
            <a:ext cx="498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1" name="Google Shape;1161;p99"/>
          <p:cNvSpPr txBox="1"/>
          <p:nvPr/>
        </p:nvSpPr>
        <p:spPr>
          <a:xfrm>
            <a:off x="247800" y="2451525"/>
            <a:ext cx="498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2" name="Google Shape;1162;p99"/>
          <p:cNvSpPr txBox="1"/>
          <p:nvPr/>
        </p:nvSpPr>
        <p:spPr>
          <a:xfrm>
            <a:off x="247800" y="3872225"/>
            <a:ext cx="498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63" name="Google Shape;1163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7175" y="2395188"/>
            <a:ext cx="2996000" cy="648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4" name="Google Shape;1164;p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7175" y="3820375"/>
            <a:ext cx="3044676" cy="64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5" name="Google Shape;1165;p9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88400" y="955038"/>
            <a:ext cx="1478350" cy="60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6" name="Google Shape;1166;p99"/>
          <p:cNvSpPr txBox="1"/>
          <p:nvPr/>
        </p:nvSpPr>
        <p:spPr>
          <a:xfrm>
            <a:off x="4743600" y="1012825"/>
            <a:ext cx="498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7" name="Google Shape;1167;p99"/>
          <p:cNvSpPr txBox="1"/>
          <p:nvPr/>
        </p:nvSpPr>
        <p:spPr>
          <a:xfrm>
            <a:off x="4743600" y="2460625"/>
            <a:ext cx="498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68" name="Google Shape;1168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5842388" y="2164113"/>
            <a:ext cx="555574" cy="1111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9" name="Google Shape;1169;p9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60000" y="2402838"/>
            <a:ext cx="1478350" cy="60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0" name="Google Shape;1170;p99"/>
          <p:cNvSpPr txBox="1"/>
          <p:nvPr>
            <p:ph idx="1" type="body"/>
          </p:nvPr>
        </p:nvSpPr>
        <p:spPr>
          <a:xfrm>
            <a:off x="6425325" y="1560300"/>
            <a:ext cx="12651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Soo jiidasho (Attraction)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1" name="Google Shape;1171;p99"/>
          <p:cNvSpPr txBox="1"/>
          <p:nvPr>
            <p:ph idx="1" type="body"/>
          </p:nvPr>
        </p:nvSpPr>
        <p:spPr>
          <a:xfrm>
            <a:off x="6192725" y="3080950"/>
            <a:ext cx="12651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Soo jiidasho (Attraction)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2" name="Google Shape;1172;p99"/>
          <p:cNvSpPr txBox="1"/>
          <p:nvPr>
            <p:ph idx="1" type="body"/>
          </p:nvPr>
        </p:nvSpPr>
        <p:spPr>
          <a:xfrm>
            <a:off x="1752625" y="3080950"/>
            <a:ext cx="12651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Is-celcelin (Repulsion)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3" name="Google Shape;1173;p99"/>
          <p:cNvSpPr txBox="1"/>
          <p:nvPr>
            <p:ph idx="1" type="body"/>
          </p:nvPr>
        </p:nvSpPr>
        <p:spPr>
          <a:xfrm>
            <a:off x="1776963" y="4437600"/>
            <a:ext cx="12651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Is-celcelin (Repulsion)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100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Tiirarka woqooyi iyo koonfureed (North–seeking and south–seeking poles)</a:t>
            </a:r>
            <a:endParaRPr/>
          </a:p>
        </p:txBody>
      </p:sp>
      <p:sp>
        <p:nvSpPr>
          <p:cNvPr id="1179" name="Google Shape;1179;p100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jiidasho iyo is-celcelin (Attraction and repulsion)</a:t>
            </a:r>
            <a:endParaRPr/>
          </a:p>
        </p:txBody>
      </p:sp>
      <p:sp>
        <p:nvSpPr>
          <p:cNvPr id="1180" name="Google Shape;1180;p100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Walxaha birlabeed (Magnetic materials)</a:t>
            </a:r>
            <a:endParaRPr/>
          </a:p>
        </p:txBody>
      </p:sp>
      <p:sp>
        <p:nvSpPr>
          <p:cNvPr id="1181" name="Google Shape;1181;p100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Tiirarka birlabeed (Magnetic poles)</a:t>
            </a:r>
            <a:endParaRPr/>
          </a:p>
        </p:txBody>
      </p:sp>
      <p:pic>
        <p:nvPicPr>
          <p:cNvPr id="1182" name="Google Shape;1182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425" y="37004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6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Walxaha birlabeed (Magnetic materials)</a:t>
            </a:r>
            <a:endParaRPr/>
          </a:p>
        </p:txBody>
      </p:sp>
      <p:sp>
        <p:nvSpPr>
          <p:cNvPr id="1188" name="Google Shape;1188;p101"/>
          <p:cNvSpPr txBox="1"/>
          <p:nvPr>
            <p:ph idx="1" type="body"/>
          </p:nvPr>
        </p:nvSpPr>
        <p:spPr>
          <a:xfrm>
            <a:off x="319950" y="759300"/>
            <a:ext cx="7401300" cy="42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Birlabyadu waxay soo jiidan karaan oo is-celin karaan birlabyo kale.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189" name="Google Shape;1189;p101"/>
          <p:cNvSpPr txBox="1"/>
          <p:nvPr>
            <p:ph idx="1" type="body"/>
          </p:nvPr>
        </p:nvSpPr>
        <p:spPr>
          <a:xfrm>
            <a:off x="1283924" y="1445100"/>
            <a:ext cx="24294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Tiirarka kala duwan ee birlabyadu way soo jiidmaan.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190" name="Google Shape;1190;p101"/>
          <p:cNvSpPr txBox="1"/>
          <p:nvPr>
            <p:ph idx="4294967295" type="body"/>
          </p:nvPr>
        </p:nvSpPr>
        <p:spPr>
          <a:xfrm>
            <a:off x="1942274" y="3144000"/>
            <a:ext cx="1097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Soo jiidasho (Attraction)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191" name="Google Shape;1191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1556" y="2458194"/>
            <a:ext cx="2996025" cy="684806"/>
          </a:xfrm>
          <a:prstGeom prst="rect">
            <a:avLst/>
          </a:prstGeom>
          <a:noFill/>
          <a:ln>
            <a:noFill/>
          </a:ln>
        </p:spPr>
      </p:pic>
      <p:sp>
        <p:nvSpPr>
          <p:cNvPr id="1192" name="Google Shape;1192;p101"/>
          <p:cNvSpPr txBox="1"/>
          <p:nvPr>
            <p:ph idx="1" type="body"/>
          </p:nvPr>
        </p:nvSpPr>
        <p:spPr>
          <a:xfrm>
            <a:off x="5549749" y="1445100"/>
            <a:ext cx="20619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Tiirarka isku midka ah ee birlabyadu way is-celiyaan.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pic>
        <p:nvPicPr>
          <p:cNvPr id="1193" name="Google Shape;1193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0169" y="2547588"/>
            <a:ext cx="2996000" cy="648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4" name="Google Shape;1194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50169" y="3667975"/>
            <a:ext cx="3044676" cy="648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5" name="Google Shape;1195;p101"/>
          <p:cNvSpPr txBox="1"/>
          <p:nvPr>
            <p:ph idx="4294967295" type="body"/>
          </p:nvPr>
        </p:nvSpPr>
        <p:spPr>
          <a:xfrm>
            <a:off x="6037261" y="3233350"/>
            <a:ext cx="1006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Is-celcelin (Repulsion)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96" name="Google Shape;1196;p101"/>
          <p:cNvSpPr txBox="1"/>
          <p:nvPr>
            <p:ph idx="4294967295" type="body"/>
          </p:nvPr>
        </p:nvSpPr>
        <p:spPr>
          <a:xfrm>
            <a:off x="6046914" y="4437600"/>
            <a:ext cx="1006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Is-celcelin (Repulsion)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0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102"/>
          <p:cNvSpPr txBox="1"/>
          <p:nvPr>
            <p:ph idx="1" type="body"/>
          </p:nvPr>
        </p:nvSpPr>
        <p:spPr>
          <a:xfrm>
            <a:off x="324000" y="759300"/>
            <a:ext cx="7070400" cy="51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Cidhif bir ah oo keliya ayaa soo jiidmaya birlabta.</a:t>
            </a:r>
            <a:endParaRPr/>
          </a:p>
        </p:txBody>
      </p:sp>
      <p:sp>
        <p:nvSpPr>
          <p:cNvPr id="1202" name="Google Shape;1202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Walxaha birlabeed (Magnetic materials)</a:t>
            </a:r>
            <a:endParaRPr/>
          </a:p>
        </p:txBody>
      </p:sp>
      <p:pic>
        <p:nvPicPr>
          <p:cNvPr id="1203" name="Google Shape;1203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5521213" y="1264301"/>
            <a:ext cx="555574" cy="1111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4" name="Google Shape;1204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563213" y="1278513"/>
            <a:ext cx="555574" cy="1111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5" name="Google Shape;1205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0825" y="1517238"/>
            <a:ext cx="1478350" cy="60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6" name="Google Shape;1206;p102"/>
          <p:cNvSpPr txBox="1"/>
          <p:nvPr>
            <p:ph idx="4294967295" type="body"/>
          </p:nvPr>
        </p:nvSpPr>
        <p:spPr>
          <a:xfrm>
            <a:off x="2913550" y="2195350"/>
            <a:ext cx="12651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Soo jiidasho (Attraction)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07" name="Google Shape;1207;p102"/>
          <p:cNvSpPr txBox="1"/>
          <p:nvPr>
            <p:ph idx="4294967295" type="body"/>
          </p:nvPr>
        </p:nvSpPr>
        <p:spPr>
          <a:xfrm>
            <a:off x="4572000" y="2195350"/>
            <a:ext cx="12651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Soo jiidasho (Attraction)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08" name="Google Shape;1208;p102"/>
          <p:cNvSpPr txBox="1"/>
          <p:nvPr>
            <p:ph idx="1" type="body"/>
          </p:nvPr>
        </p:nvSpPr>
        <p:spPr>
          <a:xfrm>
            <a:off x="388800" y="2822550"/>
            <a:ext cx="8431200" cy="85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Cidhifka birta wuxuu ka samaysan yahay walxo magnetic ah.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Walxaha magnetic waxaa soo jiita labada cirif ee magnets.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10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Walxaha magnetic</a:t>
            </a:r>
            <a:endParaRPr/>
          </a:p>
        </p:txBody>
      </p:sp>
      <p:pic>
        <p:nvPicPr>
          <p:cNvPr id="1214" name="Google Shape;1214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2539" y="1344475"/>
            <a:ext cx="3152123" cy="3165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15" name="Google Shape;1215;p103"/>
          <p:cNvGrpSpPr/>
          <p:nvPr/>
        </p:nvGrpSpPr>
        <p:grpSpPr>
          <a:xfrm rot="6414257">
            <a:off x="3624494" y="1244207"/>
            <a:ext cx="459188" cy="460883"/>
            <a:chOff x="6663825" y="2038925"/>
            <a:chExt cx="1243200" cy="1242000"/>
          </a:xfrm>
        </p:grpSpPr>
        <p:sp>
          <p:nvSpPr>
            <p:cNvPr id="1216" name="Google Shape;1216;p103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103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fmla="val 50000" name="adj"/>
              </a:avLst>
            </a:prstGeom>
            <a:solidFill>
              <a:srgbClr val="990000"/>
            </a:solidFill>
            <a:ln cap="flat" cmpd="sng" w="9525">
              <a:solidFill>
                <a:srgbClr val="99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103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fmla="val 50000" name="adj"/>
              </a:avLst>
            </a:prstGeom>
            <a:solidFill>
              <a:srgbClr val="EEEEEE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103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0" name="Google Shape;1220;p103"/>
          <p:cNvGrpSpPr/>
          <p:nvPr/>
        </p:nvGrpSpPr>
        <p:grpSpPr>
          <a:xfrm rot="-694710">
            <a:off x="3562803" y="1519219"/>
            <a:ext cx="1971785" cy="2710908"/>
            <a:chOff x="3163155" y="1757885"/>
            <a:chExt cx="1971887" cy="2711048"/>
          </a:xfrm>
        </p:grpSpPr>
        <p:sp>
          <p:nvSpPr>
            <p:cNvPr id="1221" name="Google Shape;1221;p103"/>
            <p:cNvSpPr/>
            <p:nvPr/>
          </p:nvSpPr>
          <p:spPr>
            <a:xfrm flipH="1" rot="1611781">
              <a:off x="3422987" y="2972662"/>
              <a:ext cx="902936" cy="1365942"/>
            </a:xfrm>
            <a:prstGeom prst="cube">
              <a:avLst>
                <a:gd fmla="val 15152" name="adj"/>
              </a:avLst>
            </a:prstGeom>
            <a:solidFill>
              <a:srgbClr val="990000">
                <a:alpha val="316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2" name="Google Shape;1222;p103"/>
            <p:cNvSpPr/>
            <p:nvPr/>
          </p:nvSpPr>
          <p:spPr>
            <a:xfrm flipH="1" rot="1611781">
              <a:off x="3974674" y="1888781"/>
              <a:ext cx="902936" cy="1355209"/>
            </a:xfrm>
            <a:prstGeom prst="cube">
              <a:avLst>
                <a:gd fmla="val 15152" name="adj"/>
              </a:avLst>
            </a:prstGeom>
            <a:solidFill>
              <a:srgbClr val="073763">
                <a:alpha val="348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3" name="Google Shape;1223;p103"/>
            <p:cNvSpPr/>
            <p:nvPr/>
          </p:nvSpPr>
          <p:spPr>
            <a:xfrm rot="1611372">
              <a:off x="4070075" y="2047460"/>
              <a:ext cx="765684" cy="1226410"/>
            </a:xfrm>
            <a:prstGeom prst="rect">
              <a:avLst/>
            </a:prstGeom>
            <a:solidFill>
              <a:srgbClr val="073763">
                <a:alpha val="341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S</a:t>
              </a:r>
              <a:endParaRPr sz="2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4" name="Google Shape;1224;p103"/>
            <p:cNvSpPr/>
            <p:nvPr/>
          </p:nvSpPr>
          <p:spPr>
            <a:xfrm rot="1611372">
              <a:off x="3519415" y="3134618"/>
              <a:ext cx="765684" cy="1226410"/>
            </a:xfrm>
            <a:prstGeom prst="rect">
              <a:avLst/>
            </a:prstGeom>
            <a:solidFill>
              <a:srgbClr val="990000">
                <a:alpha val="31650"/>
              </a:srgbClr>
            </a:solidFill>
            <a:ln>
              <a:noFill/>
            </a:ln>
          </p:spPr>
          <p:txBody>
            <a:bodyPr anchorCtr="0" anchor="ctr" bIns="126000" lIns="91425" spcFirstLastPara="1" rIns="91425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N</a:t>
              </a:r>
              <a:endParaRPr sz="2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25" name="Google Shape;1225;p103"/>
          <p:cNvGrpSpPr/>
          <p:nvPr/>
        </p:nvGrpSpPr>
        <p:grpSpPr>
          <a:xfrm rot="-9863222">
            <a:off x="4770446" y="1007743"/>
            <a:ext cx="459148" cy="461039"/>
            <a:chOff x="6663825" y="2038925"/>
            <a:chExt cx="1243200" cy="1242000"/>
          </a:xfrm>
        </p:grpSpPr>
        <p:sp>
          <p:nvSpPr>
            <p:cNvPr id="1226" name="Google Shape;1226;p103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103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fmla="val 50000" name="adj"/>
              </a:avLst>
            </a:prstGeom>
            <a:solidFill>
              <a:srgbClr val="990000"/>
            </a:solidFill>
            <a:ln cap="flat" cmpd="sng" w="9525">
              <a:solidFill>
                <a:srgbClr val="99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103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fmla="val 50000" name="adj"/>
              </a:avLst>
            </a:prstGeom>
            <a:solidFill>
              <a:srgbClr val="EEEEEE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103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30" name="Google Shape;1230;p103"/>
          <p:cNvGrpSpPr/>
          <p:nvPr/>
        </p:nvGrpSpPr>
        <p:grpSpPr>
          <a:xfrm rot="-3626620">
            <a:off x="5672663" y="1929502"/>
            <a:ext cx="459195" cy="460995"/>
            <a:chOff x="6663825" y="2038925"/>
            <a:chExt cx="1243200" cy="1242000"/>
          </a:xfrm>
        </p:grpSpPr>
        <p:sp>
          <p:nvSpPr>
            <p:cNvPr id="1231" name="Google Shape;1231;p103"/>
            <p:cNvSpPr/>
            <p:nvPr/>
          </p:nvSpPr>
          <p:spPr>
            <a:xfrm>
              <a:off x="6663825" y="2038925"/>
              <a:ext cx="1243200" cy="1242000"/>
            </a:xfrm>
            <a:prstGeom prst="ellipse">
              <a:avLst/>
            </a:prstGeom>
            <a:solidFill>
              <a:srgbClr val="B7B7B7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103"/>
            <p:cNvSpPr/>
            <p:nvPr/>
          </p:nvSpPr>
          <p:spPr>
            <a:xfrm>
              <a:off x="7175325" y="2189550"/>
              <a:ext cx="220200" cy="447600"/>
            </a:xfrm>
            <a:prstGeom prst="triangle">
              <a:avLst>
                <a:gd fmla="val 50000" name="adj"/>
              </a:avLst>
            </a:prstGeom>
            <a:solidFill>
              <a:srgbClr val="990000"/>
            </a:solidFill>
            <a:ln cap="flat" cmpd="sng" w="9525">
              <a:solidFill>
                <a:srgbClr val="99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103"/>
            <p:cNvSpPr/>
            <p:nvPr/>
          </p:nvSpPr>
          <p:spPr>
            <a:xfrm rot="10800000">
              <a:off x="7175326" y="2637144"/>
              <a:ext cx="220200" cy="447600"/>
            </a:xfrm>
            <a:prstGeom prst="triangle">
              <a:avLst>
                <a:gd fmla="val 50000" name="adj"/>
              </a:avLst>
            </a:prstGeom>
            <a:solidFill>
              <a:srgbClr val="EEEEEE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103"/>
            <p:cNvSpPr/>
            <p:nvPr/>
          </p:nvSpPr>
          <p:spPr>
            <a:xfrm>
              <a:off x="7231425" y="2582750"/>
              <a:ext cx="108000" cy="106500"/>
            </a:xfrm>
            <a:prstGeom prst="ellipse">
              <a:avLst/>
            </a:prstGeom>
            <a:solidFill>
              <a:srgbClr val="000000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35" name="Google Shape;1235;p103"/>
          <p:cNvSpPr txBox="1"/>
          <p:nvPr>
            <p:ph idx="1" type="body"/>
          </p:nvPr>
        </p:nvSpPr>
        <p:spPr>
          <a:xfrm>
            <a:off x="324000" y="929450"/>
            <a:ext cx="28653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Dhulku wuxuu u dhaqmaa sidii 'magnet' gudihiisa ku yaal.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236" name="Google Shape;1236;p103"/>
          <p:cNvSpPr txBox="1"/>
          <p:nvPr>
            <p:ph idx="1" type="body"/>
          </p:nvPr>
        </p:nvSpPr>
        <p:spPr>
          <a:xfrm>
            <a:off x="6333000" y="1189650"/>
            <a:ext cx="2563500" cy="147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Cirifka woqooyi ee halbeegga compass wuxuu tilmaamaa cirifkan 'magnet-ka'.</a:t>
            </a:r>
            <a:endParaRPr sz="2000"/>
          </a:p>
        </p:txBody>
      </p:sp>
      <p:sp>
        <p:nvSpPr>
          <p:cNvPr id="1237" name="Google Shape;1237;p103"/>
          <p:cNvSpPr txBox="1"/>
          <p:nvPr>
            <p:ph idx="1" type="body"/>
          </p:nvPr>
        </p:nvSpPr>
        <p:spPr>
          <a:xfrm>
            <a:off x="324000" y="3132400"/>
            <a:ext cx="2640600" cy="160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'Magnet-ka' khayaaliga ah wuxuu leeyahay cirifyo ka soo horjeeda cirifyada juqraafiga.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104"/>
          <p:cNvSpPr txBox="1"/>
          <p:nvPr>
            <p:ph type="title"/>
          </p:nvPr>
        </p:nvSpPr>
        <p:spPr>
          <a:xfrm>
            <a:off x="324000" y="810000"/>
            <a:ext cx="67347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Kee ka mid ah weedhahan ku saabsan cirifyada magnetic ee magnet-ka la muujiyay waa sax?</a:t>
            </a:r>
            <a:endParaRPr sz="2000"/>
          </a:p>
        </p:txBody>
      </p:sp>
      <p:sp>
        <p:nvSpPr>
          <p:cNvPr id="1243" name="Google Shape;1243;p10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Walxaha magnetic</a:t>
            </a:r>
            <a:endParaRPr/>
          </a:p>
        </p:txBody>
      </p:sp>
      <p:sp>
        <p:nvSpPr>
          <p:cNvPr id="1244" name="Google Shape;1244;p104"/>
          <p:cNvSpPr txBox="1"/>
          <p:nvPr>
            <p:ph idx="1" type="subTitle"/>
          </p:nvPr>
        </p:nvSpPr>
        <p:spPr>
          <a:xfrm>
            <a:off x="1034425" y="1609175"/>
            <a:ext cx="50604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N wuxuu soo jiitaa walxaha magnetic, S-na wuxuu soo jiitaa walxaha magnetic.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245" name="Google Shape;1245;p104"/>
          <p:cNvSpPr txBox="1"/>
          <p:nvPr>
            <p:ph idx="3" type="subTitle"/>
          </p:nvPr>
        </p:nvSpPr>
        <p:spPr>
          <a:xfrm>
            <a:off x="1034425" y="2413243"/>
            <a:ext cx="50604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N wuxuu soo jiitaa S ee magnet kale, N-na wuxuu iska celiyaa N ee magnet kale.</a:t>
            </a:r>
            <a:endParaRPr sz="1800"/>
          </a:p>
        </p:txBody>
      </p:sp>
      <p:sp>
        <p:nvSpPr>
          <p:cNvPr id="1246" name="Google Shape;1246;p104"/>
          <p:cNvSpPr txBox="1"/>
          <p:nvPr>
            <p:ph idx="4" type="subTitle"/>
          </p:nvPr>
        </p:nvSpPr>
        <p:spPr>
          <a:xfrm>
            <a:off x="1034425" y="3233558"/>
            <a:ext cx="50322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N wuxuu leeyahay koronto togan, S-na wuxuu leeyahay koronto taban.</a:t>
            </a:r>
            <a:endParaRPr sz="1800"/>
          </a:p>
        </p:txBody>
      </p:sp>
      <p:sp>
        <p:nvSpPr>
          <p:cNvPr id="1247" name="Google Shape;1247;p104"/>
          <p:cNvSpPr txBox="1"/>
          <p:nvPr>
            <p:ph idx="5" type="subTitle"/>
          </p:nvPr>
        </p:nvSpPr>
        <p:spPr>
          <a:xfrm>
            <a:off x="1034425" y="4037627"/>
            <a:ext cx="50604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N wuxuu leeyahay koronto dheeri ah, S-na wuxuu ka yar yahay koronto.</a:t>
            </a:r>
            <a:endParaRPr sz="1800"/>
          </a:p>
        </p:txBody>
      </p:sp>
      <p:pic>
        <p:nvPicPr>
          <p:cNvPr id="1248" name="Google Shape;1248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">
            <a:off x="6415515" y="1080009"/>
            <a:ext cx="2226623" cy="1105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9" name="Google Shape;1249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6008" y="26408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0" name="Google Shape;1250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6358" y="18483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10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Walxaha magnetic</a:t>
            </a:r>
            <a:endParaRPr/>
          </a:p>
        </p:txBody>
      </p:sp>
      <p:pic>
        <p:nvPicPr>
          <p:cNvPr id="1256" name="Google Shape;1256;p105"/>
          <p:cNvPicPr preferRelativeResize="0"/>
          <p:nvPr/>
        </p:nvPicPr>
        <p:blipFill rotWithShape="1">
          <a:blip r:embed="rId3">
            <a:alphaModFix/>
          </a:blip>
          <a:srcRect b="7965" l="0" r="0" t="15878"/>
          <a:stretch/>
        </p:blipFill>
        <p:spPr>
          <a:xfrm>
            <a:off x="416800" y="1683900"/>
            <a:ext cx="7969151" cy="304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257" name="Google Shape;1257;p105"/>
          <p:cNvSpPr/>
          <p:nvPr/>
        </p:nvSpPr>
        <p:spPr>
          <a:xfrm>
            <a:off x="3496025" y="2960050"/>
            <a:ext cx="1361400" cy="537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8" name="Google Shape;1258;p105"/>
          <p:cNvSpPr txBox="1"/>
          <p:nvPr>
            <p:ph idx="1" type="body"/>
          </p:nvPr>
        </p:nvSpPr>
        <p:spPr>
          <a:xfrm>
            <a:off x="324000" y="759300"/>
            <a:ext cx="8496000" cy="77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 jira saddex walxood oo magnetic ah oo keliya, waa biraha: iron, cobalt iyo nickel. Walxaha kale ma aha magnetic.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p10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Walxaha magnetic</a:t>
            </a:r>
            <a:endParaRPr/>
          </a:p>
        </p:txBody>
      </p:sp>
      <p:pic>
        <p:nvPicPr>
          <p:cNvPr id="1264" name="Google Shape;1264;p106"/>
          <p:cNvPicPr preferRelativeResize="0"/>
          <p:nvPr/>
        </p:nvPicPr>
        <p:blipFill rotWithShape="1">
          <a:blip r:embed="rId3">
            <a:alphaModFix/>
          </a:blip>
          <a:srcRect b="7965" l="0" r="0" t="15878"/>
          <a:stretch/>
        </p:blipFill>
        <p:spPr>
          <a:xfrm>
            <a:off x="416800" y="1760100"/>
            <a:ext cx="7969151" cy="304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265" name="Google Shape;1265;p106"/>
          <p:cNvSpPr/>
          <p:nvPr/>
        </p:nvSpPr>
        <p:spPr>
          <a:xfrm>
            <a:off x="3496025" y="3036250"/>
            <a:ext cx="541500" cy="537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6" name="Google Shape;1266;p106"/>
          <p:cNvSpPr/>
          <p:nvPr/>
        </p:nvSpPr>
        <p:spPr>
          <a:xfrm>
            <a:off x="5982150" y="2208650"/>
            <a:ext cx="499500" cy="537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7" name="Google Shape;1267;p106"/>
          <p:cNvSpPr txBox="1"/>
          <p:nvPr>
            <p:ph idx="1" type="body"/>
          </p:nvPr>
        </p:nvSpPr>
        <p:spPr>
          <a:xfrm>
            <a:off x="324000" y="759300"/>
            <a:ext cx="8496000" cy="77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Steel waxaa badanaa loo qoraa inuu yahay walxo magnetic sababtoo ah waa isku darka inta badan iron, oo leh qadar yar oo carbon ah iyo walxo kale.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p10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Walxaha magnetic</a:t>
            </a:r>
            <a:endParaRPr/>
          </a:p>
        </p:txBody>
      </p:sp>
      <p:sp>
        <p:nvSpPr>
          <p:cNvPr id="1273" name="Google Shape;1273;p107"/>
          <p:cNvSpPr txBox="1"/>
          <p:nvPr/>
        </p:nvSpPr>
        <p:spPr>
          <a:xfrm>
            <a:off x="433125" y="819875"/>
            <a:ext cx="7026000" cy="8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Lodestone (sidoo kale loo yaqaan magnetite, oo ah isku darka iron iyo oxygen) waa walxo magnetic.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74" name="Google Shape;1274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6087" y="1786950"/>
            <a:ext cx="3986524" cy="2678449"/>
          </a:xfrm>
          <a:prstGeom prst="rect">
            <a:avLst/>
          </a:prstGeom>
          <a:noFill/>
          <a:ln>
            <a:noFill/>
          </a:ln>
        </p:spPr>
      </p:pic>
      <p:sp>
        <p:nvSpPr>
          <p:cNvPr id="1275" name="Google Shape;1275;p107"/>
          <p:cNvSpPr txBox="1"/>
          <p:nvPr/>
        </p:nvSpPr>
        <p:spPr>
          <a:xfrm>
            <a:off x="5301528" y="2341375"/>
            <a:ext cx="35184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 markii ugu horreysay wax ka qoray Giriigga Thales of Miletus qarnigii 6aad BC.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108"/>
          <p:cNvSpPr txBox="1"/>
          <p:nvPr>
            <p:ph type="title"/>
          </p:nvPr>
        </p:nvSpPr>
        <p:spPr>
          <a:xfrm>
            <a:off x="324000" y="8351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Kee ka mid ah weedhahan soo socda waa sax?</a:t>
            </a:r>
            <a:endParaRPr/>
          </a:p>
        </p:txBody>
      </p:sp>
      <p:sp>
        <p:nvSpPr>
          <p:cNvPr id="1281" name="Google Shape;1281;p10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Walxaha magnetic</a:t>
            </a:r>
            <a:endParaRPr/>
          </a:p>
        </p:txBody>
      </p:sp>
      <p:sp>
        <p:nvSpPr>
          <p:cNvPr id="1282" name="Google Shape;1282;p108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Dhammaan walxaha birta ah waa magnetic.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283" name="Google Shape;1283;p108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Dhammaan walxaha aan bir ahayn (non-metal) ma leh xoog magnet ah (magnetic).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284" name="Google Shape;1284;p108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Qaar badan oo ka mid ah walxaha birtu (metal) ma leh xoog magnet ah.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id="1285" name="Google Shape;1285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3108" y="36724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6" name="Google Shape;1286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6683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1" name="Google Shape;1291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0720" y="1427200"/>
            <a:ext cx="4090400" cy="934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2" name="Google Shape;1292;p10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Walxaha magnet-ka (Magnetic materials)</a:t>
            </a:r>
            <a:endParaRPr/>
          </a:p>
        </p:txBody>
      </p:sp>
      <p:sp>
        <p:nvSpPr>
          <p:cNvPr id="1293" name="Google Shape;1293;p109"/>
          <p:cNvSpPr txBox="1"/>
          <p:nvPr/>
        </p:nvSpPr>
        <p:spPr>
          <a:xfrm>
            <a:off x="324000" y="752300"/>
            <a:ext cx="7054800" cy="5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Waxaan isbarbardhigi karnaa xoogga magnet-ka iyo xoogga korantada (electrostatic forces).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94" name="Google Shape;1294;p109"/>
          <p:cNvCxnSpPr/>
          <p:nvPr/>
        </p:nvCxnSpPr>
        <p:spPr>
          <a:xfrm flipH="1" rot="10800000">
            <a:off x="4434548" y="1407395"/>
            <a:ext cx="564900" cy="75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95" name="Google Shape;1295;p109"/>
          <p:cNvCxnSpPr/>
          <p:nvPr/>
        </p:nvCxnSpPr>
        <p:spPr>
          <a:xfrm rot="10800000">
            <a:off x="5311839" y="1411144"/>
            <a:ext cx="561300" cy="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296" name="Google Shape;1296;p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5369" y="2943213"/>
            <a:ext cx="1186863" cy="1493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7" name="Google Shape;1297;p109"/>
          <p:cNvPicPr preferRelativeResize="0"/>
          <p:nvPr/>
        </p:nvPicPr>
        <p:blipFill rotWithShape="1">
          <a:blip r:embed="rId5">
            <a:alphaModFix/>
          </a:blip>
          <a:srcRect b="0" l="0" r="5204" t="3428"/>
          <a:stretch/>
        </p:blipFill>
        <p:spPr>
          <a:xfrm>
            <a:off x="3886350" y="3010262"/>
            <a:ext cx="936350" cy="1635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98" name="Google Shape;1298;p109"/>
          <p:cNvCxnSpPr/>
          <p:nvPr/>
        </p:nvCxnSpPr>
        <p:spPr>
          <a:xfrm rot="10800000">
            <a:off x="5432263" y="2892232"/>
            <a:ext cx="561300" cy="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99" name="Google Shape;1299;p109"/>
          <p:cNvCxnSpPr/>
          <p:nvPr/>
        </p:nvCxnSpPr>
        <p:spPr>
          <a:xfrm flipH="1" rot="10800000">
            <a:off x="4257798" y="2888482"/>
            <a:ext cx="564900" cy="75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00" name="Google Shape;1300;p109"/>
          <p:cNvSpPr txBox="1"/>
          <p:nvPr/>
        </p:nvSpPr>
        <p:spPr>
          <a:xfrm>
            <a:off x="1198975" y="1407400"/>
            <a:ext cx="1746000" cy="9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dabooyinka aan isku midka ahayn (unlike poles) ayaa is soo jiita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1" name="Google Shape;1301;p109"/>
          <p:cNvSpPr txBox="1"/>
          <p:nvPr/>
        </p:nvSpPr>
        <p:spPr>
          <a:xfrm>
            <a:off x="1564375" y="3055425"/>
            <a:ext cx="2201700" cy="9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sharjiga aan isku midka ahayn (unlike charges) ayaa is soo jiita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p11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Walxaha magnet-ka</a:t>
            </a:r>
            <a:endParaRPr/>
          </a:p>
        </p:txBody>
      </p:sp>
      <p:sp>
        <p:nvSpPr>
          <p:cNvPr id="1307" name="Google Shape;1307;p110"/>
          <p:cNvSpPr txBox="1"/>
          <p:nvPr/>
        </p:nvSpPr>
        <p:spPr>
          <a:xfrm>
            <a:off x="324000" y="752300"/>
            <a:ext cx="7054800" cy="5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Waxaan isbarbardhigi karnaa xoogga magnet-ka iyo xoogga korantada.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08" name="Google Shape;1308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6159306" y="1246650"/>
            <a:ext cx="1186872" cy="1493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9" name="Google Shape;1309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8544" y="1246650"/>
            <a:ext cx="1186863" cy="14938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10" name="Google Shape;1310;p110"/>
          <p:cNvCxnSpPr/>
          <p:nvPr/>
        </p:nvCxnSpPr>
        <p:spPr>
          <a:xfrm flipH="1" rot="10800000">
            <a:off x="6720123" y="1770295"/>
            <a:ext cx="564900" cy="75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11" name="Google Shape;1311;p110"/>
          <p:cNvCxnSpPr/>
          <p:nvPr/>
        </p:nvCxnSpPr>
        <p:spPr>
          <a:xfrm rot="10800000">
            <a:off x="4928539" y="1774119"/>
            <a:ext cx="561300" cy="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312" name="Google Shape;1312;p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5128239" y="2612250"/>
            <a:ext cx="987764" cy="169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3" name="Google Shape;1313;p110"/>
          <p:cNvPicPr preferRelativeResize="0"/>
          <p:nvPr/>
        </p:nvPicPr>
        <p:blipFill rotWithShape="1">
          <a:blip r:embed="rId4">
            <a:alphaModFix/>
          </a:blip>
          <a:srcRect b="0" l="0" r="5204" t="3428"/>
          <a:stretch/>
        </p:blipFill>
        <p:spPr>
          <a:xfrm>
            <a:off x="6259125" y="2670250"/>
            <a:ext cx="936350" cy="1635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14" name="Google Shape;1314;p110"/>
          <p:cNvCxnSpPr/>
          <p:nvPr/>
        </p:nvCxnSpPr>
        <p:spPr>
          <a:xfrm flipH="1" rot="10800000">
            <a:off x="6991335" y="3135895"/>
            <a:ext cx="564900" cy="75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15" name="Google Shape;1315;p110"/>
          <p:cNvCxnSpPr/>
          <p:nvPr/>
        </p:nvCxnSpPr>
        <p:spPr>
          <a:xfrm rot="10800000">
            <a:off x="4928538" y="3139719"/>
            <a:ext cx="561300" cy="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316" name="Google Shape;1316;p1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26300" y="1687063"/>
            <a:ext cx="2996000" cy="648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7" name="Google Shape;1317;p1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300" y="2807450"/>
            <a:ext cx="3044676" cy="648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8" name="Google Shape;1318;p110"/>
          <p:cNvSpPr txBox="1"/>
          <p:nvPr/>
        </p:nvSpPr>
        <p:spPr>
          <a:xfrm>
            <a:off x="1503775" y="3608000"/>
            <a:ext cx="24360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dabooyinka isku midka ah (like poles) ayaa iska celiya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9" name="Google Shape;1319;p110"/>
          <p:cNvSpPr txBox="1"/>
          <p:nvPr/>
        </p:nvSpPr>
        <p:spPr>
          <a:xfrm>
            <a:off x="5005200" y="4320000"/>
            <a:ext cx="24360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sharjiga isku midka ah (like charges) ayaa iska celiya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3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p11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Walxaha magnet-ka</a:t>
            </a:r>
            <a:endParaRPr/>
          </a:p>
        </p:txBody>
      </p:sp>
      <p:sp>
        <p:nvSpPr>
          <p:cNvPr id="1325" name="Google Shape;1325;p111"/>
          <p:cNvSpPr txBox="1"/>
          <p:nvPr/>
        </p:nvSpPr>
        <p:spPr>
          <a:xfrm>
            <a:off x="400275" y="851850"/>
            <a:ext cx="6914700" cy="7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Inkasta oo xoogga magnet-ka iyo xoogga korantadu ay isku mid yihiin, haddana waa noocyo kala duwan oo xoog ah.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26" name="Google Shape;1326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5759" y="2025138"/>
            <a:ext cx="1478350" cy="60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7" name="Google Shape;1327;p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3802" y="1720538"/>
            <a:ext cx="1186863" cy="1493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8" name="Google Shape;1328;p111"/>
          <p:cNvPicPr preferRelativeResize="0"/>
          <p:nvPr/>
        </p:nvPicPr>
        <p:blipFill rotWithShape="1">
          <a:blip r:embed="rId5">
            <a:alphaModFix/>
          </a:blip>
          <a:srcRect b="0" l="0" r="5204" t="3428"/>
          <a:stretch/>
        </p:blipFill>
        <p:spPr>
          <a:xfrm flipH="1">
            <a:off x="2713335" y="1878350"/>
            <a:ext cx="1050400" cy="163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9" name="Google Shape;1329;p111"/>
          <p:cNvSpPr txBox="1"/>
          <p:nvPr/>
        </p:nvSpPr>
        <p:spPr>
          <a:xfrm>
            <a:off x="324000" y="3645000"/>
            <a:ext cx="8073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jiraan xoogag u dhexeeya buufinnada iyo magnet-ka.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112"/>
          <p:cNvSpPr txBox="1"/>
          <p:nvPr>
            <p:ph idx="1" type="subTitle"/>
          </p:nvPr>
        </p:nvSpPr>
        <p:spPr>
          <a:xfrm>
            <a:off x="324000" y="1080000"/>
            <a:ext cx="81093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Walxaha aan bir ahayn (non-metals) waxay noqon karaan magnet haddii ay leeyihiin sharji koronto (electric charge).</a:t>
            </a:r>
            <a:endParaRPr/>
          </a:p>
        </p:txBody>
      </p:sp>
      <p:sp>
        <p:nvSpPr>
          <p:cNvPr id="1335" name="Google Shape;1335;p11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Walxaha magnet-ka</a:t>
            </a:r>
            <a:endParaRPr/>
          </a:p>
        </p:txBody>
      </p:sp>
      <p:sp>
        <p:nvSpPr>
          <p:cNvPr id="1336" name="Google Shape;1336;p11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Sharjiga waxaa laga rari karaa iyadoo la isticmaalayo magnet.</a:t>
            </a:r>
            <a:endParaRPr/>
          </a:p>
        </p:txBody>
      </p:sp>
      <p:sp>
        <p:nvSpPr>
          <p:cNvPr id="1337" name="Google Shape;1337;p11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Xoogga magnet-ka iyo xoogga korantadu way kala duwan yihiin.</a:t>
            </a:r>
            <a:endParaRPr/>
          </a:p>
        </p:txBody>
      </p:sp>
      <p:pic>
        <p:nvPicPr>
          <p:cNvPr id="1338" name="Google Shape;1338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9208" y="40403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9" name="Google Shape;1339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17970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3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p113"/>
          <p:cNvSpPr txBox="1"/>
          <p:nvPr>
            <p:ph idx="1" type="body"/>
          </p:nvPr>
        </p:nvSpPr>
        <p:spPr>
          <a:xfrm>
            <a:off x="324000" y="759300"/>
            <a:ext cx="8547300" cy="119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Sharax sida loo isticmaalo magnet si loo garto saddex baloog oo 'qarsoon' oo la rinjiyeeyay si ay u ekaadaan kuwa isku midka ah.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Baloogyadu waa bir (iron), naxaas (copper) iyo magnet.</a:t>
            </a:r>
            <a:endParaRPr sz="2100"/>
          </a:p>
        </p:txBody>
      </p:sp>
      <p:sp>
        <p:nvSpPr>
          <p:cNvPr id="1345" name="Google Shape;1345;p11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Walxaha magnet-ka</a:t>
            </a:r>
            <a:endParaRPr/>
          </a:p>
        </p:txBody>
      </p:sp>
      <p:sp>
        <p:nvSpPr>
          <p:cNvPr id="1346" name="Google Shape;1346;p113"/>
          <p:cNvSpPr/>
          <p:nvPr/>
        </p:nvSpPr>
        <p:spPr>
          <a:xfrm>
            <a:off x="781200" y="2440700"/>
            <a:ext cx="1601100" cy="649800"/>
          </a:xfrm>
          <a:prstGeom prst="cube">
            <a:avLst>
              <a:gd fmla="val 25000" name="adj"/>
            </a:avLst>
          </a:prstGeom>
          <a:solidFill>
            <a:srgbClr val="666666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7" name="Google Shape;1347;p113"/>
          <p:cNvSpPr/>
          <p:nvPr/>
        </p:nvSpPr>
        <p:spPr>
          <a:xfrm>
            <a:off x="2533800" y="2440700"/>
            <a:ext cx="1601100" cy="649800"/>
          </a:xfrm>
          <a:prstGeom prst="cube">
            <a:avLst>
              <a:gd fmla="val 25000" name="adj"/>
            </a:avLst>
          </a:prstGeom>
          <a:solidFill>
            <a:srgbClr val="666666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8" name="Google Shape;1348;p113"/>
          <p:cNvSpPr/>
          <p:nvPr/>
        </p:nvSpPr>
        <p:spPr>
          <a:xfrm>
            <a:off x="4286400" y="2440700"/>
            <a:ext cx="1601100" cy="649800"/>
          </a:xfrm>
          <a:prstGeom prst="cube">
            <a:avLst>
              <a:gd fmla="val 25000" name="adj"/>
            </a:avLst>
          </a:prstGeom>
          <a:solidFill>
            <a:srgbClr val="666666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49" name="Google Shape;1349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8400" y="3779988"/>
            <a:ext cx="1478350" cy="60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3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Google Shape;1354;p114"/>
          <p:cNvSpPr txBox="1"/>
          <p:nvPr>
            <p:ph idx="1" type="body"/>
          </p:nvPr>
        </p:nvSpPr>
        <p:spPr>
          <a:xfrm>
            <a:off x="324000" y="1538250"/>
            <a:ext cx="84960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Marka hore, soo dhowee dabo S (S pole) ee magnet-ka baloogga oo fiiri waxa dhaca.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Kadib, samee wax la mid ah iyadoo la isticmaalayo dabo N (N pole) ee magnet-ka.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Haddii aan jirin soo jiidasho midkoodna S ama N, waa naxaas (copper).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Haddii ay jirto soo jiidasho labadaba S iyo N, waa bir (iron).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Haddii ay jirto soo jiidasho hal cirif (pole) iyo is-celinis (repulsion) kan kale, waa magnet kale.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55" name="Google Shape;1355;p11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Maaddooyinka magnetic-ka ah</a:t>
            </a:r>
            <a:endParaRPr/>
          </a:p>
        </p:txBody>
      </p:sp>
      <p:sp>
        <p:nvSpPr>
          <p:cNvPr id="1356" name="Google Shape;1356;p114"/>
          <p:cNvSpPr txBox="1"/>
          <p:nvPr>
            <p:ph idx="1" type="body"/>
          </p:nvPr>
        </p:nvSpPr>
        <p:spPr>
          <a:xfrm>
            <a:off x="324000" y="748350"/>
            <a:ext cx="8496000" cy="78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Sharax sida loo isticmaalo magnet si loo garto saddex xabbo 'qarsoodi' oo la rinjiyeeyay si ay u ekaadaan kuwa isku midka ah.</a:t>
            </a:r>
            <a:endParaRPr sz="20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115"/>
          <p:cNvSpPr txBox="1"/>
          <p:nvPr>
            <p:ph idx="1" type="body"/>
          </p:nvPr>
        </p:nvSpPr>
        <p:spPr>
          <a:xfrm>
            <a:off x="324000" y="893875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Dhammaan magnets-ku waxay leeyihiin cirif waji-woqooyi (north-seeking pole) iyo cirif waji-konfureed (south-seeking pole), cirif keliya ma jiri karo keligiis.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Dhulku wuxuu leeyahay goob magnetic (magnetic field) oo keenta in magnets-yadu isku toosiyaan jihada woqooyi-konfureed.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Cirifyada magnetic-ka isku midka ah way is-celiyaan (repel), kuwa kala duwanaanna way is-jiidaan (attract).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Birta (iron), cobalt-ka iyo nickel-ka ayaa ah saddexda element ee kaliya ee magnetic-ka ah. Alloys-ka iyo xeryahooda (compounds) ayaa mararka qaarkood sidoo kale magnetic ah.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Steel-ku waa alloy bir ah oo ka kooban carbon, waana magnetic.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62" name="Google Shape;1362;p115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Cirifyada magnetic-ka (Magnetic poles)</a:t>
            </a:r>
            <a:endParaRPr/>
          </a:p>
        </p:txBody>
      </p:sp>
      <p:pic>
        <p:nvPicPr>
          <p:cNvPr id="1363" name="Google Shape;1363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7024" y="1487513"/>
            <a:ext cx="1470850" cy="134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