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6C7B92C-C421-445D-9CDF-5C5C11991688}">
  <a:tblStyle styleId="{46C7B92C-C421-445D-9CDF-5C5C1199168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320B603-CC66-42BC-AD94-E8151EE1B24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2fb2f06c154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2fb2f06c154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2f518dc7e79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0" name="Google Shape;850;g2f518dc7e7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2fb2f06c154_0_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5" name="Google Shape;855;g2fb2f06c154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2f518dc7e79_0_19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" name="Google Shape;861;g2f518dc7e79_0_19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2f518dc7e79_0_19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2f518dc7e79_0_1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2f518dc7e79_0_20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2f518dc7e79_0_20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2fb2f06c154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2fb2f06c154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2fb2f06c154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2fb2f06c154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2f518dc7e79_0_20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2f518dc7e79_0_20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2f518dc7e79_0_20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2f518dc7e79_0_20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2f518dc7e79_0_20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2f518dc7e79_0_20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2f518dc7e79_0_2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2f518dc7e79_0_2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2f518dc7e79_0_2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" name="Google Shape;1008;g2f518dc7e79_0_2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2f518dc7e79_0_2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2f518dc7e79_0_2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2f518dc7e79_0_2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2f518dc7e79_0_2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g2f518dc7e79_0_2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5" name="Google Shape;1045;g2f518dc7e79_0_2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8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g2f518dc7e79_0_19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0" name="Google Shape;1060;g2f518dc7e79_0_19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2fb2f06c154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2fb2f06c154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2fb2f06c154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4" name="Google Shape;1084;g2fb2f06c154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2fb2f06c154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2fb2f06c154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g2fb2f06c154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" name="Google Shape;1133;g2fb2f06c154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g2f518dc7e79_0_19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" name="Google Shape;1157;g2f518dc7e79_0_1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2f518dc7e79_0_8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2f518dc7e79_0_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2f518dc7e79_0_8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2f518dc7e79_0_8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2d465c6de0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2d465c6de0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2fb2f06c154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2fb2f06c154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g2f518dc7e79_0_17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5" name="Google Shape;1215;g2f518dc7e79_0_17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2f518dc7e79_0_17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2f518dc7e79_0_1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2f518dc7e79_0_18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2f518dc7e79_0_1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g2f518dc7e79_0_18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" name="Google Shape;1255;g2f518dc7e79_0_18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2f518dc7e79_0_18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2f518dc7e79_0_18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g2f518dc7e79_0_17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" name="Google Shape;1271;g2f518dc7e79_0_1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g2f518dc7e79_0_17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2" name="Google Shape;1282;g2f518dc7e79_0_17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g2fb2f06c154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" name="Google Shape;1293;g2fb2f06c154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2fb2f06c154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" name="Google Shape;1304;g2fb2f06c154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2fb2f06c154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2fb2f06c154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2fb2f06c154_0_3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" name="Google Shape;1328;g2fb2f06c154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7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g2fb2f06c154_0_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9" name="Google Shape;1339;g2fb2f06c154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g2f518dc7e79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Google Shape;1352;g2f518dc7e79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g2f518dc7e79_0_18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1" name="Google Shape;1361;g2f518dc7e79_0_1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g2f518dc7e79_0_18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6" name="Google Shape;1376;g2f518dc7e79_0_18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g307339fe40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3" name="Google Shape;1383;g307339fe40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2f518dc7e79_0_19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2f518dc7e79_0_1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g2f518dc7e79_0_18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" name="Google Shape;1409;g2f518dc7e79_0_1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g2f518dc7e79_0_19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0" name="Google Shape;1420;g2f518dc7e79_0_19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g2f518dc7e79_0_19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8" name="Google Shape;1428;g2f518dc7e79_0_1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4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g2fb2f06c154_0_4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6" name="Google Shape;1436;g2fb2f06c154_0_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0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g2fb2f06c154_0_4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2" name="Google Shape;1472;g2fb2f06c154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2f518dc7e79_0_19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8" name="Google Shape;1508;g2f518dc7e79_0_19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g306cd727c2f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4" name="Google Shape;1514;g306cd727c2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g2fb2f06c154_0_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0" name="Google Shape;1530;g2fb2f06c154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0" name="Google Shape;1540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10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1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1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7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8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29.png"/><Relationship Id="rId5" Type="http://schemas.openxmlformats.org/officeDocument/2006/relationships/image" Target="../media/image7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29.png"/><Relationship Id="rId5" Type="http://schemas.openxmlformats.org/officeDocument/2006/relationships/image" Target="../media/image7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3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Relationship Id="rId4" Type="http://schemas.openxmlformats.org/officeDocument/2006/relationships/image" Target="../media/image19.png"/><Relationship Id="rId5" Type="http://schemas.openxmlformats.org/officeDocument/2006/relationships/image" Target="../media/image21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6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1.png"/><Relationship Id="rId5" Type="http://schemas.openxmlformats.org/officeDocument/2006/relationships/image" Target="../media/image43.png"/><Relationship Id="rId6" Type="http://schemas.openxmlformats.org/officeDocument/2006/relationships/image" Target="../media/image37.png"/><Relationship Id="rId7" Type="http://schemas.openxmlformats.org/officeDocument/2006/relationships/image" Target="../media/image42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81.png"/><Relationship Id="rId5" Type="http://schemas.openxmlformats.org/officeDocument/2006/relationships/image" Target="../media/image41.png"/><Relationship Id="rId6" Type="http://schemas.openxmlformats.org/officeDocument/2006/relationships/image" Target="../media/image40.png"/><Relationship Id="rId7" Type="http://schemas.openxmlformats.org/officeDocument/2006/relationships/image" Target="../media/image3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81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44.png"/><Relationship Id="rId7" Type="http://schemas.openxmlformats.org/officeDocument/2006/relationships/image" Target="../media/image41.png"/><Relationship Id="rId8" Type="http://schemas.openxmlformats.org/officeDocument/2006/relationships/image" Target="../media/image40.png"/><Relationship Id="rId9" Type="http://schemas.openxmlformats.org/officeDocument/2006/relationships/image" Target="../media/image34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81.png"/><Relationship Id="rId4" Type="http://schemas.openxmlformats.org/officeDocument/2006/relationships/image" Target="../media/image46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44.png"/><Relationship Id="rId8" Type="http://schemas.openxmlformats.org/officeDocument/2006/relationships/image" Target="../media/image41.png"/><Relationship Id="rId9" Type="http://schemas.openxmlformats.org/officeDocument/2006/relationships/image" Target="../media/image40.png"/><Relationship Id="rId10" Type="http://schemas.openxmlformats.org/officeDocument/2006/relationships/image" Target="../media/image51.png"/><Relationship Id="rId11" Type="http://schemas.openxmlformats.org/officeDocument/2006/relationships/image" Target="../media/image34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49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49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Relationship Id="rId4" Type="http://schemas.openxmlformats.org/officeDocument/2006/relationships/image" Target="../media/image56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Relationship Id="rId4" Type="http://schemas.openxmlformats.org/officeDocument/2006/relationships/image" Target="../media/image56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49.png"/><Relationship Id="rId4" Type="http://schemas.openxmlformats.org/officeDocument/2006/relationships/image" Target="../media/image56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49.png"/><Relationship Id="rId4" Type="http://schemas.openxmlformats.org/officeDocument/2006/relationships/image" Target="../media/image56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7.png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6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6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6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66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8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8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8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68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" name="Google Shape;13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4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5" name="Google Shape;5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6" name="Google Shape;6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4" name="Google Shape;74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" name="Google Shape;82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3" name="Google Shape;83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" name="Google Shape;8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" name="Google Shape;101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" name="Google Shape;10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5" name="Google Shape;115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" name="Google Shape;139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0" name="Google Shape;14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2" name="Google Shape;142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3" name="Google Shape;153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" name="Google Shape;155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9" name="Google Shape;159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0" name="Google Shape;16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2" name="Google Shape;16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65" name="Google Shape;165;p17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0" name="Google Shape;170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1" name="Google Shape;17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3" name="Google Shape;1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" name="Google Shape;175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76" name="Google Shape;176;p18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7" name="Google Shape;19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8" name="Google Shape;20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3" name="Google Shape;413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5" name="Google Shape;415;p39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6" name="Google Shape;416;p39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7" name="Google Shape;41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9" name="Google Shape;419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3" name="Google Shape;42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5" name="Google Shape;425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26" name="Google Shape;42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9" name="Google Shape;42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0" name="Google Shape;430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1" name="Google Shape;431;p4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2" name="Google Shape;43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8" name="Google Shape;43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41" name="Google Shape;44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4" name="Google Shape;444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5" name="Google Shape;445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4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7" name="Google Shape;447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48" name="Google Shape;448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3" name="Google Shape;45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0" name="Google Shape;460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42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63" name="Google Shape;463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4" name="Google Shape;464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69" name="Google Shape;46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1" name="Google Shape;471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2" name="Google Shape;472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3" name="Google Shape;473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4" name="Google Shape;474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75" name="Google Shape;475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76" name="Google Shape;47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8" name="Google Shape;478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79" name="Google Shape;47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0" name="Google Shape;48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1" name="Google Shape;481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82" name="Google Shape;48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3" name="Google Shape;48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8" name="Google Shape;48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0" name="Google Shape;490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1" name="Google Shape;491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2" name="Google Shape;492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3" name="Google Shape;493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94" name="Google Shape;494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95" name="Google Shape;495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6" name="Google Shape;496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7" name="Google Shape;497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98" name="Google Shape;498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9" name="Google Shape;499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00" name="Google Shape;500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01" name="Google Shape;501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2" name="Google Shape;502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7" name="Google Shape;50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9" name="Google Shape;509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0" name="Google Shape;510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1" name="Google Shape;511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2" name="Google Shape;512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3" name="Google Shape;513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4" name="Google Shape;514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7" name="Google Shape;517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0" name="Google Shape;520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3" name="Google Shape;533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6" name="Google Shape;53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9" name="Google Shape;53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5" name="Google Shape;5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7" name="Google Shape;547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8" name="Google Shape;548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9" name="Google Shape;549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0" name="Google Shape;550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1" name="Google Shape;551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2" name="Google Shape;552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53" name="Google Shape;553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4" name="Google Shape;554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5" name="Google Shape;555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56" name="Google Shape;55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59" name="Google Shape;55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62" name="Google Shape;56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2" name="Google Shape;572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76" name="Google Shape;57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79" name="Google Shape;579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82" name="Google Shape;582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4" name="Google Shape;584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85" name="Google Shape;585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91" name="Google Shape;59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3" name="Google Shape;593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4" name="Google Shape;594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6" name="Google Shape;596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7" name="Google Shape;597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8" name="Google Shape;598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9" name="Google Shape;599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1" name="Google Shape;601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2" name="Google Shape;602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3" name="Google Shape;603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4" name="Google Shape;604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5" name="Google Shape;605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6" name="Google Shape;606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7" name="Google Shape;607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8" name="Google Shape;608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14" name="Google Shape;61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7" name="Google Shape;617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0" name="Google Shape;620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1" name="Google Shape;621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2" name="Google Shape;62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4" name="Google Shape;624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5" name="Google Shape;62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6" name="Google Shape;62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7" name="Google Shape;627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8" name="Google Shape;628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9" name="Google Shape;629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0" name="Google Shape;630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1" name="Google Shape;631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7" name="Google Shape;63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9" name="Google Shape;639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0" name="Google Shape;640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1" name="Google Shape;641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2" name="Google Shape;642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43" name="Google Shape;643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44" name="Google Shape;644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5" name="Google Shape;645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6" name="Google Shape;646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47" name="Google Shape;647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8" name="Google Shape;648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9" name="Google Shape;649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50" name="Google Shape;65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1" name="Google Shape;65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56" name="Google Shape;65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8" name="Google Shape;658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9" name="Google Shape;659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0" name="Google Shape;660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1" name="Google Shape;661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62" name="Google Shape;662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63" name="Google Shape;663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5" name="Google Shape;665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66" name="Google Shape;666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7" name="Google Shape;667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8" name="Google Shape;668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69" name="Google Shape;669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0" name="Google Shape;670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75" name="Google Shape;67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8" name="Google Shape;678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9" name="Google Shape;679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80" name="Google Shape;680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81" name="Google Shape;68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4" name="Google Shape;68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85" name="Google Shape;68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6" name="Google Shape;68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7" name="Google Shape;68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8" name="Google Shape;68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9" name="Google Shape;68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94" name="Google Shape;69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6" name="Google Shape;696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7" name="Google Shape;697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8" name="Google Shape;698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9" name="Google Shape;699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00" name="Google Shape;700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3" name="Google Shape;703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04" name="Google Shape;704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6" name="Google Shape;706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7" name="Google Shape;707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8" name="Google Shape;708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13" name="Google Shape;71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5" name="Google Shape;715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20" name="Google Shape;72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2" name="Google Shape;722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27" name="Google Shape;72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Google Shape;731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34" name="Google Shape;73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1" name="Google Shape;74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3" name="Google Shape;743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44" name="Google Shape;744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Google Shape;746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0" name="Google Shape;75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52" name="Google Shape;752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7" name="Google Shape;75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8" name="Google Shape;75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60" name="Google Shape;760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5" name="Google Shape;765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66" name="Google Shape;76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8" name="Google Shape;76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92" name="Google Shape;792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4" name="Google Shape;794;p6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pic>
          <p:nvPicPr>
            <p:cNvPr id="795" name="Google Shape;795;p66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6" name="Google Shape;796;p6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7" name="Google Shape;797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8" name="Google Shape;798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9" name="Google Shape;79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4" name="Google Shape;804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06" name="Google Shape;806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0" name="Google Shape;810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2" name="Google Shape;812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2" name="Google Shape;822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1.png"/><Relationship Id="rId4" Type="http://schemas.openxmlformats.org/officeDocument/2006/relationships/image" Target="../media/image75.png"/><Relationship Id="rId5" Type="http://schemas.openxmlformats.org/officeDocument/2006/relationships/image" Target="../media/image3.png"/><Relationship Id="rId6" Type="http://schemas.openxmlformats.org/officeDocument/2006/relationships/image" Target="../media/image1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9.png"/><Relationship Id="rId6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1.png"/><Relationship Id="rId4" Type="http://schemas.openxmlformats.org/officeDocument/2006/relationships/image" Target="../media/image74.png"/><Relationship Id="rId5" Type="http://schemas.openxmlformats.org/officeDocument/2006/relationships/image" Target="../media/image3.png"/><Relationship Id="rId6" Type="http://schemas.openxmlformats.org/officeDocument/2006/relationships/image" Target="../media/image1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9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3.png"/><Relationship Id="rId4" Type="http://schemas.openxmlformats.org/officeDocument/2006/relationships/image" Target="../media/image7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9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3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63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5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Samaynta safar</a:t>
            </a:r>
            <a:endParaRPr/>
          </a:p>
        </p:txBody>
      </p:sp>
      <p:sp>
        <p:nvSpPr>
          <p:cNvPr id="837" name="Google Shape;837;p7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iyo deegaanka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7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7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qiimeyn karaa saamaynta samaynta safar siyaabo kala duwan.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76"/>
          <p:cNvSpPr txBox="1"/>
          <p:nvPr>
            <p:ph idx="6" type="subTitle"/>
          </p:nvPr>
        </p:nvSpPr>
        <p:spPr>
          <a:xfrm>
            <a:off x="324000" y="1025475"/>
            <a:ext cx="84960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4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</a:rPr>
              <a:t>Socdaal (commute) waa safar joogto ah oo inta badan la sameeyo inta u dhaxaysa guriga qofka iyo goobta uu ka shaqeeyo.</a:t>
            </a:r>
            <a:r>
              <a:rPr b="1" lang="en-GB" sz="1800">
                <a:solidFill>
                  <a:schemeClr val="dk1"/>
                </a:solidFill>
                <a:latin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</a:rPr>
              <a:t/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77"/>
          <p:cNvSpPr txBox="1"/>
          <p:nvPr>
            <p:ph idx="6" type="subTitle"/>
          </p:nvPr>
        </p:nvSpPr>
        <p:spPr>
          <a:xfrm>
            <a:off x="324000" y="1025475"/>
            <a:ext cx="8453400" cy="26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</a:rPr>
              <a:t>Jaantuska tiirarka (bar chart) waa jaantus ka kooban tiirar oo si muuqaal ah u muujinaya inta jeer ee walxaha ama kooxaha.</a:t>
            </a:r>
            <a:br>
              <a:rPr lang="en-GB" sz="1900">
                <a:solidFill>
                  <a:schemeClr val="dk1"/>
                </a:solidFill>
              </a:rPr>
            </a:b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4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4000"/>
              </a:spcBef>
              <a:spcAft>
                <a:spcPts val="4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</a:rPr>
              <a:t>Xawaaruhu (Speed) waa heerka uu wax ku socdo. Waxaa lagu qiyaasaa masaafada la socdo qayb wakhti ah.</a:t>
            </a:r>
            <a:br>
              <a:rPr lang="en-GB" sz="1900">
                <a:solidFill>
                  <a:schemeClr val="dk1"/>
                </a:solidFill>
              </a:rPr>
            </a:b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descr="frequenc " id="858" name="Google Shape;858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9859" y="1025463"/>
            <a:ext cx="1521525" cy="143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7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wakhtiga safarka gaadiidka kala duwan</a:t>
            </a:r>
            <a:endParaRPr/>
          </a:p>
        </p:txBody>
      </p:sp>
      <p:sp>
        <p:nvSpPr>
          <p:cNvPr id="864" name="Google Shape;864;p7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bixinta (emission) kaarboon ee safarrada</a:t>
            </a:r>
            <a:endParaRPr/>
          </a:p>
        </p:txBody>
      </p:sp>
      <p:sp>
        <p:nvSpPr>
          <p:cNvPr id="865" name="Google Shape;865;p7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kharashka safarka</a:t>
            </a:r>
            <a:endParaRPr/>
          </a:p>
        </p:txBody>
      </p:sp>
      <p:sp>
        <p:nvSpPr>
          <p:cNvPr id="866" name="Google Shape;866;p7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Samaynta safar</a:t>
            </a:r>
            <a:endParaRPr/>
          </a:p>
        </p:txBody>
      </p:sp>
      <p:pic>
        <p:nvPicPr>
          <p:cNvPr id="867" name="Google Shape;86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005" y="17410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79"/>
          <p:cNvSpPr txBox="1"/>
          <p:nvPr>
            <p:ph idx="1" type="body"/>
          </p:nvPr>
        </p:nvSpPr>
        <p:spPr>
          <a:xfrm>
            <a:off x="324000" y="759300"/>
            <a:ext cx="8496000" cy="72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Jadwalku wuxuu muujinayaa xogta tirakoobka ee Xafiiska Tirakoobka Qaranka (ONS) ee ku saabsan masaafada ay dadku ku socdaan 2021.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graphicFrame>
        <p:nvGraphicFramePr>
          <p:cNvPr id="873" name="Google Shape;873;p79"/>
          <p:cNvGraphicFramePr/>
          <p:nvPr/>
        </p:nvGraphicFramePr>
        <p:xfrm>
          <a:off x="654954" y="15998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{46C7B92C-C421-445D-9CDF-5C5C11991688}</a:tableStyleId>
              </a:tblPr>
              <a:tblGrid>
                <a:gridCol w="1697875"/>
                <a:gridCol w="1297800"/>
              </a:tblGrid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masaafada (d km)</a:t>
                      </a:r>
                      <a:r>
                        <a:rPr i="1"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i="1"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Inta jeer (Frequency)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&lt; 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3,057,913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 ≤ </a:t>
                      </a:r>
                      <a:r>
                        <a:rPr i="1"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&lt; 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3,499,333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 ≤ </a:t>
                      </a:r>
                      <a:r>
                        <a:rPr i="1"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&lt; 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3,273,927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≤ </a:t>
                      </a:r>
                      <a:r>
                        <a:rPr i="1"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&lt; 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2,924,547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 ≤ </a:t>
                      </a:r>
                      <a:r>
                        <a:rPr i="1"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&lt; 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1,127,371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 ≤ </a:t>
                      </a:r>
                      <a:r>
                        <a:rPr i="1"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&lt; 40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470,353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 ≤ </a:t>
                      </a:r>
                      <a:r>
                        <a:rPr i="1"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&lt; 60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358,932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 ≤ </a:t>
                      </a:r>
                      <a:r>
                        <a:rPr i="1"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</a:t>
                      </a:r>
                      <a:endParaRPr i="1"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382,608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3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74" name="Google Shape;874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wakhtiga safarka gaadiidka kala duwan</a:t>
            </a:r>
            <a:endParaRPr/>
          </a:p>
        </p:txBody>
      </p:sp>
      <p:sp>
        <p:nvSpPr>
          <p:cNvPr id="875" name="Google Shape;875;p79"/>
          <p:cNvSpPr txBox="1"/>
          <p:nvPr>
            <p:ph idx="1" type="body"/>
          </p:nvPr>
        </p:nvSpPr>
        <p:spPr>
          <a:xfrm>
            <a:off x="4671600" y="2571750"/>
            <a:ext cx="3427500" cy="110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 laga yaabaa inay fududaato in xogtan la fahmo haddii loo muujiyo si muuqaal ah.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" name="Google Shape;88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9400" y="1496158"/>
            <a:ext cx="4240099" cy="2788980"/>
          </a:xfrm>
          <a:prstGeom prst="rect">
            <a:avLst/>
          </a:prstGeom>
          <a:noFill/>
          <a:ln>
            <a:noFill/>
          </a:ln>
        </p:spPr>
      </p:pic>
      <p:sp>
        <p:nvSpPr>
          <p:cNvPr id="881" name="Google Shape;881;p80"/>
          <p:cNvSpPr txBox="1"/>
          <p:nvPr>
            <p:ph idx="1" type="body"/>
          </p:nvPr>
        </p:nvSpPr>
        <p:spPr>
          <a:xfrm>
            <a:off x="324000" y="759300"/>
            <a:ext cx="8496000" cy="72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Jaantuska tiirarka (bar chart) wuxuu muujinayaa isla xogta ku saabsan masaafada ay dadku ku socdaan 2021.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882" name="Google Shape;882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wakhtiga safarka gaadiidka kala duwan</a:t>
            </a:r>
            <a:endParaRPr/>
          </a:p>
        </p:txBody>
      </p:sp>
      <p:sp>
        <p:nvSpPr>
          <p:cNvPr id="883" name="Google Shape;883;p80"/>
          <p:cNvSpPr txBox="1"/>
          <p:nvPr>
            <p:ph idx="1" type="body"/>
          </p:nvPr>
        </p:nvSpPr>
        <p:spPr>
          <a:xfrm>
            <a:off x="1425152" y="1655046"/>
            <a:ext cx="15129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 yar 2 km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884" name="Google Shape;884;p80"/>
          <p:cNvSpPr txBox="1"/>
          <p:nvPr>
            <p:ph idx="1" type="body"/>
          </p:nvPr>
        </p:nvSpPr>
        <p:spPr>
          <a:xfrm>
            <a:off x="634052" y="1996787"/>
            <a:ext cx="22659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 km ilaa ka yar 5 km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885" name="Google Shape;885;p80"/>
          <p:cNvSpPr txBox="1"/>
          <p:nvPr>
            <p:ph idx="1" type="body"/>
          </p:nvPr>
        </p:nvSpPr>
        <p:spPr>
          <a:xfrm>
            <a:off x="519875" y="2323586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 km ilaa ka yar 10 km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886" name="Google Shape;886;p80"/>
          <p:cNvSpPr txBox="1"/>
          <p:nvPr>
            <p:ph idx="1" type="body"/>
          </p:nvPr>
        </p:nvSpPr>
        <p:spPr>
          <a:xfrm>
            <a:off x="392900" y="2656923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10 km ilaa ka yar 20 km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887" name="Google Shape;887;p80"/>
          <p:cNvSpPr txBox="1"/>
          <p:nvPr>
            <p:ph idx="1" type="body"/>
          </p:nvPr>
        </p:nvSpPr>
        <p:spPr>
          <a:xfrm>
            <a:off x="392900" y="2999276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20 km ilaa 30 km ka yar</a:t>
            </a:r>
            <a:endParaRPr sz="1600"/>
          </a:p>
        </p:txBody>
      </p:sp>
      <p:sp>
        <p:nvSpPr>
          <p:cNvPr id="888" name="Google Shape;888;p80"/>
          <p:cNvSpPr txBox="1"/>
          <p:nvPr>
            <p:ph idx="1" type="body"/>
          </p:nvPr>
        </p:nvSpPr>
        <p:spPr>
          <a:xfrm>
            <a:off x="381150" y="3328982"/>
            <a:ext cx="25632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30 km ilaa 40 km ka yar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889" name="Google Shape;889;p80"/>
          <p:cNvSpPr txBox="1"/>
          <p:nvPr>
            <p:ph idx="1" type="body"/>
          </p:nvPr>
        </p:nvSpPr>
        <p:spPr>
          <a:xfrm>
            <a:off x="367500" y="3671305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40 km ilaa 60 km ka yar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890" name="Google Shape;890;p80"/>
          <p:cNvSpPr txBox="1"/>
          <p:nvPr>
            <p:ph idx="1" type="body"/>
          </p:nvPr>
        </p:nvSpPr>
        <p:spPr>
          <a:xfrm>
            <a:off x="1283037" y="4004643"/>
            <a:ext cx="1633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 km iyo wixii ka badan</a:t>
            </a:r>
            <a:endParaRPr sz="1600"/>
          </a:p>
        </p:txBody>
      </p:sp>
      <p:sp>
        <p:nvSpPr>
          <p:cNvPr id="891" name="Google Shape;891;p80"/>
          <p:cNvSpPr txBox="1"/>
          <p:nvPr>
            <p:ph idx="1" type="body"/>
          </p:nvPr>
        </p:nvSpPr>
        <p:spPr>
          <a:xfrm>
            <a:off x="3962707" y="4285133"/>
            <a:ext cx="242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</a:t>
            </a:r>
            <a:endParaRPr sz="1600"/>
          </a:p>
        </p:txBody>
      </p:sp>
      <p:sp>
        <p:nvSpPr>
          <p:cNvPr id="892" name="Google Shape;892;p80"/>
          <p:cNvSpPr txBox="1"/>
          <p:nvPr>
            <p:ph idx="1" type="body"/>
          </p:nvPr>
        </p:nvSpPr>
        <p:spPr>
          <a:xfrm>
            <a:off x="5080422" y="4285133"/>
            <a:ext cx="169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</a:t>
            </a:r>
            <a:endParaRPr sz="1600"/>
          </a:p>
        </p:txBody>
      </p:sp>
      <p:sp>
        <p:nvSpPr>
          <p:cNvPr id="893" name="Google Shape;893;p80"/>
          <p:cNvSpPr txBox="1"/>
          <p:nvPr>
            <p:ph idx="1" type="body"/>
          </p:nvPr>
        </p:nvSpPr>
        <p:spPr>
          <a:xfrm>
            <a:off x="6231852" y="4285133"/>
            <a:ext cx="169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</a:t>
            </a:r>
            <a:endParaRPr sz="1600"/>
          </a:p>
        </p:txBody>
      </p:sp>
      <p:sp>
        <p:nvSpPr>
          <p:cNvPr id="894" name="Google Shape;894;p80"/>
          <p:cNvSpPr txBox="1"/>
          <p:nvPr>
            <p:ph idx="1" type="body"/>
          </p:nvPr>
        </p:nvSpPr>
        <p:spPr>
          <a:xfrm>
            <a:off x="3742575" y="4573079"/>
            <a:ext cx="2788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tirada dadka (milyan)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81"/>
          <p:cNvSpPr txBox="1"/>
          <p:nvPr>
            <p:ph idx="1" type="body"/>
          </p:nvPr>
        </p:nvSpPr>
        <p:spPr>
          <a:xfrm>
            <a:off x="324000" y="759300"/>
            <a:ext cx="8237700" cy="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Waa kuma kooxda mood (modal group)?</a:t>
            </a:r>
            <a:endParaRPr sz="2000"/>
          </a:p>
        </p:txBody>
      </p:sp>
      <p:sp>
        <p:nvSpPr>
          <p:cNvPr id="900" name="Google Shape;900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wakhtiga safarka ee gaadiidka kala duwan</a:t>
            </a:r>
            <a:endParaRPr/>
          </a:p>
        </p:txBody>
      </p:sp>
      <p:sp>
        <p:nvSpPr>
          <p:cNvPr id="901" name="Google Shape;901;p81"/>
          <p:cNvSpPr txBox="1"/>
          <p:nvPr>
            <p:ph idx="1" type="body"/>
          </p:nvPr>
        </p:nvSpPr>
        <p:spPr>
          <a:xfrm>
            <a:off x="1425152" y="1655046"/>
            <a:ext cx="15129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 km ka yar</a:t>
            </a:r>
            <a:endParaRPr sz="1600"/>
          </a:p>
        </p:txBody>
      </p:sp>
      <p:pic>
        <p:nvPicPr>
          <p:cNvPr id="902" name="Google Shape;90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2550" y="1487729"/>
            <a:ext cx="4292124" cy="2837525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81"/>
          <p:cNvSpPr txBox="1"/>
          <p:nvPr>
            <p:ph idx="1" type="body"/>
          </p:nvPr>
        </p:nvSpPr>
        <p:spPr>
          <a:xfrm>
            <a:off x="634052" y="1996787"/>
            <a:ext cx="22659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 km ilaa 5 km ka yar</a:t>
            </a:r>
            <a:endParaRPr sz="1600"/>
          </a:p>
        </p:txBody>
      </p:sp>
      <p:sp>
        <p:nvSpPr>
          <p:cNvPr id="904" name="Google Shape;904;p81"/>
          <p:cNvSpPr txBox="1"/>
          <p:nvPr>
            <p:ph idx="1" type="body"/>
          </p:nvPr>
        </p:nvSpPr>
        <p:spPr>
          <a:xfrm>
            <a:off x="519875" y="2323586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 km ilaa 10 km ka yar</a:t>
            </a:r>
            <a:endParaRPr sz="1600"/>
          </a:p>
        </p:txBody>
      </p:sp>
      <p:sp>
        <p:nvSpPr>
          <p:cNvPr id="905" name="Google Shape;905;p81"/>
          <p:cNvSpPr txBox="1"/>
          <p:nvPr>
            <p:ph idx="1" type="body"/>
          </p:nvPr>
        </p:nvSpPr>
        <p:spPr>
          <a:xfrm>
            <a:off x="392900" y="2656923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10 km ilaa 20 km ka yar</a:t>
            </a:r>
            <a:endParaRPr sz="1600"/>
          </a:p>
        </p:txBody>
      </p:sp>
      <p:sp>
        <p:nvSpPr>
          <p:cNvPr id="906" name="Google Shape;906;p81"/>
          <p:cNvSpPr txBox="1"/>
          <p:nvPr>
            <p:ph idx="1" type="body"/>
          </p:nvPr>
        </p:nvSpPr>
        <p:spPr>
          <a:xfrm>
            <a:off x="392900" y="2999276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20 km ilaa 30 km ka yar</a:t>
            </a:r>
            <a:endParaRPr sz="1600"/>
          </a:p>
        </p:txBody>
      </p:sp>
      <p:sp>
        <p:nvSpPr>
          <p:cNvPr id="907" name="Google Shape;907;p81"/>
          <p:cNvSpPr txBox="1"/>
          <p:nvPr>
            <p:ph idx="1" type="body"/>
          </p:nvPr>
        </p:nvSpPr>
        <p:spPr>
          <a:xfrm>
            <a:off x="381150" y="3328982"/>
            <a:ext cx="25632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30 km ilaa 40 km ka yar</a:t>
            </a:r>
            <a:endParaRPr sz="1600"/>
          </a:p>
        </p:txBody>
      </p:sp>
      <p:sp>
        <p:nvSpPr>
          <p:cNvPr id="908" name="Google Shape;908;p81"/>
          <p:cNvSpPr txBox="1"/>
          <p:nvPr>
            <p:ph idx="1" type="body"/>
          </p:nvPr>
        </p:nvSpPr>
        <p:spPr>
          <a:xfrm>
            <a:off x="367500" y="3671305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40 km ilaa 60 km ka yar</a:t>
            </a:r>
            <a:endParaRPr sz="1600"/>
          </a:p>
        </p:txBody>
      </p:sp>
      <p:sp>
        <p:nvSpPr>
          <p:cNvPr id="909" name="Google Shape;909;p81"/>
          <p:cNvSpPr txBox="1"/>
          <p:nvPr>
            <p:ph idx="1" type="body"/>
          </p:nvPr>
        </p:nvSpPr>
        <p:spPr>
          <a:xfrm>
            <a:off x="1283037" y="4004643"/>
            <a:ext cx="1633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 km iyo wixii ka badan</a:t>
            </a:r>
            <a:endParaRPr sz="1600"/>
          </a:p>
        </p:txBody>
      </p:sp>
      <p:sp>
        <p:nvSpPr>
          <p:cNvPr id="910" name="Google Shape;910;p81"/>
          <p:cNvSpPr txBox="1"/>
          <p:nvPr>
            <p:ph idx="1" type="body"/>
          </p:nvPr>
        </p:nvSpPr>
        <p:spPr>
          <a:xfrm>
            <a:off x="3962707" y="4285133"/>
            <a:ext cx="242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</a:t>
            </a:r>
            <a:endParaRPr sz="1600"/>
          </a:p>
        </p:txBody>
      </p:sp>
      <p:sp>
        <p:nvSpPr>
          <p:cNvPr id="911" name="Google Shape;911;p81"/>
          <p:cNvSpPr txBox="1"/>
          <p:nvPr>
            <p:ph idx="1" type="body"/>
          </p:nvPr>
        </p:nvSpPr>
        <p:spPr>
          <a:xfrm>
            <a:off x="5080422" y="4285133"/>
            <a:ext cx="169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</a:t>
            </a:r>
            <a:endParaRPr sz="1600"/>
          </a:p>
        </p:txBody>
      </p:sp>
      <p:sp>
        <p:nvSpPr>
          <p:cNvPr id="912" name="Google Shape;912;p81"/>
          <p:cNvSpPr txBox="1"/>
          <p:nvPr>
            <p:ph idx="1" type="body"/>
          </p:nvPr>
        </p:nvSpPr>
        <p:spPr>
          <a:xfrm>
            <a:off x="6231852" y="4285133"/>
            <a:ext cx="169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</a:t>
            </a:r>
            <a:endParaRPr sz="1600"/>
          </a:p>
        </p:txBody>
      </p:sp>
      <p:sp>
        <p:nvSpPr>
          <p:cNvPr id="913" name="Google Shape;913;p81"/>
          <p:cNvSpPr txBox="1"/>
          <p:nvPr>
            <p:ph idx="1" type="body"/>
          </p:nvPr>
        </p:nvSpPr>
        <p:spPr>
          <a:xfrm>
            <a:off x="3742575" y="4573079"/>
            <a:ext cx="2788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tirada dadka (milyan)</a:t>
            </a:r>
            <a:endParaRPr sz="1600"/>
          </a:p>
        </p:txBody>
      </p:sp>
      <p:sp>
        <p:nvSpPr>
          <p:cNvPr id="914" name="Google Shape;914;p81"/>
          <p:cNvSpPr txBox="1"/>
          <p:nvPr>
            <p:ph idx="1" type="body"/>
          </p:nvPr>
        </p:nvSpPr>
        <p:spPr>
          <a:xfrm>
            <a:off x="4030575" y="753854"/>
            <a:ext cx="2990700" cy="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 km ilaa 5 km ka yar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15" name="Google Shape;915;p81"/>
          <p:cNvSpPr/>
          <p:nvPr/>
        </p:nvSpPr>
        <p:spPr>
          <a:xfrm>
            <a:off x="340329" y="1915171"/>
            <a:ext cx="6719100" cy="3561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82"/>
          <p:cNvSpPr txBox="1"/>
          <p:nvPr>
            <p:ph idx="1" type="body"/>
          </p:nvPr>
        </p:nvSpPr>
        <p:spPr>
          <a:xfrm>
            <a:off x="324000" y="759300"/>
            <a:ext cx="8237700" cy="66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Qiyaas ahaan imisa qof ayaa u safra inta u dhaxaysa 10 km iyo 20 km (ilaa 1 lambar muhiim ah)?</a:t>
            </a:r>
            <a:endParaRPr sz="2000"/>
          </a:p>
        </p:txBody>
      </p:sp>
      <p:sp>
        <p:nvSpPr>
          <p:cNvPr id="921" name="Google Shape;921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wakhtiga safarka ee gaadiidka kala duwan</a:t>
            </a:r>
            <a:endParaRPr/>
          </a:p>
        </p:txBody>
      </p:sp>
      <p:sp>
        <p:nvSpPr>
          <p:cNvPr id="922" name="Google Shape;922;p82"/>
          <p:cNvSpPr txBox="1"/>
          <p:nvPr>
            <p:ph idx="1" type="body"/>
          </p:nvPr>
        </p:nvSpPr>
        <p:spPr>
          <a:xfrm>
            <a:off x="1425152" y="1655046"/>
            <a:ext cx="15129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 km ka yar</a:t>
            </a:r>
            <a:endParaRPr sz="1600"/>
          </a:p>
        </p:txBody>
      </p:sp>
      <p:pic>
        <p:nvPicPr>
          <p:cNvPr id="923" name="Google Shape;923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2550" y="1487729"/>
            <a:ext cx="4292124" cy="2837525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82"/>
          <p:cNvSpPr txBox="1"/>
          <p:nvPr>
            <p:ph idx="1" type="body"/>
          </p:nvPr>
        </p:nvSpPr>
        <p:spPr>
          <a:xfrm>
            <a:off x="634052" y="1996787"/>
            <a:ext cx="22659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 km ilaa 5 km ka yar</a:t>
            </a:r>
            <a:endParaRPr sz="1600"/>
          </a:p>
        </p:txBody>
      </p:sp>
      <p:sp>
        <p:nvSpPr>
          <p:cNvPr id="925" name="Google Shape;925;p82"/>
          <p:cNvSpPr txBox="1"/>
          <p:nvPr>
            <p:ph idx="1" type="body"/>
          </p:nvPr>
        </p:nvSpPr>
        <p:spPr>
          <a:xfrm>
            <a:off x="519875" y="2323586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 km ilaa 10 km ka yar</a:t>
            </a:r>
            <a:endParaRPr sz="1600"/>
          </a:p>
        </p:txBody>
      </p:sp>
      <p:sp>
        <p:nvSpPr>
          <p:cNvPr id="926" name="Google Shape;926;p82"/>
          <p:cNvSpPr txBox="1"/>
          <p:nvPr>
            <p:ph idx="1" type="body"/>
          </p:nvPr>
        </p:nvSpPr>
        <p:spPr>
          <a:xfrm>
            <a:off x="392900" y="2656923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10 km ilaa in ka yar 20 km</a:t>
            </a:r>
            <a:endParaRPr sz="1600"/>
          </a:p>
        </p:txBody>
      </p:sp>
      <p:sp>
        <p:nvSpPr>
          <p:cNvPr id="927" name="Google Shape;927;p82"/>
          <p:cNvSpPr txBox="1"/>
          <p:nvPr>
            <p:ph idx="1" type="body"/>
          </p:nvPr>
        </p:nvSpPr>
        <p:spPr>
          <a:xfrm>
            <a:off x="392900" y="2999276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20 km ilaa in ka yar 30 km</a:t>
            </a:r>
            <a:endParaRPr sz="1600"/>
          </a:p>
        </p:txBody>
      </p:sp>
      <p:sp>
        <p:nvSpPr>
          <p:cNvPr id="928" name="Google Shape;928;p82"/>
          <p:cNvSpPr txBox="1"/>
          <p:nvPr>
            <p:ph idx="1" type="body"/>
          </p:nvPr>
        </p:nvSpPr>
        <p:spPr>
          <a:xfrm>
            <a:off x="381150" y="3328982"/>
            <a:ext cx="25632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30 km ilaa in ka yar 40 km</a:t>
            </a:r>
            <a:endParaRPr sz="1600"/>
          </a:p>
        </p:txBody>
      </p:sp>
      <p:sp>
        <p:nvSpPr>
          <p:cNvPr id="929" name="Google Shape;929;p82"/>
          <p:cNvSpPr txBox="1"/>
          <p:nvPr>
            <p:ph idx="1" type="body"/>
          </p:nvPr>
        </p:nvSpPr>
        <p:spPr>
          <a:xfrm>
            <a:off x="367500" y="3671305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40 km ilaa in ka yar 60 km</a:t>
            </a:r>
            <a:endParaRPr sz="1600"/>
          </a:p>
        </p:txBody>
      </p:sp>
      <p:sp>
        <p:nvSpPr>
          <p:cNvPr id="930" name="Google Shape;930;p82"/>
          <p:cNvSpPr txBox="1"/>
          <p:nvPr>
            <p:ph idx="1" type="body"/>
          </p:nvPr>
        </p:nvSpPr>
        <p:spPr>
          <a:xfrm>
            <a:off x="1283037" y="4004643"/>
            <a:ext cx="1633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 km iyo wixii ka badan</a:t>
            </a:r>
            <a:endParaRPr sz="1600"/>
          </a:p>
        </p:txBody>
      </p:sp>
      <p:sp>
        <p:nvSpPr>
          <p:cNvPr id="931" name="Google Shape;931;p82"/>
          <p:cNvSpPr txBox="1"/>
          <p:nvPr>
            <p:ph idx="1" type="body"/>
          </p:nvPr>
        </p:nvSpPr>
        <p:spPr>
          <a:xfrm>
            <a:off x="3962707" y="4285133"/>
            <a:ext cx="242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</a:t>
            </a:r>
            <a:endParaRPr sz="1600"/>
          </a:p>
        </p:txBody>
      </p:sp>
      <p:sp>
        <p:nvSpPr>
          <p:cNvPr id="932" name="Google Shape;932;p82"/>
          <p:cNvSpPr txBox="1"/>
          <p:nvPr>
            <p:ph idx="1" type="body"/>
          </p:nvPr>
        </p:nvSpPr>
        <p:spPr>
          <a:xfrm>
            <a:off x="5080422" y="4285133"/>
            <a:ext cx="169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</a:t>
            </a:r>
            <a:endParaRPr sz="1600"/>
          </a:p>
        </p:txBody>
      </p:sp>
      <p:sp>
        <p:nvSpPr>
          <p:cNvPr id="933" name="Google Shape;933;p82"/>
          <p:cNvSpPr txBox="1"/>
          <p:nvPr>
            <p:ph idx="1" type="body"/>
          </p:nvPr>
        </p:nvSpPr>
        <p:spPr>
          <a:xfrm>
            <a:off x="6231852" y="4285133"/>
            <a:ext cx="169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</a:t>
            </a:r>
            <a:endParaRPr sz="1600"/>
          </a:p>
        </p:txBody>
      </p:sp>
      <p:sp>
        <p:nvSpPr>
          <p:cNvPr id="934" name="Google Shape;934;p82"/>
          <p:cNvSpPr txBox="1"/>
          <p:nvPr>
            <p:ph idx="1" type="body"/>
          </p:nvPr>
        </p:nvSpPr>
        <p:spPr>
          <a:xfrm>
            <a:off x="3742575" y="4573079"/>
            <a:ext cx="2788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tirada dadka (milyan)</a:t>
            </a:r>
            <a:endParaRPr sz="1600"/>
          </a:p>
        </p:txBody>
      </p:sp>
      <p:sp>
        <p:nvSpPr>
          <p:cNvPr id="935" name="Google Shape;935;p82"/>
          <p:cNvSpPr txBox="1"/>
          <p:nvPr>
            <p:ph idx="1" type="body"/>
          </p:nvPr>
        </p:nvSpPr>
        <p:spPr>
          <a:xfrm>
            <a:off x="7141125" y="2606975"/>
            <a:ext cx="2236800" cy="74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Qiyaastii 3 milyan</a:t>
            </a:r>
            <a:br>
              <a:rPr lang="en-GB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36" name="Google Shape;936;p82"/>
          <p:cNvSpPr/>
          <p:nvPr/>
        </p:nvSpPr>
        <p:spPr>
          <a:xfrm>
            <a:off x="334886" y="2584650"/>
            <a:ext cx="6729900" cy="3561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1" name="Google Shape;941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2550" y="1487729"/>
            <a:ext cx="4292124" cy="2837525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83"/>
          <p:cNvSpPr txBox="1"/>
          <p:nvPr>
            <p:ph idx="1" type="body"/>
          </p:nvPr>
        </p:nvSpPr>
        <p:spPr>
          <a:xfrm>
            <a:off x="582300" y="770075"/>
            <a:ext cx="8237700" cy="72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</a:rPr>
              <a:t>Run ama been? In ka badan 9 milyan oo dad ah ayaa ku safra in ka yar 10 km si ay u shaqeeyaan. Sharax jawaabtaada.</a:t>
            </a:r>
            <a:br>
              <a:rPr b="1" lang="en-GB" sz="2000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43" name="Google Shape;943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waqtiyada safarka ee gaadiidka kala duwan</a:t>
            </a:r>
            <a:endParaRPr/>
          </a:p>
        </p:txBody>
      </p:sp>
      <p:sp>
        <p:nvSpPr>
          <p:cNvPr id="944" name="Google Shape;944;p83"/>
          <p:cNvSpPr txBox="1"/>
          <p:nvPr>
            <p:ph idx="1" type="body"/>
          </p:nvPr>
        </p:nvSpPr>
        <p:spPr>
          <a:xfrm>
            <a:off x="1425152" y="1655046"/>
            <a:ext cx="15129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in ka yar 2 km</a:t>
            </a:r>
            <a:endParaRPr sz="1600"/>
          </a:p>
        </p:txBody>
      </p:sp>
      <p:sp>
        <p:nvSpPr>
          <p:cNvPr id="945" name="Google Shape;945;p83"/>
          <p:cNvSpPr txBox="1"/>
          <p:nvPr>
            <p:ph idx="1" type="body"/>
          </p:nvPr>
        </p:nvSpPr>
        <p:spPr>
          <a:xfrm>
            <a:off x="634052" y="1996787"/>
            <a:ext cx="22659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 km ilaa in ka yar 5 km</a:t>
            </a:r>
            <a:endParaRPr sz="1600"/>
          </a:p>
        </p:txBody>
      </p:sp>
      <p:sp>
        <p:nvSpPr>
          <p:cNvPr id="946" name="Google Shape;946;p83"/>
          <p:cNvSpPr txBox="1"/>
          <p:nvPr>
            <p:ph idx="1" type="body"/>
          </p:nvPr>
        </p:nvSpPr>
        <p:spPr>
          <a:xfrm>
            <a:off x="519875" y="2323586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 km ilaa in ka yar 10 km</a:t>
            </a:r>
            <a:endParaRPr sz="1600"/>
          </a:p>
        </p:txBody>
      </p:sp>
      <p:sp>
        <p:nvSpPr>
          <p:cNvPr id="947" name="Google Shape;947;p83"/>
          <p:cNvSpPr txBox="1"/>
          <p:nvPr>
            <p:ph idx="1" type="body"/>
          </p:nvPr>
        </p:nvSpPr>
        <p:spPr>
          <a:xfrm>
            <a:off x="392900" y="2656923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10 km ilaa in ka yar 20 km</a:t>
            </a:r>
            <a:endParaRPr sz="1600"/>
          </a:p>
        </p:txBody>
      </p:sp>
      <p:sp>
        <p:nvSpPr>
          <p:cNvPr id="948" name="Google Shape;948;p83"/>
          <p:cNvSpPr txBox="1"/>
          <p:nvPr>
            <p:ph idx="1" type="body"/>
          </p:nvPr>
        </p:nvSpPr>
        <p:spPr>
          <a:xfrm>
            <a:off x="392900" y="2999276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20 km ilaa in ka yar 30 km</a:t>
            </a:r>
            <a:endParaRPr sz="1600"/>
          </a:p>
        </p:txBody>
      </p:sp>
      <p:sp>
        <p:nvSpPr>
          <p:cNvPr id="949" name="Google Shape;949;p83"/>
          <p:cNvSpPr txBox="1"/>
          <p:nvPr>
            <p:ph idx="1" type="body"/>
          </p:nvPr>
        </p:nvSpPr>
        <p:spPr>
          <a:xfrm>
            <a:off x="381150" y="3328982"/>
            <a:ext cx="25632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30 km ilaa in ka yar 40 km</a:t>
            </a:r>
            <a:endParaRPr sz="1600"/>
          </a:p>
        </p:txBody>
      </p:sp>
      <p:sp>
        <p:nvSpPr>
          <p:cNvPr id="950" name="Google Shape;950;p83"/>
          <p:cNvSpPr txBox="1"/>
          <p:nvPr>
            <p:ph idx="1" type="body"/>
          </p:nvPr>
        </p:nvSpPr>
        <p:spPr>
          <a:xfrm>
            <a:off x="367500" y="3671305"/>
            <a:ext cx="2513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40 km ilaa in ka yar 60 km</a:t>
            </a:r>
            <a:endParaRPr sz="1600"/>
          </a:p>
        </p:txBody>
      </p:sp>
      <p:sp>
        <p:nvSpPr>
          <p:cNvPr id="951" name="Google Shape;951;p83"/>
          <p:cNvSpPr txBox="1"/>
          <p:nvPr>
            <p:ph idx="1" type="body"/>
          </p:nvPr>
        </p:nvSpPr>
        <p:spPr>
          <a:xfrm>
            <a:off x="1283037" y="4004643"/>
            <a:ext cx="1633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 km iyo wixii ka badan</a:t>
            </a:r>
            <a:endParaRPr sz="1600"/>
          </a:p>
        </p:txBody>
      </p:sp>
      <p:sp>
        <p:nvSpPr>
          <p:cNvPr id="952" name="Google Shape;952;p83"/>
          <p:cNvSpPr txBox="1"/>
          <p:nvPr>
            <p:ph idx="1" type="body"/>
          </p:nvPr>
        </p:nvSpPr>
        <p:spPr>
          <a:xfrm>
            <a:off x="3962707" y="4285133"/>
            <a:ext cx="2424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</a:t>
            </a:r>
            <a:endParaRPr sz="1600"/>
          </a:p>
        </p:txBody>
      </p:sp>
      <p:sp>
        <p:nvSpPr>
          <p:cNvPr id="953" name="Google Shape;953;p83"/>
          <p:cNvSpPr txBox="1"/>
          <p:nvPr>
            <p:ph idx="1" type="body"/>
          </p:nvPr>
        </p:nvSpPr>
        <p:spPr>
          <a:xfrm>
            <a:off x="5080422" y="4285133"/>
            <a:ext cx="169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</a:t>
            </a:r>
            <a:endParaRPr sz="1600"/>
          </a:p>
        </p:txBody>
      </p:sp>
      <p:sp>
        <p:nvSpPr>
          <p:cNvPr id="954" name="Google Shape;954;p83"/>
          <p:cNvSpPr txBox="1"/>
          <p:nvPr>
            <p:ph idx="1" type="body"/>
          </p:nvPr>
        </p:nvSpPr>
        <p:spPr>
          <a:xfrm>
            <a:off x="6231852" y="4285133"/>
            <a:ext cx="169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</a:t>
            </a:r>
            <a:endParaRPr sz="1600"/>
          </a:p>
        </p:txBody>
      </p:sp>
      <p:sp>
        <p:nvSpPr>
          <p:cNvPr id="955" name="Google Shape;955;p83"/>
          <p:cNvSpPr txBox="1"/>
          <p:nvPr>
            <p:ph idx="1" type="body"/>
          </p:nvPr>
        </p:nvSpPr>
        <p:spPr>
          <a:xfrm>
            <a:off x="3742575" y="4573079"/>
            <a:ext cx="27885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tirada dadka (milyan)</a:t>
            </a:r>
            <a:endParaRPr sz="1600"/>
          </a:p>
        </p:txBody>
      </p:sp>
      <p:sp>
        <p:nvSpPr>
          <p:cNvPr id="956" name="Google Shape;956;p83"/>
          <p:cNvSpPr txBox="1"/>
          <p:nvPr>
            <p:ph idx="1" type="body"/>
          </p:nvPr>
        </p:nvSpPr>
        <p:spPr>
          <a:xfrm>
            <a:off x="7148096" y="1600758"/>
            <a:ext cx="15129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in ka badan 3 milyan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57" name="Google Shape;957;p83"/>
          <p:cNvSpPr txBox="1"/>
          <p:nvPr>
            <p:ph idx="1" type="body"/>
          </p:nvPr>
        </p:nvSpPr>
        <p:spPr>
          <a:xfrm>
            <a:off x="7148096" y="1947704"/>
            <a:ext cx="15129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in ka badan 3 milyan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58" name="Google Shape;958;p83"/>
          <p:cNvSpPr txBox="1"/>
          <p:nvPr>
            <p:ph idx="1" type="body"/>
          </p:nvPr>
        </p:nvSpPr>
        <p:spPr>
          <a:xfrm>
            <a:off x="7148096" y="2320275"/>
            <a:ext cx="1512900" cy="35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in ka badan 3 milyan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959" name="Google Shape;959;p83"/>
          <p:cNvCxnSpPr/>
          <p:nvPr/>
        </p:nvCxnSpPr>
        <p:spPr>
          <a:xfrm rot="10800000">
            <a:off x="6428879" y="1753521"/>
            <a:ext cx="685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0" name="Google Shape;960;p83"/>
          <p:cNvCxnSpPr/>
          <p:nvPr/>
        </p:nvCxnSpPr>
        <p:spPr>
          <a:xfrm rot="10800000">
            <a:off x="6883979" y="2092375"/>
            <a:ext cx="2304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1" name="Google Shape;961;p83"/>
          <p:cNvCxnSpPr/>
          <p:nvPr/>
        </p:nvCxnSpPr>
        <p:spPr>
          <a:xfrm rot="10800000">
            <a:off x="6647879" y="2473375"/>
            <a:ext cx="4665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2" name="Google Shape;962;p83"/>
          <p:cNvSpPr txBox="1"/>
          <p:nvPr>
            <p:ph idx="1" type="body"/>
          </p:nvPr>
        </p:nvSpPr>
        <p:spPr>
          <a:xfrm>
            <a:off x="6462300" y="3006075"/>
            <a:ext cx="2357700" cy="147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Run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Koox kasta oo ka hooseeya 10 km waxay leedahay soo noqnoqon (frequency) ka badan 3 milyan.</a:t>
            </a:r>
            <a:br>
              <a:rPr lang="en-GB" sz="18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84"/>
          <p:cNvSpPr txBox="1"/>
          <p:nvPr>
            <p:ph idx="1" type="body"/>
          </p:nvPr>
        </p:nvSpPr>
        <p:spPr>
          <a:xfrm>
            <a:off x="324000" y="759300"/>
            <a:ext cx="8496000" cy="17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Jadwalku wuxuu muujinayaa xawaaraha celceliska (average speeds) ee saddex hababka gaadiidka, marka la safarayo meelaha magaalooyinka ah.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Qof wuxuu ku nool yahay 1.5 km meesha shaqadiisa.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Xisaabi wakhtiga safarka (journey time) ee la filanayo hab kasta oo gaadiid ah.</a:t>
            </a:r>
            <a:endParaRPr sz="2000"/>
          </a:p>
        </p:txBody>
      </p:sp>
      <p:sp>
        <p:nvSpPr>
          <p:cNvPr id="968" name="Google Shape;968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wakhtiyada safarka ee gaadiidka kala duwan</a:t>
            </a:r>
            <a:endParaRPr/>
          </a:p>
        </p:txBody>
      </p:sp>
      <p:graphicFrame>
        <p:nvGraphicFramePr>
          <p:cNvPr id="969" name="Google Shape;969;p84"/>
          <p:cNvGraphicFramePr/>
          <p:nvPr/>
        </p:nvGraphicFramePr>
        <p:xfrm>
          <a:off x="344575" y="2604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1661050"/>
                <a:gridCol w="17752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habka gaadiidka (method of transport)</a:t>
                      </a: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xawaaraha celceliska (km/h) (average speed)</a:t>
                      </a: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socod (walk)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baaskiil (cycle)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baabuur (drive)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70" name="Google Shape;970;p84"/>
          <p:cNvSpPr txBox="1"/>
          <p:nvPr>
            <p:ph idx="1" type="body"/>
          </p:nvPr>
        </p:nvSpPr>
        <p:spPr>
          <a:xfrm>
            <a:off x="4843466" y="2767900"/>
            <a:ext cx="1137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xawaaraha (speed) =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1" name="Google Shape;971;p84"/>
          <p:cNvSpPr txBox="1"/>
          <p:nvPr>
            <p:ph idx="1" type="body"/>
          </p:nvPr>
        </p:nvSpPr>
        <p:spPr>
          <a:xfrm>
            <a:off x="5952000" y="2616675"/>
            <a:ext cx="1137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masaafada (distance)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972" name="Google Shape;972;p84"/>
          <p:cNvCxnSpPr/>
          <p:nvPr/>
        </p:nvCxnSpPr>
        <p:spPr>
          <a:xfrm>
            <a:off x="5945975" y="2924728"/>
            <a:ext cx="988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3" name="Google Shape;973;p84"/>
          <p:cNvSpPr txBox="1"/>
          <p:nvPr>
            <p:ph idx="1" type="body"/>
          </p:nvPr>
        </p:nvSpPr>
        <p:spPr>
          <a:xfrm>
            <a:off x="6134166" y="2921475"/>
            <a:ext cx="6192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wakhtiga (time)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85"/>
          <p:cNvSpPr txBox="1"/>
          <p:nvPr>
            <p:ph idx="1" type="body"/>
          </p:nvPr>
        </p:nvSpPr>
        <p:spPr>
          <a:xfrm>
            <a:off x="324000" y="759300"/>
            <a:ext cx="8496000" cy="17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Jadwalku wuxuu muujinayaa xawaaraha celceliska (average speeds) ee saddex hababka gaadiidka, marka la safarayo meelaha magaalooyinka ah.</a:t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Qof wuxuu ku nool yahay 1.5 km meesha shaqadiisa.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Xisaabi wakhtiga safarka (journey time) ee la filanayo hab kasta oo gaadiid ah.</a:t>
            </a:r>
            <a:endParaRPr sz="2000"/>
          </a:p>
        </p:txBody>
      </p:sp>
      <p:sp>
        <p:nvSpPr>
          <p:cNvPr id="979" name="Google Shape;979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wakhtiyada safarka ee gaadiidka kala duwan</a:t>
            </a:r>
            <a:endParaRPr/>
          </a:p>
        </p:txBody>
      </p:sp>
      <p:graphicFrame>
        <p:nvGraphicFramePr>
          <p:cNvPr id="980" name="Google Shape;980;p85"/>
          <p:cNvGraphicFramePr/>
          <p:nvPr/>
        </p:nvGraphicFramePr>
        <p:xfrm>
          <a:off x="344575" y="2604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1661050"/>
                <a:gridCol w="17752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habka gaadiidka (method of transport)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xawaaraha celceliska (km/h) (average speed)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socod (walk)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baaskiil (cycle)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baabuur (drive)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81" name="Google Shape;981;p85"/>
          <p:cNvSpPr txBox="1"/>
          <p:nvPr>
            <p:ph idx="1" type="body"/>
          </p:nvPr>
        </p:nvSpPr>
        <p:spPr>
          <a:xfrm>
            <a:off x="4973244" y="2761947"/>
            <a:ext cx="1137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waqti =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2" name="Google Shape;982;p85"/>
          <p:cNvSpPr txBox="1"/>
          <p:nvPr>
            <p:ph idx="1" type="body"/>
          </p:nvPr>
        </p:nvSpPr>
        <p:spPr>
          <a:xfrm>
            <a:off x="5952000" y="2616675"/>
            <a:ext cx="1137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fogaansho (distance)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983" name="Google Shape;983;p85"/>
          <p:cNvCxnSpPr/>
          <p:nvPr/>
        </p:nvCxnSpPr>
        <p:spPr>
          <a:xfrm>
            <a:off x="5945975" y="2924728"/>
            <a:ext cx="988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4" name="Google Shape;984;p85"/>
          <p:cNvSpPr txBox="1"/>
          <p:nvPr>
            <p:ph idx="1" type="body"/>
          </p:nvPr>
        </p:nvSpPr>
        <p:spPr>
          <a:xfrm>
            <a:off x="6134176" y="2921475"/>
            <a:ext cx="7167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xawaare (speed)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5" name="Google Shape;985;p85"/>
          <p:cNvSpPr txBox="1"/>
          <p:nvPr>
            <p:ph idx="1" type="body"/>
          </p:nvPr>
        </p:nvSpPr>
        <p:spPr>
          <a:xfrm>
            <a:off x="4657730" y="3904950"/>
            <a:ext cx="2829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1.5 ÷ 5 = 0.3 saacadood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6" name="Google Shape;986;p85"/>
          <p:cNvSpPr txBox="1"/>
          <p:nvPr>
            <p:ph idx="1" type="body"/>
          </p:nvPr>
        </p:nvSpPr>
        <p:spPr>
          <a:xfrm>
            <a:off x="4275544" y="3488231"/>
            <a:ext cx="8532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socod: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7" name="Google Shape;987;p85"/>
          <p:cNvSpPr txBox="1"/>
          <p:nvPr>
            <p:ph idx="1" type="body"/>
          </p:nvPr>
        </p:nvSpPr>
        <p:spPr>
          <a:xfrm>
            <a:off x="4481518" y="4426444"/>
            <a:ext cx="2829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0.3 × 60 = 18 daqiiqo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988" name="Google Shape;988;p85"/>
          <p:cNvCxnSpPr/>
          <p:nvPr/>
        </p:nvCxnSpPr>
        <p:spPr>
          <a:xfrm>
            <a:off x="422672" y="3704600"/>
            <a:ext cx="541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9" name="Google Shape;989;p85"/>
          <p:cNvCxnSpPr/>
          <p:nvPr/>
        </p:nvCxnSpPr>
        <p:spPr>
          <a:xfrm>
            <a:off x="2087166" y="3704600"/>
            <a:ext cx="2466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86"/>
          <p:cNvSpPr txBox="1"/>
          <p:nvPr>
            <p:ph idx="1" type="body"/>
          </p:nvPr>
        </p:nvSpPr>
        <p:spPr>
          <a:xfrm>
            <a:off x="324000" y="759300"/>
            <a:ext cx="8496000" cy="17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Jadwalku wuxuu muujinayaa xawaaraha celceliska ah ee saddex hab oo gaadiid, marka lagu safrayo meelaha magaalooyinka.</a:t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Qof wuxuu ku nool yahay 1.5 km meesha uu ka shaqeeyo.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Xisaabi waqtiga safarka ee hab kasta oo gaadiid.</a:t>
            </a:r>
            <a:endParaRPr sz="2000"/>
          </a:p>
        </p:txBody>
      </p:sp>
      <p:sp>
        <p:nvSpPr>
          <p:cNvPr id="995" name="Google Shape;995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waqtiyada safarka ee gaadiid kala duwan</a:t>
            </a:r>
            <a:endParaRPr/>
          </a:p>
        </p:txBody>
      </p:sp>
      <p:graphicFrame>
        <p:nvGraphicFramePr>
          <p:cNvPr id="996" name="Google Shape;996;p86"/>
          <p:cNvGraphicFramePr/>
          <p:nvPr/>
        </p:nvGraphicFramePr>
        <p:xfrm>
          <a:off x="344575" y="2604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1661050"/>
                <a:gridCol w="17752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habka gaadiidka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xawaaraha celceliska (km/h)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socod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baaskiil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wadista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97" name="Google Shape;997;p86"/>
          <p:cNvSpPr txBox="1"/>
          <p:nvPr>
            <p:ph idx="1" type="body"/>
          </p:nvPr>
        </p:nvSpPr>
        <p:spPr>
          <a:xfrm>
            <a:off x="4973244" y="2761947"/>
            <a:ext cx="1137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waqti =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98" name="Google Shape;998;p86"/>
          <p:cNvSpPr txBox="1"/>
          <p:nvPr>
            <p:ph idx="1" type="body"/>
          </p:nvPr>
        </p:nvSpPr>
        <p:spPr>
          <a:xfrm>
            <a:off x="5952000" y="2616675"/>
            <a:ext cx="1137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fogaansho (distance)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999" name="Google Shape;999;p86"/>
          <p:cNvCxnSpPr/>
          <p:nvPr/>
        </p:nvCxnSpPr>
        <p:spPr>
          <a:xfrm>
            <a:off x="5945975" y="2924728"/>
            <a:ext cx="988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0" name="Google Shape;1000;p86"/>
          <p:cNvSpPr txBox="1"/>
          <p:nvPr>
            <p:ph idx="1" type="body"/>
          </p:nvPr>
        </p:nvSpPr>
        <p:spPr>
          <a:xfrm>
            <a:off x="6134176" y="2921475"/>
            <a:ext cx="7167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xawaare (speed)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01" name="Google Shape;1001;p86"/>
          <p:cNvSpPr txBox="1"/>
          <p:nvPr>
            <p:ph idx="1" type="body"/>
          </p:nvPr>
        </p:nvSpPr>
        <p:spPr>
          <a:xfrm>
            <a:off x="4499377" y="3904950"/>
            <a:ext cx="2829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1.5 ÷ 20 = 0.075 saacadood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02" name="Google Shape;1002;p86"/>
          <p:cNvSpPr txBox="1"/>
          <p:nvPr>
            <p:ph idx="1" type="body"/>
          </p:nvPr>
        </p:nvSpPr>
        <p:spPr>
          <a:xfrm>
            <a:off x="4275544" y="3488231"/>
            <a:ext cx="8532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baaskiil: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03" name="Google Shape;1003;p86"/>
          <p:cNvSpPr txBox="1"/>
          <p:nvPr>
            <p:ph idx="1" type="body"/>
          </p:nvPr>
        </p:nvSpPr>
        <p:spPr>
          <a:xfrm>
            <a:off x="4212445" y="4426450"/>
            <a:ext cx="32277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0.075 × 60 = 4.5 daqiiqo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04" name="Google Shape;1004;p86"/>
          <p:cNvCxnSpPr/>
          <p:nvPr/>
        </p:nvCxnSpPr>
        <p:spPr>
          <a:xfrm>
            <a:off x="422672" y="4167753"/>
            <a:ext cx="541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5" name="Google Shape;1005;p86"/>
          <p:cNvCxnSpPr/>
          <p:nvPr/>
        </p:nvCxnSpPr>
        <p:spPr>
          <a:xfrm>
            <a:off x="2087166" y="4167753"/>
            <a:ext cx="2466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87"/>
          <p:cNvSpPr txBox="1"/>
          <p:nvPr>
            <p:ph idx="1" type="body"/>
          </p:nvPr>
        </p:nvSpPr>
        <p:spPr>
          <a:xfrm>
            <a:off x="324000" y="759300"/>
            <a:ext cx="8496000" cy="17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Jadwalku wuxuu muujinayaa xawaaraha celceliska ah ee saddex hab oo gaadiid, marka lagu safrayo meelaha magaalooyinka.</a:t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Qofku wuxuu ku nool yahay 1.5 km meesha shaqadiisa.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Xisaabi wakhtiga safarka ee la filayo qaab kasta oo gaadiid ah.</a:t>
            </a:r>
            <a:endParaRPr sz="2000"/>
          </a:p>
        </p:txBody>
      </p:sp>
      <p:sp>
        <p:nvSpPr>
          <p:cNvPr id="1011" name="Google Shape;1011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wakhtiga safarka ee gaadiidka kala duwan</a:t>
            </a:r>
            <a:endParaRPr/>
          </a:p>
        </p:txBody>
      </p:sp>
      <p:graphicFrame>
        <p:nvGraphicFramePr>
          <p:cNvPr id="1012" name="Google Shape;1012;p87"/>
          <p:cNvGraphicFramePr/>
          <p:nvPr/>
        </p:nvGraphicFramePr>
        <p:xfrm>
          <a:off x="344575" y="2604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1661050"/>
                <a:gridCol w="17752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qaabka gaadiidka (method of transport)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xawaaraha celceliska (km/h) (average speed)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socod (walk)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baaskiil (cycle)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baabuur (drive)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13" name="Google Shape;1013;p87"/>
          <p:cNvSpPr txBox="1"/>
          <p:nvPr>
            <p:ph idx="1" type="body"/>
          </p:nvPr>
        </p:nvSpPr>
        <p:spPr>
          <a:xfrm>
            <a:off x="4973244" y="2761947"/>
            <a:ext cx="1137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wakhti (time) =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4" name="Google Shape;1014;p87"/>
          <p:cNvSpPr txBox="1"/>
          <p:nvPr>
            <p:ph idx="1" type="body"/>
          </p:nvPr>
        </p:nvSpPr>
        <p:spPr>
          <a:xfrm>
            <a:off x="5952000" y="2616675"/>
            <a:ext cx="1137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masaafo (distance)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15" name="Google Shape;1015;p87"/>
          <p:cNvCxnSpPr/>
          <p:nvPr/>
        </p:nvCxnSpPr>
        <p:spPr>
          <a:xfrm>
            <a:off x="5945975" y="2924728"/>
            <a:ext cx="988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6" name="Google Shape;1016;p87"/>
          <p:cNvSpPr txBox="1"/>
          <p:nvPr>
            <p:ph idx="1" type="body"/>
          </p:nvPr>
        </p:nvSpPr>
        <p:spPr>
          <a:xfrm>
            <a:off x="6134176" y="2921475"/>
            <a:ext cx="7167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xawaare (speed)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7" name="Google Shape;1017;p87"/>
          <p:cNvSpPr txBox="1"/>
          <p:nvPr>
            <p:ph idx="1" type="body"/>
          </p:nvPr>
        </p:nvSpPr>
        <p:spPr>
          <a:xfrm>
            <a:off x="4499375" y="3676350"/>
            <a:ext cx="42696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1.5 ÷ 35 = 0.042… saacadood (hours)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8" name="Google Shape;1018;p87"/>
          <p:cNvSpPr txBox="1"/>
          <p:nvPr>
            <p:ph idx="1" type="body"/>
          </p:nvPr>
        </p:nvSpPr>
        <p:spPr>
          <a:xfrm>
            <a:off x="4275544" y="3259631"/>
            <a:ext cx="8532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baabuur (drive):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9" name="Google Shape;1019;p87"/>
          <p:cNvSpPr txBox="1"/>
          <p:nvPr>
            <p:ph idx="1" type="body"/>
          </p:nvPr>
        </p:nvSpPr>
        <p:spPr>
          <a:xfrm>
            <a:off x="4007675" y="4138331"/>
            <a:ext cx="5136300" cy="71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0.042… × 60 = 3 daqiiqo (minutes) (tirada ugu dhow)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br>
              <a:rPr lang="en-GB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20" name="Google Shape;1020;p87"/>
          <p:cNvCxnSpPr/>
          <p:nvPr/>
        </p:nvCxnSpPr>
        <p:spPr>
          <a:xfrm>
            <a:off x="422672" y="4624953"/>
            <a:ext cx="541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1" name="Google Shape;1021;p87"/>
          <p:cNvCxnSpPr/>
          <p:nvPr/>
        </p:nvCxnSpPr>
        <p:spPr>
          <a:xfrm>
            <a:off x="2087166" y="4624953"/>
            <a:ext cx="2466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88"/>
          <p:cNvSpPr txBox="1"/>
          <p:nvPr>
            <p:ph idx="1" type="body"/>
          </p:nvPr>
        </p:nvSpPr>
        <p:spPr>
          <a:xfrm>
            <a:off x="324000" y="759300"/>
            <a:ext cx="8237700" cy="117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Qofku wuxuu ku nool yahay 4 km meesha shaqadiisa.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Waa imisa wakhti ay filan karaan inay ku qaataan safarka haddii ay baaskiil u tagaanshaqada? Jawaabta ku bixi saacadood (hours).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27" name="Google Shape;1027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wakhtiga safarka ee gaadiidka kala duwan</a:t>
            </a:r>
            <a:endParaRPr/>
          </a:p>
        </p:txBody>
      </p:sp>
      <p:graphicFrame>
        <p:nvGraphicFramePr>
          <p:cNvPr id="1028" name="Google Shape;1028;p88"/>
          <p:cNvGraphicFramePr/>
          <p:nvPr/>
        </p:nvGraphicFramePr>
        <p:xfrm>
          <a:off x="344575" y="230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1661050"/>
                <a:gridCol w="17752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qaabka gaadiidka (method of transport)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xawaaraha celceliska (km/h) (average speed)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socod (walk)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baaskiil (cycle)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baabuur (drive)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29" name="Google Shape;1029;p88"/>
          <p:cNvSpPr txBox="1"/>
          <p:nvPr>
            <p:ph idx="1" type="body"/>
          </p:nvPr>
        </p:nvSpPr>
        <p:spPr>
          <a:xfrm>
            <a:off x="4973244" y="2457147"/>
            <a:ext cx="1137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waqti =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30" name="Google Shape;1030;p88"/>
          <p:cNvSpPr txBox="1"/>
          <p:nvPr>
            <p:ph idx="1" type="body"/>
          </p:nvPr>
        </p:nvSpPr>
        <p:spPr>
          <a:xfrm>
            <a:off x="5952000" y="2311875"/>
            <a:ext cx="1137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fogaansho (distance)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31" name="Google Shape;1031;p88"/>
          <p:cNvCxnSpPr/>
          <p:nvPr/>
        </p:nvCxnSpPr>
        <p:spPr>
          <a:xfrm>
            <a:off x="5945975" y="2619928"/>
            <a:ext cx="988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2" name="Google Shape;1032;p88"/>
          <p:cNvSpPr txBox="1"/>
          <p:nvPr>
            <p:ph idx="1" type="body"/>
          </p:nvPr>
        </p:nvSpPr>
        <p:spPr>
          <a:xfrm>
            <a:off x="6134176" y="2616675"/>
            <a:ext cx="7167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xawaare (speed)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33" name="Google Shape;1033;p88"/>
          <p:cNvSpPr txBox="1"/>
          <p:nvPr>
            <p:ph idx="1" type="body"/>
          </p:nvPr>
        </p:nvSpPr>
        <p:spPr>
          <a:xfrm>
            <a:off x="4804175" y="3600150"/>
            <a:ext cx="42696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 ÷ 20 = 0.2 saacadood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34" name="Google Shape;1034;p88"/>
          <p:cNvSpPr txBox="1"/>
          <p:nvPr>
            <p:ph idx="1" type="body"/>
          </p:nvPr>
        </p:nvSpPr>
        <p:spPr>
          <a:xfrm>
            <a:off x="4275544" y="3183431"/>
            <a:ext cx="8532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socod: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89"/>
          <p:cNvSpPr txBox="1"/>
          <p:nvPr>
            <p:ph idx="1" type="body"/>
          </p:nvPr>
        </p:nvSpPr>
        <p:spPr>
          <a:xfrm>
            <a:off x="324000" y="759300"/>
            <a:ext cx="8237700" cy="117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Qof wuxuu ku nool yahay 4 km meesha uu ka shaqeeyo.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Waxay qaadataa 0.2 saacadood inuu baaskiil ku tago shaqada. Inta daqiiqo ayay tahay?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br>
              <a:rPr lang="en-GB" sz="2000"/>
            </a:b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040" name="Google Shape;1040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Xisaabinta waqtiyada safarka ee gaadiidka kala duwan</a:t>
            </a:r>
            <a:endParaRPr/>
          </a:p>
        </p:txBody>
      </p:sp>
      <p:graphicFrame>
        <p:nvGraphicFramePr>
          <p:cNvPr id="1041" name="Google Shape;1041;p89"/>
          <p:cNvGraphicFramePr/>
          <p:nvPr/>
        </p:nvGraphicFramePr>
        <p:xfrm>
          <a:off x="344575" y="230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1661050"/>
                <a:gridCol w="17752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qaabka gaadiidka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xawaaraha celceliska (km/h)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socod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baaskiil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gaari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42" name="Google Shape;1042;p89"/>
          <p:cNvSpPr txBox="1"/>
          <p:nvPr>
            <p:ph idx="1" type="body"/>
          </p:nvPr>
        </p:nvSpPr>
        <p:spPr>
          <a:xfrm>
            <a:off x="4922064" y="3207250"/>
            <a:ext cx="4122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0.2 × 60 = 12 daqiiqo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90"/>
          <p:cNvSpPr txBox="1"/>
          <p:nvPr>
            <p:ph idx="1" type="body"/>
          </p:nvPr>
        </p:nvSpPr>
        <p:spPr>
          <a:xfrm>
            <a:off x="324000" y="759300"/>
            <a:ext cx="8237700" cy="117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Qof wuxuu ku nool yahay 4 km meesha uu ka shaqeeyo.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Inta waqti ayuu filan karaa inuu ku qaato safarka hadduu gaari ku tago? Jawaabta ugu dhow daqiiqada.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48" name="Google Shape;1048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waqtiyada safarka ee gaadiidka kala duwan</a:t>
            </a:r>
            <a:endParaRPr/>
          </a:p>
        </p:txBody>
      </p:sp>
      <p:graphicFrame>
        <p:nvGraphicFramePr>
          <p:cNvPr id="1049" name="Google Shape;1049;p90"/>
          <p:cNvGraphicFramePr/>
          <p:nvPr/>
        </p:nvGraphicFramePr>
        <p:xfrm>
          <a:off x="344575" y="230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1661050"/>
                <a:gridCol w="17752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qaabka gaadiidka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xawaaraha celceliska (km/h)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socod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baaskiil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gaari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50" name="Google Shape;1050;p90"/>
          <p:cNvSpPr txBox="1"/>
          <p:nvPr>
            <p:ph idx="1" type="body"/>
          </p:nvPr>
        </p:nvSpPr>
        <p:spPr>
          <a:xfrm>
            <a:off x="5101831" y="2304747"/>
            <a:ext cx="1137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wakhtiga =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1" name="Google Shape;1051;p90"/>
          <p:cNvSpPr txBox="1"/>
          <p:nvPr>
            <p:ph idx="1" type="body"/>
          </p:nvPr>
        </p:nvSpPr>
        <p:spPr>
          <a:xfrm>
            <a:off x="6080588" y="2159475"/>
            <a:ext cx="11370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fogaanta (distance)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52" name="Google Shape;1052;p90"/>
          <p:cNvCxnSpPr/>
          <p:nvPr/>
        </p:nvCxnSpPr>
        <p:spPr>
          <a:xfrm>
            <a:off x="6074563" y="2467528"/>
            <a:ext cx="988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3" name="Google Shape;1053;p90"/>
          <p:cNvSpPr txBox="1"/>
          <p:nvPr>
            <p:ph idx="1" type="body"/>
          </p:nvPr>
        </p:nvSpPr>
        <p:spPr>
          <a:xfrm>
            <a:off x="6262764" y="2464275"/>
            <a:ext cx="7167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xawaaraha (speed)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4" name="Google Shape;1054;p90"/>
          <p:cNvSpPr txBox="1"/>
          <p:nvPr>
            <p:ph idx="1" type="body"/>
          </p:nvPr>
        </p:nvSpPr>
        <p:spPr>
          <a:xfrm>
            <a:off x="4780363" y="3447750"/>
            <a:ext cx="42696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 ÷ 35 = 0.1142… saacadood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5" name="Google Shape;1055;p90"/>
          <p:cNvSpPr txBox="1"/>
          <p:nvPr>
            <p:ph idx="1" type="body"/>
          </p:nvPr>
        </p:nvSpPr>
        <p:spPr>
          <a:xfrm>
            <a:off x="4046944" y="3031031"/>
            <a:ext cx="8532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wadista (drive):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6" name="Google Shape;1056;p90"/>
          <p:cNvSpPr txBox="1"/>
          <p:nvPr>
            <p:ph idx="1" type="body"/>
          </p:nvPr>
        </p:nvSpPr>
        <p:spPr>
          <a:xfrm>
            <a:off x="4094563" y="3981150"/>
            <a:ext cx="33315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0.1142… × 60 = 7 daqiiqo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7" name="Google Shape;1057;p90"/>
          <p:cNvSpPr txBox="1"/>
          <p:nvPr>
            <p:ph idx="1" type="body"/>
          </p:nvPr>
        </p:nvSpPr>
        <p:spPr>
          <a:xfrm>
            <a:off x="5920198" y="4363650"/>
            <a:ext cx="2742900" cy="35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(daqiiqada ugu dhow)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91"/>
          <p:cNvSpPr txBox="1"/>
          <p:nvPr>
            <p:ph idx="1" type="body"/>
          </p:nvPr>
        </p:nvSpPr>
        <p:spPr>
          <a:xfrm>
            <a:off x="324000" y="759300"/>
            <a:ext cx="8468700" cy="9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Jadwalku wuxuu muujinayaa fogaanta (distance) saddex safar oo shaqo.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Buuxi meelaha bannaan ee jadwalka adigoo xisaabinaya wakhtiga safarka ee qiyaasta ah iyadoo la adeegsanayo hab kasta oo gaadiidka.</a:t>
            </a:r>
            <a:endParaRPr sz="1800"/>
          </a:p>
        </p:txBody>
      </p:sp>
      <p:sp>
        <p:nvSpPr>
          <p:cNvPr id="1063" name="Google Shape;1063;p9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wakhtiga safarka ee gaadiidka kala duwan</a:t>
            </a:r>
            <a:endParaRPr/>
          </a:p>
        </p:txBody>
      </p:sp>
      <p:graphicFrame>
        <p:nvGraphicFramePr>
          <p:cNvPr id="1064" name="Google Shape;1064;p91"/>
          <p:cNvGraphicFramePr/>
          <p:nvPr/>
        </p:nvGraphicFramePr>
        <p:xfrm>
          <a:off x="573175" y="1919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1436950"/>
                <a:gridCol w="1535675"/>
                <a:gridCol w="1644975"/>
                <a:gridCol w="1644975"/>
                <a:gridCol w="1644975"/>
              </a:tblGrid>
              <a:tr h="38100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habka gaadiidka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xawaaraha celceliska (km/h)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wakhtiga safarka ee qiyaasta ah (daqiiqada ugu dhow)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467600"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 2 km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 8 km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 16 km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socod (walk)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baaskiil (cycle)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wadista (drive)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65" name="Google Shape;1065;p91"/>
          <p:cNvSpPr txBox="1"/>
          <p:nvPr>
            <p:ph idx="1" type="body"/>
          </p:nvPr>
        </p:nvSpPr>
        <p:spPr>
          <a:xfrm>
            <a:off x="324000" y="4188300"/>
            <a:ext cx="7110300" cy="34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Habkee baad u dooran lahayd gaadiidka safar kasta oo dhererkiisu kala duwan yahay?</a:t>
            </a: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wakhtiga safarka ee gaadiidka kala duwan</a:t>
            </a:r>
            <a:endParaRPr/>
          </a:p>
        </p:txBody>
      </p:sp>
      <p:graphicFrame>
        <p:nvGraphicFramePr>
          <p:cNvPr id="1071" name="Google Shape;1071;p92"/>
          <p:cNvGraphicFramePr/>
          <p:nvPr/>
        </p:nvGraphicFramePr>
        <p:xfrm>
          <a:off x="573175" y="1919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1436950"/>
                <a:gridCol w="1535675"/>
                <a:gridCol w="1644975"/>
                <a:gridCol w="1644975"/>
                <a:gridCol w="1644975"/>
              </a:tblGrid>
              <a:tr h="38100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habka gaadiidka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celceliska xawaaraha (km/h)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waqtiyada safarka lagu qiyaaso (ilaa daqiiqada ugu dhow)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467600"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 2 km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 8 km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 16 km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socod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baaskiil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baabuur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72" name="Google Shape;1072;p92"/>
          <p:cNvSpPr txBox="1"/>
          <p:nvPr>
            <p:ph idx="1" type="body"/>
          </p:nvPr>
        </p:nvSpPr>
        <p:spPr>
          <a:xfrm>
            <a:off x="3636200" y="2869856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3" name="Google Shape;1073;p92"/>
          <p:cNvSpPr txBox="1"/>
          <p:nvPr>
            <p:ph idx="1" type="body"/>
          </p:nvPr>
        </p:nvSpPr>
        <p:spPr>
          <a:xfrm>
            <a:off x="411480" y="4560467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96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4" name="Google Shape;1074;p92"/>
          <p:cNvSpPr txBox="1"/>
          <p:nvPr>
            <p:ph idx="1" type="body"/>
          </p:nvPr>
        </p:nvSpPr>
        <p:spPr>
          <a:xfrm>
            <a:off x="966612" y="4560467"/>
            <a:ext cx="4569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192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5" name="Google Shape;1075;p92"/>
          <p:cNvSpPr txBox="1"/>
          <p:nvPr>
            <p:ph idx="1" type="body"/>
          </p:nvPr>
        </p:nvSpPr>
        <p:spPr>
          <a:xfrm>
            <a:off x="3636200" y="3283506"/>
            <a:ext cx="5169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6" name="Google Shape;1076;p92"/>
          <p:cNvSpPr txBox="1"/>
          <p:nvPr>
            <p:ph idx="1" type="body"/>
          </p:nvPr>
        </p:nvSpPr>
        <p:spPr>
          <a:xfrm>
            <a:off x="2300076" y="4560467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7" name="Google Shape;1077;p92"/>
          <p:cNvSpPr txBox="1"/>
          <p:nvPr>
            <p:ph idx="1" type="body"/>
          </p:nvPr>
        </p:nvSpPr>
        <p:spPr>
          <a:xfrm>
            <a:off x="1679544" y="4560467"/>
            <a:ext cx="3645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48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8" name="Google Shape;1078;p92"/>
          <p:cNvSpPr txBox="1"/>
          <p:nvPr>
            <p:ph idx="1" type="body"/>
          </p:nvPr>
        </p:nvSpPr>
        <p:spPr>
          <a:xfrm>
            <a:off x="3636200" y="3729827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9" name="Google Shape;1079;p92"/>
          <p:cNvSpPr txBox="1"/>
          <p:nvPr>
            <p:ph idx="1" type="body"/>
          </p:nvPr>
        </p:nvSpPr>
        <p:spPr>
          <a:xfrm>
            <a:off x="2855208" y="4560467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0" name="Google Shape;1080;p92"/>
          <p:cNvSpPr txBox="1"/>
          <p:nvPr>
            <p:ph idx="1" type="body"/>
          </p:nvPr>
        </p:nvSpPr>
        <p:spPr>
          <a:xfrm>
            <a:off x="3410340" y="4560467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1" name="Google Shape;1081;p92"/>
          <p:cNvSpPr txBox="1"/>
          <p:nvPr>
            <p:ph idx="1" type="body"/>
          </p:nvPr>
        </p:nvSpPr>
        <p:spPr>
          <a:xfrm>
            <a:off x="324000" y="759300"/>
            <a:ext cx="8468700" cy="99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Jadwalku wuxuu muujinayaa masaafooyinka saddex safar oo shaqo.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Buuxi meelaha bannaan ee jadwalka adigoo xisaabinaya waqtiyada safarka ee la qiyaasay iyadoo la adeegsanayo hab kasta oo gaadiid.</a:t>
            </a:r>
            <a:endParaRPr sz="1800"/>
          </a:p>
        </p:txBody>
      </p:sp>
      <p:sp>
        <p:nvSpPr>
          <p:cNvPr id="1082" name="TextBox 1081"/>
          <p:cNvSpPr txBox="1"/>
          <p:nvPr/>
        </p:nvSpPr>
        <p:spPr>
          <a:xfrm>
            <a:off x="411480" y="4286147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6" name="Google Shape;1086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950" y="3818950"/>
            <a:ext cx="6227225" cy="653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7" name="Google Shape;1087;p93"/>
          <p:cNvSpPr txBox="1"/>
          <p:nvPr>
            <p:ph idx="1" type="body"/>
          </p:nvPr>
        </p:nvSpPr>
        <p:spPr>
          <a:xfrm>
            <a:off x="324000" y="683100"/>
            <a:ext cx="77088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Habkee gaadiidka ayaad dooran lahayd inaad u isticmaasho dherer kasta oo safar ah?</a:t>
            </a:r>
            <a:endParaRPr sz="1800"/>
          </a:p>
        </p:txBody>
      </p:sp>
      <p:sp>
        <p:nvSpPr>
          <p:cNvPr id="1088" name="Google Shape;1088;p9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Xisaabinta waqtiyada safarka ee gaadiidka kala duwan</a:t>
            </a:r>
            <a:endParaRPr/>
          </a:p>
        </p:txBody>
      </p:sp>
      <p:graphicFrame>
        <p:nvGraphicFramePr>
          <p:cNvPr id="1089" name="Google Shape;1089;p93"/>
          <p:cNvGraphicFramePr/>
          <p:nvPr/>
        </p:nvGraphicFramePr>
        <p:xfrm>
          <a:off x="573175" y="1538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1436950"/>
                <a:gridCol w="1535675"/>
                <a:gridCol w="1644975"/>
                <a:gridCol w="1644975"/>
                <a:gridCol w="1644975"/>
              </a:tblGrid>
              <a:tr h="38100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habka gaadiidka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celceliska xawaaraha (km/h)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waqtiyada safarka lagu qiyaaso (ilaa daqiiqada ugu dhow)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467600"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 2 km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 8 km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 16 km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socod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baaskiil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baabuur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90" name="Google Shape;1090;p93"/>
          <p:cNvSpPr txBox="1"/>
          <p:nvPr>
            <p:ph idx="1" type="body"/>
          </p:nvPr>
        </p:nvSpPr>
        <p:spPr>
          <a:xfrm>
            <a:off x="3636200" y="2511900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1" name="Google Shape;1091;p93"/>
          <p:cNvSpPr txBox="1"/>
          <p:nvPr>
            <p:ph idx="1" type="body"/>
          </p:nvPr>
        </p:nvSpPr>
        <p:spPr>
          <a:xfrm>
            <a:off x="5290829" y="2511900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96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2" name="Google Shape;1092;p93"/>
          <p:cNvSpPr txBox="1"/>
          <p:nvPr>
            <p:ph idx="1" type="body"/>
          </p:nvPr>
        </p:nvSpPr>
        <p:spPr>
          <a:xfrm>
            <a:off x="6923674" y="2359500"/>
            <a:ext cx="4569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192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3" name="Google Shape;1093;p93"/>
          <p:cNvSpPr txBox="1"/>
          <p:nvPr>
            <p:ph idx="1" type="body"/>
          </p:nvPr>
        </p:nvSpPr>
        <p:spPr>
          <a:xfrm>
            <a:off x="3636200" y="2925550"/>
            <a:ext cx="5169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4" name="Google Shape;1094;p93"/>
          <p:cNvSpPr txBox="1"/>
          <p:nvPr>
            <p:ph idx="1" type="body"/>
          </p:nvPr>
        </p:nvSpPr>
        <p:spPr>
          <a:xfrm>
            <a:off x="5290829" y="2925557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5" name="Google Shape;1095;p93"/>
          <p:cNvSpPr txBox="1"/>
          <p:nvPr>
            <p:ph idx="1" type="body"/>
          </p:nvPr>
        </p:nvSpPr>
        <p:spPr>
          <a:xfrm>
            <a:off x="6923673" y="2773150"/>
            <a:ext cx="3645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48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6" name="Google Shape;1096;p93"/>
          <p:cNvSpPr txBox="1"/>
          <p:nvPr>
            <p:ph idx="1" type="body"/>
          </p:nvPr>
        </p:nvSpPr>
        <p:spPr>
          <a:xfrm>
            <a:off x="3636200" y="3371871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7" name="Google Shape;1097;p93"/>
          <p:cNvSpPr txBox="1"/>
          <p:nvPr>
            <p:ph idx="1" type="body"/>
          </p:nvPr>
        </p:nvSpPr>
        <p:spPr>
          <a:xfrm>
            <a:off x="5290829" y="3371871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8" name="Google Shape;1098;p93"/>
          <p:cNvSpPr txBox="1"/>
          <p:nvPr>
            <p:ph idx="1" type="body"/>
          </p:nvPr>
        </p:nvSpPr>
        <p:spPr>
          <a:xfrm>
            <a:off x="6923686" y="3219471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9" name="Google Shape;1099;p93"/>
          <p:cNvSpPr txBox="1"/>
          <p:nvPr>
            <p:ph idx="1" type="body"/>
          </p:nvPr>
        </p:nvSpPr>
        <p:spPr>
          <a:xfrm>
            <a:off x="1716175" y="1119600"/>
            <a:ext cx="71502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Jawaabuhu way kala duwanaan karaan iyadoo ku xiran doorashada shakhsiga.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00" name="Google Shape;1100;p93"/>
          <p:cNvSpPr txBox="1"/>
          <p:nvPr/>
        </p:nvSpPr>
        <p:spPr>
          <a:xfrm>
            <a:off x="275500" y="4582871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93"/>
          <p:cNvSpPr txBox="1"/>
          <p:nvPr>
            <p:ph idx="1" type="body"/>
          </p:nvPr>
        </p:nvSpPr>
        <p:spPr>
          <a:xfrm>
            <a:off x="1243850" y="3872631"/>
            <a:ext cx="6044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Waxaan doorbidi lahaa inaan had iyo jeer isticmaalo habka ugu dhaqsaha badan ee gaadiidka.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102" name="Google Shape;1102;p93"/>
          <p:cNvGrpSpPr/>
          <p:nvPr/>
        </p:nvGrpSpPr>
        <p:grpSpPr>
          <a:xfrm>
            <a:off x="3586925" y="3351125"/>
            <a:ext cx="3701271" cy="313500"/>
            <a:chOff x="3586925" y="3198725"/>
            <a:chExt cx="3701271" cy="313500"/>
          </a:xfrm>
        </p:grpSpPr>
        <p:sp>
          <p:nvSpPr>
            <p:cNvPr id="1103" name="Google Shape;1103;p93"/>
            <p:cNvSpPr/>
            <p:nvPr/>
          </p:nvSpPr>
          <p:spPr>
            <a:xfrm>
              <a:off x="3586925" y="3198725"/>
              <a:ext cx="402900" cy="313500"/>
            </a:xfrm>
            <a:prstGeom prst="rect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4" name="Google Shape;1104;p93"/>
            <p:cNvSpPr/>
            <p:nvPr/>
          </p:nvSpPr>
          <p:spPr>
            <a:xfrm>
              <a:off x="5263325" y="3198725"/>
              <a:ext cx="402900" cy="313500"/>
            </a:xfrm>
            <a:prstGeom prst="rect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5" name="Google Shape;1105;p93"/>
            <p:cNvSpPr/>
            <p:nvPr/>
          </p:nvSpPr>
          <p:spPr>
            <a:xfrm>
              <a:off x="6885296" y="3198725"/>
              <a:ext cx="402900" cy="313500"/>
            </a:xfrm>
            <a:prstGeom prst="rect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06" name="Google Shape;1106;p9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5263" y="3904198"/>
            <a:ext cx="585775" cy="76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1" name="Google Shape;1111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950" y="3818950"/>
            <a:ext cx="7242725" cy="85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9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wakhtiga safarka ee gaadiidka kala duwan</a:t>
            </a:r>
            <a:endParaRPr/>
          </a:p>
        </p:txBody>
      </p:sp>
      <p:graphicFrame>
        <p:nvGraphicFramePr>
          <p:cNvPr id="1113" name="Google Shape;1113;p94"/>
          <p:cNvGraphicFramePr/>
          <p:nvPr/>
        </p:nvGraphicFramePr>
        <p:xfrm>
          <a:off x="573175" y="1538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1436950"/>
                <a:gridCol w="1535675"/>
                <a:gridCol w="1644975"/>
                <a:gridCol w="1644975"/>
                <a:gridCol w="1644975"/>
              </a:tblGrid>
              <a:tr h="38100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habka gaadiidka (method of transport)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xawaaraha celceliska (km/h) (average speed (km/h))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wakhtiyada safarka ee qiyaasta (daqiiqada ugu dhow) (estimated journey times (to the nearest minute))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467600"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safarka 2 km (2 km journey)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safarka 8 km (8 km journey)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safarka 16 km (16 km journey)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socod (walk)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baaskiil (cycle)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wadista baabuurka (drive)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14" name="Google Shape;1114;p94"/>
          <p:cNvSpPr txBox="1"/>
          <p:nvPr>
            <p:ph idx="1" type="body"/>
          </p:nvPr>
        </p:nvSpPr>
        <p:spPr>
          <a:xfrm>
            <a:off x="3636200" y="2511900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5" name="Google Shape;1115;p94"/>
          <p:cNvSpPr txBox="1"/>
          <p:nvPr>
            <p:ph idx="1" type="body"/>
          </p:nvPr>
        </p:nvSpPr>
        <p:spPr>
          <a:xfrm>
            <a:off x="5290829" y="2511900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96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6" name="Google Shape;1116;p94"/>
          <p:cNvSpPr txBox="1"/>
          <p:nvPr>
            <p:ph idx="1" type="body"/>
          </p:nvPr>
        </p:nvSpPr>
        <p:spPr>
          <a:xfrm>
            <a:off x="6923674" y="2511900"/>
            <a:ext cx="4569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192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7" name="Google Shape;1117;p94"/>
          <p:cNvSpPr txBox="1"/>
          <p:nvPr>
            <p:ph idx="1" type="body"/>
          </p:nvPr>
        </p:nvSpPr>
        <p:spPr>
          <a:xfrm>
            <a:off x="3636200" y="2925550"/>
            <a:ext cx="5169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8" name="Google Shape;1118;p94"/>
          <p:cNvSpPr txBox="1"/>
          <p:nvPr>
            <p:ph idx="1" type="body"/>
          </p:nvPr>
        </p:nvSpPr>
        <p:spPr>
          <a:xfrm>
            <a:off x="5290829" y="2925557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9" name="Google Shape;1119;p94"/>
          <p:cNvSpPr txBox="1"/>
          <p:nvPr>
            <p:ph idx="1" type="body"/>
          </p:nvPr>
        </p:nvSpPr>
        <p:spPr>
          <a:xfrm>
            <a:off x="6923673" y="2925550"/>
            <a:ext cx="3645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48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0" name="Google Shape;1120;p94"/>
          <p:cNvSpPr txBox="1"/>
          <p:nvPr>
            <p:ph idx="1" type="body"/>
          </p:nvPr>
        </p:nvSpPr>
        <p:spPr>
          <a:xfrm>
            <a:off x="3636200" y="3371871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1" name="Google Shape;1121;p94"/>
          <p:cNvSpPr txBox="1"/>
          <p:nvPr>
            <p:ph idx="1" type="body"/>
          </p:nvPr>
        </p:nvSpPr>
        <p:spPr>
          <a:xfrm>
            <a:off x="5290829" y="3371871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2" name="Google Shape;1122;p94"/>
          <p:cNvSpPr txBox="1"/>
          <p:nvPr>
            <p:ph idx="1" type="body"/>
          </p:nvPr>
        </p:nvSpPr>
        <p:spPr>
          <a:xfrm>
            <a:off x="6923686" y="3371871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123" name="Google Shape;1123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421599" y="3971350"/>
            <a:ext cx="548826" cy="676024"/>
          </a:xfrm>
          <a:prstGeom prst="rect">
            <a:avLst/>
          </a:prstGeom>
          <a:noFill/>
          <a:ln>
            <a:noFill/>
          </a:ln>
        </p:spPr>
      </p:pic>
      <p:sp>
        <p:nvSpPr>
          <p:cNvPr id="1124" name="Google Shape;1124;p94"/>
          <p:cNvSpPr txBox="1"/>
          <p:nvPr/>
        </p:nvSpPr>
        <p:spPr>
          <a:xfrm>
            <a:off x="275500" y="4582871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5" name="Google Shape;1125;p94"/>
          <p:cNvSpPr txBox="1"/>
          <p:nvPr>
            <p:ph idx="1" type="body"/>
          </p:nvPr>
        </p:nvSpPr>
        <p:spPr>
          <a:xfrm>
            <a:off x="1183013" y="3845305"/>
            <a:ext cx="7150200" cy="55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Waxaan jeclahay socodka. Laakiin socodka in ka badan saac waxaa laga yaabaa inuu noqdo mid aan ku habboonayn safarka shaqada. Sidaa darteed, waxaan baaskiil ku qaadi lahaa safarro dhaadheer.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6" name="Google Shape;1126;p94"/>
          <p:cNvSpPr/>
          <p:nvPr/>
        </p:nvSpPr>
        <p:spPr>
          <a:xfrm>
            <a:off x="3586925" y="2489881"/>
            <a:ext cx="402900" cy="313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7" name="Google Shape;1127;p94"/>
          <p:cNvSpPr/>
          <p:nvPr/>
        </p:nvSpPr>
        <p:spPr>
          <a:xfrm>
            <a:off x="5263325" y="2909288"/>
            <a:ext cx="402900" cy="313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8" name="Google Shape;1128;p94"/>
          <p:cNvSpPr/>
          <p:nvPr/>
        </p:nvSpPr>
        <p:spPr>
          <a:xfrm>
            <a:off x="6885296" y="2909288"/>
            <a:ext cx="402900" cy="313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9" name="Google Shape;1129;p94"/>
          <p:cNvSpPr txBox="1"/>
          <p:nvPr>
            <p:ph idx="1" type="body"/>
          </p:nvPr>
        </p:nvSpPr>
        <p:spPr>
          <a:xfrm>
            <a:off x="324000" y="683100"/>
            <a:ext cx="77088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Habkee baad dooran lahayd inaad u isticmaasho safar kasta oo dhererkiisu kala duwan yahay?</a:t>
            </a:r>
            <a:endParaRPr sz="1800"/>
          </a:p>
        </p:txBody>
      </p:sp>
      <p:sp>
        <p:nvSpPr>
          <p:cNvPr id="1130" name="Google Shape;1130;p94"/>
          <p:cNvSpPr txBox="1"/>
          <p:nvPr>
            <p:ph idx="1" type="body"/>
          </p:nvPr>
        </p:nvSpPr>
        <p:spPr>
          <a:xfrm>
            <a:off x="1716175" y="1119600"/>
            <a:ext cx="71502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Jawaabuhu way kala duwanaan karaan iyadoo ku xiran doorashooyinka shakhsiga ah.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5" name="Google Shape;1135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950" y="3818950"/>
            <a:ext cx="7242725" cy="85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9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Xisaabinta wakhtiga safarka ee gaadiidka kala duwan</a:t>
            </a:r>
            <a:endParaRPr/>
          </a:p>
        </p:txBody>
      </p:sp>
      <p:graphicFrame>
        <p:nvGraphicFramePr>
          <p:cNvPr id="1137" name="Google Shape;1137;p95"/>
          <p:cNvGraphicFramePr/>
          <p:nvPr/>
        </p:nvGraphicFramePr>
        <p:xfrm>
          <a:off x="573175" y="1538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1436950"/>
                <a:gridCol w="1535675"/>
                <a:gridCol w="1644975"/>
                <a:gridCol w="1644975"/>
                <a:gridCol w="1644975"/>
              </a:tblGrid>
              <a:tr h="38100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habka gaadiidka (method of transport)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xawaaraha celceliska (km/h) (average speed (km/h))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wakhtiyada safarka ee qiyaasta (daqiiqada ugu dhow) (estimated journey times (to the nearest minute))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467600">
                <a:tc vMerge="1">
                  <a:txBody>
                    <a:bodyPr/>
                    <a:p/>
                  </a:txBody>
                </a:tc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safarka 2 km (2 km journey)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safarka 8 km (8 km journey)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Safarka 16 km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socod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baaskiil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wadid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38" name="Google Shape;1138;p95"/>
          <p:cNvSpPr txBox="1"/>
          <p:nvPr>
            <p:ph idx="1" type="body"/>
          </p:nvPr>
        </p:nvSpPr>
        <p:spPr>
          <a:xfrm>
            <a:off x="3636200" y="2511900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9" name="Google Shape;1139;p95"/>
          <p:cNvSpPr txBox="1"/>
          <p:nvPr>
            <p:ph idx="1" type="body"/>
          </p:nvPr>
        </p:nvSpPr>
        <p:spPr>
          <a:xfrm>
            <a:off x="5290829" y="2511900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96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0" name="Google Shape;1140;p95"/>
          <p:cNvSpPr txBox="1"/>
          <p:nvPr>
            <p:ph idx="1" type="body"/>
          </p:nvPr>
        </p:nvSpPr>
        <p:spPr>
          <a:xfrm>
            <a:off x="6923674" y="2511900"/>
            <a:ext cx="4569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192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1" name="Google Shape;1141;p95"/>
          <p:cNvSpPr txBox="1"/>
          <p:nvPr>
            <p:ph idx="1" type="body"/>
          </p:nvPr>
        </p:nvSpPr>
        <p:spPr>
          <a:xfrm>
            <a:off x="3636200" y="2925550"/>
            <a:ext cx="5169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2" name="Google Shape;1142;p95"/>
          <p:cNvSpPr txBox="1"/>
          <p:nvPr>
            <p:ph idx="1" type="body"/>
          </p:nvPr>
        </p:nvSpPr>
        <p:spPr>
          <a:xfrm>
            <a:off x="5290829" y="2925557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3" name="Google Shape;1143;p95"/>
          <p:cNvSpPr txBox="1"/>
          <p:nvPr>
            <p:ph idx="1" type="body"/>
          </p:nvPr>
        </p:nvSpPr>
        <p:spPr>
          <a:xfrm>
            <a:off x="6923673" y="2925550"/>
            <a:ext cx="3645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48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4" name="Google Shape;1144;p95"/>
          <p:cNvSpPr txBox="1"/>
          <p:nvPr>
            <p:ph idx="1" type="body"/>
          </p:nvPr>
        </p:nvSpPr>
        <p:spPr>
          <a:xfrm>
            <a:off x="3636200" y="3371871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5" name="Google Shape;1145;p95"/>
          <p:cNvSpPr txBox="1"/>
          <p:nvPr>
            <p:ph idx="1" type="body"/>
          </p:nvPr>
        </p:nvSpPr>
        <p:spPr>
          <a:xfrm>
            <a:off x="5290829" y="3371871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6" name="Google Shape;1146;p95"/>
          <p:cNvSpPr txBox="1"/>
          <p:nvPr>
            <p:ph idx="1" type="body"/>
          </p:nvPr>
        </p:nvSpPr>
        <p:spPr>
          <a:xfrm>
            <a:off x="6923686" y="3371871"/>
            <a:ext cx="2991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7" name="Google Shape;1147;p95"/>
          <p:cNvSpPr txBox="1"/>
          <p:nvPr/>
        </p:nvSpPr>
        <p:spPr>
          <a:xfrm>
            <a:off x="275500" y="4582871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8" name="Google Shape;1148;p95"/>
          <p:cNvSpPr txBox="1"/>
          <p:nvPr>
            <p:ph idx="1" type="body"/>
          </p:nvPr>
        </p:nvSpPr>
        <p:spPr>
          <a:xfrm>
            <a:off x="1243850" y="3895682"/>
            <a:ext cx="7150200" cy="55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Waxaan jeclaan lahaa in aan waqti yar ku qaato safarka, laakiin aan dheerayn. Waqtiga ugu habboon ee aniga waa inta u dhaxaysa 15 iyo 30 daqiiqo.</a:t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9" name="Google Shape;1149;p95"/>
          <p:cNvSpPr/>
          <p:nvPr/>
        </p:nvSpPr>
        <p:spPr>
          <a:xfrm>
            <a:off x="3586925" y="2489881"/>
            <a:ext cx="402900" cy="313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0" name="Google Shape;1150;p95"/>
          <p:cNvSpPr/>
          <p:nvPr/>
        </p:nvSpPr>
        <p:spPr>
          <a:xfrm>
            <a:off x="5263325" y="2909288"/>
            <a:ext cx="402900" cy="313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1" name="Google Shape;1151;p95"/>
          <p:cNvSpPr/>
          <p:nvPr/>
        </p:nvSpPr>
        <p:spPr>
          <a:xfrm>
            <a:off x="6885296" y="3351125"/>
            <a:ext cx="402900" cy="313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52" name="Google Shape;1152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2337" y="3885337"/>
            <a:ext cx="402900" cy="760767"/>
          </a:xfrm>
          <a:prstGeom prst="rect">
            <a:avLst/>
          </a:prstGeom>
          <a:noFill/>
          <a:ln>
            <a:noFill/>
          </a:ln>
        </p:spPr>
      </p:pic>
      <p:sp>
        <p:nvSpPr>
          <p:cNvPr id="1153" name="Google Shape;1153;p95"/>
          <p:cNvSpPr txBox="1"/>
          <p:nvPr>
            <p:ph idx="1" type="body"/>
          </p:nvPr>
        </p:nvSpPr>
        <p:spPr>
          <a:xfrm>
            <a:off x="324000" y="683100"/>
            <a:ext cx="77088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Habka gaadiidka ee aad dooran lahayd mid kasta oo ka mid ah dhererka safarka?</a:t>
            </a:r>
            <a:endParaRPr sz="1800"/>
          </a:p>
        </p:txBody>
      </p:sp>
      <p:sp>
        <p:nvSpPr>
          <p:cNvPr id="1154" name="Google Shape;1154;p95"/>
          <p:cNvSpPr txBox="1"/>
          <p:nvPr>
            <p:ph idx="1" type="body"/>
          </p:nvPr>
        </p:nvSpPr>
        <p:spPr>
          <a:xfrm>
            <a:off x="1716175" y="1119600"/>
            <a:ext cx="7150200" cy="28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Jawaabuhu way kala duwanaan karaan iyadoo ku xiran doorashada shakhsiga.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96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waqtiyada safarka ee gaadiidka kala duwan</a:t>
            </a:r>
            <a:endParaRPr/>
          </a:p>
        </p:txBody>
      </p:sp>
      <p:sp>
        <p:nvSpPr>
          <p:cNvPr id="1160" name="Google Shape;1160;p96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bixinta (emission) kaarboon ee safarrada</a:t>
            </a:r>
            <a:endParaRPr/>
          </a:p>
        </p:txBody>
      </p:sp>
      <p:sp>
        <p:nvSpPr>
          <p:cNvPr id="1161" name="Google Shape;1161;p96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kharashka safarka</a:t>
            </a:r>
            <a:endParaRPr/>
          </a:p>
        </p:txBody>
      </p:sp>
      <p:sp>
        <p:nvSpPr>
          <p:cNvPr id="1162" name="Google Shape;1162;p96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Samaynta safar</a:t>
            </a:r>
            <a:endParaRPr/>
          </a:p>
        </p:txBody>
      </p:sp>
      <p:pic>
        <p:nvPicPr>
          <p:cNvPr id="1163" name="Google Shape;1163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005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97"/>
          <p:cNvSpPr txBox="1"/>
          <p:nvPr>
            <p:ph idx="1" type="body"/>
          </p:nvPr>
        </p:nvSpPr>
        <p:spPr>
          <a:xfrm>
            <a:off x="324000" y="759300"/>
            <a:ext cx="8237700" cy="12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Marka gaadiidka shidaalka ama naaftada ay safar sameeyaan, waxay isticmaalaan shidaal.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maxay arrimaha saameyn kara xadiga shidaalka la isticmaalo inta lagu jiro safarka?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69" name="Google Shape;1169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bixinta (emission) kaarboon ee safarrada</a:t>
            </a:r>
            <a:endParaRPr/>
          </a:p>
        </p:txBody>
      </p:sp>
      <p:sp>
        <p:nvSpPr>
          <p:cNvPr id="1170" name="Google Shape;1170;p97"/>
          <p:cNvSpPr txBox="1"/>
          <p:nvPr>
            <p:ph idx="1" type="body"/>
          </p:nvPr>
        </p:nvSpPr>
        <p:spPr>
          <a:xfrm>
            <a:off x="324000" y="2080046"/>
            <a:ext cx="8237700" cy="275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Tusaalooyinka waxaa ka mid noqon kara: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dhererka safarka;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haddii lagu wado magaalada ama waddo weyn;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cabirka gaadiidka;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cabirka matoorka;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100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nooca shidaalka.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5" name="Google Shape;1175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4000" y="2775214"/>
            <a:ext cx="3024349" cy="1512174"/>
          </a:xfrm>
          <a:prstGeom prst="rect">
            <a:avLst/>
          </a:prstGeom>
          <a:noFill/>
          <a:ln>
            <a:noFill/>
          </a:ln>
        </p:spPr>
      </p:pic>
      <p:sp>
        <p:nvSpPr>
          <p:cNvPr id="1176" name="Google Shape;1176;p98"/>
          <p:cNvSpPr txBox="1"/>
          <p:nvPr>
            <p:ph idx="1" type="body"/>
          </p:nvPr>
        </p:nvSpPr>
        <p:spPr>
          <a:xfrm>
            <a:off x="324000" y="759300"/>
            <a:ext cx="8496000" cy="188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Qaar ka mid ah gaadiidka waxay u isticmaalaan shidaalka si hufan marka loo eego kuwa kale.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Hufnaanta shidaalka (fuel efficiency) baabuurka waxaa badanaa lagu muujiyaa (expressed) miles per gallon (mpg). Tani waa celceliska (average) tirada miles ee uu baabuurku safro (travels) isagoo isticmaalaya 1 gallon shidaal. Ingiriiska, gallon-ku waxaa loola jeedaa imperial gallon (taas oo kala duwan US gallon).</a:t>
            </a:r>
            <a:br>
              <a:rPr lang="en-GB" sz="2000"/>
            </a:b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177" name="Google Shape;1177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bixinta (emission) kaarboon ee safarrada (journeys)</a:t>
            </a:r>
            <a:endParaRPr/>
          </a:p>
        </p:txBody>
      </p:sp>
      <p:sp>
        <p:nvSpPr>
          <p:cNvPr id="1178" name="Google Shape;1178;p98"/>
          <p:cNvSpPr txBox="1"/>
          <p:nvPr>
            <p:ph idx="1" type="body"/>
          </p:nvPr>
        </p:nvSpPr>
        <p:spPr>
          <a:xfrm>
            <a:off x="324000" y="2816700"/>
            <a:ext cx="496800" cy="32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E.g. </a:t>
            </a:r>
            <a:endParaRPr sz="2000"/>
          </a:p>
        </p:txBody>
      </p:sp>
      <p:sp>
        <p:nvSpPr>
          <p:cNvPr id="1179" name="Google Shape;1179;p98"/>
          <p:cNvSpPr txBox="1"/>
          <p:nvPr>
            <p:ph idx="1" type="body"/>
          </p:nvPr>
        </p:nvSpPr>
        <p:spPr>
          <a:xfrm>
            <a:off x="1009800" y="4035900"/>
            <a:ext cx="2862300" cy="74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Baabuur yar (small car) waxa uu celcelis ahaan u safri karaa 50 mpg.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180" name="Google Shape;1180;p98"/>
          <p:cNvSpPr txBox="1"/>
          <p:nvPr>
            <p:ph idx="1" type="body"/>
          </p:nvPr>
        </p:nvSpPr>
        <p:spPr>
          <a:xfrm>
            <a:off x="4972200" y="4035900"/>
            <a:ext cx="2990700" cy="74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Baabuur weyn (larger car) waxa uu celcelis ahaan u safri karaa 35 mpg.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pic>
        <p:nvPicPr>
          <p:cNvPr id="1181" name="Google Shape;1181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89673" y="3106361"/>
            <a:ext cx="1668823" cy="915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99"/>
          <p:cNvSpPr txBox="1"/>
          <p:nvPr>
            <p:ph idx="1" type="body"/>
          </p:nvPr>
        </p:nvSpPr>
        <p:spPr>
          <a:xfrm>
            <a:off x="324000" y="759300"/>
            <a:ext cx="84960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Shidaalka la isticmaalay inta lagu jiro safarka (journey) wuxuu soo saaraa (produces) bixin (emission) CO2.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87" name="Google Shape;1187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bixinta (emission) kaarboon ee safarrada (journeys)</a:t>
            </a:r>
            <a:endParaRPr/>
          </a:p>
        </p:txBody>
      </p:sp>
      <p:sp>
        <p:nvSpPr>
          <p:cNvPr id="1188" name="Google Shape;1188;p99"/>
          <p:cNvSpPr txBox="1"/>
          <p:nvPr>
            <p:ph idx="1" type="body"/>
          </p:nvPr>
        </p:nvSpPr>
        <p:spPr>
          <a:xfrm>
            <a:off x="332032" y="2740500"/>
            <a:ext cx="35904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bixinta (emission) halkii mile (grams) =</a:t>
            </a:r>
            <a:endParaRPr sz="2000"/>
          </a:p>
        </p:txBody>
      </p:sp>
      <p:sp>
        <p:nvSpPr>
          <p:cNvPr id="1189" name="Google Shape;1189;p99"/>
          <p:cNvSpPr txBox="1"/>
          <p:nvPr>
            <p:ph idx="1" type="body"/>
          </p:nvPr>
        </p:nvSpPr>
        <p:spPr>
          <a:xfrm>
            <a:off x="4485499" y="2504150"/>
            <a:ext cx="39963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CO2 halkii gallon shidaal (grams)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90" name="Google Shape;1190;p99"/>
          <p:cNvSpPr txBox="1"/>
          <p:nvPr>
            <p:ph idx="1" type="body"/>
          </p:nvPr>
        </p:nvSpPr>
        <p:spPr>
          <a:xfrm>
            <a:off x="4028307" y="3001725"/>
            <a:ext cx="44535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hufnaanta shidaalka (fuel efficiency) baabuurka (mpg)</a:t>
            </a:r>
            <a:endParaRPr sz="2000"/>
          </a:p>
        </p:txBody>
      </p:sp>
      <p:cxnSp>
        <p:nvCxnSpPr>
          <p:cNvPr id="1191" name="Google Shape;1191;p99"/>
          <p:cNvCxnSpPr/>
          <p:nvPr/>
        </p:nvCxnSpPr>
        <p:spPr>
          <a:xfrm>
            <a:off x="3987782" y="2912400"/>
            <a:ext cx="42906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2" name="Google Shape;1192;p99"/>
          <p:cNvSpPr txBox="1"/>
          <p:nvPr>
            <p:ph idx="1" type="body"/>
          </p:nvPr>
        </p:nvSpPr>
        <p:spPr>
          <a:xfrm>
            <a:off x="324000" y="1391944"/>
            <a:ext cx="8496000" cy="72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qiyaasi karnaa (estimate) xaddiga bixinta (emission) CO2 halkii mile anagoo adeegsanayna qaaciddadan (formula) soo socota: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baseline="-25000"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00"/>
          <p:cNvSpPr txBox="1"/>
          <p:nvPr>
            <p:ph idx="1" type="body"/>
          </p:nvPr>
        </p:nvSpPr>
        <p:spPr>
          <a:xfrm>
            <a:off x="324000" y="759300"/>
            <a:ext cx="8496000" cy="151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Celceliska bixinta (emission) CO2 ee baabuurta shidaalka (petrol) waa 9 kg halkii gallon.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Celceliska hufnaanta shidaalka (fuel efficiency) ee baabuurka yari waa 50 mpg.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Imisa bixin (emission) CO2 ayuu soo saaraa halkii mile?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98" name="Google Shape;1198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bixinta (emission) kaarboon ee safarrada (journeys)</a:t>
            </a:r>
            <a:endParaRPr/>
          </a:p>
        </p:txBody>
      </p:sp>
      <p:sp>
        <p:nvSpPr>
          <p:cNvPr id="1199" name="Google Shape;1199;p100"/>
          <p:cNvSpPr txBox="1"/>
          <p:nvPr>
            <p:ph idx="1" type="body"/>
          </p:nvPr>
        </p:nvSpPr>
        <p:spPr>
          <a:xfrm>
            <a:off x="428100" y="2461850"/>
            <a:ext cx="34386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bixinta (emission) halkii mile (grams) =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0" name="Google Shape;1200;p100"/>
          <p:cNvSpPr txBox="1"/>
          <p:nvPr>
            <p:ph idx="1" type="body"/>
          </p:nvPr>
        </p:nvSpPr>
        <p:spPr>
          <a:xfrm>
            <a:off x="4269725" y="2244825"/>
            <a:ext cx="34902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CO2 halkii gallon shidaal (grams)</a:t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1" name="Google Shape;1201;p100"/>
          <p:cNvSpPr txBox="1"/>
          <p:nvPr>
            <p:ph idx="1" type="body"/>
          </p:nvPr>
        </p:nvSpPr>
        <p:spPr>
          <a:xfrm>
            <a:off x="3812524" y="2666199"/>
            <a:ext cx="44535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hufnaanta shidaalka (fuel efficiency) baabuurka (mpg)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202" name="Google Shape;1202;p100"/>
          <p:cNvCxnSpPr/>
          <p:nvPr/>
        </p:nvCxnSpPr>
        <p:spPr>
          <a:xfrm>
            <a:off x="3802725" y="2622348"/>
            <a:ext cx="4038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3" name="Google Shape;1203;p100"/>
          <p:cNvSpPr txBox="1"/>
          <p:nvPr>
            <p:ph idx="1" type="body"/>
          </p:nvPr>
        </p:nvSpPr>
        <p:spPr>
          <a:xfrm>
            <a:off x="636474" y="4470675"/>
            <a:ext cx="62379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Baabuurku wuxuu soo saaraa 180 grams oo ah bixin (emission) CO2 halkii mile.</a:t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4" name="Google Shape;1204;p100"/>
          <p:cNvSpPr txBox="1"/>
          <p:nvPr>
            <p:ph idx="1" type="body"/>
          </p:nvPr>
        </p:nvSpPr>
        <p:spPr>
          <a:xfrm>
            <a:off x="3601774" y="3151543"/>
            <a:ext cx="6555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9000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5" name="Google Shape;1205;p100"/>
          <p:cNvSpPr txBox="1"/>
          <p:nvPr>
            <p:ph idx="1" type="body"/>
          </p:nvPr>
        </p:nvSpPr>
        <p:spPr>
          <a:xfrm>
            <a:off x="3714293" y="3512081"/>
            <a:ext cx="3486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50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206" name="Google Shape;1206;p100"/>
          <p:cNvCxnSpPr/>
          <p:nvPr/>
        </p:nvCxnSpPr>
        <p:spPr>
          <a:xfrm>
            <a:off x="3574125" y="3467629"/>
            <a:ext cx="6429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7" name="Google Shape;1207;p100"/>
          <p:cNvSpPr txBox="1"/>
          <p:nvPr>
            <p:ph idx="1" type="body"/>
          </p:nvPr>
        </p:nvSpPr>
        <p:spPr>
          <a:xfrm>
            <a:off x="3228693" y="3291174"/>
            <a:ext cx="1758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8" name="Google Shape;1208;p100"/>
          <p:cNvSpPr txBox="1"/>
          <p:nvPr>
            <p:ph idx="1" type="body"/>
          </p:nvPr>
        </p:nvSpPr>
        <p:spPr>
          <a:xfrm>
            <a:off x="3228778" y="3938560"/>
            <a:ext cx="13032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180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209" name="Google Shape;1209;p100"/>
          <p:cNvCxnSpPr/>
          <p:nvPr/>
        </p:nvCxnSpPr>
        <p:spPr>
          <a:xfrm>
            <a:off x="5846701" y="1094138"/>
            <a:ext cx="545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0" name="Google Shape;1210;p100"/>
          <p:cNvCxnSpPr/>
          <p:nvPr/>
        </p:nvCxnSpPr>
        <p:spPr>
          <a:xfrm>
            <a:off x="6766019" y="2576557"/>
            <a:ext cx="835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1" name="Google Shape;1211;p100"/>
          <p:cNvSpPr txBox="1"/>
          <p:nvPr>
            <p:ph idx="1" type="body"/>
          </p:nvPr>
        </p:nvSpPr>
        <p:spPr>
          <a:xfrm>
            <a:off x="7251418" y="1426392"/>
            <a:ext cx="17895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Kalam"/>
                <a:ea typeface="Kalam"/>
                <a:cs typeface="Kalam"/>
                <a:sym typeface="Kalam"/>
              </a:rPr>
              <a:t>9 kg = 9000 g</a:t>
            </a:r>
            <a:endParaRPr sz="2000">
              <a:solidFill>
                <a:schemeClr val="dk2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212" name="Google Shape;1212;p100"/>
          <p:cNvCxnSpPr/>
          <p:nvPr/>
        </p:nvCxnSpPr>
        <p:spPr>
          <a:xfrm>
            <a:off x="6367950" y="1139100"/>
            <a:ext cx="860400" cy="384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101"/>
          <p:cNvSpPr txBox="1"/>
          <p:nvPr>
            <p:ph idx="1" type="body"/>
          </p:nvPr>
        </p:nvSpPr>
        <p:spPr>
          <a:xfrm>
            <a:off x="324000" y="759300"/>
            <a:ext cx="8496000" cy="13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Baabuurka qofka wuxuu soo saaraa 180 grams oo ah bixin (emission) CO2 halkii mile.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ku nool yihiin 9 miles meeshii ay ka shaqeeyaan.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Imisa bixin (emission) ayuu baaburku soo saaraa inta lagu jiro safarka (journey) shaqada?</a:t>
            </a:r>
            <a:endParaRPr sz="2000"/>
          </a:p>
        </p:txBody>
      </p:sp>
      <p:sp>
        <p:nvSpPr>
          <p:cNvPr id="1218" name="Google Shape;1218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bixin (emission) kaarboon ee safarrada</a:t>
            </a:r>
            <a:endParaRPr/>
          </a:p>
        </p:txBody>
      </p:sp>
      <p:sp>
        <p:nvSpPr>
          <p:cNvPr id="1219" name="Google Shape;1219;p101"/>
          <p:cNvSpPr txBox="1"/>
          <p:nvPr>
            <p:ph idx="1" type="body"/>
          </p:nvPr>
        </p:nvSpPr>
        <p:spPr>
          <a:xfrm>
            <a:off x="3524400" y="3883500"/>
            <a:ext cx="25098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 × 180 = 1620 garaam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20" name="Google Shape;1220;p101"/>
          <p:cNvSpPr txBox="1"/>
          <p:nvPr>
            <p:ph idx="1" type="body"/>
          </p:nvPr>
        </p:nvSpPr>
        <p:spPr>
          <a:xfrm>
            <a:off x="1924200" y="4466494"/>
            <a:ext cx="53559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Safar kastaa wuxuu soo saaraa 1.62 kg oo ah bixin (emission) CO2.</a:t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221" name="Google Shape;1221;p101"/>
          <p:cNvGraphicFramePr/>
          <p:nvPr/>
        </p:nvGraphicFramePr>
        <p:xfrm>
          <a:off x="1684825" y="2471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2887175"/>
                <a:gridCol w="995750"/>
                <a:gridCol w="13469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fogaanta (mayl)</a:t>
                      </a:r>
                      <a:endParaRPr sz="20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Kalam"/>
                          <a:ea typeface="Kalam"/>
                          <a:cs typeface="Kalam"/>
                          <a:sym typeface="Kalam"/>
                        </a:rPr>
                        <a:t>1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Kalam"/>
                          <a:ea typeface="Kalam"/>
                          <a:cs typeface="Kalam"/>
                          <a:sym typeface="Kalam"/>
                        </a:rPr>
                        <a:t>9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bixin (emission) CO2 (garaam)</a:t>
                      </a:r>
                      <a:r>
                        <a:rPr baseline="-25000" lang="en-GB" sz="16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endParaRPr sz="20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Kalam"/>
                          <a:ea typeface="Kalam"/>
                          <a:cs typeface="Kalam"/>
                          <a:sym typeface="Kalam"/>
                        </a:rPr>
                        <a:t>180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22" name="Google Shape;1222;p101"/>
          <p:cNvSpPr txBox="1"/>
          <p:nvPr>
            <p:ph idx="1" type="body"/>
          </p:nvPr>
        </p:nvSpPr>
        <p:spPr>
          <a:xfrm>
            <a:off x="5287433" y="2154132"/>
            <a:ext cx="4713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5"/>
                </a:solidFill>
                <a:latin typeface="Kalam"/>
                <a:ea typeface="Kalam"/>
                <a:cs typeface="Kalam"/>
                <a:sym typeface="Kalam"/>
              </a:rPr>
              <a:t>× 9</a:t>
            </a:r>
            <a:endParaRPr sz="1800">
              <a:solidFill>
                <a:schemeClr val="accent5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23" name="Google Shape;1223;p101"/>
          <p:cNvSpPr txBox="1"/>
          <p:nvPr>
            <p:ph idx="1" type="body"/>
          </p:nvPr>
        </p:nvSpPr>
        <p:spPr>
          <a:xfrm>
            <a:off x="5310150" y="3509961"/>
            <a:ext cx="4713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5"/>
                </a:solidFill>
                <a:latin typeface="Kalam"/>
                <a:ea typeface="Kalam"/>
                <a:cs typeface="Kalam"/>
                <a:sym typeface="Kalam"/>
              </a:rPr>
              <a:t>× 9</a:t>
            </a:r>
            <a:endParaRPr sz="1800">
              <a:solidFill>
                <a:schemeClr val="accent5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224" name="Google Shape;1224;p101"/>
          <p:cNvGrpSpPr/>
          <p:nvPr/>
        </p:nvGrpSpPr>
        <p:grpSpPr>
          <a:xfrm>
            <a:off x="5021425" y="2393250"/>
            <a:ext cx="865500" cy="1153500"/>
            <a:chOff x="5021425" y="2393250"/>
            <a:chExt cx="865500" cy="1153500"/>
          </a:xfrm>
        </p:grpSpPr>
        <p:sp>
          <p:nvSpPr>
            <p:cNvPr id="1225" name="Google Shape;1225;p101"/>
            <p:cNvSpPr/>
            <p:nvPr/>
          </p:nvSpPr>
          <p:spPr>
            <a:xfrm>
              <a:off x="5021425" y="2393250"/>
              <a:ext cx="837900" cy="613500"/>
            </a:xfrm>
            <a:prstGeom prst="arc">
              <a:avLst>
                <a:gd fmla="val 12452770" name="adj1"/>
                <a:gd fmla="val 20521618" name="adj2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6" name="Google Shape;1226;p101"/>
            <p:cNvSpPr/>
            <p:nvPr/>
          </p:nvSpPr>
          <p:spPr>
            <a:xfrm flipH="1" rot="10800000">
              <a:off x="5049025" y="2933250"/>
              <a:ext cx="837900" cy="613500"/>
            </a:xfrm>
            <a:prstGeom prst="arc">
              <a:avLst>
                <a:gd fmla="val 12452770" name="adj1"/>
                <a:gd fmla="val 20521618" name="adj2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27" name="Google Shape;1227;p101"/>
          <p:cNvSpPr txBox="1"/>
          <p:nvPr>
            <p:ph idx="1" type="body"/>
          </p:nvPr>
        </p:nvSpPr>
        <p:spPr>
          <a:xfrm>
            <a:off x="5173041" y="2745708"/>
            <a:ext cx="6687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5"/>
                </a:solidFill>
                <a:latin typeface="Kalam"/>
                <a:ea typeface="Kalam"/>
                <a:cs typeface="Kalam"/>
                <a:sym typeface="Kalam"/>
              </a:rPr>
              <a:t>× 180</a:t>
            </a:r>
            <a:endParaRPr sz="1800">
              <a:solidFill>
                <a:schemeClr val="accent5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228" name="Google Shape;1228;p101"/>
          <p:cNvGrpSpPr/>
          <p:nvPr/>
        </p:nvGrpSpPr>
        <p:grpSpPr>
          <a:xfrm>
            <a:off x="4914250" y="2700000"/>
            <a:ext cx="1745115" cy="540000"/>
            <a:chOff x="4914250" y="2700000"/>
            <a:chExt cx="1745115" cy="540000"/>
          </a:xfrm>
        </p:grpSpPr>
        <p:sp>
          <p:nvSpPr>
            <p:cNvPr id="1229" name="Google Shape;1229;p101"/>
            <p:cNvSpPr/>
            <p:nvPr/>
          </p:nvSpPr>
          <p:spPr>
            <a:xfrm>
              <a:off x="4914250" y="2700000"/>
              <a:ext cx="242400" cy="540000"/>
            </a:xfrm>
            <a:prstGeom prst="arc">
              <a:avLst>
                <a:gd fmla="val 16101605" name="adj1"/>
                <a:gd fmla="val 5526007" name="adj2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0" name="Google Shape;1230;p101"/>
            <p:cNvSpPr/>
            <p:nvPr/>
          </p:nvSpPr>
          <p:spPr>
            <a:xfrm>
              <a:off x="6416965" y="2700000"/>
              <a:ext cx="242400" cy="540000"/>
            </a:xfrm>
            <a:prstGeom prst="arc">
              <a:avLst>
                <a:gd fmla="val 16101605" name="adj1"/>
                <a:gd fmla="val 5526007" name="adj2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31" name="Google Shape;1231;p101"/>
          <p:cNvSpPr txBox="1"/>
          <p:nvPr>
            <p:ph idx="1" type="body"/>
          </p:nvPr>
        </p:nvSpPr>
        <p:spPr>
          <a:xfrm>
            <a:off x="6723647" y="2745708"/>
            <a:ext cx="6687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5"/>
                </a:solidFill>
                <a:latin typeface="Kalam"/>
                <a:ea typeface="Kalam"/>
                <a:cs typeface="Kalam"/>
                <a:sym typeface="Kalam"/>
              </a:rPr>
              <a:t>× 180</a:t>
            </a:r>
            <a:endParaRPr sz="1800">
              <a:solidFill>
                <a:schemeClr val="accent5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32" name="Google Shape;1232;p101"/>
          <p:cNvSpPr txBox="1"/>
          <p:nvPr>
            <p:ph idx="1" type="body"/>
          </p:nvPr>
        </p:nvSpPr>
        <p:spPr>
          <a:xfrm>
            <a:off x="5821042" y="3045300"/>
            <a:ext cx="5961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1620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102"/>
          <p:cNvSpPr txBox="1"/>
          <p:nvPr>
            <p:ph idx="1" type="body"/>
          </p:nvPr>
        </p:nvSpPr>
        <p:spPr>
          <a:xfrm>
            <a:off x="324000" y="759300"/>
            <a:ext cx="8496000" cy="262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Qofku wuxuu sameeyaa 2 safar oo gaari ah maalintii: shaqada tagista; shaqada ka soo noqoshada.</a:t>
            </a:r>
            <a:r>
              <a:rPr lang="en-GB" sz="1800">
                <a:solidFill>
                  <a:schemeClr val="accent5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Safar kastaa wuxuu soo saaraa 1.62 kg oo ah bixin (emission) CO2.</a:t>
            </a:r>
            <a:r>
              <a:rPr lang="en-GB" sz="1800">
                <a:solidFill>
                  <a:schemeClr val="accent5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aseline="-25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Waxay ka shaqeeyaan 225 maalmood sannadkii.</a:t>
            </a:r>
            <a:r>
              <a:rPr lang="en-GB" sz="1800">
                <a:solidFill>
                  <a:schemeClr val="accent5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Intee in le'eg ayay gaarigu soo saaraa bixin (emission) CO2 sannadkii, isagoo u socda shaqada iyo ka soo noqoshada?</a:t>
            </a:r>
            <a:r>
              <a:rPr lang="en-GB" sz="1800">
                <a:latin typeface="Lexend"/>
              </a:rPr>
              <a:t/>
            </a:r>
            <a:r>
              <a:rPr baseline="-25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238" name="Google Shape;1238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bixin (emission) kaarboon ee safarrada</a:t>
            </a:r>
            <a:endParaRPr/>
          </a:p>
        </p:txBody>
      </p:sp>
      <p:sp>
        <p:nvSpPr>
          <p:cNvPr id="1239" name="Google Shape;1239;p102"/>
          <p:cNvSpPr txBox="1"/>
          <p:nvPr>
            <p:ph idx="1" type="body"/>
          </p:nvPr>
        </p:nvSpPr>
        <p:spPr>
          <a:xfrm>
            <a:off x="3067200" y="3578700"/>
            <a:ext cx="29829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1.62 × 2 × 225 = 729 kg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40" name="Google Shape;1240;p102"/>
          <p:cNvSpPr txBox="1"/>
          <p:nvPr>
            <p:ph idx="1" type="body"/>
          </p:nvPr>
        </p:nvSpPr>
        <p:spPr>
          <a:xfrm>
            <a:off x="327570" y="4086911"/>
            <a:ext cx="87285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Gaarigu wuxuu soo saaraa qiyaastii 729 kg oo ah bixin (emission) CO2 sannadkii inta uu shaqada ku socdo.</a:t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10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Celceliska bixin (emission) CO2 ee gaariga shidaalka (petrol) waa 9 kg galaan kii.</a:t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Celceliska waxtarka shidaalka ee gaariga weyn waa 35 mpg.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2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Intee in le'eg ayuu bixin (emission) CO2 soo saaraa mayl kii? Jawaabta sii sax ah ilaa 3 tirooyin muhiim ah.</a:t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246" name="Google Shape;1246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bixin (emission) kaarboon ee safarrada</a:t>
            </a:r>
            <a:endParaRPr/>
          </a:p>
        </p:txBody>
      </p:sp>
      <p:sp>
        <p:nvSpPr>
          <p:cNvPr id="1247" name="Google Shape;1247;p103"/>
          <p:cNvSpPr txBox="1"/>
          <p:nvPr>
            <p:ph idx="1" type="body"/>
          </p:nvPr>
        </p:nvSpPr>
        <p:spPr>
          <a:xfrm>
            <a:off x="324000" y="2081625"/>
            <a:ext cx="35658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bixin (emission) mayl kii (garaam) =</a:t>
            </a:r>
            <a:endParaRPr sz="2000"/>
          </a:p>
        </p:txBody>
      </p:sp>
      <p:sp>
        <p:nvSpPr>
          <p:cNvPr id="1248" name="Google Shape;1248;p103"/>
          <p:cNvSpPr txBox="1"/>
          <p:nvPr>
            <p:ph idx="1" type="body"/>
          </p:nvPr>
        </p:nvSpPr>
        <p:spPr>
          <a:xfrm>
            <a:off x="4605250" y="1845275"/>
            <a:ext cx="36951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CO2 galaan kii oo shidaal (garaam)</a:t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249" name="Google Shape;1249;p103"/>
          <p:cNvSpPr txBox="1"/>
          <p:nvPr>
            <p:ph idx="1" type="body"/>
          </p:nvPr>
        </p:nvSpPr>
        <p:spPr>
          <a:xfrm>
            <a:off x="4148050" y="2342858"/>
            <a:ext cx="44535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waxtarka shidaalka ee gaariga (mpg)</a:t>
            </a:r>
            <a:endParaRPr sz="2000"/>
          </a:p>
        </p:txBody>
      </p:sp>
      <p:cxnSp>
        <p:nvCxnSpPr>
          <p:cNvPr id="1250" name="Google Shape;1250;p103"/>
          <p:cNvCxnSpPr/>
          <p:nvPr/>
        </p:nvCxnSpPr>
        <p:spPr>
          <a:xfrm>
            <a:off x="4107525" y="2253533"/>
            <a:ext cx="42906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1" name="Google Shape;1251;p103"/>
          <p:cNvSpPr txBox="1"/>
          <p:nvPr>
            <p:ph idx="1" type="body"/>
          </p:nvPr>
        </p:nvSpPr>
        <p:spPr>
          <a:xfrm>
            <a:off x="3067200" y="3943275"/>
            <a:ext cx="30372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9000 ÷ 35 = 257.142…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2" name="Google Shape;1252;p103"/>
          <p:cNvSpPr txBox="1"/>
          <p:nvPr>
            <p:ph idx="1" type="body"/>
          </p:nvPr>
        </p:nvSpPr>
        <p:spPr>
          <a:xfrm>
            <a:off x="1695600" y="4467900"/>
            <a:ext cx="61476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Gaarigu wuxuu soo saaraa 257 garaam oo ah bixin (emission) CO2 mayl kii.</a:t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10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Gaariga qofku wuxuu soo saaraa 257 garaam oo ah bixin (emission) CO2 mayl kii.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ku nool yihiin 13 mayl oo ay u jiraan goobta shaqada.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Intee in le'eg oo bixin (emission) ah ayuu baabuurku soo saaraa safar keliya oo shaqo (hal dariiq)? Jawaabta ku bixi kiilogaraam.</a:t>
            </a:r>
            <a:endParaRPr sz="2000"/>
          </a:p>
        </p:txBody>
      </p:sp>
      <p:sp>
        <p:nvSpPr>
          <p:cNvPr id="1258" name="Google Shape;1258;p10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bixinta (emission) kaarboon ee safarrada</a:t>
            </a:r>
            <a:endParaRPr/>
          </a:p>
        </p:txBody>
      </p:sp>
      <p:sp>
        <p:nvSpPr>
          <p:cNvPr id="1259" name="Google Shape;1259;p104"/>
          <p:cNvSpPr txBox="1"/>
          <p:nvPr>
            <p:ph idx="1" type="body"/>
          </p:nvPr>
        </p:nvSpPr>
        <p:spPr>
          <a:xfrm>
            <a:off x="3524400" y="2740500"/>
            <a:ext cx="29580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13 × 257 = 3341 garaam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60" name="Google Shape;1260;p104"/>
          <p:cNvSpPr txBox="1"/>
          <p:nvPr>
            <p:ph idx="1" type="body"/>
          </p:nvPr>
        </p:nvSpPr>
        <p:spPr>
          <a:xfrm>
            <a:off x="1695600" y="3350100"/>
            <a:ext cx="57249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Safar kastaa wuxuu soo saaraa 3.341 kg oo bixin (emission) CO2 ah.</a:t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105"/>
          <p:cNvSpPr txBox="1"/>
          <p:nvPr>
            <p:ph idx="1" type="body"/>
          </p:nvPr>
        </p:nvSpPr>
        <p:spPr>
          <a:xfrm>
            <a:off x="324000" y="759300"/>
            <a:ext cx="8535900" cy="260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Qofku wuxuu sameeyaa 2 safar oo baabuur ah maalintii: shaqo tagid; shaqo ka soo noqosho.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Safar kastaa wuxuu soo saaraa 3.341 kg oo bixin (emission) CO2 ah.</a:t>
            </a:r>
            <a:r>
              <a:rPr baseline="-25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Waxay shaqeeyaan 192 maalmood sannadkii.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Intee in le'eg oo bixin (emission) CO2 ah ayuu baabuurku soo saaraa sannad dhan isagoo shaqo u socda oo ka soo noqonaya?</a:t>
            </a:r>
            <a:r>
              <a:rPr baseline="-25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266" name="Google Shape;1266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bixinta (emission) kaarboon ee safarrada</a:t>
            </a:r>
            <a:endParaRPr/>
          </a:p>
        </p:txBody>
      </p:sp>
      <p:sp>
        <p:nvSpPr>
          <p:cNvPr id="1267" name="Google Shape;1267;p105"/>
          <p:cNvSpPr txBox="1"/>
          <p:nvPr>
            <p:ph idx="1" type="body"/>
          </p:nvPr>
        </p:nvSpPr>
        <p:spPr>
          <a:xfrm>
            <a:off x="2838600" y="3502500"/>
            <a:ext cx="35592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3.341 × 2 × 192 = 1282.944 kg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68" name="Google Shape;1268;p105"/>
          <p:cNvSpPr txBox="1"/>
          <p:nvPr>
            <p:ph idx="1" type="body"/>
          </p:nvPr>
        </p:nvSpPr>
        <p:spPr>
          <a:xfrm>
            <a:off x="375408" y="4035900"/>
            <a:ext cx="87285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Baabuurku wuxuu soo saaraa qiyaastii 1280 kg oo bixin (emission) CO2 ah sannadkii marka la safarayo.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106"/>
          <p:cNvSpPr txBox="1"/>
          <p:nvPr>
            <p:ph idx="1" type="body"/>
          </p:nvPr>
        </p:nvSpPr>
        <p:spPr>
          <a:xfrm>
            <a:off x="324000" y="759300"/>
            <a:ext cx="7758000" cy="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Qadarka bixinta (emission) CO2 ee mayl kasta waxaa lagu qiyaasi karaa iyadoo la isticmaalayo qaacidada: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baseline="-25000"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400"/>
          </a:p>
        </p:txBody>
      </p:sp>
      <p:sp>
        <p:nvSpPr>
          <p:cNvPr id="1274" name="Google Shape;1274;p10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bixinta (emission) kaarboon ee safarrada</a:t>
            </a:r>
            <a:endParaRPr/>
          </a:p>
        </p:txBody>
      </p:sp>
      <p:sp>
        <p:nvSpPr>
          <p:cNvPr id="1275" name="Google Shape;1275;p106"/>
          <p:cNvSpPr txBox="1"/>
          <p:nvPr>
            <p:ph idx="4294967295" type="body"/>
          </p:nvPr>
        </p:nvSpPr>
        <p:spPr>
          <a:xfrm>
            <a:off x="857400" y="1521300"/>
            <a:ext cx="31848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bixinta (emission) maylkii (garaam) =</a:t>
            </a:r>
            <a:endParaRPr sz="1600"/>
          </a:p>
        </p:txBody>
      </p:sp>
      <p:sp>
        <p:nvSpPr>
          <p:cNvPr id="1276" name="Google Shape;1276;p106"/>
          <p:cNvSpPr txBox="1"/>
          <p:nvPr>
            <p:ph idx="4294967295" type="body"/>
          </p:nvPr>
        </p:nvSpPr>
        <p:spPr>
          <a:xfrm>
            <a:off x="4088272" y="1361150"/>
            <a:ext cx="31848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CO2 gallonkii shidaalka (garaam)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277" name="Google Shape;1277;p106"/>
          <p:cNvSpPr txBox="1"/>
          <p:nvPr>
            <p:ph idx="4294967295" type="body"/>
          </p:nvPr>
        </p:nvSpPr>
        <p:spPr>
          <a:xfrm>
            <a:off x="3867884" y="1706325"/>
            <a:ext cx="44535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waxtarka shidaalka baabuurka (mpg)</a:t>
            </a:r>
            <a:endParaRPr sz="1600"/>
          </a:p>
        </p:txBody>
      </p:sp>
      <p:cxnSp>
        <p:nvCxnSpPr>
          <p:cNvPr id="1278" name="Google Shape;1278;p106"/>
          <p:cNvCxnSpPr/>
          <p:nvPr/>
        </p:nvCxnSpPr>
        <p:spPr>
          <a:xfrm>
            <a:off x="3860203" y="1693200"/>
            <a:ext cx="3464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9" name="Google Shape;1279;p106"/>
          <p:cNvSpPr txBox="1"/>
          <p:nvPr>
            <p:ph idx="1" type="body"/>
          </p:nvPr>
        </p:nvSpPr>
        <p:spPr>
          <a:xfrm>
            <a:off x="324000" y="2207100"/>
            <a:ext cx="8496000" cy="19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Qofku wuxuu ku nool yahay 6 mayl meesha shaqadiisa wuxuuna ku safraa baabuur. Bixinta (emission) CO2 celceliska ah ee baabuur shidaal (petrol) waa 9 kg gallonkii. Celcelis ahaan, baabuurkiisu wuxuu safraa 45 mayl gallonkii. Waxay shaqeeyaan 223 maalmood sannadkii.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Xisaabi qadarka bixinta (emission) CO2 ee sannadkii laga soo saaro safarka baabuurka. Jawaabta ku bixi kiilogaraam oo u sax 3 tirooyin muhiim ah (significant figures).</a:t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endParaRPr sz="1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107"/>
          <p:cNvSpPr txBox="1"/>
          <p:nvPr>
            <p:ph idx="1" type="body"/>
          </p:nvPr>
        </p:nvSpPr>
        <p:spPr>
          <a:xfrm>
            <a:off x="324000" y="759300"/>
            <a:ext cx="7788900" cy="45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Qadarka bixinta (emission) CO2 ee mayl kasta waxaa lagu qiyaasi karaa iyadoo la isticmaalayo qaacidada:</a:t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baseline="-25000"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400"/>
          </a:p>
        </p:txBody>
      </p:sp>
      <p:sp>
        <p:nvSpPr>
          <p:cNvPr id="1285" name="Google Shape;1285;p10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bixinta (emission) kaarboon ee safarrada</a:t>
            </a:r>
            <a:endParaRPr/>
          </a:p>
        </p:txBody>
      </p:sp>
      <p:sp>
        <p:nvSpPr>
          <p:cNvPr id="1286" name="Google Shape;1286;p107"/>
          <p:cNvSpPr txBox="1"/>
          <p:nvPr>
            <p:ph idx="1" type="body"/>
          </p:nvPr>
        </p:nvSpPr>
        <p:spPr>
          <a:xfrm>
            <a:off x="324000" y="2359500"/>
            <a:ext cx="8330700" cy="235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40 qof ayaa ku nool 6 mayl meesha shaqadooda waxayna ku safraan isla baska. Bixinta (emission) CO2 celceliska ah ee bas naafto (diesel) waa 10 kg gallonkii. Celcelis ahaan, basku wuxuu safraa 8 mayl gallonkii. Waxay shaqeeyaan 223 maalmood sannadkii.</a:t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Xisaabi qadarka bixinta (emission) CO2 ee rakaabkiiba sannadkii laga soo saaro safarka baska. Jawaabta ku bixi kiilogaraam oo u sax 3 tirooyin muhiim ah (significant figures).</a:t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endParaRPr sz="1800"/>
          </a:p>
        </p:txBody>
      </p:sp>
      <p:sp>
        <p:nvSpPr>
          <p:cNvPr id="1287" name="Google Shape;1287;p107"/>
          <p:cNvSpPr txBox="1"/>
          <p:nvPr>
            <p:ph idx="4294967295" type="body"/>
          </p:nvPr>
        </p:nvSpPr>
        <p:spPr>
          <a:xfrm>
            <a:off x="857400" y="1597500"/>
            <a:ext cx="31848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bixin (emission) halkii mayl (grams) =</a:t>
            </a:r>
            <a:endParaRPr sz="1600"/>
          </a:p>
        </p:txBody>
      </p:sp>
      <p:sp>
        <p:nvSpPr>
          <p:cNvPr id="1288" name="Google Shape;1288;p107"/>
          <p:cNvSpPr txBox="1"/>
          <p:nvPr>
            <p:ph idx="4294967295" type="body"/>
          </p:nvPr>
        </p:nvSpPr>
        <p:spPr>
          <a:xfrm>
            <a:off x="4088272" y="1437350"/>
            <a:ext cx="31848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CO2 halkii gallon oo shidaal ah (grams)</a:t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289" name="Google Shape;1289;p107"/>
          <p:cNvSpPr txBox="1"/>
          <p:nvPr>
            <p:ph idx="4294967295" type="body"/>
          </p:nvPr>
        </p:nvSpPr>
        <p:spPr>
          <a:xfrm>
            <a:off x="3867884" y="1782525"/>
            <a:ext cx="44535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waxtarka shidaalka ee gaariga (mpg)</a:t>
            </a:r>
            <a:endParaRPr sz="1600"/>
          </a:p>
        </p:txBody>
      </p:sp>
      <p:cxnSp>
        <p:nvCxnSpPr>
          <p:cNvPr id="1290" name="Google Shape;1290;p107"/>
          <p:cNvCxnSpPr/>
          <p:nvPr/>
        </p:nvCxnSpPr>
        <p:spPr>
          <a:xfrm>
            <a:off x="3860203" y="1769400"/>
            <a:ext cx="3464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108"/>
          <p:cNvSpPr txBox="1"/>
          <p:nvPr>
            <p:ph idx="1" type="body"/>
          </p:nvPr>
        </p:nvSpPr>
        <p:spPr>
          <a:xfrm>
            <a:off x="324000" y="759300"/>
            <a:ext cx="7542000" cy="68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Qadarka bixinta (emission) CO2 halkii mayl waxaa lagu qiyaasi karaa iyadoo la isticmaalo qaacidada: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baseline="-25000"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400"/>
          </a:p>
        </p:txBody>
      </p:sp>
      <p:sp>
        <p:nvSpPr>
          <p:cNvPr id="1296" name="Google Shape;1296;p10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bixinta (emission) kaarboon ee safarrada</a:t>
            </a:r>
            <a:endParaRPr/>
          </a:p>
        </p:txBody>
      </p:sp>
      <p:sp>
        <p:nvSpPr>
          <p:cNvPr id="1297" name="Google Shape;1297;p108"/>
          <p:cNvSpPr txBox="1"/>
          <p:nvPr>
            <p:ph idx="1" type="body"/>
          </p:nvPr>
        </p:nvSpPr>
        <p:spPr>
          <a:xfrm>
            <a:off x="324000" y="2359500"/>
            <a:ext cx="8496000" cy="19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Qof wuxuu ku nool yahay 6 mayl oo u jira goobtiisa shaqada wuxuuna ku safraa gaari. Celceliska bixinta (emission) CO2 ee gaariga shidaalka (petrol) waa 9 kg halkii gallon. Celcelis ahaan, gaarigiisu wuxuu socdaa 45 mayl halkii gallon. Wuxuu shaqeeyaa 223 maalmood sannadkii.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Xisaabi qadarka bixinta (emission) CO2 ee la soo saaro sannadkii ee ka imanaya safarka shaqada. Si jawaabtaada ugu bixi kiilogaraam waxaana ku qaab 3 tirooyin muhiim ah.</a:t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298" name="Google Shape;1298;p108"/>
          <p:cNvSpPr txBox="1"/>
          <p:nvPr>
            <p:ph idx="4294967295" type="body"/>
          </p:nvPr>
        </p:nvSpPr>
        <p:spPr>
          <a:xfrm>
            <a:off x="857400" y="1597500"/>
            <a:ext cx="31848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bixin (emission) halkii mayl (grams) =</a:t>
            </a:r>
            <a:endParaRPr sz="1600"/>
          </a:p>
        </p:txBody>
      </p:sp>
      <p:sp>
        <p:nvSpPr>
          <p:cNvPr id="1299" name="Google Shape;1299;p108"/>
          <p:cNvSpPr txBox="1"/>
          <p:nvPr>
            <p:ph idx="4294967295" type="body"/>
          </p:nvPr>
        </p:nvSpPr>
        <p:spPr>
          <a:xfrm>
            <a:off x="4088272" y="1437350"/>
            <a:ext cx="31848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CO2 halkii gallon oo shidaal ah (grams)</a:t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300" name="Google Shape;1300;p108"/>
          <p:cNvSpPr txBox="1"/>
          <p:nvPr>
            <p:ph idx="4294967295" type="body"/>
          </p:nvPr>
        </p:nvSpPr>
        <p:spPr>
          <a:xfrm>
            <a:off x="3867884" y="1782525"/>
            <a:ext cx="44535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waxtarka shidaalka ee gaariga (mpg)</a:t>
            </a:r>
            <a:endParaRPr sz="1600"/>
          </a:p>
        </p:txBody>
      </p:sp>
      <p:cxnSp>
        <p:nvCxnSpPr>
          <p:cNvPr id="1301" name="Google Shape;1301;p108"/>
          <p:cNvCxnSpPr/>
          <p:nvPr/>
        </p:nvCxnSpPr>
        <p:spPr>
          <a:xfrm>
            <a:off x="3860203" y="1769400"/>
            <a:ext cx="3464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109"/>
          <p:cNvSpPr txBox="1"/>
          <p:nvPr>
            <p:ph idx="1" type="body"/>
          </p:nvPr>
        </p:nvSpPr>
        <p:spPr>
          <a:xfrm>
            <a:off x="324000" y="759300"/>
            <a:ext cx="8237700" cy="123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Qof wuxuu ku nool yahay 6 mayl oo u jira goobtiisa shaqada wuxuuna ku safraa gaari. Celceliska bixinta (emission) CO2 ee gaariga shidaalka (petrol) waa 9 kg halkii gallon. Celcelis ahaan, gaarigiisu wuxuu socdaa 45 mayl halkii gallon. Wuxuu shaqeeyaa 223 maalmood sannadkii.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400"/>
          </a:p>
        </p:txBody>
      </p:sp>
      <p:sp>
        <p:nvSpPr>
          <p:cNvPr id="1307" name="Google Shape;1307;p10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bixinta (emission) kaarboon ee safarrada</a:t>
            </a:r>
            <a:endParaRPr/>
          </a:p>
        </p:txBody>
      </p:sp>
      <p:sp>
        <p:nvSpPr>
          <p:cNvPr id="1308" name="Google Shape;1308;p109"/>
          <p:cNvSpPr txBox="1"/>
          <p:nvPr>
            <p:ph idx="1" type="body"/>
          </p:nvPr>
        </p:nvSpPr>
        <p:spPr>
          <a:xfrm>
            <a:off x="324000" y="2207100"/>
            <a:ext cx="2563200" cy="221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Habka 1: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Bixinta (emission) halkii mayl: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Bixinta (emission) halkii safar: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Bixinta (emission) halkii maalin: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Bixinta (emission) halkii sannad:</a:t>
            </a:r>
            <a:endParaRPr sz="1600"/>
          </a:p>
        </p:txBody>
      </p:sp>
      <p:sp>
        <p:nvSpPr>
          <p:cNvPr id="1309" name="Google Shape;1309;p109"/>
          <p:cNvSpPr txBox="1"/>
          <p:nvPr>
            <p:ph idx="1" type="body"/>
          </p:nvPr>
        </p:nvSpPr>
        <p:spPr>
          <a:xfrm>
            <a:off x="2567176" y="3962625"/>
            <a:ext cx="55974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2.4 × 223 = 535.2 kg oo CO2 ah sannadkii</a:t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br>
              <a:rPr lang="en-GB" sz="1600"/>
            </a:br>
            <a:endParaRPr sz="1600"/>
          </a:p>
        </p:txBody>
      </p:sp>
      <p:sp>
        <p:nvSpPr>
          <p:cNvPr id="1310" name="Google Shape;1310;p109"/>
          <p:cNvSpPr txBox="1"/>
          <p:nvPr>
            <p:ph idx="1" type="body"/>
          </p:nvPr>
        </p:nvSpPr>
        <p:spPr>
          <a:xfrm>
            <a:off x="2873749" y="3515900"/>
            <a:ext cx="44490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1.2 × 2 = 2.4 kg oo CO2 ah maalintii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600"/>
          </a:p>
        </p:txBody>
      </p:sp>
      <p:sp>
        <p:nvSpPr>
          <p:cNvPr id="1311" name="Google Shape;1311;p109"/>
          <p:cNvSpPr txBox="1"/>
          <p:nvPr>
            <p:ph idx="1" type="body"/>
          </p:nvPr>
        </p:nvSpPr>
        <p:spPr>
          <a:xfrm>
            <a:off x="2777750" y="3090050"/>
            <a:ext cx="5500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200 × 6 = 1200 grams oo CO2 ah halkii safar (1.2 kg)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600"/>
          </a:p>
        </p:txBody>
      </p:sp>
      <p:sp>
        <p:nvSpPr>
          <p:cNvPr id="1312" name="Google Shape;1312;p109"/>
          <p:cNvSpPr txBox="1"/>
          <p:nvPr>
            <p:ph idx="1" type="body"/>
          </p:nvPr>
        </p:nvSpPr>
        <p:spPr>
          <a:xfrm>
            <a:off x="2545026" y="2647050"/>
            <a:ext cx="48192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9000 ÷ 45 = 200 grams oo CO2 ah halkii mayl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600"/>
          </a:p>
        </p:txBody>
      </p:sp>
      <p:sp>
        <p:nvSpPr>
          <p:cNvPr id="1313" name="Google Shape;1313;p109"/>
          <p:cNvSpPr txBox="1"/>
          <p:nvPr>
            <p:ph idx="1" type="body"/>
          </p:nvPr>
        </p:nvSpPr>
        <p:spPr>
          <a:xfrm>
            <a:off x="3663508" y="4419833"/>
            <a:ext cx="40563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535 kg oo CO2 ah sannadkii (ilaa 3 s.f.)</a:t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br>
              <a:rPr lang="en-GB" sz="1600"/>
            </a:b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110"/>
          <p:cNvSpPr txBox="1"/>
          <p:nvPr>
            <p:ph idx="1" type="body"/>
          </p:nvPr>
        </p:nvSpPr>
        <p:spPr>
          <a:xfrm>
            <a:off x="324000" y="759300"/>
            <a:ext cx="8237700" cy="123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Qof ayaa 6 mayl u jira meesha shaqadiisa wuxuuna ku safraa baabuur. Bixin (Emission)-ka CO2 celceliska ah ee baabuurta shidaalka waa 9 kg galaan kasta. Baabuurkiisu celcelis ahaan wuxuu ku socdaa 45 mayl galaan kasta. Waxay shaqeeyaan 223 maalin sannadkii.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400"/>
          </a:p>
        </p:txBody>
      </p:sp>
      <p:sp>
        <p:nvSpPr>
          <p:cNvPr id="1319" name="Google Shape;1319;p11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bixin (emission)-ka kaarboon ee safarrada</a:t>
            </a:r>
            <a:endParaRPr/>
          </a:p>
        </p:txBody>
      </p:sp>
      <p:sp>
        <p:nvSpPr>
          <p:cNvPr id="1320" name="Google Shape;1320;p110"/>
          <p:cNvSpPr txBox="1"/>
          <p:nvPr>
            <p:ph idx="1" type="body"/>
          </p:nvPr>
        </p:nvSpPr>
        <p:spPr>
          <a:xfrm>
            <a:off x="324000" y="2207100"/>
            <a:ext cx="2563200" cy="221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Habka 2-aad: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Mayl maalintii: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Mayl sannadkii: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Bixin (Emission) maylkii: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Bixin (Emission) sannadkii:</a:t>
            </a:r>
            <a:endParaRPr sz="1600"/>
          </a:p>
        </p:txBody>
      </p:sp>
      <p:sp>
        <p:nvSpPr>
          <p:cNvPr id="1321" name="Google Shape;1321;p110"/>
          <p:cNvSpPr txBox="1"/>
          <p:nvPr>
            <p:ph idx="1" type="body"/>
          </p:nvPr>
        </p:nvSpPr>
        <p:spPr>
          <a:xfrm>
            <a:off x="2490975" y="3962625"/>
            <a:ext cx="47100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2676 × 200 = 535 200 garaam oo CO2 ah sannadkii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br>
              <a:rPr lang="en-GB" sz="1600"/>
            </a:br>
            <a:endParaRPr sz="1600"/>
          </a:p>
        </p:txBody>
      </p:sp>
      <p:sp>
        <p:nvSpPr>
          <p:cNvPr id="1322" name="Google Shape;1322;p110"/>
          <p:cNvSpPr txBox="1"/>
          <p:nvPr>
            <p:ph idx="1" type="body"/>
          </p:nvPr>
        </p:nvSpPr>
        <p:spPr>
          <a:xfrm>
            <a:off x="2613252" y="3515900"/>
            <a:ext cx="44490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9000 ÷ 45 = 200 garaam oo CO2 ah maylkii</a:t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600"/>
          </a:p>
        </p:txBody>
      </p:sp>
      <p:sp>
        <p:nvSpPr>
          <p:cNvPr id="1323" name="Google Shape;1323;p110"/>
          <p:cNvSpPr txBox="1"/>
          <p:nvPr>
            <p:ph idx="1" type="body"/>
          </p:nvPr>
        </p:nvSpPr>
        <p:spPr>
          <a:xfrm>
            <a:off x="2723701" y="3090050"/>
            <a:ext cx="46815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 × 223 = 2676 mayl sannadkii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600"/>
          </a:p>
        </p:txBody>
      </p:sp>
      <p:sp>
        <p:nvSpPr>
          <p:cNvPr id="1324" name="Google Shape;1324;p110"/>
          <p:cNvSpPr txBox="1"/>
          <p:nvPr>
            <p:ph idx="1" type="body"/>
          </p:nvPr>
        </p:nvSpPr>
        <p:spPr>
          <a:xfrm>
            <a:off x="3078423" y="2647050"/>
            <a:ext cx="39066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 × 2 = 12 mayl maalintii</a:t>
            </a:r>
            <a:endParaRPr sz="1600"/>
          </a:p>
        </p:txBody>
      </p:sp>
      <p:sp>
        <p:nvSpPr>
          <p:cNvPr id="1325" name="Google Shape;1325;p110"/>
          <p:cNvSpPr txBox="1"/>
          <p:nvPr>
            <p:ph idx="1" type="body"/>
          </p:nvPr>
        </p:nvSpPr>
        <p:spPr>
          <a:xfrm>
            <a:off x="3739708" y="4419833"/>
            <a:ext cx="40563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535 kg oo CO2 ah sannadkii (ilaa 3 s.f.)</a:t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br>
              <a:rPr lang="en-GB" sz="1600"/>
            </a:b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111"/>
          <p:cNvSpPr txBox="1"/>
          <p:nvPr>
            <p:ph idx="1" type="body"/>
          </p:nvPr>
        </p:nvSpPr>
        <p:spPr>
          <a:xfrm>
            <a:off x="324000" y="759300"/>
            <a:ext cx="7764300" cy="63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Qadarta bixin (emission)-ka CO2 maylkii waxaa lagu qiyaasi karaa iyadoo la isticmaalayo qaacidada (formula):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baseline="-25000"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400"/>
          </a:p>
        </p:txBody>
      </p:sp>
      <p:sp>
        <p:nvSpPr>
          <p:cNvPr id="1331" name="Google Shape;1331;p11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bixin (emission)-ka kaarboon ee safarrada</a:t>
            </a:r>
            <a:endParaRPr/>
          </a:p>
        </p:txBody>
      </p:sp>
      <p:sp>
        <p:nvSpPr>
          <p:cNvPr id="1332" name="Google Shape;1332;p111"/>
          <p:cNvSpPr txBox="1"/>
          <p:nvPr>
            <p:ph idx="1" type="body"/>
          </p:nvPr>
        </p:nvSpPr>
        <p:spPr>
          <a:xfrm>
            <a:off x="324000" y="2359500"/>
            <a:ext cx="8496000" cy="235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40 qof ayaa 6 mayl u jira meesha shaqadooda waxayna ku safraan isla bas. Bixin (Emission)-ka CO2 celceliska ah ee baska naaftada (diesel) waa 10 kg galaan kasta. Basku celcelis ahaan wuxuu ku socdaa 8 mayl galaan kasta. Waxay shaqeeyaan 223 maalin sannadkii.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Xisaabi qadarta bixin (emission)-ka CO2 ee soo saaray rakaabkiiba sannadkii iyadoo la safraayo bas. Jawaabta ku bixi kiilogaraam oo sax u ah 3 tirooyin muhiim ah (significant figures).</a:t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endParaRPr sz="1800"/>
          </a:p>
        </p:txBody>
      </p:sp>
      <p:sp>
        <p:nvSpPr>
          <p:cNvPr id="1333" name="Google Shape;1333;p111"/>
          <p:cNvSpPr txBox="1"/>
          <p:nvPr>
            <p:ph idx="4294967295" type="body"/>
          </p:nvPr>
        </p:nvSpPr>
        <p:spPr>
          <a:xfrm>
            <a:off x="857400" y="1673700"/>
            <a:ext cx="31848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bixin (emission) maylkii (garaam) =</a:t>
            </a:r>
            <a:endParaRPr sz="1600"/>
          </a:p>
        </p:txBody>
      </p:sp>
      <p:sp>
        <p:nvSpPr>
          <p:cNvPr id="1334" name="Google Shape;1334;p111"/>
          <p:cNvSpPr txBox="1"/>
          <p:nvPr>
            <p:ph idx="4294967295" type="body"/>
          </p:nvPr>
        </p:nvSpPr>
        <p:spPr>
          <a:xfrm>
            <a:off x="4088272" y="1513550"/>
            <a:ext cx="31848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CO2 galaan shidaalka (garaam)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335" name="Google Shape;1335;p111"/>
          <p:cNvSpPr txBox="1"/>
          <p:nvPr>
            <p:ph idx="4294967295" type="body"/>
          </p:nvPr>
        </p:nvSpPr>
        <p:spPr>
          <a:xfrm>
            <a:off x="3867884" y="1858725"/>
            <a:ext cx="44535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waxtarka shidaalka gaariga (mpg)</a:t>
            </a:r>
            <a:endParaRPr sz="1600"/>
          </a:p>
        </p:txBody>
      </p:sp>
      <p:cxnSp>
        <p:nvCxnSpPr>
          <p:cNvPr id="1336" name="Google Shape;1336;p111"/>
          <p:cNvCxnSpPr/>
          <p:nvPr/>
        </p:nvCxnSpPr>
        <p:spPr>
          <a:xfrm>
            <a:off x="3860203" y="1845600"/>
            <a:ext cx="3464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p112"/>
          <p:cNvSpPr txBox="1"/>
          <p:nvPr>
            <p:ph idx="1" type="body"/>
          </p:nvPr>
        </p:nvSpPr>
        <p:spPr>
          <a:xfrm>
            <a:off x="324000" y="683100"/>
            <a:ext cx="8237700" cy="133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40 qof ayaa 6 mayl u jira meesha shaqadooda waxayna ku safraan isla bas. Bixin (Emission)-ka CO2 celceliska ah ee baska naaftada (diesel) waa 10 kg galaan kasta. Basku celcelis ahaan wuxuu ku socdaa 8 mayl galaan kasta. Waxay shaqeeyaan 223 maalin sannadkii.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baseline="-25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400"/>
          </a:p>
        </p:txBody>
      </p:sp>
      <p:sp>
        <p:nvSpPr>
          <p:cNvPr id="1342" name="Google Shape;1342;p11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bixin (emission)-ka kaarboon ee safarrada</a:t>
            </a:r>
            <a:endParaRPr/>
          </a:p>
        </p:txBody>
      </p:sp>
      <p:sp>
        <p:nvSpPr>
          <p:cNvPr id="1343" name="Google Shape;1343;p112"/>
          <p:cNvSpPr txBox="1"/>
          <p:nvPr>
            <p:ph idx="1" type="body"/>
          </p:nvPr>
        </p:nvSpPr>
        <p:spPr>
          <a:xfrm>
            <a:off x="324000" y="2054700"/>
            <a:ext cx="3484200" cy="22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Bixin (Emission) maylkii: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Bixin (emission) safar kasta: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Bixin (emission) maalin kasta: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Bixin (emission) sannad kasta: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Bixinta (emission) sannadlaha ah qofkiiba: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44" name="Google Shape;1344;p112"/>
          <p:cNvSpPr txBox="1"/>
          <p:nvPr>
            <p:ph idx="1" type="body"/>
          </p:nvPr>
        </p:nvSpPr>
        <p:spPr>
          <a:xfrm>
            <a:off x="3574906" y="3375176"/>
            <a:ext cx="55974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15 × 223 = 3345 kg oo CO2 ah sannadkii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600"/>
          </a:p>
        </p:txBody>
      </p:sp>
      <p:sp>
        <p:nvSpPr>
          <p:cNvPr id="1345" name="Google Shape;1345;p112"/>
          <p:cNvSpPr txBox="1"/>
          <p:nvPr>
            <p:ph idx="1" type="body"/>
          </p:nvPr>
        </p:nvSpPr>
        <p:spPr>
          <a:xfrm>
            <a:off x="3711949" y="2928451"/>
            <a:ext cx="44490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7.5 × 2 = 15 kg oo CO2 ah maalintii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600"/>
          </a:p>
        </p:txBody>
      </p:sp>
      <p:sp>
        <p:nvSpPr>
          <p:cNvPr id="1346" name="Google Shape;1346;p112"/>
          <p:cNvSpPr txBox="1"/>
          <p:nvPr>
            <p:ph idx="1" type="body"/>
          </p:nvPr>
        </p:nvSpPr>
        <p:spPr>
          <a:xfrm>
            <a:off x="3615950" y="2502601"/>
            <a:ext cx="46815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1.25 × 6 = 7.5 kg oo CO2 ah safarkii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600"/>
          </a:p>
        </p:txBody>
      </p:sp>
      <p:sp>
        <p:nvSpPr>
          <p:cNvPr id="1347" name="Google Shape;1347;p112"/>
          <p:cNvSpPr txBox="1"/>
          <p:nvPr>
            <p:ph idx="1" type="body"/>
          </p:nvPr>
        </p:nvSpPr>
        <p:spPr>
          <a:xfrm>
            <a:off x="3383226" y="2059600"/>
            <a:ext cx="51786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10 000 ÷ 8 = 1250 garaam oo CO2 ah maylkiiba (1.25 kg)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600"/>
          </a:p>
        </p:txBody>
      </p:sp>
      <p:sp>
        <p:nvSpPr>
          <p:cNvPr id="1348" name="Google Shape;1348;p112"/>
          <p:cNvSpPr txBox="1"/>
          <p:nvPr>
            <p:ph idx="1" type="body"/>
          </p:nvPr>
        </p:nvSpPr>
        <p:spPr>
          <a:xfrm>
            <a:off x="3390608" y="3817609"/>
            <a:ext cx="55974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3345 ÷ 40 = 83.6 kg oo CO2 ah qofkiiba (ilaa 3 s.f.)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600"/>
          </a:p>
        </p:txBody>
      </p:sp>
      <p:sp>
        <p:nvSpPr>
          <p:cNvPr id="1349" name="Google Shape;1349;p112"/>
          <p:cNvSpPr txBox="1"/>
          <p:nvPr>
            <p:ph idx="1" type="body"/>
          </p:nvPr>
        </p:nvSpPr>
        <p:spPr>
          <a:xfrm>
            <a:off x="323997" y="4542674"/>
            <a:ext cx="72720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Habab kale ayaa sidoo kale loo isticmaali karaa si loo helo jawaab la mid ah.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113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waqtiyada safarka ee gaadiidka kala duwan</a:t>
            </a:r>
            <a:endParaRPr/>
          </a:p>
        </p:txBody>
      </p:sp>
      <p:sp>
        <p:nvSpPr>
          <p:cNvPr id="1355" name="Google Shape;1355;p113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bixinta (emission) kaarboon ee safarrada</a:t>
            </a:r>
            <a:endParaRPr/>
          </a:p>
        </p:txBody>
      </p:sp>
      <p:sp>
        <p:nvSpPr>
          <p:cNvPr id="1356" name="Google Shape;1356;p113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qiimaha safarka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357" name="Google Shape;1357;p113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Samaynta safar</a:t>
            </a:r>
            <a:endParaRPr/>
          </a:p>
        </p:txBody>
      </p:sp>
      <p:pic>
        <p:nvPicPr>
          <p:cNvPr id="1358" name="Google Shape;1358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005" y="37004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114"/>
          <p:cNvSpPr txBox="1"/>
          <p:nvPr>
            <p:ph idx="1" type="body"/>
          </p:nvPr>
        </p:nvSpPr>
        <p:spPr>
          <a:xfrm>
            <a:off x="324000" y="759300"/>
            <a:ext cx="8496000" cy="111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Dhaqaalaha shidaalka ee gaariga waxaa badanaa lagu muujiyaa mayl galaan kasta (mpg). Tani waa celceliska tirada maylalka uu gaarigu ku safri karo isagoo isticmaalaya 1 galaan oo shidaal ah.</a:t>
            </a:r>
            <a:br>
              <a:rPr lang="en-GB" sz="2000"/>
            </a:br>
            <a:r>
              <a:rPr lang="en-GB" sz="1400">
                <a:solidFill>
                  <a:schemeClr val="accent2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364" name="Google Shape;1364;p11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qiimaha safarka</a:t>
            </a:r>
            <a:endParaRPr/>
          </a:p>
        </p:txBody>
      </p:sp>
      <p:sp>
        <p:nvSpPr>
          <p:cNvPr id="1365" name="Google Shape;1365;p114"/>
          <p:cNvSpPr txBox="1"/>
          <p:nvPr>
            <p:ph idx="1" type="body"/>
          </p:nvPr>
        </p:nvSpPr>
        <p:spPr>
          <a:xfrm>
            <a:off x="3201534" y="3238001"/>
            <a:ext cx="2755200" cy="3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 galaan ≈ 4.546 litir</a:t>
            </a:r>
            <a:endParaRPr sz="2000"/>
          </a:p>
        </p:txBody>
      </p:sp>
      <p:sp>
        <p:nvSpPr>
          <p:cNvPr id="1366" name="Google Shape;1366;p114"/>
          <p:cNvSpPr txBox="1"/>
          <p:nvPr>
            <p:ph idx="1" type="body"/>
          </p:nvPr>
        </p:nvSpPr>
        <p:spPr>
          <a:xfrm>
            <a:off x="3057345" y="3855812"/>
            <a:ext cx="3045900" cy="3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galaanada litirrada</a:t>
            </a:r>
            <a:endParaRPr sz="2000"/>
          </a:p>
        </p:txBody>
      </p:sp>
      <p:sp>
        <p:nvSpPr>
          <p:cNvPr id="1367" name="Google Shape;1367;p114"/>
          <p:cNvSpPr txBox="1"/>
          <p:nvPr>
            <p:ph idx="1" type="body"/>
          </p:nvPr>
        </p:nvSpPr>
        <p:spPr>
          <a:xfrm>
            <a:off x="4159289" y="3730345"/>
            <a:ext cx="1066800" cy="3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accent2"/>
                </a:solidFill>
                <a:latin typeface="Lexend"/>
              </a:rPr>
              <a:t>× 4.546</a:t>
            </a:r>
            <a:r>
              <a:rPr lang="en-GB" sz="1400">
                <a:solidFill>
                  <a:schemeClr val="accent2"/>
                </a:solidFill>
                <a:latin typeface="Lexend"/>
              </a:rPr>
              <a:t> </a:t>
            </a:r>
            <a:endParaRPr sz="2000">
              <a:solidFill>
                <a:schemeClr val="accent2"/>
              </a:solidFill>
            </a:endParaRPr>
          </a:p>
        </p:txBody>
      </p:sp>
      <p:cxnSp>
        <p:nvCxnSpPr>
          <p:cNvPr id="1368" name="Google Shape;1368;p114"/>
          <p:cNvCxnSpPr/>
          <p:nvPr/>
        </p:nvCxnSpPr>
        <p:spPr>
          <a:xfrm>
            <a:off x="3994247" y="4038612"/>
            <a:ext cx="13713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69" name="Google Shape;1369;p114"/>
          <p:cNvSpPr txBox="1"/>
          <p:nvPr>
            <p:ph idx="1" type="body"/>
          </p:nvPr>
        </p:nvSpPr>
        <p:spPr>
          <a:xfrm>
            <a:off x="3057345" y="4500556"/>
            <a:ext cx="3045900" cy="3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galaanada litirrada</a:t>
            </a:r>
            <a:endParaRPr sz="2000"/>
          </a:p>
        </p:txBody>
      </p:sp>
      <p:sp>
        <p:nvSpPr>
          <p:cNvPr id="1370" name="Google Shape;1370;p114"/>
          <p:cNvSpPr txBox="1"/>
          <p:nvPr>
            <p:ph idx="1" type="body"/>
          </p:nvPr>
        </p:nvSpPr>
        <p:spPr>
          <a:xfrm>
            <a:off x="4235489" y="4375089"/>
            <a:ext cx="1066800" cy="3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accent2"/>
                </a:solidFill>
                <a:latin typeface="Lexend"/>
              </a:rPr>
              <a:t>÷</a:t>
            </a:r>
            <a:r>
              <a:rPr lang="en-GB" sz="1400">
                <a:solidFill>
                  <a:schemeClr val="accent2"/>
                </a:solidFill>
                <a:latin typeface="Lexend"/>
              </a:rPr>
              <a:t> 4.546 </a:t>
            </a:r>
            <a:endParaRPr sz="2000">
              <a:solidFill>
                <a:schemeClr val="accent2"/>
              </a:solidFill>
            </a:endParaRPr>
          </a:p>
        </p:txBody>
      </p:sp>
      <p:cxnSp>
        <p:nvCxnSpPr>
          <p:cNvPr id="1371" name="Google Shape;1371;p114"/>
          <p:cNvCxnSpPr/>
          <p:nvPr/>
        </p:nvCxnSpPr>
        <p:spPr>
          <a:xfrm>
            <a:off x="3994247" y="4683356"/>
            <a:ext cx="13713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372" name="Google Shape;1372;p114"/>
          <p:cNvSpPr txBox="1"/>
          <p:nvPr>
            <p:ph idx="1" type="body"/>
          </p:nvPr>
        </p:nvSpPr>
        <p:spPr>
          <a:xfrm>
            <a:off x="324000" y="1939221"/>
            <a:ext cx="8496000" cy="41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Ingiriiska, batroolka iyo naaftada waxaa lagu iibiyaa litir.</a:t>
            </a:r>
            <a:r>
              <a:rPr lang="en-GB" sz="1400">
                <a:solidFill>
                  <a:schemeClr val="accent2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373" name="Google Shape;1373;p114"/>
          <p:cNvSpPr txBox="1"/>
          <p:nvPr>
            <p:ph idx="1" type="body"/>
          </p:nvPr>
        </p:nvSpPr>
        <p:spPr>
          <a:xfrm>
            <a:off x="324000" y="2421348"/>
            <a:ext cx="8496000" cy="76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Waxaan isticmaali karnaa xaqiiqda ah in 1 galaan uu qiyaas ahaan yahay 4.546 litir si loo beddelo unugyada.</a:t>
            </a:r>
            <a:r>
              <a:rPr lang="en-GB" sz="1400">
                <a:solidFill>
                  <a:schemeClr val="accent2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15"/>
          <p:cNvSpPr txBox="1"/>
          <p:nvPr>
            <p:ph idx="1" type="body"/>
          </p:nvPr>
        </p:nvSpPr>
        <p:spPr>
          <a:xfrm>
            <a:off x="324000" y="759300"/>
            <a:ext cx="8496000" cy="200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Qof ayaa u kaxaysta 9 mayl shaqada. Celceliska hufnaanta shidaalka gaarigiisu waa 50 mpg. Batroolku wuxuu ku kacayaa 142.9 p litirkiiba. 1 galaan ≈ 4.546 litir.</a:t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kharashka shidaalka (petrol) ee safarka?</a:t>
            </a:r>
            <a:endParaRPr sz="2000"/>
          </a:p>
        </p:txBody>
      </p:sp>
      <p:sp>
        <p:nvSpPr>
          <p:cNvPr id="1379" name="Google Shape;1379;p11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kharashka safarka</a:t>
            </a:r>
            <a:endParaRPr/>
          </a:p>
        </p:txBody>
      </p:sp>
      <p:sp>
        <p:nvSpPr>
          <p:cNvPr id="1380" name="Google Shape;1380;p115"/>
          <p:cNvSpPr txBox="1"/>
          <p:nvPr>
            <p:ph idx="1" type="body"/>
          </p:nvPr>
        </p:nvSpPr>
        <p:spPr>
          <a:xfrm>
            <a:off x="1684075" y="2861434"/>
            <a:ext cx="5535900" cy="181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Qorshe: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 Xisaabi xaddiga shidaalka (petrol) ee la isticmaalay oo ku jira galaan (gallons).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2. U beddel xaddiga shidaalka (petrol) litir (litres).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3. Xisaabi kharashka shidaalka (petrol).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116"/>
          <p:cNvSpPr txBox="1"/>
          <p:nvPr>
            <p:ph idx="1" type="body"/>
          </p:nvPr>
        </p:nvSpPr>
        <p:spPr>
          <a:xfrm>
            <a:off x="324000" y="759300"/>
            <a:ext cx="8496000" cy="200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Qof ayaa wataa 9 mayl (miles) shaqada. Celceliska hufnaanta shidaalka (fuel efficiency) gaarigu waa 50 mpg. Shidaalku (petrol) wuxuu ku kacayaa 142.9 p litirkii. 1 gallon ≈ 4.546 litres.</a:t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kharashka shidaalka (petrol) ee safarka?</a:t>
            </a:r>
            <a:endParaRPr sz="2000"/>
          </a:p>
        </p:txBody>
      </p:sp>
      <p:sp>
        <p:nvSpPr>
          <p:cNvPr id="1386" name="Google Shape;1386;p11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kharashka safarka</a:t>
            </a:r>
            <a:endParaRPr/>
          </a:p>
        </p:txBody>
      </p:sp>
      <p:sp>
        <p:nvSpPr>
          <p:cNvPr id="1387" name="Google Shape;1387;p116"/>
          <p:cNvSpPr txBox="1"/>
          <p:nvPr>
            <p:ph idx="1" type="body"/>
          </p:nvPr>
        </p:nvSpPr>
        <p:spPr>
          <a:xfrm>
            <a:off x="1684075" y="2785232"/>
            <a:ext cx="55359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 Xisaabi xaddiga shidaalka (petrol) ee la isticmaalay oo ku jira galaan (gallons).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388" name="Google Shape;1388;p116"/>
          <p:cNvCxnSpPr/>
          <p:nvPr/>
        </p:nvCxnSpPr>
        <p:spPr>
          <a:xfrm>
            <a:off x="5468672" y="1428747"/>
            <a:ext cx="8622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9" name="Google Shape;1389;p116"/>
          <p:cNvCxnSpPr/>
          <p:nvPr/>
        </p:nvCxnSpPr>
        <p:spPr>
          <a:xfrm>
            <a:off x="2303747" y="1055631"/>
            <a:ext cx="8622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graphicFrame>
        <p:nvGraphicFramePr>
          <p:cNvPr id="1390" name="Google Shape;1390;p116"/>
          <p:cNvGraphicFramePr/>
          <p:nvPr/>
        </p:nvGraphicFramePr>
        <p:xfrm>
          <a:off x="1941000" y="327660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{6320B603-CC66-42BC-AD94-E8151EE1B24A}</a:tableStyleId>
              </a:tblPr>
              <a:tblGrid>
                <a:gridCol w="1192750"/>
                <a:gridCol w="1192750"/>
                <a:gridCol w="1192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mayl (miles)</a:t>
                      </a:r>
                      <a:endParaRPr sz="20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Kalam"/>
                          <a:ea typeface="Kalam"/>
                          <a:cs typeface="Kalam"/>
                          <a:sym typeface="Kalam"/>
                        </a:rPr>
                        <a:t>50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Kalam"/>
                          <a:ea typeface="Kalam"/>
                          <a:cs typeface="Kalam"/>
                          <a:sym typeface="Kalam"/>
                        </a:rPr>
                        <a:t>9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galaan (gallons)</a:t>
                      </a:r>
                      <a:endParaRPr sz="20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Kalam"/>
                          <a:ea typeface="Kalam"/>
                          <a:cs typeface="Kalam"/>
                          <a:sym typeface="Kalam"/>
                        </a:rPr>
                        <a:t>1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91" name="Google Shape;1391;p116"/>
          <p:cNvSpPr/>
          <p:nvPr/>
        </p:nvSpPr>
        <p:spPr>
          <a:xfrm rot="5400000">
            <a:off x="3298529" y="3659032"/>
            <a:ext cx="517200" cy="212700"/>
          </a:xfrm>
          <a:prstGeom prst="arc">
            <a:avLst>
              <a:gd fmla="val 10818984" name="adj1"/>
              <a:gd fmla="val 257633" name="adj2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2" name="Google Shape;1392;p116"/>
          <p:cNvSpPr txBox="1"/>
          <p:nvPr>
            <p:ph idx="1" type="body"/>
          </p:nvPr>
        </p:nvSpPr>
        <p:spPr>
          <a:xfrm>
            <a:off x="5028829" y="3537588"/>
            <a:ext cx="6102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rPr>
              <a:t>÷ 50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93" name="Google Shape;1393;p116"/>
          <p:cNvSpPr txBox="1"/>
          <p:nvPr>
            <p:ph idx="1" type="body"/>
          </p:nvPr>
        </p:nvSpPr>
        <p:spPr>
          <a:xfrm>
            <a:off x="4418206" y="3853055"/>
            <a:ext cx="6102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0.18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94" name="Google Shape;1394;p116"/>
          <p:cNvSpPr/>
          <p:nvPr/>
        </p:nvSpPr>
        <p:spPr>
          <a:xfrm rot="5400000">
            <a:off x="4632029" y="3659032"/>
            <a:ext cx="517200" cy="212700"/>
          </a:xfrm>
          <a:prstGeom prst="arc">
            <a:avLst>
              <a:gd fmla="val 10818984" name="adj1"/>
              <a:gd fmla="val 257633" name="adj2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5" name="Google Shape;1395;p116"/>
          <p:cNvSpPr txBox="1"/>
          <p:nvPr>
            <p:ph idx="1" type="body"/>
          </p:nvPr>
        </p:nvSpPr>
        <p:spPr>
          <a:xfrm>
            <a:off x="3706215" y="3532145"/>
            <a:ext cx="6102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rPr>
              <a:t>÷ 50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96" name="Google Shape;1396;p116"/>
          <p:cNvSpPr txBox="1"/>
          <p:nvPr>
            <p:ph idx="1" type="body"/>
          </p:nvPr>
        </p:nvSpPr>
        <p:spPr>
          <a:xfrm>
            <a:off x="1915808" y="4466605"/>
            <a:ext cx="48369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Safar kasta wuxuu isticmaalaa 0.18 gallon oo shidaal (petrol) ah.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117"/>
          <p:cNvSpPr txBox="1"/>
          <p:nvPr>
            <p:ph idx="1" type="body"/>
          </p:nvPr>
        </p:nvSpPr>
        <p:spPr>
          <a:xfrm>
            <a:off x="324000" y="759300"/>
            <a:ext cx="8496000" cy="200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Qof ayaa wataa 9 mayl (miles) shaqada. Celceliska hufnaanta shidaalka (fuel efficiency) gaarigu waa 50 mpg. Shidaalku (petrol) wuxuu ku kacayaa 142.9 p litirkii. 1 gallon ≈ 4.546 litres.</a:t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kharashka shidaalka (petrol) ee safarka?</a:t>
            </a:r>
            <a:endParaRPr sz="2000"/>
          </a:p>
        </p:txBody>
      </p:sp>
      <p:sp>
        <p:nvSpPr>
          <p:cNvPr id="1402" name="Google Shape;1402;p11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kharashka safarka</a:t>
            </a:r>
            <a:endParaRPr/>
          </a:p>
        </p:txBody>
      </p:sp>
      <p:sp>
        <p:nvSpPr>
          <p:cNvPr id="1403" name="Google Shape;1403;p117"/>
          <p:cNvSpPr txBox="1"/>
          <p:nvPr>
            <p:ph idx="1" type="body"/>
          </p:nvPr>
        </p:nvSpPr>
        <p:spPr>
          <a:xfrm>
            <a:off x="1684075" y="2785222"/>
            <a:ext cx="5535900" cy="37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2. U beddel xaddiga shidaalka (petrol) litir (litres).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04" name="Google Shape;1404;p117"/>
          <p:cNvSpPr txBox="1"/>
          <p:nvPr>
            <p:ph idx="1" type="body"/>
          </p:nvPr>
        </p:nvSpPr>
        <p:spPr>
          <a:xfrm>
            <a:off x="1986566" y="3312719"/>
            <a:ext cx="48369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Safar kasta wuxuu isticmaalaa 0.18 gallon oo shidaal (petrol) ah.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05" name="Google Shape;1405;p117"/>
          <p:cNvSpPr txBox="1"/>
          <p:nvPr>
            <p:ph idx="1" type="body"/>
          </p:nvPr>
        </p:nvSpPr>
        <p:spPr>
          <a:xfrm>
            <a:off x="1978365" y="3880113"/>
            <a:ext cx="28350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0.18 × 4.546 = 0.81828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06" name="Google Shape;1406;p117"/>
          <p:cNvSpPr txBox="1"/>
          <p:nvPr>
            <p:ph idx="1" type="body"/>
          </p:nvPr>
        </p:nvSpPr>
        <p:spPr>
          <a:xfrm>
            <a:off x="1986566" y="4447508"/>
            <a:ext cx="48369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Safar kasta wuxuu isticmaalaa 0.81828 L oo shidaal (petrol) ah.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118"/>
          <p:cNvSpPr txBox="1"/>
          <p:nvPr>
            <p:ph idx="1" type="body"/>
          </p:nvPr>
        </p:nvSpPr>
        <p:spPr>
          <a:xfrm>
            <a:off x="324000" y="759300"/>
            <a:ext cx="8496000" cy="200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Qof ayaa wataa 9 mayl (miles) shaqada. Celceliska hufnaanta shidaalka (fuel efficiency) gaarigu waa 50 mpg. Shidaalku (petrol) wuxuu ku kacayaa 142.9 p litirkii. 1 gallon ≈ 4.546 litres.</a:t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kharashka shidaalka (petrol) ee safarka?</a:t>
            </a:r>
            <a:endParaRPr sz="2000"/>
          </a:p>
        </p:txBody>
      </p:sp>
      <p:sp>
        <p:nvSpPr>
          <p:cNvPr id="1412" name="Google Shape;1412;p11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kharashka safarka</a:t>
            </a:r>
            <a:endParaRPr/>
          </a:p>
        </p:txBody>
      </p:sp>
      <p:sp>
        <p:nvSpPr>
          <p:cNvPr id="1413" name="Google Shape;1413;p118"/>
          <p:cNvSpPr txBox="1"/>
          <p:nvPr>
            <p:ph idx="1" type="body"/>
          </p:nvPr>
        </p:nvSpPr>
        <p:spPr>
          <a:xfrm>
            <a:off x="1684075" y="2785232"/>
            <a:ext cx="55359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3. Xisaabi qiimaha shidaalka (petrol).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414" name="Google Shape;1414;p118"/>
          <p:cNvCxnSpPr/>
          <p:nvPr/>
        </p:nvCxnSpPr>
        <p:spPr>
          <a:xfrm>
            <a:off x="1855722" y="1763247"/>
            <a:ext cx="17571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15" name="Google Shape;1415;p118"/>
          <p:cNvSpPr txBox="1"/>
          <p:nvPr>
            <p:ph idx="1" type="body"/>
          </p:nvPr>
        </p:nvSpPr>
        <p:spPr>
          <a:xfrm>
            <a:off x="1986566" y="3304508"/>
            <a:ext cx="48369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Safarkasta wuxuu isticmaalaa 0.81828 L oo shidaal (petrol) ah.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16" name="Google Shape;1416;p118"/>
          <p:cNvSpPr txBox="1"/>
          <p:nvPr>
            <p:ph idx="1" type="body"/>
          </p:nvPr>
        </p:nvSpPr>
        <p:spPr>
          <a:xfrm>
            <a:off x="1986566" y="3837908"/>
            <a:ext cx="48369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0.81828 × 142.9 = 116.932212 p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17" name="Google Shape;1417;p118"/>
          <p:cNvSpPr txBox="1"/>
          <p:nvPr>
            <p:ph idx="1" type="body"/>
          </p:nvPr>
        </p:nvSpPr>
        <p:spPr>
          <a:xfrm>
            <a:off x="1986575" y="4371300"/>
            <a:ext cx="60114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shidaalka (petrol) safar kasta waa qiyaastii £1.17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119"/>
          <p:cNvSpPr txBox="1"/>
          <p:nvPr>
            <p:ph idx="1" type="body"/>
          </p:nvPr>
        </p:nvSpPr>
        <p:spPr>
          <a:xfrm>
            <a:off x="324000" y="759300"/>
            <a:ext cx="8496000" cy="200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Safarka baabuurka ee qofka shaqada wuxuu ku kacayaa £1.17 shidaal (petrol).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sameeyaan safarka laba jeer maalintii 225 maalmood sannadkii.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maxay qiimaha sannadlaha ah ee shidaalka (petrol) ee shaqada tagista?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423" name="Google Shape;1423;p11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qiimaha safarka</a:t>
            </a:r>
            <a:endParaRPr/>
          </a:p>
        </p:txBody>
      </p:sp>
      <p:sp>
        <p:nvSpPr>
          <p:cNvPr id="1424" name="Google Shape;1424;p119"/>
          <p:cNvSpPr txBox="1"/>
          <p:nvPr>
            <p:ph idx="1" type="body"/>
          </p:nvPr>
        </p:nvSpPr>
        <p:spPr>
          <a:xfrm>
            <a:off x="3065849" y="2458100"/>
            <a:ext cx="28803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1.17 × 2 × 225 = 526.5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25" name="Google Shape;1425;p119"/>
          <p:cNvSpPr txBox="1"/>
          <p:nvPr>
            <p:ph idx="1" type="body"/>
          </p:nvPr>
        </p:nvSpPr>
        <p:spPr>
          <a:xfrm>
            <a:off x="719976" y="3067700"/>
            <a:ext cx="76977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>Shaqada tagista baabuurka waxay ku kacaysaa qiyaastii £526.50 sannadkii shidaal (petrol).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p120"/>
          <p:cNvSpPr txBox="1"/>
          <p:nvPr>
            <p:ph idx="1" type="body"/>
          </p:nvPr>
        </p:nvSpPr>
        <p:spPr>
          <a:xfrm>
            <a:off x="324000" y="759300"/>
            <a:ext cx="8496000" cy="230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Qofku wuxuu ku bixiyaa £526.50 sannadkii shidaal (petrol) si uu u tago shaqada.</a:t>
            </a:r>
            <a:r>
              <a:rPr lang="en-GB" sz="1800">
                <a:solidFill>
                  <a:schemeClr val="accent2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Waxa kale oo uu bixiyaa £80 bishiiba caymiska baabuurka (car insurance).</a:t>
            </a:r>
            <a:r>
              <a:rPr lang="en-GB" sz="1800">
                <a:solidFill>
                  <a:schemeClr val="accent2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dayactirka sannadlaha ah ee baabuurka waa £650.</a:t>
            </a:r>
            <a:r>
              <a:rPr lang="en-GB" sz="1800">
                <a:solidFill>
                  <a:schemeClr val="accent2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U qaad in uu leeyahay baabuurkiisa si uu u kaxaysto shaqada. Immisa ayuu ku bixiyaa wadarta baabuurkiisa sannadkii?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431" name="Google Shape;1431;p1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qiimaha safarka</a:t>
            </a:r>
            <a:endParaRPr/>
          </a:p>
        </p:txBody>
      </p:sp>
      <p:sp>
        <p:nvSpPr>
          <p:cNvPr id="1432" name="Google Shape;1432;p120"/>
          <p:cNvSpPr txBox="1"/>
          <p:nvPr>
            <p:ph idx="1" type="body"/>
          </p:nvPr>
        </p:nvSpPr>
        <p:spPr>
          <a:xfrm>
            <a:off x="2270050" y="3905900"/>
            <a:ext cx="4955700" cy="83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Qofku wuxuu ku bixiyaa qiyaastii £2136.50 baabuurkiisa sannadkii si uu u tago shaqada.</a:t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33" name="Google Shape;1433;p120"/>
          <p:cNvSpPr txBox="1"/>
          <p:nvPr>
            <p:ph idx="1" type="body"/>
          </p:nvPr>
        </p:nvSpPr>
        <p:spPr>
          <a:xfrm>
            <a:off x="2834850" y="3296300"/>
            <a:ext cx="4111800" cy="4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526.5 + 12 × 80 + 650 = 2136.5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21"/>
          <p:cNvSpPr txBox="1"/>
          <p:nvPr>
            <p:ph idx="1" type="body"/>
          </p:nvPr>
        </p:nvSpPr>
        <p:spPr>
          <a:xfrm>
            <a:off x="324000" y="759300"/>
            <a:ext cx="8237700" cy="16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Qofku wuxuu kaxeeyaa 12 mayl (miles) shaqada. Waxay u safraan shaqada iyo guriga 225 maalmood sannadkii. Celceliska hufnaanta shidaalka (fuel efficiency) baabuurkiisu waa 40 mpg. Shidaalku (petrol) wuxuu ku kacayaa 138.9 p litirkiiba. 1 gallon ≈ 4.546 litir.</a:t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Isku dheji xisaab kasta waxa ay ka dhigan tahay macnaha guud.</a:t>
            </a:r>
            <a:endParaRPr sz="1800"/>
          </a:p>
        </p:txBody>
      </p:sp>
      <p:sp>
        <p:nvSpPr>
          <p:cNvPr id="1439" name="Google Shape;1439;p1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qiimaha safarka</a:t>
            </a:r>
            <a:endParaRPr/>
          </a:p>
        </p:txBody>
      </p:sp>
      <p:sp>
        <p:nvSpPr>
          <p:cNvPr id="1440" name="Google Shape;1440;p121"/>
          <p:cNvSpPr txBox="1"/>
          <p:nvPr>
            <p:ph idx="1" type="body"/>
          </p:nvPr>
        </p:nvSpPr>
        <p:spPr>
          <a:xfrm>
            <a:off x="310985" y="4530799"/>
            <a:ext cx="3280800" cy="31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1.894…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× 2 × 225 = £852.44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41" name="Google Shape;1441;p121"/>
          <p:cNvSpPr txBox="1"/>
          <p:nvPr>
            <p:ph idx="1" type="body"/>
          </p:nvPr>
        </p:nvSpPr>
        <p:spPr>
          <a:xfrm>
            <a:off x="4863199" y="3087299"/>
            <a:ext cx="2700000" cy="39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qiimaha sannadkii (£)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442" name="Google Shape;1442;p121"/>
          <p:cNvSpPr txBox="1"/>
          <p:nvPr>
            <p:ph idx="1" type="body"/>
          </p:nvPr>
        </p:nvSpPr>
        <p:spPr>
          <a:xfrm>
            <a:off x="4863199" y="3559063"/>
            <a:ext cx="4390800" cy="39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gallon oo shidaal (petrol) la isticmaalay safar kasta</a:t>
            </a:r>
            <a:endParaRPr sz="1600"/>
          </a:p>
        </p:txBody>
      </p:sp>
      <p:sp>
        <p:nvSpPr>
          <p:cNvPr id="1443" name="Google Shape;1443;p121"/>
          <p:cNvSpPr txBox="1"/>
          <p:nvPr>
            <p:ph idx="1" type="body"/>
          </p:nvPr>
        </p:nvSpPr>
        <p:spPr>
          <a:xfrm>
            <a:off x="4870583" y="4502591"/>
            <a:ext cx="4390800" cy="39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litir oo shidaal (petrol) la isticmaalay safar kasta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444" name="Google Shape;1444;p121"/>
          <p:cNvSpPr txBox="1"/>
          <p:nvPr>
            <p:ph idx="1" type="body"/>
          </p:nvPr>
        </p:nvSpPr>
        <p:spPr>
          <a:xfrm>
            <a:off x="4863199" y="2615535"/>
            <a:ext cx="4390800" cy="39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qiimaha safar kasta (£)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445" name="Google Shape;1445;p121"/>
          <p:cNvSpPr txBox="1"/>
          <p:nvPr>
            <p:ph idx="1" type="body"/>
          </p:nvPr>
        </p:nvSpPr>
        <p:spPr>
          <a:xfrm>
            <a:off x="4863199" y="4030827"/>
            <a:ext cx="4390800" cy="39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gallon oo shidaal (petrol) la isticmaalay maylkiiba</a:t>
            </a:r>
            <a:endParaRPr sz="1600"/>
          </a:p>
        </p:txBody>
      </p:sp>
      <p:grpSp>
        <p:nvGrpSpPr>
          <p:cNvPr id="1446" name="Google Shape;1446;p121"/>
          <p:cNvGrpSpPr/>
          <p:nvPr/>
        </p:nvGrpSpPr>
        <p:grpSpPr>
          <a:xfrm>
            <a:off x="4383850" y="2553557"/>
            <a:ext cx="382996" cy="382996"/>
            <a:chOff x="1020916" y="1442088"/>
            <a:chExt cx="457200" cy="457200"/>
          </a:xfrm>
        </p:grpSpPr>
        <p:pic>
          <p:nvPicPr>
            <p:cNvPr id="1447" name="Google Shape;1447;p1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8" name="Google Shape;1448;p1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49" name="Google Shape;1449;p121"/>
          <p:cNvGrpSpPr/>
          <p:nvPr/>
        </p:nvGrpSpPr>
        <p:grpSpPr>
          <a:xfrm>
            <a:off x="4383850" y="3022012"/>
            <a:ext cx="382996" cy="382996"/>
            <a:chOff x="1020916" y="1442088"/>
            <a:chExt cx="457200" cy="457200"/>
          </a:xfrm>
        </p:grpSpPr>
        <p:pic>
          <p:nvPicPr>
            <p:cNvPr id="1450" name="Google Shape;1450;p1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1" name="Google Shape;1451;p1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2" name="Google Shape;1452;p121"/>
          <p:cNvGrpSpPr/>
          <p:nvPr/>
        </p:nvGrpSpPr>
        <p:grpSpPr>
          <a:xfrm>
            <a:off x="4383850" y="3490466"/>
            <a:ext cx="382996" cy="382996"/>
            <a:chOff x="1020916" y="1442088"/>
            <a:chExt cx="457200" cy="457200"/>
          </a:xfrm>
        </p:grpSpPr>
        <p:pic>
          <p:nvPicPr>
            <p:cNvPr id="1453" name="Google Shape;1453;p1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4" name="Google Shape;1454;p1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5" name="Google Shape;1455;p121"/>
          <p:cNvGrpSpPr/>
          <p:nvPr/>
        </p:nvGrpSpPr>
        <p:grpSpPr>
          <a:xfrm>
            <a:off x="4383850" y="3958921"/>
            <a:ext cx="382996" cy="382996"/>
            <a:chOff x="1020916" y="1442088"/>
            <a:chExt cx="457200" cy="457200"/>
          </a:xfrm>
        </p:grpSpPr>
        <p:pic>
          <p:nvPicPr>
            <p:cNvPr id="1456" name="Google Shape;1456;p1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7" name="Google Shape;1457;p1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8" name="Google Shape;1458;p121"/>
          <p:cNvGrpSpPr/>
          <p:nvPr/>
        </p:nvGrpSpPr>
        <p:grpSpPr>
          <a:xfrm>
            <a:off x="4383850" y="4427375"/>
            <a:ext cx="382996" cy="382996"/>
            <a:chOff x="1020916" y="1442088"/>
            <a:chExt cx="457200" cy="457200"/>
          </a:xfrm>
        </p:grpSpPr>
        <p:pic>
          <p:nvPicPr>
            <p:cNvPr id="1459" name="Google Shape;1459;p1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0" name="Google Shape;1460;p12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61" name="Google Shape;1461;p121"/>
          <p:cNvSpPr txBox="1"/>
          <p:nvPr>
            <p:ph idx="1" type="body"/>
          </p:nvPr>
        </p:nvSpPr>
        <p:spPr>
          <a:xfrm>
            <a:off x="628190" y="4059187"/>
            <a:ext cx="3280800" cy="31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1.3638 × 1.389 = 1.894…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62" name="Google Shape;1462;p121"/>
          <p:cNvSpPr txBox="1"/>
          <p:nvPr>
            <p:ph idx="1" type="body"/>
          </p:nvPr>
        </p:nvSpPr>
        <p:spPr>
          <a:xfrm>
            <a:off x="940374" y="3551274"/>
            <a:ext cx="3280800" cy="35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0.3 × 4.546 = 1.3638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63" name="Google Shape;1463;p121"/>
          <p:cNvSpPr txBox="1"/>
          <p:nvPr>
            <p:ph idx="1" type="body"/>
          </p:nvPr>
        </p:nvSpPr>
        <p:spPr>
          <a:xfrm>
            <a:off x="1041088" y="3079662"/>
            <a:ext cx="1899900" cy="31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0.025 × 12 = 0.3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64" name="Google Shape;1464;p121"/>
          <p:cNvSpPr txBox="1"/>
          <p:nvPr>
            <p:ph idx="1" type="body"/>
          </p:nvPr>
        </p:nvSpPr>
        <p:spPr>
          <a:xfrm>
            <a:off x="1451623" y="2571750"/>
            <a:ext cx="3280800" cy="35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÷ 40 = 0.025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465" name="Google Shape;1465;p121"/>
          <p:cNvCxnSpPr>
            <a:stCxn id="1457" idx="1"/>
          </p:cNvCxnSpPr>
          <p:nvPr/>
        </p:nvCxnSpPr>
        <p:spPr>
          <a:xfrm rot="10800000">
            <a:off x="3008268" y="2726955"/>
            <a:ext cx="1396200" cy="1418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6" name="Google Shape;1466;p121"/>
          <p:cNvCxnSpPr>
            <a:stCxn id="1454" idx="1"/>
          </p:cNvCxnSpPr>
          <p:nvPr/>
        </p:nvCxnSpPr>
        <p:spPr>
          <a:xfrm rot="10800000">
            <a:off x="2781768" y="3199300"/>
            <a:ext cx="1622700" cy="477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7" name="Google Shape;1467;p121"/>
          <p:cNvCxnSpPr>
            <a:stCxn id="1460" idx="1"/>
          </p:cNvCxnSpPr>
          <p:nvPr/>
        </p:nvCxnSpPr>
        <p:spPr>
          <a:xfrm rot="10800000">
            <a:off x="3099468" y="3664309"/>
            <a:ext cx="1305000" cy="949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8" name="Google Shape;1468;p121"/>
          <p:cNvCxnSpPr/>
          <p:nvPr/>
        </p:nvCxnSpPr>
        <p:spPr>
          <a:xfrm flipH="1">
            <a:off x="2966475" y="2719350"/>
            <a:ext cx="1425000" cy="1395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9" name="Google Shape;1469;p121"/>
          <p:cNvCxnSpPr>
            <a:stCxn id="1451" idx="1"/>
          </p:cNvCxnSpPr>
          <p:nvPr/>
        </p:nvCxnSpPr>
        <p:spPr>
          <a:xfrm flipH="1">
            <a:off x="3310668" y="3208746"/>
            <a:ext cx="1093800" cy="1405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3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p122"/>
          <p:cNvSpPr txBox="1"/>
          <p:nvPr>
            <p:ph idx="1" type="body"/>
          </p:nvPr>
        </p:nvSpPr>
        <p:spPr>
          <a:xfrm>
            <a:off x="324000" y="759300"/>
            <a:ext cx="8237700" cy="168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Qof ayaa wata 12 mayl shaqada. Waxay u safraan oo ka soo noqdaan shaqada 225 maalmood oo sanadka ah. Celcelis ahaan shidaalka baabuurka waa 40 mpg. Shidaalku waa 138.9 p litirkiiba. 1 gallon ≈ 4.546 litir.</a:t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Isku dhig xisaab kasta waxa ay u taagan tahay macnaha.</a:t>
            </a:r>
            <a:endParaRPr sz="1800"/>
          </a:p>
        </p:txBody>
      </p:sp>
      <p:sp>
        <p:nvSpPr>
          <p:cNvPr id="1475" name="Google Shape;1475;p1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kharashka safarka</a:t>
            </a:r>
            <a:endParaRPr/>
          </a:p>
        </p:txBody>
      </p:sp>
      <p:sp>
        <p:nvSpPr>
          <p:cNvPr id="1476" name="Google Shape;1476;p122"/>
          <p:cNvSpPr txBox="1"/>
          <p:nvPr>
            <p:ph idx="1" type="body"/>
          </p:nvPr>
        </p:nvSpPr>
        <p:spPr>
          <a:xfrm>
            <a:off x="842023" y="4530799"/>
            <a:ext cx="3280800" cy="31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613.71 × 138.9 = 85 244.319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77" name="Google Shape;1477;p122"/>
          <p:cNvSpPr txBox="1"/>
          <p:nvPr>
            <p:ph idx="1" type="body"/>
          </p:nvPr>
        </p:nvSpPr>
        <p:spPr>
          <a:xfrm>
            <a:off x="4961550" y="4496538"/>
            <a:ext cx="2700000" cy="39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mayl la safray sanadkii</a:t>
            </a:r>
            <a:r>
              <a:rPr lang="en-GB" sz="1400">
                <a:latin typeface="Lexend"/>
              </a:rPr>
              <a:t/>
            </a:r>
            <a:endParaRPr sz="1700"/>
          </a:p>
        </p:txBody>
      </p:sp>
      <p:sp>
        <p:nvSpPr>
          <p:cNvPr id="1478" name="Google Shape;1478;p122"/>
          <p:cNvSpPr txBox="1"/>
          <p:nvPr>
            <p:ph idx="1" type="body"/>
          </p:nvPr>
        </p:nvSpPr>
        <p:spPr>
          <a:xfrm>
            <a:off x="4961550" y="3086171"/>
            <a:ext cx="4390800" cy="39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gallon oo shidaal ah oo la isticmaalay maylkii</a:t>
            </a:r>
            <a:endParaRPr sz="1700"/>
          </a:p>
        </p:txBody>
      </p:sp>
      <p:sp>
        <p:nvSpPr>
          <p:cNvPr id="1479" name="Google Shape;1479;p122"/>
          <p:cNvSpPr txBox="1"/>
          <p:nvPr>
            <p:ph idx="1" type="body"/>
          </p:nvPr>
        </p:nvSpPr>
        <p:spPr>
          <a:xfrm>
            <a:off x="4961550" y="3556294"/>
            <a:ext cx="4390800" cy="39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gallon oo shidaal ah oo la isticmaalay sanadkii</a:t>
            </a:r>
            <a:endParaRPr sz="1700"/>
          </a:p>
        </p:txBody>
      </p:sp>
      <p:sp>
        <p:nvSpPr>
          <p:cNvPr id="1480" name="Google Shape;1480;p122"/>
          <p:cNvSpPr txBox="1"/>
          <p:nvPr>
            <p:ph idx="1" type="body"/>
          </p:nvPr>
        </p:nvSpPr>
        <p:spPr>
          <a:xfrm>
            <a:off x="4961550" y="4026416"/>
            <a:ext cx="4390800" cy="39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litir oo shidaal ah oo la isticmaalay sanadkii</a:t>
            </a:r>
            <a:r>
              <a:rPr lang="en-GB" sz="1400">
                <a:latin typeface="Lexend"/>
              </a:rPr>
              <a:t/>
            </a:r>
            <a:endParaRPr sz="1700"/>
          </a:p>
        </p:txBody>
      </p:sp>
      <p:sp>
        <p:nvSpPr>
          <p:cNvPr id="1481" name="Google Shape;1481;p122"/>
          <p:cNvSpPr txBox="1"/>
          <p:nvPr>
            <p:ph idx="1" type="body"/>
          </p:nvPr>
        </p:nvSpPr>
        <p:spPr>
          <a:xfrm>
            <a:off x="4961550" y="2616049"/>
            <a:ext cx="4390800" cy="39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kharashka shidaalka sanadlaha ah (pence)</a:t>
            </a:r>
            <a:r>
              <a:rPr lang="en-GB" sz="1400">
                <a:latin typeface="Lexend"/>
              </a:rPr>
              <a:t/>
            </a:r>
            <a:endParaRPr sz="1700"/>
          </a:p>
        </p:txBody>
      </p:sp>
      <p:grpSp>
        <p:nvGrpSpPr>
          <p:cNvPr id="1482" name="Google Shape;1482;p122"/>
          <p:cNvGrpSpPr/>
          <p:nvPr/>
        </p:nvGrpSpPr>
        <p:grpSpPr>
          <a:xfrm>
            <a:off x="4482202" y="2553557"/>
            <a:ext cx="382996" cy="382996"/>
            <a:chOff x="1020916" y="1442088"/>
            <a:chExt cx="457200" cy="457200"/>
          </a:xfrm>
        </p:grpSpPr>
        <p:pic>
          <p:nvPicPr>
            <p:cNvPr id="1483" name="Google Shape;1483;p1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4" name="Google Shape;1484;p12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85" name="Google Shape;1485;p122"/>
          <p:cNvGrpSpPr/>
          <p:nvPr/>
        </p:nvGrpSpPr>
        <p:grpSpPr>
          <a:xfrm>
            <a:off x="4482202" y="3022012"/>
            <a:ext cx="382996" cy="382996"/>
            <a:chOff x="1020916" y="1442088"/>
            <a:chExt cx="457200" cy="457200"/>
          </a:xfrm>
        </p:grpSpPr>
        <p:pic>
          <p:nvPicPr>
            <p:cNvPr id="1486" name="Google Shape;1486;p1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7" name="Google Shape;1487;p12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88" name="Google Shape;1488;p122"/>
          <p:cNvGrpSpPr/>
          <p:nvPr/>
        </p:nvGrpSpPr>
        <p:grpSpPr>
          <a:xfrm>
            <a:off x="4482202" y="3490466"/>
            <a:ext cx="382996" cy="382996"/>
            <a:chOff x="1020916" y="1442088"/>
            <a:chExt cx="457200" cy="457200"/>
          </a:xfrm>
        </p:grpSpPr>
        <p:pic>
          <p:nvPicPr>
            <p:cNvPr id="1489" name="Google Shape;1489;p1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0" name="Google Shape;1490;p12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91" name="Google Shape;1491;p122"/>
          <p:cNvGrpSpPr/>
          <p:nvPr/>
        </p:nvGrpSpPr>
        <p:grpSpPr>
          <a:xfrm>
            <a:off x="4482202" y="3958921"/>
            <a:ext cx="382996" cy="382996"/>
            <a:chOff x="1020916" y="1442088"/>
            <a:chExt cx="457200" cy="457200"/>
          </a:xfrm>
        </p:grpSpPr>
        <p:pic>
          <p:nvPicPr>
            <p:cNvPr id="1492" name="Google Shape;1492;p1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3" name="Google Shape;1493;p12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94" name="Google Shape;1494;p122"/>
          <p:cNvGrpSpPr/>
          <p:nvPr/>
        </p:nvGrpSpPr>
        <p:grpSpPr>
          <a:xfrm>
            <a:off x="4482202" y="4427375"/>
            <a:ext cx="382996" cy="382996"/>
            <a:chOff x="1020916" y="1442088"/>
            <a:chExt cx="457200" cy="457200"/>
          </a:xfrm>
        </p:grpSpPr>
        <p:pic>
          <p:nvPicPr>
            <p:cNvPr id="1495" name="Google Shape;1495;p1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6" name="Google Shape;1496;p12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97" name="Google Shape;1497;p122"/>
          <p:cNvSpPr txBox="1"/>
          <p:nvPr>
            <p:ph idx="1" type="body"/>
          </p:nvPr>
        </p:nvSpPr>
        <p:spPr>
          <a:xfrm>
            <a:off x="1031341" y="4059187"/>
            <a:ext cx="3280800" cy="31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35 × 4.546 = 613.71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98" name="Google Shape;1498;p122"/>
          <p:cNvSpPr txBox="1"/>
          <p:nvPr>
            <p:ph idx="1" type="body"/>
          </p:nvPr>
        </p:nvSpPr>
        <p:spPr>
          <a:xfrm>
            <a:off x="893709" y="3551274"/>
            <a:ext cx="3280800" cy="35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0.025 × 5400 = 135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99" name="Google Shape;1499;p122"/>
          <p:cNvSpPr txBox="1"/>
          <p:nvPr>
            <p:ph idx="1" type="body"/>
          </p:nvPr>
        </p:nvSpPr>
        <p:spPr>
          <a:xfrm>
            <a:off x="1564741" y="3079662"/>
            <a:ext cx="1899900" cy="31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÷ 40 = 0.025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00" name="Google Shape;1500;p122"/>
          <p:cNvSpPr txBox="1"/>
          <p:nvPr>
            <p:ph idx="1" type="body"/>
          </p:nvPr>
        </p:nvSpPr>
        <p:spPr>
          <a:xfrm>
            <a:off x="886325" y="2571750"/>
            <a:ext cx="3280800" cy="35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 × 2 × 225 = 5400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501" name="Google Shape;1501;p122"/>
          <p:cNvCxnSpPr>
            <a:stCxn id="1496" idx="1"/>
          </p:cNvCxnSpPr>
          <p:nvPr/>
        </p:nvCxnSpPr>
        <p:spPr>
          <a:xfrm rot="10800000">
            <a:off x="3055020" y="2704609"/>
            <a:ext cx="1447800" cy="1909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2" name="Google Shape;1502;p122"/>
          <p:cNvCxnSpPr>
            <a:stCxn id="1487" idx="1"/>
          </p:cNvCxnSpPr>
          <p:nvPr/>
        </p:nvCxnSpPr>
        <p:spPr>
          <a:xfrm flipH="1">
            <a:off x="3151020" y="3208746"/>
            <a:ext cx="1351800" cy="20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3" name="Google Shape;1503;p122"/>
          <p:cNvCxnSpPr/>
          <p:nvPr/>
        </p:nvCxnSpPr>
        <p:spPr>
          <a:xfrm flipH="1">
            <a:off x="3121473" y="3671921"/>
            <a:ext cx="1351800" cy="20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4" name="Google Shape;1504;p122"/>
          <p:cNvCxnSpPr/>
          <p:nvPr/>
        </p:nvCxnSpPr>
        <p:spPr>
          <a:xfrm flipH="1">
            <a:off x="3121473" y="4168402"/>
            <a:ext cx="1351800" cy="20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5" name="Google Shape;1505;p122"/>
          <p:cNvCxnSpPr>
            <a:stCxn id="1483" idx="1"/>
          </p:cNvCxnSpPr>
          <p:nvPr/>
        </p:nvCxnSpPr>
        <p:spPr>
          <a:xfrm flipH="1">
            <a:off x="3666502" y="2745056"/>
            <a:ext cx="815700" cy="1827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p123"/>
          <p:cNvSpPr txBox="1"/>
          <p:nvPr>
            <p:ph idx="1" type="body"/>
          </p:nvPr>
        </p:nvSpPr>
        <p:spPr>
          <a:xfrm>
            <a:off x="324000" y="759300"/>
            <a:ext cx="8496000" cy="431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1) Qof ayaa ku nool 6 mayl shaqadiisa oo u safra baabuur 225 maalmood sanadkii. Celcelis ahaan baabuurku wuxuu safraa 45 mayl gallonkii. Shidaalka shidaalka ugu dhow waxaa lagu iibiyaa 148.9 p litirkiiba. 1 gallon ≈ 4.546 litir.</a:t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endParaRPr sz="1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a) Immisa ayay ku bixiyaan shidaalka sanadkii safarka shaqada?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b) Caymiska baaburkoodu waa £65 bishii. Dayactirka sanadlaha ahi waa £820. U qaado inay baaburka u isticmaalaan oo kaliya safarka shaqada. Immisa ayay ku bixiyaan wadarta baaburka sanadkii?</a:t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endParaRPr sz="16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Waxay ka fikirayaan inay iibiyaan baaburka oo ay safraan bas. Bas bas todobaadle ah oo magaaladooda ah waa £22 todobaadkii. U qaado inay iibsan doonaan bas bas todobaadle ah todobaad kasta oo sanadka ah. Ma kharash badan ama kharash yar bay ku bixi doonaan sanadkii? Sharax jawaabtaada.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511" name="Google Shape;1511;p12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Xisaabinta kharashka safarka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p124"/>
          <p:cNvSpPr txBox="1"/>
          <p:nvPr>
            <p:ph idx="1" type="body"/>
          </p:nvPr>
        </p:nvSpPr>
        <p:spPr>
          <a:xfrm>
            <a:off x="324000" y="606900"/>
            <a:ext cx="8496000" cy="161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1) Qof ayaa ku nool 6 mayl shaqadiisa oo u safra baabuur 225 maalmood sanadkii. Celcelis ahaan baabuurku wuxuu safraa 45 mayl gallonkii. Shidaalka shidaalka ugu dhow waxaa lagu iibiyaa 148.9 p litirkiiba. 1 gallon ≈ 4.546 litir.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517" name="Google Shape;1517;p12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kharashka safarka</a:t>
            </a:r>
            <a:endParaRPr/>
          </a:p>
        </p:txBody>
      </p:sp>
      <p:sp>
        <p:nvSpPr>
          <p:cNvPr id="1518" name="Google Shape;1518;p124"/>
          <p:cNvSpPr txBox="1"/>
          <p:nvPr/>
        </p:nvSpPr>
        <p:spPr>
          <a:xfrm>
            <a:off x="317500" y="2352317"/>
            <a:ext cx="2640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Tusaale xeeladda xallinta: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9" name="Google Shape;1519;p124"/>
          <p:cNvSpPr txBox="1"/>
          <p:nvPr/>
        </p:nvSpPr>
        <p:spPr>
          <a:xfrm>
            <a:off x="927100" y="2677875"/>
            <a:ext cx="1759200" cy="22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Mayl sanadkii: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Gallon maylkii: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Gallon sanadkii: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Litir sanadkii: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Kharashka sanadkii: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20" name="Google Shape;1520;p124"/>
          <p:cNvSpPr txBox="1"/>
          <p:nvPr/>
        </p:nvSpPr>
        <p:spPr>
          <a:xfrm>
            <a:off x="2857884" y="2672225"/>
            <a:ext cx="4866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 × 2 × 225 = 2700 mayl sanadkii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1" name="Google Shape;1521;p124"/>
          <p:cNvSpPr txBox="1"/>
          <p:nvPr/>
        </p:nvSpPr>
        <p:spPr>
          <a:xfrm>
            <a:off x="3457405" y="3124385"/>
            <a:ext cx="4866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 ÷ 45 = 0.02 gallon (gallons) halkii mayl (mile)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2" name="Google Shape;1522;p124"/>
          <p:cNvSpPr txBox="1"/>
          <p:nvPr/>
        </p:nvSpPr>
        <p:spPr>
          <a:xfrm>
            <a:off x="2913925" y="3561427"/>
            <a:ext cx="4866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0.02 × 2700 = 60 gallon (gallons) sannadkii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3" name="Google Shape;1523;p124"/>
          <p:cNvSpPr txBox="1"/>
          <p:nvPr/>
        </p:nvSpPr>
        <p:spPr>
          <a:xfrm>
            <a:off x="3000205" y="4008547"/>
            <a:ext cx="4866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60 × 4.546 = 272.76 litir (litres) sannadkii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4" name="Google Shape;1524;p124"/>
          <p:cNvSpPr txBox="1"/>
          <p:nvPr/>
        </p:nvSpPr>
        <p:spPr>
          <a:xfrm>
            <a:off x="2639364" y="4450628"/>
            <a:ext cx="4866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272.76 × 1.489 = £406.14 sannadkii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5" name="Google Shape;1525;p124"/>
          <p:cNvSpPr txBox="1"/>
          <p:nvPr/>
        </p:nvSpPr>
        <p:spPr>
          <a:xfrm>
            <a:off x="4762884" y="2922190"/>
            <a:ext cx="9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6" name="Google Shape;1526;p124"/>
          <p:cNvSpPr txBox="1"/>
          <p:nvPr/>
        </p:nvSpPr>
        <p:spPr>
          <a:xfrm>
            <a:off x="3248964" y="3359231"/>
            <a:ext cx="9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7" name="Google Shape;1527;p124"/>
          <p:cNvSpPr txBox="1"/>
          <p:nvPr/>
        </p:nvSpPr>
        <p:spPr>
          <a:xfrm>
            <a:off x="247800" y="2020375"/>
            <a:ext cx="84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Immisa ayay ku bixiyaan shidaalka (petrol) sannadkii gaariga (car) markay shaqada u raacaan?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125"/>
          <p:cNvSpPr txBox="1"/>
          <p:nvPr/>
        </p:nvSpPr>
        <p:spPr>
          <a:xfrm>
            <a:off x="247800" y="2971800"/>
            <a:ext cx="8467800" cy="17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Waxay tixgelinayaan inay gaariga (car) iibiyaan oo ay bas (bus) ku raacaan shaqada. Bas (bus) todobaadle ayaa ku kacaya £22 todobaadkii. U qaad inay bas (bus) todobaadle kala iibsan doonaan todobaad kasta oo sannadka ah. Ma ku kacayso bas (bus) raaci in ka badan ama ka yar sannadkii? Caddee jawaabtaada.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3" name="Google Shape;1533;p125"/>
          <p:cNvSpPr txBox="1"/>
          <p:nvPr>
            <p:ph idx="1" type="body"/>
          </p:nvPr>
        </p:nvSpPr>
        <p:spPr>
          <a:xfrm>
            <a:off x="324000" y="606900"/>
            <a:ext cx="8496000" cy="211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a) Immisa ayay ku bixiyaan shidaalka (petrol) sannadkii gaariga (car) markay shaqada u raacaan? £406.14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b) Caymiska (insurance) gaarigoodu waa £65 bishii. Dayactirka (maintenance) sannadeedkoodu waa £820. U qaad inay gaariga (car) kaliya u isticmaalaan shaqada. Immisa ayay ku bixiyaan wadarta gaariga (car) sannadkii?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534" name="Google Shape;1534;p12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Xisaabinta kharashka safarka (journey)</a:t>
            </a:r>
            <a:endParaRPr/>
          </a:p>
        </p:txBody>
      </p:sp>
      <p:sp>
        <p:nvSpPr>
          <p:cNvPr id="1535" name="Google Shape;1535;p125"/>
          <p:cNvSpPr txBox="1"/>
          <p:nvPr>
            <p:ph idx="1" type="body"/>
          </p:nvPr>
        </p:nvSpPr>
        <p:spPr>
          <a:xfrm>
            <a:off x="519835" y="2700009"/>
            <a:ext cx="55974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406.14 + 12 × 65 + 820 = £2006.14</a:t>
            </a:r>
            <a:endParaRPr sz="1600"/>
          </a:p>
        </p:txBody>
      </p:sp>
      <p:sp>
        <p:nvSpPr>
          <p:cNvPr id="1536" name="Google Shape;1536;p125"/>
          <p:cNvSpPr txBox="1"/>
          <p:nvPr>
            <p:ph idx="1" type="body"/>
          </p:nvPr>
        </p:nvSpPr>
        <p:spPr>
          <a:xfrm>
            <a:off x="1800825" y="4300200"/>
            <a:ext cx="68553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Kharashka sannadeed ee bas (bus) todobaadle: 22 × 52 = £1144</a:t>
            </a:r>
            <a:endParaRPr sz="1600"/>
          </a:p>
        </p:txBody>
      </p:sp>
      <p:sp>
        <p:nvSpPr>
          <p:cNvPr id="1537" name="Google Shape;1537;p125"/>
          <p:cNvSpPr txBox="1"/>
          <p:nvPr>
            <p:ph idx="1" type="body"/>
          </p:nvPr>
        </p:nvSpPr>
        <p:spPr>
          <a:xfrm>
            <a:off x="1762749" y="4528800"/>
            <a:ext cx="5674200" cy="3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Waxay ku kacaysaa ka yar sannadkii.</a:t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p126"/>
          <p:cNvSpPr txBox="1"/>
          <p:nvPr>
            <p:ph idx="1" type="body"/>
          </p:nvPr>
        </p:nvSpPr>
        <p:spPr>
          <a:xfrm>
            <a:off x="324000" y="1080000"/>
            <a:ext cx="84960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Waxaa jiri kara fursado (options) badan oo loo safro meel.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Qodobo kala duwan ayaa saameeya habka gaadiidka (transport) ee la door bidayo. Tusaale waxaa ka mid ah waqtiga, kharashka iyo saameynta deegaanka (environmental impact).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Xisaabinta (calculations) waxaa loo isticmaali karaa in lagu barbar dhigo hababka gaadiidka (transport) ee kala duwan si loo taageero go'aan qaadashada.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Samaynta safar (journey) isku mid ah marar badan waxay ka dhigan tahay in saameynta safarkaas ay batto.</a:t>
            </a:r>
            <a:endParaRPr/>
          </a:p>
        </p:txBody>
      </p:sp>
      <p:sp>
        <p:nvSpPr>
          <p:cNvPr id="1543" name="Google Shape;1543;p12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Samaynta safar (journey)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