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afc8aec05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afc8aec05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b0d52a332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b0d52a332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b0d52a332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b0d52a332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afc8aec05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2afc8aec05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2afc8aec05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2afc8aec05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2b2577195e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2b2577195e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b068ee5ba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b068ee5ba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2b42cc240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2b42cc240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b2b818e02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b2b818e02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2b31aa8578c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2b31aa8578c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afc8aec05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afc8aec05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afc8aec055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afc8aec055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afc8aec05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afc8aec05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b42cc240ab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b42cc240ab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2b068ee5ba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2b068ee5ba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2b42cc240a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2b42cc240a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2b42cc240a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2b42cc240a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2afc8aec05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2afc8aec05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b3229fadd8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b3229fadd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2b00c0ffd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2b00c0ffd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2b2577195e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2b2577195e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2b2577195e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2b2577195e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2b2577195ea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2b2577195ea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2b2577195ea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2b2577195e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2b2577195ea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2b2577195ea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2b3229fadd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2b3229fadd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2b3229fadd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2b3229fadd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2b1ee38f3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2b1ee38f3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2b00c0ffd9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2b00c0ffd9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2b00c0ffd9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2b00c0ffd9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2afc8aec05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2afc8aec05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2afc8aec055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2afc8aec055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2b00c0ffd9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" name="Google Shape;1094;g2b00c0ffd9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b068ee5ba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2b068ee5ba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2b068ee5ba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2b068ee5ba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2b07988019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2b07988019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2b068ee5ba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2b068ee5ba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2b00c0ffd9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2b00c0ffd9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2b07988019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2b07988019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2b07988019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2b07988019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2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51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Relationship Id="rId7" Type="http://schemas.openxmlformats.org/officeDocument/2006/relationships/image" Target="../media/image19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51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33.png"/><Relationship Id="rId7" Type="http://schemas.openxmlformats.org/officeDocument/2006/relationships/image" Target="../media/image26.png"/><Relationship Id="rId8" Type="http://schemas.openxmlformats.org/officeDocument/2006/relationships/image" Target="../media/image31.png"/><Relationship Id="rId9" Type="http://schemas.openxmlformats.org/officeDocument/2006/relationships/image" Target="../media/image19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51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3.png"/><Relationship Id="rId8" Type="http://schemas.openxmlformats.org/officeDocument/2006/relationships/image" Target="../media/image26.png"/><Relationship Id="rId9" Type="http://schemas.openxmlformats.org/officeDocument/2006/relationships/image" Target="../media/image31.png"/><Relationship Id="rId10" Type="http://schemas.openxmlformats.org/officeDocument/2006/relationships/image" Target="../media/image40.png"/><Relationship Id="rId11" Type="http://schemas.openxmlformats.org/officeDocument/2006/relationships/image" Target="../media/image19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7.png"/><Relationship Id="rId4" Type="http://schemas.openxmlformats.org/officeDocument/2006/relationships/image" Target="../media/image41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Relationship Id="rId6" Type="http://schemas.openxmlformats.org/officeDocument/2006/relationships/image" Target="../media/image5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9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Relationship Id="rId6" Type="http://schemas.openxmlformats.org/officeDocument/2006/relationships/image" Target="../media/image5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7.jpg"/><Relationship Id="rId4" Type="http://schemas.openxmlformats.org/officeDocument/2006/relationships/image" Target="../media/image53.png"/><Relationship Id="rId5" Type="http://schemas.openxmlformats.org/officeDocument/2006/relationships/image" Target="../media/image60.jpg"/><Relationship Id="rId6" Type="http://schemas.openxmlformats.org/officeDocument/2006/relationships/image" Target="../media/image5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1.png"/><Relationship Id="rId4" Type="http://schemas.openxmlformats.org/officeDocument/2006/relationships/image" Target="../media/image69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5.png"/><Relationship Id="rId10" Type="http://schemas.openxmlformats.org/officeDocument/2006/relationships/image" Target="../media/image6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7.png"/><Relationship Id="rId4" Type="http://schemas.openxmlformats.org/officeDocument/2006/relationships/image" Target="../media/image5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4.png"/><Relationship Id="rId4" Type="http://schemas.openxmlformats.org/officeDocument/2006/relationships/image" Target="../media/image71.png"/><Relationship Id="rId5" Type="http://schemas.openxmlformats.org/officeDocument/2006/relationships/image" Target="../media/image70.png"/><Relationship Id="rId6" Type="http://schemas.openxmlformats.org/officeDocument/2006/relationships/image" Target="../media/image7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3.png"/><Relationship Id="rId4" Type="http://schemas.openxmlformats.org/officeDocument/2006/relationships/image" Target="../media/image6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4.png"/><Relationship Id="rId4" Type="http://schemas.openxmlformats.org/officeDocument/2006/relationships/image" Target="../media/image53.png"/><Relationship Id="rId5" Type="http://schemas.openxmlformats.org/officeDocument/2006/relationships/image" Target="../media/image7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2.png"/><Relationship Id="rId4" Type="http://schemas.openxmlformats.org/officeDocument/2006/relationships/image" Target="../media/image7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3.png"/><Relationship Id="rId4" Type="http://schemas.openxmlformats.org/officeDocument/2006/relationships/image" Target="../media/image79.png"/><Relationship Id="rId5" Type="http://schemas.openxmlformats.org/officeDocument/2006/relationships/image" Target="../media/image81.png"/><Relationship Id="rId6" Type="http://schemas.openxmlformats.org/officeDocument/2006/relationships/image" Target="../media/image5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0.jpg"/><Relationship Id="rId4" Type="http://schemas.openxmlformats.org/officeDocument/2006/relationships/image" Target="../media/image8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8.png"/><Relationship Id="rId4" Type="http://schemas.openxmlformats.org/officeDocument/2006/relationships/image" Target="../media/image9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5.png"/><Relationship Id="rId4" Type="http://schemas.openxmlformats.org/officeDocument/2006/relationships/image" Target="../media/image9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9.png"/><Relationship Id="rId4" Type="http://schemas.openxmlformats.org/officeDocument/2006/relationships/image" Target="../media/image98.png"/><Relationship Id="rId5" Type="http://schemas.openxmlformats.org/officeDocument/2006/relationships/image" Target="../media/image10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8.png"/><Relationship Id="rId4" Type="http://schemas.openxmlformats.org/officeDocument/2006/relationships/image" Target="../media/image73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0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1.png"/><Relationship Id="rId4" Type="http://schemas.openxmlformats.org/officeDocument/2006/relationships/image" Target="../media/image105.png"/><Relationship Id="rId5" Type="http://schemas.openxmlformats.org/officeDocument/2006/relationships/image" Target="../media/image53.png"/><Relationship Id="rId6" Type="http://schemas.openxmlformats.org/officeDocument/2006/relationships/image" Target="../media/image107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3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3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4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3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wareeg taxane ah</a:t>
            </a:r>
            <a:endParaRPr/>
          </a:p>
        </p:txBody>
      </p:sp>
      <p:sp>
        <p:nvSpPr>
          <p:cNvPr id="748" name="Google Shape;748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taxanaha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Waxaan awoodi karaa inaan isticmaalo jaantuska wareegga si aan u dhiso wareeg taxane ah oo aan sawiro jaantuska wareegga ee wareeg dhammaystiran.</a:t>
            </a:r>
            <a:endParaRPr sz="2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taxane ah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4" name="Google Shape;764;p6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jaantuska wareegga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5" name="Google Shape;765;p6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calaamadda wareegga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6" name="Google Shape;766;p6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dhammaystiran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10000"/>
            <a:ext cx="71352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taxane ah waa wareeg koronto oo leh hal wareeg oo dhammaystiran oo ka bilaabma dhamaadka batteriga ilaa dhamaadka kale.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2" name="Google Shape;772;p66"/>
          <p:cNvSpPr txBox="1"/>
          <p:nvPr>
            <p:ph idx="4" type="subTitle"/>
          </p:nvPr>
        </p:nvSpPr>
        <p:spPr>
          <a:xfrm>
            <a:off x="324000" y="1688025"/>
            <a:ext cx="7309500" cy="77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Jaantuska wareegga waa qaab fudud oo cad oo muujinaya habaynta qaybaha wareegga korontada.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3" name="Google Shape;773;p66"/>
          <p:cNvSpPr txBox="1"/>
          <p:nvPr>
            <p:ph idx="6" type="subTitle"/>
          </p:nvPr>
        </p:nvSpPr>
        <p:spPr>
          <a:xfrm>
            <a:off x="324000" y="2648650"/>
            <a:ext cx="7472700" cy="77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</a:rPr>
              <a:t>Calaamadaha wareegga waxaa loo isticmaalaa in lagu muujiyo qaybaha korontada ee wareegga. Way fudud yihiin in la sawiro oo way fudud yihiin in la aqoonsado.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4" name="Google Shape;774;p66"/>
          <p:cNvSpPr txBox="1"/>
          <p:nvPr>
            <p:ph idx="8" type="subTitle"/>
          </p:nvPr>
        </p:nvSpPr>
        <p:spPr>
          <a:xfrm>
            <a:off x="324000" y="3541275"/>
            <a:ext cx="7135200" cy="82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Wareeg dhammaystiran waa mid aan lahayn meel bannaan, sidaas darteed korontadu waxay awood u leedahay inay ku socoto wareegga.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6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ah?</a:t>
            </a:r>
            <a:endParaRPr/>
          </a:p>
        </p:txBody>
      </p:sp>
      <p:sp>
        <p:nvSpPr>
          <p:cNvPr id="780" name="Google Shape;780;p6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wareeg taxane ah</a:t>
            </a:r>
            <a:endParaRPr/>
          </a:p>
        </p:txBody>
      </p:sp>
      <p:sp>
        <p:nvSpPr>
          <p:cNvPr id="781" name="Google Shape;781;p6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Sawirista wareeg taxane ah</a:t>
            </a:r>
            <a:endParaRPr/>
          </a:p>
        </p:txBody>
      </p:sp>
      <p:sp>
        <p:nvSpPr>
          <p:cNvPr id="782" name="Google Shape;782;p6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wareeg taxane ah</a:t>
            </a:r>
            <a:endParaRPr/>
          </a:p>
        </p:txBody>
      </p:sp>
      <p:pic>
        <p:nvPicPr>
          <p:cNvPr id="783" name="Google Shape;78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5550" y="1961050"/>
            <a:ext cx="3932900" cy="2175208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68"/>
          <p:cNvSpPr txBox="1"/>
          <p:nvPr>
            <p:ph idx="1" type="body"/>
          </p:nvPr>
        </p:nvSpPr>
        <p:spPr>
          <a:xfrm>
            <a:off x="324000" y="759300"/>
            <a:ext cx="6872100" cy="6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Wareeggan taxanaha wuxuu ka kooban yahay saddex qaybood oo koronto iyo xadhko.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790" name="Google Shape;790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ah?</a:t>
            </a:r>
            <a:endParaRPr sz="2200"/>
          </a:p>
        </p:txBody>
      </p:sp>
      <p:grpSp>
        <p:nvGrpSpPr>
          <p:cNvPr id="791" name="Google Shape;791;p68"/>
          <p:cNvGrpSpPr/>
          <p:nvPr/>
        </p:nvGrpSpPr>
        <p:grpSpPr>
          <a:xfrm>
            <a:off x="477374" y="2311138"/>
            <a:ext cx="3613300" cy="626872"/>
            <a:chOff x="4741400" y="1846563"/>
            <a:chExt cx="3613300" cy="626872"/>
          </a:xfrm>
        </p:grpSpPr>
        <p:pic>
          <p:nvPicPr>
            <p:cNvPr id="792" name="Google Shape;792;p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41400" y="1846563"/>
              <a:ext cx="1324600" cy="62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3" name="Google Shape;793;p68"/>
            <p:cNvSpPr txBox="1"/>
            <p:nvPr/>
          </p:nvSpPr>
          <p:spPr>
            <a:xfrm>
              <a:off x="6066000" y="1929150"/>
              <a:ext cx="63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794" name="Google Shape;794;p68"/>
            <p:cNvCxnSpPr>
              <a:endCxn id="793" idx="3"/>
            </p:cNvCxnSpPr>
            <p:nvPr/>
          </p:nvCxnSpPr>
          <p:spPr>
            <a:xfrm rot="10800000">
              <a:off x="6701700" y="2160000"/>
              <a:ext cx="16530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5" name="Google Shape;795;p68"/>
          <p:cNvGrpSpPr/>
          <p:nvPr/>
        </p:nvGrpSpPr>
        <p:grpSpPr>
          <a:xfrm>
            <a:off x="6371474" y="2374550"/>
            <a:ext cx="2086664" cy="571950"/>
            <a:chOff x="5738938" y="2679350"/>
            <a:chExt cx="2086664" cy="571950"/>
          </a:xfrm>
        </p:grpSpPr>
        <p:sp>
          <p:nvSpPr>
            <p:cNvPr id="796" name="Google Shape;796;p68"/>
            <p:cNvSpPr txBox="1"/>
            <p:nvPr/>
          </p:nvSpPr>
          <p:spPr>
            <a:xfrm>
              <a:off x="6081838" y="2679350"/>
              <a:ext cx="798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xadhko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797" name="Google Shape;797;p68"/>
            <p:cNvCxnSpPr/>
            <p:nvPr/>
          </p:nvCxnSpPr>
          <p:spPr>
            <a:xfrm>
              <a:off x="7043202" y="2721175"/>
              <a:ext cx="7824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8" name="Google Shape;798;p68"/>
            <p:cNvCxnSpPr/>
            <p:nvPr/>
          </p:nvCxnSpPr>
          <p:spPr>
            <a:xfrm rot="10800000">
              <a:off x="7065063" y="2735600"/>
              <a:ext cx="0" cy="515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9" name="Google Shape;799;p68"/>
            <p:cNvCxnSpPr>
              <a:endCxn id="796" idx="1"/>
            </p:cNvCxnSpPr>
            <p:nvPr/>
          </p:nvCxnSpPr>
          <p:spPr>
            <a:xfrm>
              <a:off x="5738938" y="2910200"/>
              <a:ext cx="3429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00" name="Google Shape;800;p68"/>
          <p:cNvGrpSpPr/>
          <p:nvPr/>
        </p:nvGrpSpPr>
        <p:grpSpPr>
          <a:xfrm>
            <a:off x="5646036" y="3585049"/>
            <a:ext cx="3173964" cy="626850"/>
            <a:chOff x="3170275" y="3859024"/>
            <a:chExt cx="3173964" cy="626850"/>
          </a:xfrm>
        </p:grpSpPr>
        <p:sp>
          <p:nvSpPr>
            <p:cNvPr id="801" name="Google Shape;801;p68"/>
            <p:cNvSpPr txBox="1"/>
            <p:nvPr/>
          </p:nvSpPr>
          <p:spPr>
            <a:xfrm>
              <a:off x="4129375" y="3889075"/>
              <a:ext cx="991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fure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02" name="Google Shape;802;p68"/>
            <p:cNvPicPr preferRelativeResize="0"/>
            <p:nvPr/>
          </p:nvPicPr>
          <p:blipFill rotWithShape="1">
            <a:blip r:embed="rId5">
              <a:alphaModFix/>
            </a:blip>
            <a:srcRect b="16485" l="0" r="0" t="0"/>
            <a:stretch/>
          </p:blipFill>
          <p:spPr>
            <a:xfrm>
              <a:off x="5019614" y="3859024"/>
              <a:ext cx="1324625" cy="6268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03" name="Google Shape;803;p68"/>
            <p:cNvCxnSpPr>
              <a:endCxn id="801" idx="1"/>
            </p:cNvCxnSpPr>
            <p:nvPr/>
          </p:nvCxnSpPr>
          <p:spPr>
            <a:xfrm>
              <a:off x="3170275" y="4119925"/>
              <a:ext cx="9591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04" name="Google Shape;804;p68"/>
          <p:cNvGrpSpPr/>
          <p:nvPr/>
        </p:nvGrpSpPr>
        <p:grpSpPr>
          <a:xfrm>
            <a:off x="324011" y="3586350"/>
            <a:ext cx="2869500" cy="549900"/>
            <a:chOff x="662925" y="3737900"/>
            <a:chExt cx="2869500" cy="549900"/>
          </a:xfrm>
        </p:grpSpPr>
        <p:sp>
          <p:nvSpPr>
            <p:cNvPr id="805" name="Google Shape;805;p68"/>
            <p:cNvSpPr txBox="1"/>
            <p:nvPr/>
          </p:nvSpPr>
          <p:spPr>
            <a:xfrm>
              <a:off x="2057025" y="3780000"/>
              <a:ext cx="8301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laambad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06" name="Google Shape;806;p6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62925" y="3737900"/>
              <a:ext cx="1185499" cy="549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07" name="Google Shape;807;p68"/>
            <p:cNvCxnSpPr>
              <a:endCxn id="805" idx="3"/>
            </p:cNvCxnSpPr>
            <p:nvPr/>
          </p:nvCxnSpPr>
          <p:spPr>
            <a:xfrm rot="10800000">
              <a:off x="2887125" y="4010850"/>
              <a:ext cx="6453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Google Shape;81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9200" y="1980238"/>
            <a:ext cx="3505600" cy="21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9"/>
          <p:cNvSpPr txBox="1"/>
          <p:nvPr>
            <p:ph idx="1" type="body"/>
          </p:nvPr>
        </p:nvSpPr>
        <p:spPr>
          <a:xfrm>
            <a:off x="324000" y="759300"/>
            <a:ext cx="5698200" cy="6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Astaamaha wareegga (Circuit symbols) waxaa loo isticmaalaa in lagu sawiro jaantuska wareegga (circuit diagram).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endParaRPr b="1"/>
          </a:p>
        </p:txBody>
      </p:sp>
      <p:sp>
        <p:nvSpPr>
          <p:cNvPr id="814" name="Google Shape;814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wareeg taxane ah (series circuit)?</a:t>
            </a:r>
            <a:endParaRPr sz="2200"/>
          </a:p>
        </p:txBody>
      </p:sp>
      <p:grpSp>
        <p:nvGrpSpPr>
          <p:cNvPr id="815" name="Google Shape;815;p69"/>
          <p:cNvGrpSpPr/>
          <p:nvPr/>
        </p:nvGrpSpPr>
        <p:grpSpPr>
          <a:xfrm>
            <a:off x="477374" y="2311215"/>
            <a:ext cx="3918624" cy="626872"/>
            <a:chOff x="4741400" y="1846563"/>
            <a:chExt cx="3613300" cy="626872"/>
          </a:xfrm>
        </p:grpSpPr>
        <p:pic>
          <p:nvPicPr>
            <p:cNvPr id="816" name="Google Shape;816;p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41400" y="1846563"/>
              <a:ext cx="1324600" cy="626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7" name="Google Shape;817;p69"/>
            <p:cNvSpPr txBox="1"/>
            <p:nvPr/>
          </p:nvSpPr>
          <p:spPr>
            <a:xfrm>
              <a:off x="6066000" y="1929150"/>
              <a:ext cx="63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 (cell)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18" name="Google Shape;818;p69"/>
            <p:cNvCxnSpPr>
              <a:endCxn id="817" idx="3"/>
            </p:cNvCxnSpPr>
            <p:nvPr/>
          </p:nvCxnSpPr>
          <p:spPr>
            <a:xfrm rot="10800000">
              <a:off x="6701700" y="2160000"/>
              <a:ext cx="16530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19" name="Google Shape;819;p69"/>
          <p:cNvGrpSpPr/>
          <p:nvPr/>
        </p:nvGrpSpPr>
        <p:grpSpPr>
          <a:xfrm>
            <a:off x="6094548" y="2374550"/>
            <a:ext cx="2363565" cy="571950"/>
            <a:chOff x="5738938" y="2679350"/>
            <a:chExt cx="2086664" cy="571950"/>
          </a:xfrm>
        </p:grpSpPr>
        <p:sp>
          <p:nvSpPr>
            <p:cNvPr id="820" name="Google Shape;820;p69"/>
            <p:cNvSpPr txBox="1"/>
            <p:nvPr/>
          </p:nvSpPr>
          <p:spPr>
            <a:xfrm>
              <a:off x="6081838" y="2679350"/>
              <a:ext cx="798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fiilooyinka (leads)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21" name="Google Shape;821;p69"/>
            <p:cNvCxnSpPr/>
            <p:nvPr/>
          </p:nvCxnSpPr>
          <p:spPr>
            <a:xfrm>
              <a:off x="7043202" y="2721175"/>
              <a:ext cx="7824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2" name="Google Shape;822;p69"/>
            <p:cNvCxnSpPr/>
            <p:nvPr/>
          </p:nvCxnSpPr>
          <p:spPr>
            <a:xfrm rot="10800000">
              <a:off x="7065063" y="2735600"/>
              <a:ext cx="0" cy="515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3" name="Google Shape;823;p69"/>
            <p:cNvCxnSpPr>
              <a:endCxn id="820" idx="1"/>
            </p:cNvCxnSpPr>
            <p:nvPr/>
          </p:nvCxnSpPr>
          <p:spPr>
            <a:xfrm>
              <a:off x="5738938" y="2910200"/>
              <a:ext cx="3429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4" name="Google Shape;824;p69"/>
          <p:cNvGrpSpPr/>
          <p:nvPr/>
        </p:nvGrpSpPr>
        <p:grpSpPr>
          <a:xfrm>
            <a:off x="5646036" y="3432649"/>
            <a:ext cx="3173964" cy="626850"/>
            <a:chOff x="3170275" y="3859024"/>
            <a:chExt cx="3173964" cy="626850"/>
          </a:xfrm>
        </p:grpSpPr>
        <p:sp>
          <p:nvSpPr>
            <p:cNvPr id="825" name="Google Shape;825;p69"/>
            <p:cNvSpPr txBox="1"/>
            <p:nvPr/>
          </p:nvSpPr>
          <p:spPr>
            <a:xfrm>
              <a:off x="4129375" y="3889075"/>
              <a:ext cx="991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fure (switch)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26" name="Google Shape;826;p69"/>
            <p:cNvPicPr preferRelativeResize="0"/>
            <p:nvPr/>
          </p:nvPicPr>
          <p:blipFill rotWithShape="1">
            <a:blip r:embed="rId5">
              <a:alphaModFix/>
            </a:blip>
            <a:srcRect b="16485" l="0" r="0" t="0"/>
            <a:stretch/>
          </p:blipFill>
          <p:spPr>
            <a:xfrm>
              <a:off x="5019614" y="3859024"/>
              <a:ext cx="1324625" cy="6268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27" name="Google Shape;827;p69"/>
            <p:cNvCxnSpPr>
              <a:endCxn id="825" idx="1"/>
            </p:cNvCxnSpPr>
            <p:nvPr/>
          </p:nvCxnSpPr>
          <p:spPr>
            <a:xfrm>
              <a:off x="3170275" y="4119925"/>
              <a:ext cx="9591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8" name="Google Shape;828;p69"/>
          <p:cNvGrpSpPr/>
          <p:nvPr/>
        </p:nvGrpSpPr>
        <p:grpSpPr>
          <a:xfrm>
            <a:off x="324011" y="3433950"/>
            <a:ext cx="3986100" cy="549900"/>
            <a:chOff x="662925" y="3737900"/>
            <a:chExt cx="3986100" cy="549900"/>
          </a:xfrm>
        </p:grpSpPr>
        <p:sp>
          <p:nvSpPr>
            <p:cNvPr id="829" name="Google Shape;829;p69"/>
            <p:cNvSpPr txBox="1"/>
            <p:nvPr/>
          </p:nvSpPr>
          <p:spPr>
            <a:xfrm>
              <a:off x="2057025" y="3780000"/>
              <a:ext cx="8301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laambad (lamp)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30" name="Google Shape;830;p6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62925" y="3737900"/>
              <a:ext cx="1185499" cy="549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31" name="Google Shape;831;p69"/>
            <p:cNvCxnSpPr>
              <a:endCxn id="829" idx="3"/>
            </p:cNvCxnSpPr>
            <p:nvPr/>
          </p:nvCxnSpPr>
          <p:spPr>
            <a:xfrm rot="10800000">
              <a:off x="2887125" y="4010850"/>
              <a:ext cx="17619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Google Shape;836;p70"/>
          <p:cNvPicPr preferRelativeResize="0"/>
          <p:nvPr/>
        </p:nvPicPr>
        <p:blipFill rotWithShape="1">
          <a:blip r:embed="rId3">
            <a:alphaModFix/>
          </a:blip>
          <a:srcRect b="18844" l="20349" r="14196" t="0"/>
          <a:stretch/>
        </p:blipFill>
        <p:spPr>
          <a:xfrm rot="-5400000">
            <a:off x="3783438" y="1549375"/>
            <a:ext cx="1542650" cy="2371101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70"/>
          <p:cNvSpPr txBox="1"/>
          <p:nvPr>
            <p:ph type="title"/>
          </p:nvPr>
        </p:nvSpPr>
        <p:spPr>
          <a:xfrm>
            <a:off x="324000" y="956350"/>
            <a:ext cx="83376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Kuwee ka mid ah kuwani waa astaanta saxda ah ee laambadda (lamp)?</a:t>
            </a:r>
            <a:endParaRPr/>
          </a:p>
        </p:txBody>
      </p:sp>
      <p:sp>
        <p:nvSpPr>
          <p:cNvPr id="838" name="Google Shape;838;p7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 (series circuit)?</a:t>
            </a:r>
            <a:endParaRPr/>
          </a:p>
        </p:txBody>
      </p:sp>
      <p:pic>
        <p:nvPicPr>
          <p:cNvPr id="839" name="Google Shape;83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0283" y="34241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70"/>
          <p:cNvPicPr preferRelativeResize="0"/>
          <p:nvPr/>
        </p:nvPicPr>
        <p:blipFill rotWithShape="1">
          <a:blip r:embed="rId5">
            <a:alphaModFix/>
          </a:blip>
          <a:srcRect b="10409" l="11574" r="17240" t="3775"/>
          <a:stretch/>
        </p:blipFill>
        <p:spPr>
          <a:xfrm rot="-5400000">
            <a:off x="913475" y="1598424"/>
            <a:ext cx="1542651" cy="227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70"/>
          <p:cNvPicPr preferRelativeResize="0"/>
          <p:nvPr/>
        </p:nvPicPr>
        <p:blipFill rotWithShape="1">
          <a:blip r:embed="rId6">
            <a:alphaModFix/>
          </a:blip>
          <a:srcRect b="6001" l="4057" r="11052" t="5345"/>
          <a:stretch/>
        </p:blipFill>
        <p:spPr>
          <a:xfrm rot="-5400000">
            <a:off x="6691875" y="1563950"/>
            <a:ext cx="1534650" cy="23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Waa maxay wareeg taxane ah (series circuit)?</a:t>
            </a:r>
            <a:endParaRPr sz="2200"/>
          </a:p>
        </p:txBody>
      </p:sp>
      <p:sp>
        <p:nvSpPr>
          <p:cNvPr id="847" name="Google Shape;847;p71"/>
          <p:cNvSpPr txBox="1"/>
          <p:nvPr>
            <p:ph idx="1" type="body"/>
          </p:nvPr>
        </p:nvSpPr>
        <p:spPr>
          <a:xfrm>
            <a:off x="7040638" y="1572000"/>
            <a:ext cx="1340100" cy="5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ammeter (ammeter)</a:t>
            </a:r>
            <a:endParaRPr/>
          </a:p>
        </p:txBody>
      </p:sp>
      <p:pic>
        <p:nvPicPr>
          <p:cNvPr id="848" name="Google Shape;84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7638" y="2103150"/>
            <a:ext cx="1212463" cy="46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4638" y="2066400"/>
            <a:ext cx="1409400" cy="53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5988" y="2049223"/>
            <a:ext cx="1409400" cy="57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4575" y="2845050"/>
            <a:ext cx="1452225" cy="1795251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71"/>
          <p:cNvSpPr txBox="1"/>
          <p:nvPr>
            <p:ph idx="1" type="body"/>
          </p:nvPr>
        </p:nvSpPr>
        <p:spPr>
          <a:xfrm>
            <a:off x="5105400" y="1608750"/>
            <a:ext cx="1409400" cy="4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voltmeter (voltmeter)</a:t>
            </a:r>
            <a:endParaRPr/>
          </a:p>
        </p:txBody>
      </p:sp>
      <p:sp>
        <p:nvSpPr>
          <p:cNvPr id="853" name="Google Shape;853;p71"/>
          <p:cNvSpPr txBox="1"/>
          <p:nvPr>
            <p:ph idx="1" type="body"/>
          </p:nvPr>
        </p:nvSpPr>
        <p:spPr>
          <a:xfrm>
            <a:off x="1023758" y="1608738"/>
            <a:ext cx="900600" cy="4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matoor (motor)</a:t>
            </a:r>
            <a:endParaRPr/>
          </a:p>
        </p:txBody>
      </p:sp>
      <p:sp>
        <p:nvSpPr>
          <p:cNvPr id="854" name="Google Shape;854;p71"/>
          <p:cNvSpPr txBox="1"/>
          <p:nvPr>
            <p:ph idx="1" type="body"/>
          </p:nvPr>
        </p:nvSpPr>
        <p:spPr>
          <a:xfrm>
            <a:off x="3073124" y="1608750"/>
            <a:ext cx="1100100" cy="4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iska-hor-istaag (resistor)</a:t>
            </a:r>
            <a:endParaRPr/>
          </a:p>
        </p:txBody>
      </p:sp>
      <p:pic>
        <p:nvPicPr>
          <p:cNvPr id="855" name="Google Shape;855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3225" y="2862838"/>
            <a:ext cx="1452232" cy="175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9350" y="2030850"/>
            <a:ext cx="1409400" cy="60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7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8815" y="3005795"/>
            <a:ext cx="1690475" cy="1343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7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86525" y="3221625"/>
            <a:ext cx="1549475" cy="9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71"/>
          <p:cNvSpPr txBox="1"/>
          <p:nvPr>
            <p:ph idx="1" type="body"/>
          </p:nvPr>
        </p:nvSpPr>
        <p:spPr>
          <a:xfrm>
            <a:off x="324000" y="759300"/>
            <a:ext cx="6478200" cy="4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Qaybaha kale ee loo isticmaalo wareegyada korantada (electrical circuits):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 (series circuit)?</a:t>
            </a:r>
            <a:endParaRPr/>
          </a:p>
        </p:txBody>
      </p:sp>
      <p:sp>
        <p:nvSpPr>
          <p:cNvPr id="865" name="Google Shape;865;p7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matoor (motor)</a:t>
            </a:r>
            <a:endParaRPr/>
          </a:p>
        </p:txBody>
      </p:sp>
      <p:sp>
        <p:nvSpPr>
          <p:cNvPr id="866" name="Google Shape;866;p72"/>
          <p:cNvSpPr txBox="1"/>
          <p:nvPr>
            <p:ph idx="3" type="subTitle"/>
          </p:nvPr>
        </p:nvSpPr>
        <p:spPr>
          <a:xfrm>
            <a:off x="1034425" y="2794251"/>
            <a:ext cx="2415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voltmeter (voltmeter)</a:t>
            </a:r>
            <a:endParaRPr/>
          </a:p>
        </p:txBody>
      </p:sp>
      <p:sp>
        <p:nvSpPr>
          <p:cNvPr id="867" name="Google Shape;867;p7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multimeter (multimeter)</a:t>
            </a:r>
            <a:endParaRPr/>
          </a:p>
        </p:txBody>
      </p:sp>
      <p:pic>
        <p:nvPicPr>
          <p:cNvPr id="868" name="Google Shape;86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2425" y="2378250"/>
            <a:ext cx="2415000" cy="1043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785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2"/>
          <p:cNvSpPr txBox="1"/>
          <p:nvPr>
            <p:ph type="title"/>
          </p:nvPr>
        </p:nvSpPr>
        <p:spPr>
          <a:xfrm>
            <a:off x="324000" y="748775"/>
            <a:ext cx="71955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Qaybtee ayaa astaanta hoose ku matalan?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73"/>
          <p:cNvSpPr txBox="1"/>
          <p:nvPr>
            <p:ph idx="1" type="body"/>
          </p:nvPr>
        </p:nvSpPr>
        <p:spPr>
          <a:xfrm>
            <a:off x="631938" y="1076250"/>
            <a:ext cx="2892000" cy="6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Unuggu (cell) wuxuu leeyahay terminal togan (positive) iyo terminal taban (negative).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876" name="Google Shape;876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 (series circuit)?</a:t>
            </a:r>
            <a:endParaRPr sz="2200"/>
          </a:p>
        </p:txBody>
      </p:sp>
      <p:pic>
        <p:nvPicPr>
          <p:cNvPr id="877" name="Google Shape;87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9763" y="3228562"/>
            <a:ext cx="1296350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73"/>
          <p:cNvSpPr txBox="1"/>
          <p:nvPr>
            <p:ph idx="1" type="body"/>
          </p:nvPr>
        </p:nvSpPr>
        <p:spPr>
          <a:xfrm>
            <a:off x="4264063" y="1076250"/>
            <a:ext cx="4248000" cy="108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Ammeter-yada (Ammeters) iyo voltmeter-yada (voltmeters) sidoo kale waxay leeyihiin terminal togan (positive) iyo terminal taban (negative).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pic>
        <p:nvPicPr>
          <p:cNvPr id="879" name="Google Shape;879;p73"/>
          <p:cNvPicPr preferRelativeResize="0"/>
          <p:nvPr/>
        </p:nvPicPr>
        <p:blipFill rotWithShape="1">
          <a:blip r:embed="rId4">
            <a:alphaModFix/>
          </a:blip>
          <a:srcRect b="17600" l="0" r="0" t="0"/>
          <a:stretch/>
        </p:blipFill>
        <p:spPr>
          <a:xfrm flipH="1">
            <a:off x="1123438" y="1852862"/>
            <a:ext cx="1784750" cy="11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73"/>
          <p:cNvPicPr preferRelativeResize="0"/>
          <p:nvPr/>
        </p:nvPicPr>
        <p:blipFill rotWithShape="1">
          <a:blip r:embed="rId5">
            <a:alphaModFix/>
          </a:blip>
          <a:srcRect b="23354" l="0" r="0" t="0"/>
          <a:stretch/>
        </p:blipFill>
        <p:spPr>
          <a:xfrm>
            <a:off x="4634013" y="1966363"/>
            <a:ext cx="2920200" cy="920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73"/>
          <p:cNvPicPr preferRelativeResize="0"/>
          <p:nvPr/>
        </p:nvPicPr>
        <p:blipFill rotWithShape="1">
          <a:blip r:embed="rId6">
            <a:alphaModFix/>
          </a:blip>
          <a:srcRect b="12783" l="0" r="0" t="20038"/>
          <a:stretch/>
        </p:blipFill>
        <p:spPr>
          <a:xfrm>
            <a:off x="4634013" y="2955425"/>
            <a:ext cx="2920188" cy="8245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3"/>
          <p:cNvSpPr txBox="1"/>
          <p:nvPr/>
        </p:nvSpPr>
        <p:spPr>
          <a:xfrm>
            <a:off x="324000" y="3973800"/>
            <a:ext cx="8496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waa in lagu xiraa jihada saxda ah ee wareegga (circuit). Waxaad ogaan doontaa sida loo sameeyo wareegyada aad samaysato.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(series circuit)?</a:t>
            </a:r>
            <a:endParaRPr sz="2200"/>
          </a:p>
        </p:txBody>
      </p:sp>
      <p:pic>
        <p:nvPicPr>
          <p:cNvPr id="888" name="Google Shape;88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75" y="2096520"/>
            <a:ext cx="3871076" cy="203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3450" y="1773776"/>
            <a:ext cx="4334326" cy="25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74"/>
          <p:cNvSpPr/>
          <p:nvPr/>
        </p:nvSpPr>
        <p:spPr>
          <a:xfrm>
            <a:off x="705800" y="1907475"/>
            <a:ext cx="3194400" cy="13953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4"/>
          <p:cNvSpPr/>
          <p:nvPr/>
        </p:nvSpPr>
        <p:spPr>
          <a:xfrm>
            <a:off x="5537925" y="1773775"/>
            <a:ext cx="1764600" cy="975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4"/>
          <p:cNvSpPr/>
          <p:nvPr/>
        </p:nvSpPr>
        <p:spPr>
          <a:xfrm>
            <a:off x="890300" y="3326400"/>
            <a:ext cx="934200" cy="907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74"/>
          <p:cNvSpPr/>
          <p:nvPr/>
        </p:nvSpPr>
        <p:spPr>
          <a:xfrm>
            <a:off x="5422575" y="3326400"/>
            <a:ext cx="934200" cy="907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4"/>
          <p:cNvSpPr/>
          <p:nvPr/>
        </p:nvSpPr>
        <p:spPr>
          <a:xfrm>
            <a:off x="2793000" y="3378150"/>
            <a:ext cx="934200" cy="803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4"/>
          <p:cNvSpPr/>
          <p:nvPr/>
        </p:nvSpPr>
        <p:spPr>
          <a:xfrm>
            <a:off x="6806300" y="3378150"/>
            <a:ext cx="934200" cy="803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74"/>
          <p:cNvSpPr txBox="1"/>
          <p:nvPr/>
        </p:nvSpPr>
        <p:spPr>
          <a:xfrm>
            <a:off x="5893650" y="1323175"/>
            <a:ext cx="17646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battery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4"/>
          <p:cNvSpPr txBox="1"/>
          <p:nvPr/>
        </p:nvSpPr>
        <p:spPr>
          <a:xfrm>
            <a:off x="5478438" y="4181850"/>
            <a:ext cx="21798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lamp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4"/>
          <p:cNvSpPr txBox="1"/>
          <p:nvPr/>
        </p:nvSpPr>
        <p:spPr>
          <a:xfrm>
            <a:off x="6749175" y="4099650"/>
            <a:ext cx="2179800" cy="4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switch xiran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74"/>
          <p:cNvSpPr txBox="1"/>
          <p:nvPr>
            <p:ph idx="1" type="body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Jaantusyada wareegga (circuit diagrams) waxaa loo isticmaalaa inay bixiyaan matalaad cad oo fudud oo wareeg ah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75"/>
          <p:cNvSpPr txBox="1"/>
          <p:nvPr>
            <p:ph type="title"/>
          </p:nvPr>
        </p:nvSpPr>
        <p:spPr>
          <a:xfrm>
            <a:off x="324000" y="7000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Kee ka mid ah jaantusyada ayaa si sax ah u muujinaya wareegga hoose?</a:t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905" name="Google Shape;905;p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(series circuit)?</a:t>
            </a:r>
            <a:endParaRPr/>
          </a:p>
        </p:txBody>
      </p:sp>
      <p:sp>
        <p:nvSpPr>
          <p:cNvPr id="906" name="Google Shape;906;p75"/>
          <p:cNvSpPr txBox="1"/>
          <p:nvPr>
            <p:ph idx="1" type="subTitle"/>
          </p:nvPr>
        </p:nvSpPr>
        <p:spPr>
          <a:xfrm>
            <a:off x="1034425" y="1685375"/>
            <a:ext cx="32070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Kaliya jaantuska 1.</a:t>
            </a:r>
            <a:endParaRPr sz="2000"/>
          </a:p>
        </p:txBody>
      </p:sp>
      <p:sp>
        <p:nvSpPr>
          <p:cNvPr id="907" name="Google Shape;907;p75"/>
          <p:cNvSpPr txBox="1"/>
          <p:nvPr>
            <p:ph idx="3" type="subTitle"/>
          </p:nvPr>
        </p:nvSpPr>
        <p:spPr>
          <a:xfrm>
            <a:off x="1034425" y="2489449"/>
            <a:ext cx="3207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Kaliya jaantuska 2.</a:t>
            </a:r>
            <a:endParaRPr sz="2000"/>
          </a:p>
        </p:txBody>
      </p:sp>
      <p:sp>
        <p:nvSpPr>
          <p:cNvPr id="908" name="Google Shape;908;p75"/>
          <p:cNvSpPr txBox="1"/>
          <p:nvPr>
            <p:ph idx="4" type="subTitle"/>
          </p:nvPr>
        </p:nvSpPr>
        <p:spPr>
          <a:xfrm>
            <a:off x="1034425" y="3309775"/>
            <a:ext cx="3207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Jaantuska 1 iyo 3.</a:t>
            </a:r>
            <a:endParaRPr sz="2000"/>
          </a:p>
        </p:txBody>
      </p:sp>
      <p:sp>
        <p:nvSpPr>
          <p:cNvPr id="909" name="Google Shape;909;p75"/>
          <p:cNvSpPr txBox="1"/>
          <p:nvPr>
            <p:ph idx="5" type="subTitle"/>
          </p:nvPr>
        </p:nvSpPr>
        <p:spPr>
          <a:xfrm>
            <a:off x="1034425" y="4113825"/>
            <a:ext cx="34134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Jaantusyada 1, 2 iyo 3.</a:t>
            </a:r>
            <a:endParaRPr sz="2000"/>
          </a:p>
        </p:txBody>
      </p:sp>
      <p:sp>
        <p:nvSpPr>
          <p:cNvPr id="910" name="Google Shape;910;p75"/>
          <p:cNvSpPr/>
          <p:nvPr/>
        </p:nvSpPr>
        <p:spPr>
          <a:xfrm>
            <a:off x="5021525" y="1067000"/>
            <a:ext cx="3413400" cy="1340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1" name="Google Shape;91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6000" y="1164750"/>
            <a:ext cx="2714742" cy="11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6983" y="4158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4101" y="2459086"/>
            <a:ext cx="3413400" cy="2157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425" y="1867774"/>
            <a:ext cx="3858901" cy="20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76"/>
          <p:cNvSpPr txBox="1"/>
          <p:nvPr>
            <p:ph idx="1" type="body"/>
          </p:nvPr>
        </p:nvSpPr>
        <p:spPr>
          <a:xfrm>
            <a:off x="324000" y="759300"/>
            <a:ext cx="8237700" cy="103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Kani waa wareeg taxane (series circuit). Waa wareeg dhammaystiran.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hal loop oo dhammaystiran oo ma jiraan isgoysyo (junctions).</a:t>
            </a:r>
            <a:endParaRPr/>
          </a:p>
        </p:txBody>
      </p:sp>
      <p:sp>
        <p:nvSpPr>
          <p:cNvPr id="920" name="Google Shape;920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(series circuit)?</a:t>
            </a:r>
            <a:endParaRPr sz="2200"/>
          </a:p>
        </p:txBody>
      </p:sp>
      <p:sp>
        <p:nvSpPr>
          <p:cNvPr id="921" name="Google Shape;921;p76"/>
          <p:cNvSpPr txBox="1"/>
          <p:nvPr>
            <p:ph idx="1" type="body"/>
          </p:nvPr>
        </p:nvSpPr>
        <p:spPr>
          <a:xfrm>
            <a:off x="324000" y="4090050"/>
            <a:ext cx="7301400" cy="45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Wareegga taxanaha ah, korontadu waxay martaa dhammaan qaybaha, mid ka mid ah kan kale.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922" name="Google Shape;922;p76"/>
          <p:cNvGrpSpPr/>
          <p:nvPr/>
        </p:nvGrpSpPr>
        <p:grpSpPr>
          <a:xfrm>
            <a:off x="2330613" y="1937700"/>
            <a:ext cx="3965713" cy="1921800"/>
            <a:chOff x="2330613" y="1937700"/>
            <a:chExt cx="3965713" cy="1921800"/>
          </a:xfrm>
        </p:grpSpPr>
        <p:cxnSp>
          <p:nvCxnSpPr>
            <p:cNvPr id="923" name="Google Shape;923;p76"/>
            <p:cNvCxnSpPr/>
            <p:nvPr/>
          </p:nvCxnSpPr>
          <p:spPr>
            <a:xfrm flipH="1">
              <a:off x="4914550" y="1945550"/>
              <a:ext cx="540000" cy="49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24" name="Google Shape;924;p76"/>
            <p:cNvCxnSpPr/>
            <p:nvPr/>
          </p:nvCxnSpPr>
          <p:spPr>
            <a:xfrm>
              <a:off x="2330613" y="2518113"/>
              <a:ext cx="76200" cy="480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25" name="Google Shape;925;p76"/>
            <p:cNvCxnSpPr/>
            <p:nvPr/>
          </p:nvCxnSpPr>
          <p:spPr>
            <a:xfrm flipH="1" rot="10800000">
              <a:off x="3150038" y="3809400"/>
              <a:ext cx="549600" cy="50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26" name="Google Shape;926;p76"/>
            <p:cNvCxnSpPr/>
            <p:nvPr/>
          </p:nvCxnSpPr>
          <p:spPr>
            <a:xfrm flipH="1" rot="10800000">
              <a:off x="4968263" y="3780000"/>
              <a:ext cx="549900" cy="294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27" name="Google Shape;927;p76"/>
            <p:cNvCxnSpPr>
              <a:stCxn id="918" idx="3"/>
            </p:cNvCxnSpPr>
            <p:nvPr/>
          </p:nvCxnSpPr>
          <p:spPr>
            <a:xfrm rot="10800000">
              <a:off x="6207826" y="2479649"/>
              <a:ext cx="88500" cy="4008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28" name="Google Shape;928;p76"/>
            <p:cNvCxnSpPr/>
            <p:nvPr/>
          </p:nvCxnSpPr>
          <p:spPr>
            <a:xfrm flipH="1">
              <a:off x="3190975" y="1937700"/>
              <a:ext cx="540000" cy="49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929" name="Google Shape;929;p76"/>
          <p:cNvSpPr/>
          <p:nvPr/>
        </p:nvSpPr>
        <p:spPr>
          <a:xfrm>
            <a:off x="2536585" y="2150721"/>
            <a:ext cx="3604825" cy="1526100"/>
          </a:xfrm>
          <a:custGeom>
            <a:rect b="b" l="l" r="r" t="t"/>
            <a:pathLst>
              <a:path extrusionOk="0" h="61044" w="144193">
                <a:moveTo>
                  <a:pt x="39224" y="2678"/>
                </a:moveTo>
                <a:cubicBezTo>
                  <a:pt x="31319" y="2549"/>
                  <a:pt x="17884" y="259"/>
                  <a:pt x="11750" y="605"/>
                </a:cubicBezTo>
                <a:cubicBezTo>
                  <a:pt x="5616" y="951"/>
                  <a:pt x="4320" y="476"/>
                  <a:pt x="2419" y="4752"/>
                </a:cubicBezTo>
                <a:cubicBezTo>
                  <a:pt x="518" y="9029"/>
                  <a:pt x="-604" y="19569"/>
                  <a:pt x="346" y="26264"/>
                </a:cubicBezTo>
                <a:cubicBezTo>
                  <a:pt x="1296" y="32960"/>
                  <a:pt x="3413" y="39871"/>
                  <a:pt x="8121" y="44925"/>
                </a:cubicBezTo>
                <a:cubicBezTo>
                  <a:pt x="12830" y="49979"/>
                  <a:pt x="23111" y="54299"/>
                  <a:pt x="28597" y="56588"/>
                </a:cubicBezTo>
                <a:cubicBezTo>
                  <a:pt x="34083" y="58878"/>
                  <a:pt x="36589" y="59872"/>
                  <a:pt x="41038" y="58662"/>
                </a:cubicBezTo>
                <a:cubicBezTo>
                  <a:pt x="45487" y="57453"/>
                  <a:pt x="50541" y="50195"/>
                  <a:pt x="55293" y="49331"/>
                </a:cubicBezTo>
                <a:cubicBezTo>
                  <a:pt x="60045" y="48467"/>
                  <a:pt x="64494" y="51534"/>
                  <a:pt x="69548" y="53478"/>
                </a:cubicBezTo>
                <a:cubicBezTo>
                  <a:pt x="74602" y="55422"/>
                  <a:pt x="79742" y="60606"/>
                  <a:pt x="85617" y="60995"/>
                </a:cubicBezTo>
                <a:cubicBezTo>
                  <a:pt x="91492" y="61384"/>
                  <a:pt x="98793" y="56718"/>
                  <a:pt x="104797" y="55811"/>
                </a:cubicBezTo>
                <a:cubicBezTo>
                  <a:pt x="110802" y="54904"/>
                  <a:pt x="115856" y="57755"/>
                  <a:pt x="121644" y="55552"/>
                </a:cubicBezTo>
                <a:cubicBezTo>
                  <a:pt x="127433" y="53349"/>
                  <a:pt x="135770" y="48209"/>
                  <a:pt x="139528" y="42593"/>
                </a:cubicBezTo>
                <a:cubicBezTo>
                  <a:pt x="143286" y="36977"/>
                  <a:pt x="144193" y="28424"/>
                  <a:pt x="144193" y="21858"/>
                </a:cubicBezTo>
                <a:cubicBezTo>
                  <a:pt x="144193" y="15292"/>
                  <a:pt x="142941" y="6826"/>
                  <a:pt x="139528" y="3197"/>
                </a:cubicBezTo>
                <a:cubicBezTo>
                  <a:pt x="136115" y="-432"/>
                  <a:pt x="131622" y="173"/>
                  <a:pt x="123717" y="86"/>
                </a:cubicBezTo>
                <a:cubicBezTo>
                  <a:pt x="115812" y="0"/>
                  <a:pt x="100434" y="1468"/>
                  <a:pt x="92097" y="2678"/>
                </a:cubicBezTo>
                <a:cubicBezTo>
                  <a:pt x="83760" y="3888"/>
                  <a:pt x="79181" y="7560"/>
                  <a:pt x="73695" y="7344"/>
                </a:cubicBezTo>
                <a:cubicBezTo>
                  <a:pt x="68209" y="7128"/>
                  <a:pt x="64926" y="2160"/>
                  <a:pt x="59181" y="1382"/>
                </a:cubicBezTo>
                <a:cubicBezTo>
                  <a:pt x="53436" y="604"/>
                  <a:pt x="47129" y="2808"/>
                  <a:pt x="39224" y="2678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77"/>
          <p:cNvSpPr txBox="1"/>
          <p:nvPr>
            <p:ph idx="1" type="body"/>
          </p:nvPr>
        </p:nvSpPr>
        <p:spPr>
          <a:xfrm>
            <a:off x="268550" y="1001550"/>
            <a:ext cx="4303500" cy="80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Wareeggu waa inuu dhammaystirnaadaa si koronto u qulqusho.</a:t>
            </a:r>
            <a:endParaRPr sz="2000"/>
          </a:p>
        </p:txBody>
      </p:sp>
      <p:sp>
        <p:nvSpPr>
          <p:cNvPr id="935" name="Google Shape;935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(series circuit)?</a:t>
            </a:r>
            <a:endParaRPr sz="2200"/>
          </a:p>
        </p:txBody>
      </p:sp>
      <p:pic>
        <p:nvPicPr>
          <p:cNvPr id="936" name="Google Shape;936;p77"/>
          <p:cNvPicPr preferRelativeResize="0"/>
          <p:nvPr/>
        </p:nvPicPr>
        <p:blipFill rotWithShape="1">
          <a:blip r:embed="rId3">
            <a:alphaModFix/>
          </a:blip>
          <a:srcRect b="7422" l="0" r="0" t="-2218"/>
          <a:stretch/>
        </p:blipFill>
        <p:spPr>
          <a:xfrm>
            <a:off x="4824000" y="912350"/>
            <a:ext cx="3624625" cy="3318800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77"/>
          <p:cNvSpPr txBox="1"/>
          <p:nvPr>
            <p:ph idx="1" type="body"/>
          </p:nvPr>
        </p:nvSpPr>
        <p:spPr>
          <a:xfrm>
            <a:off x="268550" y="3327250"/>
            <a:ext cx="4365900" cy="9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Wareeggan waa in la dhammaystiraa adoo xira switch-ka.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38" name="Google Shape;938;p77"/>
          <p:cNvSpPr txBox="1"/>
          <p:nvPr>
            <p:ph idx="1" type="body"/>
          </p:nvPr>
        </p:nvSpPr>
        <p:spPr>
          <a:xfrm>
            <a:off x="268550" y="2205050"/>
            <a:ext cx="4365900" cy="7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uu jiro switch furan, korontadu ma qulquli doonto.</a:t>
            </a:r>
            <a:endParaRPr sz="2000"/>
          </a:p>
        </p:txBody>
      </p:sp>
      <p:pic>
        <p:nvPicPr>
          <p:cNvPr id="939" name="Google Shape;939;p77"/>
          <p:cNvPicPr preferRelativeResize="0"/>
          <p:nvPr/>
        </p:nvPicPr>
        <p:blipFill rotWithShape="1">
          <a:blip r:embed="rId4">
            <a:alphaModFix/>
          </a:blip>
          <a:srcRect b="8750" l="0" r="0" t="0"/>
          <a:stretch/>
        </p:blipFill>
        <p:spPr>
          <a:xfrm>
            <a:off x="6447400" y="3109725"/>
            <a:ext cx="1556075" cy="112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78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Kee ka mid ah kuwan soo socda ayaa muujinaya wareeg taxane (series circuit) oo dhammaystiran?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45" name="Google Shape;945;p7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wareeg taxane (series circuit)?</a:t>
            </a:r>
            <a:endParaRPr/>
          </a:p>
        </p:txBody>
      </p:sp>
      <p:pic>
        <p:nvPicPr>
          <p:cNvPr id="946" name="Google Shape;946;p7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800" y="1966775"/>
            <a:ext cx="2555400" cy="1631413"/>
          </a:xfrm>
          <a:prstGeom prst="rect">
            <a:avLst/>
          </a:prstGeom>
        </p:spPr>
      </p:pic>
      <p:pic>
        <p:nvPicPr>
          <p:cNvPr id="947" name="Google Shape;947;p78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6800" y="2055476"/>
            <a:ext cx="2555400" cy="1464140"/>
          </a:xfrm>
          <a:prstGeom prst="rect">
            <a:avLst/>
          </a:prstGeom>
        </p:spPr>
      </p:pic>
      <p:pic>
        <p:nvPicPr>
          <p:cNvPr id="948" name="Google Shape;948;p78"/>
          <p:cNvPicPr preferRelativeResize="0"/>
          <p:nvPr>
            <p:ph idx="5" type="pic"/>
          </p:nvPr>
        </p:nvPicPr>
        <p:blipFill rotWithShape="1">
          <a:blip r:embed="rId5">
            <a:alphaModFix/>
          </a:blip>
          <a:srcRect b="0" l="1420" r="-1419" t="0"/>
          <a:stretch/>
        </p:blipFill>
        <p:spPr>
          <a:xfrm>
            <a:off x="3347650" y="2097631"/>
            <a:ext cx="2448699" cy="1369720"/>
          </a:xfrm>
          <a:prstGeom prst="rect">
            <a:avLst/>
          </a:prstGeom>
        </p:spPr>
      </p:pic>
      <p:pic>
        <p:nvPicPr>
          <p:cNvPr id="949" name="Google Shape;949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1183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79"/>
          <p:cNvSpPr txBox="1"/>
          <p:nvPr>
            <p:ph idx="1" type="body"/>
          </p:nvPr>
        </p:nvSpPr>
        <p:spPr>
          <a:xfrm>
            <a:off x="4579500" y="759300"/>
            <a:ext cx="3982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0000" lvl="0" marL="3600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Jaantuska wareeggu ma sax baa wareegga la muujiyey? Sharax jawaabtaada.</a:t>
            </a:r>
            <a:endParaRPr i="1" sz="2000"/>
          </a:p>
        </p:txBody>
      </p:sp>
      <p:sp>
        <p:nvSpPr>
          <p:cNvPr id="955" name="Google Shape;955;p79"/>
          <p:cNvSpPr txBox="1"/>
          <p:nvPr>
            <p:ph idx="4294967295" type="body"/>
          </p:nvPr>
        </p:nvSpPr>
        <p:spPr>
          <a:xfrm>
            <a:off x="324000" y="759300"/>
            <a:ext cx="3982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0000" lvl="0" marL="36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1) Liis qaybaha a) ilaa d) ee ku jira wareegga hoose: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56" name="Google Shape;956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wareeg taxane ah (series circuit)?</a:t>
            </a:r>
            <a:endParaRPr sz="2000"/>
          </a:p>
        </p:txBody>
      </p:sp>
      <p:grpSp>
        <p:nvGrpSpPr>
          <p:cNvPr id="957" name="Google Shape;957;p79"/>
          <p:cNvGrpSpPr/>
          <p:nvPr/>
        </p:nvGrpSpPr>
        <p:grpSpPr>
          <a:xfrm>
            <a:off x="575638" y="2171652"/>
            <a:ext cx="3506574" cy="2136691"/>
            <a:chOff x="5301775" y="902177"/>
            <a:chExt cx="3506574" cy="2136691"/>
          </a:xfrm>
        </p:grpSpPr>
        <p:pic>
          <p:nvPicPr>
            <p:cNvPr descr="C:\Users\pf650\AppData\Local\Temp\Temp1_circuitpictures.zip\IMG_1322.JPG" id="958" name="Google Shape;958;p79"/>
            <p:cNvPicPr preferRelativeResize="0"/>
            <p:nvPr/>
          </p:nvPicPr>
          <p:blipFill rotWithShape="1">
            <a:blip r:embed="rId3">
              <a:alphaModFix/>
            </a:blip>
            <a:srcRect b="14943" l="7314" r="3599" t="12408"/>
            <a:stretch/>
          </p:blipFill>
          <p:spPr>
            <a:xfrm>
              <a:off x="5301775" y="902177"/>
              <a:ext cx="3506574" cy="21366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9" name="Google Shape;959;p79"/>
            <p:cNvSpPr txBox="1"/>
            <p:nvPr/>
          </p:nvSpPr>
          <p:spPr>
            <a:xfrm>
              <a:off x="7104800" y="1593475"/>
              <a:ext cx="795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0" name="Google Shape;960;p79"/>
            <p:cNvSpPr txBox="1"/>
            <p:nvPr/>
          </p:nvSpPr>
          <p:spPr>
            <a:xfrm>
              <a:off x="5869200" y="1779125"/>
              <a:ext cx="795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1" name="Google Shape;961;p79"/>
            <p:cNvSpPr txBox="1"/>
            <p:nvPr/>
          </p:nvSpPr>
          <p:spPr>
            <a:xfrm>
              <a:off x="6988200" y="2571738"/>
              <a:ext cx="795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2" name="Google Shape;962;p79"/>
            <p:cNvSpPr txBox="1"/>
            <p:nvPr/>
          </p:nvSpPr>
          <p:spPr>
            <a:xfrm>
              <a:off x="7958150" y="2508588"/>
              <a:ext cx="7950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63" name="Google Shape;96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10" y="2159988"/>
            <a:ext cx="2654780" cy="216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80"/>
          <p:cNvSpPr txBox="1"/>
          <p:nvPr>
            <p:ph idx="1" type="body"/>
          </p:nvPr>
        </p:nvSpPr>
        <p:spPr>
          <a:xfrm>
            <a:off x="416275" y="1785150"/>
            <a:ext cx="8403600" cy="293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0000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Jaantuskan wareeggu ma sax baa wareegga la muujiyey? Sharax jawaabtaada.</a:t>
            </a:r>
            <a:endParaRPr sz="20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Jaantuskan wareeggu waa sax. Qaybaha waxay ku xiran yihiin nidaamka saxda ah, mana jiraan farqi (gaps) wareegga dhexdiisa.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FIIRO: ma khaldan haddii qaybaha aysan ku jirin meelaha isku midka ah ee sawirka, illaa iyo inta ay ku jiraan nidaam isku mid ah!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457200" lvl="0" marL="18288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969" name="Google Shape;969;p80"/>
          <p:cNvSpPr txBox="1"/>
          <p:nvPr>
            <p:ph idx="1" type="body"/>
          </p:nvPr>
        </p:nvSpPr>
        <p:spPr>
          <a:xfrm>
            <a:off x="416275" y="779550"/>
            <a:ext cx="8403600" cy="100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0000" lvl="0" marL="3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Liis qaybaha a) ilaa d) ee ku jira wareegga hoose: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-355600" lvl="0" marL="914400" rtl="0" algn="l">
              <a:spcBef>
                <a:spcPts val="100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battery b) ammeter c) lamp d) motor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0" name="Google Shape;970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 (series circuit)?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8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 (series circuit)?</a:t>
            </a:r>
            <a:endParaRPr/>
          </a:p>
        </p:txBody>
      </p:sp>
      <p:sp>
        <p:nvSpPr>
          <p:cNvPr id="976" name="Google Shape;976;p81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wareeg (circuit)</a:t>
            </a:r>
            <a:endParaRPr/>
          </a:p>
        </p:txBody>
      </p:sp>
      <p:sp>
        <p:nvSpPr>
          <p:cNvPr id="977" name="Google Shape;977;p81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Sawiridda wareeg (circuit)</a:t>
            </a:r>
            <a:endParaRPr/>
          </a:p>
        </p:txBody>
      </p:sp>
      <p:sp>
        <p:nvSpPr>
          <p:cNvPr id="978" name="Google Shape;978;p8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wareeg taxane ah (series circuit)</a:t>
            </a:r>
            <a:endParaRPr/>
          </a:p>
        </p:txBody>
      </p:sp>
      <p:pic>
        <p:nvPicPr>
          <p:cNvPr id="979" name="Google Shape;97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00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82"/>
          <p:cNvSpPr txBox="1"/>
          <p:nvPr>
            <p:ph idx="1" type="body"/>
          </p:nvPr>
        </p:nvSpPr>
        <p:spPr>
          <a:xfrm>
            <a:off x="324000" y="759300"/>
            <a:ext cx="40779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 aad u dhisto wareeggan waxaad u baahan tahay:</a:t>
            </a:r>
            <a:endParaRPr/>
          </a:p>
        </p:txBody>
      </p:sp>
      <p:sp>
        <p:nvSpPr>
          <p:cNvPr id="985" name="Google Shape;985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Dhisidda wareeg (circuit)</a:t>
            </a:r>
            <a:endParaRPr/>
          </a:p>
        </p:txBody>
      </p:sp>
      <p:sp>
        <p:nvSpPr>
          <p:cNvPr id="986" name="Google Shape;986;p82"/>
          <p:cNvSpPr txBox="1"/>
          <p:nvPr>
            <p:ph idx="1" type="body"/>
          </p:nvPr>
        </p:nvSpPr>
        <p:spPr>
          <a:xfrm>
            <a:off x="324000" y="1372800"/>
            <a:ext cx="1991400" cy="312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3 cells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1 switch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1 ammeter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1 lamp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1 motor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5 leads</a:t>
            </a:r>
            <a:endParaRPr/>
          </a:p>
        </p:txBody>
      </p:sp>
      <p:pic>
        <p:nvPicPr>
          <p:cNvPr id="987" name="Google Shape;98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346" y="1423500"/>
            <a:ext cx="5357705" cy="302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83"/>
          <p:cNvSpPr txBox="1"/>
          <p:nvPr>
            <p:ph idx="1" type="body"/>
          </p:nvPr>
        </p:nvSpPr>
        <p:spPr>
          <a:xfrm>
            <a:off x="324000" y="3727800"/>
            <a:ext cx="80856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bilow qaadashada meel kasta oo wareegga ah, ka dibna ku dar mid kasta oo ka mid ah qaybaha isku nidaamka sida ay uga muuqdaan jaantuska wareegga.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93" name="Google Shape;993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Dhisidda wareeg (circuit)</a:t>
            </a:r>
            <a:endParaRPr/>
          </a:p>
        </p:txBody>
      </p:sp>
      <p:pic>
        <p:nvPicPr>
          <p:cNvPr id="994" name="Google Shape;99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775" y="1371600"/>
            <a:ext cx="436245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5" name="Google Shape;995;p83"/>
          <p:cNvSpPr txBox="1"/>
          <p:nvPr>
            <p:ph idx="1" type="body"/>
          </p:nvPr>
        </p:nvSpPr>
        <p:spPr>
          <a:xfrm>
            <a:off x="2390775" y="1080000"/>
            <a:ext cx="2477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batarri (battery) oo ka kooban afar unug (cells)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84"/>
          <p:cNvSpPr txBox="1"/>
          <p:nvPr>
            <p:ph idx="1" type="body"/>
          </p:nvPr>
        </p:nvSpPr>
        <p:spPr>
          <a:xfrm>
            <a:off x="3773700" y="4482500"/>
            <a:ext cx="985800" cy="44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fure (switch)</a:t>
            </a:r>
            <a:endParaRPr/>
          </a:p>
        </p:txBody>
      </p:sp>
      <p:sp>
        <p:nvSpPr>
          <p:cNvPr id="1001" name="Google Shape;1001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Dhisidda wareeg (circuit)</a:t>
            </a:r>
            <a:endParaRPr/>
          </a:p>
        </p:txBody>
      </p:sp>
      <p:pic>
        <p:nvPicPr>
          <p:cNvPr id="1002" name="Google Shape;1002;p84"/>
          <p:cNvPicPr preferRelativeResize="0"/>
          <p:nvPr/>
        </p:nvPicPr>
        <p:blipFill rotWithShape="1">
          <a:blip r:embed="rId3">
            <a:alphaModFix/>
          </a:blip>
          <a:srcRect b="0" l="0" r="0" t="6454"/>
          <a:stretch/>
        </p:blipFill>
        <p:spPr>
          <a:xfrm>
            <a:off x="2085375" y="837313"/>
            <a:ext cx="4362450" cy="342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85"/>
          <p:cNvSpPr txBox="1"/>
          <p:nvPr>
            <p:ph idx="1" type="body"/>
          </p:nvPr>
        </p:nvSpPr>
        <p:spPr>
          <a:xfrm>
            <a:off x="3895800" y="4530000"/>
            <a:ext cx="1352400" cy="5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ammeter (ammeter)</a:t>
            </a:r>
            <a:endParaRPr/>
          </a:p>
        </p:txBody>
      </p:sp>
      <p:sp>
        <p:nvSpPr>
          <p:cNvPr id="1008" name="Google Shape;1008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Dhisidda wareeg (circuit)</a:t>
            </a:r>
            <a:endParaRPr/>
          </a:p>
        </p:txBody>
      </p:sp>
      <p:pic>
        <p:nvPicPr>
          <p:cNvPr id="1009" name="Google Shape;100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1000" y="743663"/>
            <a:ext cx="3762001" cy="3656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86"/>
          <p:cNvSpPr txBox="1"/>
          <p:nvPr>
            <p:ph idx="1" type="body"/>
          </p:nvPr>
        </p:nvSpPr>
        <p:spPr>
          <a:xfrm>
            <a:off x="3869688" y="4529975"/>
            <a:ext cx="7938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laambad (lamp)</a:t>
            </a:r>
            <a:endParaRPr/>
          </a:p>
        </p:txBody>
      </p:sp>
      <p:sp>
        <p:nvSpPr>
          <p:cNvPr id="1015" name="Google Shape;1015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Dhisidda wareeg (circuit)</a:t>
            </a:r>
            <a:endParaRPr/>
          </a:p>
        </p:txBody>
      </p:sp>
      <p:pic>
        <p:nvPicPr>
          <p:cNvPr id="1016" name="Google Shape;101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9811" y="765286"/>
            <a:ext cx="4853575" cy="361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87"/>
          <p:cNvSpPr txBox="1"/>
          <p:nvPr>
            <p:ph idx="1" type="body"/>
          </p:nvPr>
        </p:nvSpPr>
        <p:spPr>
          <a:xfrm>
            <a:off x="1269925" y="4530000"/>
            <a:ext cx="6659700" cy="54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mooto (motor) oo ku xiran unugga saddexaad ee batariga</a:t>
            </a:r>
            <a:endParaRPr/>
          </a:p>
        </p:txBody>
      </p:sp>
      <p:sp>
        <p:nvSpPr>
          <p:cNvPr id="1022" name="Google Shape;102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wareeg (circuit)</a:t>
            </a:r>
            <a:endParaRPr/>
          </a:p>
        </p:txBody>
      </p:sp>
      <p:pic>
        <p:nvPicPr>
          <p:cNvPr id="1023" name="Google Shape;102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9601" y="788400"/>
            <a:ext cx="5004799" cy="356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wareeg (circuit)</a:t>
            </a:r>
            <a:endParaRPr/>
          </a:p>
        </p:txBody>
      </p:sp>
      <p:pic>
        <p:nvPicPr>
          <p:cNvPr id="1029" name="Google Shape;102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663" y="810000"/>
            <a:ext cx="5564675" cy="386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89"/>
          <p:cNvSpPr txBox="1"/>
          <p:nvPr>
            <p:ph idx="1" type="body"/>
          </p:nvPr>
        </p:nvSpPr>
        <p:spPr>
          <a:xfrm>
            <a:off x="324000" y="987000"/>
            <a:ext cx="8496000" cy="11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Markaad dhisayso wareeg, waxaad ka bilaabi kartaa qayb kasta, ilaa inta qaybaha kale lagu daro si sax ah.</a:t>
            </a:r>
            <a:endParaRPr/>
          </a:p>
        </p:txBody>
      </p:sp>
      <p:sp>
        <p:nvSpPr>
          <p:cNvPr id="1035" name="Google Shape;1035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wareeg (circuit)</a:t>
            </a:r>
            <a:endParaRPr/>
          </a:p>
        </p:txBody>
      </p:sp>
      <p:grpSp>
        <p:nvGrpSpPr>
          <p:cNvPr id="1036" name="Google Shape;1036;p89"/>
          <p:cNvGrpSpPr/>
          <p:nvPr/>
        </p:nvGrpSpPr>
        <p:grpSpPr>
          <a:xfrm>
            <a:off x="2324764" y="2160000"/>
            <a:ext cx="4494474" cy="2463775"/>
            <a:chOff x="1504077" y="2154625"/>
            <a:chExt cx="4494474" cy="2463775"/>
          </a:xfrm>
        </p:grpSpPr>
        <p:pic>
          <p:nvPicPr>
            <p:cNvPr id="1037" name="Google Shape;1037;p89"/>
            <p:cNvPicPr preferRelativeResize="0"/>
            <p:nvPr/>
          </p:nvPicPr>
          <p:blipFill rotWithShape="1">
            <a:blip r:embed="rId3">
              <a:alphaModFix/>
            </a:blip>
            <a:srcRect b="5162" l="49138" r="19244" t="55638"/>
            <a:stretch/>
          </p:blipFill>
          <p:spPr>
            <a:xfrm>
              <a:off x="3495650" y="3513675"/>
              <a:ext cx="1416525" cy="97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8" name="Google Shape;1038;p89"/>
            <p:cNvPicPr preferRelativeResize="0"/>
            <p:nvPr/>
          </p:nvPicPr>
          <p:blipFill rotWithShape="1">
            <a:blip r:embed="rId3">
              <a:alphaModFix/>
            </a:blip>
            <a:srcRect b="0" l="18110" r="51518" t="60801"/>
            <a:stretch/>
          </p:blipFill>
          <p:spPr>
            <a:xfrm>
              <a:off x="2258775" y="3644450"/>
              <a:ext cx="1360724" cy="97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9" name="Google Shape;1039;p89"/>
            <p:cNvPicPr preferRelativeResize="0"/>
            <p:nvPr/>
          </p:nvPicPr>
          <p:blipFill rotWithShape="1">
            <a:blip r:embed="rId3">
              <a:alphaModFix/>
            </a:blip>
            <a:srcRect b="0" l="0" r="80680" t="32687"/>
            <a:stretch/>
          </p:blipFill>
          <p:spPr>
            <a:xfrm>
              <a:off x="1504077" y="2943775"/>
              <a:ext cx="865575" cy="167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0" name="Google Shape;1040;p89"/>
            <p:cNvPicPr preferRelativeResize="0"/>
            <p:nvPr/>
          </p:nvPicPr>
          <p:blipFill rotWithShape="1">
            <a:blip r:embed="rId3">
              <a:alphaModFix/>
            </a:blip>
            <a:srcRect b="0" l="72666" r="0" t="24265"/>
            <a:stretch/>
          </p:blipFill>
          <p:spPr>
            <a:xfrm>
              <a:off x="4760300" y="2736300"/>
              <a:ext cx="1224649" cy="1881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1" name="Google Shape;1041;p89"/>
            <p:cNvPicPr preferRelativeResize="0"/>
            <p:nvPr/>
          </p:nvPicPr>
          <p:blipFill rotWithShape="1">
            <a:blip r:embed="rId4">
              <a:alphaModFix/>
            </a:blip>
            <a:srcRect b="66759" l="0" r="0" t="0"/>
            <a:stretch/>
          </p:blipFill>
          <p:spPr>
            <a:xfrm>
              <a:off x="1555100" y="2154625"/>
              <a:ext cx="4443450" cy="820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90"/>
          <p:cNvSpPr txBox="1"/>
          <p:nvPr>
            <p:ph idx="1" type="body"/>
          </p:nvPr>
        </p:nvSpPr>
        <p:spPr>
          <a:xfrm>
            <a:off x="324000" y="759300"/>
            <a:ext cx="62325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Qaybaha waxay joogi karaan meelo kala duwan.</a:t>
            </a:r>
            <a:endParaRPr/>
          </a:p>
        </p:txBody>
      </p:sp>
      <p:sp>
        <p:nvSpPr>
          <p:cNvPr id="1047" name="Google Shape;1047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Dhisidda wareeg (circuit)</a:t>
            </a:r>
            <a:endParaRPr/>
          </a:p>
        </p:txBody>
      </p:sp>
      <p:sp>
        <p:nvSpPr>
          <p:cNvPr id="1048" name="Google Shape;1048;p90"/>
          <p:cNvSpPr txBox="1"/>
          <p:nvPr>
            <p:ph idx="1" type="body"/>
          </p:nvPr>
        </p:nvSpPr>
        <p:spPr>
          <a:xfrm>
            <a:off x="471825" y="3628275"/>
            <a:ext cx="8348100" cy="10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Wareegyadan waa isku mid, inkastoo jaantusyada si kala duwan loo sawiray.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nidaamka qaybaha ee muhiimka ah.</a:t>
            </a:r>
            <a:endParaRPr/>
          </a:p>
        </p:txBody>
      </p:sp>
      <p:grpSp>
        <p:nvGrpSpPr>
          <p:cNvPr id="1049" name="Google Shape;1049;p90"/>
          <p:cNvGrpSpPr/>
          <p:nvPr/>
        </p:nvGrpSpPr>
        <p:grpSpPr>
          <a:xfrm>
            <a:off x="1268650" y="1428450"/>
            <a:ext cx="6754450" cy="1957575"/>
            <a:chOff x="1005800" y="1592962"/>
            <a:chExt cx="6754450" cy="1957575"/>
          </a:xfrm>
        </p:grpSpPr>
        <p:pic>
          <p:nvPicPr>
            <p:cNvPr id="1050" name="Google Shape;1050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88587" y="1592962"/>
              <a:ext cx="2871663" cy="1957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1" name="Google Shape;1051;p9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05800" y="1727988"/>
              <a:ext cx="3038251" cy="1687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91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Markaad wareeg ka dhisayso jaantus, waa maxay habka loo isticmaalo?</a:t>
            </a:r>
            <a:endParaRPr/>
          </a:p>
        </p:txBody>
      </p:sp>
      <p:sp>
        <p:nvSpPr>
          <p:cNvPr id="1057" name="Google Shape;1057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Dhisidda wareeg (circuit)</a:t>
            </a:r>
            <a:endParaRPr/>
          </a:p>
        </p:txBody>
      </p:sp>
      <p:sp>
        <p:nvSpPr>
          <p:cNvPr id="1058" name="Google Shape;1058;p91"/>
          <p:cNvSpPr txBox="1"/>
          <p:nvPr>
            <p:ph idx="1" type="subTitle"/>
          </p:nvPr>
        </p:nvSpPr>
        <p:spPr>
          <a:xfrm>
            <a:off x="1034425" y="1685375"/>
            <a:ext cx="7506600" cy="7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Ka bilow meel kasta oo ku xir qayb kasta si nidaam ah, adigoo hubinaya inaan midna laga tagin.</a:t>
            </a:r>
            <a:endParaRPr/>
          </a:p>
        </p:txBody>
      </p:sp>
      <p:sp>
        <p:nvSpPr>
          <p:cNvPr id="1059" name="Google Shape;1059;p9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 iyo jeer ka bilow batariga oo ku dhammeeyo halkaas.</a:t>
            </a:r>
            <a:endParaRPr/>
          </a:p>
        </p:txBody>
      </p:sp>
      <p:sp>
        <p:nvSpPr>
          <p:cNvPr id="1060" name="Google Shape;1060;p91"/>
          <p:cNvSpPr txBox="1"/>
          <p:nvPr>
            <p:ph idx="4" type="subTitle"/>
          </p:nvPr>
        </p:nvSpPr>
        <p:spPr>
          <a:xfrm>
            <a:off x="1034425" y="3614590"/>
            <a:ext cx="74646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Wareegga la dhammeeyo waa inuu u ekaadaa jaantuska si sax ah.</a:t>
            </a:r>
            <a:endParaRPr/>
          </a:p>
        </p:txBody>
      </p:sp>
      <p:pic>
        <p:nvPicPr>
          <p:cNvPr id="1061" name="Google Shape;106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8208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9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Taxa tillaabooyinka aad qaadi karto si aad u dhisto wareegga (circuit) la muujiyey: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67" name="Google Shape;1067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Dhismaha wareegga (circuit)</a:t>
            </a:r>
            <a:endParaRPr/>
          </a:p>
        </p:txBody>
      </p:sp>
      <p:pic>
        <p:nvPicPr>
          <p:cNvPr id="1068" name="Google Shape;106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8137" y="1620000"/>
            <a:ext cx="5547725" cy="27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93"/>
          <p:cNvSpPr txBox="1"/>
          <p:nvPr>
            <p:ph idx="1" type="body"/>
          </p:nvPr>
        </p:nvSpPr>
        <p:spPr>
          <a:xfrm>
            <a:off x="324000" y="759300"/>
            <a:ext cx="8496000" cy="34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Taxa tillaabooyinka aad qaadi karto si aad u dhisto wareegga (circuit) la muujiyey.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Tiri tirada qaybaha (components) iyo fiilooyinka (wires) ee jaantuska wareegga (circuit diagram) kujira oo soo ururi (2 unug (cells), 3 laambadood (lamps), 1 furaha (switch) iyo 5 fiilo (wires)).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Dhig qaybaha (components) sida ay u khusaysaa jaantuska.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 bilow qayb (component) kasta, ku xidh qaybta xigta iyadoo la isticmaalayo fiilo (wire) (batariga (battery) inta badan waa meel wanaagsan oo laga bilaabo).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Ku celi tillaabada 3 qayb (component) kasta iyadoo la hubinayo in wareeggu (circuit) u dhigma jaantuska.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4" name="Google Shape;1074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wareegga (circuit)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94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wareeg taxane ah (series circuit)?</a:t>
            </a:r>
            <a:endParaRPr/>
          </a:p>
        </p:txBody>
      </p:sp>
      <p:sp>
        <p:nvSpPr>
          <p:cNvPr id="1080" name="Google Shape;1080;p94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Dhismaha wareegga (circuit)</a:t>
            </a:r>
            <a:endParaRPr/>
          </a:p>
        </p:txBody>
      </p:sp>
      <p:sp>
        <p:nvSpPr>
          <p:cNvPr id="1081" name="Google Shape;1081;p94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Sawiridda wareegga (circuit)</a:t>
            </a:r>
            <a:endParaRPr/>
          </a:p>
        </p:txBody>
      </p:sp>
      <p:sp>
        <p:nvSpPr>
          <p:cNvPr id="1082" name="Google Shape;1082;p94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wareeg taxane ah (series circuit)</a:t>
            </a:r>
            <a:endParaRPr/>
          </a:p>
        </p:txBody>
      </p:sp>
      <p:pic>
        <p:nvPicPr>
          <p:cNvPr id="1083" name="Google Shape;108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87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95"/>
          <p:cNvSpPr txBox="1"/>
          <p:nvPr>
            <p:ph idx="1" type="body"/>
          </p:nvPr>
        </p:nvSpPr>
        <p:spPr>
          <a:xfrm>
            <a:off x="324000" y="759300"/>
            <a:ext cx="71352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Jaantusyada wareegga (Circuit diagrams) waxaa loo sawiraa si ay u cad yihiin oo ay u fudud yihiin in la fahmo.</a:t>
            </a:r>
            <a:r>
              <a:rPr lang="en-GB" sz="1100">
                <a:latin typeface="Lexend"/>
              </a:rPr>
              <a:t/>
            </a:r>
            <a:endParaRPr sz="2100"/>
          </a:p>
        </p:txBody>
      </p:sp>
      <p:sp>
        <p:nvSpPr>
          <p:cNvPr id="1089" name="Google Shape;108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Sawiridda wareegga (circuit)</a:t>
            </a:r>
            <a:endParaRPr/>
          </a:p>
        </p:txBody>
      </p:sp>
      <p:sp>
        <p:nvSpPr>
          <p:cNvPr id="1090" name="Google Shape;1090;p95"/>
          <p:cNvSpPr txBox="1"/>
          <p:nvPr>
            <p:ph idx="1" type="body"/>
          </p:nvPr>
        </p:nvSpPr>
        <p:spPr>
          <a:xfrm>
            <a:off x="324000" y="1683750"/>
            <a:ext cx="67656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loo sawiraa iyadoo la isticmaalayo xeerar fudud:</a:t>
            </a:r>
            <a:endParaRPr sz="2100"/>
          </a:p>
        </p:txBody>
      </p:sp>
      <p:sp>
        <p:nvSpPr>
          <p:cNvPr id="1091" name="Google Shape;1091;p95"/>
          <p:cNvSpPr txBox="1"/>
          <p:nvPr/>
        </p:nvSpPr>
        <p:spPr>
          <a:xfrm>
            <a:off x="324000" y="2236200"/>
            <a:ext cx="8441700" cy="21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(Components) waxaa matala calaamadaha wareegga (circuit symbols).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Khadadka toosan (horizontal) ama taagan (vertical) oo toos ah ayaa loo isticmaalaa fiilooyinka (wires).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Fiilooyinka (Wires) waxaa la sawiraa inta u dhaxaysa qaybaha (components) iyadoo aan lahayn bannaan (gaps).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Batariga (battery) (ama korontada (power supply)) inta badan waa kor ama bidix, laakiin waxaad ka bilaabi kartaa sawiridda wareegga (circuit) meel kasta.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96"/>
          <p:cNvSpPr txBox="1"/>
          <p:nvPr>
            <p:ph idx="1" type="body"/>
          </p:nvPr>
        </p:nvSpPr>
        <p:spPr>
          <a:xfrm>
            <a:off x="324000" y="759300"/>
            <a:ext cx="6427800" cy="4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Markaad sawiraysid jaantuska wareegga (circuit diagram), waxaad u baahan tahay: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97" name="Google Shape;1097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Sawiridda wareegga (circuit)</a:t>
            </a:r>
            <a:endParaRPr/>
          </a:p>
        </p:txBody>
      </p:sp>
      <p:pic>
        <p:nvPicPr>
          <p:cNvPr id="1098" name="Google Shape;109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779" y="2160000"/>
            <a:ext cx="999196" cy="7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96"/>
          <p:cNvPicPr preferRelativeResize="0"/>
          <p:nvPr/>
        </p:nvPicPr>
        <p:blipFill rotWithShape="1">
          <a:blip r:embed="rId4">
            <a:alphaModFix/>
          </a:blip>
          <a:srcRect b="29586" l="0" r="0" t="29344"/>
          <a:stretch/>
        </p:blipFill>
        <p:spPr>
          <a:xfrm>
            <a:off x="767550" y="3101625"/>
            <a:ext cx="7608899" cy="96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9126" y="1465813"/>
            <a:ext cx="1884325" cy="1888768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96"/>
          <p:cNvSpPr txBox="1"/>
          <p:nvPr>
            <p:ph idx="1" type="body"/>
          </p:nvPr>
        </p:nvSpPr>
        <p:spPr>
          <a:xfrm>
            <a:off x="1345675" y="1718963"/>
            <a:ext cx="1646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qalin fiiqan (sharp pencil)</a:t>
            </a:r>
            <a:endParaRPr sz="1800"/>
          </a:p>
        </p:txBody>
      </p:sp>
      <p:sp>
        <p:nvSpPr>
          <p:cNvPr id="1102" name="Google Shape;1102;p96"/>
          <p:cNvSpPr txBox="1"/>
          <p:nvPr>
            <p:ph idx="1" type="body"/>
          </p:nvPr>
        </p:nvSpPr>
        <p:spPr>
          <a:xfrm>
            <a:off x="6268925" y="2271600"/>
            <a:ext cx="10722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tako (rubber)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03" name="Google Shape;1103;p96"/>
          <p:cNvSpPr txBox="1"/>
          <p:nvPr>
            <p:ph idx="1" type="body"/>
          </p:nvPr>
        </p:nvSpPr>
        <p:spPr>
          <a:xfrm>
            <a:off x="4192500" y="4283100"/>
            <a:ext cx="759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masar (ruler)</a:t>
            </a:r>
            <a:endParaRPr sz="1800"/>
          </a:p>
        </p:txBody>
      </p:sp>
      <p:cxnSp>
        <p:nvCxnSpPr>
          <p:cNvPr id="1104" name="Google Shape;1104;p96"/>
          <p:cNvCxnSpPr/>
          <p:nvPr/>
        </p:nvCxnSpPr>
        <p:spPr>
          <a:xfrm>
            <a:off x="2992375" y="1857100"/>
            <a:ext cx="6504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5" name="Google Shape;1105;p96"/>
          <p:cNvCxnSpPr/>
          <p:nvPr/>
        </p:nvCxnSpPr>
        <p:spPr>
          <a:xfrm>
            <a:off x="5690225" y="2410200"/>
            <a:ext cx="5787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6" name="Google Shape;1106;p96"/>
          <p:cNvCxnSpPr>
            <a:stCxn id="1103" idx="0"/>
          </p:cNvCxnSpPr>
          <p:nvPr/>
        </p:nvCxnSpPr>
        <p:spPr>
          <a:xfrm rot="10800000">
            <a:off x="4572000" y="3756600"/>
            <a:ext cx="0" cy="526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1" name="Google Shape;1111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525" y="1366813"/>
            <a:ext cx="5772150" cy="33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7"/>
          <p:cNvSpPr txBox="1"/>
          <p:nvPr>
            <p:ph idx="1" type="body"/>
          </p:nvPr>
        </p:nvSpPr>
        <p:spPr>
          <a:xfrm>
            <a:off x="324000" y="753875"/>
            <a:ext cx="6828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Sawirka jaantuska (circuit diagram) saxda ah: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13" name="Google Shape;1113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Sawirka jaantuska (circuit)</a:t>
            </a:r>
            <a:endParaRPr/>
          </a:p>
        </p:txBody>
      </p:sp>
      <p:pic>
        <p:nvPicPr>
          <p:cNvPr id="1114" name="Google Shape;1114;p97"/>
          <p:cNvPicPr preferRelativeResize="0"/>
          <p:nvPr/>
        </p:nvPicPr>
        <p:blipFill rotWithShape="1">
          <a:blip r:embed="rId4">
            <a:alphaModFix/>
          </a:blip>
          <a:srcRect b="43538" l="0" r="-5641" t="-5761"/>
          <a:stretch/>
        </p:blipFill>
        <p:spPr>
          <a:xfrm>
            <a:off x="1663000" y="1432150"/>
            <a:ext cx="5832524" cy="18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97"/>
          <p:cNvPicPr preferRelativeResize="0"/>
          <p:nvPr/>
        </p:nvPicPr>
        <p:blipFill rotWithShape="1">
          <a:blip r:embed="rId4">
            <a:alphaModFix/>
          </a:blip>
          <a:srcRect b="6936" l="-133" r="44550" t="44108"/>
          <a:stretch/>
        </p:blipFill>
        <p:spPr>
          <a:xfrm>
            <a:off x="1686050" y="3069400"/>
            <a:ext cx="3075674" cy="14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97"/>
          <p:cNvPicPr preferRelativeResize="0"/>
          <p:nvPr/>
        </p:nvPicPr>
        <p:blipFill rotWithShape="1">
          <a:blip r:embed="rId4">
            <a:alphaModFix/>
          </a:blip>
          <a:srcRect b="4685" l="50685" r="-1857" t="44108"/>
          <a:stretch/>
        </p:blipFill>
        <p:spPr>
          <a:xfrm>
            <a:off x="4327000" y="2934700"/>
            <a:ext cx="2986925" cy="153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97"/>
          <p:cNvSpPr txBox="1"/>
          <p:nvPr>
            <p:ph idx="1" type="body"/>
          </p:nvPr>
        </p:nvSpPr>
        <p:spPr>
          <a:xfrm>
            <a:off x="3040196" y="1432150"/>
            <a:ext cx="2452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bilow batteriga (battery)</a:t>
            </a:r>
            <a:endParaRPr sz="1800"/>
          </a:p>
        </p:txBody>
      </p:sp>
      <p:sp>
        <p:nvSpPr>
          <p:cNvPr id="1118" name="Google Shape;1118;p97"/>
          <p:cNvSpPr txBox="1"/>
          <p:nvPr>
            <p:ph idx="1" type="body"/>
          </p:nvPr>
        </p:nvSpPr>
        <p:spPr>
          <a:xfrm>
            <a:off x="1108225" y="4320000"/>
            <a:ext cx="16845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laambadda (lamp)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19" name="Google Shape;1119;p97"/>
          <p:cNvSpPr txBox="1"/>
          <p:nvPr>
            <p:ph idx="1" type="body"/>
          </p:nvPr>
        </p:nvSpPr>
        <p:spPr>
          <a:xfrm>
            <a:off x="5923650" y="4320000"/>
            <a:ext cx="21471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 furaha (switch)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98"/>
          <p:cNvSpPr txBox="1"/>
          <p:nvPr>
            <p:ph idx="1" type="body"/>
          </p:nvPr>
        </p:nvSpPr>
        <p:spPr>
          <a:xfrm>
            <a:off x="324000" y="1620425"/>
            <a:ext cx="40203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Astaamaha (symbols) saxda ah ee jaantuska ayaa la isticmaalaa (laakiin uma baahna inay qumman yihiin).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300"/>
          </a:p>
        </p:txBody>
      </p:sp>
      <p:sp>
        <p:nvSpPr>
          <p:cNvPr id="1125" name="Google Shape;112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Sawirka jaantuska (circuit)</a:t>
            </a:r>
            <a:endParaRPr/>
          </a:p>
        </p:txBody>
      </p:sp>
      <p:pic>
        <p:nvPicPr>
          <p:cNvPr id="1126" name="Google Shape;112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0386" y="1440963"/>
            <a:ext cx="4506189" cy="264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7" name="Google Shape;1127;p98"/>
          <p:cNvSpPr txBox="1"/>
          <p:nvPr>
            <p:ph idx="1" type="body"/>
          </p:nvPr>
        </p:nvSpPr>
        <p:spPr>
          <a:xfrm>
            <a:off x="324000" y="3018125"/>
            <a:ext cx="40203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Xariiq toosan oo jiif ama taagan ayaa la sawiraa inta u dhaxaysa qaybaha, iyada oo aan lahayn meel bannaan.</a:t>
            </a:r>
            <a:r>
              <a:rPr lang="en-GB" sz="1100">
                <a:latin typeface="Lexend"/>
              </a:rPr>
              <a:t/>
            </a:r>
            <a:endParaRPr sz="2300"/>
          </a:p>
        </p:txBody>
      </p:sp>
      <p:grpSp>
        <p:nvGrpSpPr>
          <p:cNvPr id="1128" name="Google Shape;1128;p98"/>
          <p:cNvGrpSpPr/>
          <p:nvPr/>
        </p:nvGrpSpPr>
        <p:grpSpPr>
          <a:xfrm>
            <a:off x="5694000" y="1530800"/>
            <a:ext cx="2361550" cy="2467525"/>
            <a:chOff x="5694000" y="1530800"/>
            <a:chExt cx="2361550" cy="2467525"/>
          </a:xfrm>
        </p:grpSpPr>
        <p:sp>
          <p:nvSpPr>
            <p:cNvPr id="1129" name="Google Shape;1129;p98"/>
            <p:cNvSpPr/>
            <p:nvPr/>
          </p:nvSpPr>
          <p:spPr>
            <a:xfrm>
              <a:off x="6124625" y="1530800"/>
              <a:ext cx="1217700" cy="8190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0" name="Google Shape;1130;p98"/>
            <p:cNvSpPr/>
            <p:nvPr/>
          </p:nvSpPr>
          <p:spPr>
            <a:xfrm>
              <a:off x="5694000" y="3095625"/>
              <a:ext cx="1012200" cy="9027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1" name="Google Shape;1131;p98"/>
            <p:cNvSpPr/>
            <p:nvPr/>
          </p:nvSpPr>
          <p:spPr>
            <a:xfrm>
              <a:off x="7262950" y="3167775"/>
              <a:ext cx="792600" cy="7584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2" name="Google Shape;1132;p98"/>
          <p:cNvGrpSpPr/>
          <p:nvPr/>
        </p:nvGrpSpPr>
        <p:grpSpPr>
          <a:xfrm>
            <a:off x="5064225" y="1936975"/>
            <a:ext cx="3509550" cy="1604525"/>
            <a:chOff x="5064225" y="1936975"/>
            <a:chExt cx="3509550" cy="1604525"/>
          </a:xfrm>
        </p:grpSpPr>
        <p:sp>
          <p:nvSpPr>
            <p:cNvPr id="1133" name="Google Shape;1133;p98"/>
            <p:cNvSpPr/>
            <p:nvPr/>
          </p:nvSpPr>
          <p:spPr>
            <a:xfrm>
              <a:off x="5064225" y="1936975"/>
              <a:ext cx="1348850" cy="1598150"/>
            </a:xfrm>
            <a:custGeom>
              <a:rect b="b" l="l" r="r" t="t"/>
              <a:pathLst>
                <a:path extrusionOk="0" h="63926" w="53954">
                  <a:moveTo>
                    <a:pt x="53954" y="0"/>
                  </a:moveTo>
                  <a:lnTo>
                    <a:pt x="256" y="0"/>
                  </a:lnTo>
                  <a:lnTo>
                    <a:pt x="0" y="63670"/>
                  </a:lnTo>
                  <a:lnTo>
                    <a:pt x="31963" y="63926"/>
                  </a:lnTo>
                </a:path>
              </a:pathLst>
            </a:cu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134" name="Google Shape;1134;p98"/>
            <p:cNvSpPr/>
            <p:nvPr/>
          </p:nvSpPr>
          <p:spPr>
            <a:xfrm>
              <a:off x="7129050" y="1936975"/>
              <a:ext cx="1444725" cy="1604525"/>
            </a:xfrm>
            <a:custGeom>
              <a:rect b="b" l="l" r="r" t="t"/>
              <a:pathLst>
                <a:path extrusionOk="0" h="64181" w="57789">
                  <a:moveTo>
                    <a:pt x="0" y="0"/>
                  </a:moveTo>
                  <a:lnTo>
                    <a:pt x="57278" y="0"/>
                  </a:lnTo>
                  <a:lnTo>
                    <a:pt x="57789" y="63926"/>
                  </a:lnTo>
                  <a:lnTo>
                    <a:pt x="32474" y="64181"/>
                  </a:lnTo>
                </a:path>
              </a:pathLst>
            </a:cu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cxnSp>
          <p:nvCxnSpPr>
            <p:cNvPr id="1135" name="Google Shape;1135;p98"/>
            <p:cNvCxnSpPr/>
            <p:nvPr/>
          </p:nvCxnSpPr>
          <p:spPr>
            <a:xfrm>
              <a:off x="6585675" y="1936975"/>
              <a:ext cx="3771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6" name="Google Shape;1136;p98"/>
            <p:cNvCxnSpPr/>
            <p:nvPr/>
          </p:nvCxnSpPr>
          <p:spPr>
            <a:xfrm>
              <a:off x="6534550" y="3528675"/>
              <a:ext cx="849600" cy="24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99"/>
          <p:cNvSpPr txBox="1"/>
          <p:nvPr>
            <p:ph idx="1" type="body"/>
          </p:nvPr>
        </p:nvSpPr>
        <p:spPr>
          <a:xfrm>
            <a:off x="416450" y="810000"/>
            <a:ext cx="4779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Jaantuskan (circuit diagram) waa la aqbali karaa.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300"/>
          </a:p>
        </p:txBody>
      </p:sp>
      <p:sp>
        <p:nvSpPr>
          <p:cNvPr id="1142" name="Google Shape;1142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Sawirka jaantuska (circuit)</a:t>
            </a:r>
            <a:endParaRPr/>
          </a:p>
        </p:txBody>
      </p:sp>
      <p:pic>
        <p:nvPicPr>
          <p:cNvPr id="1143" name="Google Shape;114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600" y="1403050"/>
            <a:ext cx="3882800" cy="23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p99"/>
          <p:cNvSpPr txBox="1"/>
          <p:nvPr>
            <p:ph idx="1" type="body"/>
          </p:nvPr>
        </p:nvSpPr>
        <p:spPr>
          <a:xfrm>
            <a:off x="324000" y="38733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Astaamaha (symbols) looma sawirin si qumman, laakiin qaybaha ay matalaan waa cad yihiin oo waxay ku jiraan nidaamka saxda ah</a:t>
            </a:r>
            <a:endParaRPr sz="2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00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(circuit diagrams) hoose, kee baa si sax ah loo sawiray?</a:t>
            </a:r>
            <a:endParaRPr/>
          </a:p>
        </p:txBody>
      </p:sp>
      <p:sp>
        <p:nvSpPr>
          <p:cNvPr id="1150" name="Google Shape;1150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Sawirka jaantuska (circuit)</a:t>
            </a:r>
            <a:endParaRPr/>
          </a:p>
        </p:txBody>
      </p:sp>
      <p:pic>
        <p:nvPicPr>
          <p:cNvPr id="1151" name="Google Shape;1151;p10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-1700" r="1699" t="0"/>
          <a:stretch/>
        </p:blipFill>
        <p:spPr>
          <a:xfrm>
            <a:off x="495200" y="2111286"/>
            <a:ext cx="2288200" cy="1552865"/>
          </a:xfrm>
          <a:prstGeom prst="rect">
            <a:avLst/>
          </a:prstGeom>
        </p:spPr>
      </p:pic>
      <p:pic>
        <p:nvPicPr>
          <p:cNvPr id="1152" name="Google Shape;1152;p100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1399" r="1399" t="0"/>
          <a:stretch/>
        </p:blipFill>
        <p:spPr>
          <a:xfrm>
            <a:off x="3380100" y="2017265"/>
            <a:ext cx="2383800" cy="1613385"/>
          </a:xfrm>
          <a:prstGeom prst="rect">
            <a:avLst/>
          </a:prstGeom>
        </p:spPr>
      </p:pic>
      <p:pic>
        <p:nvPicPr>
          <p:cNvPr id="1153" name="Google Shape;1153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4308" y="41796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0423" y="2010375"/>
            <a:ext cx="2288200" cy="1627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101"/>
          <p:cNvSpPr txBox="1"/>
          <p:nvPr>
            <p:ph idx="1" type="body"/>
          </p:nvPr>
        </p:nvSpPr>
        <p:spPr>
          <a:xfrm>
            <a:off x="324000" y="4136275"/>
            <a:ext cx="8410800" cy="6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2) Sawir nooc sax ah oo jaantuska ah.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60" name="Google Shape;1160;p101"/>
          <p:cNvSpPr txBox="1"/>
          <p:nvPr>
            <p:ph idx="1" type="body"/>
          </p:nvPr>
        </p:nvSpPr>
        <p:spPr>
          <a:xfrm>
            <a:off x="324000" y="759300"/>
            <a:ext cx="846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Calaamadee khaladaadka jaantuska (circuit diagram) hoose: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61" name="Google Shape;1161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</a:rPr>
              <a:t>Sawirka jaantuska (circuit)</a:t>
            </a:r>
            <a:endParaRPr/>
          </a:p>
        </p:txBody>
      </p:sp>
      <p:pic>
        <p:nvPicPr>
          <p:cNvPr id="1162" name="Google Shape;116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0422" y="1315700"/>
            <a:ext cx="4603150" cy="251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</a:rPr>
              <a:t>Sawirka jaantuska (circuit)</a:t>
            </a:r>
            <a:endParaRPr/>
          </a:p>
        </p:txBody>
      </p:sp>
      <p:pic>
        <p:nvPicPr>
          <p:cNvPr id="1168" name="Google Shape;116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547" y="1848600"/>
            <a:ext cx="4603150" cy="251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102"/>
          <p:cNvSpPr/>
          <p:nvPr/>
        </p:nvSpPr>
        <p:spPr>
          <a:xfrm>
            <a:off x="5411050" y="2192550"/>
            <a:ext cx="565200" cy="5262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102"/>
          <p:cNvSpPr/>
          <p:nvPr/>
        </p:nvSpPr>
        <p:spPr>
          <a:xfrm>
            <a:off x="3754800" y="3611025"/>
            <a:ext cx="565200" cy="5262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102"/>
          <p:cNvSpPr/>
          <p:nvPr/>
        </p:nvSpPr>
        <p:spPr>
          <a:xfrm>
            <a:off x="2066600" y="2388600"/>
            <a:ext cx="565200" cy="5262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102"/>
          <p:cNvSpPr/>
          <p:nvPr/>
        </p:nvSpPr>
        <p:spPr>
          <a:xfrm>
            <a:off x="2016450" y="3611025"/>
            <a:ext cx="565200" cy="5262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102"/>
          <p:cNvSpPr txBox="1"/>
          <p:nvPr>
            <p:ph idx="1" type="body"/>
          </p:nvPr>
        </p:nvSpPr>
        <p:spPr>
          <a:xfrm>
            <a:off x="266350" y="810000"/>
            <a:ext cx="74685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Calaamadee khaladaadka jaantuska (circuit diagram) hoose:</a:t>
            </a:r>
            <a:endParaRPr/>
          </a:p>
        </p:txBody>
      </p:sp>
      <p:sp>
        <p:nvSpPr>
          <p:cNvPr id="1174" name="Google Shape;1174;p102"/>
          <p:cNvSpPr txBox="1"/>
          <p:nvPr>
            <p:ph idx="1" type="body"/>
          </p:nvPr>
        </p:nvSpPr>
        <p:spPr>
          <a:xfrm>
            <a:off x="6299050" y="1308600"/>
            <a:ext cx="2520900" cy="9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xariiq dhex mara furaha (switch)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5" name="Google Shape;1175;p102"/>
          <p:cNvSpPr txBox="1"/>
          <p:nvPr>
            <p:ph idx="1" type="body"/>
          </p:nvPr>
        </p:nvSpPr>
        <p:spPr>
          <a:xfrm>
            <a:off x="4378750" y="4488850"/>
            <a:ext cx="3356100" cy="4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astaanta (symbol) laambadda (lamp) oo qalad ah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6" name="Google Shape;1176;p102"/>
          <p:cNvSpPr txBox="1"/>
          <p:nvPr>
            <p:ph idx="1" type="body"/>
          </p:nvPr>
        </p:nvSpPr>
        <p:spPr>
          <a:xfrm>
            <a:off x="324000" y="2874600"/>
            <a:ext cx="1615800" cy="9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khadadka qalloocan, ma aha toosan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</a:rPr>
              <a:t/>
            </a:r>
            <a:endParaRPr sz="2100"/>
          </a:p>
        </p:txBody>
      </p:sp>
      <p:cxnSp>
        <p:nvCxnSpPr>
          <p:cNvPr id="1177" name="Google Shape;1177;p102"/>
          <p:cNvCxnSpPr/>
          <p:nvPr/>
        </p:nvCxnSpPr>
        <p:spPr>
          <a:xfrm flipH="1">
            <a:off x="5814550" y="2032275"/>
            <a:ext cx="484500" cy="380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8" name="Google Shape;1178;p102"/>
          <p:cNvCxnSpPr/>
          <p:nvPr/>
        </p:nvCxnSpPr>
        <p:spPr>
          <a:xfrm rot="10800000">
            <a:off x="4018900" y="3992025"/>
            <a:ext cx="308100" cy="61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9" name="Google Shape;1179;p102"/>
          <p:cNvCxnSpPr/>
          <p:nvPr/>
        </p:nvCxnSpPr>
        <p:spPr>
          <a:xfrm flipH="1" rot="10800000">
            <a:off x="1693925" y="2597250"/>
            <a:ext cx="568800" cy="413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0" name="Google Shape;1180;p102"/>
          <p:cNvCxnSpPr/>
          <p:nvPr/>
        </p:nvCxnSpPr>
        <p:spPr>
          <a:xfrm>
            <a:off x="1648200" y="3605025"/>
            <a:ext cx="579900" cy="214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03"/>
          <p:cNvSpPr txBox="1"/>
          <p:nvPr>
            <p:ph idx="1" type="body"/>
          </p:nvPr>
        </p:nvSpPr>
        <p:spPr>
          <a:xfrm>
            <a:off x="324000" y="788675"/>
            <a:ext cx="8374800" cy="5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Sawir nooc sax ah oo jaantuska ah.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86" name="Google Shape;1186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</a:rPr>
              <a:t>Sawiridda wareeg (circuit)</a:t>
            </a:r>
            <a:endParaRPr/>
          </a:p>
        </p:txBody>
      </p:sp>
      <p:pic>
        <p:nvPicPr>
          <p:cNvPr id="1187" name="Google Shape;118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1150" y="1314863"/>
            <a:ext cx="7000875" cy="347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Samaynta wareeg taxane ah (series circuit)</a:t>
            </a:r>
            <a:endParaRPr/>
          </a:p>
        </p:txBody>
      </p:sp>
      <p:pic>
        <p:nvPicPr>
          <p:cNvPr id="1193" name="Google Shape;1193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5525" y="1129125"/>
            <a:ext cx="2404475" cy="126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3456" y="2799300"/>
            <a:ext cx="2588620" cy="1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104"/>
          <p:cNvSpPr txBox="1"/>
          <p:nvPr>
            <p:ph idx="1" type="body"/>
          </p:nvPr>
        </p:nvSpPr>
        <p:spPr>
          <a:xfrm>
            <a:off x="347300" y="898550"/>
            <a:ext cx="6014400" cy="344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waxaa lagu muujiyaa jaantusyada wareegyada, kuwaas oo u adeegsada calaamadaha (symbols) qaybaha.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Xeerar fudud oo sawiridda jaantuska wareegga ah ayaa caawiya hubinta caddaynta.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 taxane ah (series circuit) wuxuu leeyahay hal wareeg oo dhammaystiran oo ka bilaabma dhammaadka batteriga ilaa kan kale.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la dhisayo wareegyada, raacista xeerarkan waxay ka hortagtaa qaladaadka.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