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C3366F-6BBF-4AEC-BD01-B87E98C36D89}">
  <a:tblStyle styleId="{69C3366F-6BBF-4AEC-BD01-B87E98C36D8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f38a866cf8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f38a866cf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f38a866cf8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f38a866cf8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f38a866cf8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f38a866cf8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f38a866cf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f38a866cf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f38a866cf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f38a866cf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f38a866cf8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f38a866cf8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f38a866cf8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2f38a866cf8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2f38a866cf8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2f38a866cf8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f38a866cf8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2f38a866cf8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f38a866cf8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2f38a866cf8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2f38a866cf8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2f38a866cf8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2f38a866cf8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2f38a866cf8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2f38a866cf8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2f38a866cf8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2f38a866cf8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2f38a866cf8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f38a866cf8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f38a866cf8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f38a866cf8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2f38a866cf8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2f38a866cf8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2f38a866cf8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2f38a866cf8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1" name="Google Shape;1071;g2f38a866cf8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2f38a866cf8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2f38a866cf8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2f38a866cf8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2f38a866cf8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2f38a866cf8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2f38a866cf8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2f38a866cf8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2f38a866cf8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2f38a866cf8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2f38a866cf8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2f38a866cf8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2f38a866cf8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f38a866cf8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f38a866cf8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2f38a866cf8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2f38a866cf8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f38a866cf8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f38a866cf8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2f38a866cf8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2f38a866cf8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2f38a866cf8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2f38a866cf8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2f38a866cf8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1" name="Google Shape;1181;g2f38a866cf8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2f38a866cf8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2f38a866cf8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2f38a866cf8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2f38a866cf8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2f38a866cf8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2f38a866cf8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2f38a866cf8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2f38a866cf8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2f38a866cf8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2f38a866cf8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2f38a866cf8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2f38a866cf8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2f38a866cf8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2f38a866cf8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4.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4.png"/><Relationship Id="rId5"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0.png"/><Relationship Id="rId5"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0.png"/><Relationship Id="rId5"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7.png"/><Relationship Id="rId5"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8.png"/><Relationship Id="rId4" Type="http://schemas.openxmlformats.org/officeDocument/2006/relationships/image" Target="../media/image80.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80.png"/><Relationship Id="rId4" Type="http://schemas.openxmlformats.org/officeDocument/2006/relationships/image" Target="../media/image34.png"/><Relationship Id="rId5" Type="http://schemas.openxmlformats.org/officeDocument/2006/relationships/image" Target="../media/image38.png"/><Relationship Id="rId6" Type="http://schemas.openxmlformats.org/officeDocument/2006/relationships/image" Target="../media/image48.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80.png"/><Relationship Id="rId4" Type="http://schemas.openxmlformats.org/officeDocument/2006/relationships/image" Target="../media/image47.png"/><Relationship Id="rId5" Type="http://schemas.openxmlformats.org/officeDocument/2006/relationships/image" Target="../media/image34.png"/><Relationship Id="rId6" Type="http://schemas.openxmlformats.org/officeDocument/2006/relationships/image" Target="../media/image38.png"/><Relationship Id="rId7" Type="http://schemas.openxmlformats.org/officeDocument/2006/relationships/image" Target="../media/image48.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52.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1.png"/><Relationship Id="rId4"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 Id="rId4" Type="http://schemas.openxmlformats.org/officeDocument/2006/relationships/image" Target="../media/image5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 Id="rId4" Type="http://schemas.openxmlformats.org/officeDocument/2006/relationships/image" Target="../media/image5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70.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7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70.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7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67.png"/><Relationship Id="rId4" Type="http://schemas.openxmlformats.org/officeDocument/2006/relationships/image" Target="../media/image73.png"/><Relationship Id="rId5" Type="http://schemas.openxmlformats.org/officeDocument/2006/relationships/image" Target="../media/image72.png"/><Relationship Id="rId6" Type="http://schemas.openxmlformats.org/officeDocument/2006/relationships/image" Target="../media/image4.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5.png"/><Relationship Id="rId4" Type="http://schemas.openxmlformats.org/officeDocument/2006/relationships/image" Target="../media/image7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8.xml"/><Relationship Id="rId3" Type="http://schemas.openxmlformats.org/officeDocument/2006/relationships/image" Target="../media/image62.png"/><Relationship Id="rId4" Type="http://schemas.openxmlformats.org/officeDocument/2006/relationships/image" Target="../media/image7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72.png"/><Relationship Id="rId4" Type="http://schemas.openxmlformats.org/officeDocument/2006/relationships/image" Target="../media/image67.png"/><Relationship Id="rId5" Type="http://schemas.openxmlformats.org/officeDocument/2006/relationships/image" Target="../media/image9.png"/><Relationship Id="rId6" Type="http://schemas.openxmlformats.org/officeDocument/2006/relationships/image" Target="../media/image4.png"/><Relationship Id="rId7"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2.png"/><Relationship Id="rId4" Type="http://schemas.openxmlformats.org/officeDocument/2006/relationships/image" Target="../media/image67.png"/><Relationship Id="rId5" Type="http://schemas.openxmlformats.org/officeDocument/2006/relationships/image" Target="../media/image9.png"/><Relationship Id="rId6" Type="http://schemas.openxmlformats.org/officeDocument/2006/relationships/image" Target="../media/image4.png"/><Relationship Id="rId7"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1.xml"/><Relationship Id="rId3" Type="http://schemas.openxmlformats.org/officeDocument/2006/relationships/image" Target="../media/image62.png"/><Relationship Id="rId4" Type="http://schemas.openxmlformats.org/officeDocument/2006/relationships/image" Target="../media/image7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 Id="rId3" Type="http://schemas.openxmlformats.org/officeDocument/2006/relationships/image" Target="../media/image62.png"/><Relationship Id="rId4" Type="http://schemas.openxmlformats.org/officeDocument/2006/relationships/image" Target="../media/image74.png"/><Relationship Id="rId5" Type="http://schemas.openxmlformats.org/officeDocument/2006/relationships/image" Target="../media/image7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image" Target="../media/image62.png"/><Relationship Id="rId4" Type="http://schemas.openxmlformats.org/officeDocument/2006/relationships/image" Target="../media/image7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6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3.xml"/><Relationship Id="rId3" Type="http://schemas.openxmlformats.org/officeDocument/2006/relationships/image" Target="../media/image7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4.xml"/><Relationship Id="rId3" Type="http://schemas.openxmlformats.org/officeDocument/2006/relationships/image" Target="../media/image7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5.xml"/><Relationship Id="rId3" Type="http://schemas.openxmlformats.org/officeDocument/2006/relationships/image" Target="../media/image7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Ka dhigista magaalooyinka cagaaran</a:t>
            </a:r>
            <a:endParaRPr/>
          </a:p>
        </p:txBody>
      </p:sp>
      <p:sp>
        <p:nvSpPr>
          <p:cNvPr id="837" name="Google Shape;837;p7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Xisaabta iyo deegaanka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1" name="Shape 841"/>
        <p:cNvGrpSpPr/>
        <p:nvPr/>
      </p:nvGrpSpPr>
      <p:grpSpPr>
        <a:xfrm>
          <a:off x="0" y="0"/>
          <a:ext cx="0" cy="0"/>
          <a:chOff x="0" y="0"/>
          <a:chExt cx="0" cy="0"/>
        </a:xfrm>
      </p:grpSpPr>
      <p:sp>
        <p:nvSpPr>
          <p:cNvPr id="842" name="Google Shape;842;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fahmi karaa habab kala duwan oo lagu horumarinayo deegaannada maxalliga ah.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76"/>
          <p:cNvSpPr txBox="1"/>
          <p:nvPr/>
        </p:nvSpPr>
        <p:spPr>
          <a:xfrm>
            <a:off x="324000" y="778110"/>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Saadaal (forecast) waa sii sheegista dhacdo mustaqbalka ah (oo ku salaysan xog).</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Kordhin (extrapolation) waa habka lagu qiyaaso qiimayaal aan la garanayn oo ka baxsan xogta jirta.</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Cimilada (climate) waa celceliska qaabka hawada ee aagga muddo dheer.</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b="1" lang="en-GB" sz="1400">
                <a:solidFill>
                  <a:schemeClr val="dk1"/>
                </a:solidFill>
                <a:latin typeface="Lexend"/>
                <a:ea typeface="Lexend"/>
                <a:cs typeface="Lexend"/>
                <a:sym typeface="Lexend"/>
              </a:rPr>
              <a:t>Magaalo (urban) waa eray lagu qeexo magaalo ama degmo, ama sifooyinka magaalooyinka.</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Xisaabta ka dambeysa cagaaraynta magaalooyinka</a:t>
            </a:r>
            <a:endParaRPr/>
          </a:p>
        </p:txBody>
      </p:sp>
      <p:sp>
        <p:nvSpPr>
          <p:cNvPr id="858" name="Google Shape;858;p7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Muhiimadda cagaaraynta magaalooyinka</a:t>
            </a:r>
            <a:endParaRPr/>
          </a:p>
        </p:txBody>
      </p:sp>
      <p:sp>
        <p:nvSpPr>
          <p:cNvPr id="859" name="Google Shape;859;p7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Ka dhigista magaalooyinka cagaaran</a:t>
            </a:r>
            <a:endParaRPr/>
          </a:p>
        </p:txBody>
      </p:sp>
      <p:pic>
        <p:nvPicPr>
          <p:cNvPr id="860" name="Google Shape;860;p77"/>
          <p:cNvPicPr preferRelativeResize="0"/>
          <p:nvPr/>
        </p:nvPicPr>
        <p:blipFill>
          <a:blip r:embed="rId3">
            <a:alphaModFix/>
          </a:blip>
          <a:stretch>
            <a:fillRect/>
          </a:stretch>
        </p:blipFill>
        <p:spPr>
          <a:xfrm>
            <a:off x="408127" y="205944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Muhiimadda cagaaraynta magaalooyinka</a:t>
            </a:r>
            <a:endParaRPr/>
          </a:p>
        </p:txBody>
      </p:sp>
      <p:grpSp>
        <p:nvGrpSpPr>
          <p:cNvPr id="866" name="Google Shape;866;p78"/>
          <p:cNvGrpSpPr/>
          <p:nvPr/>
        </p:nvGrpSpPr>
        <p:grpSpPr>
          <a:xfrm>
            <a:off x="4911670" y="974521"/>
            <a:ext cx="3908326" cy="1791480"/>
            <a:chOff x="4601220" y="3033991"/>
            <a:chExt cx="3908326" cy="1791480"/>
          </a:xfrm>
        </p:grpSpPr>
        <p:grpSp>
          <p:nvGrpSpPr>
            <p:cNvPr id="867" name="Google Shape;867;p78"/>
            <p:cNvGrpSpPr/>
            <p:nvPr/>
          </p:nvGrpSpPr>
          <p:grpSpPr>
            <a:xfrm>
              <a:off x="4601220" y="3033991"/>
              <a:ext cx="3333228" cy="1355128"/>
              <a:chOff x="4218747" y="3312572"/>
              <a:chExt cx="3333228" cy="1355128"/>
            </a:xfrm>
          </p:grpSpPr>
          <p:pic>
            <p:nvPicPr>
              <p:cNvPr id="868" name="Google Shape;868;p78"/>
              <p:cNvPicPr preferRelativeResize="0"/>
              <p:nvPr/>
            </p:nvPicPr>
            <p:blipFill rotWithShape="1">
              <a:blip r:embed="rId3">
                <a:alphaModFix/>
              </a:blip>
              <a:srcRect b="66617" l="41741" r="0" t="13016"/>
              <a:stretch/>
            </p:blipFill>
            <p:spPr>
              <a:xfrm flipH="1">
                <a:off x="4223028" y="3312572"/>
                <a:ext cx="3324774" cy="553300"/>
              </a:xfrm>
              <a:prstGeom prst="rect">
                <a:avLst/>
              </a:prstGeom>
              <a:noFill/>
              <a:ln>
                <a:noFill/>
              </a:ln>
            </p:spPr>
          </p:pic>
          <p:pic>
            <p:nvPicPr>
              <p:cNvPr id="869" name="Google Shape;869;p78"/>
              <p:cNvPicPr preferRelativeResize="0"/>
              <p:nvPr/>
            </p:nvPicPr>
            <p:blipFill rotWithShape="1">
              <a:blip r:embed="rId3">
                <a:alphaModFix/>
              </a:blip>
              <a:srcRect b="4762" l="41741" r="0" t="62189"/>
              <a:stretch/>
            </p:blipFill>
            <p:spPr>
              <a:xfrm flipH="1">
                <a:off x="4218747" y="3767599"/>
                <a:ext cx="3333228" cy="900100"/>
              </a:xfrm>
              <a:prstGeom prst="rect">
                <a:avLst/>
              </a:prstGeom>
              <a:noFill/>
              <a:ln>
                <a:noFill/>
              </a:ln>
            </p:spPr>
          </p:pic>
        </p:grpSp>
        <p:grpSp>
          <p:nvGrpSpPr>
            <p:cNvPr id="870" name="Google Shape;870;p78"/>
            <p:cNvGrpSpPr/>
            <p:nvPr/>
          </p:nvGrpSpPr>
          <p:grpSpPr>
            <a:xfrm>
              <a:off x="7627246" y="3872031"/>
              <a:ext cx="882300" cy="953440"/>
              <a:chOff x="3745825" y="4553421"/>
              <a:chExt cx="882300" cy="953440"/>
            </a:xfrm>
          </p:grpSpPr>
          <p:pic>
            <p:nvPicPr>
              <p:cNvPr id="871" name="Google Shape;871;p78"/>
              <p:cNvPicPr preferRelativeResize="0"/>
              <p:nvPr/>
            </p:nvPicPr>
            <p:blipFill>
              <a:blip r:embed="rId8">
                <a:alphaModFix/>
              </a:blip>
              <a:stretch>
                <a:fillRect/>
              </a:stretch>
            </p:blipFill>
            <p:spPr>
              <a:xfrm>
                <a:off x="3940144" y="4553421"/>
                <a:ext cx="493661" cy="636575"/>
              </a:xfrm>
              <a:prstGeom prst="rect">
                <a:avLst/>
              </a:prstGeom>
              <a:noFill/>
              <a:ln>
                <a:noFill/>
              </a:ln>
            </p:spPr>
          </p:pic>
          <p:sp>
            <p:nvSpPr>
              <p:cNvPr id="872" name="Google Shape;872;p78"/>
              <p:cNvSpPr txBox="1"/>
              <p:nvPr/>
            </p:nvSpPr>
            <p:spPr>
              <a:xfrm>
                <a:off x="3745825" y="5229660"/>
                <a:ext cx="8823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1000"/>
                  </a:spcAft>
                  <a:buNone/>
                </a:pPr>
                <a:r>
                  <a:rPr lang="en-GB" sz="1800">
                    <a:solidFill>
                      <a:srgbClr val="000000"/>
                    </a:solidFill>
                    <a:latin typeface="Lexend"/>
                    <a:ea typeface="Lexend"/>
                    <a:cs typeface="Lexend"/>
                    <a:sym typeface="Lexend"/>
                  </a:rPr>
                  <a:t>Cali</a:t>
                </a:r>
                <a:endParaRPr sz="1800">
                  <a:latin typeface="Lexend"/>
                  <a:ea typeface="Lexend"/>
                  <a:cs typeface="Lexend"/>
                  <a:sym typeface="Lexend"/>
                </a:endParaRPr>
              </a:p>
            </p:txBody>
          </p:sp>
        </p:grpSp>
        <p:sp>
          <p:nvSpPr>
            <p:cNvPr id="873" name="Google Shape;873;p78"/>
            <p:cNvSpPr txBox="1"/>
            <p:nvPr/>
          </p:nvSpPr>
          <p:spPr>
            <a:xfrm>
              <a:off x="4659492" y="3170779"/>
              <a:ext cx="3112800" cy="46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1000"/>
                </a:spcAft>
                <a:buNone/>
              </a:pPr>
              <a:r>
                <a:rPr lang="en-GB" sz="1500">
                  <a:latin typeface="Lexend"/>
                  <a:ea typeface="Lexend"/>
                  <a:cs typeface="Lexend"/>
                  <a:sym typeface="Lexend"/>
                </a:rPr>
                <a:t>Hagaag... Laakiin maxay ka dhigan tahay in meel laga dhigo 'cagaaran'?</a:t>
              </a:r>
              <a:endParaRPr sz="1700">
                <a:latin typeface="Lexend"/>
                <a:ea typeface="Lexend"/>
                <a:cs typeface="Lexend"/>
                <a:sym typeface="Lexend"/>
              </a:endParaRPr>
            </a:p>
          </p:txBody>
        </p:sp>
      </p:grpSp>
      <p:pic>
        <p:nvPicPr>
          <p:cNvPr id="874" name="Google Shape;874;p78"/>
          <p:cNvPicPr preferRelativeResize="0"/>
          <p:nvPr/>
        </p:nvPicPr>
        <p:blipFill>
          <a:blip r:embed="rId9">
            <a:alphaModFix/>
          </a:blip>
          <a:stretch>
            <a:fillRect/>
          </a:stretch>
        </p:blipFill>
        <p:spPr>
          <a:xfrm>
            <a:off x="669453" y="2005650"/>
            <a:ext cx="490594" cy="613500"/>
          </a:xfrm>
          <a:prstGeom prst="rect">
            <a:avLst/>
          </a:prstGeom>
          <a:noFill/>
          <a:ln>
            <a:noFill/>
          </a:ln>
        </p:spPr>
      </p:pic>
      <p:sp>
        <p:nvSpPr>
          <p:cNvPr id="875" name="Google Shape;875;p78"/>
          <p:cNvSpPr txBox="1"/>
          <p:nvPr/>
        </p:nvSpPr>
        <p:spPr>
          <a:xfrm>
            <a:off x="473596" y="2619146"/>
            <a:ext cx="8823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1000"/>
              </a:spcAft>
              <a:buNone/>
            </a:pPr>
            <a:r>
              <a:rPr lang="en-GB" sz="1800">
                <a:latin typeface="Lexend"/>
                <a:ea typeface="Lexend"/>
                <a:cs typeface="Lexend"/>
                <a:sym typeface="Lexend"/>
              </a:rPr>
              <a:t>Nuur</a:t>
            </a:r>
            <a:endParaRPr sz="1800">
              <a:latin typeface="Lexend"/>
              <a:ea typeface="Lexend"/>
              <a:cs typeface="Lexend"/>
              <a:sym typeface="Lexend"/>
            </a:endParaRPr>
          </a:p>
        </p:txBody>
      </p:sp>
      <p:grpSp>
        <p:nvGrpSpPr>
          <p:cNvPr id="876" name="Google Shape;876;p78"/>
          <p:cNvGrpSpPr/>
          <p:nvPr/>
        </p:nvGrpSpPr>
        <p:grpSpPr>
          <a:xfrm flipH="1">
            <a:off x="794345" y="876266"/>
            <a:ext cx="3333228" cy="1355128"/>
            <a:chOff x="4601220" y="3033991"/>
            <a:chExt cx="3333228" cy="1355128"/>
          </a:xfrm>
        </p:grpSpPr>
        <p:grpSp>
          <p:nvGrpSpPr>
            <p:cNvPr id="877" name="Google Shape;877;p78"/>
            <p:cNvGrpSpPr/>
            <p:nvPr/>
          </p:nvGrpSpPr>
          <p:grpSpPr>
            <a:xfrm>
              <a:off x="4601220" y="3033991"/>
              <a:ext cx="3333228" cy="1355128"/>
              <a:chOff x="4218747" y="3312572"/>
              <a:chExt cx="3333228" cy="1355128"/>
            </a:xfrm>
          </p:grpSpPr>
          <p:pic>
            <p:nvPicPr>
              <p:cNvPr id="878" name="Google Shape;878;p78"/>
              <p:cNvPicPr preferRelativeResize="0"/>
              <p:nvPr/>
            </p:nvPicPr>
            <p:blipFill rotWithShape="1">
              <a:blip r:embed="rId3">
                <a:alphaModFix/>
              </a:blip>
              <a:srcRect b="66617" l="41741" r="0" t="13016"/>
              <a:stretch/>
            </p:blipFill>
            <p:spPr>
              <a:xfrm flipH="1">
                <a:off x="4223028" y="3312572"/>
                <a:ext cx="3324774" cy="553300"/>
              </a:xfrm>
              <a:prstGeom prst="rect">
                <a:avLst/>
              </a:prstGeom>
              <a:noFill/>
              <a:ln>
                <a:noFill/>
              </a:ln>
            </p:spPr>
          </p:pic>
          <p:pic>
            <p:nvPicPr>
              <p:cNvPr id="879" name="Google Shape;879;p78"/>
              <p:cNvPicPr preferRelativeResize="0"/>
              <p:nvPr/>
            </p:nvPicPr>
            <p:blipFill rotWithShape="1">
              <a:blip r:embed="rId3">
                <a:alphaModFix/>
              </a:blip>
              <a:srcRect b="4762" l="41741" r="0" t="62189"/>
              <a:stretch/>
            </p:blipFill>
            <p:spPr>
              <a:xfrm flipH="1">
                <a:off x="4218747" y="3767599"/>
                <a:ext cx="3333228" cy="900100"/>
              </a:xfrm>
              <a:prstGeom prst="rect">
                <a:avLst/>
              </a:prstGeom>
              <a:noFill/>
              <a:ln>
                <a:noFill/>
              </a:ln>
            </p:spPr>
          </p:pic>
        </p:grpSp>
        <p:sp>
          <p:nvSpPr>
            <p:cNvPr id="880" name="Google Shape;880;p78"/>
            <p:cNvSpPr txBox="1"/>
            <p:nvPr/>
          </p:nvSpPr>
          <p:spPr>
            <a:xfrm>
              <a:off x="4659493" y="3170775"/>
              <a:ext cx="3078600" cy="46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1000"/>
                </a:spcAft>
                <a:buNone/>
              </a:pPr>
              <a:r>
                <a:rPr lang="en-GB" sz="1500">
                  <a:latin typeface="Lexend"/>
                  <a:ea typeface="Lexend"/>
                  <a:cs typeface="Lexend"/>
                  <a:sym typeface="Lexend"/>
                </a:rPr>
                <a:t>Waxaa la sheegay in ka dhigista magaalooyinka iyo degmooyinka cagaaran ay aad muhiim u tahay!</a:t>
              </a:r>
              <a:endParaRPr sz="17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79"/>
          <p:cNvSpPr txBox="1"/>
          <p:nvPr/>
        </p:nvSpPr>
        <p:spPr>
          <a:xfrm>
            <a:off x="324000" y="1560600"/>
            <a:ext cx="3418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Caadi ahaan, deegaanka magaalo (urban) wuxuu leeyahay:</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86" name="Google Shape;886;p79"/>
          <p:cNvSpPr txBox="1"/>
          <p:nvPr/>
        </p:nvSpPr>
        <p:spPr>
          <a:xfrm>
            <a:off x="324000" y="3865875"/>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400">
                <a:solidFill>
                  <a:schemeClr val="accent4"/>
                </a:solidFill>
                <a:latin typeface="Lexend"/>
                <a:ea typeface="Lexend"/>
                <a:cs typeface="Lexend"/>
                <a:sym typeface="Lexend"/>
              </a:rPr>
              <a:t>Cagaaraynta magaalooyinka (urban greening) waxay ujeedkeedu yahay in lagu daro meelo cagaaran (sida jardiinooyinka iyo geedaha) deegaanka magaalo, iyo kor u qaadista sii jirista (sustainability) dadkeeda, kaabayaasheeda, iyo gaadiidkeeda.</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87" name="Google Shape;887;p79"/>
          <p:cNvSpPr txBox="1"/>
          <p:nvPr/>
        </p:nvSpPr>
        <p:spPr>
          <a:xfrm>
            <a:off x="324000" y="8100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 jira waxyaabo badan oo ka mid ah ka dhigista magaalooyinka iyo degmooyinka 'cagaaran' (oo sidoo kale loo yaqaan cagaaraynta magaalooyinka (urban greening)).</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88" name="Google Shape;888;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Muhiimadda cagaaraynta magaalooyinka</a:t>
            </a:r>
            <a:endParaRPr/>
          </a:p>
        </p:txBody>
      </p:sp>
      <p:sp>
        <p:nvSpPr>
          <p:cNvPr id="889" name="Google Shape;889;p79"/>
          <p:cNvSpPr txBox="1"/>
          <p:nvPr/>
        </p:nvSpPr>
        <p:spPr>
          <a:xfrm>
            <a:off x="324000" y="2104874"/>
            <a:ext cx="3418800" cy="13854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SzPts val="1800"/>
              <a:buFont typeface="Lexend"/>
              <a:buChar char="●"/>
            </a:pPr>
            <a:r>
              <a:rPr lang="en-GB" sz="1400">
                <a:latin typeface="Lexend"/>
                <a:ea typeface="Lexend"/>
                <a:cs typeface="Lexend"/>
                <a:sym typeface="Lexend"/>
              </a:rPr>
              <a:t>cufnaan sare oo dhismayaasha ah</a:t>
            </a:r>
            <a:r>
              <a:rPr lang="en-GB" sz="1400">
                <a:latin typeface="Lexend"/>
                <a:ea typeface="Lexend"/>
                <a:cs typeface="Lexend"/>
                <a:sym typeface="Lexend"/>
              </a:rPr>
              <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400">
                <a:latin typeface="Lexend"/>
                <a:ea typeface="Lexend"/>
                <a:cs typeface="Lexend"/>
                <a:sym typeface="Lexend"/>
              </a:rPr>
              <a:t>wadooyin badan (iyo gaadiidka la socda)</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400">
                <a:latin typeface="Lexend"/>
                <a:ea typeface="Lexend"/>
                <a:cs typeface="Lexend"/>
                <a:sym typeface="Lexend"/>
              </a:rPr>
              <a:t>qiiqa kaarboon ee baabuurta iyo warshadaha</a:t>
            </a:r>
            <a:endParaRPr sz="1800">
              <a:latin typeface="Lexend"/>
              <a:ea typeface="Lexend"/>
              <a:cs typeface="Lexend"/>
              <a:sym typeface="Lexend"/>
            </a:endParaRPr>
          </a:p>
        </p:txBody>
      </p:sp>
      <p:cxnSp>
        <p:nvCxnSpPr>
          <p:cNvPr id="890" name="Google Shape;890;p79"/>
          <p:cNvCxnSpPr/>
          <p:nvPr/>
        </p:nvCxnSpPr>
        <p:spPr>
          <a:xfrm>
            <a:off x="6040054" y="2614988"/>
            <a:ext cx="638700" cy="0"/>
          </a:xfrm>
          <a:prstGeom prst="straightConnector1">
            <a:avLst/>
          </a:prstGeom>
          <a:noFill/>
          <a:ln cap="flat" cmpd="sng" w="28575">
            <a:solidFill>
              <a:schemeClr val="dk1"/>
            </a:solidFill>
            <a:prstDash val="solid"/>
            <a:round/>
            <a:headEnd len="med" w="med" type="none"/>
            <a:tailEnd len="med" w="med" type="triangle"/>
          </a:ln>
        </p:spPr>
      </p:cxnSp>
      <p:pic>
        <p:nvPicPr>
          <p:cNvPr id="891" name="Google Shape;891;p79"/>
          <p:cNvPicPr preferRelativeResize="0"/>
          <p:nvPr/>
        </p:nvPicPr>
        <p:blipFill rotWithShape="1">
          <a:blip r:embed="rId3">
            <a:alphaModFix/>
          </a:blip>
          <a:srcRect b="38654" l="0" r="0" t="0"/>
          <a:stretch/>
        </p:blipFill>
        <p:spPr>
          <a:xfrm>
            <a:off x="3751401" y="1364097"/>
            <a:ext cx="2203950" cy="2028027"/>
          </a:xfrm>
          <a:prstGeom prst="rect">
            <a:avLst/>
          </a:prstGeom>
          <a:noFill/>
          <a:ln cap="flat" cmpd="sng" w="28575">
            <a:solidFill>
              <a:schemeClr val="dk1"/>
            </a:solidFill>
            <a:prstDash val="solid"/>
            <a:round/>
            <a:headEnd len="sm" w="sm" type="none"/>
            <a:tailEnd len="sm" w="sm" type="none"/>
          </a:ln>
        </p:spPr>
      </p:pic>
      <p:pic>
        <p:nvPicPr>
          <p:cNvPr id="892" name="Google Shape;892;p79"/>
          <p:cNvPicPr preferRelativeResize="0"/>
          <p:nvPr/>
        </p:nvPicPr>
        <p:blipFill rotWithShape="1">
          <a:blip r:embed="rId4">
            <a:alphaModFix/>
          </a:blip>
          <a:srcRect b="32226" l="0" r="0" t="0"/>
          <a:stretch/>
        </p:blipFill>
        <p:spPr>
          <a:xfrm>
            <a:off x="6754950" y="1364100"/>
            <a:ext cx="2091400" cy="2028027"/>
          </a:xfrm>
          <a:prstGeom prst="rect">
            <a:avLst/>
          </a:prstGeom>
          <a:noFill/>
          <a:ln cap="flat" cmpd="sng" w="28575">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80"/>
          <p:cNvSpPr txBox="1"/>
          <p:nvPr/>
        </p:nvSpPr>
        <p:spPr>
          <a:xfrm>
            <a:off x="324000" y="81000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Kee ka mid ah kuwan ayaa ah xeeladaha cagaaraynta magaalooyinka?</a:t>
            </a:r>
            <a:r>
              <a:rPr b="1" lang="en-GB" sz="1800">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98" name="Google Shape;898;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Muhiimadda cagaaraynta magaalooyinka</a:t>
            </a:r>
            <a:endParaRPr/>
          </a:p>
        </p:txBody>
      </p:sp>
      <p:sp>
        <p:nvSpPr>
          <p:cNvPr id="899" name="Google Shape;899;p80"/>
          <p:cNvSpPr txBox="1"/>
          <p:nvPr/>
        </p:nvSpPr>
        <p:spPr>
          <a:xfrm>
            <a:off x="1103825" y="18593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Ku darista dhismayaal badan miyiga (kaas oo cagaar ah)</a:t>
            </a:r>
            <a:endParaRPr sz="1800">
              <a:latin typeface="Lexend"/>
              <a:ea typeface="Lexend"/>
              <a:cs typeface="Lexend"/>
              <a:sym typeface="Lexend"/>
            </a:endParaRPr>
          </a:p>
        </p:txBody>
      </p:sp>
      <p:grpSp>
        <p:nvGrpSpPr>
          <p:cNvPr id="900" name="Google Shape;900;p80"/>
          <p:cNvGrpSpPr/>
          <p:nvPr/>
        </p:nvGrpSpPr>
        <p:grpSpPr>
          <a:xfrm>
            <a:off x="734901" y="1359821"/>
            <a:ext cx="305364" cy="305364"/>
            <a:chOff x="1020916" y="1442088"/>
            <a:chExt cx="457200" cy="457200"/>
          </a:xfrm>
        </p:grpSpPr>
        <p:pic>
          <p:nvPicPr>
            <p:cNvPr id="901" name="Google Shape;901;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02" name="Google Shape;902;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903" name="Google Shape;903;p80"/>
          <p:cNvSpPr txBox="1"/>
          <p:nvPr/>
        </p:nvSpPr>
        <p:spPr>
          <a:xfrm>
            <a:off x="1103825" y="1373902"/>
            <a:ext cx="7563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Adding parks to cities</a:t>
            </a:r>
            <a:endParaRPr sz="1800">
              <a:latin typeface="Lexend"/>
              <a:ea typeface="Lexend"/>
              <a:cs typeface="Lexend"/>
              <a:sym typeface="Lexend"/>
            </a:endParaRPr>
          </a:p>
        </p:txBody>
      </p:sp>
      <p:grpSp>
        <p:nvGrpSpPr>
          <p:cNvPr id="904" name="Google Shape;904;p80"/>
          <p:cNvGrpSpPr/>
          <p:nvPr/>
        </p:nvGrpSpPr>
        <p:grpSpPr>
          <a:xfrm>
            <a:off x="734901" y="1845221"/>
            <a:ext cx="305364" cy="305364"/>
            <a:chOff x="1020916" y="1442088"/>
            <a:chExt cx="457200" cy="457200"/>
          </a:xfrm>
        </p:grpSpPr>
        <p:pic>
          <p:nvPicPr>
            <p:cNvPr id="905" name="Google Shape;905;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06" name="Google Shape;906;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907" name="Google Shape;907;p80"/>
          <p:cNvPicPr preferRelativeResize="0"/>
          <p:nvPr/>
        </p:nvPicPr>
        <p:blipFill>
          <a:blip r:embed="rId4">
            <a:alphaModFix/>
          </a:blip>
          <a:stretch>
            <a:fillRect/>
          </a:stretch>
        </p:blipFill>
        <p:spPr>
          <a:xfrm>
            <a:off x="352662" y="1333301"/>
            <a:ext cx="338700" cy="358436"/>
          </a:xfrm>
          <a:prstGeom prst="rect">
            <a:avLst/>
          </a:prstGeom>
          <a:noFill/>
          <a:ln>
            <a:noFill/>
          </a:ln>
        </p:spPr>
      </p:pic>
      <p:sp>
        <p:nvSpPr>
          <p:cNvPr id="908" name="Google Shape;908;p80"/>
          <p:cNvSpPr txBox="1"/>
          <p:nvPr/>
        </p:nvSpPr>
        <p:spPr>
          <a:xfrm>
            <a:off x="1103825" y="23447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Adding trees to streets in the city</a:t>
            </a:r>
            <a:endParaRPr sz="1800">
              <a:latin typeface="Lexend"/>
              <a:ea typeface="Lexend"/>
              <a:cs typeface="Lexend"/>
              <a:sym typeface="Lexend"/>
            </a:endParaRPr>
          </a:p>
        </p:txBody>
      </p:sp>
      <p:grpSp>
        <p:nvGrpSpPr>
          <p:cNvPr id="909" name="Google Shape;909;p80"/>
          <p:cNvGrpSpPr/>
          <p:nvPr/>
        </p:nvGrpSpPr>
        <p:grpSpPr>
          <a:xfrm>
            <a:off x="734901" y="2330621"/>
            <a:ext cx="305364" cy="305364"/>
            <a:chOff x="1020916" y="1442088"/>
            <a:chExt cx="457200" cy="457200"/>
          </a:xfrm>
        </p:grpSpPr>
        <p:pic>
          <p:nvPicPr>
            <p:cNvPr id="910" name="Google Shape;910;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11" name="Google Shape;911;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12" name="Google Shape;912;p80"/>
          <p:cNvSpPr txBox="1"/>
          <p:nvPr/>
        </p:nvSpPr>
        <p:spPr>
          <a:xfrm>
            <a:off x="1103825" y="28301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Promoting sustainable and public transport options in a city</a:t>
            </a:r>
            <a:endParaRPr sz="1800">
              <a:latin typeface="Lexend"/>
              <a:ea typeface="Lexend"/>
              <a:cs typeface="Lexend"/>
              <a:sym typeface="Lexend"/>
            </a:endParaRPr>
          </a:p>
        </p:txBody>
      </p:sp>
      <p:pic>
        <p:nvPicPr>
          <p:cNvPr id="913" name="Google Shape;913;p80"/>
          <p:cNvPicPr preferRelativeResize="0"/>
          <p:nvPr/>
        </p:nvPicPr>
        <p:blipFill>
          <a:blip r:embed="rId4">
            <a:alphaModFix/>
          </a:blip>
          <a:stretch>
            <a:fillRect/>
          </a:stretch>
        </p:blipFill>
        <p:spPr>
          <a:xfrm>
            <a:off x="352662" y="2304101"/>
            <a:ext cx="338700" cy="358436"/>
          </a:xfrm>
          <a:prstGeom prst="rect">
            <a:avLst/>
          </a:prstGeom>
          <a:noFill/>
          <a:ln>
            <a:noFill/>
          </a:ln>
        </p:spPr>
      </p:pic>
      <p:grpSp>
        <p:nvGrpSpPr>
          <p:cNvPr id="914" name="Google Shape;914;p80"/>
          <p:cNvGrpSpPr/>
          <p:nvPr/>
        </p:nvGrpSpPr>
        <p:grpSpPr>
          <a:xfrm>
            <a:off x="734901" y="2816021"/>
            <a:ext cx="305364" cy="305364"/>
            <a:chOff x="1020916" y="1442088"/>
            <a:chExt cx="457200" cy="457200"/>
          </a:xfrm>
        </p:grpSpPr>
        <p:pic>
          <p:nvPicPr>
            <p:cNvPr id="915" name="Google Shape;915;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16" name="Google Shape;916;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917" name="Google Shape;917;p80"/>
          <p:cNvPicPr preferRelativeResize="0"/>
          <p:nvPr/>
        </p:nvPicPr>
        <p:blipFill>
          <a:blip r:embed="rId4">
            <a:alphaModFix/>
          </a:blip>
          <a:stretch>
            <a:fillRect/>
          </a:stretch>
        </p:blipFill>
        <p:spPr>
          <a:xfrm>
            <a:off x="352662" y="2789489"/>
            <a:ext cx="338700" cy="358436"/>
          </a:xfrm>
          <a:prstGeom prst="rect">
            <a:avLst/>
          </a:prstGeom>
          <a:noFill/>
          <a:ln>
            <a:noFill/>
          </a:ln>
        </p:spPr>
      </p:pic>
      <p:sp>
        <p:nvSpPr>
          <p:cNvPr id="918" name="Google Shape;918;p80"/>
          <p:cNvSpPr txBox="1"/>
          <p:nvPr/>
        </p:nvSpPr>
        <p:spPr>
          <a:xfrm>
            <a:off x="1103825" y="33155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Painting more buildings in the city green</a:t>
            </a:r>
            <a:endParaRPr sz="1800">
              <a:latin typeface="Lexend"/>
              <a:ea typeface="Lexend"/>
              <a:cs typeface="Lexend"/>
              <a:sym typeface="Lexend"/>
            </a:endParaRPr>
          </a:p>
        </p:txBody>
      </p:sp>
      <p:grpSp>
        <p:nvGrpSpPr>
          <p:cNvPr id="919" name="Google Shape;919;p80"/>
          <p:cNvGrpSpPr/>
          <p:nvPr/>
        </p:nvGrpSpPr>
        <p:grpSpPr>
          <a:xfrm>
            <a:off x="734901" y="3301421"/>
            <a:ext cx="305364" cy="305364"/>
            <a:chOff x="1020916" y="1442088"/>
            <a:chExt cx="457200" cy="457200"/>
          </a:xfrm>
        </p:grpSpPr>
        <p:pic>
          <p:nvPicPr>
            <p:cNvPr id="920" name="Google Shape;920;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21" name="Google Shape;921;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Muhiimadda cagaaraynta magaalooyinka</a:t>
            </a:r>
            <a:endParaRPr/>
          </a:p>
        </p:txBody>
      </p:sp>
      <p:pic>
        <p:nvPicPr>
          <p:cNvPr id="927" name="Google Shape;927;p81"/>
          <p:cNvPicPr preferRelativeResize="0"/>
          <p:nvPr/>
        </p:nvPicPr>
        <p:blipFill>
          <a:blip r:embed="rId7">
            <a:alphaModFix/>
          </a:blip>
          <a:stretch>
            <a:fillRect/>
          </a:stretch>
        </p:blipFill>
        <p:spPr>
          <a:xfrm>
            <a:off x="353778" y="1515827"/>
            <a:ext cx="490594" cy="613500"/>
          </a:xfrm>
          <a:prstGeom prst="rect">
            <a:avLst/>
          </a:prstGeom>
          <a:noFill/>
          <a:ln>
            <a:noFill/>
          </a:ln>
        </p:spPr>
      </p:pic>
      <p:sp>
        <p:nvSpPr>
          <p:cNvPr id="928" name="Google Shape;928;p81"/>
          <p:cNvSpPr txBox="1"/>
          <p:nvPr/>
        </p:nvSpPr>
        <p:spPr>
          <a:xfrm>
            <a:off x="4824000" y="810000"/>
            <a:ext cx="39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800">
                <a:latin typeface="Lexend"/>
                <a:ea typeface="Lexend"/>
                <a:cs typeface="Lexend"/>
                <a:sym typeface="Lexend"/>
              </a:rPr>
              <a:t>Cagaaraynta magaalooyinka waxay leedahay faa'iidooyin badan deegaanka iyo dadka magaaladaas.</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29" name="Google Shape;929;p81"/>
          <p:cNvSpPr txBox="1"/>
          <p:nvPr/>
        </p:nvSpPr>
        <p:spPr>
          <a:xfrm>
            <a:off x="539575" y="3016610"/>
            <a:ext cx="7975500" cy="13854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SzPts val="1800"/>
              <a:buFont typeface="Lexend"/>
              <a:buChar char="●"/>
            </a:pPr>
            <a:r>
              <a:rPr lang="en-GB" sz="1800">
                <a:latin typeface="Lexend"/>
                <a:ea typeface="Lexend"/>
                <a:cs typeface="Lexend"/>
                <a:sym typeface="Lexend"/>
              </a:rPr>
              <a:t>an increase in the diversity of wildlife in the city</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800">
                <a:latin typeface="Lexend"/>
                <a:ea typeface="Lexend"/>
                <a:cs typeface="Lexend"/>
                <a:sym typeface="Lexend"/>
              </a:rPr>
              <a:t>improving air quality in the city</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800">
                <a:latin typeface="Lexend"/>
                <a:ea typeface="Lexend"/>
                <a:cs typeface="Lexend"/>
                <a:sym typeface="Lexend"/>
              </a:rPr>
              <a:t>offsetting carbon emissions (due to the oxygen released by plants and trees)</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800">
                <a:latin typeface="Lexend"/>
                <a:ea typeface="Lexend"/>
                <a:cs typeface="Lexend"/>
                <a:sym typeface="Lexend"/>
              </a:rPr>
              <a:t>improving well-being</a:t>
            </a:r>
            <a:endParaRPr sz="1800">
              <a:latin typeface="Lexend"/>
              <a:ea typeface="Lexend"/>
              <a:cs typeface="Lexend"/>
              <a:sym typeface="Lexend"/>
            </a:endParaRPr>
          </a:p>
        </p:txBody>
      </p:sp>
      <p:sp>
        <p:nvSpPr>
          <p:cNvPr id="930" name="Google Shape;930;p81"/>
          <p:cNvSpPr txBox="1"/>
          <p:nvPr/>
        </p:nvSpPr>
        <p:spPr>
          <a:xfrm>
            <a:off x="324000" y="265800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Increasing the amount of green spaces may result in…</a:t>
            </a:r>
            <a:endParaRPr sz="1800">
              <a:solidFill>
                <a:srgbClr val="000000"/>
              </a:solidFill>
              <a:latin typeface="Lexend"/>
              <a:ea typeface="Lexend"/>
              <a:cs typeface="Lexend"/>
              <a:sym typeface="Lexend"/>
            </a:endParaRPr>
          </a:p>
        </p:txBody>
      </p:sp>
      <p:sp>
        <p:nvSpPr>
          <p:cNvPr id="931" name="Google Shape;931;p81"/>
          <p:cNvSpPr txBox="1"/>
          <p:nvPr/>
        </p:nvSpPr>
        <p:spPr>
          <a:xfrm>
            <a:off x="157921" y="2129323"/>
            <a:ext cx="8823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1000"/>
              </a:spcAft>
              <a:buNone/>
            </a:pPr>
            <a:r>
              <a:rPr lang="en-GB" sz="1800">
                <a:latin typeface="Lexend"/>
                <a:ea typeface="Lexend"/>
                <a:cs typeface="Lexend"/>
                <a:sym typeface="Lexend"/>
              </a:rPr>
              <a:t>Jun</a:t>
            </a:r>
            <a:endParaRPr sz="1800">
              <a:latin typeface="Lexend"/>
              <a:ea typeface="Lexend"/>
              <a:cs typeface="Lexend"/>
              <a:sym typeface="Lexend"/>
            </a:endParaRPr>
          </a:p>
        </p:txBody>
      </p:sp>
      <p:grpSp>
        <p:nvGrpSpPr>
          <p:cNvPr id="932" name="Google Shape;932;p81"/>
          <p:cNvGrpSpPr/>
          <p:nvPr/>
        </p:nvGrpSpPr>
        <p:grpSpPr>
          <a:xfrm flipH="1">
            <a:off x="479190" y="582431"/>
            <a:ext cx="4266198" cy="1355128"/>
            <a:chOff x="4601220" y="3033991"/>
            <a:chExt cx="3333228" cy="1355128"/>
          </a:xfrm>
        </p:grpSpPr>
        <p:grpSp>
          <p:nvGrpSpPr>
            <p:cNvPr id="933" name="Google Shape;933;p81"/>
            <p:cNvGrpSpPr/>
            <p:nvPr/>
          </p:nvGrpSpPr>
          <p:grpSpPr>
            <a:xfrm>
              <a:off x="4601220" y="3033991"/>
              <a:ext cx="3333228" cy="1355128"/>
              <a:chOff x="4218747" y="3312572"/>
              <a:chExt cx="3333228" cy="1355128"/>
            </a:xfrm>
          </p:grpSpPr>
          <p:pic>
            <p:nvPicPr>
              <p:cNvPr id="934" name="Google Shape;934;p81"/>
              <p:cNvPicPr preferRelativeResize="0"/>
              <p:nvPr/>
            </p:nvPicPr>
            <p:blipFill rotWithShape="1">
              <a:blip r:embed="rId4">
                <a:alphaModFix/>
              </a:blip>
              <a:srcRect b="66617" l="41741" r="0" t="13016"/>
              <a:stretch/>
            </p:blipFill>
            <p:spPr>
              <a:xfrm flipH="1">
                <a:off x="4223028" y="3312572"/>
                <a:ext cx="3324774" cy="553300"/>
              </a:xfrm>
              <a:prstGeom prst="rect">
                <a:avLst/>
              </a:prstGeom>
              <a:noFill/>
              <a:ln>
                <a:noFill/>
              </a:ln>
            </p:spPr>
          </p:pic>
          <p:pic>
            <p:nvPicPr>
              <p:cNvPr id="935" name="Google Shape;935;p81"/>
              <p:cNvPicPr preferRelativeResize="0"/>
              <p:nvPr/>
            </p:nvPicPr>
            <p:blipFill rotWithShape="1">
              <a:blip r:embed="rId4">
                <a:alphaModFix/>
              </a:blip>
              <a:srcRect b="4762" l="41741" r="0" t="62189"/>
              <a:stretch/>
            </p:blipFill>
            <p:spPr>
              <a:xfrm flipH="1">
                <a:off x="4218747" y="3767599"/>
                <a:ext cx="3333228" cy="900100"/>
              </a:xfrm>
              <a:prstGeom prst="rect">
                <a:avLst/>
              </a:prstGeom>
              <a:noFill/>
              <a:ln>
                <a:noFill/>
              </a:ln>
            </p:spPr>
          </p:pic>
        </p:grpSp>
        <p:sp>
          <p:nvSpPr>
            <p:cNvPr id="936" name="Google Shape;936;p81"/>
            <p:cNvSpPr txBox="1"/>
            <p:nvPr/>
          </p:nvSpPr>
          <p:spPr>
            <a:xfrm>
              <a:off x="4641608" y="3170785"/>
              <a:ext cx="3096600" cy="46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1000"/>
                </a:spcAft>
                <a:buNone/>
              </a:pPr>
              <a:r>
                <a:rPr lang="en-GB" sz="1700">
                  <a:latin typeface="Lexend"/>
                  <a:ea typeface="Lexend"/>
                  <a:cs typeface="Lexend"/>
                  <a:sym typeface="Lexend"/>
                </a:rPr>
                <a:t>Marka, cagaaraynta magaalooyinku waa ka dhigista magaalada mid dabiici ah oo waara. Waa maxay sababta ay muhiim u tahay?</a:t>
              </a:r>
              <a:r>
                <a:rPr b="1" lang="en-GB" sz="1700">
                  <a:latin typeface="Lexend"/>
                  <a:ea typeface="Lexend"/>
                  <a:cs typeface="Lexend"/>
                  <a:sym typeface="Lexend"/>
                </a:rPr>
                <a:t/>
              </a:r>
              <a:r>
                <a:rPr lang="en-GB" sz="1700">
                  <a:latin typeface="Lexend"/>
                  <a:ea typeface="Lexend"/>
                  <a:cs typeface="Lexend"/>
                  <a:sym typeface="Lexend"/>
                </a:rPr>
                <a:t/>
              </a:r>
              <a:r>
                <a:rPr lang="en-GB" sz="1700">
                  <a:solidFill>
                    <a:schemeClr val="accent4"/>
                  </a:solidFill>
                  <a:latin typeface="Lexend"/>
                  <a:ea typeface="Lexend"/>
                  <a:cs typeface="Lexend"/>
                  <a:sym typeface="Lexend"/>
                </a:rPr>
                <a:t/>
              </a:r>
              <a:r>
                <a:rPr lang="en-GB" sz="1700">
                  <a:latin typeface="Lexend"/>
                  <a:ea typeface="Lexend"/>
                  <a:cs typeface="Lexend"/>
                  <a:sym typeface="Lexend"/>
                </a:rPr>
                <a:t/>
              </a:r>
              <a:r>
                <a:rPr lang="en-GB" sz="1700">
                  <a:solidFill>
                    <a:schemeClr val="accent4"/>
                  </a:solidFill>
                  <a:latin typeface="Lexend"/>
                  <a:ea typeface="Lexend"/>
                  <a:cs typeface="Lexend"/>
                  <a:sym typeface="Lexend"/>
                </a:rPr>
                <a:t/>
              </a:r>
              <a:r>
                <a:rPr lang="en-GB" sz="1700">
                  <a:latin typeface="Lexend"/>
                  <a:ea typeface="Lexend"/>
                  <a:cs typeface="Lexend"/>
                  <a:sym typeface="Lexend"/>
                </a:rPr>
                <a:t/>
              </a:r>
              <a:endParaRPr sz="17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Muhiimadda cagaaraynta magaalooyinka</a:t>
            </a:r>
            <a:endParaRPr/>
          </a:p>
        </p:txBody>
      </p:sp>
      <p:pic>
        <p:nvPicPr>
          <p:cNvPr id="942" name="Google Shape;942;p82"/>
          <p:cNvPicPr preferRelativeResize="0"/>
          <p:nvPr/>
        </p:nvPicPr>
        <p:blipFill>
          <a:blip r:embed="rId7">
            <a:alphaModFix/>
          </a:blip>
          <a:stretch>
            <a:fillRect/>
          </a:stretch>
        </p:blipFill>
        <p:spPr>
          <a:xfrm>
            <a:off x="353778" y="1515827"/>
            <a:ext cx="490594" cy="613500"/>
          </a:xfrm>
          <a:prstGeom prst="rect">
            <a:avLst/>
          </a:prstGeom>
          <a:noFill/>
          <a:ln>
            <a:noFill/>
          </a:ln>
        </p:spPr>
      </p:pic>
      <p:sp>
        <p:nvSpPr>
          <p:cNvPr id="943" name="Google Shape;943;p82"/>
          <p:cNvSpPr txBox="1"/>
          <p:nvPr/>
        </p:nvSpPr>
        <p:spPr>
          <a:xfrm>
            <a:off x="4824000" y="810000"/>
            <a:ext cx="39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800">
                <a:latin typeface="Lexend"/>
                <a:ea typeface="Lexend"/>
                <a:cs typeface="Lexend"/>
                <a:sym typeface="Lexend"/>
              </a:rPr>
              <a:t>Cagaaraynta magaalooyinka waxay leedahay faa'iidooyin badan deegaanka iyo dadka magaaladaas.</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44" name="Google Shape;944;p82"/>
          <p:cNvSpPr txBox="1"/>
          <p:nvPr/>
        </p:nvSpPr>
        <p:spPr>
          <a:xfrm>
            <a:off x="157921" y="2129323"/>
            <a:ext cx="8823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1000"/>
              </a:spcAft>
              <a:buNone/>
            </a:pPr>
            <a:r>
              <a:rPr lang="en-GB" sz="1800">
                <a:latin typeface="Lexend"/>
                <a:ea typeface="Lexend"/>
                <a:cs typeface="Lexend"/>
                <a:sym typeface="Lexend"/>
              </a:rPr>
              <a:t>Jun</a:t>
            </a:r>
            <a:endParaRPr sz="1800">
              <a:latin typeface="Lexend"/>
              <a:ea typeface="Lexend"/>
              <a:cs typeface="Lexend"/>
              <a:sym typeface="Lexend"/>
            </a:endParaRPr>
          </a:p>
        </p:txBody>
      </p:sp>
      <p:sp>
        <p:nvSpPr>
          <p:cNvPr id="945" name="Google Shape;945;p82"/>
          <p:cNvSpPr txBox="1"/>
          <p:nvPr/>
        </p:nvSpPr>
        <p:spPr>
          <a:xfrm>
            <a:off x="539575" y="3016610"/>
            <a:ext cx="7975500" cy="13854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SzPts val="1800"/>
              <a:buFont typeface="Lexend"/>
              <a:buChar char="●"/>
            </a:pPr>
            <a:r>
              <a:rPr lang="en-GB" sz="1800">
                <a:latin typeface="Lexend"/>
                <a:ea typeface="Lexend"/>
                <a:cs typeface="Lexend"/>
                <a:sym typeface="Lexend"/>
              </a:rPr>
              <a:t>improving air quality in the city</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800">
                <a:latin typeface="Lexend"/>
                <a:ea typeface="Lexend"/>
                <a:cs typeface="Lexend"/>
                <a:sym typeface="Lexend"/>
              </a:rPr>
              <a:t>reducing carbon emissions (both due to fewer vehicles being used in the city)</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800">
                <a:latin typeface="Lexend"/>
                <a:ea typeface="Lexend"/>
                <a:cs typeface="Lexend"/>
                <a:sym typeface="Lexend"/>
              </a:rPr>
              <a:t>yareynta wasakhda qaylada (noise pollution)</a:t>
            </a:r>
            <a:endParaRPr sz="1800">
              <a:latin typeface="Lexend"/>
              <a:ea typeface="Lexend"/>
              <a:cs typeface="Lexend"/>
              <a:sym typeface="Lexend"/>
            </a:endParaRPr>
          </a:p>
          <a:p>
            <a:pPr indent="-342900" lvl="0" marL="457200" rtl="0" algn="l">
              <a:spcBef>
                <a:spcPts val="0"/>
              </a:spcBef>
              <a:spcAft>
                <a:spcPts val="0"/>
              </a:spcAft>
              <a:buSzPts val="1800"/>
              <a:buFont typeface="Lexend"/>
              <a:buChar char="●"/>
            </a:pPr>
            <a:r>
              <a:rPr lang="en-GB" sz="1800">
                <a:latin typeface="Lexend"/>
                <a:ea typeface="Lexend"/>
                <a:cs typeface="Lexend"/>
                <a:sym typeface="Lexend"/>
              </a:rPr>
              <a:t>yareynta luminta kheyraadka (resources)</a:t>
            </a:r>
            <a:endParaRPr sz="1800">
              <a:latin typeface="Lexend"/>
              <a:ea typeface="Lexend"/>
              <a:cs typeface="Lexend"/>
              <a:sym typeface="Lexend"/>
            </a:endParaRPr>
          </a:p>
        </p:txBody>
      </p:sp>
      <p:sp>
        <p:nvSpPr>
          <p:cNvPr id="946" name="Google Shape;946;p82"/>
          <p:cNvSpPr txBox="1"/>
          <p:nvPr/>
        </p:nvSpPr>
        <p:spPr>
          <a:xfrm>
            <a:off x="324000" y="265800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Kobcinta waaritaanka (sustainability) waxay keeni karta…</a:t>
            </a:r>
            <a:endParaRPr sz="1800">
              <a:solidFill>
                <a:srgbClr val="000000"/>
              </a:solidFill>
              <a:latin typeface="Lexend"/>
              <a:ea typeface="Lexend"/>
              <a:cs typeface="Lexend"/>
              <a:sym typeface="Lexend"/>
            </a:endParaRPr>
          </a:p>
        </p:txBody>
      </p:sp>
      <p:grpSp>
        <p:nvGrpSpPr>
          <p:cNvPr id="947" name="Google Shape;947;p82"/>
          <p:cNvGrpSpPr/>
          <p:nvPr/>
        </p:nvGrpSpPr>
        <p:grpSpPr>
          <a:xfrm flipH="1">
            <a:off x="478965" y="582431"/>
            <a:ext cx="4093203" cy="1355128"/>
            <a:chOff x="4601220" y="3033991"/>
            <a:chExt cx="3333228" cy="1355128"/>
          </a:xfrm>
        </p:grpSpPr>
        <p:grpSp>
          <p:nvGrpSpPr>
            <p:cNvPr id="948" name="Google Shape;948;p82"/>
            <p:cNvGrpSpPr/>
            <p:nvPr/>
          </p:nvGrpSpPr>
          <p:grpSpPr>
            <a:xfrm>
              <a:off x="4601220" y="3033991"/>
              <a:ext cx="3333228" cy="1355128"/>
              <a:chOff x="4218747" y="3312572"/>
              <a:chExt cx="3333228" cy="1355128"/>
            </a:xfrm>
          </p:grpSpPr>
          <p:pic>
            <p:nvPicPr>
              <p:cNvPr id="949" name="Google Shape;949;p82"/>
              <p:cNvPicPr preferRelativeResize="0"/>
              <p:nvPr/>
            </p:nvPicPr>
            <p:blipFill rotWithShape="1">
              <a:blip r:embed="rId4">
                <a:alphaModFix/>
              </a:blip>
              <a:srcRect b="66617" l="41741" r="0" t="13016"/>
              <a:stretch/>
            </p:blipFill>
            <p:spPr>
              <a:xfrm flipH="1">
                <a:off x="4223028" y="3312572"/>
                <a:ext cx="3324774" cy="553300"/>
              </a:xfrm>
              <a:prstGeom prst="rect">
                <a:avLst/>
              </a:prstGeom>
              <a:noFill/>
              <a:ln>
                <a:noFill/>
              </a:ln>
            </p:spPr>
          </p:pic>
          <p:pic>
            <p:nvPicPr>
              <p:cNvPr id="950" name="Google Shape;950;p82"/>
              <p:cNvPicPr preferRelativeResize="0"/>
              <p:nvPr/>
            </p:nvPicPr>
            <p:blipFill rotWithShape="1">
              <a:blip r:embed="rId4">
                <a:alphaModFix/>
              </a:blip>
              <a:srcRect b="4762" l="41741" r="0" t="62189"/>
              <a:stretch/>
            </p:blipFill>
            <p:spPr>
              <a:xfrm flipH="1">
                <a:off x="4218747" y="3767599"/>
                <a:ext cx="3333228" cy="900100"/>
              </a:xfrm>
              <a:prstGeom prst="rect">
                <a:avLst/>
              </a:prstGeom>
              <a:noFill/>
              <a:ln>
                <a:noFill/>
              </a:ln>
            </p:spPr>
          </p:pic>
        </p:grpSp>
        <p:sp>
          <p:nvSpPr>
            <p:cNvPr id="951" name="Google Shape;951;p82"/>
            <p:cNvSpPr txBox="1"/>
            <p:nvPr/>
          </p:nvSpPr>
          <p:spPr>
            <a:xfrm>
              <a:off x="4659493" y="3170775"/>
              <a:ext cx="3078600" cy="46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1000"/>
                </a:spcAft>
                <a:buNone/>
              </a:pPr>
              <a:r>
                <a:rPr lang="en-GB" sz="1200">
                  <a:latin typeface="Lexend"/>
                  <a:ea typeface="Lexend"/>
                  <a:cs typeface="Lexend"/>
                  <a:sym typeface="Lexend"/>
                </a:rPr>
                <a:t>Marka, cagaaraynta magaalooyinka (urban greening) waa in magaalada laga dhigo mid dabiici ah oo waaritaan (sustainability) leh. Waa maxay muhiimada ay leedahay?</a:t>
              </a:r>
              <a:r>
                <a:rPr b="1" lang="en-GB" sz="1200">
                  <a:latin typeface="Lexend"/>
                  <a:ea typeface="Lexend"/>
                  <a:cs typeface="Lexend"/>
                  <a:sym typeface="Lexend"/>
                </a:rPr>
                <a:t/>
              </a:r>
              <a:r>
                <a:rPr lang="en-GB" sz="1200">
                  <a:latin typeface="Lexend"/>
                  <a:ea typeface="Lexend"/>
                  <a:cs typeface="Lexend"/>
                  <a:sym typeface="Lexend"/>
                </a:rPr>
                <a:t/>
              </a:r>
              <a:r>
                <a:rPr lang="en-GB" sz="1200">
                  <a:solidFill>
                    <a:schemeClr val="accent4"/>
                  </a:solidFill>
                  <a:latin typeface="Lexend"/>
                  <a:ea typeface="Lexend"/>
                  <a:cs typeface="Lexend"/>
                  <a:sym typeface="Lexend"/>
                </a:rPr>
                <a:t/>
              </a:r>
              <a:r>
                <a:rPr lang="en-GB" sz="1200">
                  <a:latin typeface="Lexend"/>
                  <a:ea typeface="Lexend"/>
                  <a:cs typeface="Lexend"/>
                  <a:sym typeface="Lexend"/>
                </a:rPr>
                <a:t/>
              </a:r>
              <a:r>
                <a:rPr lang="en-GB" sz="1200">
                  <a:solidFill>
                    <a:schemeClr val="accent4"/>
                  </a:solidFill>
                  <a:latin typeface="Lexend"/>
                  <a:ea typeface="Lexend"/>
                  <a:cs typeface="Lexend"/>
                  <a:sym typeface="Lexend"/>
                </a:rPr>
                <a:t/>
              </a:r>
              <a:r>
                <a:rPr lang="en-GB" sz="1200">
                  <a:latin typeface="Lexend"/>
                  <a:ea typeface="Lexend"/>
                  <a:cs typeface="Lexend"/>
                  <a:sym typeface="Lexend"/>
                </a:rPr>
                <a:t/>
              </a:r>
              <a:endParaRPr sz="17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83"/>
          <p:cNvSpPr txBox="1"/>
          <p:nvPr/>
        </p:nvSpPr>
        <p:spPr>
          <a:xfrm>
            <a:off x="1103825" y="3211100"/>
            <a:ext cx="7716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Kordhinta dadka leh xirfado muhiim ah oo waxtar leh oo ku yaal aag yar</a:t>
            </a:r>
            <a:endParaRPr sz="1800">
              <a:latin typeface="Lexend"/>
              <a:ea typeface="Lexend"/>
              <a:cs typeface="Lexend"/>
              <a:sym typeface="Lexend"/>
            </a:endParaRPr>
          </a:p>
        </p:txBody>
      </p:sp>
      <p:sp>
        <p:nvSpPr>
          <p:cNvPr id="957" name="Google Shape;957;p83"/>
          <p:cNvSpPr txBox="1"/>
          <p:nvPr/>
        </p:nvSpPr>
        <p:spPr>
          <a:xfrm>
            <a:off x="1103825" y="36965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Kordhinta cadaadiska adeegyada deegaanka sida isbitaallada (hospitals) maxalliga ah</a:t>
            </a:r>
            <a:endParaRPr sz="1800">
              <a:latin typeface="Lexend"/>
              <a:ea typeface="Lexend"/>
              <a:cs typeface="Lexend"/>
              <a:sym typeface="Lexend"/>
            </a:endParaRPr>
          </a:p>
        </p:txBody>
      </p:sp>
      <p:sp>
        <p:nvSpPr>
          <p:cNvPr id="958" name="Google Shape;958;p83"/>
          <p:cNvSpPr txBox="1"/>
          <p:nvPr/>
        </p:nvSpPr>
        <p:spPr>
          <a:xfrm>
            <a:off x="324000" y="8100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Waqti ka dib, tirada dadka ku nool magaalooyinka (urban areas) aad bay u kordheen.</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Waa maxay dhibaatooyinka suurtagalka ah ee ka dhalan kara kordhinta dadka magaalooyinka?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59" name="Google Shape;959;p83"/>
          <p:cNvSpPr txBox="1"/>
          <p:nvPr/>
        </p:nvSpPr>
        <p:spPr>
          <a:xfrm>
            <a:off x="1103825" y="1754902"/>
            <a:ext cx="7563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Gawaarida badan oo wadada ku yaal, taasoo keenta taraafiko (traffic) joogto ah</a:t>
            </a:r>
            <a:endParaRPr sz="1800">
              <a:latin typeface="Lexend"/>
              <a:ea typeface="Lexend"/>
              <a:cs typeface="Lexend"/>
              <a:sym typeface="Lexend"/>
            </a:endParaRPr>
          </a:p>
        </p:txBody>
      </p:sp>
      <p:sp>
        <p:nvSpPr>
          <p:cNvPr id="960" name="Google Shape;960;p83"/>
          <p:cNvSpPr txBox="1"/>
          <p:nvPr/>
        </p:nvSpPr>
        <p:spPr>
          <a:xfrm>
            <a:off x="1103825" y="22403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Gawaarida badan oo wadada ku yaal, taasoo keenta bixin (emission) kaarboon (carbon) sare</a:t>
            </a:r>
            <a:endParaRPr sz="1800">
              <a:solidFill>
                <a:schemeClr val="dk1"/>
              </a:solidFill>
              <a:latin typeface="Lexend"/>
              <a:ea typeface="Lexend"/>
              <a:cs typeface="Lexend"/>
              <a:sym typeface="Lexend"/>
            </a:endParaRPr>
          </a:p>
        </p:txBody>
      </p:sp>
      <p:sp>
        <p:nvSpPr>
          <p:cNvPr id="961" name="Google Shape;961;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Muhiimada cagaaraynta magaalooyinka (urban greening)</a:t>
            </a:r>
            <a:endParaRPr/>
          </a:p>
        </p:txBody>
      </p:sp>
      <p:grpSp>
        <p:nvGrpSpPr>
          <p:cNvPr id="962" name="Google Shape;962;p83"/>
          <p:cNvGrpSpPr/>
          <p:nvPr/>
        </p:nvGrpSpPr>
        <p:grpSpPr>
          <a:xfrm>
            <a:off x="734901" y="1740821"/>
            <a:ext cx="305364" cy="305364"/>
            <a:chOff x="1020916" y="1442088"/>
            <a:chExt cx="457200" cy="457200"/>
          </a:xfrm>
        </p:grpSpPr>
        <p:pic>
          <p:nvPicPr>
            <p:cNvPr id="963" name="Google Shape;963;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64" name="Google Shape;964;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65" name="Google Shape;965;p83"/>
          <p:cNvGrpSpPr/>
          <p:nvPr/>
        </p:nvGrpSpPr>
        <p:grpSpPr>
          <a:xfrm>
            <a:off x="734901" y="2226221"/>
            <a:ext cx="305364" cy="305364"/>
            <a:chOff x="1020916" y="1442088"/>
            <a:chExt cx="457200" cy="457200"/>
          </a:xfrm>
        </p:grpSpPr>
        <p:pic>
          <p:nvPicPr>
            <p:cNvPr id="966" name="Google Shape;966;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67" name="Google Shape;967;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968" name="Google Shape;968;p83"/>
          <p:cNvPicPr preferRelativeResize="0"/>
          <p:nvPr/>
        </p:nvPicPr>
        <p:blipFill>
          <a:blip r:embed="rId4">
            <a:alphaModFix/>
          </a:blip>
          <a:stretch>
            <a:fillRect/>
          </a:stretch>
        </p:blipFill>
        <p:spPr>
          <a:xfrm>
            <a:off x="352662" y="1714289"/>
            <a:ext cx="338700" cy="358436"/>
          </a:xfrm>
          <a:prstGeom prst="rect">
            <a:avLst/>
          </a:prstGeom>
          <a:noFill/>
          <a:ln>
            <a:noFill/>
          </a:ln>
        </p:spPr>
      </p:pic>
      <p:sp>
        <p:nvSpPr>
          <p:cNvPr id="969" name="Google Shape;969;p83"/>
          <p:cNvSpPr txBox="1"/>
          <p:nvPr/>
        </p:nvSpPr>
        <p:spPr>
          <a:xfrm>
            <a:off x="1103825" y="27257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Gawaarida badan oo wadada ku yaal, taasoo keenta in la dhiso gawaari yaryar</a:t>
            </a:r>
            <a:endParaRPr sz="1800">
              <a:latin typeface="Lexend"/>
              <a:ea typeface="Lexend"/>
              <a:cs typeface="Lexend"/>
              <a:sym typeface="Lexend"/>
            </a:endParaRPr>
          </a:p>
        </p:txBody>
      </p:sp>
      <p:grpSp>
        <p:nvGrpSpPr>
          <p:cNvPr id="970" name="Google Shape;970;p83"/>
          <p:cNvGrpSpPr/>
          <p:nvPr/>
        </p:nvGrpSpPr>
        <p:grpSpPr>
          <a:xfrm>
            <a:off x="734901" y="2711621"/>
            <a:ext cx="305364" cy="305364"/>
            <a:chOff x="1020916" y="1442088"/>
            <a:chExt cx="457200" cy="457200"/>
          </a:xfrm>
        </p:grpSpPr>
        <p:pic>
          <p:nvPicPr>
            <p:cNvPr id="971" name="Google Shape;971;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72" name="Google Shape;972;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973" name="Google Shape;973;p83"/>
          <p:cNvPicPr preferRelativeResize="0"/>
          <p:nvPr/>
        </p:nvPicPr>
        <p:blipFill>
          <a:blip r:embed="rId4">
            <a:alphaModFix/>
          </a:blip>
          <a:stretch>
            <a:fillRect/>
          </a:stretch>
        </p:blipFill>
        <p:spPr>
          <a:xfrm>
            <a:off x="352662" y="2199689"/>
            <a:ext cx="338700" cy="358436"/>
          </a:xfrm>
          <a:prstGeom prst="rect">
            <a:avLst/>
          </a:prstGeom>
          <a:noFill/>
          <a:ln>
            <a:noFill/>
          </a:ln>
        </p:spPr>
      </p:pic>
      <p:grpSp>
        <p:nvGrpSpPr>
          <p:cNvPr id="974" name="Google Shape;974;p83"/>
          <p:cNvGrpSpPr/>
          <p:nvPr/>
        </p:nvGrpSpPr>
        <p:grpSpPr>
          <a:xfrm>
            <a:off x="734901" y="3197021"/>
            <a:ext cx="305364" cy="305364"/>
            <a:chOff x="1020916" y="1442088"/>
            <a:chExt cx="457200" cy="457200"/>
          </a:xfrm>
        </p:grpSpPr>
        <p:pic>
          <p:nvPicPr>
            <p:cNvPr id="975" name="Google Shape;975;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76" name="Google Shape;976;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977" name="Google Shape;977;p83"/>
          <p:cNvPicPr preferRelativeResize="0"/>
          <p:nvPr/>
        </p:nvPicPr>
        <p:blipFill>
          <a:blip r:embed="rId4">
            <a:alphaModFix/>
          </a:blip>
          <a:stretch>
            <a:fillRect/>
          </a:stretch>
        </p:blipFill>
        <p:spPr>
          <a:xfrm>
            <a:off x="352662" y="4141276"/>
            <a:ext cx="338700" cy="358436"/>
          </a:xfrm>
          <a:prstGeom prst="rect">
            <a:avLst/>
          </a:prstGeom>
          <a:noFill/>
          <a:ln>
            <a:noFill/>
          </a:ln>
        </p:spPr>
      </p:pic>
      <p:grpSp>
        <p:nvGrpSpPr>
          <p:cNvPr id="978" name="Google Shape;978;p83"/>
          <p:cNvGrpSpPr/>
          <p:nvPr/>
        </p:nvGrpSpPr>
        <p:grpSpPr>
          <a:xfrm>
            <a:off x="734901" y="3682421"/>
            <a:ext cx="305364" cy="305364"/>
            <a:chOff x="1020916" y="1442088"/>
            <a:chExt cx="457200" cy="457200"/>
          </a:xfrm>
        </p:grpSpPr>
        <p:pic>
          <p:nvPicPr>
            <p:cNvPr id="979" name="Google Shape;979;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80" name="Google Shape;980;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981" name="Google Shape;981;p83"/>
          <p:cNvPicPr preferRelativeResize="0"/>
          <p:nvPr/>
        </p:nvPicPr>
        <p:blipFill>
          <a:blip r:embed="rId4">
            <a:alphaModFix/>
          </a:blip>
          <a:stretch>
            <a:fillRect/>
          </a:stretch>
        </p:blipFill>
        <p:spPr>
          <a:xfrm>
            <a:off x="352662" y="3655876"/>
            <a:ext cx="338700" cy="358436"/>
          </a:xfrm>
          <a:prstGeom prst="rect">
            <a:avLst/>
          </a:prstGeom>
          <a:noFill/>
          <a:ln>
            <a:noFill/>
          </a:ln>
        </p:spPr>
      </p:pic>
      <p:grpSp>
        <p:nvGrpSpPr>
          <p:cNvPr id="982" name="Google Shape;982;p83"/>
          <p:cNvGrpSpPr/>
          <p:nvPr/>
        </p:nvGrpSpPr>
        <p:grpSpPr>
          <a:xfrm>
            <a:off x="734901" y="4167821"/>
            <a:ext cx="305364" cy="305364"/>
            <a:chOff x="1020916" y="1442088"/>
            <a:chExt cx="457200" cy="457200"/>
          </a:xfrm>
        </p:grpSpPr>
        <p:pic>
          <p:nvPicPr>
            <p:cNvPr id="983" name="Google Shape;983;p8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84" name="Google Shape;984;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
        <p:nvSpPr>
          <p:cNvPr id="985" name="Google Shape;985;p83"/>
          <p:cNvSpPr txBox="1"/>
          <p:nvPr/>
        </p:nvSpPr>
        <p:spPr>
          <a:xfrm>
            <a:off x="1103825" y="41819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Dhismayaal badan oo laga dhiso meel xaddidan/kooban</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84"/>
          <p:cNvSpPr txBox="1"/>
          <p:nvPr/>
        </p:nvSpPr>
        <p:spPr>
          <a:xfrm>
            <a:off x="1103825" y="2212102"/>
            <a:ext cx="7563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Kordhinta duurjoogta (wildlife)</a:t>
            </a:r>
            <a:endParaRPr sz="1800">
              <a:latin typeface="Lexend"/>
              <a:ea typeface="Lexend"/>
              <a:cs typeface="Lexend"/>
              <a:sym typeface="Lexend"/>
            </a:endParaRPr>
          </a:p>
        </p:txBody>
      </p:sp>
      <p:sp>
        <p:nvSpPr>
          <p:cNvPr id="991" name="Google Shape;991;p84"/>
          <p:cNvSpPr txBox="1"/>
          <p:nvPr/>
        </p:nvSpPr>
        <p:spPr>
          <a:xfrm>
            <a:off x="324000" y="810000"/>
            <a:ext cx="5236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Hal xeelad oo cagaaraynta magaalooyinka (urban greening) ah ayaa ah in la dhiso waddooyin baaskiil (cycle lanes) oo badan oo ku wareegsan magaalada.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Kuwee ka mid ah kuwan ayaa ah faa'iidooyinka waddooyinka baaskiilka (cycle lanes)?</a:t>
            </a:r>
            <a:endParaRPr sz="1800">
              <a:latin typeface="Lexend"/>
              <a:ea typeface="Lexend"/>
              <a:cs typeface="Lexend"/>
              <a:sym typeface="Lexend"/>
            </a:endParaRPr>
          </a:p>
        </p:txBody>
      </p:sp>
      <p:sp>
        <p:nvSpPr>
          <p:cNvPr id="992" name="Google Shape;992;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Muhiimada cagaaraynta magaalooyinka (urban greening)</a:t>
            </a:r>
            <a:endParaRPr/>
          </a:p>
        </p:txBody>
      </p:sp>
      <p:sp>
        <p:nvSpPr>
          <p:cNvPr id="993" name="Google Shape;993;p84"/>
          <p:cNvSpPr txBox="1"/>
          <p:nvPr/>
        </p:nvSpPr>
        <p:spPr>
          <a:xfrm>
            <a:off x="1103825" y="26975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Yareynta bixinta (emission) kaarboon (carbon)</a:t>
            </a:r>
            <a:endParaRPr sz="1800">
              <a:latin typeface="Lexend"/>
              <a:ea typeface="Lexend"/>
              <a:cs typeface="Lexend"/>
              <a:sym typeface="Lexend"/>
            </a:endParaRPr>
          </a:p>
        </p:txBody>
      </p:sp>
      <p:grpSp>
        <p:nvGrpSpPr>
          <p:cNvPr id="994" name="Google Shape;994;p84"/>
          <p:cNvGrpSpPr/>
          <p:nvPr/>
        </p:nvGrpSpPr>
        <p:grpSpPr>
          <a:xfrm>
            <a:off x="734901" y="2198021"/>
            <a:ext cx="305364" cy="305364"/>
            <a:chOff x="1020916" y="1442088"/>
            <a:chExt cx="457200" cy="457200"/>
          </a:xfrm>
        </p:grpSpPr>
        <p:pic>
          <p:nvPicPr>
            <p:cNvPr id="995" name="Google Shape;995;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96" name="Google Shape;996;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97" name="Google Shape;997;p84"/>
          <p:cNvGrpSpPr/>
          <p:nvPr/>
        </p:nvGrpSpPr>
        <p:grpSpPr>
          <a:xfrm>
            <a:off x="734901" y="2683421"/>
            <a:ext cx="305364" cy="305364"/>
            <a:chOff x="1020916" y="1442088"/>
            <a:chExt cx="457200" cy="457200"/>
          </a:xfrm>
        </p:grpSpPr>
        <p:pic>
          <p:nvPicPr>
            <p:cNvPr id="998" name="Google Shape;998;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99" name="Google Shape;999;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00" name="Google Shape;1000;p84"/>
          <p:cNvPicPr preferRelativeResize="0"/>
          <p:nvPr/>
        </p:nvPicPr>
        <p:blipFill>
          <a:blip r:embed="rId4">
            <a:alphaModFix/>
          </a:blip>
          <a:stretch>
            <a:fillRect/>
          </a:stretch>
        </p:blipFill>
        <p:spPr>
          <a:xfrm>
            <a:off x="352662" y="2656901"/>
            <a:ext cx="338700" cy="358436"/>
          </a:xfrm>
          <a:prstGeom prst="rect">
            <a:avLst/>
          </a:prstGeom>
          <a:noFill/>
          <a:ln>
            <a:noFill/>
          </a:ln>
        </p:spPr>
      </p:pic>
      <p:sp>
        <p:nvSpPr>
          <p:cNvPr id="1001" name="Google Shape;1001;p84"/>
          <p:cNvSpPr txBox="1"/>
          <p:nvPr/>
        </p:nvSpPr>
        <p:spPr>
          <a:xfrm>
            <a:off x="1103825" y="31829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Wanaajinta caafimaadka iyo ladnaanta (well-being) dadka safarka (commuters)</a:t>
            </a:r>
            <a:endParaRPr sz="1800">
              <a:latin typeface="Lexend"/>
              <a:ea typeface="Lexend"/>
              <a:cs typeface="Lexend"/>
              <a:sym typeface="Lexend"/>
            </a:endParaRPr>
          </a:p>
        </p:txBody>
      </p:sp>
      <p:grpSp>
        <p:nvGrpSpPr>
          <p:cNvPr id="1002" name="Google Shape;1002;p84"/>
          <p:cNvGrpSpPr/>
          <p:nvPr/>
        </p:nvGrpSpPr>
        <p:grpSpPr>
          <a:xfrm>
            <a:off x="734901" y="3168821"/>
            <a:ext cx="305364" cy="305364"/>
            <a:chOff x="1020916" y="1442088"/>
            <a:chExt cx="457200" cy="457200"/>
          </a:xfrm>
        </p:grpSpPr>
        <p:pic>
          <p:nvPicPr>
            <p:cNvPr id="1003" name="Google Shape;1003;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04" name="Google Shape;1004;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005" name="Google Shape;1005;p84"/>
          <p:cNvSpPr txBox="1"/>
          <p:nvPr/>
        </p:nvSpPr>
        <p:spPr>
          <a:xfrm>
            <a:off x="1103825" y="36683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Yareynta wasakhda qaylada (noise pollution)</a:t>
            </a:r>
            <a:endParaRPr sz="1800">
              <a:latin typeface="Lexend"/>
              <a:ea typeface="Lexend"/>
              <a:cs typeface="Lexend"/>
              <a:sym typeface="Lexend"/>
            </a:endParaRPr>
          </a:p>
        </p:txBody>
      </p:sp>
      <p:pic>
        <p:nvPicPr>
          <p:cNvPr id="1006" name="Google Shape;1006;p84"/>
          <p:cNvPicPr preferRelativeResize="0"/>
          <p:nvPr/>
        </p:nvPicPr>
        <p:blipFill>
          <a:blip r:embed="rId4">
            <a:alphaModFix/>
          </a:blip>
          <a:stretch>
            <a:fillRect/>
          </a:stretch>
        </p:blipFill>
        <p:spPr>
          <a:xfrm>
            <a:off x="352662" y="3142301"/>
            <a:ext cx="338700" cy="358436"/>
          </a:xfrm>
          <a:prstGeom prst="rect">
            <a:avLst/>
          </a:prstGeom>
          <a:noFill/>
          <a:ln>
            <a:noFill/>
          </a:ln>
        </p:spPr>
      </p:pic>
      <p:grpSp>
        <p:nvGrpSpPr>
          <p:cNvPr id="1007" name="Google Shape;1007;p84"/>
          <p:cNvGrpSpPr/>
          <p:nvPr/>
        </p:nvGrpSpPr>
        <p:grpSpPr>
          <a:xfrm>
            <a:off x="734901" y="3654221"/>
            <a:ext cx="305364" cy="305364"/>
            <a:chOff x="1020916" y="1442088"/>
            <a:chExt cx="457200" cy="457200"/>
          </a:xfrm>
        </p:grpSpPr>
        <p:pic>
          <p:nvPicPr>
            <p:cNvPr id="1008" name="Google Shape;1008;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09" name="Google Shape;1009;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1010" name="Google Shape;1010;p84"/>
          <p:cNvPicPr preferRelativeResize="0"/>
          <p:nvPr/>
        </p:nvPicPr>
        <p:blipFill>
          <a:blip r:embed="rId4">
            <a:alphaModFix/>
          </a:blip>
          <a:stretch>
            <a:fillRect/>
          </a:stretch>
        </p:blipFill>
        <p:spPr>
          <a:xfrm>
            <a:off x="352662" y="3627689"/>
            <a:ext cx="338700" cy="358436"/>
          </a:xfrm>
          <a:prstGeom prst="rect">
            <a:avLst/>
          </a:prstGeom>
          <a:noFill/>
          <a:ln>
            <a:noFill/>
          </a:ln>
        </p:spPr>
      </p:pic>
      <p:sp>
        <p:nvSpPr>
          <p:cNvPr id="1011" name="Google Shape;1011;p84"/>
          <p:cNvSpPr txBox="1"/>
          <p:nvPr/>
        </p:nvSpPr>
        <p:spPr>
          <a:xfrm>
            <a:off x="1103825" y="41537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Yareynta qiimaha gawaarida lagu iibiyo magaalooyinka</a:t>
            </a:r>
            <a:endParaRPr sz="1800">
              <a:latin typeface="Lexend"/>
              <a:ea typeface="Lexend"/>
              <a:cs typeface="Lexend"/>
              <a:sym typeface="Lexend"/>
            </a:endParaRPr>
          </a:p>
        </p:txBody>
      </p:sp>
      <p:grpSp>
        <p:nvGrpSpPr>
          <p:cNvPr id="1012" name="Google Shape;1012;p84"/>
          <p:cNvGrpSpPr/>
          <p:nvPr/>
        </p:nvGrpSpPr>
        <p:grpSpPr>
          <a:xfrm>
            <a:off x="734901" y="4139621"/>
            <a:ext cx="305364" cy="305364"/>
            <a:chOff x="1020916" y="1442088"/>
            <a:chExt cx="457200" cy="457200"/>
          </a:xfrm>
        </p:grpSpPr>
        <p:pic>
          <p:nvPicPr>
            <p:cNvPr id="1013" name="Google Shape;1013;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14" name="Google Shape;1014;p8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1015" name="Google Shape;1015;p84"/>
          <p:cNvPicPr preferRelativeResize="0"/>
          <p:nvPr/>
        </p:nvPicPr>
        <p:blipFill>
          <a:blip r:embed="rId5">
            <a:alphaModFix/>
          </a:blip>
          <a:stretch>
            <a:fillRect/>
          </a:stretch>
        </p:blipFill>
        <p:spPr>
          <a:xfrm>
            <a:off x="6713950" y="898525"/>
            <a:ext cx="2058401" cy="3087602"/>
          </a:xfrm>
          <a:prstGeom prst="rect">
            <a:avLst/>
          </a:prstGeom>
          <a:noFill/>
          <a:ln cap="flat" cmpd="sng" w="28575">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85"/>
          <p:cNvSpPr txBox="1"/>
          <p:nvPr/>
        </p:nvSpPr>
        <p:spPr>
          <a:xfrm>
            <a:off x="1103825" y="1678702"/>
            <a:ext cx="7563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Alwaaxda cadceedda (solar panels) oo saaran dusha dhismayaasha (si loo yareeyo ku tiirsanaanta shidaalka fosilka (fossil fuels))</a:t>
            </a:r>
            <a:endParaRPr sz="1800">
              <a:latin typeface="Lexend"/>
              <a:ea typeface="Lexend"/>
              <a:cs typeface="Lexend"/>
              <a:sym typeface="Lexend"/>
            </a:endParaRPr>
          </a:p>
        </p:txBody>
      </p:sp>
      <p:sp>
        <p:nvSpPr>
          <p:cNvPr id="1021" name="Google Shape;1021;p85"/>
          <p:cNvSpPr txBox="1"/>
          <p:nvPr/>
        </p:nvSpPr>
        <p:spPr>
          <a:xfrm>
            <a:off x="324000" y="8100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Mid ka mid ah kuwani waa qaabab deegaanka magaalada oo noqon kara mid waara (sustainable)?</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22" name="Google Shape;1022;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Muhiimadda cagaaraynta magaalada (urban greening)</a:t>
            </a:r>
            <a:endParaRPr/>
          </a:p>
        </p:txBody>
      </p:sp>
      <p:sp>
        <p:nvSpPr>
          <p:cNvPr id="1023" name="Google Shape;1023;p85"/>
          <p:cNvSpPr txBox="1"/>
          <p:nvPr/>
        </p:nvSpPr>
        <p:spPr>
          <a:xfrm>
            <a:off x="1103825" y="21641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Dhismayaal dhaadheer (si loo kordhiyo tirada dadka dhismaha ku nool)</a:t>
            </a:r>
            <a:endParaRPr sz="1800">
              <a:latin typeface="Lexend"/>
              <a:ea typeface="Lexend"/>
              <a:cs typeface="Lexend"/>
              <a:sym typeface="Lexend"/>
            </a:endParaRPr>
          </a:p>
        </p:txBody>
      </p:sp>
      <p:grpSp>
        <p:nvGrpSpPr>
          <p:cNvPr id="1024" name="Google Shape;1024;p85"/>
          <p:cNvGrpSpPr/>
          <p:nvPr/>
        </p:nvGrpSpPr>
        <p:grpSpPr>
          <a:xfrm>
            <a:off x="734901" y="1664621"/>
            <a:ext cx="305364" cy="305364"/>
            <a:chOff x="1020916" y="1442088"/>
            <a:chExt cx="457200" cy="457200"/>
          </a:xfrm>
        </p:grpSpPr>
        <p:pic>
          <p:nvPicPr>
            <p:cNvPr id="1025" name="Google Shape;1025;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26" name="Google Shape;1026;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27" name="Google Shape;1027;p85"/>
          <p:cNvGrpSpPr/>
          <p:nvPr/>
        </p:nvGrpSpPr>
        <p:grpSpPr>
          <a:xfrm>
            <a:off x="734901" y="2150021"/>
            <a:ext cx="305364" cy="305364"/>
            <a:chOff x="1020916" y="1442088"/>
            <a:chExt cx="457200" cy="457200"/>
          </a:xfrm>
        </p:grpSpPr>
        <p:pic>
          <p:nvPicPr>
            <p:cNvPr id="1028" name="Google Shape;1028;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29" name="Google Shape;1029;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30" name="Google Shape;1030;p85"/>
          <p:cNvPicPr preferRelativeResize="0"/>
          <p:nvPr/>
        </p:nvPicPr>
        <p:blipFill>
          <a:blip r:embed="rId4">
            <a:alphaModFix/>
          </a:blip>
          <a:stretch>
            <a:fillRect/>
          </a:stretch>
        </p:blipFill>
        <p:spPr>
          <a:xfrm>
            <a:off x="352662" y="1638089"/>
            <a:ext cx="338700" cy="358436"/>
          </a:xfrm>
          <a:prstGeom prst="rect">
            <a:avLst/>
          </a:prstGeom>
          <a:noFill/>
          <a:ln>
            <a:noFill/>
          </a:ln>
        </p:spPr>
      </p:pic>
      <p:sp>
        <p:nvSpPr>
          <p:cNvPr id="1031" name="Google Shape;1031;p85"/>
          <p:cNvSpPr txBox="1"/>
          <p:nvPr/>
        </p:nvSpPr>
        <p:spPr>
          <a:xfrm>
            <a:off x="1103825" y="2649502"/>
            <a:ext cx="7563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Dhismayaal dahaadh leh (insulated) (si loo yareeyo baahida kulaylka xilliga jiilaalka)</a:t>
            </a:r>
            <a:endParaRPr sz="1800">
              <a:latin typeface="Lexend"/>
              <a:ea typeface="Lexend"/>
              <a:cs typeface="Lexend"/>
              <a:sym typeface="Lexend"/>
            </a:endParaRPr>
          </a:p>
        </p:txBody>
      </p:sp>
      <p:grpSp>
        <p:nvGrpSpPr>
          <p:cNvPr id="1032" name="Google Shape;1032;p85"/>
          <p:cNvGrpSpPr/>
          <p:nvPr/>
        </p:nvGrpSpPr>
        <p:grpSpPr>
          <a:xfrm>
            <a:off x="734901" y="2635421"/>
            <a:ext cx="305364" cy="305364"/>
            <a:chOff x="1020916" y="1442088"/>
            <a:chExt cx="457200" cy="457200"/>
          </a:xfrm>
        </p:grpSpPr>
        <p:pic>
          <p:nvPicPr>
            <p:cNvPr id="1033" name="Google Shape;1033;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4" name="Google Shape;1034;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035" name="Google Shape;1035;p85"/>
          <p:cNvSpPr txBox="1"/>
          <p:nvPr/>
        </p:nvSpPr>
        <p:spPr>
          <a:xfrm>
            <a:off x="1103825" y="3134902"/>
            <a:ext cx="7563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Jardiinooyinka saqafka / beero (allotments) (si loo horumariyo beerashada madaxbannaan / korinta cuntada)</a:t>
            </a:r>
            <a:endParaRPr sz="1800">
              <a:latin typeface="Lexend"/>
              <a:ea typeface="Lexend"/>
              <a:cs typeface="Lexend"/>
              <a:sym typeface="Lexend"/>
            </a:endParaRPr>
          </a:p>
        </p:txBody>
      </p:sp>
      <p:pic>
        <p:nvPicPr>
          <p:cNvPr id="1036" name="Google Shape;1036;p85"/>
          <p:cNvPicPr preferRelativeResize="0"/>
          <p:nvPr/>
        </p:nvPicPr>
        <p:blipFill>
          <a:blip r:embed="rId4">
            <a:alphaModFix/>
          </a:blip>
          <a:stretch>
            <a:fillRect/>
          </a:stretch>
        </p:blipFill>
        <p:spPr>
          <a:xfrm>
            <a:off x="352662" y="2608901"/>
            <a:ext cx="338700" cy="358436"/>
          </a:xfrm>
          <a:prstGeom prst="rect">
            <a:avLst/>
          </a:prstGeom>
          <a:noFill/>
          <a:ln>
            <a:noFill/>
          </a:ln>
        </p:spPr>
      </p:pic>
      <p:grpSp>
        <p:nvGrpSpPr>
          <p:cNvPr id="1037" name="Google Shape;1037;p85"/>
          <p:cNvGrpSpPr/>
          <p:nvPr/>
        </p:nvGrpSpPr>
        <p:grpSpPr>
          <a:xfrm>
            <a:off x="734901" y="3120821"/>
            <a:ext cx="305364" cy="305364"/>
            <a:chOff x="1020916" y="1442088"/>
            <a:chExt cx="457200" cy="457200"/>
          </a:xfrm>
        </p:grpSpPr>
        <p:pic>
          <p:nvPicPr>
            <p:cNvPr id="1038" name="Google Shape;1038;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9" name="Google Shape;1039;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1040" name="Google Shape;1040;p85"/>
          <p:cNvPicPr preferRelativeResize="0"/>
          <p:nvPr/>
        </p:nvPicPr>
        <p:blipFill>
          <a:blip r:embed="rId4">
            <a:alphaModFix/>
          </a:blip>
          <a:stretch>
            <a:fillRect/>
          </a:stretch>
        </p:blipFill>
        <p:spPr>
          <a:xfrm>
            <a:off x="352662" y="3094289"/>
            <a:ext cx="338700" cy="3584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86"/>
          <p:cNvSpPr txBox="1"/>
          <p:nvPr/>
        </p:nvSpPr>
        <p:spPr>
          <a:xfrm>
            <a:off x="324000" y="810000"/>
            <a:ext cx="8496000" cy="3879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Qiyaas inaad tahay duqa (mayor) magaalo dhexdhexaad ah, oo lagugu xilsaaray inaad ku darto laba istaraatiijiyadood oo kala duwan oo cagaaraynta magaalada (urban greening) oo aad dooratay.</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a) Labada istaraatiijiyadood ee aad u malaynayso inay noqon karaan kuwa ugu kharash-ku-oolka ah (cost effective) in la hirgeliyo? Sharax sababta.</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b) Labada istaraatiijiyadood ee aad u malaynayso inay noqon karaan kuwa ugu waxtarka badan hagaajinta wanaagga (well-being) dadka magaalada? Sharax sababta.</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c) Labada istaraatiijiyadood ee aad u malaynayso inay noqon karaan kuwa ugu waxtarka badan hagaajinta waaritaanka (sustainability) magaalada? Sharax sababta.</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(Waxaad isticmaali kartaa istaraatiijiyad isku mid ah in ka badan hal su'aal.)</a:t>
            </a:r>
            <a:endParaRPr sz="1800">
              <a:solidFill>
                <a:schemeClr val="dk1"/>
              </a:solidFill>
              <a:latin typeface="Lexend"/>
              <a:ea typeface="Lexend"/>
              <a:cs typeface="Lexend"/>
              <a:sym typeface="Lexend"/>
            </a:endParaRPr>
          </a:p>
        </p:txBody>
      </p:sp>
      <p:sp>
        <p:nvSpPr>
          <p:cNvPr id="1046" name="Google Shape;1046;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Muhiimadda cagaaraynta magaalada (urban greening)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87"/>
          <p:cNvSpPr txBox="1"/>
          <p:nvPr/>
        </p:nvSpPr>
        <p:spPr>
          <a:xfrm>
            <a:off x="324000" y="8100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Dhowr magaalo oo qadiimi ah oo UK ah ayaa isku dayay inay hirgeliyaan istaraatiijiyadaha cagaaraynta magaalada (urban greening), laakiin way ku adkaatay inay sidaa sameeyaan.</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Sheeg hal sabab oo suurtagal ah oo keentay.</a:t>
            </a:r>
            <a:endParaRPr sz="1800">
              <a:latin typeface="Lexend"/>
              <a:ea typeface="Lexend"/>
              <a:cs typeface="Lexend"/>
              <a:sym typeface="Lexend"/>
            </a:endParaRPr>
          </a:p>
        </p:txBody>
      </p:sp>
      <p:sp>
        <p:nvSpPr>
          <p:cNvPr id="1052" name="Google Shape;1052;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Muhiimadda cagaaraynta magaalada (urban greening)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88"/>
          <p:cNvSpPr txBox="1"/>
          <p:nvPr/>
        </p:nvSpPr>
        <p:spPr>
          <a:xfrm>
            <a:off x="860875" y="3257550"/>
            <a:ext cx="78288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Waddooyinka baaskiilka (cycle lanes) - waddooyinka qaarkood waxaa laga yaabaa inay noqdaan hal-dhinac (one-way) oo keliya, taasoo u oggolaanaysa qaybta kale ee waddada inay u noqoto waddooyin baaskiil. Waddooyin baaskiil oo cusub looma baahna in la dhiso.</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Geedaha waddooyinka - geedo yaryar (tree saplings) ayaa lagu beeri karaa waddooyin kala duwan.</a:t>
            </a:r>
            <a:endParaRPr sz="2000">
              <a:solidFill>
                <a:schemeClr val="dk1"/>
              </a:solidFill>
              <a:latin typeface="Kalam"/>
              <a:ea typeface="Kalam"/>
              <a:cs typeface="Kalam"/>
              <a:sym typeface="Kalam"/>
            </a:endParaRPr>
          </a:p>
        </p:txBody>
      </p:sp>
      <p:sp>
        <p:nvSpPr>
          <p:cNvPr id="1058" name="Google Shape;1058;p88"/>
          <p:cNvSpPr txBox="1"/>
          <p:nvPr/>
        </p:nvSpPr>
        <p:spPr>
          <a:xfrm>
            <a:off x="324000" y="810000"/>
            <a:ext cx="84960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Qiyaas inaad tahay duqa (mayor) magaalo dhexdhexaad ah, oo lagugu xilsaaray inaad ku darto laba istaraatiijiyadood oo kala duwan oo cagaaraynta magaalada (urban greening) oo aad dooratay.</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a) Labada istaraatiijiyadood ee aad u malaynayso inay noqon karaan kuwa ugu kharash-ku-oolka ah (cost effective) in la hirgeliyo? Sharax sababta.</a:t>
            </a:r>
            <a:endParaRPr sz="1800">
              <a:solidFill>
                <a:schemeClr val="dk1"/>
              </a:solidFill>
              <a:latin typeface="Lexend"/>
              <a:ea typeface="Lexend"/>
              <a:cs typeface="Lexend"/>
              <a:sym typeface="Lexend"/>
            </a:endParaRPr>
          </a:p>
        </p:txBody>
      </p:sp>
      <p:sp>
        <p:nvSpPr>
          <p:cNvPr id="1059" name="Google Shape;1059;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Muhiimadda cagaaraynta magaalada (urban greening)</a:t>
            </a:r>
            <a:endParaRPr/>
          </a:p>
        </p:txBody>
      </p:sp>
      <p:sp>
        <p:nvSpPr>
          <p:cNvPr id="1060" name="Google Shape;1060;p88"/>
          <p:cNvSpPr txBox="1"/>
          <p:nvPr/>
        </p:nvSpPr>
        <p:spPr>
          <a:xfrm>
            <a:off x="323975" y="264195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(Jawaab kasta waa sax haddii ay leedahay cudurdaar sax ah).</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Tusaalooyinka waxaa ka mid ah:</a:t>
            </a:r>
            <a:endParaRPr sz="2000">
              <a:latin typeface="Kalam"/>
              <a:ea typeface="Kalam"/>
              <a:cs typeface="Kalam"/>
              <a:sym typeface="Kala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89"/>
          <p:cNvSpPr txBox="1"/>
          <p:nvPr/>
        </p:nvSpPr>
        <p:spPr>
          <a:xfrm>
            <a:off x="860875" y="2970861"/>
            <a:ext cx="7828800" cy="184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Jardiinooyinka cagaaran (green parks) - dadka magaalada ku nooli waxay heli doonaan meelo cagaaran oo si fudud loo geli karo si ay ugu raaxaystaan socodka, meel nasasho oo loogu talagalay qadadooda, iwm.</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Wanaaji ikhtiyaarada gaadiidka dadweynaha - dadku waxaa laga yaabaa inay ka yara welwelaan inay shaqada ku yimaadaan waqtigooda gaadiidka dadweynaha. Ikhtiyaarada safarka waa la kordhiyay, ama waxay noqdeen kuwo lagu kalsoonaan karo.</a:t>
            </a:r>
            <a:endParaRPr sz="2000">
              <a:solidFill>
                <a:schemeClr val="dk1"/>
              </a:solidFill>
              <a:latin typeface="Kalam"/>
              <a:ea typeface="Kalam"/>
              <a:cs typeface="Kalam"/>
              <a:sym typeface="Kalam"/>
            </a:endParaRPr>
          </a:p>
        </p:txBody>
      </p:sp>
      <p:sp>
        <p:nvSpPr>
          <p:cNvPr id="1066" name="Google Shape;1066;p89"/>
          <p:cNvSpPr txBox="1"/>
          <p:nvPr/>
        </p:nvSpPr>
        <p:spPr>
          <a:xfrm>
            <a:off x="324000" y="810000"/>
            <a:ext cx="84960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 Qiyaas inaad tahay duqa magaalo dhexdhexaad ah, oo laguu xilsaaray inaad ku kordhiso laba istaraatiijiyadood oo kala duwan oo cagaaraynta magaalooyinka (urban greening) oo aad doorto magaalada.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b) Labada istaraatiijiyadood ee aad u malaynayso inay ugu waxtarka badan yihiin horumarinta wanaagga dadweynaha magaalada? Sharax sababta.</a:t>
            </a:r>
            <a:endParaRPr sz="1800">
              <a:solidFill>
                <a:schemeClr val="dk1"/>
              </a:solidFill>
              <a:latin typeface="Lexend"/>
              <a:ea typeface="Lexend"/>
              <a:cs typeface="Lexend"/>
              <a:sym typeface="Lexend"/>
            </a:endParaRPr>
          </a:p>
        </p:txBody>
      </p:sp>
      <p:sp>
        <p:nvSpPr>
          <p:cNvPr id="1067" name="Google Shape;1067;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Muhiimadda cagaaraynta magaalooyinka (urban greening)</a:t>
            </a:r>
            <a:endParaRPr/>
          </a:p>
        </p:txBody>
      </p:sp>
      <p:sp>
        <p:nvSpPr>
          <p:cNvPr id="1068" name="Google Shape;1068;p89"/>
          <p:cNvSpPr txBox="1"/>
          <p:nvPr/>
        </p:nvSpPr>
        <p:spPr>
          <a:xfrm>
            <a:off x="323975" y="2641950"/>
            <a:ext cx="8496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Tusaalooyinka waxaa ka mid ah:</a:t>
            </a:r>
            <a:endParaRPr sz="2000">
              <a:latin typeface="Kalam"/>
              <a:ea typeface="Kalam"/>
              <a:cs typeface="Kalam"/>
              <a:sym typeface="Kala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sp>
        <p:nvSpPr>
          <p:cNvPr id="1073" name="Google Shape;1073;p90"/>
          <p:cNvSpPr txBox="1"/>
          <p:nvPr/>
        </p:nvSpPr>
        <p:spPr>
          <a:xfrm>
            <a:off x="860875" y="2970861"/>
            <a:ext cx="7828800" cy="184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Wanaaji ikhtiyaarada gaadiidka dadweynaha - dadka yar ee isticmaala baabuurta kaligood waxay ka dhigan tahay hoos u dhaca bixinta (emission) kaarboonka. Tani waxay si gaar ah run u tahay haddii gaadiidka dadweynaha uu isticmaalo baabuurta korontada ku shaqeeya.</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Dhismayaasha dahaarka leh (Insulated buildings) - kharashka iyo isticmaalka tamarta marka la kululeynayo guriga xilliga jiilaalka ayaa aad u sarreeya.</a:t>
            </a:r>
            <a:endParaRPr sz="2000">
              <a:solidFill>
                <a:schemeClr val="dk1"/>
              </a:solidFill>
              <a:latin typeface="Kalam"/>
              <a:ea typeface="Kalam"/>
              <a:cs typeface="Kalam"/>
              <a:sym typeface="Kalam"/>
            </a:endParaRPr>
          </a:p>
        </p:txBody>
      </p:sp>
      <p:sp>
        <p:nvSpPr>
          <p:cNvPr id="1074" name="Google Shape;1074;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Muhiimadda cagaaraynta magaalooyinka (urban greening)</a:t>
            </a:r>
            <a:endParaRPr/>
          </a:p>
        </p:txBody>
      </p:sp>
      <p:sp>
        <p:nvSpPr>
          <p:cNvPr id="1075" name="Google Shape;1075;p90"/>
          <p:cNvSpPr txBox="1"/>
          <p:nvPr/>
        </p:nvSpPr>
        <p:spPr>
          <a:xfrm>
            <a:off x="324000" y="810000"/>
            <a:ext cx="84960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 Qiyaas inaad tahay duqa magaalo dhexdhexaad ah, oo laguu xilsaaray inaad ku kordhiso laba istaraatiijiyadood oo kala duwan oo cagaaraynta magaalooyinka (urban greening) oo aad doorto magaalada.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c) Labada istaraatiijiyadood ee aad u malaynayso inay ugu waxtarka badan yihiin horumarinta joogtaynta (sustainability) magaalada? Sharax sababta.</a:t>
            </a:r>
            <a:endParaRPr sz="1800">
              <a:solidFill>
                <a:schemeClr val="dk1"/>
              </a:solidFill>
              <a:latin typeface="Lexend"/>
              <a:ea typeface="Lexend"/>
              <a:cs typeface="Lexend"/>
              <a:sym typeface="Lexend"/>
            </a:endParaRPr>
          </a:p>
        </p:txBody>
      </p:sp>
      <p:sp>
        <p:nvSpPr>
          <p:cNvPr id="1076" name="Google Shape;1076;p90"/>
          <p:cNvSpPr txBox="1"/>
          <p:nvPr/>
        </p:nvSpPr>
        <p:spPr>
          <a:xfrm>
            <a:off x="323975" y="2641950"/>
            <a:ext cx="8496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Tusaalooyinka waxaa ka mid ah:</a:t>
            </a:r>
            <a:endParaRPr sz="2000">
              <a:latin typeface="Kalam"/>
              <a:ea typeface="Kalam"/>
              <a:cs typeface="Kalam"/>
              <a:sym typeface="Kala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91"/>
          <p:cNvSpPr txBox="1"/>
          <p:nvPr/>
        </p:nvSpPr>
        <p:spPr>
          <a:xfrm>
            <a:off x="860875" y="1836511"/>
            <a:ext cx="78288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Magaalooyinka qadiimiga ah ee si weyn u kordhay muddo ka dib waxaa laga yaabaa inaysan ku kordhin cagaaraynta magaalooyinka (urban greening) maskaxda.</a:t>
            </a:r>
            <a:r>
              <a:rPr b="1"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Tani waxay ka dhigan tahay in magaalooyinkan laga yaabo inaysan lahayn meel ku filan oo loogu talagalay jardiinooyinka cagaaran ee magaalada, ama waddooyinku waxaa laga yaabaa inaysan ku filnayn inay ku habboonaadaan waddooyinka baaskiilka, dariiqyada basaska waaweyn, tareenada ama taraamka, iwm.</a:t>
            </a:r>
            <a:endParaRPr sz="2000">
              <a:solidFill>
                <a:schemeClr val="dk1"/>
              </a:solidFill>
              <a:latin typeface="Kalam"/>
              <a:ea typeface="Kalam"/>
              <a:cs typeface="Kalam"/>
              <a:sym typeface="Kalam"/>
            </a:endParaRPr>
          </a:p>
        </p:txBody>
      </p:sp>
      <p:sp>
        <p:nvSpPr>
          <p:cNvPr id="1082" name="Google Shape;1082;p91"/>
          <p:cNvSpPr txBox="1"/>
          <p:nvPr/>
        </p:nvSpPr>
        <p:spPr>
          <a:xfrm>
            <a:off x="324000" y="8100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Dhowr magaalo oo qadiimi ah oo ku yaal UK ayaa isku dayay inay hirgeliyaan istaraatiijiyadaha cagaaraynta magaalooyinka (urban greening), laakiin way ku adkaatay inay sidaas sameeyaan.</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Bixi hal sabab oo suurtagal ah.</a:t>
            </a:r>
            <a:endParaRPr sz="1800">
              <a:latin typeface="Lexend"/>
              <a:ea typeface="Lexend"/>
              <a:cs typeface="Lexend"/>
              <a:sym typeface="Lexend"/>
            </a:endParaRPr>
          </a:p>
        </p:txBody>
      </p:sp>
      <p:sp>
        <p:nvSpPr>
          <p:cNvPr id="1083" name="Google Shape;1083;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Muhiimadda cagaaraynta magaalooyinka (urban greening)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92"/>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Xisaabta ka dambeysa cagaaraynta magaalooyinka (urban greening)</a:t>
            </a:r>
            <a:endParaRPr/>
          </a:p>
        </p:txBody>
      </p:sp>
      <p:sp>
        <p:nvSpPr>
          <p:cNvPr id="1089" name="Google Shape;1089;p92"/>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Muhiimadda cagaaraynta magaalooyinka (urban greening)</a:t>
            </a:r>
            <a:endParaRPr/>
          </a:p>
        </p:txBody>
      </p:sp>
      <p:sp>
        <p:nvSpPr>
          <p:cNvPr id="1090" name="Google Shape;1090;p92"/>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Ka dhigista magaalooyinka cagaaran</a:t>
            </a:r>
            <a:endParaRPr/>
          </a:p>
        </p:txBody>
      </p:sp>
      <p:pic>
        <p:nvPicPr>
          <p:cNvPr id="1091" name="Google Shape;1091;p92"/>
          <p:cNvPicPr preferRelativeResize="0"/>
          <p:nvPr/>
        </p:nvPicPr>
        <p:blipFill>
          <a:blip r:embed="rId3">
            <a:alphaModFix/>
          </a:blip>
          <a:stretch>
            <a:fillRect/>
          </a:stretch>
        </p:blipFill>
        <p:spPr>
          <a:xfrm>
            <a:off x="408127" y="2988373"/>
            <a:ext cx="450575" cy="446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93"/>
          <p:cNvSpPr txBox="1"/>
          <p:nvPr/>
        </p:nvSpPr>
        <p:spPr>
          <a:xfrm>
            <a:off x="324000" y="810000"/>
            <a:ext cx="39960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Sannadkii 2020, magaalada Leeds waxay lahayd heerka ugu sarreeya ee bixinta (emission) gaadiidka ee maamul kasta oo deegaanka ah ee UK, iyadoo ahayd 1471.6 kt (kilotonnes) oo CO2 ah sannadkaas.</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097" name="Google Shape;1097;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Xisaabta ka dambeysa cagaaraynta magaalooyinka (urban greening)</a:t>
            </a:r>
            <a:endParaRPr/>
          </a:p>
        </p:txBody>
      </p:sp>
      <p:sp>
        <p:nvSpPr>
          <p:cNvPr id="1098" name="Google Shape;1098;p93"/>
          <p:cNvSpPr txBox="1"/>
          <p:nvPr/>
        </p:nvSpPr>
        <p:spPr>
          <a:xfrm>
            <a:off x="324000" y="2383650"/>
            <a:ext cx="39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Heshiis wax ku ool ah oo cagaaraynta magaalooyinka (urban greening) ah ayaa laga yaabaa inuu keeno hoos u dhaca soo socda ee bixinta (emission) kaarboonka muddo 5 sano ah:</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aphicFrame>
        <p:nvGraphicFramePr>
          <p:cNvPr id="1099" name="Google Shape;1099;p93"/>
          <p:cNvGraphicFramePr/>
          <p:nvPr/>
        </p:nvGraphicFramePr>
        <p:xfrm>
          <a:off x="647100" y="3601200"/>
          <a:ext cx="3000000" cy="3000000"/>
        </p:xfrm>
        <a:graphic>
          <a:graphicData uri="http://schemas.openxmlformats.org/drawingml/2006/table">
            <a:tbl>
              <a:tblPr>
                <a:noFill/>
                <a:tableStyleId>{69C3366F-6BBF-4AEC-BD01-B87E98C36D89}</a:tableStyleId>
              </a:tblPr>
              <a:tblGrid>
                <a:gridCol w="1528075"/>
                <a:gridCol w="1952575"/>
              </a:tblGrid>
              <a:tr h="381000">
                <a:tc>
                  <a:txBody>
                    <a:bodyPr/>
                    <a:lstStyle/>
                    <a:p>
                      <a:pPr indent="0" lvl="0" marL="0" rtl="0" algn="l">
                        <a:spcBef>
                          <a:spcPts val="0"/>
                        </a:spcBef>
                        <a:spcAft>
                          <a:spcPts val="0"/>
                        </a:spcAft>
                        <a:buNone/>
                      </a:pPr>
                      <a:r>
                        <a:rPr lang="en-GB" sz="1300">
                          <a:latin typeface="Lexend"/>
                          <a:ea typeface="Lexend"/>
                          <a:cs typeface="Lexend"/>
                          <a:sym typeface="Lexend"/>
                        </a:rPr>
                        <a:t>guri (residential)</a:t>
                      </a:r>
                      <a:endParaRPr sz="1800">
                        <a:latin typeface="Lexend"/>
                        <a:ea typeface="Lexend"/>
                        <a:cs typeface="Lexend"/>
                        <a:sym typeface="Lexend"/>
                      </a:endParaRPr>
                    </a:p>
                  </a:txBody>
                  <a:tcPr marT="0" marB="0" marR="0" marL="0" anchor="ctr"/>
                </a:tc>
                <a:tc>
                  <a:txBody>
                    <a:bodyPr/>
                    <a:lstStyle/>
                    <a:p>
                      <a:pPr indent="0" lvl="0" marL="0" rtl="0" algn="l">
                        <a:spcBef>
                          <a:spcPts val="0"/>
                        </a:spcBef>
                        <a:spcAft>
                          <a:spcPts val="0"/>
                        </a:spcAft>
                        <a:buNone/>
                      </a:pPr>
                      <a:r>
                        <a:rPr lang="en-GB" sz="1300">
                          <a:latin typeface="Lexend"/>
                          <a:ea typeface="Lexend"/>
                          <a:cs typeface="Lexend"/>
                          <a:sym typeface="Lexend"/>
                        </a:rPr>
                        <a:t>5% dhimis (reduction)</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300">
                          <a:latin typeface="Lexend"/>
                          <a:ea typeface="Lexend"/>
                          <a:cs typeface="Lexend"/>
                          <a:sym typeface="Lexend"/>
                        </a:rPr>
                        <a:t>warshado (industry)</a:t>
                      </a:r>
                      <a:endParaRPr sz="1800">
                        <a:latin typeface="Lexend"/>
                        <a:ea typeface="Lexend"/>
                        <a:cs typeface="Lexend"/>
                        <a:sym typeface="Lexend"/>
                      </a:endParaRPr>
                    </a:p>
                  </a:txBody>
                  <a:tcPr marT="0" marB="0" marR="0" marL="0" anchor="ctr"/>
                </a:tc>
                <a:tc>
                  <a:txBody>
                    <a:bodyPr/>
                    <a:lstStyle/>
                    <a:p>
                      <a:pPr indent="0" lvl="0" marL="0" rtl="0" algn="l">
                        <a:spcBef>
                          <a:spcPts val="0"/>
                        </a:spcBef>
                        <a:spcAft>
                          <a:spcPts val="0"/>
                        </a:spcAft>
                        <a:buNone/>
                      </a:pPr>
                      <a:r>
                        <a:rPr lang="en-GB" sz="1300">
                          <a:latin typeface="Lexend"/>
                          <a:ea typeface="Lexend"/>
                          <a:cs typeface="Lexend"/>
                          <a:sym typeface="Lexend"/>
                        </a:rPr>
                        <a:t>12.5% dhimis (reduction)</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300">
                          <a:latin typeface="Lexend"/>
                          <a:ea typeface="Lexend"/>
                          <a:cs typeface="Lexend"/>
                          <a:sym typeface="Lexend"/>
                        </a:rPr>
                        <a:t>gaadiid (transport)</a:t>
                      </a:r>
                      <a:endParaRPr sz="1800">
                        <a:latin typeface="Lexend"/>
                        <a:ea typeface="Lexend"/>
                        <a:cs typeface="Lexend"/>
                        <a:sym typeface="Lexend"/>
                      </a:endParaRPr>
                    </a:p>
                  </a:txBody>
                  <a:tcPr marT="0" marB="0" marR="0" marL="0" anchor="ctr"/>
                </a:tc>
                <a:tc>
                  <a:txBody>
                    <a:bodyPr/>
                    <a:lstStyle/>
                    <a:p>
                      <a:pPr indent="0" lvl="0" marL="0" rtl="0" algn="l">
                        <a:spcBef>
                          <a:spcPts val="0"/>
                        </a:spcBef>
                        <a:spcAft>
                          <a:spcPts val="0"/>
                        </a:spcAft>
                        <a:buNone/>
                      </a:pPr>
                      <a:r>
                        <a:rPr lang="en-GB" sz="1300">
                          <a:latin typeface="Lexend"/>
                          <a:ea typeface="Lexend"/>
                          <a:cs typeface="Lexend"/>
                          <a:sym typeface="Lexend"/>
                        </a:rPr>
                        <a:t>15% dhimis (reduction)</a:t>
                      </a:r>
                      <a:endParaRPr sz="1800">
                        <a:latin typeface="Lexend"/>
                        <a:ea typeface="Lexend"/>
                        <a:cs typeface="Lexend"/>
                        <a:sym typeface="Lexend"/>
                      </a:endParaRPr>
                    </a:p>
                  </a:txBody>
                  <a:tcPr marT="0" marB="0" marR="0" marL="0" anchor="ct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Xisaabta ka dambeeya cagaaraynta magaalooyinka (The maths behind urban greening)</a:t>
            </a:r>
            <a:endParaRPr/>
          </a:p>
        </p:txBody>
      </p:sp>
      <p:sp>
        <p:nvSpPr>
          <p:cNvPr id="1105" name="Google Shape;1105;p94"/>
          <p:cNvSpPr txBox="1"/>
          <p:nvPr/>
        </p:nvSpPr>
        <p:spPr>
          <a:xfrm>
            <a:off x="4824000" y="810000"/>
            <a:ext cx="39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Maxay noqon karaan bixinta (emission) kaarboon ee gaadiidka (transport) ee Leeds sanadka 2025 haddii hindise cagaarayn magaalo (urban greening initiative) la hirgeliyay 2020?</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06" name="Google Shape;1106;p94"/>
          <p:cNvSpPr txBox="1"/>
          <p:nvPr/>
        </p:nvSpPr>
        <p:spPr>
          <a:xfrm>
            <a:off x="324000" y="810000"/>
            <a:ext cx="39960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Sanadkii 2020, magaalada Leeds waxay lahayd heerka ugu sarreeya bixinta (emission) gaadiidka (transport) ee dawladda hoose ee UK, oo ah 1471.6 kt (kilotonnes) oo CO2 sanadkaas.</a:t>
            </a:r>
            <a:r>
              <a:rPr baseline="-25000"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07" name="Google Shape;1107;p94"/>
          <p:cNvSpPr txBox="1"/>
          <p:nvPr/>
        </p:nvSpPr>
        <p:spPr>
          <a:xfrm>
            <a:off x="324000" y="2383650"/>
            <a:ext cx="39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Hindise cagaarayn magaalo (urban greening initiative) oo waxtar leh ayaa keeni kara dhimista bixinta (emission) kaarboon ee soo socota muddo 5 sano ah:</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aphicFrame>
        <p:nvGraphicFramePr>
          <p:cNvPr id="1108" name="Google Shape;1108;p94"/>
          <p:cNvGraphicFramePr/>
          <p:nvPr/>
        </p:nvGraphicFramePr>
        <p:xfrm>
          <a:off x="647100" y="3601200"/>
          <a:ext cx="3000000" cy="3000000"/>
        </p:xfrm>
        <a:graphic>
          <a:graphicData uri="http://schemas.openxmlformats.org/drawingml/2006/table">
            <a:tbl>
              <a:tblPr>
                <a:noFill/>
                <a:tableStyleId>{69C3366F-6BBF-4AEC-BD01-B87E98C36D89}</a:tableStyleId>
              </a:tblPr>
              <a:tblGrid>
                <a:gridCol w="1528075"/>
                <a:gridCol w="1952575"/>
              </a:tblGrid>
              <a:tr h="381000">
                <a:tc>
                  <a:txBody>
                    <a:bodyPr/>
                    <a:lstStyle/>
                    <a:p>
                      <a:pPr indent="0" lvl="0" marL="0" rtl="0" algn="l">
                        <a:spcBef>
                          <a:spcPts val="0"/>
                        </a:spcBef>
                        <a:spcAft>
                          <a:spcPts val="0"/>
                        </a:spcAft>
                        <a:buNone/>
                      </a:pPr>
                      <a:r>
                        <a:rPr lang="en-GB" sz="1300">
                          <a:latin typeface="Lexend"/>
                          <a:ea typeface="Lexend"/>
                          <a:cs typeface="Lexend"/>
                          <a:sym typeface="Lexend"/>
                        </a:rPr>
                        <a:t>guri (residential)</a:t>
                      </a:r>
                      <a:endParaRPr sz="1800">
                        <a:latin typeface="Lexend"/>
                        <a:ea typeface="Lexend"/>
                        <a:cs typeface="Lexend"/>
                        <a:sym typeface="Lexend"/>
                      </a:endParaRPr>
                    </a:p>
                  </a:txBody>
                  <a:tcPr marT="0" marB="0" marR="0" marL="0" anchor="ctr"/>
                </a:tc>
                <a:tc>
                  <a:txBody>
                    <a:bodyPr/>
                    <a:lstStyle/>
                    <a:p>
                      <a:pPr indent="0" lvl="0" marL="0" rtl="0" algn="l">
                        <a:spcBef>
                          <a:spcPts val="0"/>
                        </a:spcBef>
                        <a:spcAft>
                          <a:spcPts val="0"/>
                        </a:spcAft>
                        <a:buNone/>
                      </a:pPr>
                      <a:r>
                        <a:rPr lang="en-GB" sz="1300">
                          <a:latin typeface="Lexend"/>
                          <a:ea typeface="Lexend"/>
                          <a:cs typeface="Lexend"/>
                          <a:sym typeface="Lexend"/>
                        </a:rPr>
                        <a:t>5% dhimis (reduction)</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300">
                          <a:latin typeface="Lexend"/>
                          <a:ea typeface="Lexend"/>
                          <a:cs typeface="Lexend"/>
                          <a:sym typeface="Lexend"/>
                        </a:rPr>
                        <a:t>warshado (industry)</a:t>
                      </a:r>
                      <a:endParaRPr sz="1800">
                        <a:latin typeface="Lexend"/>
                        <a:ea typeface="Lexend"/>
                        <a:cs typeface="Lexend"/>
                        <a:sym typeface="Lexend"/>
                      </a:endParaRPr>
                    </a:p>
                  </a:txBody>
                  <a:tcPr marT="0" marB="0" marR="0" marL="0" anchor="ctr"/>
                </a:tc>
                <a:tc>
                  <a:txBody>
                    <a:bodyPr/>
                    <a:lstStyle/>
                    <a:p>
                      <a:pPr indent="0" lvl="0" marL="0" rtl="0" algn="l">
                        <a:spcBef>
                          <a:spcPts val="0"/>
                        </a:spcBef>
                        <a:spcAft>
                          <a:spcPts val="0"/>
                        </a:spcAft>
                        <a:buNone/>
                      </a:pPr>
                      <a:r>
                        <a:rPr lang="en-GB" sz="1300">
                          <a:latin typeface="Lexend"/>
                          <a:ea typeface="Lexend"/>
                          <a:cs typeface="Lexend"/>
                          <a:sym typeface="Lexend"/>
                        </a:rPr>
                        <a:t>12.5% dhimis (reduction)</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300">
                          <a:latin typeface="Lexend"/>
                          <a:ea typeface="Lexend"/>
                          <a:cs typeface="Lexend"/>
                          <a:sym typeface="Lexend"/>
                        </a:rPr>
                        <a:t>gaadiid (transport)</a:t>
                      </a:r>
                      <a:endParaRPr sz="1800">
                        <a:latin typeface="Lexend"/>
                        <a:ea typeface="Lexend"/>
                        <a:cs typeface="Lexend"/>
                        <a:sym typeface="Lexend"/>
                      </a:endParaRPr>
                    </a:p>
                  </a:txBody>
                  <a:tcPr marT="0" marB="0" marR="0" marL="0" anchor="ctr"/>
                </a:tc>
                <a:tc>
                  <a:txBody>
                    <a:bodyPr/>
                    <a:lstStyle/>
                    <a:p>
                      <a:pPr indent="0" lvl="0" marL="0" rtl="0" algn="l">
                        <a:spcBef>
                          <a:spcPts val="0"/>
                        </a:spcBef>
                        <a:spcAft>
                          <a:spcPts val="0"/>
                        </a:spcAft>
                        <a:buNone/>
                      </a:pPr>
                      <a:r>
                        <a:rPr lang="en-GB" sz="1300">
                          <a:latin typeface="Lexend"/>
                          <a:ea typeface="Lexend"/>
                          <a:cs typeface="Lexend"/>
                          <a:sym typeface="Lexend"/>
                        </a:rPr>
                        <a:t>15% dhimis (reduction)</a:t>
                      </a:r>
                      <a:endParaRPr sz="1800">
                        <a:latin typeface="Lexend"/>
                        <a:ea typeface="Lexend"/>
                        <a:cs typeface="Lexend"/>
                        <a:sym typeface="Lexend"/>
                      </a:endParaRPr>
                    </a:p>
                  </a:txBody>
                  <a:tcPr marT="0" marB="0" marR="0" marL="0" anchor="ctr"/>
                </a:tc>
              </a:tr>
            </a:tbl>
          </a:graphicData>
        </a:graphic>
      </p:graphicFrame>
      <p:cxnSp>
        <p:nvCxnSpPr>
          <p:cNvPr id="1109" name="Google Shape;1109;p94"/>
          <p:cNvCxnSpPr/>
          <p:nvPr/>
        </p:nvCxnSpPr>
        <p:spPr>
          <a:xfrm>
            <a:off x="4572000" y="685150"/>
            <a:ext cx="0" cy="4126800"/>
          </a:xfrm>
          <a:prstGeom prst="straightConnector1">
            <a:avLst/>
          </a:prstGeom>
          <a:noFill/>
          <a:ln cap="flat" cmpd="sng" w="28575">
            <a:solidFill>
              <a:schemeClr val="dk1"/>
            </a:solidFill>
            <a:prstDash val="solid"/>
            <a:round/>
            <a:headEnd len="med" w="med" type="none"/>
            <a:tailEnd len="med" w="med" type="none"/>
          </a:ln>
        </p:spPr>
      </p:cxnSp>
      <p:sp>
        <p:nvSpPr>
          <p:cNvPr id="1110" name="Google Shape;1110;p94"/>
          <p:cNvSpPr/>
          <p:nvPr/>
        </p:nvSpPr>
        <p:spPr>
          <a:xfrm>
            <a:off x="647100" y="4363200"/>
            <a:ext cx="3480600" cy="3810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1" name="Google Shape;1111;p94"/>
          <p:cNvSpPr txBox="1"/>
          <p:nvPr/>
        </p:nvSpPr>
        <p:spPr>
          <a:xfrm>
            <a:off x="4824000" y="2251375"/>
            <a:ext cx="39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15% dhimis (reduction) macneheedu waa bixinta (emission) kaarboon waxay noqon doontaa (100 – 15)% = 85% wixii hore.</a:t>
            </a:r>
            <a:endParaRPr sz="1800">
              <a:solidFill>
                <a:srgbClr val="000000"/>
              </a:solidFill>
              <a:latin typeface="Lexend"/>
              <a:ea typeface="Lexend"/>
              <a:cs typeface="Lexend"/>
              <a:sym typeface="Lexend"/>
            </a:endParaRPr>
          </a:p>
        </p:txBody>
      </p:sp>
      <p:sp>
        <p:nvSpPr>
          <p:cNvPr id="1112" name="Google Shape;1112;p94"/>
          <p:cNvSpPr txBox="1"/>
          <p:nvPr/>
        </p:nvSpPr>
        <p:spPr>
          <a:xfrm>
            <a:off x="5115850" y="3200017"/>
            <a:ext cx="370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85% = 0.85</a:t>
            </a:r>
            <a:endParaRPr sz="1800">
              <a:solidFill>
                <a:srgbClr val="000000"/>
              </a:solidFill>
              <a:latin typeface="Lexend"/>
              <a:ea typeface="Lexend"/>
              <a:cs typeface="Lexend"/>
              <a:sym typeface="Lexend"/>
            </a:endParaRPr>
          </a:p>
        </p:txBody>
      </p:sp>
      <p:sp>
        <p:nvSpPr>
          <p:cNvPr id="1113" name="Google Shape;1113;p94"/>
          <p:cNvSpPr txBox="1"/>
          <p:nvPr/>
        </p:nvSpPr>
        <p:spPr>
          <a:xfrm>
            <a:off x="5115850" y="4543200"/>
            <a:ext cx="370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(0.85 × 1471.6) kt = 1250.86 kt</a:t>
            </a:r>
            <a:endParaRPr sz="1800">
              <a:solidFill>
                <a:srgbClr val="000000"/>
              </a:solidFill>
              <a:latin typeface="Lexend"/>
              <a:ea typeface="Lexend"/>
              <a:cs typeface="Lexend"/>
              <a:sym typeface="Lexend"/>
            </a:endParaRPr>
          </a:p>
        </p:txBody>
      </p:sp>
      <p:sp>
        <p:nvSpPr>
          <p:cNvPr id="1114" name="Google Shape;1114;p94"/>
          <p:cNvSpPr txBox="1"/>
          <p:nvPr/>
        </p:nvSpPr>
        <p:spPr>
          <a:xfrm>
            <a:off x="5115850" y="3594558"/>
            <a:ext cx="37041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Sidaa darteed, bixinta (emission) kaarboon ee gaadiidka (transport) ee Leeds waxay noqon karaan:</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95"/>
          <p:cNvSpPr txBox="1"/>
          <p:nvPr/>
        </p:nvSpPr>
        <p:spPr>
          <a:xfrm>
            <a:off x="324000" y="201765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Maalgelinta hindiseyaasha cagaaraynta magaalooyinka (urban greening initiatives) ayaa laga yaabaa inay doorbidaan inay beegsadaan dawladaha hoose ee leh celceliska ugu sarreeya bixinta (emission) kaarboon gaadiidka (transport) qofkiiba ee dadweynaha.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graphicFrame>
        <p:nvGraphicFramePr>
          <p:cNvPr id="1120" name="Google Shape;1120;p95"/>
          <p:cNvGraphicFramePr/>
          <p:nvPr/>
        </p:nvGraphicFramePr>
        <p:xfrm>
          <a:off x="4969675" y="2950200"/>
          <a:ext cx="3000000" cy="3000000"/>
        </p:xfrm>
        <a:graphic>
          <a:graphicData uri="http://schemas.openxmlformats.org/drawingml/2006/table">
            <a:tbl>
              <a:tblPr>
                <a:noFill/>
                <a:tableStyleId>{69C3366F-6BBF-4AEC-BD01-B87E98C36D89}</a:tableStyleId>
              </a:tblPr>
              <a:tblGrid>
                <a:gridCol w="1136200"/>
              </a:tblGrid>
              <a:tr h="548625">
                <a:tc>
                  <a:txBody>
                    <a:bodyPr/>
                    <a:lstStyle/>
                    <a:p>
                      <a:pPr indent="0" lvl="0" marL="0" rtl="0" algn="ctr">
                        <a:lnSpc>
                          <a:spcPct val="70000"/>
                        </a:lnSpc>
                        <a:spcBef>
                          <a:spcPts val="0"/>
                        </a:spcBef>
                        <a:spcAft>
                          <a:spcPts val="0"/>
                        </a:spcAft>
                        <a:buNone/>
                      </a:pPr>
                      <a:r>
                        <a:rPr lang="en-GB" sz="1400">
                          <a:solidFill>
                            <a:schemeClr val="lt1"/>
                          </a:solidFill>
                          <a:latin typeface="Kalam"/>
                          <a:ea typeface="Kalam"/>
                          <a:cs typeface="Kalam"/>
                          <a:sym typeface="Kalam"/>
                        </a:rPr>
                        <a:t>bixin (emission) qofkiiba (per person)</a:t>
                      </a:r>
                      <a:endParaRPr sz="2000">
                        <a:solidFill>
                          <a:schemeClr val="lt1"/>
                        </a:solidFill>
                        <a:latin typeface="Kalam"/>
                        <a:ea typeface="Kalam"/>
                        <a:cs typeface="Kalam"/>
                        <a:sym typeface="Kalam"/>
                      </a:endParaRPr>
                    </a:p>
                  </a:txBody>
                  <a:tcPr marT="0" marB="0" marR="0" marL="0" anchor="ctr">
                    <a:solidFill>
                      <a:schemeClr val="accent5"/>
                    </a:solidFill>
                  </a:tcPr>
                </a:tc>
              </a:tr>
              <a:tr h="381000">
                <a:tc>
                  <a:txBody>
                    <a:bodyPr/>
                    <a:lstStyle/>
                    <a:p>
                      <a:pPr indent="0" lvl="0" marL="0" rtl="0" algn="ctr">
                        <a:spcBef>
                          <a:spcPts val="0"/>
                        </a:spcBef>
                        <a:spcAft>
                          <a:spcPts val="0"/>
                        </a:spcAft>
                        <a:buNone/>
                      </a:pPr>
                      <a:r>
                        <a:rPr lang="en-GB" sz="1400">
                          <a:solidFill>
                            <a:schemeClr val="dk1"/>
                          </a:solidFill>
                          <a:latin typeface="Kalam"/>
                          <a:ea typeface="Kalam"/>
                          <a:cs typeface="Kalam"/>
                          <a:sym typeface="Kalam"/>
                        </a:rPr>
                        <a:t>0.0018</a:t>
                      </a:r>
                      <a:endParaRPr sz="2000">
                        <a:latin typeface="Kalam"/>
                        <a:ea typeface="Kalam"/>
                        <a:cs typeface="Kalam"/>
                        <a:sym typeface="Kalam"/>
                      </a:endParaRPr>
                    </a:p>
                  </a:txBody>
                  <a:tcPr marT="0" marB="0" marR="0" marL="0" anchor="ctr"/>
                </a:tc>
              </a:tr>
              <a:tr h="381000">
                <a:tc>
                  <a:txBody>
                    <a:bodyPr/>
                    <a:lstStyle/>
                    <a:p>
                      <a:pPr indent="0" lvl="0" marL="0" rtl="0" algn="ctr">
                        <a:spcBef>
                          <a:spcPts val="0"/>
                        </a:spcBef>
                        <a:spcAft>
                          <a:spcPts val="0"/>
                        </a:spcAft>
                        <a:buNone/>
                      </a:pPr>
                      <a:r>
                        <a:rPr lang="en-GB" sz="1400">
                          <a:solidFill>
                            <a:schemeClr val="dk1"/>
                          </a:solidFill>
                          <a:latin typeface="Kalam"/>
                          <a:ea typeface="Kalam"/>
                          <a:cs typeface="Kalam"/>
                          <a:sym typeface="Kalam"/>
                        </a:rPr>
                        <a:t>0.0020</a:t>
                      </a:r>
                      <a:endParaRPr sz="2000">
                        <a:latin typeface="Kalam"/>
                        <a:ea typeface="Kalam"/>
                        <a:cs typeface="Kalam"/>
                        <a:sym typeface="Kalam"/>
                      </a:endParaRPr>
                    </a:p>
                  </a:txBody>
                  <a:tcPr marT="0" marB="0" marR="0" marL="0" anchor="ctr"/>
                </a:tc>
              </a:tr>
              <a:tr h="548625">
                <a:tc>
                  <a:txBody>
                    <a:bodyPr/>
                    <a:lstStyle/>
                    <a:p>
                      <a:pPr indent="0" lvl="0" marL="0" rtl="0" algn="ctr">
                        <a:spcBef>
                          <a:spcPts val="0"/>
                        </a:spcBef>
                        <a:spcAft>
                          <a:spcPts val="0"/>
                        </a:spcAft>
                        <a:buNone/>
                      </a:pPr>
                      <a:r>
                        <a:rPr lang="en-GB" sz="1400">
                          <a:solidFill>
                            <a:schemeClr val="dk1"/>
                          </a:solidFill>
                          <a:latin typeface="Kalam"/>
                          <a:ea typeface="Kalam"/>
                          <a:cs typeface="Kalam"/>
                          <a:sym typeface="Kalam"/>
                        </a:rPr>
                        <a:t>0.0075</a:t>
                      </a:r>
                      <a:endParaRPr sz="2000">
                        <a:latin typeface="Kalam"/>
                        <a:ea typeface="Kalam"/>
                        <a:cs typeface="Kalam"/>
                        <a:sym typeface="Kalam"/>
                      </a:endParaRPr>
                    </a:p>
                  </a:txBody>
                  <a:tcPr marT="0" marB="0" marR="0" marL="0" anchor="ctr"/>
                </a:tc>
              </a:tr>
            </a:tbl>
          </a:graphicData>
        </a:graphic>
      </p:graphicFrame>
      <p:sp>
        <p:nvSpPr>
          <p:cNvPr id="1121" name="Google Shape;1121;p95"/>
          <p:cNvSpPr txBox="1"/>
          <p:nvPr/>
        </p:nvSpPr>
        <p:spPr>
          <a:xfrm>
            <a:off x="324000" y="733800"/>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Sida laga soo xigtay ONS (2021), Leeds waxay leedahay tirada dadka ee labaad ee ugu weyn dawladaha hoose ee UK.</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Sidaa awgeed, waxay macno samaynaysaa in dadka tirada badan ay soo saari doonaan qadar badan oo ah bixin (emission) gaaska gaadiidka.</a:t>
            </a:r>
            <a:endParaRPr sz="1800">
              <a:solidFill>
                <a:srgbClr val="000000"/>
              </a:solidFill>
              <a:latin typeface="Lexend"/>
              <a:ea typeface="Lexend"/>
              <a:cs typeface="Lexend"/>
              <a:sym typeface="Lexend"/>
            </a:endParaRPr>
          </a:p>
        </p:txBody>
      </p:sp>
      <p:sp>
        <p:nvSpPr>
          <p:cNvPr id="1122" name="Google Shape;1122;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Xisaabta ka dambeysa cagaaraynta magaalooyinka</a:t>
            </a:r>
            <a:endParaRPr/>
          </a:p>
        </p:txBody>
      </p:sp>
      <p:graphicFrame>
        <p:nvGraphicFramePr>
          <p:cNvPr id="1123" name="Google Shape;1123;p95"/>
          <p:cNvGraphicFramePr/>
          <p:nvPr/>
        </p:nvGraphicFramePr>
        <p:xfrm>
          <a:off x="570900" y="2950200"/>
          <a:ext cx="3000000" cy="3000000"/>
        </p:xfrm>
        <a:graphic>
          <a:graphicData uri="http://schemas.openxmlformats.org/drawingml/2006/table">
            <a:tbl>
              <a:tblPr>
                <a:noFill/>
                <a:tableStyleId>{69C3366F-6BBF-4AEC-BD01-B87E98C36D89}</a:tableStyleId>
              </a:tblPr>
              <a:tblGrid>
                <a:gridCol w="1742625"/>
                <a:gridCol w="1298450"/>
                <a:gridCol w="1357700"/>
              </a:tblGrid>
              <a:tr h="38100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300">
                          <a:solidFill>
                            <a:schemeClr val="lt1"/>
                          </a:solidFill>
                          <a:latin typeface="Lexend"/>
                          <a:ea typeface="Lexend"/>
                          <a:cs typeface="Lexend"/>
                          <a:sym typeface="Lexend"/>
                        </a:rPr>
                        <a:t>bixin (emission) gaadiidka</a:t>
                      </a:r>
                      <a:endParaRPr sz="1800">
                        <a:solidFill>
                          <a:schemeClr val="lt1"/>
                        </a:solidFill>
                        <a:latin typeface="Lexend"/>
                        <a:ea typeface="Lexend"/>
                        <a:cs typeface="Lexend"/>
                        <a:sym typeface="Lexend"/>
                      </a:endParaRPr>
                    </a:p>
                  </a:txBody>
                  <a:tcPr marT="0" marB="0" marR="0" marL="0" anchor="ctr">
                    <a:solidFill>
                      <a:schemeClr val="accent5"/>
                    </a:solidFill>
                  </a:tcPr>
                </a:tc>
                <a:tc>
                  <a:txBody>
                    <a:bodyPr/>
                    <a:lstStyle/>
                    <a:p>
                      <a:pPr indent="0" lvl="0" marL="0" rtl="0" algn="ctr">
                        <a:spcBef>
                          <a:spcPts val="0"/>
                        </a:spcBef>
                        <a:spcAft>
                          <a:spcPts val="0"/>
                        </a:spcAft>
                        <a:buNone/>
                      </a:pPr>
                      <a:r>
                        <a:rPr lang="en-GB" sz="1300">
                          <a:solidFill>
                            <a:schemeClr val="lt1"/>
                          </a:solidFill>
                          <a:latin typeface="Lexend"/>
                          <a:ea typeface="Lexend"/>
                          <a:cs typeface="Lexend"/>
                          <a:sym typeface="Lexend"/>
                        </a:rPr>
                        <a:t>dadka</a:t>
                      </a:r>
                      <a:endParaRPr sz="1800">
                        <a:solidFill>
                          <a:schemeClr val="lt1"/>
                        </a:solidFill>
                        <a:latin typeface="Lexend"/>
                        <a:ea typeface="Lexend"/>
                        <a:cs typeface="Lexend"/>
                        <a:sym typeface="Lexend"/>
                      </a:endParaRPr>
                    </a:p>
                  </a:txBody>
                  <a:tcPr marT="0" marB="0" marR="0" marL="0" anchor="ctr">
                    <a:solidFill>
                      <a:schemeClr val="accent5"/>
                    </a:solidFill>
                  </a:tcPr>
                </a:tc>
              </a:tr>
              <a:tr h="381000">
                <a:tc>
                  <a:txBody>
                    <a:bodyPr/>
                    <a:lstStyle/>
                    <a:p>
                      <a:pPr indent="0" lvl="0" marL="0" rtl="0" algn="l">
                        <a:spcBef>
                          <a:spcPts val="0"/>
                        </a:spcBef>
                        <a:spcAft>
                          <a:spcPts val="0"/>
                        </a:spcAft>
                        <a:buNone/>
                      </a:pPr>
                      <a:r>
                        <a:rPr lang="en-GB" sz="1300">
                          <a:latin typeface="Lexend"/>
                          <a:ea typeface="Lexend"/>
                          <a:cs typeface="Lexend"/>
                          <a:sym typeface="Lexend"/>
                        </a:rPr>
                        <a:t>Leeds</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300">
                          <a:latin typeface="Lexend"/>
                          <a:ea typeface="Lexend"/>
                          <a:cs typeface="Lexend"/>
                          <a:sym typeface="Lexend"/>
                        </a:rPr>
                        <a:t>1471.6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300">
                          <a:latin typeface="Lexend"/>
                          <a:ea typeface="Lexend"/>
                          <a:cs typeface="Lexend"/>
                          <a:sym typeface="Lexend"/>
                        </a:rPr>
                        <a:t>809 036</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300">
                          <a:latin typeface="Lexend"/>
                          <a:ea typeface="Lexend"/>
                          <a:cs typeface="Lexend"/>
                          <a:sym typeface="Lexend"/>
                        </a:rPr>
                        <a:t>Rotherham</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300">
                          <a:latin typeface="Lexend"/>
                          <a:ea typeface="Lexend"/>
                          <a:cs typeface="Lexend"/>
                          <a:sym typeface="Lexend"/>
                        </a:rPr>
                        <a:t>540.7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266 183</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300">
                          <a:latin typeface="Lexend"/>
                          <a:ea typeface="Lexend"/>
                          <a:cs typeface="Lexend"/>
                          <a:sym typeface="Lexend"/>
                        </a:rPr>
                        <a:t>North</a:t>
                      </a:r>
                      <a:endParaRPr sz="1800">
                        <a:latin typeface="Lexend"/>
                        <a:ea typeface="Lexend"/>
                        <a:cs typeface="Lexend"/>
                        <a:sym typeface="Lexend"/>
                      </a:endParaRPr>
                    </a:p>
                    <a:p>
                      <a:pPr indent="0" lvl="0" marL="0" rtl="0" algn="l">
                        <a:spcBef>
                          <a:spcPts val="0"/>
                        </a:spcBef>
                        <a:spcAft>
                          <a:spcPts val="0"/>
                        </a:spcAft>
                        <a:buNone/>
                      </a:pPr>
                      <a:r>
                        <a:rPr lang="en-GB" sz="1300">
                          <a:latin typeface="Lexend"/>
                          <a:ea typeface="Lexend"/>
                          <a:cs typeface="Lexend"/>
                          <a:sym typeface="Lexend"/>
                        </a:rPr>
                        <a:t>Warwickshire</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300">
                          <a:latin typeface="Lexend"/>
                          <a:ea typeface="Lexend"/>
                          <a:cs typeface="Lexend"/>
                          <a:sym typeface="Lexend"/>
                        </a:rPr>
                        <a:t>488.2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300">
                          <a:latin typeface="Lexend"/>
                          <a:ea typeface="Lexend"/>
                          <a:cs typeface="Lexend"/>
                          <a:sym typeface="Lexend"/>
                        </a:rPr>
                        <a:t>65 340</a:t>
                      </a:r>
                      <a:endParaRPr sz="1800">
                        <a:latin typeface="Lexend"/>
                        <a:ea typeface="Lexend"/>
                        <a:cs typeface="Lexend"/>
                        <a:sym typeface="Lexend"/>
                      </a:endParaRPr>
                    </a:p>
                  </a:txBody>
                  <a:tcPr marT="0" marB="0" marR="0" marL="0" anchor="ctr"/>
                </a:tc>
              </a:tr>
            </a:tbl>
          </a:graphicData>
        </a:graphic>
      </p:graphicFrame>
      <p:sp>
        <p:nvSpPr>
          <p:cNvPr id="1124" name="Google Shape;1124;p95"/>
          <p:cNvSpPr txBox="1"/>
          <p:nvPr/>
        </p:nvSpPr>
        <p:spPr>
          <a:xfrm>
            <a:off x="6256800" y="2950200"/>
            <a:ext cx="25632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Kee ka mid ah saddexda maamul maxalli ah ayaa laga yaabaa in loo doorbido maalgelinta cagaaraynta magaalooyinka?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25" name="Google Shape;1125;p95"/>
          <p:cNvSpPr txBox="1"/>
          <p:nvPr/>
        </p:nvSpPr>
        <p:spPr>
          <a:xfrm>
            <a:off x="6485400" y="4176900"/>
            <a:ext cx="2334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North Warwickshire</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96"/>
          <p:cNvSpPr txBox="1"/>
          <p:nvPr/>
        </p:nvSpPr>
        <p:spPr>
          <a:xfrm>
            <a:off x="324000" y="73425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Waa maxay celceliska bixin (emission) gaaska gaadiidka qofkiiba ee North Warwickshire sanadka 2025 ka dib qiyaastii 15% hoos u dhaca bixinta (emission) sababtoo ah cagaaraynta magaalooyinka (3 s.f.)?</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31" name="Google Shape;1131;p96"/>
          <p:cNvSpPr txBox="1"/>
          <p:nvPr/>
        </p:nvSpPr>
        <p:spPr>
          <a:xfrm>
            <a:off x="5221725" y="3281100"/>
            <a:ext cx="34602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488.2 × 0.85 = 414.97</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Wadarta 414.97 kt oo CO2 ah.</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414.97 ÷ 65 340 = 0.00635</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0.00635 kt oo CO2 ah qofkiiba.</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32" name="Google Shape;1132;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Xisaabta ka dambeysa cagaaraynta magaalooyinka</a:t>
            </a:r>
            <a:endParaRPr/>
          </a:p>
        </p:txBody>
      </p:sp>
      <p:graphicFrame>
        <p:nvGraphicFramePr>
          <p:cNvPr id="1133" name="Google Shape;1133;p96"/>
          <p:cNvGraphicFramePr/>
          <p:nvPr/>
        </p:nvGraphicFramePr>
        <p:xfrm>
          <a:off x="570900" y="2950200"/>
          <a:ext cx="3000000" cy="3000000"/>
        </p:xfrm>
        <a:graphic>
          <a:graphicData uri="http://schemas.openxmlformats.org/drawingml/2006/table">
            <a:tbl>
              <a:tblPr>
                <a:noFill/>
                <a:tableStyleId>{69C3366F-6BBF-4AEC-BD01-B87E98C36D89}</a:tableStyleId>
              </a:tblPr>
              <a:tblGrid>
                <a:gridCol w="1742625"/>
                <a:gridCol w="1298450"/>
                <a:gridCol w="1357700"/>
              </a:tblGrid>
              <a:tr h="38100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bixin (emission) gaadiidka</a:t>
                      </a:r>
                      <a:endParaRPr sz="1800">
                        <a:solidFill>
                          <a:schemeClr val="lt1"/>
                        </a:solidFill>
                        <a:latin typeface="Lexend"/>
                        <a:ea typeface="Lexend"/>
                        <a:cs typeface="Lexend"/>
                        <a:sym typeface="Lexend"/>
                      </a:endParaRPr>
                    </a:p>
                  </a:txBody>
                  <a:tcPr marT="0" marB="0" marR="0" marL="0" anchor="ctr">
                    <a:solidFill>
                      <a:schemeClr val="accent5"/>
                    </a:solidFill>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dadka</a:t>
                      </a:r>
                      <a:endParaRPr sz="1800">
                        <a:solidFill>
                          <a:schemeClr val="lt1"/>
                        </a:solidFill>
                        <a:latin typeface="Lexend"/>
                        <a:ea typeface="Lexend"/>
                        <a:cs typeface="Lexend"/>
                        <a:sym typeface="Lexend"/>
                      </a:endParaRPr>
                    </a:p>
                  </a:txBody>
                  <a:tcPr marT="0" marB="0" marR="0" marL="0" anchor="ctr">
                    <a:solidFill>
                      <a:schemeClr val="accent5"/>
                    </a:solidFill>
                  </a:tcPr>
                </a:tc>
              </a:tr>
              <a:tr h="381000">
                <a:tc>
                  <a:txBody>
                    <a:bodyPr/>
                    <a:lstStyle/>
                    <a:p>
                      <a:pPr indent="0" lvl="0" marL="0" rtl="0" algn="l">
                        <a:spcBef>
                          <a:spcPts val="0"/>
                        </a:spcBef>
                        <a:spcAft>
                          <a:spcPts val="0"/>
                        </a:spcAft>
                        <a:buNone/>
                      </a:pPr>
                      <a:r>
                        <a:rPr lang="en-GB" sz="1800">
                          <a:latin typeface="Lexend"/>
                          <a:ea typeface="Lexend"/>
                          <a:cs typeface="Lexend"/>
                          <a:sym typeface="Lexend"/>
                        </a:rPr>
                        <a:t>Leeds</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1471.6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809 036</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800">
                          <a:latin typeface="Lexend"/>
                          <a:ea typeface="Lexend"/>
                          <a:cs typeface="Lexend"/>
                          <a:sym typeface="Lexend"/>
                        </a:rPr>
                        <a:t>Rotherham</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540.7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266 183</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800">
                          <a:latin typeface="Lexend"/>
                          <a:ea typeface="Lexend"/>
                          <a:cs typeface="Lexend"/>
                          <a:sym typeface="Lexend"/>
                        </a:rPr>
                        <a:t>Waqooyi (North)</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Warwickshire</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488.2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65 340</a:t>
                      </a:r>
                      <a:endParaRPr sz="1800">
                        <a:latin typeface="Lexend"/>
                        <a:ea typeface="Lexend"/>
                        <a:cs typeface="Lexend"/>
                        <a:sym typeface="Lexend"/>
                      </a:endParaRPr>
                    </a:p>
                  </a:txBody>
                  <a:tcPr marT="0" marB="0" marR="0" marL="0" anchor="ct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97"/>
          <p:cNvSpPr txBox="1"/>
          <p:nvPr/>
        </p:nvSpPr>
        <p:spPr>
          <a:xfrm>
            <a:off x="324000" y="734250"/>
            <a:ext cx="84960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Waa maxay celceliska bixinta (emission) gaadiidka kaarboon (carbon) qofkiiba ee North Warwickshire sanadka 2025 ka dib qiyaasta 15% hoos u dhaca bixinta (emission) sababtoo ah cagaaraynta magaalooyinka (urban greening) (3 t. r.)?</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Sheeg hal sabab oo suurtogal ah oo qiyaasta bixinta (emission) CO2 mustaqbalka qofkiiba aanu sax ahayn?</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39" name="Google Shape;1139;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Xisaabta ka dambeysa cagaaraynta magaalooyinka (urban greening)</a:t>
            </a:r>
            <a:endParaRPr/>
          </a:p>
        </p:txBody>
      </p:sp>
      <p:graphicFrame>
        <p:nvGraphicFramePr>
          <p:cNvPr id="1140" name="Google Shape;1140;p97"/>
          <p:cNvGraphicFramePr/>
          <p:nvPr/>
        </p:nvGraphicFramePr>
        <p:xfrm>
          <a:off x="570900" y="2950200"/>
          <a:ext cx="3000000" cy="3000000"/>
        </p:xfrm>
        <a:graphic>
          <a:graphicData uri="http://schemas.openxmlformats.org/drawingml/2006/table">
            <a:tbl>
              <a:tblPr>
                <a:noFill/>
                <a:tableStyleId>{69C3366F-6BBF-4AEC-BD01-B87E98C36D89}</a:tableStyleId>
              </a:tblPr>
              <a:tblGrid>
                <a:gridCol w="1742625"/>
                <a:gridCol w="1298450"/>
                <a:gridCol w="1357700"/>
              </a:tblGrid>
              <a:tr h="38100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700">
                          <a:solidFill>
                            <a:schemeClr val="lt1"/>
                          </a:solidFill>
                          <a:latin typeface="Lexend"/>
                          <a:ea typeface="Lexend"/>
                          <a:cs typeface="Lexend"/>
                          <a:sym typeface="Lexend"/>
                        </a:rPr>
                        <a:t>bixinta (emission) gaadiidka</a:t>
                      </a:r>
                      <a:endParaRPr sz="1800">
                        <a:solidFill>
                          <a:schemeClr val="lt1"/>
                        </a:solidFill>
                        <a:latin typeface="Lexend"/>
                        <a:ea typeface="Lexend"/>
                        <a:cs typeface="Lexend"/>
                        <a:sym typeface="Lexend"/>
                      </a:endParaRPr>
                    </a:p>
                  </a:txBody>
                  <a:tcPr marT="0" marB="0" marR="0" marL="0" anchor="ctr">
                    <a:solidFill>
                      <a:schemeClr val="accent5"/>
                    </a:solidFill>
                  </a:tcPr>
                </a:tc>
                <a:tc>
                  <a:txBody>
                    <a:bodyPr/>
                    <a:lstStyle/>
                    <a:p>
                      <a:pPr indent="0" lvl="0" marL="0" rtl="0" algn="ctr">
                        <a:spcBef>
                          <a:spcPts val="0"/>
                        </a:spcBef>
                        <a:spcAft>
                          <a:spcPts val="0"/>
                        </a:spcAft>
                        <a:buNone/>
                      </a:pPr>
                      <a:r>
                        <a:rPr lang="en-GB" sz="1700">
                          <a:solidFill>
                            <a:schemeClr val="lt1"/>
                          </a:solidFill>
                          <a:latin typeface="Lexend"/>
                          <a:ea typeface="Lexend"/>
                          <a:cs typeface="Lexend"/>
                          <a:sym typeface="Lexend"/>
                        </a:rPr>
                        <a:t>dadka (population)</a:t>
                      </a:r>
                      <a:endParaRPr sz="1800">
                        <a:solidFill>
                          <a:schemeClr val="lt1"/>
                        </a:solidFill>
                        <a:latin typeface="Lexend"/>
                        <a:ea typeface="Lexend"/>
                        <a:cs typeface="Lexend"/>
                        <a:sym typeface="Lexend"/>
                      </a:endParaRPr>
                    </a:p>
                  </a:txBody>
                  <a:tcPr marT="0" marB="0" marR="0" marL="0" anchor="ctr">
                    <a:solidFill>
                      <a:schemeClr val="accent5"/>
                    </a:solidFill>
                  </a:tcPr>
                </a:tc>
              </a:tr>
              <a:tr h="381000">
                <a:tc>
                  <a:txBody>
                    <a:bodyPr/>
                    <a:lstStyle/>
                    <a:p>
                      <a:pPr indent="0" lvl="0" marL="0" rtl="0" algn="l">
                        <a:spcBef>
                          <a:spcPts val="0"/>
                        </a:spcBef>
                        <a:spcAft>
                          <a:spcPts val="0"/>
                        </a:spcAft>
                        <a:buNone/>
                      </a:pPr>
                      <a:r>
                        <a:rPr lang="en-GB" sz="1700">
                          <a:latin typeface="Lexend"/>
                          <a:ea typeface="Lexend"/>
                          <a:cs typeface="Lexend"/>
                          <a:sym typeface="Lexend"/>
                        </a:rPr>
                        <a:t>Leeds</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1471.6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809 036</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700">
                          <a:latin typeface="Lexend"/>
                          <a:ea typeface="Lexend"/>
                          <a:cs typeface="Lexend"/>
                          <a:sym typeface="Lexend"/>
                        </a:rPr>
                        <a:t>Rotherham</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540.7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266 183</a:t>
                      </a:r>
                      <a:endParaRPr sz="1800">
                        <a:latin typeface="Lexend"/>
                        <a:ea typeface="Lexend"/>
                        <a:cs typeface="Lexend"/>
                        <a:sym typeface="Lexend"/>
                      </a:endParaRPr>
                    </a:p>
                  </a:txBody>
                  <a:tcPr marT="0" marB="0" marR="0" marL="0" anchor="ctr"/>
                </a:tc>
              </a:tr>
              <a:tr h="381000">
                <a:tc>
                  <a:txBody>
                    <a:bodyPr/>
                    <a:lstStyle/>
                    <a:p>
                      <a:pPr indent="0" lvl="0" marL="0" rtl="0" algn="l">
                        <a:spcBef>
                          <a:spcPts val="0"/>
                        </a:spcBef>
                        <a:spcAft>
                          <a:spcPts val="0"/>
                        </a:spcAft>
                        <a:buNone/>
                      </a:pPr>
                      <a:r>
                        <a:rPr lang="en-GB" sz="1700">
                          <a:latin typeface="Lexend"/>
                          <a:ea typeface="Lexend"/>
                          <a:cs typeface="Lexend"/>
                          <a:sym typeface="Lexend"/>
                        </a:rPr>
                        <a:t>Waqooyi (North)</a:t>
                      </a:r>
                      <a:endParaRPr sz="18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Warwickshire</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488.2 kt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65 340</a:t>
                      </a:r>
                      <a:endParaRPr sz="1800">
                        <a:latin typeface="Lexend"/>
                        <a:ea typeface="Lexend"/>
                        <a:cs typeface="Lexend"/>
                        <a:sym typeface="Lexend"/>
                      </a:endParaRPr>
                    </a:p>
                  </a:txBody>
                  <a:tcPr marT="0" marB="0" marR="0" marL="0" anchor="ctr"/>
                </a:tc>
              </a:tr>
            </a:tbl>
          </a:graphicData>
        </a:graphic>
      </p:graphicFrame>
      <p:sp>
        <p:nvSpPr>
          <p:cNvPr id="1141" name="Google Shape;1141;p97"/>
          <p:cNvSpPr txBox="1"/>
          <p:nvPr/>
        </p:nvSpPr>
        <p:spPr>
          <a:xfrm>
            <a:off x="5221725" y="3281100"/>
            <a:ext cx="34602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488.2 × 0.85 = 414.97</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Wadarta 414.97 kt oo CO2 ah.</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414.97 ÷ 65 340 = 0.00635</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0.00635 kt oo CO2 ah qofkiiba.</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42" name="Google Shape;1142;p97"/>
          <p:cNvSpPr txBox="1"/>
          <p:nvPr/>
        </p:nvSpPr>
        <p:spPr>
          <a:xfrm>
            <a:off x="4320000" y="2226951"/>
            <a:ext cx="4500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Dadka (population) North Warwickshire waxaa laga yaabaa inay isbeddelaan kahor 2025.</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98"/>
          <p:cNvSpPr txBox="1"/>
          <p:nvPr/>
        </p:nvSpPr>
        <p:spPr>
          <a:xfrm>
            <a:off x="324000" y="136225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100">
                <a:latin typeface="Lexend"/>
                <a:ea typeface="Lexend"/>
                <a:cs typeface="Lexend"/>
                <a:sym typeface="Lexend"/>
              </a:rPr>
              <a:t>Beeraha cagaaran ee magaalooyinka (urban green parks) waxay u baahan yihiin aagag ballaaran oo la beddeli karo ama "la cusboonaysiin karo" (renewed).</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48" name="Google Shape;1148;p98"/>
          <p:cNvSpPr txBox="1"/>
          <p:nvPr/>
        </p:nvSpPr>
        <p:spPr>
          <a:xfrm>
            <a:off x="324000" y="81000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Qaar ka mid ah dadaallada cagaaraynta magaalooyinka (urban greening) waxay u baahan yihiin meelo ballaaran.</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49" name="Google Shape;1149;p98"/>
          <p:cNvSpPr txBox="1"/>
          <p:nvPr/>
        </p:nvSpPr>
        <p:spPr>
          <a:xfrm>
            <a:off x="934900" y="1745225"/>
            <a:ext cx="7885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Tani waxay ka dhigan tahay inay jiraan meelo bannaan oo ballaaran oo loo cusboonaysiin karo (renewed) beeraha. Magaalooyinka qadiimiga ah, tani waa wax dhif ah.</a:t>
            </a:r>
            <a:endParaRPr sz="1800">
              <a:solidFill>
                <a:srgbClr val="000000"/>
              </a:solidFill>
              <a:latin typeface="Lexend"/>
              <a:ea typeface="Lexend"/>
              <a:cs typeface="Lexend"/>
              <a:sym typeface="Lexend"/>
            </a:endParaRPr>
          </a:p>
        </p:txBody>
      </p:sp>
      <p:sp>
        <p:nvSpPr>
          <p:cNvPr id="1150" name="Google Shape;1150;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Xisaabta ka dambeysa cagaarka magaalada (urban greening)</a:t>
            </a:r>
            <a:endParaRPr/>
          </a:p>
        </p:txBody>
      </p:sp>
      <p:sp>
        <p:nvSpPr>
          <p:cNvPr id="1151" name="Google Shape;1151;p98"/>
          <p:cNvSpPr txBox="1"/>
          <p:nvPr/>
        </p:nvSpPr>
        <p:spPr>
          <a:xfrm>
            <a:off x="934900" y="3877550"/>
            <a:ext cx="7885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Waddooyinka gudaha magaalada waa inay ku filan yihiin inay u kala qaybsadaan jidadka baaskiilka (ballaca ugu yar 1.5 m, ballaca lagu taliyay 2 m).</a:t>
            </a:r>
            <a:endParaRPr sz="1800">
              <a:solidFill>
                <a:srgbClr val="000000"/>
              </a:solidFill>
              <a:latin typeface="Lexend"/>
              <a:ea typeface="Lexend"/>
              <a:cs typeface="Lexend"/>
              <a:sym typeface="Lexend"/>
            </a:endParaRPr>
          </a:p>
        </p:txBody>
      </p:sp>
      <p:sp>
        <p:nvSpPr>
          <p:cNvPr id="1152" name="Google Shape;1152;p98"/>
          <p:cNvSpPr txBox="1"/>
          <p:nvPr/>
        </p:nvSpPr>
        <p:spPr>
          <a:xfrm>
            <a:off x="934900" y="2405100"/>
            <a:ext cx="7885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Ama, waxay ka dhigan tahay inay jiraan dhulal ballaaran oo burburay (duug ah oo aan la isticmaalin) oo waa in la dumiyaa ka hor inta aan booska dib loo cusboonaysiin. Tani waa mid aad qaali ah waxayna ku darsataa waqti mashruuca.</a:t>
            </a:r>
            <a:endParaRPr sz="1800">
              <a:solidFill>
                <a:srgbClr val="000000"/>
              </a:solidFill>
              <a:latin typeface="Lexend"/>
              <a:ea typeface="Lexend"/>
              <a:cs typeface="Lexend"/>
              <a:sym typeface="Lexend"/>
            </a:endParaRPr>
          </a:p>
        </p:txBody>
      </p:sp>
      <p:sp>
        <p:nvSpPr>
          <p:cNvPr id="1153" name="Google Shape;1153;p98"/>
          <p:cNvSpPr txBox="1"/>
          <p:nvPr/>
        </p:nvSpPr>
        <p:spPr>
          <a:xfrm>
            <a:off x="324000" y="3494575"/>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Jidadka baaskiilka waxay u baahan yihiin waddooyin iyo waddooyin isku xira si ay u badbaado.</a:t>
            </a:r>
            <a:endParaRPr sz="1800">
              <a:solidFill>
                <a:srgbClr val="000000"/>
              </a:solidFill>
              <a:latin typeface="Lexend"/>
              <a:ea typeface="Lexend"/>
              <a:cs typeface="Lexend"/>
              <a:sym typeface="Lexend"/>
            </a:endParaRPr>
          </a:p>
        </p:txBody>
      </p:sp>
      <p:sp>
        <p:nvSpPr>
          <p:cNvPr id="1154" name="Google Shape;1154;p98"/>
          <p:cNvSpPr txBox="1"/>
          <p:nvPr/>
        </p:nvSpPr>
        <p:spPr>
          <a:xfrm>
            <a:off x="934900" y="4537425"/>
            <a:ext cx="7885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Waddooyinka ka baxsan waddada ee u dhexeeya qaybaha magaalada waa inay ahaadaan kuwo aan la xannibin.</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99"/>
          <p:cNvSpPr txBox="1"/>
          <p:nvPr/>
        </p:nvSpPr>
        <p:spPr>
          <a:xfrm>
            <a:off x="324000" y="810000"/>
            <a:ext cx="8496000" cy="2770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Sida laga soo xigtay ONS, degmada Doncaster waxay leedahay bed guud oo qiyaastii 569 km².</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Qiyaastii 0.75% dhulka degmada Doncaster waxaa loo qoondeeyay 'dhul brownfield', kuwaas oo ah dhulal aan la isticmaalin oo dib loo isticmaali karo.</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Beer cagaaran oo magaalo oo dhexdhexaad ah waxay noqon kartaa qiyaastii 3 km².</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Ma jiraan dhul 'brownfield' ku filan oo Doncaster ah oo dib loogu cusboonaysiin karo beer cagaaran oo magaalo oo dhexdhexaad ah?</a:t>
            </a:r>
            <a:endParaRPr sz="1800">
              <a:latin typeface="Lexend"/>
              <a:ea typeface="Lexend"/>
              <a:cs typeface="Lexend"/>
              <a:sym typeface="Lexend"/>
            </a:endParaRPr>
          </a:p>
        </p:txBody>
      </p:sp>
      <p:sp>
        <p:nvSpPr>
          <p:cNvPr id="1160" name="Google Shape;1160;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Xisaabta ka dambeysa cagaarka magaalada (urban greening)</a:t>
            </a:r>
            <a:endParaRPr/>
          </a:p>
        </p:txBody>
      </p:sp>
      <p:sp>
        <p:nvSpPr>
          <p:cNvPr id="1161" name="Google Shape;1161;p99"/>
          <p:cNvSpPr txBox="1"/>
          <p:nvPr/>
        </p:nvSpPr>
        <p:spPr>
          <a:xfrm>
            <a:off x="1281025" y="4320000"/>
            <a:ext cx="2550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0.0075 × 569 = 4.2675</a:t>
            </a:r>
            <a:endParaRPr sz="2000">
              <a:latin typeface="Kalam"/>
              <a:ea typeface="Kalam"/>
              <a:cs typeface="Kalam"/>
              <a:sym typeface="Kalam"/>
            </a:endParaRPr>
          </a:p>
        </p:txBody>
      </p:sp>
      <p:sp>
        <p:nvSpPr>
          <p:cNvPr id="1162" name="Google Shape;1162;p99"/>
          <p:cNvSpPr txBox="1"/>
          <p:nvPr/>
        </p:nvSpPr>
        <p:spPr>
          <a:xfrm>
            <a:off x="1281025" y="3823375"/>
            <a:ext cx="2334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0.75% = 0.0075</a:t>
            </a:r>
            <a:endParaRPr sz="2000">
              <a:latin typeface="Kalam"/>
              <a:ea typeface="Kalam"/>
              <a:cs typeface="Kalam"/>
              <a:sym typeface="Kalam"/>
            </a:endParaRPr>
          </a:p>
        </p:txBody>
      </p:sp>
      <p:sp>
        <p:nvSpPr>
          <p:cNvPr id="1163" name="Google Shape;1163;p99"/>
          <p:cNvSpPr txBox="1"/>
          <p:nvPr/>
        </p:nvSpPr>
        <p:spPr>
          <a:xfrm>
            <a:off x="4737525" y="3868300"/>
            <a:ext cx="40824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Haa, waxaa jira 4.2675 km² oo dhul brownfield ah oo dib loogu cusboonaysiin karo beer cagaaran oo magaalo.</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p100"/>
          <p:cNvSpPr txBox="1"/>
          <p:nvPr/>
        </p:nvSpPr>
        <p:spPr>
          <a:xfrm>
            <a:off x="324000" y="810000"/>
            <a:ext cx="8496000" cy="2770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Sida laga soo xigtay ONS, degmada Doncaster waxay leedahay bed guud oo qiyaastii 569 km².</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Qiyaastii 0.75% dhulka degmada Doncaster waxaa loo qoondeeyay 'dhul brownfield', kuwaas oo ah dhulal aan la isticmaalin oo dib loo isticmaali karo.</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Beer cagaaran oo magaalo oo dhexdhexaad ah waxay noqon kartaa qiyaastii 3 km².</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Waa maxay mala-awaalka la sameynayo marka la yiraahdo '4.2675 km² oo dhul ah ayaa dib loogu cusboonaysiin karaa beer cagaaran oo magaalo'?</a:t>
            </a:r>
            <a:endParaRPr sz="1800">
              <a:latin typeface="Lexend"/>
              <a:ea typeface="Lexend"/>
              <a:cs typeface="Lexend"/>
              <a:sym typeface="Lexend"/>
            </a:endParaRPr>
          </a:p>
        </p:txBody>
      </p:sp>
      <p:sp>
        <p:nvSpPr>
          <p:cNvPr id="1169" name="Google Shape;1169;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Xisaabta ka dambeysa cagaarka magaalada (urban greening)</a:t>
            </a:r>
            <a:endParaRPr/>
          </a:p>
        </p:txBody>
      </p:sp>
      <p:sp>
        <p:nvSpPr>
          <p:cNvPr id="1170" name="Google Shape;1170;p100"/>
          <p:cNvSpPr txBox="1"/>
          <p:nvPr/>
        </p:nvSpPr>
        <p:spPr>
          <a:xfrm>
            <a:off x="324000" y="3792100"/>
            <a:ext cx="84960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Mala-awaalku waa in dhulkan uu yahay hal meel, oo aanu ahayn dhowr dhul oo brownfield oo kala firirsan oo ku wareegsan Doncaster. Haddii dhulka brownfield uu kala firirsan yahay, dib looma cusboonaysiin karo hal beer oo dhexdhexaad ah.</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graphicFrame>
        <p:nvGraphicFramePr>
          <p:cNvPr id="1175" name="Google Shape;1175;p101"/>
          <p:cNvGraphicFramePr/>
          <p:nvPr/>
        </p:nvGraphicFramePr>
        <p:xfrm>
          <a:off x="324000" y="2148125"/>
          <a:ext cx="3000000" cy="3000000"/>
        </p:xfrm>
        <a:graphic>
          <a:graphicData uri="http://schemas.openxmlformats.org/drawingml/2006/table">
            <a:tbl>
              <a:tblPr>
                <a:noFill/>
                <a:tableStyleId>{69C3366F-6BBF-4AEC-BD01-B87E98C36D89}</a:tableStyleId>
              </a:tblPr>
              <a:tblGrid>
                <a:gridCol w="2018775"/>
                <a:gridCol w="1236775"/>
              </a:tblGrid>
              <a:tr h="550775">
                <a:tc>
                  <a:txBody>
                    <a:bodyPr/>
                    <a:lstStyle/>
                    <a:p>
                      <a:pPr indent="0" lvl="0" marL="0" rtl="0" algn="l">
                        <a:spcBef>
                          <a:spcPts val="0"/>
                        </a:spcBef>
                        <a:spcAft>
                          <a:spcPts val="0"/>
                        </a:spcAft>
                        <a:buNone/>
                      </a:pPr>
                      <a:r>
                        <a:rPr lang="en-GB" sz="900">
                          <a:latin typeface="Lexend"/>
                          <a:ea typeface="Lexend"/>
                          <a:cs typeface="Lexend"/>
                          <a:sym typeface="Lexend"/>
                        </a:rPr>
                        <a:t>gaadiidka kaarboon</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bixin (emission)</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solidFill>
                            <a:schemeClr val="dk1"/>
                          </a:solidFill>
                          <a:latin typeface="Lexend"/>
                          <a:ea typeface="Lexend"/>
                          <a:cs typeface="Lexend"/>
                          <a:sym typeface="Lexend"/>
                        </a:rPr>
                        <a:t>461.3 kt</a:t>
                      </a:r>
                      <a:r>
                        <a:rPr lang="en-GB" sz="900">
                          <a:latin typeface="Lexend"/>
                          <a:ea typeface="Lexend"/>
                          <a:cs typeface="Lexend"/>
                          <a:sym typeface="Lexend"/>
                        </a:rPr>
                        <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tirada dadka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102 504</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bedka guud ee magaalada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98 km²</a:t>
                      </a:r>
                      <a:endParaRPr sz="1700">
                        <a:latin typeface="Lexend"/>
                        <a:ea typeface="Lexend"/>
                        <a:cs typeface="Lexend"/>
                        <a:sym typeface="Lexend"/>
                      </a:endParaRPr>
                    </a:p>
                  </a:txBody>
                  <a:tcPr marT="0" marB="0" marR="0" marL="0" anchor="ctr"/>
                </a:tc>
              </a:tr>
              <a:tr h="550775">
                <a:tc>
                  <a:txBody>
                    <a:bodyPr/>
                    <a:lstStyle/>
                    <a:p>
                      <a:pPr indent="0" lvl="0" marL="0" rtl="0" algn="l">
                        <a:spcBef>
                          <a:spcPts val="0"/>
                        </a:spcBef>
                        <a:spcAft>
                          <a:spcPts val="0"/>
                        </a:spcAft>
                        <a:buNone/>
                      </a:pPr>
                      <a:r>
                        <a:rPr lang="en-GB" sz="900">
                          <a:latin typeface="Lexend"/>
                          <a:ea typeface="Lexend"/>
                          <a:cs typeface="Lexend"/>
                          <a:sym typeface="Lexend"/>
                        </a:rPr>
                        <a:t>bedka loo heli karo (area available for)</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cusboonaysiinta (renewal)</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23 km²</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bedka xarunta basaska (area of bus depot)</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7500 m²</a:t>
                      </a:r>
                      <a:endParaRPr sz="1700">
                        <a:latin typeface="Lexend"/>
                        <a:ea typeface="Lexend"/>
                        <a:cs typeface="Lexend"/>
                        <a:sym typeface="Lexend"/>
                      </a:endParaRPr>
                    </a:p>
                  </a:txBody>
                  <a:tcPr marT="0" marB="0" marR="0" marL="0" anchor="ctr"/>
                </a:tc>
              </a:tr>
              <a:tr h="306100">
                <a:tc>
                  <a:txBody>
                    <a:bodyPr/>
                    <a:lstStyle/>
                    <a:p>
                      <a:pPr indent="0" lvl="0" marL="0" rtl="0" algn="l">
                        <a:spcBef>
                          <a:spcPts val="0"/>
                        </a:spcBef>
                        <a:spcAft>
                          <a:spcPts val="0"/>
                        </a:spcAft>
                        <a:buNone/>
                      </a:pPr>
                      <a:r>
                        <a:rPr lang="en-GB" sz="900">
                          <a:latin typeface="Lexend"/>
                          <a:ea typeface="Lexend"/>
                          <a:cs typeface="Lexend"/>
                          <a:sym typeface="Lexend"/>
                        </a:rPr>
                        <a:t>wadarta sanadlaha ah (yearly total)</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saacadaha qorraxda (sunshine hours)</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1356 hours</a:t>
                      </a:r>
                      <a:endParaRPr sz="1700">
                        <a:latin typeface="Lexend"/>
                        <a:ea typeface="Lexend"/>
                        <a:cs typeface="Lexend"/>
                        <a:sym typeface="Lexend"/>
                      </a:endParaRPr>
                    </a:p>
                  </a:txBody>
                  <a:tcPr marT="0" marB="0" marR="0" marL="0" anchor="ctr"/>
                </a:tc>
              </a:tr>
            </a:tbl>
          </a:graphicData>
        </a:graphic>
      </p:graphicFrame>
      <p:sp>
        <p:nvSpPr>
          <p:cNvPr id="1176" name="Google Shape;1176;p101"/>
          <p:cNvSpPr txBox="1"/>
          <p:nvPr/>
        </p:nvSpPr>
        <p:spPr>
          <a:xfrm>
            <a:off x="324000" y="648178"/>
            <a:ext cx="8496000" cy="1308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 Magaalada Oakfield waxaa la siiyay £10 000 000 oo maalgelin ah si ay u bilaabaan hindise cagaaran oo magaalo.</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Adigoo isticmaalaya jaantuska macluumaadka Oakfield iyo qiimaha istaraatiijiyad kasta oo cagaaran, soo jeedi istaraatiijiyado cagaaran oo waxtar leh (iyo inta magaalada ay khuseyn doonto) oo Oakfield awood u leedahay inay hirgeliso.</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sp>
        <p:nvSpPr>
          <p:cNvPr id="1177" name="Google Shape;1177;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Xisaabta ka dambeysa cagaaraynta magaalada (The maths behind urban greening)</a:t>
            </a:r>
            <a:endParaRPr/>
          </a:p>
        </p:txBody>
      </p:sp>
      <p:graphicFrame>
        <p:nvGraphicFramePr>
          <p:cNvPr id="1178" name="Google Shape;1178;p101"/>
          <p:cNvGraphicFramePr/>
          <p:nvPr/>
        </p:nvGraphicFramePr>
        <p:xfrm>
          <a:off x="3749725" y="2148125"/>
          <a:ext cx="3000000" cy="3000000"/>
        </p:xfrm>
        <a:graphic>
          <a:graphicData uri="http://schemas.openxmlformats.org/drawingml/2006/table">
            <a:tbl>
              <a:tblPr>
                <a:noFill/>
                <a:tableStyleId>{69C3366F-6BBF-4AEC-BD01-B87E98C36D89}</a:tableStyleId>
              </a:tblPr>
              <a:tblGrid>
                <a:gridCol w="3561400"/>
                <a:gridCol w="1153475"/>
              </a:tblGrid>
              <a:tr h="550775">
                <a:tc>
                  <a:txBody>
                    <a:bodyPr/>
                    <a:lstStyle/>
                    <a:p>
                      <a:pPr indent="0" lvl="0" marL="0" rtl="0" algn="l">
                        <a:spcBef>
                          <a:spcPts val="0"/>
                        </a:spcBef>
                        <a:spcAft>
                          <a:spcPts val="0"/>
                        </a:spcAft>
                        <a:buNone/>
                      </a:pPr>
                      <a:r>
                        <a:rPr lang="en-GB" sz="900">
                          <a:latin typeface="Lexend"/>
                          <a:ea typeface="Lexend"/>
                          <a:cs typeface="Lexend"/>
                          <a:sym typeface="Lexend"/>
                        </a:rPr>
                        <a:t>dhista geedaha ag</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waddooyinka (waxay u baahan yihiin celcelis ahaan</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3.5 hours oo qorrax maalmeed ah)</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solidFill>
                            <a:schemeClr val="dk1"/>
                          </a:solidFill>
                          <a:latin typeface="Lexend"/>
                          <a:ea typeface="Lexend"/>
                          <a:cs typeface="Lexend"/>
                          <a:sym typeface="Lexend"/>
                        </a:rPr>
                        <a:t>£17 000 per km²</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waddooyinka baaskiilka (waxaa lagu soo jeediyay oo keliya haddii</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bixinta (emission) kaarboonka gaadiidka</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qofkiiba ay ka badan tahay 0.004 kt)</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£4 100 000</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cusboonaysiinta beerta magaalada (urban park renewal) (waxay u baahan tahay</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25% bedka magaalada inuu diyaar yahay)</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£35 000 per km²</a:t>
                      </a:r>
                      <a:endParaRPr sz="1700">
                        <a:latin typeface="Lexend"/>
                        <a:ea typeface="Lexend"/>
                        <a:cs typeface="Lexend"/>
                        <a:sym typeface="Lexend"/>
                      </a:endParaRPr>
                    </a:p>
                  </a:txBody>
                  <a:tcPr marT="0" marB="0" marR="0" marL="0" anchor="ctr"/>
                </a:tc>
              </a:tr>
              <a:tr h="550775">
                <a:tc>
                  <a:txBody>
                    <a:bodyPr/>
                    <a:lstStyle/>
                    <a:p>
                      <a:pPr indent="0" lvl="0" marL="0" rtl="0" algn="l">
                        <a:spcBef>
                          <a:spcPts val="0"/>
                        </a:spcBef>
                        <a:spcAft>
                          <a:spcPts val="0"/>
                        </a:spcAft>
                        <a:buNone/>
                      </a:pPr>
                      <a:r>
                        <a:rPr lang="en-GB" sz="900">
                          <a:latin typeface="Lexend"/>
                          <a:ea typeface="Lexend"/>
                          <a:cs typeface="Lexend"/>
                          <a:sym typeface="Lexend"/>
                        </a:rPr>
                        <a:t>basaska korantada ah, ee bixin (emission) la'aanta ah (electric, zero-emission buses)</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(bed 200 m² oo loo baahan yahay baskiiba)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£320 000 baskiiba</a:t>
                      </a:r>
                      <a:endParaRPr sz="1700">
                        <a:latin typeface="Lexend"/>
                        <a:ea typeface="Lexend"/>
                        <a:cs typeface="Lexend"/>
                        <a:sym typeface="Lexend"/>
                      </a:endParaRPr>
                    </a:p>
                  </a:txBody>
                  <a:tcPr marT="0" marB="0" marR="0" marL="0"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102"/>
          <p:cNvSpPr txBox="1"/>
          <p:nvPr/>
        </p:nvSpPr>
        <p:spPr>
          <a:xfrm>
            <a:off x="324000" y="648178"/>
            <a:ext cx="84960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 Ka wada hadla xaddidka suurtagalka ah ee hindisaha cagaarinta magaalada ee su'aasha 1.</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sp>
        <p:nvSpPr>
          <p:cNvPr id="1184" name="Google Shape;1184;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Xisaabta ka dambeysa cagaarinta magaalada</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graphicFrame>
        <p:nvGraphicFramePr>
          <p:cNvPr id="1189" name="Google Shape;1189;p103"/>
          <p:cNvGraphicFramePr/>
          <p:nvPr/>
        </p:nvGraphicFramePr>
        <p:xfrm>
          <a:off x="324000" y="2148125"/>
          <a:ext cx="3000000" cy="3000000"/>
        </p:xfrm>
        <a:graphic>
          <a:graphicData uri="http://schemas.openxmlformats.org/drawingml/2006/table">
            <a:tbl>
              <a:tblPr>
                <a:noFill/>
                <a:tableStyleId>{69C3366F-6BBF-4AEC-BD01-B87E98C36D89}</a:tableStyleId>
              </a:tblPr>
              <a:tblGrid>
                <a:gridCol w="2018775"/>
                <a:gridCol w="1236775"/>
              </a:tblGrid>
              <a:tr h="550775">
                <a:tc>
                  <a:txBody>
                    <a:bodyPr/>
                    <a:lstStyle/>
                    <a:p>
                      <a:pPr indent="0" lvl="0" marL="0" rtl="0" algn="l">
                        <a:spcBef>
                          <a:spcPts val="0"/>
                        </a:spcBef>
                        <a:spcAft>
                          <a:spcPts val="0"/>
                        </a:spcAft>
                        <a:buNone/>
                      </a:pPr>
                      <a:r>
                        <a:rPr lang="en-GB" sz="1700">
                          <a:latin typeface="Lexend"/>
                          <a:ea typeface="Lexend"/>
                          <a:cs typeface="Lexend"/>
                          <a:sym typeface="Lexend"/>
                        </a:rPr>
                        <a:t>gaadiidka kaarboon</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bixin (emission)</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461.3 kt</a:t>
                      </a:r>
                      <a:r>
                        <a:rPr lang="en-GB" sz="1700">
                          <a:latin typeface="Lexend"/>
                          <a:ea typeface="Lexend"/>
                          <a:cs typeface="Lexend"/>
                          <a:sym typeface="Lexend"/>
                        </a:rPr>
                        <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1700">
                          <a:latin typeface="Lexend"/>
                          <a:ea typeface="Lexend"/>
                          <a:cs typeface="Lexend"/>
                          <a:sym typeface="Lexend"/>
                        </a:rPr>
                        <a:t>dadka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102 504</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1700">
                          <a:latin typeface="Lexend"/>
                          <a:ea typeface="Lexend"/>
                          <a:cs typeface="Lexend"/>
                          <a:sym typeface="Lexend"/>
                        </a:rPr>
                        <a:t>bedka guud ee magaalada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98 km²</a:t>
                      </a:r>
                      <a:endParaRPr sz="1700">
                        <a:latin typeface="Lexend"/>
                        <a:ea typeface="Lexend"/>
                        <a:cs typeface="Lexend"/>
                        <a:sym typeface="Lexend"/>
                      </a:endParaRPr>
                    </a:p>
                  </a:txBody>
                  <a:tcPr marT="0" marB="0" marR="0" marL="0" anchor="ctr"/>
                </a:tc>
              </a:tr>
              <a:tr h="550775">
                <a:tc>
                  <a:txBody>
                    <a:bodyPr/>
                    <a:lstStyle/>
                    <a:p>
                      <a:pPr indent="0" lvl="0" marL="0" rtl="0" algn="l">
                        <a:spcBef>
                          <a:spcPts val="0"/>
                        </a:spcBef>
                        <a:spcAft>
                          <a:spcPts val="0"/>
                        </a:spcAft>
                        <a:buNone/>
                      </a:pPr>
                      <a:r>
                        <a:rPr lang="en-GB" sz="1700">
                          <a:latin typeface="Lexend"/>
                          <a:ea typeface="Lexend"/>
                          <a:cs typeface="Lexend"/>
                          <a:sym typeface="Lexend"/>
                        </a:rPr>
                        <a:t>bedka loo heli karo</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cusboonaysiinta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23 km²</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1700">
                          <a:latin typeface="Lexend"/>
                          <a:ea typeface="Lexend"/>
                          <a:cs typeface="Lexend"/>
                          <a:sym typeface="Lexend"/>
                        </a:rPr>
                        <a:t>bedka xarunta basaska.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7500 m²</a:t>
                      </a:r>
                      <a:endParaRPr sz="1700">
                        <a:latin typeface="Lexend"/>
                        <a:ea typeface="Lexend"/>
                        <a:cs typeface="Lexend"/>
                        <a:sym typeface="Lexend"/>
                      </a:endParaRPr>
                    </a:p>
                  </a:txBody>
                  <a:tcPr marT="0" marB="0" marR="0" marL="0" anchor="ctr"/>
                </a:tc>
              </a:tr>
              <a:tr h="306100">
                <a:tc>
                  <a:txBody>
                    <a:bodyPr/>
                    <a:lstStyle/>
                    <a:p>
                      <a:pPr indent="0" lvl="0" marL="0" rtl="0" algn="l">
                        <a:spcBef>
                          <a:spcPts val="0"/>
                        </a:spcBef>
                        <a:spcAft>
                          <a:spcPts val="0"/>
                        </a:spcAft>
                        <a:buNone/>
                      </a:pPr>
                      <a:r>
                        <a:rPr lang="en-GB" sz="1700">
                          <a:latin typeface="Lexend"/>
                          <a:ea typeface="Lexend"/>
                          <a:cs typeface="Lexend"/>
                          <a:sym typeface="Lexend"/>
                        </a:rPr>
                        <a:t>wadarta guud ee sanadka</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saacadaha qorraxda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1356 saacadood</a:t>
                      </a:r>
                      <a:endParaRPr sz="1700">
                        <a:latin typeface="Lexend"/>
                        <a:ea typeface="Lexend"/>
                        <a:cs typeface="Lexend"/>
                        <a:sym typeface="Lexend"/>
                      </a:endParaRPr>
                    </a:p>
                  </a:txBody>
                  <a:tcPr marT="0" marB="0" marR="0" marL="0" anchor="ctr"/>
                </a:tc>
              </a:tr>
            </a:tbl>
          </a:graphicData>
        </a:graphic>
      </p:graphicFrame>
      <p:sp>
        <p:nvSpPr>
          <p:cNvPr id="1190" name="Google Shape;1190;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Xisaabta ka dambeysa cagaarinta magaalada</a:t>
            </a:r>
            <a:endParaRPr/>
          </a:p>
        </p:txBody>
      </p:sp>
      <p:sp>
        <p:nvSpPr>
          <p:cNvPr id="1191" name="Google Shape;1191;p103"/>
          <p:cNvSpPr txBox="1"/>
          <p:nvPr/>
        </p:nvSpPr>
        <p:spPr>
          <a:xfrm>
            <a:off x="4000275" y="3063230"/>
            <a:ext cx="48198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Boqolleyda bedka magaalada ee loo heli karo cusboonaysiinta waa 23% (2 s.f.)</a:t>
            </a:r>
            <a:endParaRPr sz="2000">
              <a:solidFill>
                <a:schemeClr val="dk1"/>
              </a:solidFill>
              <a:latin typeface="Kalam"/>
              <a:ea typeface="Kalam"/>
              <a:cs typeface="Kalam"/>
              <a:sym typeface="Kalam"/>
            </a:endParaRPr>
          </a:p>
        </p:txBody>
      </p:sp>
      <p:sp>
        <p:nvSpPr>
          <p:cNvPr id="1192" name="Google Shape;1192;p103"/>
          <p:cNvSpPr txBox="1"/>
          <p:nvPr/>
        </p:nvSpPr>
        <p:spPr>
          <a:xfrm>
            <a:off x="4000275" y="3978355"/>
            <a:ext cx="48198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Celceliska qadarka maalinlaha ah ee qorraxdu waa 3.7 saacadood (2 s.f.)</a:t>
            </a:r>
            <a:endParaRPr sz="2000">
              <a:solidFill>
                <a:schemeClr val="dk1"/>
              </a:solidFill>
              <a:latin typeface="Kalam"/>
              <a:ea typeface="Kalam"/>
              <a:cs typeface="Kalam"/>
              <a:sym typeface="Kalam"/>
            </a:endParaRPr>
          </a:p>
        </p:txBody>
      </p:sp>
      <p:sp>
        <p:nvSpPr>
          <p:cNvPr id="1193" name="Google Shape;1193;p103"/>
          <p:cNvSpPr txBox="1"/>
          <p:nvPr/>
        </p:nvSpPr>
        <p:spPr>
          <a:xfrm>
            <a:off x="4000275" y="2358667"/>
            <a:ext cx="48198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Qadarka kaarboonka gaadiidka qofkiiba waa: 0.0045 kt (2 s.f.)</a:t>
            </a:r>
            <a:endParaRPr sz="2000">
              <a:solidFill>
                <a:schemeClr val="dk1"/>
              </a:solidFill>
              <a:latin typeface="Kalam"/>
              <a:ea typeface="Kalam"/>
              <a:cs typeface="Kalam"/>
              <a:sym typeface="Kalam"/>
            </a:endParaRPr>
          </a:p>
        </p:txBody>
      </p:sp>
      <p:sp>
        <p:nvSpPr>
          <p:cNvPr id="1194" name="Google Shape;1194;p103"/>
          <p:cNvSpPr txBox="1"/>
          <p:nvPr/>
        </p:nvSpPr>
        <p:spPr>
          <a:xfrm>
            <a:off x="324000" y="648178"/>
            <a:ext cx="8496000" cy="1308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 Magaalada Oakfield waxaa la siiyay £10 000 000 oo lacag ah si ay u bilaabaan hindisaha cagaarinta magaalada.</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Adigoo isticmaalaya shaxda macluumaadka Oakfield iyo qiimaha xeelad kasta oo cagaaraynta, soo jeedi xeelado cagaaraynta oo wax ku ool ah (iyo inta magaalada ay khusayn doonto) oo Oakfield awoodi karo inay hirgeliso.</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graphicFrame>
        <p:nvGraphicFramePr>
          <p:cNvPr id="1199" name="Google Shape;1199;p104"/>
          <p:cNvGraphicFramePr/>
          <p:nvPr/>
        </p:nvGraphicFramePr>
        <p:xfrm>
          <a:off x="5038875" y="1995725"/>
          <a:ext cx="3000000" cy="3000000"/>
        </p:xfrm>
        <a:graphic>
          <a:graphicData uri="http://schemas.openxmlformats.org/drawingml/2006/table">
            <a:tbl>
              <a:tblPr>
                <a:noFill/>
                <a:tableStyleId>{69C3366F-6BBF-4AEC-BD01-B87E98C36D89}</a:tableStyleId>
              </a:tblPr>
              <a:tblGrid>
                <a:gridCol w="3295725"/>
              </a:tblGrid>
              <a:tr h="777225">
                <a:tc>
                  <a:txBody>
                    <a:bodyPr/>
                    <a:lstStyle/>
                    <a:p>
                      <a:pPr indent="0" lvl="0" marL="0" rtl="0" algn="l">
                        <a:spcBef>
                          <a:spcPts val="0"/>
                        </a:spcBef>
                        <a:spcAft>
                          <a:spcPts val="0"/>
                        </a:spcAft>
                        <a:buNone/>
                      </a:pPr>
                      <a:r>
                        <a:rPr lang="en-GB" sz="1800">
                          <a:latin typeface="Kalam"/>
                          <a:ea typeface="Kalam"/>
                          <a:cs typeface="Kalam"/>
                          <a:sym typeface="Kalam"/>
                        </a:rPr>
                        <a:t>Marka celcelis ahaan 3.7 saacadood maalintii, xeeladdani waa la heli karaa.</a:t>
                      </a:r>
                      <a:endParaRPr sz="1800">
                        <a:latin typeface="Kalam"/>
                        <a:ea typeface="Kalam"/>
                        <a:cs typeface="Kalam"/>
                        <a:sym typeface="Kalam"/>
                      </a:endParaRPr>
                    </a:p>
                  </a:txBody>
                  <a:tcPr marT="0" marB="0" marR="0" marL="36000" anchor="ctr"/>
                </a:tc>
              </a:tr>
              <a:tr h="777225">
                <a:tc>
                  <a:txBody>
                    <a:bodyPr/>
                    <a:lstStyle/>
                    <a:p>
                      <a:pPr indent="0" lvl="0" marL="0" rtl="0" algn="l">
                        <a:spcBef>
                          <a:spcPts val="0"/>
                        </a:spcBef>
                        <a:spcAft>
                          <a:spcPts val="0"/>
                        </a:spcAft>
                        <a:buNone/>
                      </a:pPr>
                      <a:r>
                        <a:rPr lang="en-GB" sz="1800">
                          <a:latin typeface="Kalam"/>
                          <a:ea typeface="Kalam"/>
                          <a:cs typeface="Kalam"/>
                          <a:sym typeface="Kalam"/>
                        </a:rPr>
                        <a:t>Marka 0.0045 kt qofkiiba, xeeladdani waa la heli karaa.</a:t>
                      </a:r>
                      <a:endParaRPr sz="1800">
                        <a:latin typeface="Kalam"/>
                        <a:ea typeface="Kalam"/>
                        <a:cs typeface="Kalam"/>
                        <a:sym typeface="Kalam"/>
                      </a:endParaRPr>
                    </a:p>
                  </a:txBody>
                  <a:tcPr marT="0" marB="0" marR="0" marL="36000" anchor="ctr"/>
                </a:tc>
              </a:tr>
              <a:tr h="393575">
                <a:tc>
                  <a:txBody>
                    <a:bodyPr/>
                    <a:lstStyle/>
                    <a:p>
                      <a:pPr indent="0" lvl="0" marL="0" rtl="0" algn="l">
                        <a:spcBef>
                          <a:spcPts val="0"/>
                        </a:spcBef>
                        <a:spcAft>
                          <a:spcPts val="0"/>
                        </a:spcAft>
                        <a:buNone/>
                      </a:pPr>
                      <a:r>
                        <a:rPr lang="en-GB" sz="1800">
                          <a:latin typeface="Kalam"/>
                          <a:ea typeface="Kalam"/>
                          <a:cs typeface="Kalam"/>
                          <a:sym typeface="Kalam"/>
                        </a:rPr>
                        <a:t>Iyadoo 23% aag ah oo la heli karo, istaraatiijiyaddan ma heli karto.</a:t>
                      </a:r>
                      <a:endParaRPr sz="1800">
                        <a:latin typeface="Kalam"/>
                        <a:ea typeface="Kalam"/>
                        <a:cs typeface="Kalam"/>
                        <a:sym typeface="Kalam"/>
                      </a:endParaRPr>
                    </a:p>
                  </a:txBody>
                  <a:tcPr marT="0" marB="0" marR="0" marL="36000" anchor="ctr"/>
                </a:tc>
              </a:tr>
              <a:tr h="462800">
                <a:tc>
                  <a:txBody>
                    <a:bodyPr/>
                    <a:lstStyle/>
                    <a:p>
                      <a:pPr indent="0" lvl="0" marL="0" rtl="0" algn="l">
                        <a:spcBef>
                          <a:spcPts val="0"/>
                        </a:spcBef>
                        <a:spcAft>
                          <a:spcPts val="0"/>
                        </a:spcAft>
                        <a:buNone/>
                      </a:pPr>
                      <a:r>
                        <a:rPr lang="en-GB" sz="1800">
                          <a:latin typeface="Kalam"/>
                          <a:ea typeface="Kalam"/>
                          <a:cs typeface="Kalam"/>
                          <a:sym typeface="Kalam"/>
                        </a:rPr>
                        <a:t>A maximum of 37 buses can fit in the depot.</a:t>
                      </a:r>
                      <a:endParaRPr sz="1800">
                        <a:latin typeface="Kalam"/>
                        <a:ea typeface="Kalam"/>
                        <a:cs typeface="Kalam"/>
                        <a:sym typeface="Kalam"/>
                      </a:endParaRPr>
                    </a:p>
                  </a:txBody>
                  <a:tcPr marT="0" marB="0" marR="0" marL="36000" anchor="ctr"/>
                </a:tc>
              </a:tr>
            </a:tbl>
          </a:graphicData>
        </a:graphic>
      </p:graphicFrame>
      <p:sp>
        <p:nvSpPr>
          <p:cNvPr id="1200" name="Google Shape;1200;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The maths behind urban greening</a:t>
            </a:r>
            <a:endParaRPr/>
          </a:p>
        </p:txBody>
      </p:sp>
      <p:graphicFrame>
        <p:nvGraphicFramePr>
          <p:cNvPr id="1201" name="Google Shape;1201;p104"/>
          <p:cNvGraphicFramePr/>
          <p:nvPr/>
        </p:nvGraphicFramePr>
        <p:xfrm>
          <a:off x="324000" y="1995725"/>
          <a:ext cx="3000000" cy="3000000"/>
        </p:xfrm>
        <a:graphic>
          <a:graphicData uri="http://schemas.openxmlformats.org/drawingml/2006/table">
            <a:tbl>
              <a:tblPr>
                <a:noFill/>
                <a:tableStyleId>{69C3366F-6BBF-4AEC-BD01-B87E98C36D89}</a:tableStyleId>
              </a:tblPr>
              <a:tblGrid>
                <a:gridCol w="3561400"/>
                <a:gridCol w="1153475"/>
              </a:tblGrid>
              <a:tr h="777225">
                <a:tc>
                  <a:txBody>
                    <a:bodyPr/>
                    <a:lstStyle/>
                    <a:p>
                      <a:pPr indent="0" lvl="0" marL="0" rtl="0" algn="l">
                        <a:spcBef>
                          <a:spcPts val="0"/>
                        </a:spcBef>
                        <a:spcAft>
                          <a:spcPts val="0"/>
                        </a:spcAft>
                        <a:buNone/>
                      </a:pPr>
                      <a:r>
                        <a:rPr lang="en-GB" sz="1700">
                          <a:latin typeface="Lexend"/>
                          <a:ea typeface="Lexend"/>
                          <a:cs typeface="Lexend"/>
                          <a:sym typeface="Lexend"/>
                        </a:rPr>
                        <a:t> planting trees along </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 streets (requires average of </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 3.5 hours of daily sunshine)</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£17 000 per km²</a:t>
                      </a:r>
                      <a:endParaRPr sz="1700">
                        <a:latin typeface="Lexend"/>
                        <a:ea typeface="Lexend"/>
                        <a:cs typeface="Lexend"/>
                        <a:sym typeface="Lexend"/>
                      </a:endParaRPr>
                    </a:p>
                  </a:txBody>
                  <a:tcPr marT="0" marB="0" marR="0" marL="0" anchor="ctr"/>
                </a:tc>
              </a:tr>
              <a:tr h="777225">
                <a:tc>
                  <a:txBody>
                    <a:bodyPr/>
                    <a:lstStyle/>
                    <a:p>
                      <a:pPr indent="0" lvl="0" marL="0" rtl="0" algn="l">
                        <a:spcBef>
                          <a:spcPts val="0"/>
                        </a:spcBef>
                        <a:spcAft>
                          <a:spcPts val="0"/>
                        </a:spcAft>
                        <a:buNone/>
                      </a:pPr>
                      <a:r>
                        <a:rPr lang="en-GB" sz="1700">
                          <a:latin typeface="Lexend"/>
                          <a:ea typeface="Lexend"/>
                          <a:cs typeface="Lexend"/>
                          <a:sym typeface="Lexend"/>
                        </a:rPr>
                        <a:t> cycle lanes (suggested only if </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 transport carbon emissions </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 per person are over 0.004 kt)</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£4 100 000</a:t>
                      </a:r>
                      <a:endParaRPr sz="1700">
                        <a:latin typeface="Lexend"/>
                        <a:ea typeface="Lexend"/>
                        <a:cs typeface="Lexend"/>
                        <a:sym typeface="Lexend"/>
                      </a:endParaRPr>
                    </a:p>
                  </a:txBody>
                  <a:tcPr marT="0" marB="0" marR="0" marL="0" anchor="ctr"/>
                </a:tc>
              </a:tr>
              <a:tr h="548625">
                <a:tc>
                  <a:txBody>
                    <a:bodyPr/>
                    <a:lstStyle/>
                    <a:p>
                      <a:pPr indent="0" lvl="0" marL="0" rtl="0" algn="l">
                        <a:spcBef>
                          <a:spcPts val="0"/>
                        </a:spcBef>
                        <a:spcAft>
                          <a:spcPts val="0"/>
                        </a:spcAft>
                        <a:buNone/>
                      </a:pPr>
                      <a:r>
                        <a:rPr lang="en-GB" sz="1700">
                          <a:latin typeface="Lexend"/>
                          <a:ea typeface="Lexend"/>
                          <a:cs typeface="Lexend"/>
                          <a:sym typeface="Lexend"/>
                        </a:rPr>
                        <a:t> urban park renewal (requires </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25% bedka magaalada waa in la helaa)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£35 000 per km²</a:t>
                      </a:r>
                      <a:endParaRPr sz="1700">
                        <a:latin typeface="Lexend"/>
                        <a:ea typeface="Lexend"/>
                        <a:cs typeface="Lexend"/>
                        <a:sym typeface="Lexend"/>
                      </a:endParaRPr>
                    </a:p>
                  </a:txBody>
                  <a:tcPr marT="0" marB="0" marR="0" marL="0" anchor="ctr"/>
                </a:tc>
              </a:tr>
              <a:tr h="548625">
                <a:tc>
                  <a:txBody>
                    <a:bodyPr/>
                    <a:lstStyle/>
                    <a:p>
                      <a:pPr indent="0" lvl="0" marL="0" rtl="0" algn="l">
                        <a:spcBef>
                          <a:spcPts val="0"/>
                        </a:spcBef>
                        <a:spcAft>
                          <a:spcPts val="0"/>
                        </a:spcAft>
                        <a:buNone/>
                      </a:pPr>
                      <a:r>
                        <a:rPr lang="en-GB" sz="1700">
                          <a:latin typeface="Lexend"/>
                          <a:ea typeface="Lexend"/>
                          <a:cs typeface="Lexend"/>
                          <a:sym typeface="Lexend"/>
                        </a:rPr>
                        <a:t> electric, zero-emission buses </a:t>
                      </a:r>
                      <a:endParaRPr sz="1700">
                        <a:latin typeface="Lexend"/>
                        <a:ea typeface="Lexend"/>
                        <a:cs typeface="Lexend"/>
                        <a:sym typeface="Lexend"/>
                      </a:endParaRPr>
                    </a:p>
                    <a:p>
                      <a:pPr indent="0" lvl="0" marL="0" rtl="0" algn="l">
                        <a:spcBef>
                          <a:spcPts val="0"/>
                        </a:spcBef>
                        <a:spcAft>
                          <a:spcPts val="0"/>
                        </a:spcAft>
                        <a:buNone/>
                      </a:pPr>
                      <a:r>
                        <a:rPr lang="en-GB" sz="1700">
                          <a:latin typeface="Lexend"/>
                          <a:ea typeface="Lexend"/>
                          <a:cs typeface="Lexend"/>
                          <a:sym typeface="Lexend"/>
                        </a:rPr>
                        <a:t> (area of 200 m² required per bus)</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700">
                          <a:latin typeface="Lexend"/>
                          <a:ea typeface="Lexend"/>
                          <a:cs typeface="Lexend"/>
                          <a:sym typeface="Lexend"/>
                        </a:rPr>
                        <a:t>£320 000 per bus</a:t>
                      </a:r>
                      <a:endParaRPr sz="1700">
                        <a:latin typeface="Lexend"/>
                        <a:ea typeface="Lexend"/>
                        <a:cs typeface="Lexend"/>
                        <a:sym typeface="Lexend"/>
                      </a:endParaRPr>
                    </a:p>
                  </a:txBody>
                  <a:tcPr marT="0" marB="0" marR="0" marL="0" anchor="ctr"/>
                </a:tc>
              </a:tr>
            </a:tbl>
          </a:graphicData>
        </a:graphic>
      </p:graphicFrame>
      <p:sp>
        <p:nvSpPr>
          <p:cNvPr id="1202" name="Google Shape;1202;p104"/>
          <p:cNvSpPr txBox="1"/>
          <p:nvPr/>
        </p:nvSpPr>
        <p:spPr>
          <a:xfrm>
            <a:off x="324000" y="648178"/>
            <a:ext cx="8496000" cy="1308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 Magaalada Oakfield waxaa la siiyay £10,000,000 oo lacag ah si ay u bilaabaan hindise cagaarinta magaalooyinka (urban greening).</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Adigoo isticmaalaya shaxda macluumaadka Oakfield iyo qiimaha istaraatiijiyad kasta oo cagaarinta magaalooyinka, ku taliso istaraatiijiyado cagaarinta magaalooyin oo waxtar leh (iyo inta magaalada ay khusayn doonto) oo Oakfield awoodi karo inay hirgeliso.</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05"/>
          <p:cNvSpPr txBox="1"/>
          <p:nvPr/>
        </p:nvSpPr>
        <p:spPr>
          <a:xfrm>
            <a:off x="324000" y="1389000"/>
            <a:ext cx="8496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Oakfield ma awoodo saddexda istaraatiijiyad, waayo kharashkooda guud waa £17 606 000.</a:t>
            </a:r>
            <a:endParaRPr sz="2000">
              <a:solidFill>
                <a:schemeClr val="dk1"/>
              </a:solidFill>
              <a:latin typeface="Kalam"/>
              <a:ea typeface="Kalam"/>
              <a:cs typeface="Kalam"/>
              <a:sym typeface="Kalam"/>
            </a:endParaRPr>
          </a:p>
        </p:txBody>
      </p:sp>
      <p:sp>
        <p:nvSpPr>
          <p:cNvPr id="1208" name="Google Shape;1208;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Xisaabta ka dambeysa cagaarka magaalooyinka (urban greening)</a:t>
            </a:r>
            <a:endParaRPr/>
          </a:p>
        </p:txBody>
      </p:sp>
      <p:graphicFrame>
        <p:nvGraphicFramePr>
          <p:cNvPr id="1209" name="Google Shape;1209;p105"/>
          <p:cNvGraphicFramePr/>
          <p:nvPr/>
        </p:nvGraphicFramePr>
        <p:xfrm>
          <a:off x="324000" y="1995725"/>
          <a:ext cx="3000000" cy="3000000"/>
        </p:xfrm>
        <a:graphic>
          <a:graphicData uri="http://schemas.openxmlformats.org/drawingml/2006/table">
            <a:tbl>
              <a:tblPr>
                <a:noFill/>
                <a:tableStyleId>{69C3366F-6BBF-4AEC-BD01-B87E98C36D89}</a:tableStyleId>
              </a:tblPr>
              <a:tblGrid>
                <a:gridCol w="3561400"/>
                <a:gridCol w="1153475"/>
              </a:tblGrid>
              <a:tr h="550775">
                <a:tc>
                  <a:txBody>
                    <a:bodyPr/>
                    <a:lstStyle/>
                    <a:p>
                      <a:pPr indent="0" lvl="0" marL="0" rtl="0" algn="l">
                        <a:spcBef>
                          <a:spcPts val="0"/>
                        </a:spcBef>
                        <a:spcAft>
                          <a:spcPts val="0"/>
                        </a:spcAft>
                        <a:buNone/>
                      </a:pPr>
                      <a:r>
                        <a:rPr lang="en-GB" sz="900">
                          <a:latin typeface="Lexend"/>
                          <a:ea typeface="Lexend"/>
                          <a:cs typeface="Lexend"/>
                          <a:sym typeface="Lexend"/>
                        </a:rPr>
                        <a:t>beerista geedaha ee dhinaca</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wadooyinka (waxay u baahan tahay celcelis ahaan</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3.5 saacadood oo qorraxda maalinlaha ah)</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solidFill>
                            <a:schemeClr val="dk1"/>
                          </a:solidFill>
                          <a:latin typeface="Lexend"/>
                          <a:ea typeface="Lexend"/>
                          <a:cs typeface="Lexend"/>
                          <a:sym typeface="Lexend"/>
                        </a:rPr>
                        <a:t>£17 000 km² kii</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waddooyinka baaskiilka (lagu soo jeedinayaa kaliya haddii</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bixinta (emission) kaarboonka gaadiidka</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qofkiiba uu ka sarreeyo 0.004 kt)</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£4 100 000</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cusboonaysiinta jardiinooyinka magaalada (waxay u baahan tahay</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25% ee aagga magaalada inuu diyaar ahaado)</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£35 000 km² kii</a:t>
                      </a:r>
                      <a:endParaRPr sz="1700">
                        <a:latin typeface="Lexend"/>
                        <a:ea typeface="Lexend"/>
                        <a:cs typeface="Lexend"/>
                        <a:sym typeface="Lexend"/>
                      </a:endParaRPr>
                    </a:p>
                  </a:txBody>
                  <a:tcPr marT="0" marB="0" marR="0" marL="0" anchor="ctr"/>
                </a:tc>
              </a:tr>
              <a:tr h="550775">
                <a:tc>
                  <a:txBody>
                    <a:bodyPr/>
                    <a:lstStyle/>
                    <a:p>
                      <a:pPr indent="0" lvl="0" marL="0" rtl="0" algn="l">
                        <a:spcBef>
                          <a:spcPts val="0"/>
                        </a:spcBef>
                        <a:spcAft>
                          <a:spcPts val="0"/>
                        </a:spcAft>
                        <a:buNone/>
                      </a:pPr>
                      <a:r>
                        <a:rPr lang="en-GB" sz="900">
                          <a:latin typeface="Lexend"/>
                          <a:ea typeface="Lexend"/>
                          <a:cs typeface="Lexend"/>
                          <a:sym typeface="Lexend"/>
                        </a:rPr>
                        <a:t>basaska koronto ku shaqeeya, ee bixin (emission) la'aan ah</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(aag 200 m² ah ayaa loo baahan yahay bas kasta)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£320 000 bas kasta</a:t>
                      </a:r>
                      <a:endParaRPr sz="1700">
                        <a:latin typeface="Lexend"/>
                        <a:ea typeface="Lexend"/>
                        <a:cs typeface="Lexend"/>
                        <a:sym typeface="Lexend"/>
                      </a:endParaRPr>
                    </a:p>
                  </a:txBody>
                  <a:tcPr marT="0" marB="0" marR="0" marL="0" anchor="ctr"/>
                </a:tc>
              </a:tr>
            </a:tbl>
          </a:graphicData>
        </a:graphic>
      </p:graphicFrame>
      <p:sp>
        <p:nvSpPr>
          <p:cNvPr id="1210" name="Google Shape;1210;p105"/>
          <p:cNvSpPr txBox="1"/>
          <p:nvPr/>
        </p:nvSpPr>
        <p:spPr>
          <a:xfrm>
            <a:off x="324000" y="648178"/>
            <a:ext cx="84960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 Magaalada Oakfield waxaa la siiyay £10 000 000 oo maalgelin ah si ay u bilowdo hindisaha cagaarka magaalada (urban greening).</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graphicFrame>
        <p:nvGraphicFramePr>
          <p:cNvPr id="1211" name="Google Shape;1211;p105"/>
          <p:cNvGraphicFramePr/>
          <p:nvPr/>
        </p:nvGraphicFramePr>
        <p:xfrm>
          <a:off x="5038875" y="1995725"/>
          <a:ext cx="3000000" cy="3000000"/>
        </p:xfrm>
        <a:graphic>
          <a:graphicData uri="http://schemas.openxmlformats.org/drawingml/2006/table">
            <a:tbl>
              <a:tblPr>
                <a:noFill/>
                <a:tableStyleId>{69C3366F-6BBF-4AEC-BD01-B87E98C36D89}</a:tableStyleId>
              </a:tblPr>
              <a:tblGrid>
                <a:gridCol w="3295725"/>
              </a:tblGrid>
              <a:tr h="777225">
                <a:tc>
                  <a:txBody>
                    <a:bodyPr/>
                    <a:lstStyle/>
                    <a:p>
                      <a:pPr indent="0" lvl="0" marL="0" rtl="0" algn="l">
                        <a:spcBef>
                          <a:spcPts val="0"/>
                        </a:spcBef>
                        <a:spcAft>
                          <a:spcPts val="0"/>
                        </a:spcAft>
                        <a:buNone/>
                      </a:pPr>
                      <a:r>
                        <a:rPr lang="en-GB" sz="1600">
                          <a:latin typeface="Kalam"/>
                          <a:ea typeface="Kalam"/>
                          <a:cs typeface="Kalam"/>
                          <a:sym typeface="Kalam"/>
                        </a:rPr>
                        <a:t>Kharashka magaalada oo dhan (aag 98 km²) waa £1 666 000.</a:t>
                      </a:r>
                      <a:br>
                        <a:rPr lang="en-GB" sz="1800">
                          <a:latin typeface="Kalam"/>
                          <a:ea typeface="Kalam"/>
                          <a:cs typeface="Kalam"/>
                          <a:sym typeface="Kalam"/>
                        </a:rPr>
                      </a:br>
                      <a:r>
                        <a:rPr lang="en-GB" sz="1600">
                          <a:latin typeface="Kalam"/>
                          <a:ea typeface="Kalam"/>
                          <a:cs typeface="Kalam"/>
                          <a:sym typeface="Kalam"/>
                        </a:rPr>
                        <a:t/>
                      </a:r>
                      <a:endParaRPr sz="1800">
                        <a:latin typeface="Kalam"/>
                        <a:ea typeface="Kalam"/>
                        <a:cs typeface="Kalam"/>
                        <a:sym typeface="Kalam"/>
                      </a:endParaRPr>
                    </a:p>
                  </a:txBody>
                  <a:tcPr marT="0" marB="0" marR="0" marL="36000" anchor="ctr"/>
                </a:tc>
              </a:tr>
              <a:tr h="777225">
                <a:tc>
                  <a:txBody>
                    <a:bodyPr/>
                    <a:lstStyle/>
                    <a:p>
                      <a:pPr indent="0" lvl="0" marL="0" rtl="0" algn="l">
                        <a:spcBef>
                          <a:spcPts val="0"/>
                        </a:spcBef>
                        <a:spcAft>
                          <a:spcPts val="0"/>
                        </a:spcAft>
                        <a:buNone/>
                      </a:pPr>
                      <a:r>
                        <a:rPr lang="en-GB" sz="1600">
                          <a:latin typeface="Kalam"/>
                          <a:ea typeface="Kalam"/>
                          <a:cs typeface="Kalam"/>
                          <a:sym typeface="Kalam"/>
                        </a:rPr>
                        <a:t>Go'an yahay £4 100 000.</a:t>
                      </a:r>
                      <a:endParaRPr sz="1800">
                        <a:latin typeface="Kalam"/>
                        <a:ea typeface="Kalam"/>
                        <a:cs typeface="Kalam"/>
                        <a:sym typeface="Kalam"/>
                      </a:endParaRPr>
                    </a:p>
                  </a:txBody>
                  <a:tcPr marT="0" marB="0" marR="0" marL="36000" anchor="ctr"/>
                </a:tc>
              </a:tr>
              <a:tr h="518150">
                <a:tc>
                  <a:txBody>
                    <a:bodyPr/>
                    <a:lstStyle/>
                    <a:p>
                      <a:pPr indent="0" lvl="0" marL="0" rtl="0" algn="l">
                        <a:spcBef>
                          <a:spcPts val="0"/>
                        </a:spcBef>
                        <a:spcAft>
                          <a:spcPts val="0"/>
                        </a:spcAft>
                        <a:buNone/>
                      </a:pPr>
                      <a:r>
                        <a:t/>
                      </a:r>
                      <a:endParaRPr sz="1800">
                        <a:latin typeface="Kalam"/>
                        <a:ea typeface="Kalam"/>
                        <a:cs typeface="Kalam"/>
                        <a:sym typeface="Kalam"/>
                      </a:endParaRPr>
                    </a:p>
                  </a:txBody>
                  <a:tcPr marT="0" marB="0" marR="0" marL="36000" anchor="ctr"/>
                </a:tc>
              </a:tr>
              <a:tr h="462800">
                <a:tc>
                  <a:txBody>
                    <a:bodyPr/>
                    <a:lstStyle/>
                    <a:p>
                      <a:pPr indent="0" lvl="0" marL="0" rtl="0" algn="l">
                        <a:spcBef>
                          <a:spcPts val="0"/>
                        </a:spcBef>
                        <a:spcAft>
                          <a:spcPts val="0"/>
                        </a:spcAft>
                        <a:buNone/>
                      </a:pPr>
                      <a:r>
                        <a:rPr lang="en-GB" sz="1600">
                          <a:latin typeface="Kalam"/>
                          <a:ea typeface="Kalam"/>
                          <a:cs typeface="Kalam"/>
                          <a:sym typeface="Kalam"/>
                        </a:rPr>
                        <a:t>Kharashka dhammaan 37 basasasha waa £11 840 000.</a:t>
                      </a:r>
                      <a:endParaRPr sz="1800">
                        <a:latin typeface="Kalam"/>
                        <a:ea typeface="Kalam"/>
                        <a:cs typeface="Kalam"/>
                        <a:sym typeface="Kalam"/>
                      </a:endParaRPr>
                    </a:p>
                  </a:txBody>
                  <a:tcPr marT="0" marB="0" marR="0" marL="36000" anchor="ctr"/>
                </a:tc>
              </a:tr>
            </a:tbl>
          </a:graphicData>
        </a:graphic>
      </p:graphicFrame>
      <p:pic>
        <p:nvPicPr>
          <p:cNvPr id="1212" name="Google Shape;1212;p105"/>
          <p:cNvPicPr preferRelativeResize="0"/>
          <p:nvPr/>
        </p:nvPicPr>
        <p:blipFill>
          <a:blip r:embed="rId3">
            <a:alphaModFix/>
          </a:blip>
          <a:stretch>
            <a:fillRect/>
          </a:stretch>
        </p:blipFill>
        <p:spPr>
          <a:xfrm>
            <a:off x="5086288" y="3601192"/>
            <a:ext cx="396000" cy="41976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sp>
        <p:nvSpPr>
          <p:cNvPr id="1217" name="Google Shape;1217;p106"/>
          <p:cNvSpPr txBox="1"/>
          <p:nvPr/>
        </p:nvSpPr>
        <p:spPr>
          <a:xfrm>
            <a:off x="324000" y="13890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Hase yeeshee, waxaa suurtogal ah in la helo waddooyinka baaskiilka iyo dhammaan geedaha waddooyinka, oo lagu daro 13 bas oo koronto ah (oo qiimahoodu yahay £4 160 000).</a:t>
            </a:r>
            <a:endParaRPr sz="2000">
              <a:solidFill>
                <a:schemeClr val="dk1"/>
              </a:solidFill>
              <a:latin typeface="Kalam"/>
              <a:ea typeface="Kalam"/>
              <a:cs typeface="Kalam"/>
              <a:sym typeface="Kalam"/>
            </a:endParaRPr>
          </a:p>
        </p:txBody>
      </p:sp>
      <p:sp>
        <p:nvSpPr>
          <p:cNvPr id="1218" name="Google Shape;1218;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Xisaabta ka dambeysa cagaarka magaalooyinka (urban greening)</a:t>
            </a:r>
            <a:endParaRPr/>
          </a:p>
        </p:txBody>
      </p:sp>
      <p:graphicFrame>
        <p:nvGraphicFramePr>
          <p:cNvPr id="1219" name="Google Shape;1219;p106"/>
          <p:cNvGraphicFramePr/>
          <p:nvPr/>
        </p:nvGraphicFramePr>
        <p:xfrm>
          <a:off x="324000" y="2148125"/>
          <a:ext cx="3000000" cy="3000000"/>
        </p:xfrm>
        <a:graphic>
          <a:graphicData uri="http://schemas.openxmlformats.org/drawingml/2006/table">
            <a:tbl>
              <a:tblPr>
                <a:noFill/>
                <a:tableStyleId>{69C3366F-6BBF-4AEC-BD01-B87E98C36D89}</a:tableStyleId>
              </a:tblPr>
              <a:tblGrid>
                <a:gridCol w="3561400"/>
                <a:gridCol w="1153475"/>
              </a:tblGrid>
              <a:tr h="550775">
                <a:tc>
                  <a:txBody>
                    <a:bodyPr/>
                    <a:lstStyle/>
                    <a:p>
                      <a:pPr indent="0" lvl="0" marL="0" rtl="0" algn="l">
                        <a:spcBef>
                          <a:spcPts val="0"/>
                        </a:spcBef>
                        <a:spcAft>
                          <a:spcPts val="0"/>
                        </a:spcAft>
                        <a:buNone/>
                      </a:pPr>
                      <a:r>
                        <a:rPr lang="en-GB" sz="1000">
                          <a:latin typeface="Lexend"/>
                          <a:ea typeface="Lexend"/>
                          <a:cs typeface="Lexend"/>
                          <a:sym typeface="Lexend"/>
                        </a:rPr>
                        <a:t>beerista geedaha ee dhinaca</a:t>
                      </a:r>
                      <a:endParaRPr sz="1700">
                        <a:latin typeface="Lexend"/>
                        <a:ea typeface="Lexend"/>
                        <a:cs typeface="Lexend"/>
                        <a:sym typeface="Lexend"/>
                      </a:endParaRPr>
                    </a:p>
                    <a:p>
                      <a:pPr indent="0" lvl="0" marL="0" rtl="0" algn="l">
                        <a:spcBef>
                          <a:spcPts val="0"/>
                        </a:spcBef>
                        <a:spcAft>
                          <a:spcPts val="0"/>
                        </a:spcAft>
                        <a:buNone/>
                      </a:pPr>
                      <a:r>
                        <a:rPr lang="en-GB" sz="1000">
                          <a:latin typeface="Lexend"/>
                          <a:ea typeface="Lexend"/>
                          <a:cs typeface="Lexend"/>
                          <a:sym typeface="Lexend"/>
                        </a:rPr>
                        <a:t>wadooyinka (waxay u baahan tahay celcelis ahaan</a:t>
                      </a:r>
                      <a:endParaRPr sz="1700">
                        <a:latin typeface="Lexend"/>
                        <a:ea typeface="Lexend"/>
                        <a:cs typeface="Lexend"/>
                        <a:sym typeface="Lexend"/>
                      </a:endParaRPr>
                    </a:p>
                    <a:p>
                      <a:pPr indent="0" lvl="0" marL="0" rtl="0" algn="l">
                        <a:spcBef>
                          <a:spcPts val="0"/>
                        </a:spcBef>
                        <a:spcAft>
                          <a:spcPts val="0"/>
                        </a:spcAft>
                        <a:buNone/>
                      </a:pPr>
                      <a:r>
                        <a:rPr lang="en-GB" sz="1000">
                          <a:latin typeface="Lexend"/>
                          <a:ea typeface="Lexend"/>
                          <a:cs typeface="Lexend"/>
                          <a:sym typeface="Lexend"/>
                        </a:rPr>
                        <a:t>3.5 hours of daily sunshine)</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£17 000 per km²</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1000">
                          <a:latin typeface="Lexend"/>
                          <a:ea typeface="Lexend"/>
                          <a:cs typeface="Lexend"/>
                          <a:sym typeface="Lexend"/>
                        </a:rPr>
                        <a:t>cycle lanes (suggested only if</a:t>
                      </a:r>
                      <a:endParaRPr sz="1700">
                        <a:latin typeface="Lexend"/>
                        <a:ea typeface="Lexend"/>
                        <a:cs typeface="Lexend"/>
                        <a:sym typeface="Lexend"/>
                      </a:endParaRPr>
                    </a:p>
                    <a:p>
                      <a:pPr indent="0" lvl="0" marL="0" rtl="0" algn="l">
                        <a:spcBef>
                          <a:spcPts val="0"/>
                        </a:spcBef>
                        <a:spcAft>
                          <a:spcPts val="0"/>
                        </a:spcAft>
                        <a:buNone/>
                      </a:pPr>
                      <a:r>
                        <a:rPr lang="en-GB" sz="1000">
                          <a:latin typeface="Lexend"/>
                          <a:ea typeface="Lexend"/>
                          <a:cs typeface="Lexend"/>
                          <a:sym typeface="Lexend"/>
                        </a:rPr>
                        <a:t>transport carbon bixin (emission)</a:t>
                      </a:r>
                      <a:endParaRPr sz="1700">
                        <a:latin typeface="Lexend"/>
                        <a:ea typeface="Lexend"/>
                        <a:cs typeface="Lexend"/>
                        <a:sym typeface="Lexend"/>
                      </a:endParaRPr>
                    </a:p>
                    <a:p>
                      <a:pPr indent="0" lvl="0" marL="0" rtl="0" algn="l">
                        <a:spcBef>
                          <a:spcPts val="0"/>
                        </a:spcBef>
                        <a:spcAft>
                          <a:spcPts val="0"/>
                        </a:spcAft>
                        <a:buNone/>
                      </a:pPr>
                      <a:r>
                        <a:rPr lang="en-GB" sz="1000">
                          <a:latin typeface="Lexend"/>
                          <a:ea typeface="Lexend"/>
                          <a:cs typeface="Lexend"/>
                          <a:sym typeface="Lexend"/>
                        </a:rPr>
                        <a:t>per person are over 0.004 kt)</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000">
                          <a:latin typeface="Lexend"/>
                          <a:ea typeface="Lexend"/>
                          <a:cs typeface="Lexend"/>
                          <a:sym typeface="Lexend"/>
                        </a:rPr>
                        <a:t>£4 100 000</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1000">
                          <a:latin typeface="Lexend"/>
                          <a:ea typeface="Lexend"/>
                          <a:cs typeface="Lexend"/>
                          <a:sym typeface="Lexend"/>
                        </a:rPr>
                        <a:t>urban park renewal (requires</a:t>
                      </a:r>
                      <a:endParaRPr sz="1700">
                        <a:latin typeface="Lexend"/>
                        <a:ea typeface="Lexend"/>
                        <a:cs typeface="Lexend"/>
                        <a:sym typeface="Lexend"/>
                      </a:endParaRPr>
                    </a:p>
                    <a:p>
                      <a:pPr indent="0" lvl="0" marL="0" rtl="0" algn="l">
                        <a:spcBef>
                          <a:spcPts val="0"/>
                        </a:spcBef>
                        <a:spcAft>
                          <a:spcPts val="0"/>
                        </a:spcAft>
                        <a:buNone/>
                      </a:pPr>
                      <a:r>
                        <a:rPr lang="en-GB" sz="1000">
                          <a:latin typeface="Lexend"/>
                          <a:ea typeface="Lexend"/>
                          <a:cs typeface="Lexend"/>
                          <a:sym typeface="Lexend"/>
                        </a:rPr>
                        <a:t>25% bedka magaalada waa la heli karaa)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000">
                          <a:latin typeface="Lexend"/>
                          <a:ea typeface="Lexend"/>
                          <a:cs typeface="Lexend"/>
                          <a:sym typeface="Lexend"/>
                        </a:rPr>
                        <a:t>£35 000 per km²</a:t>
                      </a:r>
                      <a:endParaRPr sz="1700">
                        <a:latin typeface="Lexend"/>
                        <a:ea typeface="Lexend"/>
                        <a:cs typeface="Lexend"/>
                        <a:sym typeface="Lexend"/>
                      </a:endParaRPr>
                    </a:p>
                  </a:txBody>
                  <a:tcPr marT="0" marB="0" marR="0" marL="0" anchor="ctr"/>
                </a:tc>
              </a:tr>
              <a:tr h="550775">
                <a:tc>
                  <a:txBody>
                    <a:bodyPr/>
                    <a:lstStyle/>
                    <a:p>
                      <a:pPr indent="0" lvl="0" marL="0" rtl="0" algn="l">
                        <a:spcBef>
                          <a:spcPts val="0"/>
                        </a:spcBef>
                        <a:spcAft>
                          <a:spcPts val="0"/>
                        </a:spcAft>
                        <a:buNone/>
                      </a:pPr>
                      <a:r>
                        <a:rPr lang="en-GB" sz="1000">
                          <a:latin typeface="Lexend"/>
                          <a:ea typeface="Lexend"/>
                          <a:cs typeface="Lexend"/>
                          <a:sym typeface="Lexend"/>
                        </a:rPr>
                        <a:t>electric, zero-bixin (emission) buses</a:t>
                      </a:r>
                      <a:endParaRPr sz="1700">
                        <a:latin typeface="Lexend"/>
                        <a:ea typeface="Lexend"/>
                        <a:cs typeface="Lexend"/>
                        <a:sym typeface="Lexend"/>
                      </a:endParaRPr>
                    </a:p>
                    <a:p>
                      <a:pPr indent="0" lvl="0" marL="0" rtl="0" algn="l">
                        <a:spcBef>
                          <a:spcPts val="0"/>
                        </a:spcBef>
                        <a:spcAft>
                          <a:spcPts val="0"/>
                        </a:spcAft>
                        <a:buNone/>
                      </a:pPr>
                      <a:r>
                        <a:rPr lang="en-GB" sz="1000">
                          <a:latin typeface="Lexend"/>
                          <a:ea typeface="Lexend"/>
                          <a:cs typeface="Lexend"/>
                          <a:sym typeface="Lexend"/>
                        </a:rPr>
                        <a:t>(area of 200 m² required per bus)</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000">
                          <a:latin typeface="Lexend"/>
                          <a:ea typeface="Lexend"/>
                          <a:cs typeface="Lexend"/>
                          <a:sym typeface="Lexend"/>
                        </a:rPr>
                        <a:t>£320 000 per bus</a:t>
                      </a:r>
                      <a:endParaRPr sz="1700">
                        <a:latin typeface="Lexend"/>
                        <a:ea typeface="Lexend"/>
                        <a:cs typeface="Lexend"/>
                        <a:sym typeface="Lexend"/>
                      </a:endParaRPr>
                    </a:p>
                  </a:txBody>
                  <a:tcPr marT="0" marB="0" marR="0" marL="0" anchor="ctr"/>
                </a:tc>
              </a:tr>
            </a:tbl>
          </a:graphicData>
        </a:graphic>
      </p:graphicFrame>
      <p:sp>
        <p:nvSpPr>
          <p:cNvPr id="1220" name="Google Shape;1220;p106"/>
          <p:cNvSpPr txBox="1"/>
          <p:nvPr/>
        </p:nvSpPr>
        <p:spPr>
          <a:xfrm>
            <a:off x="324000" y="648178"/>
            <a:ext cx="84960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 Magaalada Oakfield waxaa la siiyay £10,000,000 oo lacag ah si ay u bilaabaan hindise cagaarinta magaalooyinka (urban greening).</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graphicFrame>
        <p:nvGraphicFramePr>
          <p:cNvPr id="1221" name="Google Shape;1221;p106"/>
          <p:cNvGraphicFramePr/>
          <p:nvPr/>
        </p:nvGraphicFramePr>
        <p:xfrm>
          <a:off x="5038875" y="2148125"/>
          <a:ext cx="3000000" cy="3000000"/>
        </p:xfrm>
        <a:graphic>
          <a:graphicData uri="http://schemas.openxmlformats.org/drawingml/2006/table">
            <a:tbl>
              <a:tblPr>
                <a:noFill/>
                <a:tableStyleId>{69C3366F-6BBF-4AEC-BD01-B87E98C36D89}</a:tableStyleId>
              </a:tblPr>
              <a:tblGrid>
                <a:gridCol w="3295725"/>
              </a:tblGrid>
              <a:tr h="777225">
                <a:tc>
                  <a:txBody>
                    <a:bodyPr/>
                    <a:lstStyle/>
                    <a:p>
                      <a:pPr indent="0" lvl="0" marL="0" rtl="0" algn="l">
                        <a:spcBef>
                          <a:spcPts val="0"/>
                        </a:spcBef>
                        <a:spcAft>
                          <a:spcPts val="0"/>
                        </a:spcAft>
                        <a:buNone/>
                      </a:pPr>
                      <a:r>
                        <a:rPr lang="en-GB" sz="1800">
                          <a:latin typeface="Kalam"/>
                          <a:ea typeface="Kalam"/>
                          <a:cs typeface="Kalam"/>
                          <a:sym typeface="Kalam"/>
                        </a:rPr>
                        <a:t>Cost for whole city</a:t>
                      </a:r>
                      <a:endParaRPr sz="1800">
                        <a:latin typeface="Kalam"/>
                        <a:ea typeface="Kalam"/>
                        <a:cs typeface="Kalam"/>
                        <a:sym typeface="Kalam"/>
                      </a:endParaRPr>
                    </a:p>
                    <a:p>
                      <a:pPr indent="0" lvl="0" marL="0" rtl="0" algn="l">
                        <a:spcBef>
                          <a:spcPts val="0"/>
                        </a:spcBef>
                        <a:spcAft>
                          <a:spcPts val="0"/>
                        </a:spcAft>
                        <a:buNone/>
                      </a:pPr>
                      <a:r>
                        <a:rPr lang="en-GB" sz="1800">
                          <a:latin typeface="Kalam"/>
                          <a:ea typeface="Kalam"/>
                          <a:cs typeface="Kalam"/>
                          <a:sym typeface="Kalam"/>
                        </a:rPr>
                        <a:t>£1 666 000.</a:t>
                      </a:r>
                      <a:endParaRPr sz="1800">
                        <a:latin typeface="Kalam"/>
                        <a:ea typeface="Kalam"/>
                        <a:cs typeface="Kalam"/>
                        <a:sym typeface="Kalam"/>
                      </a:endParaRPr>
                    </a:p>
                  </a:txBody>
                  <a:tcPr marT="0" marB="0" marR="0" marL="36000" anchor="ctr"/>
                </a:tc>
              </a:tr>
              <a:tr h="777225">
                <a:tc>
                  <a:txBody>
                    <a:bodyPr/>
                    <a:lstStyle/>
                    <a:p>
                      <a:pPr indent="0" lvl="0" marL="0" rtl="0" algn="l">
                        <a:spcBef>
                          <a:spcPts val="0"/>
                        </a:spcBef>
                        <a:spcAft>
                          <a:spcPts val="0"/>
                        </a:spcAft>
                        <a:buNone/>
                      </a:pPr>
                      <a:r>
                        <a:rPr lang="en-GB" sz="1800">
                          <a:latin typeface="Kalam"/>
                          <a:ea typeface="Kalam"/>
                          <a:cs typeface="Kalam"/>
                          <a:sym typeface="Kalam"/>
                        </a:rPr>
                        <a:t>Fixed £4 100 000.</a:t>
                      </a:r>
                      <a:endParaRPr sz="1800">
                        <a:latin typeface="Kalam"/>
                        <a:ea typeface="Kalam"/>
                        <a:cs typeface="Kalam"/>
                        <a:sym typeface="Kalam"/>
                      </a:endParaRPr>
                    </a:p>
                  </a:txBody>
                  <a:tcPr marT="0" marB="0" marR="0" marL="36000" anchor="ctr"/>
                </a:tc>
              </a:tr>
              <a:tr h="518150">
                <a:tc>
                  <a:txBody>
                    <a:bodyPr/>
                    <a:lstStyle/>
                    <a:p>
                      <a:pPr indent="0" lvl="0" marL="0" rtl="0" algn="l">
                        <a:spcBef>
                          <a:spcPts val="0"/>
                        </a:spcBef>
                        <a:spcAft>
                          <a:spcPts val="0"/>
                        </a:spcAft>
                        <a:buNone/>
                      </a:pPr>
                      <a:r>
                        <a:t/>
                      </a:r>
                      <a:endParaRPr sz="1800">
                        <a:latin typeface="Kalam"/>
                        <a:ea typeface="Kalam"/>
                        <a:cs typeface="Kalam"/>
                        <a:sym typeface="Kalam"/>
                      </a:endParaRPr>
                    </a:p>
                  </a:txBody>
                  <a:tcPr marT="0" marB="0" marR="0" marL="36000" anchor="ctr"/>
                </a:tc>
              </a:tr>
              <a:tr h="462800">
                <a:tc>
                  <a:txBody>
                    <a:bodyPr/>
                    <a:lstStyle/>
                    <a:p>
                      <a:pPr indent="0" lvl="0" marL="0" rtl="0" algn="l">
                        <a:spcBef>
                          <a:spcPts val="0"/>
                        </a:spcBef>
                        <a:spcAft>
                          <a:spcPts val="0"/>
                        </a:spcAft>
                        <a:buNone/>
                      </a:pPr>
                      <a:r>
                        <a:rPr lang="en-GB" sz="1800">
                          <a:latin typeface="Kalam"/>
                          <a:ea typeface="Kalam"/>
                          <a:cs typeface="Kalam"/>
                          <a:sym typeface="Kalam"/>
                        </a:rPr>
                        <a:t>Qiimaha dhammaan 37 basaska waa £11 840 000.</a:t>
                      </a:r>
                      <a:endParaRPr sz="1800">
                        <a:latin typeface="Kalam"/>
                        <a:ea typeface="Kalam"/>
                        <a:cs typeface="Kalam"/>
                        <a:sym typeface="Kalam"/>
                      </a:endParaRPr>
                    </a:p>
                  </a:txBody>
                  <a:tcPr marT="0" marB="0" marR="0" marL="36000" anchor="ctr"/>
                </a:tc>
              </a:tr>
            </a:tbl>
          </a:graphicData>
        </a:graphic>
      </p:graphicFrame>
      <p:pic>
        <p:nvPicPr>
          <p:cNvPr id="1222" name="Google Shape;1222;p106"/>
          <p:cNvPicPr preferRelativeResize="0"/>
          <p:nvPr/>
        </p:nvPicPr>
        <p:blipFill>
          <a:blip r:embed="rId3">
            <a:alphaModFix/>
          </a:blip>
          <a:stretch>
            <a:fillRect/>
          </a:stretch>
        </p:blipFill>
        <p:spPr>
          <a:xfrm>
            <a:off x="5086288" y="3753592"/>
            <a:ext cx="396000" cy="41976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107"/>
          <p:cNvSpPr txBox="1"/>
          <p:nvPr/>
        </p:nvSpPr>
        <p:spPr>
          <a:xfrm>
            <a:off x="324000" y="1389000"/>
            <a:ext cx="8496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Ama wadada baaskiilka, geedaha waddooyinka, iyo tiro badan oo basaska korantada ah.</a:t>
            </a:r>
            <a:endParaRPr sz="2000">
              <a:solidFill>
                <a:schemeClr val="dk1"/>
              </a:solidFill>
              <a:latin typeface="Kalam"/>
              <a:ea typeface="Kalam"/>
              <a:cs typeface="Kalam"/>
              <a:sym typeface="Kalam"/>
            </a:endParaRPr>
          </a:p>
        </p:txBody>
      </p:sp>
      <p:sp>
        <p:nvSpPr>
          <p:cNvPr id="1228" name="Google Shape;1228;p10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The maths behind urban greening</a:t>
            </a:r>
            <a:endParaRPr/>
          </a:p>
        </p:txBody>
      </p:sp>
      <p:graphicFrame>
        <p:nvGraphicFramePr>
          <p:cNvPr id="1229" name="Google Shape;1229;p107"/>
          <p:cNvGraphicFramePr/>
          <p:nvPr/>
        </p:nvGraphicFramePr>
        <p:xfrm>
          <a:off x="324000" y="2148125"/>
          <a:ext cx="3000000" cy="3000000"/>
        </p:xfrm>
        <a:graphic>
          <a:graphicData uri="http://schemas.openxmlformats.org/drawingml/2006/table">
            <a:tbl>
              <a:tblPr>
                <a:noFill/>
                <a:tableStyleId>{69C3366F-6BBF-4AEC-BD01-B87E98C36D89}</a:tableStyleId>
              </a:tblPr>
              <a:tblGrid>
                <a:gridCol w="3561400"/>
                <a:gridCol w="1153475"/>
              </a:tblGrid>
              <a:tr h="550775">
                <a:tc>
                  <a:txBody>
                    <a:bodyPr/>
                    <a:lstStyle/>
                    <a:p>
                      <a:pPr indent="0" lvl="0" marL="0" rtl="0" algn="l">
                        <a:spcBef>
                          <a:spcPts val="0"/>
                        </a:spcBef>
                        <a:spcAft>
                          <a:spcPts val="0"/>
                        </a:spcAft>
                        <a:buNone/>
                      </a:pPr>
                      <a:r>
                        <a:rPr lang="en-GB" sz="900">
                          <a:latin typeface="Lexend"/>
                          <a:ea typeface="Lexend"/>
                          <a:cs typeface="Lexend"/>
                          <a:sym typeface="Lexend"/>
                        </a:rPr>
                        <a:t>planting trees along</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streets (requires average of</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3.5 hours of daily sunshine)</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solidFill>
                            <a:schemeClr val="dk1"/>
                          </a:solidFill>
                          <a:latin typeface="Lexend"/>
                          <a:ea typeface="Lexend"/>
                          <a:cs typeface="Lexend"/>
                          <a:sym typeface="Lexend"/>
                        </a:rPr>
                        <a:t>£17 000 per km²</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cycle lanes (suggested only if</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gaadiidka bixin (emission) kaarboon</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qofkiiba waa in ka badan 0.004 kt)</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£4 100 000</a:t>
                      </a:r>
                      <a:endParaRPr sz="1700">
                        <a:latin typeface="Lexend"/>
                        <a:ea typeface="Lexend"/>
                        <a:cs typeface="Lexend"/>
                        <a:sym typeface="Lexend"/>
                      </a:endParaRPr>
                    </a:p>
                  </a:txBody>
                  <a:tcPr marT="0" marB="0" marR="0" marL="0" anchor="ctr"/>
                </a:tc>
              </a:tr>
              <a:tr h="275375">
                <a:tc>
                  <a:txBody>
                    <a:bodyPr/>
                    <a:lstStyle/>
                    <a:p>
                      <a:pPr indent="0" lvl="0" marL="0" rtl="0" algn="l">
                        <a:spcBef>
                          <a:spcPts val="0"/>
                        </a:spcBef>
                        <a:spcAft>
                          <a:spcPts val="0"/>
                        </a:spcAft>
                        <a:buNone/>
                      </a:pPr>
                      <a:r>
                        <a:rPr lang="en-GB" sz="900">
                          <a:latin typeface="Lexend"/>
                          <a:ea typeface="Lexend"/>
                          <a:cs typeface="Lexend"/>
                          <a:sym typeface="Lexend"/>
                        </a:rPr>
                        <a:t>dayactirka jardiinooyinka magaalooyinka (wuxuu u baahan yahay</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25% ee aagga magaalada in la helo)</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£35 000 km² kasta</a:t>
                      </a:r>
                      <a:endParaRPr sz="1700">
                        <a:latin typeface="Lexend"/>
                        <a:ea typeface="Lexend"/>
                        <a:cs typeface="Lexend"/>
                        <a:sym typeface="Lexend"/>
                      </a:endParaRPr>
                    </a:p>
                  </a:txBody>
                  <a:tcPr marT="0" marB="0" marR="0" marL="0" anchor="ctr"/>
                </a:tc>
              </a:tr>
              <a:tr h="550775">
                <a:tc>
                  <a:txBody>
                    <a:bodyPr/>
                    <a:lstStyle/>
                    <a:p>
                      <a:pPr indent="0" lvl="0" marL="0" rtl="0" algn="l">
                        <a:spcBef>
                          <a:spcPts val="0"/>
                        </a:spcBef>
                        <a:spcAft>
                          <a:spcPts val="0"/>
                        </a:spcAft>
                        <a:buNone/>
                      </a:pPr>
                      <a:r>
                        <a:rPr lang="en-GB" sz="900">
                          <a:latin typeface="Lexend"/>
                          <a:ea typeface="Lexend"/>
                          <a:cs typeface="Lexend"/>
                          <a:sym typeface="Lexend"/>
                        </a:rPr>
                        <a:t>baska koronto, bixin (emission) eber</a:t>
                      </a:r>
                      <a:endParaRPr sz="1700">
                        <a:latin typeface="Lexend"/>
                        <a:ea typeface="Lexend"/>
                        <a:cs typeface="Lexend"/>
                        <a:sym typeface="Lexend"/>
                      </a:endParaRPr>
                    </a:p>
                    <a:p>
                      <a:pPr indent="0" lvl="0" marL="0" rtl="0" algn="l">
                        <a:spcBef>
                          <a:spcPts val="0"/>
                        </a:spcBef>
                        <a:spcAft>
                          <a:spcPts val="0"/>
                        </a:spcAft>
                        <a:buNone/>
                      </a:pPr>
                      <a:r>
                        <a:rPr lang="en-GB" sz="900">
                          <a:latin typeface="Lexend"/>
                          <a:ea typeface="Lexend"/>
                          <a:cs typeface="Lexend"/>
                          <a:sym typeface="Lexend"/>
                        </a:rPr>
                        <a:t>(aag 200 m² oo loo baahan yahay bas kasta)</a:t>
                      </a:r>
                      <a:endParaRPr sz="17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900">
                          <a:latin typeface="Lexend"/>
                          <a:ea typeface="Lexend"/>
                          <a:cs typeface="Lexend"/>
                          <a:sym typeface="Lexend"/>
                        </a:rPr>
                        <a:t>£320 000 bas kasta</a:t>
                      </a:r>
                      <a:endParaRPr sz="1700">
                        <a:latin typeface="Lexend"/>
                        <a:ea typeface="Lexend"/>
                        <a:cs typeface="Lexend"/>
                        <a:sym typeface="Lexend"/>
                      </a:endParaRPr>
                    </a:p>
                  </a:txBody>
                  <a:tcPr marT="0" marB="0" marR="0" marL="0" anchor="ctr"/>
                </a:tc>
              </a:tr>
            </a:tbl>
          </a:graphicData>
        </a:graphic>
      </p:graphicFrame>
      <p:sp>
        <p:nvSpPr>
          <p:cNvPr id="1230" name="Google Shape;1230;p107"/>
          <p:cNvSpPr txBox="1"/>
          <p:nvPr/>
        </p:nvSpPr>
        <p:spPr>
          <a:xfrm>
            <a:off x="324000" y="648178"/>
            <a:ext cx="84960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 Magaalada Oakfield waxaa la siiyay £10 000 000 oo maalgelin ah si ay u bilowdo hindise cagaarineed magaalo.</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graphicFrame>
        <p:nvGraphicFramePr>
          <p:cNvPr id="1231" name="Google Shape;1231;p107"/>
          <p:cNvGraphicFramePr/>
          <p:nvPr/>
        </p:nvGraphicFramePr>
        <p:xfrm>
          <a:off x="5038875" y="2148125"/>
          <a:ext cx="3000000" cy="3000000"/>
        </p:xfrm>
        <a:graphic>
          <a:graphicData uri="http://schemas.openxmlformats.org/drawingml/2006/table">
            <a:tbl>
              <a:tblPr>
                <a:noFill/>
                <a:tableStyleId>{69C3366F-6BBF-4AEC-BD01-B87E98C36D89}</a:tableStyleId>
              </a:tblPr>
              <a:tblGrid>
                <a:gridCol w="3295725"/>
              </a:tblGrid>
              <a:tr h="777225">
                <a:tc>
                  <a:txBody>
                    <a:bodyPr/>
                    <a:lstStyle/>
                    <a:p>
                      <a:pPr indent="0" lvl="0" marL="0" rtl="0" algn="l">
                        <a:spcBef>
                          <a:spcPts val="0"/>
                        </a:spcBef>
                        <a:spcAft>
                          <a:spcPts val="0"/>
                        </a:spcAft>
                        <a:buNone/>
                      </a:pPr>
                      <a:r>
                        <a:rPr lang="en-GB" sz="1700">
                          <a:latin typeface="Kalam"/>
                          <a:ea typeface="Kalam"/>
                          <a:cs typeface="Kalam"/>
                          <a:sym typeface="Kalam"/>
                        </a:rPr>
                        <a:t>Qiimaha magaalada oo dhan</a:t>
                      </a:r>
                      <a:endParaRPr sz="1800">
                        <a:latin typeface="Kalam"/>
                        <a:ea typeface="Kalam"/>
                        <a:cs typeface="Kalam"/>
                        <a:sym typeface="Kalam"/>
                      </a:endParaRPr>
                    </a:p>
                    <a:p>
                      <a:pPr indent="0" lvl="0" marL="0" rtl="0" algn="l">
                        <a:spcBef>
                          <a:spcPts val="0"/>
                        </a:spcBef>
                        <a:spcAft>
                          <a:spcPts val="0"/>
                        </a:spcAft>
                        <a:buNone/>
                      </a:pPr>
                      <a:r>
                        <a:rPr lang="en-GB" sz="1700">
                          <a:latin typeface="Kalam"/>
                          <a:ea typeface="Kalam"/>
                          <a:cs typeface="Kalam"/>
                          <a:sym typeface="Kalam"/>
                        </a:rPr>
                        <a:t>£1 666 000.</a:t>
                      </a:r>
                      <a:endParaRPr sz="1800">
                        <a:latin typeface="Kalam"/>
                        <a:ea typeface="Kalam"/>
                        <a:cs typeface="Kalam"/>
                        <a:sym typeface="Kalam"/>
                      </a:endParaRPr>
                    </a:p>
                  </a:txBody>
                  <a:tcPr marT="0" marB="0" marR="0" marL="36000" anchor="ctr"/>
                </a:tc>
              </a:tr>
              <a:tr h="777225">
                <a:tc>
                  <a:txBody>
                    <a:bodyPr/>
                    <a:lstStyle/>
                    <a:p>
                      <a:pPr indent="0" lvl="0" marL="0" rtl="0" algn="l">
                        <a:spcBef>
                          <a:spcPts val="0"/>
                        </a:spcBef>
                        <a:spcAft>
                          <a:spcPts val="0"/>
                        </a:spcAft>
                        <a:buNone/>
                      </a:pPr>
                      <a:r>
                        <a:rPr lang="en-GB" sz="1700">
                          <a:latin typeface="Kalam"/>
                          <a:ea typeface="Kalam"/>
                          <a:cs typeface="Kalam"/>
                          <a:sym typeface="Kalam"/>
                        </a:rPr>
                        <a:t>Go'an £4 100 000.</a:t>
                      </a:r>
                      <a:endParaRPr sz="1800">
                        <a:latin typeface="Kalam"/>
                        <a:ea typeface="Kalam"/>
                        <a:cs typeface="Kalam"/>
                        <a:sym typeface="Kalam"/>
                      </a:endParaRPr>
                    </a:p>
                  </a:txBody>
                  <a:tcPr marT="0" marB="0" marR="0" marL="36000" anchor="ctr"/>
                </a:tc>
              </a:tr>
              <a:tr h="518150">
                <a:tc>
                  <a:txBody>
                    <a:bodyPr/>
                    <a:lstStyle/>
                    <a:p>
                      <a:pPr indent="0" lvl="0" marL="0" rtl="0" algn="l">
                        <a:spcBef>
                          <a:spcPts val="0"/>
                        </a:spcBef>
                        <a:spcAft>
                          <a:spcPts val="0"/>
                        </a:spcAft>
                        <a:buNone/>
                      </a:pPr>
                      <a:r>
                        <a:t/>
                      </a:r>
                      <a:endParaRPr sz="1800">
                        <a:latin typeface="Kalam"/>
                        <a:ea typeface="Kalam"/>
                        <a:cs typeface="Kalam"/>
                        <a:sym typeface="Kalam"/>
                      </a:endParaRPr>
                    </a:p>
                  </a:txBody>
                  <a:tcPr marT="0" marB="0" marR="0" marL="36000" anchor="ctr"/>
                </a:tc>
              </a:tr>
              <a:tr h="462800">
                <a:tc>
                  <a:txBody>
                    <a:bodyPr/>
                    <a:lstStyle/>
                    <a:p>
                      <a:pPr indent="0" lvl="0" marL="0" rtl="0" algn="l">
                        <a:spcBef>
                          <a:spcPts val="0"/>
                        </a:spcBef>
                        <a:spcAft>
                          <a:spcPts val="0"/>
                        </a:spcAft>
                        <a:buNone/>
                      </a:pPr>
                      <a:r>
                        <a:rPr lang="en-GB" sz="1700">
                          <a:latin typeface="Kalam"/>
                          <a:ea typeface="Kalam"/>
                          <a:cs typeface="Kalam"/>
                          <a:sym typeface="Kalam"/>
                        </a:rPr>
                        <a:t>Qiimaha dhammaan 37 bas waa £11 840 000.</a:t>
                      </a:r>
                      <a:endParaRPr sz="1800">
                        <a:latin typeface="Kalam"/>
                        <a:ea typeface="Kalam"/>
                        <a:cs typeface="Kalam"/>
                        <a:sym typeface="Kalam"/>
                      </a:endParaRPr>
                    </a:p>
                  </a:txBody>
                  <a:tcPr marT="0" marB="0" marR="0" marL="36000" anchor="ctr"/>
                </a:tc>
              </a:tr>
            </a:tbl>
          </a:graphicData>
        </a:graphic>
      </p:graphicFrame>
      <p:pic>
        <p:nvPicPr>
          <p:cNvPr id="1232" name="Google Shape;1232;p107"/>
          <p:cNvPicPr preferRelativeResize="0"/>
          <p:nvPr/>
        </p:nvPicPr>
        <p:blipFill>
          <a:blip r:embed="rId3">
            <a:alphaModFix/>
          </a:blip>
          <a:stretch>
            <a:fillRect/>
          </a:stretch>
        </p:blipFill>
        <p:spPr>
          <a:xfrm>
            <a:off x="5086288" y="3753592"/>
            <a:ext cx="396000" cy="41976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sp>
        <p:nvSpPr>
          <p:cNvPr id="1237" name="Google Shape;1237;p108"/>
          <p:cNvSpPr txBox="1"/>
          <p:nvPr/>
        </p:nvSpPr>
        <p:spPr>
          <a:xfrm>
            <a:off x="699150" y="1397100"/>
            <a:ext cx="8121000" cy="2462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Male weyn ayaa ah in dhamaan aagga Oakfield uu yahay "waddo" oo geedo lagu beeri karo.</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Xaqiiqda, aagga Oakfield ee "waddada" ah ayaa laga yaabaa inuu aad uga yar yahay 98 km², maxaa yeelay dhul badan waxay noqon doonaan dhismayaal ama waddooyin.</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Male kale ayaa ah in dhammaan waddooyinka ay ku filan yihiin ballaadh, iyo in meelaha ka baxsan waddada ay yihiin kuwo ammaan ah oo aan caqabad lahayn, si loogu dhiso waddooyin baaskiil.</a:t>
            </a:r>
            <a:endParaRPr sz="2000">
              <a:solidFill>
                <a:schemeClr val="dk1"/>
              </a:solidFill>
              <a:latin typeface="Kalam"/>
              <a:ea typeface="Kalam"/>
              <a:cs typeface="Kalam"/>
              <a:sym typeface="Kalam"/>
            </a:endParaRPr>
          </a:p>
        </p:txBody>
      </p:sp>
      <p:sp>
        <p:nvSpPr>
          <p:cNvPr id="1238" name="Google Shape;1238;p108"/>
          <p:cNvSpPr txBox="1"/>
          <p:nvPr/>
        </p:nvSpPr>
        <p:spPr>
          <a:xfrm>
            <a:off x="324000" y="648178"/>
            <a:ext cx="84960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 Ka hadal xaddidaadyada suurtagalka ah ee hindise cagaarineed magaalo ee su'aasha 1.</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sp>
        <p:nvSpPr>
          <p:cNvPr id="1239" name="Google Shape;1239;p10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Xisaabta ka dambeysa cagaaraynta magaalooyinka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109"/>
          <p:cNvSpPr txBox="1"/>
          <p:nvPr/>
        </p:nvSpPr>
        <p:spPr>
          <a:xfrm>
            <a:off x="324000" y="779235"/>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400">
                <a:latin typeface="Lexend"/>
                <a:ea typeface="Lexend"/>
                <a:cs typeface="Lexend"/>
                <a:sym typeface="Lexend"/>
              </a:rPr>
              <a:t>Cagaaraynta magaalooyinka waa habka lagu daro jardiinooyin cagaaran, geedo, waddooyin baaskiil, iyo hindise kale oo wanaajiya joogtaynta magaalo ama degmo, wanaajiya caafimaadka maskaxda ee dadkeeda, iyo kaabis / yareyn raadka kaarboonka.</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Saamaynta cagaaraynta magaalooyinka ee yaraynta bixin (emission) kaarboon waa la qiyaasi karaa.</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Hindise kala duwan oo cagaarineed magaalo ayaa kharash kala duwan ku bixi doona. Hindise kastaa wuxuu noqon doonaa mid shaqeeya ama aan shaqayn, iyadoo ku xiran sifooyinka gaarka ah ee aag kasta.</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1245" name="Google Shape;1245;p109"/>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Ka dhigista magaalooyinka cagaar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