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1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2d0d7a9b57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2d0d7a9b57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2d0d7a9b57c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2d0d7a9b57c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2d0d7a9b57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2d0d7a9b57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2d0d7a9b57c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2d0d7a9b57c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2d0d7a9b57c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2d0d7a9b57c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2d13b6c106d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2d13b6c106d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2d0d7a9b57c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2d0d7a9b57c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2d13b6c106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2d13b6c10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2d13b6c106d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2d13b6c106d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2d13b6c106d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2d13b6c106d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2d13b6c106d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2d13b6c106d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2d13b6c106d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2d13b6c106d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2d13b6c106d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0" name="Google Shape;1080;g2d13b6c106d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g2d13b6c106d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7" name="Google Shape;1107;g2d13b6c106d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2d0d7a9b57c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2d0d7a9b57c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g2d0d7a9b57c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3" name="Google Shape;1133;g2d0d7a9b57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g2d0d7a9b57c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2" name="Google Shape;1152;g2d0d7a9b57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g2d0d7a9b57c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0" name="Google Shape;1160;g2d0d7a9b57c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g2d1a2116deb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7" name="Google Shape;1177;g2d1a2116deb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g2d1a2116deb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" name="Google Shape;1193;g2d1a2116de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g2d9ffa61539_2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9" name="Google Shape;1209;g2d9ffa61539_2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g2d0d7a9b57c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" name="Google Shape;1222;g2d0d7a9b57c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g2d9ffa61539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9" name="Google Shape;1239;g2d9ffa61539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g2d9ffa61539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5" name="Google Shape;1255;g2d9ffa6153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g2d9ffa61539_2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1" name="Google Shape;1271;g2d9ffa61539_2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g2d9ffa61539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3" name="Google Shape;1283;g2d9ffa61539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g2d9ffa61539_2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0" name="Google Shape;1300;g2d9ffa61539_2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g2d0d7a9b57c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2" name="Google Shape;1312;g2d0d7a9b57c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g2d9ffa61539_2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0" name="Google Shape;1340;g2d9ffa61539_2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g2d0d7a9b57c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1" name="Google Shape;1351;g2d0d7a9b57c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g2d0d7a9b57c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7" name="Google Shape;1367;g2d0d7a9b57c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4" name="Google Shape;1374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9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1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2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7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4.png"/><Relationship Id="rId5" Type="http://schemas.openxmlformats.org/officeDocument/2006/relationships/image" Target="../media/image28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2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2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6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5" Type="http://schemas.openxmlformats.org/officeDocument/2006/relationships/image" Target="../media/image25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9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30.png"/><Relationship Id="rId4" Type="http://schemas.openxmlformats.org/officeDocument/2006/relationships/image" Target="../media/image32.png"/><Relationship Id="rId5" Type="http://schemas.openxmlformats.org/officeDocument/2006/relationships/image" Target="../media/image31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88.png"/><Relationship Id="rId5" Type="http://schemas.openxmlformats.org/officeDocument/2006/relationships/image" Target="../media/image39.png"/><Relationship Id="rId6" Type="http://schemas.openxmlformats.org/officeDocument/2006/relationships/image" Target="../media/image41.png"/><Relationship Id="rId7" Type="http://schemas.openxmlformats.org/officeDocument/2006/relationships/image" Target="../media/image33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88.png"/><Relationship Id="rId4" Type="http://schemas.openxmlformats.org/officeDocument/2006/relationships/image" Target="../media/image36.png"/><Relationship Id="rId5" Type="http://schemas.openxmlformats.org/officeDocument/2006/relationships/image" Target="../media/image40.png"/><Relationship Id="rId6" Type="http://schemas.openxmlformats.org/officeDocument/2006/relationships/image" Target="../media/image44.png"/><Relationship Id="rId7" Type="http://schemas.openxmlformats.org/officeDocument/2006/relationships/image" Target="../media/image39.png"/><Relationship Id="rId8" Type="http://schemas.openxmlformats.org/officeDocument/2006/relationships/image" Target="../media/image41.png"/><Relationship Id="rId9" Type="http://schemas.openxmlformats.org/officeDocument/2006/relationships/image" Target="../media/image3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88.png"/><Relationship Id="rId4" Type="http://schemas.openxmlformats.org/officeDocument/2006/relationships/image" Target="../media/image42.png"/><Relationship Id="rId5" Type="http://schemas.openxmlformats.org/officeDocument/2006/relationships/image" Target="../media/image36.png"/><Relationship Id="rId6" Type="http://schemas.openxmlformats.org/officeDocument/2006/relationships/image" Target="../media/image40.png"/><Relationship Id="rId7" Type="http://schemas.openxmlformats.org/officeDocument/2006/relationships/image" Target="../media/image44.png"/><Relationship Id="rId8" Type="http://schemas.openxmlformats.org/officeDocument/2006/relationships/image" Target="../media/image39.png"/><Relationship Id="rId9" Type="http://schemas.openxmlformats.org/officeDocument/2006/relationships/image" Target="../media/image41.png"/><Relationship Id="rId10" Type="http://schemas.openxmlformats.org/officeDocument/2006/relationships/image" Target="../media/image51.png"/><Relationship Id="rId11" Type="http://schemas.openxmlformats.org/officeDocument/2006/relationships/image" Target="../media/image3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0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0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0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7.png"/><Relationship Id="rId4" Type="http://schemas.openxmlformats.org/officeDocument/2006/relationships/image" Target="../media/image54.png"/><Relationship Id="rId5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3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3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3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3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1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1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1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1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" name="Google Shape;13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" name="Google Shape;15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" name="Google Shape;27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" name="Google Shape;32;p4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4" name="Google Shape;34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" name="Google Shape;40;p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2" name="Google Shape;42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3" name="Google Shape;43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4" name="Google Shape;44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6" name="Google Shape;4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" name="Google Shape;51;p6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3" name="Google Shape;53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54" name="Google Shape;54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5" name="Google Shape;55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65" name="Google Shape;65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6" name="Google Shape;66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" name="Google Shape;7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" name="Google Shape;83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4" name="Google Shape;84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" name="Google Shape;85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7" name="Google Shape;8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0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" name="Google Shape;95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2" name="Google Shape;102;p1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3" name="Google Shape;103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" name="Google Shape;104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" name="Google Shape;10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2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3" name="Google Shape;113;p1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14" name="Google Shape;114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5" name="Google Shape;115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7" name="Google Shape;117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1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4" name="Google Shape;124;p1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25" name="Google Shape;125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4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33" name="Google Shape;133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1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2" name="Google Shape;142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16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51" name="Google Shape;151;p1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" name="Google Shape;153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5" name="Google Shape;155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1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" name="Google Shape;162;p1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" name="Google Shape;163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4" name="Google Shape;164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6" name="Google Shape;16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18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3" name="Google Shape;173;p1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74" name="Google Shape;174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5" name="Google Shape;17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7" name="Google Shape;17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84" name="Google Shape;184;p1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85" name="Google Shape;185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6" name="Google Shape;186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8" name="Google Shape;18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" name="Google Shape;192;p20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194" name="Google Shape;194;p20"/>
          <p:cNvSpPr txBox="1"/>
          <p:nvPr/>
        </p:nvSpPr>
        <p:spPr>
          <a:xfrm>
            <a:off x="323850" y="4321250"/>
            <a:ext cx="122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95" name="Google Shape;195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7" name="Google Shape;19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9" name="Google Shape;199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06" name="Google Shape;206;p2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7" name="Google Shape;207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8" name="Google Shape;208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0" name="Google Shape;21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4" name="Google Shape;414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5" name="Google Shape;435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36" name="Google Shape;43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8" name="Google Shape;438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39" name="Google Shape;439;p4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0" name="Google Shape;440;p4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1" name="Google Shape;441;p4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42" name="Google Shape;44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45" name="Google Shape;44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7" name="Google Shape;44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4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4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1" name="Google Shape;50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4" name="Google Shape;504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5" name="Google Shape;505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0" name="Google Shape;52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3" name="Google Shape;52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4" name="Google Shape;524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5" name="Google Shape;525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39" name="Google Shape;53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3" name="Google Shape;543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4" name="Google Shape;544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8" name="Google Shape;55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1" name="Google Shape;561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77" name="Google Shape;5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0" name="Google Shape;580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1" name="Google Shape;581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2" name="Google Shape;582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3" name="Google Shape;583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600" name="Google Shape;60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3" name="Google Shape;603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4" name="Google Shape;604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5" name="Google Shape;605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6" name="Google Shape;606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3" name="Google Shape;6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6" name="Google Shape;62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7" name="Google Shape;627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8" name="Google Shape;628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9" name="Google Shape;629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46" name="Google Shape;6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9" name="Google Shape;649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0" name="Google Shape;650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1" name="Google Shape;651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669" name="Google Shape;66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72" name="Google Shape;672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3" name="Google Shape;673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4" name="Google Shape;674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88" name="Google Shape;68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1" name="Google Shape;691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2" name="Google Shape;692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3" name="Google Shape;693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4" name="Google Shape;694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07" name="Google Shape;70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0" name="Google Shape;710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1" name="Google Shape;711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2" name="Google Shape;712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1" name="Google Shape;731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2" name="Google Shape;75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9" name="Google Shape;75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73" name="Google Shape;77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1" name="Google Shape;781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805" name="Google Shape;80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13" name="Google Shape;813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16" name="Google Shape;81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2.jpg"/><Relationship Id="rId4" Type="http://schemas.openxmlformats.org/officeDocument/2006/relationships/image" Target="../media/image65.png"/><Relationship Id="rId5" Type="http://schemas.openxmlformats.org/officeDocument/2006/relationships/image" Target="../media/image67.gif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6.gif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4.png"/><Relationship Id="rId4" Type="http://schemas.openxmlformats.org/officeDocument/2006/relationships/image" Target="../media/image6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1.png"/><Relationship Id="rId6" Type="http://schemas.openxmlformats.org/officeDocument/2006/relationships/image" Target="../media/image6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0.png"/><Relationship Id="rId4" Type="http://schemas.openxmlformats.org/officeDocument/2006/relationships/image" Target="../media/image72.png"/><Relationship Id="rId5" Type="http://schemas.openxmlformats.org/officeDocument/2006/relationships/image" Target="../media/image75.png"/><Relationship Id="rId6" Type="http://schemas.openxmlformats.org/officeDocument/2006/relationships/image" Target="../media/image6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5" Type="http://schemas.openxmlformats.org/officeDocument/2006/relationships/image" Target="../media/image77.png"/><Relationship Id="rId6" Type="http://schemas.openxmlformats.org/officeDocument/2006/relationships/image" Target="../media/image6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9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9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0.png"/><Relationship Id="rId4" Type="http://schemas.openxmlformats.org/officeDocument/2006/relationships/image" Target="../media/image64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2.gif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8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8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5.png"/><Relationship Id="rId4" Type="http://schemas.openxmlformats.org/officeDocument/2006/relationships/image" Target="../media/image64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1.png"/><Relationship Id="rId4" Type="http://schemas.openxmlformats.org/officeDocument/2006/relationships/image" Target="../media/image64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9.png"/><Relationship Id="rId4" Type="http://schemas.openxmlformats.org/officeDocument/2006/relationships/image" Target="../media/image64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90.pn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image" Target="../media/image84.png"/><Relationship Id="rId7" Type="http://schemas.openxmlformats.org/officeDocument/2006/relationships/image" Target="../media/image3.png"/><Relationship Id="rId8" Type="http://schemas.openxmlformats.org/officeDocument/2006/relationships/image" Target="../media/image10.png"/><Relationship Id="rId9" Type="http://schemas.openxmlformats.org/officeDocument/2006/relationships/image" Target="../media/image38.png"/><Relationship Id="rId10" Type="http://schemas.openxmlformats.org/officeDocument/2006/relationships/image" Target="../media/image43.png"/><Relationship Id="rId11" Type="http://schemas.openxmlformats.org/officeDocument/2006/relationships/image" Target="../media/image45.png"/><Relationship Id="rId12" Type="http://schemas.openxmlformats.org/officeDocument/2006/relationships/image" Target="../media/image46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7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Qiyaasida hadda (current) ee wareegga barbar socda (parallel circuit)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868" name="Google Shape;868;p73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Iska caabbinta (Resistance) iyo wareegyada barbar socda (parallel circuits)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7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7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qiyaasi karaa sida loo qiyaaso hadda (current) ee laamaha kasta ee wareegga barbar socda (parallel circuit).</a:t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7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ammeter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4" name="Google Shape;884;p76"/>
          <p:cNvSpPr txBox="1"/>
          <p:nvPr>
            <p:ph idx="2" type="subTitle"/>
          </p:nvPr>
        </p:nvSpPr>
        <p:spPr>
          <a:xfrm>
            <a:off x="2699325" y="810000"/>
            <a:ext cx="43974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qalab qiyaasa hadda (current) ku qulqulaya wareegga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5" name="Google Shape;885;p76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amps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6" name="Google Shape;886;p76"/>
          <p:cNvSpPr txBox="1"/>
          <p:nvPr>
            <p:ph idx="4" type="subTitle"/>
          </p:nvPr>
        </p:nvSpPr>
        <p:spPr>
          <a:xfrm>
            <a:off x="2699325" y="1800600"/>
            <a:ext cx="61206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halbeegga lagu qiyaaso hadda (current) (oo soo gaabiyay amperes), oo uu matalo calaamadda A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7" name="Google Shape;887;p76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laan (branch)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8" name="Google Shape;888;p76"/>
          <p:cNvSpPr txBox="1"/>
          <p:nvPr>
            <p:ph idx="6" type="subTitle"/>
          </p:nvPr>
        </p:nvSpPr>
        <p:spPr>
          <a:xfrm>
            <a:off x="2699325" y="2791200"/>
            <a:ext cx="62313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loop gooni ah oo ka mid ah wareegga barbar socda (parallel circuit)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9" name="Google Shape;889;p76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wareeg barbar socda (parallel circuit)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0" name="Google Shape;890;p76"/>
          <p:cNvSpPr txBox="1"/>
          <p:nvPr>
            <p:ph idx="8" type="subTitle"/>
          </p:nvPr>
        </p:nvSpPr>
        <p:spPr>
          <a:xfrm>
            <a:off x="2699325" y="3781800"/>
            <a:ext cx="59187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wareeg leh in ka badan hal loop oo dhammaystiran, oo ka bilaabma dhammaadka batteriga ilaa dhammaadka kale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7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Qiyaasida hadda (current) ee wareegga barbar socda (parallel circuit)</a:t>
            </a:r>
            <a:endParaRPr/>
          </a:p>
        </p:txBody>
      </p:sp>
      <p:sp>
        <p:nvSpPr>
          <p:cNvPr id="896" name="Google Shape;896;p7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Qaanuunka hadda (current) ee wareegyada barbar socda (parallel circuits)</a:t>
            </a:r>
            <a:endParaRPr/>
          </a:p>
        </p:txBody>
      </p:sp>
      <p:sp>
        <p:nvSpPr>
          <p:cNvPr id="897" name="Google Shape;897;p7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Qiyaasida hadda (current) ee wareegga barbar socda (parallel circuit)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898" name="Google Shape;898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925" y="206122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Qiyaasida hadda (current) ee wareegga barbar socda (parallel circuit)</a:t>
            </a:r>
            <a:endParaRPr/>
          </a:p>
        </p:txBody>
      </p:sp>
      <p:sp>
        <p:nvSpPr>
          <p:cNvPr id="904" name="Google Shape;904;p78"/>
          <p:cNvSpPr txBox="1"/>
          <p:nvPr/>
        </p:nvSpPr>
        <p:spPr>
          <a:xfrm>
            <a:off x="324000" y="759300"/>
            <a:ext cx="6985800" cy="14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Ammeter wuxuu qiyaasaa hadda (current) ku qulqulaya siligga, oo lagu qiyaaso amps (A).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05" name="Google Shape;905;p78"/>
          <p:cNvPicPr preferRelativeResize="0"/>
          <p:nvPr/>
        </p:nvPicPr>
        <p:blipFill rotWithShape="1">
          <a:blip r:embed="rId3">
            <a:alphaModFix/>
          </a:blip>
          <a:srcRect b="10418" l="0" r="5410" t="0"/>
          <a:stretch/>
        </p:blipFill>
        <p:spPr>
          <a:xfrm>
            <a:off x="5708452" y="1162675"/>
            <a:ext cx="1048648" cy="1324150"/>
          </a:xfrm>
          <a:prstGeom prst="rect">
            <a:avLst/>
          </a:prstGeom>
          <a:noFill/>
          <a:ln>
            <a:noFill/>
          </a:ln>
        </p:spPr>
      </p:pic>
      <p:sp>
        <p:nvSpPr>
          <p:cNvPr id="906" name="Google Shape;906;p78"/>
          <p:cNvSpPr txBox="1"/>
          <p:nvPr/>
        </p:nvSpPr>
        <p:spPr>
          <a:xfrm>
            <a:off x="324000" y="2571750"/>
            <a:ext cx="8496000" cy="11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Hadda (current) ee siligga waa xadiga korantada (electric charge) ee dhaqaaqa laanta siligga ilbiriqsi kasta.</a:t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07" name="Google Shape;907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6500" y="1610513"/>
            <a:ext cx="2343150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78"/>
          <p:cNvPicPr preferRelativeResize="0"/>
          <p:nvPr/>
        </p:nvPicPr>
        <p:blipFill rotWithShape="1">
          <a:blip r:embed="rId5">
            <a:alphaModFix/>
          </a:blip>
          <a:srcRect b="14233" l="0" r="0" t="10174"/>
          <a:stretch/>
        </p:blipFill>
        <p:spPr>
          <a:xfrm>
            <a:off x="324000" y="3417300"/>
            <a:ext cx="4838700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78"/>
          <p:cNvSpPr txBox="1"/>
          <p:nvPr/>
        </p:nvSpPr>
        <p:spPr>
          <a:xfrm>
            <a:off x="61075" y="4820400"/>
            <a:ext cx="7054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878787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Gif hoose: Simulation by PhET Interactive Simulations, University of Colorado Boulder, licensed under CC-BY-4.0</a:t>
            </a:r>
            <a:r>
              <a:rPr lang="en-GB" sz="1100">
                <a:solidFill>
                  <a:srgbClr val="878787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/>
            </a:r>
            <a:endParaRPr sz="600">
              <a:solidFill>
                <a:srgbClr val="878787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0" name="Google Shape;910;p78"/>
          <p:cNvSpPr txBox="1"/>
          <p:nvPr/>
        </p:nvSpPr>
        <p:spPr>
          <a:xfrm>
            <a:off x="5708450" y="3473250"/>
            <a:ext cx="24489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koronto (charges) oo dhaqaaqaya siligga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11" name="Google Shape;911;p78"/>
          <p:cNvCxnSpPr/>
          <p:nvPr/>
        </p:nvCxnSpPr>
        <p:spPr>
          <a:xfrm flipH="1">
            <a:off x="4654025" y="3618625"/>
            <a:ext cx="994200" cy="24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79"/>
          <p:cNvSpPr txBox="1"/>
          <p:nvPr>
            <p:ph idx="1" type="body"/>
          </p:nvPr>
        </p:nvSpPr>
        <p:spPr>
          <a:xfrm>
            <a:off x="324000" y="759300"/>
            <a:ext cx="70779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Animation-ka hoose wuxuu muujinayaa sida hadda (current) u qulqulo wareegga barbar socda (parallel circuit).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917" name="Google Shape;917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Qiyaasida hadda (current) ee wareegga barbar socda (parallel circuit)</a:t>
            </a:r>
            <a:endParaRPr/>
          </a:p>
        </p:txBody>
      </p:sp>
      <p:sp>
        <p:nvSpPr>
          <p:cNvPr id="918" name="Google Shape;918;p79"/>
          <p:cNvSpPr txBox="1"/>
          <p:nvPr/>
        </p:nvSpPr>
        <p:spPr>
          <a:xfrm>
            <a:off x="0" y="4866600"/>
            <a:ext cx="70779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878787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Jilitaan (Simulation) by PhET Interactive Simulations, University of Colorado Boulder, shatiyaysan CC-BY-4.0</a:t>
            </a:r>
            <a:r>
              <a:rPr lang="en-GB" sz="1100">
                <a:solidFill>
                  <a:srgbClr val="878787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/>
            </a:r>
            <a:endParaRPr sz="600">
              <a:solidFill>
                <a:srgbClr val="878787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19" name="Google Shape;919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2076" y="1460725"/>
            <a:ext cx="3104199" cy="2970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0" name="Google Shape;920;p79"/>
          <p:cNvCxnSpPr/>
          <p:nvPr/>
        </p:nvCxnSpPr>
        <p:spPr>
          <a:xfrm flipH="1">
            <a:off x="3204600" y="1955900"/>
            <a:ext cx="1619400" cy="2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1" name="Google Shape;921;p79"/>
          <p:cNvCxnSpPr/>
          <p:nvPr/>
        </p:nvCxnSpPr>
        <p:spPr>
          <a:xfrm flipH="1" rot="10800000">
            <a:off x="3780000" y="2340675"/>
            <a:ext cx="540000" cy="2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2" name="Google Shape;922;p79"/>
          <p:cNvCxnSpPr/>
          <p:nvPr/>
        </p:nvCxnSpPr>
        <p:spPr>
          <a:xfrm flipH="1" rot="10800000">
            <a:off x="3812100" y="3128225"/>
            <a:ext cx="540000" cy="2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3" name="Google Shape;923;p79"/>
          <p:cNvCxnSpPr/>
          <p:nvPr/>
        </p:nvCxnSpPr>
        <p:spPr>
          <a:xfrm flipH="1" rot="10800000">
            <a:off x="3780000" y="3915775"/>
            <a:ext cx="540000" cy="2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24" name="Google Shape;924;p79"/>
          <p:cNvSpPr txBox="1"/>
          <p:nvPr>
            <p:ph idx="1" type="body"/>
          </p:nvPr>
        </p:nvSpPr>
        <p:spPr>
          <a:xfrm>
            <a:off x="5923975" y="1369850"/>
            <a:ext cx="2029800" cy="860700"/>
          </a:xfrm>
          <a:prstGeom prst="rect">
            <a:avLst/>
          </a:prstGeom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current (current) weyn ayaa ku qulqulaya laanta batteriga</a:t>
            </a:r>
            <a:endParaRPr sz="1800"/>
          </a:p>
        </p:txBody>
      </p:sp>
      <p:sp>
        <p:nvSpPr>
          <p:cNvPr id="925" name="Google Shape;925;p79"/>
          <p:cNvSpPr txBox="1"/>
          <p:nvPr>
            <p:ph idx="1" type="body"/>
          </p:nvPr>
        </p:nvSpPr>
        <p:spPr>
          <a:xfrm>
            <a:off x="5923975" y="2939025"/>
            <a:ext cx="2029800" cy="860700"/>
          </a:xfrm>
          <a:prstGeom prst="rect">
            <a:avLst/>
          </a:prstGeom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current-yo (currents) yaryar ayaa ku qulqulaya laamaha kale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926" name="Google Shape;926;p79"/>
          <p:cNvCxnSpPr>
            <a:stCxn id="924" idx="1"/>
          </p:cNvCxnSpPr>
          <p:nvPr/>
        </p:nvCxnSpPr>
        <p:spPr>
          <a:xfrm rot="10800000">
            <a:off x="5014075" y="1800200"/>
            <a:ext cx="9099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7" name="Google Shape;927;p79"/>
          <p:cNvCxnSpPr>
            <a:stCxn id="925" idx="1"/>
          </p:cNvCxnSpPr>
          <p:nvPr/>
        </p:nvCxnSpPr>
        <p:spPr>
          <a:xfrm rot="10800000">
            <a:off x="5014075" y="2590575"/>
            <a:ext cx="909900" cy="778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8" name="Google Shape;928;p79"/>
          <p:cNvCxnSpPr>
            <a:stCxn id="925" idx="1"/>
          </p:cNvCxnSpPr>
          <p:nvPr/>
        </p:nvCxnSpPr>
        <p:spPr>
          <a:xfrm rot="10800000">
            <a:off x="5005075" y="3369375"/>
            <a:ext cx="9189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9" name="Google Shape;929;p79"/>
          <p:cNvCxnSpPr>
            <a:stCxn id="925" idx="1"/>
          </p:cNvCxnSpPr>
          <p:nvPr/>
        </p:nvCxnSpPr>
        <p:spPr>
          <a:xfrm flipH="1">
            <a:off x="4977775" y="3369375"/>
            <a:ext cx="946200" cy="774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80"/>
          <p:cNvSpPr txBox="1"/>
          <p:nvPr>
            <p:ph idx="1" type="subTitle"/>
          </p:nvPr>
        </p:nvSpPr>
        <p:spPr>
          <a:xfrm>
            <a:off x="928375" y="3049200"/>
            <a:ext cx="50241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Isgoys (junction) dhexdiisa, current-ku (current) wuu kala qaybsamaa oo wuu yaraadaa.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935" name="Google Shape;935;p80"/>
          <p:cNvSpPr txBox="1"/>
          <p:nvPr>
            <p:ph idx="2" type="subTitle"/>
          </p:nvPr>
        </p:nvSpPr>
        <p:spPr>
          <a:xfrm>
            <a:off x="324000" y="1080000"/>
            <a:ext cx="74526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Current-ka (current) qaybaha kala duwan ee wareegga barbar-socodka (parallel circuit) waa isku mid.</a:t>
            </a:r>
            <a:endParaRPr/>
          </a:p>
        </p:txBody>
      </p:sp>
      <p:sp>
        <p:nvSpPr>
          <p:cNvPr id="936" name="Google Shape;936;p80"/>
          <p:cNvSpPr txBox="1"/>
          <p:nvPr>
            <p:ph idx="3" type="subTitle"/>
          </p:nvPr>
        </p:nvSpPr>
        <p:spPr>
          <a:xfrm>
            <a:off x="928375" y="4032901"/>
            <a:ext cx="5024100" cy="41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Laan (branch) kastaa waxay leedahay iska-caabin (resistance) isku mid ah, sidaas darteedna current (current) isku mid ah.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937" name="Google Shape;937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9108" y="17415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4408" y="30304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5100" y="2456250"/>
            <a:ext cx="2034425" cy="1863751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Qiyaasta current-ka (current) ee wareegga barbar-socodka (parallel circuit)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81"/>
          <p:cNvSpPr txBox="1"/>
          <p:nvPr>
            <p:ph idx="1" type="body"/>
          </p:nvPr>
        </p:nvSpPr>
        <p:spPr>
          <a:xfrm>
            <a:off x="292575" y="759300"/>
            <a:ext cx="7049700" cy="49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Current-ka (current) laan (branch) kasta si kala duwan ayaa loo qiyaasaa.</a:t>
            </a:r>
            <a:endParaRPr sz="2000"/>
          </a:p>
        </p:txBody>
      </p:sp>
      <p:sp>
        <p:nvSpPr>
          <p:cNvPr id="946" name="Google Shape;946;p81"/>
          <p:cNvSpPr txBox="1"/>
          <p:nvPr>
            <p:ph type="title"/>
          </p:nvPr>
        </p:nvSpPr>
        <p:spPr>
          <a:xfrm>
            <a:off x="292575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Qiyaasta current-ka (current) ee wareegga barbar-socodka (parallel circuit)</a:t>
            </a:r>
            <a:endParaRPr/>
          </a:p>
        </p:txBody>
      </p:sp>
      <p:cxnSp>
        <p:nvCxnSpPr>
          <p:cNvPr id="947" name="Google Shape;947;p81"/>
          <p:cNvCxnSpPr/>
          <p:nvPr/>
        </p:nvCxnSpPr>
        <p:spPr>
          <a:xfrm>
            <a:off x="2245800" y="2272200"/>
            <a:ext cx="3207300" cy="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8" name="Google Shape;948;p81"/>
          <p:cNvCxnSpPr/>
          <p:nvPr/>
        </p:nvCxnSpPr>
        <p:spPr>
          <a:xfrm flipH="1">
            <a:off x="2242725" y="2257775"/>
            <a:ext cx="3300" cy="1823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49" name="Google Shape;949;p81"/>
          <p:cNvGrpSpPr/>
          <p:nvPr/>
        </p:nvGrpSpPr>
        <p:grpSpPr>
          <a:xfrm>
            <a:off x="3747350" y="1966643"/>
            <a:ext cx="134400" cy="613497"/>
            <a:chOff x="3296475" y="1554150"/>
            <a:chExt cx="134400" cy="768600"/>
          </a:xfrm>
        </p:grpSpPr>
        <p:sp>
          <p:nvSpPr>
            <p:cNvPr id="950" name="Google Shape;950;p81"/>
            <p:cNvSpPr/>
            <p:nvPr/>
          </p:nvSpPr>
          <p:spPr>
            <a:xfrm>
              <a:off x="3298275" y="1736725"/>
              <a:ext cx="132600" cy="3474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51" name="Google Shape;951;p81"/>
            <p:cNvCxnSpPr/>
            <p:nvPr/>
          </p:nvCxnSpPr>
          <p:spPr>
            <a:xfrm>
              <a:off x="3296475" y="1554150"/>
              <a:ext cx="1800" cy="7686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2" name="Google Shape;952;p81"/>
            <p:cNvCxnSpPr/>
            <p:nvPr/>
          </p:nvCxnSpPr>
          <p:spPr>
            <a:xfrm>
              <a:off x="3421025" y="1742771"/>
              <a:ext cx="2400" cy="368700"/>
            </a:xfrm>
            <a:prstGeom prst="straightConnector1">
              <a:avLst/>
            </a:prstGeom>
            <a:noFill/>
            <a:ln cap="flat" cmpd="sng" w="762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953" name="Google Shape;953;p81"/>
          <p:cNvCxnSpPr/>
          <p:nvPr/>
        </p:nvCxnSpPr>
        <p:spPr>
          <a:xfrm>
            <a:off x="2571750" y="1852125"/>
            <a:ext cx="833100" cy="2298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4" name="Google Shape;954;p81"/>
          <p:cNvCxnSpPr/>
          <p:nvPr/>
        </p:nvCxnSpPr>
        <p:spPr>
          <a:xfrm>
            <a:off x="2249100" y="3171038"/>
            <a:ext cx="3207300" cy="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5" name="Google Shape;955;p81"/>
          <p:cNvCxnSpPr/>
          <p:nvPr/>
        </p:nvCxnSpPr>
        <p:spPr>
          <a:xfrm>
            <a:off x="2232575" y="4069875"/>
            <a:ext cx="3207300" cy="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6" name="Google Shape;956;p81"/>
          <p:cNvCxnSpPr/>
          <p:nvPr/>
        </p:nvCxnSpPr>
        <p:spPr>
          <a:xfrm flipH="1">
            <a:off x="5453100" y="2262050"/>
            <a:ext cx="3300" cy="1823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7" name="Google Shape;957;p81"/>
          <p:cNvSpPr/>
          <p:nvPr/>
        </p:nvSpPr>
        <p:spPr>
          <a:xfrm>
            <a:off x="3461175" y="3064988"/>
            <a:ext cx="629400" cy="2145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58" name="Google Shape;958;p81"/>
          <p:cNvGrpSpPr/>
          <p:nvPr/>
        </p:nvGrpSpPr>
        <p:grpSpPr>
          <a:xfrm>
            <a:off x="3634550" y="3891075"/>
            <a:ext cx="360000" cy="360000"/>
            <a:chOff x="5653425" y="3677400"/>
            <a:chExt cx="360000" cy="360000"/>
          </a:xfrm>
        </p:grpSpPr>
        <p:sp>
          <p:nvSpPr>
            <p:cNvPr id="959" name="Google Shape;959;p81"/>
            <p:cNvSpPr/>
            <p:nvPr/>
          </p:nvSpPr>
          <p:spPr>
            <a:xfrm>
              <a:off x="5653425" y="3677400"/>
              <a:ext cx="360000" cy="36000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60" name="Google Shape;960;p81"/>
            <p:cNvCxnSpPr>
              <a:stCxn id="959" idx="1"/>
              <a:endCxn id="959" idx="5"/>
            </p:cNvCxnSpPr>
            <p:nvPr/>
          </p:nvCxnSpPr>
          <p:spPr>
            <a:xfrm>
              <a:off x="5706146" y="3730121"/>
              <a:ext cx="254700" cy="2547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61" name="Google Shape;961;p81"/>
            <p:cNvCxnSpPr>
              <a:stCxn id="959" idx="7"/>
              <a:endCxn id="959" idx="3"/>
            </p:cNvCxnSpPr>
            <p:nvPr/>
          </p:nvCxnSpPr>
          <p:spPr>
            <a:xfrm flipH="1">
              <a:off x="5706004" y="3730121"/>
              <a:ext cx="254700" cy="2547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962" name="Google Shape;962;p81"/>
          <p:cNvSpPr txBox="1"/>
          <p:nvPr>
            <p:ph idx="1" type="body"/>
          </p:nvPr>
        </p:nvSpPr>
        <p:spPr>
          <a:xfrm>
            <a:off x="292575" y="1252200"/>
            <a:ext cx="3168600" cy="67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 loo qiyaaso current-ka (current) unugga (cell) dhex mara …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963" name="Google Shape;963;p81"/>
          <p:cNvSpPr/>
          <p:nvPr/>
        </p:nvSpPr>
        <p:spPr>
          <a:xfrm>
            <a:off x="3359175" y="1860038"/>
            <a:ext cx="833400" cy="7845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4" name="Google Shape;964;p81"/>
          <p:cNvSpPr txBox="1"/>
          <p:nvPr>
            <p:ph idx="1" type="body"/>
          </p:nvPr>
        </p:nvSpPr>
        <p:spPr>
          <a:xfrm>
            <a:off x="6107150" y="1473750"/>
            <a:ext cx="1789500" cy="613500"/>
          </a:xfrm>
          <a:prstGeom prst="rect">
            <a:avLst/>
          </a:prstGeom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jebi wareegga (circuit) …</a:t>
            </a:r>
            <a:endParaRPr sz="2000"/>
          </a:p>
        </p:txBody>
      </p:sp>
      <p:sp>
        <p:nvSpPr>
          <p:cNvPr id="965" name="Google Shape;965;p81"/>
          <p:cNvSpPr/>
          <p:nvPr/>
        </p:nvSpPr>
        <p:spPr>
          <a:xfrm>
            <a:off x="4618875" y="2221550"/>
            <a:ext cx="501900" cy="119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66" name="Google Shape;966;p81"/>
          <p:cNvCxnSpPr>
            <a:stCxn id="964" idx="1"/>
          </p:cNvCxnSpPr>
          <p:nvPr/>
        </p:nvCxnSpPr>
        <p:spPr>
          <a:xfrm flipH="1">
            <a:off x="4941950" y="1780500"/>
            <a:ext cx="1165200" cy="449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67" name="Google Shape;967;p81"/>
          <p:cNvGrpSpPr/>
          <p:nvPr/>
        </p:nvGrpSpPr>
        <p:grpSpPr>
          <a:xfrm>
            <a:off x="4514412" y="1948138"/>
            <a:ext cx="1579788" cy="767950"/>
            <a:chOff x="4395362" y="1868325"/>
            <a:chExt cx="1579788" cy="767950"/>
          </a:xfrm>
        </p:grpSpPr>
        <p:sp>
          <p:nvSpPr>
            <p:cNvPr id="968" name="Google Shape;968;p81"/>
            <p:cNvSpPr/>
            <p:nvPr/>
          </p:nvSpPr>
          <p:spPr>
            <a:xfrm>
              <a:off x="4395362" y="1868325"/>
              <a:ext cx="693000" cy="6741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69" name="Google Shape;969;p81"/>
            <p:cNvCxnSpPr/>
            <p:nvPr/>
          </p:nvCxnSpPr>
          <p:spPr>
            <a:xfrm rot="10800000">
              <a:off x="5039750" y="2358775"/>
              <a:ext cx="935400" cy="2775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70" name="Google Shape;970;p81"/>
          <p:cNvSpPr txBox="1"/>
          <p:nvPr>
            <p:ph idx="1" type="body"/>
          </p:nvPr>
        </p:nvSpPr>
        <p:spPr>
          <a:xfrm>
            <a:off x="6141175" y="2580150"/>
            <a:ext cx="17895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kadib ku xir ammeter-ka (ammeter).</a:t>
            </a:r>
            <a:endParaRPr sz="2000"/>
          </a:p>
        </p:txBody>
      </p:sp>
      <p:sp>
        <p:nvSpPr>
          <p:cNvPr id="971" name="Google Shape;971;p81"/>
          <p:cNvSpPr/>
          <p:nvPr/>
        </p:nvSpPr>
        <p:spPr>
          <a:xfrm>
            <a:off x="4689813" y="2093400"/>
            <a:ext cx="360000" cy="3600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Qiyaasta current-ka (current) ee wareegga barbar-socodka (parallel circuit)</a:t>
            </a:r>
            <a:endParaRPr/>
          </a:p>
        </p:txBody>
      </p:sp>
      <p:cxnSp>
        <p:nvCxnSpPr>
          <p:cNvPr id="977" name="Google Shape;977;p82"/>
          <p:cNvCxnSpPr/>
          <p:nvPr/>
        </p:nvCxnSpPr>
        <p:spPr>
          <a:xfrm>
            <a:off x="2660569" y="2272200"/>
            <a:ext cx="3207300" cy="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8" name="Google Shape;978;p82"/>
          <p:cNvCxnSpPr/>
          <p:nvPr/>
        </p:nvCxnSpPr>
        <p:spPr>
          <a:xfrm flipH="1">
            <a:off x="2657494" y="2257775"/>
            <a:ext cx="3300" cy="1823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79" name="Google Shape;979;p82"/>
          <p:cNvGrpSpPr/>
          <p:nvPr/>
        </p:nvGrpSpPr>
        <p:grpSpPr>
          <a:xfrm>
            <a:off x="4162119" y="1966643"/>
            <a:ext cx="134400" cy="613497"/>
            <a:chOff x="3296475" y="1554150"/>
            <a:chExt cx="134400" cy="768600"/>
          </a:xfrm>
        </p:grpSpPr>
        <p:sp>
          <p:nvSpPr>
            <p:cNvPr id="980" name="Google Shape;980;p82"/>
            <p:cNvSpPr/>
            <p:nvPr/>
          </p:nvSpPr>
          <p:spPr>
            <a:xfrm>
              <a:off x="3298275" y="1736725"/>
              <a:ext cx="132600" cy="3474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81" name="Google Shape;981;p82"/>
            <p:cNvCxnSpPr/>
            <p:nvPr/>
          </p:nvCxnSpPr>
          <p:spPr>
            <a:xfrm>
              <a:off x="3296475" y="1554150"/>
              <a:ext cx="1800" cy="7686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2" name="Google Shape;982;p82"/>
            <p:cNvCxnSpPr/>
            <p:nvPr/>
          </p:nvCxnSpPr>
          <p:spPr>
            <a:xfrm>
              <a:off x="3421025" y="1742771"/>
              <a:ext cx="2400" cy="368700"/>
            </a:xfrm>
            <a:prstGeom prst="straightConnector1">
              <a:avLst/>
            </a:prstGeom>
            <a:noFill/>
            <a:ln cap="flat" cmpd="sng" w="762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983" name="Google Shape;983;p82"/>
          <p:cNvCxnSpPr/>
          <p:nvPr/>
        </p:nvCxnSpPr>
        <p:spPr>
          <a:xfrm>
            <a:off x="2663869" y="3171038"/>
            <a:ext cx="3207300" cy="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4" name="Google Shape;984;p82"/>
          <p:cNvCxnSpPr/>
          <p:nvPr/>
        </p:nvCxnSpPr>
        <p:spPr>
          <a:xfrm>
            <a:off x="2647344" y="4069875"/>
            <a:ext cx="3207300" cy="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5" name="Google Shape;985;p82"/>
          <p:cNvCxnSpPr/>
          <p:nvPr/>
        </p:nvCxnSpPr>
        <p:spPr>
          <a:xfrm flipH="1">
            <a:off x="5867869" y="2262050"/>
            <a:ext cx="3300" cy="1823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6" name="Google Shape;986;p82"/>
          <p:cNvSpPr/>
          <p:nvPr/>
        </p:nvSpPr>
        <p:spPr>
          <a:xfrm>
            <a:off x="3875944" y="3064988"/>
            <a:ext cx="629400" cy="2145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87" name="Google Shape;987;p82"/>
          <p:cNvGrpSpPr/>
          <p:nvPr/>
        </p:nvGrpSpPr>
        <p:grpSpPr>
          <a:xfrm>
            <a:off x="4049319" y="3891075"/>
            <a:ext cx="360000" cy="360000"/>
            <a:chOff x="5653425" y="3677400"/>
            <a:chExt cx="360000" cy="360000"/>
          </a:xfrm>
        </p:grpSpPr>
        <p:sp>
          <p:nvSpPr>
            <p:cNvPr id="988" name="Google Shape;988;p82"/>
            <p:cNvSpPr/>
            <p:nvPr/>
          </p:nvSpPr>
          <p:spPr>
            <a:xfrm>
              <a:off x="5653425" y="3677400"/>
              <a:ext cx="360000" cy="36000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89" name="Google Shape;989;p82"/>
            <p:cNvCxnSpPr>
              <a:stCxn id="988" idx="1"/>
              <a:endCxn id="988" idx="5"/>
            </p:cNvCxnSpPr>
            <p:nvPr/>
          </p:nvCxnSpPr>
          <p:spPr>
            <a:xfrm>
              <a:off x="5706146" y="3730121"/>
              <a:ext cx="254700" cy="2547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90" name="Google Shape;990;p82"/>
            <p:cNvCxnSpPr>
              <a:stCxn id="988" idx="7"/>
              <a:endCxn id="988" idx="3"/>
            </p:cNvCxnSpPr>
            <p:nvPr/>
          </p:nvCxnSpPr>
          <p:spPr>
            <a:xfrm flipH="1">
              <a:off x="5706004" y="3730121"/>
              <a:ext cx="254700" cy="2547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991" name="Google Shape;991;p82"/>
          <p:cNvSpPr txBox="1"/>
          <p:nvPr>
            <p:ph idx="1" type="body"/>
          </p:nvPr>
        </p:nvSpPr>
        <p:spPr>
          <a:xfrm>
            <a:off x="4622650" y="851250"/>
            <a:ext cx="3634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Ammeter-ka (ammeter) waa in si toos ah loogu xiraa unugga (cell).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992" name="Google Shape;992;p82"/>
          <p:cNvSpPr/>
          <p:nvPr/>
        </p:nvSpPr>
        <p:spPr>
          <a:xfrm>
            <a:off x="5104581" y="2093400"/>
            <a:ext cx="360000" cy="3600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93" name="Google Shape;993;p82"/>
          <p:cNvCxnSpPr>
            <a:stCxn id="991" idx="2"/>
            <a:endCxn id="992" idx="0"/>
          </p:cNvCxnSpPr>
          <p:nvPr/>
        </p:nvCxnSpPr>
        <p:spPr>
          <a:xfrm flipH="1">
            <a:off x="5284450" y="1513050"/>
            <a:ext cx="1155300" cy="5805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4" name="Google Shape;994;p82"/>
          <p:cNvCxnSpPr/>
          <p:nvPr/>
        </p:nvCxnSpPr>
        <p:spPr>
          <a:xfrm flipH="1" rot="10800000">
            <a:off x="4352181" y="2272200"/>
            <a:ext cx="710700" cy="24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5" name="Google Shape;995;p82"/>
          <p:cNvSpPr/>
          <p:nvPr/>
        </p:nvSpPr>
        <p:spPr>
          <a:xfrm>
            <a:off x="5689506" y="2542825"/>
            <a:ext cx="360000" cy="3600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6" name="Google Shape;996;p82"/>
          <p:cNvSpPr/>
          <p:nvPr/>
        </p:nvSpPr>
        <p:spPr>
          <a:xfrm>
            <a:off x="2479131" y="2542813"/>
            <a:ext cx="360000" cy="3600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7" name="Google Shape;997;p82"/>
          <p:cNvSpPr/>
          <p:nvPr/>
        </p:nvSpPr>
        <p:spPr>
          <a:xfrm>
            <a:off x="3231444" y="2093388"/>
            <a:ext cx="360000" cy="3600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8" name="Google Shape;998;p82"/>
          <p:cNvSpPr txBox="1"/>
          <p:nvPr>
            <p:ph idx="1" type="body"/>
          </p:nvPr>
        </p:nvSpPr>
        <p:spPr>
          <a:xfrm>
            <a:off x="6532824" y="2284550"/>
            <a:ext cx="2185200" cy="846600"/>
          </a:xfrm>
          <a:prstGeom prst="rect">
            <a:avLst/>
          </a:prstGeom>
        </p:spPr>
        <p:txBody>
          <a:bodyPr anchorCtr="0" anchor="t" bIns="91425" lIns="36000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 la dhigi karaa halkan …</a:t>
            </a:r>
            <a:endParaRPr sz="2000"/>
          </a:p>
        </p:txBody>
      </p:sp>
      <p:cxnSp>
        <p:nvCxnSpPr>
          <p:cNvPr id="999" name="Google Shape;999;p82"/>
          <p:cNvCxnSpPr>
            <a:endCxn id="998" idx="1"/>
          </p:cNvCxnSpPr>
          <p:nvPr/>
        </p:nvCxnSpPr>
        <p:spPr>
          <a:xfrm>
            <a:off x="6057924" y="2707850"/>
            <a:ext cx="4749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0" name="Google Shape;1000;p82"/>
          <p:cNvSpPr txBox="1"/>
          <p:nvPr>
            <p:ph idx="1" type="body"/>
          </p:nvPr>
        </p:nvSpPr>
        <p:spPr>
          <a:xfrm>
            <a:off x="889850" y="2491525"/>
            <a:ext cx="1041900" cy="462600"/>
          </a:xfrm>
          <a:prstGeom prst="rect">
            <a:avLst/>
          </a:prstGeom>
        </p:spPr>
        <p:txBody>
          <a:bodyPr anchorCtr="0" anchor="t" bIns="91425" lIns="91425" spcFirstLastPara="1" rIns="36000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ama halkan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001" name="Google Shape;1001;p82"/>
          <p:cNvSpPr txBox="1"/>
          <p:nvPr>
            <p:ph idx="1" type="body"/>
          </p:nvPr>
        </p:nvSpPr>
        <p:spPr>
          <a:xfrm>
            <a:off x="2839944" y="1412150"/>
            <a:ext cx="11430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ama halkan</a:t>
            </a:r>
            <a:endParaRPr sz="2000"/>
          </a:p>
        </p:txBody>
      </p:sp>
      <p:cxnSp>
        <p:nvCxnSpPr>
          <p:cNvPr id="1002" name="Google Shape;1002;p82"/>
          <p:cNvCxnSpPr>
            <a:stCxn id="1000" idx="3"/>
            <a:endCxn id="996" idx="2"/>
          </p:cNvCxnSpPr>
          <p:nvPr/>
        </p:nvCxnSpPr>
        <p:spPr>
          <a:xfrm>
            <a:off x="1931750" y="2722825"/>
            <a:ext cx="547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3" name="Google Shape;1003;p82"/>
          <p:cNvCxnSpPr>
            <a:stCxn id="1001" idx="2"/>
            <a:endCxn id="997" idx="0"/>
          </p:cNvCxnSpPr>
          <p:nvPr/>
        </p:nvCxnSpPr>
        <p:spPr>
          <a:xfrm>
            <a:off x="3411444" y="1719950"/>
            <a:ext cx="0" cy="3735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4" name="Google Shape;1004;p82"/>
          <p:cNvSpPr/>
          <p:nvPr/>
        </p:nvSpPr>
        <p:spPr>
          <a:xfrm>
            <a:off x="4370175" y="2281600"/>
            <a:ext cx="1518150" cy="236950"/>
          </a:xfrm>
          <a:custGeom>
            <a:rect b="b" l="l" r="r" t="t"/>
            <a:pathLst>
              <a:path extrusionOk="0" h="9478" w="60726">
                <a:moveTo>
                  <a:pt x="0" y="0"/>
                </a:moveTo>
                <a:lnTo>
                  <a:pt x="60726" y="352"/>
                </a:lnTo>
                <a:lnTo>
                  <a:pt x="60726" y="9478"/>
                </a:lnTo>
              </a:path>
            </a:pathLst>
          </a:cu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05" name="Google Shape;1005;p82"/>
          <p:cNvSpPr/>
          <p:nvPr/>
        </p:nvSpPr>
        <p:spPr>
          <a:xfrm>
            <a:off x="2653400" y="2263750"/>
            <a:ext cx="1428750" cy="247375"/>
          </a:xfrm>
          <a:custGeom>
            <a:rect b="b" l="l" r="r" t="t"/>
            <a:pathLst>
              <a:path extrusionOk="0" h="9895" w="57150">
                <a:moveTo>
                  <a:pt x="0" y="9895"/>
                </a:moveTo>
                <a:lnTo>
                  <a:pt x="0" y="0"/>
                </a:lnTo>
                <a:lnTo>
                  <a:pt x="57150" y="0"/>
                </a:lnTo>
              </a:path>
            </a:pathLst>
          </a:cu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cxnSp>
        <p:nvCxnSpPr>
          <p:cNvPr id="1006" name="Google Shape;1006;p82"/>
          <p:cNvCxnSpPr/>
          <p:nvPr/>
        </p:nvCxnSpPr>
        <p:spPr>
          <a:xfrm flipH="1" rot="10800000">
            <a:off x="3639638" y="2272200"/>
            <a:ext cx="474300" cy="6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Qiyaasta current-ka (current) ee wareegga barbar-socodka (parallel circuit)</a:t>
            </a:r>
            <a:endParaRPr/>
          </a:p>
        </p:txBody>
      </p:sp>
      <p:cxnSp>
        <p:nvCxnSpPr>
          <p:cNvPr id="1012" name="Google Shape;1012;p83"/>
          <p:cNvCxnSpPr/>
          <p:nvPr/>
        </p:nvCxnSpPr>
        <p:spPr>
          <a:xfrm>
            <a:off x="2245800" y="2272200"/>
            <a:ext cx="3207300" cy="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3" name="Google Shape;1013;p83"/>
          <p:cNvCxnSpPr/>
          <p:nvPr/>
        </p:nvCxnSpPr>
        <p:spPr>
          <a:xfrm flipH="1">
            <a:off x="2242725" y="2257775"/>
            <a:ext cx="3300" cy="1823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14" name="Google Shape;1014;p83"/>
          <p:cNvGrpSpPr/>
          <p:nvPr/>
        </p:nvGrpSpPr>
        <p:grpSpPr>
          <a:xfrm>
            <a:off x="3747350" y="1966643"/>
            <a:ext cx="134400" cy="613497"/>
            <a:chOff x="3296475" y="1554150"/>
            <a:chExt cx="134400" cy="768600"/>
          </a:xfrm>
        </p:grpSpPr>
        <p:sp>
          <p:nvSpPr>
            <p:cNvPr id="1015" name="Google Shape;1015;p83"/>
            <p:cNvSpPr/>
            <p:nvPr/>
          </p:nvSpPr>
          <p:spPr>
            <a:xfrm>
              <a:off x="3298275" y="1736725"/>
              <a:ext cx="132600" cy="3474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16" name="Google Shape;1016;p83"/>
            <p:cNvCxnSpPr/>
            <p:nvPr/>
          </p:nvCxnSpPr>
          <p:spPr>
            <a:xfrm>
              <a:off x="3296475" y="1554150"/>
              <a:ext cx="1800" cy="7686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7" name="Google Shape;1017;p83"/>
            <p:cNvCxnSpPr/>
            <p:nvPr/>
          </p:nvCxnSpPr>
          <p:spPr>
            <a:xfrm>
              <a:off x="3421025" y="1742771"/>
              <a:ext cx="2400" cy="368700"/>
            </a:xfrm>
            <a:prstGeom prst="straightConnector1">
              <a:avLst/>
            </a:prstGeom>
            <a:noFill/>
            <a:ln cap="flat" cmpd="sng" w="762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018" name="Google Shape;1018;p83"/>
          <p:cNvCxnSpPr/>
          <p:nvPr/>
        </p:nvCxnSpPr>
        <p:spPr>
          <a:xfrm>
            <a:off x="2249100" y="3171038"/>
            <a:ext cx="3207300" cy="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9" name="Google Shape;1019;p83"/>
          <p:cNvCxnSpPr/>
          <p:nvPr/>
        </p:nvCxnSpPr>
        <p:spPr>
          <a:xfrm>
            <a:off x="2232575" y="4069875"/>
            <a:ext cx="3207300" cy="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0" name="Google Shape;1020;p83"/>
          <p:cNvCxnSpPr/>
          <p:nvPr/>
        </p:nvCxnSpPr>
        <p:spPr>
          <a:xfrm flipH="1">
            <a:off x="5453100" y="2262050"/>
            <a:ext cx="3300" cy="1823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1" name="Google Shape;1021;p83"/>
          <p:cNvSpPr/>
          <p:nvPr/>
        </p:nvSpPr>
        <p:spPr>
          <a:xfrm>
            <a:off x="3461175" y="3064988"/>
            <a:ext cx="629400" cy="2145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22" name="Google Shape;1022;p83"/>
          <p:cNvGrpSpPr/>
          <p:nvPr/>
        </p:nvGrpSpPr>
        <p:grpSpPr>
          <a:xfrm>
            <a:off x="3634550" y="3891075"/>
            <a:ext cx="360000" cy="360000"/>
            <a:chOff x="5653425" y="3677400"/>
            <a:chExt cx="360000" cy="360000"/>
          </a:xfrm>
        </p:grpSpPr>
        <p:sp>
          <p:nvSpPr>
            <p:cNvPr id="1023" name="Google Shape;1023;p83"/>
            <p:cNvSpPr/>
            <p:nvPr/>
          </p:nvSpPr>
          <p:spPr>
            <a:xfrm>
              <a:off x="5653425" y="3677400"/>
              <a:ext cx="360000" cy="36000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24" name="Google Shape;1024;p83"/>
            <p:cNvCxnSpPr>
              <a:stCxn id="1023" idx="1"/>
              <a:endCxn id="1023" idx="5"/>
            </p:cNvCxnSpPr>
            <p:nvPr/>
          </p:nvCxnSpPr>
          <p:spPr>
            <a:xfrm>
              <a:off x="5706146" y="3730121"/>
              <a:ext cx="254700" cy="2547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25" name="Google Shape;1025;p83"/>
            <p:cNvCxnSpPr>
              <a:stCxn id="1023" idx="7"/>
              <a:endCxn id="1023" idx="3"/>
            </p:cNvCxnSpPr>
            <p:nvPr/>
          </p:nvCxnSpPr>
          <p:spPr>
            <a:xfrm flipH="1">
              <a:off x="5706004" y="3730121"/>
              <a:ext cx="254700" cy="2547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026" name="Google Shape;1026;p83"/>
          <p:cNvSpPr txBox="1"/>
          <p:nvPr>
            <p:ph idx="1" type="body"/>
          </p:nvPr>
        </p:nvSpPr>
        <p:spPr>
          <a:xfrm>
            <a:off x="324000" y="807700"/>
            <a:ext cx="6527700" cy="67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Ammeter-ka (ammeter) waxaa lagu xiri karaa meel kasta oo laanta sare (top branch) ah, isgoysyada (junctions) ka hor.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27" name="Google Shape;1027;p83"/>
          <p:cNvSpPr/>
          <p:nvPr/>
        </p:nvSpPr>
        <p:spPr>
          <a:xfrm>
            <a:off x="3966200" y="2276400"/>
            <a:ext cx="1490700" cy="835650"/>
          </a:xfrm>
          <a:custGeom>
            <a:rect b="b" l="l" r="r" t="t"/>
            <a:pathLst>
              <a:path extrusionOk="0" h="33426" w="59628">
                <a:moveTo>
                  <a:pt x="0" y="0"/>
                </a:moveTo>
                <a:lnTo>
                  <a:pt x="59628" y="0"/>
                </a:lnTo>
                <a:lnTo>
                  <a:pt x="59628" y="33426"/>
                </a:lnTo>
              </a:path>
            </a:pathLst>
          </a:cu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28" name="Google Shape;1028;p83"/>
          <p:cNvSpPr/>
          <p:nvPr/>
        </p:nvSpPr>
        <p:spPr>
          <a:xfrm>
            <a:off x="2243350" y="2274875"/>
            <a:ext cx="1440850" cy="837175"/>
          </a:xfrm>
          <a:custGeom>
            <a:rect b="b" l="l" r="r" t="t"/>
            <a:pathLst>
              <a:path extrusionOk="0" h="33487" w="57634">
                <a:moveTo>
                  <a:pt x="57634" y="0"/>
                </a:moveTo>
                <a:lnTo>
                  <a:pt x="95" y="0"/>
                </a:lnTo>
                <a:lnTo>
                  <a:pt x="0" y="33487"/>
                </a:lnTo>
              </a:path>
            </a:pathLst>
          </a:cu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84"/>
          <p:cNvSpPr txBox="1"/>
          <p:nvPr>
            <p:ph type="title"/>
          </p:nvPr>
        </p:nvSpPr>
        <p:spPr>
          <a:xfrm>
            <a:off x="324000" y="748775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 (circuits) soo socda kee baa muujinaya ammeter (ammeter) oo ku jira booska saxda ah si loo qiyaaso current-ka (current) unugga (cell) dhex mara?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34" name="Google Shape;1034;p8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Qiyaasta current-ka (current) ee wareegga barbar-socodka (parallel circuit)</a:t>
            </a:r>
            <a:endParaRPr/>
          </a:p>
        </p:txBody>
      </p:sp>
      <p:pic>
        <p:nvPicPr>
          <p:cNvPr id="1035" name="Google Shape;1035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13" y="2069009"/>
            <a:ext cx="2118374" cy="151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7863" y="2069600"/>
            <a:ext cx="2162675" cy="15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74675" y="2056888"/>
            <a:ext cx="2277851" cy="153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p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31358" y="41813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54258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Qiyaasta current-ka (current) ee wareegga barbar-socodka (parallel circuit)</a:t>
            </a:r>
            <a:endParaRPr/>
          </a:p>
        </p:txBody>
      </p:sp>
      <p:cxnSp>
        <p:nvCxnSpPr>
          <p:cNvPr id="1045" name="Google Shape;1045;p85"/>
          <p:cNvCxnSpPr/>
          <p:nvPr/>
        </p:nvCxnSpPr>
        <p:spPr>
          <a:xfrm>
            <a:off x="2245800" y="2272200"/>
            <a:ext cx="3207300" cy="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6" name="Google Shape;1046;p85"/>
          <p:cNvCxnSpPr/>
          <p:nvPr/>
        </p:nvCxnSpPr>
        <p:spPr>
          <a:xfrm flipH="1">
            <a:off x="2242725" y="2257775"/>
            <a:ext cx="3300" cy="1823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47" name="Google Shape;1047;p85"/>
          <p:cNvGrpSpPr/>
          <p:nvPr/>
        </p:nvGrpSpPr>
        <p:grpSpPr>
          <a:xfrm>
            <a:off x="3747350" y="1966643"/>
            <a:ext cx="134400" cy="613497"/>
            <a:chOff x="3296475" y="1554150"/>
            <a:chExt cx="134400" cy="768600"/>
          </a:xfrm>
        </p:grpSpPr>
        <p:sp>
          <p:nvSpPr>
            <p:cNvPr id="1048" name="Google Shape;1048;p85"/>
            <p:cNvSpPr/>
            <p:nvPr/>
          </p:nvSpPr>
          <p:spPr>
            <a:xfrm>
              <a:off x="3298275" y="1736725"/>
              <a:ext cx="132600" cy="3474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49" name="Google Shape;1049;p85"/>
            <p:cNvCxnSpPr/>
            <p:nvPr/>
          </p:nvCxnSpPr>
          <p:spPr>
            <a:xfrm>
              <a:off x="3296475" y="1554150"/>
              <a:ext cx="1800" cy="7686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0" name="Google Shape;1050;p85"/>
            <p:cNvCxnSpPr/>
            <p:nvPr/>
          </p:nvCxnSpPr>
          <p:spPr>
            <a:xfrm>
              <a:off x="3421025" y="1742771"/>
              <a:ext cx="2400" cy="368700"/>
            </a:xfrm>
            <a:prstGeom prst="straightConnector1">
              <a:avLst/>
            </a:prstGeom>
            <a:noFill/>
            <a:ln cap="flat" cmpd="sng" w="762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051" name="Google Shape;1051;p85"/>
          <p:cNvCxnSpPr/>
          <p:nvPr/>
        </p:nvCxnSpPr>
        <p:spPr>
          <a:xfrm>
            <a:off x="2249100" y="3171038"/>
            <a:ext cx="3207300" cy="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2" name="Google Shape;1052;p85"/>
          <p:cNvCxnSpPr/>
          <p:nvPr/>
        </p:nvCxnSpPr>
        <p:spPr>
          <a:xfrm>
            <a:off x="2232575" y="4069875"/>
            <a:ext cx="3207300" cy="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3" name="Google Shape;1053;p85"/>
          <p:cNvCxnSpPr/>
          <p:nvPr/>
        </p:nvCxnSpPr>
        <p:spPr>
          <a:xfrm flipH="1">
            <a:off x="5453100" y="2262050"/>
            <a:ext cx="3300" cy="1823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4" name="Google Shape;1054;p85"/>
          <p:cNvSpPr/>
          <p:nvPr/>
        </p:nvSpPr>
        <p:spPr>
          <a:xfrm>
            <a:off x="3461175" y="3064988"/>
            <a:ext cx="629400" cy="2145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55" name="Google Shape;1055;p85"/>
          <p:cNvGrpSpPr/>
          <p:nvPr/>
        </p:nvGrpSpPr>
        <p:grpSpPr>
          <a:xfrm>
            <a:off x="3634550" y="3891075"/>
            <a:ext cx="360000" cy="360000"/>
            <a:chOff x="5653425" y="3677400"/>
            <a:chExt cx="360000" cy="360000"/>
          </a:xfrm>
        </p:grpSpPr>
        <p:sp>
          <p:nvSpPr>
            <p:cNvPr id="1056" name="Google Shape;1056;p85"/>
            <p:cNvSpPr/>
            <p:nvPr/>
          </p:nvSpPr>
          <p:spPr>
            <a:xfrm>
              <a:off x="5653425" y="3677400"/>
              <a:ext cx="360000" cy="36000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57" name="Google Shape;1057;p85"/>
            <p:cNvCxnSpPr>
              <a:stCxn id="1056" idx="1"/>
              <a:endCxn id="1056" idx="5"/>
            </p:cNvCxnSpPr>
            <p:nvPr/>
          </p:nvCxnSpPr>
          <p:spPr>
            <a:xfrm>
              <a:off x="5706146" y="3730121"/>
              <a:ext cx="254700" cy="2547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58" name="Google Shape;1058;p85"/>
            <p:cNvCxnSpPr>
              <a:stCxn id="1056" idx="7"/>
              <a:endCxn id="1056" idx="3"/>
            </p:cNvCxnSpPr>
            <p:nvPr/>
          </p:nvCxnSpPr>
          <p:spPr>
            <a:xfrm flipH="1">
              <a:off x="5706004" y="3730121"/>
              <a:ext cx="254700" cy="2547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059" name="Google Shape;1059;p85"/>
          <p:cNvSpPr txBox="1"/>
          <p:nvPr>
            <p:ph idx="1" type="body"/>
          </p:nvPr>
        </p:nvSpPr>
        <p:spPr>
          <a:xfrm>
            <a:off x="324000" y="807700"/>
            <a:ext cx="7226100" cy="67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Si loo helo hadda (current) ee resistor-ka, ammeter-ka waa in lagu xiraa laanta dhexe.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cxnSp>
        <p:nvCxnSpPr>
          <p:cNvPr id="1060" name="Google Shape;1060;p85"/>
          <p:cNvCxnSpPr/>
          <p:nvPr/>
        </p:nvCxnSpPr>
        <p:spPr>
          <a:xfrm flipH="1" rot="10800000">
            <a:off x="2299950" y="3166475"/>
            <a:ext cx="1120200" cy="48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1" name="Google Shape;1061;p85"/>
          <p:cNvCxnSpPr/>
          <p:nvPr/>
        </p:nvCxnSpPr>
        <p:spPr>
          <a:xfrm>
            <a:off x="4137825" y="3171038"/>
            <a:ext cx="1241700" cy="24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2" name="Google Shape;1062;p85"/>
          <p:cNvSpPr/>
          <p:nvPr/>
        </p:nvSpPr>
        <p:spPr>
          <a:xfrm>
            <a:off x="4591838" y="2988875"/>
            <a:ext cx="360000" cy="3600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3" name="Google Shape;1063;p85"/>
          <p:cNvSpPr/>
          <p:nvPr/>
        </p:nvSpPr>
        <p:spPr>
          <a:xfrm>
            <a:off x="2673600" y="2992225"/>
            <a:ext cx="360000" cy="3600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4" name="Google Shape;1064;p85"/>
          <p:cNvSpPr txBox="1"/>
          <p:nvPr/>
        </p:nvSpPr>
        <p:spPr>
          <a:xfrm>
            <a:off x="765925" y="2335350"/>
            <a:ext cx="13188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halkan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5" name="Google Shape;1065;p85"/>
          <p:cNvSpPr txBox="1"/>
          <p:nvPr/>
        </p:nvSpPr>
        <p:spPr>
          <a:xfrm>
            <a:off x="6027600" y="2335350"/>
            <a:ext cx="13188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ama halkan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66" name="Google Shape;1066;p85"/>
          <p:cNvCxnSpPr/>
          <p:nvPr/>
        </p:nvCxnSpPr>
        <p:spPr>
          <a:xfrm>
            <a:off x="1567325" y="2758900"/>
            <a:ext cx="1077900" cy="288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7" name="Google Shape;1067;p85"/>
          <p:cNvCxnSpPr/>
          <p:nvPr/>
        </p:nvCxnSpPr>
        <p:spPr>
          <a:xfrm flipH="1" rot="10800000">
            <a:off x="4940750" y="2700425"/>
            <a:ext cx="1115700" cy="299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86"/>
          <p:cNvSpPr txBox="1"/>
          <p:nvPr>
            <p:ph type="title"/>
          </p:nvPr>
        </p:nvSpPr>
        <p:spPr>
          <a:xfrm>
            <a:off x="324000" y="748775"/>
            <a:ext cx="84960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Kee ka mid ah wareegyada (circuits) ayaa muujinaya ammeter meel sax ah si loo cabbiro hadda (current) ee resistor-ka?</a:t>
            </a:r>
            <a:endParaRPr/>
          </a:p>
        </p:txBody>
      </p:sp>
      <p:sp>
        <p:nvSpPr>
          <p:cNvPr id="1073" name="Google Shape;1073;p8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Cabbirka hadda (current) ee wareeg isbarbar (parallel circuit)</a:t>
            </a:r>
            <a:endParaRPr/>
          </a:p>
        </p:txBody>
      </p:sp>
      <p:pic>
        <p:nvPicPr>
          <p:cNvPr id="1074" name="Google Shape;1074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700" y="1953375"/>
            <a:ext cx="2771338" cy="1746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8963" y="1922730"/>
            <a:ext cx="2606071" cy="1807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3948" y="1911175"/>
            <a:ext cx="2710503" cy="183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p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09083" y="41720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Cabbirka hadda (current) ee wareeg isbarbar (parallel circuit)</a:t>
            </a:r>
            <a:endParaRPr/>
          </a:p>
        </p:txBody>
      </p:sp>
      <p:cxnSp>
        <p:nvCxnSpPr>
          <p:cNvPr id="1083" name="Google Shape;1083;p87"/>
          <p:cNvCxnSpPr/>
          <p:nvPr/>
        </p:nvCxnSpPr>
        <p:spPr>
          <a:xfrm>
            <a:off x="2245800" y="2272200"/>
            <a:ext cx="3207300" cy="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4" name="Google Shape;1084;p87"/>
          <p:cNvCxnSpPr/>
          <p:nvPr/>
        </p:nvCxnSpPr>
        <p:spPr>
          <a:xfrm flipH="1">
            <a:off x="2242725" y="2257775"/>
            <a:ext cx="3300" cy="1823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85" name="Google Shape;1085;p87"/>
          <p:cNvGrpSpPr/>
          <p:nvPr/>
        </p:nvGrpSpPr>
        <p:grpSpPr>
          <a:xfrm>
            <a:off x="3747350" y="1966643"/>
            <a:ext cx="134400" cy="613497"/>
            <a:chOff x="3296475" y="1554150"/>
            <a:chExt cx="134400" cy="768600"/>
          </a:xfrm>
        </p:grpSpPr>
        <p:sp>
          <p:nvSpPr>
            <p:cNvPr id="1086" name="Google Shape;1086;p87"/>
            <p:cNvSpPr/>
            <p:nvPr/>
          </p:nvSpPr>
          <p:spPr>
            <a:xfrm>
              <a:off x="3298275" y="1736725"/>
              <a:ext cx="132600" cy="3474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87" name="Google Shape;1087;p87"/>
            <p:cNvCxnSpPr/>
            <p:nvPr/>
          </p:nvCxnSpPr>
          <p:spPr>
            <a:xfrm>
              <a:off x="3296475" y="1554150"/>
              <a:ext cx="1800" cy="7686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8" name="Google Shape;1088;p87"/>
            <p:cNvCxnSpPr/>
            <p:nvPr/>
          </p:nvCxnSpPr>
          <p:spPr>
            <a:xfrm>
              <a:off x="3421025" y="1742771"/>
              <a:ext cx="2400" cy="368700"/>
            </a:xfrm>
            <a:prstGeom prst="straightConnector1">
              <a:avLst/>
            </a:prstGeom>
            <a:noFill/>
            <a:ln cap="flat" cmpd="sng" w="762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089" name="Google Shape;1089;p87"/>
          <p:cNvCxnSpPr/>
          <p:nvPr/>
        </p:nvCxnSpPr>
        <p:spPr>
          <a:xfrm>
            <a:off x="2249100" y="3171038"/>
            <a:ext cx="3207300" cy="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0" name="Google Shape;1090;p87"/>
          <p:cNvCxnSpPr/>
          <p:nvPr/>
        </p:nvCxnSpPr>
        <p:spPr>
          <a:xfrm>
            <a:off x="2232575" y="4069875"/>
            <a:ext cx="3207300" cy="2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1" name="Google Shape;1091;p87"/>
          <p:cNvCxnSpPr/>
          <p:nvPr/>
        </p:nvCxnSpPr>
        <p:spPr>
          <a:xfrm flipH="1">
            <a:off x="5453100" y="2262050"/>
            <a:ext cx="3300" cy="1823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2" name="Google Shape;1092;p87"/>
          <p:cNvSpPr/>
          <p:nvPr/>
        </p:nvSpPr>
        <p:spPr>
          <a:xfrm>
            <a:off x="3461175" y="3064988"/>
            <a:ext cx="629400" cy="2145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93" name="Google Shape;1093;p87"/>
          <p:cNvGrpSpPr/>
          <p:nvPr/>
        </p:nvGrpSpPr>
        <p:grpSpPr>
          <a:xfrm>
            <a:off x="3634550" y="3891075"/>
            <a:ext cx="360000" cy="360000"/>
            <a:chOff x="5653425" y="3677400"/>
            <a:chExt cx="360000" cy="360000"/>
          </a:xfrm>
        </p:grpSpPr>
        <p:sp>
          <p:nvSpPr>
            <p:cNvPr id="1094" name="Google Shape;1094;p87"/>
            <p:cNvSpPr/>
            <p:nvPr/>
          </p:nvSpPr>
          <p:spPr>
            <a:xfrm>
              <a:off x="5653425" y="3677400"/>
              <a:ext cx="360000" cy="36000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95" name="Google Shape;1095;p87"/>
            <p:cNvCxnSpPr>
              <a:stCxn id="1094" idx="1"/>
              <a:endCxn id="1094" idx="5"/>
            </p:cNvCxnSpPr>
            <p:nvPr/>
          </p:nvCxnSpPr>
          <p:spPr>
            <a:xfrm>
              <a:off x="5706146" y="3730121"/>
              <a:ext cx="254700" cy="2547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96" name="Google Shape;1096;p87"/>
            <p:cNvCxnSpPr>
              <a:stCxn id="1094" idx="7"/>
              <a:endCxn id="1094" idx="3"/>
            </p:cNvCxnSpPr>
            <p:nvPr/>
          </p:nvCxnSpPr>
          <p:spPr>
            <a:xfrm flipH="1">
              <a:off x="5706004" y="3730121"/>
              <a:ext cx="254700" cy="2547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097" name="Google Shape;1097;p87"/>
          <p:cNvSpPr txBox="1"/>
          <p:nvPr>
            <p:ph idx="1" type="body"/>
          </p:nvPr>
        </p:nvSpPr>
        <p:spPr>
          <a:xfrm>
            <a:off x="324000" y="807700"/>
            <a:ext cx="6893100" cy="67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Si loo helo hadda (current) ee laambadda, ammeter-ka waa in lagu xiraa laanta hoose.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98" name="Google Shape;1098;p87"/>
          <p:cNvSpPr/>
          <p:nvPr/>
        </p:nvSpPr>
        <p:spPr>
          <a:xfrm>
            <a:off x="2244575" y="3207400"/>
            <a:ext cx="1347450" cy="862175"/>
          </a:xfrm>
          <a:custGeom>
            <a:rect b="b" l="l" r="r" t="t"/>
            <a:pathLst>
              <a:path extrusionOk="0" h="34487" w="53898">
                <a:moveTo>
                  <a:pt x="0" y="0"/>
                </a:moveTo>
                <a:lnTo>
                  <a:pt x="0" y="34487"/>
                </a:lnTo>
                <a:lnTo>
                  <a:pt x="53898" y="34383"/>
                </a:lnTo>
              </a:path>
            </a:pathLst>
          </a:cu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99" name="Google Shape;1099;p87"/>
          <p:cNvSpPr/>
          <p:nvPr/>
        </p:nvSpPr>
        <p:spPr>
          <a:xfrm>
            <a:off x="4043750" y="3220325"/>
            <a:ext cx="1411975" cy="851825"/>
          </a:xfrm>
          <a:custGeom>
            <a:rect b="b" l="l" r="r" t="t"/>
            <a:pathLst>
              <a:path extrusionOk="0" h="34073" w="56479">
                <a:moveTo>
                  <a:pt x="0" y="34073"/>
                </a:moveTo>
                <a:lnTo>
                  <a:pt x="56376" y="34073"/>
                </a:lnTo>
                <a:lnTo>
                  <a:pt x="56479" y="0"/>
                </a:lnTo>
              </a:path>
            </a:pathLst>
          </a:cu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00" name="Google Shape;1100;p87"/>
          <p:cNvSpPr/>
          <p:nvPr/>
        </p:nvSpPr>
        <p:spPr>
          <a:xfrm>
            <a:off x="2784775" y="3891075"/>
            <a:ext cx="360000" cy="3600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1" name="Google Shape;1101;p87"/>
          <p:cNvSpPr/>
          <p:nvPr/>
        </p:nvSpPr>
        <p:spPr>
          <a:xfrm>
            <a:off x="2064375" y="3359350"/>
            <a:ext cx="360000" cy="3600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2" name="Google Shape;1102;p87"/>
          <p:cNvSpPr/>
          <p:nvPr/>
        </p:nvSpPr>
        <p:spPr>
          <a:xfrm>
            <a:off x="4484325" y="3891075"/>
            <a:ext cx="360000" cy="3600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3" name="Google Shape;1103;p87"/>
          <p:cNvSpPr/>
          <p:nvPr/>
        </p:nvSpPr>
        <p:spPr>
          <a:xfrm>
            <a:off x="5274750" y="3385125"/>
            <a:ext cx="360000" cy="3600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4" name="Google Shape;1104;p87"/>
          <p:cNvSpPr txBox="1"/>
          <p:nvPr/>
        </p:nvSpPr>
        <p:spPr>
          <a:xfrm>
            <a:off x="413850" y="3106825"/>
            <a:ext cx="1684800" cy="15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meel kasta oo ka mid ah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88"/>
          <p:cNvSpPr txBox="1"/>
          <p:nvPr>
            <p:ph type="title"/>
          </p:nvPr>
        </p:nvSpPr>
        <p:spPr>
          <a:xfrm>
            <a:off x="324000" y="748775"/>
            <a:ext cx="84960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Kee ka mid ah wareegyada (circuits) ayaa muujinaya ammeter meel sax ah si loo cabbiro hadda (current) ee laambadda?</a:t>
            </a:r>
            <a:endParaRPr/>
          </a:p>
        </p:txBody>
      </p:sp>
      <p:sp>
        <p:nvSpPr>
          <p:cNvPr id="1110" name="Google Shape;1110;p8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Cabbirka hadda (current) ee wareeg isbarbar (parallel circuit)</a:t>
            </a:r>
            <a:endParaRPr/>
          </a:p>
        </p:txBody>
      </p:sp>
      <p:pic>
        <p:nvPicPr>
          <p:cNvPr id="1111" name="Google Shape;1111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1850" y="1685050"/>
            <a:ext cx="2684074" cy="219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2" name="Google Shape;1112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274" y="1587538"/>
            <a:ext cx="2810101" cy="1968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3" name="Google Shape;1113;p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4400" y="1620000"/>
            <a:ext cx="2867609" cy="1935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4" name="Google Shape;1114;p8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31358" y="41813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89"/>
          <p:cNvSpPr txBox="1"/>
          <p:nvPr>
            <p:ph idx="1" type="body"/>
          </p:nvPr>
        </p:nvSpPr>
        <p:spPr>
          <a:xfrm>
            <a:off x="324000" y="759300"/>
            <a:ext cx="8624400" cy="152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r>
              <a:rPr lang="en-GB" sz="1800">
                <a:latin typeface="Lexend"/>
              </a:rPr>
              <a:t>Samee wareeg A oo cabbir hadda (current) ee unugga (cell).</a:t>
            </a:r>
            <a:endParaRPr sz="1900"/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arenR"/>
            </a:pPr>
            <a:r>
              <a:rPr lang="en-GB" sz="1800">
                <a:latin typeface="Lexend"/>
              </a:rPr>
              <a:t>Cabbir hadda (current) ee laan kasta.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900"/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arenR"/>
            </a:pPr>
            <a:r>
              <a:rPr lang="en-GB" sz="1800">
                <a:latin typeface="Lexend"/>
              </a:rPr>
              <a:t>Qor dhammaan cabbiraadahaaga.</a:t>
            </a:r>
            <a:endParaRPr sz="1900"/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arenR"/>
            </a:pPr>
            <a:r>
              <a:rPr lang="en-GB" sz="1800">
                <a:latin typeface="Lexend"/>
              </a:rPr>
              <a:t>Ku celi tillaabooyinka 1 ilaa 3 wareegyada B iyo C.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9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900"/>
          </a:p>
        </p:txBody>
      </p:sp>
      <p:sp>
        <p:nvSpPr>
          <p:cNvPr id="1120" name="Google Shape;1120;p8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Cabbirka hadda (current) ee wareeg isbarbar (parallel circuit)</a:t>
            </a:r>
            <a:endParaRPr/>
          </a:p>
        </p:txBody>
      </p:sp>
      <p:pic>
        <p:nvPicPr>
          <p:cNvPr id="1121" name="Google Shape;1121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0811" y="2727246"/>
            <a:ext cx="2288427" cy="1998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075" y="2639300"/>
            <a:ext cx="2319479" cy="2026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7498" y="2727246"/>
            <a:ext cx="2288427" cy="1998103"/>
          </a:xfrm>
          <a:prstGeom prst="rect">
            <a:avLst/>
          </a:prstGeom>
          <a:noFill/>
          <a:ln>
            <a:noFill/>
          </a:ln>
        </p:spPr>
      </p:pic>
      <p:sp>
        <p:nvSpPr>
          <p:cNvPr id="1124" name="Google Shape;1124;p89"/>
          <p:cNvSpPr txBox="1"/>
          <p:nvPr/>
        </p:nvSpPr>
        <p:spPr>
          <a:xfrm>
            <a:off x="1341813" y="3397175"/>
            <a:ext cx="522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 Ω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5" name="Google Shape;1125;p89"/>
          <p:cNvSpPr txBox="1"/>
          <p:nvPr/>
        </p:nvSpPr>
        <p:spPr>
          <a:xfrm>
            <a:off x="548025" y="2571750"/>
            <a:ext cx="5220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6" name="Google Shape;1126;p89"/>
          <p:cNvSpPr txBox="1"/>
          <p:nvPr/>
        </p:nvSpPr>
        <p:spPr>
          <a:xfrm>
            <a:off x="3444675" y="2508600"/>
            <a:ext cx="5220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7" name="Google Shape;1127;p89"/>
          <p:cNvSpPr txBox="1"/>
          <p:nvPr/>
        </p:nvSpPr>
        <p:spPr>
          <a:xfrm>
            <a:off x="6341325" y="2571750"/>
            <a:ext cx="5220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8" name="Google Shape;1128;p89"/>
          <p:cNvSpPr txBox="1"/>
          <p:nvPr/>
        </p:nvSpPr>
        <p:spPr>
          <a:xfrm>
            <a:off x="4214013" y="3397175"/>
            <a:ext cx="522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 Ω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9" name="Google Shape;1129;p89"/>
          <p:cNvSpPr txBox="1"/>
          <p:nvPr/>
        </p:nvSpPr>
        <p:spPr>
          <a:xfrm>
            <a:off x="7086231" y="3397175"/>
            <a:ext cx="7587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Ω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0" name="Google Shape;1130;p89"/>
          <p:cNvSpPr txBox="1"/>
          <p:nvPr/>
        </p:nvSpPr>
        <p:spPr>
          <a:xfrm>
            <a:off x="1279905" y="4114800"/>
            <a:ext cx="7587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 Ω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90"/>
          <p:cNvSpPr txBox="1"/>
          <p:nvPr>
            <p:ph idx="1" type="body"/>
          </p:nvPr>
        </p:nvSpPr>
        <p:spPr>
          <a:xfrm>
            <a:off x="324000" y="780000"/>
            <a:ext cx="7185900" cy="49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Natiijooyinka tusaale ee hadda (current) ee laamaha: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36" name="Google Shape;1136;p9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Cabbirka hadda (current) ee wareeg isbarbar (parallel circuit)</a:t>
            </a:r>
            <a:endParaRPr/>
          </a:p>
        </p:txBody>
      </p:sp>
      <p:pic>
        <p:nvPicPr>
          <p:cNvPr id="1137" name="Google Shape;1137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6791" y="1429069"/>
            <a:ext cx="1732171" cy="1461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8" name="Google Shape;1138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000" y="1311150"/>
            <a:ext cx="1755675" cy="1482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9" name="Google Shape;1139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97" y="3240004"/>
            <a:ext cx="1732171" cy="1461870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90"/>
          <p:cNvSpPr txBox="1"/>
          <p:nvPr/>
        </p:nvSpPr>
        <p:spPr>
          <a:xfrm>
            <a:off x="1163300" y="1847319"/>
            <a:ext cx="4449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 Ω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1" name="Google Shape;1141;p90"/>
          <p:cNvSpPr txBox="1"/>
          <p:nvPr/>
        </p:nvSpPr>
        <p:spPr>
          <a:xfrm>
            <a:off x="359263" y="1128475"/>
            <a:ext cx="5220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2" name="Google Shape;1142;p90"/>
          <p:cNvSpPr txBox="1"/>
          <p:nvPr/>
        </p:nvSpPr>
        <p:spPr>
          <a:xfrm>
            <a:off x="4957975" y="1159075"/>
            <a:ext cx="5220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3" name="Google Shape;1143;p90"/>
          <p:cNvSpPr txBox="1"/>
          <p:nvPr/>
        </p:nvSpPr>
        <p:spPr>
          <a:xfrm>
            <a:off x="407075" y="2976250"/>
            <a:ext cx="5220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4" name="Google Shape;1144;p90"/>
          <p:cNvSpPr txBox="1"/>
          <p:nvPr/>
        </p:nvSpPr>
        <p:spPr>
          <a:xfrm>
            <a:off x="5494788" y="1868019"/>
            <a:ext cx="4449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 Ω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5" name="Google Shape;1145;p90"/>
          <p:cNvSpPr txBox="1"/>
          <p:nvPr/>
        </p:nvSpPr>
        <p:spPr>
          <a:xfrm>
            <a:off x="929075" y="3702375"/>
            <a:ext cx="522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 Ω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6" name="Google Shape;1146;p90"/>
          <p:cNvSpPr txBox="1"/>
          <p:nvPr/>
        </p:nvSpPr>
        <p:spPr>
          <a:xfrm>
            <a:off x="1090080" y="2379781"/>
            <a:ext cx="395100" cy="2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 Ω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7" name="Google Shape;1147;p90"/>
          <p:cNvSpPr txBox="1"/>
          <p:nvPr>
            <p:ph idx="1" type="body"/>
          </p:nvPr>
        </p:nvSpPr>
        <p:spPr>
          <a:xfrm>
            <a:off x="2247313" y="1482675"/>
            <a:ext cx="2619300" cy="118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unugga (cell): 0.45 A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 Ω resistor: 0.30 A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 Ω resistor: 0.15 A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8" name="Google Shape;1148;p90"/>
          <p:cNvSpPr txBox="1"/>
          <p:nvPr>
            <p:ph idx="1" type="body"/>
          </p:nvPr>
        </p:nvSpPr>
        <p:spPr>
          <a:xfrm>
            <a:off x="6567875" y="1590150"/>
            <a:ext cx="2529600" cy="118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unugga (cell): 0.50 A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 Ω resistor: 0.30 A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lamb (Lamp): 0.20 A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9" name="Google Shape;1149;p90"/>
          <p:cNvSpPr txBox="1"/>
          <p:nvPr>
            <p:ph idx="1" type="body"/>
          </p:nvPr>
        </p:nvSpPr>
        <p:spPr>
          <a:xfrm>
            <a:off x="2247325" y="3380400"/>
            <a:ext cx="2428200" cy="118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unug (Cell): 0.35 A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 Ω resistor (Resistor): 0.15 A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lamb (Lamp): 0.20 A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91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Qiyaasta haddiyaha (Current) ee wareegga barbar-socda (Parallel circuit)</a:t>
            </a:r>
            <a:endParaRPr/>
          </a:p>
        </p:txBody>
      </p:sp>
      <p:sp>
        <p:nvSpPr>
          <p:cNvPr id="1155" name="Google Shape;1155;p91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Qaanuunka haddiyaha (Current) ee wareegyada barbar-socda (Parallel circuits)</a:t>
            </a:r>
            <a:endParaRPr/>
          </a:p>
        </p:txBody>
      </p:sp>
      <p:sp>
        <p:nvSpPr>
          <p:cNvPr id="1156" name="Google Shape;1156;p91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Qiyaasta haddiyaha (Current) ee wareegga barbar-socda (Parallel circuit)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1157" name="Google Shape;1157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800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92"/>
          <p:cNvSpPr txBox="1"/>
          <p:nvPr>
            <p:ph idx="1" type="body"/>
          </p:nvPr>
        </p:nvSpPr>
        <p:spPr>
          <a:xfrm>
            <a:off x="324000" y="759300"/>
            <a:ext cx="6308100" cy="56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Wareegga A, haddiyayaasha (Currents) ee laamaha (Branches) waxay ahaayeen: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163" name="Google Shape;1163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Qaanuunka haddiyaha (Current) ee wareegyada barbar-socda (Parallel circuits)</a:t>
            </a:r>
            <a:endParaRPr/>
          </a:p>
        </p:txBody>
      </p:sp>
      <p:pic>
        <p:nvPicPr>
          <p:cNvPr id="1164" name="Google Shape;1164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078" y="1507975"/>
            <a:ext cx="2851450" cy="249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5" name="Google Shape;1165;p92"/>
          <p:cNvSpPr txBox="1"/>
          <p:nvPr/>
        </p:nvSpPr>
        <p:spPr>
          <a:xfrm>
            <a:off x="1799013" y="2482775"/>
            <a:ext cx="522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 Ω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6" name="Google Shape;1166;p92"/>
          <p:cNvSpPr txBox="1"/>
          <p:nvPr/>
        </p:nvSpPr>
        <p:spPr>
          <a:xfrm>
            <a:off x="1684800" y="3328700"/>
            <a:ext cx="6942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 Ω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7" name="Google Shape;1167;p92"/>
          <p:cNvSpPr txBox="1"/>
          <p:nvPr>
            <p:ph idx="4294967295" type="body"/>
          </p:nvPr>
        </p:nvSpPr>
        <p:spPr>
          <a:xfrm>
            <a:off x="2317800" y="1410878"/>
            <a:ext cx="1506600" cy="27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unug (Cell): 0.45 A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168" name="Google Shape;1168;p92"/>
          <p:cNvCxnSpPr/>
          <p:nvPr/>
        </p:nvCxnSpPr>
        <p:spPr>
          <a:xfrm rot="10800000">
            <a:off x="2379125" y="1776850"/>
            <a:ext cx="820200" cy="6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69" name="Google Shape;1169;p92"/>
          <p:cNvSpPr txBox="1"/>
          <p:nvPr>
            <p:ph idx="4294967295" type="body"/>
          </p:nvPr>
        </p:nvSpPr>
        <p:spPr>
          <a:xfrm>
            <a:off x="2460875" y="3427275"/>
            <a:ext cx="1243500" cy="27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0.15 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0" name="Google Shape;1170;p92"/>
          <p:cNvSpPr txBox="1"/>
          <p:nvPr>
            <p:ph idx="4294967295" type="body"/>
          </p:nvPr>
        </p:nvSpPr>
        <p:spPr>
          <a:xfrm>
            <a:off x="2444225" y="2546550"/>
            <a:ext cx="1506600" cy="3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0.30 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171" name="Google Shape;1171;p92"/>
          <p:cNvCxnSpPr/>
          <p:nvPr/>
        </p:nvCxnSpPr>
        <p:spPr>
          <a:xfrm flipH="1" rot="10800000">
            <a:off x="2493000" y="2983600"/>
            <a:ext cx="505200" cy="1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72" name="Google Shape;1172;p92"/>
          <p:cNvCxnSpPr/>
          <p:nvPr/>
        </p:nvCxnSpPr>
        <p:spPr>
          <a:xfrm flipH="1" rot="10800000">
            <a:off x="2493000" y="3914700"/>
            <a:ext cx="505200" cy="1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73" name="Google Shape;1173;p92"/>
          <p:cNvSpPr txBox="1"/>
          <p:nvPr>
            <p:ph idx="4294967295" type="body"/>
          </p:nvPr>
        </p:nvSpPr>
        <p:spPr>
          <a:xfrm>
            <a:off x="5148450" y="1943450"/>
            <a:ext cx="25953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0.30 + 0.15 =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0.45 A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4" name="Google Shape;1174;p92"/>
          <p:cNvSpPr txBox="1"/>
          <p:nvPr>
            <p:ph idx="1" type="body"/>
          </p:nvPr>
        </p:nvSpPr>
        <p:spPr>
          <a:xfrm>
            <a:off x="4072350" y="2624850"/>
            <a:ext cx="47475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Haddiyaha (Current) ee laanta (Branch) unugga (Cell) wuxuu la mid yahay wadarta haddiyaha (Current) ee laamaha (Branches) kale.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8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9" name="Google Shape;1179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387" y="1556150"/>
            <a:ext cx="3072425" cy="259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0" name="Google Shape;1180;p93"/>
          <p:cNvSpPr txBox="1"/>
          <p:nvPr>
            <p:ph idx="1" type="body"/>
          </p:nvPr>
        </p:nvSpPr>
        <p:spPr>
          <a:xfrm>
            <a:off x="324000" y="759300"/>
            <a:ext cx="6308100" cy="56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Wareegga B, haddiyayaasha (Currents) ee laamaha (Branches) waxay ahaayeen:</a:t>
            </a:r>
            <a:endParaRPr/>
          </a:p>
        </p:txBody>
      </p:sp>
      <p:sp>
        <p:nvSpPr>
          <p:cNvPr id="1181" name="Google Shape;1181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Qaanuunka haddiyaha (Current) ee wareegyada barbar-socda (Parallel circuits)</a:t>
            </a:r>
            <a:endParaRPr/>
          </a:p>
        </p:txBody>
      </p:sp>
      <p:sp>
        <p:nvSpPr>
          <p:cNvPr id="1182" name="Google Shape;1182;p93"/>
          <p:cNvSpPr txBox="1"/>
          <p:nvPr/>
        </p:nvSpPr>
        <p:spPr>
          <a:xfrm>
            <a:off x="1799013" y="2482775"/>
            <a:ext cx="522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 Ω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3" name="Google Shape;1183;p93"/>
          <p:cNvSpPr txBox="1"/>
          <p:nvPr>
            <p:ph idx="4294967295" type="body"/>
          </p:nvPr>
        </p:nvSpPr>
        <p:spPr>
          <a:xfrm>
            <a:off x="2317800" y="1410878"/>
            <a:ext cx="1506600" cy="27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unug (Cell): 0.50 A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184" name="Google Shape;1184;p93"/>
          <p:cNvCxnSpPr/>
          <p:nvPr/>
        </p:nvCxnSpPr>
        <p:spPr>
          <a:xfrm rot="10800000">
            <a:off x="2379125" y="1776850"/>
            <a:ext cx="820200" cy="6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85" name="Google Shape;1185;p93"/>
          <p:cNvSpPr txBox="1"/>
          <p:nvPr>
            <p:ph idx="4294967295" type="body"/>
          </p:nvPr>
        </p:nvSpPr>
        <p:spPr>
          <a:xfrm>
            <a:off x="2460875" y="3427275"/>
            <a:ext cx="1219800" cy="27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0.20 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86" name="Google Shape;1186;p93"/>
          <p:cNvSpPr txBox="1"/>
          <p:nvPr>
            <p:ph idx="4294967295" type="body"/>
          </p:nvPr>
        </p:nvSpPr>
        <p:spPr>
          <a:xfrm>
            <a:off x="2444225" y="2546550"/>
            <a:ext cx="1142100" cy="3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0.30 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187" name="Google Shape;1187;p93"/>
          <p:cNvCxnSpPr/>
          <p:nvPr/>
        </p:nvCxnSpPr>
        <p:spPr>
          <a:xfrm flipH="1" rot="10800000">
            <a:off x="2493000" y="3015725"/>
            <a:ext cx="505200" cy="1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88" name="Google Shape;1188;p93"/>
          <p:cNvCxnSpPr/>
          <p:nvPr/>
        </p:nvCxnSpPr>
        <p:spPr>
          <a:xfrm flipH="1" rot="10800000">
            <a:off x="2493000" y="3968225"/>
            <a:ext cx="505200" cy="1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89" name="Google Shape;1189;p93"/>
          <p:cNvSpPr txBox="1"/>
          <p:nvPr>
            <p:ph idx="4294967295" type="body"/>
          </p:nvPr>
        </p:nvSpPr>
        <p:spPr>
          <a:xfrm>
            <a:off x="5105250" y="1990650"/>
            <a:ext cx="26820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30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+ 0.20 = 0.5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0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A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90" name="Google Shape;1190;p93"/>
          <p:cNvSpPr txBox="1"/>
          <p:nvPr>
            <p:ph idx="1" type="body"/>
          </p:nvPr>
        </p:nvSpPr>
        <p:spPr>
          <a:xfrm>
            <a:off x="4072350" y="2701050"/>
            <a:ext cx="47478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Haddiyaha (Current) ee laanta (Branch) unugga (Cell) wuxuu la mid yahay wadarta haddiyaha (Current) ee laamaha (Branches) kale mar kale.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5" name="Google Shape;119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387" y="1556150"/>
            <a:ext cx="3072425" cy="259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6" name="Google Shape;1196;p94"/>
          <p:cNvSpPr txBox="1"/>
          <p:nvPr>
            <p:ph idx="1" type="body"/>
          </p:nvPr>
        </p:nvSpPr>
        <p:spPr>
          <a:xfrm>
            <a:off x="324000" y="759300"/>
            <a:ext cx="6308100" cy="56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Wareegga C, haddiyayaasha (Currents) ee laamaha (Branches) waxay ahaayeen:</a:t>
            </a:r>
            <a:endParaRPr/>
          </a:p>
        </p:txBody>
      </p:sp>
      <p:sp>
        <p:nvSpPr>
          <p:cNvPr id="1197" name="Google Shape;1197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Qaanuunka haddiyaha (Current) ee wareegyada barbar-socda (Parallel circuits)</a:t>
            </a:r>
            <a:endParaRPr/>
          </a:p>
        </p:txBody>
      </p:sp>
      <p:sp>
        <p:nvSpPr>
          <p:cNvPr id="1198" name="Google Shape;1198;p94"/>
          <p:cNvSpPr txBox="1"/>
          <p:nvPr>
            <p:ph idx="4294967295" type="body"/>
          </p:nvPr>
        </p:nvSpPr>
        <p:spPr>
          <a:xfrm>
            <a:off x="2317800" y="1410875"/>
            <a:ext cx="2254200" cy="27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unug (Cell): 0.35 A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199" name="Google Shape;1199;p94"/>
          <p:cNvCxnSpPr/>
          <p:nvPr/>
        </p:nvCxnSpPr>
        <p:spPr>
          <a:xfrm rot="10800000">
            <a:off x="2379125" y="1776850"/>
            <a:ext cx="820200" cy="6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00" name="Google Shape;1200;p94"/>
          <p:cNvSpPr txBox="1"/>
          <p:nvPr>
            <p:ph idx="4294967295" type="body"/>
          </p:nvPr>
        </p:nvSpPr>
        <p:spPr>
          <a:xfrm>
            <a:off x="2460875" y="3427275"/>
            <a:ext cx="1363500" cy="27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0.20 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1" name="Google Shape;1201;p94"/>
          <p:cNvSpPr txBox="1"/>
          <p:nvPr>
            <p:ph idx="4294967295" type="body"/>
          </p:nvPr>
        </p:nvSpPr>
        <p:spPr>
          <a:xfrm>
            <a:off x="2444225" y="2546550"/>
            <a:ext cx="1212900" cy="3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0.15 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202" name="Google Shape;1202;p94"/>
          <p:cNvCxnSpPr/>
          <p:nvPr/>
        </p:nvCxnSpPr>
        <p:spPr>
          <a:xfrm flipH="1" rot="10800000">
            <a:off x="2493000" y="3015725"/>
            <a:ext cx="505200" cy="1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03" name="Google Shape;1203;p94"/>
          <p:cNvCxnSpPr/>
          <p:nvPr/>
        </p:nvCxnSpPr>
        <p:spPr>
          <a:xfrm flipH="1" rot="10800000">
            <a:off x="2493000" y="3968225"/>
            <a:ext cx="505200" cy="1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04" name="Google Shape;1204;p94"/>
          <p:cNvSpPr txBox="1"/>
          <p:nvPr>
            <p:ph idx="4294967295" type="body"/>
          </p:nvPr>
        </p:nvSpPr>
        <p:spPr>
          <a:xfrm>
            <a:off x="5140500" y="1990650"/>
            <a:ext cx="25587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0.15 + 0.20 = 0.35 A 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5" name="Google Shape;1205;p94"/>
          <p:cNvSpPr txBox="1"/>
          <p:nvPr>
            <p:ph idx="1" type="body"/>
          </p:nvPr>
        </p:nvSpPr>
        <p:spPr>
          <a:xfrm>
            <a:off x="4072350" y="2701050"/>
            <a:ext cx="46950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Mar kale, haddiyaha (Current) ee laanta (Branch) unugga (Cell) wuxuu la mid yahay wadarta haddiyaha (Current) ee laamaha (Branches) kale.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206" name="Google Shape;1206;p94"/>
          <p:cNvSpPr txBox="1"/>
          <p:nvPr/>
        </p:nvSpPr>
        <p:spPr>
          <a:xfrm>
            <a:off x="1670605" y="2493925"/>
            <a:ext cx="7086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 Ω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95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maxay haddiyaha (Current) uu maro unugga (Cell) ee wareegga (Circuit) la muujiyey?</a:t>
            </a:r>
            <a:endParaRPr/>
          </a:p>
        </p:txBody>
      </p:sp>
      <p:sp>
        <p:nvSpPr>
          <p:cNvPr id="1212" name="Google Shape;1212;p9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Qaanuunka haddiyaha (Current) ee wareegyada barbar-socda (Parallel circuits)</a:t>
            </a:r>
            <a:endParaRPr/>
          </a:p>
        </p:txBody>
      </p:sp>
      <p:sp>
        <p:nvSpPr>
          <p:cNvPr id="1213" name="Google Shape;1213;p95"/>
          <p:cNvSpPr txBox="1"/>
          <p:nvPr>
            <p:ph idx="1" type="subTitle"/>
          </p:nvPr>
        </p:nvSpPr>
        <p:spPr>
          <a:xfrm>
            <a:off x="1034425" y="1685375"/>
            <a:ext cx="2977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0.2 A</a:t>
            </a:r>
            <a:endParaRPr/>
          </a:p>
        </p:txBody>
      </p:sp>
      <p:sp>
        <p:nvSpPr>
          <p:cNvPr id="1214" name="Google Shape;1214;p95"/>
          <p:cNvSpPr txBox="1"/>
          <p:nvPr>
            <p:ph idx="3" type="subTitle"/>
          </p:nvPr>
        </p:nvSpPr>
        <p:spPr>
          <a:xfrm>
            <a:off x="1034425" y="2489443"/>
            <a:ext cx="29775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0.3 A</a:t>
            </a:r>
            <a:endParaRPr/>
          </a:p>
        </p:txBody>
      </p:sp>
      <p:sp>
        <p:nvSpPr>
          <p:cNvPr id="1215" name="Google Shape;1215;p95"/>
          <p:cNvSpPr txBox="1"/>
          <p:nvPr>
            <p:ph idx="4" type="subTitle"/>
          </p:nvPr>
        </p:nvSpPr>
        <p:spPr>
          <a:xfrm>
            <a:off x="1034425" y="3309758"/>
            <a:ext cx="29607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0.4 A</a:t>
            </a:r>
            <a:endParaRPr/>
          </a:p>
        </p:txBody>
      </p:sp>
      <p:sp>
        <p:nvSpPr>
          <p:cNvPr id="1216" name="Google Shape;1216;p95"/>
          <p:cNvSpPr txBox="1"/>
          <p:nvPr>
            <p:ph idx="5" type="subTitle"/>
          </p:nvPr>
        </p:nvSpPr>
        <p:spPr>
          <a:xfrm>
            <a:off x="1034425" y="4113827"/>
            <a:ext cx="29775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0.5 A</a:t>
            </a:r>
            <a:endParaRPr/>
          </a:p>
        </p:txBody>
      </p:sp>
      <p:pic>
        <p:nvPicPr>
          <p:cNvPr id="1217" name="Google Shape;1217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4063" y="1299600"/>
            <a:ext cx="4129138" cy="3089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9183" y="406555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9" name="Google Shape;1219;p95"/>
          <p:cNvSpPr txBox="1"/>
          <p:nvPr>
            <p:ph idx="1" type="subTitle"/>
          </p:nvPr>
        </p:nvSpPr>
        <p:spPr>
          <a:xfrm>
            <a:off x="5610575" y="4474125"/>
            <a:ext cx="2311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0.2 + 0.3 = 0.5 A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96"/>
          <p:cNvSpPr txBox="1"/>
          <p:nvPr>
            <p:ph idx="1" type="body"/>
          </p:nvPr>
        </p:nvSpPr>
        <p:spPr>
          <a:xfrm>
            <a:off x="324000" y="759300"/>
            <a:ext cx="69309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Qaanuunka haddiyaha (Current) ee isgoysyada (Junctions) waa in wadarta haddiyaha (Current) ee ku shubanaya isgoyska (Junction)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225" name="Google Shape;1225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Qaanuunka hadda (current) ee wareegyada barbar socda (parallel circuits)</a:t>
            </a:r>
            <a:endParaRPr/>
          </a:p>
        </p:txBody>
      </p:sp>
      <p:sp>
        <p:nvSpPr>
          <p:cNvPr id="1226" name="Google Shape;1226;p96"/>
          <p:cNvSpPr txBox="1"/>
          <p:nvPr/>
        </p:nvSpPr>
        <p:spPr>
          <a:xfrm>
            <a:off x="0" y="4854400"/>
            <a:ext cx="7037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878787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Jilitaan (Simulation) PhET Interactive Simulations, Jaamacadda Colorado Boulder, shatiyaysan CC-BY-4.0</a:t>
            </a:r>
            <a:r>
              <a:rPr lang="en-GB" sz="1100">
                <a:solidFill>
                  <a:srgbClr val="878787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/>
            </a:r>
            <a:endParaRPr sz="600">
              <a:solidFill>
                <a:srgbClr val="878787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27" name="Google Shape;1227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4013" y="2160000"/>
            <a:ext cx="3783175" cy="199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8" name="Google Shape;1228;p96"/>
          <p:cNvSpPr txBox="1"/>
          <p:nvPr>
            <p:ph idx="1" type="body"/>
          </p:nvPr>
        </p:nvSpPr>
        <p:spPr>
          <a:xfrm>
            <a:off x="348925" y="1133369"/>
            <a:ext cx="69309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wuxuu la mid yahay wadarta hadda (current) ka soo baxaya isgoyska (junction).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cxnSp>
        <p:nvCxnSpPr>
          <p:cNvPr id="1229" name="Google Shape;1229;p96"/>
          <p:cNvCxnSpPr/>
          <p:nvPr/>
        </p:nvCxnSpPr>
        <p:spPr>
          <a:xfrm flipH="1" rot="10800000">
            <a:off x="3066850" y="2644850"/>
            <a:ext cx="620400" cy="178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0" name="Google Shape;1230;p96"/>
          <p:cNvCxnSpPr/>
          <p:nvPr/>
        </p:nvCxnSpPr>
        <p:spPr>
          <a:xfrm>
            <a:off x="3066850" y="3577975"/>
            <a:ext cx="695700" cy="1644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31" name="Google Shape;1231;p96"/>
          <p:cNvSpPr txBox="1"/>
          <p:nvPr>
            <p:ph idx="1" type="body"/>
          </p:nvPr>
        </p:nvSpPr>
        <p:spPr>
          <a:xfrm>
            <a:off x="5583400" y="2330398"/>
            <a:ext cx="24090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hadda (current) soo gala</a:t>
            </a:r>
            <a:endParaRPr/>
          </a:p>
        </p:txBody>
      </p:sp>
      <p:cxnSp>
        <p:nvCxnSpPr>
          <p:cNvPr id="1232" name="Google Shape;1232;p96"/>
          <p:cNvCxnSpPr/>
          <p:nvPr/>
        </p:nvCxnSpPr>
        <p:spPr>
          <a:xfrm flipH="1" rot="10800000">
            <a:off x="6122800" y="2823975"/>
            <a:ext cx="1335600" cy="96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3" name="Google Shape;1233;p96"/>
          <p:cNvCxnSpPr/>
          <p:nvPr/>
        </p:nvCxnSpPr>
        <p:spPr>
          <a:xfrm flipH="1" rot="10800000">
            <a:off x="6122800" y="3172525"/>
            <a:ext cx="665100" cy="93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4" name="Google Shape;1234;p96"/>
          <p:cNvCxnSpPr/>
          <p:nvPr/>
        </p:nvCxnSpPr>
        <p:spPr>
          <a:xfrm flipH="1" rot="10800000">
            <a:off x="6787900" y="3172525"/>
            <a:ext cx="665100" cy="93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35" name="Google Shape;1235;p96"/>
          <p:cNvSpPr txBox="1"/>
          <p:nvPr>
            <p:ph idx="1" type="body"/>
          </p:nvPr>
        </p:nvSpPr>
        <p:spPr>
          <a:xfrm>
            <a:off x="5659600" y="3397198"/>
            <a:ext cx="24090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wuxuu la mid yahay hadda (current) soo baxa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cxnSp>
        <p:nvCxnSpPr>
          <p:cNvPr id="1236" name="Google Shape;1236;p96"/>
          <p:cNvCxnSpPr/>
          <p:nvPr/>
        </p:nvCxnSpPr>
        <p:spPr>
          <a:xfrm flipH="1" rot="10800000">
            <a:off x="1246000" y="3509775"/>
            <a:ext cx="1335600" cy="96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97"/>
          <p:cNvSpPr txBox="1"/>
          <p:nvPr>
            <p:ph idx="1" type="body"/>
          </p:nvPr>
        </p:nvSpPr>
        <p:spPr>
          <a:xfrm>
            <a:off x="324000" y="759300"/>
            <a:ext cx="7226100" cy="56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Wadarta hadda (current) soo gala iyo ka soo baxa isgoyska (junction) waa isku mid.</a:t>
            </a:r>
            <a:endParaRPr/>
          </a:p>
        </p:txBody>
      </p:sp>
      <p:sp>
        <p:nvSpPr>
          <p:cNvPr id="1242" name="Google Shape;1242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Qaanuunka hadda (current) ee wareegyada barbar socda (parallel circuits)</a:t>
            </a:r>
            <a:endParaRPr/>
          </a:p>
        </p:txBody>
      </p:sp>
      <p:pic>
        <p:nvPicPr>
          <p:cNvPr id="1243" name="Google Shape;1243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3974" y="1190825"/>
            <a:ext cx="4026550" cy="3518124"/>
          </a:xfrm>
          <a:prstGeom prst="rect">
            <a:avLst/>
          </a:prstGeom>
          <a:noFill/>
          <a:ln>
            <a:noFill/>
          </a:ln>
        </p:spPr>
      </p:pic>
      <p:sp>
        <p:nvSpPr>
          <p:cNvPr id="1244" name="Google Shape;1244;p97"/>
          <p:cNvSpPr txBox="1"/>
          <p:nvPr/>
        </p:nvSpPr>
        <p:spPr>
          <a:xfrm>
            <a:off x="4436256" y="2668150"/>
            <a:ext cx="7662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 Ω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5" name="Google Shape;1245;p97"/>
          <p:cNvSpPr txBox="1"/>
          <p:nvPr/>
        </p:nvSpPr>
        <p:spPr>
          <a:xfrm>
            <a:off x="4327807" y="3931500"/>
            <a:ext cx="8745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 Ω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6" name="Google Shape;1246;p97"/>
          <p:cNvSpPr txBox="1"/>
          <p:nvPr>
            <p:ph idx="4294967295" type="body"/>
          </p:nvPr>
        </p:nvSpPr>
        <p:spPr>
          <a:xfrm>
            <a:off x="1356650" y="1975450"/>
            <a:ext cx="1623600" cy="84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0.45 A ayaa ku soo gala isgoyska (junction)</a:t>
            </a:r>
            <a:endParaRPr sz="1800"/>
          </a:p>
        </p:txBody>
      </p:sp>
      <p:cxnSp>
        <p:nvCxnSpPr>
          <p:cNvPr id="1247" name="Google Shape;1247;p97"/>
          <p:cNvCxnSpPr/>
          <p:nvPr/>
        </p:nvCxnSpPr>
        <p:spPr>
          <a:xfrm flipH="1">
            <a:off x="2913375" y="1975450"/>
            <a:ext cx="4800" cy="967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48" name="Google Shape;1248;p97"/>
          <p:cNvSpPr txBox="1"/>
          <p:nvPr>
            <p:ph idx="4294967295" type="body"/>
          </p:nvPr>
        </p:nvSpPr>
        <p:spPr>
          <a:xfrm>
            <a:off x="2980200" y="3712500"/>
            <a:ext cx="1251000" cy="27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0.15 A</a:t>
            </a:r>
            <a:endParaRPr sz="1800"/>
          </a:p>
        </p:txBody>
      </p:sp>
      <p:sp>
        <p:nvSpPr>
          <p:cNvPr id="1249" name="Google Shape;1249;p97"/>
          <p:cNvSpPr txBox="1"/>
          <p:nvPr>
            <p:ph idx="4294967295" type="body"/>
          </p:nvPr>
        </p:nvSpPr>
        <p:spPr>
          <a:xfrm>
            <a:off x="3216250" y="3143300"/>
            <a:ext cx="936300" cy="3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0.30 A</a:t>
            </a:r>
            <a:endParaRPr sz="1800"/>
          </a:p>
        </p:txBody>
      </p:sp>
      <p:cxnSp>
        <p:nvCxnSpPr>
          <p:cNvPr id="1250" name="Google Shape;1250;p97"/>
          <p:cNvCxnSpPr/>
          <p:nvPr/>
        </p:nvCxnSpPr>
        <p:spPr>
          <a:xfrm flipH="1" rot="10800000">
            <a:off x="3055950" y="3071675"/>
            <a:ext cx="505200" cy="1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1" name="Google Shape;1251;p97"/>
          <p:cNvCxnSpPr/>
          <p:nvPr/>
        </p:nvCxnSpPr>
        <p:spPr>
          <a:xfrm flipH="1">
            <a:off x="2911575" y="3240600"/>
            <a:ext cx="3600" cy="5481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52" name="Google Shape;1252;p97"/>
          <p:cNvSpPr txBox="1"/>
          <p:nvPr>
            <p:ph idx="4294967295" type="body"/>
          </p:nvPr>
        </p:nvSpPr>
        <p:spPr>
          <a:xfrm>
            <a:off x="324000" y="3240000"/>
            <a:ext cx="2360100" cy="84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0.30 + 0.15 = 0.45 A ayaa ka soo baxa isgoyska (junction)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p98"/>
          <p:cNvSpPr txBox="1"/>
          <p:nvPr>
            <p:ph idx="1" type="body"/>
          </p:nvPr>
        </p:nvSpPr>
        <p:spPr>
          <a:xfrm>
            <a:off x="324000" y="759300"/>
            <a:ext cx="7285200" cy="56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Wadarta hadda (current) soo gala iyo ka soo baxa isgoyska (junction) waa isku mid.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258" name="Google Shape;1258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Qaanuunka hadda (current) ee wareegyada barbar socda (parallel circuits)</a:t>
            </a:r>
            <a:endParaRPr/>
          </a:p>
        </p:txBody>
      </p:sp>
      <p:pic>
        <p:nvPicPr>
          <p:cNvPr id="1259" name="Google Shape;1259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3974" y="1190825"/>
            <a:ext cx="4026550" cy="3518124"/>
          </a:xfrm>
          <a:prstGeom prst="rect">
            <a:avLst/>
          </a:prstGeom>
          <a:noFill/>
          <a:ln>
            <a:noFill/>
          </a:ln>
        </p:spPr>
      </p:pic>
      <p:sp>
        <p:nvSpPr>
          <p:cNvPr id="1260" name="Google Shape;1260;p98"/>
          <p:cNvSpPr txBox="1"/>
          <p:nvPr/>
        </p:nvSpPr>
        <p:spPr>
          <a:xfrm>
            <a:off x="4436253" y="2668150"/>
            <a:ext cx="6567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 Ω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1" name="Google Shape;1261;p98"/>
          <p:cNvSpPr txBox="1"/>
          <p:nvPr/>
        </p:nvSpPr>
        <p:spPr>
          <a:xfrm>
            <a:off x="4327806" y="3931500"/>
            <a:ext cx="7653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 Ω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62" name="Google Shape;1262;p98"/>
          <p:cNvCxnSpPr/>
          <p:nvPr/>
        </p:nvCxnSpPr>
        <p:spPr>
          <a:xfrm flipH="1" rot="10800000">
            <a:off x="5712675" y="3071675"/>
            <a:ext cx="505200" cy="1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63" name="Google Shape;1263;p98"/>
          <p:cNvSpPr txBox="1"/>
          <p:nvPr>
            <p:ph idx="4294967295" type="body"/>
          </p:nvPr>
        </p:nvSpPr>
        <p:spPr>
          <a:xfrm>
            <a:off x="5527875" y="3143300"/>
            <a:ext cx="1031400" cy="3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0.30 A</a:t>
            </a:r>
            <a:endParaRPr sz="1800"/>
          </a:p>
        </p:txBody>
      </p:sp>
      <p:sp>
        <p:nvSpPr>
          <p:cNvPr id="1264" name="Google Shape;1264;p98"/>
          <p:cNvSpPr txBox="1"/>
          <p:nvPr>
            <p:ph idx="4294967295" type="body"/>
          </p:nvPr>
        </p:nvSpPr>
        <p:spPr>
          <a:xfrm>
            <a:off x="5540700" y="3712500"/>
            <a:ext cx="935700" cy="27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0.15 A</a:t>
            </a:r>
            <a:endParaRPr sz="1800"/>
          </a:p>
        </p:txBody>
      </p:sp>
      <p:cxnSp>
        <p:nvCxnSpPr>
          <p:cNvPr id="1265" name="Google Shape;1265;p98"/>
          <p:cNvCxnSpPr/>
          <p:nvPr/>
        </p:nvCxnSpPr>
        <p:spPr>
          <a:xfrm flipH="1" rot="10800000">
            <a:off x="6333100" y="3324125"/>
            <a:ext cx="3600" cy="5481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66" name="Google Shape;1266;p98"/>
          <p:cNvSpPr txBox="1"/>
          <p:nvPr>
            <p:ph idx="4294967295" type="body"/>
          </p:nvPr>
        </p:nvSpPr>
        <p:spPr>
          <a:xfrm>
            <a:off x="6476325" y="2036650"/>
            <a:ext cx="1911300" cy="84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0.45 A ayaa ka soo baxa isgoyska (junction)</a:t>
            </a:r>
            <a:endParaRPr sz="1800"/>
          </a:p>
        </p:txBody>
      </p:sp>
      <p:cxnSp>
        <p:nvCxnSpPr>
          <p:cNvPr id="1267" name="Google Shape;1267;p98"/>
          <p:cNvCxnSpPr/>
          <p:nvPr/>
        </p:nvCxnSpPr>
        <p:spPr>
          <a:xfrm flipH="1" rot="10800000">
            <a:off x="6332500" y="1975450"/>
            <a:ext cx="4800" cy="967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68" name="Google Shape;1268;p98"/>
          <p:cNvSpPr txBox="1"/>
          <p:nvPr>
            <p:ph idx="4294967295" type="body"/>
          </p:nvPr>
        </p:nvSpPr>
        <p:spPr>
          <a:xfrm>
            <a:off x="6493625" y="3240000"/>
            <a:ext cx="2326500" cy="84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0.30 + 0.15 = 0.45 A ayaa ku soo gala isgoyska (junction)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9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imisa hadda (current) dhex mara laydhka (lamp) ee wareegga la muujiyey?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274" name="Google Shape;1274;p9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Qaanuunka hadda (current) ee wareegyada barbar socda (parallel circuits)</a:t>
            </a:r>
            <a:endParaRPr/>
          </a:p>
        </p:txBody>
      </p:sp>
      <p:sp>
        <p:nvSpPr>
          <p:cNvPr id="1275" name="Google Shape;1275;p99"/>
          <p:cNvSpPr txBox="1"/>
          <p:nvPr>
            <p:ph idx="1" type="subTitle"/>
          </p:nvPr>
        </p:nvSpPr>
        <p:spPr>
          <a:xfrm>
            <a:off x="1034425" y="1685375"/>
            <a:ext cx="3938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0.2 A</a:t>
            </a:r>
            <a:endParaRPr/>
          </a:p>
        </p:txBody>
      </p:sp>
      <p:sp>
        <p:nvSpPr>
          <p:cNvPr id="1276" name="Google Shape;1276;p99"/>
          <p:cNvSpPr txBox="1"/>
          <p:nvPr>
            <p:ph idx="3" type="subTitle"/>
          </p:nvPr>
        </p:nvSpPr>
        <p:spPr>
          <a:xfrm>
            <a:off x="1034425" y="2489443"/>
            <a:ext cx="39384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0.4 A</a:t>
            </a:r>
            <a:endParaRPr/>
          </a:p>
        </p:txBody>
      </p:sp>
      <p:sp>
        <p:nvSpPr>
          <p:cNvPr id="1277" name="Google Shape;1277;p99"/>
          <p:cNvSpPr txBox="1"/>
          <p:nvPr>
            <p:ph idx="4" type="subTitle"/>
          </p:nvPr>
        </p:nvSpPr>
        <p:spPr>
          <a:xfrm>
            <a:off x="1034425" y="3309758"/>
            <a:ext cx="3916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0.6 A</a:t>
            </a:r>
            <a:endParaRPr/>
          </a:p>
        </p:txBody>
      </p:sp>
      <p:sp>
        <p:nvSpPr>
          <p:cNvPr id="1278" name="Google Shape;1278;p99"/>
          <p:cNvSpPr txBox="1"/>
          <p:nvPr>
            <p:ph idx="5" type="subTitle"/>
          </p:nvPr>
        </p:nvSpPr>
        <p:spPr>
          <a:xfrm>
            <a:off x="1034425" y="4113827"/>
            <a:ext cx="39384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0.8 A</a:t>
            </a:r>
            <a:endParaRPr/>
          </a:p>
        </p:txBody>
      </p:sp>
      <p:pic>
        <p:nvPicPr>
          <p:cNvPr id="1279" name="Google Shape;1279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0675" y="1244650"/>
            <a:ext cx="3212526" cy="322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0" name="Google Shape;1280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8108" y="16391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p100"/>
          <p:cNvSpPr/>
          <p:nvPr/>
        </p:nvSpPr>
        <p:spPr>
          <a:xfrm>
            <a:off x="4253975" y="2506525"/>
            <a:ext cx="1080000" cy="6135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6" name="Google Shape;1286;p100"/>
          <p:cNvSpPr txBox="1"/>
          <p:nvPr>
            <p:ph idx="1" type="body"/>
          </p:nvPr>
        </p:nvSpPr>
        <p:spPr>
          <a:xfrm>
            <a:off x="324000" y="759300"/>
            <a:ext cx="7135200" cy="56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Hadda (current) ee laanta (branch) leh iska caabbin (resistance) hoose ayaa sareeya.</a:t>
            </a:r>
            <a:endParaRPr sz="2100"/>
          </a:p>
        </p:txBody>
      </p:sp>
      <p:sp>
        <p:nvSpPr>
          <p:cNvPr id="1287" name="Google Shape;1287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Qaanuunka hadda (current) ee wareegyada barbar socda (parallel circuits)</a:t>
            </a:r>
            <a:endParaRPr/>
          </a:p>
        </p:txBody>
      </p:sp>
      <p:pic>
        <p:nvPicPr>
          <p:cNvPr id="1288" name="Google Shape;1288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5774" y="1190825"/>
            <a:ext cx="4026550" cy="3518124"/>
          </a:xfrm>
          <a:prstGeom prst="rect">
            <a:avLst/>
          </a:prstGeom>
          <a:noFill/>
          <a:ln>
            <a:noFill/>
          </a:ln>
        </p:spPr>
      </p:pic>
      <p:sp>
        <p:nvSpPr>
          <p:cNvPr id="1289" name="Google Shape;1289;p100"/>
          <p:cNvSpPr txBox="1"/>
          <p:nvPr/>
        </p:nvSpPr>
        <p:spPr>
          <a:xfrm>
            <a:off x="3598038" y="2668150"/>
            <a:ext cx="522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 Ω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0" name="Google Shape;1290;p100"/>
          <p:cNvSpPr txBox="1"/>
          <p:nvPr/>
        </p:nvSpPr>
        <p:spPr>
          <a:xfrm>
            <a:off x="3489605" y="3931500"/>
            <a:ext cx="6987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 Ω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1" name="Google Shape;1291;p100"/>
          <p:cNvSpPr txBox="1"/>
          <p:nvPr>
            <p:ph idx="4294967295" type="body"/>
          </p:nvPr>
        </p:nvSpPr>
        <p:spPr>
          <a:xfrm>
            <a:off x="4390025" y="2651950"/>
            <a:ext cx="869100" cy="3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0.30 A</a:t>
            </a:r>
            <a:endParaRPr sz="2100"/>
          </a:p>
        </p:txBody>
      </p:sp>
      <p:sp>
        <p:nvSpPr>
          <p:cNvPr id="1292" name="Google Shape;1292;p100"/>
          <p:cNvSpPr txBox="1"/>
          <p:nvPr>
            <p:ph idx="4294967295" type="body"/>
          </p:nvPr>
        </p:nvSpPr>
        <p:spPr>
          <a:xfrm>
            <a:off x="4390025" y="3981275"/>
            <a:ext cx="1178700" cy="27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0.15 A</a:t>
            </a:r>
            <a:endParaRPr sz="2100"/>
          </a:p>
        </p:txBody>
      </p:sp>
      <p:sp>
        <p:nvSpPr>
          <p:cNvPr id="1293" name="Google Shape;1293;p100"/>
          <p:cNvSpPr txBox="1"/>
          <p:nvPr>
            <p:ph idx="1" type="body"/>
          </p:nvPr>
        </p:nvSpPr>
        <p:spPr>
          <a:xfrm>
            <a:off x="5774400" y="3488700"/>
            <a:ext cx="1588500" cy="6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hadda (current) sare</a:t>
            </a:r>
            <a:r>
              <a:rPr lang="en-GB" sz="1100">
                <a:latin typeface="Lexend"/>
              </a:rPr>
              <a:t/>
            </a:r>
            <a:endParaRPr sz="2100"/>
          </a:p>
        </p:txBody>
      </p:sp>
      <p:cxnSp>
        <p:nvCxnSpPr>
          <p:cNvPr id="1294" name="Google Shape;1294;p100"/>
          <p:cNvCxnSpPr/>
          <p:nvPr/>
        </p:nvCxnSpPr>
        <p:spPr>
          <a:xfrm rot="10800000">
            <a:off x="5172450" y="3024600"/>
            <a:ext cx="588600" cy="4641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95" name="Google Shape;1295;p100"/>
          <p:cNvSpPr/>
          <p:nvPr/>
        </p:nvSpPr>
        <p:spPr>
          <a:xfrm>
            <a:off x="3384450" y="2498650"/>
            <a:ext cx="698700" cy="6135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96" name="Google Shape;1296;p100"/>
          <p:cNvCxnSpPr>
            <a:stCxn id="1295" idx="7"/>
          </p:cNvCxnSpPr>
          <p:nvPr/>
        </p:nvCxnSpPr>
        <p:spPr>
          <a:xfrm flipH="1" rot="10800000">
            <a:off x="3980828" y="1882295"/>
            <a:ext cx="1922400" cy="706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97" name="Google Shape;1297;p100"/>
          <p:cNvSpPr txBox="1"/>
          <p:nvPr>
            <p:ph idx="1" type="body"/>
          </p:nvPr>
        </p:nvSpPr>
        <p:spPr>
          <a:xfrm>
            <a:off x="5990375" y="1190825"/>
            <a:ext cx="1588500" cy="69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iska caabbin (resistance) hoose</a:t>
            </a:r>
            <a:endParaRPr sz="2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p10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Kee ka mid ah kuwan soo socda ayaa si sax ah u bixiya hadda (current) dhex mara iska caabbinta (resistor) iyo laydhka (lamp) ee wareegga la muujiyey?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100"/>
          </a:p>
        </p:txBody>
      </p:sp>
      <p:sp>
        <p:nvSpPr>
          <p:cNvPr id="1303" name="Google Shape;1303;p10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Qaanuunka hadda (current) ee wareegyada barbar socda (parallel circuits)</a:t>
            </a:r>
            <a:endParaRPr/>
          </a:p>
        </p:txBody>
      </p:sp>
      <p:sp>
        <p:nvSpPr>
          <p:cNvPr id="1304" name="Google Shape;1304;p101"/>
          <p:cNvSpPr txBox="1"/>
          <p:nvPr>
            <p:ph idx="1" type="subTitle"/>
          </p:nvPr>
        </p:nvSpPr>
        <p:spPr>
          <a:xfrm>
            <a:off x="1034425" y="1685375"/>
            <a:ext cx="45651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iska caabbinta (resistor) 0.6 A laydhka (lamp) 0.6 A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100"/>
          </a:p>
        </p:txBody>
      </p:sp>
      <p:sp>
        <p:nvSpPr>
          <p:cNvPr id="1305" name="Google Shape;1305;p101"/>
          <p:cNvSpPr txBox="1"/>
          <p:nvPr>
            <p:ph idx="3" type="subTitle"/>
          </p:nvPr>
        </p:nvSpPr>
        <p:spPr>
          <a:xfrm>
            <a:off x="1034425" y="2489443"/>
            <a:ext cx="45651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resistor (iska-horimaad) 0.6 A laydh 0.4 A</a:t>
            </a:r>
            <a:endParaRPr sz="2100"/>
          </a:p>
        </p:txBody>
      </p:sp>
      <p:sp>
        <p:nvSpPr>
          <p:cNvPr id="1306" name="Google Shape;1306;p101"/>
          <p:cNvSpPr txBox="1"/>
          <p:nvPr>
            <p:ph idx="4" type="subTitle"/>
          </p:nvPr>
        </p:nvSpPr>
        <p:spPr>
          <a:xfrm>
            <a:off x="1034425" y="3309758"/>
            <a:ext cx="4539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resistor 0.3 A laydh 0.3 A</a:t>
            </a:r>
            <a:endParaRPr sz="2100"/>
          </a:p>
        </p:txBody>
      </p:sp>
      <p:sp>
        <p:nvSpPr>
          <p:cNvPr id="1307" name="Google Shape;1307;p101"/>
          <p:cNvSpPr txBox="1"/>
          <p:nvPr>
            <p:ph idx="5" type="subTitle"/>
          </p:nvPr>
        </p:nvSpPr>
        <p:spPr>
          <a:xfrm>
            <a:off x="1034425" y="4113827"/>
            <a:ext cx="45651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resistor 0.2 A laydh 0.4 A</a:t>
            </a:r>
            <a:endParaRPr sz="2100"/>
          </a:p>
        </p:txBody>
      </p:sp>
      <p:pic>
        <p:nvPicPr>
          <p:cNvPr id="1308" name="Google Shape;1308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8115" y="1567450"/>
            <a:ext cx="3565584" cy="27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9" name="Google Shape;1309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2483" y="40684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p102"/>
          <p:cNvSpPr txBox="1"/>
          <p:nvPr>
            <p:ph idx="1" type="body"/>
          </p:nvPr>
        </p:nvSpPr>
        <p:spPr>
          <a:xfrm>
            <a:off x="247300" y="719475"/>
            <a:ext cx="7111800" cy="8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Unug isku mid ah, hadda (current) maraya qaybaha isku midka ah (iska-horimaad (resistance) isku mid ah) waa isku mid.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315" name="Google Shape;1315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Qaanuunka hadda (current) ee wareegyada barbar-socda (parallel circuits)</a:t>
            </a:r>
            <a:endParaRPr/>
          </a:p>
        </p:txBody>
      </p:sp>
      <p:pic>
        <p:nvPicPr>
          <p:cNvPr id="1316" name="Google Shape;1316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838" y="1877803"/>
            <a:ext cx="2445199" cy="2237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7" name="Google Shape;1317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875" y="1779300"/>
            <a:ext cx="2478376" cy="2269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8" name="Google Shape;1318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3827" y="1877807"/>
            <a:ext cx="2478374" cy="2237943"/>
          </a:xfrm>
          <a:prstGeom prst="rect">
            <a:avLst/>
          </a:prstGeom>
          <a:noFill/>
          <a:ln>
            <a:noFill/>
          </a:ln>
        </p:spPr>
      </p:pic>
      <p:sp>
        <p:nvSpPr>
          <p:cNvPr id="1319" name="Google Shape;1319;p102"/>
          <p:cNvSpPr txBox="1"/>
          <p:nvPr/>
        </p:nvSpPr>
        <p:spPr>
          <a:xfrm>
            <a:off x="1345063" y="2642400"/>
            <a:ext cx="522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 Ω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0" name="Google Shape;1320;p102"/>
          <p:cNvSpPr txBox="1"/>
          <p:nvPr/>
        </p:nvSpPr>
        <p:spPr>
          <a:xfrm>
            <a:off x="4185425" y="2642400"/>
            <a:ext cx="522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 Ω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1" name="Google Shape;1321;p102"/>
          <p:cNvSpPr txBox="1"/>
          <p:nvPr/>
        </p:nvSpPr>
        <p:spPr>
          <a:xfrm>
            <a:off x="7101988" y="2642400"/>
            <a:ext cx="522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 Ω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2" name="Google Shape;1322;p102"/>
          <p:cNvSpPr txBox="1"/>
          <p:nvPr/>
        </p:nvSpPr>
        <p:spPr>
          <a:xfrm>
            <a:off x="1347588" y="3493475"/>
            <a:ext cx="522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 Ω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3" name="Google Shape;1323;p102"/>
          <p:cNvSpPr txBox="1"/>
          <p:nvPr>
            <p:ph idx="4294967295" type="body"/>
          </p:nvPr>
        </p:nvSpPr>
        <p:spPr>
          <a:xfrm>
            <a:off x="1775525" y="1891300"/>
            <a:ext cx="951000" cy="3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0.45 A</a:t>
            </a:r>
            <a:endParaRPr sz="17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24" name="Google Shape;1324;p102"/>
          <p:cNvSpPr txBox="1"/>
          <p:nvPr>
            <p:ph idx="4294967295" type="body"/>
          </p:nvPr>
        </p:nvSpPr>
        <p:spPr>
          <a:xfrm>
            <a:off x="1960800" y="2713775"/>
            <a:ext cx="642000" cy="3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0.30 A</a:t>
            </a:r>
            <a:endParaRPr sz="17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25" name="Google Shape;1325;p102"/>
          <p:cNvSpPr txBox="1"/>
          <p:nvPr>
            <p:ph idx="4294967295" type="body"/>
          </p:nvPr>
        </p:nvSpPr>
        <p:spPr>
          <a:xfrm>
            <a:off x="1960800" y="3536241"/>
            <a:ext cx="765600" cy="3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0.15 A</a:t>
            </a:r>
            <a:endParaRPr sz="17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26" name="Google Shape;1326;p102"/>
          <p:cNvSpPr txBox="1"/>
          <p:nvPr>
            <p:ph idx="4294967295" type="body"/>
          </p:nvPr>
        </p:nvSpPr>
        <p:spPr>
          <a:xfrm>
            <a:off x="7752000" y="2773541"/>
            <a:ext cx="765600" cy="3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0.15 A</a:t>
            </a:r>
            <a:endParaRPr sz="17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27" name="Google Shape;1327;p102"/>
          <p:cNvSpPr txBox="1"/>
          <p:nvPr>
            <p:ph idx="4294967295" type="body"/>
          </p:nvPr>
        </p:nvSpPr>
        <p:spPr>
          <a:xfrm>
            <a:off x="4800225" y="2773541"/>
            <a:ext cx="765600" cy="3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0.30 A</a:t>
            </a:r>
            <a:endParaRPr sz="17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28" name="Google Shape;1328;p102"/>
          <p:cNvSpPr txBox="1"/>
          <p:nvPr>
            <p:ph idx="4294967295" type="body"/>
          </p:nvPr>
        </p:nvSpPr>
        <p:spPr>
          <a:xfrm>
            <a:off x="4704000" y="3579016"/>
            <a:ext cx="765600" cy="3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0.20 A</a:t>
            </a:r>
            <a:endParaRPr sz="17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29" name="Google Shape;1329;p102"/>
          <p:cNvSpPr txBox="1"/>
          <p:nvPr>
            <p:ph idx="4294967295" type="body"/>
          </p:nvPr>
        </p:nvSpPr>
        <p:spPr>
          <a:xfrm>
            <a:off x="7705875" y="3579016"/>
            <a:ext cx="765600" cy="3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0.20 A</a:t>
            </a:r>
            <a:endParaRPr sz="17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30" name="Google Shape;1330;p102"/>
          <p:cNvSpPr txBox="1"/>
          <p:nvPr>
            <p:ph idx="4294967295" type="body"/>
          </p:nvPr>
        </p:nvSpPr>
        <p:spPr>
          <a:xfrm>
            <a:off x="4598963" y="1916241"/>
            <a:ext cx="765600" cy="3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0.50 A</a:t>
            </a:r>
            <a:endParaRPr sz="17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31" name="Google Shape;1331;p102"/>
          <p:cNvSpPr txBox="1"/>
          <p:nvPr>
            <p:ph idx="4294967295" type="body"/>
          </p:nvPr>
        </p:nvSpPr>
        <p:spPr>
          <a:xfrm>
            <a:off x="7547375" y="1916241"/>
            <a:ext cx="765600" cy="3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0.35 A</a:t>
            </a:r>
            <a:endParaRPr sz="17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32" name="Google Shape;1332;p102"/>
          <p:cNvSpPr/>
          <p:nvPr/>
        </p:nvSpPr>
        <p:spPr>
          <a:xfrm>
            <a:off x="1041600" y="2543450"/>
            <a:ext cx="1684800" cy="5784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3" name="Google Shape;1333;p102"/>
          <p:cNvSpPr/>
          <p:nvPr/>
        </p:nvSpPr>
        <p:spPr>
          <a:xfrm>
            <a:off x="3971900" y="2543450"/>
            <a:ext cx="1684800" cy="5784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4" name="Google Shape;1334;p102"/>
          <p:cNvSpPr/>
          <p:nvPr/>
        </p:nvSpPr>
        <p:spPr>
          <a:xfrm>
            <a:off x="1126200" y="3341525"/>
            <a:ext cx="1684800" cy="5784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5" name="Google Shape;1335;p102"/>
          <p:cNvSpPr/>
          <p:nvPr/>
        </p:nvSpPr>
        <p:spPr>
          <a:xfrm>
            <a:off x="3907238" y="3493475"/>
            <a:ext cx="1684800" cy="5784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6" name="Google Shape;1336;p102"/>
          <p:cNvSpPr/>
          <p:nvPr/>
        </p:nvSpPr>
        <p:spPr>
          <a:xfrm>
            <a:off x="6797688" y="2543450"/>
            <a:ext cx="1684800" cy="5784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7" name="Google Shape;1337;p102"/>
          <p:cNvSpPr/>
          <p:nvPr/>
        </p:nvSpPr>
        <p:spPr>
          <a:xfrm>
            <a:off x="6917388" y="3493475"/>
            <a:ext cx="1684800" cy="5784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03"/>
          <p:cNvSpPr txBox="1"/>
          <p:nvPr>
            <p:ph idx="1" type="subTitle"/>
          </p:nvPr>
        </p:nvSpPr>
        <p:spPr>
          <a:xfrm>
            <a:off x="324000" y="1080000"/>
            <a:ext cx="81093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Hadda maraya laydhka ee wareegga la muujiyey wuxuu noqon doonaa 0.3 A haddii uu leeyahay iska-horimaad (resistance) ah 7 Ω.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400"/>
          </a:p>
        </p:txBody>
      </p:sp>
      <p:sp>
        <p:nvSpPr>
          <p:cNvPr id="1343" name="Google Shape;1343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Qaanuunka hadda (current) ee wareegyada barbar-socda (parallel circuits)</a:t>
            </a:r>
            <a:endParaRPr/>
          </a:p>
        </p:txBody>
      </p:sp>
      <p:sp>
        <p:nvSpPr>
          <p:cNvPr id="1344" name="Google Shape;1344;p103"/>
          <p:cNvSpPr txBox="1"/>
          <p:nvPr>
            <p:ph idx="2" type="subTitle"/>
          </p:nvPr>
        </p:nvSpPr>
        <p:spPr>
          <a:xfrm>
            <a:off x="980575" y="3043725"/>
            <a:ext cx="46662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Qaybaha yar ee laan ka mid ah waxay sababi doonaan in hadda (current) isbedelo.</a:t>
            </a:r>
            <a:endParaRPr sz="2000"/>
          </a:p>
        </p:txBody>
      </p:sp>
      <p:sp>
        <p:nvSpPr>
          <p:cNvPr id="1345" name="Google Shape;1345;p103"/>
          <p:cNvSpPr txBox="1"/>
          <p:nvPr>
            <p:ph idx="3" type="subTitle"/>
          </p:nvPr>
        </p:nvSpPr>
        <p:spPr>
          <a:xfrm>
            <a:off x="980575" y="3887951"/>
            <a:ext cx="46662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Kalawadhnimada (voltage) ku riixaysa hadda (current) laan kasta waa isku mid.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pic>
        <p:nvPicPr>
          <p:cNvPr id="1346" name="Google Shape;1346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6775" y="2269725"/>
            <a:ext cx="3173224" cy="2181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7" name="Google Shape;1347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9983" y="18506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8" name="Google Shape;1348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4258" y="40438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p104"/>
          <p:cNvSpPr txBox="1"/>
          <p:nvPr>
            <p:ph idx="1" type="body"/>
          </p:nvPr>
        </p:nvSpPr>
        <p:spPr>
          <a:xfrm>
            <a:off x="324000" y="4533175"/>
            <a:ext cx="8237700" cy="55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Sheeg in arday kastaa sax yahay iyo in qaldan yahay oo sharax sababta?</a:t>
            </a:r>
            <a:endParaRPr sz="1800"/>
          </a:p>
        </p:txBody>
      </p:sp>
      <p:sp>
        <p:nvSpPr>
          <p:cNvPr id="1354" name="Google Shape;1354;p104"/>
          <p:cNvSpPr txBox="1"/>
          <p:nvPr>
            <p:ph idx="1" type="body"/>
          </p:nvPr>
        </p:nvSpPr>
        <p:spPr>
          <a:xfrm>
            <a:off x="324000" y="679650"/>
            <a:ext cx="8237700" cy="55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Layla iyo Cabdi waxay dhiseen wareegga la muujiyey waxayna saadaalinayaan cabbirka hadda (current) ee maraya laydhka iyo resistor-ka.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355" name="Google Shape;1355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Qaanuunka hadda (current) ee wareegyada barbar-socda (parallel circuits)</a:t>
            </a:r>
            <a:endParaRPr/>
          </a:p>
        </p:txBody>
      </p:sp>
      <p:pic>
        <p:nvPicPr>
          <p:cNvPr id="1356" name="Google Shape;1356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0075" y="2548332"/>
            <a:ext cx="2926725" cy="1975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7" name="Google Shape;1357;p10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7536296" y="2978950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8" name="Google Shape;1358;p10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71552" y="2935602"/>
            <a:ext cx="807750" cy="1057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9" name="Google Shape;1359;p10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5231650" y="1294875"/>
            <a:ext cx="2926725" cy="154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0" name="Google Shape;1360;p104"/>
          <p:cNvSpPr txBox="1"/>
          <p:nvPr/>
        </p:nvSpPr>
        <p:spPr>
          <a:xfrm>
            <a:off x="5420150" y="1393025"/>
            <a:ext cx="2738100" cy="11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Hadda weyn (current) ayaa maraysa laydhka marka loo eego resistor-ka sababtoo ah waxay u dhowdahay unuga.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61" name="Google Shape;1361;p10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94400" y="1381100"/>
            <a:ext cx="3000427" cy="1597851"/>
          </a:xfrm>
          <a:prstGeom prst="rect">
            <a:avLst/>
          </a:prstGeom>
          <a:noFill/>
          <a:ln>
            <a:noFill/>
          </a:ln>
        </p:spPr>
      </p:pic>
      <p:sp>
        <p:nvSpPr>
          <p:cNvPr id="1362" name="Google Shape;1362;p104"/>
          <p:cNvSpPr txBox="1"/>
          <p:nvPr/>
        </p:nvSpPr>
        <p:spPr>
          <a:xfrm flipH="1">
            <a:off x="1101025" y="1491250"/>
            <a:ext cx="2893800" cy="11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Hadda weyn (current) ayaa maraysa resistor-ka marka loo eego laydhka sababtoo ah wuxuu leeyahay iska-horimaad (resistance) yar.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3" name="Google Shape;1363;p104"/>
          <p:cNvSpPr txBox="1"/>
          <p:nvPr/>
        </p:nvSpPr>
        <p:spPr>
          <a:xfrm>
            <a:off x="724725" y="3967925"/>
            <a:ext cx="701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4" name="Google Shape;1364;p104"/>
          <p:cNvSpPr txBox="1"/>
          <p:nvPr/>
        </p:nvSpPr>
        <p:spPr>
          <a:xfrm>
            <a:off x="7584750" y="3967925"/>
            <a:ext cx="701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p105"/>
          <p:cNvSpPr txBox="1"/>
          <p:nvPr>
            <p:ph idx="1" type="body"/>
          </p:nvPr>
        </p:nvSpPr>
        <p:spPr>
          <a:xfrm>
            <a:off x="324000" y="1353775"/>
            <a:ext cx="8496000" cy="267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Layla waa sax, Cabdina waa qaldan.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Kalawadhnimada (voltage) labada laan waa isku mid.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jiri doonta hadda (current) weyn oo dhex maraysa resistor-ka maadaama uu leeyahay iska-horimaad (resistance) ka yar kan laydhka.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Masaafada qaybaha ka fog unugu saamayn kuma leh hadda (current) sababtoo ah fiilooyinku iskama hortagaan hadda (current).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0" name="Google Shape;1370;p10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Qaanuunka hadda (current) ee wareegyada barbar-socda (parallel circuits)</a:t>
            </a:r>
            <a:endParaRPr/>
          </a:p>
        </p:txBody>
      </p:sp>
      <p:sp>
        <p:nvSpPr>
          <p:cNvPr id="1371" name="Google Shape;1371;p105"/>
          <p:cNvSpPr txBox="1"/>
          <p:nvPr>
            <p:ph idx="1" type="body"/>
          </p:nvPr>
        </p:nvSpPr>
        <p:spPr>
          <a:xfrm>
            <a:off x="324000" y="799375"/>
            <a:ext cx="88200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Sheeg in arday kastaa sax yahay iyo in qaldan yahay oo sharax sababta?</a:t>
            </a:r>
            <a:endParaRPr sz="19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5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p106"/>
          <p:cNvSpPr txBox="1"/>
          <p:nvPr>
            <p:ph idx="1" type="body"/>
          </p:nvPr>
        </p:nvSpPr>
        <p:spPr>
          <a:xfrm>
            <a:off x="324000" y="872925"/>
            <a:ext cx="8496000" cy="394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Wareegga barbar socda (parallel circuit), hadda (current) wuxuu ku qulqulaa dhammaan laamaha.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Hadda (current) wuxuu ku kala qaybsamaa isgoysyada (junctions), wadarta hadda ee gasha isgoyska waa la mid ah wadarta hadda ee ka soo baxda isgoyska.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Marka la cabbirayo hadda (current) ee loop-ka, ammeter waa in la dhigaa inta u dhaxaysa isgoysyada (junctions) ee cidhifyada loop-ka.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Loop kastaa wuxuu yeelan doonaa voltage isku mid ah, markaa hadda (current) ee loop-ka wuxuu ku xiran yahay iska caabinta (resistance) ee loop-ka. Iska caabin sare waxay siin doontaa hadda hoose.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77" name="Google Shape;1377;p10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Cabbirka hadda (current) ee wareegga barbar socda (parallel circuit)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