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6eaba87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6eaba87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6eaba871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6eaba87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6eaba871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6eaba871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b6fbf9b7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b6fbf9b7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b6fbf9b73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2b6fbf9b73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2b6fbf9b73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2b6fbf9b73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b6fbf9b73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b6fbf9b73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b75357e7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b75357e7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2b75357e7b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2b75357e7b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b6fbf9b735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b6fbf9b735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b844ed4f4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b844ed4f4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b70d02ec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b70d02ec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b6fbf9b73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b6fbf9b73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b6fbf9b73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b6fbf9b73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b6fbf9b73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b6fbf9b73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b6fbf9b73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2b6fbf9b73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268aae2216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268aae2216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1f0f937e609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1f0f937e609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68aae2216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68aae2216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b83d48a2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b83d48a2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f0f937e609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f0f937e609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268aae2216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268aae2216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b83d48a22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b83d48a22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b83d48a22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2b83d48a22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b6fbf9b73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b6fbf9b73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2b6fbf9b73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2b6fbf9b73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9.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6.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2.png"/><Relationship Id="rId4" Type="http://schemas.openxmlformats.org/officeDocument/2006/relationships/image" Target="../media/image81.png"/><Relationship Id="rId5" Type="http://schemas.openxmlformats.org/officeDocument/2006/relationships/image" Target="../media/image25.png"/><Relationship Id="rId6" Type="http://schemas.openxmlformats.org/officeDocument/2006/relationships/image" Target="../media/image32.png"/><Relationship Id="rId7"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81.pn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25.png"/><Relationship Id="rId8" Type="http://schemas.openxmlformats.org/officeDocument/2006/relationships/image" Target="../media/image32.png"/><Relationship Id="rId9"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81.png"/><Relationship Id="rId4" Type="http://schemas.openxmlformats.org/officeDocument/2006/relationships/image" Target="../media/image29.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33.png"/><Relationship Id="rId8" Type="http://schemas.openxmlformats.org/officeDocument/2006/relationships/image" Target="../media/image25.png"/><Relationship Id="rId9" Type="http://schemas.openxmlformats.org/officeDocument/2006/relationships/image" Target="../media/image32.png"/><Relationship Id="rId10" Type="http://schemas.openxmlformats.org/officeDocument/2006/relationships/image" Target="../media/image37.png"/><Relationship Id="rId11" Type="http://schemas.openxmlformats.org/officeDocument/2006/relationships/image" Target="../media/image2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0.jpg"/><Relationship Id="rId4" Type="http://schemas.openxmlformats.org/officeDocument/2006/relationships/image" Target="../media/image5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xml"/><Relationship Id="rId3" Type="http://schemas.openxmlformats.org/officeDocument/2006/relationships/image" Target="../media/image58.png"/><Relationship Id="rId4" Type="http://schemas.openxmlformats.org/officeDocument/2006/relationships/image" Target="../media/image55.png"/><Relationship Id="rId5" Type="http://schemas.openxmlformats.org/officeDocument/2006/relationships/image" Target="../media/image54.png"/><Relationship Id="rId6"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9.png"/><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9.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 Id="rId3" Type="http://schemas.openxmlformats.org/officeDocument/2006/relationships/image" Target="../media/image57.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9.pn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9.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66.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61.png"/><Relationship Id="rId7" Type="http://schemas.openxmlformats.org/officeDocument/2006/relationships/image" Target="../media/image64.png"/><Relationship Id="rId8" Type="http://schemas.openxmlformats.org/officeDocument/2006/relationships/image" Target="../media/image6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61.png"/><Relationship Id="rId7" Type="http://schemas.openxmlformats.org/officeDocument/2006/relationships/image" Target="../media/image64.png"/><Relationship Id="rId8"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7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68.png"/><Relationship Id="rId4" Type="http://schemas.openxmlformats.org/officeDocument/2006/relationships/image" Target="../media/image70.png"/><Relationship Id="rId5" Type="http://schemas.openxmlformats.org/officeDocument/2006/relationships/image" Target="../media/image6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0.xml"/><Relationship Id="rId3" Type="http://schemas.openxmlformats.org/officeDocument/2006/relationships/image" Target="../media/image71.png"/><Relationship Id="rId4" Type="http://schemas.openxmlformats.org/officeDocument/2006/relationships/image" Target="../media/image67.png"/><Relationship Id="rId5" Type="http://schemas.openxmlformats.org/officeDocument/2006/relationships/image" Target="../media/image72.png"/><Relationship Id="rId6"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6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70.png"/><Relationship Id="rId5" Type="http://schemas.openxmlformats.org/officeDocument/2006/relationships/image" Target="../media/image6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80.gif"/><Relationship Id="rId4" Type="http://schemas.openxmlformats.org/officeDocument/2006/relationships/image" Target="../media/image7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80.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 Id="rId3" Type="http://schemas.openxmlformats.org/officeDocument/2006/relationships/image" Target="../media/image80.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7.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8.png"/><Relationship Id="rId6" Type="http://schemas.openxmlformats.org/officeDocument/2006/relationships/image" Target="../media/image75.png"/><Relationship Id="rId7" Type="http://schemas.openxmlformats.org/officeDocument/2006/relationships/image" Target="../media/image27.png"/><Relationship Id="rId8"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9.xml"/><Relationship Id="rId3" Type="http://schemas.openxmlformats.org/officeDocument/2006/relationships/image" Target="../media/image50.jp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Qiyaasida korontada (Electric Current)</a:t>
            </a:r>
            <a:endParaRPr/>
          </a:p>
        </p:txBody>
      </p:sp>
      <p:sp>
        <p:nvSpPr>
          <p:cNvPr id="747" name="Google Shape;747;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Wareegyada taxan (Series Circuits)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waxbarasho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qiyaasi karaa korontada (Current) oo aan sharxi karaa qaanuunka korontada ee wareegga taxan (Series Circuit).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ammeter (Ammeter)</a:t>
            </a:r>
            <a:r>
              <a:rPr lang="en-GB" sz="1100">
                <a:solidFill>
                  <a:schemeClr val="dk1"/>
                </a:solidFill>
                <a:latin typeface="Lexend"/>
              </a:rPr>
              <a:t/>
            </a:r>
            <a:endParaRPr>
              <a:solidFill>
                <a:schemeClr val="dk1"/>
              </a:solidFill>
            </a:endParaRPr>
          </a:p>
        </p:txBody>
      </p:sp>
      <p:sp>
        <p:nvSpPr>
          <p:cNvPr id="763" name="Google Shape;763;p65"/>
          <p:cNvSpPr txBox="1"/>
          <p:nvPr>
            <p:ph idx="3" type="subTitle"/>
          </p:nvPr>
        </p:nvSpPr>
        <p:spPr>
          <a:xfrm>
            <a:off x="324000" y="2105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amps (A)</a:t>
            </a:r>
            <a:r>
              <a:rPr lang="en-GB" sz="1100">
                <a:solidFill>
                  <a:schemeClr val="dk1"/>
                </a:solidFill>
                <a:latin typeface="Lexend"/>
              </a:rPr>
              <a:t/>
            </a:r>
            <a:endParaRPr>
              <a:solidFill>
                <a:schemeClr val="dk1"/>
              </a:solidFill>
            </a:endParaRPr>
          </a:p>
        </p:txBody>
      </p:sp>
      <p:sp>
        <p:nvSpPr>
          <p:cNvPr id="764" name="Google Shape;764;p65"/>
          <p:cNvSpPr txBox="1"/>
          <p:nvPr>
            <p:ph idx="5" type="subTitle"/>
          </p:nvPr>
        </p:nvSpPr>
        <p:spPr>
          <a:xfrm>
            <a:off x="324000" y="3400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wareeg taxan (Series Circuit)</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324000" y="810000"/>
            <a:ext cx="7135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latin typeface="Lexend"/>
              </a:rPr>
              <a:t>Ammeter waa qalab qiyaasa korontada (Current) ku socota wareegga.</a:t>
            </a:r>
            <a:r>
              <a:rPr b="1" lang="en-GB" sz="1800">
                <a:solidFill>
                  <a:schemeClr val="dk1"/>
                </a:solidFill>
                <a:latin typeface="Lexend"/>
              </a:rPr>
              <a:t/>
            </a:r>
            <a:r>
              <a:rPr lang="en-GB" sz="1800">
                <a:solidFill>
                  <a:schemeClr val="dk1"/>
                </a:solidFill>
                <a:latin typeface="Lexend"/>
              </a:rPr>
              <a:t/>
            </a:r>
            <a:endParaRPr sz="2000">
              <a:solidFill>
                <a:schemeClr val="dk1"/>
              </a:solidFill>
            </a:endParaRPr>
          </a:p>
        </p:txBody>
      </p:sp>
      <p:sp>
        <p:nvSpPr>
          <p:cNvPr id="770" name="Google Shape;770;p66"/>
          <p:cNvSpPr txBox="1"/>
          <p:nvPr>
            <p:ph idx="6" type="subTitle"/>
          </p:nvPr>
        </p:nvSpPr>
        <p:spPr>
          <a:xfrm>
            <a:off x="324000" y="34008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latin typeface="Lexend"/>
              </a:rPr>
              <a:t>Wareeg taxan (Series Circuit) waa wareeg koronto oo leh hal wareeg oo dhamaystiran oo ka bilaabma dhamaadka batteriga ilaa dhamaadka kale.</a:t>
            </a:r>
            <a:r>
              <a:rPr b="1" lang="en-GB" sz="1800">
                <a:solidFill>
                  <a:schemeClr val="dk1"/>
                </a:solidFill>
                <a:latin typeface="Lexend"/>
              </a:rPr>
              <a:t/>
            </a:r>
            <a:r>
              <a:rPr lang="en-GB" sz="1800">
                <a:solidFill>
                  <a:schemeClr val="dk1"/>
                </a:solidFill>
                <a:latin typeface="Lexend"/>
              </a:rPr>
              <a:t/>
            </a:r>
            <a:endParaRPr>
              <a:solidFill>
                <a:schemeClr val="dk1"/>
              </a:solidFill>
            </a:endParaRPr>
          </a:p>
        </p:txBody>
      </p:sp>
      <p:sp>
        <p:nvSpPr>
          <p:cNvPr id="771" name="Google Shape;771;p66"/>
          <p:cNvSpPr txBox="1"/>
          <p:nvPr>
            <p:ph idx="4" type="subTitle"/>
          </p:nvPr>
        </p:nvSpPr>
        <p:spPr>
          <a:xfrm>
            <a:off x="324000" y="21054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latin typeface="Lexend"/>
              </a:rPr>
              <a:t>Ammeter wuxuu qiyaasaa korontada (Current) cutubyo loo yaqaan amps (A), oo gaaban yahay amperes.</a:t>
            </a:r>
            <a:r>
              <a:rPr b="1" lang="en-GB" sz="1800">
                <a:solidFill>
                  <a:schemeClr val="dk1"/>
                </a:solidFill>
                <a:latin typeface="Lexend"/>
              </a:rPr>
              <a:t/>
            </a:r>
            <a:r>
              <a:rPr lang="en-GB" sz="1800">
                <a:solidFill>
                  <a:schemeClr val="dk1"/>
                </a:solidFill>
                <a:latin typeface="Lexend"/>
              </a:rPr>
              <a:t/>
            </a:r>
            <a:r>
              <a:rPr lang="en-GB">
                <a:solidFill>
                  <a:schemeClr val="dk1"/>
                </a:solidFill>
                <a:latin typeface="Lexend"/>
              </a:rP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ammeter-ka</a:t>
            </a:r>
            <a:endParaRPr/>
          </a:p>
        </p:txBody>
      </p:sp>
      <p:sp>
        <p:nvSpPr>
          <p:cNvPr id="777" name="Google Shape;777;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Korontada (Current) ee wareegyada leh ammeter</a:t>
            </a:r>
            <a:endParaRPr/>
          </a:p>
        </p:txBody>
      </p:sp>
      <p:sp>
        <p:nvSpPr>
          <p:cNvPr id="778" name="Google Shape;778;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Qiyaasida korontada (Electric Current)</a:t>
            </a:r>
            <a:endParaRPr/>
          </a:p>
        </p:txBody>
      </p:sp>
      <p:pic>
        <p:nvPicPr>
          <p:cNvPr id="779" name="Google Shape;779;p67"/>
          <p:cNvPicPr preferRelativeResize="0"/>
          <p:nvPr/>
        </p:nvPicPr>
        <p:blipFill>
          <a:blip r:embed="rId3">
            <a:alphaModFix/>
          </a:blip>
          <a:stretch>
            <a:fillRect/>
          </a:stretch>
        </p:blipFill>
        <p:spPr>
          <a:xfrm>
            <a:off x="4189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68"/>
          <p:cNvSpPr txBox="1"/>
          <p:nvPr>
            <p:ph idx="1" type="body"/>
          </p:nvPr>
        </p:nvSpPr>
        <p:spPr>
          <a:xfrm>
            <a:off x="324000" y="759300"/>
            <a:ext cx="48303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Kani waa ammeter.</a:t>
            </a:r>
            <a:r>
              <a:rPr b="1" lang="en-GB">
                <a:latin typeface="Lexend"/>
              </a:rPr>
              <a:t/>
            </a:r>
            <a:r>
              <a:rPr lang="en-GB">
                <a:latin typeface="Lexend"/>
              </a:rPr>
              <a:t/>
            </a:r>
            <a:endParaRPr/>
          </a:p>
          <a:p>
            <a:pPr indent="0" lvl="0" marL="0" rtl="0" algn="l">
              <a:spcBef>
                <a:spcPts val="1000"/>
              </a:spcBef>
              <a:spcAft>
                <a:spcPts val="1000"/>
              </a:spcAft>
              <a:buNone/>
              <a:defRPr/>
            </a:pPr>
            <a:r>
              <a:rPr lang="en-GB">
                <a:latin typeface="Lexend"/>
              </a:rPr>
              <a:t>Waxaa loo isticmaalaa in lagu qiyaaso korontada (Current) ku socota wareegga.</a:t>
            </a:r>
            <a:r>
              <a:rPr lang="en-GB">
                <a:latin typeface="Lexend"/>
              </a:rPr>
              <a:t/>
            </a:r>
            <a:r>
              <a:rPr lang="en-GB">
                <a:latin typeface="Lexend"/>
              </a:rPr>
              <a:t/>
            </a:r>
            <a:endParaRPr/>
          </a:p>
        </p:txBody>
      </p:sp>
      <p:sp>
        <p:nvSpPr>
          <p:cNvPr id="785" name="Google Shape;785;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ammeter-ka</a:t>
            </a:r>
            <a:endParaRPr/>
          </a:p>
        </p:txBody>
      </p:sp>
      <p:pic>
        <p:nvPicPr>
          <p:cNvPr id="786" name="Google Shape;786;p68"/>
          <p:cNvPicPr preferRelativeResize="0"/>
          <p:nvPr/>
        </p:nvPicPr>
        <p:blipFill>
          <a:blip r:embed="rId3">
            <a:alphaModFix/>
          </a:blip>
          <a:stretch>
            <a:fillRect/>
          </a:stretch>
        </p:blipFill>
        <p:spPr>
          <a:xfrm>
            <a:off x="5242850" y="1195800"/>
            <a:ext cx="2343150" cy="3124200"/>
          </a:xfrm>
          <a:prstGeom prst="rect">
            <a:avLst/>
          </a:prstGeom>
          <a:noFill/>
          <a:ln>
            <a:noFill/>
          </a:ln>
        </p:spPr>
      </p:pic>
      <p:sp>
        <p:nvSpPr>
          <p:cNvPr id="787" name="Google Shape;787;p68"/>
          <p:cNvSpPr txBox="1"/>
          <p:nvPr>
            <p:ph idx="1" type="body"/>
          </p:nvPr>
        </p:nvSpPr>
        <p:spPr>
          <a:xfrm>
            <a:off x="324000" y="2126400"/>
            <a:ext cx="48303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Wuxuu muujiyaa korontada (Current) amps (A), oo gaaban yahay amperes.</a:t>
            </a:r>
            <a:r>
              <a:rPr b="1" lang="en-GB">
                <a:latin typeface="Lexend"/>
              </a:rPr>
              <a:t/>
            </a:r>
            <a:r>
              <a:rPr lang="en-GB">
                <a:latin typeface="Lexend"/>
              </a:rPr>
              <a:t/>
            </a:r>
            <a:endParaRPr/>
          </a:p>
        </p:txBody>
      </p:sp>
      <p:sp>
        <p:nvSpPr>
          <p:cNvPr id="788" name="Google Shape;788;p68"/>
          <p:cNvSpPr txBox="1"/>
          <p:nvPr>
            <p:ph idx="1" type="body"/>
          </p:nvPr>
        </p:nvSpPr>
        <p:spPr>
          <a:xfrm>
            <a:off x="324000" y="3028938"/>
            <a:ext cx="48303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Calaamadda ammeter-ka waa:</a:t>
            </a:r>
            <a:endParaRPr/>
          </a:p>
        </p:txBody>
      </p:sp>
      <p:pic>
        <p:nvPicPr>
          <p:cNvPr id="789" name="Google Shape;789;p68"/>
          <p:cNvPicPr preferRelativeResize="0"/>
          <p:nvPr/>
        </p:nvPicPr>
        <p:blipFill>
          <a:blip r:embed="rId4">
            <a:alphaModFix/>
          </a:blip>
          <a:stretch>
            <a:fillRect/>
          </a:stretch>
        </p:blipFill>
        <p:spPr>
          <a:xfrm>
            <a:off x="1026450" y="3392850"/>
            <a:ext cx="2343150" cy="876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69"/>
          <p:cNvSpPr txBox="1"/>
          <p:nvPr>
            <p:ph type="title"/>
          </p:nvPr>
        </p:nvSpPr>
        <p:spPr>
          <a:xfrm>
            <a:off x="324000" y="748763"/>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Mid ka mid ah sawirada hoose waa ammeter?</a:t>
            </a:r>
            <a:endParaRPr/>
          </a:p>
        </p:txBody>
      </p:sp>
      <p:pic>
        <p:nvPicPr>
          <p:cNvPr id="795" name="Google Shape;795;p69"/>
          <p:cNvPicPr preferRelativeResize="0"/>
          <p:nvPr/>
        </p:nvPicPr>
        <p:blipFill>
          <a:blip r:embed="rId3">
            <a:alphaModFix/>
          </a:blip>
          <a:stretch>
            <a:fillRect/>
          </a:stretch>
        </p:blipFill>
        <p:spPr>
          <a:xfrm>
            <a:off x="841825" y="1875763"/>
            <a:ext cx="1685925" cy="1876425"/>
          </a:xfrm>
          <a:prstGeom prst="rect">
            <a:avLst/>
          </a:prstGeom>
          <a:noFill/>
          <a:ln>
            <a:noFill/>
          </a:ln>
        </p:spPr>
      </p:pic>
      <p:pic>
        <p:nvPicPr>
          <p:cNvPr id="796" name="Google Shape;796;p69"/>
          <p:cNvPicPr preferRelativeResize="0"/>
          <p:nvPr/>
        </p:nvPicPr>
        <p:blipFill>
          <a:blip r:embed="rId4">
            <a:alphaModFix/>
          </a:blip>
          <a:stretch>
            <a:fillRect/>
          </a:stretch>
        </p:blipFill>
        <p:spPr>
          <a:xfrm>
            <a:off x="6483998" y="2150245"/>
            <a:ext cx="1685925" cy="1099516"/>
          </a:xfrm>
          <a:prstGeom prst="rect">
            <a:avLst/>
          </a:prstGeom>
          <a:noFill/>
          <a:ln>
            <a:noFill/>
          </a:ln>
        </p:spPr>
      </p:pic>
      <p:pic>
        <p:nvPicPr>
          <p:cNvPr id="797" name="Google Shape;797;p69"/>
          <p:cNvPicPr preferRelativeResize="0"/>
          <p:nvPr/>
        </p:nvPicPr>
        <p:blipFill>
          <a:blip r:embed="rId5">
            <a:alphaModFix/>
          </a:blip>
          <a:stretch>
            <a:fillRect/>
          </a:stretch>
        </p:blipFill>
        <p:spPr>
          <a:xfrm>
            <a:off x="3729038" y="1875763"/>
            <a:ext cx="1685925" cy="1876425"/>
          </a:xfrm>
          <a:prstGeom prst="rect">
            <a:avLst/>
          </a:prstGeom>
          <a:noFill/>
          <a:ln>
            <a:noFill/>
          </a:ln>
        </p:spPr>
      </p:pic>
      <p:pic>
        <p:nvPicPr>
          <p:cNvPr id="798" name="Google Shape;798;p69"/>
          <p:cNvPicPr preferRelativeResize="0"/>
          <p:nvPr/>
        </p:nvPicPr>
        <p:blipFill>
          <a:blip r:embed="rId6">
            <a:alphaModFix/>
          </a:blip>
          <a:stretch>
            <a:fillRect/>
          </a:stretch>
        </p:blipFill>
        <p:spPr>
          <a:xfrm>
            <a:off x="4909208" y="4110450"/>
            <a:ext cx="396000" cy="419100"/>
          </a:xfrm>
          <a:prstGeom prst="rect">
            <a:avLst/>
          </a:prstGeom>
          <a:noFill/>
          <a:ln>
            <a:noFill/>
          </a:ln>
        </p:spPr>
      </p:pic>
      <p:sp>
        <p:nvSpPr>
          <p:cNvPr id="799" name="Google Shape;799;p6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ammeter-ka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70"/>
          <p:cNvSpPr txBox="1"/>
          <p:nvPr>
            <p:ph idx="1" type="body"/>
          </p:nvPr>
        </p:nvSpPr>
        <p:spPr>
          <a:xfrm>
            <a:off x="324000" y="759300"/>
            <a:ext cx="6528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Ammeter-yada had iyo jeer waxaa la dhigaa si taxan (Series) oo leh qaybaha.</a:t>
            </a:r>
            <a:r>
              <a:rPr lang="en-GB" sz="1400">
                <a:latin typeface="Lexend"/>
              </a:rPr>
              <a:t/>
            </a:r>
            <a:r>
              <a:rPr lang="en-GB" sz="1400">
                <a:latin typeface="Lexend"/>
              </a:rPr>
              <a:t/>
            </a:r>
            <a:r>
              <a:rPr lang="en-GB" sz="1400">
                <a:latin typeface="Lexend"/>
              </a:rPr>
              <a:t/>
            </a:r>
            <a:endParaRPr/>
          </a:p>
        </p:txBody>
      </p:sp>
      <p:pic>
        <p:nvPicPr>
          <p:cNvPr id="805" name="Google Shape;805;p70"/>
          <p:cNvPicPr preferRelativeResize="0"/>
          <p:nvPr/>
        </p:nvPicPr>
        <p:blipFill rotWithShape="1">
          <a:blip r:embed="rId3">
            <a:alphaModFix/>
          </a:blip>
          <a:srcRect b="0" l="0" r="0" t="4306"/>
          <a:stretch/>
        </p:blipFill>
        <p:spPr>
          <a:xfrm>
            <a:off x="2330125" y="1487400"/>
            <a:ext cx="4483751" cy="2431300"/>
          </a:xfrm>
          <a:prstGeom prst="rect">
            <a:avLst/>
          </a:prstGeom>
          <a:noFill/>
          <a:ln>
            <a:noFill/>
          </a:ln>
        </p:spPr>
      </p:pic>
      <p:pic>
        <p:nvPicPr>
          <p:cNvPr id="806" name="Google Shape;806;p70"/>
          <p:cNvPicPr preferRelativeResize="0"/>
          <p:nvPr/>
        </p:nvPicPr>
        <p:blipFill rotWithShape="1">
          <a:blip r:embed="rId4">
            <a:alphaModFix/>
          </a:blip>
          <a:srcRect b="2323" l="5461" r="2753" t="1670"/>
          <a:stretch/>
        </p:blipFill>
        <p:spPr>
          <a:xfrm>
            <a:off x="4940450" y="3240000"/>
            <a:ext cx="606575" cy="613500"/>
          </a:xfrm>
          <a:prstGeom prst="rect">
            <a:avLst/>
          </a:prstGeom>
          <a:noFill/>
          <a:ln>
            <a:noFill/>
          </a:ln>
        </p:spPr>
      </p:pic>
      <p:sp>
        <p:nvSpPr>
          <p:cNvPr id="807" name="Google Shape;807;p70"/>
          <p:cNvSpPr/>
          <p:nvPr/>
        </p:nvSpPr>
        <p:spPr>
          <a:xfrm>
            <a:off x="2629400" y="1845688"/>
            <a:ext cx="3937650" cy="1708625"/>
          </a:xfrm>
          <a:custGeom>
            <a:rect b="b" l="l" r="r" t="t"/>
            <a:pathLst>
              <a:path extrusionOk="0" h="68345" w="157506">
                <a:moveTo>
                  <a:pt x="66380" y="786"/>
                </a:moveTo>
                <a:lnTo>
                  <a:pt x="0" y="0"/>
                </a:lnTo>
                <a:lnTo>
                  <a:pt x="393" y="68345"/>
                </a:lnTo>
                <a:lnTo>
                  <a:pt x="157506" y="67559"/>
                </a:lnTo>
                <a:lnTo>
                  <a:pt x="156720" y="0"/>
                </a:lnTo>
                <a:close/>
              </a:path>
            </a:pathLst>
          </a:custGeom>
          <a:noFill/>
          <a:ln cap="flat" cmpd="sng" w="76200">
            <a:solidFill>
              <a:schemeClr val="accent4"/>
            </a:solidFill>
            <a:prstDash val="solid"/>
            <a:round/>
            <a:headEnd len="med" w="med" type="none"/>
            <a:tailEnd len="med" w="med" type="none"/>
          </a:ln>
        </p:spPr>
        <p:txBody>
          <a:bodyPr wrap="square">
            <a:normAutofit/>
          </a:bodyPr>
          <a:p/>
        </p:txBody>
      </p:sp>
      <p:sp>
        <p:nvSpPr>
          <p:cNvPr id="808" name="Google Shape;808;p70"/>
          <p:cNvSpPr txBox="1"/>
          <p:nvPr>
            <p:ph idx="1" type="body"/>
          </p:nvPr>
        </p:nvSpPr>
        <p:spPr>
          <a:xfrm>
            <a:off x="332725" y="4089300"/>
            <a:ext cx="8126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Ammeter-kani waa qayb ka mid ah hal wareegga (Loop) ee wareegga, sidaas darteed dhammaan korontada (Current) waa ay dhex martaa.</a:t>
            </a:r>
            <a:endParaRPr/>
          </a:p>
        </p:txBody>
      </p:sp>
      <p:grpSp>
        <p:nvGrpSpPr>
          <p:cNvPr id="809" name="Google Shape;809;p70"/>
          <p:cNvGrpSpPr/>
          <p:nvPr/>
        </p:nvGrpSpPr>
        <p:grpSpPr>
          <a:xfrm>
            <a:off x="3307900" y="2963200"/>
            <a:ext cx="907850" cy="1126100"/>
            <a:chOff x="2824625" y="2963200"/>
            <a:chExt cx="907850" cy="1126100"/>
          </a:xfrm>
        </p:grpSpPr>
        <p:cxnSp>
          <p:nvCxnSpPr>
            <p:cNvPr id="810" name="Google Shape;810;p70"/>
            <p:cNvCxnSpPr/>
            <p:nvPr/>
          </p:nvCxnSpPr>
          <p:spPr>
            <a:xfrm rot="10800000">
              <a:off x="3278550" y="29632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11" name="Google Shape;811;p70"/>
            <p:cNvCxnSpPr/>
            <p:nvPr/>
          </p:nvCxnSpPr>
          <p:spPr>
            <a:xfrm rot="10800000">
              <a:off x="3278550" y="38535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12" name="Google Shape;812;p70"/>
            <p:cNvCxnSpPr/>
            <p:nvPr/>
          </p:nvCxnSpPr>
          <p:spPr>
            <a:xfrm flipH="1" rot="10800000">
              <a:off x="3533875" y="3110750"/>
              <a:ext cx="198600" cy="202800"/>
            </a:xfrm>
            <a:prstGeom prst="straightConnector1">
              <a:avLst/>
            </a:prstGeom>
            <a:noFill/>
            <a:ln cap="flat" cmpd="sng" w="76200">
              <a:solidFill>
                <a:srgbClr val="FFFF00"/>
              </a:solidFill>
              <a:prstDash val="solid"/>
              <a:round/>
              <a:headEnd len="med" w="med" type="none"/>
              <a:tailEnd len="med" w="med" type="none"/>
            </a:ln>
          </p:spPr>
        </p:cxnSp>
        <p:cxnSp>
          <p:nvCxnSpPr>
            <p:cNvPr id="813" name="Google Shape;813;p70"/>
            <p:cNvCxnSpPr/>
            <p:nvPr/>
          </p:nvCxnSpPr>
          <p:spPr>
            <a:xfrm>
              <a:off x="3533875" y="378000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14" name="Google Shape;814;p70"/>
            <p:cNvCxnSpPr/>
            <p:nvPr/>
          </p:nvCxnSpPr>
          <p:spPr>
            <a:xfrm>
              <a:off x="2824625" y="315735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15" name="Google Shape;815;p70"/>
            <p:cNvCxnSpPr/>
            <p:nvPr/>
          </p:nvCxnSpPr>
          <p:spPr>
            <a:xfrm flipH="1" rot="10800000">
              <a:off x="2824625" y="3780000"/>
              <a:ext cx="198600" cy="202800"/>
            </a:xfrm>
            <a:prstGeom prst="straightConnector1">
              <a:avLst/>
            </a:prstGeom>
            <a:noFill/>
            <a:ln cap="flat" cmpd="sng" w="76200">
              <a:solidFill>
                <a:srgbClr val="FFFF00"/>
              </a:solidFill>
              <a:prstDash val="solid"/>
              <a:round/>
              <a:headEnd len="med" w="med" type="none"/>
              <a:tailEnd len="med" w="med" type="none"/>
            </a:ln>
          </p:spPr>
        </p:cxnSp>
      </p:grpSp>
      <p:sp>
        <p:nvSpPr>
          <p:cNvPr id="816" name="Google Shape;816;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0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p71"/>
          <p:cNvPicPr preferRelativeResize="0"/>
          <p:nvPr/>
        </p:nvPicPr>
        <p:blipFill>
          <a:blip r:embed="rId3">
            <a:alphaModFix/>
          </a:blip>
          <a:stretch>
            <a:fillRect/>
          </a:stretch>
        </p:blipFill>
        <p:spPr>
          <a:xfrm>
            <a:off x="2330125" y="1376025"/>
            <a:ext cx="4483751" cy="2540625"/>
          </a:xfrm>
          <a:prstGeom prst="rect">
            <a:avLst/>
          </a:prstGeom>
          <a:noFill/>
          <a:ln>
            <a:noFill/>
          </a:ln>
        </p:spPr>
      </p:pic>
      <p:sp>
        <p:nvSpPr>
          <p:cNvPr id="822" name="Google Shape;822;p71"/>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Marka ammeter-ka (Ammeter) la geliyo wareegga (Circuit), hadda (Current) waa isku mid.</a:t>
            </a:r>
            <a:r>
              <a:rPr b="1" lang="en-GB" sz="1100">
                <a:latin typeface="Lexend"/>
              </a:rPr>
              <a:t/>
            </a:r>
            <a:r>
              <a:rPr lang="en-GB" sz="1100">
                <a:latin typeface="Lexend"/>
              </a:rPr>
              <a:t/>
            </a:r>
            <a:endParaRPr/>
          </a:p>
        </p:txBody>
      </p:sp>
      <p:pic>
        <p:nvPicPr>
          <p:cNvPr id="823" name="Google Shape;823;p71"/>
          <p:cNvPicPr preferRelativeResize="0"/>
          <p:nvPr/>
        </p:nvPicPr>
        <p:blipFill rotWithShape="1">
          <a:blip r:embed="rId4">
            <a:alphaModFix/>
          </a:blip>
          <a:srcRect b="2899" l="5253" r="2409" t="1094"/>
          <a:stretch/>
        </p:blipFill>
        <p:spPr>
          <a:xfrm>
            <a:off x="5058449" y="3219500"/>
            <a:ext cx="610250" cy="613500"/>
          </a:xfrm>
          <a:prstGeom prst="rect">
            <a:avLst/>
          </a:prstGeom>
          <a:noFill/>
          <a:ln>
            <a:noFill/>
          </a:ln>
        </p:spPr>
      </p:pic>
      <p:sp>
        <p:nvSpPr>
          <p:cNvPr id="824" name="Google Shape;824;p71"/>
          <p:cNvSpPr txBox="1"/>
          <p:nvPr>
            <p:ph idx="1" type="body"/>
          </p:nvPr>
        </p:nvSpPr>
        <p:spPr>
          <a:xfrm>
            <a:off x="324000" y="4481700"/>
            <a:ext cx="8139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Ammeter-yada (Ammeters) waxay cabbiraan hadda (Current) iyagoon saameyn ku yeelan socodkiisa.</a:t>
            </a:r>
            <a:endParaRPr/>
          </a:p>
        </p:txBody>
      </p:sp>
      <p:grpSp>
        <p:nvGrpSpPr>
          <p:cNvPr id="825" name="Google Shape;825;p71"/>
          <p:cNvGrpSpPr/>
          <p:nvPr/>
        </p:nvGrpSpPr>
        <p:grpSpPr>
          <a:xfrm>
            <a:off x="3307899" y="2963200"/>
            <a:ext cx="907850" cy="1126100"/>
            <a:chOff x="2824625" y="2963200"/>
            <a:chExt cx="907850" cy="1126100"/>
          </a:xfrm>
        </p:grpSpPr>
        <p:cxnSp>
          <p:nvCxnSpPr>
            <p:cNvPr id="826" name="Google Shape;826;p71"/>
            <p:cNvCxnSpPr/>
            <p:nvPr/>
          </p:nvCxnSpPr>
          <p:spPr>
            <a:xfrm rot="10800000">
              <a:off x="3278550" y="29632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27" name="Google Shape;827;p71"/>
            <p:cNvCxnSpPr/>
            <p:nvPr/>
          </p:nvCxnSpPr>
          <p:spPr>
            <a:xfrm rot="10800000">
              <a:off x="3278550" y="38535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28" name="Google Shape;828;p71"/>
            <p:cNvCxnSpPr/>
            <p:nvPr/>
          </p:nvCxnSpPr>
          <p:spPr>
            <a:xfrm flipH="1" rot="10800000">
              <a:off x="3533875" y="3110750"/>
              <a:ext cx="198600" cy="202800"/>
            </a:xfrm>
            <a:prstGeom prst="straightConnector1">
              <a:avLst/>
            </a:prstGeom>
            <a:noFill/>
            <a:ln cap="flat" cmpd="sng" w="76200">
              <a:solidFill>
                <a:srgbClr val="FFFF00"/>
              </a:solidFill>
              <a:prstDash val="solid"/>
              <a:round/>
              <a:headEnd len="med" w="med" type="none"/>
              <a:tailEnd len="med" w="med" type="none"/>
            </a:ln>
          </p:spPr>
        </p:cxnSp>
        <p:cxnSp>
          <p:nvCxnSpPr>
            <p:cNvPr id="829" name="Google Shape;829;p71"/>
            <p:cNvCxnSpPr/>
            <p:nvPr/>
          </p:nvCxnSpPr>
          <p:spPr>
            <a:xfrm>
              <a:off x="3533875" y="378000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30" name="Google Shape;830;p71"/>
            <p:cNvCxnSpPr/>
            <p:nvPr/>
          </p:nvCxnSpPr>
          <p:spPr>
            <a:xfrm>
              <a:off x="2824625" y="315735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31" name="Google Shape;831;p71"/>
            <p:cNvCxnSpPr/>
            <p:nvPr/>
          </p:nvCxnSpPr>
          <p:spPr>
            <a:xfrm flipH="1" rot="10800000">
              <a:off x="2824625" y="3780000"/>
              <a:ext cx="198600" cy="202800"/>
            </a:xfrm>
            <a:prstGeom prst="straightConnector1">
              <a:avLst/>
            </a:prstGeom>
            <a:noFill/>
            <a:ln cap="flat" cmpd="sng" w="76200">
              <a:solidFill>
                <a:srgbClr val="FFFF00"/>
              </a:solidFill>
              <a:prstDash val="solid"/>
              <a:round/>
              <a:headEnd len="med" w="med" type="none"/>
              <a:tailEnd len="med" w="med" type="none"/>
            </a:ln>
          </p:spPr>
        </p:cxnSp>
      </p:grpSp>
      <p:sp>
        <p:nvSpPr>
          <p:cNvPr id="832" name="Google Shape;832;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72"/>
          <p:cNvSpPr txBox="1"/>
          <p:nvPr>
            <p:ph type="title"/>
          </p:nvPr>
        </p:nvSpPr>
        <p:spPr>
          <a:xfrm>
            <a:off x="324000" y="765788"/>
            <a:ext cx="8179200" cy="585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Ammeter-ka (Ammeter) waxaa la dhigaa taxane (Series) wareeggan (Circuit).</a:t>
            </a:r>
            <a:endParaRPr sz="1900"/>
          </a:p>
          <a:p>
            <a:pPr indent="0" lvl="0" marL="0" rtl="0" algn="l">
              <a:spcBef>
                <a:spcPts val="0"/>
              </a:spcBef>
              <a:spcAft>
                <a:spcPts val="0"/>
              </a:spcAft>
              <a:buNone/>
            </a:pPr>
            <a:r>
              <a:rPr lang="en-GB" sz="1400">
                <a:latin typeface="Lexend"/>
              </a:rPr>
              <a:t>Sheegashadee (Statement) waa sax?</a:t>
            </a:r>
            <a:endParaRPr sz="1900"/>
          </a:p>
        </p:txBody>
      </p:sp>
      <p:sp>
        <p:nvSpPr>
          <p:cNvPr id="838" name="Google Shape;838;p72"/>
          <p:cNvSpPr txBox="1"/>
          <p:nvPr>
            <p:ph idx="1" type="subTitle"/>
          </p:nvPr>
        </p:nvSpPr>
        <p:spPr>
          <a:xfrm>
            <a:off x="1029900" y="1575963"/>
            <a:ext cx="4169100" cy="585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Haddii la dhigo kahor matoorka (Motor), matoorku (Motor) wuu gaabiyaa.</a:t>
            </a:r>
            <a:endParaRPr sz="1900"/>
          </a:p>
        </p:txBody>
      </p:sp>
      <p:sp>
        <p:nvSpPr>
          <p:cNvPr id="839" name="Google Shape;839;p72"/>
          <p:cNvSpPr txBox="1"/>
          <p:nvPr>
            <p:ph idx="3" type="subTitle"/>
          </p:nvPr>
        </p:nvSpPr>
        <p:spPr>
          <a:xfrm>
            <a:off x="1034425" y="2404950"/>
            <a:ext cx="3400500" cy="5850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400">
                <a:latin typeface="Lexend"/>
              </a:rPr>
              <a:t>Meel kasta oo la dhigo, saameyn (Effect) ma jirto.</a:t>
            </a:r>
            <a:endParaRPr sz="1900"/>
          </a:p>
        </p:txBody>
      </p:sp>
      <p:sp>
        <p:nvSpPr>
          <p:cNvPr id="840" name="Google Shape;840;p72"/>
          <p:cNvSpPr txBox="1"/>
          <p:nvPr>
            <p:ph idx="4" type="subTitle"/>
          </p:nvPr>
        </p:nvSpPr>
        <p:spPr>
          <a:xfrm>
            <a:off x="1029150" y="3191550"/>
            <a:ext cx="4680900" cy="5850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400">
                <a:latin typeface="Lexend"/>
              </a:rPr>
              <a:t>Haddii la dhigo dhexda labada laambad (Lamps), laambadaha (Lamps) kaliya ayaa gudcurma.</a:t>
            </a:r>
            <a:endParaRPr sz="1900"/>
          </a:p>
        </p:txBody>
      </p:sp>
      <p:sp>
        <p:nvSpPr>
          <p:cNvPr id="841" name="Google Shape;841;p72"/>
          <p:cNvSpPr txBox="1"/>
          <p:nvPr>
            <p:ph idx="5" type="subTitle"/>
          </p:nvPr>
        </p:nvSpPr>
        <p:spPr>
          <a:xfrm>
            <a:off x="1029150" y="4031810"/>
            <a:ext cx="5042700" cy="5850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400">
                <a:latin typeface="Lexend"/>
              </a:rPr>
              <a:t>Meel kasta oo la dhigo, matoorku (Motor) wuu gaabiyaa, laambaduhuna (Lamps) way gudcurmaan.</a:t>
            </a:r>
            <a:endParaRPr sz="1900"/>
          </a:p>
        </p:txBody>
      </p:sp>
      <p:pic>
        <p:nvPicPr>
          <p:cNvPr id="842" name="Google Shape;842;p72"/>
          <p:cNvPicPr preferRelativeResize="0"/>
          <p:nvPr/>
        </p:nvPicPr>
        <p:blipFill>
          <a:blip r:embed="rId3">
            <a:alphaModFix/>
          </a:blip>
          <a:stretch>
            <a:fillRect/>
          </a:stretch>
        </p:blipFill>
        <p:spPr>
          <a:xfrm>
            <a:off x="5544762" y="1213925"/>
            <a:ext cx="2996262" cy="2026075"/>
          </a:xfrm>
          <a:prstGeom prst="rect">
            <a:avLst/>
          </a:prstGeom>
          <a:noFill/>
          <a:ln>
            <a:noFill/>
          </a:ln>
        </p:spPr>
      </p:pic>
      <p:pic>
        <p:nvPicPr>
          <p:cNvPr id="843" name="Google Shape;843;p72"/>
          <p:cNvPicPr preferRelativeResize="0"/>
          <p:nvPr/>
        </p:nvPicPr>
        <p:blipFill>
          <a:blip r:embed="rId4">
            <a:alphaModFix/>
          </a:blip>
          <a:stretch>
            <a:fillRect/>
          </a:stretch>
        </p:blipFill>
        <p:spPr>
          <a:xfrm>
            <a:off x="4375808" y="2510250"/>
            <a:ext cx="396000" cy="419100"/>
          </a:xfrm>
          <a:prstGeom prst="rect">
            <a:avLst/>
          </a:prstGeom>
          <a:noFill/>
          <a:ln>
            <a:noFill/>
          </a:ln>
        </p:spPr>
      </p:pic>
      <p:sp>
        <p:nvSpPr>
          <p:cNvPr id="844" name="Google Shape;844;p7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pic>
        <p:nvPicPr>
          <p:cNvPr id="849" name="Google Shape;849;p73"/>
          <p:cNvPicPr preferRelativeResize="0"/>
          <p:nvPr/>
        </p:nvPicPr>
        <p:blipFill>
          <a:blip r:embed="rId3">
            <a:alphaModFix/>
          </a:blip>
          <a:stretch>
            <a:fillRect/>
          </a:stretch>
        </p:blipFill>
        <p:spPr>
          <a:xfrm>
            <a:off x="2299751" y="1301875"/>
            <a:ext cx="4483751" cy="2540625"/>
          </a:xfrm>
          <a:prstGeom prst="rect">
            <a:avLst/>
          </a:prstGeom>
          <a:noFill/>
          <a:ln>
            <a:noFill/>
          </a:ln>
        </p:spPr>
      </p:pic>
      <p:sp>
        <p:nvSpPr>
          <p:cNvPr id="850" name="Google Shape;850;p73"/>
          <p:cNvSpPr txBox="1"/>
          <p:nvPr>
            <p:ph idx="1" type="body"/>
          </p:nvPr>
        </p:nvSpPr>
        <p:spPr>
          <a:xfrm>
            <a:off x="324000" y="759300"/>
            <a:ext cx="72084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Ammeter-ka (Ammeter) waxaa la dhigi karaa meel kasta oo wareeg taxane (Series Circuit) ah.</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a:p>
        </p:txBody>
      </p:sp>
      <p:pic>
        <p:nvPicPr>
          <p:cNvPr id="851" name="Google Shape;851;p73"/>
          <p:cNvPicPr preferRelativeResize="0"/>
          <p:nvPr/>
        </p:nvPicPr>
        <p:blipFill rotWithShape="1">
          <a:blip r:embed="rId4">
            <a:alphaModFix/>
          </a:blip>
          <a:srcRect b="2323" l="5063" r="2360" t="1670"/>
          <a:stretch/>
        </p:blipFill>
        <p:spPr>
          <a:xfrm>
            <a:off x="4907475" y="3163800"/>
            <a:ext cx="611825" cy="613500"/>
          </a:xfrm>
          <a:prstGeom prst="rect">
            <a:avLst/>
          </a:prstGeom>
          <a:noFill/>
          <a:ln>
            <a:noFill/>
          </a:ln>
        </p:spPr>
      </p:pic>
      <p:pic>
        <p:nvPicPr>
          <p:cNvPr id="852" name="Google Shape;852;p73"/>
          <p:cNvPicPr preferRelativeResize="0"/>
          <p:nvPr/>
        </p:nvPicPr>
        <p:blipFill rotWithShape="1">
          <a:blip r:embed="rId4">
            <a:alphaModFix/>
          </a:blip>
          <a:srcRect b="2575" l="4284" r="2361" t="1666"/>
          <a:stretch/>
        </p:blipFill>
        <p:spPr>
          <a:xfrm>
            <a:off x="6227299" y="2317050"/>
            <a:ext cx="616950" cy="611900"/>
          </a:xfrm>
          <a:prstGeom prst="rect">
            <a:avLst/>
          </a:prstGeom>
          <a:noFill/>
          <a:ln>
            <a:noFill/>
          </a:ln>
        </p:spPr>
      </p:pic>
      <p:pic>
        <p:nvPicPr>
          <p:cNvPr id="853" name="Google Shape;853;p73"/>
          <p:cNvPicPr preferRelativeResize="0"/>
          <p:nvPr/>
        </p:nvPicPr>
        <p:blipFill rotWithShape="1">
          <a:blip r:embed="rId4">
            <a:alphaModFix/>
          </a:blip>
          <a:srcRect b="2323" l="5488" r="2574" t="1670"/>
          <a:stretch/>
        </p:blipFill>
        <p:spPr>
          <a:xfrm>
            <a:off x="4870324" y="1470300"/>
            <a:ext cx="607550" cy="613500"/>
          </a:xfrm>
          <a:prstGeom prst="rect">
            <a:avLst/>
          </a:prstGeom>
          <a:noFill/>
          <a:ln>
            <a:noFill/>
          </a:ln>
        </p:spPr>
      </p:pic>
      <p:pic>
        <p:nvPicPr>
          <p:cNvPr id="854" name="Google Shape;854;p73"/>
          <p:cNvPicPr preferRelativeResize="0"/>
          <p:nvPr/>
        </p:nvPicPr>
        <p:blipFill rotWithShape="1">
          <a:blip r:embed="rId4">
            <a:alphaModFix/>
          </a:blip>
          <a:srcRect b="2323" l="5252" r="2598" t="1670"/>
          <a:stretch/>
        </p:blipFill>
        <p:spPr>
          <a:xfrm>
            <a:off x="3120924" y="1470300"/>
            <a:ext cx="609025" cy="613500"/>
          </a:xfrm>
          <a:prstGeom prst="rect">
            <a:avLst/>
          </a:prstGeom>
          <a:noFill/>
          <a:ln>
            <a:noFill/>
          </a:ln>
        </p:spPr>
      </p:pic>
      <p:pic>
        <p:nvPicPr>
          <p:cNvPr id="855" name="Google Shape;855;p73"/>
          <p:cNvPicPr preferRelativeResize="0"/>
          <p:nvPr/>
        </p:nvPicPr>
        <p:blipFill rotWithShape="1">
          <a:blip r:embed="rId4">
            <a:alphaModFix/>
          </a:blip>
          <a:srcRect b="3032" l="4284" r="2361" t="2217"/>
          <a:stretch/>
        </p:blipFill>
        <p:spPr>
          <a:xfrm>
            <a:off x="2310325" y="2319750"/>
            <a:ext cx="616950" cy="605500"/>
          </a:xfrm>
          <a:prstGeom prst="rect">
            <a:avLst/>
          </a:prstGeom>
          <a:noFill/>
          <a:ln>
            <a:noFill/>
          </a:ln>
        </p:spPr>
      </p:pic>
      <p:sp>
        <p:nvSpPr>
          <p:cNvPr id="856" name="Google Shape;856;p73"/>
          <p:cNvSpPr txBox="1"/>
          <p:nvPr>
            <p:ph idx="1" type="body"/>
          </p:nvPr>
        </p:nvSpPr>
        <p:spPr>
          <a:xfrm>
            <a:off x="324000" y="40923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Hadda (Current) oo dhan ayaa wali dhex maraysa, marka hadda (Current) uu cabbirayo waa isku mid.</a:t>
            </a:r>
            <a:endParaRPr/>
          </a:p>
        </p:txBody>
      </p:sp>
      <p:grpSp>
        <p:nvGrpSpPr>
          <p:cNvPr id="857" name="Google Shape;857;p73"/>
          <p:cNvGrpSpPr/>
          <p:nvPr/>
        </p:nvGrpSpPr>
        <p:grpSpPr>
          <a:xfrm>
            <a:off x="3277525" y="2887000"/>
            <a:ext cx="907850" cy="1126100"/>
            <a:chOff x="2824625" y="2963200"/>
            <a:chExt cx="907850" cy="1126100"/>
          </a:xfrm>
        </p:grpSpPr>
        <p:cxnSp>
          <p:nvCxnSpPr>
            <p:cNvPr id="858" name="Google Shape;858;p73"/>
            <p:cNvCxnSpPr/>
            <p:nvPr/>
          </p:nvCxnSpPr>
          <p:spPr>
            <a:xfrm rot="10800000">
              <a:off x="3278550" y="29632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59" name="Google Shape;859;p73"/>
            <p:cNvCxnSpPr/>
            <p:nvPr/>
          </p:nvCxnSpPr>
          <p:spPr>
            <a:xfrm rot="10800000">
              <a:off x="3278550" y="38535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60" name="Google Shape;860;p73"/>
            <p:cNvCxnSpPr/>
            <p:nvPr/>
          </p:nvCxnSpPr>
          <p:spPr>
            <a:xfrm flipH="1" rot="10800000">
              <a:off x="3533875" y="3110750"/>
              <a:ext cx="198600" cy="202800"/>
            </a:xfrm>
            <a:prstGeom prst="straightConnector1">
              <a:avLst/>
            </a:prstGeom>
            <a:noFill/>
            <a:ln cap="flat" cmpd="sng" w="76200">
              <a:solidFill>
                <a:srgbClr val="FFFF00"/>
              </a:solidFill>
              <a:prstDash val="solid"/>
              <a:round/>
              <a:headEnd len="med" w="med" type="none"/>
              <a:tailEnd len="med" w="med" type="none"/>
            </a:ln>
          </p:spPr>
        </p:cxnSp>
        <p:cxnSp>
          <p:nvCxnSpPr>
            <p:cNvPr id="861" name="Google Shape;861;p73"/>
            <p:cNvCxnSpPr/>
            <p:nvPr/>
          </p:nvCxnSpPr>
          <p:spPr>
            <a:xfrm>
              <a:off x="3533875" y="378000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62" name="Google Shape;862;p73"/>
            <p:cNvCxnSpPr/>
            <p:nvPr/>
          </p:nvCxnSpPr>
          <p:spPr>
            <a:xfrm>
              <a:off x="2824625" y="315735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63" name="Google Shape;863;p73"/>
            <p:cNvCxnSpPr/>
            <p:nvPr/>
          </p:nvCxnSpPr>
          <p:spPr>
            <a:xfrm flipH="1" rot="10800000">
              <a:off x="2824625" y="3780000"/>
              <a:ext cx="198600" cy="202800"/>
            </a:xfrm>
            <a:prstGeom prst="straightConnector1">
              <a:avLst/>
            </a:prstGeom>
            <a:noFill/>
            <a:ln cap="flat" cmpd="sng" w="76200">
              <a:solidFill>
                <a:srgbClr val="FFFF00"/>
              </a:solidFill>
              <a:prstDash val="solid"/>
              <a:round/>
              <a:headEnd len="med" w="med" type="none"/>
              <a:tailEnd len="med" w="med" type="none"/>
            </a:ln>
          </p:spPr>
        </p:cxnSp>
      </p:grpSp>
      <p:sp>
        <p:nvSpPr>
          <p:cNvPr id="864" name="Google Shape;864;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pic>
        <p:nvPicPr>
          <p:cNvPr id="869" name="Google Shape;869;p74"/>
          <p:cNvPicPr preferRelativeResize="0"/>
          <p:nvPr/>
        </p:nvPicPr>
        <p:blipFill>
          <a:blip r:embed="rId3">
            <a:alphaModFix/>
          </a:blip>
          <a:stretch>
            <a:fillRect/>
          </a:stretch>
        </p:blipFill>
        <p:spPr>
          <a:xfrm>
            <a:off x="2299751" y="1301875"/>
            <a:ext cx="4483751" cy="2540625"/>
          </a:xfrm>
          <a:prstGeom prst="rect">
            <a:avLst/>
          </a:prstGeom>
          <a:noFill/>
          <a:ln>
            <a:noFill/>
          </a:ln>
        </p:spPr>
      </p:pic>
      <p:pic>
        <p:nvPicPr>
          <p:cNvPr id="870" name="Google Shape;870;p74"/>
          <p:cNvPicPr preferRelativeResize="0"/>
          <p:nvPr/>
        </p:nvPicPr>
        <p:blipFill rotWithShape="1">
          <a:blip r:embed="rId4">
            <a:alphaModFix/>
          </a:blip>
          <a:srcRect b="2323" l="5063" r="2360" t="1670"/>
          <a:stretch/>
        </p:blipFill>
        <p:spPr>
          <a:xfrm>
            <a:off x="4907475" y="3163800"/>
            <a:ext cx="611825" cy="613500"/>
          </a:xfrm>
          <a:prstGeom prst="rect">
            <a:avLst/>
          </a:prstGeom>
          <a:noFill/>
          <a:ln>
            <a:noFill/>
          </a:ln>
        </p:spPr>
      </p:pic>
      <p:pic>
        <p:nvPicPr>
          <p:cNvPr id="871" name="Google Shape;871;p74"/>
          <p:cNvPicPr preferRelativeResize="0"/>
          <p:nvPr/>
        </p:nvPicPr>
        <p:blipFill rotWithShape="1">
          <a:blip r:embed="rId4">
            <a:alphaModFix/>
          </a:blip>
          <a:srcRect b="2575" l="4284" r="2361" t="1666"/>
          <a:stretch/>
        </p:blipFill>
        <p:spPr>
          <a:xfrm>
            <a:off x="6227299" y="2317050"/>
            <a:ext cx="616950" cy="611900"/>
          </a:xfrm>
          <a:prstGeom prst="rect">
            <a:avLst/>
          </a:prstGeom>
          <a:noFill/>
          <a:ln>
            <a:noFill/>
          </a:ln>
        </p:spPr>
      </p:pic>
      <p:pic>
        <p:nvPicPr>
          <p:cNvPr id="872" name="Google Shape;872;p74"/>
          <p:cNvPicPr preferRelativeResize="0"/>
          <p:nvPr/>
        </p:nvPicPr>
        <p:blipFill rotWithShape="1">
          <a:blip r:embed="rId4">
            <a:alphaModFix/>
          </a:blip>
          <a:srcRect b="2323" l="5488" r="2574" t="1670"/>
          <a:stretch/>
        </p:blipFill>
        <p:spPr>
          <a:xfrm>
            <a:off x="4870324" y="1470300"/>
            <a:ext cx="607550" cy="613500"/>
          </a:xfrm>
          <a:prstGeom prst="rect">
            <a:avLst/>
          </a:prstGeom>
          <a:noFill/>
          <a:ln>
            <a:noFill/>
          </a:ln>
        </p:spPr>
      </p:pic>
      <p:pic>
        <p:nvPicPr>
          <p:cNvPr id="873" name="Google Shape;873;p74"/>
          <p:cNvPicPr preferRelativeResize="0"/>
          <p:nvPr/>
        </p:nvPicPr>
        <p:blipFill rotWithShape="1">
          <a:blip r:embed="rId4">
            <a:alphaModFix/>
          </a:blip>
          <a:srcRect b="2323" l="5252" r="2598" t="1670"/>
          <a:stretch/>
        </p:blipFill>
        <p:spPr>
          <a:xfrm>
            <a:off x="3120924" y="1470300"/>
            <a:ext cx="609025" cy="613500"/>
          </a:xfrm>
          <a:prstGeom prst="rect">
            <a:avLst/>
          </a:prstGeom>
          <a:noFill/>
          <a:ln>
            <a:noFill/>
          </a:ln>
        </p:spPr>
      </p:pic>
      <p:pic>
        <p:nvPicPr>
          <p:cNvPr id="874" name="Google Shape;874;p74"/>
          <p:cNvPicPr preferRelativeResize="0"/>
          <p:nvPr/>
        </p:nvPicPr>
        <p:blipFill rotWithShape="1">
          <a:blip r:embed="rId4">
            <a:alphaModFix/>
          </a:blip>
          <a:srcRect b="3032" l="4284" r="2361" t="2217"/>
          <a:stretch/>
        </p:blipFill>
        <p:spPr>
          <a:xfrm>
            <a:off x="2310325" y="2319750"/>
            <a:ext cx="616950" cy="605500"/>
          </a:xfrm>
          <a:prstGeom prst="rect">
            <a:avLst/>
          </a:prstGeom>
          <a:noFill/>
          <a:ln>
            <a:noFill/>
          </a:ln>
        </p:spPr>
      </p:pic>
      <p:grpSp>
        <p:nvGrpSpPr>
          <p:cNvPr id="875" name="Google Shape;875;p74"/>
          <p:cNvGrpSpPr/>
          <p:nvPr/>
        </p:nvGrpSpPr>
        <p:grpSpPr>
          <a:xfrm>
            <a:off x="3277525" y="2887000"/>
            <a:ext cx="907850" cy="1126100"/>
            <a:chOff x="2824625" y="2963200"/>
            <a:chExt cx="907850" cy="1126100"/>
          </a:xfrm>
        </p:grpSpPr>
        <p:cxnSp>
          <p:nvCxnSpPr>
            <p:cNvPr id="876" name="Google Shape;876;p74"/>
            <p:cNvCxnSpPr/>
            <p:nvPr/>
          </p:nvCxnSpPr>
          <p:spPr>
            <a:xfrm rot="10800000">
              <a:off x="3278550" y="29632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77" name="Google Shape;877;p74"/>
            <p:cNvCxnSpPr/>
            <p:nvPr/>
          </p:nvCxnSpPr>
          <p:spPr>
            <a:xfrm rot="10800000">
              <a:off x="3278550" y="3853500"/>
              <a:ext cx="0" cy="235800"/>
            </a:xfrm>
            <a:prstGeom prst="straightConnector1">
              <a:avLst/>
            </a:prstGeom>
            <a:noFill/>
            <a:ln cap="flat" cmpd="sng" w="76200">
              <a:solidFill>
                <a:srgbClr val="FFFF00"/>
              </a:solidFill>
              <a:prstDash val="solid"/>
              <a:round/>
              <a:headEnd len="med" w="med" type="none"/>
              <a:tailEnd len="med" w="med" type="none"/>
            </a:ln>
          </p:spPr>
        </p:cxnSp>
        <p:cxnSp>
          <p:nvCxnSpPr>
            <p:cNvPr id="878" name="Google Shape;878;p74"/>
            <p:cNvCxnSpPr/>
            <p:nvPr/>
          </p:nvCxnSpPr>
          <p:spPr>
            <a:xfrm flipH="1" rot="10800000">
              <a:off x="3533875" y="3110750"/>
              <a:ext cx="198600" cy="202800"/>
            </a:xfrm>
            <a:prstGeom prst="straightConnector1">
              <a:avLst/>
            </a:prstGeom>
            <a:noFill/>
            <a:ln cap="flat" cmpd="sng" w="76200">
              <a:solidFill>
                <a:srgbClr val="FFFF00"/>
              </a:solidFill>
              <a:prstDash val="solid"/>
              <a:round/>
              <a:headEnd len="med" w="med" type="none"/>
              <a:tailEnd len="med" w="med" type="none"/>
            </a:ln>
          </p:spPr>
        </p:cxnSp>
        <p:cxnSp>
          <p:nvCxnSpPr>
            <p:cNvPr id="879" name="Google Shape;879;p74"/>
            <p:cNvCxnSpPr/>
            <p:nvPr/>
          </p:nvCxnSpPr>
          <p:spPr>
            <a:xfrm>
              <a:off x="3533875" y="378000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80" name="Google Shape;880;p74"/>
            <p:cNvCxnSpPr/>
            <p:nvPr/>
          </p:nvCxnSpPr>
          <p:spPr>
            <a:xfrm>
              <a:off x="2824625" y="3157350"/>
              <a:ext cx="198600" cy="165300"/>
            </a:xfrm>
            <a:prstGeom prst="straightConnector1">
              <a:avLst/>
            </a:prstGeom>
            <a:noFill/>
            <a:ln cap="flat" cmpd="sng" w="76200">
              <a:solidFill>
                <a:srgbClr val="FFFF00"/>
              </a:solidFill>
              <a:prstDash val="solid"/>
              <a:round/>
              <a:headEnd len="med" w="med" type="none"/>
              <a:tailEnd len="med" w="med" type="none"/>
            </a:ln>
          </p:spPr>
        </p:cxnSp>
        <p:cxnSp>
          <p:nvCxnSpPr>
            <p:cNvPr id="881" name="Google Shape;881;p74"/>
            <p:cNvCxnSpPr/>
            <p:nvPr/>
          </p:nvCxnSpPr>
          <p:spPr>
            <a:xfrm flipH="1" rot="10800000">
              <a:off x="2824625" y="3780000"/>
              <a:ext cx="198600" cy="202800"/>
            </a:xfrm>
            <a:prstGeom prst="straightConnector1">
              <a:avLst/>
            </a:prstGeom>
            <a:noFill/>
            <a:ln cap="flat" cmpd="sng" w="76200">
              <a:solidFill>
                <a:srgbClr val="FFFF00"/>
              </a:solidFill>
              <a:prstDash val="solid"/>
              <a:round/>
              <a:headEnd len="med" w="med" type="none"/>
              <a:tailEnd len="med" w="med" type="none"/>
            </a:ln>
          </p:spPr>
        </p:cxnSp>
      </p:grpSp>
      <p:sp>
        <p:nvSpPr>
          <p:cNvPr id="882" name="Google Shape;882;p74"/>
          <p:cNvSpPr txBox="1"/>
          <p:nvPr>
            <p:ph idx="1" type="body"/>
          </p:nvPr>
        </p:nvSpPr>
        <p:spPr>
          <a:xfrm>
            <a:off x="324000" y="745050"/>
            <a:ext cx="6796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latin typeface="Lexend"/>
              </a:rPr>
              <a:t>Ammeter-yadu (Ammeters) saameyn (Effect) kuma laha hadda (Current) wareegga (Circuit).</a:t>
            </a:r>
            <a:r>
              <a:rPr lang="en-GB" sz="1100">
                <a:latin typeface="Lexend"/>
              </a:rPr>
              <a:t/>
            </a:r>
            <a:endParaRPr/>
          </a:p>
        </p:txBody>
      </p:sp>
      <p:sp>
        <p:nvSpPr>
          <p:cNvPr id="883" name="Google Shape;883;p74"/>
          <p:cNvSpPr txBox="1"/>
          <p:nvPr>
            <p:ph idx="1" type="body"/>
          </p:nvPr>
        </p:nvSpPr>
        <p:spPr>
          <a:xfrm>
            <a:off x="324000" y="408375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Laambaddan (Lamp) waxay heshaa isku hadda (Current) waxayna ahaataa mid iftiin isku mid ah, xataa haddii ammeter-yadan (Ammeters) oo dhan lagu daro.</a:t>
            </a:r>
            <a:endParaRPr/>
          </a:p>
        </p:txBody>
      </p:sp>
      <p:sp>
        <p:nvSpPr>
          <p:cNvPr id="884" name="Google Shape;884;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75"/>
          <p:cNvSpPr txBox="1"/>
          <p:nvPr>
            <p:ph idx="1" type="subTitle"/>
          </p:nvPr>
        </p:nvSpPr>
        <p:spPr>
          <a:xfrm>
            <a:off x="1017225" y="3092300"/>
            <a:ext cx="3302700" cy="61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Hadda (Current) waa isku mid wareegga (Circuit) oo dhan.</a:t>
            </a:r>
            <a:endParaRPr sz="2000"/>
          </a:p>
        </p:txBody>
      </p:sp>
      <p:sp>
        <p:nvSpPr>
          <p:cNvPr id="890" name="Google Shape;890;p75"/>
          <p:cNvSpPr txBox="1"/>
          <p:nvPr>
            <p:ph idx="2" type="subTitle"/>
          </p:nvPr>
        </p:nvSpPr>
        <p:spPr>
          <a:xfrm>
            <a:off x="324000" y="1080000"/>
            <a:ext cx="8383800" cy="38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Akhriska (Reading) ammeter-ka (Ammeter) 1 waa ka weyn yahay kan ammeter-ka (Ammeter) 2.</a:t>
            </a:r>
            <a:endParaRPr sz="2000"/>
          </a:p>
        </p:txBody>
      </p:sp>
      <p:sp>
        <p:nvSpPr>
          <p:cNvPr id="891" name="Google Shape;891;p75"/>
          <p:cNvSpPr txBox="1"/>
          <p:nvPr>
            <p:ph idx="3" type="subTitle"/>
          </p:nvPr>
        </p:nvSpPr>
        <p:spPr>
          <a:xfrm>
            <a:off x="1044625" y="3914700"/>
            <a:ext cx="3213300" cy="61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Qaar ka mid ah hadda (Current) waxaa isticmaala laambadda (Lamp).</a:t>
            </a:r>
            <a:endParaRPr/>
          </a:p>
        </p:txBody>
      </p:sp>
      <p:pic>
        <p:nvPicPr>
          <p:cNvPr id="892" name="Google Shape;892;p75"/>
          <p:cNvPicPr preferRelativeResize="0"/>
          <p:nvPr/>
        </p:nvPicPr>
        <p:blipFill>
          <a:blip r:embed="rId3">
            <a:alphaModFix/>
          </a:blip>
          <a:stretch>
            <a:fillRect/>
          </a:stretch>
        </p:blipFill>
        <p:spPr>
          <a:xfrm>
            <a:off x="5117175" y="2318368"/>
            <a:ext cx="3702824" cy="2040050"/>
          </a:xfrm>
          <a:prstGeom prst="rect">
            <a:avLst/>
          </a:prstGeom>
          <a:noFill/>
          <a:ln>
            <a:noFill/>
          </a:ln>
        </p:spPr>
      </p:pic>
      <p:pic>
        <p:nvPicPr>
          <p:cNvPr id="893" name="Google Shape;893;p75"/>
          <p:cNvPicPr preferRelativeResize="0"/>
          <p:nvPr/>
        </p:nvPicPr>
        <p:blipFill>
          <a:blip r:embed="rId4">
            <a:alphaModFix/>
          </a:blip>
          <a:stretch>
            <a:fillRect/>
          </a:stretch>
        </p:blipFill>
        <p:spPr>
          <a:xfrm>
            <a:off x="6357008" y="1748250"/>
            <a:ext cx="396000" cy="419100"/>
          </a:xfrm>
          <a:prstGeom prst="rect">
            <a:avLst/>
          </a:prstGeom>
          <a:noFill/>
          <a:ln>
            <a:noFill/>
          </a:ln>
        </p:spPr>
      </p:pic>
      <p:pic>
        <p:nvPicPr>
          <p:cNvPr id="894" name="Google Shape;894;p75"/>
          <p:cNvPicPr preferRelativeResize="0"/>
          <p:nvPr/>
        </p:nvPicPr>
        <p:blipFill>
          <a:blip r:embed="rId4">
            <a:alphaModFix/>
          </a:blip>
          <a:stretch>
            <a:fillRect/>
          </a:stretch>
        </p:blipFill>
        <p:spPr>
          <a:xfrm>
            <a:off x="4257933" y="3128850"/>
            <a:ext cx="396000" cy="419100"/>
          </a:xfrm>
          <a:prstGeom prst="rect">
            <a:avLst/>
          </a:prstGeom>
          <a:noFill/>
          <a:ln>
            <a:noFill/>
          </a:ln>
        </p:spPr>
      </p:pic>
      <p:sp>
        <p:nvSpPr>
          <p:cNvPr id="895" name="Google Shape;895;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ammeter-ka (Ammeter)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76"/>
          <p:cNvSpPr txBox="1"/>
          <p:nvPr>
            <p:ph idx="1" type="body"/>
          </p:nvPr>
        </p:nvSpPr>
        <p:spPr>
          <a:xfrm>
            <a:off x="324000" y="759300"/>
            <a:ext cx="71352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Dhis wareegyada (Circuits) soo socda, qor hadda (Current) la cabbiray oo sharax iftiinka laambadaha (Lamps) (tusaale: iftiin leh ama gudcur).</a:t>
            </a:r>
            <a:r>
              <a:rPr lang="en-GB" sz="1400">
                <a:latin typeface="Lexend"/>
              </a:rPr>
              <a:t/>
            </a:r>
            <a:r>
              <a:rPr lang="en-GB" sz="1400">
                <a:latin typeface="Lexend"/>
              </a:rPr>
              <a:t/>
            </a:r>
            <a:endParaRPr sz="1800"/>
          </a:p>
        </p:txBody>
      </p:sp>
      <p:pic>
        <p:nvPicPr>
          <p:cNvPr id="901" name="Google Shape;901;p76"/>
          <p:cNvPicPr preferRelativeResize="0"/>
          <p:nvPr/>
        </p:nvPicPr>
        <p:blipFill rotWithShape="1">
          <a:blip r:embed="rId3">
            <a:alphaModFix/>
          </a:blip>
          <a:srcRect b="0" l="0" r="0" t="3250"/>
          <a:stretch/>
        </p:blipFill>
        <p:spPr>
          <a:xfrm>
            <a:off x="469971" y="1472025"/>
            <a:ext cx="2331151" cy="1591251"/>
          </a:xfrm>
          <a:prstGeom prst="rect">
            <a:avLst/>
          </a:prstGeom>
          <a:noFill/>
          <a:ln>
            <a:noFill/>
          </a:ln>
        </p:spPr>
      </p:pic>
      <p:pic>
        <p:nvPicPr>
          <p:cNvPr id="902" name="Google Shape;902;p76"/>
          <p:cNvPicPr preferRelativeResize="0"/>
          <p:nvPr/>
        </p:nvPicPr>
        <p:blipFill>
          <a:blip r:embed="rId4">
            <a:alphaModFix/>
          </a:blip>
          <a:stretch>
            <a:fillRect/>
          </a:stretch>
        </p:blipFill>
        <p:spPr>
          <a:xfrm>
            <a:off x="3156218" y="3167587"/>
            <a:ext cx="2729125" cy="1640150"/>
          </a:xfrm>
          <a:prstGeom prst="rect">
            <a:avLst/>
          </a:prstGeom>
          <a:noFill/>
          <a:ln>
            <a:noFill/>
          </a:ln>
        </p:spPr>
      </p:pic>
      <p:pic>
        <p:nvPicPr>
          <p:cNvPr id="903" name="Google Shape;903;p76"/>
          <p:cNvPicPr preferRelativeResize="0"/>
          <p:nvPr/>
        </p:nvPicPr>
        <p:blipFill>
          <a:blip r:embed="rId5">
            <a:alphaModFix/>
          </a:blip>
          <a:stretch>
            <a:fillRect/>
          </a:stretch>
        </p:blipFill>
        <p:spPr>
          <a:xfrm>
            <a:off x="321275" y="3125912"/>
            <a:ext cx="2746424" cy="1681825"/>
          </a:xfrm>
          <a:prstGeom prst="rect">
            <a:avLst/>
          </a:prstGeom>
          <a:noFill/>
          <a:ln>
            <a:noFill/>
          </a:ln>
        </p:spPr>
      </p:pic>
      <p:pic>
        <p:nvPicPr>
          <p:cNvPr id="904" name="Google Shape;904;p76"/>
          <p:cNvPicPr preferRelativeResize="0"/>
          <p:nvPr/>
        </p:nvPicPr>
        <p:blipFill rotWithShape="1">
          <a:blip r:embed="rId6">
            <a:alphaModFix/>
          </a:blip>
          <a:srcRect b="0" l="0" r="3288" t="0"/>
          <a:stretch/>
        </p:blipFill>
        <p:spPr>
          <a:xfrm>
            <a:off x="5973863" y="3183062"/>
            <a:ext cx="2512375" cy="1624675"/>
          </a:xfrm>
          <a:prstGeom prst="rect">
            <a:avLst/>
          </a:prstGeom>
          <a:noFill/>
          <a:ln>
            <a:noFill/>
          </a:ln>
        </p:spPr>
      </p:pic>
      <p:pic>
        <p:nvPicPr>
          <p:cNvPr id="905" name="Google Shape;905;p76"/>
          <p:cNvPicPr preferRelativeResize="0"/>
          <p:nvPr/>
        </p:nvPicPr>
        <p:blipFill rotWithShape="1">
          <a:blip r:embed="rId7">
            <a:alphaModFix/>
          </a:blip>
          <a:srcRect b="0" l="-1785" r="-3888" t="0"/>
          <a:stretch/>
        </p:blipFill>
        <p:spPr>
          <a:xfrm>
            <a:off x="3319390" y="1472025"/>
            <a:ext cx="2420200" cy="1553099"/>
          </a:xfrm>
          <a:prstGeom prst="rect">
            <a:avLst/>
          </a:prstGeom>
          <a:noFill/>
          <a:ln>
            <a:noFill/>
          </a:ln>
        </p:spPr>
      </p:pic>
      <p:pic>
        <p:nvPicPr>
          <p:cNvPr id="906" name="Google Shape;906;p76"/>
          <p:cNvPicPr preferRelativeResize="0"/>
          <p:nvPr/>
        </p:nvPicPr>
        <p:blipFill>
          <a:blip r:embed="rId8">
            <a:alphaModFix/>
          </a:blip>
          <a:stretch>
            <a:fillRect/>
          </a:stretch>
        </p:blipFill>
        <p:spPr>
          <a:xfrm>
            <a:off x="6009097" y="1472025"/>
            <a:ext cx="2420200" cy="1581300"/>
          </a:xfrm>
          <a:prstGeom prst="rect">
            <a:avLst/>
          </a:prstGeom>
          <a:noFill/>
          <a:ln>
            <a:noFill/>
          </a:ln>
        </p:spPr>
      </p:pic>
      <p:sp>
        <p:nvSpPr>
          <p:cNvPr id="907" name="Google Shape;907;p76"/>
          <p:cNvSpPr txBox="1"/>
          <p:nvPr>
            <p:ph type="title"/>
          </p:nvPr>
        </p:nvSpPr>
        <p:spPr>
          <a:xfrm>
            <a:off x="1684800" y="0"/>
            <a:ext cx="6524400" cy="4293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ammeter-ka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77"/>
          <p:cNvSpPr/>
          <p:nvPr/>
        </p:nvSpPr>
        <p:spPr>
          <a:xfrm>
            <a:off x="324000" y="1463950"/>
            <a:ext cx="8162400" cy="336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13" name="Google Shape;913;p77"/>
          <p:cNvPicPr preferRelativeResize="0"/>
          <p:nvPr/>
        </p:nvPicPr>
        <p:blipFill rotWithShape="1">
          <a:blip r:embed="rId3">
            <a:alphaModFix/>
          </a:blip>
          <a:srcRect b="0" l="0" r="0" t="3250"/>
          <a:stretch/>
        </p:blipFill>
        <p:spPr>
          <a:xfrm>
            <a:off x="469971" y="1472025"/>
            <a:ext cx="2331151" cy="1591251"/>
          </a:xfrm>
          <a:prstGeom prst="rect">
            <a:avLst/>
          </a:prstGeom>
          <a:noFill/>
          <a:ln>
            <a:noFill/>
          </a:ln>
        </p:spPr>
      </p:pic>
      <p:sp>
        <p:nvSpPr>
          <p:cNvPr id="914" name="Google Shape;914;p77"/>
          <p:cNvSpPr txBox="1"/>
          <p:nvPr>
            <p:ph idx="1" type="body"/>
          </p:nvPr>
        </p:nvSpPr>
        <p:spPr>
          <a:xfrm>
            <a:off x="324000" y="759300"/>
            <a:ext cx="7134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Dhis wareegyada soo socda, qor currents-ka la qiyaasay oo sharax iftiinka laambadaha (tusaale, iftiin ama gudcur).</a:t>
            </a:r>
            <a:endParaRPr sz="1800"/>
          </a:p>
        </p:txBody>
      </p:sp>
      <p:sp>
        <p:nvSpPr>
          <p:cNvPr id="915" name="Google Shape;915;p77"/>
          <p:cNvSpPr txBox="1"/>
          <p:nvPr/>
        </p:nvSpPr>
        <p:spPr>
          <a:xfrm>
            <a:off x="1187821" y="1830979"/>
            <a:ext cx="8037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0.15 A</a:t>
            </a:r>
            <a:endParaRPr sz="1800">
              <a:solidFill>
                <a:schemeClr val="dk1"/>
              </a:solidFill>
              <a:latin typeface="Kalam"/>
              <a:ea typeface="Kalam"/>
              <a:cs typeface="Kalam"/>
              <a:sym typeface="Kalam"/>
            </a:endParaRPr>
          </a:p>
        </p:txBody>
      </p:sp>
      <p:sp>
        <p:nvSpPr>
          <p:cNvPr id="916" name="Google Shape;916;p77"/>
          <p:cNvSpPr txBox="1"/>
          <p:nvPr/>
        </p:nvSpPr>
        <p:spPr>
          <a:xfrm>
            <a:off x="1701471" y="2627815"/>
            <a:ext cx="946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iftiin</a:t>
            </a:r>
            <a:endParaRPr sz="1800">
              <a:solidFill>
                <a:schemeClr val="dk1"/>
              </a:solidFill>
              <a:latin typeface="Kalam"/>
              <a:ea typeface="Kalam"/>
              <a:cs typeface="Kalam"/>
              <a:sym typeface="Kalam"/>
            </a:endParaRPr>
          </a:p>
        </p:txBody>
      </p:sp>
      <p:pic>
        <p:nvPicPr>
          <p:cNvPr id="917" name="Google Shape;917;p77"/>
          <p:cNvPicPr preferRelativeResize="0"/>
          <p:nvPr/>
        </p:nvPicPr>
        <p:blipFill>
          <a:blip r:embed="rId4">
            <a:alphaModFix/>
          </a:blip>
          <a:stretch>
            <a:fillRect/>
          </a:stretch>
        </p:blipFill>
        <p:spPr>
          <a:xfrm>
            <a:off x="3156218" y="3167587"/>
            <a:ext cx="2729125" cy="1640150"/>
          </a:xfrm>
          <a:prstGeom prst="rect">
            <a:avLst/>
          </a:prstGeom>
          <a:noFill/>
          <a:ln>
            <a:noFill/>
          </a:ln>
        </p:spPr>
      </p:pic>
      <p:pic>
        <p:nvPicPr>
          <p:cNvPr id="918" name="Google Shape;918;p77"/>
          <p:cNvPicPr preferRelativeResize="0"/>
          <p:nvPr/>
        </p:nvPicPr>
        <p:blipFill>
          <a:blip r:embed="rId5">
            <a:alphaModFix/>
          </a:blip>
          <a:stretch>
            <a:fillRect/>
          </a:stretch>
        </p:blipFill>
        <p:spPr>
          <a:xfrm>
            <a:off x="321275" y="3125912"/>
            <a:ext cx="2746424" cy="1681825"/>
          </a:xfrm>
          <a:prstGeom prst="rect">
            <a:avLst/>
          </a:prstGeom>
          <a:noFill/>
          <a:ln>
            <a:noFill/>
          </a:ln>
        </p:spPr>
      </p:pic>
      <p:pic>
        <p:nvPicPr>
          <p:cNvPr id="919" name="Google Shape;919;p77"/>
          <p:cNvPicPr preferRelativeResize="0"/>
          <p:nvPr/>
        </p:nvPicPr>
        <p:blipFill rotWithShape="1">
          <a:blip r:embed="rId6">
            <a:alphaModFix/>
          </a:blip>
          <a:srcRect b="0" l="0" r="3288" t="0"/>
          <a:stretch/>
        </p:blipFill>
        <p:spPr>
          <a:xfrm>
            <a:off x="5973863" y="3183062"/>
            <a:ext cx="2512375" cy="1624675"/>
          </a:xfrm>
          <a:prstGeom prst="rect">
            <a:avLst/>
          </a:prstGeom>
          <a:noFill/>
          <a:ln>
            <a:noFill/>
          </a:ln>
        </p:spPr>
      </p:pic>
      <p:pic>
        <p:nvPicPr>
          <p:cNvPr id="920" name="Google Shape;920;p77"/>
          <p:cNvPicPr preferRelativeResize="0"/>
          <p:nvPr/>
        </p:nvPicPr>
        <p:blipFill rotWithShape="1">
          <a:blip r:embed="rId7">
            <a:alphaModFix/>
          </a:blip>
          <a:srcRect b="0" l="-1785" r="-3888" t="0"/>
          <a:stretch/>
        </p:blipFill>
        <p:spPr>
          <a:xfrm>
            <a:off x="3319390" y="1472025"/>
            <a:ext cx="2420200" cy="1553099"/>
          </a:xfrm>
          <a:prstGeom prst="rect">
            <a:avLst/>
          </a:prstGeom>
          <a:noFill/>
          <a:ln>
            <a:noFill/>
          </a:ln>
        </p:spPr>
      </p:pic>
      <p:pic>
        <p:nvPicPr>
          <p:cNvPr id="921" name="Google Shape;921;p77"/>
          <p:cNvPicPr preferRelativeResize="0"/>
          <p:nvPr/>
        </p:nvPicPr>
        <p:blipFill>
          <a:blip r:embed="rId8">
            <a:alphaModFix/>
          </a:blip>
          <a:stretch>
            <a:fillRect/>
          </a:stretch>
        </p:blipFill>
        <p:spPr>
          <a:xfrm>
            <a:off x="6009097" y="1472025"/>
            <a:ext cx="2420200" cy="1581300"/>
          </a:xfrm>
          <a:prstGeom prst="rect">
            <a:avLst/>
          </a:prstGeom>
          <a:noFill/>
          <a:ln>
            <a:noFill/>
          </a:ln>
        </p:spPr>
      </p:pic>
      <p:sp>
        <p:nvSpPr>
          <p:cNvPr id="922" name="Google Shape;922;p77"/>
          <p:cNvSpPr txBox="1"/>
          <p:nvPr/>
        </p:nvSpPr>
        <p:spPr>
          <a:xfrm>
            <a:off x="1012525"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3" name="Google Shape;923;p77"/>
          <p:cNvSpPr txBox="1"/>
          <p:nvPr/>
        </p:nvSpPr>
        <p:spPr>
          <a:xfrm>
            <a:off x="2389350"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4" name="Google Shape;924;p77"/>
          <p:cNvSpPr txBox="1"/>
          <p:nvPr/>
        </p:nvSpPr>
        <p:spPr>
          <a:xfrm>
            <a:off x="3766175"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5" name="Google Shape;925;p77"/>
          <p:cNvSpPr txBox="1"/>
          <p:nvPr/>
        </p:nvSpPr>
        <p:spPr>
          <a:xfrm>
            <a:off x="5143000"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6" name="Google Shape;926;p77"/>
          <p:cNvSpPr txBox="1"/>
          <p:nvPr/>
        </p:nvSpPr>
        <p:spPr>
          <a:xfrm>
            <a:off x="6519825"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7" name="Google Shape;927;p77"/>
          <p:cNvSpPr txBox="1"/>
          <p:nvPr/>
        </p:nvSpPr>
        <p:spPr>
          <a:xfrm>
            <a:off x="7896650" y="4365975"/>
            <a:ext cx="5613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gudcur</a:t>
            </a:r>
            <a:endParaRPr sz="1800">
              <a:solidFill>
                <a:schemeClr val="dk1"/>
              </a:solidFill>
              <a:latin typeface="Kalam"/>
              <a:ea typeface="Kalam"/>
              <a:cs typeface="Kalam"/>
              <a:sym typeface="Kalam"/>
            </a:endParaRPr>
          </a:p>
        </p:txBody>
      </p:sp>
      <p:sp>
        <p:nvSpPr>
          <p:cNvPr id="928" name="Google Shape;928;p77"/>
          <p:cNvSpPr txBox="1"/>
          <p:nvPr/>
        </p:nvSpPr>
        <p:spPr>
          <a:xfrm>
            <a:off x="4665605" y="1707396"/>
            <a:ext cx="803700" cy="42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0.14 A</a:t>
            </a:r>
            <a:endParaRPr sz="1800">
              <a:solidFill>
                <a:schemeClr val="dk1"/>
              </a:solidFill>
              <a:latin typeface="Kalam"/>
              <a:ea typeface="Kalam"/>
              <a:cs typeface="Kalam"/>
              <a:sym typeface="Kalam"/>
            </a:endParaRPr>
          </a:p>
        </p:txBody>
      </p:sp>
      <p:sp>
        <p:nvSpPr>
          <p:cNvPr id="929" name="Google Shape;929;p77"/>
          <p:cNvSpPr txBox="1"/>
          <p:nvPr/>
        </p:nvSpPr>
        <p:spPr>
          <a:xfrm>
            <a:off x="7458097" y="1745425"/>
            <a:ext cx="852600" cy="42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0.15 A</a:t>
            </a:r>
            <a:endParaRPr sz="1800">
              <a:solidFill>
                <a:schemeClr val="dk1"/>
              </a:solidFill>
              <a:latin typeface="Kalam"/>
              <a:ea typeface="Kalam"/>
              <a:cs typeface="Kalam"/>
              <a:sym typeface="Kalam"/>
            </a:endParaRPr>
          </a:p>
        </p:txBody>
      </p:sp>
      <p:sp>
        <p:nvSpPr>
          <p:cNvPr id="930" name="Google Shape;930;p77"/>
          <p:cNvSpPr txBox="1"/>
          <p:nvPr/>
        </p:nvSpPr>
        <p:spPr>
          <a:xfrm>
            <a:off x="6605372" y="2022600"/>
            <a:ext cx="852600" cy="42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0.15 A</a:t>
            </a:r>
            <a:endParaRPr sz="1800">
              <a:solidFill>
                <a:schemeClr val="dk1"/>
              </a:solidFill>
              <a:latin typeface="Kalam"/>
              <a:ea typeface="Kalam"/>
              <a:cs typeface="Kalam"/>
              <a:sym typeface="Kalam"/>
            </a:endParaRPr>
          </a:p>
        </p:txBody>
      </p:sp>
      <p:sp>
        <p:nvSpPr>
          <p:cNvPr id="931" name="Google Shape;931;p77"/>
          <p:cNvSpPr txBox="1"/>
          <p:nvPr/>
        </p:nvSpPr>
        <p:spPr>
          <a:xfrm>
            <a:off x="4538190" y="2627815"/>
            <a:ext cx="946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iftiin</a:t>
            </a:r>
            <a:endParaRPr sz="1800">
              <a:solidFill>
                <a:schemeClr val="dk1"/>
              </a:solidFill>
              <a:latin typeface="Kalam"/>
              <a:ea typeface="Kalam"/>
              <a:cs typeface="Kalam"/>
              <a:sym typeface="Kalam"/>
            </a:endParaRPr>
          </a:p>
        </p:txBody>
      </p:sp>
      <p:sp>
        <p:nvSpPr>
          <p:cNvPr id="932" name="Google Shape;932;p77"/>
          <p:cNvSpPr txBox="1"/>
          <p:nvPr/>
        </p:nvSpPr>
        <p:spPr>
          <a:xfrm>
            <a:off x="7273472" y="2627815"/>
            <a:ext cx="946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iftiin</a:t>
            </a:r>
            <a:endParaRPr sz="1800">
              <a:solidFill>
                <a:schemeClr val="dk1"/>
              </a:solidFill>
              <a:latin typeface="Kalam"/>
              <a:ea typeface="Kalam"/>
              <a:cs typeface="Kalam"/>
              <a:sym typeface="Kalam"/>
            </a:endParaRPr>
          </a:p>
        </p:txBody>
      </p:sp>
      <p:sp>
        <p:nvSpPr>
          <p:cNvPr id="933" name="Google Shape;933;p77"/>
          <p:cNvSpPr txBox="1"/>
          <p:nvPr/>
        </p:nvSpPr>
        <p:spPr>
          <a:xfrm>
            <a:off x="1149350" y="3483775"/>
            <a:ext cx="8037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0.07 A</a:t>
            </a:r>
            <a:endParaRPr sz="1800">
              <a:solidFill>
                <a:schemeClr val="dk1"/>
              </a:solidFill>
              <a:latin typeface="Kalam"/>
              <a:ea typeface="Kalam"/>
              <a:cs typeface="Kalam"/>
              <a:sym typeface="Kalam"/>
            </a:endParaRPr>
          </a:p>
        </p:txBody>
      </p:sp>
      <p:sp>
        <p:nvSpPr>
          <p:cNvPr id="934" name="Google Shape;934;p77"/>
          <p:cNvSpPr txBox="1"/>
          <p:nvPr/>
        </p:nvSpPr>
        <p:spPr>
          <a:xfrm>
            <a:off x="4722784" y="3461597"/>
            <a:ext cx="8037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0.07 A</a:t>
            </a:r>
            <a:endParaRPr sz="1800">
              <a:solidFill>
                <a:schemeClr val="dk1"/>
              </a:solidFill>
              <a:latin typeface="Kalam"/>
              <a:ea typeface="Kalam"/>
              <a:cs typeface="Kalam"/>
              <a:sym typeface="Kalam"/>
            </a:endParaRPr>
          </a:p>
        </p:txBody>
      </p:sp>
      <p:sp>
        <p:nvSpPr>
          <p:cNvPr id="935" name="Google Shape;935;p77"/>
          <p:cNvSpPr txBox="1"/>
          <p:nvPr/>
        </p:nvSpPr>
        <p:spPr>
          <a:xfrm>
            <a:off x="7017050" y="3727628"/>
            <a:ext cx="8037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0.07 A</a:t>
            </a:r>
            <a:endParaRPr sz="1800">
              <a:solidFill>
                <a:schemeClr val="dk1"/>
              </a:solidFill>
              <a:latin typeface="Kalam"/>
              <a:ea typeface="Kalam"/>
              <a:cs typeface="Kalam"/>
              <a:sym typeface="Kalam"/>
            </a:endParaRPr>
          </a:p>
        </p:txBody>
      </p:sp>
      <p:sp>
        <p:nvSpPr>
          <p:cNvPr id="936" name="Google Shape;936;p77"/>
          <p:cNvSpPr txBox="1"/>
          <p:nvPr>
            <p:ph type="title"/>
          </p:nvPr>
        </p:nvSpPr>
        <p:spPr>
          <a:xfrm>
            <a:off x="1684800" y="0"/>
            <a:ext cx="6524400" cy="4293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 ammeter-ka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Ammeter-ka</a:t>
            </a:r>
            <a:endParaRPr/>
          </a:p>
        </p:txBody>
      </p:sp>
      <p:sp>
        <p:nvSpPr>
          <p:cNvPr id="942" name="Google Shape;942;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Current-ka wareegyada leh ammeter</a:t>
            </a:r>
            <a:endParaRPr/>
          </a:p>
        </p:txBody>
      </p:sp>
      <p:sp>
        <p:nvSpPr>
          <p:cNvPr id="943" name="Google Shape;943;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Qiyaasida current-ka korontada</a:t>
            </a:r>
            <a:endParaRPr/>
          </a:p>
        </p:txBody>
      </p:sp>
      <p:pic>
        <p:nvPicPr>
          <p:cNvPr id="944" name="Google Shape;944;p78"/>
          <p:cNvPicPr preferRelativeResize="0"/>
          <p:nvPr/>
        </p:nvPicPr>
        <p:blipFill>
          <a:blip r:embed="rId3">
            <a:alphaModFix/>
          </a:blip>
          <a:stretch>
            <a:fillRect/>
          </a:stretch>
        </p:blipFill>
        <p:spPr>
          <a:xfrm>
            <a:off x="418925" y="2988375"/>
            <a:ext cx="450575" cy="44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79"/>
          <p:cNvSpPr txBox="1"/>
          <p:nvPr>
            <p:ph idx="1" type="body"/>
          </p:nvPr>
        </p:nvSpPr>
        <p:spPr>
          <a:xfrm>
            <a:off x="324000" y="7593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Wareeg taxane ah, current-ka ammeter-ku qiyaaso waa isku mid haddii uu meel kasta yaallo.</a:t>
            </a:r>
            <a:r>
              <a:rPr b="1" lang="en-GB">
                <a:latin typeface="Lexend"/>
              </a:rPr>
              <a:t/>
            </a:r>
            <a:r>
              <a:rPr b="1" lang="en-GB">
                <a:latin typeface="Lexend"/>
              </a:rPr>
              <a:t/>
            </a:r>
            <a:r>
              <a:rPr lang="en-GB">
                <a:latin typeface="Lexend"/>
              </a:rPr>
              <a:t/>
            </a:r>
            <a:r>
              <a:rPr lang="en-GB">
                <a:latin typeface="Lexend"/>
              </a:rPr>
              <a:t/>
            </a:r>
            <a:r>
              <a:rPr lang="en-GB">
                <a:latin typeface="Lexend"/>
              </a:rPr>
              <a:t/>
            </a:r>
            <a:r>
              <a:rPr b="1" lang="en-GB">
                <a:latin typeface="Lexend"/>
              </a:rPr>
              <a:t/>
            </a:r>
            <a:r>
              <a:rPr lang="en-GB">
                <a:latin typeface="Lexend"/>
              </a:rPr>
              <a:t/>
            </a:r>
            <a:r>
              <a:rPr lang="en-GB">
                <a:latin typeface="Lexend"/>
              </a:rPr>
              <a:t/>
            </a:r>
            <a:endParaRPr/>
          </a:p>
        </p:txBody>
      </p:sp>
      <p:sp>
        <p:nvSpPr>
          <p:cNvPr id="950" name="Google Shape;950;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Current-ka wareegyada leh ammeter</a:t>
            </a:r>
            <a:endParaRPr/>
          </a:p>
        </p:txBody>
      </p:sp>
      <p:pic>
        <p:nvPicPr>
          <p:cNvPr id="951" name="Google Shape;951;p79"/>
          <p:cNvPicPr preferRelativeResize="0"/>
          <p:nvPr/>
        </p:nvPicPr>
        <p:blipFill>
          <a:blip r:embed="rId3">
            <a:alphaModFix/>
          </a:blip>
          <a:stretch>
            <a:fillRect/>
          </a:stretch>
        </p:blipFill>
        <p:spPr>
          <a:xfrm>
            <a:off x="2143743" y="1758025"/>
            <a:ext cx="3865574" cy="2296125"/>
          </a:xfrm>
          <a:prstGeom prst="rect">
            <a:avLst/>
          </a:prstGeom>
          <a:noFill/>
          <a:ln>
            <a:noFill/>
          </a:ln>
        </p:spPr>
      </p:pic>
      <p:sp>
        <p:nvSpPr>
          <p:cNvPr id="952" name="Google Shape;952;p79"/>
          <p:cNvSpPr txBox="1"/>
          <p:nvPr/>
        </p:nvSpPr>
        <p:spPr>
          <a:xfrm>
            <a:off x="1334825"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
        <p:nvSpPr>
          <p:cNvPr id="953" name="Google Shape;953;p79"/>
          <p:cNvSpPr txBox="1"/>
          <p:nvPr/>
        </p:nvSpPr>
        <p:spPr>
          <a:xfrm>
            <a:off x="5921025" y="2577775"/>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
        <p:nvSpPr>
          <p:cNvPr id="954" name="Google Shape;954;p79"/>
          <p:cNvSpPr txBox="1"/>
          <p:nvPr>
            <p:ph idx="1" type="body"/>
          </p:nvPr>
        </p:nvSpPr>
        <p:spPr>
          <a:xfrm>
            <a:off x="324000" y="4090775"/>
            <a:ext cx="84225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Current-ka sidoo kale waa isku mid laambadda, cell-ka iyo fiilooyinka.</a:t>
            </a:r>
            <a:endParaRPr/>
          </a:p>
        </p:txBody>
      </p:sp>
      <p:sp>
        <p:nvSpPr>
          <p:cNvPr id="955" name="Google Shape;955;p79"/>
          <p:cNvSpPr txBox="1"/>
          <p:nvPr/>
        </p:nvSpPr>
        <p:spPr>
          <a:xfrm>
            <a:off x="3598938" y="2977375"/>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
        <p:nvSpPr>
          <p:cNvPr id="956" name="Google Shape;956;p79"/>
          <p:cNvSpPr txBox="1"/>
          <p:nvPr/>
        </p:nvSpPr>
        <p:spPr>
          <a:xfrm>
            <a:off x="4055713" y="1595638"/>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80"/>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darista laambad kale waxay yareysaa current-ka wareegga oo dhan.</a:t>
            </a:r>
            <a:endParaRPr/>
          </a:p>
        </p:txBody>
      </p:sp>
      <p:sp>
        <p:nvSpPr>
          <p:cNvPr id="962" name="Google Shape;96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Current-ka wareegyada leh ammeter</a:t>
            </a:r>
            <a:endParaRPr/>
          </a:p>
        </p:txBody>
      </p:sp>
      <p:pic>
        <p:nvPicPr>
          <p:cNvPr id="963" name="Google Shape;963;p80"/>
          <p:cNvPicPr preferRelativeResize="0"/>
          <p:nvPr/>
        </p:nvPicPr>
        <p:blipFill>
          <a:blip r:embed="rId3">
            <a:alphaModFix/>
          </a:blip>
          <a:stretch>
            <a:fillRect/>
          </a:stretch>
        </p:blipFill>
        <p:spPr>
          <a:xfrm>
            <a:off x="1992644" y="1725294"/>
            <a:ext cx="4373375" cy="2479650"/>
          </a:xfrm>
          <a:prstGeom prst="rect">
            <a:avLst/>
          </a:prstGeom>
          <a:noFill/>
          <a:ln>
            <a:noFill/>
          </a:ln>
        </p:spPr>
      </p:pic>
      <p:pic>
        <p:nvPicPr>
          <p:cNvPr id="964" name="Google Shape;964;p80"/>
          <p:cNvPicPr preferRelativeResize="0"/>
          <p:nvPr/>
        </p:nvPicPr>
        <p:blipFill rotWithShape="1">
          <a:blip r:embed="rId4">
            <a:alphaModFix/>
          </a:blip>
          <a:srcRect b="6682" l="9959" r="7115" t="4460"/>
          <a:stretch/>
        </p:blipFill>
        <p:spPr>
          <a:xfrm>
            <a:off x="4666425" y="1792500"/>
            <a:ext cx="563725" cy="566550"/>
          </a:xfrm>
          <a:prstGeom prst="rect">
            <a:avLst/>
          </a:prstGeom>
          <a:noFill/>
          <a:ln>
            <a:noFill/>
          </a:ln>
        </p:spPr>
      </p:pic>
      <p:sp>
        <p:nvSpPr>
          <p:cNvPr id="965" name="Google Shape;965;p80"/>
          <p:cNvSpPr txBox="1"/>
          <p:nvPr/>
        </p:nvSpPr>
        <p:spPr>
          <a:xfrm>
            <a:off x="120720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
        <p:nvSpPr>
          <p:cNvPr id="966" name="Google Shape;966;p80"/>
          <p:cNvSpPr txBox="1"/>
          <p:nvPr/>
        </p:nvSpPr>
        <p:spPr>
          <a:xfrm>
            <a:off x="629695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0.15 A</a:t>
            </a:r>
            <a:endParaRPr sz="1800">
              <a:solidFill>
                <a:schemeClr val="dk1"/>
              </a:solidFill>
              <a:latin typeface="Lexend"/>
              <a:ea typeface="Lexend"/>
              <a:cs typeface="Lexend"/>
              <a:sym typeface="Lexend"/>
            </a:endParaRPr>
          </a:p>
        </p:txBody>
      </p:sp>
      <p:sp>
        <p:nvSpPr>
          <p:cNvPr id="967" name="Google Shape;967;p80"/>
          <p:cNvSpPr txBox="1"/>
          <p:nvPr/>
        </p:nvSpPr>
        <p:spPr>
          <a:xfrm>
            <a:off x="629695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0.07 A</a:t>
            </a:r>
            <a:endParaRPr sz="1800">
              <a:solidFill>
                <a:schemeClr val="dk1"/>
              </a:solidFill>
              <a:latin typeface="Lexend"/>
              <a:ea typeface="Lexend"/>
              <a:cs typeface="Lexend"/>
              <a:sym typeface="Lexend"/>
            </a:endParaRPr>
          </a:p>
        </p:txBody>
      </p:sp>
      <p:sp>
        <p:nvSpPr>
          <p:cNvPr id="968" name="Google Shape;968;p80"/>
          <p:cNvSpPr txBox="1"/>
          <p:nvPr/>
        </p:nvSpPr>
        <p:spPr>
          <a:xfrm>
            <a:off x="120720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0.07 A</a:t>
            </a:r>
            <a:endParaRPr sz="1800">
              <a:solidFill>
                <a:schemeClr val="dk1"/>
              </a:solidFill>
              <a:latin typeface="Lexend"/>
              <a:ea typeface="Lexend"/>
              <a:cs typeface="Lexend"/>
              <a:sym typeface="Lexend"/>
            </a:endParaRPr>
          </a:p>
        </p:txBody>
      </p:sp>
      <p:pic>
        <p:nvPicPr>
          <p:cNvPr id="969" name="Google Shape;969;p80"/>
          <p:cNvPicPr preferRelativeResize="0"/>
          <p:nvPr/>
        </p:nvPicPr>
        <p:blipFill rotWithShape="1">
          <a:blip r:embed="rId5">
            <a:alphaModFix/>
          </a:blip>
          <a:srcRect b="0" l="1438" r="2027" t="0"/>
          <a:stretch/>
        </p:blipFill>
        <p:spPr>
          <a:xfrm>
            <a:off x="4137275" y="3538050"/>
            <a:ext cx="686731" cy="483900"/>
          </a:xfrm>
          <a:prstGeom prst="rect">
            <a:avLst/>
          </a:prstGeom>
          <a:noFill/>
          <a:ln>
            <a:noFill/>
          </a:ln>
        </p:spPr>
      </p:pic>
      <p:sp>
        <p:nvSpPr>
          <p:cNvPr id="970" name="Google Shape;970;p80"/>
          <p:cNvSpPr txBox="1"/>
          <p:nvPr>
            <p:ph idx="1" type="body"/>
          </p:nvPr>
        </p:nvSpPr>
        <p:spPr>
          <a:xfrm>
            <a:off x="324000" y="4481700"/>
            <a:ext cx="65655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darista resistor sidoo kale waxay yareysaa current-ka.</a:t>
            </a:r>
            <a:endParaRPr/>
          </a:p>
        </p:txBody>
      </p:sp>
      <p:sp>
        <p:nvSpPr>
          <p:cNvPr id="971" name="Google Shape;971;p80"/>
          <p:cNvSpPr txBox="1"/>
          <p:nvPr/>
        </p:nvSpPr>
        <p:spPr>
          <a:xfrm>
            <a:off x="629695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0.04 A</a:t>
            </a:r>
            <a:endParaRPr sz="1800">
              <a:solidFill>
                <a:schemeClr val="dk1"/>
              </a:solidFill>
              <a:latin typeface="Lexend"/>
              <a:ea typeface="Lexend"/>
              <a:cs typeface="Lexend"/>
              <a:sym typeface="Lexend"/>
            </a:endParaRPr>
          </a:p>
        </p:txBody>
      </p:sp>
      <p:sp>
        <p:nvSpPr>
          <p:cNvPr id="972" name="Google Shape;972;p80"/>
          <p:cNvSpPr txBox="1"/>
          <p:nvPr/>
        </p:nvSpPr>
        <p:spPr>
          <a:xfrm>
            <a:off x="1207200" y="25717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0.04 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6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6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6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6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81"/>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ka mid ah wareegyadan ayaa leh current-ka ugu weyn?</a:t>
            </a:r>
            <a:endParaRPr/>
          </a:p>
          <a:p>
            <a:pPr indent="0" lvl="0" marL="0" rtl="0" algn="l">
              <a:spcBef>
                <a:spcPts val="0"/>
              </a:spcBef>
              <a:spcAft>
                <a:spcPts val="0"/>
              </a:spcAft>
              <a:buNone/>
              <a:defRPr/>
            </a:pPr>
            <a:r>
              <a:rPr lang="en-GB">
                <a:latin typeface="Lexend"/>
              </a:rPr>
              <a:t>Qaybuhu waa isku mid (identical).</a:t>
            </a:r>
            <a:endParaRPr/>
          </a:p>
        </p:txBody>
      </p:sp>
      <p:sp>
        <p:nvSpPr>
          <p:cNvPr id="978" name="Google Shape;978;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 (Current) ee wareegyada (circuits) leh ammeter (ammeter)</a:t>
            </a:r>
            <a:endParaRPr/>
          </a:p>
        </p:txBody>
      </p:sp>
      <p:pic>
        <p:nvPicPr>
          <p:cNvPr id="979" name="Google Shape;979;p81"/>
          <p:cNvPicPr preferRelativeResize="0"/>
          <p:nvPr/>
        </p:nvPicPr>
        <p:blipFill>
          <a:blip r:embed="rId3">
            <a:alphaModFix/>
          </a:blip>
          <a:stretch>
            <a:fillRect/>
          </a:stretch>
        </p:blipFill>
        <p:spPr>
          <a:xfrm>
            <a:off x="6266487" y="2160003"/>
            <a:ext cx="2385444" cy="1450110"/>
          </a:xfrm>
          <a:prstGeom prst="rect">
            <a:avLst/>
          </a:prstGeom>
          <a:noFill/>
          <a:ln>
            <a:noFill/>
          </a:ln>
        </p:spPr>
      </p:pic>
      <p:pic>
        <p:nvPicPr>
          <p:cNvPr id="980" name="Google Shape;980;p81"/>
          <p:cNvPicPr preferRelativeResize="0"/>
          <p:nvPr/>
        </p:nvPicPr>
        <p:blipFill rotWithShape="1">
          <a:blip r:embed="rId4">
            <a:alphaModFix/>
          </a:blip>
          <a:srcRect b="0" l="2931" r="0" t="0"/>
          <a:stretch/>
        </p:blipFill>
        <p:spPr>
          <a:xfrm>
            <a:off x="540750" y="2160000"/>
            <a:ext cx="2336776" cy="1450125"/>
          </a:xfrm>
          <a:prstGeom prst="rect">
            <a:avLst/>
          </a:prstGeom>
          <a:noFill/>
          <a:ln>
            <a:noFill/>
          </a:ln>
        </p:spPr>
      </p:pic>
      <p:pic>
        <p:nvPicPr>
          <p:cNvPr id="981" name="Google Shape;981;p81"/>
          <p:cNvPicPr preferRelativeResize="0"/>
          <p:nvPr/>
        </p:nvPicPr>
        <p:blipFill>
          <a:blip r:embed="rId5">
            <a:alphaModFix/>
          </a:blip>
          <a:stretch>
            <a:fillRect/>
          </a:stretch>
        </p:blipFill>
        <p:spPr>
          <a:xfrm>
            <a:off x="3379275" y="2141161"/>
            <a:ext cx="2385444" cy="1487818"/>
          </a:xfrm>
          <a:prstGeom prst="rect">
            <a:avLst/>
          </a:prstGeom>
          <a:noFill/>
          <a:ln>
            <a:noFill/>
          </a:ln>
        </p:spPr>
      </p:pic>
      <p:pic>
        <p:nvPicPr>
          <p:cNvPr id="982" name="Google Shape;982;p81"/>
          <p:cNvPicPr preferRelativeResize="0"/>
          <p:nvPr/>
        </p:nvPicPr>
        <p:blipFill>
          <a:blip r:embed="rId6">
            <a:alphaModFix/>
          </a:blip>
          <a:stretch>
            <a:fillRect/>
          </a:stretch>
        </p:blipFill>
        <p:spPr>
          <a:xfrm>
            <a:off x="2103708"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 (Current) ee wareegyada (circuits) leh ammeter (ammeter)</a:t>
            </a:r>
            <a:endParaRPr/>
          </a:p>
        </p:txBody>
      </p:sp>
      <p:sp>
        <p:nvSpPr>
          <p:cNvPr id="988" name="Google Shape;988;p82"/>
          <p:cNvSpPr txBox="1"/>
          <p:nvPr>
            <p:ph idx="1" type="body"/>
          </p:nvPr>
        </p:nvSpPr>
        <p:spPr>
          <a:xfrm>
            <a:off x="324000" y="8100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darista qayb (component) meel kasta oo wareeg taxane ah (series circuit),</a:t>
            </a:r>
            <a:r>
              <a:rPr b="1" lang="en-GB" sz="1400">
                <a:latin typeface="Lexend"/>
              </a:rPr>
              <a:t/>
            </a:r>
            <a:r>
              <a:rPr lang="en-GB" sz="1400">
                <a:latin typeface="Lexend"/>
              </a:rPr>
              <a:t/>
            </a:r>
            <a:endParaRPr/>
          </a:p>
        </p:txBody>
      </p:sp>
      <p:pic>
        <p:nvPicPr>
          <p:cNvPr id="989" name="Google Shape;989;p82"/>
          <p:cNvPicPr preferRelativeResize="0"/>
          <p:nvPr/>
        </p:nvPicPr>
        <p:blipFill>
          <a:blip r:embed="rId3">
            <a:alphaModFix/>
          </a:blip>
          <a:stretch>
            <a:fillRect/>
          </a:stretch>
        </p:blipFill>
        <p:spPr>
          <a:xfrm>
            <a:off x="1992644" y="1725294"/>
            <a:ext cx="4373375" cy="2479650"/>
          </a:xfrm>
          <a:prstGeom prst="rect">
            <a:avLst/>
          </a:prstGeom>
          <a:noFill/>
          <a:ln>
            <a:noFill/>
          </a:ln>
        </p:spPr>
      </p:pic>
      <p:cxnSp>
        <p:nvCxnSpPr>
          <p:cNvPr id="990" name="Google Shape;990;p82"/>
          <p:cNvCxnSpPr/>
          <p:nvPr/>
        </p:nvCxnSpPr>
        <p:spPr>
          <a:xfrm>
            <a:off x="3253375" y="2160000"/>
            <a:ext cx="18300" cy="509700"/>
          </a:xfrm>
          <a:prstGeom prst="straightConnector1">
            <a:avLst/>
          </a:prstGeom>
          <a:noFill/>
          <a:ln cap="flat" cmpd="sng" w="38100">
            <a:solidFill>
              <a:schemeClr val="accent5"/>
            </a:solidFill>
            <a:prstDash val="solid"/>
            <a:round/>
            <a:headEnd len="med" w="med" type="triangle"/>
            <a:tailEnd len="med" w="med" type="none"/>
          </a:ln>
        </p:spPr>
      </p:cxnSp>
      <p:cxnSp>
        <p:nvCxnSpPr>
          <p:cNvPr id="991" name="Google Shape;991;p82"/>
          <p:cNvCxnSpPr/>
          <p:nvPr/>
        </p:nvCxnSpPr>
        <p:spPr>
          <a:xfrm>
            <a:off x="5044000" y="2160000"/>
            <a:ext cx="0" cy="500700"/>
          </a:xfrm>
          <a:prstGeom prst="straightConnector1">
            <a:avLst/>
          </a:prstGeom>
          <a:noFill/>
          <a:ln cap="flat" cmpd="sng" w="38100">
            <a:solidFill>
              <a:schemeClr val="accent5"/>
            </a:solidFill>
            <a:prstDash val="solid"/>
            <a:round/>
            <a:headEnd len="med" w="med" type="triangle"/>
            <a:tailEnd len="med" w="med" type="none"/>
          </a:ln>
        </p:spPr>
      </p:cxnSp>
      <p:cxnSp>
        <p:nvCxnSpPr>
          <p:cNvPr id="992" name="Google Shape;992;p82"/>
          <p:cNvCxnSpPr/>
          <p:nvPr/>
        </p:nvCxnSpPr>
        <p:spPr>
          <a:xfrm rot="10800000">
            <a:off x="4623775" y="3126450"/>
            <a:ext cx="0" cy="520800"/>
          </a:xfrm>
          <a:prstGeom prst="straightConnector1">
            <a:avLst/>
          </a:prstGeom>
          <a:noFill/>
          <a:ln cap="flat" cmpd="sng" w="38100">
            <a:solidFill>
              <a:schemeClr val="accent5"/>
            </a:solidFill>
            <a:prstDash val="solid"/>
            <a:round/>
            <a:headEnd len="med" w="med" type="triangle"/>
            <a:tailEnd len="med" w="med" type="none"/>
          </a:ln>
        </p:spPr>
      </p:cxnSp>
      <p:sp>
        <p:nvSpPr>
          <p:cNvPr id="993" name="Google Shape;993;p82"/>
          <p:cNvSpPr/>
          <p:nvPr/>
        </p:nvSpPr>
        <p:spPr>
          <a:xfrm>
            <a:off x="2458575" y="2085000"/>
            <a:ext cx="3544725" cy="1671875"/>
          </a:xfrm>
          <a:custGeom>
            <a:rect b="b" l="l" r="r" t="t"/>
            <a:pathLst>
              <a:path extrusionOk="0" h="66875" w="141789">
                <a:moveTo>
                  <a:pt x="66143" y="0"/>
                </a:moveTo>
                <a:lnTo>
                  <a:pt x="0" y="0"/>
                </a:lnTo>
                <a:lnTo>
                  <a:pt x="0" y="66510"/>
                </a:lnTo>
                <a:lnTo>
                  <a:pt x="141789" y="66875"/>
                </a:lnTo>
                <a:lnTo>
                  <a:pt x="141058" y="0"/>
                </a:lnTo>
                <a:close/>
              </a:path>
            </a:pathLst>
          </a:custGeom>
          <a:noFill/>
          <a:ln cap="flat" cmpd="sng" w="76200">
            <a:solidFill>
              <a:schemeClr val="accent5"/>
            </a:solidFill>
            <a:prstDash val="solid"/>
            <a:round/>
            <a:headEnd len="med" w="med" type="none"/>
            <a:tailEnd len="med" w="med" type="none"/>
          </a:ln>
        </p:spPr>
        <p:txBody>
          <a:bodyPr wrap="square">
            <a:normAutofit/>
          </a:bodyPr>
          <a:p/>
        </p:txBody>
      </p:sp>
      <p:cxnSp>
        <p:nvCxnSpPr>
          <p:cNvPr id="994" name="Google Shape;994;p82"/>
          <p:cNvCxnSpPr/>
          <p:nvPr/>
        </p:nvCxnSpPr>
        <p:spPr>
          <a:xfrm flipH="1" rot="10800000">
            <a:off x="2585700" y="3240000"/>
            <a:ext cx="301500" cy="374700"/>
          </a:xfrm>
          <a:prstGeom prst="straightConnector1">
            <a:avLst/>
          </a:prstGeom>
          <a:noFill/>
          <a:ln cap="flat" cmpd="sng" w="38100">
            <a:solidFill>
              <a:schemeClr val="accent5"/>
            </a:solidFill>
            <a:prstDash val="solid"/>
            <a:round/>
            <a:headEnd len="med" w="med" type="triangle"/>
            <a:tailEnd len="med" w="med" type="none"/>
          </a:ln>
        </p:spPr>
      </p:cxnSp>
      <p:sp>
        <p:nvSpPr>
          <p:cNvPr id="995" name="Google Shape;995;p82"/>
          <p:cNvSpPr txBox="1"/>
          <p:nvPr>
            <p:ph idx="1" type="body"/>
          </p:nvPr>
        </p:nvSpPr>
        <p:spPr>
          <a:xfrm>
            <a:off x="324000" y="1267650"/>
            <a:ext cx="66843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waxay beddeshaa current (current) guud ahaan wareegga (circuit).</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83"/>
          <p:cNvSpPr txBox="1"/>
          <p:nvPr>
            <p:ph type="title"/>
          </p:nvPr>
        </p:nvSpPr>
        <p:spPr>
          <a:xfrm>
            <a:off x="324000" y="810000"/>
            <a:ext cx="71352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Maxaa dhacaya marka laambad (lamp) lagu daro wareeg taxane ah (series circuit)?</a:t>
            </a:r>
            <a:endParaRPr sz="2000"/>
          </a:p>
        </p:txBody>
      </p:sp>
      <p:sp>
        <p:nvSpPr>
          <p:cNvPr id="1001" name="Google Shape;1001;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 (Current) ee wareegyada (circuits) leh ammeter (ammeter)</a:t>
            </a:r>
            <a:endParaRPr/>
          </a:p>
        </p:txBody>
      </p:sp>
      <p:sp>
        <p:nvSpPr>
          <p:cNvPr id="1002" name="Google Shape;1002;p83"/>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Current (Current) ka hor laambadda (lamp) wuu yaraadaa.</a:t>
            </a:r>
            <a:r>
              <a:rPr lang="en-GB" sz="1400">
                <a:latin typeface="Lexend"/>
              </a:rPr>
              <a:t/>
            </a:r>
            <a:endParaRPr sz="2000"/>
          </a:p>
        </p:txBody>
      </p:sp>
      <p:sp>
        <p:nvSpPr>
          <p:cNvPr id="1003" name="Google Shape;1003;p83"/>
          <p:cNvSpPr txBox="1"/>
          <p:nvPr>
            <p:ph idx="3" type="subTitle"/>
          </p:nvPr>
        </p:nvSpPr>
        <p:spPr>
          <a:xfrm>
            <a:off x="1034425" y="2489447"/>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Current (Current) guud ahaan wareegga (circuit) wuu kordhaa.</a:t>
            </a:r>
            <a:endParaRPr sz="2000"/>
          </a:p>
        </p:txBody>
      </p:sp>
      <p:sp>
        <p:nvSpPr>
          <p:cNvPr id="1004" name="Google Shape;1004;p83"/>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400">
                <a:latin typeface="Lexend"/>
              </a:rPr>
              <a:t>Current (Current) guud ahaan wareegga (circuit) wuu yaraadaa.</a:t>
            </a:r>
            <a:endParaRPr sz="2000"/>
          </a:p>
        </p:txBody>
      </p:sp>
      <p:sp>
        <p:nvSpPr>
          <p:cNvPr id="1005" name="Google Shape;1005;p83"/>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400">
                <a:latin typeface="Lexend"/>
              </a:rPr>
              <a:t>Current (Current) ka dib laambadda (lamp) wuu yaraadaa.</a:t>
            </a:r>
            <a:r>
              <a:rPr lang="en-GB" sz="1400">
                <a:latin typeface="Lexend"/>
              </a:rPr>
              <a:t/>
            </a:r>
            <a:r>
              <a:rPr lang="en-GB" sz="1400">
                <a:latin typeface="Lexend"/>
              </a:rPr>
              <a:t/>
            </a:r>
            <a:endParaRPr sz="2000"/>
          </a:p>
        </p:txBody>
      </p:sp>
      <p:pic>
        <p:nvPicPr>
          <p:cNvPr id="1006" name="Google Shape;1006;p83"/>
          <p:cNvPicPr preferRelativeResize="0"/>
          <p:nvPr/>
        </p:nvPicPr>
        <p:blipFill>
          <a:blip r:embed="rId3">
            <a:alphaModFix/>
          </a:blip>
          <a:stretch>
            <a:fillRect/>
          </a:stretch>
        </p:blipFill>
        <p:spPr>
          <a:xfrm>
            <a:off x="6955183" y="31583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84"/>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Beddelidda boosaska labada laambad (lamp) iyo resistor-ka (resistor) kuma saamayso cabbirka current-ka (current).</a:t>
            </a:r>
            <a:endParaRPr/>
          </a:p>
        </p:txBody>
      </p:sp>
      <p:sp>
        <p:nvSpPr>
          <p:cNvPr id="1012" name="Google Shape;101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 (Current) ee wareegyada (circuits) leh ammeter (ammeter)</a:t>
            </a:r>
            <a:endParaRPr/>
          </a:p>
        </p:txBody>
      </p:sp>
      <p:pic>
        <p:nvPicPr>
          <p:cNvPr id="1013" name="Google Shape;1013;p84"/>
          <p:cNvPicPr preferRelativeResize="0"/>
          <p:nvPr/>
        </p:nvPicPr>
        <p:blipFill>
          <a:blip r:embed="rId3">
            <a:alphaModFix/>
          </a:blip>
          <a:stretch>
            <a:fillRect/>
          </a:stretch>
        </p:blipFill>
        <p:spPr>
          <a:xfrm>
            <a:off x="1992644" y="1568419"/>
            <a:ext cx="4373375" cy="2479650"/>
          </a:xfrm>
          <a:prstGeom prst="rect">
            <a:avLst/>
          </a:prstGeom>
          <a:noFill/>
          <a:ln>
            <a:noFill/>
          </a:ln>
        </p:spPr>
      </p:pic>
      <p:pic>
        <p:nvPicPr>
          <p:cNvPr id="1014" name="Google Shape;1014;p84"/>
          <p:cNvPicPr preferRelativeResize="0"/>
          <p:nvPr/>
        </p:nvPicPr>
        <p:blipFill rotWithShape="1">
          <a:blip r:embed="rId4">
            <a:alphaModFix/>
          </a:blip>
          <a:srcRect b="6682" l="10323" r="7351" t="4460"/>
          <a:stretch/>
        </p:blipFill>
        <p:spPr>
          <a:xfrm>
            <a:off x="3947575" y="3298650"/>
            <a:ext cx="559600" cy="566550"/>
          </a:xfrm>
          <a:prstGeom prst="rect">
            <a:avLst/>
          </a:prstGeom>
          <a:noFill/>
          <a:ln>
            <a:noFill/>
          </a:ln>
        </p:spPr>
      </p:pic>
      <p:pic>
        <p:nvPicPr>
          <p:cNvPr id="1015" name="Google Shape;1015;p84"/>
          <p:cNvPicPr preferRelativeResize="0"/>
          <p:nvPr/>
        </p:nvPicPr>
        <p:blipFill rotWithShape="1">
          <a:blip r:embed="rId5">
            <a:alphaModFix/>
          </a:blip>
          <a:srcRect b="0" l="1438" r="2027" t="0"/>
          <a:stretch/>
        </p:blipFill>
        <p:spPr>
          <a:xfrm>
            <a:off x="4824000" y="3385650"/>
            <a:ext cx="686731" cy="483900"/>
          </a:xfrm>
          <a:prstGeom prst="rect">
            <a:avLst/>
          </a:prstGeom>
          <a:noFill/>
          <a:ln>
            <a:noFill/>
          </a:ln>
        </p:spPr>
      </p:pic>
      <p:sp>
        <p:nvSpPr>
          <p:cNvPr id="1016" name="Google Shape;1016;p84"/>
          <p:cNvSpPr txBox="1"/>
          <p:nvPr/>
        </p:nvSpPr>
        <p:spPr>
          <a:xfrm>
            <a:off x="6366025" y="24193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0.04 A</a:t>
            </a:r>
            <a:endParaRPr sz="1800">
              <a:solidFill>
                <a:schemeClr val="dk1"/>
              </a:solidFill>
              <a:latin typeface="Lexend"/>
              <a:ea typeface="Lexend"/>
              <a:cs typeface="Lexend"/>
              <a:sym typeface="Lexend"/>
            </a:endParaRPr>
          </a:p>
        </p:txBody>
      </p:sp>
      <p:sp>
        <p:nvSpPr>
          <p:cNvPr id="1017" name="Google Shape;1017;p84"/>
          <p:cNvSpPr txBox="1"/>
          <p:nvPr/>
        </p:nvSpPr>
        <p:spPr>
          <a:xfrm>
            <a:off x="1108225" y="2419350"/>
            <a:ext cx="955200" cy="39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0.04 A</a:t>
            </a:r>
            <a:endParaRPr sz="1800">
              <a:solidFill>
                <a:schemeClr val="dk1"/>
              </a:solidFill>
              <a:latin typeface="Lexend"/>
              <a:ea typeface="Lexend"/>
              <a:cs typeface="Lexend"/>
              <a:sym typeface="Lexend"/>
            </a:endParaRPr>
          </a:p>
        </p:txBody>
      </p:sp>
      <p:pic>
        <p:nvPicPr>
          <p:cNvPr id="1018" name="Google Shape;1018;p84"/>
          <p:cNvPicPr preferRelativeResize="0"/>
          <p:nvPr/>
        </p:nvPicPr>
        <p:blipFill rotWithShape="1">
          <a:blip r:embed="rId5">
            <a:alphaModFix/>
          </a:blip>
          <a:srcRect b="0" l="1438" r="2027" t="0"/>
          <a:stretch/>
        </p:blipFill>
        <p:spPr>
          <a:xfrm>
            <a:off x="3826850" y="3339975"/>
            <a:ext cx="686731" cy="483900"/>
          </a:xfrm>
          <a:prstGeom prst="rect">
            <a:avLst/>
          </a:prstGeom>
          <a:noFill/>
          <a:ln>
            <a:noFill/>
          </a:ln>
        </p:spPr>
      </p:pic>
      <p:pic>
        <p:nvPicPr>
          <p:cNvPr id="1019" name="Google Shape;1019;p84"/>
          <p:cNvPicPr preferRelativeResize="0"/>
          <p:nvPr/>
        </p:nvPicPr>
        <p:blipFill rotWithShape="1">
          <a:blip r:embed="rId5">
            <a:alphaModFix/>
          </a:blip>
          <a:srcRect b="0" l="1438" r="2027" t="0"/>
          <a:stretch/>
        </p:blipFill>
        <p:spPr>
          <a:xfrm>
            <a:off x="3026238" y="1694700"/>
            <a:ext cx="686731" cy="483900"/>
          </a:xfrm>
          <a:prstGeom prst="rect">
            <a:avLst/>
          </a:prstGeom>
          <a:noFill/>
          <a:ln>
            <a:noFill/>
          </a:ln>
        </p:spPr>
      </p:pic>
      <p:pic>
        <p:nvPicPr>
          <p:cNvPr id="1020" name="Google Shape;1020;p84"/>
          <p:cNvPicPr preferRelativeResize="0"/>
          <p:nvPr/>
        </p:nvPicPr>
        <p:blipFill rotWithShape="1">
          <a:blip r:embed="rId4">
            <a:alphaModFix/>
          </a:blip>
          <a:srcRect b="6682" l="9735" r="6910" t="4460"/>
          <a:stretch/>
        </p:blipFill>
        <p:spPr>
          <a:xfrm>
            <a:off x="4884525" y="3298650"/>
            <a:ext cx="566600" cy="566550"/>
          </a:xfrm>
          <a:prstGeom prst="rect">
            <a:avLst/>
          </a:prstGeom>
          <a:noFill/>
          <a:ln>
            <a:noFill/>
          </a:ln>
        </p:spPr>
      </p:pic>
      <p:pic>
        <p:nvPicPr>
          <p:cNvPr id="1021" name="Google Shape;1021;p84"/>
          <p:cNvPicPr preferRelativeResize="0"/>
          <p:nvPr/>
        </p:nvPicPr>
        <p:blipFill rotWithShape="1">
          <a:blip r:embed="rId4">
            <a:alphaModFix/>
          </a:blip>
          <a:srcRect b="6682" l="9709" r="7019" t="4460"/>
          <a:stretch/>
        </p:blipFill>
        <p:spPr>
          <a:xfrm>
            <a:off x="4884350" y="1653375"/>
            <a:ext cx="566075" cy="56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1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2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 (Current) ee wareegyada (circuits) leh ammeter (ammeter)</a:t>
            </a:r>
            <a:endParaRPr/>
          </a:p>
        </p:txBody>
      </p:sp>
      <p:pic>
        <p:nvPicPr>
          <p:cNvPr id="1027" name="Google Shape;1027;p85"/>
          <p:cNvPicPr preferRelativeResize="0"/>
          <p:nvPr/>
        </p:nvPicPr>
        <p:blipFill rotWithShape="1">
          <a:blip r:embed="rId3">
            <a:alphaModFix/>
          </a:blip>
          <a:srcRect b="0" l="5024" r="0" t="4516"/>
          <a:stretch/>
        </p:blipFill>
        <p:spPr>
          <a:xfrm>
            <a:off x="2027663" y="1573400"/>
            <a:ext cx="5088675" cy="2884375"/>
          </a:xfrm>
          <a:prstGeom prst="rect">
            <a:avLst/>
          </a:prstGeom>
          <a:noFill/>
          <a:ln>
            <a:noFill/>
          </a:ln>
        </p:spPr>
      </p:pic>
      <p:pic>
        <p:nvPicPr>
          <p:cNvPr id="1028" name="Google Shape;1028;p85"/>
          <p:cNvPicPr preferRelativeResize="0"/>
          <p:nvPr/>
        </p:nvPicPr>
        <p:blipFill rotWithShape="1">
          <a:blip r:embed="rId4">
            <a:alphaModFix/>
          </a:blip>
          <a:srcRect b="8213" l="7877" r="7877" t="8826"/>
          <a:stretch/>
        </p:blipFill>
        <p:spPr>
          <a:xfrm>
            <a:off x="2236315" y="1866085"/>
            <a:ext cx="4671370" cy="2403344"/>
          </a:xfrm>
          <a:prstGeom prst="rect">
            <a:avLst/>
          </a:prstGeom>
          <a:noFill/>
          <a:ln>
            <a:noFill/>
          </a:ln>
        </p:spPr>
      </p:pic>
      <p:sp>
        <p:nvSpPr>
          <p:cNvPr id="1029" name="Google Shape;1029;p85"/>
          <p:cNvSpPr txBox="1"/>
          <p:nvPr/>
        </p:nvSpPr>
        <p:spPr>
          <a:xfrm>
            <a:off x="324000" y="4820400"/>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shatiyaysan CC-BY-4.0 (https://phet.colorado.edu).</a:t>
            </a:r>
            <a:endParaRPr sz="500">
              <a:solidFill>
                <a:schemeClr val="dk2"/>
              </a:solidFill>
              <a:highlight>
                <a:srgbClr val="FFFFFF"/>
              </a:highlight>
              <a:latin typeface="Lexend"/>
              <a:ea typeface="Lexend"/>
              <a:cs typeface="Lexend"/>
              <a:sym typeface="Lexend"/>
            </a:endParaRPr>
          </a:p>
        </p:txBody>
      </p:sp>
      <p:sp>
        <p:nvSpPr>
          <p:cNvPr id="1030" name="Google Shape;1030;p85"/>
          <p:cNvSpPr txBox="1"/>
          <p:nvPr>
            <p:ph idx="1" type="body"/>
          </p:nvPr>
        </p:nvSpPr>
        <p:spPr>
          <a:xfrm>
            <a:off x="324000" y="7593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Arday qaar ayaa sameeyay qaab (model) wareeg taxane ah (series circuit).</a:t>
            </a:r>
            <a:r>
              <a:rPr b="1" lang="en-GB" sz="1400">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8"/>
                                        </p:tgtEl>
                                        <p:attrNameLst>
                                          <p:attrName>style.visibility</p:attrName>
                                        </p:attrNameLst>
                                      </p:cBhvr>
                                      <p:to>
                                        <p:strVal val="visible"/>
                                      </p:to>
                                    </p:set>
                                    <p:animEffect filter="fade" transition="in">
                                      <p:cBhvr>
                                        <p:cTn dur="3600"/>
                                        <p:tgtEl>
                                          <p:spTgt spid="1028"/>
                                        </p:tgtEl>
                                      </p:cBhvr>
                                    </p:animEffect>
                                  </p:childTnLst>
                                </p:cTn>
                              </p:par>
                              <p:par>
                                <p:cTn fill="hold" nodeType="withEffect" presetClass="entr" presetID="10" presetSubtype="0">
                                  <p:stCondLst>
                                    <p:cond delay="0"/>
                                  </p:stCondLst>
                                  <p:childTnLst>
                                    <p:set>
                                      <p:cBhvr>
                                        <p:cTn dur="1" fill="hold">
                                          <p:stCondLst>
                                            <p:cond delay="0"/>
                                          </p:stCondLst>
                                        </p:cTn>
                                        <p:tgtEl>
                                          <p:spTgt spid="1029"/>
                                        </p:tgtEl>
                                        <p:attrNameLst>
                                          <p:attrName>style.visibility</p:attrName>
                                        </p:attrNameLst>
                                      </p:cBhvr>
                                      <p:to>
                                        <p:strVal val="visible"/>
                                      </p:to>
                                    </p:set>
                                    <p:animEffect filter="fade" transition="in">
                                      <p:cBhvr>
                                        <p:cTn dur="1000"/>
                                        <p:tgtEl>
                                          <p:spTgt spid="10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2100"/>
                                        <p:tgtEl>
                                          <p:spTgt spid="1028"/>
                                        </p:tgtEl>
                                      </p:cBhvr>
                                    </p:animEffect>
                                    <p:set>
                                      <p:cBhvr>
                                        <p:cTn dur="1" fill="hold">
                                          <p:stCondLst>
                                            <p:cond delay="2100"/>
                                          </p:stCondLst>
                                        </p:cTn>
                                        <p:tgtEl>
                                          <p:spTgt spid="1028"/>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1029"/>
                                        </p:tgtEl>
                                      </p:cBhvr>
                                    </p:animEffect>
                                    <p:set>
                                      <p:cBhvr>
                                        <p:cTn dur="1" fill="hold">
                                          <p:stCondLst>
                                            <p:cond delay="1000"/>
                                          </p:stCondLst>
                                        </p:cTn>
                                        <p:tgtEl>
                                          <p:spTgt spid="10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86"/>
          <p:cNvSpPr txBox="1"/>
          <p:nvPr>
            <p:ph idx="1" type="body"/>
          </p:nvPr>
        </p:nvSpPr>
        <p:spPr>
          <a:xfrm>
            <a:off x="3260850" y="1244050"/>
            <a:ext cx="2622300" cy="590400"/>
          </a:xfrm>
          <a:prstGeom prst="rect">
            <a:avLst/>
          </a:prstGeom>
        </p:spPr>
        <p:txBody>
          <a:bodyPr anchorCtr="0" anchor="t" bIns="36000" lIns="0" spcFirstLastPara="1" rIns="0" wrap="square" tIns="0">
            <a:normAutofit/>
          </a:bodyPr>
          <a:lstStyle/>
          <a:p>
            <a:pPr indent="0" lvl="0" marL="0" rtl="0" algn="l">
              <a:lnSpc>
                <a:spcPct val="100000"/>
              </a:lnSpc>
              <a:spcBef>
                <a:spcPts val="0"/>
              </a:spcBef>
              <a:spcAft>
                <a:spcPts val="1000"/>
              </a:spcAft>
              <a:buNone/>
            </a:pPr>
            <a:r>
              <a:rPr lang="en-GB" sz="1100">
                <a:latin typeface="Lexend"/>
              </a:rPr>
              <a:t>gacmaha soo jiidaya ayaa dhaqaajiya cajaladda (tape) wareegga</a:t>
            </a:r>
            <a:r>
              <a:rPr lang="en-GB" sz="1100">
                <a:latin typeface="Lexend"/>
              </a:rPr>
              <a:t/>
            </a:r>
            <a:endParaRPr sz="1800"/>
          </a:p>
        </p:txBody>
      </p:sp>
      <p:sp>
        <p:nvSpPr>
          <p:cNvPr id="1036" name="Google Shape;1036;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Current (Current) ee wareegyada (circuits) leh ammeter (ammeter)</a:t>
            </a:r>
            <a:endParaRPr/>
          </a:p>
        </p:txBody>
      </p:sp>
      <p:pic>
        <p:nvPicPr>
          <p:cNvPr id="1037" name="Google Shape;1037;p86"/>
          <p:cNvPicPr preferRelativeResize="0"/>
          <p:nvPr/>
        </p:nvPicPr>
        <p:blipFill rotWithShape="1">
          <a:blip r:embed="rId3">
            <a:alphaModFix/>
          </a:blip>
          <a:srcRect b="0" l="5024" r="0" t="4516"/>
          <a:stretch/>
        </p:blipFill>
        <p:spPr>
          <a:xfrm>
            <a:off x="2598975" y="2048912"/>
            <a:ext cx="3946050" cy="2236713"/>
          </a:xfrm>
          <a:prstGeom prst="rect">
            <a:avLst/>
          </a:prstGeom>
          <a:noFill/>
          <a:ln>
            <a:noFill/>
          </a:ln>
        </p:spPr>
      </p:pic>
      <p:sp>
        <p:nvSpPr>
          <p:cNvPr id="1038" name="Google Shape;1038;p86"/>
          <p:cNvSpPr txBox="1"/>
          <p:nvPr>
            <p:ph idx="1" type="body"/>
          </p:nvPr>
        </p:nvSpPr>
        <p:spPr>
          <a:xfrm>
            <a:off x="6707625" y="2211900"/>
            <a:ext cx="2112300" cy="831300"/>
          </a:xfrm>
          <a:prstGeom prst="rect">
            <a:avLst/>
          </a:prstGeom>
        </p:spPr>
        <p:txBody>
          <a:bodyPr anchorCtr="0" anchor="t" bIns="0" lIns="36000" spcFirstLastPara="1" rIns="0" wrap="square" tIns="0">
            <a:normAutofit/>
          </a:bodyPr>
          <a:lstStyle/>
          <a:p>
            <a:pPr indent="0" lvl="0" marL="0" rtl="0" algn="l">
              <a:lnSpc>
                <a:spcPct val="100000"/>
              </a:lnSpc>
              <a:spcBef>
                <a:spcPts val="0"/>
              </a:spcBef>
              <a:spcAft>
                <a:spcPts val="1000"/>
              </a:spcAft>
              <a:buNone/>
            </a:pPr>
            <a:r>
              <a:rPr lang="en-GB" sz="1100">
                <a:latin typeface="Lexend"/>
              </a:rPr>
              <a:t>cajaladdu (tape) waxay u taagan tahay current-ka (current) siliga (wire)</a:t>
            </a:r>
            <a:endParaRPr sz="1800"/>
          </a:p>
        </p:txBody>
      </p:sp>
      <p:sp>
        <p:nvSpPr>
          <p:cNvPr id="1039" name="Google Shape;1039;p86"/>
          <p:cNvSpPr txBox="1"/>
          <p:nvPr>
            <p:ph idx="1" type="body"/>
          </p:nvPr>
        </p:nvSpPr>
        <p:spPr>
          <a:xfrm>
            <a:off x="375675" y="2211900"/>
            <a:ext cx="2060700" cy="831300"/>
          </a:xfrm>
          <a:prstGeom prst="rect">
            <a:avLst/>
          </a:prstGeom>
        </p:spPr>
        <p:txBody>
          <a:bodyPr anchorCtr="0" anchor="t" bIns="0" lIns="0" spcFirstLastPara="1" rIns="36000" wrap="square" tIns="0">
            <a:normAutofit/>
          </a:bodyPr>
          <a:lstStyle/>
          <a:p>
            <a:pPr indent="0" lvl="0" marL="0" rtl="0" algn="l">
              <a:lnSpc>
                <a:spcPct val="100000"/>
              </a:lnSpc>
              <a:spcBef>
                <a:spcPts val="0"/>
              </a:spcBef>
              <a:spcAft>
                <a:spcPts val="1000"/>
              </a:spcAft>
              <a:buNone/>
            </a:pPr>
            <a:r>
              <a:rPr lang="en-GB" sz="1100">
                <a:latin typeface="Lexend"/>
              </a:rPr>
              <a:t>afarta gacmood oo taagan ayaa u taagan qaybaha (components)</a:t>
            </a:r>
            <a:endParaRPr sz="1800"/>
          </a:p>
        </p:txBody>
      </p:sp>
      <p:cxnSp>
        <p:nvCxnSpPr>
          <p:cNvPr id="1040" name="Google Shape;1040;p86"/>
          <p:cNvCxnSpPr/>
          <p:nvPr/>
        </p:nvCxnSpPr>
        <p:spPr>
          <a:xfrm>
            <a:off x="4572000" y="1876150"/>
            <a:ext cx="0" cy="354900"/>
          </a:xfrm>
          <a:prstGeom prst="straightConnector1">
            <a:avLst/>
          </a:prstGeom>
          <a:noFill/>
          <a:ln cap="flat" cmpd="sng" w="38100">
            <a:solidFill>
              <a:schemeClr val="accent5"/>
            </a:solidFill>
            <a:prstDash val="solid"/>
            <a:round/>
            <a:headEnd len="med" w="med" type="none"/>
            <a:tailEnd len="med" w="med" type="none"/>
          </a:ln>
        </p:spPr>
      </p:cxnSp>
      <p:cxnSp>
        <p:nvCxnSpPr>
          <p:cNvPr id="1041" name="Google Shape;1041;p86"/>
          <p:cNvCxnSpPr>
            <a:stCxn id="1038" idx="1"/>
          </p:cNvCxnSpPr>
          <p:nvPr/>
        </p:nvCxnSpPr>
        <p:spPr>
          <a:xfrm rot="10800000">
            <a:off x="5569725" y="2627550"/>
            <a:ext cx="1137900" cy="0"/>
          </a:xfrm>
          <a:prstGeom prst="straightConnector1">
            <a:avLst/>
          </a:prstGeom>
          <a:noFill/>
          <a:ln cap="flat" cmpd="sng" w="38100">
            <a:solidFill>
              <a:schemeClr val="accent5"/>
            </a:solidFill>
            <a:prstDash val="solid"/>
            <a:round/>
            <a:headEnd len="med" w="med" type="none"/>
            <a:tailEnd len="med" w="med" type="none"/>
          </a:ln>
        </p:spPr>
      </p:cxnSp>
      <p:cxnSp>
        <p:nvCxnSpPr>
          <p:cNvPr id="1042" name="Google Shape;1042;p86"/>
          <p:cNvCxnSpPr>
            <a:endCxn id="1039" idx="3"/>
          </p:cNvCxnSpPr>
          <p:nvPr/>
        </p:nvCxnSpPr>
        <p:spPr>
          <a:xfrm rot="10800000">
            <a:off x="2436375" y="2627550"/>
            <a:ext cx="929100" cy="0"/>
          </a:xfrm>
          <a:prstGeom prst="straightConnector1">
            <a:avLst/>
          </a:prstGeom>
          <a:noFill/>
          <a:ln cap="flat" cmpd="sng" w="38100">
            <a:solidFill>
              <a:schemeClr val="accent5"/>
            </a:solidFill>
            <a:prstDash val="solid"/>
            <a:round/>
            <a:headEnd len="med" w="med" type="none"/>
            <a:tailEnd len="med" w="med" type="none"/>
          </a:ln>
        </p:spPr>
      </p:cxnSp>
      <p:sp>
        <p:nvSpPr>
          <p:cNvPr id="1043" name="Google Shape;1043;p86"/>
          <p:cNvSpPr txBox="1"/>
          <p:nvPr>
            <p:ph idx="1" type="body"/>
          </p:nvPr>
        </p:nvSpPr>
        <p:spPr>
          <a:xfrm>
            <a:off x="324000" y="7593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Arday qaar ayaa sameeyay qaab (model) wareeg taxane ah (series circuit).</a:t>
            </a:r>
            <a:r>
              <a:rPr b="1"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87"/>
          <p:cNvSpPr txBox="1"/>
          <p:nvPr>
            <p:ph idx="1" type="body"/>
          </p:nvPr>
        </p:nvSpPr>
        <p:spPr>
          <a:xfrm>
            <a:off x="324000" y="810050"/>
            <a:ext cx="43788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Isku xidh qaybaha qaabka cajaladda (tape model) kuwa wareegga (circuit).</a:t>
            </a:r>
            <a:endParaRPr/>
          </a:p>
        </p:txBody>
      </p:sp>
      <p:sp>
        <p:nvSpPr>
          <p:cNvPr id="1049" name="Google Shape;1049;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Current-ka (Current) ee wareegyada (circuits) oo leh ammeter</a:t>
            </a:r>
            <a:endParaRPr/>
          </a:p>
        </p:txBody>
      </p:sp>
      <p:pic>
        <p:nvPicPr>
          <p:cNvPr id="1050" name="Google Shape;1050;p87"/>
          <p:cNvPicPr preferRelativeResize="0"/>
          <p:nvPr/>
        </p:nvPicPr>
        <p:blipFill rotWithShape="1">
          <a:blip r:embed="rId3">
            <a:alphaModFix/>
          </a:blip>
          <a:srcRect b="0" l="5024" r="0" t="4516"/>
          <a:stretch/>
        </p:blipFill>
        <p:spPr>
          <a:xfrm>
            <a:off x="5230675" y="810000"/>
            <a:ext cx="2572425" cy="1458100"/>
          </a:xfrm>
          <a:prstGeom prst="rect">
            <a:avLst/>
          </a:prstGeom>
          <a:noFill/>
          <a:ln>
            <a:noFill/>
          </a:ln>
        </p:spPr>
      </p:pic>
      <p:sp>
        <p:nvSpPr>
          <p:cNvPr id="1051" name="Google Shape;1051;p87"/>
          <p:cNvSpPr txBox="1"/>
          <p:nvPr>
            <p:ph idx="1" type="body"/>
          </p:nvPr>
        </p:nvSpPr>
        <p:spPr>
          <a:xfrm>
            <a:off x="1942250" y="2523350"/>
            <a:ext cx="1884600" cy="338700"/>
          </a:xfrm>
          <a:prstGeom prst="rect">
            <a:avLst/>
          </a:prstGeom>
        </p:spPr>
        <p:txBody>
          <a:bodyPr anchorCtr="0" anchor="t" bIns="0" lIns="0" spcFirstLastPara="1" rIns="72000" wrap="square" tIns="0">
            <a:normAutofit/>
          </a:bodyPr>
          <a:lstStyle/>
          <a:p>
            <a:pPr indent="0" lvl="0" marL="0" rtl="0" algn="r">
              <a:spcBef>
                <a:spcPts val="0"/>
              </a:spcBef>
              <a:spcAft>
                <a:spcPts val="1000"/>
              </a:spcAft>
              <a:buNone/>
              <a:defRPr/>
            </a:pPr>
            <a:r>
              <a:rPr lang="en-GB" sz="1100">
                <a:latin typeface="Lexend"/>
              </a:rPr>
              <a:t>gacmaha jiidaya</a:t>
            </a:r>
            <a:endParaRPr/>
          </a:p>
        </p:txBody>
      </p:sp>
      <p:sp>
        <p:nvSpPr>
          <p:cNvPr id="1052" name="Google Shape;1052;p87"/>
          <p:cNvSpPr txBox="1"/>
          <p:nvPr>
            <p:ph idx="1" type="body"/>
          </p:nvPr>
        </p:nvSpPr>
        <p:spPr>
          <a:xfrm>
            <a:off x="5230750" y="3318425"/>
            <a:ext cx="1988700" cy="338700"/>
          </a:xfrm>
          <a:prstGeom prst="rect">
            <a:avLst/>
          </a:prstGeom>
        </p:spPr>
        <p:txBody>
          <a:bodyPr anchorCtr="0" anchor="t" bIns="0" lIns="72000" spcFirstLastPara="1" rIns="0" wrap="square" tIns="0">
            <a:normAutofit/>
          </a:bodyPr>
          <a:lstStyle/>
          <a:p>
            <a:pPr indent="0" lvl="0" marL="0" rtl="0" algn="l">
              <a:spcBef>
                <a:spcPts val="0"/>
              </a:spcBef>
              <a:spcAft>
                <a:spcPts val="1000"/>
              </a:spcAft>
              <a:buNone/>
              <a:defRPr/>
            </a:pPr>
            <a:r>
              <a:rPr lang="en-GB" sz="1100">
                <a:latin typeface="Lexend"/>
              </a:rPr>
              <a:t>cell ama battery</a:t>
            </a:r>
            <a:endParaRPr/>
          </a:p>
        </p:txBody>
      </p:sp>
      <p:sp>
        <p:nvSpPr>
          <p:cNvPr id="1053" name="Google Shape;1053;p87"/>
          <p:cNvSpPr txBox="1"/>
          <p:nvPr>
            <p:ph idx="1" type="body"/>
          </p:nvPr>
        </p:nvSpPr>
        <p:spPr>
          <a:xfrm>
            <a:off x="2371675" y="3318425"/>
            <a:ext cx="1455300" cy="338700"/>
          </a:xfrm>
          <a:prstGeom prst="rect">
            <a:avLst/>
          </a:prstGeom>
        </p:spPr>
        <p:txBody>
          <a:bodyPr anchorCtr="0" anchor="t" bIns="0" lIns="0" spcFirstLastPara="1" rIns="72000" wrap="square" tIns="0">
            <a:normAutofit/>
          </a:bodyPr>
          <a:lstStyle/>
          <a:p>
            <a:pPr indent="0" lvl="0" marL="0" marR="0" rtl="0" algn="r">
              <a:lnSpc>
                <a:spcPct val="115000"/>
              </a:lnSpc>
              <a:spcBef>
                <a:spcPts val="0"/>
              </a:spcBef>
              <a:spcAft>
                <a:spcPts val="1000"/>
              </a:spcAft>
              <a:buNone/>
              <a:defRPr/>
            </a:pPr>
            <a:r>
              <a:rPr lang="en-GB" sz="1100">
                <a:latin typeface="Lexend"/>
              </a:rPr>
              <a:t>gacmaha taagan</a:t>
            </a:r>
            <a:r>
              <a:rPr lang="en-GB" sz="1100">
                <a:latin typeface="Lexend"/>
              </a:rPr>
              <a:t/>
            </a:r>
            <a:endParaRPr/>
          </a:p>
        </p:txBody>
      </p:sp>
      <p:sp>
        <p:nvSpPr>
          <p:cNvPr id="1054" name="Google Shape;1054;p87"/>
          <p:cNvSpPr txBox="1"/>
          <p:nvPr>
            <p:ph idx="1" type="body"/>
          </p:nvPr>
        </p:nvSpPr>
        <p:spPr>
          <a:xfrm>
            <a:off x="3125525" y="4113500"/>
            <a:ext cx="701400" cy="338700"/>
          </a:xfrm>
          <a:prstGeom prst="rect">
            <a:avLst/>
          </a:prstGeom>
        </p:spPr>
        <p:txBody>
          <a:bodyPr anchorCtr="0" anchor="t" bIns="0" lIns="0" spcFirstLastPara="1" rIns="72000" wrap="square" tIns="0">
            <a:normAutofit/>
          </a:bodyPr>
          <a:lstStyle/>
          <a:p>
            <a:pPr indent="0" lvl="0" marL="0" marR="0" rtl="0" algn="r">
              <a:lnSpc>
                <a:spcPct val="115000"/>
              </a:lnSpc>
              <a:spcBef>
                <a:spcPts val="0"/>
              </a:spcBef>
              <a:spcAft>
                <a:spcPts val="1000"/>
              </a:spcAft>
              <a:buNone/>
              <a:defRPr/>
            </a:pPr>
            <a:r>
              <a:rPr lang="en-GB" sz="1100">
                <a:latin typeface="Lexend"/>
              </a:rPr>
              <a:t>tape</a:t>
            </a:r>
            <a:endParaRPr/>
          </a:p>
        </p:txBody>
      </p:sp>
      <p:sp>
        <p:nvSpPr>
          <p:cNvPr id="1055" name="Google Shape;1055;p87"/>
          <p:cNvSpPr txBox="1"/>
          <p:nvPr>
            <p:ph idx="1" type="body"/>
          </p:nvPr>
        </p:nvSpPr>
        <p:spPr>
          <a:xfrm>
            <a:off x="5230750" y="4113500"/>
            <a:ext cx="2733000" cy="338700"/>
          </a:xfrm>
          <a:prstGeom prst="rect">
            <a:avLst/>
          </a:prstGeom>
        </p:spPr>
        <p:txBody>
          <a:bodyPr anchorCtr="0" anchor="t" bIns="0" lIns="72000" spcFirstLastPara="1" rIns="0" wrap="square" tIns="0">
            <a:normAutofit/>
          </a:bodyPr>
          <a:lstStyle/>
          <a:p>
            <a:pPr indent="0" lvl="0" marL="0" rtl="0" algn="l">
              <a:spcBef>
                <a:spcPts val="0"/>
              </a:spcBef>
              <a:spcAft>
                <a:spcPts val="1000"/>
              </a:spcAft>
              <a:buNone/>
              <a:defRPr/>
            </a:pPr>
            <a:r>
              <a:rPr lang="en-GB" sz="1100">
                <a:latin typeface="Lexend"/>
              </a:rPr>
              <a:t>lambiyada (lamps) ama resistors</a:t>
            </a:r>
            <a:r>
              <a:rPr lang="en-GB" sz="1100">
                <a:latin typeface="Lexend"/>
              </a:rPr>
              <a:t/>
            </a:r>
            <a:endParaRPr/>
          </a:p>
        </p:txBody>
      </p:sp>
      <p:sp>
        <p:nvSpPr>
          <p:cNvPr id="1056" name="Google Shape;1056;p87"/>
          <p:cNvSpPr txBox="1"/>
          <p:nvPr>
            <p:ph idx="1" type="body"/>
          </p:nvPr>
        </p:nvSpPr>
        <p:spPr>
          <a:xfrm>
            <a:off x="5238850" y="2523250"/>
            <a:ext cx="2572500" cy="338700"/>
          </a:xfrm>
          <a:prstGeom prst="rect">
            <a:avLst/>
          </a:prstGeom>
        </p:spPr>
        <p:txBody>
          <a:bodyPr anchorCtr="0" anchor="t" bIns="0" lIns="72000" spcFirstLastPara="1" rIns="0" wrap="square" tIns="0">
            <a:normAutofit/>
          </a:bodyPr>
          <a:lstStyle/>
          <a:p>
            <a:pPr indent="0" lvl="0" marL="0" rtl="0" algn="l">
              <a:spcBef>
                <a:spcPts val="0"/>
              </a:spcBef>
              <a:spcAft>
                <a:spcPts val="1000"/>
              </a:spcAft>
              <a:buNone/>
              <a:defRPr/>
            </a:pPr>
            <a:r>
              <a:rPr lang="en-GB" sz="1100">
                <a:latin typeface="Lexend"/>
              </a:rPr>
              <a:t>current-ka (current) ee siliga</a:t>
            </a:r>
            <a:endParaRPr/>
          </a:p>
        </p:txBody>
      </p:sp>
      <p:cxnSp>
        <p:nvCxnSpPr>
          <p:cNvPr id="1057" name="Google Shape;1057;p87"/>
          <p:cNvCxnSpPr>
            <a:stCxn id="1051" idx="3"/>
            <a:endCxn id="1052" idx="1"/>
          </p:cNvCxnSpPr>
          <p:nvPr/>
        </p:nvCxnSpPr>
        <p:spPr>
          <a:xfrm>
            <a:off x="3826850" y="2692700"/>
            <a:ext cx="1404000" cy="795000"/>
          </a:xfrm>
          <a:prstGeom prst="straightConnector1">
            <a:avLst/>
          </a:prstGeom>
          <a:noFill/>
          <a:ln cap="flat" cmpd="sng" w="38100">
            <a:solidFill>
              <a:schemeClr val="accent5"/>
            </a:solidFill>
            <a:prstDash val="solid"/>
            <a:round/>
            <a:headEnd len="med" w="med" type="none"/>
            <a:tailEnd len="med" w="med" type="none"/>
          </a:ln>
        </p:spPr>
      </p:cxnSp>
      <p:cxnSp>
        <p:nvCxnSpPr>
          <p:cNvPr id="1058" name="Google Shape;1058;p87"/>
          <p:cNvCxnSpPr>
            <a:stCxn id="1053" idx="3"/>
            <a:endCxn id="1055" idx="1"/>
          </p:cNvCxnSpPr>
          <p:nvPr/>
        </p:nvCxnSpPr>
        <p:spPr>
          <a:xfrm>
            <a:off x="3826975" y="3487775"/>
            <a:ext cx="1403700" cy="795000"/>
          </a:xfrm>
          <a:prstGeom prst="straightConnector1">
            <a:avLst/>
          </a:prstGeom>
          <a:noFill/>
          <a:ln cap="flat" cmpd="sng" w="38100">
            <a:solidFill>
              <a:schemeClr val="accent5"/>
            </a:solidFill>
            <a:prstDash val="solid"/>
            <a:round/>
            <a:headEnd len="med" w="med" type="none"/>
            <a:tailEnd len="med" w="med" type="none"/>
          </a:ln>
        </p:spPr>
      </p:cxnSp>
      <p:cxnSp>
        <p:nvCxnSpPr>
          <p:cNvPr id="1059" name="Google Shape;1059;p87"/>
          <p:cNvCxnSpPr>
            <a:stCxn id="1054" idx="3"/>
            <a:endCxn id="1056" idx="1"/>
          </p:cNvCxnSpPr>
          <p:nvPr/>
        </p:nvCxnSpPr>
        <p:spPr>
          <a:xfrm flipH="1" rot="10800000">
            <a:off x="3826925" y="2692550"/>
            <a:ext cx="1411800" cy="15903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88"/>
          <p:cNvSpPr txBox="1"/>
          <p:nvPr>
            <p:ph idx="1" type="body"/>
          </p:nvPr>
        </p:nvSpPr>
        <p:spPr>
          <a:xfrm>
            <a:off x="324000" y="810000"/>
            <a:ext cx="7135200" cy="46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Axmed iyo Isra waxay saadaalinayaan sida wareeg (circuit) ay dhiseen u shaqeyn doono.</a:t>
            </a:r>
            <a:r>
              <a:rPr lang="en-GB" sz="1800">
                <a:latin typeface="Lexend"/>
              </a:rPr>
              <a:t/>
            </a:r>
            <a:r>
              <a:rPr lang="en-GB" sz="1800">
                <a:latin typeface="Lexend"/>
              </a:rPr>
              <a:t/>
            </a:r>
            <a:r>
              <a:rPr lang="en-GB" sz="1800">
                <a:latin typeface="Lexend"/>
              </a:rPr>
              <a:t/>
            </a:r>
            <a:r>
              <a:rPr lang="en-GB" sz="1800">
                <a:latin typeface="Lexend"/>
              </a:rPr>
              <a:t/>
            </a:r>
            <a:endParaRPr sz="2000"/>
          </a:p>
        </p:txBody>
      </p:sp>
      <p:sp>
        <p:nvSpPr>
          <p:cNvPr id="1065" name="Google Shape;1065;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Current-ka (Current) ee wareegyada (circuits) oo leh ammeter</a:t>
            </a:r>
            <a:endParaRPr/>
          </a:p>
        </p:txBody>
      </p:sp>
      <p:pic>
        <p:nvPicPr>
          <p:cNvPr id="1066" name="Google Shape;1066;p88"/>
          <p:cNvPicPr preferRelativeResize="0"/>
          <p:nvPr/>
        </p:nvPicPr>
        <p:blipFill>
          <a:blip r:embed="rId7">
            <a:alphaModFix/>
          </a:blip>
          <a:stretch>
            <a:fillRect/>
          </a:stretch>
        </p:blipFill>
        <p:spPr>
          <a:xfrm>
            <a:off x="5699687" y="2638625"/>
            <a:ext cx="1114250" cy="1078300"/>
          </a:xfrm>
          <a:prstGeom prst="rect">
            <a:avLst/>
          </a:prstGeom>
          <a:noFill/>
          <a:ln>
            <a:noFill/>
          </a:ln>
        </p:spPr>
      </p:pic>
      <p:pic>
        <p:nvPicPr>
          <p:cNvPr id="1067" name="Google Shape;1067;p88"/>
          <p:cNvPicPr preferRelativeResize="0"/>
          <p:nvPr/>
        </p:nvPicPr>
        <p:blipFill>
          <a:blip r:embed="rId8">
            <a:alphaModFix/>
          </a:blip>
          <a:stretch>
            <a:fillRect/>
          </a:stretch>
        </p:blipFill>
        <p:spPr>
          <a:xfrm flipH="1">
            <a:off x="2324282" y="2665188"/>
            <a:ext cx="870625" cy="896075"/>
          </a:xfrm>
          <a:prstGeom prst="rect">
            <a:avLst/>
          </a:prstGeom>
          <a:noFill/>
          <a:ln>
            <a:noFill/>
          </a:ln>
        </p:spPr>
      </p:pic>
      <p:pic>
        <p:nvPicPr>
          <p:cNvPr id="1068" name="Google Shape;1068;p88"/>
          <p:cNvPicPr preferRelativeResize="0"/>
          <p:nvPr/>
        </p:nvPicPr>
        <p:blipFill>
          <a:blip r:embed="rId5">
            <a:alphaModFix/>
          </a:blip>
          <a:stretch>
            <a:fillRect/>
          </a:stretch>
        </p:blipFill>
        <p:spPr>
          <a:xfrm>
            <a:off x="3406000" y="1336351"/>
            <a:ext cx="2293675" cy="1721587"/>
          </a:xfrm>
          <a:prstGeom prst="rect">
            <a:avLst/>
          </a:prstGeom>
          <a:noFill/>
          <a:ln>
            <a:noFill/>
          </a:ln>
        </p:spPr>
      </p:pic>
      <p:pic>
        <p:nvPicPr>
          <p:cNvPr id="1069" name="Google Shape;1069;p88"/>
          <p:cNvPicPr preferRelativeResize="0"/>
          <p:nvPr/>
        </p:nvPicPr>
        <p:blipFill>
          <a:blip r:embed="rId6">
            <a:alphaModFix/>
          </a:blip>
          <a:stretch>
            <a:fillRect/>
          </a:stretch>
        </p:blipFill>
        <p:spPr>
          <a:xfrm flipH="1">
            <a:off x="324000" y="1570850"/>
            <a:ext cx="2230350" cy="1296000"/>
          </a:xfrm>
          <a:prstGeom prst="rect">
            <a:avLst/>
          </a:prstGeom>
          <a:noFill/>
          <a:ln>
            <a:noFill/>
          </a:ln>
        </p:spPr>
      </p:pic>
      <p:pic>
        <p:nvPicPr>
          <p:cNvPr id="1070" name="Google Shape;1070;p88"/>
          <p:cNvPicPr preferRelativeResize="0"/>
          <p:nvPr/>
        </p:nvPicPr>
        <p:blipFill>
          <a:blip r:embed="rId6">
            <a:alphaModFix/>
          </a:blip>
          <a:stretch>
            <a:fillRect/>
          </a:stretch>
        </p:blipFill>
        <p:spPr>
          <a:xfrm>
            <a:off x="6414050" y="1266950"/>
            <a:ext cx="2342774" cy="1296000"/>
          </a:xfrm>
          <a:prstGeom prst="rect">
            <a:avLst/>
          </a:prstGeom>
          <a:noFill/>
          <a:ln>
            <a:noFill/>
          </a:ln>
        </p:spPr>
      </p:pic>
      <p:sp>
        <p:nvSpPr>
          <p:cNvPr id="1071" name="Google Shape;1071;p88"/>
          <p:cNvSpPr txBox="1"/>
          <p:nvPr>
            <p:ph idx="1" type="body"/>
          </p:nvPr>
        </p:nvSpPr>
        <p:spPr>
          <a:xfrm>
            <a:off x="397950" y="1677115"/>
            <a:ext cx="21564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Lambiga 1 wuxuu noqon doonaa kan ugu ifaya, ka dibna 2, markaas 3.</a:t>
            </a:r>
            <a:endParaRPr sz="1800"/>
          </a:p>
        </p:txBody>
      </p:sp>
      <p:sp>
        <p:nvSpPr>
          <p:cNvPr id="1072" name="Google Shape;1072;p88"/>
          <p:cNvSpPr txBox="1"/>
          <p:nvPr>
            <p:ph idx="1" type="body"/>
          </p:nvPr>
        </p:nvSpPr>
        <p:spPr>
          <a:xfrm>
            <a:off x="6507238" y="1354500"/>
            <a:ext cx="21564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Lambiyada 1 iyo 3 waxay noqon doonaan kuwa ifaya, halka lambiga 2 uu noqon doono mid daciif ah.</a:t>
            </a:r>
            <a:endParaRPr sz="1800"/>
          </a:p>
        </p:txBody>
      </p:sp>
      <p:sp>
        <p:nvSpPr>
          <p:cNvPr id="1073" name="Google Shape;1073;p88"/>
          <p:cNvSpPr txBox="1"/>
          <p:nvPr>
            <p:ph idx="1" type="body"/>
          </p:nvPr>
        </p:nvSpPr>
        <p:spPr>
          <a:xfrm>
            <a:off x="324000" y="3792600"/>
            <a:ext cx="84960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Sharax sababta aad ugu malaynayso in Axmed iyo Isra ay sameeyeen saadaashooda, ka dibna sharax halka saadaashoodu ay ku kala duwan yihiin natiijada dhabta ah iyo waxa jawaabta saxda ah tahay.</a:t>
            </a:r>
            <a:endParaRPr sz="2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89"/>
          <p:cNvSpPr txBox="1"/>
          <p:nvPr>
            <p:ph idx="1" type="body"/>
          </p:nvPr>
        </p:nvSpPr>
        <p:spPr>
          <a:xfrm>
            <a:off x="324000" y="759300"/>
            <a:ext cx="71352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Sharax sababta aad ugu malaynayso in Axmed iyo Isra ay sameeyeen saadaashooda, ka dibna sharax halka saadaashoodu ay ku kala duwan yihiin natiijada dhabta ah iyo waxa jawaabta saxda ah tahay.</a:t>
            </a:r>
            <a:endParaRPr/>
          </a:p>
        </p:txBody>
      </p:sp>
      <p:sp>
        <p:nvSpPr>
          <p:cNvPr id="1079" name="Google Shape;1079;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Current-ka (Current) ee wareegyada (circuits) oo leh ammeter</a:t>
            </a:r>
            <a:endParaRPr/>
          </a:p>
        </p:txBody>
      </p:sp>
      <p:sp>
        <p:nvSpPr>
          <p:cNvPr id="1080" name="Google Shape;1080;p89"/>
          <p:cNvSpPr txBox="1"/>
          <p:nvPr>
            <p:ph idx="1" type="body"/>
          </p:nvPr>
        </p:nvSpPr>
        <p:spPr>
          <a:xfrm>
            <a:off x="324000" y="1897925"/>
            <a:ext cx="8496000" cy="256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Axmed wuxuu u malaynayaa in current-ku (current) uu hoos u dhigi doono marka uu dhex maro lambi kasta, sidaas darteed lambiga koowaad wuxuu helaa kan ugu badan, halka kan ugu dambeeya uu helo kan ugu yar.</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Isra waxay u malaynaysaa in lambiyada ugu dhow battery-ga ay helaan current-ka (current) ugu badan, sidaas darteed waxay noqon doonaan kuwa ka ifaya lambiga dhexda ku yaal, kaas oo ah kan ugu fog battery-ga.</a:t>
            </a:r>
            <a:endParaRPr sz="19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Labadooduba waa qalad sababtoo ah current-ku (current) waa isku mid inta uu wareegga (circuit) ku jiro, dhammaan lambiyada waxay helayaan current isku mid ah, taasoo ka dhigaysa inay si isku mid ah u ifaan.</a:t>
            </a:r>
            <a:endParaRPr sz="1900">
              <a:latin typeface="Kalam"/>
              <a:ea typeface="Kalam"/>
              <a:cs typeface="Kalam"/>
              <a:sym typeface="Kala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90"/>
          <p:cNvSpPr txBox="1"/>
          <p:nvPr>
            <p:ph idx="1" type="body"/>
          </p:nvPr>
        </p:nvSpPr>
        <p:spPr>
          <a:xfrm>
            <a:off x="324000" y="810000"/>
            <a:ext cx="5547000" cy="233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Ammeter wuxuu cabbiraa current-ka (current) ee wareegga (circuit) waxaana la dhigaa si taxane ah (series).</a:t>
            </a:r>
            <a:endParaRPr sz="2000"/>
          </a:p>
          <a:p>
            <a:pPr indent="0" lvl="0" marL="0" rtl="0" algn="l">
              <a:spcBef>
                <a:spcPts val="1000"/>
              </a:spcBef>
              <a:spcAft>
                <a:spcPts val="0"/>
              </a:spcAft>
              <a:buNone/>
            </a:pPr>
            <a:r>
              <a:rPr lang="en-GB" sz="1400">
                <a:latin typeface="Lexend"/>
              </a:rPr>
              <a:t>Current-ka (Current) waxaa lagu cabbiraa unugyo loo yaqaan amps (A), oo ah soo gaabinta amperes.</a:t>
            </a:r>
            <a:r>
              <a:rPr lang="en-GB" sz="1400">
                <a:latin typeface="Lexend"/>
              </a:rPr>
              <a:t/>
            </a:r>
            <a:r>
              <a:rPr lang="en-GB" sz="1400">
                <a:latin typeface="Lexend"/>
              </a:rPr>
              <a:t/>
            </a:r>
            <a:endParaRPr sz="2000"/>
          </a:p>
          <a:p>
            <a:pPr indent="0" lvl="0" marL="0" rtl="0" algn="l">
              <a:spcBef>
                <a:spcPts val="1000"/>
              </a:spcBef>
              <a:spcAft>
                <a:spcPts val="1000"/>
              </a:spcAft>
              <a:buNone/>
            </a:pPr>
            <a:r>
              <a:rPr lang="en-GB" sz="1400">
                <a:latin typeface="Lexend"/>
              </a:rPr>
              <a:t>Ammeters kuma saameeyaan current-ka (current) ay cabbiraan.</a:t>
            </a:r>
            <a:endParaRPr sz="2000"/>
          </a:p>
        </p:txBody>
      </p:sp>
      <p:sp>
        <p:nvSpPr>
          <p:cNvPr id="1086" name="Google Shape;1086;p90"/>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Cabbirka current-ka (electric current)</a:t>
            </a:r>
            <a:endParaRPr/>
          </a:p>
        </p:txBody>
      </p:sp>
      <p:pic>
        <p:nvPicPr>
          <p:cNvPr id="1087" name="Google Shape;1087;p90"/>
          <p:cNvPicPr preferRelativeResize="0"/>
          <p:nvPr/>
        </p:nvPicPr>
        <p:blipFill rotWithShape="1">
          <a:blip r:embed="rId3">
            <a:alphaModFix/>
          </a:blip>
          <a:srcRect b="10329" l="0" r="6820" t="0"/>
          <a:stretch/>
        </p:blipFill>
        <p:spPr>
          <a:xfrm>
            <a:off x="5871000" y="749338"/>
            <a:ext cx="1357150" cy="1741325"/>
          </a:xfrm>
          <a:prstGeom prst="rect">
            <a:avLst/>
          </a:prstGeom>
          <a:noFill/>
          <a:ln>
            <a:noFill/>
          </a:ln>
        </p:spPr>
      </p:pic>
      <p:pic>
        <p:nvPicPr>
          <p:cNvPr id="1088" name="Google Shape;1088;p90"/>
          <p:cNvPicPr preferRelativeResize="0"/>
          <p:nvPr/>
        </p:nvPicPr>
        <p:blipFill>
          <a:blip r:embed="rId4">
            <a:alphaModFix/>
          </a:blip>
          <a:stretch>
            <a:fillRect/>
          </a:stretch>
        </p:blipFill>
        <p:spPr>
          <a:xfrm>
            <a:off x="7372813" y="1428613"/>
            <a:ext cx="1023571" cy="382800"/>
          </a:xfrm>
          <a:prstGeom prst="rect">
            <a:avLst/>
          </a:prstGeom>
          <a:noFill/>
          <a:ln>
            <a:noFill/>
          </a:ln>
        </p:spPr>
      </p:pic>
      <p:sp>
        <p:nvSpPr>
          <p:cNvPr id="1089" name="Google Shape;1089;p90"/>
          <p:cNvSpPr txBox="1"/>
          <p:nvPr>
            <p:ph idx="1" type="body"/>
          </p:nvPr>
        </p:nvSpPr>
        <p:spPr>
          <a:xfrm>
            <a:off x="324000" y="3283975"/>
            <a:ext cx="8072400" cy="149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Wareegga taxanaha ah (series circuit), current-ku (current) waa isku mid inta oo dhan, iyo ku darista qayb meel kasta oo wareegga (circuit) ah waxay saameyn doontaa current-ka (current) meel kasta oo wareegga (circuit) ah.</a:t>
            </a:r>
            <a:endParaRPr sz="2000"/>
          </a:p>
          <a:p>
            <a:pPr indent="0" lvl="0" marL="0" rtl="0" algn="l">
              <a:spcBef>
                <a:spcPts val="1000"/>
              </a:spcBef>
              <a:spcAft>
                <a:spcPts val="1000"/>
              </a:spcAft>
              <a:buNone/>
            </a:pPr>
            <a:r>
              <a:rPr lang="en-GB" sz="1400">
                <a:latin typeface="Lexend"/>
              </a:rPr>
              <a:t>Waxaan u isticmaali karnaa moodello si ay noo caawiyaan sharaxaadda sida wareegyada (circuits) u shaqeeyaan.</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