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b84141bb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b84141bb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b849105b41_0_8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b849105b41_0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b849105b41_0_8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b849105b41_0_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b849105b4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2b849105b4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b849105b4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b849105b4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2b849105b41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2b849105b41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b849105b41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2b849105b41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2b849105b41_0_8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2b849105b41_0_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2b849105b41_0_8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2b849105b41_0_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2b849105b41_0_8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2b849105b41_0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1f1c0b33a7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1f1c0b33a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2b849105b41_0_8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2b849105b41_0_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1f1cd1d03cb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1f1cd1d03cb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1f1cd1d03cb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1f1cd1d03cb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b96407cf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2b96407cf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1f1cd1d03cb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1f1cd1d03cb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1f1cd1d03cb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1f1cd1d03cb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2b849105b4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2b849105b4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1f1cd1d03cb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" name="Google Shape;952;g1f1cd1d03cb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1f1d9c088a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1f1d9c088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b8b41e82a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2b8b41e82a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1f1cd1d03cb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1f1cd1d03cb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2b8b41e82a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2b8b41e82a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1f1cd1d03cb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1f1cd1d03cb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1f1cd1d03c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1f1cd1d03c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1f1cd1d03cb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1f1cd1d03cb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1f1cd1d03cb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1f1cd1d03cb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g2b91ec7b16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" name="Google Shape;1076;g2b91ec7b16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2b96407cf08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2b96407cf08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2b96407cf08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2b96407cf08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1f1cd1d03cb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1f1cd1d03cb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1f1cd1d03cb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1f1cd1d03cb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26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5" Type="http://schemas.openxmlformats.org/officeDocument/2006/relationships/image" Target="../media/image17.png"/><Relationship Id="rId6" Type="http://schemas.openxmlformats.org/officeDocument/2006/relationships/image" Target="../media/image20.png"/><Relationship Id="rId7" Type="http://schemas.openxmlformats.org/officeDocument/2006/relationships/image" Target="../media/image19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3.png"/><Relationship Id="rId4" Type="http://schemas.openxmlformats.org/officeDocument/2006/relationships/image" Target="../media/image96.png"/><Relationship Id="rId5" Type="http://schemas.openxmlformats.org/officeDocument/2006/relationships/image" Target="../media/image25.png"/><Relationship Id="rId6" Type="http://schemas.openxmlformats.org/officeDocument/2006/relationships/image" Target="../media/image33.png"/><Relationship Id="rId7" Type="http://schemas.openxmlformats.org/officeDocument/2006/relationships/image" Target="../media/image15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96.png"/><Relationship Id="rId4" Type="http://schemas.openxmlformats.org/officeDocument/2006/relationships/image" Target="../media/image24.png"/><Relationship Id="rId5" Type="http://schemas.openxmlformats.org/officeDocument/2006/relationships/image" Target="../media/image23.png"/><Relationship Id="rId6" Type="http://schemas.openxmlformats.org/officeDocument/2006/relationships/image" Target="../media/image30.png"/><Relationship Id="rId7" Type="http://schemas.openxmlformats.org/officeDocument/2006/relationships/image" Target="../media/image25.png"/><Relationship Id="rId8" Type="http://schemas.openxmlformats.org/officeDocument/2006/relationships/image" Target="../media/image33.png"/><Relationship Id="rId9" Type="http://schemas.openxmlformats.org/officeDocument/2006/relationships/image" Target="../media/image15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96.png"/><Relationship Id="rId4" Type="http://schemas.openxmlformats.org/officeDocument/2006/relationships/image" Target="../media/image34.png"/><Relationship Id="rId5" Type="http://schemas.openxmlformats.org/officeDocument/2006/relationships/image" Target="../media/image24.png"/><Relationship Id="rId6" Type="http://schemas.openxmlformats.org/officeDocument/2006/relationships/image" Target="../media/image23.png"/><Relationship Id="rId7" Type="http://schemas.openxmlformats.org/officeDocument/2006/relationships/image" Target="../media/image30.png"/><Relationship Id="rId8" Type="http://schemas.openxmlformats.org/officeDocument/2006/relationships/image" Target="../media/image25.png"/><Relationship Id="rId9" Type="http://schemas.openxmlformats.org/officeDocument/2006/relationships/image" Target="../media/image33.png"/><Relationship Id="rId10" Type="http://schemas.openxmlformats.org/officeDocument/2006/relationships/image" Target="../media/image37.png"/><Relationship Id="rId11" Type="http://schemas.openxmlformats.org/officeDocument/2006/relationships/image" Target="../media/image15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7.png"/><Relationship Id="rId4" Type="http://schemas.openxmlformats.org/officeDocument/2006/relationships/image" Target="../media/image5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1.png"/><Relationship Id="rId4" Type="http://schemas.openxmlformats.org/officeDocument/2006/relationships/image" Target="../media/image54.png"/><Relationship Id="rId5" Type="http://schemas.openxmlformats.org/officeDocument/2006/relationships/image" Target="../media/image53.png"/><Relationship Id="rId6" Type="http://schemas.openxmlformats.org/officeDocument/2006/relationships/image" Target="../media/image5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2.png"/><Relationship Id="rId4" Type="http://schemas.openxmlformats.org/officeDocument/2006/relationships/image" Target="../media/image59.png"/><Relationship Id="rId5" Type="http://schemas.openxmlformats.org/officeDocument/2006/relationships/image" Target="../media/image63.png"/><Relationship Id="rId6" Type="http://schemas.openxmlformats.org/officeDocument/2006/relationships/image" Target="../media/image5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1.gi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7.png"/><Relationship Id="rId4" Type="http://schemas.openxmlformats.org/officeDocument/2006/relationships/image" Target="../media/image71.png"/><Relationship Id="rId5" Type="http://schemas.openxmlformats.org/officeDocument/2006/relationships/image" Target="../media/image68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9.png"/><Relationship Id="rId4" Type="http://schemas.openxmlformats.org/officeDocument/2006/relationships/image" Target="../media/image5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4.png"/><Relationship Id="rId4" Type="http://schemas.openxmlformats.org/officeDocument/2006/relationships/image" Target="../media/image66.png"/><Relationship Id="rId5" Type="http://schemas.openxmlformats.org/officeDocument/2006/relationships/image" Target="../media/image53.png"/><Relationship Id="rId6" Type="http://schemas.openxmlformats.org/officeDocument/2006/relationships/image" Target="../media/image6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2.png"/><Relationship Id="rId4" Type="http://schemas.openxmlformats.org/officeDocument/2006/relationships/image" Target="../media/image74.png"/><Relationship Id="rId5" Type="http://schemas.openxmlformats.org/officeDocument/2006/relationships/image" Target="../media/image76.png"/><Relationship Id="rId6" Type="http://schemas.openxmlformats.org/officeDocument/2006/relationships/image" Target="../media/image73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1.png"/><Relationship Id="rId11" Type="http://schemas.openxmlformats.org/officeDocument/2006/relationships/image" Target="../media/image40.png"/><Relationship Id="rId12" Type="http://schemas.openxmlformats.org/officeDocument/2006/relationships/image" Target="../media/image4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1.gif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5.png"/><Relationship Id="rId4" Type="http://schemas.openxmlformats.org/officeDocument/2006/relationships/image" Target="../media/image5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9.jpg"/><Relationship Id="rId4" Type="http://schemas.openxmlformats.org/officeDocument/2006/relationships/image" Target="../media/image77.jpg"/><Relationship Id="rId5" Type="http://schemas.openxmlformats.org/officeDocument/2006/relationships/image" Target="../media/image78.png"/><Relationship Id="rId6" Type="http://schemas.openxmlformats.org/officeDocument/2006/relationships/image" Target="../media/image80.png"/><Relationship Id="rId7" Type="http://schemas.openxmlformats.org/officeDocument/2006/relationships/image" Target="../media/image84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5.png"/><Relationship Id="rId4" Type="http://schemas.openxmlformats.org/officeDocument/2006/relationships/image" Target="../media/image83.png"/><Relationship Id="rId5" Type="http://schemas.openxmlformats.org/officeDocument/2006/relationships/image" Target="../media/image88.png"/><Relationship Id="rId6" Type="http://schemas.openxmlformats.org/officeDocument/2006/relationships/image" Target="../media/image5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0.png"/><Relationship Id="rId4" Type="http://schemas.openxmlformats.org/officeDocument/2006/relationships/image" Target="../media/image5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9.png"/><Relationship Id="rId4" Type="http://schemas.openxmlformats.org/officeDocument/2006/relationships/image" Target="../media/image9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9.png"/><Relationship Id="rId4" Type="http://schemas.openxmlformats.org/officeDocument/2006/relationships/image" Target="../media/image94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5.png"/><Relationship Id="rId4" Type="http://schemas.openxmlformats.org/officeDocument/2006/relationships/image" Target="../media/image53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95.png"/><Relationship Id="rId4" Type="http://schemas.openxmlformats.org/officeDocument/2006/relationships/image" Target="../media/image5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7.png"/><Relationship Id="rId4" Type="http://schemas.openxmlformats.org/officeDocument/2006/relationships/image" Target="../media/image5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Qiyaasida korantada (voltage)</a:t>
            </a:r>
            <a:endParaRPr/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Wareegyo taxane ah (series circuits)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qiyaasi karaa sida loo qiyaaso korantada (voltage) iyo saamaynta korantada unugyada ama baytariyada kala duwan ee wareegga korantada.</a:t>
            </a:r>
            <a:endParaRPr/>
          </a:p>
        </p:txBody>
      </p:sp>
      <p:pic>
        <p:nvPicPr>
          <p:cNvPr id="758" name="Google Shape;75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4150" y="3418050"/>
            <a:ext cx="723900" cy="72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voltmitir (voltmeter)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4" name="Google Shape;764;p65"/>
          <p:cNvSpPr txBox="1"/>
          <p:nvPr>
            <p:ph idx="3" type="subTitle"/>
          </p:nvPr>
        </p:nvSpPr>
        <p:spPr>
          <a:xfrm>
            <a:off x="324000" y="3087225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volts (V)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5" name="Google Shape;765;p65"/>
          <p:cNvSpPr txBox="1"/>
          <p:nvPr>
            <p:ph idx="7" type="subTitle"/>
          </p:nvPr>
        </p:nvSpPr>
        <p:spPr>
          <a:xfrm>
            <a:off x="324000" y="2328150"/>
            <a:ext cx="3327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farqiga awoodda (potential difference, p.d.)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6" name="Google Shape;766;p65"/>
          <p:cNvSpPr txBox="1"/>
          <p:nvPr>
            <p:ph idx="9" type="subTitle"/>
          </p:nvPr>
        </p:nvSpPr>
        <p:spPr>
          <a:xfrm>
            <a:off x="324000" y="38463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baytari (battery)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7" name="Google Shape;767;p65"/>
          <p:cNvSpPr txBox="1"/>
          <p:nvPr>
            <p:ph idx="1" type="subTitle"/>
          </p:nvPr>
        </p:nvSpPr>
        <p:spPr>
          <a:xfrm>
            <a:off x="324000" y="1569075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koronto (voltage)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66"/>
          <p:cNvSpPr txBox="1"/>
          <p:nvPr>
            <p:ph idx="2" type="subTitle"/>
          </p:nvPr>
        </p:nvSpPr>
        <p:spPr>
          <a:xfrm>
            <a:off x="324000" y="979525"/>
            <a:ext cx="68073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Voltmitirku (voltmeter) waa aalad qiyaasa korontada (voltage) ay siiso unug ama baytari ama qayb ka mid ah wareegga.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3" name="Google Shape;773;p66"/>
          <p:cNvSpPr txBox="1"/>
          <p:nvPr>
            <p:ph idx="13" type="subTitle"/>
          </p:nvPr>
        </p:nvSpPr>
        <p:spPr>
          <a:xfrm>
            <a:off x="324000" y="3446481"/>
            <a:ext cx="84960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Voltmitirku (voltmeter) wuxuu qiyaasaa korontada (voltage) ama farqiga awoodda (potential difference) oo lagu qiyaaso cutubyo la yiraahdo volts (V).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4" name="Google Shape;774;p66"/>
          <p:cNvSpPr txBox="1"/>
          <p:nvPr>
            <p:ph idx="13" type="subTitle"/>
          </p:nvPr>
        </p:nvSpPr>
        <p:spPr>
          <a:xfrm>
            <a:off x="324000" y="4268800"/>
            <a:ext cx="8496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Labo unug ama in ka badan oo isku xiran taxane ayaa sameeya baytari (battery).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775" name="Google Shape;775;p66"/>
          <p:cNvSpPr txBox="1"/>
          <p:nvPr>
            <p:ph idx="8" type="subTitle"/>
          </p:nvPr>
        </p:nvSpPr>
        <p:spPr>
          <a:xfrm>
            <a:off x="324000" y="1801844"/>
            <a:ext cx="71352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solidFill>
                  <a:schemeClr val="dk1"/>
                </a:solidFill>
                <a:latin typeface="Lexend"/>
              </a:rPr>
              <a:t>Korontadu (voltage) waa cabbirka 'riixista' unugga ama baytariga ee dhaqaajisa danabka (charge) wareegga.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6" name="Google Shape;776;p66"/>
          <p:cNvSpPr txBox="1"/>
          <p:nvPr>
            <p:ph idx="4" type="subTitle"/>
          </p:nvPr>
        </p:nvSpPr>
        <p:spPr>
          <a:xfrm>
            <a:off x="324000" y="2624163"/>
            <a:ext cx="84960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solidFill>
                  <a:schemeClr val="dk1"/>
                </a:solidFill>
                <a:latin typeface="Lexend"/>
              </a:rPr>
              <a:t>Farqiga awoodda (potential difference, p.d.) waa erey rasmi ah oo loo isticmaalo korontada (voltage); waxaa la isku beddeli karaa.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voltmitirka (voltmeter)</a:t>
            </a:r>
            <a:endParaRPr/>
          </a:p>
        </p:txBody>
      </p:sp>
      <p:sp>
        <p:nvSpPr>
          <p:cNvPr id="782" name="Google Shape;782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koronto (voltage)?</a:t>
            </a:r>
            <a:endParaRPr/>
          </a:p>
        </p:txBody>
      </p:sp>
      <p:sp>
        <p:nvSpPr>
          <p:cNvPr id="783" name="Google Shape;783;p67"/>
          <p:cNvSpPr txBox="1"/>
          <p:nvPr>
            <p:ph idx="3" type="title"/>
          </p:nvPr>
        </p:nvSpPr>
        <p:spPr>
          <a:xfrm>
            <a:off x="324000" y="6674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Qiyaasida korontada (voltage)</a:t>
            </a:r>
            <a:endParaRPr/>
          </a:p>
        </p:txBody>
      </p:sp>
      <p:pic>
        <p:nvPicPr>
          <p:cNvPr id="784" name="Google Shape;78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550" y="204925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68"/>
          <p:cNvSpPr txBox="1"/>
          <p:nvPr/>
        </p:nvSpPr>
        <p:spPr>
          <a:xfrm>
            <a:off x="324000" y="2609841"/>
            <a:ext cx="48303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Farqiga awoodda (potential difference, p.d.) waa erey rasmi ah oo loo isticmaalo korontada (voltage).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0" name="Google Shape;790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voltmitirka (voltmeter)</a:t>
            </a:r>
            <a:endParaRPr/>
          </a:p>
        </p:txBody>
      </p:sp>
      <p:sp>
        <p:nvSpPr>
          <p:cNvPr id="791" name="Google Shape;791;p68"/>
          <p:cNvSpPr txBox="1"/>
          <p:nvPr/>
        </p:nvSpPr>
        <p:spPr>
          <a:xfrm>
            <a:off x="324000" y="759300"/>
            <a:ext cx="69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Qaybta la muujiyay waa voltmitir (voltmeter).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2" name="Google Shape;792;p68"/>
          <p:cNvSpPr txBox="1"/>
          <p:nvPr/>
        </p:nvSpPr>
        <p:spPr>
          <a:xfrm>
            <a:off x="324000" y="2122794"/>
            <a:ext cx="4830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Wuxuu muujiyaa korontada (voltage) oo ku qoran volts (V).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68"/>
          <p:cNvSpPr txBox="1"/>
          <p:nvPr/>
        </p:nvSpPr>
        <p:spPr>
          <a:xfrm>
            <a:off x="324000" y="3486288"/>
            <a:ext cx="4830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Astaanta voltmitirka (voltmeter) waa: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4" name="Google Shape;79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9000" y="3908400"/>
            <a:ext cx="2305050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68"/>
          <p:cNvPicPr preferRelativeResize="0"/>
          <p:nvPr/>
        </p:nvPicPr>
        <p:blipFill rotWithShape="1">
          <a:blip r:embed="rId4">
            <a:alphaModFix/>
          </a:blip>
          <a:srcRect b="0" l="0" r="0" t="7270"/>
          <a:stretch/>
        </p:blipFill>
        <p:spPr>
          <a:xfrm>
            <a:off x="5408850" y="1174188"/>
            <a:ext cx="2800350" cy="3338725"/>
          </a:xfrm>
          <a:prstGeom prst="rect">
            <a:avLst/>
          </a:prstGeom>
          <a:noFill/>
          <a:ln>
            <a:noFill/>
          </a:ln>
        </p:spPr>
      </p:pic>
      <p:sp>
        <p:nvSpPr>
          <p:cNvPr id="796" name="Google Shape;796;p68"/>
          <p:cNvSpPr txBox="1"/>
          <p:nvPr/>
        </p:nvSpPr>
        <p:spPr>
          <a:xfrm>
            <a:off x="324000" y="1246347"/>
            <a:ext cx="48303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Waxaa loo isticmaalaa in lagu qiyaaso danab (voltage) ee qaybaha (components).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6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Isticmaalka voltmeter (voltmeter)</a:t>
            </a:r>
            <a:endParaRPr/>
          </a:p>
        </p:txBody>
      </p:sp>
      <p:sp>
        <p:nvSpPr>
          <p:cNvPr id="802" name="Google Shape;802;p69"/>
          <p:cNvSpPr txBox="1"/>
          <p:nvPr>
            <p:ph type="title"/>
          </p:nvPr>
        </p:nvSpPr>
        <p:spPr>
          <a:xfrm>
            <a:off x="324000" y="748763"/>
            <a:ext cx="8179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Mid ka mid ah sawirradee waa voltmeter (voltmeter)?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803" name="Google Shape;803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825" y="1875763"/>
            <a:ext cx="1685925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4" name="Google Shape;804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9038" y="1875763"/>
            <a:ext cx="1685925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20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69"/>
          <p:cNvPicPr preferRelativeResize="0"/>
          <p:nvPr/>
        </p:nvPicPr>
        <p:blipFill rotWithShape="1">
          <a:blip r:embed="rId6">
            <a:alphaModFix/>
          </a:blip>
          <a:srcRect b="0" l="5971" r="5305" t="0"/>
          <a:stretch/>
        </p:blipFill>
        <p:spPr>
          <a:xfrm>
            <a:off x="6401829" y="1875775"/>
            <a:ext cx="2011421" cy="18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70"/>
          <p:cNvSpPr txBox="1"/>
          <p:nvPr>
            <p:ph idx="1" type="body"/>
          </p:nvPr>
        </p:nvSpPr>
        <p:spPr>
          <a:xfrm>
            <a:off x="324000" y="759300"/>
            <a:ext cx="7029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latin typeface="Lexend"/>
              </a:rPr>
              <a:t>Voltmeter (voltmeter) waxaa la dhigi karaa qayb (component) dhinaceeda: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12" name="Google Shape;812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voltmeter (voltmeter)</a:t>
            </a:r>
            <a:endParaRPr/>
          </a:p>
        </p:txBody>
      </p:sp>
      <p:pic>
        <p:nvPicPr>
          <p:cNvPr id="813" name="Google Shape;81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6250" y="1463400"/>
            <a:ext cx="3217199" cy="2614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14" name="Google Shape;814;p70"/>
          <p:cNvGrpSpPr/>
          <p:nvPr/>
        </p:nvGrpSpPr>
        <p:grpSpPr>
          <a:xfrm>
            <a:off x="4320040" y="2700004"/>
            <a:ext cx="677438" cy="806402"/>
            <a:chOff x="2824625" y="2963200"/>
            <a:chExt cx="907850" cy="1019600"/>
          </a:xfrm>
        </p:grpSpPr>
        <p:cxnSp>
          <p:nvCxnSpPr>
            <p:cNvPr id="815" name="Google Shape;815;p70"/>
            <p:cNvCxnSpPr/>
            <p:nvPr/>
          </p:nvCxnSpPr>
          <p:spPr>
            <a:xfrm rot="10800000">
              <a:off x="3278550" y="2963200"/>
              <a:ext cx="0" cy="235800"/>
            </a:xfrm>
            <a:prstGeom prst="straightConnector1">
              <a:avLst/>
            </a:prstGeom>
            <a:noFill/>
            <a:ln cap="flat" cmpd="sng" w="762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6" name="Google Shape;816;p70"/>
            <p:cNvCxnSpPr/>
            <p:nvPr/>
          </p:nvCxnSpPr>
          <p:spPr>
            <a:xfrm flipH="1" rot="10800000">
              <a:off x="3533875" y="3110750"/>
              <a:ext cx="198600" cy="202800"/>
            </a:xfrm>
            <a:prstGeom prst="straightConnector1">
              <a:avLst/>
            </a:prstGeom>
            <a:noFill/>
            <a:ln cap="flat" cmpd="sng" w="762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7" name="Google Shape;817;p70"/>
            <p:cNvCxnSpPr/>
            <p:nvPr/>
          </p:nvCxnSpPr>
          <p:spPr>
            <a:xfrm>
              <a:off x="3533875" y="3780000"/>
              <a:ext cx="198600" cy="165300"/>
            </a:xfrm>
            <a:prstGeom prst="straightConnector1">
              <a:avLst/>
            </a:prstGeom>
            <a:noFill/>
            <a:ln cap="flat" cmpd="sng" w="762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8" name="Google Shape;818;p70"/>
            <p:cNvCxnSpPr/>
            <p:nvPr/>
          </p:nvCxnSpPr>
          <p:spPr>
            <a:xfrm>
              <a:off x="2824625" y="3157350"/>
              <a:ext cx="198600" cy="165300"/>
            </a:xfrm>
            <a:prstGeom prst="straightConnector1">
              <a:avLst/>
            </a:prstGeom>
            <a:noFill/>
            <a:ln cap="flat" cmpd="sng" w="762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9" name="Google Shape;819;p70"/>
            <p:cNvCxnSpPr/>
            <p:nvPr/>
          </p:nvCxnSpPr>
          <p:spPr>
            <a:xfrm flipH="1" rot="10800000">
              <a:off x="2824625" y="3780000"/>
              <a:ext cx="198600" cy="202800"/>
            </a:xfrm>
            <a:prstGeom prst="straightConnector1">
              <a:avLst/>
            </a:prstGeom>
            <a:noFill/>
            <a:ln cap="flat" cmpd="sng" w="762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820" name="Google Shape;820;p70"/>
          <p:cNvCxnSpPr/>
          <p:nvPr/>
        </p:nvCxnSpPr>
        <p:spPr>
          <a:xfrm flipH="1" rot="10800000">
            <a:off x="4667250" y="3437375"/>
            <a:ext cx="1500" cy="1059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Google Shape;82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0725" y="1620000"/>
            <a:ext cx="3651875" cy="2355186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voltmeter (voltmeter)</a:t>
            </a:r>
            <a:endParaRPr/>
          </a:p>
        </p:txBody>
      </p:sp>
      <p:grpSp>
        <p:nvGrpSpPr>
          <p:cNvPr id="827" name="Google Shape;827;p71"/>
          <p:cNvGrpSpPr/>
          <p:nvPr/>
        </p:nvGrpSpPr>
        <p:grpSpPr>
          <a:xfrm>
            <a:off x="4304899" y="3063722"/>
            <a:ext cx="795922" cy="1001529"/>
            <a:chOff x="3576653" y="3240004"/>
            <a:chExt cx="677438" cy="857621"/>
          </a:xfrm>
        </p:grpSpPr>
        <p:grpSp>
          <p:nvGrpSpPr>
            <p:cNvPr id="828" name="Google Shape;828;p71"/>
            <p:cNvGrpSpPr/>
            <p:nvPr/>
          </p:nvGrpSpPr>
          <p:grpSpPr>
            <a:xfrm>
              <a:off x="3576653" y="3240004"/>
              <a:ext cx="677438" cy="806402"/>
              <a:chOff x="2824625" y="2963200"/>
              <a:chExt cx="907850" cy="1019600"/>
            </a:xfrm>
          </p:grpSpPr>
          <p:cxnSp>
            <p:nvCxnSpPr>
              <p:cNvPr id="829" name="Google Shape;829;p71"/>
              <p:cNvCxnSpPr/>
              <p:nvPr/>
            </p:nvCxnSpPr>
            <p:spPr>
              <a:xfrm rot="10800000">
                <a:off x="3278550" y="2963200"/>
                <a:ext cx="0" cy="23580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FFFF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0" name="Google Shape;830;p71"/>
              <p:cNvCxnSpPr/>
              <p:nvPr/>
            </p:nvCxnSpPr>
            <p:spPr>
              <a:xfrm flipH="1" rot="10800000">
                <a:off x="3533875" y="3110750"/>
                <a:ext cx="198600" cy="20280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FFFF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1" name="Google Shape;831;p71"/>
              <p:cNvCxnSpPr/>
              <p:nvPr/>
            </p:nvCxnSpPr>
            <p:spPr>
              <a:xfrm>
                <a:off x="3533875" y="3780000"/>
                <a:ext cx="198600" cy="16530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FFFF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2" name="Google Shape;832;p71"/>
              <p:cNvCxnSpPr/>
              <p:nvPr/>
            </p:nvCxnSpPr>
            <p:spPr>
              <a:xfrm>
                <a:off x="2824625" y="3157350"/>
                <a:ext cx="198600" cy="16530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FFFF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33" name="Google Shape;833;p71"/>
              <p:cNvCxnSpPr/>
              <p:nvPr/>
            </p:nvCxnSpPr>
            <p:spPr>
              <a:xfrm flipH="1" rot="10800000">
                <a:off x="2824625" y="3780000"/>
                <a:ext cx="198600" cy="20280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FFFF00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34" name="Google Shape;834;p71"/>
            <p:cNvCxnSpPr/>
            <p:nvPr/>
          </p:nvCxnSpPr>
          <p:spPr>
            <a:xfrm rot="10800000">
              <a:off x="3912525" y="3913125"/>
              <a:ext cx="5700" cy="184500"/>
            </a:xfrm>
            <a:prstGeom prst="straightConnector1">
              <a:avLst/>
            </a:prstGeom>
            <a:noFill/>
            <a:ln cap="flat" cmpd="sng" w="76200">
              <a:solidFill>
                <a:srgbClr val="FFFF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35" name="Google Shape;835;p71"/>
          <p:cNvSpPr txBox="1"/>
          <p:nvPr>
            <p:ph idx="1" type="body"/>
          </p:nvPr>
        </p:nvSpPr>
        <p:spPr>
          <a:xfrm>
            <a:off x="324000" y="759300"/>
            <a:ext cx="7029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latin typeface="Lexend"/>
              </a:rPr>
              <a:t>Voltmeter (voltmeter) sidoo kale waxaa la dhigi karaa unug (cell) dhinaceeda: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72"/>
          <p:cNvSpPr txBox="1"/>
          <p:nvPr>
            <p:ph idx="1" type="body"/>
          </p:nvPr>
        </p:nvSpPr>
        <p:spPr>
          <a:xfrm>
            <a:off x="324000" y="39721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Voltmeter (voltmeter) wuxuu xannibaa socodka (current) oo wuxuu ka hortagaa shidda laambadda (lamp).</a:t>
            </a:r>
            <a:endParaRPr/>
          </a:p>
        </p:txBody>
      </p:sp>
      <p:sp>
        <p:nvSpPr>
          <p:cNvPr id="841" name="Google Shape;841;p72"/>
          <p:cNvSpPr txBox="1"/>
          <p:nvPr>
            <p:ph idx="1" type="body"/>
          </p:nvPr>
        </p:nvSpPr>
        <p:spPr>
          <a:xfrm>
            <a:off x="324000" y="759300"/>
            <a:ext cx="7029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Voltmeter (voltmeter) waa in aan la dhigin isku xig (series):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42" name="Google Shape;842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voltmeter (voltmeter)</a:t>
            </a:r>
            <a:endParaRPr/>
          </a:p>
        </p:txBody>
      </p:sp>
      <p:pic>
        <p:nvPicPr>
          <p:cNvPr id="843" name="Google Shape;843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5325" y="1413450"/>
            <a:ext cx="3647974" cy="231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73"/>
          <p:cNvSpPr txBox="1"/>
          <p:nvPr>
            <p:ph type="title"/>
          </p:nvPr>
        </p:nvSpPr>
        <p:spPr>
          <a:xfrm>
            <a:off x="324000" y="748763"/>
            <a:ext cx="81792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Jajabka (circuit diagram) midkee wuxuu muujinayaa voltmeter (voltmeter) oo si sax ah u qiyaasaya danabka (voltage) laambadda (lamp) dhinaceeda?</a:t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849" name="Google Shape;849;p7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voltmeter (voltmeter)</a:t>
            </a:r>
            <a:endParaRPr/>
          </a:p>
        </p:txBody>
      </p:sp>
      <p:pic>
        <p:nvPicPr>
          <p:cNvPr id="850" name="Google Shape;85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1975" y="1607332"/>
            <a:ext cx="2555400" cy="218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3638" y="1674675"/>
            <a:ext cx="2601724" cy="213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000" y="1663984"/>
            <a:ext cx="2601699" cy="1656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94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74"/>
          <p:cNvSpPr txBox="1"/>
          <p:nvPr>
            <p:ph idx="1" type="body"/>
          </p:nvPr>
        </p:nvSpPr>
        <p:spPr>
          <a:xfrm>
            <a:off x="324000" y="7593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Qiyaasta danabka (voltage) siligga (wires) oo aan qaybo (components) lahayn kama beddelo akhrinta voltmeter (voltmeter).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59" name="Google Shape;859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voltmeter (voltmeter)</a:t>
            </a:r>
            <a:endParaRPr/>
          </a:p>
        </p:txBody>
      </p:sp>
      <p:sp>
        <p:nvSpPr>
          <p:cNvPr id="860" name="Google Shape;860;p74"/>
          <p:cNvSpPr txBox="1"/>
          <p:nvPr/>
        </p:nvSpPr>
        <p:spPr>
          <a:xfrm>
            <a:off x="324000" y="4820400"/>
            <a:ext cx="80607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878787"/>
                </a:solidFill>
                <a:highlight>
                  <a:schemeClr val="lt1"/>
                </a:highlight>
                <a:latin typeface="Lexend"/>
                <a:ea typeface="Lexend"/>
                <a:cs typeface="Lexend"/>
                <a:sym typeface="Lexend"/>
              </a:rPr>
              <a:t>Jilista (Simulation) Gif ee PhET Interactive Simulations, Jaamacadda Colorado Boulder, oo ansaxiyay CC-BY-4.0 (https://phet.colorado.edu)</a:t>
            </a:r>
            <a:endParaRPr sz="1100"/>
          </a:p>
        </p:txBody>
      </p:sp>
      <p:pic>
        <p:nvPicPr>
          <p:cNvPr id="861" name="Google Shape;86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7788" y="1842525"/>
            <a:ext cx="2478024" cy="2622750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74"/>
          <p:cNvSpPr/>
          <p:nvPr/>
        </p:nvSpPr>
        <p:spPr>
          <a:xfrm>
            <a:off x="5910600" y="3671850"/>
            <a:ext cx="692400" cy="3957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74"/>
          <p:cNvSpPr txBox="1"/>
          <p:nvPr>
            <p:ph idx="1" type="body"/>
          </p:nvPr>
        </p:nvSpPr>
        <p:spPr>
          <a:xfrm>
            <a:off x="324000" y="1842525"/>
            <a:ext cx="4248000" cy="189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Jilista (simulation) dhexdeeda, akhrintu waxay ku sii haddaa 1.50 V xitaa marka suullada (probes) voltmeter (voltmeter) loo raro boosas kala duwan oo siligga (wires) ah.</a:t>
            </a:r>
            <a:endParaRPr/>
          </a:p>
        </p:txBody>
      </p:sp>
      <p:sp>
        <p:nvSpPr>
          <p:cNvPr id="864" name="Google Shape;864;p74"/>
          <p:cNvSpPr txBox="1"/>
          <p:nvPr/>
        </p:nvSpPr>
        <p:spPr>
          <a:xfrm>
            <a:off x="7738800" y="2425650"/>
            <a:ext cx="837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siligga (bare wire)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65" name="Google Shape;865;p74"/>
          <p:cNvCxnSpPr>
            <a:stCxn id="864" idx="1"/>
          </p:cNvCxnSpPr>
          <p:nvPr/>
        </p:nvCxnSpPr>
        <p:spPr>
          <a:xfrm rot="10800000">
            <a:off x="6901500" y="2795100"/>
            <a:ext cx="8373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voltmeter (voltmeter)</a:t>
            </a:r>
            <a:endParaRPr/>
          </a:p>
        </p:txBody>
      </p:sp>
      <p:sp>
        <p:nvSpPr>
          <p:cNvPr id="871" name="Google Shape;871;p75"/>
          <p:cNvSpPr/>
          <p:nvPr/>
        </p:nvSpPr>
        <p:spPr>
          <a:xfrm>
            <a:off x="879538" y="3171725"/>
            <a:ext cx="2400300" cy="1643700"/>
          </a:xfrm>
          <a:prstGeom prst="rect">
            <a:avLst/>
          </a:prstGeom>
          <a:noFill/>
          <a:ln cap="flat" cmpd="sng" w="1905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2" name="Google Shape;872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0113" y="3367825"/>
            <a:ext cx="2019150" cy="12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75"/>
          <p:cNvSpPr/>
          <p:nvPr/>
        </p:nvSpPr>
        <p:spPr>
          <a:xfrm>
            <a:off x="5950788" y="1440525"/>
            <a:ext cx="2400300" cy="1643700"/>
          </a:xfrm>
          <a:prstGeom prst="rect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4" name="Google Shape;874;p75"/>
          <p:cNvPicPr preferRelativeResize="0"/>
          <p:nvPr/>
        </p:nvPicPr>
        <p:blipFill rotWithShape="1">
          <a:blip r:embed="rId4">
            <a:alphaModFix/>
          </a:blip>
          <a:srcRect b="2355" l="3924" r="3517" t="4534"/>
          <a:stretch/>
        </p:blipFill>
        <p:spPr>
          <a:xfrm>
            <a:off x="6194700" y="1460837"/>
            <a:ext cx="1912475" cy="1603075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75"/>
          <p:cNvSpPr/>
          <p:nvPr/>
        </p:nvSpPr>
        <p:spPr>
          <a:xfrm>
            <a:off x="3415163" y="3171725"/>
            <a:ext cx="2400300" cy="1643700"/>
          </a:xfrm>
          <a:prstGeom prst="rect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6" name="Google Shape;876;p75"/>
          <p:cNvPicPr preferRelativeResize="0"/>
          <p:nvPr/>
        </p:nvPicPr>
        <p:blipFill rotWithShape="1">
          <a:blip r:embed="rId5">
            <a:alphaModFix/>
          </a:blip>
          <a:srcRect b="3780" l="0" r="0" t="5779"/>
          <a:stretch/>
        </p:blipFill>
        <p:spPr>
          <a:xfrm>
            <a:off x="3540338" y="3192038"/>
            <a:ext cx="2149950" cy="1603074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75"/>
          <p:cNvSpPr/>
          <p:nvPr/>
        </p:nvSpPr>
        <p:spPr>
          <a:xfrm>
            <a:off x="879538" y="1440525"/>
            <a:ext cx="2400300" cy="1643700"/>
          </a:xfrm>
          <a:prstGeom prst="rect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78" name="Google Shape;878;p75"/>
          <p:cNvPicPr preferRelativeResize="0"/>
          <p:nvPr/>
        </p:nvPicPr>
        <p:blipFill rotWithShape="1">
          <a:blip r:embed="rId6">
            <a:alphaModFix/>
          </a:blip>
          <a:srcRect b="0" l="2780" r="0" t="0"/>
          <a:stretch/>
        </p:blipFill>
        <p:spPr>
          <a:xfrm>
            <a:off x="1004712" y="1460838"/>
            <a:ext cx="2149951" cy="1603075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75"/>
          <p:cNvSpPr/>
          <p:nvPr/>
        </p:nvSpPr>
        <p:spPr>
          <a:xfrm>
            <a:off x="3415163" y="1440525"/>
            <a:ext cx="2400300" cy="1643700"/>
          </a:xfrm>
          <a:prstGeom prst="rect">
            <a:avLst/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80" name="Google Shape;880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05737" y="1610365"/>
            <a:ext cx="2019151" cy="1304020"/>
          </a:xfrm>
          <a:prstGeom prst="rect">
            <a:avLst/>
          </a:prstGeom>
          <a:noFill/>
          <a:ln>
            <a:noFill/>
          </a:ln>
        </p:spPr>
      </p:pic>
      <p:sp>
        <p:nvSpPr>
          <p:cNvPr id="881" name="Google Shape;881;p75"/>
          <p:cNvSpPr/>
          <p:nvPr/>
        </p:nvSpPr>
        <p:spPr>
          <a:xfrm>
            <a:off x="5950788" y="3171725"/>
            <a:ext cx="2400300" cy="16437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82" name="Google Shape;882;p7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45228" y="3289425"/>
            <a:ext cx="2211420" cy="1408299"/>
          </a:xfrm>
          <a:prstGeom prst="rect">
            <a:avLst/>
          </a:prstGeom>
          <a:noFill/>
          <a:ln>
            <a:noFill/>
          </a:ln>
        </p:spPr>
      </p:pic>
      <p:sp>
        <p:nvSpPr>
          <p:cNvPr id="883" name="Google Shape;883;p75"/>
          <p:cNvSpPr txBox="1"/>
          <p:nvPr>
            <p:ph idx="1" type="body"/>
          </p:nvPr>
        </p:nvSpPr>
        <p:spPr>
          <a:xfrm>
            <a:off x="324000" y="759300"/>
            <a:ext cx="71352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Jajabka (circuits) kasta, isku danab (voltage) ayaa la qiyaasayaa voltmeter (voltmeter) ku: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76"/>
          <p:cNvSpPr txBox="1"/>
          <p:nvPr>
            <p:ph idx="1" type="subTitle"/>
          </p:nvPr>
        </p:nvSpPr>
        <p:spPr>
          <a:xfrm>
            <a:off x="972750" y="3049200"/>
            <a:ext cx="44817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Silicyada (leads) voltmeter (voltmeter) saamayn kuma laha danabka (voltage) la qiyaasay.</a:t>
            </a:r>
            <a:endParaRPr/>
          </a:p>
        </p:txBody>
      </p:sp>
      <p:sp>
        <p:nvSpPr>
          <p:cNvPr id="889" name="Google Shape;889;p76"/>
          <p:cNvSpPr txBox="1"/>
          <p:nvPr>
            <p:ph idx="2" type="subTitle"/>
          </p:nvPr>
        </p:nvSpPr>
        <p:spPr>
          <a:xfrm>
            <a:off x="324000" y="1115975"/>
            <a:ext cx="82644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Voltmeter (voltmeter) ee jajabka (circuit) ku yaal wuxuu si sax ah u qiyaasayaa danabka (voltage) laambadda (lamp) dhinaceeda.</a:t>
            </a:r>
            <a:endParaRPr sz="2000"/>
          </a:p>
        </p:txBody>
      </p:sp>
      <p:sp>
        <p:nvSpPr>
          <p:cNvPr id="890" name="Google Shape;890;p76"/>
          <p:cNvSpPr txBox="1"/>
          <p:nvPr>
            <p:ph idx="3" type="subTitle"/>
          </p:nvPr>
        </p:nvSpPr>
        <p:spPr>
          <a:xfrm>
            <a:off x="972750" y="3905475"/>
            <a:ext cx="47538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Silicyada (leads) voltmeter (voltmeter) waa in lagu xiraa labada dhinac ee laambadda (lamp).</a:t>
            </a:r>
            <a:endParaRPr sz="2000"/>
          </a:p>
        </p:txBody>
      </p:sp>
      <p:sp>
        <p:nvSpPr>
          <p:cNvPr id="891" name="Google Shape;891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voltmitir (voltmeter)</a:t>
            </a:r>
            <a:endParaRPr/>
          </a:p>
        </p:txBody>
      </p:sp>
      <p:pic>
        <p:nvPicPr>
          <p:cNvPr id="892" name="Google Shape;892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400" y="2430000"/>
            <a:ext cx="3045599" cy="1847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8458" y="1824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0558" y="3147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77"/>
          <p:cNvSpPr txBox="1"/>
          <p:nvPr>
            <p:ph idx="1" type="body"/>
          </p:nvPr>
        </p:nvSpPr>
        <p:spPr>
          <a:xfrm>
            <a:off x="324000" y="759300"/>
            <a:ext cx="71352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Wareegyada dhabta ah waxay noqon karaan kuwo adag, marka jaantusyada wareegyada waa in lagu hayaa kuwo fudud oo cad.</a:t>
            </a:r>
            <a:endParaRPr sz="2100"/>
          </a:p>
        </p:txBody>
      </p:sp>
      <p:sp>
        <p:nvSpPr>
          <p:cNvPr id="900" name="Google Shape;900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voltmitir (voltmeter)</a:t>
            </a:r>
            <a:endParaRPr/>
          </a:p>
        </p:txBody>
      </p:sp>
      <p:pic>
        <p:nvPicPr>
          <p:cNvPr id="901" name="Google Shape;901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9976" y="1474725"/>
            <a:ext cx="3766825" cy="2978999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77"/>
          <p:cNvSpPr txBox="1"/>
          <p:nvPr/>
        </p:nvSpPr>
        <p:spPr>
          <a:xfrm>
            <a:off x="6673500" y="3428000"/>
            <a:ext cx="2146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voltmitirka (voltmeter) waa inuu ahaadaa meel u dhow qaybta uu cabbirayo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03" name="Google Shape;903;p77"/>
          <p:cNvCxnSpPr>
            <a:stCxn id="902" idx="1"/>
          </p:cNvCxnSpPr>
          <p:nvPr/>
        </p:nvCxnSpPr>
        <p:spPr>
          <a:xfrm rot="10800000">
            <a:off x="4664100" y="3982100"/>
            <a:ext cx="2009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4" name="Google Shape;904;p77"/>
          <p:cNvCxnSpPr>
            <a:endCxn id="905" idx="3"/>
          </p:cNvCxnSpPr>
          <p:nvPr/>
        </p:nvCxnSpPr>
        <p:spPr>
          <a:xfrm flipH="1">
            <a:off x="2432100" y="3428000"/>
            <a:ext cx="1363500" cy="554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5" name="Google Shape;905;p77"/>
          <p:cNvSpPr txBox="1"/>
          <p:nvPr/>
        </p:nvSpPr>
        <p:spPr>
          <a:xfrm>
            <a:off x="324000" y="3428000"/>
            <a:ext cx="2108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xiriirada waa inay ahaadaan kuwo u dhow iyo labada dhinac ee qaybta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77"/>
          <p:cNvSpPr/>
          <p:nvPr/>
        </p:nvSpPr>
        <p:spPr>
          <a:xfrm>
            <a:off x="3786425" y="3243725"/>
            <a:ext cx="215700" cy="2247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7" name="Google Shape;907;p77"/>
          <p:cNvSpPr/>
          <p:nvPr/>
        </p:nvSpPr>
        <p:spPr>
          <a:xfrm>
            <a:off x="4853225" y="3243725"/>
            <a:ext cx="215700" cy="2247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08" name="Google Shape;908;p77"/>
          <p:cNvCxnSpPr>
            <a:stCxn id="907" idx="3"/>
            <a:endCxn id="905" idx="3"/>
          </p:cNvCxnSpPr>
          <p:nvPr/>
        </p:nvCxnSpPr>
        <p:spPr>
          <a:xfrm flipH="1">
            <a:off x="2432014" y="3435518"/>
            <a:ext cx="2452800" cy="546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78"/>
          <p:cNvSpPr txBox="1"/>
          <p:nvPr>
            <p:ph type="title"/>
          </p:nvPr>
        </p:nvSpPr>
        <p:spPr>
          <a:xfrm>
            <a:off x="324000" y="748775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wareegyada ee soo socda, kee baa si fiican u muujinaya sida loo cabbiro danabka (voltage) korontada lampada?</a:t>
            </a:r>
            <a:endParaRPr/>
          </a:p>
        </p:txBody>
      </p:sp>
      <p:sp>
        <p:nvSpPr>
          <p:cNvPr id="914" name="Google Shape;914;p7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Isticmaalka voltmitir (voltmeter)</a:t>
            </a:r>
            <a:endParaRPr/>
          </a:p>
        </p:txBody>
      </p:sp>
      <p:pic>
        <p:nvPicPr>
          <p:cNvPr id="915" name="Google Shape;91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6950" y="1863928"/>
            <a:ext cx="2306675" cy="1672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1162" y="1965521"/>
            <a:ext cx="2306675" cy="1468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6640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0313" y="1939275"/>
            <a:ext cx="2242549" cy="1848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79"/>
          <p:cNvSpPr txBox="1"/>
          <p:nvPr>
            <p:ph idx="1" type="body"/>
          </p:nvPr>
        </p:nvSpPr>
        <p:spPr>
          <a:xfrm>
            <a:off x="324000" y="759300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Caasha iyo Nuur waxay samaynayaan sawirada wareegyada ay baranayaan.</a:t>
            </a:r>
            <a:endParaRPr/>
          </a:p>
        </p:txBody>
      </p:sp>
      <p:sp>
        <p:nvSpPr>
          <p:cNvPr id="924" name="Google Shape;924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voltmitir (voltmeter)</a:t>
            </a:r>
            <a:endParaRPr/>
          </a:p>
        </p:txBody>
      </p:sp>
      <p:pic>
        <p:nvPicPr>
          <p:cNvPr id="925" name="Google Shape;92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8300" y="1313175"/>
            <a:ext cx="2315700" cy="1871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7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943463" y="2545118"/>
            <a:ext cx="623346" cy="1177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7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6029975" y="2468925"/>
            <a:ext cx="715125" cy="89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17575" y="1313175"/>
            <a:ext cx="2625900" cy="167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4400" y="1239775"/>
            <a:ext cx="2242024" cy="1244049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79"/>
          <p:cNvSpPr txBox="1"/>
          <p:nvPr/>
        </p:nvSpPr>
        <p:spPr>
          <a:xfrm flipH="1">
            <a:off x="443625" y="1407900"/>
            <a:ext cx="2367600" cy="123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Sawirkani wuxuu muujinayaa voltmitir (voltmeter) oo cabbiraya danabka (voltage) resistor-ka.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9"/>
          <p:cNvSpPr txBox="1"/>
          <p:nvPr/>
        </p:nvSpPr>
        <p:spPr>
          <a:xfrm flipH="1">
            <a:off x="6461800" y="1295925"/>
            <a:ext cx="2107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Maya, waxay cabbirayaan danabka (voltage) unugga (cell).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79"/>
          <p:cNvSpPr txBox="1"/>
          <p:nvPr>
            <p:ph idx="1" type="body"/>
          </p:nvPr>
        </p:nvSpPr>
        <p:spPr>
          <a:xfrm>
            <a:off x="324000" y="4027400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Sharax haddii arday kastaa sax yahay iyo in kale, oo caddee jawaabtaada.</a:t>
            </a:r>
            <a:endParaRPr/>
          </a:p>
        </p:txBody>
      </p:sp>
      <p:sp>
        <p:nvSpPr>
          <p:cNvPr id="933" name="Google Shape;933;p79"/>
          <p:cNvSpPr txBox="1"/>
          <p:nvPr/>
        </p:nvSpPr>
        <p:spPr>
          <a:xfrm>
            <a:off x="2077325" y="3260525"/>
            <a:ext cx="987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Caasha</a:t>
            </a:r>
            <a:endParaRPr/>
          </a:p>
        </p:txBody>
      </p:sp>
      <p:sp>
        <p:nvSpPr>
          <p:cNvPr id="934" name="Google Shape;934;p79"/>
          <p:cNvSpPr txBox="1"/>
          <p:nvPr/>
        </p:nvSpPr>
        <p:spPr>
          <a:xfrm>
            <a:off x="6502400" y="3184325"/>
            <a:ext cx="772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Nuur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voltmitir (voltmeter)</a:t>
            </a:r>
            <a:endParaRPr/>
          </a:p>
        </p:txBody>
      </p:sp>
      <p:sp>
        <p:nvSpPr>
          <p:cNvPr id="940" name="Google Shape;940;p80"/>
          <p:cNvSpPr txBox="1"/>
          <p:nvPr>
            <p:ph idx="1" type="body"/>
          </p:nvPr>
        </p:nvSpPr>
        <p:spPr>
          <a:xfrm>
            <a:off x="324000" y="732350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Sharax haddii arday kastaa sax yahay iyo in kale, oo caddee jawaabtaada.</a:t>
            </a:r>
            <a:endParaRPr sz="2000"/>
          </a:p>
        </p:txBody>
      </p:sp>
      <p:sp>
        <p:nvSpPr>
          <p:cNvPr id="941" name="Google Shape;941;p80"/>
          <p:cNvSpPr txBox="1"/>
          <p:nvPr/>
        </p:nvSpPr>
        <p:spPr>
          <a:xfrm>
            <a:off x="324100" y="1099050"/>
            <a:ext cx="8496000" cy="32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Caasha waa sax in voltmitirku (voltmeter) cabbirayo danabka (voltage) resistor-ka. Meesha xadhkaha voltmitirku (voltmeter) kuma saamayn cabbirka, ilaa ay ka maqan yihiin qaybo dhexdooda iyo resistor-ka. Xadhkuhu kuma saamayn akhrinta danabka (voltage).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Nuur sidoo kale waa sax; voltmitirku (voltmeter) wuxuu cabbirayaa danabka (voltage) unugga (cell).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Danabka (voltage) unugga (cell) wuxuu la mid noqonayaa danabka (voltage) resistor-ka, maadaama resistor-ku yahay qaybta kaliya ee kale ee wareegga. Mar labaad, meesha xadhkaha voltmitirku (voltmeter) kuma saamayn cabbirka danabka (voltage).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8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voltmitir (voltmeter)</a:t>
            </a:r>
            <a:endParaRPr/>
          </a:p>
        </p:txBody>
      </p:sp>
      <p:sp>
        <p:nvSpPr>
          <p:cNvPr id="947" name="Google Shape;947;p81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danab (voltage)?</a:t>
            </a:r>
            <a:endParaRPr/>
          </a:p>
        </p:txBody>
      </p:sp>
      <p:sp>
        <p:nvSpPr>
          <p:cNvPr id="948" name="Google Shape;948;p81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Cabbirka danabka (voltage)</a:t>
            </a:r>
            <a:endParaRPr/>
          </a:p>
        </p:txBody>
      </p:sp>
      <p:pic>
        <p:nvPicPr>
          <p:cNvPr id="949" name="Google Shape;94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725" y="30068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82"/>
          <p:cNvSpPr txBox="1"/>
          <p:nvPr>
            <p:ph idx="1" type="body"/>
          </p:nvPr>
        </p:nvSpPr>
        <p:spPr>
          <a:xfrm>
            <a:off x="301838" y="7593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Korantada (Voltage) waa cabbirka 'riixista' (push) unugga ama batteriga (cell/battery) ee dhaqaajiya korantada (charge) wareegga (circuit).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55" name="Google Shape;955;p82"/>
          <p:cNvSpPr txBox="1"/>
          <p:nvPr>
            <p:ph type="title"/>
          </p:nvPr>
        </p:nvSpPr>
        <p:spPr>
          <a:xfrm>
            <a:off x="301838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korantada (voltage)?</a:t>
            </a:r>
            <a:endParaRPr/>
          </a:p>
        </p:txBody>
      </p:sp>
      <p:pic>
        <p:nvPicPr>
          <p:cNvPr id="956" name="Google Shape;95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6500" y="1534275"/>
            <a:ext cx="3871001" cy="2180672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p82"/>
          <p:cNvSpPr txBox="1"/>
          <p:nvPr>
            <p:ph idx="1" type="body"/>
          </p:nvPr>
        </p:nvSpPr>
        <p:spPr>
          <a:xfrm>
            <a:off x="301850" y="3800675"/>
            <a:ext cx="85182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Si adag u jiidista cajaladda (tape) waxay keentaa in wareeggu (loop) si dhakhso leh u socdo.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Tani waxay matali kartaa kororka korantada (increase in voltage), taasoo keenta korantada sare (higher current).</a:t>
            </a:r>
            <a:endParaRPr sz="2000"/>
          </a:p>
        </p:txBody>
      </p:sp>
      <p:sp>
        <p:nvSpPr>
          <p:cNvPr id="958" name="Google Shape;958;p82"/>
          <p:cNvSpPr/>
          <p:nvPr/>
        </p:nvSpPr>
        <p:spPr>
          <a:xfrm>
            <a:off x="3750413" y="1712750"/>
            <a:ext cx="1335000" cy="613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9" name="Google Shape;959;p82"/>
          <p:cNvSpPr/>
          <p:nvPr/>
        </p:nvSpPr>
        <p:spPr>
          <a:xfrm>
            <a:off x="3235338" y="3080775"/>
            <a:ext cx="617700" cy="613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0" name="Google Shape;960;p82"/>
          <p:cNvSpPr/>
          <p:nvPr/>
        </p:nvSpPr>
        <p:spPr>
          <a:xfrm>
            <a:off x="3212063" y="1853625"/>
            <a:ext cx="617700" cy="613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1" name="Google Shape;961;p82"/>
          <p:cNvSpPr/>
          <p:nvPr/>
        </p:nvSpPr>
        <p:spPr>
          <a:xfrm>
            <a:off x="5790413" y="3154275"/>
            <a:ext cx="617700" cy="613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82"/>
          <p:cNvSpPr/>
          <p:nvPr/>
        </p:nvSpPr>
        <p:spPr>
          <a:xfrm>
            <a:off x="5172013" y="1712750"/>
            <a:ext cx="617700" cy="613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82"/>
          <p:cNvSpPr txBox="1"/>
          <p:nvPr>
            <p:ph idx="1" type="body"/>
          </p:nvPr>
        </p:nvSpPr>
        <p:spPr>
          <a:xfrm>
            <a:off x="301850" y="3800675"/>
            <a:ext cx="8518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Si adag u qabashada cajaladda (tape) waxay keentaa in wareeggu (loop) hoos u dhaco.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Tani waxay matali kartaa hoos u dhaca korantada (decrease in current).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83"/>
          <p:cNvSpPr txBox="1"/>
          <p:nvPr>
            <p:ph type="title"/>
          </p:nvPr>
        </p:nvSpPr>
        <p:spPr>
          <a:xfrm>
            <a:off x="324000" y="8100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Marka cajaladda (tape) si tartiib ah loo dhaqaajiyo jilitaanka (simulation), tani waxay matali kartaa labadan mid ee soo socda?</a:t>
            </a:r>
            <a:endParaRPr sz="2000"/>
          </a:p>
        </p:txBody>
      </p:sp>
      <p:sp>
        <p:nvSpPr>
          <p:cNvPr id="969" name="Google Shape;969;p8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korantada (voltage)?</a:t>
            </a:r>
            <a:endParaRPr/>
          </a:p>
        </p:txBody>
      </p:sp>
      <p:sp>
        <p:nvSpPr>
          <p:cNvPr id="970" name="Google Shape;970;p83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korantada sare (higher voltage)</a:t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971" name="Google Shape;971;p83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korantada hoose (lower voltage)</a:t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972" name="Google Shape;972;p83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korantada sare (higher current)</a:t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973" name="Google Shape;973;p83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korantada hoose (lower current)</a:t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pic>
        <p:nvPicPr>
          <p:cNvPr id="974" name="Google Shape;974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6369" y="1856119"/>
            <a:ext cx="3682650" cy="217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658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2658" y="40342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84"/>
          <p:cNvSpPr txBox="1"/>
          <p:nvPr>
            <p:ph idx="1" type="body"/>
          </p:nvPr>
        </p:nvSpPr>
        <p:spPr>
          <a:xfrm>
            <a:off x="324000" y="694875"/>
            <a:ext cx="70293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Halkan waxaa ah korantada (voltages) caadiga ah: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82" name="Google Shape;982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korantada (voltage)?</a:t>
            </a:r>
            <a:endParaRPr/>
          </a:p>
        </p:txBody>
      </p:sp>
      <p:sp>
        <p:nvSpPr>
          <p:cNvPr id="983" name="Google Shape;983;p84"/>
          <p:cNvSpPr txBox="1"/>
          <p:nvPr>
            <p:ph idx="1" type="body"/>
          </p:nvPr>
        </p:nvSpPr>
        <p:spPr>
          <a:xfrm>
            <a:off x="324000" y="1255122"/>
            <a:ext cx="19341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unugga AA (AA cell) – 1.5 V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84" name="Google Shape;984;p84"/>
          <p:cNvSpPr txBox="1"/>
          <p:nvPr>
            <p:ph idx="1" type="body"/>
          </p:nvPr>
        </p:nvSpPr>
        <p:spPr>
          <a:xfrm>
            <a:off x="324000" y="1929500"/>
            <a:ext cx="19341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batteriga lithium-ion (lithium-ion battery) – 4 V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85" name="Google Shape;985;p84"/>
          <p:cNvSpPr txBox="1"/>
          <p:nvPr>
            <p:ph idx="1" type="body"/>
          </p:nvPr>
        </p:nvSpPr>
        <p:spPr>
          <a:xfrm>
            <a:off x="324000" y="3402825"/>
            <a:ext cx="19341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batteriga baabuurka (petrol) – 12 V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86" name="Google Shape;986;p84"/>
          <p:cNvSpPr txBox="1"/>
          <p:nvPr>
            <p:ph idx="1" type="body"/>
          </p:nvPr>
        </p:nvSpPr>
        <p:spPr>
          <a:xfrm>
            <a:off x="4611325" y="3402825"/>
            <a:ext cx="21768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batteriga baabuurka (electric) – 400 V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87" name="Google Shape;987;p84"/>
          <p:cNvSpPr txBox="1"/>
          <p:nvPr>
            <p:ph idx="1" type="body"/>
          </p:nvPr>
        </p:nvSpPr>
        <p:spPr>
          <a:xfrm>
            <a:off x="4625825" y="1929500"/>
            <a:ext cx="21768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korantada guud (UK) – 230 V</a:t>
            </a:r>
            <a:endParaRPr sz="2000"/>
          </a:p>
        </p:txBody>
      </p:sp>
      <p:pic>
        <p:nvPicPr>
          <p:cNvPr id="988" name="Google Shape;98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5567" y="1255122"/>
            <a:ext cx="718075" cy="47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84"/>
          <p:cNvPicPr preferRelativeResize="0"/>
          <p:nvPr/>
        </p:nvPicPr>
        <p:blipFill rotWithShape="1">
          <a:blip r:embed="rId4">
            <a:alphaModFix/>
          </a:blip>
          <a:srcRect b="25304" l="12800" r="23419" t="5896"/>
          <a:stretch/>
        </p:blipFill>
        <p:spPr>
          <a:xfrm>
            <a:off x="6885900" y="1929500"/>
            <a:ext cx="1934099" cy="11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2703629" y="1481438"/>
            <a:ext cx="1171875" cy="20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84"/>
          <p:cNvPicPr preferRelativeResize="0"/>
          <p:nvPr/>
        </p:nvPicPr>
        <p:blipFill rotWithShape="1">
          <a:blip r:embed="rId6">
            <a:alphaModFix/>
          </a:blip>
          <a:srcRect b="0" l="5828" r="12545" t="0"/>
          <a:stretch/>
        </p:blipFill>
        <p:spPr>
          <a:xfrm>
            <a:off x="6885901" y="3402825"/>
            <a:ext cx="1934100" cy="13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55567" y="3402825"/>
            <a:ext cx="2068000" cy="137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85"/>
          <p:cNvSpPr txBox="1"/>
          <p:nvPr>
            <p:ph idx="1" type="body"/>
          </p:nvPr>
        </p:nvSpPr>
        <p:spPr>
          <a:xfrm>
            <a:off x="324000" y="7593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Qalabka kala duwan waxay u baahan yihiin korantada (voltages) kala duwan si ay si sax ah u shaqeeyaan.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98" name="Google Shape;998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korantada (voltage)?</a:t>
            </a:r>
            <a:endParaRPr/>
          </a:p>
        </p:txBody>
      </p:sp>
      <p:pic>
        <p:nvPicPr>
          <p:cNvPr id="999" name="Google Shape;99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593981"/>
            <a:ext cx="2271525" cy="3118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85"/>
          <p:cNvSpPr txBox="1"/>
          <p:nvPr>
            <p:ph idx="1" type="body"/>
          </p:nvPr>
        </p:nvSpPr>
        <p:spPr>
          <a:xfrm>
            <a:off x="2914800" y="1593975"/>
            <a:ext cx="59052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Korantada guud (mains voltage) aad buu u sarreeyaa in lagu dallaco (charge) laptop-kan.</a:t>
            </a:r>
            <a:endParaRPr sz="2000"/>
          </a:p>
        </p:txBody>
      </p:sp>
      <p:sp>
        <p:nvSpPr>
          <p:cNvPr id="1001" name="Google Shape;1001;p85"/>
          <p:cNvSpPr txBox="1"/>
          <p:nvPr>
            <p:ph idx="1" type="body"/>
          </p:nvPr>
        </p:nvSpPr>
        <p:spPr>
          <a:xfrm>
            <a:off x="1853825" y="1900500"/>
            <a:ext cx="701400" cy="277200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 230 V </a:t>
            </a:r>
            <a:endParaRPr sz="1800"/>
          </a:p>
        </p:txBody>
      </p:sp>
      <p:sp>
        <p:nvSpPr>
          <p:cNvPr id="1002" name="Google Shape;1002;p85"/>
          <p:cNvSpPr txBox="1"/>
          <p:nvPr>
            <p:ph idx="1" type="body"/>
          </p:nvPr>
        </p:nvSpPr>
        <p:spPr>
          <a:xfrm>
            <a:off x="2914800" y="2192658"/>
            <a:ext cx="59052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Adabtar (adaptor) wuxuu hoos u dhigaa voltage-ka ilaa 20 V.</a:t>
            </a:r>
            <a:endParaRPr sz="2000"/>
          </a:p>
        </p:txBody>
      </p:sp>
      <p:sp>
        <p:nvSpPr>
          <p:cNvPr id="1003" name="Google Shape;1003;p85"/>
          <p:cNvSpPr txBox="1"/>
          <p:nvPr>
            <p:ph idx="1" type="body"/>
          </p:nvPr>
        </p:nvSpPr>
        <p:spPr>
          <a:xfrm>
            <a:off x="2914800" y="2791342"/>
            <a:ext cx="590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Laptop-ku wuxuu si ammaan ah u shaqeeyaa voltage-kan hooseeya.</a:t>
            </a:r>
            <a:endParaRPr sz="2000"/>
          </a:p>
        </p:txBody>
      </p:sp>
      <p:cxnSp>
        <p:nvCxnSpPr>
          <p:cNvPr id="1004" name="Google Shape;1004;p85"/>
          <p:cNvCxnSpPr>
            <a:stCxn id="1001" idx="1"/>
          </p:cNvCxnSpPr>
          <p:nvPr/>
        </p:nvCxnSpPr>
        <p:spPr>
          <a:xfrm rot="10800000">
            <a:off x="1450325" y="2039100"/>
            <a:ext cx="4035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5" name="Google Shape;1005;p85"/>
          <p:cNvCxnSpPr>
            <a:stCxn id="1006" idx="3"/>
          </p:cNvCxnSpPr>
          <p:nvPr/>
        </p:nvCxnSpPr>
        <p:spPr>
          <a:xfrm>
            <a:off x="1097825" y="3366025"/>
            <a:ext cx="504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7" name="Google Shape;1007;p85"/>
          <p:cNvSpPr txBox="1"/>
          <p:nvPr>
            <p:ph idx="1" type="body"/>
          </p:nvPr>
        </p:nvSpPr>
        <p:spPr>
          <a:xfrm>
            <a:off x="2914800" y="3744025"/>
            <a:ext cx="59052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voltage-ku aad u sarreeyo, wuxuu keeni lahaa current (current) badan oo qulqulaya, taasoo dhaawici karta laptop-ka.</a:t>
            </a:r>
            <a:endParaRPr sz="2000"/>
          </a:p>
        </p:txBody>
      </p:sp>
      <p:sp>
        <p:nvSpPr>
          <p:cNvPr id="1006" name="Google Shape;1006;p85"/>
          <p:cNvSpPr txBox="1"/>
          <p:nvPr>
            <p:ph idx="1" type="body"/>
          </p:nvPr>
        </p:nvSpPr>
        <p:spPr>
          <a:xfrm>
            <a:off x="482225" y="3227425"/>
            <a:ext cx="615600" cy="277200"/>
          </a:xfrm>
          <a:prstGeom prst="rect">
            <a:avLst/>
          </a:prstGeom>
          <a:solidFill>
            <a:srgbClr val="FFFFFF">
              <a:alpha val="70000"/>
            </a:srgbClr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 20 V 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86"/>
          <p:cNvSpPr txBox="1"/>
          <p:nvPr>
            <p:ph idx="1" type="body"/>
          </p:nvPr>
        </p:nvSpPr>
        <p:spPr>
          <a:xfrm>
            <a:off x="324000" y="759300"/>
            <a:ext cx="7135200" cy="32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Unugyada (cells) yaryar waxay yeelan karaan voltage ka sarreeya kuwa waaweyn.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013" name="Google Shape;1013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voltage?</a:t>
            </a:r>
            <a:endParaRPr/>
          </a:p>
        </p:txBody>
      </p:sp>
      <p:sp>
        <p:nvSpPr>
          <p:cNvPr id="1014" name="Google Shape;1014;p86"/>
          <p:cNvSpPr txBox="1"/>
          <p:nvPr>
            <p:ph idx="1" type="body"/>
          </p:nvPr>
        </p:nvSpPr>
        <p:spPr>
          <a:xfrm>
            <a:off x="3501300" y="3293775"/>
            <a:ext cx="5140200" cy="10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loo baahdo voltage sare, unugyada (cells) waxaa lagu dari karaa si taxane (series) si ay u sameeyaan battery (battery) unugyo ah, taasoo kordhinaysa voltage-ka.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pic>
        <p:nvPicPr>
          <p:cNvPr id="1015" name="Google Shape;1015;p86"/>
          <p:cNvPicPr preferRelativeResize="0"/>
          <p:nvPr/>
        </p:nvPicPr>
        <p:blipFill rotWithShape="1">
          <a:blip r:embed="rId3">
            <a:alphaModFix/>
          </a:blip>
          <a:srcRect b="5141" l="3688" r="0" t="0"/>
          <a:stretch/>
        </p:blipFill>
        <p:spPr>
          <a:xfrm>
            <a:off x="323993" y="1557650"/>
            <a:ext cx="2948181" cy="2802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6" name="Google Shape;1016;p86"/>
          <p:cNvGrpSpPr/>
          <p:nvPr/>
        </p:nvGrpSpPr>
        <p:grpSpPr>
          <a:xfrm>
            <a:off x="1382750" y="2057625"/>
            <a:ext cx="852300" cy="401700"/>
            <a:chOff x="4836350" y="1695375"/>
            <a:chExt cx="852300" cy="401700"/>
          </a:xfrm>
        </p:grpSpPr>
        <p:sp>
          <p:nvSpPr>
            <p:cNvPr id="1017" name="Google Shape;1017;p86"/>
            <p:cNvSpPr/>
            <p:nvPr/>
          </p:nvSpPr>
          <p:spPr>
            <a:xfrm>
              <a:off x="5258750" y="1695375"/>
              <a:ext cx="429900" cy="4017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18" name="Google Shape;1018;p86"/>
            <p:cNvCxnSpPr>
              <a:stCxn id="1017" idx="2"/>
            </p:cNvCxnSpPr>
            <p:nvPr/>
          </p:nvCxnSpPr>
          <p:spPr>
            <a:xfrm rot="10800000">
              <a:off x="4836350" y="1896225"/>
              <a:ext cx="4224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9" name="Google Shape;1019;p86"/>
          <p:cNvGrpSpPr/>
          <p:nvPr/>
        </p:nvGrpSpPr>
        <p:grpSpPr>
          <a:xfrm>
            <a:off x="1386500" y="2958150"/>
            <a:ext cx="1486500" cy="522600"/>
            <a:chOff x="6610800" y="2539050"/>
            <a:chExt cx="1486500" cy="522600"/>
          </a:xfrm>
        </p:grpSpPr>
        <p:sp>
          <p:nvSpPr>
            <p:cNvPr id="1020" name="Google Shape;1020;p86"/>
            <p:cNvSpPr/>
            <p:nvPr/>
          </p:nvSpPr>
          <p:spPr>
            <a:xfrm>
              <a:off x="7535400" y="2539050"/>
              <a:ext cx="561900" cy="5226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21" name="Google Shape;1021;p86"/>
            <p:cNvCxnSpPr>
              <a:stCxn id="1020" idx="2"/>
              <a:endCxn id="1022" idx="3"/>
            </p:cNvCxnSpPr>
            <p:nvPr/>
          </p:nvCxnSpPr>
          <p:spPr>
            <a:xfrm rot="10800000">
              <a:off x="6610800" y="2800350"/>
              <a:ext cx="9246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22" name="Google Shape;1022;p86"/>
          <p:cNvSpPr txBox="1"/>
          <p:nvPr/>
        </p:nvSpPr>
        <p:spPr>
          <a:xfrm>
            <a:off x="678350" y="2988600"/>
            <a:ext cx="708300" cy="4617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1.5 V 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86"/>
          <p:cNvSpPr txBox="1"/>
          <p:nvPr/>
        </p:nvSpPr>
        <p:spPr>
          <a:xfrm>
            <a:off x="831350" y="2027625"/>
            <a:ext cx="555300" cy="4617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V 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86"/>
          <p:cNvSpPr txBox="1"/>
          <p:nvPr>
            <p:ph idx="1" type="body"/>
          </p:nvPr>
        </p:nvSpPr>
        <p:spPr>
          <a:xfrm>
            <a:off x="3501300" y="1557650"/>
            <a:ext cx="51402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Voltage-ku wuxuu ku xiran yahay falgalyada (reactions) kiimikaad ee unugga (cell) dhexdiisa.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87"/>
          <p:cNvSpPr txBox="1"/>
          <p:nvPr>
            <p:ph type="title"/>
          </p:nvPr>
        </p:nvSpPr>
        <p:spPr>
          <a:xfrm>
            <a:off x="324000" y="748775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Unugga (cell) ama battery-ga (battery) kee baa iftiimiya nalka (bulb) si ugu iftiin badan?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Nooca nalka (bulb) isku mid ah ayaa la isticmaalaa mar kasta.</a:t>
            </a:r>
            <a:endParaRPr sz="2000"/>
          </a:p>
        </p:txBody>
      </p:sp>
      <p:sp>
        <p:nvSpPr>
          <p:cNvPr id="1030" name="Google Shape;1030;p8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voltage?</a:t>
            </a:r>
            <a:endParaRPr/>
          </a:p>
        </p:txBody>
      </p:sp>
      <p:pic>
        <p:nvPicPr>
          <p:cNvPr id="1031" name="Google Shape;103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4125" y="2159999"/>
            <a:ext cx="1061350" cy="177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1812" y="1766529"/>
            <a:ext cx="1380388" cy="2169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19975" y="2341500"/>
            <a:ext cx="892675" cy="143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594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88"/>
          <p:cNvSpPr txBox="1"/>
          <p:nvPr>
            <p:ph idx="1" type="body"/>
          </p:nvPr>
        </p:nvSpPr>
        <p:spPr>
          <a:xfrm>
            <a:off x="324000" y="759300"/>
            <a:ext cx="71352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Unugyadan (cells) waxay isticmaalaan falgal (reaction) kiimikaad isku mid ah waxayna leeyihiin voltage ah 1.5 V.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100"/>
          </a:p>
        </p:txBody>
      </p:sp>
      <p:sp>
        <p:nvSpPr>
          <p:cNvPr id="1040" name="Google Shape;1040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voltage?</a:t>
            </a:r>
            <a:endParaRPr/>
          </a:p>
        </p:txBody>
      </p:sp>
      <p:pic>
        <p:nvPicPr>
          <p:cNvPr id="1041" name="Google Shape;1041;p88"/>
          <p:cNvPicPr preferRelativeResize="0"/>
          <p:nvPr/>
        </p:nvPicPr>
        <p:blipFill rotWithShape="1">
          <a:blip r:embed="rId3">
            <a:alphaModFix/>
          </a:blip>
          <a:srcRect b="5716" l="0" r="0" t="6069"/>
          <a:stretch/>
        </p:blipFill>
        <p:spPr>
          <a:xfrm>
            <a:off x="324000" y="1745225"/>
            <a:ext cx="3526350" cy="27483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88"/>
          <p:cNvSpPr/>
          <p:nvPr/>
        </p:nvSpPr>
        <p:spPr>
          <a:xfrm>
            <a:off x="2519743" y="2422436"/>
            <a:ext cx="672900" cy="6441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43" name="Google Shape;1043;p88"/>
          <p:cNvCxnSpPr>
            <a:stCxn id="1044" idx="3"/>
            <a:endCxn id="1042" idx="1"/>
          </p:cNvCxnSpPr>
          <p:nvPr/>
        </p:nvCxnSpPr>
        <p:spPr>
          <a:xfrm>
            <a:off x="1207152" y="2141175"/>
            <a:ext cx="1411200" cy="375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5" name="Google Shape;1045;p88"/>
          <p:cNvCxnSpPr>
            <a:stCxn id="1044" idx="2"/>
            <a:endCxn id="1046" idx="1"/>
          </p:cNvCxnSpPr>
          <p:nvPr/>
        </p:nvCxnSpPr>
        <p:spPr>
          <a:xfrm>
            <a:off x="831702" y="2372025"/>
            <a:ext cx="1928400" cy="1264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6" name="Google Shape;1046;p88"/>
          <p:cNvSpPr/>
          <p:nvPr/>
        </p:nvSpPr>
        <p:spPr>
          <a:xfrm>
            <a:off x="2675448" y="3554086"/>
            <a:ext cx="578100" cy="5607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88"/>
          <p:cNvSpPr txBox="1"/>
          <p:nvPr>
            <p:ph idx="1" type="body"/>
          </p:nvPr>
        </p:nvSpPr>
        <p:spPr>
          <a:xfrm>
            <a:off x="4320000" y="1745225"/>
            <a:ext cx="4500000" cy="10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Unugga (cell) ka weyn wuxuu ka kooban yahay kiimikooyin badan, taasoo u oggolaanaysa inuu si dheer u shaqeeyo.</a:t>
            </a:r>
            <a:endParaRPr sz="2100"/>
          </a:p>
        </p:txBody>
      </p:sp>
      <p:sp>
        <p:nvSpPr>
          <p:cNvPr id="1048" name="Google Shape;1048;p88"/>
          <p:cNvSpPr txBox="1"/>
          <p:nvPr>
            <p:ph idx="1" type="body"/>
          </p:nvPr>
        </p:nvSpPr>
        <p:spPr>
          <a:xfrm>
            <a:off x="4296000" y="3426725"/>
            <a:ext cx="4548000" cy="10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Unugga (cell) ka yar wuxuu si dhakhso ah u wareejin doonaa tamartiisa oo dhan sababtoo ah wuxuu leeyahay kiimikooyin yar.</a:t>
            </a:r>
            <a:endParaRPr sz="2100"/>
          </a:p>
        </p:txBody>
      </p:sp>
      <p:sp>
        <p:nvSpPr>
          <p:cNvPr id="1044" name="Google Shape;1044;p88"/>
          <p:cNvSpPr txBox="1"/>
          <p:nvPr/>
        </p:nvSpPr>
        <p:spPr>
          <a:xfrm>
            <a:off x="456252" y="1910325"/>
            <a:ext cx="750900" cy="4617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1.5 V 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89"/>
          <p:cNvSpPr txBox="1"/>
          <p:nvPr>
            <p:ph type="title"/>
          </p:nvPr>
        </p:nvSpPr>
        <p:spPr>
          <a:xfrm>
            <a:off x="324000" y="711525"/>
            <a:ext cx="5988600" cy="136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Unugyada (cells) A iyo B waxay ku jiraan wareegyo (circuits) isku mid ah oo la isticmaalay waxayna ka kooban yihiin kiimikooyin isku mid ah. Kee baa ka mid ah hadalladan soo socda oo sax ah?</a:t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054" name="Google Shape;1054;p8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voltage?</a:t>
            </a:r>
            <a:endParaRPr/>
          </a:p>
        </p:txBody>
      </p:sp>
      <p:sp>
        <p:nvSpPr>
          <p:cNvPr id="1055" name="Google Shape;1055;p89"/>
          <p:cNvSpPr txBox="1"/>
          <p:nvPr>
            <p:ph idx="1" type="subTitle"/>
          </p:nvPr>
        </p:nvSpPr>
        <p:spPr>
          <a:xfrm>
            <a:off x="926350" y="1860937"/>
            <a:ext cx="5033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Waxay si isku mid ah u shaqayn doonaan muddo isku mid ah.</a:t>
            </a:r>
            <a:endParaRPr sz="2000"/>
          </a:p>
        </p:txBody>
      </p:sp>
      <p:sp>
        <p:nvSpPr>
          <p:cNvPr id="1056" name="Google Shape;1056;p89"/>
          <p:cNvSpPr txBox="1"/>
          <p:nvPr>
            <p:ph idx="3" type="subTitle"/>
          </p:nvPr>
        </p:nvSpPr>
        <p:spPr>
          <a:xfrm>
            <a:off x="926350" y="2820472"/>
            <a:ext cx="46011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 wuxuu ka sii dheer shaqayn doonaa B.</a:t>
            </a:r>
            <a:endParaRPr sz="2000"/>
          </a:p>
        </p:txBody>
      </p:sp>
      <p:sp>
        <p:nvSpPr>
          <p:cNvPr id="1057" name="Google Shape;1057;p89"/>
          <p:cNvSpPr txBox="1"/>
          <p:nvPr>
            <p:ph idx="4" type="subTitle"/>
          </p:nvPr>
        </p:nvSpPr>
        <p:spPr>
          <a:xfrm>
            <a:off x="926350" y="3780007"/>
            <a:ext cx="4679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 wuxuu ka sii dheer shaqayn doonaa A.</a:t>
            </a:r>
            <a:endParaRPr sz="2000"/>
          </a:p>
        </p:txBody>
      </p:sp>
      <p:pic>
        <p:nvPicPr>
          <p:cNvPr id="1058" name="Google Shape;1058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2477" y="2582450"/>
            <a:ext cx="2419323" cy="13862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59" name="Google Shape;1059;p89"/>
          <p:cNvSpPr txBox="1"/>
          <p:nvPr>
            <p:ph idx="1" type="subTitle"/>
          </p:nvPr>
        </p:nvSpPr>
        <p:spPr>
          <a:xfrm>
            <a:off x="6941475" y="2032950"/>
            <a:ext cx="216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</a:t>
            </a:r>
            <a:endParaRPr/>
          </a:p>
        </p:txBody>
      </p:sp>
      <p:sp>
        <p:nvSpPr>
          <p:cNvPr id="1060" name="Google Shape;1060;p89"/>
          <p:cNvSpPr txBox="1"/>
          <p:nvPr>
            <p:ph idx="1" type="subTitle"/>
          </p:nvPr>
        </p:nvSpPr>
        <p:spPr>
          <a:xfrm>
            <a:off x="8028172" y="2032950"/>
            <a:ext cx="228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</a:t>
            </a:r>
            <a:endParaRPr/>
          </a:p>
        </p:txBody>
      </p:sp>
      <p:cxnSp>
        <p:nvCxnSpPr>
          <p:cNvPr id="1061" name="Google Shape;1061;p89"/>
          <p:cNvCxnSpPr/>
          <p:nvPr/>
        </p:nvCxnSpPr>
        <p:spPr>
          <a:xfrm>
            <a:off x="7049475" y="2371650"/>
            <a:ext cx="0" cy="67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89"/>
          <p:cNvCxnSpPr/>
          <p:nvPr/>
        </p:nvCxnSpPr>
        <p:spPr>
          <a:xfrm>
            <a:off x="8139075" y="2371650"/>
            <a:ext cx="0" cy="74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63" name="Google Shape;1063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91383" y="27791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90"/>
          <p:cNvSpPr txBox="1"/>
          <p:nvPr>
            <p:ph idx="1" type="body"/>
          </p:nvPr>
        </p:nvSpPr>
        <p:spPr>
          <a:xfrm>
            <a:off x="361500" y="741938"/>
            <a:ext cx="84198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Ku darista unug (cell) labaad wareeggan (circuit) si loo sameeyo battery (battery)…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69" name="Google Shape;1069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voltage?</a:t>
            </a:r>
            <a:endParaRPr/>
          </a:p>
        </p:txBody>
      </p:sp>
      <p:pic>
        <p:nvPicPr>
          <p:cNvPr id="1070" name="Google Shape;1070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1950" y="1335075"/>
            <a:ext cx="5001525" cy="214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01938" y="1258269"/>
            <a:ext cx="5168375" cy="248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90"/>
          <p:cNvSpPr txBox="1"/>
          <p:nvPr>
            <p:ph idx="1" type="body"/>
          </p:nvPr>
        </p:nvSpPr>
        <p:spPr>
          <a:xfrm>
            <a:off x="361500" y="3917250"/>
            <a:ext cx="7441500" cy="80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…waxay keentaa riix (push) weyn iyo current (current) badan oo qulqulaya.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Nalka wuu iftiima badan yahay.</a:t>
            </a:r>
            <a:endParaRPr/>
          </a:p>
        </p:txBody>
      </p:sp>
      <p:sp>
        <p:nvSpPr>
          <p:cNvPr id="1073" name="Google Shape;1073;p90"/>
          <p:cNvSpPr txBox="1"/>
          <p:nvPr/>
        </p:nvSpPr>
        <p:spPr>
          <a:xfrm>
            <a:off x="324000" y="4820400"/>
            <a:ext cx="84198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PhET Interactive Simulations, Jaamacadda Colorado Boulder, oo shatiyaysan CC-BY-4.0 (https://phet.colorado.edu).</a:t>
            </a:r>
            <a:endParaRPr sz="1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p91"/>
          <p:cNvSpPr txBox="1"/>
          <p:nvPr>
            <p:ph idx="1" type="body"/>
          </p:nvPr>
        </p:nvSpPr>
        <p:spPr>
          <a:xfrm>
            <a:off x="324000" y="759300"/>
            <a:ext cx="74415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Ku darista nalka wareeggan (circuit)…</a:t>
            </a:r>
            <a:endParaRPr/>
          </a:p>
        </p:txBody>
      </p:sp>
      <p:sp>
        <p:nvSpPr>
          <p:cNvPr id="1079" name="Google Shape;1079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danab (voltage)?</a:t>
            </a:r>
            <a:endParaRPr/>
          </a:p>
        </p:txBody>
      </p:sp>
      <p:pic>
        <p:nvPicPr>
          <p:cNvPr id="1080" name="Google Shape;1080;p91"/>
          <p:cNvPicPr preferRelativeResize="0"/>
          <p:nvPr/>
        </p:nvPicPr>
        <p:blipFill rotWithShape="1">
          <a:blip r:embed="rId3">
            <a:alphaModFix/>
          </a:blip>
          <a:srcRect b="0" l="0" r="3175" t="0"/>
          <a:stretch/>
        </p:blipFill>
        <p:spPr>
          <a:xfrm>
            <a:off x="1644400" y="1180075"/>
            <a:ext cx="5214575" cy="230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1" name="Google Shape;1081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8600" y="1303038"/>
            <a:ext cx="5214576" cy="240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91"/>
          <p:cNvSpPr txBox="1"/>
          <p:nvPr>
            <p:ph idx="1" type="body"/>
          </p:nvPr>
        </p:nvSpPr>
        <p:spPr>
          <a:xfrm>
            <a:off x="335700" y="3917250"/>
            <a:ext cx="7968600" cy="80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…waxay ka dhigaysaa mid adag in korontadu (current) socoto.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Maadaama unuggu (cell) aanu sii riixi karin, nalka wuu yaraadaa.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83" name="Google Shape;1083;p91"/>
          <p:cNvSpPr txBox="1"/>
          <p:nvPr/>
        </p:nvSpPr>
        <p:spPr>
          <a:xfrm>
            <a:off x="324000" y="4820400"/>
            <a:ext cx="84198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Sawirka PhET Interactive Simulations, Jaamacadda Colorado Boulder, oo shatiyaysan CC-BY-4.0 (https://phet.colorado.edu).</a:t>
            </a:r>
            <a:endParaRPr sz="1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92"/>
          <p:cNvSpPr txBox="1"/>
          <p:nvPr>
            <p:ph type="title"/>
          </p:nvPr>
        </p:nvSpPr>
        <p:spPr>
          <a:xfrm>
            <a:off x="324000" y="748775"/>
            <a:ext cx="6093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Maxay ku darista unug (cell) 1.5 V oo labaad wareeggan (circuit) u keentaa in korontadu (current) kordho?</a:t>
            </a:r>
            <a:endParaRPr/>
          </a:p>
        </p:txBody>
      </p:sp>
      <p:sp>
        <p:nvSpPr>
          <p:cNvPr id="1089" name="Google Shape;1089;p9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Waa maxay danab (voltage)?</a:t>
            </a:r>
            <a:endParaRPr/>
          </a:p>
        </p:txBody>
      </p:sp>
      <p:sp>
        <p:nvSpPr>
          <p:cNvPr id="1090" name="Google Shape;1090;p92"/>
          <p:cNvSpPr txBox="1"/>
          <p:nvPr>
            <p:ph idx="1" type="subTitle"/>
          </p:nvPr>
        </p:nvSpPr>
        <p:spPr>
          <a:xfrm>
            <a:off x="1034425" y="1761575"/>
            <a:ext cx="54513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Batari 3.0 V wuxuu korontada (current) u dhaqaajin doonaa xoog (force) ka badan unugga (cell) 1.5 V.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91" name="Google Shape;1091;p92"/>
          <p:cNvSpPr txBox="1"/>
          <p:nvPr>
            <p:ph idx="3" type="subTitle"/>
          </p:nvPr>
        </p:nvSpPr>
        <p:spPr>
          <a:xfrm>
            <a:off x="1034425" y="2726175"/>
            <a:ext cx="55386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 adag tahay labada unug (cell) inay korontada (current) u dhaqaajiyaan nalka.</a:t>
            </a:r>
            <a:endParaRPr/>
          </a:p>
        </p:txBody>
      </p:sp>
      <p:sp>
        <p:nvSpPr>
          <p:cNvPr id="1092" name="Google Shape;1092;p92"/>
          <p:cNvSpPr txBox="1"/>
          <p:nvPr>
            <p:ph idx="4" type="subTitle"/>
          </p:nvPr>
        </p:nvSpPr>
        <p:spPr>
          <a:xfrm>
            <a:off x="1034425" y="3690775"/>
            <a:ext cx="56502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jira koronto (current) badan labada batari marka loo eego midka.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093" name="Google Shape;109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2000" y="1157499"/>
            <a:ext cx="1968000" cy="1484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6933" y="18111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93"/>
          <p:cNvSpPr txBox="1"/>
          <p:nvPr>
            <p:ph type="title"/>
          </p:nvPr>
        </p:nvSpPr>
        <p:spPr>
          <a:xfrm>
            <a:off x="324000" y="748775"/>
            <a:ext cx="69936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Maxay ku darista nalka labaad wareeggan (circuit) u keentaa in korontadu (current) yaraato?</a:t>
            </a:r>
            <a:endParaRPr/>
          </a:p>
        </p:txBody>
      </p:sp>
      <p:sp>
        <p:nvSpPr>
          <p:cNvPr id="1100" name="Google Shape;1100;p9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danab (voltage)?</a:t>
            </a:r>
            <a:endParaRPr/>
          </a:p>
        </p:txBody>
      </p:sp>
      <p:sp>
        <p:nvSpPr>
          <p:cNvPr id="1101" name="Google Shape;1101;p93"/>
          <p:cNvSpPr txBox="1"/>
          <p:nvPr>
            <p:ph idx="1" type="subTitle"/>
          </p:nvPr>
        </p:nvSpPr>
        <p:spPr>
          <a:xfrm>
            <a:off x="1034425" y="1761575"/>
            <a:ext cx="47400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Laba nal ayaa isticmaala koronto (current) ka badan mid.</a:t>
            </a:r>
            <a:endParaRPr/>
          </a:p>
        </p:txBody>
      </p:sp>
      <p:sp>
        <p:nvSpPr>
          <p:cNvPr id="1102" name="Google Shape;1102;p93"/>
          <p:cNvSpPr txBox="1"/>
          <p:nvPr>
            <p:ph idx="3" type="subTitle"/>
          </p:nvPr>
        </p:nvSpPr>
        <p:spPr>
          <a:xfrm>
            <a:off x="1034425" y="2726175"/>
            <a:ext cx="67212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Unuggu (cell) ma riixi karo si ka sii adag, labada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Nal waxay ka dhigaan mid adag in korontada (current) la dhaqaajiyo.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03" name="Google Shape;1103;p93"/>
          <p:cNvSpPr txBox="1"/>
          <p:nvPr>
            <p:ph idx="4" type="subTitle"/>
          </p:nvPr>
        </p:nvSpPr>
        <p:spPr>
          <a:xfrm>
            <a:off x="1034425" y="3690775"/>
            <a:ext cx="5650200" cy="67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Unuggu (cell) ma riixo si adag marka ay jiraan laba nal.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104" name="Google Shape;110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8950" y="1157486"/>
            <a:ext cx="1968000" cy="1484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2508" y="2834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94"/>
          <p:cNvSpPr txBox="1"/>
          <p:nvPr>
            <p:ph idx="1" type="body"/>
          </p:nvPr>
        </p:nvSpPr>
        <p:spPr>
          <a:xfrm>
            <a:off x="324000" y="1043100"/>
            <a:ext cx="8496000" cy="144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</a:pPr>
            <a:r>
              <a:rPr lang="en-GB" sz="1400">
                <a:latin typeface="Lexend"/>
              </a:rPr>
              <a:t>Sharax sida jilidda (simulation) xadhigga wareega (rope loop) u muujiso waxa ku dhaca korontada (current) marka danabka (voltage) la kordhiyo.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Sharax sida jilidda (simulation) xadhigga wareega (rope loop) u muujiso waxa ku dhaca korontada (current) marka qaybo (components) badan lagu daro wareegga (circuit).</a:t>
            </a:r>
            <a:endParaRPr/>
          </a:p>
        </p:txBody>
      </p:sp>
      <p:sp>
        <p:nvSpPr>
          <p:cNvPr id="1111" name="Google Shape;1111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danab (voltage)?</a:t>
            </a:r>
            <a:endParaRPr/>
          </a:p>
        </p:txBody>
      </p:sp>
      <p:pic>
        <p:nvPicPr>
          <p:cNvPr id="1112" name="Google Shape;1112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3014" y="2540475"/>
            <a:ext cx="3713975" cy="21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danab (voltage)?</a:t>
            </a:r>
            <a:endParaRPr/>
          </a:p>
        </p:txBody>
      </p:sp>
      <p:sp>
        <p:nvSpPr>
          <p:cNvPr id="1118" name="Google Shape;1118;p95"/>
          <p:cNvSpPr txBox="1"/>
          <p:nvPr>
            <p:ph idx="1" type="body"/>
          </p:nvPr>
        </p:nvSpPr>
        <p:spPr>
          <a:xfrm>
            <a:off x="324000" y="775775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Sharax sida jilitaanka (simulation) ee xarigga (rope loop) u muujiyo waxa ku dhaca hadda (current) marka korantada (voltage) la kordhiyo.</a:t>
            </a:r>
            <a:endParaRPr/>
          </a:p>
        </p:txBody>
      </p:sp>
      <p:sp>
        <p:nvSpPr>
          <p:cNvPr id="1119" name="Google Shape;1119;p95"/>
          <p:cNvSpPr txBox="1"/>
          <p:nvPr>
            <p:ph idx="1" type="body"/>
          </p:nvPr>
        </p:nvSpPr>
        <p:spPr>
          <a:xfrm>
            <a:off x="324000" y="2582783"/>
            <a:ext cx="84960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arenR" startAt="2"/>
            </a:pPr>
            <a:r>
              <a:rPr lang="en-GB" sz="1400">
                <a:latin typeface="Lexend"/>
              </a:rPr>
              <a:t>Sharax sida jilitaanka (simulation) ee xarigga (rope loop) u muujiyo waxa ku dhaca hadda (current) marka qaybo dheeri ah lagu daro wareegga (circuit).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0" name="Google Shape;1120;p95"/>
          <p:cNvSpPr txBox="1"/>
          <p:nvPr/>
        </p:nvSpPr>
        <p:spPr>
          <a:xfrm>
            <a:off x="324000" y="3216875"/>
            <a:ext cx="8496000" cy="15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45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Marka qaybo dheeri ah lagu daro wareegga (circuit) ee jilitaanka (simulation), xarigga waxaa qabsada gacmo badan, taasoo ka dhigaysa mid adag inuu dhaqaaqo.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4500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Maaddaama batteriga uusan kordhin karin xoogga (force) uu ku riixo, xariggu wuxuu u dhaqaaqaa si gaabis ah, taasoo muujinaysa hoos u dhaca hadda (current).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21" name="Google Shape;1121;p95"/>
          <p:cNvSpPr txBox="1"/>
          <p:nvPr/>
        </p:nvSpPr>
        <p:spPr>
          <a:xfrm>
            <a:off x="324000" y="1456067"/>
            <a:ext cx="84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Jilitaanka (simulation), kordhinta korantada (voltage) waxaa lagu muujiyaa in la adeegsado xoog (force) dheeri ah si loo dhaqaajiyo xarigga. Xoogga kordhay wuxuu sababaa in xariggu u dhaqaaqo si degdeg ah, taasoo muujinaysa kororka hadda (current).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96"/>
          <p:cNvSpPr txBox="1"/>
          <p:nvPr>
            <p:ph idx="1" type="body"/>
          </p:nvPr>
        </p:nvSpPr>
        <p:spPr>
          <a:xfrm>
            <a:off x="324000" y="821275"/>
            <a:ext cx="8429100" cy="378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Voltmeter-ku wuxuu cabbiraa korantada (voltage) ama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farqiga awoodda (potential difference) ee qaybta.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Halbeegyada korantada (voltage) waa volts (V).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Voltmeter-yadu uma oggolaadaan hadda (current) inuu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dhex maro.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Xadhkaha korontada (electrical leads) ee u dhexeeya qaybaha saamayn kuma laha korantada (voltage).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Korantada (voltage) ee unugga ama batteriga iyo qayb keliya ee isku wareeg (series circuit) isku mid bay ahaan doonaan.</a:t>
            </a:r>
            <a:endParaRPr sz="2000"/>
          </a:p>
        </p:txBody>
      </p:sp>
      <p:sp>
        <p:nvSpPr>
          <p:cNvPr id="1127" name="Google Shape;1127;p9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Cabbirista korantada (voltage)</a:t>
            </a:r>
            <a:endParaRPr/>
          </a:p>
        </p:txBody>
      </p:sp>
      <p:pic>
        <p:nvPicPr>
          <p:cNvPr id="1128" name="Google Shape;112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9605" y="2458950"/>
            <a:ext cx="1871425" cy="7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9" name="Google Shape;1129;p96"/>
          <p:cNvPicPr preferRelativeResize="0"/>
          <p:nvPr/>
        </p:nvPicPr>
        <p:blipFill rotWithShape="1">
          <a:blip r:embed="rId4">
            <a:alphaModFix/>
          </a:blip>
          <a:srcRect b="0" l="0" r="0" t="7270"/>
          <a:stretch/>
        </p:blipFill>
        <p:spPr>
          <a:xfrm>
            <a:off x="5954417" y="821276"/>
            <a:ext cx="1401800" cy="1671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