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409BD7-C511-4B50-A34D-4ECA7A1CFEEE}">
  <a:tblStyle styleId="{55409BD7-C511-4B50-A34D-4ECA7A1CFEE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301e8a3a51e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301e8a3a51e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fd83f334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efd83f33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00ff7c61d7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300ff7c61d7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00ff7c61d7_0_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300ff7c61d7_0_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300ff7c61d7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300ff7c61d7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301e8a3a51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301e8a3a51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301e8a3a51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301e8a3a51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300ff7c61d7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300ff7c61d7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301e8a3a51e_0_1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301e8a3a51e_0_1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300ff7c61d7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300ff7c61d7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2f57d53f32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2f57d53f3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300ff7c61d7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300ff7c61d7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301e8a3a51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301e8a3a51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00ff7c61d7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300ff7c61d7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300ff7c61d7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300ff7c61d7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00ff7c61d7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300ff7c61d7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00ff7c61d7_0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300ff7c61d7_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00ff7c61d7_0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300ff7c61d7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300ff7c61d7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300ff7c61d7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300ff7c61d7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300ff7c61d7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300ff7c61d7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300ff7c61d7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300ff7c61d7_0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300ff7c61d7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300ff7c61d7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300ff7c61d7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00ff7c61d7_0_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300ff7c61d7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2fc689f40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2fc689f40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300ff7c61d7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300ff7c61d7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00ff7c61d7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300ff7c61d7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300ff7c61d7_0_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g300ff7c61d7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2f57d53f32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2f57d53f32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00ff7c61d7_0_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300ff7c61d7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301e8a3a51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301e8a3a51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301e8a3a51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301e8a3a51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300ff7c61d7_0_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300ff7c61d7_0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300ff7c61d7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300ff7c61d7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00ff7c61d7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300ff7c61d7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310f5b9e645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310f5b9e645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g310f5b9e645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5" name="Google Shape;1395;g310f5b9e645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310f5b9e645_2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310f5b9e645_2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10f5b9e645_2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310f5b9e645_2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310f5b9e645_2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310f5b9e645_2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310f5b9e645_2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9" name="Google Shape;1719;g310f5b9e645_2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310f5b9e645_2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310f5b9e645_2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3" name="Shape 1883"/>
        <p:cNvGrpSpPr/>
        <p:nvPr/>
      </p:nvGrpSpPr>
      <p:grpSpPr>
        <a:xfrm>
          <a:off x="0" y="0"/>
          <a:ext cx="0" cy="0"/>
          <a:chOff x="0" y="0"/>
          <a:chExt cx="0" cy="0"/>
        </a:xfrm>
      </p:grpSpPr>
      <p:sp>
        <p:nvSpPr>
          <p:cNvPr id="1884" name="Google Shape;1884;g310f5b9e645_2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5" name="Google Shape;1885;g310f5b9e645_2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3" name="Shape 1963"/>
        <p:cNvGrpSpPr/>
        <p:nvPr/>
      </p:nvGrpSpPr>
      <p:grpSpPr>
        <a:xfrm>
          <a:off x="0" y="0"/>
          <a:ext cx="0" cy="0"/>
          <a:chOff x="0" y="0"/>
          <a:chExt cx="0" cy="0"/>
        </a:xfrm>
      </p:grpSpPr>
      <p:sp>
        <p:nvSpPr>
          <p:cNvPr id="1964" name="Google Shape;1964;g310f5b9e645_2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5" name="Google Shape;1965;g310f5b9e645_2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4" name="Shape 2044"/>
        <p:cNvGrpSpPr/>
        <p:nvPr/>
      </p:nvGrpSpPr>
      <p:grpSpPr>
        <a:xfrm>
          <a:off x="0" y="0"/>
          <a:ext cx="0" cy="0"/>
          <a:chOff x="0" y="0"/>
          <a:chExt cx="0" cy="0"/>
        </a:xfrm>
      </p:grpSpPr>
      <p:sp>
        <p:nvSpPr>
          <p:cNvPr id="2045" name="Google Shape;2045;g310f5b9e645_2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6" name="Google Shape;2046;g310f5b9e645_2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5" name="Shape 2125"/>
        <p:cNvGrpSpPr/>
        <p:nvPr/>
      </p:nvGrpSpPr>
      <p:grpSpPr>
        <a:xfrm>
          <a:off x="0" y="0"/>
          <a:ext cx="0" cy="0"/>
          <a:chOff x="0" y="0"/>
          <a:chExt cx="0" cy="0"/>
        </a:xfrm>
      </p:grpSpPr>
      <p:sp>
        <p:nvSpPr>
          <p:cNvPr id="2126" name="Google Shape;2126;g310f5b9e645_2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7" name="Google Shape;2127;g310f5b9e645_2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4" name="Shape 2204"/>
        <p:cNvGrpSpPr/>
        <p:nvPr/>
      </p:nvGrpSpPr>
      <p:grpSpPr>
        <a:xfrm>
          <a:off x="0" y="0"/>
          <a:ext cx="0" cy="0"/>
          <a:chOff x="0" y="0"/>
          <a:chExt cx="0" cy="0"/>
        </a:xfrm>
      </p:grpSpPr>
      <p:sp>
        <p:nvSpPr>
          <p:cNvPr id="2205" name="Google Shape;2205;g310f5b9e645_2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6" name="Google Shape;2206;g310f5b9e645_2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5" name="Shape 2285"/>
        <p:cNvGrpSpPr/>
        <p:nvPr/>
      </p:nvGrpSpPr>
      <p:grpSpPr>
        <a:xfrm>
          <a:off x="0" y="0"/>
          <a:ext cx="0" cy="0"/>
          <a:chOff x="0" y="0"/>
          <a:chExt cx="0" cy="0"/>
        </a:xfrm>
      </p:grpSpPr>
      <p:sp>
        <p:nvSpPr>
          <p:cNvPr id="2286" name="Google Shape;2286;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7" name="Google Shape;2287;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17.png"/><Relationship Id="rId5"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3.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3.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5.png"/><Relationship Id="rId5" Type="http://schemas.openxmlformats.org/officeDocument/2006/relationships/image" Target="../media/image2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1.png"/><Relationship Id="rId7"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85.png"/><Relationship Id="rId5" Type="http://schemas.openxmlformats.org/officeDocument/2006/relationships/image" Target="../media/image41.png"/><Relationship Id="rId6" Type="http://schemas.openxmlformats.org/officeDocument/2006/relationships/image" Target="../media/image39.png"/><Relationship Id="rId7" Type="http://schemas.openxmlformats.org/officeDocument/2006/relationships/image" Target="../media/image3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85.png"/><Relationship Id="rId4" Type="http://schemas.openxmlformats.org/officeDocument/2006/relationships/image" Target="../media/image40.png"/><Relationship Id="rId5" Type="http://schemas.openxmlformats.org/officeDocument/2006/relationships/image" Target="../media/image37.png"/><Relationship Id="rId6" Type="http://schemas.openxmlformats.org/officeDocument/2006/relationships/image" Target="../media/image45.png"/><Relationship Id="rId7" Type="http://schemas.openxmlformats.org/officeDocument/2006/relationships/image" Target="../media/image41.png"/><Relationship Id="rId8" Type="http://schemas.openxmlformats.org/officeDocument/2006/relationships/image" Target="../media/image39.png"/><Relationship Id="rId9" Type="http://schemas.openxmlformats.org/officeDocument/2006/relationships/image" Target="../media/image3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85.png"/><Relationship Id="rId4" Type="http://schemas.openxmlformats.org/officeDocument/2006/relationships/image" Target="../media/image46.png"/><Relationship Id="rId5" Type="http://schemas.openxmlformats.org/officeDocument/2006/relationships/image" Target="../media/image40.png"/><Relationship Id="rId6" Type="http://schemas.openxmlformats.org/officeDocument/2006/relationships/image" Target="../media/image37.png"/><Relationship Id="rId7" Type="http://schemas.openxmlformats.org/officeDocument/2006/relationships/image" Target="../media/image45.png"/><Relationship Id="rId8" Type="http://schemas.openxmlformats.org/officeDocument/2006/relationships/image" Target="../media/image41.png"/><Relationship Id="rId9" Type="http://schemas.openxmlformats.org/officeDocument/2006/relationships/image" Target="../media/image39.png"/><Relationship Id="rId10" Type="http://schemas.openxmlformats.org/officeDocument/2006/relationships/image" Target="../media/image49.png"/><Relationship Id="rId11" Type="http://schemas.openxmlformats.org/officeDocument/2006/relationships/image" Target="../media/image3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7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7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70.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70.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 Id="rId3" Type="http://schemas.openxmlformats.org/officeDocument/2006/relationships/image" Target="../media/image6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5.png"/><Relationship Id="rId6"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74.png"/><Relationship Id="rId4" Type="http://schemas.openxmlformats.org/officeDocument/2006/relationships/image" Target="../media/image72.png"/><Relationship Id="rId5" Type="http://schemas.openxmlformats.org/officeDocument/2006/relationships/image" Target="../media/image5.png"/><Relationship Id="rId6"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5.png"/><Relationship Id="rId6"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74.png"/><Relationship Id="rId4" Type="http://schemas.openxmlformats.org/officeDocument/2006/relationships/image" Target="../media/image72.png"/><Relationship Id="rId5" Type="http://schemas.openxmlformats.org/officeDocument/2006/relationships/image" Target="../media/image5.png"/><Relationship Id="rId6"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5.png"/><Relationship Id="rId6"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72.png"/><Relationship Id="rId4" Type="http://schemas.openxmlformats.org/officeDocument/2006/relationships/image" Target="../media/image74.png"/><Relationship Id="rId5" Type="http://schemas.openxmlformats.org/officeDocument/2006/relationships/image" Target="../media/image5.png"/><Relationship Id="rId6"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 Id="rId3" Type="http://schemas.openxmlformats.org/officeDocument/2006/relationships/image" Target="../media/image72.png"/><Relationship Id="rId4" Type="http://schemas.openxmlformats.org/officeDocument/2006/relationships/image" Target="../media/image74.png"/><Relationship Id="rId5" Type="http://schemas.openxmlformats.org/officeDocument/2006/relationships/image" Target="../media/image5.png"/><Relationship Id="rId6"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5.png"/><Relationship Id="rId6"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1.xml"/><Relationship Id="rId3" Type="http://schemas.openxmlformats.org/officeDocument/2006/relationships/image" Target="../media/image63.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4.xml"/><Relationship Id="rId3" Type="http://schemas.openxmlformats.org/officeDocument/2006/relationships/image" Target="../media/image8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 Id="rId3" Type="http://schemas.openxmlformats.org/officeDocument/2006/relationships/image" Target="../media/image79.png"/><Relationship Id="rId4" Type="http://schemas.openxmlformats.org/officeDocument/2006/relationships/image" Target="../media/image77.png"/><Relationship Id="rId5" Type="http://schemas.openxmlformats.org/officeDocument/2006/relationships/image" Target="../media/image7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9.xml"/><Relationship Id="rId3" Type="http://schemas.openxmlformats.org/officeDocument/2006/relationships/image" Target="../media/image8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0.xml"/><Relationship Id="rId3" Type="http://schemas.openxmlformats.org/officeDocument/2006/relationships/image" Target="../media/image8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1.xml"/><Relationship Id="rId3" Type="http://schemas.openxmlformats.org/officeDocument/2006/relationships/image" Target="../media/image8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2.xml"/><Relationship Id="rId3" Type="http://schemas.openxmlformats.org/officeDocument/2006/relationships/image" Target="../media/image8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3.xml"/><Relationship Id="rId3" Type="http://schemas.openxmlformats.org/officeDocument/2006/relationships/image" Target="../media/image8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4.xml"/><Relationship Id="rId3" Type="http://schemas.openxmlformats.org/officeDocument/2006/relationships/image" Target="../media/image81.png"/><Relationship Id="rId4" Type="http://schemas.openxmlformats.org/officeDocument/2006/relationships/image" Target="../media/image63.png"/><Relationship Id="rId5" Type="http://schemas.openxmlformats.org/officeDocument/2006/relationships/image" Target="../media/image7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5.xml"/><Relationship Id="rId3" Type="http://schemas.openxmlformats.org/officeDocument/2006/relationships/image" Target="../media/image8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6.xml"/><Relationship Id="rId3" Type="http://schemas.openxmlformats.org/officeDocument/2006/relationships/image" Target="../media/image8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7.xml"/><Relationship Id="rId3" Type="http://schemas.openxmlformats.org/officeDocument/2006/relationships/image" Target="../media/image8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8.xml"/><Relationship Id="rId3" Type="http://schemas.openxmlformats.org/officeDocument/2006/relationships/image" Target="../media/image8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9.xml"/><Relationship Id="rId3" Type="http://schemas.openxmlformats.org/officeDocument/2006/relationships/image" Target="../media/image8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0.xml"/><Relationship Id="rId3" Type="http://schemas.openxmlformats.org/officeDocument/2006/relationships/image" Target="../media/image8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Xirfadle caafimaad (Medical professional)</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 goobta shaqada (Xisaab in the workplace)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fahmi karaa sida xisaabta loogu isticmaalo xirfadlayaasha caafimaadka.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nvSpPr>
        <p:spPr>
          <a:xfrm>
            <a:off x="383150" y="1154623"/>
            <a:ext cx="8436900" cy="1254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chemeClr val="dk1"/>
                </a:solidFill>
                <a:highlight>
                  <a:srgbClr val="FFFFFF"/>
                </a:highlight>
                <a:latin typeface="Lexend"/>
                <a:ea typeface="Lexend"/>
                <a:cs typeface="Lexend"/>
                <a:sym typeface="Lexend"/>
              </a:rPr>
              <a:t>Qaaciddo (formula) waa xeer isku xira doorsoomayaal jireed (physical variables) oo macne ku leh.</a:t>
            </a:r>
            <a:endParaRPr sz="2200">
              <a:solidFill>
                <a:schemeClr val="dk1"/>
              </a:solidFill>
              <a:highlight>
                <a:srgbClr val="FFFFFF"/>
              </a:highlight>
              <a:latin typeface="Lexend"/>
              <a:ea typeface="Lexend"/>
              <a:cs typeface="Lexend"/>
              <a:sym typeface="Lexend"/>
            </a:endParaRPr>
          </a:p>
          <a:p>
            <a:pPr indent="0" lvl="0" marL="0" rtl="0" algn="l">
              <a:lnSpc>
                <a:spcPct val="115000"/>
              </a:lnSpc>
              <a:spcBef>
                <a:spcPts val="1000"/>
              </a:spcBef>
              <a:spcAft>
                <a:spcPts val="0"/>
              </a:spcAft>
              <a:buNone/>
            </a:pPr>
            <a:r>
              <a:rPr>
                <a:latin typeface="Lexend"/>
              </a:rPr>
              <a:t/>
            </a:r>
            <a:endParaRPr sz="2200">
              <a:solidFill>
                <a:schemeClr val="dk1"/>
              </a:solidFill>
              <a:highlight>
                <a:srgbClr val="FFFFFF"/>
              </a:highlight>
              <a:latin typeface="Lexend"/>
              <a:ea typeface="Lexend"/>
              <a:cs typeface="Lexend"/>
              <a:sym typeface="Lexend"/>
            </a:endParaRPr>
          </a:p>
          <a:p>
            <a:pPr indent="0" lvl="0" marL="0" rtl="0" algn="l">
              <a:lnSpc>
                <a:spcPct val="115000"/>
              </a:lnSpc>
              <a:spcBef>
                <a:spcPts val="1000"/>
              </a:spcBef>
              <a:spcAft>
                <a:spcPts val="1000"/>
              </a:spcAft>
              <a:buNone/>
            </a:pPr>
            <a:r>
              <a:rPr lang="en-GB" sz="1400">
                <a:solidFill>
                  <a:schemeClr val="dk1"/>
                </a:solidFill>
                <a:highlight>
                  <a:srgbClr val="FFFFFF"/>
                </a:highlight>
                <a:latin typeface="Lexend"/>
                <a:ea typeface="Lexend"/>
                <a:cs typeface="Lexend"/>
                <a:sym typeface="Lexend"/>
              </a:rPr>
              <a:t>Garaaf xariiq (line graph) waa garaaf dhibcahiisa ay isku xiraan qaybo xariiq ah. Wuxuu muujinayaa sida shay ugu beddelmo qiime (value), badanaa waqti ka dib.</a:t>
            </a:r>
            <a:endParaRPr sz="2200">
              <a:solidFill>
                <a:schemeClr val="dk1"/>
              </a:solidFill>
              <a:highlight>
                <a:srgbClr val="FFFFFF"/>
              </a:highlight>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8"/>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Xisaabta (Arithmetic) xirfadaha caafimaadka</a:t>
            </a:r>
            <a:r>
              <a:rPr lang="en-GB">
                <a:latin typeface="Lexend"/>
              </a:rPr>
              <a:t/>
            </a:r>
            <a:endParaRPr/>
          </a:p>
        </p:txBody>
      </p:sp>
      <p:sp>
        <p:nvSpPr>
          <p:cNvPr id="865" name="Google Shape;865;p78"/>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Isticmaalka qaaciddooyinka (formulae) xirfadaha caafimaadka</a:t>
            </a:r>
            <a:endParaRPr/>
          </a:p>
        </p:txBody>
      </p:sp>
      <p:sp>
        <p:nvSpPr>
          <p:cNvPr id="866" name="Google Shape;866;p7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Xirfadle caafimaad (Medical professional)</a:t>
            </a:r>
            <a:endParaRPr/>
          </a:p>
        </p:txBody>
      </p:sp>
      <p:pic>
        <p:nvPicPr>
          <p:cNvPr id="867" name="Google Shape;867;p78"/>
          <p:cNvPicPr preferRelativeResize="0"/>
          <p:nvPr/>
        </p:nvPicPr>
        <p:blipFill>
          <a:blip r:embed="rId3">
            <a:alphaModFix/>
          </a:blip>
          <a:stretch>
            <a:fillRect/>
          </a:stretch>
        </p:blipFill>
        <p:spPr>
          <a:xfrm>
            <a:off x="404650" y="1740991"/>
            <a:ext cx="450575" cy="446750"/>
          </a:xfrm>
          <a:prstGeom prst="rect">
            <a:avLst/>
          </a:prstGeom>
          <a:noFill/>
          <a:ln>
            <a:noFill/>
          </a:ln>
        </p:spPr>
      </p:pic>
      <p:sp>
        <p:nvSpPr>
          <p:cNvPr id="868" name="Google Shape;868;p78"/>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Fahamka xogta (data) xirfadaha caafimaadka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(Arithmetic) xirfadaha caafimaadka</a:t>
            </a:r>
            <a:endParaRPr/>
          </a:p>
        </p:txBody>
      </p:sp>
      <p:sp>
        <p:nvSpPr>
          <p:cNvPr id="874" name="Google Shape;874;p79"/>
          <p:cNvSpPr txBox="1"/>
          <p:nvPr>
            <p:ph idx="1" type="body"/>
          </p:nvPr>
        </p:nvSpPr>
        <p:spPr>
          <a:xfrm>
            <a:off x="324000" y="759300"/>
            <a:ext cx="8496000" cy="70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bukaan si dhow loola socdo isbitaalka, kalkaaliyayaashu waxay diiwaangelin karaan xaddiga dareeraha (fluid) jirka ku soo gala iyo ka baxa.</a:t>
            </a:r>
            <a:endParaRPr sz="2000"/>
          </a:p>
        </p:txBody>
      </p:sp>
      <p:sp>
        <p:nvSpPr>
          <p:cNvPr id="875" name="Google Shape;875;p79"/>
          <p:cNvSpPr txBox="1"/>
          <p:nvPr>
            <p:ph idx="1" type="body"/>
          </p:nvPr>
        </p:nvSpPr>
        <p:spPr>
          <a:xfrm>
            <a:off x="324000" y="1597500"/>
            <a:ext cx="8496000" cy="338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Dareeraha jirka soo gala waxaa ka mid ah cabitaannada, daawooyinka dareeraha ah (IV medication), dareeraha IV iyo shubista dhiigga (blood transfusions). Dareeraha jirka ka baxa waxaa ka mid ah kaadi, matag iyo dareere dheecaan ah (fluid drains).</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2000"/>
          </a:p>
          <a:p>
            <a:pPr indent="0" lvl="0" marL="0" rtl="0" algn="l">
              <a:spcBef>
                <a:spcPts val="1000"/>
              </a:spcBef>
              <a:spcAft>
                <a:spcPts val="0"/>
              </a:spcAft>
              <a:buNone/>
            </a:pPr>
            <a:r>
              <a:rPr lang="en-GB" sz="1400">
                <a:latin typeface="Lexend"/>
              </a:rPr>
              <a:t>Macluumaadkan waxaa loo isticmaalaa in lagu xisaabiyo dheelitirka dareeraha (fluid balance).</a:t>
            </a:r>
            <a:r>
              <a:rPr lang="en-GB" sz="1400">
                <a:solidFill>
                  <a:schemeClr val="accent4"/>
                </a:solidFill>
                <a:latin typeface="Lexend"/>
              </a:rPr>
              <a:t/>
            </a:r>
            <a:r>
              <a:rPr lang="en-GB" sz="1400">
                <a:latin typeface="Lexend"/>
              </a:rPr>
              <a:t/>
            </a:r>
            <a:endParaRPr sz="2000"/>
          </a:p>
          <a:p>
            <a:pPr indent="0" lvl="0" marL="0" rtl="0" algn="l">
              <a:spcBef>
                <a:spcPts val="1000"/>
              </a:spcBef>
              <a:spcAft>
                <a:spcPts val="0"/>
              </a:spcAft>
              <a:buNone/>
            </a:pPr>
            <a:r>
              <a:rPr lang="en-GB" sz="1400">
                <a:latin typeface="Lexend"/>
              </a:rPr>
              <a:t>Dheelitirka dareeraha (fluid balance) wuxuu noqon karaa mid togan (positive) ama taban (negative).</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2000"/>
          </a:p>
          <a:p>
            <a:pPr indent="0" lvl="0" marL="0" rtl="0" algn="l">
              <a:spcBef>
                <a:spcPts val="1000"/>
              </a:spcBef>
              <a:spcAft>
                <a:spcPts val="1000"/>
              </a:spcAft>
              <a:buNone/>
            </a:pPr>
            <a:r>
              <a:rPr lang="en-GB" sz="1400">
                <a:latin typeface="Lexend"/>
              </a:rPr>
              <a:t>Tiro togan (positive) waxay muujinaysaa in dareere ka badan uu jirka soo galay intii ka baxday. Tiro taban (negative) waxay muujinaysaa in dareere ka badan uu jirka ka baxay intii soo gashay.</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80"/>
          <p:cNvSpPr txBox="1"/>
          <p:nvPr>
            <p:ph idx="1" type="body"/>
          </p:nvPr>
        </p:nvSpPr>
        <p:spPr>
          <a:xfrm>
            <a:off x="324000" y="7593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Kalkaaliye ayaa baaraya jaantuska dheelitirka dareeraha (fluid balance chart) ee bukaan.</a:t>
            </a:r>
            <a:endParaRPr sz="2000"/>
          </a:p>
        </p:txBody>
      </p:sp>
      <p:sp>
        <p:nvSpPr>
          <p:cNvPr id="881" name="Google Shape;881;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Xisaabta (Arithmetic) xirfadaha caafimaadka</a:t>
            </a:r>
            <a:endParaRPr/>
          </a:p>
        </p:txBody>
      </p:sp>
      <p:graphicFrame>
        <p:nvGraphicFramePr>
          <p:cNvPr id="882" name="Google Shape;882;p80"/>
          <p:cNvGraphicFramePr/>
          <p:nvPr/>
        </p:nvGraphicFramePr>
        <p:xfrm>
          <a:off x="489325" y="1315200"/>
          <a:ext cx="3000000" cy="3000000"/>
        </p:xfrm>
        <a:graphic>
          <a:graphicData uri="http://schemas.openxmlformats.org/drawingml/2006/table">
            <a:tbl>
              <a:tblPr>
                <a:noFill/>
                <a:tableStyleId>{55409BD7-C511-4B50-A34D-4ECA7A1CFEEE}</a:tableStyleId>
              </a:tblPr>
              <a:tblGrid>
                <a:gridCol w="1088900"/>
                <a:gridCol w="1396625"/>
                <a:gridCol w="1044950"/>
                <a:gridCol w="1088900"/>
                <a:gridCol w="1264750"/>
                <a:gridCol w="1176825"/>
                <a:gridCol w="1176825"/>
              </a:tblGrid>
              <a:tr h="381000">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 gelin (input)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 bixin (output)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dheelitirka dareeraha (fluid balance)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cabitaan (drink)</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p>
                      <a:pPr indent="0" lvl="0" marL="0" rtl="0" algn="l">
                        <a:spcBef>
                          <a:spcPts val="0"/>
                        </a:spcBef>
                        <a:spcAft>
                          <a:spcPts val="0"/>
                        </a:spcAft>
                        <a:buNone/>
                      </a:pPr>
                      <a:r>
                        <a:rPr lang="en-GB" sz="12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dawo dareere ah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IV fluids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kaadi (ml)</a:t>
                      </a:r>
                      <a:r>
                        <a:rPr lang="en-GB" sz="1200">
                          <a:solidFill>
                            <a:schemeClr val="lt1"/>
                          </a:solidFill>
                          <a:latin typeface="Lexend"/>
                          <a:ea typeface="Lexend"/>
                          <a:cs typeface="Lexend"/>
                          <a:sym typeface="Lexend"/>
                        </a:rPr>
                        <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matagid ama neefsasho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dheecaan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spcBef>
                          <a:spcPts val="0"/>
                        </a:spcBef>
                        <a:spcAft>
                          <a:spcPts val="0"/>
                        </a:spcAft>
                        <a:buNone/>
                      </a:pPr>
                      <a:r>
                        <a:rPr lang="en-GB" sz="1200">
                          <a:latin typeface="Lexend"/>
                          <a:ea typeface="Lexend"/>
                          <a:cs typeface="Lexend"/>
                          <a:sym typeface="Lexend"/>
                        </a:rPr>
                        <a:t>100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500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83" name="Google Shape;883;p80"/>
          <p:cNvSpPr txBox="1"/>
          <p:nvPr>
            <p:ph idx="1" type="body"/>
          </p:nvPr>
        </p:nvSpPr>
        <p:spPr>
          <a:xfrm>
            <a:off x="324000" y="33501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Xisaabi dheelitirka dareeraha (fluid balance).</a:t>
            </a:r>
            <a:endParaRPr sz="2000"/>
          </a:p>
        </p:txBody>
      </p:sp>
      <p:sp>
        <p:nvSpPr>
          <p:cNvPr id="884" name="Google Shape;884;p80"/>
          <p:cNvSpPr txBox="1"/>
          <p:nvPr>
            <p:ph idx="1" type="body"/>
          </p:nvPr>
        </p:nvSpPr>
        <p:spPr>
          <a:xfrm>
            <a:off x="781200" y="3731100"/>
            <a:ext cx="4327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Wadarta gelinta (input): 100 + 500 = 600</a:t>
            </a:r>
            <a:r>
              <a:rPr lang="en-GB" sz="1100">
                <a:latin typeface="Kalam"/>
                <a:ea typeface="Kalam"/>
                <a:cs typeface="Kalam"/>
                <a:sym typeface="Kalam"/>
              </a:rPr>
              <a:t/>
            </a:r>
            <a:endParaRPr sz="2000">
              <a:latin typeface="Kalam"/>
              <a:ea typeface="Kalam"/>
              <a:cs typeface="Kalam"/>
              <a:sym typeface="Kalam"/>
            </a:endParaRPr>
          </a:p>
        </p:txBody>
      </p:sp>
      <p:sp>
        <p:nvSpPr>
          <p:cNvPr id="885" name="Google Shape;885;p80"/>
          <p:cNvSpPr txBox="1"/>
          <p:nvPr>
            <p:ph idx="1" type="body"/>
          </p:nvPr>
        </p:nvSpPr>
        <p:spPr>
          <a:xfrm>
            <a:off x="781200" y="4150200"/>
            <a:ext cx="4327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Wadarta soo-baxa (output): 100 + 20 = 120</a:t>
            </a:r>
            <a:endParaRPr sz="2000">
              <a:latin typeface="Kalam"/>
              <a:ea typeface="Kalam"/>
              <a:cs typeface="Kalam"/>
              <a:sym typeface="Kalam"/>
            </a:endParaRPr>
          </a:p>
        </p:txBody>
      </p:sp>
      <p:sp>
        <p:nvSpPr>
          <p:cNvPr id="886" name="Google Shape;886;p80"/>
          <p:cNvSpPr txBox="1"/>
          <p:nvPr>
            <p:ph idx="1" type="body"/>
          </p:nvPr>
        </p:nvSpPr>
        <p:spPr>
          <a:xfrm>
            <a:off x="781200" y="4569300"/>
            <a:ext cx="39891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Dheelitirka dareeraha (fluid balance): 600 – 120 = 480 ml</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887" name="Google Shape;887;p80"/>
          <p:cNvSpPr txBox="1"/>
          <p:nvPr>
            <p:ph idx="1" type="body"/>
          </p:nvPr>
        </p:nvSpPr>
        <p:spPr>
          <a:xfrm>
            <a:off x="5734200" y="4188300"/>
            <a:ext cx="2396400" cy="70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Dheelitirka dareeraha (fluid balance) ee bukaanku waa togan (positive).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8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Kalkaaliso ayaa baaraysa jaantuska dheelitirka dareeraha (fluid balance chart) ee bukaanka.</a:t>
            </a:r>
            <a:endParaRPr sz="2000"/>
          </a:p>
        </p:txBody>
      </p:sp>
      <p:sp>
        <p:nvSpPr>
          <p:cNvPr id="893" name="Google Shape;893;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(Arithmetic) ee xirfadaha caafimaadka</a:t>
            </a:r>
            <a:endParaRPr/>
          </a:p>
        </p:txBody>
      </p:sp>
      <p:graphicFrame>
        <p:nvGraphicFramePr>
          <p:cNvPr id="894" name="Google Shape;894;p81"/>
          <p:cNvGraphicFramePr/>
          <p:nvPr/>
        </p:nvGraphicFramePr>
        <p:xfrm>
          <a:off x="489325" y="1315200"/>
          <a:ext cx="3000000" cy="3000000"/>
        </p:xfrm>
        <a:graphic>
          <a:graphicData uri="http://schemas.openxmlformats.org/drawingml/2006/table">
            <a:tbl>
              <a:tblPr>
                <a:noFill/>
                <a:tableStyleId>{55409BD7-C511-4B50-A34D-4ECA7A1CFEEE}</a:tableStyleId>
              </a:tblPr>
              <a:tblGrid>
                <a:gridCol w="1088900"/>
                <a:gridCol w="1396625"/>
                <a:gridCol w="1044950"/>
                <a:gridCol w="1088900"/>
                <a:gridCol w="1264750"/>
                <a:gridCol w="1176825"/>
                <a:gridCol w="1176825"/>
              </a:tblGrid>
              <a:tr h="381000">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gelin (input)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soo-bax (output)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dheelitirka dareeraha (fluid balance)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cabitaan</a:t>
                      </a:r>
                      <a:endParaRPr sz="1600">
                        <a:solidFill>
                          <a:schemeClr val="lt1"/>
                        </a:solidFill>
                        <a:latin typeface="Lexend"/>
                        <a:ea typeface="Lexend"/>
                        <a:cs typeface="Lexend"/>
                        <a:sym typeface="Lexend"/>
                      </a:endParaRPr>
                    </a:p>
                    <a:p>
                      <a:pPr indent="0" lvl="0" marL="0" rtl="0" algn="l">
                        <a:spcBef>
                          <a:spcPts val="0"/>
                        </a:spcBef>
                        <a:spcAft>
                          <a:spcPts val="0"/>
                        </a:spcAft>
                        <a:buNone/>
                      </a:pPr>
                      <a:r>
                        <a:rPr lang="en-GB" sz="12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dawo dareere ah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IV fluids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kaadi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matagid ama neefsasho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dheecaan (drain)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spcBef>
                          <a:spcPts val="0"/>
                        </a:spcBef>
                        <a:spcAft>
                          <a:spcPts val="0"/>
                        </a:spcAft>
                        <a:buNone/>
                      </a:pPr>
                      <a:r>
                        <a:rPr lang="en-GB" sz="1200">
                          <a:latin typeface="Lexend"/>
                          <a:ea typeface="Lexend"/>
                          <a:cs typeface="Lexend"/>
                          <a:sym typeface="Lexend"/>
                        </a:rPr>
                        <a:t>150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a:t>
                      </a:r>
                      <a:r>
                        <a:rPr lang="en-GB" sz="12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95" name="Google Shape;895;p81"/>
          <p:cNvSpPr txBox="1"/>
          <p:nvPr>
            <p:ph idx="1" type="body"/>
          </p:nvPr>
        </p:nvSpPr>
        <p:spPr>
          <a:xfrm>
            <a:off x="324000" y="33501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 wadarta gelinta (input).</a:t>
            </a:r>
            <a:endParaRPr sz="2000"/>
          </a:p>
        </p:txBody>
      </p:sp>
      <p:sp>
        <p:nvSpPr>
          <p:cNvPr id="896" name="Google Shape;896;p81"/>
          <p:cNvSpPr txBox="1"/>
          <p:nvPr>
            <p:ph idx="1" type="body"/>
          </p:nvPr>
        </p:nvSpPr>
        <p:spPr>
          <a:xfrm>
            <a:off x="781200" y="3883500"/>
            <a:ext cx="4327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 + 10 = 160 ml</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8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Kalkaaliso ayaa baaraysa jaantuska dheelitirka dareeraha (fluid balance) ee bukaanka.</a:t>
            </a:r>
            <a:endParaRPr sz="2000"/>
          </a:p>
        </p:txBody>
      </p:sp>
      <p:sp>
        <p:nvSpPr>
          <p:cNvPr id="902" name="Google Shape;90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(Arithmetic) ee xirfadaha caafimaadka</a:t>
            </a:r>
            <a:endParaRPr/>
          </a:p>
        </p:txBody>
      </p:sp>
      <p:graphicFrame>
        <p:nvGraphicFramePr>
          <p:cNvPr id="903" name="Google Shape;903;p82"/>
          <p:cNvGraphicFramePr/>
          <p:nvPr/>
        </p:nvGraphicFramePr>
        <p:xfrm>
          <a:off x="489325" y="1315200"/>
          <a:ext cx="3000000" cy="3000000"/>
        </p:xfrm>
        <a:graphic>
          <a:graphicData uri="http://schemas.openxmlformats.org/drawingml/2006/table">
            <a:tbl>
              <a:tblPr>
                <a:noFill/>
                <a:tableStyleId>{55409BD7-C511-4B50-A34D-4ECA7A1CFEEE}</a:tableStyleId>
              </a:tblPr>
              <a:tblGrid>
                <a:gridCol w="1088900"/>
                <a:gridCol w="1396625"/>
                <a:gridCol w="1044950"/>
                <a:gridCol w="1088900"/>
                <a:gridCol w="1264750"/>
                <a:gridCol w="1176825"/>
                <a:gridCol w="1176825"/>
              </a:tblGrid>
              <a:tr h="381000">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gelin (input)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soo-saar (output)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dheelitirka dareeraha (fluid balance)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cabitaan (drink)</a:t>
                      </a:r>
                      <a:endParaRPr sz="1600">
                        <a:solidFill>
                          <a:schemeClr val="lt1"/>
                        </a:solidFill>
                        <a:latin typeface="Lexend"/>
                        <a:ea typeface="Lexend"/>
                        <a:cs typeface="Lexend"/>
                        <a:sym typeface="Lexend"/>
                      </a:endParaRPr>
                    </a:p>
                    <a:p>
                      <a:pPr indent="0" lvl="0" marL="0" rtl="0" algn="l">
                        <a:spcBef>
                          <a:spcPts val="0"/>
                        </a:spcBef>
                        <a:spcAft>
                          <a:spcPts val="0"/>
                        </a:spcAft>
                        <a:buNone/>
                      </a:pPr>
                      <a:r>
                        <a:rPr lang="en-GB" sz="12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dawo dareere ah (liquid medication)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dareeraha IV (IV fluids)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kaadi (urine)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matag ama nuugid (vomit or aspiration)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dheecaan (drain)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spcBef>
                          <a:spcPts val="0"/>
                        </a:spcBef>
                        <a:spcAft>
                          <a:spcPts val="0"/>
                        </a:spcAft>
                        <a:buNone/>
                      </a:pPr>
                      <a:r>
                        <a:rPr lang="en-GB" sz="1200">
                          <a:latin typeface="Lexend"/>
                          <a:ea typeface="Lexend"/>
                          <a:cs typeface="Lexend"/>
                          <a:sym typeface="Lexend"/>
                        </a:rPr>
                        <a:t>150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04" name="Google Shape;904;p82"/>
          <p:cNvSpPr txBox="1"/>
          <p:nvPr>
            <p:ph idx="1" type="body"/>
          </p:nvPr>
        </p:nvSpPr>
        <p:spPr>
          <a:xfrm>
            <a:off x="324000" y="33501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 wadarta soo-saarka (output).</a:t>
            </a:r>
            <a:endParaRPr sz="2000"/>
          </a:p>
        </p:txBody>
      </p:sp>
      <p:sp>
        <p:nvSpPr>
          <p:cNvPr id="905" name="Google Shape;905;p82"/>
          <p:cNvSpPr txBox="1"/>
          <p:nvPr>
            <p:ph idx="1" type="body"/>
          </p:nvPr>
        </p:nvSpPr>
        <p:spPr>
          <a:xfrm>
            <a:off x="781200" y="3883500"/>
            <a:ext cx="4327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200 + 10 = 210 ml</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8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Kalkaaliso ayaa baaraysa jaantuska dheelitirka dareeraha (fluid balance) ee bukaanka.</a:t>
            </a:r>
            <a:endParaRPr sz="2000"/>
          </a:p>
        </p:txBody>
      </p:sp>
      <p:sp>
        <p:nvSpPr>
          <p:cNvPr id="911" name="Google Shape;91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(Arithmetic) ee xirfadaha caafimaadka</a:t>
            </a:r>
            <a:endParaRPr/>
          </a:p>
        </p:txBody>
      </p:sp>
      <p:graphicFrame>
        <p:nvGraphicFramePr>
          <p:cNvPr id="912" name="Google Shape;912;p83"/>
          <p:cNvGraphicFramePr/>
          <p:nvPr/>
        </p:nvGraphicFramePr>
        <p:xfrm>
          <a:off x="489325" y="1315200"/>
          <a:ext cx="3000000" cy="3000000"/>
        </p:xfrm>
        <a:graphic>
          <a:graphicData uri="http://schemas.openxmlformats.org/drawingml/2006/table">
            <a:tbl>
              <a:tblPr>
                <a:noFill/>
                <a:tableStyleId>{55409BD7-C511-4B50-A34D-4ECA7A1CFEEE}</a:tableStyleId>
              </a:tblPr>
              <a:tblGrid>
                <a:gridCol w="1088900"/>
                <a:gridCol w="1396625"/>
                <a:gridCol w="1044950"/>
                <a:gridCol w="1088900"/>
                <a:gridCol w="1264750"/>
                <a:gridCol w="1176825"/>
                <a:gridCol w="1176825"/>
              </a:tblGrid>
              <a:tr h="381000">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gelin (input)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soo-saar (output)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dheelitirka dareeraha (fluid balance)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cabitaan</a:t>
                      </a:r>
                      <a:endParaRPr sz="1600">
                        <a:solidFill>
                          <a:schemeClr val="lt1"/>
                        </a:solidFill>
                        <a:latin typeface="Lexend"/>
                        <a:ea typeface="Lexend"/>
                        <a:cs typeface="Lexend"/>
                        <a:sym typeface="Lexend"/>
                      </a:endParaRPr>
                    </a:p>
                    <a:p>
                      <a:pPr indent="0" lvl="0" marL="0" rtl="0" algn="l">
                        <a:spcBef>
                          <a:spcPts val="0"/>
                        </a:spcBef>
                        <a:spcAft>
                          <a:spcPts val="0"/>
                        </a:spcAft>
                        <a:buNone/>
                      </a:pPr>
                      <a:r>
                        <a:rPr lang="en-GB" sz="12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dawo dareere ah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IV fluids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kaadi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matag ama neefsasho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dheecaan (ml)</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spcBef>
                          <a:spcPts val="0"/>
                        </a:spcBef>
                        <a:spcAft>
                          <a:spcPts val="0"/>
                        </a:spcAft>
                        <a:buNone/>
                      </a:pPr>
                      <a:r>
                        <a:rPr lang="en-GB" sz="1200">
                          <a:latin typeface="Lexend"/>
                          <a:ea typeface="Lexend"/>
                          <a:cs typeface="Lexend"/>
                          <a:sym typeface="Lexend"/>
                        </a:rPr>
                        <a:t>150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13" name="Google Shape;913;p83"/>
          <p:cNvSpPr txBox="1"/>
          <p:nvPr>
            <p:ph idx="1" type="body"/>
          </p:nvPr>
        </p:nvSpPr>
        <p:spPr>
          <a:xfrm>
            <a:off x="324000" y="33501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 dheelitirka dareeraha.</a:t>
            </a:r>
            <a:endParaRPr sz="2000"/>
          </a:p>
        </p:txBody>
      </p:sp>
      <p:sp>
        <p:nvSpPr>
          <p:cNvPr id="914" name="Google Shape;914;p83"/>
          <p:cNvSpPr txBox="1"/>
          <p:nvPr>
            <p:ph idx="1" type="body"/>
          </p:nvPr>
        </p:nvSpPr>
        <p:spPr>
          <a:xfrm>
            <a:off x="781200" y="3883500"/>
            <a:ext cx="4327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160 – 210 = -50 ml</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915" name="Google Shape;915;p83"/>
          <p:cNvSpPr txBox="1"/>
          <p:nvPr>
            <p:ph idx="1" type="body"/>
          </p:nvPr>
        </p:nvSpPr>
        <p:spPr>
          <a:xfrm>
            <a:off x="781200" y="4340700"/>
            <a:ext cx="49338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Dheelitirka dareeraha ee bukaanku waa taban.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84"/>
          <p:cNvSpPr txBox="1"/>
          <p:nvPr>
            <p:ph idx="1" type="body"/>
          </p:nvPr>
        </p:nvSpPr>
        <p:spPr>
          <a:xfrm>
            <a:off x="324000" y="759300"/>
            <a:ext cx="8237700" cy="60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Shaxdu waxay tusaysaa diiwaanka gelinta iyo soo-saarka dareeraha ee bukaan intii lagu jiray afar saacadood. a) Xisaabi dheelitirka dareeraha saacad kasta.</a:t>
            </a:r>
            <a:br>
              <a:rPr lang="en-GB" sz="1600"/>
            </a:br>
            <a:r>
              <a:rPr lang="en-GB" sz="1100">
                <a:latin typeface="Lexend"/>
              </a:rPr>
              <a:t/>
            </a:r>
            <a:endParaRPr sz="1600"/>
          </a:p>
        </p:txBody>
      </p:sp>
      <p:sp>
        <p:nvSpPr>
          <p:cNvPr id="921" name="Google Shape;921;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Xisaabta xirfadaha caafimaadka</a:t>
            </a:r>
            <a:endParaRPr/>
          </a:p>
        </p:txBody>
      </p:sp>
      <p:graphicFrame>
        <p:nvGraphicFramePr>
          <p:cNvPr id="922" name="Google Shape;922;p84"/>
          <p:cNvGraphicFramePr/>
          <p:nvPr/>
        </p:nvGraphicFramePr>
        <p:xfrm>
          <a:off x="324000" y="1423638"/>
          <a:ext cx="3000000" cy="3000000"/>
        </p:xfrm>
        <a:graphic>
          <a:graphicData uri="http://schemas.openxmlformats.org/drawingml/2006/table">
            <a:tbl>
              <a:tblPr>
                <a:noFill/>
                <a:tableStyleId>{55409BD7-C511-4B50-A34D-4ECA7A1CFEEE}</a:tableStyleId>
              </a:tblPr>
              <a:tblGrid>
                <a:gridCol w="801800"/>
                <a:gridCol w="831850"/>
                <a:gridCol w="1330050"/>
                <a:gridCol w="1080950"/>
                <a:gridCol w="963725"/>
                <a:gridCol w="1198175"/>
                <a:gridCol w="1080950"/>
                <a:gridCol w="1039425"/>
              </a:tblGrid>
              <a:tr h="381000">
                <a:tc rowSpan="2">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waqti</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gridSpan="3">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gelin</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soo-saar</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dheelitirka dareeraha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vMerge="1">
                  <a:txBody>
                    <a:bodyPr/>
                    <a:p/>
                  </a:txBody>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cabitaan</a:t>
                      </a:r>
                      <a:endParaRPr sz="1600">
                        <a:solidFill>
                          <a:schemeClr val="lt1"/>
                        </a:solidFill>
                        <a:latin typeface="Lexend"/>
                        <a:ea typeface="Lexend"/>
                        <a:cs typeface="Lexend"/>
                        <a:sym typeface="Lexend"/>
                      </a:endParaRPr>
                    </a:p>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dawo dareere ah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IV fluids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kaadi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matag ama neefsasho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dheecaan (drain)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09:00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10:00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300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11:00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150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23" name="Google Shape;923;p84"/>
          <p:cNvSpPr txBox="1"/>
          <p:nvPr>
            <p:ph idx="1" type="body"/>
          </p:nvPr>
        </p:nvSpPr>
        <p:spPr>
          <a:xfrm>
            <a:off x="324000" y="4525338"/>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Xisaabi isku-dheellitirka guud ee dareeraha (fluid balance) muddada 4 saacadood oo dhan.</a:t>
            </a:r>
            <a:r>
              <a:rPr lang="en-GB" sz="1100">
                <a:latin typeface="Lexend"/>
              </a:rP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8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Jadwalku wuxuu muujinayaa diiwaanka gelinta iyo soo-saarka dareeraha (fluid input and output) ee bukaan muddo afar saacadood ah. a) Xisaabi isku-dheellitirka dareeraha (fluid balance) saacad kasta.</a:t>
            </a:r>
            <a:br>
              <a:rPr lang="en-GB" sz="1600"/>
            </a:br>
            <a:r>
              <a:rPr lang="en-GB" sz="1100">
                <a:latin typeface="Lexend"/>
              </a:rPr>
              <a:t/>
            </a:r>
            <a:endParaRPr sz="1600"/>
          </a:p>
        </p:txBody>
      </p:sp>
      <p:sp>
        <p:nvSpPr>
          <p:cNvPr id="929" name="Google Shape;929;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Xisaabinta (Arithmetic) xirfadaha caafimaadka</a:t>
            </a:r>
            <a:endParaRPr/>
          </a:p>
        </p:txBody>
      </p:sp>
      <p:graphicFrame>
        <p:nvGraphicFramePr>
          <p:cNvPr id="930" name="Google Shape;930;p85"/>
          <p:cNvGraphicFramePr/>
          <p:nvPr/>
        </p:nvGraphicFramePr>
        <p:xfrm>
          <a:off x="324000" y="1423638"/>
          <a:ext cx="3000000" cy="3000000"/>
        </p:xfrm>
        <a:graphic>
          <a:graphicData uri="http://schemas.openxmlformats.org/drawingml/2006/table">
            <a:tbl>
              <a:tblPr>
                <a:noFill/>
                <a:tableStyleId>{55409BD7-C511-4B50-A34D-4ECA7A1CFEEE}</a:tableStyleId>
              </a:tblPr>
              <a:tblGrid>
                <a:gridCol w="801800"/>
                <a:gridCol w="831850"/>
                <a:gridCol w="1330050"/>
                <a:gridCol w="1080950"/>
                <a:gridCol w="963725"/>
                <a:gridCol w="1198175"/>
                <a:gridCol w="1080950"/>
                <a:gridCol w="1039425"/>
              </a:tblGrid>
              <a:tr h="381000">
                <a:tc rowSpan="2">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waqti</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gridSpan="3">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gelinta (input)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gridSpan="3">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soo-saarka (output)</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hMerge="1">
                  <a:txBody>
                    <a:bodyPr/>
                    <a:p/>
                  </a:txBody>
                </a:tc>
                <a:tc hMerge="1">
                  <a:txBody>
                    <a:bodyPr/>
                    <a:p/>
                  </a:txBody>
                </a:tc>
                <a:tc rowSpan="2">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isku-dheellitirka dareeraha (fluid balance)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vMerge="1">
                  <a:txBody>
                    <a:bodyPr/>
                    <a:p/>
                  </a:txBody>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cabitaan</a:t>
                      </a:r>
                      <a:endParaRPr sz="1600">
                        <a:solidFill>
                          <a:schemeClr val="lt1"/>
                        </a:solidFill>
                        <a:latin typeface="Lexend"/>
                        <a:ea typeface="Lexend"/>
                        <a:cs typeface="Lexend"/>
                        <a:sym typeface="Lexend"/>
                      </a:endParaRPr>
                    </a:p>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(ml)</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dawo dareere ah (liquid medication)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a:solidFill>
                          <a:schemeClr val="lt1"/>
                        </a:solidFill>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IV fluids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kaadi (urine)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matagid ama nuugid (vomit or aspiration)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lnSpc>
                          <a:spcPct val="80000"/>
                        </a:lnSpc>
                        <a:spcBef>
                          <a:spcPts val="0"/>
                        </a:spcBef>
                        <a:spcAft>
                          <a:spcPts val="0"/>
                        </a:spcAft>
                        <a:buNone/>
                      </a:pPr>
                      <a:r>
                        <a:rPr lang="en-GB" sz="900">
                          <a:solidFill>
                            <a:schemeClr val="lt1"/>
                          </a:solidFill>
                          <a:latin typeface="Lexend"/>
                          <a:ea typeface="Lexend"/>
                          <a:cs typeface="Lexend"/>
                          <a:sym typeface="Lexend"/>
                        </a:rPr>
                        <a:t>dheecaan (drain) (ml)</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vMerge="1">
                  <a:txBody>
                    <a:bodyPr/>
                    <a:p/>
                  </a:txBody>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09:00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10:00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300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11:00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12:00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150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solidFill>
                            <a:schemeClr val="dk1"/>
                          </a:solidFill>
                          <a:latin typeface="Lexend"/>
                          <a:ea typeface="Lexend"/>
                          <a:cs typeface="Lexend"/>
                          <a:sym typeface="Lexend"/>
                        </a:rPr>
                        <a:t>125</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900">
                          <a:latin typeface="Lexend"/>
                          <a:ea typeface="Lexend"/>
                          <a:cs typeface="Lexend"/>
                          <a:sym typeface="Lexend"/>
                        </a:rPr>
                        <a:t>10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80000"/>
                        </a:lnSpc>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31" name="Google Shape;931;p85"/>
          <p:cNvSpPr txBox="1"/>
          <p:nvPr>
            <p:ph idx="1" type="body"/>
          </p:nvPr>
        </p:nvSpPr>
        <p:spPr>
          <a:xfrm>
            <a:off x="324000" y="4525338"/>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Xisaabi isku-dheellitirka guud ee dareeraha (fluid balance) muddada 4 saacadood oo dhan.</a:t>
            </a:r>
            <a:endParaRPr sz="1600"/>
          </a:p>
        </p:txBody>
      </p:sp>
      <p:sp>
        <p:nvSpPr>
          <p:cNvPr id="932" name="Google Shape;932;p85"/>
          <p:cNvSpPr txBox="1"/>
          <p:nvPr>
            <p:ph idx="4294967295" type="body"/>
          </p:nvPr>
        </p:nvSpPr>
        <p:spPr>
          <a:xfrm>
            <a:off x="7687700" y="2640875"/>
            <a:ext cx="582600" cy="2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320</a:t>
            </a:r>
            <a:endParaRPr sz="1800">
              <a:latin typeface="Kalam"/>
              <a:ea typeface="Kalam"/>
              <a:cs typeface="Kalam"/>
              <a:sym typeface="Kalam"/>
            </a:endParaRPr>
          </a:p>
        </p:txBody>
      </p:sp>
      <p:sp>
        <p:nvSpPr>
          <p:cNvPr id="933" name="Google Shape;933;p85"/>
          <p:cNvSpPr txBox="1"/>
          <p:nvPr>
            <p:ph idx="4294967295" type="body"/>
          </p:nvPr>
        </p:nvSpPr>
        <p:spPr>
          <a:xfrm>
            <a:off x="7687700" y="3066845"/>
            <a:ext cx="582600" cy="2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-190</a:t>
            </a:r>
            <a:endParaRPr sz="1800">
              <a:latin typeface="Kalam"/>
              <a:ea typeface="Kalam"/>
              <a:cs typeface="Kalam"/>
              <a:sym typeface="Kalam"/>
            </a:endParaRPr>
          </a:p>
        </p:txBody>
      </p:sp>
      <p:sp>
        <p:nvSpPr>
          <p:cNvPr id="934" name="Google Shape;934;p85"/>
          <p:cNvSpPr txBox="1"/>
          <p:nvPr>
            <p:ph idx="4294967295" type="body"/>
          </p:nvPr>
        </p:nvSpPr>
        <p:spPr>
          <a:xfrm>
            <a:off x="7687700" y="3508431"/>
            <a:ext cx="582600" cy="2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a:t>
            </a:r>
            <a:endParaRPr sz="1800">
              <a:latin typeface="Kalam"/>
              <a:ea typeface="Kalam"/>
              <a:cs typeface="Kalam"/>
              <a:sym typeface="Kalam"/>
            </a:endParaRPr>
          </a:p>
        </p:txBody>
      </p:sp>
      <p:sp>
        <p:nvSpPr>
          <p:cNvPr id="935" name="Google Shape;935;p85"/>
          <p:cNvSpPr txBox="1"/>
          <p:nvPr>
            <p:ph idx="4294967295" type="body"/>
          </p:nvPr>
        </p:nvSpPr>
        <p:spPr>
          <a:xfrm>
            <a:off x="7687700" y="3920660"/>
            <a:ext cx="582600" cy="2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265</a:t>
            </a:r>
            <a:endParaRPr sz="1800">
              <a:latin typeface="Kalam"/>
              <a:ea typeface="Kalam"/>
              <a:cs typeface="Kalam"/>
              <a:sym typeface="Kalam"/>
            </a:endParaRPr>
          </a:p>
        </p:txBody>
      </p:sp>
      <p:sp>
        <p:nvSpPr>
          <p:cNvPr id="936" name="Google Shape;936;p85"/>
          <p:cNvSpPr txBox="1"/>
          <p:nvPr>
            <p:ph idx="4294967295" type="body"/>
          </p:nvPr>
        </p:nvSpPr>
        <p:spPr>
          <a:xfrm>
            <a:off x="6925700" y="4530250"/>
            <a:ext cx="1123800" cy="2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305</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86"/>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(Arithmetic) xirfadaha caafimaadka</a:t>
            </a:r>
            <a:endParaRPr/>
          </a:p>
        </p:txBody>
      </p:sp>
      <p:sp>
        <p:nvSpPr>
          <p:cNvPr id="942" name="Google Shape;942;p86"/>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943" name="Google Shape;943;p86"/>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Xirfadle caafimaad (Medical professional)</a:t>
            </a:r>
            <a:endParaRPr/>
          </a:p>
        </p:txBody>
      </p:sp>
      <p:pic>
        <p:nvPicPr>
          <p:cNvPr id="944" name="Google Shape;944;p86"/>
          <p:cNvPicPr preferRelativeResize="0"/>
          <p:nvPr/>
        </p:nvPicPr>
        <p:blipFill>
          <a:blip r:embed="rId3">
            <a:alphaModFix/>
          </a:blip>
          <a:stretch>
            <a:fillRect/>
          </a:stretch>
        </p:blipFill>
        <p:spPr>
          <a:xfrm>
            <a:off x="419317" y="2766066"/>
            <a:ext cx="450575" cy="446750"/>
          </a:xfrm>
          <a:prstGeom prst="rect">
            <a:avLst/>
          </a:prstGeom>
          <a:noFill/>
          <a:ln>
            <a:noFill/>
          </a:ln>
        </p:spPr>
      </p:pic>
      <p:sp>
        <p:nvSpPr>
          <p:cNvPr id="945" name="Google Shape;945;p86"/>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Fahamka xogta (data) xirfadaha caafimaadka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951" name="Google Shape;951;p87"/>
          <p:cNvSpPr txBox="1"/>
          <p:nvPr>
            <p:ph idx="1" type="body"/>
          </p:nvPr>
        </p:nvSpPr>
        <p:spPr>
          <a:xfrm>
            <a:off x="324000" y="1225800"/>
            <a:ext cx="8496000" cy="359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Qadarka la qoro (prescribed) wuxuu ku kala duwan yahay xaaladda bukaanka iyo daawada la isticmaalayo.</a:t>
            </a:r>
            <a:r>
              <a:rPr lang="en-GB" sz="1100">
                <a:solidFill>
                  <a:schemeClr val="accent5"/>
                </a:solidFill>
                <a:latin typeface="Lexend"/>
              </a:rPr>
              <a:t/>
            </a:r>
            <a:r>
              <a:rPr lang="en-GB" sz="1100">
                <a:latin typeface="Lexend"/>
              </a:rPr>
              <a:t/>
            </a:r>
            <a:endParaRPr sz="1900"/>
          </a:p>
          <a:p>
            <a:pPr indent="0" lvl="0" marL="0" rtl="0" algn="l">
              <a:spcBef>
                <a:spcPts val="1000"/>
              </a:spcBef>
              <a:spcAft>
                <a:spcPts val="0"/>
              </a:spcAft>
              <a:buNone/>
            </a:pPr>
            <a:r>
              <a:rPr lang="en-GB" sz="1100">
                <a:latin typeface="Lexend"/>
              </a:rPr>
              <a:t>Qaar ka mid ah daawooyinka waxaa la siin karaa qaab kiniin ah, qaarna waxay noqon karaan dareere (liquid).</a:t>
            </a:r>
            <a:endParaRPr sz="1900"/>
          </a:p>
          <a:p>
            <a:pPr indent="0" lvl="0" marL="0" rtl="0" algn="l">
              <a:spcBef>
                <a:spcPts val="1000"/>
              </a:spcBef>
              <a:spcAft>
                <a:spcPts val="0"/>
              </a:spcAft>
              <a:buNone/>
            </a:pPr>
            <a:r>
              <a:rPr lang="en-GB" sz="1100">
                <a:latin typeface="Lexend"/>
              </a:rPr>
              <a:t>Daawooyinka dareere (liquid) ah waxaa la siin karaa si tartiib ah muddo ka dib iyadoo la isticmaalayo duritaan xidid (intravenous (IV) drip).</a:t>
            </a:r>
            <a:r>
              <a:rPr lang="en-GB" sz="1100">
                <a:solidFill>
                  <a:schemeClr val="accent5"/>
                </a:solidFill>
                <a:latin typeface="Lexend"/>
              </a:rPr>
              <a:t/>
            </a:r>
            <a:r>
              <a:rPr lang="en-GB" sz="1100">
                <a:latin typeface="Lexend"/>
              </a:rPr>
              <a:t/>
            </a:r>
            <a:endParaRPr sz="1900"/>
          </a:p>
          <a:p>
            <a:pPr indent="0" lvl="0" marL="0" rtl="0" algn="l">
              <a:spcBef>
                <a:spcPts val="1000"/>
              </a:spcBef>
              <a:spcAft>
                <a:spcPts val="0"/>
              </a:spcAft>
              <a:buNone/>
            </a:pPr>
            <a:r>
              <a:rPr lang="en-GB" sz="1100">
                <a:latin typeface="Lexend"/>
              </a:rPr>
              <a:t>Heerka (rate) daawada lagu siiyo iyada oo loo marayo duritaan (drip) wuxuu ku xirnaan karaa arrimo badan, sida qadarka daawada loo baahan yahay, muddada, iyo cufka (mass) bukaanka.</a:t>
            </a:r>
            <a:r>
              <a:rPr lang="en-GB" sz="1100">
                <a:solidFill>
                  <a:schemeClr val="accent5"/>
                </a:solidFill>
                <a:latin typeface="Lexend"/>
              </a:rPr>
              <a:t/>
            </a:r>
            <a:r>
              <a:rPr lang="en-GB" sz="1100">
                <a:latin typeface="Lexend"/>
              </a:rPr>
              <a:t/>
            </a:r>
            <a:endParaRPr sz="1900"/>
          </a:p>
          <a:p>
            <a:pPr indent="0" lvl="0" marL="0" rtl="0" algn="l">
              <a:spcBef>
                <a:spcPts val="1000"/>
              </a:spcBef>
              <a:spcAft>
                <a:spcPts val="1000"/>
              </a:spcAft>
              <a:buClr>
                <a:schemeClr val="dk1"/>
              </a:buClr>
              <a:buSzPts val="1100"/>
              <a:buFont typeface="Arial"/>
              <a:buNone/>
            </a:pPr>
            <a:r>
              <a:rPr lang="en-GB" sz="1100">
                <a:latin typeface="Lexend"/>
              </a:rPr>
              <a:t>Qiimayaashan (values) waxaa lagu xisaabin karaa iyadoo la adeegsanayo qaaciidooyin (formulae).</a:t>
            </a:r>
            <a:r>
              <a:rPr lang="en-GB" sz="1100">
                <a:solidFill>
                  <a:schemeClr val="accent5"/>
                </a:solidFill>
                <a:latin typeface="Lexend"/>
              </a:rPr>
              <a:t/>
            </a:r>
            <a:r>
              <a:rPr lang="en-GB" sz="1100">
                <a:latin typeface="Lexend"/>
              </a:rPr>
              <a:t/>
            </a:r>
            <a:endParaRPr sz="1900"/>
          </a:p>
        </p:txBody>
      </p:sp>
      <p:sp>
        <p:nvSpPr>
          <p:cNvPr id="952" name="Google Shape;952;p87"/>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bukaannadu ay isbitaalka ku jiraan, waxaa laga yaabaa in loo qoro daawooyin.</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958" name="Google Shape;958;p88"/>
          <p:cNvSpPr txBox="1"/>
          <p:nvPr>
            <p:ph idx="1" type="body"/>
          </p:nvPr>
        </p:nvSpPr>
        <p:spPr>
          <a:xfrm>
            <a:off x="324000" y="759300"/>
            <a:ext cx="8237700" cy="140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Amiodarone waa daawo loo isticmaali karo in lagu daweeyo xaaladaha qaar ee wadnaha. Bukaan waxaa loo qoray 900 mg oo amiodarone ah. Qadarka daawada ku jira qorshe kasta (vial) waa 150 mg. Mugga dareeraha (liquid) ku jira qorshe kasta (vial) waa 3 ml.</a:t>
            </a:r>
            <a:br>
              <a:rPr lang="en-GB" sz="1900"/>
            </a:br>
            <a:r>
              <a:rPr lang="en-GB" sz="1100">
                <a:latin typeface="Lexend"/>
              </a:rPr>
              <a:t/>
            </a:r>
            <a:br>
              <a:rPr lang="en-GB" sz="1900"/>
            </a:br>
            <a:r>
              <a:rPr lang="en-GB" sz="1100">
                <a:latin typeface="Lexend"/>
              </a:rPr>
              <a:t/>
            </a:r>
            <a:br>
              <a:rPr lang="en-GB" sz="1900"/>
            </a:br>
            <a:r>
              <a:rPr lang="en-GB" sz="1100">
                <a:latin typeface="Lexend"/>
              </a:rPr>
              <a:t/>
            </a:r>
            <a:endParaRPr sz="1900"/>
          </a:p>
        </p:txBody>
      </p:sp>
      <p:sp>
        <p:nvSpPr>
          <p:cNvPr id="959" name="Google Shape;959;p88"/>
          <p:cNvSpPr txBox="1"/>
          <p:nvPr>
            <p:ph idx="1" type="body"/>
          </p:nvPr>
        </p:nvSpPr>
        <p:spPr>
          <a:xfrm>
            <a:off x="2305200" y="28132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la qoray (mg)</a:t>
            </a:r>
            <a:endParaRPr sz="1800"/>
          </a:p>
        </p:txBody>
      </p:sp>
      <p:sp>
        <p:nvSpPr>
          <p:cNvPr id="960" name="Google Shape;960;p88"/>
          <p:cNvSpPr txBox="1"/>
          <p:nvPr>
            <p:ph idx="1" type="body"/>
          </p:nvPr>
        </p:nvSpPr>
        <p:spPr>
          <a:xfrm>
            <a:off x="324000" y="29656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qiyaasta daawada (drug dose) =</a:t>
            </a:r>
            <a:r>
              <a:rPr lang="en-GB" sz="1100">
                <a:solidFill>
                  <a:schemeClr val="accent5"/>
                </a:solidFill>
                <a:latin typeface="Lexend"/>
              </a:rPr>
              <a:t/>
            </a:r>
            <a:r>
              <a:rPr lang="en-GB" sz="1100">
                <a:latin typeface="Lexend"/>
              </a:rPr>
              <a:t/>
            </a:r>
            <a:endParaRPr sz="1800"/>
          </a:p>
        </p:txBody>
      </p:sp>
      <p:cxnSp>
        <p:nvCxnSpPr>
          <p:cNvPr id="961" name="Google Shape;961;p88"/>
          <p:cNvCxnSpPr/>
          <p:nvPr/>
        </p:nvCxnSpPr>
        <p:spPr>
          <a:xfrm>
            <a:off x="2253245" y="3153041"/>
            <a:ext cx="2757600" cy="0"/>
          </a:xfrm>
          <a:prstGeom prst="straightConnector1">
            <a:avLst/>
          </a:prstGeom>
          <a:noFill/>
          <a:ln cap="flat" cmpd="sng" w="38100">
            <a:solidFill>
              <a:schemeClr val="dk1"/>
            </a:solidFill>
            <a:prstDash val="solid"/>
            <a:round/>
            <a:headEnd len="med" w="med" type="none"/>
            <a:tailEnd len="med" w="med" type="none"/>
          </a:ln>
        </p:spPr>
      </p:cxnSp>
      <p:sp>
        <p:nvSpPr>
          <p:cNvPr id="962" name="Google Shape;962;p88"/>
          <p:cNvSpPr txBox="1"/>
          <p:nvPr>
            <p:ph idx="1" type="body"/>
          </p:nvPr>
        </p:nvSpPr>
        <p:spPr>
          <a:xfrm>
            <a:off x="2305200" y="31942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qorshe kasta (mg)</a:t>
            </a:r>
            <a:endParaRPr sz="1800"/>
          </a:p>
        </p:txBody>
      </p:sp>
      <p:sp>
        <p:nvSpPr>
          <p:cNvPr id="963" name="Google Shape;963;p88"/>
          <p:cNvSpPr txBox="1"/>
          <p:nvPr>
            <p:ph idx="1" type="body"/>
          </p:nvPr>
        </p:nvSpPr>
        <p:spPr>
          <a:xfrm>
            <a:off x="5124600" y="29656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mugga qorshe kasta (ml)</a:t>
            </a:r>
            <a:endParaRPr sz="1800"/>
          </a:p>
        </p:txBody>
      </p:sp>
      <p:sp>
        <p:nvSpPr>
          <p:cNvPr id="964" name="Google Shape;964;p88"/>
          <p:cNvSpPr txBox="1"/>
          <p:nvPr>
            <p:ph idx="1" type="body"/>
          </p:nvPr>
        </p:nvSpPr>
        <p:spPr>
          <a:xfrm>
            <a:off x="324000" y="2214796"/>
            <a:ext cx="8237700" cy="55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Isticmaal qaaciidada (formula) si aad u xisaabiso qiyaasta daawada (drug dosage) loo baahan yahay.</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id="969" name="Google Shape;969;p89"/>
          <p:cNvPicPr preferRelativeResize="0"/>
          <p:nvPr/>
        </p:nvPicPr>
        <p:blipFill>
          <a:blip r:embed="rId3">
            <a:alphaModFix/>
          </a:blip>
          <a:stretch>
            <a:fillRect/>
          </a:stretch>
        </p:blipFill>
        <p:spPr>
          <a:xfrm rot="10800000">
            <a:off x="3226974" y="3883025"/>
            <a:ext cx="4879626" cy="873950"/>
          </a:xfrm>
          <a:prstGeom prst="rect">
            <a:avLst/>
          </a:prstGeom>
          <a:noFill/>
          <a:ln>
            <a:noFill/>
          </a:ln>
        </p:spPr>
      </p:pic>
      <p:sp>
        <p:nvSpPr>
          <p:cNvPr id="970" name="Google Shape;970;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971" name="Google Shape;971;p89"/>
          <p:cNvSpPr txBox="1"/>
          <p:nvPr>
            <p:ph idx="1" type="body"/>
          </p:nvPr>
        </p:nvSpPr>
        <p:spPr>
          <a:xfrm>
            <a:off x="324000" y="759300"/>
            <a:ext cx="8237700" cy="19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Amiodarone waa daawo loo isticmaali karo in lagu daweeyo xaaladaha qaar ee wadnaha. Bukaan waxaa loo qoray 900 mg oo amiodarone ah. Qadarka daawada ku jira qorshe kasta (vial) waa 150 mg. Mugga dareeraha (liquid) ku jira qorshe kasta (vial) waa 3 ml.</a:t>
            </a:r>
            <a:br>
              <a:rPr lang="en-GB" sz="1900"/>
            </a:br>
            <a:r>
              <a:rPr lang="en-GB" sz="1100">
                <a:latin typeface="Lexend"/>
              </a:rPr>
              <a:t/>
            </a:r>
            <a:br>
              <a:rPr lang="en-GB" sz="1900"/>
            </a:br>
            <a:r>
              <a:rPr lang="en-GB" sz="1100">
                <a:latin typeface="Lexend"/>
              </a:rPr>
              <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Isticmaal qaaciidada (formula) si aad u xisaabiso qiyaasta daawada (drug dosage) loo baahan yahay.</a:t>
            </a:r>
            <a:endParaRPr sz="1900"/>
          </a:p>
        </p:txBody>
      </p:sp>
      <p:sp>
        <p:nvSpPr>
          <p:cNvPr id="972" name="Google Shape;972;p89"/>
          <p:cNvSpPr txBox="1"/>
          <p:nvPr>
            <p:ph idx="1" type="body"/>
          </p:nvPr>
        </p:nvSpPr>
        <p:spPr>
          <a:xfrm>
            <a:off x="2305200" y="28132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la qoray (mg)</a:t>
            </a:r>
            <a:r>
              <a:rPr lang="en-GB" sz="1100">
                <a:solidFill>
                  <a:schemeClr val="accent5"/>
                </a:solidFill>
                <a:latin typeface="Lexend"/>
              </a:rPr>
              <a:t/>
            </a:r>
            <a:r>
              <a:rPr lang="en-GB" sz="1100">
                <a:latin typeface="Lexend"/>
              </a:rPr>
              <a:t/>
            </a:r>
            <a:endParaRPr sz="1800"/>
          </a:p>
        </p:txBody>
      </p:sp>
      <p:pic>
        <p:nvPicPr>
          <p:cNvPr id="973" name="Google Shape;973;p89"/>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974" name="Google Shape;974;p89"/>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975" name="Google Shape;975;p89"/>
          <p:cNvSpPr txBox="1"/>
          <p:nvPr>
            <p:ph idx="1" type="body"/>
          </p:nvPr>
        </p:nvSpPr>
        <p:spPr>
          <a:xfrm>
            <a:off x="3456325" y="4264500"/>
            <a:ext cx="4522200" cy="39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Halbeegyada (units) qiyaasta daawada (drug dose) waxay noqon doonaan ml.</a:t>
            </a:r>
            <a:endParaRPr sz="1900"/>
          </a:p>
        </p:txBody>
      </p:sp>
      <p:sp>
        <p:nvSpPr>
          <p:cNvPr id="976" name="Google Shape;976;p89"/>
          <p:cNvSpPr txBox="1"/>
          <p:nvPr>
            <p:ph idx="1" type="body"/>
          </p:nvPr>
        </p:nvSpPr>
        <p:spPr>
          <a:xfrm>
            <a:off x="324000" y="29656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qiyaasta daawada (drug dose) =</a:t>
            </a:r>
            <a:r>
              <a:rPr lang="en-GB" sz="1100">
                <a:solidFill>
                  <a:schemeClr val="accent5"/>
                </a:solidFill>
                <a:latin typeface="Lexend"/>
              </a:rPr>
              <a:t/>
            </a:r>
            <a:r>
              <a:rPr lang="en-GB" sz="1100">
                <a:latin typeface="Lexend"/>
              </a:rPr>
              <a:t/>
            </a:r>
            <a:endParaRPr sz="1800"/>
          </a:p>
        </p:txBody>
      </p:sp>
      <p:cxnSp>
        <p:nvCxnSpPr>
          <p:cNvPr id="977" name="Google Shape;977;p89"/>
          <p:cNvCxnSpPr/>
          <p:nvPr/>
        </p:nvCxnSpPr>
        <p:spPr>
          <a:xfrm>
            <a:off x="2253245" y="3153041"/>
            <a:ext cx="2757600" cy="0"/>
          </a:xfrm>
          <a:prstGeom prst="straightConnector1">
            <a:avLst/>
          </a:prstGeom>
          <a:noFill/>
          <a:ln cap="flat" cmpd="sng" w="38100">
            <a:solidFill>
              <a:schemeClr val="dk1"/>
            </a:solidFill>
            <a:prstDash val="solid"/>
            <a:round/>
            <a:headEnd len="med" w="med" type="none"/>
            <a:tailEnd len="med" w="med" type="none"/>
          </a:ln>
        </p:spPr>
      </p:cxnSp>
      <p:sp>
        <p:nvSpPr>
          <p:cNvPr id="978" name="Google Shape;978;p89"/>
          <p:cNvSpPr txBox="1"/>
          <p:nvPr>
            <p:ph idx="1" type="body"/>
          </p:nvPr>
        </p:nvSpPr>
        <p:spPr>
          <a:xfrm>
            <a:off x="2305200" y="31942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qorshe kasta (mg)</a:t>
            </a:r>
            <a:r>
              <a:rPr lang="en-GB" sz="1100">
                <a:solidFill>
                  <a:schemeClr val="accent5"/>
                </a:solidFill>
                <a:latin typeface="Lexend"/>
              </a:rPr>
              <a:t/>
            </a:r>
            <a:r>
              <a:rPr lang="en-GB" sz="1100">
                <a:latin typeface="Lexend"/>
              </a:rPr>
              <a:t/>
            </a:r>
            <a:endParaRPr sz="1800"/>
          </a:p>
        </p:txBody>
      </p:sp>
      <p:sp>
        <p:nvSpPr>
          <p:cNvPr id="979" name="Google Shape;979;p89"/>
          <p:cNvSpPr txBox="1"/>
          <p:nvPr>
            <p:ph idx="1" type="body"/>
          </p:nvPr>
        </p:nvSpPr>
        <p:spPr>
          <a:xfrm>
            <a:off x="5124600" y="29656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Lexend"/>
              </a:rPr>
              <a:t>× mugga qorshe kasta (ml)</a:t>
            </a:r>
            <a:r>
              <a:rPr lang="en-GB" sz="1100">
                <a:latin typeface="Lexend"/>
              </a:rPr>
              <a:t/>
            </a:r>
            <a:r>
              <a:rPr lang="en-GB" sz="1100">
                <a:solidFill>
                  <a:schemeClr val="accent5"/>
                </a:solidFill>
                <a:latin typeface="Lexend"/>
              </a:rPr>
              <a:t/>
            </a:r>
            <a:endParaRPr sz="1800">
              <a:solidFill>
                <a:schemeClr val="accent5"/>
              </a:solidFill>
            </a:endParaRPr>
          </a:p>
        </p:txBody>
      </p:sp>
      <p:cxnSp>
        <p:nvCxnSpPr>
          <p:cNvPr id="980" name="Google Shape;980;p89"/>
          <p:cNvCxnSpPr/>
          <p:nvPr/>
        </p:nvCxnSpPr>
        <p:spPr>
          <a:xfrm flipH="1" rot="10800000">
            <a:off x="4536300" y="2848963"/>
            <a:ext cx="360900" cy="227700"/>
          </a:xfrm>
          <a:prstGeom prst="straightConnector1">
            <a:avLst/>
          </a:prstGeom>
          <a:noFill/>
          <a:ln cap="flat" cmpd="sng" w="38100">
            <a:solidFill>
              <a:schemeClr val="accent5"/>
            </a:solidFill>
            <a:prstDash val="solid"/>
            <a:round/>
            <a:headEnd len="med" w="med" type="none"/>
            <a:tailEnd len="med" w="med" type="none"/>
          </a:ln>
        </p:spPr>
      </p:cxnSp>
      <p:cxnSp>
        <p:nvCxnSpPr>
          <p:cNvPr id="981" name="Google Shape;981;p89"/>
          <p:cNvCxnSpPr/>
          <p:nvPr/>
        </p:nvCxnSpPr>
        <p:spPr>
          <a:xfrm flipH="1" rot="10800000">
            <a:off x="4207066" y="3240316"/>
            <a:ext cx="360900" cy="227700"/>
          </a:xfrm>
          <a:prstGeom prst="straightConnector1">
            <a:avLst/>
          </a:prstGeom>
          <a:noFill/>
          <a:ln cap="flat" cmpd="sng" w="38100">
            <a:solidFill>
              <a:schemeClr val="accent5"/>
            </a:solidFill>
            <a:prstDash val="solid"/>
            <a:round/>
            <a:headEnd len="med" w="med" type="none"/>
            <a:tailEnd len="med" w="med" type="none"/>
          </a:ln>
        </p:spPr>
      </p:cxnSp>
      <p:sp>
        <p:nvSpPr>
          <p:cNvPr id="982" name="Google Shape;982;p89"/>
          <p:cNvSpPr txBox="1"/>
          <p:nvPr>
            <p:ph idx="1" type="body"/>
          </p:nvPr>
        </p:nvSpPr>
        <p:spPr>
          <a:xfrm>
            <a:off x="1512140" y="29681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(ml)</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pic>
        <p:nvPicPr>
          <p:cNvPr id="987" name="Google Shape;987;p90"/>
          <p:cNvPicPr preferRelativeResize="0"/>
          <p:nvPr/>
        </p:nvPicPr>
        <p:blipFill>
          <a:blip r:embed="rId3">
            <a:alphaModFix/>
          </a:blip>
          <a:stretch>
            <a:fillRect/>
          </a:stretch>
        </p:blipFill>
        <p:spPr>
          <a:xfrm rot="10800000">
            <a:off x="2119200" y="3793175"/>
            <a:ext cx="5857375" cy="1004375"/>
          </a:xfrm>
          <a:prstGeom prst="rect">
            <a:avLst/>
          </a:prstGeom>
          <a:noFill/>
          <a:ln>
            <a:noFill/>
          </a:ln>
        </p:spPr>
      </p:pic>
      <p:sp>
        <p:nvSpPr>
          <p:cNvPr id="988" name="Google Shape;988;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989" name="Google Shape;989;p90"/>
          <p:cNvSpPr txBox="1"/>
          <p:nvPr>
            <p:ph idx="1" type="body"/>
          </p:nvPr>
        </p:nvSpPr>
        <p:spPr>
          <a:xfrm>
            <a:off x="324000" y="759300"/>
            <a:ext cx="8237700" cy="19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Amiodarone waa dawo loo isticmaali karo daaweynta xaaladaha wadnaha qaarkood. Bukaanka waxaa loo qoray 900 mg oo amiodarone ah. Qadarka daawada ku jira fiishalkasta (vial) waa 150 mg. Mugga dareeraha ku jira fiishal kasta waa 3 ml.</a:t>
            </a:r>
            <a:br>
              <a:rPr lang="en-GB" sz="1900"/>
            </a:br>
            <a:r>
              <a:rPr lang="en-GB" sz="1100">
                <a:latin typeface="Lexend"/>
              </a:rPr>
              <a:t/>
            </a:r>
            <a:br>
              <a:rPr lang="en-GB" sz="1900"/>
            </a:br>
            <a:r>
              <a:rPr lang="en-GB" sz="1100">
                <a:latin typeface="Lexend"/>
              </a:rPr>
              <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Isticmaal qaaciidada (formula) si aad u xisaabiso qadarka daawada loo baahan yahay.</a:t>
            </a:r>
            <a:endParaRPr sz="1900"/>
          </a:p>
        </p:txBody>
      </p:sp>
      <p:sp>
        <p:nvSpPr>
          <p:cNvPr id="990" name="Google Shape;990;p90"/>
          <p:cNvSpPr txBox="1"/>
          <p:nvPr>
            <p:ph idx="1" type="body"/>
          </p:nvPr>
        </p:nvSpPr>
        <p:spPr>
          <a:xfrm>
            <a:off x="2305200" y="28132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la qoray (mg)</a:t>
            </a:r>
            <a:endParaRPr sz="1800"/>
          </a:p>
        </p:txBody>
      </p:sp>
      <p:pic>
        <p:nvPicPr>
          <p:cNvPr id="991" name="Google Shape;991;p90"/>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992" name="Google Shape;992;p90"/>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993" name="Google Shape;993;p90"/>
          <p:cNvSpPr txBox="1"/>
          <p:nvPr>
            <p:ph idx="1" type="body"/>
          </p:nvPr>
        </p:nvSpPr>
        <p:spPr>
          <a:xfrm>
            <a:off x="2253250" y="4112100"/>
            <a:ext cx="5627700" cy="67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bedeli karaa qiimaha (values) macluumaadka si aan u xisaabiyo qadarka daawada loo baahan yahay.</a:t>
            </a:r>
            <a:endParaRPr sz="1900"/>
          </a:p>
        </p:txBody>
      </p:sp>
      <p:sp>
        <p:nvSpPr>
          <p:cNvPr id="994" name="Google Shape;994;p90"/>
          <p:cNvSpPr txBox="1"/>
          <p:nvPr>
            <p:ph idx="1" type="body"/>
          </p:nvPr>
        </p:nvSpPr>
        <p:spPr>
          <a:xfrm>
            <a:off x="324000" y="29656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daawada (drug dose) =</a:t>
            </a:r>
            <a:endParaRPr sz="1800"/>
          </a:p>
        </p:txBody>
      </p:sp>
      <p:cxnSp>
        <p:nvCxnSpPr>
          <p:cNvPr id="995" name="Google Shape;995;p90"/>
          <p:cNvCxnSpPr/>
          <p:nvPr/>
        </p:nvCxnSpPr>
        <p:spPr>
          <a:xfrm>
            <a:off x="2253245" y="3153041"/>
            <a:ext cx="2757600" cy="0"/>
          </a:xfrm>
          <a:prstGeom prst="straightConnector1">
            <a:avLst/>
          </a:prstGeom>
          <a:noFill/>
          <a:ln cap="flat" cmpd="sng" w="38100">
            <a:solidFill>
              <a:schemeClr val="dk1"/>
            </a:solidFill>
            <a:prstDash val="solid"/>
            <a:round/>
            <a:headEnd len="med" w="med" type="none"/>
            <a:tailEnd len="med" w="med" type="none"/>
          </a:ln>
        </p:spPr>
      </p:cxnSp>
      <p:sp>
        <p:nvSpPr>
          <p:cNvPr id="996" name="Google Shape;996;p90"/>
          <p:cNvSpPr txBox="1"/>
          <p:nvPr>
            <p:ph idx="1" type="body"/>
          </p:nvPr>
        </p:nvSpPr>
        <p:spPr>
          <a:xfrm>
            <a:off x="2305200" y="31942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fiishal kasta (mg)</a:t>
            </a:r>
            <a:endParaRPr sz="1800"/>
          </a:p>
        </p:txBody>
      </p:sp>
      <p:sp>
        <p:nvSpPr>
          <p:cNvPr id="997" name="Google Shape;997;p90"/>
          <p:cNvSpPr txBox="1"/>
          <p:nvPr>
            <p:ph idx="1" type="body"/>
          </p:nvPr>
        </p:nvSpPr>
        <p:spPr>
          <a:xfrm>
            <a:off x="5124600" y="29656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Lexend"/>
              </a:rPr>
              <a:t>× mugga fiishal kasta (ml)</a:t>
            </a:r>
            <a:r>
              <a:rPr lang="en-GB" sz="1100">
                <a:latin typeface="Lexend"/>
              </a:rPr>
              <a:t/>
            </a:r>
            <a:endParaRPr sz="1800"/>
          </a:p>
        </p:txBody>
      </p:sp>
      <p:sp>
        <p:nvSpPr>
          <p:cNvPr id="998" name="Google Shape;998;p90"/>
          <p:cNvSpPr txBox="1"/>
          <p:nvPr>
            <p:ph idx="1" type="body"/>
          </p:nvPr>
        </p:nvSpPr>
        <p:spPr>
          <a:xfrm>
            <a:off x="1512140" y="29681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(ml)</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1004" name="Google Shape;1004;p91"/>
          <p:cNvSpPr txBox="1"/>
          <p:nvPr>
            <p:ph idx="1" type="body"/>
          </p:nvPr>
        </p:nvSpPr>
        <p:spPr>
          <a:xfrm>
            <a:off x="324000" y="759300"/>
            <a:ext cx="8237700" cy="19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Amiodarone waa dawo loo isticmaali karo daaweynta xaaladaha wadnaha qaarkood. Bukaanka waxaa loo qoray 900 mg oo amiodarone ah. Qadarka daawada ku jira fiishalkasta (vial) waa 150 mg. Mugga dareeraha ku jira fiishal kasta waa 3 ml.</a:t>
            </a:r>
            <a:br>
              <a:rPr lang="en-GB" sz="1900"/>
            </a:br>
            <a:r>
              <a:rPr lang="en-GB" sz="1100">
                <a:latin typeface="Lexend"/>
              </a:rPr>
              <a:t/>
            </a:r>
            <a:br>
              <a:rPr lang="en-GB" sz="1900"/>
            </a:br>
            <a:r>
              <a:rPr lang="en-GB" sz="1100">
                <a:latin typeface="Lexend"/>
              </a:rPr>
              <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Isticmaal qaaciidada (formula) si aad u xisaabiso qadarka daawada loo baahan yahay.</a:t>
            </a:r>
            <a:endParaRPr sz="1900"/>
          </a:p>
        </p:txBody>
      </p:sp>
      <p:sp>
        <p:nvSpPr>
          <p:cNvPr id="1005" name="Google Shape;1005;p91"/>
          <p:cNvSpPr txBox="1"/>
          <p:nvPr>
            <p:ph idx="1" type="body"/>
          </p:nvPr>
        </p:nvSpPr>
        <p:spPr>
          <a:xfrm>
            <a:off x="2305200" y="28132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la qoray (mg)</a:t>
            </a:r>
            <a:endParaRPr sz="1800"/>
          </a:p>
        </p:txBody>
      </p:sp>
      <p:pic>
        <p:nvPicPr>
          <p:cNvPr id="1006" name="Google Shape;1006;p91"/>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007" name="Google Shape;1007;p91"/>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08" name="Google Shape;1008;p91"/>
          <p:cNvSpPr txBox="1"/>
          <p:nvPr>
            <p:ph idx="1" type="body"/>
          </p:nvPr>
        </p:nvSpPr>
        <p:spPr>
          <a:xfrm>
            <a:off x="324000" y="29656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daawada (drug dose) =</a:t>
            </a:r>
            <a:endParaRPr sz="1800"/>
          </a:p>
        </p:txBody>
      </p:sp>
      <p:cxnSp>
        <p:nvCxnSpPr>
          <p:cNvPr id="1009" name="Google Shape;1009;p91"/>
          <p:cNvCxnSpPr/>
          <p:nvPr/>
        </p:nvCxnSpPr>
        <p:spPr>
          <a:xfrm>
            <a:off x="2253245" y="3153041"/>
            <a:ext cx="2757600" cy="0"/>
          </a:xfrm>
          <a:prstGeom prst="straightConnector1">
            <a:avLst/>
          </a:prstGeom>
          <a:noFill/>
          <a:ln cap="flat" cmpd="sng" w="38100">
            <a:solidFill>
              <a:schemeClr val="dk1"/>
            </a:solidFill>
            <a:prstDash val="solid"/>
            <a:round/>
            <a:headEnd len="med" w="med" type="none"/>
            <a:tailEnd len="med" w="med" type="none"/>
          </a:ln>
        </p:spPr>
      </p:cxnSp>
      <p:sp>
        <p:nvSpPr>
          <p:cNvPr id="1010" name="Google Shape;1010;p91"/>
          <p:cNvSpPr txBox="1"/>
          <p:nvPr>
            <p:ph idx="1" type="body"/>
          </p:nvPr>
        </p:nvSpPr>
        <p:spPr>
          <a:xfrm>
            <a:off x="2305200" y="31942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fiishal kasta (mg)</a:t>
            </a:r>
            <a:endParaRPr sz="1800"/>
          </a:p>
        </p:txBody>
      </p:sp>
      <p:sp>
        <p:nvSpPr>
          <p:cNvPr id="1011" name="Google Shape;1011;p91"/>
          <p:cNvSpPr txBox="1"/>
          <p:nvPr>
            <p:ph idx="1" type="body"/>
          </p:nvPr>
        </p:nvSpPr>
        <p:spPr>
          <a:xfrm>
            <a:off x="5124600" y="29656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Lexend"/>
              </a:rPr>
              <a:t>× mugga fiishal kasta (ml)</a:t>
            </a:r>
            <a:r>
              <a:rPr lang="en-GB" sz="1100">
                <a:latin typeface="Lexend"/>
              </a:rPr>
              <a:t/>
            </a:r>
            <a:endParaRPr sz="1800"/>
          </a:p>
        </p:txBody>
      </p:sp>
      <p:sp>
        <p:nvSpPr>
          <p:cNvPr id="1012" name="Google Shape;1012;p91"/>
          <p:cNvSpPr txBox="1"/>
          <p:nvPr>
            <p:ph idx="1" type="body"/>
          </p:nvPr>
        </p:nvSpPr>
        <p:spPr>
          <a:xfrm>
            <a:off x="1512140" y="29681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(ml)</a:t>
            </a:r>
            <a:endParaRPr sz="1800"/>
          </a:p>
        </p:txBody>
      </p:sp>
      <p:sp>
        <p:nvSpPr>
          <p:cNvPr id="1013" name="Google Shape;1013;p91"/>
          <p:cNvSpPr txBox="1"/>
          <p:nvPr>
            <p:ph idx="1" type="body"/>
          </p:nvPr>
        </p:nvSpPr>
        <p:spPr>
          <a:xfrm>
            <a:off x="2305200" y="3651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900 </a:t>
            </a:r>
            <a:endParaRPr sz="2000">
              <a:latin typeface="Kalam"/>
              <a:ea typeface="Kalam"/>
              <a:cs typeface="Kalam"/>
              <a:sym typeface="Kalam"/>
            </a:endParaRPr>
          </a:p>
        </p:txBody>
      </p:sp>
      <p:sp>
        <p:nvSpPr>
          <p:cNvPr id="1014" name="Google Shape;1014;p91"/>
          <p:cNvSpPr txBox="1"/>
          <p:nvPr>
            <p:ph idx="1" type="body"/>
          </p:nvPr>
        </p:nvSpPr>
        <p:spPr>
          <a:xfrm>
            <a:off x="1913847" y="3824532"/>
            <a:ext cx="24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 </a:t>
            </a:r>
            <a:endParaRPr sz="1800">
              <a:latin typeface="Kalam"/>
              <a:ea typeface="Kalam"/>
              <a:cs typeface="Kalam"/>
              <a:sym typeface="Kalam"/>
            </a:endParaRPr>
          </a:p>
        </p:txBody>
      </p:sp>
      <p:cxnSp>
        <p:nvCxnSpPr>
          <p:cNvPr id="1015" name="Google Shape;1015;p91"/>
          <p:cNvCxnSpPr/>
          <p:nvPr/>
        </p:nvCxnSpPr>
        <p:spPr>
          <a:xfrm>
            <a:off x="2253245" y="3991241"/>
            <a:ext cx="542100" cy="0"/>
          </a:xfrm>
          <a:prstGeom prst="straightConnector1">
            <a:avLst/>
          </a:prstGeom>
          <a:noFill/>
          <a:ln cap="flat" cmpd="sng" w="38100">
            <a:solidFill>
              <a:schemeClr val="dk1"/>
            </a:solidFill>
            <a:prstDash val="solid"/>
            <a:round/>
            <a:headEnd len="med" w="med" type="none"/>
            <a:tailEnd len="med" w="med" type="none"/>
          </a:ln>
        </p:spPr>
      </p:cxnSp>
      <p:sp>
        <p:nvSpPr>
          <p:cNvPr id="1016" name="Google Shape;1016;p91"/>
          <p:cNvSpPr txBox="1"/>
          <p:nvPr>
            <p:ph idx="1" type="body"/>
          </p:nvPr>
        </p:nvSpPr>
        <p:spPr>
          <a:xfrm>
            <a:off x="2305200" y="4032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 </a:t>
            </a:r>
            <a:endParaRPr sz="2000">
              <a:latin typeface="Kalam"/>
              <a:ea typeface="Kalam"/>
              <a:cs typeface="Kalam"/>
              <a:sym typeface="Kalam"/>
            </a:endParaRPr>
          </a:p>
        </p:txBody>
      </p:sp>
      <p:sp>
        <p:nvSpPr>
          <p:cNvPr id="1017" name="Google Shape;1017;p91"/>
          <p:cNvSpPr txBox="1"/>
          <p:nvPr>
            <p:ph idx="1" type="body"/>
          </p:nvPr>
        </p:nvSpPr>
        <p:spPr>
          <a:xfrm>
            <a:off x="2935507" y="3828259"/>
            <a:ext cx="555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a:t>
            </a:r>
            <a:r>
              <a:rPr lang="en-GB" sz="1100">
                <a:latin typeface="Kalam"/>
                <a:ea typeface="Kalam"/>
                <a:cs typeface="Kalam"/>
                <a:sym typeface="Kalam"/>
              </a:rPr>
              <a:t> 3</a:t>
            </a:r>
            <a:endParaRPr sz="2000">
              <a:latin typeface="Kalam"/>
              <a:ea typeface="Kalam"/>
              <a:cs typeface="Kalam"/>
              <a:sym typeface="Kalam"/>
            </a:endParaRPr>
          </a:p>
        </p:txBody>
      </p:sp>
      <p:sp>
        <p:nvSpPr>
          <p:cNvPr id="1018" name="Google Shape;1018;p91"/>
          <p:cNvSpPr txBox="1"/>
          <p:nvPr>
            <p:ph idx="1" type="body"/>
          </p:nvPr>
        </p:nvSpPr>
        <p:spPr>
          <a:xfrm>
            <a:off x="1913874" y="4510325"/>
            <a:ext cx="1021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18 ml</a:t>
            </a:r>
            <a:endParaRPr sz="1800">
              <a:latin typeface="Kalam"/>
              <a:ea typeface="Kalam"/>
              <a:cs typeface="Kalam"/>
              <a:sym typeface="Kalam"/>
            </a:endParaRPr>
          </a:p>
        </p:txBody>
      </p:sp>
      <p:pic>
        <p:nvPicPr>
          <p:cNvPr id="1019" name="Google Shape;1019;p91"/>
          <p:cNvPicPr preferRelativeResize="0"/>
          <p:nvPr/>
        </p:nvPicPr>
        <p:blipFill rotWithShape="1">
          <a:blip r:embed="rId4">
            <a:alphaModFix/>
          </a:blip>
          <a:srcRect b="4760" l="40550" r="0" t="13015"/>
          <a:stretch/>
        </p:blipFill>
        <p:spPr>
          <a:xfrm rot="10800000">
            <a:off x="4419602" y="3623801"/>
            <a:ext cx="3759498" cy="1194399"/>
          </a:xfrm>
          <a:prstGeom prst="rect">
            <a:avLst/>
          </a:prstGeom>
          <a:noFill/>
          <a:ln>
            <a:noFill/>
          </a:ln>
        </p:spPr>
      </p:pic>
      <p:sp>
        <p:nvSpPr>
          <p:cNvPr id="1020" name="Google Shape;1020;p91"/>
          <p:cNvSpPr txBox="1"/>
          <p:nvPr>
            <p:ph idx="1" type="body"/>
          </p:nvPr>
        </p:nvSpPr>
        <p:spPr>
          <a:xfrm>
            <a:off x="4546040" y="3866553"/>
            <a:ext cx="3359400" cy="85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 ml oo dareere ah ayaa loo baahan yahay si bukaanku u helo 900 mg oo daawada ah.</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pic>
        <p:nvPicPr>
          <p:cNvPr id="1025" name="Google Shape;1025;p92"/>
          <p:cNvPicPr preferRelativeResize="0"/>
          <p:nvPr/>
        </p:nvPicPr>
        <p:blipFill>
          <a:blip r:embed="rId3">
            <a:alphaModFix/>
          </a:blip>
          <a:stretch>
            <a:fillRect/>
          </a:stretch>
        </p:blipFill>
        <p:spPr>
          <a:xfrm rot="10800000">
            <a:off x="1687650" y="3793175"/>
            <a:ext cx="6288925" cy="1004375"/>
          </a:xfrm>
          <a:prstGeom prst="rect">
            <a:avLst/>
          </a:prstGeom>
          <a:noFill/>
          <a:ln>
            <a:noFill/>
          </a:ln>
        </p:spPr>
      </p:pic>
      <p:sp>
        <p:nvSpPr>
          <p:cNvPr id="1026" name="Google Shape;1026;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027" name="Google Shape;1027;p92"/>
          <p:cNvSpPr txBox="1"/>
          <p:nvPr>
            <p:ph idx="1" type="body"/>
          </p:nvPr>
        </p:nvSpPr>
        <p:spPr>
          <a:xfrm>
            <a:off x="324000" y="759300"/>
            <a:ext cx="8237700" cy="155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Qaacidada waxaa loo fasiri karaa siyaabo kala duwan marka la eego macnaha.</a:t>
            </a:r>
            <a:r>
              <a:rPr lang="en-GB" sz="1100">
                <a:latin typeface="Lexend"/>
              </a:rPr>
              <a:t/>
            </a:r>
            <a:r>
              <a:rPr lang="en-GB" sz="1100">
                <a:latin typeface="Lexend"/>
              </a:rPr>
              <a:t/>
            </a:r>
            <a:r>
              <a:rPr lang="en-GB" sz="1100">
                <a:latin typeface="Lexend"/>
              </a:rPr>
              <a:t/>
            </a:r>
            <a:endParaRPr sz="1900"/>
          </a:p>
          <a:p>
            <a:pPr indent="0" lvl="0" marL="0" rtl="0" algn="l">
              <a:spcBef>
                <a:spcPts val="1000"/>
              </a:spcBef>
              <a:spcAft>
                <a:spcPts val="1000"/>
              </a:spcAft>
              <a:buNone/>
            </a:pPr>
            <a:r>
              <a:rPr lang="en-GB" sz="1100">
                <a:latin typeface="Lexend"/>
              </a:rPr>
              <a:t>Bukaanka waxaa loo qoray 900 mg oo amiodarone ah. Qadarka daawada ee vial kasta waa 150 mg. Mugga dareeraha ee vial kasta waa 3 ml.</a:t>
            </a:r>
            <a:br>
              <a:rPr lang="en-GB" sz="1900"/>
            </a:br>
            <a:r>
              <a:rPr lang="en-GB" sz="1100">
                <a:latin typeface="Lexend"/>
              </a:rPr>
              <a:t/>
            </a:r>
            <a:br>
              <a:rPr lang="en-GB" sz="1900"/>
            </a:br>
            <a:r>
              <a:rPr lang="en-GB" sz="1100">
                <a:latin typeface="Lexend"/>
              </a:rPr>
              <a:t/>
            </a:r>
            <a:endParaRPr sz="1900"/>
          </a:p>
        </p:txBody>
      </p:sp>
      <p:sp>
        <p:nvSpPr>
          <p:cNvPr id="1028" name="Google Shape;1028;p92"/>
          <p:cNvSpPr txBox="1"/>
          <p:nvPr>
            <p:ph idx="1" type="body"/>
          </p:nvPr>
        </p:nvSpPr>
        <p:spPr>
          <a:xfrm>
            <a:off x="2305200" y="2508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qadarka la qoray (mg)</a:t>
            </a:r>
            <a:endParaRPr sz="1800"/>
          </a:p>
        </p:txBody>
      </p:sp>
      <p:pic>
        <p:nvPicPr>
          <p:cNvPr id="1029" name="Google Shape;1029;p92"/>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030" name="Google Shape;1030;p92"/>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31" name="Google Shape;1031;p92"/>
          <p:cNvSpPr txBox="1"/>
          <p:nvPr>
            <p:ph idx="1" type="body"/>
          </p:nvPr>
        </p:nvSpPr>
        <p:spPr>
          <a:xfrm>
            <a:off x="324000" y="26608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qiyaasta daawada =</a:t>
            </a:r>
            <a:endParaRPr sz="1800"/>
          </a:p>
        </p:txBody>
      </p:sp>
      <p:cxnSp>
        <p:nvCxnSpPr>
          <p:cNvPr id="1032" name="Google Shape;1032;p92"/>
          <p:cNvCxnSpPr/>
          <p:nvPr/>
        </p:nvCxnSpPr>
        <p:spPr>
          <a:xfrm>
            <a:off x="2253245" y="2848241"/>
            <a:ext cx="2757600" cy="0"/>
          </a:xfrm>
          <a:prstGeom prst="straightConnector1">
            <a:avLst/>
          </a:prstGeom>
          <a:noFill/>
          <a:ln cap="flat" cmpd="sng" w="38100">
            <a:solidFill>
              <a:schemeClr val="dk1"/>
            </a:solidFill>
            <a:prstDash val="solid"/>
            <a:round/>
            <a:headEnd len="med" w="med" type="none"/>
            <a:tailEnd len="med" w="med" type="none"/>
          </a:ln>
        </p:spPr>
      </p:cxnSp>
      <p:sp>
        <p:nvSpPr>
          <p:cNvPr id="1033" name="Google Shape;1033;p92"/>
          <p:cNvSpPr txBox="1"/>
          <p:nvPr>
            <p:ph idx="1" type="body"/>
          </p:nvPr>
        </p:nvSpPr>
        <p:spPr>
          <a:xfrm>
            <a:off x="2305200" y="2889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qadarka vial kasta (mg)</a:t>
            </a:r>
            <a:endParaRPr sz="1800"/>
          </a:p>
        </p:txBody>
      </p:sp>
      <p:sp>
        <p:nvSpPr>
          <p:cNvPr id="1034" name="Google Shape;1034;p92"/>
          <p:cNvSpPr txBox="1"/>
          <p:nvPr>
            <p:ph idx="1" type="body"/>
          </p:nvPr>
        </p:nvSpPr>
        <p:spPr>
          <a:xfrm>
            <a:off x="5124600" y="26608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rgbClr val="1F1F1F"/>
                </a:solidFill>
                <a:latin typeface="Lexend"/>
              </a:rPr>
              <a:t>× mugga vial kasta (ml)</a:t>
            </a:r>
            <a:r>
              <a:rPr lang="en-GB" sz="1800">
                <a:latin typeface="Lexend"/>
              </a:rPr>
              <a:t/>
            </a:r>
            <a:endParaRPr sz="1800"/>
          </a:p>
        </p:txBody>
      </p:sp>
      <p:sp>
        <p:nvSpPr>
          <p:cNvPr id="1035" name="Google Shape;1035;p92"/>
          <p:cNvSpPr txBox="1"/>
          <p:nvPr>
            <p:ph idx="1" type="body"/>
          </p:nvPr>
        </p:nvSpPr>
        <p:spPr>
          <a:xfrm>
            <a:off x="1512140" y="26633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(ml)</a:t>
            </a:r>
            <a:endParaRPr sz="1800"/>
          </a:p>
        </p:txBody>
      </p:sp>
      <p:sp>
        <p:nvSpPr>
          <p:cNvPr id="1036" name="Google Shape;1036;p92"/>
          <p:cNvSpPr/>
          <p:nvPr/>
        </p:nvSpPr>
        <p:spPr>
          <a:xfrm>
            <a:off x="2215600" y="2366500"/>
            <a:ext cx="2857500" cy="911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7" name="Google Shape;1037;p92"/>
          <p:cNvSpPr txBox="1"/>
          <p:nvPr>
            <p:ph idx="1" type="body"/>
          </p:nvPr>
        </p:nvSpPr>
        <p:spPr>
          <a:xfrm>
            <a:off x="1770500" y="4112100"/>
            <a:ext cx="6110700" cy="67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Xaaladdan, qaybintu waxay xisaabisaa tirada vial-yada loo baahan yahay si loo siiyo 900 mg oo daawada ah.</a:t>
            </a:r>
            <a:endParaRPr sz="1900"/>
          </a:p>
        </p:txBody>
      </p:sp>
      <p:sp>
        <p:nvSpPr>
          <p:cNvPr id="1038" name="Google Shape;1038;p92"/>
          <p:cNvSpPr txBox="1"/>
          <p:nvPr>
            <p:ph idx="1" type="body"/>
          </p:nvPr>
        </p:nvSpPr>
        <p:spPr>
          <a:xfrm>
            <a:off x="2229000" y="34990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900 ÷ 150 = 6 vial</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pic>
        <p:nvPicPr>
          <p:cNvPr id="1043" name="Google Shape;1043;p93"/>
          <p:cNvPicPr preferRelativeResize="0"/>
          <p:nvPr/>
        </p:nvPicPr>
        <p:blipFill>
          <a:blip r:embed="rId3">
            <a:alphaModFix/>
          </a:blip>
          <a:stretch>
            <a:fillRect/>
          </a:stretch>
        </p:blipFill>
        <p:spPr>
          <a:xfrm rot="10800000">
            <a:off x="735170" y="4215657"/>
            <a:ext cx="7350724" cy="562025"/>
          </a:xfrm>
          <a:prstGeom prst="rect">
            <a:avLst/>
          </a:prstGeom>
          <a:noFill/>
          <a:ln>
            <a:noFill/>
          </a:ln>
        </p:spPr>
      </p:pic>
      <p:sp>
        <p:nvSpPr>
          <p:cNvPr id="1044" name="Google Shape;1044;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qaacidada xirfadaha caafimaadka</a:t>
            </a:r>
            <a:endParaRPr/>
          </a:p>
        </p:txBody>
      </p:sp>
      <p:sp>
        <p:nvSpPr>
          <p:cNvPr id="1045" name="Google Shape;1045;p93"/>
          <p:cNvSpPr txBox="1"/>
          <p:nvPr>
            <p:ph idx="1" type="body"/>
          </p:nvPr>
        </p:nvSpPr>
        <p:spPr>
          <a:xfrm>
            <a:off x="324000" y="759300"/>
            <a:ext cx="8237700" cy="155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Qaacidada waxaa loo fasiri karaa siyaabo kala duwan marka la eego macnaha.</a:t>
            </a:r>
            <a:endParaRPr sz="1900"/>
          </a:p>
          <a:p>
            <a:pPr indent="0" lvl="0" marL="0" rtl="0" algn="l">
              <a:spcBef>
                <a:spcPts val="1000"/>
              </a:spcBef>
              <a:spcAft>
                <a:spcPts val="1000"/>
              </a:spcAft>
              <a:buNone/>
            </a:pPr>
            <a:r>
              <a:rPr lang="en-GB" sz="1100">
                <a:latin typeface="Lexend"/>
              </a:rPr>
              <a:t>Bukaanka waxaa loo qoray 900 mg oo amiodarone ah. Qadarka daawada ee vial kasta waa 150 mg. Mugga dareeraha ee vial kasta waa 3 ml.</a:t>
            </a:r>
            <a:br>
              <a:rPr lang="en-GB" sz="1900"/>
            </a:br>
            <a:r>
              <a:rPr lang="en-GB" sz="1100">
                <a:latin typeface="Lexend"/>
              </a:rPr>
              <a:t/>
            </a:r>
            <a:br>
              <a:rPr lang="en-GB" sz="1900"/>
            </a:br>
            <a:r>
              <a:rPr lang="en-GB" sz="1100">
                <a:latin typeface="Lexend"/>
              </a:rPr>
              <a:t/>
            </a:r>
            <a:endParaRPr sz="1900"/>
          </a:p>
        </p:txBody>
      </p:sp>
      <p:sp>
        <p:nvSpPr>
          <p:cNvPr id="1046" name="Google Shape;1046;p93"/>
          <p:cNvSpPr txBox="1"/>
          <p:nvPr>
            <p:ph idx="1" type="body"/>
          </p:nvPr>
        </p:nvSpPr>
        <p:spPr>
          <a:xfrm>
            <a:off x="2305200" y="2508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qadarka la qoray (mg)</a:t>
            </a:r>
            <a:endParaRPr sz="1800"/>
          </a:p>
        </p:txBody>
      </p:sp>
      <p:pic>
        <p:nvPicPr>
          <p:cNvPr id="1047" name="Google Shape;1047;p93"/>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048" name="Google Shape;1048;p93"/>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49" name="Google Shape;1049;p93"/>
          <p:cNvSpPr txBox="1"/>
          <p:nvPr>
            <p:ph idx="1" type="body"/>
          </p:nvPr>
        </p:nvSpPr>
        <p:spPr>
          <a:xfrm>
            <a:off x="324000" y="26608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qiyaasta daawada =</a:t>
            </a:r>
            <a:endParaRPr sz="1800"/>
          </a:p>
        </p:txBody>
      </p:sp>
      <p:cxnSp>
        <p:nvCxnSpPr>
          <p:cNvPr id="1050" name="Google Shape;1050;p93"/>
          <p:cNvCxnSpPr/>
          <p:nvPr/>
        </p:nvCxnSpPr>
        <p:spPr>
          <a:xfrm>
            <a:off x="2253245" y="2848241"/>
            <a:ext cx="2757600" cy="0"/>
          </a:xfrm>
          <a:prstGeom prst="straightConnector1">
            <a:avLst/>
          </a:prstGeom>
          <a:noFill/>
          <a:ln cap="flat" cmpd="sng" w="38100">
            <a:solidFill>
              <a:schemeClr val="dk1"/>
            </a:solidFill>
            <a:prstDash val="solid"/>
            <a:round/>
            <a:headEnd len="med" w="med" type="none"/>
            <a:tailEnd len="med" w="med" type="none"/>
          </a:ln>
        </p:spPr>
      </p:cxnSp>
      <p:sp>
        <p:nvSpPr>
          <p:cNvPr id="1051" name="Google Shape;1051;p93"/>
          <p:cNvSpPr txBox="1"/>
          <p:nvPr>
            <p:ph idx="1" type="body"/>
          </p:nvPr>
        </p:nvSpPr>
        <p:spPr>
          <a:xfrm>
            <a:off x="2305200" y="2889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qadarka vial kasta (mg)</a:t>
            </a:r>
            <a:endParaRPr sz="1800"/>
          </a:p>
        </p:txBody>
      </p:sp>
      <p:sp>
        <p:nvSpPr>
          <p:cNvPr id="1052" name="Google Shape;1052;p93"/>
          <p:cNvSpPr txBox="1"/>
          <p:nvPr>
            <p:ph idx="1" type="body"/>
          </p:nvPr>
        </p:nvSpPr>
        <p:spPr>
          <a:xfrm>
            <a:off x="5124600" y="2660825"/>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rgbClr val="1F1F1F"/>
                </a:solidFill>
                <a:latin typeface="Lexend"/>
              </a:rPr>
              <a:t>× mugga vial kasta (ml)</a:t>
            </a:r>
            <a:r>
              <a:rPr lang="en-GB" sz="1800">
                <a:latin typeface="Lexend"/>
              </a:rPr>
              <a:t/>
            </a:r>
            <a:endParaRPr sz="1800"/>
          </a:p>
        </p:txBody>
      </p:sp>
      <p:sp>
        <p:nvSpPr>
          <p:cNvPr id="1053" name="Google Shape;1053;p93"/>
          <p:cNvSpPr txBox="1"/>
          <p:nvPr>
            <p:ph idx="1" type="body"/>
          </p:nvPr>
        </p:nvSpPr>
        <p:spPr>
          <a:xfrm>
            <a:off x="1512140" y="26633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(ml)</a:t>
            </a:r>
            <a:endParaRPr sz="1800"/>
          </a:p>
        </p:txBody>
      </p:sp>
      <p:sp>
        <p:nvSpPr>
          <p:cNvPr id="1054" name="Google Shape;1054;p93"/>
          <p:cNvSpPr txBox="1"/>
          <p:nvPr>
            <p:ph idx="1" type="body"/>
          </p:nvPr>
        </p:nvSpPr>
        <p:spPr>
          <a:xfrm>
            <a:off x="890450" y="4440900"/>
            <a:ext cx="6990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dhufashada ayaa markaa noo sheegaysa inta dareere ee ku jira 6 vial.</a:t>
            </a:r>
            <a:endParaRPr sz="1900"/>
          </a:p>
        </p:txBody>
      </p:sp>
      <p:sp>
        <p:nvSpPr>
          <p:cNvPr id="1055" name="Google Shape;1055;p93"/>
          <p:cNvSpPr txBox="1"/>
          <p:nvPr>
            <p:ph idx="1" type="body"/>
          </p:nvPr>
        </p:nvSpPr>
        <p:spPr>
          <a:xfrm>
            <a:off x="2173507" y="34990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900 ÷ 150 = 6 vial</a:t>
            </a:r>
            <a:endParaRPr sz="2000">
              <a:latin typeface="Kalam"/>
              <a:ea typeface="Kalam"/>
              <a:cs typeface="Kalam"/>
              <a:sym typeface="Kalam"/>
            </a:endParaRPr>
          </a:p>
        </p:txBody>
      </p:sp>
      <p:sp>
        <p:nvSpPr>
          <p:cNvPr id="1056" name="Google Shape;1056;p93"/>
          <p:cNvSpPr txBox="1"/>
          <p:nvPr>
            <p:ph idx="1" type="body"/>
          </p:nvPr>
        </p:nvSpPr>
        <p:spPr>
          <a:xfrm>
            <a:off x="2630707" y="3935518"/>
            <a:ext cx="19020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 × 3 = 18 ml</a:t>
            </a:r>
            <a:r>
              <a:rPr lang="en-GB" sz="1100">
                <a:solidFill>
                  <a:srgbClr val="1F1F1F"/>
                </a:solidFill>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057" name="Google Shape;1057;p93"/>
          <p:cNvSpPr/>
          <p:nvPr/>
        </p:nvSpPr>
        <p:spPr>
          <a:xfrm>
            <a:off x="5066050" y="2598705"/>
            <a:ext cx="2995800" cy="381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1063" name="Google Shape;1063;p94"/>
          <p:cNvSpPr txBox="1"/>
          <p:nvPr>
            <p:ph idx="1" type="body"/>
          </p:nvPr>
        </p:nvSpPr>
        <p:spPr>
          <a:xfrm>
            <a:off x="324000" y="759300"/>
            <a:ext cx="8237700" cy="155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Qaacidada (formula) waxaa loo fasiri karaa siyaabo kala duwan marka loo eego macnaha (context) kan.</a:t>
            </a:r>
            <a:endParaRPr sz="1900"/>
          </a:p>
          <a:p>
            <a:pPr indent="0" lvl="0" marL="0" rtl="0" algn="l">
              <a:spcBef>
                <a:spcPts val="1000"/>
              </a:spcBef>
              <a:spcAft>
                <a:spcPts val="1000"/>
              </a:spcAft>
              <a:buNone/>
            </a:pPr>
            <a:r>
              <a:rPr lang="en-GB" sz="1100">
                <a:latin typeface="Lexend"/>
              </a:rPr>
              <a:t>Bukaanka waxaa loo qoray 900 mg oo amiodarone ah. Qadarka daawada ee qarqaryada (vial) kasta waa 150 mg. Culmiga dareeraha ee qarqaryada (vial) kasta waa 3 ml.</a:t>
            </a:r>
            <a:br>
              <a:rPr lang="en-GB" sz="1900"/>
            </a:br>
            <a:r>
              <a:rPr lang="en-GB" sz="1100">
                <a:latin typeface="Lexend"/>
              </a:rPr>
              <a:t/>
            </a:r>
            <a:br>
              <a:rPr lang="en-GB" sz="1900"/>
            </a:br>
            <a:r>
              <a:rPr lang="en-GB" sz="1100">
                <a:latin typeface="Lexend"/>
              </a:rPr>
              <a:t/>
            </a:r>
            <a:endParaRPr sz="1900"/>
          </a:p>
        </p:txBody>
      </p:sp>
      <p:sp>
        <p:nvSpPr>
          <p:cNvPr id="1064" name="Google Shape;1064;p94"/>
          <p:cNvSpPr txBox="1"/>
          <p:nvPr>
            <p:ph idx="1" type="body"/>
          </p:nvPr>
        </p:nvSpPr>
        <p:spPr>
          <a:xfrm>
            <a:off x="2305200" y="2508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culmiga qarqaryada (vial) kasta (ml)</a:t>
            </a:r>
            <a:r>
              <a:rPr lang="en-GB" sz="1100">
                <a:latin typeface="Lexend"/>
              </a:rPr>
              <a:t/>
            </a:r>
            <a:endParaRPr sz="1800"/>
          </a:p>
        </p:txBody>
      </p:sp>
      <p:pic>
        <p:nvPicPr>
          <p:cNvPr id="1065" name="Google Shape;1065;p94"/>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066" name="Google Shape;1066;p94"/>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67" name="Google Shape;1067;p94"/>
          <p:cNvSpPr txBox="1"/>
          <p:nvPr>
            <p:ph idx="1" type="body"/>
          </p:nvPr>
        </p:nvSpPr>
        <p:spPr>
          <a:xfrm>
            <a:off x="324000" y="26608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daawada (drug dose) =</a:t>
            </a:r>
            <a:endParaRPr sz="1800"/>
          </a:p>
        </p:txBody>
      </p:sp>
      <p:cxnSp>
        <p:nvCxnSpPr>
          <p:cNvPr id="1068" name="Google Shape;1068;p94"/>
          <p:cNvCxnSpPr/>
          <p:nvPr/>
        </p:nvCxnSpPr>
        <p:spPr>
          <a:xfrm>
            <a:off x="2253245" y="2848241"/>
            <a:ext cx="2757600" cy="0"/>
          </a:xfrm>
          <a:prstGeom prst="straightConnector1">
            <a:avLst/>
          </a:prstGeom>
          <a:noFill/>
          <a:ln cap="flat" cmpd="sng" w="38100">
            <a:solidFill>
              <a:schemeClr val="dk1"/>
            </a:solidFill>
            <a:prstDash val="solid"/>
            <a:round/>
            <a:headEnd len="med" w="med" type="none"/>
            <a:tailEnd len="med" w="med" type="none"/>
          </a:ln>
        </p:spPr>
      </p:cxnSp>
      <p:sp>
        <p:nvSpPr>
          <p:cNvPr id="1069" name="Google Shape;1069;p94"/>
          <p:cNvSpPr txBox="1"/>
          <p:nvPr>
            <p:ph idx="1" type="body"/>
          </p:nvPr>
        </p:nvSpPr>
        <p:spPr>
          <a:xfrm>
            <a:off x="2305200" y="2889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qarqaryada (vial) kasta (mg)</a:t>
            </a:r>
            <a:endParaRPr sz="1800"/>
          </a:p>
        </p:txBody>
      </p:sp>
      <p:sp>
        <p:nvSpPr>
          <p:cNvPr id="1070" name="Google Shape;1070;p94"/>
          <p:cNvSpPr txBox="1"/>
          <p:nvPr>
            <p:ph idx="1" type="body"/>
          </p:nvPr>
        </p:nvSpPr>
        <p:spPr>
          <a:xfrm>
            <a:off x="5124600" y="2660825"/>
            <a:ext cx="31995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1F1F1F"/>
                </a:solidFill>
                <a:latin typeface="Lexend"/>
              </a:rPr>
              <a:t>× qadarka la qoray (mg)</a:t>
            </a:r>
            <a:r>
              <a:rPr lang="en-GB" sz="1100">
                <a:latin typeface="Lexend"/>
              </a:rPr>
              <a:t/>
            </a:r>
            <a:r>
              <a:rPr lang="en-GB" sz="1100">
                <a:latin typeface="Lexend"/>
              </a:rPr>
              <a:t/>
            </a:r>
            <a:endParaRPr sz="1800"/>
          </a:p>
        </p:txBody>
      </p:sp>
      <p:sp>
        <p:nvSpPr>
          <p:cNvPr id="1071" name="Google Shape;1071;p94"/>
          <p:cNvSpPr txBox="1"/>
          <p:nvPr>
            <p:ph idx="1" type="body"/>
          </p:nvPr>
        </p:nvSpPr>
        <p:spPr>
          <a:xfrm>
            <a:off x="1512140" y="26633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(ml)</a:t>
            </a:r>
            <a:endParaRPr sz="1800"/>
          </a:p>
        </p:txBody>
      </p:sp>
      <p:pic>
        <p:nvPicPr>
          <p:cNvPr id="1072" name="Google Shape;1072;p94"/>
          <p:cNvPicPr preferRelativeResize="0"/>
          <p:nvPr/>
        </p:nvPicPr>
        <p:blipFill>
          <a:blip r:embed="rId4">
            <a:alphaModFix/>
          </a:blip>
          <a:stretch>
            <a:fillRect/>
          </a:stretch>
        </p:blipFill>
        <p:spPr>
          <a:xfrm rot="10800000">
            <a:off x="2422675" y="3793175"/>
            <a:ext cx="5553900" cy="1004375"/>
          </a:xfrm>
          <a:prstGeom prst="rect">
            <a:avLst/>
          </a:prstGeom>
          <a:noFill/>
          <a:ln>
            <a:noFill/>
          </a:ln>
        </p:spPr>
      </p:pic>
      <p:sp>
        <p:nvSpPr>
          <p:cNvPr id="1073" name="Google Shape;1073;p94"/>
          <p:cNvSpPr txBox="1"/>
          <p:nvPr>
            <p:ph idx="1" type="body"/>
          </p:nvPr>
        </p:nvSpPr>
        <p:spPr>
          <a:xfrm>
            <a:off x="2557250" y="4112100"/>
            <a:ext cx="5323800" cy="67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aan dib u habeeyno isla'egta (equation), waxaan u fasiri karnaa qaybaheeda si ka duwan.</a:t>
            </a:r>
            <a:endParaRPr sz="1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1079" name="Google Shape;1079;p95"/>
          <p:cNvSpPr txBox="1"/>
          <p:nvPr>
            <p:ph idx="1" type="body"/>
          </p:nvPr>
        </p:nvSpPr>
        <p:spPr>
          <a:xfrm>
            <a:off x="324000" y="759300"/>
            <a:ext cx="8237700" cy="155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Qaacidada (formula) waxaa loo fasiri karaa siyaabo kala duwan marka loo eego macnaha (context) kan.</a:t>
            </a:r>
            <a:endParaRPr sz="1900"/>
          </a:p>
          <a:p>
            <a:pPr indent="0" lvl="0" marL="0" rtl="0" algn="l">
              <a:spcBef>
                <a:spcPts val="1000"/>
              </a:spcBef>
              <a:spcAft>
                <a:spcPts val="1000"/>
              </a:spcAft>
              <a:buNone/>
            </a:pPr>
            <a:r>
              <a:rPr lang="en-GB" sz="1100">
                <a:latin typeface="Lexend"/>
              </a:rPr>
              <a:t>Bukaanka waxaa loo qoray 900 mg oo amiodarone ah. Qadarka daawada ee qarqaryada (vial) kasta waa 150 mg. Culmiga dareeraha ee qarqaryada (vial) kasta waa 3 ml.</a:t>
            </a:r>
            <a:br>
              <a:rPr lang="en-GB" sz="1900"/>
            </a:br>
            <a:r>
              <a:rPr lang="en-GB" sz="1100">
                <a:latin typeface="Lexend"/>
              </a:rPr>
              <a:t/>
            </a:r>
            <a:br>
              <a:rPr lang="en-GB" sz="1900"/>
            </a:br>
            <a:r>
              <a:rPr lang="en-GB" sz="1100">
                <a:latin typeface="Lexend"/>
              </a:rPr>
              <a:t/>
            </a:r>
            <a:endParaRPr sz="1900"/>
          </a:p>
        </p:txBody>
      </p:sp>
      <p:sp>
        <p:nvSpPr>
          <p:cNvPr id="1080" name="Google Shape;1080;p95"/>
          <p:cNvSpPr txBox="1"/>
          <p:nvPr>
            <p:ph idx="1" type="body"/>
          </p:nvPr>
        </p:nvSpPr>
        <p:spPr>
          <a:xfrm>
            <a:off x="2305200" y="2508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culmiga qarqaryada (vial) kasta (ml)</a:t>
            </a:r>
            <a:endParaRPr sz="1800"/>
          </a:p>
        </p:txBody>
      </p:sp>
      <p:pic>
        <p:nvPicPr>
          <p:cNvPr id="1081" name="Google Shape;1081;p95"/>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082" name="Google Shape;1082;p95"/>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83" name="Google Shape;1083;p95"/>
          <p:cNvSpPr txBox="1"/>
          <p:nvPr>
            <p:ph idx="1" type="body"/>
          </p:nvPr>
        </p:nvSpPr>
        <p:spPr>
          <a:xfrm>
            <a:off x="324000" y="26608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daawada (drug dose) =</a:t>
            </a:r>
            <a:endParaRPr sz="1800"/>
          </a:p>
        </p:txBody>
      </p:sp>
      <p:cxnSp>
        <p:nvCxnSpPr>
          <p:cNvPr id="1084" name="Google Shape;1084;p95"/>
          <p:cNvCxnSpPr/>
          <p:nvPr/>
        </p:nvCxnSpPr>
        <p:spPr>
          <a:xfrm>
            <a:off x="2253245" y="2848241"/>
            <a:ext cx="2757600" cy="0"/>
          </a:xfrm>
          <a:prstGeom prst="straightConnector1">
            <a:avLst/>
          </a:prstGeom>
          <a:noFill/>
          <a:ln cap="flat" cmpd="sng" w="38100">
            <a:solidFill>
              <a:schemeClr val="dk1"/>
            </a:solidFill>
            <a:prstDash val="solid"/>
            <a:round/>
            <a:headEnd len="med" w="med" type="none"/>
            <a:tailEnd len="med" w="med" type="none"/>
          </a:ln>
        </p:spPr>
      </p:cxnSp>
      <p:sp>
        <p:nvSpPr>
          <p:cNvPr id="1085" name="Google Shape;1085;p95"/>
          <p:cNvSpPr txBox="1"/>
          <p:nvPr>
            <p:ph idx="1" type="body"/>
          </p:nvPr>
        </p:nvSpPr>
        <p:spPr>
          <a:xfrm>
            <a:off x="2305200" y="2889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qadarka qarqaryada (vial) kasta (mg)</a:t>
            </a:r>
            <a:endParaRPr sz="1800"/>
          </a:p>
        </p:txBody>
      </p:sp>
      <p:sp>
        <p:nvSpPr>
          <p:cNvPr id="1086" name="Google Shape;1086;p95"/>
          <p:cNvSpPr txBox="1"/>
          <p:nvPr>
            <p:ph idx="1" type="body"/>
          </p:nvPr>
        </p:nvSpPr>
        <p:spPr>
          <a:xfrm>
            <a:off x="5124600" y="2660825"/>
            <a:ext cx="31995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1F1F1F"/>
                </a:solidFill>
                <a:latin typeface="Lexend"/>
              </a:rPr>
              <a:t>× qadarka la qoray (mg)</a:t>
            </a:r>
            <a:r>
              <a:rPr lang="en-GB" sz="1100">
                <a:latin typeface="Lexend"/>
              </a:rPr>
              <a:t/>
            </a:r>
            <a:endParaRPr sz="1800"/>
          </a:p>
        </p:txBody>
      </p:sp>
      <p:sp>
        <p:nvSpPr>
          <p:cNvPr id="1087" name="Google Shape;1087;p95"/>
          <p:cNvSpPr txBox="1"/>
          <p:nvPr>
            <p:ph idx="1" type="body"/>
          </p:nvPr>
        </p:nvSpPr>
        <p:spPr>
          <a:xfrm>
            <a:off x="1512140" y="26633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(ml)</a:t>
            </a:r>
            <a:endParaRPr sz="1800"/>
          </a:p>
        </p:txBody>
      </p:sp>
      <p:sp>
        <p:nvSpPr>
          <p:cNvPr id="1088" name="Google Shape;1088;p95"/>
          <p:cNvSpPr/>
          <p:nvPr/>
        </p:nvSpPr>
        <p:spPr>
          <a:xfrm>
            <a:off x="2215600" y="2390934"/>
            <a:ext cx="2857500" cy="911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089" name="Google Shape;1089;p95"/>
          <p:cNvPicPr preferRelativeResize="0"/>
          <p:nvPr/>
        </p:nvPicPr>
        <p:blipFill>
          <a:blip r:embed="rId4">
            <a:alphaModFix/>
          </a:blip>
          <a:stretch>
            <a:fillRect/>
          </a:stretch>
        </p:blipFill>
        <p:spPr>
          <a:xfrm rot="10800000">
            <a:off x="2422675" y="3793175"/>
            <a:ext cx="5553900" cy="1004375"/>
          </a:xfrm>
          <a:prstGeom prst="rect">
            <a:avLst/>
          </a:prstGeom>
          <a:noFill/>
          <a:ln>
            <a:noFill/>
          </a:ln>
        </p:spPr>
      </p:pic>
      <p:sp>
        <p:nvSpPr>
          <p:cNvPr id="1090" name="Google Shape;1090;p95"/>
          <p:cNvSpPr txBox="1"/>
          <p:nvPr>
            <p:ph idx="1" type="body"/>
          </p:nvPr>
        </p:nvSpPr>
        <p:spPr>
          <a:xfrm>
            <a:off x="2557250" y="4112100"/>
            <a:ext cx="5323800" cy="67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Qaybintu waxay noo sheegaysaa culmiga qarqaryada (vial) ee loo baahan yahay si loo bixiyo 1 mg oo daawad ah.</a:t>
            </a:r>
            <a:endParaRPr sz="1900"/>
          </a:p>
        </p:txBody>
      </p:sp>
      <p:sp>
        <p:nvSpPr>
          <p:cNvPr id="1091" name="Google Shape;1091;p95"/>
          <p:cNvSpPr txBox="1"/>
          <p:nvPr>
            <p:ph idx="1" type="body"/>
          </p:nvPr>
        </p:nvSpPr>
        <p:spPr>
          <a:xfrm>
            <a:off x="2280749" y="3433175"/>
            <a:ext cx="51786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 ÷ 150 = 0.02 ml wuxuu bixiyaa 1 mg oo daawad ah</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(formulae) xirfadaha caafimaadka</a:t>
            </a:r>
            <a:endParaRPr/>
          </a:p>
        </p:txBody>
      </p:sp>
      <p:sp>
        <p:nvSpPr>
          <p:cNvPr id="1097" name="Google Shape;1097;p96"/>
          <p:cNvSpPr txBox="1"/>
          <p:nvPr>
            <p:ph idx="1" type="body"/>
          </p:nvPr>
        </p:nvSpPr>
        <p:spPr>
          <a:xfrm>
            <a:off x="324000" y="759300"/>
            <a:ext cx="8237700" cy="155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Qaacidada waxaa loo fasiri karaa siyaabo kala duwan marka la eego macnahan.</a:t>
            </a:r>
            <a:endParaRPr sz="1900"/>
          </a:p>
          <a:p>
            <a:pPr indent="0" lvl="0" marL="0" rtl="0" algn="l">
              <a:spcBef>
                <a:spcPts val="1000"/>
              </a:spcBef>
              <a:spcAft>
                <a:spcPts val="1000"/>
              </a:spcAft>
              <a:buNone/>
            </a:pPr>
            <a:r>
              <a:rPr lang="en-GB" sz="1100">
                <a:latin typeface="Lexend"/>
              </a:rPr>
              <a:t>Bukaanka waxaa loo qoray 900 mg oo amiodarone ah. Xaddiga daawada ee qasac kasta waa 150 mg. Culmiga dareeraha ee qasac kasta waa 3 ml.</a:t>
            </a:r>
            <a:br>
              <a:rPr lang="en-GB" sz="1900"/>
            </a:br>
            <a:r>
              <a:rPr lang="en-GB" sz="1100">
                <a:latin typeface="Lexend"/>
              </a:rPr>
              <a:t/>
            </a:r>
            <a:br>
              <a:rPr lang="en-GB" sz="1900"/>
            </a:br>
            <a:r>
              <a:rPr lang="en-GB" sz="1100">
                <a:latin typeface="Lexend"/>
              </a:rPr>
              <a:t/>
            </a:r>
            <a:endParaRPr sz="1900"/>
          </a:p>
        </p:txBody>
      </p:sp>
      <p:sp>
        <p:nvSpPr>
          <p:cNvPr id="1098" name="Google Shape;1098;p96"/>
          <p:cNvSpPr txBox="1"/>
          <p:nvPr>
            <p:ph idx="1" type="body"/>
          </p:nvPr>
        </p:nvSpPr>
        <p:spPr>
          <a:xfrm>
            <a:off x="2305200" y="2508425"/>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culmiga qasac kasta (ml)</a:t>
            </a:r>
            <a:endParaRPr sz="1800"/>
          </a:p>
        </p:txBody>
      </p:sp>
      <p:pic>
        <p:nvPicPr>
          <p:cNvPr id="1099" name="Google Shape;1099;p96"/>
          <p:cNvPicPr preferRelativeResize="0"/>
          <p:nvPr/>
        </p:nvPicPr>
        <p:blipFill>
          <a:blip r:embed="rId6">
            <a:alphaModFix/>
          </a:blip>
          <a:stretch>
            <a:fillRect/>
          </a:stretch>
        </p:blipFill>
        <p:spPr>
          <a:xfrm>
            <a:off x="7922438" y="3017488"/>
            <a:ext cx="885299" cy="856731"/>
          </a:xfrm>
          <a:prstGeom prst="rect">
            <a:avLst/>
          </a:prstGeom>
          <a:noFill/>
          <a:ln>
            <a:noFill/>
          </a:ln>
        </p:spPr>
      </p:pic>
      <p:sp>
        <p:nvSpPr>
          <p:cNvPr id="1100" name="Google Shape;1100;p96"/>
          <p:cNvSpPr txBox="1"/>
          <p:nvPr/>
        </p:nvSpPr>
        <p:spPr>
          <a:xfrm>
            <a:off x="7881025" y="386461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101" name="Google Shape;1101;p96"/>
          <p:cNvSpPr txBox="1"/>
          <p:nvPr>
            <p:ph idx="1" type="body"/>
          </p:nvPr>
        </p:nvSpPr>
        <p:spPr>
          <a:xfrm>
            <a:off x="324000" y="2660836"/>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qiyaasta daawada =</a:t>
            </a:r>
            <a:endParaRPr sz="1800"/>
          </a:p>
        </p:txBody>
      </p:sp>
      <p:cxnSp>
        <p:nvCxnSpPr>
          <p:cNvPr id="1102" name="Google Shape;1102;p96"/>
          <p:cNvCxnSpPr/>
          <p:nvPr/>
        </p:nvCxnSpPr>
        <p:spPr>
          <a:xfrm>
            <a:off x="2253245" y="2848241"/>
            <a:ext cx="2757600" cy="0"/>
          </a:xfrm>
          <a:prstGeom prst="straightConnector1">
            <a:avLst/>
          </a:prstGeom>
          <a:noFill/>
          <a:ln cap="flat" cmpd="sng" w="38100">
            <a:solidFill>
              <a:schemeClr val="dk1"/>
            </a:solidFill>
            <a:prstDash val="solid"/>
            <a:round/>
            <a:headEnd len="med" w="med" type="none"/>
            <a:tailEnd len="med" w="med" type="none"/>
          </a:ln>
        </p:spPr>
      </p:cxnSp>
      <p:sp>
        <p:nvSpPr>
          <p:cNvPr id="1103" name="Google Shape;1103;p96"/>
          <p:cNvSpPr txBox="1"/>
          <p:nvPr>
            <p:ph idx="1" type="body"/>
          </p:nvPr>
        </p:nvSpPr>
        <p:spPr>
          <a:xfrm>
            <a:off x="2305200" y="2889436"/>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xaddiga qasac kasta (mg)</a:t>
            </a:r>
            <a:endParaRPr sz="1800"/>
          </a:p>
        </p:txBody>
      </p:sp>
      <p:sp>
        <p:nvSpPr>
          <p:cNvPr id="1104" name="Google Shape;1104;p96"/>
          <p:cNvSpPr txBox="1"/>
          <p:nvPr>
            <p:ph idx="1" type="body"/>
          </p:nvPr>
        </p:nvSpPr>
        <p:spPr>
          <a:xfrm>
            <a:off x="5124600" y="2660825"/>
            <a:ext cx="31995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solidFill>
                  <a:srgbClr val="1F1F1F"/>
                </a:solidFill>
                <a:latin typeface="Lexend"/>
              </a:rPr>
              <a:t>× xaddiga la qoray (mg)</a:t>
            </a:r>
            <a:r>
              <a:rPr lang="en-GB" sz="1400">
                <a:latin typeface="Lexend"/>
              </a:rPr>
              <a:t/>
            </a:r>
            <a:endParaRPr sz="1800"/>
          </a:p>
        </p:txBody>
      </p:sp>
      <p:sp>
        <p:nvSpPr>
          <p:cNvPr id="1105" name="Google Shape;1105;p96"/>
          <p:cNvSpPr txBox="1"/>
          <p:nvPr>
            <p:ph idx="1" type="body"/>
          </p:nvPr>
        </p:nvSpPr>
        <p:spPr>
          <a:xfrm>
            <a:off x="1512140" y="2663365"/>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(ml)</a:t>
            </a:r>
            <a:endParaRPr sz="1800"/>
          </a:p>
        </p:txBody>
      </p:sp>
      <p:sp>
        <p:nvSpPr>
          <p:cNvPr id="1106" name="Google Shape;1106;p96"/>
          <p:cNvSpPr txBox="1"/>
          <p:nvPr>
            <p:ph idx="1" type="body"/>
          </p:nvPr>
        </p:nvSpPr>
        <p:spPr>
          <a:xfrm>
            <a:off x="2280750" y="3433175"/>
            <a:ext cx="49806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 ÷ 150 = 0.02 ml wuxuu bixiyaa 1 mg oo daawada ah</a:t>
            </a:r>
            <a:endParaRPr sz="2000">
              <a:latin typeface="Kalam"/>
              <a:ea typeface="Kalam"/>
              <a:cs typeface="Kalam"/>
              <a:sym typeface="Kalam"/>
            </a:endParaRPr>
          </a:p>
        </p:txBody>
      </p:sp>
      <p:sp>
        <p:nvSpPr>
          <p:cNvPr id="1107" name="Google Shape;1107;p96"/>
          <p:cNvSpPr/>
          <p:nvPr/>
        </p:nvSpPr>
        <p:spPr>
          <a:xfrm>
            <a:off x="5066050" y="2609059"/>
            <a:ext cx="2995800" cy="381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108" name="Google Shape;1108;p96"/>
          <p:cNvPicPr preferRelativeResize="0"/>
          <p:nvPr/>
        </p:nvPicPr>
        <p:blipFill>
          <a:blip r:embed="rId4">
            <a:alphaModFix/>
          </a:blip>
          <a:stretch>
            <a:fillRect/>
          </a:stretch>
        </p:blipFill>
        <p:spPr>
          <a:xfrm rot="10800000">
            <a:off x="1039970" y="4215657"/>
            <a:ext cx="7350724" cy="562025"/>
          </a:xfrm>
          <a:prstGeom prst="rect">
            <a:avLst/>
          </a:prstGeom>
          <a:noFill/>
          <a:ln>
            <a:noFill/>
          </a:ln>
        </p:spPr>
      </p:pic>
      <p:sp>
        <p:nvSpPr>
          <p:cNvPr id="1109" name="Google Shape;1109;p96"/>
          <p:cNvSpPr txBox="1"/>
          <p:nvPr>
            <p:ph idx="1" type="body"/>
          </p:nvPr>
        </p:nvSpPr>
        <p:spPr>
          <a:xfrm>
            <a:off x="1195250" y="4440900"/>
            <a:ext cx="7624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dhufashada ayaa markaa kor u qaadaysa ilaa 900 mg oo daawada ah.</a:t>
            </a:r>
            <a:endParaRPr sz="1900"/>
          </a:p>
        </p:txBody>
      </p:sp>
      <p:sp>
        <p:nvSpPr>
          <p:cNvPr id="1110" name="Google Shape;1110;p96"/>
          <p:cNvSpPr txBox="1"/>
          <p:nvPr>
            <p:ph idx="1" type="body"/>
          </p:nvPr>
        </p:nvSpPr>
        <p:spPr>
          <a:xfrm>
            <a:off x="1944900" y="3900725"/>
            <a:ext cx="54267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0.02 × 900 = 18 ml wuxuu bixiyaa 900 mg oo daawada ah</a:t>
            </a:r>
            <a:r>
              <a:rPr lang="en-GB" sz="1100">
                <a:solidFill>
                  <a:srgbClr val="1F1F1F"/>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qaacidada xirfadaha caafimaadka</a:t>
            </a:r>
            <a:endParaRPr/>
          </a:p>
        </p:txBody>
      </p:sp>
      <p:sp>
        <p:nvSpPr>
          <p:cNvPr id="1116" name="Google Shape;1116;p97"/>
          <p:cNvSpPr txBox="1"/>
          <p:nvPr>
            <p:ph idx="1" type="body"/>
          </p:nvPr>
        </p:nvSpPr>
        <p:spPr>
          <a:xfrm>
            <a:off x="324000" y="759300"/>
            <a:ext cx="8237700" cy="1578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Bukaanka waxaa loo qoray 600 mg oo amiodarone ah. Xaddiga daawada ee qasac kasta waa 150 mg. Culmiga dareeraha ee qasac kasta waa 3 ml.</a:t>
            </a:r>
            <a:br>
              <a:rPr lang="en-GB" sz="1900"/>
            </a:br>
            <a:r>
              <a:rPr lang="en-GB" sz="1100">
                <a:latin typeface="Lexend"/>
              </a:rPr>
              <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Isticmaal qaacidada si aad u xisaabiso qiyaasta daawada loo baahan yahay.</a:t>
            </a:r>
            <a:endParaRPr sz="1900"/>
          </a:p>
        </p:txBody>
      </p:sp>
      <p:sp>
        <p:nvSpPr>
          <p:cNvPr id="1117" name="Google Shape;1117;p97"/>
          <p:cNvSpPr txBox="1"/>
          <p:nvPr>
            <p:ph idx="1" type="body"/>
          </p:nvPr>
        </p:nvSpPr>
        <p:spPr>
          <a:xfrm>
            <a:off x="2305200" y="2309133"/>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xaddiga la qoray (mg)</a:t>
            </a:r>
            <a:endParaRPr sz="1800"/>
          </a:p>
        </p:txBody>
      </p:sp>
      <p:sp>
        <p:nvSpPr>
          <p:cNvPr id="1118" name="Google Shape;1118;p97"/>
          <p:cNvSpPr txBox="1"/>
          <p:nvPr>
            <p:ph idx="1" type="body"/>
          </p:nvPr>
        </p:nvSpPr>
        <p:spPr>
          <a:xfrm>
            <a:off x="324000" y="2461544"/>
            <a:ext cx="231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qiyaasta daawada =</a:t>
            </a:r>
            <a:endParaRPr sz="1800"/>
          </a:p>
        </p:txBody>
      </p:sp>
      <p:cxnSp>
        <p:nvCxnSpPr>
          <p:cNvPr id="1119" name="Google Shape;1119;p97"/>
          <p:cNvCxnSpPr/>
          <p:nvPr/>
        </p:nvCxnSpPr>
        <p:spPr>
          <a:xfrm>
            <a:off x="2253245" y="2648949"/>
            <a:ext cx="2757600" cy="0"/>
          </a:xfrm>
          <a:prstGeom prst="straightConnector1">
            <a:avLst/>
          </a:prstGeom>
          <a:noFill/>
          <a:ln cap="flat" cmpd="sng" w="38100">
            <a:solidFill>
              <a:schemeClr val="dk1"/>
            </a:solidFill>
            <a:prstDash val="solid"/>
            <a:round/>
            <a:headEnd len="med" w="med" type="none"/>
            <a:tailEnd len="med" w="med" type="none"/>
          </a:ln>
        </p:spPr>
      </p:cxnSp>
      <p:sp>
        <p:nvSpPr>
          <p:cNvPr id="1120" name="Google Shape;1120;p97"/>
          <p:cNvSpPr txBox="1"/>
          <p:nvPr>
            <p:ph idx="1" type="body"/>
          </p:nvPr>
        </p:nvSpPr>
        <p:spPr>
          <a:xfrm>
            <a:off x="2305200" y="2690144"/>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xaddiga qasac kasta (mg)</a:t>
            </a:r>
            <a:endParaRPr sz="1800"/>
          </a:p>
        </p:txBody>
      </p:sp>
      <p:sp>
        <p:nvSpPr>
          <p:cNvPr id="1121" name="Google Shape;1121;p97"/>
          <p:cNvSpPr txBox="1"/>
          <p:nvPr>
            <p:ph idx="1" type="body"/>
          </p:nvPr>
        </p:nvSpPr>
        <p:spPr>
          <a:xfrm>
            <a:off x="5124600" y="2461533"/>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1F1F1F"/>
                </a:solidFill>
                <a:latin typeface="Lexend"/>
              </a:rPr>
              <a:t>× culmiga qasac kasta (ml)</a:t>
            </a:r>
            <a:r>
              <a:rPr lang="en-GB" sz="1400">
                <a:latin typeface="Lexend"/>
              </a:rPr>
              <a:t/>
            </a:r>
            <a:endParaRPr sz="1800"/>
          </a:p>
        </p:txBody>
      </p:sp>
      <p:sp>
        <p:nvSpPr>
          <p:cNvPr id="1122" name="Google Shape;1122;p97"/>
          <p:cNvSpPr txBox="1"/>
          <p:nvPr>
            <p:ph idx="1" type="body"/>
          </p:nvPr>
        </p:nvSpPr>
        <p:spPr>
          <a:xfrm>
            <a:off x="1512140" y="2464073"/>
            <a:ext cx="55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(ml)</a:t>
            </a:r>
            <a:endParaRPr sz="1800"/>
          </a:p>
        </p:txBody>
      </p:sp>
      <p:sp>
        <p:nvSpPr>
          <p:cNvPr id="1123" name="Google Shape;1123;p97"/>
          <p:cNvSpPr txBox="1"/>
          <p:nvPr>
            <p:ph idx="1" type="body"/>
          </p:nvPr>
        </p:nvSpPr>
        <p:spPr>
          <a:xfrm>
            <a:off x="2305200" y="3164917"/>
            <a:ext cx="2995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00 </a:t>
            </a:r>
            <a:endParaRPr sz="2000">
              <a:latin typeface="Kalam"/>
              <a:ea typeface="Kalam"/>
              <a:cs typeface="Kalam"/>
              <a:sym typeface="Kalam"/>
            </a:endParaRPr>
          </a:p>
        </p:txBody>
      </p:sp>
      <p:sp>
        <p:nvSpPr>
          <p:cNvPr id="1124" name="Google Shape;1124;p97"/>
          <p:cNvSpPr txBox="1"/>
          <p:nvPr>
            <p:ph idx="1" type="body"/>
          </p:nvPr>
        </p:nvSpPr>
        <p:spPr>
          <a:xfrm>
            <a:off x="1913847" y="3338024"/>
            <a:ext cx="245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 </a:t>
            </a:r>
            <a:endParaRPr sz="1800">
              <a:latin typeface="Kalam"/>
              <a:ea typeface="Kalam"/>
              <a:cs typeface="Kalam"/>
              <a:sym typeface="Kalam"/>
            </a:endParaRPr>
          </a:p>
        </p:txBody>
      </p:sp>
      <p:cxnSp>
        <p:nvCxnSpPr>
          <p:cNvPr id="1125" name="Google Shape;1125;p97"/>
          <p:cNvCxnSpPr/>
          <p:nvPr/>
        </p:nvCxnSpPr>
        <p:spPr>
          <a:xfrm>
            <a:off x="2253245" y="3504733"/>
            <a:ext cx="542100" cy="0"/>
          </a:xfrm>
          <a:prstGeom prst="straightConnector1">
            <a:avLst/>
          </a:prstGeom>
          <a:noFill/>
          <a:ln cap="flat" cmpd="sng" w="38100">
            <a:solidFill>
              <a:schemeClr val="dk1"/>
            </a:solidFill>
            <a:prstDash val="solid"/>
            <a:round/>
            <a:headEnd len="med" w="med" type="none"/>
            <a:tailEnd len="med" w="med" type="none"/>
          </a:ln>
        </p:spPr>
      </p:cxnSp>
      <p:sp>
        <p:nvSpPr>
          <p:cNvPr id="1126" name="Google Shape;1126;p97"/>
          <p:cNvSpPr txBox="1"/>
          <p:nvPr>
            <p:ph idx="1" type="body"/>
          </p:nvPr>
        </p:nvSpPr>
        <p:spPr>
          <a:xfrm>
            <a:off x="2305200" y="3545929"/>
            <a:ext cx="2623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 </a:t>
            </a:r>
            <a:endParaRPr sz="2000">
              <a:latin typeface="Kalam"/>
              <a:ea typeface="Kalam"/>
              <a:cs typeface="Kalam"/>
              <a:sym typeface="Kalam"/>
            </a:endParaRPr>
          </a:p>
        </p:txBody>
      </p:sp>
      <p:sp>
        <p:nvSpPr>
          <p:cNvPr id="1127" name="Google Shape;1127;p97"/>
          <p:cNvSpPr txBox="1"/>
          <p:nvPr>
            <p:ph idx="1" type="body"/>
          </p:nvPr>
        </p:nvSpPr>
        <p:spPr>
          <a:xfrm>
            <a:off x="2935507" y="3341751"/>
            <a:ext cx="555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a:t>
            </a:r>
            <a:r>
              <a:rPr lang="en-GB" sz="1100">
                <a:latin typeface="Kalam"/>
                <a:ea typeface="Kalam"/>
                <a:cs typeface="Kalam"/>
                <a:sym typeface="Kalam"/>
              </a:rPr>
              <a:t> 3</a:t>
            </a:r>
            <a:endParaRPr sz="2000">
              <a:latin typeface="Kalam"/>
              <a:ea typeface="Kalam"/>
              <a:cs typeface="Kalam"/>
              <a:sym typeface="Kalam"/>
            </a:endParaRPr>
          </a:p>
        </p:txBody>
      </p:sp>
      <p:sp>
        <p:nvSpPr>
          <p:cNvPr id="1128" name="Google Shape;1128;p97"/>
          <p:cNvSpPr txBox="1"/>
          <p:nvPr>
            <p:ph idx="1" type="body"/>
          </p:nvPr>
        </p:nvSpPr>
        <p:spPr>
          <a:xfrm>
            <a:off x="1913874" y="3950548"/>
            <a:ext cx="1021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12 ml</a:t>
            </a:r>
            <a:endParaRPr sz="1800">
              <a:latin typeface="Kalam"/>
              <a:ea typeface="Kalam"/>
              <a:cs typeface="Kalam"/>
              <a:sym typeface="Kalam"/>
            </a:endParaRPr>
          </a:p>
        </p:txBody>
      </p:sp>
      <p:sp>
        <p:nvSpPr>
          <p:cNvPr id="1129" name="Google Shape;1129;p97"/>
          <p:cNvSpPr txBox="1"/>
          <p:nvPr>
            <p:ph idx="1" type="body"/>
          </p:nvPr>
        </p:nvSpPr>
        <p:spPr>
          <a:xfrm>
            <a:off x="324000" y="4507754"/>
            <a:ext cx="82377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Imisa qasac oo daawada ah ayaa loo baahan yahay?</a:t>
            </a:r>
            <a:endParaRPr sz="1900"/>
          </a:p>
        </p:txBody>
      </p:sp>
      <p:sp>
        <p:nvSpPr>
          <p:cNvPr id="1130" name="Google Shape;1130;p97"/>
          <p:cNvSpPr txBox="1"/>
          <p:nvPr>
            <p:ph idx="1" type="body"/>
          </p:nvPr>
        </p:nvSpPr>
        <p:spPr>
          <a:xfrm>
            <a:off x="4861364" y="4493100"/>
            <a:ext cx="37002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600 ÷ 150 = 4 ama 12 ÷ 3 = 4</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136" name="Google Shape;1136;p98"/>
          <p:cNvSpPr txBox="1"/>
          <p:nvPr>
            <p:ph idx="1" type="body"/>
          </p:nvPr>
        </p:nvSpPr>
        <p:spPr>
          <a:xfrm>
            <a:off x="324000" y="759300"/>
            <a:ext cx="8483700" cy="202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Bukaanku wuxuu u baahan yahay 18 ml oo amiodarone ah. Waa in lagu milo (dilute) bac (bag) dareere ah ka hor inta aan la siin. Mugga guud ee bacdu waa inuu ahaadaa 50 ml ka dib markii la milo.</a:t>
            </a:r>
            <a:br>
              <a:rPr lang="en-GB" sz="1900"/>
            </a:br>
            <a:r>
              <a:rPr lang="en-GB" sz="1100">
                <a:latin typeface="Lexend"/>
              </a:rPr>
              <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Immisa dareere ayaa loo baahan yahay?</a:t>
            </a:r>
            <a:r>
              <a:rPr lang="en-GB" sz="1100">
                <a:latin typeface="Lexend"/>
              </a:rPr>
              <a:t/>
            </a:r>
            <a:r>
              <a:rPr lang="en-GB" sz="1100">
                <a:latin typeface="Lexend"/>
              </a:rPr>
              <a:t/>
            </a:r>
            <a:endParaRPr sz="1900"/>
          </a:p>
        </p:txBody>
      </p:sp>
      <p:sp>
        <p:nvSpPr>
          <p:cNvPr id="1137" name="Google Shape;1137;p98"/>
          <p:cNvSpPr txBox="1"/>
          <p:nvPr>
            <p:ph idx="1" type="body"/>
          </p:nvPr>
        </p:nvSpPr>
        <p:spPr>
          <a:xfrm>
            <a:off x="1030490" y="2823575"/>
            <a:ext cx="1839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 – 18 = 32</a:t>
            </a:r>
            <a:endParaRPr sz="2000">
              <a:latin typeface="Kalam"/>
              <a:ea typeface="Kalam"/>
              <a:cs typeface="Kalam"/>
              <a:sym typeface="Kalam"/>
            </a:endParaRPr>
          </a:p>
        </p:txBody>
      </p:sp>
      <p:sp>
        <p:nvSpPr>
          <p:cNvPr id="1138" name="Google Shape;1138;p98"/>
          <p:cNvSpPr txBox="1"/>
          <p:nvPr>
            <p:ph idx="1" type="body"/>
          </p:nvPr>
        </p:nvSpPr>
        <p:spPr>
          <a:xfrm>
            <a:off x="1030506" y="3433175"/>
            <a:ext cx="43884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32 ml oo dareere ah ayaa loo baahan yahay</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(formulae) xirfadaha caafimaadka</a:t>
            </a:r>
            <a:endParaRPr/>
          </a:p>
        </p:txBody>
      </p:sp>
      <p:sp>
        <p:nvSpPr>
          <p:cNvPr id="1144" name="Google Shape;1144;p99"/>
          <p:cNvSpPr txBox="1"/>
          <p:nvPr>
            <p:ph idx="1" type="body"/>
          </p:nvPr>
        </p:nvSpPr>
        <p:spPr>
          <a:xfrm>
            <a:off x="324000" y="759300"/>
            <a:ext cx="8483700" cy="202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Mararka qaarkood, qadarka daawada loo baahan yahay lama siin karo dhammaan hal mar. Waxaa laga yaabaa in loo baahdo in si tartiib ah loo siiyo saacado badan.</a:t>
            </a:r>
            <a:br>
              <a:rPr lang="en-GB" sz="1900"/>
            </a:br>
            <a:r>
              <a:rPr lang="en-GB" sz="1100">
                <a:latin typeface="Lexend"/>
              </a:rPr>
              <a:t/>
            </a:r>
            <a:endParaRPr sz="1900"/>
          </a:p>
          <a:p>
            <a:pPr indent="0" lvl="0" marL="0" rtl="0" algn="l">
              <a:spcBef>
                <a:spcPts val="1000"/>
              </a:spcBef>
              <a:spcAft>
                <a:spcPts val="0"/>
              </a:spcAft>
              <a:buNone/>
            </a:pPr>
            <a:r>
              <a:rPr lang="en-GB" sz="1100">
                <a:latin typeface="Lexend"/>
              </a:rPr>
              <a:t>Qadarka la siiyo saacad kasta waxaa loo yaqaan heerka maamulka (administration rate).</a:t>
            </a:r>
            <a:r>
              <a:rPr lang="en-GB" sz="1100">
                <a:solidFill>
                  <a:schemeClr val="accent5"/>
                </a:solidFill>
                <a:latin typeface="Lexend"/>
              </a:rPr>
              <a:t/>
            </a:r>
            <a:r>
              <a:rPr lang="en-GB" sz="1100">
                <a:latin typeface="Lexend"/>
              </a:rPr>
              <a:t/>
            </a:r>
            <a:endParaRPr sz="1900"/>
          </a:p>
          <a:p>
            <a:pPr indent="0" lvl="0" marL="0" rtl="0" algn="l">
              <a:spcBef>
                <a:spcPts val="1000"/>
              </a:spcBef>
              <a:spcAft>
                <a:spcPts val="1000"/>
              </a:spcAft>
              <a:buNone/>
            </a:pPr>
            <a:r>
              <a:rPr lang="en-GB" sz="1100">
                <a:latin typeface="Lexend"/>
              </a:rPr>
              <a:t>Tusaale: Bukaanka waxaa la siiyaa bac 50 ml oo amiodarone ah oo la milay 24 saacadood gudahood. Waa maxay heerka maamulka (administration rate)?</a:t>
            </a:r>
            <a:br>
              <a:rPr lang="en-GB" sz="1900"/>
            </a:br>
            <a:r>
              <a:rPr lang="en-GB" sz="1100">
                <a:latin typeface="Lexend"/>
              </a:rPr>
              <a:t/>
            </a:r>
            <a:endParaRPr sz="1900"/>
          </a:p>
        </p:txBody>
      </p:sp>
      <p:sp>
        <p:nvSpPr>
          <p:cNvPr id="1145" name="Google Shape;1145;p99"/>
          <p:cNvSpPr txBox="1"/>
          <p:nvPr>
            <p:ph idx="1" type="body"/>
          </p:nvPr>
        </p:nvSpPr>
        <p:spPr>
          <a:xfrm>
            <a:off x="1030510" y="2975975"/>
            <a:ext cx="3622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Kalam"/>
                <a:ea typeface="Kalam"/>
                <a:cs typeface="Kalam"/>
                <a:sym typeface="Kalam"/>
              </a:rPr>
              <a:t>50 ÷ 24 = 2.0833333…</a:t>
            </a:r>
            <a:endParaRPr sz="2000">
              <a:latin typeface="Kalam"/>
              <a:ea typeface="Kalam"/>
              <a:cs typeface="Kalam"/>
              <a:sym typeface="Kalam"/>
            </a:endParaRPr>
          </a:p>
        </p:txBody>
      </p:sp>
      <p:sp>
        <p:nvSpPr>
          <p:cNvPr id="1146" name="Google Shape;1146;p99"/>
          <p:cNvSpPr txBox="1"/>
          <p:nvPr>
            <p:ph idx="1" type="body"/>
          </p:nvPr>
        </p:nvSpPr>
        <p:spPr>
          <a:xfrm>
            <a:off x="1030500" y="3509375"/>
            <a:ext cx="6134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Bukaanka waa in la siiyaa 2.0833333… ml saacad kasta.</a:t>
            </a:r>
            <a:endParaRPr sz="2000">
              <a:latin typeface="Kalam"/>
              <a:ea typeface="Kalam"/>
              <a:cs typeface="Kalam"/>
              <a:sym typeface="Kalam"/>
            </a:endParaRPr>
          </a:p>
        </p:txBody>
      </p:sp>
      <p:sp>
        <p:nvSpPr>
          <p:cNvPr id="1147" name="Google Shape;1147;p99"/>
          <p:cNvSpPr txBox="1"/>
          <p:nvPr>
            <p:ph idx="1" type="body"/>
          </p:nvPr>
        </p:nvSpPr>
        <p:spPr>
          <a:xfrm>
            <a:off x="324000" y="4151100"/>
            <a:ext cx="8483700" cy="69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Mashiinka daawada bixiya waxaa lagu programmin karaa oo kaliya qaddarrada lagu sheegay hal meel jajab tobanle (1 decimal place). Sidaas darteed, qadarka waa in la wareejiyaa (rounded).</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185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(formulae) xirfadaha caafimaadka</a:t>
            </a:r>
            <a:endParaRPr/>
          </a:p>
        </p:txBody>
      </p:sp>
      <p:sp>
        <p:nvSpPr>
          <p:cNvPr id="1153" name="Google Shape;1153;p100"/>
          <p:cNvSpPr txBox="1"/>
          <p:nvPr>
            <p:ph idx="1" type="body"/>
          </p:nvPr>
        </p:nvSpPr>
        <p:spPr>
          <a:xfrm>
            <a:off x="324000" y="759300"/>
            <a:ext cx="8483700" cy="202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Mararka qaarkood, qadarka daawada loo baahan yahay lama siin karo dhammaan hal mar. Waxaa laga yaabaa in loo baahdo in si tartiib ah loo siiyo saacado badan.</a:t>
            </a:r>
            <a:br>
              <a:rPr lang="en-GB" sz="1900"/>
            </a:br>
            <a:r>
              <a:rPr lang="en-GB" sz="1100">
                <a:latin typeface="Lexend"/>
              </a:rPr>
              <a:t/>
            </a:r>
            <a:endParaRPr sz="1900"/>
          </a:p>
          <a:p>
            <a:pPr indent="0" lvl="0" marL="0" rtl="0" algn="l">
              <a:spcBef>
                <a:spcPts val="1000"/>
              </a:spcBef>
              <a:spcAft>
                <a:spcPts val="0"/>
              </a:spcAft>
              <a:buNone/>
            </a:pPr>
            <a:r>
              <a:rPr lang="en-GB" sz="1100">
                <a:latin typeface="Lexend"/>
              </a:rPr>
              <a:t>Qadarka la siiyo saacad kasta waxaa loo yaqaan heerka maamulka (administration rate).</a:t>
            </a:r>
            <a:r>
              <a:rPr lang="en-GB" sz="1100">
                <a:solidFill>
                  <a:schemeClr val="accent5"/>
                </a:solidFill>
                <a:latin typeface="Lexend"/>
              </a:rPr>
              <a:t/>
            </a:r>
            <a:r>
              <a:rPr lang="en-GB" sz="1100">
                <a:latin typeface="Lexend"/>
              </a:rPr>
              <a:t/>
            </a:r>
            <a:endParaRPr sz="1900"/>
          </a:p>
          <a:p>
            <a:pPr indent="0" lvl="0" marL="0" rtl="0" algn="l">
              <a:spcBef>
                <a:spcPts val="1000"/>
              </a:spcBef>
              <a:spcAft>
                <a:spcPts val="1000"/>
              </a:spcAft>
              <a:buClr>
                <a:schemeClr val="dk1"/>
              </a:buClr>
              <a:buSzPts val="1100"/>
              <a:buFont typeface="Arial"/>
              <a:buNone/>
            </a:pPr>
            <a:r>
              <a:rPr lang="en-GB" sz="1100">
                <a:latin typeface="Lexend"/>
              </a:rPr>
              <a:t>Tusaale: Bukaanka waxaa la siiyaa bac 50 ml oo amiodarone ah oo la milay 24 saacadood gudahood. Waa maxay heerka maamulka (administration rate)?</a:t>
            </a:r>
            <a:br>
              <a:rPr lang="en-GB" sz="1900"/>
            </a:br>
            <a:r>
              <a:rPr lang="en-GB" sz="1100">
                <a:latin typeface="Lexend"/>
              </a:rPr>
              <a:t/>
            </a:r>
            <a:endParaRPr sz="1900"/>
          </a:p>
        </p:txBody>
      </p:sp>
      <p:sp>
        <p:nvSpPr>
          <p:cNvPr id="1154" name="Google Shape;1154;p100"/>
          <p:cNvSpPr txBox="1"/>
          <p:nvPr>
            <p:ph idx="1" type="body"/>
          </p:nvPr>
        </p:nvSpPr>
        <p:spPr>
          <a:xfrm>
            <a:off x="1030509" y="2975975"/>
            <a:ext cx="3541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 ÷ 24 = 2.08</a:t>
            </a:r>
            <a:r>
              <a:rPr lang="en-GB" sz="1100">
                <a:latin typeface="Kalam"/>
                <a:ea typeface="Kalam"/>
                <a:cs typeface="Kalam"/>
                <a:sym typeface="Kalam"/>
              </a:rPr>
              <a:t>33333…</a:t>
            </a:r>
            <a:r>
              <a:rPr lang="en-GB" sz="1100">
                <a:latin typeface="Kalam"/>
                <a:ea typeface="Kalam"/>
                <a:cs typeface="Kalam"/>
                <a:sym typeface="Kalam"/>
              </a:rPr>
              <a:t> ≈ 2.1</a:t>
            </a:r>
            <a:endParaRPr sz="2000">
              <a:latin typeface="Kalam"/>
              <a:ea typeface="Kalam"/>
              <a:cs typeface="Kalam"/>
              <a:sym typeface="Kalam"/>
            </a:endParaRPr>
          </a:p>
        </p:txBody>
      </p:sp>
      <p:sp>
        <p:nvSpPr>
          <p:cNvPr id="1155" name="Google Shape;1155;p100"/>
          <p:cNvSpPr txBox="1"/>
          <p:nvPr>
            <p:ph idx="1" type="body"/>
          </p:nvPr>
        </p:nvSpPr>
        <p:spPr>
          <a:xfrm>
            <a:off x="1030500" y="3509375"/>
            <a:ext cx="51090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Bukaanka waa in la siiyaa 2.1 ml saacad kasta.</a:t>
            </a:r>
            <a:endParaRPr sz="2000">
              <a:latin typeface="Kalam"/>
              <a:ea typeface="Kalam"/>
              <a:cs typeface="Kalam"/>
              <a:sym typeface="Kalam"/>
            </a:endParaRPr>
          </a:p>
        </p:txBody>
      </p:sp>
      <p:sp>
        <p:nvSpPr>
          <p:cNvPr id="1156" name="Google Shape;1156;p100"/>
          <p:cNvSpPr txBox="1"/>
          <p:nvPr>
            <p:ph idx="1" type="body"/>
          </p:nvPr>
        </p:nvSpPr>
        <p:spPr>
          <a:xfrm>
            <a:off x="324000" y="4151100"/>
            <a:ext cx="8483700" cy="69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Mashiinka daawada bixiya waxaa lagu programmin karaa oo kaliya qaddarrada lagu sheegay hal meel jajab tobanle (1 decimal place). Sidaas darteed, qadarka waa in la wareejiyaa (rounded).</a:t>
            </a:r>
            <a:endParaRPr sz="185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(formulae) xirfadaha caafimaadka</a:t>
            </a:r>
            <a:endParaRPr/>
          </a:p>
        </p:txBody>
      </p:sp>
      <p:sp>
        <p:nvSpPr>
          <p:cNvPr id="1162" name="Google Shape;1162;p101"/>
          <p:cNvSpPr txBox="1"/>
          <p:nvPr>
            <p:ph idx="1" type="body"/>
          </p:nvPr>
        </p:nvSpPr>
        <p:spPr>
          <a:xfrm>
            <a:off x="324000" y="759300"/>
            <a:ext cx="8483700" cy="1601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daawada lagu maamulo si joogto ah iyada oo loo marayo IV drip, go'aaminta drip-ka waxaa lagu hagaajiyaa iyadoo loo eegayo arrimo kala duwan, oo ay ku jiraan cufka (mass) bukaanka.</a:t>
            </a:r>
            <a:endParaRPr sz="1800"/>
          </a:p>
          <a:p>
            <a:pPr indent="0" lvl="0" marL="0" rtl="0" algn="l">
              <a:spcBef>
                <a:spcPts val="1000"/>
              </a:spcBef>
              <a:spcAft>
                <a:spcPts val="1000"/>
              </a:spcAft>
              <a:buNone/>
            </a:pPr>
            <a:r>
              <a:rPr lang="en-GB" sz="1100">
                <a:latin typeface="Lexend"/>
              </a:rPr>
              <a:t>Waxaa lagu xisaabiyaa iyadoo la adeegsanayo qaacidada (formula) soo socota:</a:t>
            </a:r>
            <a:endParaRPr sz="1800"/>
          </a:p>
        </p:txBody>
      </p:sp>
      <p:sp>
        <p:nvSpPr>
          <p:cNvPr id="1163" name="Google Shape;1163;p101"/>
          <p:cNvSpPr txBox="1"/>
          <p:nvPr>
            <p:ph idx="1" type="body"/>
          </p:nvPr>
        </p:nvSpPr>
        <p:spPr>
          <a:xfrm>
            <a:off x="2305200" y="2279825"/>
            <a:ext cx="69297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heerka maamulka (administration rate) (ml/hr) × qadarka la qoray (amount prescribed) (mcg)</a:t>
            </a:r>
            <a:r>
              <a:rPr lang="en-GB" sz="1100">
                <a:solidFill>
                  <a:srgbClr val="1F1F1F"/>
                </a:solidFill>
                <a:latin typeface="Lexend"/>
              </a:rPr>
              <a:t/>
            </a:r>
            <a:r>
              <a:rPr lang="en-GB" sz="1100">
                <a:latin typeface="Lexend"/>
              </a:rPr>
              <a:t/>
            </a:r>
            <a:endParaRPr sz="1800"/>
          </a:p>
        </p:txBody>
      </p:sp>
      <p:sp>
        <p:nvSpPr>
          <p:cNvPr id="1164" name="Google Shape;1164;p101"/>
          <p:cNvSpPr txBox="1"/>
          <p:nvPr>
            <p:ph idx="1" type="body"/>
          </p:nvPr>
        </p:nvSpPr>
        <p:spPr>
          <a:xfrm>
            <a:off x="324000" y="2324965"/>
            <a:ext cx="2243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go'aaminta drip-ka (drip settings) = (mcg/kg/min)</a:t>
            </a:r>
            <a:br>
              <a:rPr lang="en-GB" sz="1800"/>
            </a:br>
            <a:r>
              <a:rPr lang="en-GB" sz="1100">
                <a:latin typeface="Lexend"/>
              </a:rPr>
              <a:t/>
            </a:r>
            <a:r>
              <a:rPr lang="en-GB" sz="1100">
                <a:latin typeface="Lexend"/>
              </a:rPr>
              <a:t/>
            </a:r>
            <a:endParaRPr sz="1800"/>
          </a:p>
        </p:txBody>
      </p:sp>
      <p:cxnSp>
        <p:nvCxnSpPr>
          <p:cNvPr id="1165" name="Google Shape;1165;p101"/>
          <p:cNvCxnSpPr/>
          <p:nvPr/>
        </p:nvCxnSpPr>
        <p:spPr>
          <a:xfrm>
            <a:off x="2253245" y="2619641"/>
            <a:ext cx="6219300" cy="0"/>
          </a:xfrm>
          <a:prstGeom prst="straightConnector1">
            <a:avLst/>
          </a:prstGeom>
          <a:noFill/>
          <a:ln cap="flat" cmpd="sng" w="38100">
            <a:solidFill>
              <a:schemeClr val="dk1"/>
            </a:solidFill>
            <a:prstDash val="solid"/>
            <a:round/>
            <a:headEnd len="med" w="med" type="none"/>
            <a:tailEnd len="med" w="med" type="none"/>
          </a:ln>
        </p:spPr>
      </p:cxnSp>
      <p:sp>
        <p:nvSpPr>
          <p:cNvPr id="1166" name="Google Shape;1166;p101"/>
          <p:cNvSpPr txBox="1"/>
          <p:nvPr>
            <p:ph idx="1" type="body"/>
          </p:nvPr>
        </p:nvSpPr>
        <p:spPr>
          <a:xfrm>
            <a:off x="2305200" y="2660825"/>
            <a:ext cx="6841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mugga bacda (bag volume) (ml) × cufka bukaanka (patient mass) (kg) × 60</a:t>
            </a:r>
            <a:r>
              <a:rPr lang="en-GB" sz="1100">
                <a:solidFill>
                  <a:srgbClr val="1F1F1F"/>
                </a:solidFill>
                <a:latin typeface="Lexend"/>
              </a:rPr>
              <a:t/>
            </a:r>
            <a:endParaRPr sz="1800"/>
          </a:p>
        </p:txBody>
      </p:sp>
      <p:sp>
        <p:nvSpPr>
          <p:cNvPr id="1167" name="Google Shape;1167;p101"/>
          <p:cNvSpPr txBox="1"/>
          <p:nvPr>
            <p:ph idx="1" type="body"/>
          </p:nvPr>
        </p:nvSpPr>
        <p:spPr>
          <a:xfrm>
            <a:off x="324000" y="3546462"/>
            <a:ext cx="8483700" cy="131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 laga yaabaa inaad u baahato inaad u beddesho inta u dhaxaysa milligram (mg) iyo micrograms (mcg) ka hor intaadan isticmaalin qaacidada.</a:t>
            </a:r>
            <a:endParaRPr sz="1800"/>
          </a:p>
          <a:p>
            <a:pPr indent="0" lvl="0" marL="0" rtl="0" algn="l">
              <a:spcBef>
                <a:spcPts val="1000"/>
              </a:spcBef>
              <a:spcAft>
                <a:spcPts val="1000"/>
              </a:spcAft>
              <a:buNone/>
            </a:pPr>
            <a:r>
              <a:rPr lang="en-GB" sz="1100">
                <a:latin typeface="Lexend"/>
              </a:rPr>
              <a:t>1 milligram = 1000 micrograms.</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qaacidooyinka (formulae) xirfadaha caafimaadka</a:t>
            </a:r>
            <a:endParaRPr/>
          </a:p>
        </p:txBody>
      </p:sp>
      <p:sp>
        <p:nvSpPr>
          <p:cNvPr id="1173" name="Google Shape;1173;p102"/>
          <p:cNvSpPr txBox="1"/>
          <p:nvPr>
            <p:ph idx="1" type="body"/>
          </p:nvPr>
        </p:nvSpPr>
        <p:spPr>
          <a:xfrm>
            <a:off x="2305200" y="832025"/>
            <a:ext cx="69297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heerka maamulka (ml/hr) × qadarka la qoray (mcg)</a:t>
            </a:r>
            <a:r>
              <a:rPr lang="en-GB" sz="1100">
                <a:solidFill>
                  <a:srgbClr val="1F1F1F"/>
                </a:solidFill>
                <a:latin typeface="Lexend"/>
              </a:rPr>
              <a:t/>
            </a:r>
            <a:r>
              <a:rPr lang="en-GB" sz="1100">
                <a:latin typeface="Lexend"/>
              </a:rPr>
              <a:t/>
            </a:r>
            <a:endParaRPr sz="1800"/>
          </a:p>
        </p:txBody>
      </p:sp>
      <p:sp>
        <p:nvSpPr>
          <p:cNvPr id="1174" name="Google Shape;1174;p102"/>
          <p:cNvSpPr txBox="1"/>
          <p:nvPr>
            <p:ph idx="1" type="body"/>
          </p:nvPr>
        </p:nvSpPr>
        <p:spPr>
          <a:xfrm>
            <a:off x="324000" y="877165"/>
            <a:ext cx="2243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drip settings = (mcg/kg/min)</a:t>
            </a:r>
            <a:br>
              <a:rPr lang="en-GB" sz="1800"/>
            </a:br>
            <a:r>
              <a:rPr lang="en-GB" sz="1100">
                <a:latin typeface="Lexend"/>
              </a:rPr>
              <a:t/>
            </a:r>
            <a:r>
              <a:rPr lang="en-GB" sz="1100">
                <a:latin typeface="Lexend"/>
              </a:rPr>
              <a:t/>
            </a:r>
            <a:endParaRPr sz="1800"/>
          </a:p>
        </p:txBody>
      </p:sp>
      <p:cxnSp>
        <p:nvCxnSpPr>
          <p:cNvPr id="1175" name="Google Shape;1175;p102"/>
          <p:cNvCxnSpPr/>
          <p:nvPr/>
        </p:nvCxnSpPr>
        <p:spPr>
          <a:xfrm>
            <a:off x="2253245" y="1171841"/>
            <a:ext cx="6219300" cy="0"/>
          </a:xfrm>
          <a:prstGeom prst="straightConnector1">
            <a:avLst/>
          </a:prstGeom>
          <a:noFill/>
          <a:ln cap="flat" cmpd="sng" w="38100">
            <a:solidFill>
              <a:schemeClr val="dk1"/>
            </a:solidFill>
            <a:prstDash val="solid"/>
            <a:round/>
            <a:headEnd len="med" w="med" type="none"/>
            <a:tailEnd len="med" w="med" type="none"/>
          </a:ln>
        </p:spPr>
      </p:cxnSp>
      <p:sp>
        <p:nvSpPr>
          <p:cNvPr id="1176" name="Google Shape;1176;p102"/>
          <p:cNvSpPr txBox="1"/>
          <p:nvPr>
            <p:ph idx="1" type="body"/>
          </p:nvPr>
        </p:nvSpPr>
        <p:spPr>
          <a:xfrm>
            <a:off x="2305200" y="1213025"/>
            <a:ext cx="6841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mugga bacda (ml) × cufka bukaanka (kg) × 60</a:t>
            </a:r>
            <a:r>
              <a:rPr lang="en-GB" sz="1100">
                <a:solidFill>
                  <a:srgbClr val="1F1F1F"/>
                </a:solidFill>
                <a:latin typeface="Lexend"/>
              </a:rPr>
              <a:t/>
            </a:r>
            <a:endParaRPr sz="1800"/>
          </a:p>
        </p:txBody>
      </p:sp>
      <p:sp>
        <p:nvSpPr>
          <p:cNvPr id="1177" name="Google Shape;1177;p102"/>
          <p:cNvSpPr txBox="1"/>
          <p:nvPr>
            <p:ph idx="1" type="body"/>
          </p:nvPr>
        </p:nvSpPr>
        <p:spPr>
          <a:xfrm>
            <a:off x="324000" y="1902300"/>
            <a:ext cx="8483700" cy="2247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Tusaale: Amiodarone waxaa la siiyaa si joogto ah iyadoo la isticmaalayo IV drip.</a:t>
            </a:r>
            <a:r>
              <a:rPr lang="en-GB" sz="1100">
                <a:latin typeface="Lexend"/>
              </a:rPr>
              <a:t/>
            </a:r>
            <a:endParaRPr sz="1800"/>
          </a:p>
          <a:p>
            <a:pPr indent="0" lvl="0" marL="0" rtl="0" algn="l">
              <a:spcBef>
                <a:spcPts val="1000"/>
              </a:spcBef>
              <a:spcAft>
                <a:spcPts val="0"/>
              </a:spcAft>
              <a:buNone/>
            </a:pPr>
            <a:r>
              <a:rPr lang="en-GB" sz="1100">
                <a:latin typeface="Lexend"/>
              </a:rPr>
              <a:t>Bukaanka waxaa loo qoray 900 mg oo amiodarone ah. Waxaa lagu milay ilaa 50 ml oo bac ah. Heerka maamulku waa 2.1 ml/hr. Bukaanku wuxuu leeyahay cuf 75 kg ah.</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Xisaabi setting-ga mcg/kg/min ee IV drip-ka.</a:t>
            </a:r>
            <a:br>
              <a:rPr lang="en-GB" sz="1900"/>
            </a:br>
            <a:endParaRPr sz="1900"/>
          </a:p>
        </p:txBody>
      </p:sp>
      <p:sp>
        <p:nvSpPr>
          <p:cNvPr id="1178" name="Google Shape;1178;p102"/>
          <p:cNvSpPr txBox="1"/>
          <p:nvPr>
            <p:ph idx="1" type="body"/>
          </p:nvPr>
        </p:nvSpPr>
        <p:spPr>
          <a:xfrm>
            <a:off x="324000" y="4271388"/>
            <a:ext cx="36474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drip settings (mcg/kg/min) =</a:t>
            </a:r>
            <a:r>
              <a:rPr lang="en-GB" sz="1100">
                <a:latin typeface="Kalam"/>
                <a:ea typeface="Kalam"/>
                <a:cs typeface="Kalam"/>
                <a:sym typeface="Kalam"/>
              </a:rPr>
              <a:t/>
            </a:r>
            <a:endParaRPr sz="1800">
              <a:latin typeface="Kalam"/>
              <a:ea typeface="Kalam"/>
              <a:cs typeface="Kalam"/>
              <a:sym typeface="Kalam"/>
            </a:endParaRPr>
          </a:p>
        </p:txBody>
      </p:sp>
      <p:cxnSp>
        <p:nvCxnSpPr>
          <p:cNvPr id="1179" name="Google Shape;1179;p102"/>
          <p:cNvCxnSpPr/>
          <p:nvPr/>
        </p:nvCxnSpPr>
        <p:spPr>
          <a:xfrm>
            <a:off x="3698838" y="4453590"/>
            <a:ext cx="1794300" cy="0"/>
          </a:xfrm>
          <a:prstGeom prst="straightConnector1">
            <a:avLst/>
          </a:prstGeom>
          <a:noFill/>
          <a:ln cap="flat" cmpd="sng" w="38100">
            <a:solidFill>
              <a:schemeClr val="dk1"/>
            </a:solidFill>
            <a:prstDash val="solid"/>
            <a:round/>
            <a:headEnd len="med" w="med" type="none"/>
            <a:tailEnd len="med" w="med" type="none"/>
          </a:ln>
        </p:spPr>
      </p:cxnSp>
      <p:sp>
        <p:nvSpPr>
          <p:cNvPr id="1180" name="Google Shape;1180;p102"/>
          <p:cNvSpPr txBox="1"/>
          <p:nvPr>
            <p:ph idx="1" type="body"/>
          </p:nvPr>
        </p:nvSpPr>
        <p:spPr>
          <a:xfrm>
            <a:off x="3782308" y="4153775"/>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181" name="Google Shape;1181;p102"/>
          <p:cNvSpPr txBox="1"/>
          <p:nvPr>
            <p:ph idx="1" type="body"/>
          </p:nvPr>
        </p:nvSpPr>
        <p:spPr>
          <a:xfrm>
            <a:off x="4239476" y="4153775"/>
            <a:ext cx="129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900 000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182" name="Google Shape;1182;p102"/>
          <p:cNvSpPr txBox="1"/>
          <p:nvPr>
            <p:ph idx="1" type="body"/>
          </p:nvPr>
        </p:nvSpPr>
        <p:spPr>
          <a:xfrm>
            <a:off x="3782308" y="4473229"/>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183" name="Google Shape;1183;p102"/>
          <p:cNvSpPr txBox="1"/>
          <p:nvPr>
            <p:ph idx="1" type="body"/>
          </p:nvPr>
        </p:nvSpPr>
        <p:spPr>
          <a:xfrm>
            <a:off x="4239475"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75</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184" name="Google Shape;1184;p102"/>
          <p:cNvSpPr txBox="1"/>
          <p:nvPr>
            <p:ph idx="1" type="body"/>
          </p:nvPr>
        </p:nvSpPr>
        <p:spPr>
          <a:xfrm>
            <a:off x="4895968"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185" name="Google Shape;1185;p102"/>
          <p:cNvSpPr txBox="1"/>
          <p:nvPr>
            <p:ph idx="1" type="body"/>
          </p:nvPr>
        </p:nvSpPr>
        <p:spPr>
          <a:xfrm>
            <a:off x="5734200" y="4271388"/>
            <a:ext cx="36474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8.4 mcg/kg/min</a:t>
            </a:r>
            <a:endParaRPr sz="1800">
              <a:latin typeface="Kalam"/>
              <a:ea typeface="Kalam"/>
              <a:cs typeface="Kalam"/>
              <a:sym typeface="Kalam"/>
            </a:endParaRPr>
          </a:p>
        </p:txBody>
      </p:sp>
      <p:sp>
        <p:nvSpPr>
          <p:cNvPr id="1186" name="Google Shape;1186;p102"/>
          <p:cNvSpPr txBox="1"/>
          <p:nvPr>
            <p:ph idx="1" type="body"/>
          </p:nvPr>
        </p:nvSpPr>
        <p:spPr>
          <a:xfrm>
            <a:off x="5658000" y="2823588"/>
            <a:ext cx="36474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900 × 1000 = 900 000 mcg</a:t>
            </a:r>
            <a:r>
              <a:rPr lang="en-GB" sz="1100">
                <a:solidFill>
                  <a:srgbClr val="1F1F1F"/>
                </a:solidFill>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cxnSp>
        <p:nvCxnSpPr>
          <p:cNvPr id="1187" name="Google Shape;1187;p102"/>
          <p:cNvCxnSpPr>
            <a:endCxn id="1186" idx="1"/>
          </p:cNvCxnSpPr>
          <p:nvPr/>
        </p:nvCxnSpPr>
        <p:spPr>
          <a:xfrm>
            <a:off x="4245900" y="2647188"/>
            <a:ext cx="1412100" cy="341400"/>
          </a:xfrm>
          <a:prstGeom prst="straightConnector1">
            <a:avLst/>
          </a:prstGeom>
          <a:noFill/>
          <a:ln cap="flat" cmpd="sng" w="38100">
            <a:solidFill>
              <a:schemeClr val="dk1"/>
            </a:solidFill>
            <a:prstDash val="solid"/>
            <a:round/>
            <a:headEnd len="med" w="med" type="none"/>
            <a:tailEnd len="med" w="med" type="none"/>
          </a:ln>
        </p:spPr>
      </p:cxnSp>
      <p:sp>
        <p:nvSpPr>
          <p:cNvPr id="1188" name="Google Shape;1188;p102"/>
          <p:cNvSpPr/>
          <p:nvPr/>
        </p:nvSpPr>
        <p:spPr>
          <a:xfrm>
            <a:off x="3359532" y="2269257"/>
            <a:ext cx="8904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9" name="Google Shape;1189;p102"/>
          <p:cNvSpPr/>
          <p:nvPr/>
        </p:nvSpPr>
        <p:spPr>
          <a:xfrm>
            <a:off x="2244624" y="2629628"/>
            <a:ext cx="721200" cy="3300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0" name="Google Shape;1190;p102"/>
          <p:cNvSpPr/>
          <p:nvPr/>
        </p:nvSpPr>
        <p:spPr>
          <a:xfrm>
            <a:off x="3206023" y="2934425"/>
            <a:ext cx="1033500" cy="3300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1" name="Google Shape;1191;p102"/>
          <p:cNvSpPr/>
          <p:nvPr/>
        </p:nvSpPr>
        <p:spPr>
          <a:xfrm>
            <a:off x="3206024" y="3257475"/>
            <a:ext cx="721200" cy="3300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2" name="Google Shape;1192;p102"/>
          <p:cNvSpPr/>
          <p:nvPr/>
        </p:nvSpPr>
        <p:spPr>
          <a:xfrm>
            <a:off x="2244598" y="790400"/>
            <a:ext cx="30873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3" name="Google Shape;1193;p102"/>
          <p:cNvSpPr/>
          <p:nvPr/>
        </p:nvSpPr>
        <p:spPr>
          <a:xfrm>
            <a:off x="5510850" y="790400"/>
            <a:ext cx="29616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102"/>
          <p:cNvSpPr/>
          <p:nvPr/>
        </p:nvSpPr>
        <p:spPr>
          <a:xfrm>
            <a:off x="2254952" y="1171400"/>
            <a:ext cx="18969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5" name="Google Shape;1195;p102"/>
          <p:cNvSpPr/>
          <p:nvPr/>
        </p:nvSpPr>
        <p:spPr>
          <a:xfrm>
            <a:off x="4326425" y="1171400"/>
            <a:ext cx="19995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6" name="Google Shape;1196;p102"/>
          <p:cNvSpPr/>
          <p:nvPr/>
        </p:nvSpPr>
        <p:spPr>
          <a:xfrm>
            <a:off x="6500500" y="1171400"/>
            <a:ext cx="358800" cy="383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Isticmaalka qaacidooyinka (formulae) xirfadaha caafimaadka</a:t>
            </a:r>
            <a:endParaRPr/>
          </a:p>
        </p:txBody>
      </p:sp>
      <p:sp>
        <p:nvSpPr>
          <p:cNvPr id="1202" name="Google Shape;1202;p103"/>
          <p:cNvSpPr txBox="1"/>
          <p:nvPr>
            <p:ph idx="1" type="body"/>
          </p:nvPr>
        </p:nvSpPr>
        <p:spPr>
          <a:xfrm>
            <a:off x="324000" y="759300"/>
            <a:ext cx="8237700" cy="140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Bukaanka waxaa loo qoray 600 mg oo amiodarone ah.</a:t>
            </a:r>
            <a:r>
              <a:rPr lang="en-GB" sz="1800">
                <a:latin typeface="Lexend"/>
              </a:rPr>
              <a:t/>
            </a:r>
            <a:endParaRPr sz="2000"/>
          </a:p>
          <a:p>
            <a:pPr indent="0" lvl="0" marL="0" rtl="0" algn="l">
              <a:spcBef>
                <a:spcPts val="1000"/>
              </a:spcBef>
              <a:spcAft>
                <a:spcPts val="0"/>
              </a:spcAft>
              <a:buNone/>
            </a:pPr>
            <a:r>
              <a:rPr lang="en-GB" sz="1800">
                <a:latin typeface="Lexend"/>
              </a:rPr>
              <a:t>1 milligram (mg) = 1000 micrograms (mcg).</a:t>
            </a:r>
            <a:endParaRPr sz="2000"/>
          </a:p>
          <a:p>
            <a:pPr indent="0" lvl="0" marL="0" rtl="0" algn="l">
              <a:spcBef>
                <a:spcPts val="1000"/>
              </a:spcBef>
              <a:spcAft>
                <a:spcPts val="1000"/>
              </a:spcAft>
              <a:buClr>
                <a:schemeClr val="dk1"/>
              </a:buClr>
              <a:buSzPts val="1100"/>
              <a:buFont typeface="Arial"/>
              <a:buNone/>
            </a:pPr>
            <a:r>
              <a:rPr lang="en-GB" sz="1800">
                <a:latin typeface="Lexend"/>
              </a:rPr>
              <a:t>Imisa micrograms oo amiodarone ah ayaa bukaanka loo qoray?</a:t>
            </a:r>
            <a:endParaRPr sz="2000"/>
          </a:p>
        </p:txBody>
      </p:sp>
      <p:sp>
        <p:nvSpPr>
          <p:cNvPr id="1203" name="Google Shape;1203;p103"/>
          <p:cNvSpPr txBox="1"/>
          <p:nvPr>
            <p:ph idx="1" type="body"/>
          </p:nvPr>
        </p:nvSpPr>
        <p:spPr>
          <a:xfrm>
            <a:off x="2870838" y="2664300"/>
            <a:ext cx="34128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600 × 1000 = 600 000 mcg</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qaacidooyinka (formulae) xirfadaha caafimaadka</a:t>
            </a:r>
            <a:endParaRPr/>
          </a:p>
        </p:txBody>
      </p:sp>
      <p:sp>
        <p:nvSpPr>
          <p:cNvPr id="1209" name="Google Shape;1209;p104"/>
          <p:cNvSpPr txBox="1"/>
          <p:nvPr>
            <p:ph idx="1" type="body"/>
          </p:nvPr>
        </p:nvSpPr>
        <p:spPr>
          <a:xfrm>
            <a:off x="2305200" y="832025"/>
            <a:ext cx="69297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heerka maamulka (ml/hr) × qadarka la qoray (mcg)</a:t>
            </a:r>
            <a:r>
              <a:rPr lang="en-GB" sz="1100">
                <a:solidFill>
                  <a:srgbClr val="1F1F1F"/>
                </a:solidFill>
                <a:latin typeface="Lexend"/>
              </a:rPr>
              <a:t/>
            </a:r>
            <a:r>
              <a:rPr lang="en-GB" sz="1100">
                <a:latin typeface="Lexend"/>
              </a:rPr>
              <a:t/>
            </a:r>
            <a:endParaRPr sz="1800"/>
          </a:p>
        </p:txBody>
      </p:sp>
      <p:sp>
        <p:nvSpPr>
          <p:cNvPr id="1210" name="Google Shape;1210;p104"/>
          <p:cNvSpPr txBox="1"/>
          <p:nvPr>
            <p:ph idx="1" type="body"/>
          </p:nvPr>
        </p:nvSpPr>
        <p:spPr>
          <a:xfrm>
            <a:off x="324000" y="877165"/>
            <a:ext cx="2243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drip settings = (mcg/kg/min)</a:t>
            </a:r>
            <a:br>
              <a:rPr lang="en-GB" sz="1800"/>
            </a:br>
            <a:r>
              <a:rPr lang="en-GB" sz="1100">
                <a:latin typeface="Lexend"/>
              </a:rPr>
              <a:t/>
            </a:r>
            <a:r>
              <a:rPr lang="en-GB" sz="1100">
                <a:latin typeface="Lexend"/>
              </a:rPr>
              <a:t/>
            </a:r>
            <a:endParaRPr sz="1800"/>
          </a:p>
        </p:txBody>
      </p:sp>
      <p:cxnSp>
        <p:nvCxnSpPr>
          <p:cNvPr id="1211" name="Google Shape;1211;p104"/>
          <p:cNvCxnSpPr/>
          <p:nvPr/>
        </p:nvCxnSpPr>
        <p:spPr>
          <a:xfrm>
            <a:off x="2253245" y="1171841"/>
            <a:ext cx="6219300" cy="0"/>
          </a:xfrm>
          <a:prstGeom prst="straightConnector1">
            <a:avLst/>
          </a:prstGeom>
          <a:noFill/>
          <a:ln cap="flat" cmpd="sng" w="38100">
            <a:solidFill>
              <a:schemeClr val="dk1"/>
            </a:solidFill>
            <a:prstDash val="solid"/>
            <a:round/>
            <a:headEnd len="med" w="med" type="none"/>
            <a:tailEnd len="med" w="med" type="none"/>
          </a:ln>
        </p:spPr>
      </p:cxnSp>
      <p:sp>
        <p:nvSpPr>
          <p:cNvPr id="1212" name="Google Shape;1212;p104"/>
          <p:cNvSpPr txBox="1"/>
          <p:nvPr>
            <p:ph idx="1" type="body"/>
          </p:nvPr>
        </p:nvSpPr>
        <p:spPr>
          <a:xfrm>
            <a:off x="2305200" y="1213025"/>
            <a:ext cx="6841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mugga bacda (ml) × cufka bukaanka (kg) × 60</a:t>
            </a:r>
            <a:r>
              <a:rPr lang="en-GB" sz="1100">
                <a:solidFill>
                  <a:srgbClr val="1F1F1F"/>
                </a:solidFill>
                <a:latin typeface="Lexend"/>
              </a:rPr>
              <a:t/>
            </a:r>
            <a:endParaRPr sz="1800"/>
          </a:p>
        </p:txBody>
      </p:sp>
      <p:sp>
        <p:nvSpPr>
          <p:cNvPr id="1213" name="Google Shape;1213;p104"/>
          <p:cNvSpPr txBox="1"/>
          <p:nvPr>
            <p:ph idx="1" type="body"/>
          </p:nvPr>
        </p:nvSpPr>
        <p:spPr>
          <a:xfrm>
            <a:off x="324000" y="1749900"/>
            <a:ext cx="8483700" cy="1798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Bukaanka waxaa loo qoray 600 000 mcg oo amiodarone ah. Waxaa lagu milay ilaa 50 ml oo bac ah. Heerka maamulku waa 2.1 ml/hr. Bukaanku wuxuu leeyahay cuf 90 kg ah.</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Kee (fraction) ayaa muujinaya dhammaan qiimayaasha (values) si sax ah loo beddelay?</a:t>
            </a:r>
            <a:br>
              <a:rPr lang="en-GB" sz="1900"/>
            </a:br>
            <a:endParaRPr sz="1900"/>
          </a:p>
        </p:txBody>
      </p:sp>
      <p:cxnSp>
        <p:nvCxnSpPr>
          <p:cNvPr id="1214" name="Google Shape;1214;p104"/>
          <p:cNvCxnSpPr/>
          <p:nvPr/>
        </p:nvCxnSpPr>
        <p:spPr>
          <a:xfrm>
            <a:off x="803238" y="4453590"/>
            <a:ext cx="1794300" cy="0"/>
          </a:xfrm>
          <a:prstGeom prst="straightConnector1">
            <a:avLst/>
          </a:prstGeom>
          <a:noFill/>
          <a:ln cap="flat" cmpd="sng" w="38100">
            <a:solidFill>
              <a:schemeClr val="dk1"/>
            </a:solidFill>
            <a:prstDash val="solid"/>
            <a:round/>
            <a:headEnd len="med" w="med" type="none"/>
            <a:tailEnd len="med" w="med" type="none"/>
          </a:ln>
        </p:spPr>
      </p:cxnSp>
      <p:sp>
        <p:nvSpPr>
          <p:cNvPr id="1215" name="Google Shape;1215;p104"/>
          <p:cNvSpPr txBox="1"/>
          <p:nvPr>
            <p:ph idx="1" type="body"/>
          </p:nvPr>
        </p:nvSpPr>
        <p:spPr>
          <a:xfrm>
            <a:off x="886708" y="4153775"/>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90  </a:t>
            </a:r>
            <a:r>
              <a:rPr lang="en-GB" sz="1100">
                <a:latin typeface="Kalam"/>
                <a:ea typeface="Kalam"/>
                <a:cs typeface="Kalam"/>
                <a:sym typeface="Kalam"/>
              </a:rPr>
              <a:t>  </a:t>
            </a:r>
            <a:endParaRPr sz="1800">
              <a:latin typeface="Kalam"/>
              <a:ea typeface="Kalam"/>
              <a:cs typeface="Kalam"/>
              <a:sym typeface="Kalam"/>
            </a:endParaRPr>
          </a:p>
        </p:txBody>
      </p:sp>
      <p:sp>
        <p:nvSpPr>
          <p:cNvPr id="1216" name="Google Shape;1216;p104"/>
          <p:cNvSpPr txBox="1"/>
          <p:nvPr>
            <p:ph idx="1" type="body"/>
          </p:nvPr>
        </p:nvSpPr>
        <p:spPr>
          <a:xfrm>
            <a:off x="1343876" y="4153775"/>
            <a:ext cx="129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600 000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217" name="Google Shape;1217;p104"/>
          <p:cNvSpPr txBox="1"/>
          <p:nvPr>
            <p:ph idx="1" type="body"/>
          </p:nvPr>
        </p:nvSpPr>
        <p:spPr>
          <a:xfrm>
            <a:off x="886708" y="4473229"/>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  </a:t>
            </a:r>
            <a:r>
              <a:rPr lang="en-GB" sz="1100">
                <a:latin typeface="Kalam"/>
                <a:ea typeface="Kalam"/>
                <a:cs typeface="Kalam"/>
                <a:sym typeface="Kalam"/>
              </a:rPr>
              <a:t>  </a:t>
            </a:r>
            <a:endParaRPr sz="1800">
              <a:latin typeface="Kalam"/>
              <a:ea typeface="Kalam"/>
              <a:cs typeface="Kalam"/>
              <a:sym typeface="Kalam"/>
            </a:endParaRPr>
          </a:p>
        </p:txBody>
      </p:sp>
      <p:sp>
        <p:nvSpPr>
          <p:cNvPr id="1218" name="Google Shape;1218;p104"/>
          <p:cNvSpPr txBox="1"/>
          <p:nvPr>
            <p:ph idx="1" type="body"/>
          </p:nvPr>
        </p:nvSpPr>
        <p:spPr>
          <a:xfrm>
            <a:off x="1343875"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50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219" name="Google Shape;1219;p104"/>
          <p:cNvSpPr txBox="1"/>
          <p:nvPr>
            <p:ph idx="1" type="body"/>
          </p:nvPr>
        </p:nvSpPr>
        <p:spPr>
          <a:xfrm>
            <a:off x="2000368"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cxnSp>
        <p:nvCxnSpPr>
          <p:cNvPr id="1220" name="Google Shape;1220;p104"/>
          <p:cNvCxnSpPr/>
          <p:nvPr/>
        </p:nvCxnSpPr>
        <p:spPr>
          <a:xfrm>
            <a:off x="3669531" y="4453590"/>
            <a:ext cx="1794300" cy="0"/>
          </a:xfrm>
          <a:prstGeom prst="straightConnector1">
            <a:avLst/>
          </a:prstGeom>
          <a:noFill/>
          <a:ln cap="flat" cmpd="sng" w="38100">
            <a:solidFill>
              <a:schemeClr val="dk1"/>
            </a:solidFill>
            <a:prstDash val="solid"/>
            <a:round/>
            <a:headEnd len="med" w="med" type="none"/>
            <a:tailEnd len="med" w="med" type="none"/>
          </a:ln>
        </p:spPr>
      </p:cxnSp>
      <p:sp>
        <p:nvSpPr>
          <p:cNvPr id="1221" name="Google Shape;1221;p104"/>
          <p:cNvSpPr txBox="1"/>
          <p:nvPr>
            <p:ph idx="1" type="body"/>
          </p:nvPr>
        </p:nvSpPr>
        <p:spPr>
          <a:xfrm>
            <a:off x="3753000" y="4153775"/>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  </a:t>
            </a:r>
            <a:r>
              <a:rPr lang="en-GB" sz="1100">
                <a:latin typeface="Kalam"/>
                <a:ea typeface="Kalam"/>
                <a:cs typeface="Kalam"/>
                <a:sym typeface="Kalam"/>
              </a:rPr>
              <a:t>  </a:t>
            </a:r>
            <a:endParaRPr sz="1800">
              <a:latin typeface="Kalam"/>
              <a:ea typeface="Kalam"/>
              <a:cs typeface="Kalam"/>
              <a:sym typeface="Kalam"/>
            </a:endParaRPr>
          </a:p>
        </p:txBody>
      </p:sp>
      <p:sp>
        <p:nvSpPr>
          <p:cNvPr id="1222" name="Google Shape;1222;p104"/>
          <p:cNvSpPr txBox="1"/>
          <p:nvPr>
            <p:ph idx="1" type="body"/>
          </p:nvPr>
        </p:nvSpPr>
        <p:spPr>
          <a:xfrm>
            <a:off x="4210168" y="4153775"/>
            <a:ext cx="129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50 × 90</a:t>
            </a:r>
            <a:endParaRPr sz="1800">
              <a:latin typeface="Kalam"/>
              <a:ea typeface="Kalam"/>
              <a:cs typeface="Kalam"/>
              <a:sym typeface="Kalam"/>
            </a:endParaRPr>
          </a:p>
        </p:txBody>
      </p:sp>
      <p:sp>
        <p:nvSpPr>
          <p:cNvPr id="1223" name="Google Shape;1223;p104"/>
          <p:cNvSpPr txBox="1"/>
          <p:nvPr>
            <p:ph idx="1" type="body"/>
          </p:nvPr>
        </p:nvSpPr>
        <p:spPr>
          <a:xfrm>
            <a:off x="3753000" y="4473225"/>
            <a:ext cx="9495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600 000  </a:t>
            </a:r>
            <a:r>
              <a:rPr lang="en-GB" sz="1100">
                <a:latin typeface="Kalam"/>
                <a:ea typeface="Kalam"/>
                <a:cs typeface="Kalam"/>
                <a:sym typeface="Kalam"/>
              </a:rPr>
              <a:t>  </a:t>
            </a:r>
            <a:endParaRPr sz="1800">
              <a:latin typeface="Kalam"/>
              <a:ea typeface="Kalam"/>
              <a:cs typeface="Kalam"/>
              <a:sym typeface="Kalam"/>
            </a:endParaRPr>
          </a:p>
        </p:txBody>
      </p:sp>
      <p:sp>
        <p:nvSpPr>
          <p:cNvPr id="1224" name="Google Shape;1224;p104"/>
          <p:cNvSpPr txBox="1"/>
          <p:nvPr>
            <p:ph idx="1" type="body"/>
          </p:nvPr>
        </p:nvSpPr>
        <p:spPr>
          <a:xfrm>
            <a:off x="4866660"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cxnSp>
        <p:nvCxnSpPr>
          <p:cNvPr id="1225" name="Google Shape;1225;p104"/>
          <p:cNvCxnSpPr/>
          <p:nvPr/>
        </p:nvCxnSpPr>
        <p:spPr>
          <a:xfrm>
            <a:off x="6565131" y="4453590"/>
            <a:ext cx="1794300" cy="0"/>
          </a:xfrm>
          <a:prstGeom prst="straightConnector1">
            <a:avLst/>
          </a:prstGeom>
          <a:noFill/>
          <a:ln cap="flat" cmpd="sng" w="38100">
            <a:solidFill>
              <a:schemeClr val="dk1"/>
            </a:solidFill>
            <a:prstDash val="solid"/>
            <a:round/>
            <a:headEnd len="med" w="med" type="none"/>
            <a:tailEnd len="med" w="med" type="none"/>
          </a:ln>
        </p:spPr>
      </p:cxnSp>
      <p:sp>
        <p:nvSpPr>
          <p:cNvPr id="1226" name="Google Shape;1226;p104"/>
          <p:cNvSpPr txBox="1"/>
          <p:nvPr>
            <p:ph idx="1" type="body"/>
          </p:nvPr>
        </p:nvSpPr>
        <p:spPr>
          <a:xfrm>
            <a:off x="6648600" y="4153775"/>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  </a:t>
            </a:r>
            <a:r>
              <a:rPr lang="en-GB" sz="1100">
                <a:latin typeface="Kalam"/>
                <a:ea typeface="Kalam"/>
                <a:cs typeface="Kalam"/>
                <a:sym typeface="Kalam"/>
              </a:rPr>
              <a:t>  </a:t>
            </a:r>
            <a:endParaRPr sz="1800">
              <a:latin typeface="Kalam"/>
              <a:ea typeface="Kalam"/>
              <a:cs typeface="Kalam"/>
              <a:sym typeface="Kalam"/>
            </a:endParaRPr>
          </a:p>
        </p:txBody>
      </p:sp>
      <p:sp>
        <p:nvSpPr>
          <p:cNvPr id="1227" name="Google Shape;1227;p104"/>
          <p:cNvSpPr txBox="1"/>
          <p:nvPr>
            <p:ph idx="1" type="body"/>
          </p:nvPr>
        </p:nvSpPr>
        <p:spPr>
          <a:xfrm>
            <a:off x="7105768" y="4153775"/>
            <a:ext cx="129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600 000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228" name="Google Shape;1228;p104"/>
          <p:cNvSpPr txBox="1"/>
          <p:nvPr>
            <p:ph idx="1" type="body"/>
          </p:nvPr>
        </p:nvSpPr>
        <p:spPr>
          <a:xfrm>
            <a:off x="6648600" y="4473229"/>
            <a:ext cx="4323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  </a:t>
            </a:r>
            <a:r>
              <a:rPr lang="en-GB" sz="1100">
                <a:latin typeface="Kalam"/>
                <a:ea typeface="Kalam"/>
                <a:cs typeface="Kalam"/>
                <a:sym typeface="Kalam"/>
              </a:rPr>
              <a:t>  </a:t>
            </a:r>
            <a:endParaRPr sz="1800">
              <a:latin typeface="Kalam"/>
              <a:ea typeface="Kalam"/>
              <a:cs typeface="Kalam"/>
              <a:sym typeface="Kalam"/>
            </a:endParaRPr>
          </a:p>
        </p:txBody>
      </p:sp>
      <p:sp>
        <p:nvSpPr>
          <p:cNvPr id="1229" name="Google Shape;1229;p104"/>
          <p:cNvSpPr txBox="1"/>
          <p:nvPr>
            <p:ph idx="1" type="body"/>
          </p:nvPr>
        </p:nvSpPr>
        <p:spPr>
          <a:xfrm>
            <a:off x="7105768"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90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sp>
        <p:nvSpPr>
          <p:cNvPr id="1230" name="Google Shape;1230;p104"/>
          <p:cNvSpPr txBox="1"/>
          <p:nvPr>
            <p:ph idx="1" type="body"/>
          </p:nvPr>
        </p:nvSpPr>
        <p:spPr>
          <a:xfrm>
            <a:off x="7762260" y="4473225"/>
            <a:ext cx="6639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Kalam"/>
                <a:ea typeface="Kalam"/>
                <a:cs typeface="Kalam"/>
                <a:sym typeface="Kalam"/>
              </a:rPr>
              <a:t>× 60</a:t>
            </a:r>
            <a:r>
              <a:rPr lang="en-GB" sz="1100">
                <a:latin typeface="Kalam"/>
                <a:ea typeface="Kalam"/>
                <a:cs typeface="Kalam"/>
                <a:sym typeface="Kalam"/>
              </a:rPr>
              <a:t>  </a:t>
            </a:r>
            <a:r>
              <a:rPr lang="en-GB" sz="1100">
                <a:latin typeface="Kalam"/>
                <a:ea typeface="Kalam"/>
                <a:cs typeface="Kalam"/>
                <a:sym typeface="Kalam"/>
              </a:rPr>
              <a:t>  </a:t>
            </a:r>
            <a:endParaRPr sz="1800">
              <a:latin typeface="Kalam"/>
              <a:ea typeface="Kalam"/>
              <a:cs typeface="Kalam"/>
              <a:sym typeface="Kalam"/>
            </a:endParaRPr>
          </a:p>
        </p:txBody>
      </p:sp>
      <p:grpSp>
        <p:nvGrpSpPr>
          <p:cNvPr id="1231" name="Google Shape;1231;p104"/>
          <p:cNvGrpSpPr/>
          <p:nvPr/>
        </p:nvGrpSpPr>
        <p:grpSpPr>
          <a:xfrm>
            <a:off x="1461526" y="3539217"/>
            <a:ext cx="457200" cy="457200"/>
            <a:chOff x="1020916" y="1442088"/>
            <a:chExt cx="457200" cy="457200"/>
          </a:xfrm>
        </p:grpSpPr>
        <p:pic>
          <p:nvPicPr>
            <p:cNvPr id="1232" name="Google Shape;1232;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3" name="Google Shape;123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4" name="Google Shape;1234;p104"/>
          <p:cNvGrpSpPr/>
          <p:nvPr/>
        </p:nvGrpSpPr>
        <p:grpSpPr>
          <a:xfrm>
            <a:off x="4353841" y="3539217"/>
            <a:ext cx="457200" cy="457200"/>
            <a:chOff x="1020916" y="1442088"/>
            <a:chExt cx="457200" cy="457200"/>
          </a:xfrm>
        </p:grpSpPr>
        <p:pic>
          <p:nvPicPr>
            <p:cNvPr id="1235" name="Google Shape;1235;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6" name="Google Shape;123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7" name="Google Shape;1237;p104"/>
          <p:cNvGrpSpPr/>
          <p:nvPr/>
        </p:nvGrpSpPr>
        <p:grpSpPr>
          <a:xfrm>
            <a:off x="7254949" y="3539217"/>
            <a:ext cx="457200" cy="457200"/>
            <a:chOff x="1020916" y="1442088"/>
            <a:chExt cx="457200" cy="457200"/>
          </a:xfrm>
        </p:grpSpPr>
        <p:pic>
          <p:nvPicPr>
            <p:cNvPr id="1238" name="Google Shape;1238;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9" name="Google Shape;123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240" name="Google Shape;1240;p104"/>
          <p:cNvPicPr preferRelativeResize="0"/>
          <p:nvPr/>
        </p:nvPicPr>
        <p:blipFill>
          <a:blip r:embed="rId4">
            <a:alphaModFix/>
          </a:blip>
          <a:stretch>
            <a:fillRect/>
          </a:stretch>
        </p:blipFill>
        <p:spPr>
          <a:xfrm>
            <a:off x="7838458" y="357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246" name="Google Shape;1246;p105"/>
          <p:cNvSpPr txBox="1"/>
          <p:nvPr>
            <p:ph idx="1" type="body"/>
          </p:nvPr>
        </p:nvSpPr>
        <p:spPr>
          <a:xfrm>
            <a:off x="324000" y="759300"/>
            <a:ext cx="8237700" cy="2137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Bukaanku wuxuu leeyahay cuf (mass) 90 kg Waxaa loo qoray 600 mg oo daawada rifampicin ah. Daawadu waxay ku timaadaa weelal (vials) mid kastaa wuxuu leeyahay mug (volume) 10 ml. Weel kastaa wuxuu ka kooban yahay 300 mg oo daawada ah. Waa in lagu milo ilaa 500 ml ee bacda IV. Marka la milo, waa in si joogto ah loo siiyaa muddo 3 saacadood ah.</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a) Isticmaal qaaciidada (formula) hoose si aad u xisaabiso qiyaasta (dose) loo baahan yahay.</a:t>
            </a:r>
            <a:endParaRPr sz="1600"/>
          </a:p>
        </p:txBody>
      </p:sp>
      <p:sp>
        <p:nvSpPr>
          <p:cNvPr id="1247" name="Google Shape;1247;p105"/>
          <p:cNvSpPr txBox="1"/>
          <p:nvPr>
            <p:ph idx="1" type="body"/>
          </p:nvPr>
        </p:nvSpPr>
        <p:spPr>
          <a:xfrm>
            <a:off x="324000" y="3891275"/>
            <a:ext cx="8237700" cy="938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b) 'Heerka qaadista (administration rate)' waa cadadka daawada la milay ee bukaanka la siiyo saacad kasta oo laga soo qaado bacda IV. Xisaabi heerka qaadista (administration rate) xaaladdan.</a:t>
            </a:r>
            <a:br>
              <a:rPr lang="en-GB" sz="1600"/>
            </a:br>
            <a:r>
              <a:rPr lang="en-GB" sz="1100">
                <a:latin typeface="Lexend"/>
              </a:rPr>
              <a:t/>
            </a:r>
            <a:endParaRPr sz="1600"/>
          </a:p>
          <a:p>
            <a:pPr indent="0" lvl="0" marL="0" rtl="0" algn="l">
              <a:spcBef>
                <a:spcPts val="1000"/>
              </a:spcBef>
              <a:spcAft>
                <a:spcPts val="1000"/>
              </a:spcAft>
              <a:buNone/>
            </a:pPr>
            <a:r>
              <a:rPr>
                <a:latin typeface="Lexend"/>
              </a:rPr>
              <a:t/>
            </a:r>
            <a:endParaRPr sz="1600"/>
          </a:p>
        </p:txBody>
      </p:sp>
      <p:sp>
        <p:nvSpPr>
          <p:cNvPr id="1248" name="Google Shape;1248;p105"/>
          <p:cNvSpPr txBox="1"/>
          <p:nvPr>
            <p:ph idx="4294967295" type="body"/>
          </p:nvPr>
        </p:nvSpPr>
        <p:spPr>
          <a:xfrm>
            <a:off x="2336249" y="2961900"/>
            <a:ext cx="33576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cadadka daawada la qoray (mg)</a:t>
            </a:r>
            <a:endParaRPr sz="1600"/>
          </a:p>
        </p:txBody>
      </p:sp>
      <p:sp>
        <p:nvSpPr>
          <p:cNvPr id="1249" name="Google Shape;1249;p105"/>
          <p:cNvSpPr txBox="1"/>
          <p:nvPr>
            <p:ph idx="4294967295" type="body"/>
          </p:nvPr>
        </p:nvSpPr>
        <p:spPr>
          <a:xfrm>
            <a:off x="580633" y="3096044"/>
            <a:ext cx="18177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qiyaasta daawada (ml) =</a:t>
            </a:r>
            <a:endParaRPr sz="1600"/>
          </a:p>
        </p:txBody>
      </p:sp>
      <p:cxnSp>
        <p:nvCxnSpPr>
          <p:cNvPr id="1250" name="Google Shape;1250;p105"/>
          <p:cNvCxnSpPr/>
          <p:nvPr/>
        </p:nvCxnSpPr>
        <p:spPr>
          <a:xfrm>
            <a:off x="2284305" y="3229241"/>
            <a:ext cx="3356700" cy="0"/>
          </a:xfrm>
          <a:prstGeom prst="straightConnector1">
            <a:avLst/>
          </a:prstGeom>
          <a:noFill/>
          <a:ln cap="flat" cmpd="sng" w="19050">
            <a:solidFill>
              <a:schemeClr val="dk1"/>
            </a:solidFill>
            <a:prstDash val="solid"/>
            <a:round/>
            <a:headEnd len="med" w="med" type="none"/>
            <a:tailEnd len="med" w="med" type="none"/>
          </a:ln>
        </p:spPr>
      </p:cxnSp>
      <p:sp>
        <p:nvSpPr>
          <p:cNvPr id="1251" name="Google Shape;1251;p105"/>
          <p:cNvSpPr txBox="1"/>
          <p:nvPr>
            <p:ph idx="4294967295" type="body"/>
          </p:nvPr>
        </p:nvSpPr>
        <p:spPr>
          <a:xfrm>
            <a:off x="2336249" y="3239375"/>
            <a:ext cx="29187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cadadka daawada ee weel kasta (mg)</a:t>
            </a:r>
            <a:endParaRPr sz="1600"/>
          </a:p>
        </p:txBody>
      </p:sp>
      <p:sp>
        <p:nvSpPr>
          <p:cNvPr id="1252" name="Google Shape;1252;p105"/>
          <p:cNvSpPr txBox="1"/>
          <p:nvPr>
            <p:ph idx="4294967295" type="body"/>
          </p:nvPr>
        </p:nvSpPr>
        <p:spPr>
          <a:xfrm>
            <a:off x="5765260" y="3092479"/>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Lexend"/>
              </a:rPr>
              <a:t>× mugga (volume) weel kasta (ml)</a:t>
            </a:r>
            <a:r>
              <a:rPr lang="en-GB" sz="1100">
                <a:latin typeface="Lexend"/>
              </a:rPr>
              <a:t/>
            </a:r>
            <a:endParaRPr sz="16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258" name="Google Shape;1258;p106"/>
          <p:cNvSpPr txBox="1"/>
          <p:nvPr>
            <p:ph idx="1" type="body"/>
          </p:nvPr>
        </p:nvSpPr>
        <p:spPr>
          <a:xfrm>
            <a:off x="324000" y="759300"/>
            <a:ext cx="8237700" cy="3243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Bukaanku wuxuu leeyahay cuf (mass) 90 kg Waxaa loo qoray 600 mg oo daawada rifampicin ah. Daawadu waxay ku timaadaa weelal (vials) mid kastaa wuxuu leeyahay mug (volume) 10 ml. Weel kastaa wuxuu ka kooban yahay 300 mg oo daawada ah. Waa in lagu milo ilaa 500 ml ee bacda IV. Marka la milo, waa in si joogto ah loo siiyaa muddo 3 saacadood ah.</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0"/>
              </a:spcAft>
              <a:buNone/>
            </a:pPr>
            <a:r>
              <a:rPr lang="en-GB" sz="1100">
                <a:latin typeface="Lexend"/>
              </a:rPr>
              <a:t>c) 1 mg = 1000 mcg. Immisa mcg oo rifampicin ah ayaa bukaanka loo qoray?</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1000"/>
              </a:spcAft>
              <a:buNone/>
            </a:pPr>
            <a:r>
              <a:rPr lang="en-GB" sz="1100">
                <a:latin typeface="Lexend"/>
              </a:rPr>
              <a:t>d) Isticmaal jawaabahaaga qaybaha (b) ilaa (c) iyo qaaciidada (formula) hoose si aad u xisaabiso dejinta (settings) mcg/kg/min ee duritaanka IV.</a:t>
            </a:r>
            <a:r>
              <a:rPr lang="en-GB" sz="1100">
                <a:latin typeface="Lexend"/>
              </a:rPr>
              <a:t/>
            </a:r>
            <a:r>
              <a:rPr lang="en-GB" sz="1100">
                <a:latin typeface="Lexend"/>
              </a:rPr>
              <a:t/>
            </a:r>
            <a:br>
              <a:rPr lang="en-GB" sz="1600"/>
            </a:br>
            <a:r>
              <a:rPr lang="en-GB" sz="1100">
                <a:latin typeface="Lexend"/>
              </a:rPr>
              <a:t/>
            </a:r>
            <a:endParaRPr sz="1600"/>
          </a:p>
        </p:txBody>
      </p:sp>
      <p:sp>
        <p:nvSpPr>
          <p:cNvPr id="1259" name="Google Shape;1259;p106"/>
          <p:cNvSpPr txBox="1"/>
          <p:nvPr>
            <p:ph idx="4294967295" type="body"/>
          </p:nvPr>
        </p:nvSpPr>
        <p:spPr>
          <a:xfrm>
            <a:off x="2305200" y="4073456"/>
            <a:ext cx="69297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heerka qaadista (ml/hr) × cadadka la qoray (mcg)</a:t>
            </a:r>
            <a:r>
              <a:rPr lang="en-GB" sz="1100">
                <a:solidFill>
                  <a:srgbClr val="1F1F1F"/>
                </a:solidFill>
                <a:latin typeface="Lexend"/>
              </a:rPr>
              <a:t/>
            </a:r>
            <a:r>
              <a:rPr lang="en-GB" sz="1100">
                <a:latin typeface="Lexend"/>
              </a:rPr>
              <a:t/>
            </a:r>
            <a:endParaRPr sz="1600"/>
          </a:p>
        </p:txBody>
      </p:sp>
      <p:sp>
        <p:nvSpPr>
          <p:cNvPr id="1260" name="Google Shape;1260;p106"/>
          <p:cNvSpPr txBox="1"/>
          <p:nvPr>
            <p:ph idx="4294967295" type="body"/>
          </p:nvPr>
        </p:nvSpPr>
        <p:spPr>
          <a:xfrm>
            <a:off x="476400" y="4227034"/>
            <a:ext cx="2243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dejinta duritaanka (drip settings) = (mcg/kg/min)</a:t>
            </a:r>
            <a:br>
              <a:rPr lang="en-GB" sz="1600"/>
            </a:br>
            <a:r>
              <a:rPr lang="en-GB" sz="1100">
                <a:latin typeface="Lexend"/>
              </a:rPr>
              <a:t/>
            </a:r>
            <a:endParaRPr sz="1600"/>
          </a:p>
        </p:txBody>
      </p:sp>
      <p:cxnSp>
        <p:nvCxnSpPr>
          <p:cNvPr id="1261" name="Google Shape;1261;p106"/>
          <p:cNvCxnSpPr/>
          <p:nvPr/>
        </p:nvCxnSpPr>
        <p:spPr>
          <a:xfrm>
            <a:off x="2253245" y="4383964"/>
            <a:ext cx="5542500" cy="0"/>
          </a:xfrm>
          <a:prstGeom prst="straightConnector1">
            <a:avLst/>
          </a:prstGeom>
          <a:noFill/>
          <a:ln cap="flat" cmpd="sng" w="19050">
            <a:solidFill>
              <a:schemeClr val="dk1"/>
            </a:solidFill>
            <a:prstDash val="solid"/>
            <a:round/>
            <a:headEnd len="med" w="med" type="none"/>
            <a:tailEnd len="med" w="med" type="none"/>
          </a:ln>
        </p:spPr>
      </p:cxnSp>
      <p:sp>
        <p:nvSpPr>
          <p:cNvPr id="1262" name="Google Shape;1262;p106"/>
          <p:cNvSpPr txBox="1"/>
          <p:nvPr>
            <p:ph idx="4294967295" type="body"/>
          </p:nvPr>
        </p:nvSpPr>
        <p:spPr>
          <a:xfrm>
            <a:off x="2305200" y="4454456"/>
            <a:ext cx="6841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mugga bacda (ml) × cufka bukaanka (kg) × 60</a:t>
            </a:r>
            <a:r>
              <a:rPr lang="en-GB" sz="1100">
                <a:solidFill>
                  <a:srgbClr val="1F1F1F"/>
                </a:solidFill>
                <a:latin typeface="Lexend"/>
              </a:rPr>
              <a:t/>
            </a:r>
            <a:endParaRPr sz="16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268" name="Google Shape;1268;p10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Bukaanku wuxuu leeyahay cuf (mass) 90 kg Waxaa loo qoray 600 mg oo daawada rifampicin ah. Daawadu waxay ku timaadaa weelal (vials) mid kastaa wuxuu leeyahay mug (volume) 10 ml. Weel kastaa wuxuu ka kooban yahay 300 mg oo daawada ah. Waa in lagu milo ilaa 500 ml ee bacda IV. Marka la milo, waa in si joogto ah loo siiyaa muddo 3 saacadood ah.</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a) Isticmaal qaaciidada (formula) hoose si aad u xisaabiso qiyaasta (dose) loo baahan yahay.</a:t>
            </a:r>
            <a:endParaRPr sz="1600"/>
          </a:p>
        </p:txBody>
      </p:sp>
      <p:sp>
        <p:nvSpPr>
          <p:cNvPr id="1269" name="Google Shape;1269;p107"/>
          <p:cNvSpPr txBox="1"/>
          <p:nvPr>
            <p:ph idx="4294967295" type="body"/>
          </p:nvPr>
        </p:nvSpPr>
        <p:spPr>
          <a:xfrm>
            <a:off x="2336249" y="2961900"/>
            <a:ext cx="33576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cadadka daawada la qoray (mg)</a:t>
            </a:r>
            <a:endParaRPr sz="1600"/>
          </a:p>
        </p:txBody>
      </p:sp>
      <p:sp>
        <p:nvSpPr>
          <p:cNvPr id="1270" name="Google Shape;1270;p107"/>
          <p:cNvSpPr txBox="1"/>
          <p:nvPr>
            <p:ph idx="4294967295" type="body"/>
          </p:nvPr>
        </p:nvSpPr>
        <p:spPr>
          <a:xfrm>
            <a:off x="580633" y="3096044"/>
            <a:ext cx="18177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qiyaasta daawada (ml) =</a:t>
            </a:r>
            <a:endParaRPr sz="1600"/>
          </a:p>
        </p:txBody>
      </p:sp>
      <p:cxnSp>
        <p:nvCxnSpPr>
          <p:cNvPr id="1271" name="Google Shape;1271;p107"/>
          <p:cNvCxnSpPr/>
          <p:nvPr/>
        </p:nvCxnSpPr>
        <p:spPr>
          <a:xfrm>
            <a:off x="2284305" y="3229241"/>
            <a:ext cx="3356700" cy="0"/>
          </a:xfrm>
          <a:prstGeom prst="straightConnector1">
            <a:avLst/>
          </a:prstGeom>
          <a:noFill/>
          <a:ln cap="flat" cmpd="sng" w="19050">
            <a:solidFill>
              <a:schemeClr val="dk1"/>
            </a:solidFill>
            <a:prstDash val="solid"/>
            <a:round/>
            <a:headEnd len="med" w="med" type="none"/>
            <a:tailEnd len="med" w="med" type="none"/>
          </a:ln>
        </p:spPr>
      </p:cxnSp>
      <p:sp>
        <p:nvSpPr>
          <p:cNvPr id="1272" name="Google Shape;1272;p107"/>
          <p:cNvSpPr txBox="1"/>
          <p:nvPr>
            <p:ph idx="4294967295" type="body"/>
          </p:nvPr>
        </p:nvSpPr>
        <p:spPr>
          <a:xfrm>
            <a:off x="2336249" y="3239375"/>
            <a:ext cx="29187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cadadka daawada ee weel kasta (mg)</a:t>
            </a:r>
            <a:r>
              <a:rPr lang="en-GB" sz="1100">
                <a:latin typeface="Lexend"/>
              </a:rPr>
              <a:t/>
            </a:r>
            <a:endParaRPr sz="1600"/>
          </a:p>
        </p:txBody>
      </p:sp>
      <p:sp>
        <p:nvSpPr>
          <p:cNvPr id="1273" name="Google Shape;1273;p107"/>
          <p:cNvSpPr txBox="1"/>
          <p:nvPr>
            <p:ph idx="4294967295" type="body"/>
          </p:nvPr>
        </p:nvSpPr>
        <p:spPr>
          <a:xfrm>
            <a:off x="5765260" y="3092479"/>
            <a:ext cx="28371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1F1F1F"/>
                </a:solidFill>
                <a:latin typeface="Lexend"/>
              </a:rPr>
              <a:t>× mugga (volume) fiyalkasta (ml)</a:t>
            </a:r>
            <a:r>
              <a:rPr lang="en-GB" sz="1100">
                <a:latin typeface="Lexend"/>
              </a:rPr>
              <a:t/>
            </a:r>
            <a:endParaRPr sz="1600"/>
          </a:p>
        </p:txBody>
      </p:sp>
      <p:pic>
        <p:nvPicPr>
          <p:cNvPr descr="&lt;math xmlns=&quot;http://www.w3.org/1998/Math/MathML&quot; display=&quot;block&quot; data-is-equatio=&quot;1&quot; data-latex=&quot;\frac{600}{300}\times10\ =\ 20\ \text{ml}&quot;&gt;&lt;mfrac&gt;&lt;mn&gt;600&lt;/mn&gt;&lt;mn&gt;300&lt;/mn&gt;&lt;/mfrac&gt;&lt;mo&gt;×&lt;/mo&gt;&lt;mn&gt;10&lt;/mn&gt;&lt;mtext&gt;&lt;/mtext&gt;&lt;mo&gt;=&lt;/mo&gt;&lt;mtext&gt;&lt;/mtext&gt;&lt;mn&gt;20&lt;/mn&gt;&lt;mtext&gt;&lt;/mtext&gt;&lt;mtext&gt;ml&lt;/mtext&gt;&lt;/math&gt;" id="1274" name="Google Shape;1274;p107" title="600 over 300 times 10 equals 20 ml"/>
          <p:cNvPicPr preferRelativeResize="0"/>
          <p:nvPr/>
        </p:nvPicPr>
        <p:blipFill>
          <a:blip r:embed="rId3">
            <a:alphaModFix/>
          </a:blip>
          <a:stretch>
            <a:fillRect/>
          </a:stretch>
        </p:blipFill>
        <p:spPr>
          <a:xfrm>
            <a:off x="2284299" y="3856200"/>
            <a:ext cx="2043435" cy="54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pic>
        <p:nvPicPr>
          <p:cNvPr descr="the fraction with numerator 166.7 times 600 000 and denominator 500 times 90 times 60 equals 37.04 mcg slash kg slash min&#10;&#10;&lt;math xmlns=&quot;http://www.w3.org/1998/Math/MathML&quot; display=&quot;block&quot; data-is-equatio=&quot;1&quot; data-latex=&quot;\frac{166.7\times600\ 000}{500\times90\times60}=37.04\ \text{mcg/kg/min}&quot;&gt;&lt;mfrac&gt;&lt;mrow&gt;&lt;mn&gt;166.7&lt;/mn&gt;&lt;mo&gt;×&lt;/mo&gt;&lt;mn&gt;600&lt;/mn&gt;&lt;mtext&gt;&lt;/mtext&gt;&lt;mn&gt;000&lt;/mn&gt;&lt;/mrow&gt;&lt;mrow&gt;&lt;mn&gt;500&lt;/mn&gt;&lt;mo&gt;×&lt;/mo&gt;&lt;mn&gt;90&lt;/mn&gt;&lt;mo&gt;×&lt;/mo&gt;&lt;mn&gt;60&lt;/mn&gt;&lt;/mrow&gt;&lt;/mfrac&gt;&lt;mo&gt;=&lt;/mo&gt;&lt;mn&gt;37.04&lt;/mn&gt;&lt;mtext&gt;&lt;/mtext&gt;&lt;mtext&gt;mcg/kg/min&lt;/mtext&gt;&lt;/math&gt;" id="1279" name="Google Shape;1279;p108"/>
          <p:cNvPicPr preferRelativeResize="0"/>
          <p:nvPr/>
        </p:nvPicPr>
        <p:blipFill>
          <a:blip r:embed="rId3">
            <a:alphaModFix/>
          </a:blip>
          <a:stretch>
            <a:fillRect/>
          </a:stretch>
        </p:blipFill>
        <p:spPr>
          <a:xfrm>
            <a:off x="2253238" y="4269775"/>
            <a:ext cx="4009987" cy="550625"/>
          </a:xfrm>
          <a:prstGeom prst="rect">
            <a:avLst/>
          </a:prstGeom>
          <a:noFill/>
          <a:ln>
            <a:noFill/>
          </a:ln>
        </p:spPr>
      </p:pic>
      <p:sp>
        <p:nvSpPr>
          <p:cNvPr id="1280" name="Google Shape;1280;p10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281" name="Google Shape;1281;p108"/>
          <p:cNvSpPr txBox="1"/>
          <p:nvPr>
            <p:ph idx="1" type="body"/>
          </p:nvPr>
        </p:nvSpPr>
        <p:spPr>
          <a:xfrm>
            <a:off x="324000" y="767075"/>
            <a:ext cx="8237700" cy="64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b) 'Heerka qaadista (administration rate)' waa cadadka daawada la qasiyay ee la siiyo bukaanka saacad kasta oo laga soo qaado bacda IV. Xisaabi heerka qaadista (administration rate) xaaladdan.</a:t>
            </a:r>
            <a:br>
              <a:rPr lang="en-GB" sz="1600"/>
            </a:br>
            <a:r>
              <a:rPr lang="en-GB" sz="1100">
                <a:latin typeface="Lexend"/>
              </a:rPr>
              <a:t/>
            </a:r>
            <a:endParaRPr sz="1600"/>
          </a:p>
        </p:txBody>
      </p:sp>
      <p:sp>
        <p:nvSpPr>
          <p:cNvPr id="1282" name="Google Shape;1282;p108"/>
          <p:cNvSpPr txBox="1"/>
          <p:nvPr>
            <p:ph idx="1" type="body"/>
          </p:nvPr>
        </p:nvSpPr>
        <p:spPr>
          <a:xfrm>
            <a:off x="324000" y="1902300"/>
            <a:ext cx="8237700" cy="157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 1 mg = 1000 mcg. Ilaa imisa mcg oo rifampicin ah ayaa loo qoray bukaanka?</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1000"/>
              </a:spcAft>
              <a:buNone/>
            </a:pPr>
            <a:r>
              <a:rPr lang="en-GB" sz="1100">
                <a:latin typeface="Lexend"/>
              </a:rPr>
              <a:t>d) Isticmaal jawaabahaaga qaybaha (b) ilaa (c) iyo qaaciidada (formula) hoose si aad u xisaabiso goobaha mcg/kg/min ee IV drip.</a:t>
            </a:r>
            <a:br>
              <a:rPr lang="en-GB" sz="1600"/>
            </a:br>
            <a:r>
              <a:rPr lang="en-GB" sz="1100">
                <a:latin typeface="Lexend"/>
              </a:rPr>
              <a:t/>
            </a:r>
            <a:endParaRPr sz="1600"/>
          </a:p>
        </p:txBody>
      </p:sp>
      <p:sp>
        <p:nvSpPr>
          <p:cNvPr id="1283" name="Google Shape;1283;p108"/>
          <p:cNvSpPr txBox="1"/>
          <p:nvPr>
            <p:ph idx="4294967295" type="body"/>
          </p:nvPr>
        </p:nvSpPr>
        <p:spPr>
          <a:xfrm>
            <a:off x="2305200" y="3387656"/>
            <a:ext cx="6929700" cy="27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heerka qaadista (administration rate) (ml/hr) × cadadka la qoray (mcg)</a:t>
            </a:r>
            <a:r>
              <a:rPr lang="en-GB" sz="1100">
                <a:solidFill>
                  <a:srgbClr val="1F1F1F"/>
                </a:solidFill>
                <a:latin typeface="Lexend"/>
              </a:rPr>
              <a:t/>
            </a:r>
            <a:r>
              <a:rPr lang="en-GB" sz="1100">
                <a:latin typeface="Lexend"/>
              </a:rPr>
              <a:t/>
            </a:r>
            <a:endParaRPr sz="1600"/>
          </a:p>
        </p:txBody>
      </p:sp>
      <p:sp>
        <p:nvSpPr>
          <p:cNvPr id="1284" name="Google Shape;1284;p108"/>
          <p:cNvSpPr txBox="1"/>
          <p:nvPr>
            <p:ph idx="4294967295" type="body"/>
          </p:nvPr>
        </p:nvSpPr>
        <p:spPr>
          <a:xfrm>
            <a:off x="476400" y="3541234"/>
            <a:ext cx="2243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goobaha drip (drip settings) = (mcg/kg/min)</a:t>
            </a:r>
            <a:br>
              <a:rPr lang="en-GB" sz="1600"/>
            </a:br>
            <a:r>
              <a:rPr lang="en-GB" sz="1100">
                <a:latin typeface="Lexend"/>
              </a:rPr>
              <a:t/>
            </a:r>
            <a:endParaRPr sz="1600"/>
          </a:p>
        </p:txBody>
      </p:sp>
      <p:cxnSp>
        <p:nvCxnSpPr>
          <p:cNvPr id="1285" name="Google Shape;1285;p108"/>
          <p:cNvCxnSpPr/>
          <p:nvPr/>
        </p:nvCxnSpPr>
        <p:spPr>
          <a:xfrm>
            <a:off x="2253245" y="3698164"/>
            <a:ext cx="5542500" cy="0"/>
          </a:xfrm>
          <a:prstGeom prst="straightConnector1">
            <a:avLst/>
          </a:prstGeom>
          <a:noFill/>
          <a:ln cap="flat" cmpd="sng" w="19050">
            <a:solidFill>
              <a:schemeClr val="dk1"/>
            </a:solidFill>
            <a:prstDash val="solid"/>
            <a:round/>
            <a:headEnd len="med" w="med" type="none"/>
            <a:tailEnd len="med" w="med" type="none"/>
          </a:ln>
        </p:spPr>
      </p:cxnSp>
      <p:sp>
        <p:nvSpPr>
          <p:cNvPr id="1286" name="Google Shape;1286;p108"/>
          <p:cNvSpPr txBox="1"/>
          <p:nvPr>
            <p:ph idx="4294967295" type="body"/>
          </p:nvPr>
        </p:nvSpPr>
        <p:spPr>
          <a:xfrm>
            <a:off x="2305200" y="3768656"/>
            <a:ext cx="68418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mugga bacda (bag volume) (ml) × cufka bukaanka (patient mass) (kg) × 60</a:t>
            </a:r>
            <a:r>
              <a:rPr lang="en-GB" sz="1100">
                <a:solidFill>
                  <a:srgbClr val="1F1F1F"/>
                </a:solidFill>
                <a:latin typeface="Lexend"/>
              </a:rPr>
              <a:t/>
            </a:r>
            <a:endParaRPr sz="1600"/>
          </a:p>
        </p:txBody>
      </p:sp>
      <p:pic>
        <p:nvPicPr>
          <p:cNvPr descr="&lt;math xmlns=&quot;http://www.w3.org/1998/Math/MathML&quot; display=&quot;block&quot; data-is-equatio=&quot;1&quot; data-latex=&quot;500\ \div3\ =166.7\ \text{(to 1 d.p.)}&quot;&gt;&lt;mn&gt;500&lt;/mn&gt;&lt;mtext&gt;&lt;/mtext&gt;&lt;mo&gt;÷&lt;/mo&gt;&lt;mn&gt;3&lt;/mn&gt;&lt;mtext&gt;&lt;/mtext&gt;&lt;mo&gt;=&lt;/mo&gt;&lt;mn&gt;166.7&lt;/mn&gt;&lt;mtext&gt;&lt;/mtext&gt;&lt;mtext&gt;(to 1 d.p.)&lt;/mtext&gt;&lt;/math&gt;" id="1287" name="Google Shape;1287;p108" title="500 division sign 3 equals 166.7 open paren to 1 d period p period close paren"/>
          <p:cNvPicPr preferRelativeResize="0"/>
          <p:nvPr/>
        </p:nvPicPr>
        <p:blipFill>
          <a:blip r:embed="rId4">
            <a:alphaModFix/>
          </a:blip>
          <a:stretch>
            <a:fillRect/>
          </a:stretch>
        </p:blipFill>
        <p:spPr>
          <a:xfrm>
            <a:off x="598898" y="1457325"/>
            <a:ext cx="2730939" cy="225000"/>
          </a:xfrm>
          <a:prstGeom prst="rect">
            <a:avLst/>
          </a:prstGeom>
          <a:noFill/>
          <a:ln>
            <a:noFill/>
          </a:ln>
        </p:spPr>
      </p:pic>
      <p:pic>
        <p:nvPicPr>
          <p:cNvPr descr="&lt;math xmlns=&quot;http://www.w3.org/1998/Math/MathML&quot; display=&quot;block&quot; data-is-equatio=&quot;1&quot; data-latex=&quot;600\ \times1000\ =\ 600\ 000\ \text{mcg}&quot;&gt;&lt;mn&gt;600&lt;/mn&gt;&lt;mtext&gt;&lt;/mtext&gt;&lt;mo&gt;×&lt;/mo&gt;&lt;mn&gt;1000&lt;/mn&gt;&lt;mtext&gt;&lt;/mtext&gt;&lt;mo&gt;=&lt;/mo&gt;&lt;mtext&gt;&lt;/mtext&gt;&lt;mn&gt;600&lt;/mn&gt;&lt;mtext&gt;&lt;/mtext&gt;&lt;mn&gt;000&lt;/mn&gt;&lt;mtext&gt;&lt;/mtext&gt;&lt;mtext&gt;mcg&lt;/mtext&gt;&lt;/math&gt;" id="1288" name="Google Shape;1288;p108" title="600 times 1000 equals 600 000 mcg"/>
          <p:cNvPicPr preferRelativeResize="0"/>
          <p:nvPr/>
        </p:nvPicPr>
        <p:blipFill>
          <a:blip r:embed="rId5">
            <a:alphaModFix/>
          </a:blip>
          <a:stretch>
            <a:fillRect/>
          </a:stretch>
        </p:blipFill>
        <p:spPr>
          <a:xfrm>
            <a:off x="605321" y="2311955"/>
            <a:ext cx="2836773" cy="225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10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(Arithmetic) xirfadaha caafimaadka</a:t>
            </a:r>
            <a:endParaRPr/>
          </a:p>
        </p:txBody>
      </p:sp>
      <p:sp>
        <p:nvSpPr>
          <p:cNvPr id="1294" name="Google Shape;1294;p10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(formulae) xirfadaha caafimaadka</a:t>
            </a:r>
            <a:endParaRPr/>
          </a:p>
        </p:txBody>
      </p:sp>
      <p:sp>
        <p:nvSpPr>
          <p:cNvPr id="1295" name="Google Shape;1295;p10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Xirfadle caafimaad (Medical professional)</a:t>
            </a:r>
            <a:endParaRPr/>
          </a:p>
        </p:txBody>
      </p:sp>
      <p:pic>
        <p:nvPicPr>
          <p:cNvPr id="1296" name="Google Shape;1296;p109"/>
          <p:cNvPicPr preferRelativeResize="0"/>
          <p:nvPr/>
        </p:nvPicPr>
        <p:blipFill>
          <a:blip r:embed="rId3">
            <a:alphaModFix/>
          </a:blip>
          <a:stretch>
            <a:fillRect/>
          </a:stretch>
        </p:blipFill>
        <p:spPr>
          <a:xfrm>
            <a:off x="419317" y="3695120"/>
            <a:ext cx="450575" cy="446750"/>
          </a:xfrm>
          <a:prstGeom prst="rect">
            <a:avLst/>
          </a:prstGeom>
          <a:noFill/>
          <a:ln>
            <a:noFill/>
          </a:ln>
        </p:spPr>
      </p:pic>
      <p:sp>
        <p:nvSpPr>
          <p:cNvPr id="1297" name="Google Shape;1297;p10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Fasiraadda xogta (Interpreting data) xirfadaha caafimaadka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110"/>
          <p:cNvSpPr txBox="1"/>
          <p:nvPr>
            <p:ph idx="1" type="body"/>
          </p:nvPr>
        </p:nvSpPr>
        <p:spPr>
          <a:xfrm>
            <a:off x="324000" y="759300"/>
            <a:ext cx="8496000" cy="78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 hab oo ay shaqaalaha caafimaadku ku qiimeeyaan caafimaadka bukaanka waa iyada oo la eego 'calaamadaha nolosha (vital signs)'.</a:t>
            </a:r>
            <a:br>
              <a:rPr lang="en-GB" sz="2000"/>
            </a:br>
            <a:r>
              <a:rPr lang="en-GB" sz="1100">
                <a:latin typeface="Lexend"/>
              </a:rPr>
              <a:t/>
            </a:r>
            <a:endParaRPr sz="2000"/>
          </a:p>
        </p:txBody>
      </p:sp>
      <p:sp>
        <p:nvSpPr>
          <p:cNvPr id="1303" name="Google Shape;1303;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Fasiraadda xogta (Interpreting data) xirfadaha caafimaadka</a:t>
            </a:r>
            <a:r>
              <a:rPr lang="en-GB">
                <a:latin typeface="Lexend"/>
              </a:rPr>
              <a:t/>
            </a:r>
            <a:endParaRPr/>
          </a:p>
        </p:txBody>
      </p:sp>
      <p:sp>
        <p:nvSpPr>
          <p:cNvPr id="1304" name="Google Shape;1304;p110"/>
          <p:cNvSpPr txBox="1"/>
          <p:nvPr>
            <p:ph idx="1" type="body"/>
          </p:nvPr>
        </p:nvSpPr>
        <p:spPr>
          <a:xfrm>
            <a:off x="324000" y="1588127"/>
            <a:ext cx="8496000" cy="315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Calaamadaha nolosha (Vital signs) waxaa ka mid ah:</a:t>
            </a:r>
            <a:endParaRPr sz="2000"/>
          </a:p>
          <a:p>
            <a:pPr indent="-355600" lvl="0" marL="457200" rtl="0" algn="l">
              <a:spcBef>
                <a:spcPts val="1000"/>
              </a:spcBef>
              <a:spcAft>
                <a:spcPts val="0"/>
              </a:spcAft>
              <a:buSzPts val="2000"/>
              <a:buChar char="●"/>
            </a:pPr>
            <a:r>
              <a:rPr lang="en-GB" sz="1100">
                <a:latin typeface="Lexend"/>
              </a:rPr>
              <a:t>heerka heerkulka jirka (body temperature)</a:t>
            </a:r>
            <a:endParaRPr sz="2000"/>
          </a:p>
          <a:p>
            <a:pPr indent="-355600" lvl="0" marL="457200" rtl="0" algn="l">
              <a:spcBef>
                <a:spcPts val="1000"/>
              </a:spcBef>
              <a:spcAft>
                <a:spcPts val="0"/>
              </a:spcAft>
              <a:buSzPts val="2000"/>
              <a:buChar char="●"/>
            </a:pPr>
            <a:r>
              <a:rPr lang="en-GB" sz="1100">
                <a:latin typeface="Lexend"/>
              </a:rPr>
              <a:t>heerka neefsashada (respiratory rate) - inta jeer ee bukaanku neefsado daqiiqaddii</a:t>
            </a:r>
            <a:endParaRPr sz="2000"/>
          </a:p>
          <a:p>
            <a:pPr indent="-355600" lvl="0" marL="457200" rtl="0" algn="l">
              <a:spcBef>
                <a:spcPts val="1000"/>
              </a:spcBef>
              <a:spcAft>
                <a:spcPts val="0"/>
              </a:spcAft>
              <a:buSzPts val="2000"/>
              <a:buChar char="●"/>
            </a:pPr>
            <a:r>
              <a:rPr lang="en-GB" sz="1100">
                <a:latin typeface="Lexend"/>
              </a:rPr>
              <a:t>heerka wadnaha (heart rate) - inta jeer ee wadnaha bukaanku garaaco daqiiqaddii</a:t>
            </a:r>
            <a:endParaRPr sz="2000"/>
          </a:p>
          <a:p>
            <a:pPr indent="-355600" lvl="0" marL="457200" rtl="0" algn="l">
              <a:spcBef>
                <a:spcPts val="1000"/>
              </a:spcBef>
              <a:spcAft>
                <a:spcPts val="1000"/>
              </a:spcAft>
              <a:buSzPts val="2000"/>
              <a:buChar char="●"/>
            </a:pPr>
            <a:r>
              <a:rPr lang="en-GB" sz="1100">
                <a:latin typeface="Lexend"/>
              </a:rPr>
              <a:t>cadaadiska dhiigga (blood pressure) - xoogga (strength) dhiiggu ku cadaadiyo halbowlayaasha (arteries) qofka marka wadnuhu ku shubo jirka.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111"/>
          <p:cNvSpPr txBox="1"/>
          <p:nvPr>
            <p:ph idx="1" type="body"/>
          </p:nvPr>
        </p:nvSpPr>
        <p:spPr>
          <a:xfrm>
            <a:off x="324000" y="759300"/>
            <a:ext cx="82377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Cabbirka cadaadiska dhiigga (blood pressure) wuxuu leeyahay laba qaybood:</a:t>
            </a:r>
            <a:endParaRPr sz="1800"/>
          </a:p>
        </p:txBody>
      </p:sp>
      <p:sp>
        <p:nvSpPr>
          <p:cNvPr id="1310" name="Google Shape;1310;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Fasiraadda xogta (Interpreting data) xirfadaha caafimaadka</a:t>
            </a:r>
            <a:endParaRPr/>
          </a:p>
        </p:txBody>
      </p:sp>
      <p:sp>
        <p:nvSpPr>
          <p:cNvPr id="1311" name="Google Shape;1311;p111"/>
          <p:cNvSpPr/>
          <p:nvPr/>
        </p:nvSpPr>
        <p:spPr>
          <a:xfrm>
            <a:off x="1471856" y="3183366"/>
            <a:ext cx="817475" cy="945050"/>
          </a:xfrm>
          <a:custGeom>
            <a:rect b="b" l="l" r="r" t="t"/>
            <a:pathLst>
              <a:path extrusionOk="0" h="37802" w="32699">
                <a:moveTo>
                  <a:pt x="0" y="37647"/>
                </a:moveTo>
                <a:cubicBezTo>
                  <a:pt x="243" y="32230"/>
                  <a:pt x="755" y="11415"/>
                  <a:pt x="1460" y="5147"/>
                </a:cubicBezTo>
                <a:cubicBezTo>
                  <a:pt x="2166" y="-1121"/>
                  <a:pt x="3236" y="143"/>
                  <a:pt x="4233" y="40"/>
                </a:cubicBezTo>
                <a:cubicBezTo>
                  <a:pt x="5231" y="-63"/>
                  <a:pt x="6131" y="3031"/>
                  <a:pt x="7445" y="4527"/>
                </a:cubicBezTo>
                <a:cubicBezTo>
                  <a:pt x="8759" y="6023"/>
                  <a:pt x="11094" y="6230"/>
                  <a:pt x="12116" y="9016"/>
                </a:cubicBezTo>
                <a:cubicBezTo>
                  <a:pt x="13138" y="11802"/>
                  <a:pt x="13017" y="19949"/>
                  <a:pt x="13576" y="21243"/>
                </a:cubicBezTo>
                <a:cubicBezTo>
                  <a:pt x="14136" y="22537"/>
                  <a:pt x="14792" y="17040"/>
                  <a:pt x="15473" y="16782"/>
                </a:cubicBezTo>
                <a:cubicBezTo>
                  <a:pt x="16154" y="16524"/>
                  <a:pt x="16593" y="17791"/>
                  <a:pt x="17663" y="19695"/>
                </a:cubicBezTo>
                <a:cubicBezTo>
                  <a:pt x="18734" y="21599"/>
                  <a:pt x="19390" y="25189"/>
                  <a:pt x="21896" y="28207"/>
                </a:cubicBezTo>
                <a:cubicBezTo>
                  <a:pt x="24402" y="31225"/>
                  <a:pt x="30899" y="36203"/>
                  <a:pt x="32699" y="37802"/>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12" name="Google Shape;1312;p111"/>
          <p:cNvSpPr/>
          <p:nvPr/>
        </p:nvSpPr>
        <p:spPr>
          <a:xfrm>
            <a:off x="2281298" y="3183366"/>
            <a:ext cx="817475" cy="945050"/>
          </a:xfrm>
          <a:custGeom>
            <a:rect b="b" l="l" r="r" t="t"/>
            <a:pathLst>
              <a:path extrusionOk="0" h="37802" w="32699">
                <a:moveTo>
                  <a:pt x="0" y="37647"/>
                </a:moveTo>
                <a:cubicBezTo>
                  <a:pt x="243" y="32230"/>
                  <a:pt x="755" y="11415"/>
                  <a:pt x="1460" y="5147"/>
                </a:cubicBezTo>
                <a:cubicBezTo>
                  <a:pt x="2166" y="-1121"/>
                  <a:pt x="3236" y="143"/>
                  <a:pt x="4233" y="40"/>
                </a:cubicBezTo>
                <a:cubicBezTo>
                  <a:pt x="5231" y="-63"/>
                  <a:pt x="6131" y="3031"/>
                  <a:pt x="7445" y="4527"/>
                </a:cubicBezTo>
                <a:cubicBezTo>
                  <a:pt x="8759" y="6023"/>
                  <a:pt x="11094" y="6230"/>
                  <a:pt x="12116" y="9016"/>
                </a:cubicBezTo>
                <a:cubicBezTo>
                  <a:pt x="13138" y="11802"/>
                  <a:pt x="13017" y="19949"/>
                  <a:pt x="13576" y="21243"/>
                </a:cubicBezTo>
                <a:cubicBezTo>
                  <a:pt x="14136" y="22537"/>
                  <a:pt x="14792" y="17040"/>
                  <a:pt x="15473" y="16782"/>
                </a:cubicBezTo>
                <a:cubicBezTo>
                  <a:pt x="16154" y="16524"/>
                  <a:pt x="16593" y="17791"/>
                  <a:pt x="17663" y="19695"/>
                </a:cubicBezTo>
                <a:cubicBezTo>
                  <a:pt x="18734" y="21599"/>
                  <a:pt x="19390" y="25189"/>
                  <a:pt x="21896" y="28207"/>
                </a:cubicBezTo>
                <a:cubicBezTo>
                  <a:pt x="24402" y="31225"/>
                  <a:pt x="30899" y="36203"/>
                  <a:pt x="32699" y="37802"/>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13" name="Google Shape;1313;p111"/>
          <p:cNvSpPr/>
          <p:nvPr/>
        </p:nvSpPr>
        <p:spPr>
          <a:xfrm>
            <a:off x="3090191" y="3183366"/>
            <a:ext cx="817475" cy="945050"/>
          </a:xfrm>
          <a:custGeom>
            <a:rect b="b" l="l" r="r" t="t"/>
            <a:pathLst>
              <a:path extrusionOk="0" h="37802" w="32699">
                <a:moveTo>
                  <a:pt x="0" y="37647"/>
                </a:moveTo>
                <a:cubicBezTo>
                  <a:pt x="243" y="32230"/>
                  <a:pt x="755" y="11415"/>
                  <a:pt x="1460" y="5147"/>
                </a:cubicBezTo>
                <a:cubicBezTo>
                  <a:pt x="2166" y="-1121"/>
                  <a:pt x="3236" y="143"/>
                  <a:pt x="4233" y="40"/>
                </a:cubicBezTo>
                <a:cubicBezTo>
                  <a:pt x="5231" y="-63"/>
                  <a:pt x="6131" y="3031"/>
                  <a:pt x="7445" y="4527"/>
                </a:cubicBezTo>
                <a:cubicBezTo>
                  <a:pt x="8759" y="6023"/>
                  <a:pt x="11094" y="6230"/>
                  <a:pt x="12116" y="9016"/>
                </a:cubicBezTo>
                <a:cubicBezTo>
                  <a:pt x="13138" y="11802"/>
                  <a:pt x="13017" y="19949"/>
                  <a:pt x="13576" y="21243"/>
                </a:cubicBezTo>
                <a:cubicBezTo>
                  <a:pt x="14136" y="22537"/>
                  <a:pt x="14792" y="17040"/>
                  <a:pt x="15473" y="16782"/>
                </a:cubicBezTo>
                <a:cubicBezTo>
                  <a:pt x="16154" y="16524"/>
                  <a:pt x="16593" y="17791"/>
                  <a:pt x="17663" y="19695"/>
                </a:cubicBezTo>
                <a:cubicBezTo>
                  <a:pt x="18734" y="21599"/>
                  <a:pt x="19390" y="25189"/>
                  <a:pt x="21896" y="28207"/>
                </a:cubicBezTo>
                <a:cubicBezTo>
                  <a:pt x="24402" y="31225"/>
                  <a:pt x="30899" y="36203"/>
                  <a:pt x="32699" y="37802"/>
                </a:cubicBezTo>
              </a:path>
            </a:pathLst>
          </a:custGeom>
          <a:noFill/>
          <a:ln cap="flat" cmpd="sng" w="38100">
            <a:solidFill>
              <a:schemeClr val="dk1"/>
            </a:solidFill>
            <a:prstDash val="solid"/>
            <a:round/>
            <a:headEnd len="med" w="med" type="none"/>
            <a:tailEnd len="med" w="med" type="none"/>
          </a:ln>
        </p:spPr>
        <p:txBody>
          <a:bodyPr wrap="square">
            <a:normAutofit/>
          </a:bodyPr>
          <a:p/>
        </p:txBody>
      </p:sp>
      <p:cxnSp>
        <p:nvCxnSpPr>
          <p:cNvPr id="1314" name="Google Shape;1314;p111"/>
          <p:cNvCxnSpPr/>
          <p:nvPr/>
        </p:nvCxnSpPr>
        <p:spPr>
          <a:xfrm rot="10800000">
            <a:off x="1278913" y="2714503"/>
            <a:ext cx="0" cy="1771800"/>
          </a:xfrm>
          <a:prstGeom prst="straightConnector1">
            <a:avLst/>
          </a:prstGeom>
          <a:noFill/>
          <a:ln cap="flat" cmpd="sng" w="38100">
            <a:solidFill>
              <a:schemeClr val="dk1"/>
            </a:solidFill>
            <a:prstDash val="solid"/>
            <a:round/>
            <a:headEnd len="med" w="med" type="none"/>
            <a:tailEnd len="med" w="med" type="triangle"/>
          </a:ln>
        </p:spPr>
      </p:cxnSp>
      <p:cxnSp>
        <p:nvCxnSpPr>
          <p:cNvPr id="1315" name="Google Shape;1315;p111"/>
          <p:cNvCxnSpPr/>
          <p:nvPr/>
        </p:nvCxnSpPr>
        <p:spPr>
          <a:xfrm>
            <a:off x="1278913" y="4486303"/>
            <a:ext cx="3040200" cy="0"/>
          </a:xfrm>
          <a:prstGeom prst="straightConnector1">
            <a:avLst/>
          </a:prstGeom>
          <a:noFill/>
          <a:ln cap="flat" cmpd="sng" w="38100">
            <a:solidFill>
              <a:schemeClr val="dk1"/>
            </a:solidFill>
            <a:prstDash val="solid"/>
            <a:round/>
            <a:headEnd len="med" w="med" type="none"/>
            <a:tailEnd len="med" w="med" type="triangle"/>
          </a:ln>
        </p:spPr>
      </p:cxnSp>
      <p:cxnSp>
        <p:nvCxnSpPr>
          <p:cNvPr id="1316" name="Google Shape;1316;p111"/>
          <p:cNvCxnSpPr/>
          <p:nvPr/>
        </p:nvCxnSpPr>
        <p:spPr>
          <a:xfrm rot="10800000">
            <a:off x="1281943" y="3956275"/>
            <a:ext cx="189900" cy="153300"/>
          </a:xfrm>
          <a:prstGeom prst="straightConnector1">
            <a:avLst/>
          </a:prstGeom>
          <a:noFill/>
          <a:ln cap="flat" cmpd="sng" w="28575">
            <a:solidFill>
              <a:schemeClr val="dk1"/>
            </a:solidFill>
            <a:prstDash val="solid"/>
            <a:round/>
            <a:headEnd len="med" w="med" type="none"/>
            <a:tailEnd len="med" w="med" type="none"/>
          </a:ln>
        </p:spPr>
      </p:cxnSp>
      <p:cxnSp>
        <p:nvCxnSpPr>
          <p:cNvPr id="1317" name="Google Shape;1317;p111"/>
          <p:cNvCxnSpPr/>
          <p:nvPr/>
        </p:nvCxnSpPr>
        <p:spPr>
          <a:xfrm>
            <a:off x="1264775" y="3160800"/>
            <a:ext cx="2973300" cy="0"/>
          </a:xfrm>
          <a:prstGeom prst="straightConnector1">
            <a:avLst/>
          </a:prstGeom>
          <a:noFill/>
          <a:ln cap="flat" cmpd="sng" w="38100">
            <a:solidFill>
              <a:schemeClr val="accent2"/>
            </a:solidFill>
            <a:prstDash val="lgDash"/>
            <a:round/>
            <a:headEnd len="med" w="med" type="none"/>
            <a:tailEnd len="med" w="med" type="none"/>
          </a:ln>
        </p:spPr>
      </p:cxnSp>
      <p:sp>
        <p:nvSpPr>
          <p:cNvPr id="1318" name="Google Shape;1318;p111"/>
          <p:cNvSpPr txBox="1"/>
          <p:nvPr>
            <p:ph idx="1" type="body"/>
          </p:nvPr>
        </p:nvSpPr>
        <p:spPr>
          <a:xfrm>
            <a:off x="4271517" y="3022533"/>
            <a:ext cx="6606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SBP</a:t>
            </a:r>
            <a:endParaRPr sz="1800"/>
          </a:p>
        </p:txBody>
      </p:sp>
      <p:cxnSp>
        <p:nvCxnSpPr>
          <p:cNvPr id="1319" name="Google Shape;1319;p111"/>
          <p:cNvCxnSpPr/>
          <p:nvPr/>
        </p:nvCxnSpPr>
        <p:spPr>
          <a:xfrm>
            <a:off x="1264775" y="4130700"/>
            <a:ext cx="2973300" cy="0"/>
          </a:xfrm>
          <a:prstGeom prst="straightConnector1">
            <a:avLst/>
          </a:prstGeom>
          <a:noFill/>
          <a:ln cap="flat" cmpd="sng" w="38100">
            <a:solidFill>
              <a:schemeClr val="accent2"/>
            </a:solidFill>
            <a:prstDash val="lgDash"/>
            <a:round/>
            <a:headEnd len="med" w="med" type="none"/>
            <a:tailEnd len="med" w="med" type="none"/>
          </a:ln>
        </p:spPr>
      </p:cxnSp>
      <p:sp>
        <p:nvSpPr>
          <p:cNvPr id="1320" name="Google Shape;1320;p111"/>
          <p:cNvSpPr txBox="1"/>
          <p:nvPr>
            <p:ph idx="1" type="body"/>
          </p:nvPr>
        </p:nvSpPr>
        <p:spPr>
          <a:xfrm>
            <a:off x="4286400" y="3977550"/>
            <a:ext cx="6606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DBP</a:t>
            </a:r>
            <a:endParaRPr sz="1800"/>
          </a:p>
        </p:txBody>
      </p:sp>
      <p:sp>
        <p:nvSpPr>
          <p:cNvPr id="1321" name="Google Shape;1321;p111"/>
          <p:cNvSpPr txBox="1"/>
          <p:nvPr>
            <p:ph idx="1" type="body"/>
          </p:nvPr>
        </p:nvSpPr>
        <p:spPr>
          <a:xfrm rot="-5400000">
            <a:off x="-526000" y="3271350"/>
            <a:ext cx="21378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dhiig-karka (blood pressure) (mmHg)</a:t>
            </a:r>
            <a:r>
              <a:rPr lang="en-GB" sz="1400">
                <a:latin typeface="Lexend"/>
              </a:rPr>
              <a:t/>
            </a:r>
            <a:endParaRPr sz="1600"/>
          </a:p>
        </p:txBody>
      </p:sp>
      <p:sp>
        <p:nvSpPr>
          <p:cNvPr id="1322" name="Google Shape;1322;p111"/>
          <p:cNvSpPr txBox="1"/>
          <p:nvPr>
            <p:ph idx="1" type="body"/>
          </p:nvPr>
        </p:nvSpPr>
        <p:spPr>
          <a:xfrm>
            <a:off x="1752265" y="4529702"/>
            <a:ext cx="17547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waqti (seconds)</a:t>
            </a:r>
            <a:r>
              <a:rPr lang="en-GB" sz="1100">
                <a:latin typeface="Lexend"/>
              </a:rPr>
              <a:t/>
            </a:r>
            <a:endParaRPr sz="1800"/>
          </a:p>
        </p:txBody>
      </p:sp>
      <p:sp>
        <p:nvSpPr>
          <p:cNvPr id="1323" name="Google Shape;1323;p111"/>
          <p:cNvSpPr txBox="1"/>
          <p:nvPr>
            <p:ph idx="1" type="body"/>
          </p:nvPr>
        </p:nvSpPr>
        <p:spPr>
          <a:xfrm>
            <a:off x="837869" y="3035466"/>
            <a:ext cx="5772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120</a:t>
            </a:r>
            <a:endParaRPr sz="1800"/>
          </a:p>
        </p:txBody>
      </p:sp>
      <p:sp>
        <p:nvSpPr>
          <p:cNvPr id="1324" name="Google Shape;1324;p111"/>
          <p:cNvSpPr txBox="1"/>
          <p:nvPr>
            <p:ph idx="1" type="body"/>
          </p:nvPr>
        </p:nvSpPr>
        <p:spPr>
          <a:xfrm>
            <a:off x="943839" y="3994525"/>
            <a:ext cx="426900" cy="3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70</a:t>
            </a:r>
            <a:endParaRPr sz="1800"/>
          </a:p>
        </p:txBody>
      </p:sp>
      <p:sp>
        <p:nvSpPr>
          <p:cNvPr id="1325" name="Google Shape;1325;p111"/>
          <p:cNvSpPr txBox="1"/>
          <p:nvPr>
            <p:ph idx="1" type="body"/>
          </p:nvPr>
        </p:nvSpPr>
        <p:spPr>
          <a:xfrm>
            <a:off x="5154375" y="2588100"/>
            <a:ext cx="3606300" cy="121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Dhiig-karka (blood pressure) waxaa badanaa loo qoraa hal lambar oo kor ku yaal iyo mid kale oo hoos ku yaal. Si kastaba ha ahaatee, qoraalkan ma matalo jajab (fraction).</a:t>
            </a:r>
            <a:r>
              <a:rPr lang="en-GB" sz="1100">
                <a:solidFill>
                  <a:schemeClr val="accent2"/>
                </a:solidFill>
                <a:latin typeface="Lexend"/>
              </a:rPr>
              <a:t/>
            </a:r>
            <a:r>
              <a:rPr lang="en-GB" sz="1100">
                <a:latin typeface="Lexend"/>
              </a:rPr>
              <a:t/>
            </a:r>
            <a:endParaRPr sz="1800"/>
          </a:p>
        </p:txBody>
      </p:sp>
      <p:sp>
        <p:nvSpPr>
          <p:cNvPr id="1326" name="Google Shape;1326;p111"/>
          <p:cNvSpPr txBox="1"/>
          <p:nvPr>
            <p:ph idx="1" type="body"/>
          </p:nvPr>
        </p:nvSpPr>
        <p:spPr>
          <a:xfrm>
            <a:off x="6557376" y="4122567"/>
            <a:ext cx="426900" cy="613500"/>
          </a:xfrm>
          <a:prstGeom prst="rect">
            <a:avLst/>
          </a:prstGeom>
        </p:spPr>
        <p:txBody>
          <a:bodyPr anchorCtr="0" anchor="t" bIns="0" lIns="0" spcFirstLastPara="1" rIns="0" wrap="square" tIns="0">
            <a:normAutofit/>
          </a:bodyPr>
          <a:lstStyle/>
          <a:p>
            <a:pPr indent="0" lvl="0" marL="0" rtl="0" algn="ctr">
              <a:spcBef>
                <a:spcPts val="0"/>
              </a:spcBef>
              <a:spcAft>
                <a:spcPts val="1000"/>
              </a:spcAft>
              <a:buNone/>
            </a:pPr>
            <a:r>
              <a:rPr lang="en-GB" sz="1100">
                <a:latin typeface="Lexend"/>
              </a:rPr>
              <a:t>120</a:t>
            </a:r>
            <a:br>
              <a:rPr lang="en-GB" sz="1800"/>
            </a:br>
            <a:r>
              <a:rPr lang="en-GB" sz="1100">
                <a:latin typeface="Lexend"/>
              </a:rPr>
              <a:t>70</a:t>
            </a:r>
            <a:endParaRPr sz="1800"/>
          </a:p>
        </p:txBody>
      </p:sp>
      <p:cxnSp>
        <p:nvCxnSpPr>
          <p:cNvPr id="1327" name="Google Shape;1327;p111"/>
          <p:cNvCxnSpPr/>
          <p:nvPr/>
        </p:nvCxnSpPr>
        <p:spPr>
          <a:xfrm>
            <a:off x="6598596" y="4430392"/>
            <a:ext cx="342300" cy="0"/>
          </a:xfrm>
          <a:prstGeom prst="straightConnector1">
            <a:avLst/>
          </a:prstGeom>
          <a:noFill/>
          <a:ln cap="flat" cmpd="sng" w="38100">
            <a:solidFill>
              <a:schemeClr val="dk1"/>
            </a:solidFill>
            <a:prstDash val="solid"/>
            <a:round/>
            <a:headEnd len="med" w="med" type="none"/>
            <a:tailEnd len="med" w="med" type="none"/>
          </a:ln>
        </p:spPr>
      </p:cxnSp>
      <p:sp>
        <p:nvSpPr>
          <p:cNvPr id="1328" name="Google Shape;1328;p111"/>
          <p:cNvSpPr txBox="1"/>
          <p:nvPr>
            <p:ph idx="1" type="body"/>
          </p:nvPr>
        </p:nvSpPr>
        <p:spPr>
          <a:xfrm>
            <a:off x="7582308" y="3917832"/>
            <a:ext cx="628500" cy="893100"/>
          </a:xfrm>
          <a:prstGeom prst="rect">
            <a:avLst/>
          </a:prstGeom>
        </p:spPr>
        <p:txBody>
          <a:bodyPr anchorCtr="0" anchor="t" bIns="0" lIns="0" spcFirstLastPara="1" rIns="0" wrap="square" tIns="0">
            <a:normAutofit/>
          </a:bodyPr>
          <a:lstStyle/>
          <a:p>
            <a:pPr indent="0" lvl="0" marL="0" rtl="0" algn="ctr">
              <a:spcBef>
                <a:spcPts val="0"/>
              </a:spcBef>
              <a:spcAft>
                <a:spcPts val="1000"/>
              </a:spcAft>
              <a:buNone/>
            </a:pPr>
            <a:r>
              <a:rPr lang="en-GB" sz="1100">
                <a:latin typeface="Lexend"/>
              </a:rPr>
              <a:t>SBP DBP</a:t>
            </a:r>
            <a:br>
              <a:rPr lang="en-GB" sz="1800"/>
            </a:br>
            <a:br>
              <a:rPr lang="en-GB" sz="1800"/>
            </a:br>
            <a:r>
              <a:rPr lang="en-GB" sz="1100">
                <a:latin typeface="Lexend"/>
              </a:rPr>
              <a:t/>
            </a:r>
            <a:endParaRPr sz="1800"/>
          </a:p>
        </p:txBody>
      </p:sp>
      <p:cxnSp>
        <p:nvCxnSpPr>
          <p:cNvPr id="1329" name="Google Shape;1329;p111"/>
          <p:cNvCxnSpPr/>
          <p:nvPr/>
        </p:nvCxnSpPr>
        <p:spPr>
          <a:xfrm flipH="1">
            <a:off x="7025801" y="4084049"/>
            <a:ext cx="598800" cy="127500"/>
          </a:xfrm>
          <a:prstGeom prst="straightConnector1">
            <a:avLst/>
          </a:prstGeom>
          <a:noFill/>
          <a:ln cap="flat" cmpd="sng" w="38100">
            <a:solidFill>
              <a:schemeClr val="dk1"/>
            </a:solidFill>
            <a:prstDash val="solid"/>
            <a:round/>
            <a:headEnd len="med" w="med" type="none"/>
            <a:tailEnd len="med" w="med" type="none"/>
          </a:ln>
        </p:spPr>
      </p:cxnSp>
      <p:cxnSp>
        <p:nvCxnSpPr>
          <p:cNvPr id="1330" name="Google Shape;1330;p111"/>
          <p:cNvCxnSpPr/>
          <p:nvPr/>
        </p:nvCxnSpPr>
        <p:spPr>
          <a:xfrm rot="10800000">
            <a:off x="6998376" y="4568217"/>
            <a:ext cx="594900" cy="102000"/>
          </a:xfrm>
          <a:prstGeom prst="straightConnector1">
            <a:avLst/>
          </a:prstGeom>
          <a:noFill/>
          <a:ln cap="flat" cmpd="sng" w="38100">
            <a:solidFill>
              <a:schemeClr val="dk1"/>
            </a:solidFill>
            <a:prstDash val="solid"/>
            <a:round/>
            <a:headEnd len="med" w="med" type="none"/>
            <a:tailEnd len="med" w="med" type="none"/>
          </a:ln>
        </p:spPr>
      </p:cxnSp>
      <p:sp>
        <p:nvSpPr>
          <p:cNvPr id="1331" name="Google Shape;1331;p111"/>
          <p:cNvSpPr txBox="1"/>
          <p:nvPr>
            <p:ph idx="1" type="body"/>
          </p:nvPr>
        </p:nvSpPr>
        <p:spPr>
          <a:xfrm>
            <a:off x="324000" y="1206031"/>
            <a:ext cx="8237700" cy="567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dhiig-karka systolic (SBP) waa lambar sare oo muujinaya cadaadiska (pressure) marka wadnuhu is-buunsho;</a:t>
            </a:r>
            <a:endParaRPr sz="1800"/>
          </a:p>
        </p:txBody>
      </p:sp>
      <p:sp>
        <p:nvSpPr>
          <p:cNvPr id="1332" name="Google Shape;1332;p111"/>
          <p:cNvSpPr txBox="1"/>
          <p:nvPr>
            <p:ph idx="1" type="body"/>
          </p:nvPr>
        </p:nvSpPr>
        <p:spPr>
          <a:xfrm>
            <a:off x="324000" y="1826399"/>
            <a:ext cx="8237700" cy="1081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dhiig-karka diastolic (DBP) waa lambar hoose oo muujinaya cadaadiska (pressure) marka wadnuhu nasado.</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pic>
        <p:nvPicPr>
          <p:cNvPr id="1337" name="Google Shape;1337;p112"/>
          <p:cNvPicPr preferRelativeResize="0"/>
          <p:nvPr/>
        </p:nvPicPr>
        <p:blipFill>
          <a:blip r:embed="rId3">
            <a:alphaModFix/>
          </a:blip>
          <a:stretch>
            <a:fillRect/>
          </a:stretch>
        </p:blipFill>
        <p:spPr>
          <a:xfrm>
            <a:off x="1901721" y="1590950"/>
            <a:ext cx="4736125" cy="2948175"/>
          </a:xfrm>
          <a:prstGeom prst="rect">
            <a:avLst/>
          </a:prstGeom>
          <a:noFill/>
          <a:ln>
            <a:noFill/>
          </a:ln>
        </p:spPr>
      </p:pic>
      <p:sp>
        <p:nvSpPr>
          <p:cNvPr id="1338" name="Google Shape;1338;p112"/>
          <p:cNvSpPr txBox="1"/>
          <p:nvPr>
            <p:ph idx="1" type="body"/>
          </p:nvPr>
        </p:nvSpPr>
        <p:spPr>
          <a:xfrm>
            <a:off x="324000" y="759300"/>
            <a:ext cx="82377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Calaamooyin badan oo nolosha muhiim u ah (vital signs) ayaa lagu muujin karaa garaaf (graph) isku mid ah.</a:t>
            </a:r>
            <a:endParaRPr sz="1800"/>
          </a:p>
        </p:txBody>
      </p:sp>
      <p:sp>
        <p:nvSpPr>
          <p:cNvPr id="1339" name="Google Shape;1339;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Fahamka xogta (data) ee xirfadaha caafimaadka</a:t>
            </a:r>
            <a:endParaRPr/>
          </a:p>
        </p:txBody>
      </p:sp>
      <p:cxnSp>
        <p:nvCxnSpPr>
          <p:cNvPr id="1340" name="Google Shape;1340;p112"/>
          <p:cNvCxnSpPr/>
          <p:nvPr/>
        </p:nvCxnSpPr>
        <p:spPr>
          <a:xfrm rot="10800000">
            <a:off x="1905767" y="1226465"/>
            <a:ext cx="0" cy="3333600"/>
          </a:xfrm>
          <a:prstGeom prst="straightConnector1">
            <a:avLst/>
          </a:prstGeom>
          <a:noFill/>
          <a:ln cap="flat" cmpd="sng" w="38100">
            <a:solidFill>
              <a:schemeClr val="dk1"/>
            </a:solidFill>
            <a:prstDash val="solid"/>
            <a:round/>
            <a:headEnd len="med" w="med" type="none"/>
            <a:tailEnd len="med" w="med" type="triangle"/>
          </a:ln>
        </p:spPr>
      </p:cxnSp>
      <p:cxnSp>
        <p:nvCxnSpPr>
          <p:cNvPr id="1341" name="Google Shape;1341;p112"/>
          <p:cNvCxnSpPr/>
          <p:nvPr/>
        </p:nvCxnSpPr>
        <p:spPr>
          <a:xfrm>
            <a:off x="1905767" y="4549598"/>
            <a:ext cx="4749600" cy="0"/>
          </a:xfrm>
          <a:prstGeom prst="straightConnector1">
            <a:avLst/>
          </a:prstGeom>
          <a:noFill/>
          <a:ln cap="flat" cmpd="sng" w="38100">
            <a:solidFill>
              <a:schemeClr val="dk1"/>
            </a:solidFill>
            <a:prstDash val="solid"/>
            <a:round/>
            <a:headEnd len="med" w="med" type="none"/>
            <a:tailEnd len="med" w="med" type="none"/>
          </a:ln>
        </p:spPr>
      </p:cxnSp>
      <p:sp>
        <p:nvSpPr>
          <p:cNvPr id="1342" name="Google Shape;1342;p112"/>
          <p:cNvSpPr txBox="1"/>
          <p:nvPr>
            <p:ph idx="1" type="body"/>
          </p:nvPr>
        </p:nvSpPr>
        <p:spPr>
          <a:xfrm rot="-5400000">
            <a:off x="-510750" y="2516450"/>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1343" name="Google Shape;1343;p112"/>
          <p:cNvSpPr txBox="1"/>
          <p:nvPr>
            <p:ph idx="1" type="body"/>
          </p:nvPr>
        </p:nvSpPr>
        <p:spPr>
          <a:xfrm>
            <a:off x="24680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Isniin</a:t>
            </a:r>
            <a:endParaRPr sz="1600"/>
          </a:p>
        </p:txBody>
      </p:sp>
      <p:sp>
        <p:nvSpPr>
          <p:cNvPr id="1344" name="Google Shape;1344;p112"/>
          <p:cNvSpPr txBox="1"/>
          <p:nvPr>
            <p:ph idx="1" type="body"/>
          </p:nvPr>
        </p:nvSpPr>
        <p:spPr>
          <a:xfrm>
            <a:off x="3295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Talaado</a:t>
            </a:r>
            <a:endParaRPr sz="1600"/>
          </a:p>
        </p:txBody>
      </p:sp>
      <p:sp>
        <p:nvSpPr>
          <p:cNvPr id="1345" name="Google Shape;1345;p112"/>
          <p:cNvSpPr txBox="1"/>
          <p:nvPr>
            <p:ph idx="1" type="body"/>
          </p:nvPr>
        </p:nvSpPr>
        <p:spPr>
          <a:xfrm>
            <a:off x="4057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Arbaco</a:t>
            </a:r>
            <a:endParaRPr sz="1600"/>
          </a:p>
        </p:txBody>
      </p:sp>
      <p:sp>
        <p:nvSpPr>
          <p:cNvPr id="1346" name="Google Shape;1346;p112"/>
          <p:cNvSpPr txBox="1"/>
          <p:nvPr>
            <p:ph idx="1" type="body"/>
          </p:nvPr>
        </p:nvSpPr>
        <p:spPr>
          <a:xfrm>
            <a:off x="48302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Khamiis</a:t>
            </a:r>
            <a:endParaRPr sz="1600"/>
          </a:p>
        </p:txBody>
      </p:sp>
      <p:sp>
        <p:nvSpPr>
          <p:cNvPr id="1347" name="Google Shape;1347;p112"/>
          <p:cNvSpPr txBox="1"/>
          <p:nvPr>
            <p:ph idx="1" type="body"/>
          </p:nvPr>
        </p:nvSpPr>
        <p:spPr>
          <a:xfrm>
            <a:off x="5613201"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Jimce</a:t>
            </a:r>
            <a:endParaRPr sz="1600"/>
          </a:p>
        </p:txBody>
      </p:sp>
      <p:sp>
        <p:nvSpPr>
          <p:cNvPr id="1348" name="Google Shape;1348;p112"/>
          <p:cNvSpPr txBox="1"/>
          <p:nvPr>
            <p:ph idx="1" type="body"/>
          </p:nvPr>
        </p:nvSpPr>
        <p:spPr>
          <a:xfrm>
            <a:off x="1404198" y="442736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1349" name="Google Shape;1349;p112"/>
          <p:cNvSpPr txBox="1"/>
          <p:nvPr>
            <p:ph idx="1" type="body"/>
          </p:nvPr>
        </p:nvSpPr>
        <p:spPr>
          <a:xfrm>
            <a:off x="1404198" y="410330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1350" name="Google Shape;1350;p112"/>
          <p:cNvSpPr txBox="1"/>
          <p:nvPr>
            <p:ph idx="1" type="body"/>
          </p:nvPr>
        </p:nvSpPr>
        <p:spPr>
          <a:xfrm>
            <a:off x="1404198" y="3779249"/>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1351" name="Google Shape;1351;p112"/>
          <p:cNvSpPr txBox="1"/>
          <p:nvPr>
            <p:ph idx="1" type="body"/>
          </p:nvPr>
        </p:nvSpPr>
        <p:spPr>
          <a:xfrm>
            <a:off x="1404198" y="345519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1352" name="Google Shape;1352;p112"/>
          <p:cNvSpPr txBox="1"/>
          <p:nvPr>
            <p:ph idx="1" type="body"/>
          </p:nvPr>
        </p:nvSpPr>
        <p:spPr>
          <a:xfrm>
            <a:off x="1404198" y="313113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1353" name="Google Shape;1353;p112"/>
          <p:cNvSpPr txBox="1"/>
          <p:nvPr>
            <p:ph idx="1" type="body"/>
          </p:nvPr>
        </p:nvSpPr>
        <p:spPr>
          <a:xfrm>
            <a:off x="1404198" y="2807071"/>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1354" name="Google Shape;1354;p112"/>
          <p:cNvSpPr txBox="1"/>
          <p:nvPr>
            <p:ph idx="1" type="body"/>
          </p:nvPr>
        </p:nvSpPr>
        <p:spPr>
          <a:xfrm>
            <a:off x="1404198" y="248301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1355" name="Google Shape;1355;p112"/>
          <p:cNvSpPr txBox="1"/>
          <p:nvPr>
            <p:ph idx="1" type="body"/>
          </p:nvPr>
        </p:nvSpPr>
        <p:spPr>
          <a:xfrm>
            <a:off x="1404198" y="215895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1356" name="Google Shape;1356;p112"/>
          <p:cNvSpPr txBox="1"/>
          <p:nvPr>
            <p:ph idx="1" type="body"/>
          </p:nvPr>
        </p:nvSpPr>
        <p:spPr>
          <a:xfrm>
            <a:off x="1404198" y="183489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1357" name="Google Shape;1357;p112"/>
          <p:cNvSpPr txBox="1"/>
          <p:nvPr>
            <p:ph idx="1" type="body"/>
          </p:nvPr>
        </p:nvSpPr>
        <p:spPr>
          <a:xfrm>
            <a:off x="1404198" y="151083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grpSp>
        <p:nvGrpSpPr>
          <p:cNvPr id="1358" name="Google Shape;1358;p112"/>
          <p:cNvGrpSpPr/>
          <p:nvPr/>
        </p:nvGrpSpPr>
        <p:grpSpPr>
          <a:xfrm>
            <a:off x="2620100" y="1918650"/>
            <a:ext cx="3299100" cy="1479300"/>
            <a:chOff x="2620100" y="1918650"/>
            <a:chExt cx="3299100" cy="1479300"/>
          </a:xfrm>
        </p:grpSpPr>
        <p:sp>
          <p:nvSpPr>
            <p:cNvPr id="1359" name="Google Shape;1359;p112"/>
            <p:cNvSpPr/>
            <p:nvPr/>
          </p:nvSpPr>
          <p:spPr>
            <a:xfrm>
              <a:off x="2620100" y="2592450"/>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0" name="Google Shape;1360;p112"/>
            <p:cNvSpPr/>
            <p:nvPr/>
          </p:nvSpPr>
          <p:spPr>
            <a:xfrm>
              <a:off x="3413500" y="2501250"/>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1" name="Google Shape;1361;p112"/>
            <p:cNvSpPr/>
            <p:nvPr/>
          </p:nvSpPr>
          <p:spPr>
            <a:xfrm>
              <a:off x="4175500" y="2226050"/>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2" name="Google Shape;1362;p112"/>
            <p:cNvSpPr/>
            <p:nvPr/>
          </p:nvSpPr>
          <p:spPr>
            <a:xfrm>
              <a:off x="4979350" y="2101600"/>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3" name="Google Shape;1363;p112"/>
            <p:cNvSpPr/>
            <p:nvPr/>
          </p:nvSpPr>
          <p:spPr>
            <a:xfrm>
              <a:off x="5762300" y="1918650"/>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64" name="Google Shape;1364;p112"/>
          <p:cNvGrpSpPr/>
          <p:nvPr/>
        </p:nvGrpSpPr>
        <p:grpSpPr>
          <a:xfrm>
            <a:off x="2632700" y="3904395"/>
            <a:ext cx="3273905" cy="532278"/>
            <a:chOff x="2632700" y="3904395"/>
            <a:chExt cx="3273905" cy="532278"/>
          </a:xfrm>
        </p:grpSpPr>
        <p:sp>
          <p:nvSpPr>
            <p:cNvPr id="1365" name="Google Shape;1365;p112"/>
            <p:cNvSpPr/>
            <p:nvPr/>
          </p:nvSpPr>
          <p:spPr>
            <a:xfrm>
              <a:off x="2632700" y="430497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6" name="Google Shape;1366;p112"/>
            <p:cNvSpPr/>
            <p:nvPr/>
          </p:nvSpPr>
          <p:spPr>
            <a:xfrm>
              <a:off x="3426100" y="422356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7" name="Google Shape;1367;p112"/>
            <p:cNvSpPr/>
            <p:nvPr/>
          </p:nvSpPr>
          <p:spPr>
            <a:xfrm>
              <a:off x="4188100" y="414174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8" name="Google Shape;1368;p112"/>
            <p:cNvSpPr/>
            <p:nvPr/>
          </p:nvSpPr>
          <p:spPr>
            <a:xfrm>
              <a:off x="4991955" y="419161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9" name="Google Shape;1369;p112"/>
            <p:cNvSpPr/>
            <p:nvPr/>
          </p:nvSpPr>
          <p:spPr>
            <a:xfrm>
              <a:off x="5774905" y="3904395"/>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0" name="Google Shape;1370;p112"/>
            <p:cNvCxnSpPr>
              <a:stCxn id="1365" idx="6"/>
              <a:endCxn id="1366" idx="2"/>
            </p:cNvCxnSpPr>
            <p:nvPr/>
          </p:nvCxnSpPr>
          <p:spPr>
            <a:xfrm flipH="1" rot="10800000">
              <a:off x="2764400" y="4289523"/>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371" name="Google Shape;1371;p112"/>
            <p:cNvCxnSpPr>
              <a:endCxn id="1367" idx="2"/>
            </p:cNvCxnSpPr>
            <p:nvPr/>
          </p:nvCxnSpPr>
          <p:spPr>
            <a:xfrm flipH="1" rot="10800000">
              <a:off x="3557800" y="4207593"/>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372" name="Google Shape;1372;p112"/>
            <p:cNvCxnSpPr>
              <a:endCxn id="1368" idx="2"/>
            </p:cNvCxnSpPr>
            <p:nvPr/>
          </p:nvCxnSpPr>
          <p:spPr>
            <a:xfrm>
              <a:off x="4319655" y="4211263"/>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373" name="Google Shape;1373;p112"/>
            <p:cNvCxnSpPr>
              <a:stCxn id="1368" idx="6"/>
              <a:endCxn id="1369" idx="2"/>
            </p:cNvCxnSpPr>
            <p:nvPr/>
          </p:nvCxnSpPr>
          <p:spPr>
            <a:xfrm flipH="1" rot="10800000">
              <a:off x="5123655" y="3970363"/>
              <a:ext cx="651300" cy="287100"/>
            </a:xfrm>
            <a:prstGeom prst="straightConnector1">
              <a:avLst/>
            </a:prstGeom>
            <a:noFill/>
            <a:ln cap="flat" cmpd="sng" w="38100">
              <a:solidFill>
                <a:schemeClr val="accent5"/>
              </a:solidFill>
              <a:prstDash val="solid"/>
              <a:round/>
              <a:headEnd len="med" w="med" type="none"/>
              <a:tailEnd len="med" w="med" type="none"/>
            </a:ln>
          </p:spPr>
        </p:cxnSp>
      </p:grpSp>
      <p:grpSp>
        <p:nvGrpSpPr>
          <p:cNvPr id="1374" name="Google Shape;1374;p112"/>
          <p:cNvGrpSpPr/>
          <p:nvPr/>
        </p:nvGrpSpPr>
        <p:grpSpPr>
          <a:xfrm>
            <a:off x="2608818" y="2826922"/>
            <a:ext cx="3322693" cy="472329"/>
            <a:chOff x="2608818" y="2826922"/>
            <a:chExt cx="3322693" cy="472329"/>
          </a:xfrm>
        </p:grpSpPr>
        <p:sp>
          <p:nvSpPr>
            <p:cNvPr id="1375" name="Google Shape;1375;p112"/>
            <p:cNvSpPr/>
            <p:nvPr/>
          </p:nvSpPr>
          <p:spPr>
            <a:xfrm>
              <a:off x="2608818" y="3147451"/>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6" name="Google Shape;1376;p112"/>
            <p:cNvSpPr/>
            <p:nvPr/>
          </p:nvSpPr>
          <p:spPr>
            <a:xfrm>
              <a:off x="3402048" y="3053649"/>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7" name="Google Shape;1377;p112"/>
            <p:cNvSpPr/>
            <p:nvPr/>
          </p:nvSpPr>
          <p:spPr>
            <a:xfrm>
              <a:off x="4164048" y="290645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8" name="Google Shape;1378;p112"/>
            <p:cNvSpPr/>
            <p:nvPr/>
          </p:nvSpPr>
          <p:spPr>
            <a:xfrm>
              <a:off x="4962482" y="289791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9" name="Google Shape;1379;p112"/>
            <p:cNvSpPr/>
            <p:nvPr/>
          </p:nvSpPr>
          <p:spPr>
            <a:xfrm>
              <a:off x="5755712" y="282692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80" name="Google Shape;1380;p112"/>
            <p:cNvCxnSpPr>
              <a:stCxn id="1375" idx="5"/>
              <a:endCxn id="1376" idx="1"/>
            </p:cNvCxnSpPr>
            <p:nvPr/>
          </p:nvCxnSpPr>
          <p:spPr>
            <a:xfrm flipH="1" rot="10800000">
              <a:off x="2740668" y="3129451"/>
              <a:ext cx="705300" cy="93900"/>
            </a:xfrm>
            <a:prstGeom prst="straightConnector1">
              <a:avLst/>
            </a:prstGeom>
            <a:noFill/>
            <a:ln cap="flat" cmpd="sng" w="38100">
              <a:solidFill>
                <a:schemeClr val="accent4"/>
              </a:solidFill>
              <a:prstDash val="solid"/>
              <a:round/>
              <a:headEnd len="med" w="med" type="none"/>
              <a:tailEnd len="med" w="med" type="none"/>
            </a:ln>
          </p:spPr>
        </p:cxnSp>
        <p:cxnSp>
          <p:nvCxnSpPr>
            <p:cNvPr id="1381" name="Google Shape;1381;p112"/>
            <p:cNvCxnSpPr>
              <a:stCxn id="1376" idx="5"/>
              <a:endCxn id="1377" idx="1"/>
            </p:cNvCxnSpPr>
            <p:nvPr/>
          </p:nvCxnSpPr>
          <p:spPr>
            <a:xfrm flipH="1" rot="10800000">
              <a:off x="3533898" y="2982249"/>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382" name="Google Shape;1382;p112"/>
            <p:cNvCxnSpPr>
              <a:stCxn id="1377" idx="5"/>
              <a:endCxn id="1378" idx="1"/>
            </p:cNvCxnSpPr>
            <p:nvPr/>
          </p:nvCxnSpPr>
          <p:spPr>
            <a:xfrm flipH="1" rot="10800000">
              <a:off x="4295898" y="2973953"/>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383" name="Google Shape;1383;p112"/>
            <p:cNvCxnSpPr>
              <a:stCxn id="1378" idx="5"/>
              <a:endCxn id="1379" idx="1"/>
            </p:cNvCxnSpPr>
            <p:nvPr/>
          </p:nvCxnSpPr>
          <p:spPr>
            <a:xfrm flipH="1" rot="10800000">
              <a:off x="5094332" y="2902717"/>
              <a:ext cx="705300" cy="71100"/>
            </a:xfrm>
            <a:prstGeom prst="straightConnector1">
              <a:avLst/>
            </a:prstGeom>
            <a:noFill/>
            <a:ln cap="flat" cmpd="sng" w="38100">
              <a:solidFill>
                <a:schemeClr val="accent4"/>
              </a:solidFill>
              <a:prstDash val="solid"/>
              <a:round/>
              <a:headEnd len="med" w="med" type="none"/>
              <a:tailEnd len="med" w="med" type="none"/>
            </a:ln>
          </p:spPr>
        </p:cxnSp>
      </p:grpSp>
      <p:sp>
        <p:nvSpPr>
          <p:cNvPr id="1384" name="Google Shape;1384;p112"/>
          <p:cNvSpPr txBox="1"/>
          <p:nvPr>
            <p:ph idx="1" type="body"/>
          </p:nvPr>
        </p:nvSpPr>
        <p:spPr>
          <a:xfrm rot="-5400000">
            <a:off x="-886500" y="2511200"/>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heerka (respiratory rate) (breaths/min)</a:t>
            </a:r>
            <a:endParaRPr sz="1600"/>
          </a:p>
        </p:txBody>
      </p:sp>
      <p:sp>
        <p:nvSpPr>
          <p:cNvPr id="1385" name="Google Shape;1385;p112"/>
          <p:cNvSpPr txBox="1"/>
          <p:nvPr>
            <p:ph idx="1" type="body"/>
          </p:nvPr>
        </p:nvSpPr>
        <p:spPr>
          <a:xfrm rot="-5400000">
            <a:off x="-1278000" y="2521700"/>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dhiig-karka (blood pressure) (mmHg)</a:t>
            </a:r>
            <a:br>
              <a:rPr lang="en-GB" sz="1600"/>
            </a:br>
            <a:endParaRPr sz="1600"/>
          </a:p>
        </p:txBody>
      </p:sp>
      <p:sp>
        <p:nvSpPr>
          <p:cNvPr id="1386" name="Google Shape;1386;p112"/>
          <p:cNvSpPr/>
          <p:nvPr/>
        </p:nvSpPr>
        <p:spPr>
          <a:xfrm>
            <a:off x="393300" y="4479775"/>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7" name="Google Shape;1387;p112"/>
          <p:cNvSpPr/>
          <p:nvPr/>
        </p:nvSpPr>
        <p:spPr>
          <a:xfrm>
            <a:off x="1140081" y="447369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8" name="Google Shape;1388;p112"/>
          <p:cNvSpPr/>
          <p:nvPr/>
        </p:nvSpPr>
        <p:spPr>
          <a:xfrm>
            <a:off x="779288" y="448374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89" name="Google Shape;1389;p112"/>
          <p:cNvCxnSpPr/>
          <p:nvPr/>
        </p:nvCxnSpPr>
        <p:spPr>
          <a:xfrm>
            <a:off x="5840750" y="1918650"/>
            <a:ext cx="884100" cy="0"/>
          </a:xfrm>
          <a:prstGeom prst="straightConnector1">
            <a:avLst/>
          </a:prstGeom>
          <a:noFill/>
          <a:ln cap="flat" cmpd="sng" w="38100">
            <a:solidFill>
              <a:schemeClr val="dk1"/>
            </a:solidFill>
            <a:prstDash val="dash"/>
            <a:round/>
            <a:headEnd len="med" w="med" type="none"/>
            <a:tailEnd len="med" w="med" type="none"/>
          </a:ln>
        </p:spPr>
      </p:cxnSp>
      <p:cxnSp>
        <p:nvCxnSpPr>
          <p:cNvPr id="1390" name="Google Shape;1390;p112"/>
          <p:cNvCxnSpPr/>
          <p:nvPr/>
        </p:nvCxnSpPr>
        <p:spPr>
          <a:xfrm>
            <a:off x="5840750" y="2833050"/>
            <a:ext cx="884100" cy="0"/>
          </a:xfrm>
          <a:prstGeom prst="straightConnector1">
            <a:avLst/>
          </a:prstGeom>
          <a:noFill/>
          <a:ln cap="flat" cmpd="sng" w="38100">
            <a:solidFill>
              <a:schemeClr val="dk1"/>
            </a:solidFill>
            <a:prstDash val="dash"/>
            <a:round/>
            <a:headEnd len="med" w="med" type="none"/>
            <a:tailEnd len="med" w="med" type="none"/>
          </a:ln>
        </p:spPr>
      </p:cxnSp>
      <p:sp>
        <p:nvSpPr>
          <p:cNvPr id="1391" name="Google Shape;1391;p112"/>
          <p:cNvSpPr txBox="1"/>
          <p:nvPr>
            <p:ph idx="1" type="body"/>
          </p:nvPr>
        </p:nvSpPr>
        <p:spPr>
          <a:xfrm>
            <a:off x="6745734" y="1784232"/>
            <a:ext cx="2410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SBP (lambar sare)</a:t>
            </a:r>
            <a:endParaRPr sz="1800"/>
          </a:p>
        </p:txBody>
      </p:sp>
      <p:sp>
        <p:nvSpPr>
          <p:cNvPr id="1392" name="Google Shape;1392;p112"/>
          <p:cNvSpPr txBox="1"/>
          <p:nvPr>
            <p:ph idx="1" type="body"/>
          </p:nvPr>
        </p:nvSpPr>
        <p:spPr>
          <a:xfrm>
            <a:off x="6745734" y="2698632"/>
            <a:ext cx="2410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DBP (lambar hoose)</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6" name="Shape 1396"/>
        <p:cNvGrpSpPr/>
        <p:nvPr/>
      </p:nvGrpSpPr>
      <p:grpSpPr>
        <a:xfrm>
          <a:off x="0" y="0"/>
          <a:ext cx="0" cy="0"/>
          <a:chOff x="0" y="0"/>
          <a:chExt cx="0" cy="0"/>
        </a:xfrm>
      </p:grpSpPr>
      <p:pic>
        <p:nvPicPr>
          <p:cNvPr id="1397" name="Google Shape;1397;p113"/>
          <p:cNvPicPr preferRelativeResize="0"/>
          <p:nvPr/>
        </p:nvPicPr>
        <p:blipFill>
          <a:blip r:embed="rId3">
            <a:alphaModFix/>
          </a:blip>
          <a:stretch>
            <a:fillRect/>
          </a:stretch>
        </p:blipFill>
        <p:spPr>
          <a:xfrm>
            <a:off x="1901721" y="1590950"/>
            <a:ext cx="4736125" cy="2948175"/>
          </a:xfrm>
          <a:prstGeom prst="rect">
            <a:avLst/>
          </a:prstGeom>
          <a:noFill/>
          <a:ln>
            <a:noFill/>
          </a:ln>
        </p:spPr>
      </p:pic>
      <p:sp>
        <p:nvSpPr>
          <p:cNvPr id="1398" name="Google Shape;1398;p113"/>
          <p:cNvSpPr txBox="1"/>
          <p:nvPr>
            <p:ph idx="1" type="body"/>
          </p:nvPr>
        </p:nvSpPr>
        <p:spPr>
          <a:xfrm>
            <a:off x="324000" y="759300"/>
            <a:ext cx="82377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Miisaanno (scales) badan ayaa sidoo kale lagu muujin karaa garaaf (graph) isku mid ah.</a:t>
            </a:r>
            <a:endParaRPr sz="1800"/>
          </a:p>
        </p:txBody>
      </p:sp>
      <p:sp>
        <p:nvSpPr>
          <p:cNvPr id="1399" name="Google Shape;1399;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Fahamka xogta (data) ee xirfadaha caafimaadka</a:t>
            </a:r>
            <a:endParaRPr/>
          </a:p>
        </p:txBody>
      </p:sp>
      <p:cxnSp>
        <p:nvCxnSpPr>
          <p:cNvPr id="1400" name="Google Shape;1400;p113"/>
          <p:cNvCxnSpPr/>
          <p:nvPr/>
        </p:nvCxnSpPr>
        <p:spPr>
          <a:xfrm rot="10800000">
            <a:off x="1905767" y="1226465"/>
            <a:ext cx="0" cy="3333600"/>
          </a:xfrm>
          <a:prstGeom prst="straightConnector1">
            <a:avLst/>
          </a:prstGeom>
          <a:noFill/>
          <a:ln cap="flat" cmpd="sng" w="38100">
            <a:solidFill>
              <a:schemeClr val="dk1"/>
            </a:solidFill>
            <a:prstDash val="solid"/>
            <a:round/>
            <a:headEnd len="med" w="med" type="none"/>
            <a:tailEnd len="med" w="med" type="triangle"/>
          </a:ln>
        </p:spPr>
      </p:cxnSp>
      <p:cxnSp>
        <p:nvCxnSpPr>
          <p:cNvPr id="1401" name="Google Shape;1401;p113"/>
          <p:cNvCxnSpPr/>
          <p:nvPr/>
        </p:nvCxnSpPr>
        <p:spPr>
          <a:xfrm>
            <a:off x="1905767" y="4549598"/>
            <a:ext cx="4749600" cy="0"/>
          </a:xfrm>
          <a:prstGeom prst="straightConnector1">
            <a:avLst/>
          </a:prstGeom>
          <a:noFill/>
          <a:ln cap="flat" cmpd="sng" w="38100">
            <a:solidFill>
              <a:schemeClr val="dk1"/>
            </a:solidFill>
            <a:prstDash val="solid"/>
            <a:round/>
            <a:headEnd len="med" w="med" type="none"/>
            <a:tailEnd len="med" w="med" type="none"/>
          </a:ln>
        </p:spPr>
      </p:cxnSp>
      <p:sp>
        <p:nvSpPr>
          <p:cNvPr id="1402" name="Google Shape;1402;p113"/>
          <p:cNvSpPr txBox="1"/>
          <p:nvPr>
            <p:ph idx="1" type="body"/>
          </p:nvPr>
        </p:nvSpPr>
        <p:spPr>
          <a:xfrm rot="-5400000">
            <a:off x="-510750" y="2516450"/>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wadnaha garaaca (heart rate) (beats/min)</a:t>
            </a:r>
            <a:endParaRPr sz="1600"/>
          </a:p>
        </p:txBody>
      </p:sp>
      <p:sp>
        <p:nvSpPr>
          <p:cNvPr id="1403" name="Google Shape;1403;p113"/>
          <p:cNvSpPr txBox="1"/>
          <p:nvPr>
            <p:ph idx="1" type="body"/>
          </p:nvPr>
        </p:nvSpPr>
        <p:spPr>
          <a:xfrm>
            <a:off x="24680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Isniin</a:t>
            </a:r>
            <a:endParaRPr sz="1600"/>
          </a:p>
        </p:txBody>
      </p:sp>
      <p:sp>
        <p:nvSpPr>
          <p:cNvPr id="1404" name="Google Shape;1404;p113"/>
          <p:cNvSpPr txBox="1"/>
          <p:nvPr>
            <p:ph idx="1" type="body"/>
          </p:nvPr>
        </p:nvSpPr>
        <p:spPr>
          <a:xfrm>
            <a:off x="3295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Talaado</a:t>
            </a:r>
            <a:endParaRPr sz="1600"/>
          </a:p>
        </p:txBody>
      </p:sp>
      <p:sp>
        <p:nvSpPr>
          <p:cNvPr id="1405" name="Google Shape;1405;p113"/>
          <p:cNvSpPr txBox="1"/>
          <p:nvPr>
            <p:ph idx="1" type="body"/>
          </p:nvPr>
        </p:nvSpPr>
        <p:spPr>
          <a:xfrm>
            <a:off x="4057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Arbaco</a:t>
            </a:r>
            <a:endParaRPr sz="1600"/>
          </a:p>
        </p:txBody>
      </p:sp>
      <p:sp>
        <p:nvSpPr>
          <p:cNvPr id="1406" name="Google Shape;1406;p113"/>
          <p:cNvSpPr txBox="1"/>
          <p:nvPr>
            <p:ph idx="1" type="body"/>
          </p:nvPr>
        </p:nvSpPr>
        <p:spPr>
          <a:xfrm>
            <a:off x="48302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Khamiis</a:t>
            </a:r>
            <a:endParaRPr sz="1600"/>
          </a:p>
        </p:txBody>
      </p:sp>
      <p:sp>
        <p:nvSpPr>
          <p:cNvPr id="1407" name="Google Shape;1407;p113"/>
          <p:cNvSpPr txBox="1"/>
          <p:nvPr>
            <p:ph idx="1" type="body"/>
          </p:nvPr>
        </p:nvSpPr>
        <p:spPr>
          <a:xfrm>
            <a:off x="5613201"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Jimce</a:t>
            </a:r>
            <a:endParaRPr sz="1600"/>
          </a:p>
        </p:txBody>
      </p:sp>
      <p:sp>
        <p:nvSpPr>
          <p:cNvPr id="1408" name="Google Shape;1408;p113"/>
          <p:cNvSpPr txBox="1"/>
          <p:nvPr>
            <p:ph idx="1" type="body"/>
          </p:nvPr>
        </p:nvSpPr>
        <p:spPr>
          <a:xfrm>
            <a:off x="1404198" y="442736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0</a:t>
            </a:r>
            <a:endParaRPr sz="1600"/>
          </a:p>
        </p:txBody>
      </p:sp>
      <p:sp>
        <p:nvSpPr>
          <p:cNvPr id="1409" name="Google Shape;1409;p113"/>
          <p:cNvSpPr txBox="1"/>
          <p:nvPr>
            <p:ph idx="1" type="body"/>
          </p:nvPr>
        </p:nvSpPr>
        <p:spPr>
          <a:xfrm>
            <a:off x="1404198" y="410330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20</a:t>
            </a:r>
            <a:endParaRPr sz="1600"/>
          </a:p>
        </p:txBody>
      </p:sp>
      <p:sp>
        <p:nvSpPr>
          <p:cNvPr id="1410" name="Google Shape;1410;p113"/>
          <p:cNvSpPr txBox="1"/>
          <p:nvPr>
            <p:ph idx="1" type="body"/>
          </p:nvPr>
        </p:nvSpPr>
        <p:spPr>
          <a:xfrm>
            <a:off x="1404198" y="3779249"/>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40</a:t>
            </a:r>
            <a:endParaRPr sz="1600"/>
          </a:p>
        </p:txBody>
      </p:sp>
      <p:sp>
        <p:nvSpPr>
          <p:cNvPr id="1411" name="Google Shape;1411;p113"/>
          <p:cNvSpPr txBox="1"/>
          <p:nvPr>
            <p:ph idx="1" type="body"/>
          </p:nvPr>
        </p:nvSpPr>
        <p:spPr>
          <a:xfrm>
            <a:off x="1404198" y="345519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60</a:t>
            </a:r>
            <a:endParaRPr sz="1600"/>
          </a:p>
        </p:txBody>
      </p:sp>
      <p:sp>
        <p:nvSpPr>
          <p:cNvPr id="1412" name="Google Shape;1412;p113"/>
          <p:cNvSpPr txBox="1"/>
          <p:nvPr>
            <p:ph idx="1" type="body"/>
          </p:nvPr>
        </p:nvSpPr>
        <p:spPr>
          <a:xfrm>
            <a:off x="1404198" y="313113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80</a:t>
            </a:r>
            <a:endParaRPr sz="1600"/>
          </a:p>
        </p:txBody>
      </p:sp>
      <p:sp>
        <p:nvSpPr>
          <p:cNvPr id="1413" name="Google Shape;1413;p113"/>
          <p:cNvSpPr txBox="1"/>
          <p:nvPr>
            <p:ph idx="1" type="body"/>
          </p:nvPr>
        </p:nvSpPr>
        <p:spPr>
          <a:xfrm>
            <a:off x="1404198" y="2807071"/>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100</a:t>
            </a:r>
            <a:endParaRPr sz="1600"/>
          </a:p>
        </p:txBody>
      </p:sp>
      <p:sp>
        <p:nvSpPr>
          <p:cNvPr id="1414" name="Google Shape;1414;p113"/>
          <p:cNvSpPr txBox="1"/>
          <p:nvPr>
            <p:ph idx="1" type="body"/>
          </p:nvPr>
        </p:nvSpPr>
        <p:spPr>
          <a:xfrm>
            <a:off x="1404198" y="248301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120</a:t>
            </a:r>
            <a:endParaRPr sz="1600"/>
          </a:p>
        </p:txBody>
      </p:sp>
      <p:sp>
        <p:nvSpPr>
          <p:cNvPr id="1415" name="Google Shape;1415;p113"/>
          <p:cNvSpPr txBox="1"/>
          <p:nvPr>
            <p:ph idx="1" type="body"/>
          </p:nvPr>
        </p:nvSpPr>
        <p:spPr>
          <a:xfrm>
            <a:off x="1404198" y="215895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140</a:t>
            </a:r>
            <a:endParaRPr sz="1600"/>
          </a:p>
        </p:txBody>
      </p:sp>
      <p:sp>
        <p:nvSpPr>
          <p:cNvPr id="1416" name="Google Shape;1416;p113"/>
          <p:cNvSpPr txBox="1"/>
          <p:nvPr>
            <p:ph idx="1" type="body"/>
          </p:nvPr>
        </p:nvSpPr>
        <p:spPr>
          <a:xfrm>
            <a:off x="1404198" y="183489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160</a:t>
            </a:r>
            <a:endParaRPr sz="1600"/>
          </a:p>
        </p:txBody>
      </p:sp>
      <p:sp>
        <p:nvSpPr>
          <p:cNvPr id="1417" name="Google Shape;1417;p113"/>
          <p:cNvSpPr txBox="1"/>
          <p:nvPr>
            <p:ph idx="1" type="body"/>
          </p:nvPr>
        </p:nvSpPr>
        <p:spPr>
          <a:xfrm>
            <a:off x="1404198" y="151083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180</a:t>
            </a:r>
            <a:endParaRPr sz="1600"/>
          </a:p>
        </p:txBody>
      </p:sp>
      <p:sp>
        <p:nvSpPr>
          <p:cNvPr id="1418" name="Google Shape;1418;p113"/>
          <p:cNvSpPr/>
          <p:nvPr/>
        </p:nvSpPr>
        <p:spPr>
          <a:xfrm>
            <a:off x="2620100" y="2592450"/>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9" name="Google Shape;1419;p113"/>
          <p:cNvSpPr/>
          <p:nvPr/>
        </p:nvSpPr>
        <p:spPr>
          <a:xfrm>
            <a:off x="3413500" y="2501250"/>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0" name="Google Shape;1420;p113"/>
          <p:cNvSpPr/>
          <p:nvPr/>
        </p:nvSpPr>
        <p:spPr>
          <a:xfrm>
            <a:off x="4175500" y="2226050"/>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1" name="Google Shape;1421;p113"/>
          <p:cNvSpPr/>
          <p:nvPr/>
        </p:nvSpPr>
        <p:spPr>
          <a:xfrm>
            <a:off x="4979350" y="2101600"/>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2" name="Google Shape;1422;p113"/>
          <p:cNvSpPr/>
          <p:nvPr/>
        </p:nvSpPr>
        <p:spPr>
          <a:xfrm>
            <a:off x="5762300" y="1918650"/>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3" name="Google Shape;1423;p113"/>
          <p:cNvSpPr/>
          <p:nvPr/>
        </p:nvSpPr>
        <p:spPr>
          <a:xfrm>
            <a:off x="2632700" y="430497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4" name="Google Shape;1424;p113"/>
          <p:cNvSpPr/>
          <p:nvPr/>
        </p:nvSpPr>
        <p:spPr>
          <a:xfrm>
            <a:off x="3426100" y="422356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5" name="Google Shape;1425;p113"/>
          <p:cNvSpPr/>
          <p:nvPr/>
        </p:nvSpPr>
        <p:spPr>
          <a:xfrm>
            <a:off x="4188100" y="414174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6" name="Google Shape;1426;p113"/>
          <p:cNvSpPr/>
          <p:nvPr/>
        </p:nvSpPr>
        <p:spPr>
          <a:xfrm>
            <a:off x="4991955" y="419161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7" name="Google Shape;1427;p113"/>
          <p:cNvSpPr/>
          <p:nvPr/>
        </p:nvSpPr>
        <p:spPr>
          <a:xfrm>
            <a:off x="5774905" y="3904395"/>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28" name="Google Shape;1428;p113"/>
          <p:cNvCxnSpPr>
            <a:stCxn id="1423" idx="6"/>
            <a:endCxn id="1424" idx="2"/>
          </p:cNvCxnSpPr>
          <p:nvPr/>
        </p:nvCxnSpPr>
        <p:spPr>
          <a:xfrm flipH="1" rot="10800000">
            <a:off x="2764400" y="4289523"/>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429" name="Google Shape;1429;p113"/>
          <p:cNvCxnSpPr>
            <a:endCxn id="1425" idx="2"/>
          </p:cNvCxnSpPr>
          <p:nvPr/>
        </p:nvCxnSpPr>
        <p:spPr>
          <a:xfrm flipH="1" rot="10800000">
            <a:off x="3557800" y="4207593"/>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430" name="Google Shape;1430;p113"/>
          <p:cNvCxnSpPr>
            <a:endCxn id="1426" idx="2"/>
          </p:cNvCxnSpPr>
          <p:nvPr/>
        </p:nvCxnSpPr>
        <p:spPr>
          <a:xfrm>
            <a:off x="4319655" y="4211263"/>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431" name="Google Shape;1431;p113"/>
          <p:cNvCxnSpPr>
            <a:stCxn id="1426" idx="6"/>
            <a:endCxn id="1427" idx="2"/>
          </p:cNvCxnSpPr>
          <p:nvPr/>
        </p:nvCxnSpPr>
        <p:spPr>
          <a:xfrm flipH="1" rot="10800000">
            <a:off x="5123655" y="3970363"/>
            <a:ext cx="651300" cy="287100"/>
          </a:xfrm>
          <a:prstGeom prst="straightConnector1">
            <a:avLst/>
          </a:prstGeom>
          <a:noFill/>
          <a:ln cap="flat" cmpd="sng" w="38100">
            <a:solidFill>
              <a:schemeClr val="accent5"/>
            </a:solidFill>
            <a:prstDash val="solid"/>
            <a:round/>
            <a:headEnd len="med" w="med" type="none"/>
            <a:tailEnd len="med" w="med" type="none"/>
          </a:ln>
        </p:spPr>
      </p:cxnSp>
      <p:sp>
        <p:nvSpPr>
          <p:cNvPr id="1432" name="Google Shape;1432;p113"/>
          <p:cNvSpPr/>
          <p:nvPr/>
        </p:nvSpPr>
        <p:spPr>
          <a:xfrm>
            <a:off x="2608818" y="3147451"/>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3" name="Google Shape;1433;p113"/>
          <p:cNvSpPr/>
          <p:nvPr/>
        </p:nvSpPr>
        <p:spPr>
          <a:xfrm>
            <a:off x="3402048" y="3053649"/>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4" name="Google Shape;1434;p113"/>
          <p:cNvSpPr/>
          <p:nvPr/>
        </p:nvSpPr>
        <p:spPr>
          <a:xfrm>
            <a:off x="4164048" y="290645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5" name="Google Shape;1435;p113"/>
          <p:cNvSpPr/>
          <p:nvPr/>
        </p:nvSpPr>
        <p:spPr>
          <a:xfrm>
            <a:off x="4962482" y="289791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6" name="Google Shape;1436;p113"/>
          <p:cNvSpPr/>
          <p:nvPr/>
        </p:nvSpPr>
        <p:spPr>
          <a:xfrm>
            <a:off x="5755712" y="282692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37" name="Google Shape;1437;p113"/>
          <p:cNvCxnSpPr>
            <a:stCxn id="1432" idx="5"/>
            <a:endCxn id="1433" idx="1"/>
          </p:cNvCxnSpPr>
          <p:nvPr/>
        </p:nvCxnSpPr>
        <p:spPr>
          <a:xfrm flipH="1" rot="10800000">
            <a:off x="2740668" y="3129451"/>
            <a:ext cx="705300" cy="93900"/>
          </a:xfrm>
          <a:prstGeom prst="straightConnector1">
            <a:avLst/>
          </a:prstGeom>
          <a:noFill/>
          <a:ln cap="flat" cmpd="sng" w="38100">
            <a:solidFill>
              <a:schemeClr val="accent4"/>
            </a:solidFill>
            <a:prstDash val="solid"/>
            <a:round/>
            <a:headEnd len="med" w="med" type="none"/>
            <a:tailEnd len="med" w="med" type="none"/>
          </a:ln>
        </p:spPr>
      </p:cxnSp>
      <p:cxnSp>
        <p:nvCxnSpPr>
          <p:cNvPr id="1438" name="Google Shape;1438;p113"/>
          <p:cNvCxnSpPr>
            <a:stCxn id="1433" idx="5"/>
            <a:endCxn id="1434" idx="1"/>
          </p:cNvCxnSpPr>
          <p:nvPr/>
        </p:nvCxnSpPr>
        <p:spPr>
          <a:xfrm flipH="1" rot="10800000">
            <a:off x="3533898" y="2982249"/>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439" name="Google Shape;1439;p113"/>
          <p:cNvCxnSpPr>
            <a:stCxn id="1434" idx="5"/>
            <a:endCxn id="1435" idx="1"/>
          </p:cNvCxnSpPr>
          <p:nvPr/>
        </p:nvCxnSpPr>
        <p:spPr>
          <a:xfrm flipH="1" rot="10800000">
            <a:off x="4295898" y="2973953"/>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440" name="Google Shape;1440;p113"/>
          <p:cNvCxnSpPr>
            <a:stCxn id="1435" idx="5"/>
            <a:endCxn id="1436" idx="1"/>
          </p:cNvCxnSpPr>
          <p:nvPr/>
        </p:nvCxnSpPr>
        <p:spPr>
          <a:xfrm flipH="1" rot="10800000">
            <a:off x="5094332" y="2902717"/>
            <a:ext cx="705300" cy="71100"/>
          </a:xfrm>
          <a:prstGeom prst="straightConnector1">
            <a:avLst/>
          </a:prstGeom>
          <a:noFill/>
          <a:ln cap="flat" cmpd="sng" w="38100">
            <a:solidFill>
              <a:schemeClr val="accent4"/>
            </a:solidFill>
            <a:prstDash val="solid"/>
            <a:round/>
            <a:headEnd len="med" w="med" type="none"/>
            <a:tailEnd len="med" w="med" type="none"/>
          </a:ln>
        </p:spPr>
      </p:cxnSp>
      <p:sp>
        <p:nvSpPr>
          <p:cNvPr id="1441" name="Google Shape;1441;p113"/>
          <p:cNvSpPr txBox="1"/>
          <p:nvPr>
            <p:ph idx="1" type="body"/>
          </p:nvPr>
        </p:nvSpPr>
        <p:spPr>
          <a:xfrm rot="-5400000">
            <a:off x="-886500" y="2511200"/>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neefsashada (breaths/min)</a:t>
            </a:r>
            <a:endParaRPr sz="1600"/>
          </a:p>
        </p:txBody>
      </p:sp>
      <p:sp>
        <p:nvSpPr>
          <p:cNvPr id="1442" name="Google Shape;1442;p113"/>
          <p:cNvSpPr txBox="1"/>
          <p:nvPr>
            <p:ph idx="1" type="body"/>
          </p:nvPr>
        </p:nvSpPr>
        <p:spPr>
          <a:xfrm rot="-5400000">
            <a:off x="-1278000" y="2521700"/>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cadaadiska dhiigga (mmHg)</a:t>
            </a:r>
            <a:br>
              <a:rPr lang="en-GB" sz="1600"/>
            </a:br>
            <a:endParaRPr sz="1600"/>
          </a:p>
        </p:txBody>
      </p:sp>
      <p:sp>
        <p:nvSpPr>
          <p:cNvPr id="1443" name="Google Shape;1443;p113"/>
          <p:cNvSpPr/>
          <p:nvPr/>
        </p:nvSpPr>
        <p:spPr>
          <a:xfrm>
            <a:off x="393300" y="4479775"/>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4" name="Google Shape;1444;p113"/>
          <p:cNvSpPr/>
          <p:nvPr/>
        </p:nvSpPr>
        <p:spPr>
          <a:xfrm>
            <a:off x="1140081" y="447369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5" name="Google Shape;1445;p113"/>
          <p:cNvSpPr/>
          <p:nvPr/>
        </p:nvSpPr>
        <p:spPr>
          <a:xfrm>
            <a:off x="779288" y="448374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46" name="Google Shape;1446;p113"/>
          <p:cNvCxnSpPr/>
          <p:nvPr/>
        </p:nvCxnSpPr>
        <p:spPr>
          <a:xfrm rot="10800000">
            <a:off x="6640634" y="1226465"/>
            <a:ext cx="0" cy="3333600"/>
          </a:xfrm>
          <a:prstGeom prst="straightConnector1">
            <a:avLst/>
          </a:prstGeom>
          <a:noFill/>
          <a:ln cap="flat" cmpd="sng" w="38100">
            <a:solidFill>
              <a:schemeClr val="dk1"/>
            </a:solidFill>
            <a:prstDash val="solid"/>
            <a:round/>
            <a:headEnd len="med" w="med" type="none"/>
            <a:tailEnd len="med" w="med" type="triangle"/>
          </a:ln>
        </p:spPr>
      </p:cxnSp>
      <p:sp>
        <p:nvSpPr>
          <p:cNvPr id="1447" name="Google Shape;1447;p113"/>
          <p:cNvSpPr txBox="1"/>
          <p:nvPr>
            <p:ph idx="1" type="body"/>
          </p:nvPr>
        </p:nvSpPr>
        <p:spPr>
          <a:xfrm>
            <a:off x="6682932" y="442736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a:t>
            </a:r>
            <a:endParaRPr sz="1600"/>
          </a:p>
        </p:txBody>
      </p:sp>
      <p:sp>
        <p:nvSpPr>
          <p:cNvPr id="1448" name="Google Shape;1448;p113"/>
          <p:cNvSpPr txBox="1"/>
          <p:nvPr>
            <p:ph idx="1" type="body"/>
          </p:nvPr>
        </p:nvSpPr>
        <p:spPr>
          <a:xfrm>
            <a:off x="6682932" y="410330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a:t>
            </a:r>
            <a:endParaRPr sz="1600"/>
          </a:p>
        </p:txBody>
      </p:sp>
      <p:sp>
        <p:nvSpPr>
          <p:cNvPr id="1449" name="Google Shape;1449;p113"/>
          <p:cNvSpPr txBox="1"/>
          <p:nvPr>
            <p:ph idx="1" type="body"/>
          </p:nvPr>
        </p:nvSpPr>
        <p:spPr>
          <a:xfrm>
            <a:off x="6682932" y="3779249"/>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600"/>
          </a:p>
        </p:txBody>
      </p:sp>
      <p:sp>
        <p:nvSpPr>
          <p:cNvPr id="1450" name="Google Shape;1450;p113"/>
          <p:cNvSpPr txBox="1"/>
          <p:nvPr>
            <p:ph idx="1" type="body"/>
          </p:nvPr>
        </p:nvSpPr>
        <p:spPr>
          <a:xfrm>
            <a:off x="6682932" y="345519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1451" name="Google Shape;1451;p113"/>
          <p:cNvSpPr txBox="1"/>
          <p:nvPr>
            <p:ph idx="1" type="body"/>
          </p:nvPr>
        </p:nvSpPr>
        <p:spPr>
          <a:xfrm>
            <a:off x="6682932" y="313113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a:t>
            </a:r>
            <a:endParaRPr sz="1600"/>
          </a:p>
        </p:txBody>
      </p:sp>
      <p:sp>
        <p:nvSpPr>
          <p:cNvPr id="1452" name="Google Shape;1452;p113"/>
          <p:cNvSpPr txBox="1"/>
          <p:nvPr>
            <p:ph idx="1" type="body"/>
          </p:nvPr>
        </p:nvSpPr>
        <p:spPr>
          <a:xfrm>
            <a:off x="6682932" y="2807071"/>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1453" name="Google Shape;1453;p113"/>
          <p:cNvSpPr txBox="1"/>
          <p:nvPr>
            <p:ph idx="1" type="body"/>
          </p:nvPr>
        </p:nvSpPr>
        <p:spPr>
          <a:xfrm>
            <a:off x="6682932" y="248301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454" name="Google Shape;1454;p113"/>
          <p:cNvSpPr txBox="1"/>
          <p:nvPr>
            <p:ph idx="1" type="body"/>
          </p:nvPr>
        </p:nvSpPr>
        <p:spPr>
          <a:xfrm>
            <a:off x="6682932" y="215895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35</a:t>
            </a:r>
            <a:endParaRPr sz="1600"/>
          </a:p>
        </p:txBody>
      </p:sp>
      <p:sp>
        <p:nvSpPr>
          <p:cNvPr id="1455" name="Google Shape;1455;p113"/>
          <p:cNvSpPr txBox="1"/>
          <p:nvPr>
            <p:ph idx="1" type="body"/>
          </p:nvPr>
        </p:nvSpPr>
        <p:spPr>
          <a:xfrm>
            <a:off x="6682932" y="1834893"/>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a:t>
            </a:r>
            <a:endParaRPr sz="1600"/>
          </a:p>
        </p:txBody>
      </p:sp>
      <p:sp>
        <p:nvSpPr>
          <p:cNvPr id="1456" name="Google Shape;1456;p113"/>
          <p:cNvSpPr txBox="1"/>
          <p:nvPr>
            <p:ph idx="1" type="body"/>
          </p:nvPr>
        </p:nvSpPr>
        <p:spPr>
          <a:xfrm>
            <a:off x="6682932" y="151083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a:t>
            </a:r>
            <a:endParaRPr sz="1600"/>
          </a:p>
        </p:txBody>
      </p:sp>
      <p:sp>
        <p:nvSpPr>
          <p:cNvPr id="1457" name="Google Shape;1457;p113"/>
          <p:cNvSpPr txBox="1"/>
          <p:nvPr>
            <p:ph idx="1" type="body"/>
          </p:nvPr>
        </p:nvSpPr>
        <p:spPr>
          <a:xfrm rot="5400000">
            <a:off x="6077634" y="3180517"/>
            <a:ext cx="22413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heerkulka jirka (℃)</a:t>
            </a:r>
            <a:endParaRPr sz="1600"/>
          </a:p>
        </p:txBody>
      </p:sp>
      <p:sp>
        <p:nvSpPr>
          <p:cNvPr id="1458" name="Google Shape;1458;p113"/>
          <p:cNvSpPr/>
          <p:nvPr/>
        </p:nvSpPr>
        <p:spPr>
          <a:xfrm>
            <a:off x="7096659" y="4525619"/>
            <a:ext cx="175800" cy="1758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9" name="Google Shape;1459;p113"/>
          <p:cNvSpPr/>
          <p:nvPr/>
        </p:nvSpPr>
        <p:spPr>
          <a:xfrm>
            <a:off x="2630886" y="2036381"/>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0" name="Google Shape;1460;p113"/>
          <p:cNvSpPr/>
          <p:nvPr/>
        </p:nvSpPr>
        <p:spPr>
          <a:xfrm>
            <a:off x="3427447" y="205012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1" name="Google Shape;1461;p113"/>
          <p:cNvSpPr/>
          <p:nvPr/>
        </p:nvSpPr>
        <p:spPr>
          <a:xfrm>
            <a:off x="4194652" y="198433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2" name="Google Shape;1462;p113"/>
          <p:cNvSpPr/>
          <p:nvPr/>
        </p:nvSpPr>
        <p:spPr>
          <a:xfrm>
            <a:off x="4982677" y="194269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3" name="Google Shape;1463;p113"/>
          <p:cNvSpPr/>
          <p:nvPr/>
        </p:nvSpPr>
        <p:spPr>
          <a:xfrm>
            <a:off x="5770701" y="1906258"/>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64" name="Google Shape;1464;p113"/>
          <p:cNvCxnSpPr>
            <a:stCxn id="1459" idx="3"/>
            <a:endCxn id="1460" idx="1"/>
          </p:cNvCxnSpPr>
          <p:nvPr/>
        </p:nvCxnSpPr>
        <p:spPr>
          <a:xfrm>
            <a:off x="2762586" y="2102231"/>
            <a:ext cx="664800" cy="13800"/>
          </a:xfrm>
          <a:prstGeom prst="straightConnector1">
            <a:avLst/>
          </a:prstGeom>
          <a:noFill/>
          <a:ln cap="flat" cmpd="sng" w="38100">
            <a:solidFill>
              <a:schemeClr val="accent3"/>
            </a:solidFill>
            <a:prstDash val="solid"/>
            <a:round/>
            <a:headEnd len="med" w="med" type="none"/>
            <a:tailEnd len="med" w="med" type="none"/>
          </a:ln>
        </p:spPr>
      </p:cxnSp>
      <p:cxnSp>
        <p:nvCxnSpPr>
          <p:cNvPr id="1465" name="Google Shape;1465;p113"/>
          <p:cNvCxnSpPr>
            <a:stCxn id="1461" idx="1"/>
            <a:endCxn id="1460" idx="3"/>
          </p:cNvCxnSpPr>
          <p:nvPr/>
        </p:nvCxnSpPr>
        <p:spPr>
          <a:xfrm flipH="1">
            <a:off x="3559252" y="2050182"/>
            <a:ext cx="635400" cy="65700"/>
          </a:xfrm>
          <a:prstGeom prst="straightConnector1">
            <a:avLst/>
          </a:prstGeom>
          <a:noFill/>
          <a:ln cap="flat" cmpd="sng" w="38100">
            <a:solidFill>
              <a:schemeClr val="accent3"/>
            </a:solidFill>
            <a:prstDash val="solid"/>
            <a:round/>
            <a:headEnd len="med" w="med" type="none"/>
            <a:tailEnd len="med" w="med" type="none"/>
          </a:ln>
        </p:spPr>
      </p:cxnSp>
      <p:cxnSp>
        <p:nvCxnSpPr>
          <p:cNvPr id="1466" name="Google Shape;1466;p113"/>
          <p:cNvCxnSpPr>
            <a:stCxn id="1462" idx="1"/>
            <a:endCxn id="1461" idx="3"/>
          </p:cNvCxnSpPr>
          <p:nvPr/>
        </p:nvCxnSpPr>
        <p:spPr>
          <a:xfrm flipH="1">
            <a:off x="4326277" y="2008542"/>
            <a:ext cx="656400" cy="41700"/>
          </a:xfrm>
          <a:prstGeom prst="straightConnector1">
            <a:avLst/>
          </a:prstGeom>
          <a:noFill/>
          <a:ln cap="flat" cmpd="sng" w="38100">
            <a:solidFill>
              <a:schemeClr val="accent3"/>
            </a:solidFill>
            <a:prstDash val="solid"/>
            <a:round/>
            <a:headEnd len="med" w="med" type="none"/>
            <a:tailEnd len="med" w="med" type="none"/>
          </a:ln>
        </p:spPr>
      </p:cxnSp>
      <p:cxnSp>
        <p:nvCxnSpPr>
          <p:cNvPr id="1467" name="Google Shape;1467;p113"/>
          <p:cNvCxnSpPr>
            <a:endCxn id="1462" idx="3"/>
          </p:cNvCxnSpPr>
          <p:nvPr/>
        </p:nvCxnSpPr>
        <p:spPr>
          <a:xfrm flipH="1">
            <a:off x="5114377" y="1972842"/>
            <a:ext cx="652800" cy="35700"/>
          </a:xfrm>
          <a:prstGeom prst="straightConnector1">
            <a:avLst/>
          </a:prstGeom>
          <a:noFill/>
          <a:ln cap="flat" cmpd="sng" w="38100">
            <a:solidFill>
              <a:schemeClr val="accent3"/>
            </a:solidFill>
            <a:prstDash val="solid"/>
            <a:round/>
            <a:headEnd len="med" w="med" type="none"/>
            <a:tailEnd len="med" w="med"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pic>
        <p:nvPicPr>
          <p:cNvPr id="1472" name="Google Shape;1472;p114"/>
          <p:cNvPicPr preferRelativeResize="0"/>
          <p:nvPr/>
        </p:nvPicPr>
        <p:blipFill>
          <a:blip r:embed="rId3">
            <a:alphaModFix/>
          </a:blip>
          <a:stretch>
            <a:fillRect/>
          </a:stretch>
        </p:blipFill>
        <p:spPr>
          <a:xfrm>
            <a:off x="1901721" y="1590950"/>
            <a:ext cx="4736125" cy="2948175"/>
          </a:xfrm>
          <a:prstGeom prst="rect">
            <a:avLst/>
          </a:prstGeom>
          <a:noFill/>
          <a:ln>
            <a:noFill/>
          </a:ln>
        </p:spPr>
      </p:pic>
      <p:grpSp>
        <p:nvGrpSpPr>
          <p:cNvPr id="1473" name="Google Shape;1473;p114"/>
          <p:cNvGrpSpPr/>
          <p:nvPr/>
        </p:nvGrpSpPr>
        <p:grpSpPr>
          <a:xfrm>
            <a:off x="2620100" y="1906258"/>
            <a:ext cx="3299100" cy="2530415"/>
            <a:chOff x="2620100" y="1906258"/>
            <a:chExt cx="3299100" cy="2530415"/>
          </a:xfrm>
        </p:grpSpPr>
        <p:grpSp>
          <p:nvGrpSpPr>
            <p:cNvPr id="1474" name="Google Shape;1474;p114"/>
            <p:cNvGrpSpPr/>
            <p:nvPr/>
          </p:nvGrpSpPr>
          <p:grpSpPr>
            <a:xfrm>
              <a:off x="2620100" y="1918650"/>
              <a:ext cx="3299100" cy="1479300"/>
              <a:chOff x="2620100" y="1918650"/>
              <a:chExt cx="3299100" cy="1479300"/>
            </a:xfrm>
          </p:grpSpPr>
          <p:sp>
            <p:nvSpPr>
              <p:cNvPr id="1475" name="Google Shape;1475;p114"/>
              <p:cNvSpPr/>
              <p:nvPr/>
            </p:nvSpPr>
            <p:spPr>
              <a:xfrm>
                <a:off x="2620100" y="2592450"/>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6" name="Google Shape;1476;p114"/>
              <p:cNvSpPr/>
              <p:nvPr/>
            </p:nvSpPr>
            <p:spPr>
              <a:xfrm>
                <a:off x="3413500" y="2501250"/>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7" name="Google Shape;1477;p114"/>
              <p:cNvSpPr/>
              <p:nvPr/>
            </p:nvSpPr>
            <p:spPr>
              <a:xfrm>
                <a:off x="4175500" y="2226050"/>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8" name="Google Shape;1478;p114"/>
              <p:cNvSpPr/>
              <p:nvPr/>
            </p:nvSpPr>
            <p:spPr>
              <a:xfrm>
                <a:off x="4979350" y="2101600"/>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9" name="Google Shape;1479;p114"/>
              <p:cNvSpPr/>
              <p:nvPr/>
            </p:nvSpPr>
            <p:spPr>
              <a:xfrm>
                <a:off x="5762300" y="1918650"/>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80" name="Google Shape;1480;p114"/>
            <p:cNvGrpSpPr/>
            <p:nvPr/>
          </p:nvGrpSpPr>
          <p:grpSpPr>
            <a:xfrm>
              <a:off x="2632700" y="3904395"/>
              <a:ext cx="3273905" cy="532278"/>
              <a:chOff x="2632700" y="3904395"/>
              <a:chExt cx="3273905" cy="532278"/>
            </a:xfrm>
          </p:grpSpPr>
          <p:sp>
            <p:nvSpPr>
              <p:cNvPr id="1481" name="Google Shape;1481;p114"/>
              <p:cNvSpPr/>
              <p:nvPr/>
            </p:nvSpPr>
            <p:spPr>
              <a:xfrm>
                <a:off x="2632700" y="430497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2" name="Google Shape;1482;p114"/>
              <p:cNvSpPr/>
              <p:nvPr/>
            </p:nvSpPr>
            <p:spPr>
              <a:xfrm>
                <a:off x="3426100" y="422356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3" name="Google Shape;1483;p114"/>
              <p:cNvSpPr/>
              <p:nvPr/>
            </p:nvSpPr>
            <p:spPr>
              <a:xfrm>
                <a:off x="4188100" y="414174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4" name="Google Shape;1484;p114"/>
              <p:cNvSpPr/>
              <p:nvPr/>
            </p:nvSpPr>
            <p:spPr>
              <a:xfrm>
                <a:off x="4991955" y="419161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5" name="Google Shape;1485;p114"/>
              <p:cNvSpPr/>
              <p:nvPr/>
            </p:nvSpPr>
            <p:spPr>
              <a:xfrm>
                <a:off x="5774905" y="3904395"/>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86" name="Google Shape;1486;p114"/>
              <p:cNvCxnSpPr>
                <a:stCxn id="1481" idx="6"/>
                <a:endCxn id="1482" idx="2"/>
              </p:cNvCxnSpPr>
              <p:nvPr/>
            </p:nvCxnSpPr>
            <p:spPr>
              <a:xfrm flipH="1" rot="10800000">
                <a:off x="2764400" y="4289523"/>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487" name="Google Shape;1487;p114"/>
              <p:cNvCxnSpPr>
                <a:endCxn id="1483" idx="2"/>
              </p:cNvCxnSpPr>
              <p:nvPr/>
            </p:nvCxnSpPr>
            <p:spPr>
              <a:xfrm flipH="1" rot="10800000">
                <a:off x="3557800" y="4207593"/>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488" name="Google Shape;1488;p114"/>
              <p:cNvCxnSpPr>
                <a:endCxn id="1484" idx="2"/>
              </p:cNvCxnSpPr>
              <p:nvPr/>
            </p:nvCxnSpPr>
            <p:spPr>
              <a:xfrm>
                <a:off x="4319655" y="4211263"/>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489" name="Google Shape;1489;p114"/>
              <p:cNvCxnSpPr>
                <a:stCxn id="1484" idx="6"/>
                <a:endCxn id="1485" idx="2"/>
              </p:cNvCxnSpPr>
              <p:nvPr/>
            </p:nvCxnSpPr>
            <p:spPr>
              <a:xfrm flipH="1" rot="10800000">
                <a:off x="5123655" y="3970363"/>
                <a:ext cx="651300" cy="287100"/>
              </a:xfrm>
              <a:prstGeom prst="straightConnector1">
                <a:avLst/>
              </a:prstGeom>
              <a:noFill/>
              <a:ln cap="flat" cmpd="sng" w="38100">
                <a:solidFill>
                  <a:schemeClr val="accent5"/>
                </a:solidFill>
                <a:prstDash val="solid"/>
                <a:round/>
                <a:headEnd len="med" w="med" type="none"/>
                <a:tailEnd len="med" w="med" type="none"/>
              </a:ln>
            </p:spPr>
          </p:cxnSp>
        </p:grpSp>
        <p:grpSp>
          <p:nvGrpSpPr>
            <p:cNvPr id="1490" name="Google Shape;1490;p114"/>
            <p:cNvGrpSpPr/>
            <p:nvPr/>
          </p:nvGrpSpPr>
          <p:grpSpPr>
            <a:xfrm>
              <a:off x="2630886" y="1906258"/>
              <a:ext cx="3271515" cy="275564"/>
              <a:chOff x="2630886" y="1906258"/>
              <a:chExt cx="3271515" cy="275564"/>
            </a:xfrm>
          </p:grpSpPr>
          <p:sp>
            <p:nvSpPr>
              <p:cNvPr id="1491" name="Google Shape;1491;p114"/>
              <p:cNvSpPr/>
              <p:nvPr/>
            </p:nvSpPr>
            <p:spPr>
              <a:xfrm>
                <a:off x="2630886" y="2036381"/>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2" name="Google Shape;1492;p114"/>
              <p:cNvSpPr/>
              <p:nvPr/>
            </p:nvSpPr>
            <p:spPr>
              <a:xfrm>
                <a:off x="3427447" y="205012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3" name="Google Shape;1493;p114"/>
              <p:cNvSpPr/>
              <p:nvPr/>
            </p:nvSpPr>
            <p:spPr>
              <a:xfrm>
                <a:off x="4194652" y="198433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4" name="Google Shape;1494;p114"/>
              <p:cNvSpPr/>
              <p:nvPr/>
            </p:nvSpPr>
            <p:spPr>
              <a:xfrm>
                <a:off x="4982677" y="194269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5" name="Google Shape;1495;p114"/>
              <p:cNvSpPr/>
              <p:nvPr/>
            </p:nvSpPr>
            <p:spPr>
              <a:xfrm>
                <a:off x="5770701" y="1906258"/>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96" name="Google Shape;1496;p114"/>
              <p:cNvCxnSpPr>
                <a:stCxn id="1491" idx="3"/>
                <a:endCxn id="1492" idx="1"/>
              </p:cNvCxnSpPr>
              <p:nvPr/>
            </p:nvCxnSpPr>
            <p:spPr>
              <a:xfrm>
                <a:off x="2762586" y="2102231"/>
                <a:ext cx="664800" cy="13800"/>
              </a:xfrm>
              <a:prstGeom prst="straightConnector1">
                <a:avLst/>
              </a:prstGeom>
              <a:noFill/>
              <a:ln cap="flat" cmpd="sng" w="38100">
                <a:solidFill>
                  <a:schemeClr val="accent3"/>
                </a:solidFill>
                <a:prstDash val="solid"/>
                <a:round/>
                <a:headEnd len="med" w="med" type="none"/>
                <a:tailEnd len="med" w="med" type="none"/>
              </a:ln>
            </p:spPr>
          </p:cxnSp>
          <p:cxnSp>
            <p:nvCxnSpPr>
              <p:cNvPr id="1497" name="Google Shape;1497;p114"/>
              <p:cNvCxnSpPr>
                <a:stCxn id="1493" idx="1"/>
                <a:endCxn id="1492" idx="3"/>
              </p:cNvCxnSpPr>
              <p:nvPr/>
            </p:nvCxnSpPr>
            <p:spPr>
              <a:xfrm flipH="1">
                <a:off x="3559252" y="2050182"/>
                <a:ext cx="635400" cy="65700"/>
              </a:xfrm>
              <a:prstGeom prst="straightConnector1">
                <a:avLst/>
              </a:prstGeom>
              <a:noFill/>
              <a:ln cap="flat" cmpd="sng" w="38100">
                <a:solidFill>
                  <a:schemeClr val="accent3"/>
                </a:solidFill>
                <a:prstDash val="solid"/>
                <a:round/>
                <a:headEnd len="med" w="med" type="none"/>
                <a:tailEnd len="med" w="med" type="none"/>
              </a:ln>
            </p:spPr>
          </p:cxnSp>
          <p:cxnSp>
            <p:nvCxnSpPr>
              <p:cNvPr id="1498" name="Google Shape;1498;p114"/>
              <p:cNvCxnSpPr>
                <a:stCxn id="1494" idx="1"/>
                <a:endCxn id="1493" idx="3"/>
              </p:cNvCxnSpPr>
              <p:nvPr/>
            </p:nvCxnSpPr>
            <p:spPr>
              <a:xfrm flipH="1">
                <a:off x="4326277" y="2008542"/>
                <a:ext cx="656400" cy="41700"/>
              </a:xfrm>
              <a:prstGeom prst="straightConnector1">
                <a:avLst/>
              </a:prstGeom>
              <a:noFill/>
              <a:ln cap="flat" cmpd="sng" w="38100">
                <a:solidFill>
                  <a:schemeClr val="accent3"/>
                </a:solidFill>
                <a:prstDash val="solid"/>
                <a:round/>
                <a:headEnd len="med" w="med" type="none"/>
                <a:tailEnd len="med" w="med" type="none"/>
              </a:ln>
            </p:spPr>
          </p:cxnSp>
          <p:cxnSp>
            <p:nvCxnSpPr>
              <p:cNvPr id="1499" name="Google Shape;1499;p114"/>
              <p:cNvCxnSpPr>
                <a:endCxn id="1494" idx="3"/>
              </p:cNvCxnSpPr>
              <p:nvPr/>
            </p:nvCxnSpPr>
            <p:spPr>
              <a:xfrm flipH="1">
                <a:off x="5114377" y="1972842"/>
                <a:ext cx="652800" cy="35700"/>
              </a:xfrm>
              <a:prstGeom prst="straightConnector1">
                <a:avLst/>
              </a:prstGeom>
              <a:noFill/>
              <a:ln cap="flat" cmpd="sng" w="38100">
                <a:solidFill>
                  <a:schemeClr val="accent3"/>
                </a:solidFill>
                <a:prstDash val="solid"/>
                <a:round/>
                <a:headEnd len="med" w="med" type="none"/>
                <a:tailEnd len="med" w="med" type="none"/>
              </a:ln>
            </p:spPr>
          </p:cxnSp>
        </p:grpSp>
      </p:grpSp>
      <p:sp>
        <p:nvSpPr>
          <p:cNvPr id="1500" name="Google Shape;1500;p114"/>
          <p:cNvSpPr txBox="1"/>
          <p:nvPr>
            <p:ph idx="1" type="body"/>
          </p:nvPr>
        </p:nvSpPr>
        <p:spPr>
          <a:xfrm>
            <a:off x="324000" y="759300"/>
            <a:ext cx="52893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heerka wadnaha ee bukaanka maalinta Isniinta?</a:t>
            </a:r>
            <a:endParaRPr sz="1800"/>
          </a:p>
        </p:txBody>
      </p:sp>
      <p:sp>
        <p:nvSpPr>
          <p:cNvPr id="1501" name="Google Shape;1501;p1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Fahamka xogta ee xirfadaha caafimaadka</a:t>
            </a:r>
            <a:endParaRPr/>
          </a:p>
        </p:txBody>
      </p:sp>
      <p:cxnSp>
        <p:nvCxnSpPr>
          <p:cNvPr id="1502" name="Google Shape;1502;p114"/>
          <p:cNvCxnSpPr/>
          <p:nvPr/>
        </p:nvCxnSpPr>
        <p:spPr>
          <a:xfrm rot="10800000">
            <a:off x="1905767" y="1226465"/>
            <a:ext cx="0" cy="3333600"/>
          </a:xfrm>
          <a:prstGeom prst="straightConnector1">
            <a:avLst/>
          </a:prstGeom>
          <a:noFill/>
          <a:ln cap="flat" cmpd="sng" w="38100">
            <a:solidFill>
              <a:schemeClr val="dk1"/>
            </a:solidFill>
            <a:prstDash val="solid"/>
            <a:round/>
            <a:headEnd len="med" w="med" type="none"/>
            <a:tailEnd len="med" w="med" type="triangle"/>
          </a:ln>
        </p:spPr>
      </p:cxnSp>
      <p:cxnSp>
        <p:nvCxnSpPr>
          <p:cNvPr id="1503" name="Google Shape;1503;p114"/>
          <p:cNvCxnSpPr/>
          <p:nvPr/>
        </p:nvCxnSpPr>
        <p:spPr>
          <a:xfrm>
            <a:off x="1905767" y="4549598"/>
            <a:ext cx="4749600" cy="0"/>
          </a:xfrm>
          <a:prstGeom prst="straightConnector1">
            <a:avLst/>
          </a:prstGeom>
          <a:noFill/>
          <a:ln cap="flat" cmpd="sng" w="38100">
            <a:solidFill>
              <a:schemeClr val="dk1"/>
            </a:solidFill>
            <a:prstDash val="solid"/>
            <a:round/>
            <a:headEnd len="med" w="med" type="none"/>
            <a:tailEnd len="med" w="med" type="none"/>
          </a:ln>
        </p:spPr>
      </p:cxnSp>
      <p:sp>
        <p:nvSpPr>
          <p:cNvPr id="1504" name="Google Shape;1504;p114"/>
          <p:cNvSpPr txBox="1"/>
          <p:nvPr>
            <p:ph idx="1" type="body"/>
          </p:nvPr>
        </p:nvSpPr>
        <p:spPr>
          <a:xfrm rot="-5400000">
            <a:off x="-510750" y="2516450"/>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wadnaha (beats/min)</a:t>
            </a:r>
            <a:endParaRPr sz="1600"/>
          </a:p>
        </p:txBody>
      </p:sp>
      <p:sp>
        <p:nvSpPr>
          <p:cNvPr id="1505" name="Google Shape;1505;p114"/>
          <p:cNvSpPr txBox="1"/>
          <p:nvPr>
            <p:ph idx="1" type="body"/>
          </p:nvPr>
        </p:nvSpPr>
        <p:spPr>
          <a:xfrm>
            <a:off x="24680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Isniin</a:t>
            </a:r>
            <a:endParaRPr sz="1600"/>
          </a:p>
        </p:txBody>
      </p:sp>
      <p:sp>
        <p:nvSpPr>
          <p:cNvPr id="1506" name="Google Shape;1506;p114"/>
          <p:cNvSpPr txBox="1"/>
          <p:nvPr>
            <p:ph idx="1" type="body"/>
          </p:nvPr>
        </p:nvSpPr>
        <p:spPr>
          <a:xfrm>
            <a:off x="3295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Talaado</a:t>
            </a:r>
            <a:endParaRPr sz="1600"/>
          </a:p>
        </p:txBody>
      </p:sp>
      <p:sp>
        <p:nvSpPr>
          <p:cNvPr id="1507" name="Google Shape;1507;p114"/>
          <p:cNvSpPr txBox="1"/>
          <p:nvPr>
            <p:ph idx="1" type="body"/>
          </p:nvPr>
        </p:nvSpPr>
        <p:spPr>
          <a:xfrm>
            <a:off x="4057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Arbaco</a:t>
            </a:r>
            <a:endParaRPr sz="1600"/>
          </a:p>
        </p:txBody>
      </p:sp>
      <p:sp>
        <p:nvSpPr>
          <p:cNvPr id="1508" name="Google Shape;1508;p114"/>
          <p:cNvSpPr txBox="1"/>
          <p:nvPr>
            <p:ph idx="1" type="body"/>
          </p:nvPr>
        </p:nvSpPr>
        <p:spPr>
          <a:xfrm>
            <a:off x="48302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Khamiis</a:t>
            </a:r>
            <a:endParaRPr sz="1600"/>
          </a:p>
        </p:txBody>
      </p:sp>
      <p:sp>
        <p:nvSpPr>
          <p:cNvPr id="1509" name="Google Shape;1509;p114"/>
          <p:cNvSpPr txBox="1"/>
          <p:nvPr>
            <p:ph idx="1" type="body"/>
          </p:nvPr>
        </p:nvSpPr>
        <p:spPr>
          <a:xfrm>
            <a:off x="5613201"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Jimce</a:t>
            </a:r>
            <a:endParaRPr sz="1600"/>
          </a:p>
        </p:txBody>
      </p:sp>
      <p:sp>
        <p:nvSpPr>
          <p:cNvPr id="1510" name="Google Shape;1510;p114"/>
          <p:cNvSpPr txBox="1"/>
          <p:nvPr>
            <p:ph idx="1" type="body"/>
          </p:nvPr>
        </p:nvSpPr>
        <p:spPr>
          <a:xfrm>
            <a:off x="1404198" y="442736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0</a:t>
            </a:r>
            <a:endParaRPr sz="1600"/>
          </a:p>
        </p:txBody>
      </p:sp>
      <p:sp>
        <p:nvSpPr>
          <p:cNvPr id="1511" name="Google Shape;1511;p114"/>
          <p:cNvSpPr txBox="1"/>
          <p:nvPr>
            <p:ph idx="1" type="body"/>
          </p:nvPr>
        </p:nvSpPr>
        <p:spPr>
          <a:xfrm>
            <a:off x="1404198" y="410330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20</a:t>
            </a:r>
            <a:endParaRPr sz="1600"/>
          </a:p>
        </p:txBody>
      </p:sp>
      <p:sp>
        <p:nvSpPr>
          <p:cNvPr id="1512" name="Google Shape;1512;p114"/>
          <p:cNvSpPr txBox="1"/>
          <p:nvPr>
            <p:ph idx="1" type="body"/>
          </p:nvPr>
        </p:nvSpPr>
        <p:spPr>
          <a:xfrm>
            <a:off x="1404198" y="3779249"/>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40</a:t>
            </a:r>
            <a:endParaRPr sz="1600"/>
          </a:p>
        </p:txBody>
      </p:sp>
      <p:sp>
        <p:nvSpPr>
          <p:cNvPr id="1513" name="Google Shape;1513;p114"/>
          <p:cNvSpPr txBox="1"/>
          <p:nvPr>
            <p:ph idx="1" type="body"/>
          </p:nvPr>
        </p:nvSpPr>
        <p:spPr>
          <a:xfrm>
            <a:off x="1404198" y="345519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60</a:t>
            </a:r>
            <a:endParaRPr sz="1600"/>
          </a:p>
        </p:txBody>
      </p:sp>
      <p:sp>
        <p:nvSpPr>
          <p:cNvPr id="1514" name="Google Shape;1514;p114"/>
          <p:cNvSpPr txBox="1"/>
          <p:nvPr>
            <p:ph idx="1" type="body"/>
          </p:nvPr>
        </p:nvSpPr>
        <p:spPr>
          <a:xfrm>
            <a:off x="1404198" y="313113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80</a:t>
            </a:r>
            <a:endParaRPr sz="1600"/>
          </a:p>
        </p:txBody>
      </p:sp>
      <p:sp>
        <p:nvSpPr>
          <p:cNvPr id="1515" name="Google Shape;1515;p114"/>
          <p:cNvSpPr txBox="1"/>
          <p:nvPr>
            <p:ph idx="1" type="body"/>
          </p:nvPr>
        </p:nvSpPr>
        <p:spPr>
          <a:xfrm>
            <a:off x="1404198" y="2807071"/>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100</a:t>
            </a:r>
            <a:endParaRPr sz="1600"/>
          </a:p>
        </p:txBody>
      </p:sp>
      <p:sp>
        <p:nvSpPr>
          <p:cNvPr id="1516" name="Google Shape;1516;p114"/>
          <p:cNvSpPr txBox="1"/>
          <p:nvPr>
            <p:ph idx="1" type="body"/>
          </p:nvPr>
        </p:nvSpPr>
        <p:spPr>
          <a:xfrm>
            <a:off x="1404198" y="248301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120</a:t>
            </a:r>
            <a:endParaRPr sz="1600"/>
          </a:p>
        </p:txBody>
      </p:sp>
      <p:sp>
        <p:nvSpPr>
          <p:cNvPr id="1517" name="Google Shape;1517;p114"/>
          <p:cNvSpPr txBox="1"/>
          <p:nvPr>
            <p:ph idx="1" type="body"/>
          </p:nvPr>
        </p:nvSpPr>
        <p:spPr>
          <a:xfrm>
            <a:off x="1404198" y="215895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140</a:t>
            </a:r>
            <a:endParaRPr sz="1600"/>
          </a:p>
        </p:txBody>
      </p:sp>
      <p:sp>
        <p:nvSpPr>
          <p:cNvPr id="1518" name="Google Shape;1518;p114"/>
          <p:cNvSpPr txBox="1"/>
          <p:nvPr>
            <p:ph idx="1" type="body"/>
          </p:nvPr>
        </p:nvSpPr>
        <p:spPr>
          <a:xfrm>
            <a:off x="1404198" y="183489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160</a:t>
            </a:r>
            <a:endParaRPr sz="1600"/>
          </a:p>
        </p:txBody>
      </p:sp>
      <p:sp>
        <p:nvSpPr>
          <p:cNvPr id="1519" name="Google Shape;1519;p114"/>
          <p:cNvSpPr txBox="1"/>
          <p:nvPr>
            <p:ph idx="1" type="body"/>
          </p:nvPr>
        </p:nvSpPr>
        <p:spPr>
          <a:xfrm>
            <a:off x="1404198" y="151083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180</a:t>
            </a:r>
            <a:endParaRPr sz="1600"/>
          </a:p>
        </p:txBody>
      </p:sp>
      <p:grpSp>
        <p:nvGrpSpPr>
          <p:cNvPr id="1520" name="Google Shape;1520;p114"/>
          <p:cNvGrpSpPr/>
          <p:nvPr/>
        </p:nvGrpSpPr>
        <p:grpSpPr>
          <a:xfrm>
            <a:off x="2608818" y="2826922"/>
            <a:ext cx="3322693" cy="472215"/>
            <a:chOff x="2608818" y="2826922"/>
            <a:chExt cx="3322693" cy="472215"/>
          </a:xfrm>
        </p:grpSpPr>
        <p:sp>
          <p:nvSpPr>
            <p:cNvPr id="1521" name="Google Shape;1521;p114"/>
            <p:cNvSpPr/>
            <p:nvPr/>
          </p:nvSpPr>
          <p:spPr>
            <a:xfrm>
              <a:off x="2608818" y="314733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2" name="Google Shape;1522;p114"/>
            <p:cNvSpPr/>
            <p:nvPr/>
          </p:nvSpPr>
          <p:spPr>
            <a:xfrm>
              <a:off x="3402048" y="3053649"/>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3" name="Google Shape;1523;p114"/>
            <p:cNvSpPr/>
            <p:nvPr/>
          </p:nvSpPr>
          <p:spPr>
            <a:xfrm>
              <a:off x="4164048" y="290645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4" name="Google Shape;1524;p114"/>
            <p:cNvSpPr/>
            <p:nvPr/>
          </p:nvSpPr>
          <p:spPr>
            <a:xfrm>
              <a:off x="4962482" y="289791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5" name="Google Shape;1525;p114"/>
            <p:cNvSpPr/>
            <p:nvPr/>
          </p:nvSpPr>
          <p:spPr>
            <a:xfrm>
              <a:off x="5755712" y="282692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26" name="Google Shape;1526;p114"/>
            <p:cNvCxnSpPr>
              <a:stCxn id="1521" idx="5"/>
              <a:endCxn id="1522" idx="1"/>
            </p:cNvCxnSpPr>
            <p:nvPr/>
          </p:nvCxnSpPr>
          <p:spPr>
            <a:xfrm flipH="1" rot="10800000">
              <a:off x="2740668" y="3129637"/>
              <a:ext cx="705300" cy="93600"/>
            </a:xfrm>
            <a:prstGeom prst="straightConnector1">
              <a:avLst/>
            </a:prstGeom>
            <a:noFill/>
            <a:ln cap="flat" cmpd="sng" w="38100">
              <a:solidFill>
                <a:schemeClr val="accent4"/>
              </a:solidFill>
              <a:prstDash val="solid"/>
              <a:round/>
              <a:headEnd len="med" w="med" type="none"/>
              <a:tailEnd len="med" w="med" type="none"/>
            </a:ln>
          </p:spPr>
        </p:cxnSp>
        <p:cxnSp>
          <p:nvCxnSpPr>
            <p:cNvPr id="1527" name="Google Shape;1527;p114"/>
            <p:cNvCxnSpPr>
              <a:stCxn id="1522" idx="5"/>
              <a:endCxn id="1523" idx="1"/>
            </p:cNvCxnSpPr>
            <p:nvPr/>
          </p:nvCxnSpPr>
          <p:spPr>
            <a:xfrm flipH="1" rot="10800000">
              <a:off x="3533898" y="2982249"/>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528" name="Google Shape;1528;p114"/>
            <p:cNvCxnSpPr>
              <a:stCxn id="1523" idx="5"/>
              <a:endCxn id="1524" idx="1"/>
            </p:cNvCxnSpPr>
            <p:nvPr/>
          </p:nvCxnSpPr>
          <p:spPr>
            <a:xfrm flipH="1" rot="10800000">
              <a:off x="4295898" y="2973953"/>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529" name="Google Shape;1529;p114"/>
            <p:cNvCxnSpPr>
              <a:stCxn id="1524" idx="5"/>
              <a:endCxn id="1525" idx="1"/>
            </p:cNvCxnSpPr>
            <p:nvPr/>
          </p:nvCxnSpPr>
          <p:spPr>
            <a:xfrm flipH="1" rot="10800000">
              <a:off x="5094332" y="2902717"/>
              <a:ext cx="705300" cy="71100"/>
            </a:xfrm>
            <a:prstGeom prst="straightConnector1">
              <a:avLst/>
            </a:prstGeom>
            <a:noFill/>
            <a:ln cap="flat" cmpd="sng" w="38100">
              <a:solidFill>
                <a:schemeClr val="accent4"/>
              </a:solidFill>
              <a:prstDash val="solid"/>
              <a:round/>
              <a:headEnd len="med" w="med" type="none"/>
              <a:tailEnd len="med" w="med" type="none"/>
            </a:ln>
          </p:spPr>
        </p:cxnSp>
      </p:grpSp>
      <p:sp>
        <p:nvSpPr>
          <p:cNvPr id="1530" name="Google Shape;1530;p114"/>
          <p:cNvSpPr txBox="1"/>
          <p:nvPr>
            <p:ph idx="1" type="body"/>
          </p:nvPr>
        </p:nvSpPr>
        <p:spPr>
          <a:xfrm rot="-5400000">
            <a:off x="-886500" y="2511200"/>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neefsashada (breaths/min)</a:t>
            </a:r>
            <a:endParaRPr sz="1600"/>
          </a:p>
        </p:txBody>
      </p:sp>
      <p:sp>
        <p:nvSpPr>
          <p:cNvPr id="1531" name="Google Shape;1531;p114"/>
          <p:cNvSpPr txBox="1"/>
          <p:nvPr>
            <p:ph idx="1" type="body"/>
          </p:nvPr>
        </p:nvSpPr>
        <p:spPr>
          <a:xfrm rot="-5400000">
            <a:off x="-1278000" y="2521700"/>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cadaadiska dhiigga (mmHg)</a:t>
            </a:r>
            <a:br>
              <a:rPr lang="en-GB" sz="1600"/>
            </a:br>
            <a:endParaRPr sz="1600"/>
          </a:p>
        </p:txBody>
      </p:sp>
      <p:sp>
        <p:nvSpPr>
          <p:cNvPr id="1532" name="Google Shape;1532;p114"/>
          <p:cNvSpPr/>
          <p:nvPr/>
        </p:nvSpPr>
        <p:spPr>
          <a:xfrm>
            <a:off x="393300" y="4479775"/>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3" name="Google Shape;1533;p114"/>
          <p:cNvSpPr/>
          <p:nvPr/>
        </p:nvSpPr>
        <p:spPr>
          <a:xfrm>
            <a:off x="1140081" y="447369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4" name="Google Shape;1534;p114"/>
          <p:cNvSpPr/>
          <p:nvPr/>
        </p:nvSpPr>
        <p:spPr>
          <a:xfrm>
            <a:off x="779288" y="448374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35" name="Google Shape;1535;p114"/>
          <p:cNvCxnSpPr/>
          <p:nvPr/>
        </p:nvCxnSpPr>
        <p:spPr>
          <a:xfrm rot="10800000">
            <a:off x="6640634" y="1226465"/>
            <a:ext cx="0" cy="3333600"/>
          </a:xfrm>
          <a:prstGeom prst="straightConnector1">
            <a:avLst/>
          </a:prstGeom>
          <a:noFill/>
          <a:ln cap="flat" cmpd="sng" w="38100">
            <a:solidFill>
              <a:schemeClr val="dk1"/>
            </a:solidFill>
            <a:prstDash val="solid"/>
            <a:round/>
            <a:headEnd len="med" w="med" type="none"/>
            <a:tailEnd len="med" w="med" type="triangle"/>
          </a:ln>
        </p:spPr>
      </p:cxnSp>
      <p:sp>
        <p:nvSpPr>
          <p:cNvPr id="1536" name="Google Shape;1536;p114"/>
          <p:cNvSpPr txBox="1"/>
          <p:nvPr>
            <p:ph idx="1" type="body"/>
          </p:nvPr>
        </p:nvSpPr>
        <p:spPr>
          <a:xfrm>
            <a:off x="6682932" y="442736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a:t>
            </a:r>
            <a:endParaRPr sz="1600"/>
          </a:p>
        </p:txBody>
      </p:sp>
      <p:sp>
        <p:nvSpPr>
          <p:cNvPr id="1537" name="Google Shape;1537;p114"/>
          <p:cNvSpPr txBox="1"/>
          <p:nvPr>
            <p:ph idx="1" type="body"/>
          </p:nvPr>
        </p:nvSpPr>
        <p:spPr>
          <a:xfrm>
            <a:off x="6682932" y="410330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a:t>
            </a:r>
            <a:endParaRPr sz="1600"/>
          </a:p>
        </p:txBody>
      </p:sp>
      <p:sp>
        <p:nvSpPr>
          <p:cNvPr id="1538" name="Google Shape;1538;p114"/>
          <p:cNvSpPr txBox="1"/>
          <p:nvPr>
            <p:ph idx="1" type="body"/>
          </p:nvPr>
        </p:nvSpPr>
        <p:spPr>
          <a:xfrm>
            <a:off x="6682932" y="3779249"/>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600"/>
          </a:p>
        </p:txBody>
      </p:sp>
      <p:sp>
        <p:nvSpPr>
          <p:cNvPr id="1539" name="Google Shape;1539;p114"/>
          <p:cNvSpPr txBox="1"/>
          <p:nvPr>
            <p:ph idx="1" type="body"/>
          </p:nvPr>
        </p:nvSpPr>
        <p:spPr>
          <a:xfrm>
            <a:off x="6682932" y="345519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1540" name="Google Shape;1540;p114"/>
          <p:cNvSpPr txBox="1"/>
          <p:nvPr>
            <p:ph idx="1" type="body"/>
          </p:nvPr>
        </p:nvSpPr>
        <p:spPr>
          <a:xfrm>
            <a:off x="6682932" y="313113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a:t>
            </a:r>
            <a:endParaRPr sz="1600"/>
          </a:p>
        </p:txBody>
      </p:sp>
      <p:sp>
        <p:nvSpPr>
          <p:cNvPr id="1541" name="Google Shape;1541;p114"/>
          <p:cNvSpPr txBox="1"/>
          <p:nvPr>
            <p:ph idx="1" type="body"/>
          </p:nvPr>
        </p:nvSpPr>
        <p:spPr>
          <a:xfrm>
            <a:off x="6682932" y="2807071"/>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1542" name="Google Shape;1542;p114"/>
          <p:cNvSpPr txBox="1"/>
          <p:nvPr>
            <p:ph idx="1" type="body"/>
          </p:nvPr>
        </p:nvSpPr>
        <p:spPr>
          <a:xfrm>
            <a:off x="6682932" y="248301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543" name="Google Shape;1543;p114"/>
          <p:cNvSpPr txBox="1"/>
          <p:nvPr>
            <p:ph idx="1" type="body"/>
          </p:nvPr>
        </p:nvSpPr>
        <p:spPr>
          <a:xfrm>
            <a:off x="6682932" y="215895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35</a:t>
            </a:r>
            <a:endParaRPr sz="1600"/>
          </a:p>
        </p:txBody>
      </p:sp>
      <p:sp>
        <p:nvSpPr>
          <p:cNvPr id="1544" name="Google Shape;1544;p114"/>
          <p:cNvSpPr txBox="1"/>
          <p:nvPr>
            <p:ph idx="1" type="body"/>
          </p:nvPr>
        </p:nvSpPr>
        <p:spPr>
          <a:xfrm>
            <a:off x="6682932" y="1834893"/>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a:t>
            </a:r>
            <a:endParaRPr sz="1600"/>
          </a:p>
        </p:txBody>
      </p:sp>
      <p:sp>
        <p:nvSpPr>
          <p:cNvPr id="1545" name="Google Shape;1545;p114"/>
          <p:cNvSpPr txBox="1"/>
          <p:nvPr>
            <p:ph idx="1" type="body"/>
          </p:nvPr>
        </p:nvSpPr>
        <p:spPr>
          <a:xfrm>
            <a:off x="6682932" y="151083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a:t>
            </a:r>
            <a:endParaRPr sz="1600"/>
          </a:p>
        </p:txBody>
      </p:sp>
      <p:sp>
        <p:nvSpPr>
          <p:cNvPr id="1546" name="Google Shape;1546;p114"/>
          <p:cNvSpPr txBox="1"/>
          <p:nvPr>
            <p:ph idx="1" type="body"/>
          </p:nvPr>
        </p:nvSpPr>
        <p:spPr>
          <a:xfrm rot="5400000">
            <a:off x="6077634" y="3180517"/>
            <a:ext cx="22413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heerkulka jirka (℃)</a:t>
            </a:r>
            <a:endParaRPr sz="1600"/>
          </a:p>
        </p:txBody>
      </p:sp>
      <p:sp>
        <p:nvSpPr>
          <p:cNvPr id="1547" name="Google Shape;1547;p114"/>
          <p:cNvSpPr/>
          <p:nvPr/>
        </p:nvSpPr>
        <p:spPr>
          <a:xfrm>
            <a:off x="7096659" y="4525619"/>
            <a:ext cx="175800" cy="1758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8" name="Google Shape;1548;p114"/>
          <p:cNvSpPr txBox="1"/>
          <p:nvPr>
            <p:ph idx="1" type="body"/>
          </p:nvPr>
        </p:nvSpPr>
        <p:spPr>
          <a:xfrm>
            <a:off x="5820866" y="759300"/>
            <a:ext cx="28194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80 beats/min</a:t>
            </a:r>
            <a:endParaRPr sz="2000">
              <a:latin typeface="Kalam"/>
              <a:ea typeface="Kalam"/>
              <a:cs typeface="Kalam"/>
              <a:sym typeface="Kalam"/>
            </a:endParaRPr>
          </a:p>
        </p:txBody>
      </p:sp>
      <p:sp>
        <p:nvSpPr>
          <p:cNvPr id="1549" name="Google Shape;1549;p114"/>
          <p:cNvSpPr/>
          <p:nvPr/>
        </p:nvSpPr>
        <p:spPr>
          <a:xfrm>
            <a:off x="2478125" y="3022234"/>
            <a:ext cx="433500" cy="433500"/>
          </a:xfrm>
          <a:prstGeom prst="ellipse">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0" name="Google Shape;1550;p114"/>
          <p:cNvCxnSpPr/>
          <p:nvPr/>
        </p:nvCxnSpPr>
        <p:spPr>
          <a:xfrm rot="10800000">
            <a:off x="1915325" y="3238803"/>
            <a:ext cx="776100" cy="0"/>
          </a:xfrm>
          <a:prstGeom prst="straightConnector1">
            <a:avLst/>
          </a:prstGeom>
          <a:noFill/>
          <a:ln cap="flat" cmpd="sng" w="38100">
            <a:solidFill>
              <a:schemeClr val="dk2"/>
            </a:solidFill>
            <a:prstDash val="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7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pic>
        <p:nvPicPr>
          <p:cNvPr id="1555" name="Google Shape;1555;p115"/>
          <p:cNvPicPr preferRelativeResize="0"/>
          <p:nvPr/>
        </p:nvPicPr>
        <p:blipFill>
          <a:blip r:embed="rId3">
            <a:alphaModFix/>
          </a:blip>
          <a:stretch>
            <a:fillRect/>
          </a:stretch>
        </p:blipFill>
        <p:spPr>
          <a:xfrm>
            <a:off x="1901721" y="1590950"/>
            <a:ext cx="4736125" cy="2948175"/>
          </a:xfrm>
          <a:prstGeom prst="rect">
            <a:avLst/>
          </a:prstGeom>
          <a:noFill/>
          <a:ln>
            <a:noFill/>
          </a:ln>
        </p:spPr>
      </p:pic>
      <p:cxnSp>
        <p:nvCxnSpPr>
          <p:cNvPr id="1556" name="Google Shape;1556;p115"/>
          <p:cNvCxnSpPr/>
          <p:nvPr/>
        </p:nvCxnSpPr>
        <p:spPr>
          <a:xfrm rot="10800000">
            <a:off x="1905767" y="1226465"/>
            <a:ext cx="0" cy="3333600"/>
          </a:xfrm>
          <a:prstGeom prst="straightConnector1">
            <a:avLst/>
          </a:prstGeom>
          <a:noFill/>
          <a:ln cap="flat" cmpd="sng" w="38100">
            <a:solidFill>
              <a:schemeClr val="dk1"/>
            </a:solidFill>
            <a:prstDash val="solid"/>
            <a:round/>
            <a:headEnd len="med" w="med" type="none"/>
            <a:tailEnd len="med" w="med" type="triangle"/>
          </a:ln>
        </p:spPr>
      </p:cxnSp>
      <p:cxnSp>
        <p:nvCxnSpPr>
          <p:cNvPr id="1557" name="Google Shape;1557;p115"/>
          <p:cNvCxnSpPr/>
          <p:nvPr/>
        </p:nvCxnSpPr>
        <p:spPr>
          <a:xfrm>
            <a:off x="1905767" y="4549598"/>
            <a:ext cx="4749600" cy="0"/>
          </a:xfrm>
          <a:prstGeom prst="straightConnector1">
            <a:avLst/>
          </a:prstGeom>
          <a:noFill/>
          <a:ln cap="flat" cmpd="sng" w="38100">
            <a:solidFill>
              <a:schemeClr val="dk1"/>
            </a:solidFill>
            <a:prstDash val="solid"/>
            <a:round/>
            <a:headEnd len="med" w="med" type="none"/>
            <a:tailEnd len="med" w="med" type="none"/>
          </a:ln>
        </p:spPr>
      </p:cxnSp>
      <p:sp>
        <p:nvSpPr>
          <p:cNvPr id="1558" name="Google Shape;1558;p115"/>
          <p:cNvSpPr txBox="1"/>
          <p:nvPr>
            <p:ph idx="1" type="body"/>
          </p:nvPr>
        </p:nvSpPr>
        <p:spPr>
          <a:xfrm rot="-5400000">
            <a:off x="-510750" y="2516450"/>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wadnaha (beats/min)</a:t>
            </a:r>
            <a:endParaRPr sz="1600"/>
          </a:p>
        </p:txBody>
      </p:sp>
      <p:sp>
        <p:nvSpPr>
          <p:cNvPr id="1559" name="Google Shape;1559;p115"/>
          <p:cNvSpPr txBox="1"/>
          <p:nvPr>
            <p:ph idx="1" type="body"/>
          </p:nvPr>
        </p:nvSpPr>
        <p:spPr>
          <a:xfrm>
            <a:off x="24680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Isniin</a:t>
            </a:r>
            <a:endParaRPr sz="1600"/>
          </a:p>
        </p:txBody>
      </p:sp>
      <p:sp>
        <p:nvSpPr>
          <p:cNvPr id="1560" name="Google Shape;1560;p115"/>
          <p:cNvSpPr txBox="1"/>
          <p:nvPr>
            <p:ph idx="1" type="body"/>
          </p:nvPr>
        </p:nvSpPr>
        <p:spPr>
          <a:xfrm>
            <a:off x="3295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Talaado</a:t>
            </a:r>
            <a:endParaRPr sz="1600"/>
          </a:p>
        </p:txBody>
      </p:sp>
      <p:sp>
        <p:nvSpPr>
          <p:cNvPr id="1561" name="Google Shape;1561;p115"/>
          <p:cNvSpPr txBox="1"/>
          <p:nvPr>
            <p:ph idx="1" type="body"/>
          </p:nvPr>
        </p:nvSpPr>
        <p:spPr>
          <a:xfrm>
            <a:off x="4057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Arbaco</a:t>
            </a:r>
            <a:endParaRPr sz="1600"/>
          </a:p>
        </p:txBody>
      </p:sp>
      <p:sp>
        <p:nvSpPr>
          <p:cNvPr id="1562" name="Google Shape;1562;p115"/>
          <p:cNvSpPr txBox="1"/>
          <p:nvPr>
            <p:ph idx="1" type="body"/>
          </p:nvPr>
        </p:nvSpPr>
        <p:spPr>
          <a:xfrm>
            <a:off x="48302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Khamiis</a:t>
            </a:r>
            <a:endParaRPr sz="1600"/>
          </a:p>
        </p:txBody>
      </p:sp>
      <p:sp>
        <p:nvSpPr>
          <p:cNvPr id="1563" name="Google Shape;1563;p115"/>
          <p:cNvSpPr txBox="1"/>
          <p:nvPr>
            <p:ph idx="1" type="body"/>
          </p:nvPr>
        </p:nvSpPr>
        <p:spPr>
          <a:xfrm>
            <a:off x="5613201"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Jimce</a:t>
            </a:r>
            <a:endParaRPr sz="1600"/>
          </a:p>
        </p:txBody>
      </p:sp>
      <p:sp>
        <p:nvSpPr>
          <p:cNvPr id="1564" name="Google Shape;1564;p115"/>
          <p:cNvSpPr txBox="1"/>
          <p:nvPr>
            <p:ph idx="1" type="body"/>
          </p:nvPr>
        </p:nvSpPr>
        <p:spPr>
          <a:xfrm>
            <a:off x="1404198" y="442736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0</a:t>
            </a:r>
            <a:endParaRPr sz="1600"/>
          </a:p>
        </p:txBody>
      </p:sp>
      <p:sp>
        <p:nvSpPr>
          <p:cNvPr id="1565" name="Google Shape;1565;p115"/>
          <p:cNvSpPr txBox="1"/>
          <p:nvPr>
            <p:ph idx="1" type="body"/>
          </p:nvPr>
        </p:nvSpPr>
        <p:spPr>
          <a:xfrm>
            <a:off x="1404198" y="410330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20</a:t>
            </a:r>
            <a:endParaRPr sz="1600"/>
          </a:p>
        </p:txBody>
      </p:sp>
      <p:sp>
        <p:nvSpPr>
          <p:cNvPr id="1566" name="Google Shape;1566;p115"/>
          <p:cNvSpPr txBox="1"/>
          <p:nvPr>
            <p:ph idx="1" type="body"/>
          </p:nvPr>
        </p:nvSpPr>
        <p:spPr>
          <a:xfrm>
            <a:off x="1404198" y="3779249"/>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40</a:t>
            </a:r>
            <a:endParaRPr sz="1600"/>
          </a:p>
        </p:txBody>
      </p:sp>
      <p:sp>
        <p:nvSpPr>
          <p:cNvPr id="1567" name="Google Shape;1567;p115"/>
          <p:cNvSpPr txBox="1"/>
          <p:nvPr>
            <p:ph idx="1" type="body"/>
          </p:nvPr>
        </p:nvSpPr>
        <p:spPr>
          <a:xfrm>
            <a:off x="1404198" y="345519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60</a:t>
            </a:r>
            <a:endParaRPr sz="1600"/>
          </a:p>
        </p:txBody>
      </p:sp>
      <p:sp>
        <p:nvSpPr>
          <p:cNvPr id="1568" name="Google Shape;1568;p115"/>
          <p:cNvSpPr txBox="1"/>
          <p:nvPr>
            <p:ph idx="1" type="body"/>
          </p:nvPr>
        </p:nvSpPr>
        <p:spPr>
          <a:xfrm>
            <a:off x="1404198" y="313113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80</a:t>
            </a:r>
            <a:endParaRPr sz="1600"/>
          </a:p>
        </p:txBody>
      </p:sp>
      <p:sp>
        <p:nvSpPr>
          <p:cNvPr id="1569" name="Google Shape;1569;p115"/>
          <p:cNvSpPr txBox="1"/>
          <p:nvPr>
            <p:ph idx="1" type="body"/>
          </p:nvPr>
        </p:nvSpPr>
        <p:spPr>
          <a:xfrm>
            <a:off x="1404198" y="2807071"/>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100</a:t>
            </a:r>
            <a:endParaRPr sz="1600"/>
          </a:p>
        </p:txBody>
      </p:sp>
      <p:sp>
        <p:nvSpPr>
          <p:cNvPr id="1570" name="Google Shape;1570;p115"/>
          <p:cNvSpPr txBox="1"/>
          <p:nvPr>
            <p:ph idx="1" type="body"/>
          </p:nvPr>
        </p:nvSpPr>
        <p:spPr>
          <a:xfrm>
            <a:off x="1404198" y="248301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120</a:t>
            </a:r>
            <a:endParaRPr sz="1600"/>
          </a:p>
        </p:txBody>
      </p:sp>
      <p:sp>
        <p:nvSpPr>
          <p:cNvPr id="1571" name="Google Shape;1571;p115"/>
          <p:cNvSpPr txBox="1"/>
          <p:nvPr>
            <p:ph idx="1" type="body"/>
          </p:nvPr>
        </p:nvSpPr>
        <p:spPr>
          <a:xfrm>
            <a:off x="1404198" y="215895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140</a:t>
            </a:r>
            <a:endParaRPr sz="1600"/>
          </a:p>
        </p:txBody>
      </p:sp>
      <p:sp>
        <p:nvSpPr>
          <p:cNvPr id="1572" name="Google Shape;1572;p115"/>
          <p:cNvSpPr txBox="1"/>
          <p:nvPr>
            <p:ph idx="1" type="body"/>
          </p:nvPr>
        </p:nvSpPr>
        <p:spPr>
          <a:xfrm>
            <a:off x="1404198" y="183489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160</a:t>
            </a:r>
            <a:endParaRPr sz="1600"/>
          </a:p>
        </p:txBody>
      </p:sp>
      <p:sp>
        <p:nvSpPr>
          <p:cNvPr id="1573" name="Google Shape;1573;p115"/>
          <p:cNvSpPr txBox="1"/>
          <p:nvPr>
            <p:ph idx="1" type="body"/>
          </p:nvPr>
        </p:nvSpPr>
        <p:spPr>
          <a:xfrm>
            <a:off x="1404198" y="151083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180</a:t>
            </a:r>
            <a:endParaRPr sz="1600"/>
          </a:p>
        </p:txBody>
      </p:sp>
      <p:grpSp>
        <p:nvGrpSpPr>
          <p:cNvPr id="1574" name="Google Shape;1574;p115"/>
          <p:cNvGrpSpPr/>
          <p:nvPr/>
        </p:nvGrpSpPr>
        <p:grpSpPr>
          <a:xfrm>
            <a:off x="2632700" y="3904395"/>
            <a:ext cx="3273905" cy="532278"/>
            <a:chOff x="2632700" y="3904395"/>
            <a:chExt cx="3273905" cy="532278"/>
          </a:xfrm>
        </p:grpSpPr>
        <p:sp>
          <p:nvSpPr>
            <p:cNvPr id="1575" name="Google Shape;1575;p115"/>
            <p:cNvSpPr/>
            <p:nvPr/>
          </p:nvSpPr>
          <p:spPr>
            <a:xfrm>
              <a:off x="2632700" y="430497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6" name="Google Shape;1576;p115"/>
            <p:cNvSpPr/>
            <p:nvPr/>
          </p:nvSpPr>
          <p:spPr>
            <a:xfrm>
              <a:off x="3426100" y="422356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7" name="Google Shape;1577;p115"/>
            <p:cNvSpPr/>
            <p:nvPr/>
          </p:nvSpPr>
          <p:spPr>
            <a:xfrm>
              <a:off x="4188100" y="414174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8" name="Google Shape;1578;p115"/>
            <p:cNvSpPr/>
            <p:nvPr/>
          </p:nvSpPr>
          <p:spPr>
            <a:xfrm>
              <a:off x="4991955" y="419161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9" name="Google Shape;1579;p115"/>
            <p:cNvSpPr/>
            <p:nvPr/>
          </p:nvSpPr>
          <p:spPr>
            <a:xfrm>
              <a:off x="5774905" y="3904395"/>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80" name="Google Shape;1580;p115"/>
            <p:cNvCxnSpPr>
              <a:stCxn id="1575" idx="6"/>
              <a:endCxn id="1576" idx="2"/>
            </p:cNvCxnSpPr>
            <p:nvPr/>
          </p:nvCxnSpPr>
          <p:spPr>
            <a:xfrm flipH="1" rot="10800000">
              <a:off x="2764400" y="4289523"/>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581" name="Google Shape;1581;p115"/>
            <p:cNvCxnSpPr>
              <a:endCxn id="1577" idx="2"/>
            </p:cNvCxnSpPr>
            <p:nvPr/>
          </p:nvCxnSpPr>
          <p:spPr>
            <a:xfrm flipH="1" rot="10800000">
              <a:off x="3557800" y="4207593"/>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582" name="Google Shape;1582;p115"/>
            <p:cNvCxnSpPr>
              <a:endCxn id="1578" idx="2"/>
            </p:cNvCxnSpPr>
            <p:nvPr/>
          </p:nvCxnSpPr>
          <p:spPr>
            <a:xfrm>
              <a:off x="4319655" y="4211263"/>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583" name="Google Shape;1583;p115"/>
            <p:cNvCxnSpPr>
              <a:stCxn id="1578" idx="6"/>
              <a:endCxn id="1579" idx="2"/>
            </p:cNvCxnSpPr>
            <p:nvPr/>
          </p:nvCxnSpPr>
          <p:spPr>
            <a:xfrm flipH="1" rot="10800000">
              <a:off x="5123655" y="3970363"/>
              <a:ext cx="651300" cy="287100"/>
            </a:xfrm>
            <a:prstGeom prst="straightConnector1">
              <a:avLst/>
            </a:prstGeom>
            <a:noFill/>
            <a:ln cap="flat" cmpd="sng" w="38100">
              <a:solidFill>
                <a:schemeClr val="accent5"/>
              </a:solidFill>
              <a:prstDash val="solid"/>
              <a:round/>
              <a:headEnd len="med" w="med" type="none"/>
              <a:tailEnd len="med" w="med" type="none"/>
            </a:ln>
          </p:spPr>
        </p:cxnSp>
      </p:grpSp>
      <p:sp>
        <p:nvSpPr>
          <p:cNvPr id="1584" name="Google Shape;1584;p115"/>
          <p:cNvSpPr txBox="1"/>
          <p:nvPr>
            <p:ph idx="1" type="body"/>
          </p:nvPr>
        </p:nvSpPr>
        <p:spPr>
          <a:xfrm rot="-5400000">
            <a:off x="-886500" y="2511200"/>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neefsashada (breaths/min)</a:t>
            </a:r>
            <a:endParaRPr sz="1600"/>
          </a:p>
        </p:txBody>
      </p:sp>
      <p:sp>
        <p:nvSpPr>
          <p:cNvPr id="1585" name="Google Shape;1585;p115"/>
          <p:cNvSpPr txBox="1"/>
          <p:nvPr>
            <p:ph idx="1" type="body"/>
          </p:nvPr>
        </p:nvSpPr>
        <p:spPr>
          <a:xfrm rot="-5400000">
            <a:off x="-1278000" y="2521700"/>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cadaadiska dhiigga (mmHg)</a:t>
            </a:r>
            <a:br>
              <a:rPr lang="en-GB" sz="1600"/>
            </a:br>
            <a:endParaRPr sz="1600"/>
          </a:p>
        </p:txBody>
      </p:sp>
      <p:sp>
        <p:nvSpPr>
          <p:cNvPr id="1586" name="Google Shape;1586;p115"/>
          <p:cNvSpPr/>
          <p:nvPr/>
        </p:nvSpPr>
        <p:spPr>
          <a:xfrm>
            <a:off x="393300" y="4479775"/>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7" name="Google Shape;1587;p115"/>
          <p:cNvSpPr/>
          <p:nvPr/>
        </p:nvSpPr>
        <p:spPr>
          <a:xfrm>
            <a:off x="1140081" y="447369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8" name="Google Shape;1588;p115"/>
          <p:cNvSpPr/>
          <p:nvPr/>
        </p:nvSpPr>
        <p:spPr>
          <a:xfrm>
            <a:off x="779288" y="448374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89" name="Google Shape;1589;p115"/>
          <p:cNvCxnSpPr/>
          <p:nvPr/>
        </p:nvCxnSpPr>
        <p:spPr>
          <a:xfrm rot="10800000">
            <a:off x="6640634" y="1226465"/>
            <a:ext cx="0" cy="3333600"/>
          </a:xfrm>
          <a:prstGeom prst="straightConnector1">
            <a:avLst/>
          </a:prstGeom>
          <a:noFill/>
          <a:ln cap="flat" cmpd="sng" w="38100">
            <a:solidFill>
              <a:schemeClr val="dk1"/>
            </a:solidFill>
            <a:prstDash val="solid"/>
            <a:round/>
            <a:headEnd len="med" w="med" type="none"/>
            <a:tailEnd len="med" w="med" type="triangle"/>
          </a:ln>
        </p:spPr>
      </p:cxnSp>
      <p:sp>
        <p:nvSpPr>
          <p:cNvPr id="1590" name="Google Shape;1590;p115"/>
          <p:cNvSpPr txBox="1"/>
          <p:nvPr>
            <p:ph idx="1" type="body"/>
          </p:nvPr>
        </p:nvSpPr>
        <p:spPr>
          <a:xfrm>
            <a:off x="6682932" y="442736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a:t>
            </a:r>
            <a:endParaRPr sz="1600"/>
          </a:p>
        </p:txBody>
      </p:sp>
      <p:sp>
        <p:nvSpPr>
          <p:cNvPr id="1591" name="Google Shape;1591;p115"/>
          <p:cNvSpPr txBox="1"/>
          <p:nvPr>
            <p:ph idx="1" type="body"/>
          </p:nvPr>
        </p:nvSpPr>
        <p:spPr>
          <a:xfrm>
            <a:off x="6682932" y="410330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a:t>
            </a:r>
            <a:endParaRPr sz="1600"/>
          </a:p>
        </p:txBody>
      </p:sp>
      <p:sp>
        <p:nvSpPr>
          <p:cNvPr id="1592" name="Google Shape;1592;p115"/>
          <p:cNvSpPr txBox="1"/>
          <p:nvPr>
            <p:ph idx="1" type="body"/>
          </p:nvPr>
        </p:nvSpPr>
        <p:spPr>
          <a:xfrm>
            <a:off x="6682932" y="3779249"/>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600"/>
          </a:p>
        </p:txBody>
      </p:sp>
      <p:sp>
        <p:nvSpPr>
          <p:cNvPr id="1593" name="Google Shape;1593;p115"/>
          <p:cNvSpPr txBox="1"/>
          <p:nvPr>
            <p:ph idx="1" type="body"/>
          </p:nvPr>
        </p:nvSpPr>
        <p:spPr>
          <a:xfrm>
            <a:off x="6682932" y="345519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1594" name="Google Shape;1594;p115"/>
          <p:cNvSpPr txBox="1"/>
          <p:nvPr>
            <p:ph idx="1" type="body"/>
          </p:nvPr>
        </p:nvSpPr>
        <p:spPr>
          <a:xfrm>
            <a:off x="6682932" y="313113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a:t>
            </a:r>
            <a:endParaRPr sz="1600"/>
          </a:p>
        </p:txBody>
      </p:sp>
      <p:sp>
        <p:nvSpPr>
          <p:cNvPr id="1595" name="Google Shape;1595;p115"/>
          <p:cNvSpPr txBox="1"/>
          <p:nvPr>
            <p:ph idx="1" type="body"/>
          </p:nvPr>
        </p:nvSpPr>
        <p:spPr>
          <a:xfrm>
            <a:off x="6682932" y="2807071"/>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1596" name="Google Shape;1596;p115"/>
          <p:cNvSpPr txBox="1"/>
          <p:nvPr>
            <p:ph idx="1" type="body"/>
          </p:nvPr>
        </p:nvSpPr>
        <p:spPr>
          <a:xfrm>
            <a:off x="6682932" y="248301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597" name="Google Shape;1597;p115"/>
          <p:cNvSpPr txBox="1"/>
          <p:nvPr>
            <p:ph idx="1" type="body"/>
          </p:nvPr>
        </p:nvSpPr>
        <p:spPr>
          <a:xfrm>
            <a:off x="6682932" y="215895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35</a:t>
            </a:r>
            <a:endParaRPr sz="1600"/>
          </a:p>
        </p:txBody>
      </p:sp>
      <p:sp>
        <p:nvSpPr>
          <p:cNvPr id="1598" name="Google Shape;1598;p115"/>
          <p:cNvSpPr txBox="1"/>
          <p:nvPr>
            <p:ph idx="1" type="body"/>
          </p:nvPr>
        </p:nvSpPr>
        <p:spPr>
          <a:xfrm>
            <a:off x="6682932" y="1834893"/>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a:t>
            </a:r>
            <a:endParaRPr sz="1600"/>
          </a:p>
        </p:txBody>
      </p:sp>
      <p:sp>
        <p:nvSpPr>
          <p:cNvPr id="1599" name="Google Shape;1599;p115"/>
          <p:cNvSpPr txBox="1"/>
          <p:nvPr>
            <p:ph idx="1" type="body"/>
          </p:nvPr>
        </p:nvSpPr>
        <p:spPr>
          <a:xfrm>
            <a:off x="6682932" y="151083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a:t>
            </a:r>
            <a:endParaRPr sz="1600"/>
          </a:p>
        </p:txBody>
      </p:sp>
      <p:sp>
        <p:nvSpPr>
          <p:cNvPr id="1600" name="Google Shape;1600;p115"/>
          <p:cNvSpPr txBox="1"/>
          <p:nvPr>
            <p:ph idx="1" type="body"/>
          </p:nvPr>
        </p:nvSpPr>
        <p:spPr>
          <a:xfrm rot="5400000">
            <a:off x="6077634" y="3180517"/>
            <a:ext cx="22413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heerkulka jirka (℃)</a:t>
            </a:r>
            <a:endParaRPr sz="1600"/>
          </a:p>
        </p:txBody>
      </p:sp>
      <p:sp>
        <p:nvSpPr>
          <p:cNvPr id="1601" name="Google Shape;1601;p115"/>
          <p:cNvSpPr/>
          <p:nvPr/>
        </p:nvSpPr>
        <p:spPr>
          <a:xfrm>
            <a:off x="7096659" y="4525619"/>
            <a:ext cx="175800" cy="1758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02" name="Google Shape;1602;p115"/>
          <p:cNvGrpSpPr/>
          <p:nvPr/>
        </p:nvGrpSpPr>
        <p:grpSpPr>
          <a:xfrm>
            <a:off x="2608818" y="1906258"/>
            <a:ext cx="3322693" cy="1491692"/>
            <a:chOff x="2608818" y="1906258"/>
            <a:chExt cx="3322693" cy="1491692"/>
          </a:xfrm>
        </p:grpSpPr>
        <p:grpSp>
          <p:nvGrpSpPr>
            <p:cNvPr id="1603" name="Google Shape;1603;p115"/>
            <p:cNvGrpSpPr/>
            <p:nvPr/>
          </p:nvGrpSpPr>
          <p:grpSpPr>
            <a:xfrm>
              <a:off x="2620100" y="1918650"/>
              <a:ext cx="3299100" cy="1479300"/>
              <a:chOff x="2620100" y="1918650"/>
              <a:chExt cx="3299100" cy="1479300"/>
            </a:xfrm>
          </p:grpSpPr>
          <p:sp>
            <p:nvSpPr>
              <p:cNvPr id="1604" name="Google Shape;1604;p115"/>
              <p:cNvSpPr/>
              <p:nvPr/>
            </p:nvSpPr>
            <p:spPr>
              <a:xfrm>
                <a:off x="2620100" y="2592450"/>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5" name="Google Shape;1605;p115"/>
              <p:cNvSpPr/>
              <p:nvPr/>
            </p:nvSpPr>
            <p:spPr>
              <a:xfrm>
                <a:off x="3413500" y="2501250"/>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6" name="Google Shape;1606;p115"/>
              <p:cNvSpPr/>
              <p:nvPr/>
            </p:nvSpPr>
            <p:spPr>
              <a:xfrm>
                <a:off x="4175500" y="2226050"/>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7" name="Google Shape;1607;p115"/>
              <p:cNvSpPr/>
              <p:nvPr/>
            </p:nvSpPr>
            <p:spPr>
              <a:xfrm>
                <a:off x="4979350" y="2101600"/>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8" name="Google Shape;1608;p115"/>
              <p:cNvSpPr/>
              <p:nvPr/>
            </p:nvSpPr>
            <p:spPr>
              <a:xfrm>
                <a:off x="5762300" y="1918650"/>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09" name="Google Shape;1609;p115"/>
            <p:cNvGrpSpPr/>
            <p:nvPr/>
          </p:nvGrpSpPr>
          <p:grpSpPr>
            <a:xfrm>
              <a:off x="2608818" y="2826922"/>
              <a:ext cx="3322693" cy="472215"/>
              <a:chOff x="2608818" y="2826922"/>
              <a:chExt cx="3322693" cy="472215"/>
            </a:xfrm>
          </p:grpSpPr>
          <p:sp>
            <p:nvSpPr>
              <p:cNvPr id="1610" name="Google Shape;1610;p115"/>
              <p:cNvSpPr/>
              <p:nvPr/>
            </p:nvSpPr>
            <p:spPr>
              <a:xfrm>
                <a:off x="2608818" y="314733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1" name="Google Shape;1611;p115"/>
              <p:cNvSpPr/>
              <p:nvPr/>
            </p:nvSpPr>
            <p:spPr>
              <a:xfrm>
                <a:off x="3402048" y="3053649"/>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2" name="Google Shape;1612;p115"/>
              <p:cNvSpPr/>
              <p:nvPr/>
            </p:nvSpPr>
            <p:spPr>
              <a:xfrm>
                <a:off x="4164048" y="290645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3" name="Google Shape;1613;p115"/>
              <p:cNvSpPr/>
              <p:nvPr/>
            </p:nvSpPr>
            <p:spPr>
              <a:xfrm>
                <a:off x="4962482" y="289791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4" name="Google Shape;1614;p115"/>
              <p:cNvSpPr/>
              <p:nvPr/>
            </p:nvSpPr>
            <p:spPr>
              <a:xfrm>
                <a:off x="5755712" y="282692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15" name="Google Shape;1615;p115"/>
              <p:cNvCxnSpPr>
                <a:stCxn id="1610" idx="5"/>
                <a:endCxn id="1611" idx="1"/>
              </p:cNvCxnSpPr>
              <p:nvPr/>
            </p:nvCxnSpPr>
            <p:spPr>
              <a:xfrm flipH="1" rot="10800000">
                <a:off x="2740668" y="3129637"/>
                <a:ext cx="705300" cy="93600"/>
              </a:xfrm>
              <a:prstGeom prst="straightConnector1">
                <a:avLst/>
              </a:prstGeom>
              <a:noFill/>
              <a:ln cap="flat" cmpd="sng" w="38100">
                <a:solidFill>
                  <a:schemeClr val="accent4"/>
                </a:solidFill>
                <a:prstDash val="solid"/>
                <a:round/>
                <a:headEnd len="med" w="med" type="none"/>
                <a:tailEnd len="med" w="med" type="none"/>
              </a:ln>
            </p:spPr>
          </p:cxnSp>
          <p:cxnSp>
            <p:nvCxnSpPr>
              <p:cNvPr id="1616" name="Google Shape;1616;p115"/>
              <p:cNvCxnSpPr>
                <a:stCxn id="1611" idx="5"/>
                <a:endCxn id="1612" idx="1"/>
              </p:cNvCxnSpPr>
              <p:nvPr/>
            </p:nvCxnSpPr>
            <p:spPr>
              <a:xfrm flipH="1" rot="10800000">
                <a:off x="3533898" y="2982249"/>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617" name="Google Shape;1617;p115"/>
              <p:cNvCxnSpPr>
                <a:stCxn id="1612" idx="5"/>
                <a:endCxn id="1613" idx="1"/>
              </p:cNvCxnSpPr>
              <p:nvPr/>
            </p:nvCxnSpPr>
            <p:spPr>
              <a:xfrm flipH="1" rot="10800000">
                <a:off x="4295898" y="2973953"/>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618" name="Google Shape;1618;p115"/>
              <p:cNvCxnSpPr>
                <a:stCxn id="1613" idx="5"/>
                <a:endCxn id="1614" idx="1"/>
              </p:cNvCxnSpPr>
              <p:nvPr/>
            </p:nvCxnSpPr>
            <p:spPr>
              <a:xfrm flipH="1" rot="10800000">
                <a:off x="5094332" y="2902717"/>
                <a:ext cx="705300" cy="71100"/>
              </a:xfrm>
              <a:prstGeom prst="straightConnector1">
                <a:avLst/>
              </a:prstGeom>
              <a:noFill/>
              <a:ln cap="flat" cmpd="sng" w="38100">
                <a:solidFill>
                  <a:schemeClr val="accent4"/>
                </a:solidFill>
                <a:prstDash val="solid"/>
                <a:round/>
                <a:headEnd len="med" w="med" type="none"/>
                <a:tailEnd len="med" w="med" type="none"/>
              </a:ln>
            </p:spPr>
          </p:cxnSp>
        </p:grpSp>
        <p:grpSp>
          <p:nvGrpSpPr>
            <p:cNvPr id="1619" name="Google Shape;1619;p115"/>
            <p:cNvGrpSpPr/>
            <p:nvPr/>
          </p:nvGrpSpPr>
          <p:grpSpPr>
            <a:xfrm>
              <a:off x="2630886" y="1906258"/>
              <a:ext cx="3271515" cy="275564"/>
              <a:chOff x="2630886" y="1906258"/>
              <a:chExt cx="3271515" cy="275564"/>
            </a:xfrm>
          </p:grpSpPr>
          <p:sp>
            <p:nvSpPr>
              <p:cNvPr id="1620" name="Google Shape;1620;p115"/>
              <p:cNvSpPr/>
              <p:nvPr/>
            </p:nvSpPr>
            <p:spPr>
              <a:xfrm>
                <a:off x="2630886" y="2036381"/>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1" name="Google Shape;1621;p115"/>
              <p:cNvSpPr/>
              <p:nvPr/>
            </p:nvSpPr>
            <p:spPr>
              <a:xfrm>
                <a:off x="3427447" y="205012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2" name="Google Shape;1622;p115"/>
              <p:cNvSpPr/>
              <p:nvPr/>
            </p:nvSpPr>
            <p:spPr>
              <a:xfrm>
                <a:off x="4194652" y="198433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3" name="Google Shape;1623;p115"/>
              <p:cNvSpPr/>
              <p:nvPr/>
            </p:nvSpPr>
            <p:spPr>
              <a:xfrm>
                <a:off x="4982677" y="194269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4" name="Google Shape;1624;p115"/>
              <p:cNvSpPr/>
              <p:nvPr/>
            </p:nvSpPr>
            <p:spPr>
              <a:xfrm>
                <a:off x="5770701" y="1906258"/>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25" name="Google Shape;1625;p115"/>
              <p:cNvCxnSpPr>
                <a:stCxn id="1620" idx="3"/>
                <a:endCxn id="1621" idx="1"/>
              </p:cNvCxnSpPr>
              <p:nvPr/>
            </p:nvCxnSpPr>
            <p:spPr>
              <a:xfrm>
                <a:off x="2762586" y="2102231"/>
                <a:ext cx="664800" cy="13800"/>
              </a:xfrm>
              <a:prstGeom prst="straightConnector1">
                <a:avLst/>
              </a:prstGeom>
              <a:noFill/>
              <a:ln cap="flat" cmpd="sng" w="38100">
                <a:solidFill>
                  <a:schemeClr val="accent3"/>
                </a:solidFill>
                <a:prstDash val="solid"/>
                <a:round/>
                <a:headEnd len="med" w="med" type="none"/>
                <a:tailEnd len="med" w="med" type="none"/>
              </a:ln>
            </p:spPr>
          </p:cxnSp>
          <p:cxnSp>
            <p:nvCxnSpPr>
              <p:cNvPr id="1626" name="Google Shape;1626;p115"/>
              <p:cNvCxnSpPr>
                <a:stCxn id="1622" idx="1"/>
                <a:endCxn id="1621" idx="3"/>
              </p:cNvCxnSpPr>
              <p:nvPr/>
            </p:nvCxnSpPr>
            <p:spPr>
              <a:xfrm flipH="1">
                <a:off x="3559252" y="2050182"/>
                <a:ext cx="635400" cy="65700"/>
              </a:xfrm>
              <a:prstGeom prst="straightConnector1">
                <a:avLst/>
              </a:prstGeom>
              <a:noFill/>
              <a:ln cap="flat" cmpd="sng" w="38100">
                <a:solidFill>
                  <a:schemeClr val="accent3"/>
                </a:solidFill>
                <a:prstDash val="solid"/>
                <a:round/>
                <a:headEnd len="med" w="med" type="none"/>
                <a:tailEnd len="med" w="med" type="none"/>
              </a:ln>
            </p:spPr>
          </p:cxnSp>
          <p:cxnSp>
            <p:nvCxnSpPr>
              <p:cNvPr id="1627" name="Google Shape;1627;p115"/>
              <p:cNvCxnSpPr>
                <a:stCxn id="1623" idx="1"/>
                <a:endCxn id="1622" idx="3"/>
              </p:cNvCxnSpPr>
              <p:nvPr/>
            </p:nvCxnSpPr>
            <p:spPr>
              <a:xfrm flipH="1">
                <a:off x="4326277" y="2008542"/>
                <a:ext cx="656400" cy="41700"/>
              </a:xfrm>
              <a:prstGeom prst="straightConnector1">
                <a:avLst/>
              </a:prstGeom>
              <a:noFill/>
              <a:ln cap="flat" cmpd="sng" w="38100">
                <a:solidFill>
                  <a:schemeClr val="accent3"/>
                </a:solidFill>
                <a:prstDash val="solid"/>
                <a:round/>
                <a:headEnd len="med" w="med" type="none"/>
                <a:tailEnd len="med" w="med" type="none"/>
              </a:ln>
            </p:spPr>
          </p:cxnSp>
          <p:cxnSp>
            <p:nvCxnSpPr>
              <p:cNvPr id="1628" name="Google Shape;1628;p115"/>
              <p:cNvCxnSpPr>
                <a:endCxn id="1623" idx="3"/>
              </p:cNvCxnSpPr>
              <p:nvPr/>
            </p:nvCxnSpPr>
            <p:spPr>
              <a:xfrm flipH="1">
                <a:off x="5114377" y="1972842"/>
                <a:ext cx="652800" cy="35700"/>
              </a:xfrm>
              <a:prstGeom prst="straightConnector1">
                <a:avLst/>
              </a:prstGeom>
              <a:noFill/>
              <a:ln cap="flat" cmpd="sng" w="38100">
                <a:solidFill>
                  <a:schemeClr val="accent3"/>
                </a:solidFill>
                <a:prstDash val="solid"/>
                <a:round/>
                <a:headEnd len="med" w="med" type="none"/>
                <a:tailEnd len="med" w="med" type="none"/>
              </a:ln>
            </p:spPr>
          </p:cxnSp>
        </p:grpSp>
      </p:grpSp>
      <p:sp>
        <p:nvSpPr>
          <p:cNvPr id="1629" name="Google Shape;1629;p115"/>
          <p:cNvSpPr txBox="1"/>
          <p:nvPr>
            <p:ph idx="1" type="body"/>
          </p:nvPr>
        </p:nvSpPr>
        <p:spPr>
          <a:xfrm>
            <a:off x="324000" y="759300"/>
            <a:ext cx="63588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heerka neefsashada bukaanka Arbacada?</a:t>
            </a:r>
            <a:endParaRPr sz="1800"/>
          </a:p>
        </p:txBody>
      </p:sp>
      <p:sp>
        <p:nvSpPr>
          <p:cNvPr id="1630" name="Google Shape;1630;p1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Fahamka xogta xirfadaha caafimaadka</a:t>
            </a:r>
            <a:endParaRPr/>
          </a:p>
        </p:txBody>
      </p:sp>
      <p:sp>
        <p:nvSpPr>
          <p:cNvPr id="1631" name="Google Shape;1631;p115"/>
          <p:cNvSpPr txBox="1"/>
          <p:nvPr>
            <p:ph idx="1" type="body"/>
          </p:nvPr>
        </p:nvSpPr>
        <p:spPr>
          <a:xfrm>
            <a:off x="6800999" y="759300"/>
            <a:ext cx="28194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20 neefsasho/daqiiqo</a:t>
            </a:r>
            <a:endParaRPr sz="2000">
              <a:latin typeface="Kalam"/>
              <a:ea typeface="Kalam"/>
              <a:cs typeface="Kalam"/>
              <a:sym typeface="Kalam"/>
            </a:endParaRPr>
          </a:p>
        </p:txBody>
      </p:sp>
      <p:cxnSp>
        <p:nvCxnSpPr>
          <p:cNvPr id="1632" name="Google Shape;1632;p115"/>
          <p:cNvCxnSpPr/>
          <p:nvPr/>
        </p:nvCxnSpPr>
        <p:spPr>
          <a:xfrm rot="10800000">
            <a:off x="1919200" y="4213645"/>
            <a:ext cx="2335200" cy="0"/>
          </a:xfrm>
          <a:prstGeom prst="straightConnector1">
            <a:avLst/>
          </a:prstGeom>
          <a:noFill/>
          <a:ln cap="flat" cmpd="sng" w="38100">
            <a:solidFill>
              <a:schemeClr val="dk2"/>
            </a:solidFill>
            <a:prstDash val="dash"/>
            <a:round/>
            <a:headEnd len="med" w="med" type="none"/>
            <a:tailEnd len="med" w="med" type="none"/>
          </a:ln>
        </p:spPr>
      </p:cxnSp>
      <p:sp>
        <p:nvSpPr>
          <p:cNvPr id="1633" name="Google Shape;1633;p115"/>
          <p:cNvSpPr/>
          <p:nvPr/>
        </p:nvSpPr>
        <p:spPr>
          <a:xfrm>
            <a:off x="4046924" y="3991900"/>
            <a:ext cx="433500" cy="433500"/>
          </a:xfrm>
          <a:prstGeom prst="ellipse">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pic>
        <p:nvPicPr>
          <p:cNvPr id="1638" name="Google Shape;1638;p116"/>
          <p:cNvPicPr preferRelativeResize="0"/>
          <p:nvPr/>
        </p:nvPicPr>
        <p:blipFill>
          <a:blip r:embed="rId3">
            <a:alphaModFix/>
          </a:blip>
          <a:stretch>
            <a:fillRect/>
          </a:stretch>
        </p:blipFill>
        <p:spPr>
          <a:xfrm>
            <a:off x="1901721" y="1590950"/>
            <a:ext cx="4736125" cy="2948175"/>
          </a:xfrm>
          <a:prstGeom prst="rect">
            <a:avLst/>
          </a:prstGeom>
          <a:noFill/>
          <a:ln>
            <a:noFill/>
          </a:ln>
        </p:spPr>
      </p:pic>
      <p:cxnSp>
        <p:nvCxnSpPr>
          <p:cNvPr id="1639" name="Google Shape;1639;p116"/>
          <p:cNvCxnSpPr/>
          <p:nvPr/>
        </p:nvCxnSpPr>
        <p:spPr>
          <a:xfrm rot="10800000">
            <a:off x="1905767" y="1226465"/>
            <a:ext cx="0" cy="3333600"/>
          </a:xfrm>
          <a:prstGeom prst="straightConnector1">
            <a:avLst/>
          </a:prstGeom>
          <a:noFill/>
          <a:ln cap="flat" cmpd="sng" w="38100">
            <a:solidFill>
              <a:schemeClr val="dk1"/>
            </a:solidFill>
            <a:prstDash val="solid"/>
            <a:round/>
            <a:headEnd len="med" w="med" type="none"/>
            <a:tailEnd len="med" w="med" type="triangle"/>
          </a:ln>
        </p:spPr>
      </p:cxnSp>
      <p:cxnSp>
        <p:nvCxnSpPr>
          <p:cNvPr id="1640" name="Google Shape;1640;p116"/>
          <p:cNvCxnSpPr/>
          <p:nvPr/>
        </p:nvCxnSpPr>
        <p:spPr>
          <a:xfrm>
            <a:off x="1905767" y="4549598"/>
            <a:ext cx="4749600" cy="0"/>
          </a:xfrm>
          <a:prstGeom prst="straightConnector1">
            <a:avLst/>
          </a:prstGeom>
          <a:noFill/>
          <a:ln cap="flat" cmpd="sng" w="38100">
            <a:solidFill>
              <a:schemeClr val="dk1"/>
            </a:solidFill>
            <a:prstDash val="solid"/>
            <a:round/>
            <a:headEnd len="med" w="med" type="none"/>
            <a:tailEnd len="med" w="med" type="none"/>
          </a:ln>
        </p:spPr>
      </p:cxnSp>
      <p:sp>
        <p:nvSpPr>
          <p:cNvPr id="1641" name="Google Shape;1641;p116"/>
          <p:cNvSpPr txBox="1"/>
          <p:nvPr>
            <p:ph idx="1" type="body"/>
          </p:nvPr>
        </p:nvSpPr>
        <p:spPr>
          <a:xfrm rot="-5400000">
            <a:off x="-510750" y="2516450"/>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wadnaha (beats/min)</a:t>
            </a:r>
            <a:endParaRPr sz="1600"/>
          </a:p>
        </p:txBody>
      </p:sp>
      <p:sp>
        <p:nvSpPr>
          <p:cNvPr id="1642" name="Google Shape;1642;p116"/>
          <p:cNvSpPr txBox="1"/>
          <p:nvPr>
            <p:ph idx="1" type="body"/>
          </p:nvPr>
        </p:nvSpPr>
        <p:spPr>
          <a:xfrm>
            <a:off x="24680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Isniin</a:t>
            </a:r>
            <a:endParaRPr sz="1600"/>
          </a:p>
        </p:txBody>
      </p:sp>
      <p:sp>
        <p:nvSpPr>
          <p:cNvPr id="1643" name="Google Shape;1643;p116"/>
          <p:cNvSpPr txBox="1"/>
          <p:nvPr>
            <p:ph idx="1" type="body"/>
          </p:nvPr>
        </p:nvSpPr>
        <p:spPr>
          <a:xfrm>
            <a:off x="3295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Talaado</a:t>
            </a:r>
            <a:endParaRPr sz="1600"/>
          </a:p>
        </p:txBody>
      </p:sp>
      <p:sp>
        <p:nvSpPr>
          <p:cNvPr id="1644" name="Google Shape;1644;p116"/>
          <p:cNvSpPr txBox="1"/>
          <p:nvPr>
            <p:ph idx="1" type="body"/>
          </p:nvPr>
        </p:nvSpPr>
        <p:spPr>
          <a:xfrm>
            <a:off x="4057800"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Arbaco</a:t>
            </a:r>
            <a:endParaRPr sz="1600"/>
          </a:p>
        </p:txBody>
      </p:sp>
      <p:sp>
        <p:nvSpPr>
          <p:cNvPr id="1645" name="Google Shape;1645;p116"/>
          <p:cNvSpPr txBox="1"/>
          <p:nvPr>
            <p:ph idx="1" type="body"/>
          </p:nvPr>
        </p:nvSpPr>
        <p:spPr>
          <a:xfrm>
            <a:off x="4830267"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Khamiis</a:t>
            </a:r>
            <a:endParaRPr sz="1600"/>
          </a:p>
        </p:txBody>
      </p:sp>
      <p:sp>
        <p:nvSpPr>
          <p:cNvPr id="1646" name="Google Shape;1646;p116"/>
          <p:cNvSpPr txBox="1"/>
          <p:nvPr>
            <p:ph idx="1" type="body"/>
          </p:nvPr>
        </p:nvSpPr>
        <p:spPr>
          <a:xfrm>
            <a:off x="5613201" y="4600701"/>
            <a:ext cx="5028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Jimce</a:t>
            </a:r>
            <a:endParaRPr sz="1600"/>
          </a:p>
        </p:txBody>
      </p:sp>
      <p:sp>
        <p:nvSpPr>
          <p:cNvPr id="1647" name="Google Shape;1647;p116"/>
          <p:cNvSpPr txBox="1"/>
          <p:nvPr>
            <p:ph idx="1" type="body"/>
          </p:nvPr>
        </p:nvSpPr>
        <p:spPr>
          <a:xfrm>
            <a:off x="1404198" y="442736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0</a:t>
            </a:r>
            <a:endParaRPr sz="1600"/>
          </a:p>
        </p:txBody>
      </p:sp>
      <p:sp>
        <p:nvSpPr>
          <p:cNvPr id="1648" name="Google Shape;1648;p116"/>
          <p:cNvSpPr txBox="1"/>
          <p:nvPr>
            <p:ph idx="1" type="body"/>
          </p:nvPr>
        </p:nvSpPr>
        <p:spPr>
          <a:xfrm>
            <a:off x="1404198" y="4103308"/>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20</a:t>
            </a:r>
            <a:endParaRPr sz="1600"/>
          </a:p>
        </p:txBody>
      </p:sp>
      <p:sp>
        <p:nvSpPr>
          <p:cNvPr id="1649" name="Google Shape;1649;p116"/>
          <p:cNvSpPr txBox="1"/>
          <p:nvPr>
            <p:ph idx="1" type="body"/>
          </p:nvPr>
        </p:nvSpPr>
        <p:spPr>
          <a:xfrm>
            <a:off x="1404198" y="3779249"/>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40</a:t>
            </a:r>
            <a:endParaRPr sz="1600"/>
          </a:p>
        </p:txBody>
      </p:sp>
      <p:sp>
        <p:nvSpPr>
          <p:cNvPr id="1650" name="Google Shape;1650;p116"/>
          <p:cNvSpPr txBox="1"/>
          <p:nvPr>
            <p:ph idx="1" type="body"/>
          </p:nvPr>
        </p:nvSpPr>
        <p:spPr>
          <a:xfrm>
            <a:off x="1404198" y="345519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60</a:t>
            </a:r>
            <a:endParaRPr sz="1600"/>
          </a:p>
        </p:txBody>
      </p:sp>
      <p:sp>
        <p:nvSpPr>
          <p:cNvPr id="1651" name="Google Shape;1651;p116"/>
          <p:cNvSpPr txBox="1"/>
          <p:nvPr>
            <p:ph idx="1" type="body"/>
          </p:nvPr>
        </p:nvSpPr>
        <p:spPr>
          <a:xfrm>
            <a:off x="1404198" y="313113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80</a:t>
            </a:r>
            <a:endParaRPr sz="1600"/>
          </a:p>
        </p:txBody>
      </p:sp>
      <p:sp>
        <p:nvSpPr>
          <p:cNvPr id="1652" name="Google Shape;1652;p116"/>
          <p:cNvSpPr txBox="1"/>
          <p:nvPr>
            <p:ph idx="1" type="body"/>
          </p:nvPr>
        </p:nvSpPr>
        <p:spPr>
          <a:xfrm>
            <a:off x="1404198" y="2807071"/>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100</a:t>
            </a:r>
            <a:endParaRPr sz="1600"/>
          </a:p>
        </p:txBody>
      </p:sp>
      <p:sp>
        <p:nvSpPr>
          <p:cNvPr id="1653" name="Google Shape;1653;p116"/>
          <p:cNvSpPr txBox="1"/>
          <p:nvPr>
            <p:ph idx="1" type="body"/>
          </p:nvPr>
        </p:nvSpPr>
        <p:spPr>
          <a:xfrm>
            <a:off x="1404198" y="248301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120</a:t>
            </a:r>
            <a:endParaRPr sz="1600"/>
          </a:p>
        </p:txBody>
      </p:sp>
      <p:sp>
        <p:nvSpPr>
          <p:cNvPr id="1654" name="Google Shape;1654;p116"/>
          <p:cNvSpPr txBox="1"/>
          <p:nvPr>
            <p:ph idx="1" type="body"/>
          </p:nvPr>
        </p:nvSpPr>
        <p:spPr>
          <a:xfrm>
            <a:off x="1404198" y="215895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140</a:t>
            </a:r>
            <a:endParaRPr sz="1600"/>
          </a:p>
        </p:txBody>
      </p:sp>
      <p:sp>
        <p:nvSpPr>
          <p:cNvPr id="1655" name="Google Shape;1655;p116"/>
          <p:cNvSpPr txBox="1"/>
          <p:nvPr>
            <p:ph idx="1" type="body"/>
          </p:nvPr>
        </p:nvSpPr>
        <p:spPr>
          <a:xfrm>
            <a:off x="1404198" y="183489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160</a:t>
            </a:r>
            <a:endParaRPr sz="1600"/>
          </a:p>
        </p:txBody>
      </p:sp>
      <p:sp>
        <p:nvSpPr>
          <p:cNvPr id="1656" name="Google Shape;1656;p116"/>
          <p:cNvSpPr txBox="1"/>
          <p:nvPr>
            <p:ph idx="1" type="body"/>
          </p:nvPr>
        </p:nvSpPr>
        <p:spPr>
          <a:xfrm>
            <a:off x="1404198" y="151083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400">
                <a:latin typeface="Lexend"/>
              </a:rPr>
              <a:t>180</a:t>
            </a:r>
            <a:endParaRPr sz="1600"/>
          </a:p>
        </p:txBody>
      </p:sp>
      <p:grpSp>
        <p:nvGrpSpPr>
          <p:cNvPr id="1657" name="Google Shape;1657;p116"/>
          <p:cNvGrpSpPr/>
          <p:nvPr/>
        </p:nvGrpSpPr>
        <p:grpSpPr>
          <a:xfrm>
            <a:off x="2608818" y="1918650"/>
            <a:ext cx="3322693" cy="2518023"/>
            <a:chOff x="2608818" y="1918650"/>
            <a:chExt cx="3322693" cy="2518023"/>
          </a:xfrm>
        </p:grpSpPr>
        <p:grpSp>
          <p:nvGrpSpPr>
            <p:cNvPr id="1658" name="Google Shape;1658;p116"/>
            <p:cNvGrpSpPr/>
            <p:nvPr/>
          </p:nvGrpSpPr>
          <p:grpSpPr>
            <a:xfrm>
              <a:off x="2620100" y="1918650"/>
              <a:ext cx="3299100" cy="1479300"/>
              <a:chOff x="2620100" y="1918650"/>
              <a:chExt cx="3299100" cy="1479300"/>
            </a:xfrm>
          </p:grpSpPr>
          <p:sp>
            <p:nvSpPr>
              <p:cNvPr id="1659" name="Google Shape;1659;p116"/>
              <p:cNvSpPr/>
              <p:nvPr/>
            </p:nvSpPr>
            <p:spPr>
              <a:xfrm>
                <a:off x="2620100" y="2592450"/>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0" name="Google Shape;1660;p116"/>
              <p:cNvSpPr/>
              <p:nvPr/>
            </p:nvSpPr>
            <p:spPr>
              <a:xfrm>
                <a:off x="3413500" y="2501250"/>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1" name="Google Shape;1661;p116"/>
              <p:cNvSpPr/>
              <p:nvPr/>
            </p:nvSpPr>
            <p:spPr>
              <a:xfrm>
                <a:off x="4175500" y="2226050"/>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2" name="Google Shape;1662;p116"/>
              <p:cNvSpPr/>
              <p:nvPr/>
            </p:nvSpPr>
            <p:spPr>
              <a:xfrm>
                <a:off x="4979350" y="2101600"/>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3" name="Google Shape;1663;p116"/>
              <p:cNvSpPr/>
              <p:nvPr/>
            </p:nvSpPr>
            <p:spPr>
              <a:xfrm>
                <a:off x="5762300" y="1918650"/>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64" name="Google Shape;1664;p116"/>
            <p:cNvGrpSpPr/>
            <p:nvPr/>
          </p:nvGrpSpPr>
          <p:grpSpPr>
            <a:xfrm>
              <a:off x="2632700" y="3904395"/>
              <a:ext cx="3273905" cy="532278"/>
              <a:chOff x="2632700" y="3904395"/>
              <a:chExt cx="3273905" cy="532278"/>
            </a:xfrm>
          </p:grpSpPr>
          <p:sp>
            <p:nvSpPr>
              <p:cNvPr id="1665" name="Google Shape;1665;p116"/>
              <p:cNvSpPr/>
              <p:nvPr/>
            </p:nvSpPr>
            <p:spPr>
              <a:xfrm>
                <a:off x="2632700" y="430497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6" name="Google Shape;1666;p116"/>
              <p:cNvSpPr/>
              <p:nvPr/>
            </p:nvSpPr>
            <p:spPr>
              <a:xfrm>
                <a:off x="3426100" y="422356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7" name="Google Shape;1667;p116"/>
              <p:cNvSpPr/>
              <p:nvPr/>
            </p:nvSpPr>
            <p:spPr>
              <a:xfrm>
                <a:off x="4188100" y="414174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8" name="Google Shape;1668;p116"/>
              <p:cNvSpPr/>
              <p:nvPr/>
            </p:nvSpPr>
            <p:spPr>
              <a:xfrm>
                <a:off x="4991955" y="4191613"/>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9" name="Google Shape;1669;p116"/>
              <p:cNvSpPr/>
              <p:nvPr/>
            </p:nvSpPr>
            <p:spPr>
              <a:xfrm>
                <a:off x="5774905" y="3904395"/>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0" name="Google Shape;1670;p116"/>
              <p:cNvCxnSpPr>
                <a:stCxn id="1665" idx="6"/>
                <a:endCxn id="1666" idx="2"/>
              </p:cNvCxnSpPr>
              <p:nvPr/>
            </p:nvCxnSpPr>
            <p:spPr>
              <a:xfrm flipH="1" rot="10800000">
                <a:off x="2764400" y="4289523"/>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671" name="Google Shape;1671;p116"/>
              <p:cNvCxnSpPr>
                <a:endCxn id="1667" idx="2"/>
              </p:cNvCxnSpPr>
              <p:nvPr/>
            </p:nvCxnSpPr>
            <p:spPr>
              <a:xfrm flipH="1" rot="10800000">
                <a:off x="3557800" y="4207593"/>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672" name="Google Shape;1672;p116"/>
              <p:cNvCxnSpPr>
                <a:endCxn id="1668" idx="2"/>
              </p:cNvCxnSpPr>
              <p:nvPr/>
            </p:nvCxnSpPr>
            <p:spPr>
              <a:xfrm>
                <a:off x="4319655" y="4211263"/>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673" name="Google Shape;1673;p116"/>
              <p:cNvCxnSpPr>
                <a:stCxn id="1668" idx="6"/>
                <a:endCxn id="1669" idx="2"/>
              </p:cNvCxnSpPr>
              <p:nvPr/>
            </p:nvCxnSpPr>
            <p:spPr>
              <a:xfrm flipH="1" rot="10800000">
                <a:off x="5123655" y="3970363"/>
                <a:ext cx="651300" cy="287100"/>
              </a:xfrm>
              <a:prstGeom prst="straightConnector1">
                <a:avLst/>
              </a:prstGeom>
              <a:noFill/>
              <a:ln cap="flat" cmpd="sng" w="38100">
                <a:solidFill>
                  <a:schemeClr val="accent5"/>
                </a:solidFill>
                <a:prstDash val="solid"/>
                <a:round/>
                <a:headEnd len="med" w="med" type="none"/>
                <a:tailEnd len="med" w="med" type="none"/>
              </a:ln>
            </p:spPr>
          </p:cxnSp>
        </p:grpSp>
        <p:grpSp>
          <p:nvGrpSpPr>
            <p:cNvPr id="1674" name="Google Shape;1674;p116"/>
            <p:cNvGrpSpPr/>
            <p:nvPr/>
          </p:nvGrpSpPr>
          <p:grpSpPr>
            <a:xfrm>
              <a:off x="2608818" y="2826922"/>
              <a:ext cx="3322693" cy="472215"/>
              <a:chOff x="2608818" y="2826922"/>
              <a:chExt cx="3322693" cy="472215"/>
            </a:xfrm>
          </p:grpSpPr>
          <p:sp>
            <p:nvSpPr>
              <p:cNvPr id="1675" name="Google Shape;1675;p116"/>
              <p:cNvSpPr/>
              <p:nvPr/>
            </p:nvSpPr>
            <p:spPr>
              <a:xfrm>
                <a:off x="2608818" y="314733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6" name="Google Shape;1676;p116"/>
              <p:cNvSpPr/>
              <p:nvPr/>
            </p:nvSpPr>
            <p:spPr>
              <a:xfrm>
                <a:off x="3402048" y="3053649"/>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7" name="Google Shape;1677;p116"/>
              <p:cNvSpPr/>
              <p:nvPr/>
            </p:nvSpPr>
            <p:spPr>
              <a:xfrm>
                <a:off x="4164048" y="290645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8" name="Google Shape;1678;p116"/>
              <p:cNvSpPr/>
              <p:nvPr/>
            </p:nvSpPr>
            <p:spPr>
              <a:xfrm>
                <a:off x="4962482" y="2897917"/>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9" name="Google Shape;1679;p116"/>
              <p:cNvSpPr/>
              <p:nvPr/>
            </p:nvSpPr>
            <p:spPr>
              <a:xfrm>
                <a:off x="5755712" y="282692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80" name="Google Shape;1680;p116"/>
              <p:cNvCxnSpPr>
                <a:stCxn id="1675" idx="5"/>
                <a:endCxn id="1676" idx="1"/>
              </p:cNvCxnSpPr>
              <p:nvPr/>
            </p:nvCxnSpPr>
            <p:spPr>
              <a:xfrm flipH="1" rot="10800000">
                <a:off x="2740668" y="3129637"/>
                <a:ext cx="705300" cy="93600"/>
              </a:xfrm>
              <a:prstGeom prst="straightConnector1">
                <a:avLst/>
              </a:prstGeom>
              <a:noFill/>
              <a:ln cap="flat" cmpd="sng" w="38100">
                <a:solidFill>
                  <a:schemeClr val="accent4"/>
                </a:solidFill>
                <a:prstDash val="solid"/>
                <a:round/>
                <a:headEnd len="med" w="med" type="none"/>
                <a:tailEnd len="med" w="med" type="none"/>
              </a:ln>
            </p:spPr>
          </p:cxnSp>
          <p:cxnSp>
            <p:nvCxnSpPr>
              <p:cNvPr id="1681" name="Google Shape;1681;p116"/>
              <p:cNvCxnSpPr>
                <a:stCxn id="1676" idx="5"/>
                <a:endCxn id="1677" idx="1"/>
              </p:cNvCxnSpPr>
              <p:nvPr/>
            </p:nvCxnSpPr>
            <p:spPr>
              <a:xfrm flipH="1" rot="10800000">
                <a:off x="3533898" y="2982249"/>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682" name="Google Shape;1682;p116"/>
              <p:cNvCxnSpPr>
                <a:stCxn id="1677" idx="5"/>
                <a:endCxn id="1678" idx="1"/>
              </p:cNvCxnSpPr>
              <p:nvPr/>
            </p:nvCxnSpPr>
            <p:spPr>
              <a:xfrm flipH="1" rot="10800000">
                <a:off x="4295898" y="2973953"/>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683" name="Google Shape;1683;p116"/>
              <p:cNvCxnSpPr>
                <a:stCxn id="1678" idx="5"/>
                <a:endCxn id="1679" idx="1"/>
              </p:cNvCxnSpPr>
              <p:nvPr/>
            </p:nvCxnSpPr>
            <p:spPr>
              <a:xfrm flipH="1" rot="10800000">
                <a:off x="5094332" y="2902717"/>
                <a:ext cx="705300" cy="71100"/>
              </a:xfrm>
              <a:prstGeom prst="straightConnector1">
                <a:avLst/>
              </a:prstGeom>
              <a:noFill/>
              <a:ln cap="flat" cmpd="sng" w="38100">
                <a:solidFill>
                  <a:schemeClr val="accent4"/>
                </a:solidFill>
                <a:prstDash val="solid"/>
                <a:round/>
                <a:headEnd len="med" w="med" type="none"/>
                <a:tailEnd len="med" w="med" type="none"/>
              </a:ln>
            </p:spPr>
          </p:cxnSp>
        </p:grpSp>
      </p:grpSp>
      <p:sp>
        <p:nvSpPr>
          <p:cNvPr id="1684" name="Google Shape;1684;p116"/>
          <p:cNvSpPr txBox="1"/>
          <p:nvPr>
            <p:ph idx="1" type="body"/>
          </p:nvPr>
        </p:nvSpPr>
        <p:spPr>
          <a:xfrm rot="-5400000">
            <a:off x="-886500" y="2511200"/>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neefsashada (breaths/min)</a:t>
            </a:r>
            <a:endParaRPr sz="1600"/>
          </a:p>
        </p:txBody>
      </p:sp>
      <p:sp>
        <p:nvSpPr>
          <p:cNvPr id="1685" name="Google Shape;1685;p116"/>
          <p:cNvSpPr txBox="1"/>
          <p:nvPr>
            <p:ph idx="1" type="body"/>
          </p:nvPr>
        </p:nvSpPr>
        <p:spPr>
          <a:xfrm rot="-5400000">
            <a:off x="-1278000" y="2521700"/>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cadaadiska dhiigga (mmHg)</a:t>
            </a:r>
            <a:br>
              <a:rPr lang="en-GB" sz="1600"/>
            </a:br>
            <a:endParaRPr sz="1600"/>
          </a:p>
        </p:txBody>
      </p:sp>
      <p:sp>
        <p:nvSpPr>
          <p:cNvPr id="1686" name="Google Shape;1686;p116"/>
          <p:cNvSpPr/>
          <p:nvPr/>
        </p:nvSpPr>
        <p:spPr>
          <a:xfrm>
            <a:off x="393300" y="4479775"/>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7" name="Google Shape;1687;p116"/>
          <p:cNvSpPr/>
          <p:nvPr/>
        </p:nvSpPr>
        <p:spPr>
          <a:xfrm>
            <a:off x="1140081" y="4473692"/>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8" name="Google Shape;1688;p116"/>
          <p:cNvSpPr/>
          <p:nvPr/>
        </p:nvSpPr>
        <p:spPr>
          <a:xfrm>
            <a:off x="779288" y="4483748"/>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89" name="Google Shape;1689;p116"/>
          <p:cNvCxnSpPr/>
          <p:nvPr/>
        </p:nvCxnSpPr>
        <p:spPr>
          <a:xfrm rot="10800000">
            <a:off x="6640634" y="1226465"/>
            <a:ext cx="0" cy="3333600"/>
          </a:xfrm>
          <a:prstGeom prst="straightConnector1">
            <a:avLst/>
          </a:prstGeom>
          <a:noFill/>
          <a:ln cap="flat" cmpd="sng" w="38100">
            <a:solidFill>
              <a:schemeClr val="dk1"/>
            </a:solidFill>
            <a:prstDash val="solid"/>
            <a:round/>
            <a:headEnd len="med" w="med" type="none"/>
            <a:tailEnd len="med" w="med" type="triangle"/>
          </a:ln>
        </p:spPr>
      </p:cxnSp>
      <p:sp>
        <p:nvSpPr>
          <p:cNvPr id="1690" name="Google Shape;1690;p116"/>
          <p:cNvSpPr txBox="1"/>
          <p:nvPr>
            <p:ph idx="1" type="body"/>
          </p:nvPr>
        </p:nvSpPr>
        <p:spPr>
          <a:xfrm>
            <a:off x="6682932" y="442736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a:t>
            </a:r>
            <a:endParaRPr sz="1600"/>
          </a:p>
        </p:txBody>
      </p:sp>
      <p:sp>
        <p:nvSpPr>
          <p:cNvPr id="1691" name="Google Shape;1691;p116"/>
          <p:cNvSpPr txBox="1"/>
          <p:nvPr>
            <p:ph idx="1" type="body"/>
          </p:nvPr>
        </p:nvSpPr>
        <p:spPr>
          <a:xfrm>
            <a:off x="6682932" y="4103308"/>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a:t>
            </a:r>
            <a:endParaRPr sz="1600"/>
          </a:p>
        </p:txBody>
      </p:sp>
      <p:sp>
        <p:nvSpPr>
          <p:cNvPr id="1692" name="Google Shape;1692;p116"/>
          <p:cNvSpPr txBox="1"/>
          <p:nvPr>
            <p:ph idx="1" type="body"/>
          </p:nvPr>
        </p:nvSpPr>
        <p:spPr>
          <a:xfrm>
            <a:off x="6682932" y="3779249"/>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600"/>
          </a:p>
        </p:txBody>
      </p:sp>
      <p:sp>
        <p:nvSpPr>
          <p:cNvPr id="1693" name="Google Shape;1693;p116"/>
          <p:cNvSpPr txBox="1"/>
          <p:nvPr>
            <p:ph idx="1" type="body"/>
          </p:nvPr>
        </p:nvSpPr>
        <p:spPr>
          <a:xfrm>
            <a:off x="6682932" y="345519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1694" name="Google Shape;1694;p116"/>
          <p:cNvSpPr txBox="1"/>
          <p:nvPr>
            <p:ph idx="1" type="body"/>
          </p:nvPr>
        </p:nvSpPr>
        <p:spPr>
          <a:xfrm>
            <a:off x="6682932" y="313113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a:t>
            </a:r>
            <a:endParaRPr sz="1600"/>
          </a:p>
        </p:txBody>
      </p:sp>
      <p:sp>
        <p:nvSpPr>
          <p:cNvPr id="1695" name="Google Shape;1695;p116"/>
          <p:cNvSpPr txBox="1"/>
          <p:nvPr>
            <p:ph idx="1" type="body"/>
          </p:nvPr>
        </p:nvSpPr>
        <p:spPr>
          <a:xfrm>
            <a:off x="6682932" y="2807071"/>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1696" name="Google Shape;1696;p116"/>
          <p:cNvSpPr txBox="1"/>
          <p:nvPr>
            <p:ph idx="1" type="body"/>
          </p:nvPr>
        </p:nvSpPr>
        <p:spPr>
          <a:xfrm>
            <a:off x="6682932" y="248301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697" name="Google Shape;1697;p116"/>
          <p:cNvSpPr txBox="1"/>
          <p:nvPr>
            <p:ph idx="1" type="body"/>
          </p:nvPr>
        </p:nvSpPr>
        <p:spPr>
          <a:xfrm>
            <a:off x="6682932" y="215895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35</a:t>
            </a:r>
            <a:endParaRPr sz="1600"/>
          </a:p>
        </p:txBody>
      </p:sp>
      <p:sp>
        <p:nvSpPr>
          <p:cNvPr id="1698" name="Google Shape;1698;p116"/>
          <p:cNvSpPr txBox="1"/>
          <p:nvPr>
            <p:ph idx="1" type="body"/>
          </p:nvPr>
        </p:nvSpPr>
        <p:spPr>
          <a:xfrm>
            <a:off x="6682932" y="1834893"/>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a:t>
            </a:r>
            <a:endParaRPr sz="1600"/>
          </a:p>
        </p:txBody>
      </p:sp>
      <p:sp>
        <p:nvSpPr>
          <p:cNvPr id="1699" name="Google Shape;1699;p116"/>
          <p:cNvSpPr txBox="1"/>
          <p:nvPr>
            <p:ph idx="1" type="body"/>
          </p:nvPr>
        </p:nvSpPr>
        <p:spPr>
          <a:xfrm>
            <a:off x="6682932" y="151083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a:t>
            </a:r>
            <a:endParaRPr sz="1600"/>
          </a:p>
        </p:txBody>
      </p:sp>
      <p:sp>
        <p:nvSpPr>
          <p:cNvPr id="1700" name="Google Shape;1700;p116"/>
          <p:cNvSpPr txBox="1"/>
          <p:nvPr>
            <p:ph idx="1" type="body"/>
          </p:nvPr>
        </p:nvSpPr>
        <p:spPr>
          <a:xfrm rot="5400000">
            <a:off x="6077634" y="3180517"/>
            <a:ext cx="22413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heerka heerkulka jirka (℃)</a:t>
            </a:r>
            <a:endParaRPr sz="1600"/>
          </a:p>
        </p:txBody>
      </p:sp>
      <p:sp>
        <p:nvSpPr>
          <p:cNvPr id="1701" name="Google Shape;1701;p116"/>
          <p:cNvSpPr/>
          <p:nvPr/>
        </p:nvSpPr>
        <p:spPr>
          <a:xfrm>
            <a:off x="7096659" y="4525619"/>
            <a:ext cx="175800" cy="1758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02" name="Google Shape;1702;p116"/>
          <p:cNvGrpSpPr/>
          <p:nvPr/>
        </p:nvGrpSpPr>
        <p:grpSpPr>
          <a:xfrm>
            <a:off x="2630886" y="1906258"/>
            <a:ext cx="3271515" cy="275564"/>
            <a:chOff x="2630886" y="1906258"/>
            <a:chExt cx="3271515" cy="275564"/>
          </a:xfrm>
        </p:grpSpPr>
        <p:sp>
          <p:nvSpPr>
            <p:cNvPr id="1703" name="Google Shape;1703;p116"/>
            <p:cNvSpPr/>
            <p:nvPr/>
          </p:nvSpPr>
          <p:spPr>
            <a:xfrm>
              <a:off x="2630886" y="2036381"/>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4" name="Google Shape;1704;p116"/>
            <p:cNvSpPr/>
            <p:nvPr/>
          </p:nvSpPr>
          <p:spPr>
            <a:xfrm>
              <a:off x="3427447" y="205012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5" name="Google Shape;1705;p116"/>
            <p:cNvSpPr/>
            <p:nvPr/>
          </p:nvSpPr>
          <p:spPr>
            <a:xfrm>
              <a:off x="4194652" y="198433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6" name="Google Shape;1706;p116"/>
            <p:cNvSpPr/>
            <p:nvPr/>
          </p:nvSpPr>
          <p:spPr>
            <a:xfrm>
              <a:off x="4982677" y="194269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7" name="Google Shape;1707;p116"/>
            <p:cNvSpPr/>
            <p:nvPr/>
          </p:nvSpPr>
          <p:spPr>
            <a:xfrm>
              <a:off x="5770701" y="1906258"/>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08" name="Google Shape;1708;p116"/>
            <p:cNvCxnSpPr>
              <a:stCxn id="1703" idx="3"/>
              <a:endCxn id="1704" idx="1"/>
            </p:cNvCxnSpPr>
            <p:nvPr/>
          </p:nvCxnSpPr>
          <p:spPr>
            <a:xfrm>
              <a:off x="2762586" y="2102231"/>
              <a:ext cx="664800" cy="13800"/>
            </a:xfrm>
            <a:prstGeom prst="straightConnector1">
              <a:avLst/>
            </a:prstGeom>
            <a:noFill/>
            <a:ln cap="flat" cmpd="sng" w="38100">
              <a:solidFill>
                <a:schemeClr val="accent3"/>
              </a:solidFill>
              <a:prstDash val="solid"/>
              <a:round/>
              <a:headEnd len="med" w="med" type="none"/>
              <a:tailEnd len="med" w="med" type="none"/>
            </a:ln>
          </p:spPr>
        </p:cxnSp>
        <p:cxnSp>
          <p:nvCxnSpPr>
            <p:cNvPr id="1709" name="Google Shape;1709;p116"/>
            <p:cNvCxnSpPr>
              <a:stCxn id="1705" idx="1"/>
              <a:endCxn id="1704" idx="3"/>
            </p:cNvCxnSpPr>
            <p:nvPr/>
          </p:nvCxnSpPr>
          <p:spPr>
            <a:xfrm flipH="1">
              <a:off x="3559252" y="2050182"/>
              <a:ext cx="635400" cy="65700"/>
            </a:xfrm>
            <a:prstGeom prst="straightConnector1">
              <a:avLst/>
            </a:prstGeom>
            <a:noFill/>
            <a:ln cap="flat" cmpd="sng" w="38100">
              <a:solidFill>
                <a:schemeClr val="accent3"/>
              </a:solidFill>
              <a:prstDash val="solid"/>
              <a:round/>
              <a:headEnd len="med" w="med" type="none"/>
              <a:tailEnd len="med" w="med" type="none"/>
            </a:ln>
          </p:spPr>
        </p:cxnSp>
        <p:cxnSp>
          <p:nvCxnSpPr>
            <p:cNvPr id="1710" name="Google Shape;1710;p116"/>
            <p:cNvCxnSpPr>
              <a:stCxn id="1706" idx="1"/>
              <a:endCxn id="1705" idx="3"/>
            </p:cNvCxnSpPr>
            <p:nvPr/>
          </p:nvCxnSpPr>
          <p:spPr>
            <a:xfrm flipH="1">
              <a:off x="4326277" y="2008542"/>
              <a:ext cx="656400" cy="41700"/>
            </a:xfrm>
            <a:prstGeom prst="straightConnector1">
              <a:avLst/>
            </a:prstGeom>
            <a:noFill/>
            <a:ln cap="flat" cmpd="sng" w="38100">
              <a:solidFill>
                <a:schemeClr val="accent3"/>
              </a:solidFill>
              <a:prstDash val="solid"/>
              <a:round/>
              <a:headEnd len="med" w="med" type="none"/>
              <a:tailEnd len="med" w="med" type="none"/>
            </a:ln>
          </p:spPr>
        </p:cxnSp>
        <p:cxnSp>
          <p:nvCxnSpPr>
            <p:cNvPr id="1711" name="Google Shape;1711;p116"/>
            <p:cNvCxnSpPr>
              <a:endCxn id="1706" idx="3"/>
            </p:cNvCxnSpPr>
            <p:nvPr/>
          </p:nvCxnSpPr>
          <p:spPr>
            <a:xfrm flipH="1">
              <a:off x="5114377" y="1972842"/>
              <a:ext cx="652800" cy="35700"/>
            </a:xfrm>
            <a:prstGeom prst="straightConnector1">
              <a:avLst/>
            </a:prstGeom>
            <a:noFill/>
            <a:ln cap="flat" cmpd="sng" w="38100">
              <a:solidFill>
                <a:schemeClr val="accent3"/>
              </a:solidFill>
              <a:prstDash val="solid"/>
              <a:round/>
              <a:headEnd len="med" w="med" type="none"/>
              <a:tailEnd len="med" w="med" type="none"/>
            </a:ln>
          </p:spPr>
        </p:cxnSp>
      </p:grpSp>
      <p:sp>
        <p:nvSpPr>
          <p:cNvPr id="1712" name="Google Shape;1712;p116"/>
          <p:cNvSpPr txBox="1"/>
          <p:nvPr>
            <p:ph idx="1" type="body"/>
          </p:nvPr>
        </p:nvSpPr>
        <p:spPr>
          <a:xfrm>
            <a:off x="324000" y="759300"/>
            <a:ext cx="63588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heerka heerkulka jirka bukaanka Khamiista?</a:t>
            </a:r>
            <a:endParaRPr sz="1800"/>
          </a:p>
        </p:txBody>
      </p:sp>
      <p:sp>
        <p:nvSpPr>
          <p:cNvPr id="1713" name="Google Shape;1713;p11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Fahamka xogta xirfadaha caafimaadka</a:t>
            </a:r>
            <a:endParaRPr/>
          </a:p>
        </p:txBody>
      </p:sp>
      <p:sp>
        <p:nvSpPr>
          <p:cNvPr id="1714" name="Google Shape;1714;p116"/>
          <p:cNvSpPr txBox="1"/>
          <p:nvPr>
            <p:ph idx="1" type="body"/>
          </p:nvPr>
        </p:nvSpPr>
        <p:spPr>
          <a:xfrm>
            <a:off x="6800999" y="759300"/>
            <a:ext cx="28194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 °C</a:t>
            </a:r>
            <a:endParaRPr sz="2000">
              <a:latin typeface="Kalam"/>
              <a:ea typeface="Kalam"/>
              <a:cs typeface="Kalam"/>
              <a:sym typeface="Kalam"/>
            </a:endParaRPr>
          </a:p>
        </p:txBody>
      </p:sp>
      <p:cxnSp>
        <p:nvCxnSpPr>
          <p:cNvPr id="1715" name="Google Shape;1715;p116"/>
          <p:cNvCxnSpPr/>
          <p:nvPr/>
        </p:nvCxnSpPr>
        <p:spPr>
          <a:xfrm rot="10800000">
            <a:off x="5068895" y="2005100"/>
            <a:ext cx="1517100" cy="0"/>
          </a:xfrm>
          <a:prstGeom prst="straightConnector1">
            <a:avLst/>
          </a:prstGeom>
          <a:noFill/>
          <a:ln cap="flat" cmpd="sng" w="38100">
            <a:solidFill>
              <a:schemeClr val="dk2"/>
            </a:solidFill>
            <a:prstDash val="dash"/>
            <a:round/>
            <a:headEnd len="med" w="med" type="none"/>
            <a:tailEnd len="med" w="med" type="none"/>
          </a:ln>
        </p:spPr>
      </p:cxnSp>
      <p:sp>
        <p:nvSpPr>
          <p:cNvPr id="1716" name="Google Shape;1716;p116"/>
          <p:cNvSpPr/>
          <p:nvPr/>
        </p:nvSpPr>
        <p:spPr>
          <a:xfrm>
            <a:off x="4829858" y="1782100"/>
            <a:ext cx="433500" cy="433500"/>
          </a:xfrm>
          <a:prstGeom prst="ellipse">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0" name="Shape 1720"/>
        <p:cNvGrpSpPr/>
        <p:nvPr/>
      </p:nvGrpSpPr>
      <p:grpSpPr>
        <a:xfrm>
          <a:off x="0" y="0"/>
          <a:ext cx="0" cy="0"/>
          <a:chOff x="0" y="0"/>
          <a:chExt cx="0" cy="0"/>
        </a:xfrm>
      </p:grpSpPr>
      <p:pic>
        <p:nvPicPr>
          <p:cNvPr id="1721" name="Google Shape;1721;p117"/>
          <p:cNvPicPr preferRelativeResize="0"/>
          <p:nvPr/>
        </p:nvPicPr>
        <p:blipFill>
          <a:blip r:embed="rId3">
            <a:alphaModFix/>
          </a:blip>
          <a:stretch>
            <a:fillRect/>
          </a:stretch>
        </p:blipFill>
        <p:spPr>
          <a:xfrm>
            <a:off x="1901721" y="1839961"/>
            <a:ext cx="4736125" cy="2948175"/>
          </a:xfrm>
          <a:prstGeom prst="rect">
            <a:avLst/>
          </a:prstGeom>
          <a:noFill/>
          <a:ln>
            <a:noFill/>
          </a:ln>
        </p:spPr>
      </p:pic>
      <p:sp>
        <p:nvSpPr>
          <p:cNvPr id="1722" name="Google Shape;1722;p117"/>
          <p:cNvSpPr txBox="1"/>
          <p:nvPr>
            <p:ph idx="1" type="body"/>
          </p:nvPr>
        </p:nvSpPr>
        <p:spPr>
          <a:xfrm>
            <a:off x="324000" y="759300"/>
            <a:ext cx="68982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isbeddelka lagu arkay cadaadiska dhiigga ee bukaanka?</a:t>
            </a:r>
            <a:endParaRPr sz="1800"/>
          </a:p>
        </p:txBody>
      </p:sp>
      <p:sp>
        <p:nvSpPr>
          <p:cNvPr id="1723" name="Google Shape;1723;p11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Fasiraadda xogta (Interpreting data) ee xirfadaha caafimaadka (medical professions)</a:t>
            </a:r>
            <a:endParaRPr/>
          </a:p>
        </p:txBody>
      </p:sp>
      <p:cxnSp>
        <p:nvCxnSpPr>
          <p:cNvPr id="1724" name="Google Shape;1724;p117"/>
          <p:cNvCxnSpPr/>
          <p:nvPr/>
        </p:nvCxnSpPr>
        <p:spPr>
          <a:xfrm rot="10800000">
            <a:off x="1905775" y="1798802"/>
            <a:ext cx="0" cy="3010800"/>
          </a:xfrm>
          <a:prstGeom prst="straightConnector1">
            <a:avLst/>
          </a:prstGeom>
          <a:noFill/>
          <a:ln cap="flat" cmpd="sng" w="38100">
            <a:solidFill>
              <a:schemeClr val="dk1"/>
            </a:solidFill>
            <a:prstDash val="solid"/>
            <a:round/>
            <a:headEnd len="med" w="med" type="none"/>
            <a:tailEnd len="med" w="med" type="triangle"/>
          </a:ln>
        </p:spPr>
      </p:cxnSp>
      <p:cxnSp>
        <p:nvCxnSpPr>
          <p:cNvPr id="1725" name="Google Shape;1725;p117"/>
          <p:cNvCxnSpPr/>
          <p:nvPr/>
        </p:nvCxnSpPr>
        <p:spPr>
          <a:xfrm>
            <a:off x="1905767" y="4799132"/>
            <a:ext cx="4749600" cy="0"/>
          </a:xfrm>
          <a:prstGeom prst="straightConnector1">
            <a:avLst/>
          </a:prstGeom>
          <a:noFill/>
          <a:ln cap="flat" cmpd="sng" w="38100">
            <a:solidFill>
              <a:schemeClr val="dk1"/>
            </a:solidFill>
            <a:prstDash val="solid"/>
            <a:round/>
            <a:headEnd len="med" w="med" type="none"/>
            <a:tailEnd len="med" w="med" type="none"/>
          </a:ln>
        </p:spPr>
      </p:cxnSp>
      <p:sp>
        <p:nvSpPr>
          <p:cNvPr id="1726" name="Google Shape;1726;p117"/>
          <p:cNvSpPr txBox="1"/>
          <p:nvPr>
            <p:ph idx="1" type="body"/>
          </p:nvPr>
        </p:nvSpPr>
        <p:spPr>
          <a:xfrm rot="-5400000">
            <a:off x="-510750" y="2474582"/>
            <a:ext cx="34995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1727" name="Google Shape;1727;p117"/>
          <p:cNvSpPr txBox="1"/>
          <p:nvPr>
            <p:ph idx="1" type="body"/>
          </p:nvPr>
        </p:nvSpPr>
        <p:spPr>
          <a:xfrm>
            <a:off x="1404198" y="4614100"/>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1728" name="Google Shape;1728;p117"/>
          <p:cNvSpPr txBox="1"/>
          <p:nvPr>
            <p:ph idx="1" type="body"/>
          </p:nvPr>
        </p:nvSpPr>
        <p:spPr>
          <a:xfrm>
            <a:off x="1404198" y="4352842"/>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1729" name="Google Shape;1729;p117"/>
          <p:cNvSpPr txBox="1"/>
          <p:nvPr>
            <p:ph idx="1" type="body"/>
          </p:nvPr>
        </p:nvSpPr>
        <p:spPr>
          <a:xfrm>
            <a:off x="1404198" y="4028783"/>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1730" name="Google Shape;1730;p117"/>
          <p:cNvSpPr txBox="1"/>
          <p:nvPr>
            <p:ph idx="1" type="body"/>
          </p:nvPr>
        </p:nvSpPr>
        <p:spPr>
          <a:xfrm>
            <a:off x="1404198" y="370472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1731" name="Google Shape;1731;p117"/>
          <p:cNvSpPr txBox="1"/>
          <p:nvPr>
            <p:ph idx="1" type="body"/>
          </p:nvPr>
        </p:nvSpPr>
        <p:spPr>
          <a:xfrm>
            <a:off x="1404198" y="3380664"/>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1732" name="Google Shape;1732;p117"/>
          <p:cNvSpPr txBox="1"/>
          <p:nvPr>
            <p:ph idx="1" type="body"/>
          </p:nvPr>
        </p:nvSpPr>
        <p:spPr>
          <a:xfrm>
            <a:off x="1404198" y="3056605"/>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1733" name="Google Shape;1733;p117"/>
          <p:cNvSpPr txBox="1"/>
          <p:nvPr>
            <p:ph idx="1" type="body"/>
          </p:nvPr>
        </p:nvSpPr>
        <p:spPr>
          <a:xfrm>
            <a:off x="1404198" y="2732546"/>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1734" name="Google Shape;1734;p117"/>
          <p:cNvSpPr txBox="1"/>
          <p:nvPr>
            <p:ph idx="1" type="body"/>
          </p:nvPr>
        </p:nvSpPr>
        <p:spPr>
          <a:xfrm>
            <a:off x="1404198" y="2408486"/>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1735" name="Google Shape;1735;p117"/>
          <p:cNvSpPr txBox="1"/>
          <p:nvPr>
            <p:ph idx="1" type="body"/>
          </p:nvPr>
        </p:nvSpPr>
        <p:spPr>
          <a:xfrm>
            <a:off x="1404198" y="2084427"/>
            <a:ext cx="433500" cy="2667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1736" name="Google Shape;1736;p117"/>
          <p:cNvSpPr/>
          <p:nvPr/>
        </p:nvSpPr>
        <p:spPr>
          <a:xfrm>
            <a:off x="2620100" y="2841984"/>
            <a:ext cx="156900" cy="805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7" name="Google Shape;1737;p117"/>
          <p:cNvSpPr/>
          <p:nvPr/>
        </p:nvSpPr>
        <p:spPr>
          <a:xfrm>
            <a:off x="3413500" y="2750784"/>
            <a:ext cx="156900" cy="828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8" name="Google Shape;1738;p117"/>
          <p:cNvSpPr/>
          <p:nvPr/>
        </p:nvSpPr>
        <p:spPr>
          <a:xfrm>
            <a:off x="4175500" y="2475584"/>
            <a:ext cx="156900" cy="10140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9" name="Google Shape;1739;p117"/>
          <p:cNvSpPr/>
          <p:nvPr/>
        </p:nvSpPr>
        <p:spPr>
          <a:xfrm>
            <a:off x="4979350" y="2351134"/>
            <a:ext cx="156900" cy="9543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0" name="Google Shape;1740;p117"/>
          <p:cNvSpPr/>
          <p:nvPr/>
        </p:nvSpPr>
        <p:spPr>
          <a:xfrm>
            <a:off x="5762300" y="2168184"/>
            <a:ext cx="156900" cy="9084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1" name="Google Shape;1741;p117"/>
          <p:cNvSpPr txBox="1"/>
          <p:nvPr>
            <p:ph idx="1" type="body"/>
          </p:nvPr>
        </p:nvSpPr>
        <p:spPr>
          <a:xfrm rot="-5400000">
            <a:off x="-886500" y="2469332"/>
            <a:ext cx="34995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(respiratory rate) (breaths/min)</a:t>
            </a:r>
            <a:endParaRPr sz="1600"/>
          </a:p>
        </p:txBody>
      </p:sp>
      <p:sp>
        <p:nvSpPr>
          <p:cNvPr id="1742" name="Google Shape;1742;p117"/>
          <p:cNvSpPr txBox="1"/>
          <p:nvPr>
            <p:ph idx="1" type="body"/>
          </p:nvPr>
        </p:nvSpPr>
        <p:spPr>
          <a:xfrm rot="-5400000">
            <a:off x="-1278000" y="2479832"/>
            <a:ext cx="34995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cadaadiska dhiigga (blood pressure) (mmHg)</a:t>
            </a:r>
            <a:br>
              <a:rPr lang="en-GB" sz="1600"/>
            </a:br>
            <a:endParaRPr sz="1600"/>
          </a:p>
        </p:txBody>
      </p:sp>
      <p:sp>
        <p:nvSpPr>
          <p:cNvPr id="1743" name="Google Shape;1743;p117"/>
          <p:cNvSpPr/>
          <p:nvPr/>
        </p:nvSpPr>
        <p:spPr>
          <a:xfrm>
            <a:off x="393300" y="4437907"/>
            <a:ext cx="156900" cy="340500"/>
          </a:xfrm>
          <a:prstGeom prst="rect">
            <a:avLst/>
          </a:prstGeom>
          <a:solidFill>
            <a:srgbClr val="EBEDFE"/>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4" name="Google Shape;1744;p117"/>
          <p:cNvSpPr/>
          <p:nvPr/>
        </p:nvSpPr>
        <p:spPr>
          <a:xfrm>
            <a:off x="1140081" y="4431824"/>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5" name="Google Shape;1745;p117"/>
          <p:cNvSpPr/>
          <p:nvPr/>
        </p:nvSpPr>
        <p:spPr>
          <a:xfrm>
            <a:off x="779288" y="4441880"/>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46" name="Google Shape;1746;p117"/>
          <p:cNvCxnSpPr/>
          <p:nvPr/>
        </p:nvCxnSpPr>
        <p:spPr>
          <a:xfrm rot="10800000">
            <a:off x="6640625" y="1798802"/>
            <a:ext cx="0" cy="3010800"/>
          </a:xfrm>
          <a:prstGeom prst="straightConnector1">
            <a:avLst/>
          </a:prstGeom>
          <a:noFill/>
          <a:ln cap="flat" cmpd="sng" w="38100">
            <a:solidFill>
              <a:schemeClr val="dk1"/>
            </a:solidFill>
            <a:prstDash val="solid"/>
            <a:round/>
            <a:headEnd len="med" w="med" type="none"/>
            <a:tailEnd len="med" w="med" type="triangle"/>
          </a:ln>
        </p:spPr>
      </p:cxnSp>
      <p:sp>
        <p:nvSpPr>
          <p:cNvPr id="1747" name="Google Shape;1747;p117"/>
          <p:cNvSpPr txBox="1"/>
          <p:nvPr>
            <p:ph idx="1" type="body"/>
          </p:nvPr>
        </p:nvSpPr>
        <p:spPr>
          <a:xfrm>
            <a:off x="6682932" y="4614100"/>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748" name="Google Shape;1748;p117"/>
          <p:cNvSpPr txBox="1"/>
          <p:nvPr>
            <p:ph idx="1" type="body"/>
          </p:nvPr>
        </p:nvSpPr>
        <p:spPr>
          <a:xfrm>
            <a:off x="6682932" y="4352842"/>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749" name="Google Shape;1749;p117"/>
          <p:cNvSpPr txBox="1"/>
          <p:nvPr>
            <p:ph idx="1" type="body"/>
          </p:nvPr>
        </p:nvSpPr>
        <p:spPr>
          <a:xfrm>
            <a:off x="6682932" y="4028783"/>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1750" name="Google Shape;1750;p117"/>
          <p:cNvSpPr txBox="1"/>
          <p:nvPr>
            <p:ph idx="1" type="body"/>
          </p:nvPr>
        </p:nvSpPr>
        <p:spPr>
          <a:xfrm>
            <a:off x="6682932" y="370472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1751" name="Google Shape;1751;p117"/>
          <p:cNvSpPr txBox="1"/>
          <p:nvPr>
            <p:ph idx="1" type="body"/>
          </p:nvPr>
        </p:nvSpPr>
        <p:spPr>
          <a:xfrm>
            <a:off x="6682932" y="3380664"/>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1752" name="Google Shape;1752;p117"/>
          <p:cNvSpPr txBox="1"/>
          <p:nvPr>
            <p:ph idx="1" type="body"/>
          </p:nvPr>
        </p:nvSpPr>
        <p:spPr>
          <a:xfrm>
            <a:off x="6682932" y="3056605"/>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1753" name="Google Shape;1753;p117"/>
          <p:cNvSpPr txBox="1"/>
          <p:nvPr>
            <p:ph idx="1" type="body"/>
          </p:nvPr>
        </p:nvSpPr>
        <p:spPr>
          <a:xfrm>
            <a:off x="6682932" y="2732546"/>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754" name="Google Shape;1754;p117"/>
          <p:cNvSpPr txBox="1"/>
          <p:nvPr>
            <p:ph idx="1" type="body"/>
          </p:nvPr>
        </p:nvSpPr>
        <p:spPr>
          <a:xfrm>
            <a:off x="6682932" y="2408486"/>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1755" name="Google Shape;1755;p117"/>
          <p:cNvSpPr txBox="1"/>
          <p:nvPr>
            <p:ph idx="1" type="body"/>
          </p:nvPr>
        </p:nvSpPr>
        <p:spPr>
          <a:xfrm>
            <a:off x="6682932" y="2084427"/>
            <a:ext cx="433500" cy="2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1756" name="Google Shape;1756;p117"/>
          <p:cNvSpPr txBox="1"/>
          <p:nvPr>
            <p:ph idx="1" type="body"/>
          </p:nvPr>
        </p:nvSpPr>
        <p:spPr>
          <a:xfrm rot="5400000">
            <a:off x="6077634" y="3291048"/>
            <a:ext cx="22413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heerka heerkulka jirka (body temperature) (℃)</a:t>
            </a:r>
            <a:endParaRPr sz="1600"/>
          </a:p>
        </p:txBody>
      </p:sp>
      <p:sp>
        <p:nvSpPr>
          <p:cNvPr id="1757" name="Google Shape;1757;p117"/>
          <p:cNvSpPr/>
          <p:nvPr/>
        </p:nvSpPr>
        <p:spPr>
          <a:xfrm>
            <a:off x="7096659" y="4636151"/>
            <a:ext cx="175800" cy="1758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58" name="Google Shape;1758;p117"/>
          <p:cNvGrpSpPr/>
          <p:nvPr/>
        </p:nvGrpSpPr>
        <p:grpSpPr>
          <a:xfrm>
            <a:off x="2608818" y="2155792"/>
            <a:ext cx="3322693" cy="2530415"/>
            <a:chOff x="2608818" y="2155792"/>
            <a:chExt cx="3322693" cy="2530415"/>
          </a:xfrm>
        </p:grpSpPr>
        <p:grpSp>
          <p:nvGrpSpPr>
            <p:cNvPr id="1759" name="Google Shape;1759;p117"/>
            <p:cNvGrpSpPr/>
            <p:nvPr/>
          </p:nvGrpSpPr>
          <p:grpSpPr>
            <a:xfrm>
              <a:off x="2632700" y="4153929"/>
              <a:ext cx="3273905" cy="532278"/>
              <a:chOff x="2632700" y="4153929"/>
              <a:chExt cx="3273905" cy="532278"/>
            </a:xfrm>
          </p:grpSpPr>
          <p:sp>
            <p:nvSpPr>
              <p:cNvPr id="1760" name="Google Shape;1760;p117"/>
              <p:cNvSpPr/>
              <p:nvPr/>
            </p:nvSpPr>
            <p:spPr>
              <a:xfrm>
                <a:off x="2632700" y="4554507"/>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1" name="Google Shape;1761;p117"/>
              <p:cNvSpPr/>
              <p:nvPr/>
            </p:nvSpPr>
            <p:spPr>
              <a:xfrm>
                <a:off x="3426100" y="4473102"/>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2" name="Google Shape;1762;p117"/>
              <p:cNvSpPr/>
              <p:nvPr/>
            </p:nvSpPr>
            <p:spPr>
              <a:xfrm>
                <a:off x="4188100" y="4391277"/>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3" name="Google Shape;1763;p117"/>
              <p:cNvSpPr/>
              <p:nvPr/>
            </p:nvSpPr>
            <p:spPr>
              <a:xfrm>
                <a:off x="4991955" y="4441147"/>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4" name="Google Shape;1764;p117"/>
              <p:cNvSpPr/>
              <p:nvPr/>
            </p:nvSpPr>
            <p:spPr>
              <a:xfrm>
                <a:off x="5774905" y="4153929"/>
                <a:ext cx="131700" cy="131700"/>
              </a:xfrm>
              <a:prstGeom prst="ellips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65" name="Google Shape;1765;p117"/>
              <p:cNvCxnSpPr>
                <a:stCxn id="1760" idx="6"/>
                <a:endCxn id="1761" idx="2"/>
              </p:cNvCxnSpPr>
              <p:nvPr/>
            </p:nvCxnSpPr>
            <p:spPr>
              <a:xfrm flipH="1" rot="10800000">
                <a:off x="2764400" y="4539057"/>
                <a:ext cx="661800" cy="81300"/>
              </a:xfrm>
              <a:prstGeom prst="straightConnector1">
                <a:avLst/>
              </a:prstGeom>
              <a:noFill/>
              <a:ln cap="flat" cmpd="sng" w="38100">
                <a:solidFill>
                  <a:schemeClr val="accent5"/>
                </a:solidFill>
                <a:prstDash val="solid"/>
                <a:round/>
                <a:headEnd len="med" w="med" type="none"/>
                <a:tailEnd len="med" w="med" type="none"/>
              </a:ln>
            </p:spPr>
          </p:cxnSp>
          <p:cxnSp>
            <p:nvCxnSpPr>
              <p:cNvPr id="1766" name="Google Shape;1766;p117"/>
              <p:cNvCxnSpPr>
                <a:endCxn id="1762" idx="2"/>
              </p:cNvCxnSpPr>
              <p:nvPr/>
            </p:nvCxnSpPr>
            <p:spPr>
              <a:xfrm flipH="1" rot="10800000">
                <a:off x="3557800" y="4457127"/>
                <a:ext cx="630300" cy="69600"/>
              </a:xfrm>
              <a:prstGeom prst="straightConnector1">
                <a:avLst/>
              </a:prstGeom>
              <a:noFill/>
              <a:ln cap="flat" cmpd="sng" w="38100">
                <a:solidFill>
                  <a:schemeClr val="accent5"/>
                </a:solidFill>
                <a:prstDash val="solid"/>
                <a:round/>
                <a:headEnd len="med" w="med" type="none"/>
                <a:tailEnd len="med" w="med" type="none"/>
              </a:ln>
            </p:spPr>
          </p:cxnSp>
          <p:cxnSp>
            <p:nvCxnSpPr>
              <p:cNvPr id="1767" name="Google Shape;1767;p117"/>
              <p:cNvCxnSpPr>
                <a:endCxn id="1763" idx="2"/>
              </p:cNvCxnSpPr>
              <p:nvPr/>
            </p:nvCxnSpPr>
            <p:spPr>
              <a:xfrm>
                <a:off x="4319655" y="4460797"/>
                <a:ext cx="672300" cy="46200"/>
              </a:xfrm>
              <a:prstGeom prst="straightConnector1">
                <a:avLst/>
              </a:prstGeom>
              <a:noFill/>
              <a:ln cap="flat" cmpd="sng" w="38100">
                <a:solidFill>
                  <a:schemeClr val="accent5"/>
                </a:solidFill>
                <a:prstDash val="solid"/>
                <a:round/>
                <a:headEnd len="med" w="med" type="none"/>
                <a:tailEnd len="med" w="med" type="none"/>
              </a:ln>
            </p:spPr>
          </p:cxnSp>
          <p:cxnSp>
            <p:nvCxnSpPr>
              <p:cNvPr id="1768" name="Google Shape;1768;p117"/>
              <p:cNvCxnSpPr>
                <a:stCxn id="1763" idx="6"/>
                <a:endCxn id="1764" idx="2"/>
              </p:cNvCxnSpPr>
              <p:nvPr/>
            </p:nvCxnSpPr>
            <p:spPr>
              <a:xfrm flipH="1" rot="10800000">
                <a:off x="5123655" y="4219897"/>
                <a:ext cx="651300" cy="287100"/>
              </a:xfrm>
              <a:prstGeom prst="straightConnector1">
                <a:avLst/>
              </a:prstGeom>
              <a:noFill/>
              <a:ln cap="flat" cmpd="sng" w="38100">
                <a:solidFill>
                  <a:schemeClr val="accent5"/>
                </a:solidFill>
                <a:prstDash val="solid"/>
                <a:round/>
                <a:headEnd len="med" w="med" type="none"/>
                <a:tailEnd len="med" w="med" type="none"/>
              </a:ln>
            </p:spPr>
          </p:cxnSp>
        </p:grpSp>
        <p:grpSp>
          <p:nvGrpSpPr>
            <p:cNvPr id="1769" name="Google Shape;1769;p117"/>
            <p:cNvGrpSpPr/>
            <p:nvPr/>
          </p:nvGrpSpPr>
          <p:grpSpPr>
            <a:xfrm>
              <a:off x="2608818" y="3076456"/>
              <a:ext cx="3322693" cy="472215"/>
              <a:chOff x="2608818" y="3076456"/>
              <a:chExt cx="3322693" cy="472215"/>
            </a:xfrm>
          </p:grpSpPr>
          <p:sp>
            <p:nvSpPr>
              <p:cNvPr id="1770" name="Google Shape;1770;p117"/>
              <p:cNvSpPr/>
              <p:nvPr/>
            </p:nvSpPr>
            <p:spPr>
              <a:xfrm>
                <a:off x="2608818" y="3396871"/>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1" name="Google Shape;1771;p117"/>
              <p:cNvSpPr/>
              <p:nvPr/>
            </p:nvSpPr>
            <p:spPr>
              <a:xfrm>
                <a:off x="3402048" y="3303183"/>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2" name="Google Shape;1772;p117"/>
              <p:cNvSpPr/>
              <p:nvPr/>
            </p:nvSpPr>
            <p:spPr>
              <a:xfrm>
                <a:off x="4164048" y="3155988"/>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3" name="Google Shape;1773;p117"/>
              <p:cNvSpPr/>
              <p:nvPr/>
            </p:nvSpPr>
            <p:spPr>
              <a:xfrm>
                <a:off x="4962482" y="3147451"/>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74" name="Google Shape;1774;p117"/>
              <p:cNvCxnSpPr>
                <a:stCxn id="1770" idx="5"/>
                <a:endCxn id="1771" idx="1"/>
              </p:cNvCxnSpPr>
              <p:nvPr/>
            </p:nvCxnSpPr>
            <p:spPr>
              <a:xfrm flipH="1" rot="10800000">
                <a:off x="2740668" y="3379171"/>
                <a:ext cx="705300" cy="93600"/>
              </a:xfrm>
              <a:prstGeom prst="straightConnector1">
                <a:avLst/>
              </a:prstGeom>
              <a:noFill/>
              <a:ln cap="flat" cmpd="sng" w="38100">
                <a:solidFill>
                  <a:schemeClr val="accent4"/>
                </a:solidFill>
                <a:prstDash val="solid"/>
                <a:round/>
                <a:headEnd len="med" w="med" type="none"/>
                <a:tailEnd len="med" w="med" type="none"/>
              </a:ln>
            </p:spPr>
          </p:cxnSp>
          <p:cxnSp>
            <p:nvCxnSpPr>
              <p:cNvPr id="1775" name="Google Shape;1775;p117"/>
              <p:cNvCxnSpPr>
                <a:stCxn id="1771" idx="5"/>
                <a:endCxn id="1772" idx="1"/>
              </p:cNvCxnSpPr>
              <p:nvPr/>
            </p:nvCxnSpPr>
            <p:spPr>
              <a:xfrm flipH="1" rot="10800000">
                <a:off x="3533898" y="3231783"/>
                <a:ext cx="674100" cy="147300"/>
              </a:xfrm>
              <a:prstGeom prst="straightConnector1">
                <a:avLst/>
              </a:prstGeom>
              <a:noFill/>
              <a:ln cap="flat" cmpd="sng" w="38100">
                <a:solidFill>
                  <a:schemeClr val="accent4"/>
                </a:solidFill>
                <a:prstDash val="solid"/>
                <a:round/>
                <a:headEnd len="med" w="med" type="none"/>
                <a:tailEnd len="med" w="med" type="none"/>
              </a:ln>
            </p:spPr>
          </p:cxnSp>
          <p:cxnSp>
            <p:nvCxnSpPr>
              <p:cNvPr id="1776" name="Google Shape;1776;p117"/>
              <p:cNvCxnSpPr>
                <a:stCxn id="1772" idx="5"/>
                <a:endCxn id="1773" idx="1"/>
              </p:cNvCxnSpPr>
              <p:nvPr/>
            </p:nvCxnSpPr>
            <p:spPr>
              <a:xfrm flipH="1" rot="10800000">
                <a:off x="4295898" y="3223488"/>
                <a:ext cx="710400" cy="8400"/>
              </a:xfrm>
              <a:prstGeom prst="straightConnector1">
                <a:avLst/>
              </a:prstGeom>
              <a:noFill/>
              <a:ln cap="flat" cmpd="sng" w="38100">
                <a:solidFill>
                  <a:schemeClr val="accent4"/>
                </a:solidFill>
                <a:prstDash val="solid"/>
                <a:round/>
                <a:headEnd len="med" w="med" type="none"/>
                <a:tailEnd len="med" w="med" type="none"/>
              </a:ln>
            </p:spPr>
          </p:cxnSp>
          <p:cxnSp>
            <p:nvCxnSpPr>
              <p:cNvPr id="1777" name="Google Shape;1777;p117"/>
              <p:cNvCxnSpPr>
                <a:stCxn id="1773" idx="5"/>
                <a:endCxn id="1778" idx="1"/>
              </p:cNvCxnSpPr>
              <p:nvPr/>
            </p:nvCxnSpPr>
            <p:spPr>
              <a:xfrm flipH="1" rot="10800000">
                <a:off x="5094332" y="3152251"/>
                <a:ext cx="705300" cy="71100"/>
              </a:xfrm>
              <a:prstGeom prst="straightConnector1">
                <a:avLst/>
              </a:prstGeom>
              <a:noFill/>
              <a:ln cap="flat" cmpd="sng" w="38100">
                <a:solidFill>
                  <a:schemeClr val="accent4"/>
                </a:solidFill>
                <a:prstDash val="solid"/>
                <a:round/>
                <a:headEnd len="med" w="med" type="none"/>
                <a:tailEnd len="med" w="med" type="none"/>
              </a:ln>
            </p:spPr>
          </p:cxnSp>
          <p:sp>
            <p:nvSpPr>
              <p:cNvPr id="1778" name="Google Shape;1778;p117"/>
              <p:cNvSpPr/>
              <p:nvPr/>
            </p:nvSpPr>
            <p:spPr>
              <a:xfrm>
                <a:off x="5755712" y="3076456"/>
                <a:ext cx="175800" cy="151800"/>
              </a:xfrm>
              <a:prstGeom prst="triangle">
                <a:avLst>
                  <a:gd fmla="val 50000"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79" name="Google Shape;1779;p117"/>
            <p:cNvGrpSpPr/>
            <p:nvPr/>
          </p:nvGrpSpPr>
          <p:grpSpPr>
            <a:xfrm>
              <a:off x="2630886" y="2155792"/>
              <a:ext cx="3271515" cy="275564"/>
              <a:chOff x="2630886" y="2155792"/>
              <a:chExt cx="3271515" cy="275564"/>
            </a:xfrm>
          </p:grpSpPr>
          <p:sp>
            <p:nvSpPr>
              <p:cNvPr id="1780" name="Google Shape;1780;p117"/>
              <p:cNvSpPr/>
              <p:nvPr/>
            </p:nvSpPr>
            <p:spPr>
              <a:xfrm>
                <a:off x="2630886" y="2285915"/>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1" name="Google Shape;1781;p117"/>
              <p:cNvSpPr/>
              <p:nvPr/>
            </p:nvSpPr>
            <p:spPr>
              <a:xfrm>
                <a:off x="3427447" y="2299656"/>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2" name="Google Shape;1782;p117"/>
              <p:cNvSpPr/>
              <p:nvPr/>
            </p:nvSpPr>
            <p:spPr>
              <a:xfrm>
                <a:off x="4194652" y="2233866"/>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3" name="Google Shape;1783;p117"/>
              <p:cNvSpPr/>
              <p:nvPr/>
            </p:nvSpPr>
            <p:spPr>
              <a:xfrm>
                <a:off x="4982677" y="2192226"/>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4" name="Google Shape;1784;p117"/>
              <p:cNvSpPr/>
              <p:nvPr/>
            </p:nvSpPr>
            <p:spPr>
              <a:xfrm>
                <a:off x="5770701" y="2155792"/>
                <a:ext cx="131700" cy="131700"/>
              </a:xfrm>
              <a:prstGeom prst="diamond">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85" name="Google Shape;1785;p117"/>
              <p:cNvCxnSpPr>
                <a:stCxn id="1780" idx="3"/>
                <a:endCxn id="1781" idx="1"/>
              </p:cNvCxnSpPr>
              <p:nvPr/>
            </p:nvCxnSpPr>
            <p:spPr>
              <a:xfrm>
                <a:off x="2762586" y="2351765"/>
                <a:ext cx="664800" cy="13800"/>
              </a:xfrm>
              <a:prstGeom prst="straightConnector1">
                <a:avLst/>
              </a:prstGeom>
              <a:noFill/>
              <a:ln cap="flat" cmpd="sng" w="38100">
                <a:solidFill>
                  <a:schemeClr val="accent3"/>
                </a:solidFill>
                <a:prstDash val="solid"/>
                <a:round/>
                <a:headEnd len="med" w="med" type="none"/>
                <a:tailEnd len="med" w="med" type="none"/>
              </a:ln>
            </p:spPr>
          </p:cxnSp>
          <p:cxnSp>
            <p:nvCxnSpPr>
              <p:cNvPr id="1786" name="Google Shape;1786;p117"/>
              <p:cNvCxnSpPr>
                <a:stCxn id="1782" idx="1"/>
                <a:endCxn id="1781" idx="3"/>
              </p:cNvCxnSpPr>
              <p:nvPr/>
            </p:nvCxnSpPr>
            <p:spPr>
              <a:xfrm flipH="1">
                <a:off x="3559252" y="2299716"/>
                <a:ext cx="635400" cy="65700"/>
              </a:xfrm>
              <a:prstGeom prst="straightConnector1">
                <a:avLst/>
              </a:prstGeom>
              <a:noFill/>
              <a:ln cap="flat" cmpd="sng" w="38100">
                <a:solidFill>
                  <a:schemeClr val="accent3"/>
                </a:solidFill>
                <a:prstDash val="solid"/>
                <a:round/>
                <a:headEnd len="med" w="med" type="none"/>
                <a:tailEnd len="med" w="med" type="none"/>
              </a:ln>
            </p:spPr>
          </p:cxnSp>
          <p:cxnSp>
            <p:nvCxnSpPr>
              <p:cNvPr id="1787" name="Google Shape;1787;p117"/>
              <p:cNvCxnSpPr>
                <a:stCxn id="1783" idx="1"/>
                <a:endCxn id="1782" idx="3"/>
              </p:cNvCxnSpPr>
              <p:nvPr/>
            </p:nvCxnSpPr>
            <p:spPr>
              <a:xfrm flipH="1">
                <a:off x="4326277" y="2258076"/>
                <a:ext cx="656400" cy="41700"/>
              </a:xfrm>
              <a:prstGeom prst="straightConnector1">
                <a:avLst/>
              </a:prstGeom>
              <a:noFill/>
              <a:ln cap="flat" cmpd="sng" w="38100">
                <a:solidFill>
                  <a:schemeClr val="accent3"/>
                </a:solidFill>
                <a:prstDash val="solid"/>
                <a:round/>
                <a:headEnd len="med" w="med" type="none"/>
                <a:tailEnd len="med" w="med" type="none"/>
              </a:ln>
            </p:spPr>
          </p:cxnSp>
          <p:cxnSp>
            <p:nvCxnSpPr>
              <p:cNvPr id="1788" name="Google Shape;1788;p117"/>
              <p:cNvCxnSpPr>
                <a:endCxn id="1783" idx="3"/>
              </p:cNvCxnSpPr>
              <p:nvPr/>
            </p:nvCxnSpPr>
            <p:spPr>
              <a:xfrm flipH="1">
                <a:off x="5114377" y="2222376"/>
                <a:ext cx="652800" cy="35700"/>
              </a:xfrm>
              <a:prstGeom prst="straightConnector1">
                <a:avLst/>
              </a:prstGeom>
              <a:noFill/>
              <a:ln cap="flat" cmpd="sng" w="38100">
                <a:solidFill>
                  <a:schemeClr val="accent3"/>
                </a:solidFill>
                <a:prstDash val="solid"/>
                <a:round/>
                <a:headEnd len="med" w="med" type="none"/>
                <a:tailEnd len="med" w="med" type="none"/>
              </a:ln>
            </p:spPr>
          </p:cxnSp>
        </p:grpSp>
      </p:grpSp>
      <p:sp>
        <p:nvSpPr>
          <p:cNvPr id="1789" name="Google Shape;1789;p117"/>
          <p:cNvSpPr txBox="1"/>
          <p:nvPr>
            <p:ph idx="1" type="body"/>
          </p:nvPr>
        </p:nvSpPr>
        <p:spPr>
          <a:xfrm>
            <a:off x="1903266" y="1237434"/>
            <a:ext cx="12822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hoos u dhacaya (decreasing)</a:t>
            </a:r>
            <a:endParaRPr sz="1800"/>
          </a:p>
        </p:txBody>
      </p:sp>
      <p:sp>
        <p:nvSpPr>
          <p:cNvPr id="1790" name="Google Shape;1790;p117"/>
          <p:cNvSpPr txBox="1"/>
          <p:nvPr>
            <p:ph idx="1" type="body"/>
          </p:nvPr>
        </p:nvSpPr>
        <p:spPr>
          <a:xfrm>
            <a:off x="4417866" y="1237434"/>
            <a:ext cx="12822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kor u kacaya (increasing)</a:t>
            </a:r>
            <a:endParaRPr sz="1800"/>
          </a:p>
        </p:txBody>
      </p:sp>
      <p:sp>
        <p:nvSpPr>
          <p:cNvPr id="1791" name="Google Shape;1791;p117"/>
          <p:cNvSpPr txBox="1"/>
          <p:nvPr>
            <p:ph idx="1" type="body"/>
          </p:nvPr>
        </p:nvSpPr>
        <p:spPr>
          <a:xfrm>
            <a:off x="6932466" y="1237434"/>
            <a:ext cx="21087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mid ah (stays the same)</a:t>
            </a:r>
            <a:endParaRPr sz="1800"/>
          </a:p>
        </p:txBody>
      </p:sp>
      <p:grpSp>
        <p:nvGrpSpPr>
          <p:cNvPr id="1792" name="Google Shape;1792;p117"/>
          <p:cNvGrpSpPr/>
          <p:nvPr/>
        </p:nvGrpSpPr>
        <p:grpSpPr>
          <a:xfrm>
            <a:off x="1416308" y="1182460"/>
            <a:ext cx="457200" cy="457200"/>
            <a:chOff x="1020916" y="1442088"/>
            <a:chExt cx="457200" cy="457200"/>
          </a:xfrm>
        </p:grpSpPr>
        <p:pic>
          <p:nvPicPr>
            <p:cNvPr id="1793" name="Google Shape;1793;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794" name="Google Shape;1794;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795" name="Google Shape;1795;p117"/>
          <p:cNvGrpSpPr/>
          <p:nvPr/>
        </p:nvGrpSpPr>
        <p:grpSpPr>
          <a:xfrm>
            <a:off x="3917575" y="1182460"/>
            <a:ext cx="457200" cy="457200"/>
            <a:chOff x="1020916" y="1442088"/>
            <a:chExt cx="457200" cy="457200"/>
          </a:xfrm>
        </p:grpSpPr>
        <p:pic>
          <p:nvPicPr>
            <p:cNvPr id="1796" name="Google Shape;1796;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797" name="Google Shape;1797;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798" name="Google Shape;1798;p117"/>
          <p:cNvGrpSpPr/>
          <p:nvPr/>
        </p:nvGrpSpPr>
        <p:grpSpPr>
          <a:xfrm>
            <a:off x="6418842" y="1182460"/>
            <a:ext cx="457200" cy="457200"/>
            <a:chOff x="1020916" y="1442088"/>
            <a:chExt cx="457200" cy="457200"/>
          </a:xfrm>
        </p:grpSpPr>
        <p:pic>
          <p:nvPicPr>
            <p:cNvPr id="1799" name="Google Shape;1799;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800" name="Google Shape;1800;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801" name="Google Shape;1801;p117"/>
          <p:cNvPicPr preferRelativeResize="0"/>
          <p:nvPr/>
        </p:nvPicPr>
        <p:blipFill>
          <a:blip r:embed="rId5">
            <a:alphaModFix/>
          </a:blip>
          <a:stretch>
            <a:fillRect/>
          </a:stretch>
        </p:blipFill>
        <p:spPr>
          <a:xfrm>
            <a:off x="5388340" y="1309824"/>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5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pic>
        <p:nvPicPr>
          <p:cNvPr id="1806" name="Google Shape;1806;p118"/>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1807" name="Google Shape;1807;p118"/>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astaamaha nolosha (vital signs) ee bukaan shan maalmood.</a:t>
            </a:r>
            <a:endParaRPr sz="1600"/>
          </a:p>
        </p:txBody>
      </p:sp>
      <p:sp>
        <p:nvSpPr>
          <p:cNvPr id="1808" name="Google Shape;1808;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Fasiraadda xogta (Interpreting data) ee xirfadaha caafimaadka (medical professions)</a:t>
            </a:r>
            <a:endParaRPr/>
          </a:p>
        </p:txBody>
      </p:sp>
      <p:cxnSp>
        <p:nvCxnSpPr>
          <p:cNvPr id="1809" name="Google Shape;1809;p118"/>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1810" name="Google Shape;1810;p118"/>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1811" name="Google Shape;1811;p118"/>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1812" name="Google Shape;1812;p118"/>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1813" name="Google Shape;1813;p118"/>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1814" name="Google Shape;1814;p118"/>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1815" name="Google Shape;1815;p118"/>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1816" name="Google Shape;1816;p118"/>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1817" name="Google Shape;1817;p118"/>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1818" name="Google Shape;1818;p118"/>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1819" name="Google Shape;1819;p118"/>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1820" name="Google Shape;1820;p118"/>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1821" name="Google Shape;1821;p118"/>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1822" name="Google Shape;1822;p118"/>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1823" name="Google Shape;1823;p118"/>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1824" name="Google Shape;1824;p118"/>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1825" name="Google Shape;1825;p118"/>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1826" name="Google Shape;1826;p118"/>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1827" name="Google Shape;1827;p118"/>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8" name="Google Shape;1828;p118"/>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118"/>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0" name="Google Shape;1830;p118"/>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1" name="Google Shape;1831;p118"/>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2" name="Google Shape;1832;p118"/>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33" name="Google Shape;1833;p118"/>
          <p:cNvCxnSpPr>
            <a:stCxn id="1832" idx="6"/>
            <a:endCxn id="1834"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1835" name="Google Shape;1835;p118"/>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(respiratory rate) (breaths/min)</a:t>
            </a:r>
            <a:endParaRPr sz="1600"/>
          </a:p>
        </p:txBody>
      </p:sp>
      <p:sp>
        <p:nvSpPr>
          <p:cNvPr id="1836" name="Google Shape;1836;p118"/>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cadaadiska dhiigga (blood pressure) (mmHg)</a:t>
            </a:r>
            <a:br>
              <a:rPr lang="en-GB" sz="1600"/>
            </a:br>
            <a:endParaRPr sz="1600"/>
          </a:p>
        </p:txBody>
      </p:sp>
      <p:sp>
        <p:nvSpPr>
          <p:cNvPr id="1837" name="Google Shape;1837;p118"/>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8" name="Google Shape;1838;p118"/>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9" name="Google Shape;1839;p118"/>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40" name="Google Shape;1840;p118"/>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1841" name="Google Shape;1841;p118"/>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heerka heerkulka jirka (body temperature) (℃)</a:t>
            </a:r>
            <a:endParaRPr sz="1600"/>
          </a:p>
        </p:txBody>
      </p:sp>
      <p:sp>
        <p:nvSpPr>
          <p:cNvPr id="1842" name="Google Shape;1842;p118"/>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3" name="Google Shape;1843;p118"/>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4" name="Google Shape;1844;p118"/>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5" name="Google Shape;1845;p118"/>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6" name="Google Shape;1846;p118"/>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7" name="Google Shape;1847;p118"/>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48" name="Google Shape;1848;p118"/>
          <p:cNvCxnSpPr>
            <a:stCxn id="1843" idx="3"/>
            <a:endCxn id="1844"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1849" name="Google Shape;1849;p118"/>
          <p:cNvCxnSpPr>
            <a:stCxn id="1845" idx="1"/>
            <a:endCxn id="1844"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1850" name="Google Shape;1850;p118"/>
          <p:cNvCxnSpPr>
            <a:stCxn id="1846" idx="1"/>
            <a:endCxn id="1845"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1851" name="Google Shape;1851;p118"/>
          <p:cNvCxnSpPr>
            <a:stCxn id="1847" idx="1"/>
            <a:endCxn id="1846"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1834" name="Google Shape;1834;p118"/>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2" name="Google Shape;1852;p118"/>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3" name="Google Shape;1853;p118"/>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4" name="Google Shape;1854;p118"/>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55" name="Google Shape;1855;p118"/>
          <p:cNvCxnSpPr>
            <a:stCxn id="1834" idx="5"/>
            <a:endCxn id="1852"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1856" name="Google Shape;1856;p118"/>
          <p:cNvCxnSpPr>
            <a:endCxn id="1853"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1857" name="Google Shape;1857;p118"/>
          <p:cNvCxnSpPr>
            <a:endCxn id="1854"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sp>
        <p:nvSpPr>
          <p:cNvPr id="1858" name="Google Shape;1858;p118"/>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 (day)</a:t>
            </a:r>
            <a:endParaRPr sz="1600"/>
          </a:p>
        </p:txBody>
      </p:sp>
      <p:sp>
        <p:nvSpPr>
          <p:cNvPr id="1859" name="Google Shape;1859;p118"/>
          <p:cNvSpPr txBox="1"/>
          <p:nvPr>
            <p:ph idx="1" type="body"/>
          </p:nvPr>
        </p:nvSpPr>
        <p:spPr>
          <a:xfrm>
            <a:off x="324000" y="1216500"/>
            <a:ext cx="34506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Maalintee ayuu neefsashadiisu (respiratory rate) ahaa midka ugu hooseeya?</a:t>
            </a:r>
            <a:r>
              <a:rPr lang="en-GB" sz="1100">
                <a:latin typeface="Lexend"/>
              </a:rPr>
              <a:t/>
            </a:r>
            <a:br>
              <a:rPr lang="en-GB" sz="1600"/>
            </a:br>
            <a:r>
              <a:rPr lang="en-GB" sz="1100">
                <a:latin typeface="Lexend"/>
              </a:rPr>
              <a:t/>
            </a:r>
            <a:r>
              <a:rPr lang="en-GB" sz="1100">
                <a:latin typeface="Lexend"/>
              </a:rPr>
              <a:t/>
            </a:r>
            <a:endParaRPr sz="1600"/>
          </a:p>
        </p:txBody>
      </p:sp>
      <p:sp>
        <p:nvSpPr>
          <p:cNvPr id="1860" name="Google Shape;1860;p118"/>
          <p:cNvSpPr txBox="1"/>
          <p:nvPr>
            <p:ph idx="1" type="body"/>
          </p:nvPr>
        </p:nvSpPr>
        <p:spPr>
          <a:xfrm>
            <a:off x="324000" y="1978500"/>
            <a:ext cx="30456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Waa maxay wadnaha garaaca (heart rate) Talaadada?</a:t>
            </a:r>
            <a:br>
              <a:rPr lang="en-GB" sz="1600"/>
            </a:br>
            <a:r>
              <a:rPr lang="en-GB" sz="1100">
                <a:latin typeface="Lexend"/>
              </a:rPr>
              <a:t/>
            </a:r>
            <a:endParaRPr sz="1600"/>
          </a:p>
        </p:txBody>
      </p:sp>
      <p:sp>
        <p:nvSpPr>
          <p:cNvPr id="1861" name="Google Shape;1861;p118"/>
          <p:cNvSpPr txBox="1"/>
          <p:nvPr>
            <p:ph idx="1" type="body"/>
          </p:nvPr>
        </p:nvSpPr>
        <p:spPr>
          <a:xfrm>
            <a:off x="324000" y="2740500"/>
            <a:ext cx="3045600" cy="12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Cabdi wuxuu u malaynayaa in heerkulka jirkiisu (body temperature) ahaa 155℃ Isniinta. Waa maxay qaladka uu Cabdi sameeyay?</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p:txBody>
      </p:sp>
      <p:sp>
        <p:nvSpPr>
          <p:cNvPr id="1862" name="Google Shape;1862;p118"/>
          <p:cNvSpPr txBox="1"/>
          <p:nvPr>
            <p:ph idx="1" type="body"/>
          </p:nvPr>
        </p:nvSpPr>
        <p:spPr>
          <a:xfrm>
            <a:off x="324000" y="4035900"/>
            <a:ext cx="3045600" cy="79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Waa maxay heerkulka jirkiisu (body temperature) Isniinta?</a:t>
            </a:r>
            <a:br>
              <a:rPr lang="en-GB" sz="1600"/>
            </a:br>
            <a:r>
              <a:rPr lang="en-GB" sz="1100">
                <a:latin typeface="Lexend"/>
              </a:rPr>
              <a:t/>
            </a:r>
            <a:endParaRPr sz="1600"/>
          </a:p>
        </p:txBody>
      </p:sp>
      <p:grpSp>
        <p:nvGrpSpPr>
          <p:cNvPr id="1863" name="Google Shape;1863;p118"/>
          <p:cNvGrpSpPr/>
          <p:nvPr/>
        </p:nvGrpSpPr>
        <p:grpSpPr>
          <a:xfrm>
            <a:off x="5406424" y="2807437"/>
            <a:ext cx="2201272" cy="382527"/>
            <a:chOff x="5406424" y="2807437"/>
            <a:chExt cx="2201272" cy="382527"/>
          </a:xfrm>
        </p:grpSpPr>
        <p:sp>
          <p:nvSpPr>
            <p:cNvPr id="1864" name="Google Shape;1864;p118"/>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65" name="Google Shape;1865;p118"/>
            <p:cNvCxnSpPr>
              <a:stCxn id="1864" idx="5"/>
              <a:endCxn id="1866"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1866" name="Google Shape;1866;p118"/>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7" name="Google Shape;1867;p118"/>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8" name="Google Shape;1868;p118"/>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9" name="Google Shape;1869;p118"/>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70" name="Google Shape;1870;p118"/>
            <p:cNvCxnSpPr>
              <a:stCxn id="1866" idx="5"/>
              <a:endCxn id="1867"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1871" name="Google Shape;1871;p118"/>
            <p:cNvCxnSpPr>
              <a:stCxn id="1867" idx="5"/>
              <a:endCxn id="1868"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1872" name="Google Shape;1872;p118"/>
            <p:cNvCxnSpPr>
              <a:stCxn id="1868" idx="5"/>
              <a:endCxn id="1869"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
        <p:nvSpPr>
          <p:cNvPr id="1873" name="Google Shape;1873;p118"/>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874" name="Google Shape;1874;p118"/>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875" name="Google Shape;1875;p118"/>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1876" name="Google Shape;1876;p118"/>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1877" name="Google Shape;1877;p118"/>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1878" name="Google Shape;1878;p118"/>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1879" name="Google Shape;1879;p118"/>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880" name="Google Shape;1880;p118"/>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1881" name="Google Shape;1881;p118"/>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1882" name="Google Shape;1882;p118"/>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6" name="Shape 1886"/>
        <p:cNvGrpSpPr/>
        <p:nvPr/>
      </p:nvGrpSpPr>
      <p:grpSpPr>
        <a:xfrm>
          <a:off x="0" y="0"/>
          <a:ext cx="0" cy="0"/>
          <a:chOff x="0" y="0"/>
          <a:chExt cx="0" cy="0"/>
        </a:xfrm>
      </p:grpSpPr>
      <p:pic>
        <p:nvPicPr>
          <p:cNvPr id="1887" name="Google Shape;1887;p119"/>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1888" name="Google Shape;1888;p119"/>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astaamaha nolosha (vital signs) ee bukaan shan maalmood.</a:t>
            </a:r>
            <a:endParaRPr sz="1600"/>
          </a:p>
        </p:txBody>
      </p:sp>
      <p:sp>
        <p:nvSpPr>
          <p:cNvPr id="1889" name="Google Shape;1889;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Fahanka xogta (Interpreting data) ee xirfadaha caafimaadka</a:t>
            </a:r>
            <a:endParaRPr/>
          </a:p>
        </p:txBody>
      </p:sp>
      <p:cxnSp>
        <p:nvCxnSpPr>
          <p:cNvPr id="1890" name="Google Shape;1890;p119"/>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1891" name="Google Shape;1891;p119"/>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1892" name="Google Shape;1892;p119"/>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1893" name="Google Shape;1893;p119"/>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1894" name="Google Shape;1894;p119"/>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1895" name="Google Shape;1895;p119"/>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1896" name="Google Shape;1896;p119"/>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1897" name="Google Shape;1897;p119"/>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1898" name="Google Shape;1898;p119"/>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1899" name="Google Shape;1899;p119"/>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1900" name="Google Shape;1900;p119"/>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1901" name="Google Shape;1901;p119"/>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1902" name="Google Shape;1902;p119"/>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1903" name="Google Shape;1903;p119"/>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1904" name="Google Shape;1904;p119"/>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1905" name="Google Shape;1905;p119"/>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1906" name="Google Shape;1906;p119"/>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1907" name="Google Shape;1907;p119"/>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1908" name="Google Shape;1908;p119"/>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09" name="Google Shape;1909;p119"/>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0" name="Google Shape;1910;p119"/>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1" name="Google Shape;1911;p119"/>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2" name="Google Shape;1912;p119"/>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3" name="Google Shape;1913;p119"/>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14" name="Google Shape;1914;p119"/>
          <p:cNvCxnSpPr>
            <a:stCxn id="1913" idx="6"/>
            <a:endCxn id="1915"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1916" name="Google Shape;1916;p119"/>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(respiratory rate) (breaths/min)</a:t>
            </a:r>
            <a:endParaRPr sz="1600"/>
          </a:p>
        </p:txBody>
      </p:sp>
      <p:sp>
        <p:nvSpPr>
          <p:cNvPr id="1917" name="Google Shape;1917;p119"/>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dhiigarka (blood pressure) (mmHg)</a:t>
            </a:r>
            <a:br>
              <a:rPr lang="en-GB" sz="1600"/>
            </a:br>
            <a:endParaRPr sz="1600"/>
          </a:p>
        </p:txBody>
      </p:sp>
      <p:sp>
        <p:nvSpPr>
          <p:cNvPr id="1918" name="Google Shape;1918;p119"/>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9" name="Google Shape;1919;p119"/>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0" name="Google Shape;1920;p119"/>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21" name="Google Shape;1921;p119"/>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1922" name="Google Shape;1922;p119"/>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heerkulka jirka (body temperature) (℃)</a:t>
            </a:r>
            <a:endParaRPr sz="1600"/>
          </a:p>
        </p:txBody>
      </p:sp>
      <p:sp>
        <p:nvSpPr>
          <p:cNvPr id="1923" name="Google Shape;1923;p119"/>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4" name="Google Shape;1924;p119"/>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5" name="Google Shape;1925;p119"/>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6" name="Google Shape;1926;p119"/>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7" name="Google Shape;1927;p119"/>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8" name="Google Shape;1928;p119"/>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29" name="Google Shape;1929;p119"/>
          <p:cNvCxnSpPr>
            <a:stCxn id="1924" idx="3"/>
            <a:endCxn id="1925"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1930" name="Google Shape;1930;p119"/>
          <p:cNvCxnSpPr>
            <a:stCxn id="1926" idx="1"/>
            <a:endCxn id="1925"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1931" name="Google Shape;1931;p119"/>
          <p:cNvCxnSpPr>
            <a:stCxn id="1927" idx="1"/>
            <a:endCxn id="1926"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1932" name="Google Shape;1932;p119"/>
          <p:cNvCxnSpPr>
            <a:stCxn id="1928" idx="1"/>
            <a:endCxn id="1927"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1915" name="Google Shape;1915;p119"/>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3" name="Google Shape;1933;p119"/>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4" name="Google Shape;1934;p119"/>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5" name="Google Shape;1935;p119"/>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36" name="Google Shape;1936;p119"/>
          <p:cNvCxnSpPr>
            <a:stCxn id="1915" idx="5"/>
            <a:endCxn id="1933"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1937" name="Google Shape;1937;p119"/>
          <p:cNvCxnSpPr>
            <a:endCxn id="1934"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1938" name="Google Shape;1938;p119"/>
          <p:cNvCxnSpPr>
            <a:endCxn id="1935"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sp>
        <p:nvSpPr>
          <p:cNvPr id="1939" name="Google Shape;1939;p119"/>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a:t>
            </a:r>
            <a:endParaRPr sz="1600"/>
          </a:p>
        </p:txBody>
      </p:sp>
      <p:sp>
        <p:nvSpPr>
          <p:cNvPr id="1940" name="Google Shape;1940;p119"/>
          <p:cNvSpPr txBox="1"/>
          <p:nvPr>
            <p:ph idx="1" type="body"/>
          </p:nvPr>
        </p:nvSpPr>
        <p:spPr>
          <a:xfrm>
            <a:off x="324000" y="1216500"/>
            <a:ext cx="31197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e) Sharax isbeddelka dhiigarkooda (blood pressure) muddada shanta maalmood.</a:t>
            </a:r>
            <a:br>
              <a:rPr lang="en-GB" sz="1600"/>
            </a:br>
            <a:r>
              <a:rPr lang="en-GB" sz="1100">
                <a:latin typeface="Lexend"/>
              </a:rPr>
              <a:t/>
            </a:r>
            <a:br>
              <a:rPr lang="en-GB" sz="1600"/>
            </a:br>
            <a:r>
              <a:rPr lang="en-GB" sz="1100">
                <a:latin typeface="Lexend"/>
              </a:rPr>
              <a:t/>
            </a:r>
            <a:endParaRPr sz="1600"/>
          </a:p>
        </p:txBody>
      </p:sp>
      <p:sp>
        <p:nvSpPr>
          <p:cNvPr id="1941" name="Google Shape;1941;p119"/>
          <p:cNvSpPr txBox="1"/>
          <p:nvPr>
            <p:ph idx="1" type="body"/>
          </p:nvPr>
        </p:nvSpPr>
        <p:spPr>
          <a:xfrm>
            <a:off x="324000" y="2467101"/>
            <a:ext cx="3045600" cy="170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 Dhiigarka caafimaadka qaba wuxuu ku saabsan yahay 120/70. Maalmaha(day) ee dhiigarka bukaanku ku yahay heerkaan?</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p:txBody>
      </p:sp>
      <p:cxnSp>
        <p:nvCxnSpPr>
          <p:cNvPr id="1942" name="Google Shape;1942;p119"/>
          <p:cNvCxnSpPr/>
          <p:nvPr/>
        </p:nvCxnSpPr>
        <p:spPr>
          <a:xfrm>
            <a:off x="2533050" y="3004685"/>
            <a:ext cx="345300" cy="0"/>
          </a:xfrm>
          <a:prstGeom prst="straightConnector1">
            <a:avLst/>
          </a:prstGeom>
          <a:noFill/>
          <a:ln cap="flat" cmpd="sng" w="28575">
            <a:solidFill>
              <a:schemeClr val="dk1"/>
            </a:solidFill>
            <a:prstDash val="solid"/>
            <a:round/>
            <a:headEnd len="med" w="med" type="none"/>
            <a:tailEnd len="med" w="med" type="none"/>
          </a:ln>
        </p:spPr>
      </p:cxnSp>
      <p:grpSp>
        <p:nvGrpSpPr>
          <p:cNvPr id="1943" name="Google Shape;1943;p119"/>
          <p:cNvGrpSpPr/>
          <p:nvPr/>
        </p:nvGrpSpPr>
        <p:grpSpPr>
          <a:xfrm>
            <a:off x="5406424" y="2807437"/>
            <a:ext cx="2201272" cy="382527"/>
            <a:chOff x="5406424" y="2807437"/>
            <a:chExt cx="2201272" cy="382527"/>
          </a:xfrm>
        </p:grpSpPr>
        <p:sp>
          <p:nvSpPr>
            <p:cNvPr id="1944" name="Google Shape;1944;p119"/>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45" name="Google Shape;1945;p119"/>
            <p:cNvCxnSpPr>
              <a:stCxn id="1944" idx="5"/>
              <a:endCxn id="1946"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1946" name="Google Shape;1946;p119"/>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47" name="Google Shape;1947;p119"/>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48" name="Google Shape;1948;p119"/>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49" name="Google Shape;1949;p119"/>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50" name="Google Shape;1950;p119"/>
            <p:cNvCxnSpPr>
              <a:stCxn id="1946" idx="5"/>
              <a:endCxn id="1947"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1951" name="Google Shape;1951;p119"/>
            <p:cNvCxnSpPr>
              <a:stCxn id="1947" idx="5"/>
              <a:endCxn id="1948"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1952" name="Google Shape;1952;p119"/>
            <p:cNvCxnSpPr>
              <a:stCxn id="1948" idx="5"/>
              <a:endCxn id="1949"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
        <p:nvSpPr>
          <p:cNvPr id="1953" name="Google Shape;1953;p119"/>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954" name="Google Shape;1954;p119"/>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955" name="Google Shape;1955;p119"/>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1956" name="Google Shape;1956;p119"/>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1957" name="Google Shape;1957;p119"/>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1958" name="Google Shape;1958;p119"/>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1959" name="Google Shape;1959;p119"/>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960" name="Google Shape;1960;p119"/>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1961" name="Google Shape;1961;p119"/>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1962" name="Google Shape;1962;p119"/>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6" name="Shape 1966"/>
        <p:cNvGrpSpPr/>
        <p:nvPr/>
      </p:nvGrpSpPr>
      <p:grpSpPr>
        <a:xfrm>
          <a:off x="0" y="0"/>
          <a:ext cx="0" cy="0"/>
          <a:chOff x="0" y="0"/>
          <a:chExt cx="0" cy="0"/>
        </a:xfrm>
      </p:grpSpPr>
      <p:pic>
        <p:nvPicPr>
          <p:cNvPr id="1967" name="Google Shape;1967;p120"/>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1968" name="Google Shape;1968;p12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astaamaha muhiimka ah ee bukaanka muddada shanta maalmood.</a:t>
            </a:r>
            <a:endParaRPr sz="1600"/>
          </a:p>
        </p:txBody>
      </p:sp>
      <p:sp>
        <p:nvSpPr>
          <p:cNvPr id="1969" name="Google Shape;1969;p12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Fahanka xogta (Interpreting data) ee xirfadaha caafimaadka</a:t>
            </a:r>
            <a:endParaRPr/>
          </a:p>
        </p:txBody>
      </p:sp>
      <p:cxnSp>
        <p:nvCxnSpPr>
          <p:cNvPr id="1970" name="Google Shape;1970;p120"/>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1971" name="Google Shape;1971;p120"/>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1972" name="Google Shape;1972;p120"/>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1973" name="Google Shape;1973;p120"/>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1974" name="Google Shape;1974;p120"/>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1975" name="Google Shape;1975;p120"/>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1976" name="Google Shape;1976;p120"/>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1977" name="Google Shape;1977;p120"/>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1978" name="Google Shape;1978;p120"/>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1979" name="Google Shape;1979;p120"/>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1980" name="Google Shape;1980;p120"/>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1981" name="Google Shape;1981;p120"/>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1982" name="Google Shape;1982;p120"/>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1983" name="Google Shape;1983;p120"/>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1984" name="Google Shape;1984;p120"/>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1985" name="Google Shape;1985;p120"/>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1986" name="Google Shape;1986;p120"/>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1987" name="Google Shape;1987;p120"/>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1988" name="Google Shape;1988;p120"/>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9" name="Google Shape;1989;p120"/>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0" name="Google Shape;1990;p120"/>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1" name="Google Shape;1991;p120"/>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2" name="Google Shape;1992;p120"/>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3" name="Google Shape;1993;p120"/>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94" name="Google Shape;1994;p120"/>
          <p:cNvCxnSpPr>
            <a:stCxn id="1993" idx="6"/>
            <a:endCxn id="1995"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1996" name="Google Shape;1996;p120"/>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(respiratory rate) (breaths/min)</a:t>
            </a:r>
            <a:endParaRPr sz="1600"/>
          </a:p>
        </p:txBody>
      </p:sp>
      <p:sp>
        <p:nvSpPr>
          <p:cNvPr id="1997" name="Google Shape;1997;p120"/>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dhiigarka (blood pressure) (mmHg)</a:t>
            </a:r>
            <a:br>
              <a:rPr lang="en-GB" sz="1600"/>
            </a:br>
            <a:endParaRPr sz="1600"/>
          </a:p>
        </p:txBody>
      </p:sp>
      <p:sp>
        <p:nvSpPr>
          <p:cNvPr id="1998" name="Google Shape;1998;p120"/>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9" name="Google Shape;1999;p120"/>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0" name="Google Shape;2000;p120"/>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01" name="Google Shape;2001;p120"/>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2002" name="Google Shape;2002;p120"/>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heerkulka jirka (body temperature) (℃)</a:t>
            </a:r>
            <a:endParaRPr sz="1600"/>
          </a:p>
        </p:txBody>
      </p:sp>
      <p:sp>
        <p:nvSpPr>
          <p:cNvPr id="2003" name="Google Shape;2003;p120"/>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4" name="Google Shape;2004;p120"/>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5" name="Google Shape;2005;p120"/>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6" name="Google Shape;2006;p120"/>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7" name="Google Shape;2007;p120"/>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8" name="Google Shape;2008;p120"/>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09" name="Google Shape;2009;p120"/>
          <p:cNvCxnSpPr>
            <a:stCxn id="2004" idx="3"/>
            <a:endCxn id="2005"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2010" name="Google Shape;2010;p120"/>
          <p:cNvCxnSpPr>
            <a:stCxn id="2006" idx="1"/>
            <a:endCxn id="2005"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2011" name="Google Shape;2011;p120"/>
          <p:cNvCxnSpPr>
            <a:stCxn id="2007" idx="1"/>
            <a:endCxn id="2006"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2012" name="Google Shape;2012;p120"/>
          <p:cNvCxnSpPr>
            <a:stCxn id="2008" idx="1"/>
            <a:endCxn id="2007"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1995" name="Google Shape;1995;p120"/>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3" name="Google Shape;2013;p120"/>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4" name="Google Shape;2014;p120"/>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5" name="Google Shape;2015;p120"/>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16" name="Google Shape;2016;p120"/>
          <p:cNvCxnSpPr>
            <a:stCxn id="1995" idx="5"/>
            <a:endCxn id="2013"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2017" name="Google Shape;2017;p120"/>
          <p:cNvCxnSpPr>
            <a:endCxn id="2014"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2018" name="Google Shape;2018;p120"/>
          <p:cNvCxnSpPr>
            <a:endCxn id="2015"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grpSp>
        <p:nvGrpSpPr>
          <p:cNvPr id="2019" name="Google Shape;2019;p120"/>
          <p:cNvGrpSpPr/>
          <p:nvPr/>
        </p:nvGrpSpPr>
        <p:grpSpPr>
          <a:xfrm>
            <a:off x="5406424" y="2807437"/>
            <a:ext cx="2201272" cy="382527"/>
            <a:chOff x="5406424" y="2807437"/>
            <a:chExt cx="2201272" cy="382527"/>
          </a:xfrm>
        </p:grpSpPr>
        <p:sp>
          <p:nvSpPr>
            <p:cNvPr id="2020" name="Google Shape;2020;p120"/>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21" name="Google Shape;2021;p120"/>
            <p:cNvCxnSpPr>
              <a:stCxn id="2020" idx="5"/>
              <a:endCxn id="2022"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2022" name="Google Shape;2022;p120"/>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3" name="Google Shape;2023;p120"/>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4" name="Google Shape;2024;p120"/>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5" name="Google Shape;2025;p120"/>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26" name="Google Shape;2026;p120"/>
            <p:cNvCxnSpPr>
              <a:stCxn id="2022" idx="5"/>
              <a:endCxn id="2023"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2027" name="Google Shape;2027;p120"/>
            <p:cNvCxnSpPr>
              <a:stCxn id="2023" idx="5"/>
              <a:endCxn id="2024"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2028" name="Google Shape;2028;p120"/>
            <p:cNvCxnSpPr>
              <a:stCxn id="2024" idx="5"/>
              <a:endCxn id="2025"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
        <p:nvSpPr>
          <p:cNvPr id="2029" name="Google Shape;2029;p120"/>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a:t>
            </a:r>
            <a:endParaRPr sz="1600"/>
          </a:p>
        </p:txBody>
      </p:sp>
      <p:sp>
        <p:nvSpPr>
          <p:cNvPr id="2030" name="Google Shape;2030;p120"/>
          <p:cNvSpPr txBox="1"/>
          <p:nvPr>
            <p:ph idx="1" type="body"/>
          </p:nvPr>
        </p:nvSpPr>
        <p:spPr>
          <a:xfrm>
            <a:off x="324000" y="1216500"/>
            <a:ext cx="34404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Maalintee ayuu neefsashadiisu (respiratory rate) ahaa midka ugu hooseeya?</a:t>
            </a:r>
            <a:br>
              <a:rPr lang="en-GB" sz="1600"/>
            </a:br>
            <a:r>
              <a:rPr lang="en-GB" sz="1100">
                <a:latin typeface="Lexend"/>
              </a:rPr>
              <a:t/>
            </a:r>
            <a:endParaRPr sz="1600"/>
          </a:p>
        </p:txBody>
      </p:sp>
      <p:sp>
        <p:nvSpPr>
          <p:cNvPr id="2031" name="Google Shape;2031;p120"/>
          <p:cNvSpPr txBox="1"/>
          <p:nvPr>
            <p:ph idx="1" type="body"/>
          </p:nvPr>
        </p:nvSpPr>
        <p:spPr>
          <a:xfrm>
            <a:off x="324000" y="2892900"/>
            <a:ext cx="30456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Waa maxay wadnaha garaaca (heart rate) Talaadada?</a:t>
            </a:r>
            <a:br>
              <a:rPr lang="en-GB" sz="1600"/>
            </a:br>
            <a:r>
              <a:rPr lang="en-GB" sz="1100">
                <a:latin typeface="Lexend"/>
              </a:rPr>
              <a:t/>
            </a:r>
            <a:endParaRPr sz="1600"/>
          </a:p>
        </p:txBody>
      </p:sp>
      <p:sp>
        <p:nvSpPr>
          <p:cNvPr id="2032" name="Google Shape;2032;p120"/>
          <p:cNvSpPr txBox="1"/>
          <p:nvPr>
            <p:ph idx="1" type="body"/>
          </p:nvPr>
        </p:nvSpPr>
        <p:spPr>
          <a:xfrm>
            <a:off x="628800" y="1978500"/>
            <a:ext cx="12219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Arbacada</a:t>
            </a:r>
            <a:endParaRPr sz="1800">
              <a:latin typeface="Kalam"/>
              <a:ea typeface="Kalam"/>
              <a:cs typeface="Kalam"/>
              <a:sym typeface="Kalam"/>
            </a:endParaRPr>
          </a:p>
        </p:txBody>
      </p:sp>
      <p:sp>
        <p:nvSpPr>
          <p:cNvPr id="2033" name="Google Shape;2033;p120"/>
          <p:cNvSpPr txBox="1"/>
          <p:nvPr>
            <p:ph idx="1" type="body"/>
          </p:nvPr>
        </p:nvSpPr>
        <p:spPr>
          <a:xfrm>
            <a:off x="628800" y="3578700"/>
            <a:ext cx="20505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84 garaac daqiiqaddii</a:t>
            </a:r>
            <a:endParaRPr sz="1800">
              <a:latin typeface="Kalam"/>
              <a:ea typeface="Kalam"/>
              <a:cs typeface="Kalam"/>
              <a:sym typeface="Kalam"/>
            </a:endParaRPr>
          </a:p>
        </p:txBody>
      </p:sp>
      <p:sp>
        <p:nvSpPr>
          <p:cNvPr id="2034" name="Google Shape;2034;p120"/>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2035" name="Google Shape;2035;p120"/>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2036" name="Google Shape;2036;p120"/>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2037" name="Google Shape;2037;p120"/>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2038" name="Google Shape;2038;p120"/>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2039" name="Google Shape;2039;p120"/>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2040" name="Google Shape;2040;p120"/>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2041" name="Google Shape;2041;p120"/>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2042" name="Google Shape;2042;p120"/>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2043" name="Google Shape;2043;p120"/>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7" name="Shape 2047"/>
        <p:cNvGrpSpPr/>
        <p:nvPr/>
      </p:nvGrpSpPr>
      <p:grpSpPr>
        <a:xfrm>
          <a:off x="0" y="0"/>
          <a:ext cx="0" cy="0"/>
          <a:chOff x="0" y="0"/>
          <a:chExt cx="0" cy="0"/>
        </a:xfrm>
      </p:grpSpPr>
      <p:pic>
        <p:nvPicPr>
          <p:cNvPr id="2048" name="Google Shape;2048;p121"/>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2049" name="Google Shape;2049;p12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astaamaha nolosha ee bukaanka muddo shan maalmood ah.</a:t>
            </a:r>
            <a:endParaRPr sz="1600"/>
          </a:p>
        </p:txBody>
      </p:sp>
      <p:sp>
        <p:nvSpPr>
          <p:cNvPr id="2050" name="Google Shape;2050;p12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Fahamka xogta xirfadaha caafimaadka</a:t>
            </a:r>
            <a:endParaRPr/>
          </a:p>
        </p:txBody>
      </p:sp>
      <p:cxnSp>
        <p:nvCxnSpPr>
          <p:cNvPr id="2051" name="Google Shape;2051;p121"/>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2052" name="Google Shape;2052;p121"/>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2053" name="Google Shape;2053;p121"/>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(beats/min)</a:t>
            </a:r>
            <a:endParaRPr sz="1600"/>
          </a:p>
        </p:txBody>
      </p:sp>
      <p:sp>
        <p:nvSpPr>
          <p:cNvPr id="2054" name="Google Shape;2054;p121"/>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2055" name="Google Shape;2055;p121"/>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2056" name="Google Shape;2056;p121"/>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2057" name="Google Shape;2057;p121"/>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2058" name="Google Shape;2058;p121"/>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2059" name="Google Shape;2059;p121"/>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2060" name="Google Shape;2060;p121"/>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2061" name="Google Shape;2061;p121"/>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2062" name="Google Shape;2062;p121"/>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2063" name="Google Shape;2063;p121"/>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2064" name="Google Shape;2064;p121"/>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2065" name="Google Shape;2065;p121"/>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2066" name="Google Shape;2066;p121"/>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2067" name="Google Shape;2067;p121"/>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2068" name="Google Shape;2068;p121"/>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2069" name="Google Shape;2069;p121"/>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0" name="Google Shape;2070;p121"/>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1" name="Google Shape;2071;p121"/>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2" name="Google Shape;2072;p121"/>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3" name="Google Shape;2073;p121"/>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4" name="Google Shape;2074;p121"/>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75" name="Google Shape;2075;p121"/>
          <p:cNvCxnSpPr>
            <a:stCxn id="2074" idx="6"/>
            <a:endCxn id="2076"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2077" name="Google Shape;2077;p121"/>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(breaths/min)</a:t>
            </a:r>
            <a:endParaRPr sz="1600"/>
          </a:p>
        </p:txBody>
      </p:sp>
      <p:sp>
        <p:nvSpPr>
          <p:cNvPr id="2078" name="Google Shape;2078;p121"/>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 karka (mmHg)</a:t>
            </a:r>
            <a:br>
              <a:rPr lang="en-GB" sz="1600"/>
            </a:br>
            <a:endParaRPr sz="1600"/>
          </a:p>
        </p:txBody>
      </p:sp>
      <p:sp>
        <p:nvSpPr>
          <p:cNvPr id="2079" name="Google Shape;2079;p121"/>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0" name="Google Shape;2080;p121"/>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1" name="Google Shape;2081;p121"/>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82" name="Google Shape;2082;p121"/>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2083" name="Google Shape;2083;p121"/>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2084" name="Google Shape;2084;p121"/>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2085" name="Google Shape;2085;p121"/>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2086" name="Google Shape;2086;p121"/>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2087" name="Google Shape;2087;p121"/>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2088" name="Google Shape;2088;p121"/>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2089" name="Google Shape;2089;p121"/>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2090" name="Google Shape;2090;p121"/>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2091" name="Google Shape;2091;p121"/>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2092" name="Google Shape;2092;p121"/>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
        <p:nvSpPr>
          <p:cNvPr id="2093" name="Google Shape;2093;p121"/>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 kulka jirka (℃)</a:t>
            </a:r>
            <a:endParaRPr sz="1600"/>
          </a:p>
        </p:txBody>
      </p:sp>
      <p:sp>
        <p:nvSpPr>
          <p:cNvPr id="2094" name="Google Shape;2094;p121"/>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5" name="Google Shape;2095;p121"/>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6" name="Google Shape;2096;p121"/>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7" name="Google Shape;2097;p121"/>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8" name="Google Shape;2098;p121"/>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9" name="Google Shape;2099;p121"/>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00" name="Google Shape;2100;p121"/>
          <p:cNvCxnSpPr>
            <a:stCxn id="2095" idx="3"/>
            <a:endCxn id="2096"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2101" name="Google Shape;2101;p121"/>
          <p:cNvCxnSpPr>
            <a:stCxn id="2097" idx="1"/>
            <a:endCxn id="2096"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2102" name="Google Shape;2102;p121"/>
          <p:cNvCxnSpPr>
            <a:stCxn id="2098" idx="1"/>
            <a:endCxn id="2097"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2103" name="Google Shape;2103;p121"/>
          <p:cNvCxnSpPr>
            <a:stCxn id="2099" idx="1"/>
            <a:endCxn id="2098"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2076" name="Google Shape;2076;p121"/>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4" name="Google Shape;2104;p121"/>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5" name="Google Shape;2105;p121"/>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6" name="Google Shape;2106;p121"/>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07" name="Google Shape;2107;p121"/>
          <p:cNvCxnSpPr>
            <a:stCxn id="2076" idx="5"/>
            <a:endCxn id="2104"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2108" name="Google Shape;2108;p121"/>
          <p:cNvCxnSpPr>
            <a:endCxn id="2105"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2109" name="Google Shape;2109;p121"/>
          <p:cNvCxnSpPr>
            <a:endCxn id="2106"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sp>
        <p:nvSpPr>
          <p:cNvPr id="2110" name="Google Shape;2110;p121"/>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a:t>
            </a:r>
            <a:endParaRPr sz="1600"/>
          </a:p>
        </p:txBody>
      </p:sp>
      <p:sp>
        <p:nvSpPr>
          <p:cNvPr id="2111" name="Google Shape;2111;p121"/>
          <p:cNvSpPr txBox="1"/>
          <p:nvPr>
            <p:ph idx="1" type="body"/>
          </p:nvPr>
        </p:nvSpPr>
        <p:spPr>
          <a:xfrm>
            <a:off x="324000" y="1216500"/>
            <a:ext cx="3045600" cy="12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Cabdi wuxuu u malaynayaa in heer kulka jirkiisu ahaa 155℃ Isniinta. Maxaa qalad ah oo uu Cabdi sameeyay?</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p:txBody>
      </p:sp>
      <p:sp>
        <p:nvSpPr>
          <p:cNvPr id="2112" name="Google Shape;2112;p121"/>
          <p:cNvSpPr txBox="1"/>
          <p:nvPr>
            <p:ph idx="1" type="body"/>
          </p:nvPr>
        </p:nvSpPr>
        <p:spPr>
          <a:xfrm>
            <a:off x="324000" y="3654900"/>
            <a:ext cx="3045600" cy="79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Waa maxay heer kulka jirkiisu Isniinta?</a:t>
            </a:r>
            <a:br>
              <a:rPr lang="en-GB" sz="1600"/>
            </a:br>
            <a:r>
              <a:rPr lang="en-GB" sz="1100">
                <a:latin typeface="Lexend"/>
              </a:rPr>
              <a:t/>
            </a:r>
            <a:endParaRPr sz="1600"/>
          </a:p>
        </p:txBody>
      </p:sp>
      <p:sp>
        <p:nvSpPr>
          <p:cNvPr id="2113" name="Google Shape;2113;p121"/>
          <p:cNvSpPr txBox="1"/>
          <p:nvPr>
            <p:ph idx="1" type="body"/>
          </p:nvPr>
        </p:nvSpPr>
        <p:spPr>
          <a:xfrm>
            <a:off x="552600" y="2435700"/>
            <a:ext cx="2553300" cy="96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Cabdi wuxuu isticmaalay miisaanka bidix halkii uu isticmaali lahaa midka midig.</a:t>
            </a:r>
            <a:endParaRPr sz="1800">
              <a:latin typeface="Kalam"/>
              <a:ea typeface="Kalam"/>
              <a:cs typeface="Kalam"/>
              <a:sym typeface="Kalam"/>
            </a:endParaRPr>
          </a:p>
        </p:txBody>
      </p:sp>
      <p:sp>
        <p:nvSpPr>
          <p:cNvPr id="2114" name="Google Shape;2114;p121"/>
          <p:cNvSpPr txBox="1"/>
          <p:nvPr>
            <p:ph idx="1" type="body"/>
          </p:nvPr>
        </p:nvSpPr>
        <p:spPr>
          <a:xfrm>
            <a:off x="552600" y="4340700"/>
            <a:ext cx="20505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 °C</a:t>
            </a:r>
            <a:endParaRPr sz="1800">
              <a:latin typeface="Kalam"/>
              <a:ea typeface="Kalam"/>
              <a:cs typeface="Kalam"/>
              <a:sym typeface="Kalam"/>
            </a:endParaRPr>
          </a:p>
        </p:txBody>
      </p:sp>
      <p:grpSp>
        <p:nvGrpSpPr>
          <p:cNvPr id="2115" name="Google Shape;2115;p121"/>
          <p:cNvGrpSpPr/>
          <p:nvPr/>
        </p:nvGrpSpPr>
        <p:grpSpPr>
          <a:xfrm>
            <a:off x="5406424" y="2807437"/>
            <a:ext cx="2201272" cy="382527"/>
            <a:chOff x="5406424" y="2807437"/>
            <a:chExt cx="2201272" cy="382527"/>
          </a:xfrm>
        </p:grpSpPr>
        <p:sp>
          <p:nvSpPr>
            <p:cNvPr id="2116" name="Google Shape;2116;p121"/>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17" name="Google Shape;2117;p121"/>
            <p:cNvCxnSpPr>
              <a:stCxn id="2116" idx="5"/>
              <a:endCxn id="2118"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2118" name="Google Shape;2118;p121"/>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9" name="Google Shape;2119;p121"/>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0" name="Google Shape;2120;p121"/>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1" name="Google Shape;2121;p121"/>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22" name="Google Shape;2122;p121"/>
            <p:cNvCxnSpPr>
              <a:stCxn id="2118" idx="5"/>
              <a:endCxn id="2119"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2123" name="Google Shape;2123;p121"/>
            <p:cNvCxnSpPr>
              <a:stCxn id="2119" idx="5"/>
              <a:endCxn id="2120"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2124" name="Google Shape;2124;p121"/>
            <p:cNvCxnSpPr>
              <a:stCxn id="2120" idx="5"/>
              <a:endCxn id="2121"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8" name="Shape 2128"/>
        <p:cNvGrpSpPr/>
        <p:nvPr/>
      </p:nvGrpSpPr>
      <p:grpSpPr>
        <a:xfrm>
          <a:off x="0" y="0"/>
          <a:ext cx="0" cy="0"/>
          <a:chOff x="0" y="0"/>
          <a:chExt cx="0" cy="0"/>
        </a:xfrm>
      </p:grpSpPr>
      <p:pic>
        <p:nvPicPr>
          <p:cNvPr id="2129" name="Google Shape;2129;p122"/>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2130" name="Google Shape;2130;p12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astaamaha nolosha ee bukaanka muddo shan maalmood ah.</a:t>
            </a:r>
            <a:endParaRPr sz="1600"/>
          </a:p>
        </p:txBody>
      </p:sp>
      <p:sp>
        <p:nvSpPr>
          <p:cNvPr id="2131" name="Google Shape;2131;p12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Fahamka xogta xirfadaha caafimaadka</a:t>
            </a:r>
            <a:endParaRPr/>
          </a:p>
        </p:txBody>
      </p:sp>
      <p:cxnSp>
        <p:nvCxnSpPr>
          <p:cNvPr id="2132" name="Google Shape;2132;p122"/>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2133" name="Google Shape;2133;p122"/>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2134" name="Google Shape;2134;p122"/>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(beats/min)</a:t>
            </a:r>
            <a:endParaRPr sz="1600"/>
          </a:p>
        </p:txBody>
      </p:sp>
      <p:sp>
        <p:nvSpPr>
          <p:cNvPr id="2135" name="Google Shape;2135;p122"/>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2136" name="Google Shape;2136;p122"/>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2137" name="Google Shape;2137;p122"/>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2138" name="Google Shape;2138;p122"/>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2139" name="Google Shape;2139;p122"/>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2140" name="Google Shape;2140;p122"/>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2141" name="Google Shape;2141;p122"/>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2142" name="Google Shape;2142;p122"/>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2143" name="Google Shape;2143;p122"/>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2144" name="Google Shape;2144;p122"/>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2145" name="Google Shape;2145;p122"/>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2146" name="Google Shape;2146;p122"/>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2147" name="Google Shape;2147;p122"/>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2148" name="Google Shape;2148;p122"/>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2149" name="Google Shape;2149;p122"/>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2150" name="Google Shape;2150;p122"/>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1" name="Google Shape;2151;p122"/>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2" name="Google Shape;2152;p122"/>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3" name="Google Shape;2153;p122"/>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4" name="Google Shape;2154;p122"/>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5" name="Google Shape;2155;p122"/>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56" name="Google Shape;2156;p122"/>
          <p:cNvCxnSpPr>
            <a:stCxn id="2155" idx="6"/>
            <a:endCxn id="2157"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2158" name="Google Shape;2158;p122"/>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(breaths/min)</a:t>
            </a:r>
            <a:endParaRPr sz="1600"/>
          </a:p>
        </p:txBody>
      </p:sp>
      <p:sp>
        <p:nvSpPr>
          <p:cNvPr id="2159" name="Google Shape;2159;p122"/>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 karka (mmHg)</a:t>
            </a:r>
            <a:br>
              <a:rPr lang="en-GB" sz="1600"/>
            </a:br>
            <a:endParaRPr sz="1600"/>
          </a:p>
        </p:txBody>
      </p:sp>
      <p:sp>
        <p:nvSpPr>
          <p:cNvPr id="2160" name="Google Shape;2160;p122"/>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1" name="Google Shape;2161;p122"/>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2" name="Google Shape;2162;p122"/>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63" name="Google Shape;2163;p122"/>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2164" name="Google Shape;2164;p122"/>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 kulka jirka (℃)</a:t>
            </a:r>
            <a:endParaRPr sz="1600"/>
          </a:p>
        </p:txBody>
      </p:sp>
      <p:sp>
        <p:nvSpPr>
          <p:cNvPr id="2165" name="Google Shape;2165;p122"/>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6" name="Google Shape;2166;p122"/>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7" name="Google Shape;2167;p122"/>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8" name="Google Shape;2168;p122"/>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9" name="Google Shape;2169;p122"/>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0" name="Google Shape;2170;p122"/>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71" name="Google Shape;2171;p122"/>
          <p:cNvCxnSpPr>
            <a:stCxn id="2166" idx="3"/>
            <a:endCxn id="2167"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2172" name="Google Shape;2172;p122"/>
          <p:cNvCxnSpPr>
            <a:stCxn id="2168" idx="1"/>
            <a:endCxn id="2167"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2173" name="Google Shape;2173;p122"/>
          <p:cNvCxnSpPr>
            <a:stCxn id="2169" idx="1"/>
            <a:endCxn id="2168"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2174" name="Google Shape;2174;p122"/>
          <p:cNvCxnSpPr>
            <a:stCxn id="2170" idx="1"/>
            <a:endCxn id="2169"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2157" name="Google Shape;2157;p122"/>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5" name="Google Shape;2175;p122"/>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6" name="Google Shape;2176;p122"/>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7" name="Google Shape;2177;p122"/>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78" name="Google Shape;2178;p122"/>
          <p:cNvCxnSpPr>
            <a:stCxn id="2157" idx="5"/>
            <a:endCxn id="2175"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2179" name="Google Shape;2179;p122"/>
          <p:cNvCxnSpPr>
            <a:endCxn id="2176"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2180" name="Google Shape;2180;p122"/>
          <p:cNvCxnSpPr>
            <a:endCxn id="2177"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sp>
        <p:nvSpPr>
          <p:cNvPr id="2181" name="Google Shape;2181;p122"/>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a:t>
            </a:r>
            <a:endParaRPr sz="1600"/>
          </a:p>
        </p:txBody>
      </p:sp>
      <p:sp>
        <p:nvSpPr>
          <p:cNvPr id="2182" name="Google Shape;2182;p122"/>
          <p:cNvSpPr txBox="1"/>
          <p:nvPr>
            <p:ph idx="1" type="body"/>
          </p:nvPr>
        </p:nvSpPr>
        <p:spPr>
          <a:xfrm>
            <a:off x="324000" y="1216500"/>
            <a:ext cx="31197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e) Sharax isbeddelka cadaadiska dhiiggooda (blood pressure) muddada shanta maalmood.</a:t>
            </a:r>
            <a:br>
              <a:rPr lang="en-GB" sz="1600"/>
            </a:br>
            <a:r>
              <a:rPr lang="en-GB" sz="1100">
                <a:latin typeface="Lexend"/>
              </a:rPr>
              <a:t/>
            </a:r>
            <a:br>
              <a:rPr lang="en-GB" sz="1600"/>
            </a:br>
            <a:r>
              <a:rPr lang="en-GB" sz="1100">
                <a:latin typeface="Lexend"/>
              </a:rPr>
              <a:t/>
            </a:r>
            <a:endParaRPr sz="1600"/>
          </a:p>
        </p:txBody>
      </p:sp>
      <p:sp>
        <p:nvSpPr>
          <p:cNvPr id="2183" name="Google Shape;2183;p122"/>
          <p:cNvSpPr txBox="1"/>
          <p:nvPr>
            <p:ph idx="1" type="body"/>
          </p:nvPr>
        </p:nvSpPr>
        <p:spPr>
          <a:xfrm>
            <a:off x="552600" y="2160225"/>
            <a:ext cx="3036300" cy="211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Cadaadiska dhiigga (blood pressure) ee bukaanku wuxuu si tartiib ah hoos ugu dhacay shanta maalmood.</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(Ama eray kasta oo muujinaya inuu hoos u dhacayo.)</a:t>
            </a:r>
            <a:endParaRPr sz="1800">
              <a:latin typeface="Kalam"/>
              <a:ea typeface="Kalam"/>
              <a:cs typeface="Kalam"/>
              <a:sym typeface="Kalam"/>
            </a:endParaRPr>
          </a:p>
        </p:txBody>
      </p:sp>
      <p:grpSp>
        <p:nvGrpSpPr>
          <p:cNvPr id="2184" name="Google Shape;2184;p122"/>
          <p:cNvGrpSpPr/>
          <p:nvPr/>
        </p:nvGrpSpPr>
        <p:grpSpPr>
          <a:xfrm>
            <a:off x="5406424" y="2807437"/>
            <a:ext cx="2201272" cy="382527"/>
            <a:chOff x="5406424" y="2807437"/>
            <a:chExt cx="2201272" cy="382527"/>
          </a:xfrm>
        </p:grpSpPr>
        <p:sp>
          <p:nvSpPr>
            <p:cNvPr id="2185" name="Google Shape;2185;p122"/>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86" name="Google Shape;2186;p122"/>
            <p:cNvCxnSpPr>
              <a:stCxn id="2185" idx="5"/>
              <a:endCxn id="2187"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2187" name="Google Shape;2187;p122"/>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8" name="Google Shape;2188;p122"/>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9" name="Google Shape;2189;p122"/>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0" name="Google Shape;2190;p122"/>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91" name="Google Shape;2191;p122"/>
            <p:cNvCxnSpPr>
              <a:stCxn id="2187" idx="5"/>
              <a:endCxn id="2188"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2192" name="Google Shape;2192;p122"/>
            <p:cNvCxnSpPr>
              <a:stCxn id="2188" idx="5"/>
              <a:endCxn id="2189"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2193" name="Google Shape;2193;p122"/>
            <p:cNvCxnSpPr>
              <a:stCxn id="2189" idx="5"/>
              <a:endCxn id="2190"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
        <p:nvSpPr>
          <p:cNvPr id="2194" name="Google Shape;2194;p122"/>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2195" name="Google Shape;2195;p122"/>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2196" name="Google Shape;2196;p122"/>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2197" name="Google Shape;2197;p122"/>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2198" name="Google Shape;2198;p122"/>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2199" name="Google Shape;2199;p122"/>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2200" name="Google Shape;2200;p122"/>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2201" name="Google Shape;2201;p122"/>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2202" name="Google Shape;2202;p122"/>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2203" name="Google Shape;2203;p122"/>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7" name="Shape 2207"/>
        <p:cNvGrpSpPr/>
        <p:nvPr/>
      </p:nvGrpSpPr>
      <p:grpSpPr>
        <a:xfrm>
          <a:off x="0" y="0"/>
          <a:ext cx="0" cy="0"/>
          <a:chOff x="0" y="0"/>
          <a:chExt cx="0" cy="0"/>
        </a:xfrm>
      </p:grpSpPr>
      <p:pic>
        <p:nvPicPr>
          <p:cNvPr id="2208" name="Google Shape;2208;p123"/>
          <p:cNvPicPr preferRelativeResize="0"/>
          <p:nvPr/>
        </p:nvPicPr>
        <p:blipFill>
          <a:blip r:embed="rId3">
            <a:alphaModFix/>
          </a:blip>
          <a:stretch>
            <a:fillRect/>
          </a:stretch>
        </p:blipFill>
        <p:spPr>
          <a:xfrm>
            <a:off x="4904125" y="1530200"/>
            <a:ext cx="3194450" cy="2653976"/>
          </a:xfrm>
          <a:prstGeom prst="rect">
            <a:avLst/>
          </a:prstGeom>
          <a:noFill/>
          <a:ln>
            <a:noFill/>
          </a:ln>
        </p:spPr>
      </p:pic>
      <p:sp>
        <p:nvSpPr>
          <p:cNvPr id="2209" name="Google Shape;2209;p12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Jaantusku wuxuu muujinayaa calaamadaha nolosha (vital signs) ee bukaan shan maalmood.</a:t>
            </a:r>
            <a:endParaRPr sz="1600"/>
          </a:p>
        </p:txBody>
      </p:sp>
      <p:sp>
        <p:nvSpPr>
          <p:cNvPr id="2210" name="Google Shape;2210;p12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Fasiraadda xogta (data) ee xirfadaha caafimaadka</a:t>
            </a:r>
            <a:endParaRPr/>
          </a:p>
        </p:txBody>
      </p:sp>
      <p:cxnSp>
        <p:nvCxnSpPr>
          <p:cNvPr id="2211" name="Google Shape;2211;p123"/>
          <p:cNvCxnSpPr/>
          <p:nvPr/>
        </p:nvCxnSpPr>
        <p:spPr>
          <a:xfrm rot="10800000">
            <a:off x="4904116" y="1360526"/>
            <a:ext cx="0" cy="2843400"/>
          </a:xfrm>
          <a:prstGeom prst="straightConnector1">
            <a:avLst/>
          </a:prstGeom>
          <a:noFill/>
          <a:ln cap="flat" cmpd="sng" w="28575">
            <a:solidFill>
              <a:schemeClr val="dk1"/>
            </a:solidFill>
            <a:prstDash val="solid"/>
            <a:round/>
            <a:headEnd len="med" w="med" type="none"/>
            <a:tailEnd len="med" w="med" type="triangle"/>
          </a:ln>
        </p:spPr>
      </p:cxnSp>
      <p:cxnSp>
        <p:nvCxnSpPr>
          <p:cNvPr id="2212" name="Google Shape;2212;p123"/>
          <p:cNvCxnSpPr/>
          <p:nvPr/>
        </p:nvCxnSpPr>
        <p:spPr>
          <a:xfrm>
            <a:off x="4904116" y="4194999"/>
            <a:ext cx="3205200" cy="0"/>
          </a:xfrm>
          <a:prstGeom prst="straightConnector1">
            <a:avLst/>
          </a:prstGeom>
          <a:noFill/>
          <a:ln cap="flat" cmpd="sng" w="28575">
            <a:solidFill>
              <a:schemeClr val="dk1"/>
            </a:solidFill>
            <a:prstDash val="solid"/>
            <a:round/>
            <a:headEnd len="med" w="med" type="none"/>
            <a:tailEnd len="med" w="med" type="none"/>
          </a:ln>
        </p:spPr>
      </p:cxnSp>
      <p:sp>
        <p:nvSpPr>
          <p:cNvPr id="2213" name="Google Shape;2213;p123"/>
          <p:cNvSpPr txBox="1"/>
          <p:nvPr>
            <p:ph idx="4294967295" type="body"/>
          </p:nvPr>
        </p:nvSpPr>
        <p:spPr>
          <a:xfrm rot="-5400000">
            <a:off x="2706885" y="2481350"/>
            <a:ext cx="3264900" cy="28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wadnaha garaaca (heart rate) (beats/min)</a:t>
            </a:r>
            <a:endParaRPr sz="1600"/>
          </a:p>
        </p:txBody>
      </p:sp>
      <p:sp>
        <p:nvSpPr>
          <p:cNvPr id="2214" name="Google Shape;2214;p123"/>
          <p:cNvSpPr txBox="1"/>
          <p:nvPr>
            <p:ph idx="4294967295" type="body"/>
          </p:nvPr>
        </p:nvSpPr>
        <p:spPr>
          <a:xfrm>
            <a:off x="534879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t>
            </a:r>
            <a:endParaRPr sz="1600"/>
          </a:p>
        </p:txBody>
      </p:sp>
      <p:sp>
        <p:nvSpPr>
          <p:cNvPr id="2215" name="Google Shape;2215;p123"/>
          <p:cNvSpPr txBox="1"/>
          <p:nvPr>
            <p:ph idx="4294967295" type="body"/>
          </p:nvPr>
        </p:nvSpPr>
        <p:spPr>
          <a:xfrm>
            <a:off x="5868659"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a:t>
            </a:r>
            <a:endParaRPr sz="1600"/>
          </a:p>
        </p:txBody>
      </p:sp>
      <p:sp>
        <p:nvSpPr>
          <p:cNvPr id="2216" name="Google Shape;2216;p123"/>
          <p:cNvSpPr txBox="1"/>
          <p:nvPr>
            <p:ph idx="4294967295" type="body"/>
          </p:nvPr>
        </p:nvSpPr>
        <p:spPr>
          <a:xfrm>
            <a:off x="6451330"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t>
            </a:r>
            <a:endParaRPr sz="1600"/>
          </a:p>
        </p:txBody>
      </p:sp>
      <p:sp>
        <p:nvSpPr>
          <p:cNvPr id="2217" name="Google Shape;2217;p123"/>
          <p:cNvSpPr txBox="1"/>
          <p:nvPr>
            <p:ph idx="4294967295" type="body"/>
          </p:nvPr>
        </p:nvSpPr>
        <p:spPr>
          <a:xfrm>
            <a:off x="6929331"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Th</a:t>
            </a:r>
            <a:endParaRPr sz="1600"/>
          </a:p>
        </p:txBody>
      </p:sp>
      <p:sp>
        <p:nvSpPr>
          <p:cNvPr id="2218" name="Google Shape;2218;p123"/>
          <p:cNvSpPr txBox="1"/>
          <p:nvPr>
            <p:ph idx="4294967295" type="body"/>
          </p:nvPr>
        </p:nvSpPr>
        <p:spPr>
          <a:xfrm>
            <a:off x="7512003" y="4196228"/>
            <a:ext cx="453000" cy="38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2219" name="Google Shape;2219;p123"/>
          <p:cNvSpPr txBox="1"/>
          <p:nvPr>
            <p:ph idx="4294967295" type="body"/>
          </p:nvPr>
        </p:nvSpPr>
        <p:spPr>
          <a:xfrm>
            <a:off x="4452200" y="408435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0</a:t>
            </a:r>
            <a:endParaRPr sz="1600"/>
          </a:p>
        </p:txBody>
      </p:sp>
      <p:sp>
        <p:nvSpPr>
          <p:cNvPr id="2220" name="Google Shape;2220;p123"/>
          <p:cNvSpPr txBox="1"/>
          <p:nvPr>
            <p:ph idx="4294967295" type="body"/>
          </p:nvPr>
        </p:nvSpPr>
        <p:spPr>
          <a:xfrm>
            <a:off x="4452200" y="3792382"/>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20</a:t>
            </a:r>
            <a:endParaRPr sz="1600"/>
          </a:p>
        </p:txBody>
      </p:sp>
      <p:sp>
        <p:nvSpPr>
          <p:cNvPr id="2221" name="Google Shape;2221;p123"/>
          <p:cNvSpPr txBox="1"/>
          <p:nvPr>
            <p:ph idx="4294967295" type="body"/>
          </p:nvPr>
        </p:nvSpPr>
        <p:spPr>
          <a:xfrm>
            <a:off x="4452200" y="350040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40</a:t>
            </a:r>
            <a:endParaRPr sz="1600"/>
          </a:p>
        </p:txBody>
      </p:sp>
      <p:sp>
        <p:nvSpPr>
          <p:cNvPr id="2222" name="Google Shape;2222;p123"/>
          <p:cNvSpPr txBox="1"/>
          <p:nvPr>
            <p:ph idx="4294967295" type="body"/>
          </p:nvPr>
        </p:nvSpPr>
        <p:spPr>
          <a:xfrm>
            <a:off x="4452200" y="3208431"/>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60</a:t>
            </a:r>
            <a:endParaRPr sz="1600"/>
          </a:p>
        </p:txBody>
      </p:sp>
      <p:sp>
        <p:nvSpPr>
          <p:cNvPr id="2223" name="Google Shape;2223;p123"/>
          <p:cNvSpPr txBox="1"/>
          <p:nvPr>
            <p:ph idx="4294967295" type="body"/>
          </p:nvPr>
        </p:nvSpPr>
        <p:spPr>
          <a:xfrm>
            <a:off x="4452200" y="2916455"/>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80</a:t>
            </a:r>
            <a:endParaRPr sz="1600"/>
          </a:p>
        </p:txBody>
      </p:sp>
      <p:sp>
        <p:nvSpPr>
          <p:cNvPr id="2224" name="Google Shape;2224;p123"/>
          <p:cNvSpPr txBox="1"/>
          <p:nvPr>
            <p:ph idx="4294967295" type="body"/>
          </p:nvPr>
        </p:nvSpPr>
        <p:spPr>
          <a:xfrm>
            <a:off x="4452200" y="2624480"/>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100</a:t>
            </a:r>
            <a:endParaRPr sz="1600"/>
          </a:p>
        </p:txBody>
      </p:sp>
      <p:sp>
        <p:nvSpPr>
          <p:cNvPr id="2225" name="Google Shape;2225;p123"/>
          <p:cNvSpPr txBox="1"/>
          <p:nvPr>
            <p:ph idx="4294967295" type="body"/>
          </p:nvPr>
        </p:nvSpPr>
        <p:spPr>
          <a:xfrm>
            <a:off x="4452200" y="2332504"/>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120</a:t>
            </a:r>
            <a:endParaRPr sz="1600"/>
          </a:p>
        </p:txBody>
      </p:sp>
      <p:sp>
        <p:nvSpPr>
          <p:cNvPr id="2226" name="Google Shape;2226;p123"/>
          <p:cNvSpPr txBox="1"/>
          <p:nvPr>
            <p:ph idx="4294967295" type="body"/>
          </p:nvPr>
        </p:nvSpPr>
        <p:spPr>
          <a:xfrm>
            <a:off x="4452200" y="2040528"/>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140</a:t>
            </a:r>
            <a:endParaRPr sz="1600"/>
          </a:p>
        </p:txBody>
      </p:sp>
      <p:sp>
        <p:nvSpPr>
          <p:cNvPr id="2227" name="Google Shape;2227;p123"/>
          <p:cNvSpPr txBox="1"/>
          <p:nvPr>
            <p:ph idx="4294967295" type="body"/>
          </p:nvPr>
        </p:nvSpPr>
        <p:spPr>
          <a:xfrm>
            <a:off x="4452200" y="1748553"/>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160</a:t>
            </a:r>
            <a:endParaRPr sz="1600"/>
          </a:p>
        </p:txBody>
      </p:sp>
      <p:sp>
        <p:nvSpPr>
          <p:cNvPr id="2228" name="Google Shape;2228;p123"/>
          <p:cNvSpPr txBox="1"/>
          <p:nvPr>
            <p:ph idx="4294967295" type="body"/>
          </p:nvPr>
        </p:nvSpPr>
        <p:spPr>
          <a:xfrm>
            <a:off x="4452200" y="1456577"/>
            <a:ext cx="390600" cy="240300"/>
          </a:xfrm>
          <a:prstGeom prst="rect">
            <a:avLst/>
          </a:prstGeom>
        </p:spPr>
        <p:txBody>
          <a:bodyPr anchorCtr="0" anchor="t" bIns="0" lIns="0" spcFirstLastPara="1" rIns="0" wrap="square" tIns="0">
            <a:normAutofit/>
          </a:bodyPr>
          <a:lstStyle/>
          <a:p>
            <a:pPr indent="0" lvl="0" marL="0" rtl="0" algn="r">
              <a:spcBef>
                <a:spcPts val="0"/>
              </a:spcBef>
              <a:spcAft>
                <a:spcPts val="1000"/>
              </a:spcAft>
              <a:buNone/>
            </a:pPr>
            <a:r>
              <a:rPr lang="en-GB" sz="1100">
                <a:latin typeface="Lexend"/>
              </a:rPr>
              <a:t>180</a:t>
            </a:r>
            <a:endParaRPr sz="1600"/>
          </a:p>
        </p:txBody>
      </p:sp>
      <p:sp>
        <p:nvSpPr>
          <p:cNvPr id="2229" name="Google Shape;2229;p123"/>
          <p:cNvSpPr/>
          <p:nvPr/>
        </p:nvSpPr>
        <p:spPr>
          <a:xfrm>
            <a:off x="5374725" y="2138851"/>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0" name="Google Shape;2230;p123"/>
          <p:cNvSpPr/>
          <p:nvPr/>
        </p:nvSpPr>
        <p:spPr>
          <a:xfrm>
            <a:off x="5902925" y="2256316"/>
            <a:ext cx="141300" cy="8184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1" name="Google Shape;2231;p123"/>
          <p:cNvSpPr/>
          <p:nvPr/>
        </p:nvSpPr>
        <p:spPr>
          <a:xfrm>
            <a:off x="6437100" y="2385491"/>
            <a:ext cx="141300" cy="694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2" name="Google Shape;2232;p123"/>
          <p:cNvSpPr/>
          <p:nvPr/>
        </p:nvSpPr>
        <p:spPr>
          <a:xfrm>
            <a:off x="6956725" y="2385490"/>
            <a:ext cx="141300" cy="7947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3" name="Google Shape;2233;p123"/>
          <p:cNvSpPr/>
          <p:nvPr/>
        </p:nvSpPr>
        <p:spPr>
          <a:xfrm>
            <a:off x="7485925" y="2420091"/>
            <a:ext cx="141300" cy="7350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4" name="Google Shape;2234;p123"/>
          <p:cNvSpPr/>
          <p:nvPr/>
        </p:nvSpPr>
        <p:spPr>
          <a:xfrm>
            <a:off x="5400122" y="37030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35" name="Google Shape;2235;p123"/>
          <p:cNvCxnSpPr>
            <a:stCxn id="2234" idx="6"/>
            <a:endCxn id="2236" idx="2"/>
          </p:cNvCxnSpPr>
          <p:nvPr/>
        </p:nvCxnSpPr>
        <p:spPr>
          <a:xfrm>
            <a:off x="5473322" y="3739647"/>
            <a:ext cx="456600" cy="76200"/>
          </a:xfrm>
          <a:prstGeom prst="straightConnector1">
            <a:avLst/>
          </a:prstGeom>
          <a:noFill/>
          <a:ln cap="flat" cmpd="sng" w="19050">
            <a:solidFill>
              <a:schemeClr val="accent5"/>
            </a:solidFill>
            <a:prstDash val="solid"/>
            <a:round/>
            <a:headEnd len="med" w="med" type="none"/>
            <a:tailEnd len="med" w="med" type="none"/>
          </a:ln>
        </p:spPr>
      </p:cxnSp>
      <p:sp>
        <p:nvSpPr>
          <p:cNvPr id="2237" name="Google Shape;2237;p123"/>
          <p:cNvSpPr txBox="1"/>
          <p:nvPr>
            <p:ph idx="4294967295" type="body"/>
          </p:nvPr>
        </p:nvSpPr>
        <p:spPr>
          <a:xfrm rot="-5400000">
            <a:off x="2407335" y="2476100"/>
            <a:ext cx="3264900" cy="2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(respiratory rate) (breaths/min)</a:t>
            </a:r>
            <a:endParaRPr sz="1600"/>
          </a:p>
        </p:txBody>
      </p:sp>
      <p:sp>
        <p:nvSpPr>
          <p:cNvPr id="2238" name="Google Shape;2238;p123"/>
          <p:cNvSpPr txBox="1"/>
          <p:nvPr>
            <p:ph idx="4294967295" type="body"/>
          </p:nvPr>
        </p:nvSpPr>
        <p:spPr>
          <a:xfrm rot="-5400000">
            <a:off x="2092035" y="2486600"/>
            <a:ext cx="3264900" cy="2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cadaadiska dhiigga (blood pressure) (mmHg)</a:t>
            </a:r>
            <a:br>
              <a:rPr lang="en-GB" sz="1600"/>
            </a:br>
            <a:endParaRPr sz="1600"/>
          </a:p>
        </p:txBody>
      </p:sp>
      <p:sp>
        <p:nvSpPr>
          <p:cNvPr id="2239" name="Google Shape;2239;p123"/>
          <p:cNvSpPr/>
          <p:nvPr/>
        </p:nvSpPr>
        <p:spPr>
          <a:xfrm>
            <a:off x="3646035" y="4306441"/>
            <a:ext cx="156900" cy="340500"/>
          </a:xfrm>
          <a:prstGeom prst="rect">
            <a:avLst/>
          </a:prstGeom>
          <a:solidFill>
            <a:srgbClr val="EBEDFE"/>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0" name="Google Shape;2240;p123"/>
          <p:cNvSpPr/>
          <p:nvPr/>
        </p:nvSpPr>
        <p:spPr>
          <a:xfrm>
            <a:off x="4240416" y="4300358"/>
            <a:ext cx="175800" cy="1518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1" name="Google Shape;2241;p123"/>
          <p:cNvSpPr/>
          <p:nvPr/>
        </p:nvSpPr>
        <p:spPr>
          <a:xfrm>
            <a:off x="3955823" y="4310414"/>
            <a:ext cx="131700" cy="1317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42" name="Google Shape;2242;p123"/>
          <p:cNvCxnSpPr/>
          <p:nvPr/>
        </p:nvCxnSpPr>
        <p:spPr>
          <a:xfrm rot="10800000">
            <a:off x="8103381" y="1360526"/>
            <a:ext cx="0" cy="2843400"/>
          </a:xfrm>
          <a:prstGeom prst="straightConnector1">
            <a:avLst/>
          </a:prstGeom>
          <a:noFill/>
          <a:ln cap="flat" cmpd="sng" w="28575">
            <a:solidFill>
              <a:schemeClr val="dk1"/>
            </a:solidFill>
            <a:prstDash val="solid"/>
            <a:round/>
            <a:headEnd len="med" w="med" type="none"/>
            <a:tailEnd len="med" w="med" type="triangle"/>
          </a:ln>
        </p:spPr>
      </p:cxnSp>
      <p:sp>
        <p:nvSpPr>
          <p:cNvPr id="2243" name="Google Shape;2243;p123"/>
          <p:cNvSpPr txBox="1"/>
          <p:nvPr>
            <p:ph idx="4294967295" type="body"/>
          </p:nvPr>
        </p:nvSpPr>
        <p:spPr>
          <a:xfrm rot="5400000">
            <a:off x="7408067" y="2931525"/>
            <a:ext cx="25773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heerka heerkulka jirka (body temperature) (℃)</a:t>
            </a:r>
            <a:endParaRPr sz="1600"/>
          </a:p>
        </p:txBody>
      </p:sp>
      <p:sp>
        <p:nvSpPr>
          <p:cNvPr id="2244" name="Google Shape;2244;p123"/>
          <p:cNvSpPr/>
          <p:nvPr/>
        </p:nvSpPr>
        <p:spPr>
          <a:xfrm>
            <a:off x="8605215" y="4041416"/>
            <a:ext cx="158400" cy="1584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5" name="Google Shape;2245;p123"/>
          <p:cNvSpPr/>
          <p:nvPr/>
        </p:nvSpPr>
        <p:spPr>
          <a:xfrm>
            <a:off x="5392575" y="1847365"/>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6" name="Google Shape;2246;p123"/>
          <p:cNvSpPr/>
          <p:nvPr/>
        </p:nvSpPr>
        <p:spPr>
          <a:xfrm>
            <a:off x="5925969" y="185516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7" name="Google Shape;2247;p123"/>
          <p:cNvSpPr/>
          <p:nvPr/>
        </p:nvSpPr>
        <p:spPr>
          <a:xfrm>
            <a:off x="6450839" y="1891819"/>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8" name="Google Shape;2248;p123"/>
          <p:cNvSpPr/>
          <p:nvPr/>
        </p:nvSpPr>
        <p:spPr>
          <a:xfrm>
            <a:off x="6983388" y="1851898"/>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9" name="Google Shape;2249;p123"/>
          <p:cNvSpPr/>
          <p:nvPr/>
        </p:nvSpPr>
        <p:spPr>
          <a:xfrm>
            <a:off x="7510732" y="1897071"/>
            <a:ext cx="93300" cy="93300"/>
          </a:xfrm>
          <a:prstGeom prst="diamond">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50" name="Google Shape;2250;p123"/>
          <p:cNvCxnSpPr>
            <a:stCxn id="2245" idx="3"/>
            <a:endCxn id="2246" idx="1"/>
          </p:cNvCxnSpPr>
          <p:nvPr/>
        </p:nvCxnSpPr>
        <p:spPr>
          <a:xfrm>
            <a:off x="5485875" y="1894015"/>
            <a:ext cx="440100" cy="7800"/>
          </a:xfrm>
          <a:prstGeom prst="straightConnector1">
            <a:avLst/>
          </a:prstGeom>
          <a:noFill/>
          <a:ln cap="flat" cmpd="sng" w="28575">
            <a:solidFill>
              <a:schemeClr val="accent3"/>
            </a:solidFill>
            <a:prstDash val="solid"/>
            <a:round/>
            <a:headEnd len="med" w="med" type="none"/>
            <a:tailEnd len="med" w="med" type="none"/>
          </a:ln>
        </p:spPr>
      </p:cxnSp>
      <p:cxnSp>
        <p:nvCxnSpPr>
          <p:cNvPr id="2251" name="Google Shape;2251;p123"/>
          <p:cNvCxnSpPr>
            <a:stCxn id="2247" idx="1"/>
            <a:endCxn id="2246" idx="3"/>
          </p:cNvCxnSpPr>
          <p:nvPr/>
        </p:nvCxnSpPr>
        <p:spPr>
          <a:xfrm rot="10800000">
            <a:off x="6019139" y="1901869"/>
            <a:ext cx="431700" cy="36600"/>
          </a:xfrm>
          <a:prstGeom prst="straightConnector1">
            <a:avLst/>
          </a:prstGeom>
          <a:noFill/>
          <a:ln cap="flat" cmpd="sng" w="28575">
            <a:solidFill>
              <a:schemeClr val="accent3"/>
            </a:solidFill>
            <a:prstDash val="solid"/>
            <a:round/>
            <a:headEnd len="med" w="med" type="none"/>
            <a:tailEnd len="med" w="med" type="none"/>
          </a:ln>
        </p:spPr>
      </p:cxnSp>
      <p:cxnSp>
        <p:nvCxnSpPr>
          <p:cNvPr id="2252" name="Google Shape;2252;p123"/>
          <p:cNvCxnSpPr>
            <a:stCxn id="2248" idx="1"/>
            <a:endCxn id="2247" idx="3"/>
          </p:cNvCxnSpPr>
          <p:nvPr/>
        </p:nvCxnSpPr>
        <p:spPr>
          <a:xfrm flipH="1">
            <a:off x="6544188" y="1898548"/>
            <a:ext cx="439200" cy="39900"/>
          </a:xfrm>
          <a:prstGeom prst="straightConnector1">
            <a:avLst/>
          </a:prstGeom>
          <a:noFill/>
          <a:ln cap="flat" cmpd="sng" w="28575">
            <a:solidFill>
              <a:schemeClr val="accent3"/>
            </a:solidFill>
            <a:prstDash val="solid"/>
            <a:round/>
            <a:headEnd len="med" w="med" type="none"/>
            <a:tailEnd len="med" w="med" type="none"/>
          </a:ln>
        </p:spPr>
      </p:cxnSp>
      <p:cxnSp>
        <p:nvCxnSpPr>
          <p:cNvPr id="2253" name="Google Shape;2253;p123"/>
          <p:cNvCxnSpPr>
            <a:stCxn id="2249" idx="1"/>
            <a:endCxn id="2248" idx="3"/>
          </p:cNvCxnSpPr>
          <p:nvPr/>
        </p:nvCxnSpPr>
        <p:spPr>
          <a:xfrm rot="10800000">
            <a:off x="7076632" y="1898421"/>
            <a:ext cx="434100" cy="45300"/>
          </a:xfrm>
          <a:prstGeom prst="straightConnector1">
            <a:avLst/>
          </a:prstGeom>
          <a:noFill/>
          <a:ln cap="flat" cmpd="sng" w="28575">
            <a:solidFill>
              <a:schemeClr val="accent3"/>
            </a:solidFill>
            <a:prstDash val="solid"/>
            <a:round/>
            <a:headEnd len="med" w="med" type="none"/>
            <a:tailEnd len="med" w="med" type="none"/>
          </a:ln>
        </p:spPr>
      </p:cxnSp>
      <p:sp>
        <p:nvSpPr>
          <p:cNvPr id="2236" name="Google Shape;2236;p123"/>
          <p:cNvSpPr/>
          <p:nvPr/>
        </p:nvSpPr>
        <p:spPr>
          <a:xfrm>
            <a:off x="5929844" y="3779247"/>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4" name="Google Shape;2254;p123"/>
          <p:cNvSpPr/>
          <p:nvPr/>
        </p:nvSpPr>
        <p:spPr>
          <a:xfrm>
            <a:off x="6459566" y="40004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5" name="Google Shape;2255;p123"/>
          <p:cNvSpPr/>
          <p:nvPr/>
        </p:nvSpPr>
        <p:spPr>
          <a:xfrm>
            <a:off x="6989289" y="3924292"/>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6" name="Google Shape;2256;p123"/>
          <p:cNvSpPr/>
          <p:nvPr/>
        </p:nvSpPr>
        <p:spPr>
          <a:xfrm>
            <a:off x="7522689" y="3894871"/>
            <a:ext cx="73200" cy="73200"/>
          </a:xfrm>
          <a:prstGeom prst="ellipse">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57" name="Google Shape;2257;p123"/>
          <p:cNvCxnSpPr>
            <a:stCxn id="2236" idx="5"/>
            <a:endCxn id="2254" idx="2"/>
          </p:cNvCxnSpPr>
          <p:nvPr/>
        </p:nvCxnSpPr>
        <p:spPr>
          <a:xfrm>
            <a:off x="5992324" y="3841727"/>
            <a:ext cx="467100" cy="195300"/>
          </a:xfrm>
          <a:prstGeom prst="straightConnector1">
            <a:avLst/>
          </a:prstGeom>
          <a:noFill/>
          <a:ln cap="flat" cmpd="sng" w="19050">
            <a:solidFill>
              <a:schemeClr val="accent5"/>
            </a:solidFill>
            <a:prstDash val="solid"/>
            <a:round/>
            <a:headEnd len="med" w="med" type="none"/>
            <a:tailEnd len="med" w="med" type="none"/>
          </a:ln>
        </p:spPr>
      </p:cxnSp>
      <p:cxnSp>
        <p:nvCxnSpPr>
          <p:cNvPr id="2258" name="Google Shape;2258;p123"/>
          <p:cNvCxnSpPr>
            <a:endCxn id="2255" idx="2"/>
          </p:cNvCxnSpPr>
          <p:nvPr/>
        </p:nvCxnSpPr>
        <p:spPr>
          <a:xfrm flipH="1" rot="10800000">
            <a:off x="6532689" y="3960892"/>
            <a:ext cx="456600" cy="76200"/>
          </a:xfrm>
          <a:prstGeom prst="straightConnector1">
            <a:avLst/>
          </a:prstGeom>
          <a:noFill/>
          <a:ln cap="flat" cmpd="sng" w="19050">
            <a:solidFill>
              <a:schemeClr val="accent5"/>
            </a:solidFill>
            <a:prstDash val="solid"/>
            <a:round/>
            <a:headEnd len="med" w="med" type="none"/>
            <a:tailEnd len="med" w="med" type="none"/>
          </a:ln>
        </p:spPr>
      </p:cxnSp>
      <p:cxnSp>
        <p:nvCxnSpPr>
          <p:cNvPr id="2259" name="Google Shape;2259;p123"/>
          <p:cNvCxnSpPr>
            <a:endCxn id="2256" idx="2"/>
          </p:cNvCxnSpPr>
          <p:nvPr/>
        </p:nvCxnSpPr>
        <p:spPr>
          <a:xfrm flipH="1" rot="10800000">
            <a:off x="7064289" y="3931471"/>
            <a:ext cx="458400" cy="38100"/>
          </a:xfrm>
          <a:prstGeom prst="straightConnector1">
            <a:avLst/>
          </a:prstGeom>
          <a:noFill/>
          <a:ln cap="flat" cmpd="sng" w="19050">
            <a:solidFill>
              <a:schemeClr val="accent5"/>
            </a:solidFill>
            <a:prstDash val="solid"/>
            <a:round/>
            <a:headEnd len="med" w="med" type="none"/>
            <a:tailEnd len="med" w="med" type="none"/>
          </a:ln>
        </p:spPr>
      </p:cxnSp>
      <p:sp>
        <p:nvSpPr>
          <p:cNvPr id="2260" name="Google Shape;2260;p123"/>
          <p:cNvSpPr txBox="1"/>
          <p:nvPr>
            <p:ph idx="4294967295" type="body"/>
          </p:nvPr>
        </p:nvSpPr>
        <p:spPr>
          <a:xfrm>
            <a:off x="6134874" y="4487086"/>
            <a:ext cx="453000" cy="27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maalin</a:t>
            </a:r>
            <a:endParaRPr sz="1600"/>
          </a:p>
        </p:txBody>
      </p:sp>
      <p:sp>
        <p:nvSpPr>
          <p:cNvPr id="2261" name="Google Shape;2261;p123"/>
          <p:cNvSpPr txBox="1"/>
          <p:nvPr>
            <p:ph idx="1" type="body"/>
          </p:nvPr>
        </p:nvSpPr>
        <p:spPr>
          <a:xfrm>
            <a:off x="324000" y="1247901"/>
            <a:ext cx="3045600" cy="170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 Cadaadiska dhiigga (blood pressure) ee caafimaadka qaba wuxuu ku saabsan yahay 120/70. Maalmaha (day) ee cadaadiska dhiigga (blood pressure) ee bukaanku ku yahay heerarkan?</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br>
              <a:rPr lang="en-GB" sz="1600"/>
            </a:br>
            <a:r>
              <a:rPr lang="en-GB" sz="1100">
                <a:latin typeface="Lexend"/>
              </a:rPr>
              <a:t/>
            </a:r>
            <a:endParaRPr sz="1600"/>
          </a:p>
        </p:txBody>
      </p:sp>
      <p:cxnSp>
        <p:nvCxnSpPr>
          <p:cNvPr id="2262" name="Google Shape;2262;p123"/>
          <p:cNvCxnSpPr/>
          <p:nvPr/>
        </p:nvCxnSpPr>
        <p:spPr>
          <a:xfrm>
            <a:off x="2533050" y="1785485"/>
            <a:ext cx="345300" cy="0"/>
          </a:xfrm>
          <a:prstGeom prst="straightConnector1">
            <a:avLst/>
          </a:prstGeom>
          <a:noFill/>
          <a:ln cap="flat" cmpd="sng" w="28575">
            <a:solidFill>
              <a:schemeClr val="dk1"/>
            </a:solidFill>
            <a:prstDash val="solid"/>
            <a:round/>
            <a:headEnd len="med" w="med" type="none"/>
            <a:tailEnd len="med" w="med" type="none"/>
          </a:ln>
        </p:spPr>
      </p:cxnSp>
      <p:sp>
        <p:nvSpPr>
          <p:cNvPr id="2263" name="Google Shape;2263;p123"/>
          <p:cNvSpPr txBox="1"/>
          <p:nvPr>
            <p:ph idx="1" type="body"/>
          </p:nvPr>
        </p:nvSpPr>
        <p:spPr>
          <a:xfrm>
            <a:off x="552600" y="3074656"/>
            <a:ext cx="25533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Jimcaha ayaa si sax ah u dhigma.</a:t>
            </a:r>
            <a:endParaRPr sz="1800">
              <a:latin typeface="Kalam"/>
              <a:ea typeface="Kalam"/>
              <a:cs typeface="Kalam"/>
              <a:sym typeface="Kalam"/>
            </a:endParaRPr>
          </a:p>
        </p:txBody>
      </p:sp>
      <p:sp>
        <p:nvSpPr>
          <p:cNvPr id="2264" name="Google Shape;2264;p123"/>
          <p:cNvSpPr txBox="1"/>
          <p:nvPr>
            <p:ph idx="1" type="body"/>
          </p:nvPr>
        </p:nvSpPr>
        <p:spPr>
          <a:xfrm>
            <a:off x="552600" y="3531855"/>
            <a:ext cx="2553300" cy="128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Cadaadiska dhiigga (blood pressure) ee bukaanku wuxuu sidoo kale ku dhow yahay heerkan Khamiista iyo Arbacada.</a:t>
            </a:r>
            <a:endParaRPr sz="1800">
              <a:latin typeface="Kalam"/>
              <a:ea typeface="Kalam"/>
              <a:cs typeface="Kalam"/>
              <a:sym typeface="Kalam"/>
            </a:endParaRPr>
          </a:p>
        </p:txBody>
      </p:sp>
      <p:grpSp>
        <p:nvGrpSpPr>
          <p:cNvPr id="2265" name="Google Shape;2265;p123"/>
          <p:cNvGrpSpPr/>
          <p:nvPr/>
        </p:nvGrpSpPr>
        <p:grpSpPr>
          <a:xfrm>
            <a:off x="5406424" y="2807437"/>
            <a:ext cx="2201272" cy="382527"/>
            <a:chOff x="5406424" y="2807437"/>
            <a:chExt cx="2201272" cy="382527"/>
          </a:xfrm>
        </p:grpSpPr>
        <p:sp>
          <p:nvSpPr>
            <p:cNvPr id="2266" name="Google Shape;2266;p123"/>
            <p:cNvSpPr/>
            <p:nvPr/>
          </p:nvSpPr>
          <p:spPr>
            <a:xfrm>
              <a:off x="5406424" y="280743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67" name="Google Shape;2267;p123"/>
            <p:cNvCxnSpPr>
              <a:stCxn id="2266" idx="5"/>
              <a:endCxn id="2268" idx="1"/>
            </p:cNvCxnSpPr>
            <p:nvPr/>
          </p:nvCxnSpPr>
          <p:spPr>
            <a:xfrm>
              <a:off x="5472574" y="2845537"/>
              <a:ext cx="482100" cy="77700"/>
            </a:xfrm>
            <a:prstGeom prst="straightConnector1">
              <a:avLst/>
            </a:prstGeom>
            <a:noFill/>
            <a:ln cap="flat" cmpd="sng" w="28575">
              <a:solidFill>
                <a:schemeClr val="accent4"/>
              </a:solidFill>
              <a:prstDash val="solid"/>
              <a:round/>
              <a:headEnd len="med" w="med" type="none"/>
              <a:tailEnd len="med" w="med" type="none"/>
            </a:ln>
          </p:spPr>
        </p:cxnSp>
        <p:sp>
          <p:nvSpPr>
            <p:cNvPr id="2268" name="Google Shape;2268;p123"/>
            <p:cNvSpPr/>
            <p:nvPr/>
          </p:nvSpPr>
          <p:spPr>
            <a:xfrm>
              <a:off x="5932479" y="28851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9" name="Google Shape;2269;p123"/>
            <p:cNvSpPr/>
            <p:nvPr/>
          </p:nvSpPr>
          <p:spPr>
            <a:xfrm>
              <a:off x="6463728" y="2909157"/>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0" name="Google Shape;2270;p123"/>
            <p:cNvSpPr/>
            <p:nvPr/>
          </p:nvSpPr>
          <p:spPr>
            <a:xfrm>
              <a:off x="6989773" y="29613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1" name="Google Shape;2271;p123"/>
            <p:cNvSpPr/>
            <p:nvPr/>
          </p:nvSpPr>
          <p:spPr>
            <a:xfrm>
              <a:off x="7519495" y="3113765"/>
              <a:ext cx="88200" cy="76200"/>
            </a:xfrm>
            <a:prstGeom prst="triangle">
              <a:avLst>
                <a:gd fmla="val 50000"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72" name="Google Shape;2272;p123"/>
            <p:cNvCxnSpPr>
              <a:stCxn id="2268" idx="5"/>
              <a:endCxn id="2269" idx="1"/>
            </p:cNvCxnSpPr>
            <p:nvPr/>
          </p:nvCxnSpPr>
          <p:spPr>
            <a:xfrm>
              <a:off x="5998629" y="2923265"/>
              <a:ext cx="487200" cy="24000"/>
            </a:xfrm>
            <a:prstGeom prst="straightConnector1">
              <a:avLst/>
            </a:prstGeom>
            <a:noFill/>
            <a:ln cap="flat" cmpd="sng" w="28575">
              <a:solidFill>
                <a:schemeClr val="accent4"/>
              </a:solidFill>
              <a:prstDash val="solid"/>
              <a:round/>
              <a:headEnd len="med" w="med" type="none"/>
              <a:tailEnd len="med" w="med" type="none"/>
            </a:ln>
          </p:spPr>
        </p:cxnSp>
        <p:cxnSp>
          <p:nvCxnSpPr>
            <p:cNvPr id="2273" name="Google Shape;2273;p123"/>
            <p:cNvCxnSpPr>
              <a:stCxn id="2269" idx="5"/>
              <a:endCxn id="2270" idx="1"/>
            </p:cNvCxnSpPr>
            <p:nvPr/>
          </p:nvCxnSpPr>
          <p:spPr>
            <a:xfrm>
              <a:off x="6529878" y="2947257"/>
              <a:ext cx="481800" cy="52200"/>
            </a:xfrm>
            <a:prstGeom prst="straightConnector1">
              <a:avLst/>
            </a:prstGeom>
            <a:noFill/>
            <a:ln cap="flat" cmpd="sng" w="28575">
              <a:solidFill>
                <a:schemeClr val="accent4"/>
              </a:solidFill>
              <a:prstDash val="solid"/>
              <a:round/>
              <a:headEnd len="med" w="med" type="none"/>
              <a:tailEnd len="med" w="med" type="none"/>
            </a:ln>
          </p:spPr>
        </p:cxnSp>
        <p:cxnSp>
          <p:nvCxnSpPr>
            <p:cNvPr id="2274" name="Google Shape;2274;p123"/>
            <p:cNvCxnSpPr>
              <a:stCxn id="2270" idx="5"/>
              <a:endCxn id="2271" idx="1"/>
            </p:cNvCxnSpPr>
            <p:nvPr/>
          </p:nvCxnSpPr>
          <p:spPr>
            <a:xfrm>
              <a:off x="7055923" y="2999465"/>
              <a:ext cx="485700" cy="152400"/>
            </a:xfrm>
            <a:prstGeom prst="straightConnector1">
              <a:avLst/>
            </a:prstGeom>
            <a:noFill/>
            <a:ln cap="flat" cmpd="sng" w="28575">
              <a:solidFill>
                <a:schemeClr val="accent4"/>
              </a:solidFill>
              <a:prstDash val="solid"/>
              <a:round/>
              <a:headEnd len="med" w="med" type="none"/>
              <a:tailEnd len="med" w="med" type="none"/>
            </a:ln>
          </p:spPr>
        </p:cxnSp>
      </p:grpSp>
      <p:sp>
        <p:nvSpPr>
          <p:cNvPr id="2275" name="Google Shape;2275;p123"/>
          <p:cNvSpPr txBox="1"/>
          <p:nvPr>
            <p:ph idx="4294967295" type="body"/>
          </p:nvPr>
        </p:nvSpPr>
        <p:spPr>
          <a:xfrm>
            <a:off x="8180765" y="4084358"/>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2276" name="Google Shape;2276;p123"/>
          <p:cNvSpPr txBox="1"/>
          <p:nvPr>
            <p:ph idx="4294967295" type="body"/>
          </p:nvPr>
        </p:nvSpPr>
        <p:spPr>
          <a:xfrm>
            <a:off x="8180765" y="378860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2277" name="Google Shape;2277;p123"/>
          <p:cNvSpPr txBox="1"/>
          <p:nvPr>
            <p:ph idx="4294967295" type="body"/>
          </p:nvPr>
        </p:nvSpPr>
        <p:spPr>
          <a:xfrm>
            <a:off x="8180765" y="3492847"/>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2278" name="Google Shape;2278;p123"/>
          <p:cNvSpPr txBox="1"/>
          <p:nvPr>
            <p:ph idx="4294967295" type="body"/>
          </p:nvPr>
        </p:nvSpPr>
        <p:spPr>
          <a:xfrm>
            <a:off x="8180765" y="3197092"/>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2279" name="Google Shape;2279;p123"/>
          <p:cNvSpPr txBox="1"/>
          <p:nvPr>
            <p:ph idx="4294967295" type="body"/>
          </p:nvPr>
        </p:nvSpPr>
        <p:spPr>
          <a:xfrm>
            <a:off x="8180765" y="290133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2280" name="Google Shape;2280;p123"/>
          <p:cNvSpPr txBox="1"/>
          <p:nvPr>
            <p:ph idx="4294967295" type="body"/>
          </p:nvPr>
        </p:nvSpPr>
        <p:spPr>
          <a:xfrm>
            <a:off x="8180765" y="2605581"/>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a:t>
            </a:r>
            <a:endParaRPr sz="1600"/>
          </a:p>
        </p:txBody>
      </p:sp>
      <p:sp>
        <p:nvSpPr>
          <p:cNvPr id="2281" name="Google Shape;2281;p123"/>
          <p:cNvSpPr txBox="1"/>
          <p:nvPr>
            <p:ph idx="4294967295" type="body"/>
          </p:nvPr>
        </p:nvSpPr>
        <p:spPr>
          <a:xfrm>
            <a:off x="8180765" y="2309826"/>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2282" name="Google Shape;2282;p123"/>
          <p:cNvSpPr txBox="1"/>
          <p:nvPr>
            <p:ph idx="4294967295" type="body"/>
          </p:nvPr>
        </p:nvSpPr>
        <p:spPr>
          <a:xfrm>
            <a:off x="8180765" y="2014070"/>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600"/>
          </a:p>
        </p:txBody>
      </p:sp>
      <p:sp>
        <p:nvSpPr>
          <p:cNvPr id="2283" name="Google Shape;2283;p123"/>
          <p:cNvSpPr txBox="1"/>
          <p:nvPr>
            <p:ph idx="4294967295" type="body"/>
          </p:nvPr>
        </p:nvSpPr>
        <p:spPr>
          <a:xfrm>
            <a:off x="8180765" y="1718315"/>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2284" name="Google Shape;2284;p123"/>
          <p:cNvSpPr txBox="1"/>
          <p:nvPr>
            <p:ph idx="4294967295" type="body"/>
          </p:nvPr>
        </p:nvSpPr>
        <p:spPr>
          <a:xfrm>
            <a:off x="8180765" y="1422559"/>
            <a:ext cx="390600" cy="24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8" name="Shape 2288"/>
        <p:cNvGrpSpPr/>
        <p:nvPr/>
      </p:nvGrpSpPr>
      <p:grpSpPr>
        <a:xfrm>
          <a:off x="0" y="0"/>
          <a:ext cx="0" cy="0"/>
          <a:chOff x="0" y="0"/>
          <a:chExt cx="0" cy="0"/>
        </a:xfrm>
      </p:grpSpPr>
      <p:sp>
        <p:nvSpPr>
          <p:cNvPr id="2289" name="Google Shape;2289;p124"/>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Shuqullada xirfadda caafimaadka waxay u baahan karaan isticmaalka qaaciidooyinka (formulae) iyo xisaabinta (calculations).</a:t>
            </a:r>
            <a:endParaRPr sz="2000"/>
          </a:p>
          <a:p>
            <a:pPr indent="0" lvl="0" marL="0" rtl="0" algn="l">
              <a:spcBef>
                <a:spcPts val="1000"/>
              </a:spcBef>
              <a:spcAft>
                <a:spcPts val="0"/>
              </a:spcAft>
              <a:buNone/>
            </a:pPr>
            <a:r>
              <a:rPr lang="en-GB" sz="1800">
                <a:latin typeface="Lexend"/>
              </a:rPr>
              <a:t>Tusaale: qiyaasta daawada (drug dosage) ee saxda ah ee bukaanku waa in si sax ah loo xisaabiyaa. Waxaa jira qaaciidooyin (formulae) sida loo xisaabiyo.</a:t>
            </a:r>
            <a:r>
              <a:rPr lang="en-GB" sz="1800">
                <a:latin typeface="Lexend"/>
              </a:rPr>
              <a:t/>
            </a:r>
            <a:r>
              <a:rPr lang="en-GB" sz="1800">
                <a:latin typeface="Lexend"/>
              </a:rPr>
              <a:t/>
            </a:r>
            <a:r>
              <a:rPr lang="en-GB" sz="1800">
                <a:latin typeface="Lexend"/>
              </a:rPr>
              <a:t/>
            </a:r>
            <a:endParaRPr sz="2000"/>
          </a:p>
          <a:p>
            <a:pPr indent="0" lvl="0" marL="0" rtl="0" algn="l">
              <a:spcBef>
                <a:spcPts val="1000"/>
              </a:spcBef>
              <a:spcAft>
                <a:spcPts val="0"/>
              </a:spcAft>
              <a:buNone/>
            </a:pPr>
            <a:r>
              <a:rPr lang="en-GB" sz="1800">
                <a:latin typeface="Lexend"/>
              </a:rPr>
              <a:t>Fasiraadda xogta (data) waa xirfad muhiim u ah shaqaalaha caafimaadka.</a:t>
            </a:r>
            <a:endParaRPr sz="2000"/>
          </a:p>
          <a:p>
            <a:pPr indent="0" lvl="0" marL="0" rtl="0" algn="l">
              <a:spcBef>
                <a:spcPts val="1000"/>
              </a:spcBef>
              <a:spcAft>
                <a:spcPts val="0"/>
              </a:spcAft>
              <a:buNone/>
            </a:pPr>
            <a:r>
              <a:rPr lang="en-GB" sz="1800">
                <a:latin typeface="Lexend"/>
              </a:rPr>
              <a:t>Tusaale: jaantusyada muujinaya calaamadaha nolosha (vital signs) ee bukaanka ayaa laga yaabaa in la fasiro si loo go'aamiyo tallaabada.</a:t>
            </a:r>
            <a:endParaRPr sz="2000"/>
          </a:p>
          <a:p>
            <a:pPr indent="0" lvl="0" marL="0" rtl="0" algn="l">
              <a:spcBef>
                <a:spcPts val="1000"/>
              </a:spcBef>
              <a:spcAft>
                <a:spcPts val="1000"/>
              </a:spcAft>
              <a:buNone/>
            </a:pPr>
            <a:r>
              <a:rPr>
                <a:latin typeface="Lexend"/>
              </a:rPr>
              <a:t/>
            </a:r>
            <a:endParaRPr sz="2000"/>
          </a:p>
        </p:txBody>
      </p:sp>
      <p:sp>
        <p:nvSpPr>
          <p:cNvPr id="2290" name="Google Shape;2290;p12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Xirfadle caafimaad (Medical professional)</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