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7BE430F-A9A0-4382-9FCA-B62838B90D79}">
  <a:tblStyle styleId="{17BE430F-A9A0-4382-9FCA-B62838B90D7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d145164e51_0_4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d145164e51_0_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" name="Shape 8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" name="Google Shape;887;g2d145164e51_0_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" name="Google Shape;888;g2d145164e51_0_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2d0f5e8a2f4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2d0f5e8a2f4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2d145164e51_0_3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2d145164e51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2d145164e51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2d145164e51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g2d145164e51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" name="Google Shape;928;g2d145164e51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" name="Google Shape;937;g2d145164e51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" name="Google Shape;938;g2d145164e51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2da724c4494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" name="Google Shape;958;g2da724c4494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2da724c449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2da724c44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2d145164e51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" name="Google Shape;996;g2d145164e51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g2d145164e51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" name="Google Shape;1006;g2d145164e51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2d145164e51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2d145164e51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2d0f5e8a2f4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2d0f5e8a2f4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g2da724c4494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" name="Google Shape;1034;g2da724c4494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2d145164e51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2d145164e51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g2d0f5e8a2f4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5" name="Google Shape;1065;g2d0f5e8a2f4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" name="Shape 10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" name="Google Shape;1076;g2d145164e51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" name="Google Shape;1077;g2d145164e51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g2d0f5e8a2f4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" name="Google Shape;1090;g2d0f5e8a2f4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g2d145164e51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" name="Google Shape;1108;g2d145164e51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g2d0f5e8a2f4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" name="Google Shape;1118;g2d0f5e8a2f4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2d145164e5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2d145164e5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g2d145164e51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" name="Google Shape;1134;g2d145164e51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2d1bea0f84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" name="Google Shape;1150;g2d1bea0f84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g2d0f5e8a2f4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" name="Google Shape;1174;g2d0f5e8a2f4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g2d0f5e8a2f4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" name="Google Shape;1182;g2d0f5e8a2f4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" name="Shape 1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" name="Google Shape;1191;g2d145164e51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" name="Google Shape;1192;g2d145164e51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2d145164e51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2d145164e51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2d145164e51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" name="Google Shape;1219;g2d145164e51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2d145164e51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2d145164e51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g2d145164e51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" name="Google Shape;1249;g2d145164e51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8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3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18.png"/><Relationship Id="rId5" Type="http://schemas.openxmlformats.org/officeDocument/2006/relationships/image" Target="../media/image16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7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1.png"/><Relationship Id="rId5" Type="http://schemas.openxmlformats.org/officeDocument/2006/relationships/image" Target="../media/image29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6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6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28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image" Target="../media/image22.png"/><Relationship Id="rId5" Type="http://schemas.openxmlformats.org/officeDocument/2006/relationships/image" Target="../media/image2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9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4.png"/><Relationship Id="rId6" Type="http://schemas.openxmlformats.org/officeDocument/2006/relationships/image" Target="../media/image36.png"/><Relationship Id="rId7" Type="http://schemas.openxmlformats.org/officeDocument/2006/relationships/image" Target="../media/image33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90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32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90.png"/><Relationship Id="rId4" Type="http://schemas.openxmlformats.org/officeDocument/2006/relationships/image" Target="../media/image37.png"/><Relationship Id="rId5" Type="http://schemas.openxmlformats.org/officeDocument/2006/relationships/image" Target="../media/image41.png"/><Relationship Id="rId6" Type="http://schemas.openxmlformats.org/officeDocument/2006/relationships/image" Target="../media/image44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32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90.png"/><Relationship Id="rId4" Type="http://schemas.openxmlformats.org/officeDocument/2006/relationships/image" Target="../media/image42.png"/><Relationship Id="rId5" Type="http://schemas.openxmlformats.org/officeDocument/2006/relationships/image" Target="../media/image37.png"/><Relationship Id="rId6" Type="http://schemas.openxmlformats.org/officeDocument/2006/relationships/image" Target="../media/image41.png"/><Relationship Id="rId7" Type="http://schemas.openxmlformats.org/officeDocument/2006/relationships/image" Target="../media/image44.png"/><Relationship Id="rId8" Type="http://schemas.openxmlformats.org/officeDocument/2006/relationships/image" Target="../media/image39.png"/><Relationship Id="rId9" Type="http://schemas.openxmlformats.org/officeDocument/2006/relationships/image" Target="../media/image40.png"/><Relationship Id="rId10" Type="http://schemas.openxmlformats.org/officeDocument/2006/relationships/image" Target="../media/image50.png"/><Relationship Id="rId11" Type="http://schemas.openxmlformats.org/officeDocument/2006/relationships/image" Target="../media/image32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9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9.png"/><Relationship Id="rId4" Type="http://schemas.openxmlformats.org/officeDocument/2006/relationships/image" Target="../media/image5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8.png"/><Relationship Id="rId4" Type="http://schemas.openxmlformats.org/officeDocument/2006/relationships/image" Target="../media/image53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53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1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1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1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1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8.png"/><Relationship Id="rId3" Type="http://schemas.openxmlformats.org/officeDocument/2006/relationships/image" Target="../media/image62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2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2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2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3.png"/><Relationship Id="rId4" Type="http://schemas.openxmlformats.org/officeDocument/2006/relationships/image" Target="../media/image68.jpg"/><Relationship Id="rId5" Type="http://schemas.openxmlformats.org/officeDocument/2006/relationships/image" Target="../media/image7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oaknationalacademy-res.cloudinary.com/video/upload/v1710331815/h0zopvseq5ubgvyv6oza.mp4" TargetMode="External"/><Relationship Id="rId4" Type="http://schemas.openxmlformats.org/officeDocument/2006/relationships/image" Target="../media/image6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7.png"/><Relationship Id="rId4" Type="http://schemas.openxmlformats.org/officeDocument/2006/relationships/image" Target="../media/image70.png"/><Relationship Id="rId5" Type="http://schemas.openxmlformats.org/officeDocument/2006/relationships/image" Target="../media/image66.png"/><Relationship Id="rId6" Type="http://schemas.openxmlformats.org/officeDocument/2006/relationships/image" Target="../media/image6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2.png"/><Relationship Id="rId4" Type="http://schemas.openxmlformats.org/officeDocument/2006/relationships/image" Target="../media/image69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9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4.png"/><Relationship Id="rId4" Type="http://schemas.openxmlformats.org/officeDocument/2006/relationships/image" Target="../media/image76.png"/><Relationship Id="rId5" Type="http://schemas.openxmlformats.org/officeDocument/2006/relationships/image" Target="../media/image73.png"/><Relationship Id="rId6" Type="http://schemas.openxmlformats.org/officeDocument/2006/relationships/image" Target="../media/image75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8.png"/><Relationship Id="rId4" Type="http://schemas.openxmlformats.org/officeDocument/2006/relationships/image" Target="../media/image64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7.png"/><Relationship Id="rId4" Type="http://schemas.openxmlformats.org/officeDocument/2006/relationships/image" Target="../media/image79.png"/><Relationship Id="rId5" Type="http://schemas.openxmlformats.org/officeDocument/2006/relationships/image" Target="../media/image80.png"/><Relationship Id="rId6" Type="http://schemas.openxmlformats.org/officeDocument/2006/relationships/image" Target="../media/image8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6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8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9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9.png"/><Relationship Id="rId4" Type="http://schemas.openxmlformats.org/officeDocument/2006/relationships/image" Target="../media/image85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84.png"/><Relationship Id="rId4" Type="http://schemas.openxmlformats.org/officeDocument/2006/relationships/image" Target="../media/image86.png"/><Relationship Id="rId5" Type="http://schemas.openxmlformats.org/officeDocument/2006/relationships/image" Target="../media/image87.png"/><Relationship Id="rId6" Type="http://schemas.openxmlformats.org/officeDocument/2006/relationships/image" Target="../media/image6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Oksaydhka birta iyo oksaydhka aan-birta ahayn (Metal oxides and non-metal oxides)</a:t>
            </a:r>
            <a:endParaRPr/>
          </a:p>
        </p:txBody>
      </p:sp>
      <p:sp>
        <p:nvSpPr>
          <p:cNvPr id="868" name="Google Shape;868;p73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Aashito iyo sal (Acids and bases)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qeexi karaa sifooyinka oksaydhka birta iyo aan-birta ahayn oo waxaan qori karaa isla'egyo matalaya falgal (reaction) oo oksaydhka birta la yeesho aashito.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oksaydh bir (metal oxide)</a:t>
            </a:r>
            <a:endParaRPr/>
          </a:p>
        </p:txBody>
      </p:sp>
      <p:sp>
        <p:nvSpPr>
          <p:cNvPr id="884" name="Google Shape;884;p76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oksaydh aan-bir ahayn (non-metal oxide)</a:t>
            </a:r>
            <a:endParaRPr/>
          </a:p>
        </p:txBody>
      </p:sp>
      <p:sp>
        <p:nvSpPr>
          <p:cNvPr id="885" name="Google Shape;885;p76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 darid xad dhaaf (adding to excess)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77"/>
          <p:cNvSpPr txBox="1"/>
          <p:nvPr>
            <p:ph idx="2" type="subTitle"/>
          </p:nvPr>
        </p:nvSpPr>
        <p:spPr>
          <a:xfrm>
            <a:off x="324000" y="11610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Oksaydh bir (metal oxide) wuxuu ka kooban yahay atamka birta oo ku xidhan atamka oksijiinta.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891" name="Google Shape;891;p77"/>
          <p:cNvSpPr txBox="1"/>
          <p:nvPr>
            <p:ph idx="4" type="subTitle"/>
          </p:nvPr>
        </p:nvSpPr>
        <p:spPr>
          <a:xfrm>
            <a:off x="324000" y="24564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Oksaydh aan-bir ahayn (non-metal oxide) wuxuu ka kooban yahay atamka aan-birta ahayn oo ku xidhan atamka oksijiinta.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892" name="Google Shape;892;p77"/>
          <p:cNvSpPr txBox="1"/>
          <p:nvPr>
            <p:ph idx="6" type="subTitle"/>
          </p:nvPr>
        </p:nvSpPr>
        <p:spPr>
          <a:xfrm>
            <a:off x="324000" y="3751800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Ku darid xad dhaaf (adding to excess) waa marka fal-celiye (reactant) uu joogo tiro ka badan inta lagama maarmaanka u ah inuu si buuxda u falgalo (reaction).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Oksaydhka birta (Metal oxides)</a:t>
            </a:r>
            <a:endParaRPr/>
          </a:p>
        </p:txBody>
      </p:sp>
      <p:sp>
        <p:nvSpPr>
          <p:cNvPr id="898" name="Google Shape;898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Oksaydhka aan-birta ahayn (Non-metal oxides)</a:t>
            </a:r>
            <a:endParaRPr/>
          </a:p>
        </p:txBody>
      </p:sp>
      <p:sp>
        <p:nvSpPr>
          <p:cNvPr id="899" name="Google Shape;899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Oksaydhka birta iyo oksaydhka aan-birta ahayn (Metal oxides and non-metal oxides)</a:t>
            </a:r>
            <a:endParaRPr/>
          </a:p>
        </p:txBody>
      </p:sp>
      <p:pic>
        <p:nvPicPr>
          <p:cNvPr id="900" name="Google Shape;900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50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79"/>
          <p:cNvSpPr txBox="1"/>
          <p:nvPr>
            <p:ph idx="1" type="body"/>
          </p:nvPr>
        </p:nvSpPr>
        <p:spPr>
          <a:xfrm>
            <a:off x="324000" y="759300"/>
            <a:ext cx="8496000" cy="77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 bir (metal oxide) wuxuu ka kooban yahay atamka birta oo ku xidhan atamka oksijiinta. Waxaa jira oksaydh bir (metal oxide) oo badan oo jira.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Tusaalooyinka oksaydhka birta (metal oxides):</a:t>
            </a:r>
            <a:endParaRPr/>
          </a:p>
        </p:txBody>
      </p:sp>
      <p:sp>
        <p:nvSpPr>
          <p:cNvPr id="906" name="Google Shape;906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Oksaydhka birta (Metal oxides)</a:t>
            </a:r>
            <a:endParaRPr/>
          </a:p>
        </p:txBody>
      </p:sp>
      <p:grpSp>
        <p:nvGrpSpPr>
          <p:cNvPr id="907" name="Google Shape;907;p79"/>
          <p:cNvGrpSpPr/>
          <p:nvPr/>
        </p:nvGrpSpPr>
        <p:grpSpPr>
          <a:xfrm>
            <a:off x="360425" y="2159995"/>
            <a:ext cx="8360747" cy="2469190"/>
            <a:chOff x="360425" y="2159995"/>
            <a:chExt cx="8360747" cy="2469190"/>
          </a:xfrm>
        </p:grpSpPr>
        <p:pic>
          <p:nvPicPr>
            <p:cNvPr id="908" name="Google Shape;908;p79"/>
            <p:cNvPicPr preferRelativeResize="0"/>
            <p:nvPr/>
          </p:nvPicPr>
          <p:blipFill rotWithShape="1">
            <a:blip r:embed="rId3">
              <a:alphaModFix/>
            </a:blip>
            <a:srcRect b="11997" l="19085" r="19091" t="12210"/>
            <a:stretch/>
          </p:blipFill>
          <p:spPr>
            <a:xfrm>
              <a:off x="3106886" y="2159995"/>
              <a:ext cx="2597725" cy="21919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9" name="Google Shape;909;p79"/>
            <p:cNvSpPr txBox="1"/>
            <p:nvPr/>
          </p:nvSpPr>
          <p:spPr>
            <a:xfrm>
              <a:off x="3140975" y="4351985"/>
              <a:ext cx="2430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oksaydh chromium (chromium oxide)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10" name="Google Shape;910;p79"/>
            <p:cNvPicPr preferRelativeResize="0"/>
            <p:nvPr/>
          </p:nvPicPr>
          <p:blipFill rotWithShape="1">
            <a:blip r:embed="rId4">
              <a:alphaModFix/>
            </a:blip>
            <a:srcRect b="13610" l="14274" r="14281" t="10228"/>
            <a:stretch/>
          </p:blipFill>
          <p:spPr>
            <a:xfrm>
              <a:off x="360435" y="2159995"/>
              <a:ext cx="2327615" cy="21919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1" name="Google Shape;911;p79"/>
            <p:cNvSpPr txBox="1"/>
            <p:nvPr/>
          </p:nvSpPr>
          <p:spPr>
            <a:xfrm>
              <a:off x="360425" y="4351985"/>
              <a:ext cx="2388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oksaydh calcium (calcium oxide)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12" name="Google Shape;912;p79"/>
            <p:cNvPicPr preferRelativeResize="0"/>
            <p:nvPr/>
          </p:nvPicPr>
          <p:blipFill rotWithShape="1">
            <a:blip r:embed="rId5">
              <a:alphaModFix/>
            </a:blip>
            <a:srcRect b="15559" l="21424" r="18207" t="16644"/>
            <a:stretch/>
          </p:blipFill>
          <p:spPr>
            <a:xfrm>
              <a:off x="6123447" y="2159995"/>
              <a:ext cx="2597725" cy="2150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3" name="Google Shape;913;p79"/>
            <p:cNvSpPr txBox="1"/>
            <p:nvPr/>
          </p:nvSpPr>
          <p:spPr>
            <a:xfrm>
              <a:off x="6123425" y="4310110"/>
              <a:ext cx="24309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oksaydh bir (iron oxide)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8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Dooro dhammaan odhaahyada saxda ah.</a:t>
            </a:r>
            <a:endParaRPr/>
          </a:p>
        </p:txBody>
      </p:sp>
      <p:sp>
        <p:nvSpPr>
          <p:cNvPr id="919" name="Google Shape;919;p8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Oksaydhka birta (Metal oxides)</a:t>
            </a:r>
            <a:endParaRPr/>
          </a:p>
        </p:txBody>
      </p:sp>
      <p:sp>
        <p:nvSpPr>
          <p:cNvPr id="920" name="Google Shape;920;p80"/>
          <p:cNvSpPr txBox="1"/>
          <p:nvPr>
            <p:ph idx="1" type="subTitle"/>
          </p:nvPr>
        </p:nvSpPr>
        <p:spPr>
          <a:xfrm>
            <a:off x="1034425" y="1620000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Oksaydh bir (metal oxide) waa meesha atamka birta ay ku xidhan yihiin oksijiin.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21" name="Google Shape;921;p8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Oksaydh bir (metal oxide) waa halka atamka birta (metal atom) lagu daro oksijiin (oxygen).</a:t>
            </a:r>
            <a:endParaRPr/>
          </a:p>
        </p:txBody>
      </p:sp>
      <p:sp>
        <p:nvSpPr>
          <p:cNvPr id="922" name="Google Shape;922;p80"/>
          <p:cNvSpPr txBox="1"/>
          <p:nvPr>
            <p:ph idx="4" type="subTitle"/>
          </p:nvPr>
        </p:nvSpPr>
        <p:spPr>
          <a:xfrm>
            <a:off x="1055425" y="3423390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Kaarboon laba-oksaydh (Carbon dioxide) waa tusaale oksaydh bir (metal oxide).</a:t>
            </a:r>
            <a:endParaRPr/>
          </a:p>
        </p:txBody>
      </p:sp>
      <p:sp>
        <p:nvSpPr>
          <p:cNvPr id="923" name="Google Shape;923;p8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Oksaydh qalin (Silver oxide) waa tusaale oksaydh bir (metal oxide).</a:t>
            </a:r>
            <a:endParaRPr/>
          </a:p>
        </p:txBody>
      </p:sp>
      <p:pic>
        <p:nvPicPr>
          <p:cNvPr id="924" name="Google Shape;924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97508" y="16849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1283" y="40887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81"/>
          <p:cNvSpPr txBox="1"/>
          <p:nvPr>
            <p:ph idx="1" type="body"/>
          </p:nvPr>
        </p:nvSpPr>
        <p:spPr>
          <a:xfrm>
            <a:off x="324000" y="759300"/>
            <a:ext cx="7204800" cy="7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Oksaydhyaasha birta (Metal oxides) waa saldhigyo (bases); marka lagu milo biyo (water) waxay u rogi doonaan tusiyaha guud (universal indicator) midab buluug (blue colour).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931" name="Google Shape;931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Oksaydhyaasha birta (Metal oxides)</a:t>
            </a:r>
            <a:endParaRPr/>
          </a:p>
        </p:txBody>
      </p:sp>
      <p:sp>
        <p:nvSpPr>
          <p:cNvPr id="932" name="Google Shape;932;p81"/>
          <p:cNvSpPr txBox="1"/>
          <p:nvPr>
            <p:ph idx="1" type="body"/>
          </p:nvPr>
        </p:nvSpPr>
        <p:spPr>
          <a:xfrm>
            <a:off x="324000" y="2408500"/>
            <a:ext cx="8496000" cy="235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1400">
                <a:latin typeface="Lexend"/>
              </a:rPr>
              <a:t>Oksaydh magnesium (Magnesium oxide) oo laga sameeyay falgalka (reaction) magnesium iyo oksijiin (oxygen).</a:t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1400">
                <a:latin typeface="Lexend"/>
              </a:rPr>
              <a:t>Oksaydh magnesium (Magnesium oxide) oo lagu milay biyo (water) ka dibna lagu tijaabiyay tusiyaha guud (universal indicator) si loo muujiyo milan (solution) alkaline ah oo la sameeyay.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grpSp>
        <p:nvGrpSpPr>
          <p:cNvPr id="933" name="Google Shape;933;p81"/>
          <p:cNvGrpSpPr/>
          <p:nvPr/>
        </p:nvGrpSpPr>
        <p:grpSpPr>
          <a:xfrm>
            <a:off x="324000" y="1546488"/>
            <a:ext cx="4662600" cy="515329"/>
            <a:chOff x="324000" y="1546488"/>
            <a:chExt cx="4662600" cy="515329"/>
          </a:xfrm>
        </p:grpSpPr>
        <p:sp>
          <p:nvSpPr>
            <p:cNvPr id="934" name="Google Shape;934;p81"/>
            <p:cNvSpPr txBox="1"/>
            <p:nvPr/>
          </p:nvSpPr>
          <p:spPr>
            <a:xfrm>
              <a:off x="324000" y="1546500"/>
              <a:ext cx="46626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Daawo fiidiyowga (video) si aad u aragto:</a:t>
              </a: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35" name="Google Shape;935;p81">
              <a:hlinkClick r:id="rId3"/>
            </p:cNvPr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29700" y="1546488"/>
              <a:ext cx="1133728" cy="51532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" name="Shape 9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" name="Google Shape;940;p82"/>
          <p:cNvSpPr txBox="1"/>
          <p:nvPr>
            <p:ph type="title"/>
          </p:nvPr>
        </p:nvSpPr>
        <p:spPr>
          <a:xfrm>
            <a:off x="324000" y="699100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Midabkee ayay tusiyaha guud (universal indicator) u rogi doonaa marka oksaydh bir (metal oxide) la geliyo biyo (water)?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41" name="Google Shape;941;p8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Oksaydhyaasha birta (Metal oxides)</a:t>
            </a:r>
            <a:endParaRPr/>
          </a:p>
        </p:txBody>
      </p:sp>
      <p:pic>
        <p:nvPicPr>
          <p:cNvPr id="942" name="Google Shape;942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4400" y="1771750"/>
            <a:ext cx="1940825" cy="231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1594" y="1771775"/>
            <a:ext cx="1940825" cy="2312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8788" y="1771763"/>
            <a:ext cx="1940825" cy="2312568"/>
          </a:xfrm>
          <a:prstGeom prst="rect">
            <a:avLst/>
          </a:prstGeom>
          <a:noFill/>
          <a:ln>
            <a:noFill/>
          </a:ln>
        </p:spPr>
      </p:pic>
      <p:sp>
        <p:nvSpPr>
          <p:cNvPr id="945" name="Google Shape;945;p82"/>
          <p:cNvSpPr txBox="1"/>
          <p:nvPr/>
        </p:nvSpPr>
        <p:spPr>
          <a:xfrm>
            <a:off x="757146" y="4084800"/>
            <a:ext cx="408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guduud (red)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46" name="Google Shape;946;p82"/>
          <p:cNvCxnSpPr>
            <a:stCxn id="945" idx="3"/>
          </p:cNvCxnSpPr>
          <p:nvPr/>
        </p:nvCxnSpPr>
        <p:spPr>
          <a:xfrm flipH="1" rot="10800000">
            <a:off x="1165746" y="3246000"/>
            <a:ext cx="465000" cy="977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7" name="Google Shape;947;p82"/>
          <p:cNvSpPr txBox="1"/>
          <p:nvPr/>
        </p:nvSpPr>
        <p:spPr>
          <a:xfrm>
            <a:off x="3369602" y="4084800"/>
            <a:ext cx="662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cagaar (green)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48" name="Google Shape;948;p82"/>
          <p:cNvCxnSpPr>
            <a:stCxn id="947" idx="3"/>
          </p:cNvCxnSpPr>
          <p:nvPr/>
        </p:nvCxnSpPr>
        <p:spPr>
          <a:xfrm flipH="1" rot="10800000">
            <a:off x="4031702" y="3246000"/>
            <a:ext cx="465000" cy="977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9" name="Google Shape;949;p82"/>
          <p:cNvSpPr txBox="1"/>
          <p:nvPr/>
        </p:nvSpPr>
        <p:spPr>
          <a:xfrm>
            <a:off x="5883475" y="4084800"/>
            <a:ext cx="11106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buluug madow (dark blue)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0" name="Google Shape;950;p82"/>
          <p:cNvCxnSpPr>
            <a:stCxn id="949" idx="3"/>
          </p:cNvCxnSpPr>
          <p:nvPr/>
        </p:nvCxnSpPr>
        <p:spPr>
          <a:xfrm flipH="1" rot="10800000">
            <a:off x="6994075" y="3246000"/>
            <a:ext cx="465000" cy="977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951" name="Google Shape;951;p8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33633" y="41462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952" name="Google Shape;952;p82"/>
          <p:cNvSpPr txBox="1"/>
          <p:nvPr/>
        </p:nvSpPr>
        <p:spPr>
          <a:xfrm>
            <a:off x="3140376" y="1440600"/>
            <a:ext cx="30096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warqadda tusiyaha guud (universal indicator paper)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3" name="Google Shape;953;p82"/>
          <p:cNvCxnSpPr>
            <a:stCxn id="952" idx="2"/>
          </p:cNvCxnSpPr>
          <p:nvPr/>
        </p:nvCxnSpPr>
        <p:spPr>
          <a:xfrm flipH="1">
            <a:off x="4559676" y="1693800"/>
            <a:ext cx="85500" cy="642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4" name="Google Shape;954;p82"/>
          <p:cNvCxnSpPr>
            <a:stCxn id="952" idx="3"/>
          </p:cNvCxnSpPr>
          <p:nvPr/>
        </p:nvCxnSpPr>
        <p:spPr>
          <a:xfrm>
            <a:off x="6149976" y="1567200"/>
            <a:ext cx="1366500" cy="606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55" name="Google Shape;955;p82"/>
          <p:cNvCxnSpPr>
            <a:stCxn id="952" idx="1"/>
          </p:cNvCxnSpPr>
          <p:nvPr/>
        </p:nvCxnSpPr>
        <p:spPr>
          <a:xfrm flipH="1">
            <a:off x="1721676" y="1567200"/>
            <a:ext cx="1418700" cy="698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Oksaydhyaasha birta (Metal oxides)</a:t>
            </a:r>
            <a:endParaRPr/>
          </a:p>
        </p:txBody>
      </p:sp>
      <p:sp>
        <p:nvSpPr>
          <p:cNvPr id="961" name="Google Shape;961;p83"/>
          <p:cNvSpPr txBox="1"/>
          <p:nvPr/>
        </p:nvSpPr>
        <p:spPr>
          <a:xfrm>
            <a:off x="324000" y="810000"/>
            <a:ext cx="73515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Oksaydhyaasha birta (Metal oxides) waa saldhigyo (bases) waxayna la falgali karaan (react) aashito (acids) si ay u dhex-dhexeeyaan (neutralise).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83"/>
          <p:cNvSpPr txBox="1"/>
          <p:nvPr/>
        </p:nvSpPr>
        <p:spPr>
          <a:xfrm>
            <a:off x="324000" y="2047300"/>
            <a:ext cx="2331300" cy="11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Milan (solution) dhex-dhexaad (neutral) waa cagaar (green), pH7.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63" name="Google Shape;963;p83"/>
          <p:cNvGrpSpPr/>
          <p:nvPr/>
        </p:nvGrpSpPr>
        <p:grpSpPr>
          <a:xfrm>
            <a:off x="2989800" y="1458750"/>
            <a:ext cx="5830212" cy="3290925"/>
            <a:chOff x="2989800" y="1458750"/>
            <a:chExt cx="5830212" cy="3290925"/>
          </a:xfrm>
        </p:grpSpPr>
        <p:sp>
          <p:nvSpPr>
            <p:cNvPr id="964" name="Google Shape;964;p83"/>
            <p:cNvSpPr txBox="1"/>
            <p:nvPr/>
          </p:nvSpPr>
          <p:spPr>
            <a:xfrm>
              <a:off x="5242900" y="3918375"/>
              <a:ext cx="1478400" cy="83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falgalka (reaction) oksaydh bir (metal oxide) iyo aashito (acid)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65" name="Google Shape;965;p8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714695" y="1939537"/>
              <a:ext cx="4606918" cy="197812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66" name="Google Shape;966;p83"/>
            <p:cNvCxnSpPr/>
            <p:nvPr/>
          </p:nvCxnSpPr>
          <p:spPr>
            <a:xfrm>
              <a:off x="4930150" y="2606050"/>
              <a:ext cx="5790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967" name="Google Shape;967;p83"/>
            <p:cNvCxnSpPr/>
            <p:nvPr/>
          </p:nvCxnSpPr>
          <p:spPr>
            <a:xfrm>
              <a:off x="6499875" y="2600650"/>
              <a:ext cx="5790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grpSp>
          <p:nvGrpSpPr>
            <p:cNvPr id="968" name="Google Shape;968;p83"/>
            <p:cNvGrpSpPr/>
            <p:nvPr/>
          </p:nvGrpSpPr>
          <p:grpSpPr>
            <a:xfrm>
              <a:off x="2989800" y="2688575"/>
              <a:ext cx="1399447" cy="1320025"/>
              <a:chOff x="3447000" y="2459975"/>
              <a:chExt cx="1399447" cy="1320025"/>
            </a:xfrm>
          </p:grpSpPr>
          <p:grpSp>
            <p:nvGrpSpPr>
              <p:cNvPr id="969" name="Google Shape;969;p83"/>
              <p:cNvGrpSpPr/>
              <p:nvPr/>
            </p:nvGrpSpPr>
            <p:grpSpPr>
              <a:xfrm>
                <a:off x="3901447" y="2459975"/>
                <a:ext cx="945000" cy="329100"/>
                <a:chOff x="3901447" y="2459975"/>
                <a:chExt cx="945000" cy="329100"/>
              </a:xfrm>
            </p:grpSpPr>
            <p:sp>
              <p:nvSpPr>
                <p:cNvPr id="970" name="Google Shape;970;p83"/>
                <p:cNvSpPr txBox="1"/>
                <p:nvPr/>
              </p:nvSpPr>
              <p:spPr>
                <a:xfrm>
                  <a:off x="3901447" y="2459975"/>
                  <a:ext cx="418500" cy="2772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0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guduud (red)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cxnSp>
              <p:nvCxnSpPr>
                <p:cNvPr id="971" name="Google Shape;971;p83"/>
                <p:cNvCxnSpPr>
                  <a:stCxn id="970" idx="3"/>
                </p:cNvCxnSpPr>
                <p:nvPr/>
              </p:nvCxnSpPr>
              <p:spPr>
                <a:xfrm>
                  <a:off x="4319947" y="2598575"/>
                  <a:ext cx="526500" cy="1905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  <p:sp>
            <p:nvSpPr>
              <p:cNvPr id="972" name="Google Shape;972;p83"/>
              <p:cNvSpPr txBox="1"/>
              <p:nvPr/>
            </p:nvSpPr>
            <p:spPr>
              <a:xfrm>
                <a:off x="3447000" y="3502800"/>
                <a:ext cx="5610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aashito (acid)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973" name="Google Shape;973;p83"/>
              <p:cNvCxnSpPr>
                <a:endCxn id="972" idx="3"/>
              </p:cNvCxnSpPr>
              <p:nvPr/>
            </p:nvCxnSpPr>
            <p:spPr>
              <a:xfrm flipH="1">
                <a:off x="4008000" y="3299400"/>
                <a:ext cx="624900" cy="3420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974" name="Google Shape;974;p83"/>
            <p:cNvGrpSpPr/>
            <p:nvPr/>
          </p:nvGrpSpPr>
          <p:grpSpPr>
            <a:xfrm>
              <a:off x="7020000" y="2433151"/>
              <a:ext cx="1800012" cy="2080612"/>
              <a:chOff x="7477200" y="2204551"/>
              <a:chExt cx="1800012" cy="2080612"/>
            </a:xfrm>
          </p:grpSpPr>
          <p:sp>
            <p:nvSpPr>
              <p:cNvPr id="975" name="Google Shape;975;p83"/>
              <p:cNvSpPr txBox="1"/>
              <p:nvPr/>
            </p:nvSpPr>
            <p:spPr>
              <a:xfrm>
                <a:off x="8631612" y="2204551"/>
                <a:ext cx="645600" cy="2772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cagaar (green)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976" name="Google Shape;976;p83"/>
              <p:cNvCxnSpPr>
                <a:endCxn id="975" idx="1"/>
              </p:cNvCxnSpPr>
              <p:nvPr/>
            </p:nvCxnSpPr>
            <p:spPr>
              <a:xfrm flipH="1" rot="10800000">
                <a:off x="8137512" y="2343151"/>
                <a:ext cx="494100" cy="4929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grpSp>
            <p:nvGrpSpPr>
              <p:cNvPr id="977" name="Google Shape;977;p83"/>
              <p:cNvGrpSpPr/>
              <p:nvPr/>
            </p:nvGrpSpPr>
            <p:grpSpPr>
              <a:xfrm>
                <a:off x="7477200" y="3154763"/>
                <a:ext cx="1342800" cy="1130400"/>
                <a:chOff x="7477200" y="3154763"/>
                <a:chExt cx="1342800" cy="1130400"/>
              </a:xfrm>
            </p:grpSpPr>
            <p:sp>
              <p:nvSpPr>
                <p:cNvPr id="978" name="Google Shape;978;p83"/>
                <p:cNvSpPr txBox="1"/>
                <p:nvPr/>
              </p:nvSpPr>
              <p:spPr>
                <a:xfrm>
                  <a:off x="7477200" y="3731063"/>
                  <a:ext cx="1342800" cy="5541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0" lIns="0" spcFirstLastPara="1" rIns="0" wrap="square" tIns="0">
                  <a:sp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en-GB" sz="1000">
                      <a:solidFill>
                        <a:schemeClr val="dk1"/>
                      </a:solidFill>
                      <a:latin typeface="Lexend"/>
                      <a:ea typeface="Lexend"/>
                      <a:cs typeface="Lexend"/>
                      <a:sym typeface="Lexend"/>
                    </a:rPr>
                    <a:t>milan cusbo dhex-dhexaad (neutral salt solution)</a:t>
                  </a:r>
                  <a:endParaRPr sz="18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endParaRPr>
                </a:p>
              </p:txBody>
            </p:sp>
            <p:cxnSp>
              <p:nvCxnSpPr>
                <p:cNvPr id="979" name="Google Shape;979;p83"/>
                <p:cNvCxnSpPr>
                  <a:endCxn id="978" idx="0"/>
                </p:cNvCxnSpPr>
                <p:nvPr/>
              </p:nvCxnSpPr>
              <p:spPr>
                <a:xfrm flipH="1">
                  <a:off x="8148600" y="3154763"/>
                  <a:ext cx="149700" cy="576300"/>
                </a:xfrm>
                <a:prstGeom prst="straightConnector1">
                  <a:avLst/>
                </a:prstGeom>
                <a:noFill/>
                <a:ln cap="flat" cmpd="sng" w="38100">
                  <a:solidFill>
                    <a:schemeClr val="dk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cxnSp>
          </p:grpSp>
        </p:grpSp>
        <p:grpSp>
          <p:nvGrpSpPr>
            <p:cNvPr id="980" name="Google Shape;980;p83"/>
            <p:cNvGrpSpPr/>
            <p:nvPr/>
          </p:nvGrpSpPr>
          <p:grpSpPr>
            <a:xfrm>
              <a:off x="4366363" y="1458750"/>
              <a:ext cx="3276600" cy="895800"/>
              <a:chOff x="4823563" y="1230150"/>
              <a:chExt cx="3276600" cy="895800"/>
            </a:xfrm>
          </p:grpSpPr>
          <p:sp>
            <p:nvSpPr>
              <p:cNvPr id="981" name="Google Shape;981;p83"/>
              <p:cNvSpPr txBox="1"/>
              <p:nvPr/>
            </p:nvSpPr>
            <p:spPr>
              <a:xfrm>
                <a:off x="5049163" y="1230150"/>
                <a:ext cx="2852400" cy="277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waraaqda tilmaanta guud (universal indicator paper)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982" name="Google Shape;982;p83"/>
              <p:cNvCxnSpPr>
                <a:stCxn id="981" idx="1"/>
              </p:cNvCxnSpPr>
              <p:nvPr/>
            </p:nvCxnSpPr>
            <p:spPr>
              <a:xfrm flipH="1">
                <a:off x="4823563" y="1368750"/>
                <a:ext cx="225600" cy="7269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983" name="Google Shape;983;p83"/>
              <p:cNvCxnSpPr>
                <a:stCxn id="981" idx="3"/>
              </p:cNvCxnSpPr>
              <p:nvPr/>
            </p:nvCxnSpPr>
            <p:spPr>
              <a:xfrm>
                <a:off x="7901563" y="1368750"/>
                <a:ext cx="198600" cy="7572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pic>
          <p:nvPicPr>
            <p:cNvPr id="984" name="Google Shape;984;p8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451175" y="1730375"/>
              <a:ext cx="476700" cy="476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84"/>
          <p:cNvSpPr txBox="1"/>
          <p:nvPr>
            <p:ph idx="1" type="body"/>
          </p:nvPr>
        </p:nvSpPr>
        <p:spPr>
          <a:xfrm>
            <a:off x="324000" y="810000"/>
            <a:ext cx="7235400" cy="72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iska'egta guud ee falgalka (reaction) ee u dhexeeya bir-oksaydh (metal oxide) iyo asiidh (acid) waa:</a:t>
            </a:r>
            <a:endParaRPr/>
          </a:p>
        </p:txBody>
      </p:sp>
      <p:sp>
        <p:nvSpPr>
          <p:cNvPr id="990" name="Google Shape;990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Bir-oksaydh (Metal oxides)</a:t>
            </a:r>
            <a:endParaRPr/>
          </a:p>
        </p:txBody>
      </p:sp>
      <p:sp>
        <p:nvSpPr>
          <p:cNvPr id="991" name="Google Shape;991;p84"/>
          <p:cNvSpPr txBox="1"/>
          <p:nvPr>
            <p:ph idx="1" type="body"/>
          </p:nvPr>
        </p:nvSpPr>
        <p:spPr>
          <a:xfrm>
            <a:off x="324000" y="1919275"/>
            <a:ext cx="5698800" cy="32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bir-oksaydh + asiidh → cusbo bir ah + biyo</a:t>
            </a:r>
            <a:endParaRPr sz="2100"/>
          </a:p>
        </p:txBody>
      </p:sp>
      <p:sp>
        <p:nvSpPr>
          <p:cNvPr id="992" name="Google Shape;992;p84"/>
          <p:cNvSpPr txBox="1"/>
          <p:nvPr>
            <p:ph idx="1" type="body"/>
          </p:nvPr>
        </p:nvSpPr>
        <p:spPr>
          <a:xfrm>
            <a:off x="324000" y="2573400"/>
            <a:ext cx="8378100" cy="34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tusaale: magnesium oxide + hydrochloric acid → magnesium chloride + biyo</a:t>
            </a:r>
            <a:endParaRPr sz="1800"/>
          </a:p>
        </p:txBody>
      </p:sp>
      <p:pic>
        <p:nvPicPr>
          <p:cNvPr id="993" name="Google Shape;993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8375" y="1501775"/>
            <a:ext cx="476700" cy="476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Bir-oksaydh (Metal oxides)</a:t>
            </a:r>
            <a:endParaRPr/>
          </a:p>
        </p:txBody>
      </p:sp>
      <p:sp>
        <p:nvSpPr>
          <p:cNvPr id="999" name="Google Shape;999;p85"/>
          <p:cNvSpPr txBox="1"/>
          <p:nvPr>
            <p:ph idx="1" type="body"/>
          </p:nvPr>
        </p:nvSpPr>
        <p:spPr>
          <a:xfrm>
            <a:off x="324000" y="810000"/>
            <a:ext cx="3539700" cy="119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Magaca cusbada (salt) ee ka soo baxa falgalka dhexdhexaadinta (neutralisation) wuxuu ku xiran yahay nooca asiidhka la isticmaalay.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00" name="Google Shape;1000;p85"/>
          <p:cNvSpPr txBox="1"/>
          <p:nvPr>
            <p:ph idx="1" type="body"/>
          </p:nvPr>
        </p:nvSpPr>
        <p:spPr>
          <a:xfrm>
            <a:off x="324000" y="3732463"/>
            <a:ext cx="8042700" cy="32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lead oxide + sulfuric acid → lead sulfate + biyo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graphicFrame>
        <p:nvGraphicFramePr>
          <p:cNvPr id="1001" name="Google Shape;1001;p85"/>
          <p:cNvGraphicFramePr/>
          <p:nvPr/>
        </p:nvGraphicFramePr>
        <p:xfrm>
          <a:off x="4108788" y="809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{17BE430F-A9A0-4382-9FCA-B62838B90D79}</a:tableStyleId>
              </a:tblPr>
              <a:tblGrid>
                <a:gridCol w="1719025"/>
                <a:gridCol w="1944275"/>
              </a:tblGrid>
              <a:tr h="773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asiidhka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dhammaadka magaca cusbada birta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solidFill>
                      <a:srgbClr val="4F7BE8"/>
                    </a:solidFill>
                  </a:tcPr>
                </a:tc>
              </a:tr>
              <a:tr h="413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hydrochloric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chloride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</a:tr>
              <a:tr h="413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sulfuric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</a:tr>
              <a:tr h="413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nitric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nitrate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</a:tr>
            </a:tbl>
          </a:graphicData>
        </a:graphic>
      </p:graphicFrame>
      <p:sp>
        <p:nvSpPr>
          <p:cNvPr id="1002" name="Google Shape;1002;p85"/>
          <p:cNvSpPr txBox="1"/>
          <p:nvPr>
            <p:ph idx="1" type="body"/>
          </p:nvPr>
        </p:nvSpPr>
        <p:spPr>
          <a:xfrm>
            <a:off x="324000" y="4315375"/>
            <a:ext cx="8042700" cy="32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lead oxide + nitric acid → lead nitrate + biyo</a:t>
            </a:r>
            <a:endParaRPr/>
          </a:p>
        </p:txBody>
      </p:sp>
      <p:sp>
        <p:nvSpPr>
          <p:cNvPr id="1003" name="Google Shape;1003;p85"/>
          <p:cNvSpPr txBox="1"/>
          <p:nvPr>
            <p:ph idx="1" type="body"/>
          </p:nvPr>
        </p:nvSpPr>
        <p:spPr>
          <a:xfrm>
            <a:off x="324000" y="3149550"/>
            <a:ext cx="8042700" cy="320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lead oxide + hydrochloric acid → lead chloride + biyo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86"/>
          <p:cNvSpPr txBox="1"/>
          <p:nvPr>
            <p:ph type="title"/>
          </p:nvPr>
        </p:nvSpPr>
        <p:spPr>
          <a:xfrm>
            <a:off x="324000" y="810000"/>
            <a:ext cx="6832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Magacaabi asiidhka la isticmaalay markii zinc oxide falgalay si loo sameeyo zinc sulfate.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09" name="Google Shape;1009;p8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Bir-oksaydh (Metal oxides)</a:t>
            </a:r>
            <a:endParaRPr/>
          </a:p>
        </p:txBody>
      </p:sp>
      <p:sp>
        <p:nvSpPr>
          <p:cNvPr id="1010" name="Google Shape;1010;p8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hydrochloric acid</a:t>
            </a:r>
            <a:endParaRPr/>
          </a:p>
        </p:txBody>
      </p:sp>
      <p:sp>
        <p:nvSpPr>
          <p:cNvPr id="1011" name="Google Shape;1011;p8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sulfuric acid</a:t>
            </a:r>
            <a:endParaRPr/>
          </a:p>
        </p:txBody>
      </p:sp>
      <p:sp>
        <p:nvSpPr>
          <p:cNvPr id="1012" name="Google Shape;1012;p8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sulfate acid</a:t>
            </a:r>
            <a:endParaRPr/>
          </a:p>
        </p:txBody>
      </p:sp>
      <p:sp>
        <p:nvSpPr>
          <p:cNvPr id="1013" name="Google Shape;1013;p8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nitric acid</a:t>
            </a:r>
            <a:endParaRPr/>
          </a:p>
        </p:txBody>
      </p:sp>
      <p:pic>
        <p:nvPicPr>
          <p:cNvPr id="1014" name="Google Shape;1014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008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87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noocee falgal (reaction) oo ka dhex dhaca oksaydhka birta (metal oxides) iyo aashitada (acids)?</a:t>
            </a:r>
            <a:endParaRPr/>
          </a:p>
        </p:txBody>
      </p:sp>
      <p:sp>
        <p:nvSpPr>
          <p:cNvPr id="1020" name="Google Shape;1020;p8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Oksaydhka birta (Metal oxides)</a:t>
            </a:r>
            <a:endParaRPr/>
          </a:p>
        </p:txBody>
      </p:sp>
      <p:sp>
        <p:nvSpPr>
          <p:cNvPr id="1021" name="Google Shape;1021;p8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oksaydhaynta (oxidation)</a:t>
            </a:r>
            <a:endParaRPr/>
          </a:p>
        </p:txBody>
      </p:sp>
      <p:sp>
        <p:nvSpPr>
          <p:cNvPr id="1022" name="Google Shape;1022;p8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aashitaynta (acidification)</a:t>
            </a:r>
            <a:endParaRPr/>
          </a:p>
        </p:txBody>
      </p:sp>
      <p:sp>
        <p:nvSpPr>
          <p:cNvPr id="1023" name="Google Shape;1023;p8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dhex-dhexaadinta (neutralisation)</a:t>
            </a:r>
            <a:endParaRPr/>
          </a:p>
        </p:txBody>
      </p:sp>
      <p:pic>
        <p:nvPicPr>
          <p:cNvPr id="1024" name="Google Shape;102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1608" y="37197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88"/>
          <p:cNvSpPr txBox="1"/>
          <p:nvPr>
            <p:ph idx="1" type="body"/>
          </p:nvPr>
        </p:nvSpPr>
        <p:spPr>
          <a:xfrm>
            <a:off x="324000" y="759300"/>
            <a:ext cx="8237700" cy="437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Waxaa jira saddex qaybood oo tijaabada (experiment) ah:</a:t>
            </a:r>
            <a:endParaRPr sz="2400"/>
          </a:p>
        </p:txBody>
      </p:sp>
      <p:sp>
        <p:nvSpPr>
          <p:cNvPr id="1030" name="Google Shape;1030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Oksaydhka birta (Metal oxides)</a:t>
            </a:r>
            <a:endParaRPr/>
          </a:p>
        </p:txBody>
      </p:sp>
      <p:sp>
        <p:nvSpPr>
          <p:cNvPr id="1031" name="Google Shape;1031;p88"/>
          <p:cNvSpPr txBox="1"/>
          <p:nvPr>
            <p:ph idx="1" type="body"/>
          </p:nvPr>
        </p:nvSpPr>
        <p:spPr>
          <a:xfrm>
            <a:off x="324000" y="16200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  <a:defRPr/>
            </a:pPr>
            <a:r>
              <a:rPr lang="en-GB" sz="1100">
                <a:latin typeface="Lexend"/>
              </a:rPr>
              <a:t>Dhex-dhexaadinta (Neutralising) aashitada (acid) (sulfuric acid) iyadoo la isticmaalayo sal (base) oksaydh bir (metal oxide) (copper oxide).</a:t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  <a:defRPr/>
            </a:pPr>
            <a:r>
              <a:rPr lang="en-GB" sz="1100">
                <a:latin typeface="Lexend"/>
              </a:rPr>
              <a:t>Shaandhaynta (Filtering) si looga saaro sal (base) aan milmi karin (insoluble) (copper oxide) ee xad-dhaafka ah ee isku dhafka falgalka (reaction mixture).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  <a:defRPr/>
            </a:pPr>
            <a:r>
              <a:rPr lang="en-GB" sz="1100">
                <a:latin typeface="Lexend"/>
              </a:rPr>
              <a:t>Kiristaalaynta (Crystallising) sheyga (product) copper sulfate.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6" name="Google Shape;1036;p89"/>
          <p:cNvGraphicFramePr/>
          <p:nvPr/>
        </p:nvGraphicFramePr>
        <p:xfrm>
          <a:off x="354000" y="1140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{17BE430F-A9A0-4382-9FCA-B62838B90D79}</a:tableStyleId>
              </a:tblPr>
              <a:tblGrid>
                <a:gridCol w="1659450"/>
                <a:gridCol w="2094750"/>
                <a:gridCol w="2290625"/>
                <a:gridCol w="2421175"/>
              </a:tblGrid>
              <a:tr h="3680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37" name="Google Shape;1037;p89"/>
          <p:cNvSpPr txBox="1"/>
          <p:nvPr>
            <p:ph idx="1" type="body"/>
          </p:nvPr>
        </p:nvSpPr>
        <p:spPr>
          <a:xfrm>
            <a:off x="324000" y="759300"/>
            <a:ext cx="8237700" cy="38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Tallaabada 1: Dhex-dhexaadi (Neutralise) aashitada (acid) iyadoo la isticmaalayo sal (base) oksaydh bir (metal oxide).</a:t>
            </a:r>
            <a:endParaRPr sz="2000"/>
          </a:p>
        </p:txBody>
      </p:sp>
      <p:sp>
        <p:nvSpPr>
          <p:cNvPr id="1038" name="Google Shape;1038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Oksaydhka birta (Metal oxides)</a:t>
            </a:r>
            <a:endParaRPr/>
          </a:p>
        </p:txBody>
      </p:sp>
      <p:grpSp>
        <p:nvGrpSpPr>
          <p:cNvPr id="1039" name="Google Shape;1039;p89"/>
          <p:cNvGrpSpPr/>
          <p:nvPr/>
        </p:nvGrpSpPr>
        <p:grpSpPr>
          <a:xfrm>
            <a:off x="390525" y="1082425"/>
            <a:ext cx="1504500" cy="3607550"/>
            <a:chOff x="390525" y="1082425"/>
            <a:chExt cx="1504500" cy="3607550"/>
          </a:xfrm>
        </p:grpSpPr>
        <p:pic>
          <p:nvPicPr>
            <p:cNvPr id="1040" name="Google Shape;1040;p89"/>
            <p:cNvPicPr preferRelativeResize="0"/>
            <p:nvPr/>
          </p:nvPicPr>
          <p:blipFill rotWithShape="1">
            <a:blip r:embed="rId3">
              <a:alphaModFix/>
            </a:blip>
            <a:srcRect b="0" l="0" r="23206" t="0"/>
            <a:stretch/>
          </p:blipFill>
          <p:spPr>
            <a:xfrm flipH="1">
              <a:off x="390525" y="1082425"/>
              <a:ext cx="1080975" cy="21551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1" name="Google Shape;1041;p89"/>
            <p:cNvSpPr txBox="1"/>
            <p:nvPr/>
          </p:nvSpPr>
          <p:spPr>
            <a:xfrm>
              <a:off x="390525" y="3279075"/>
              <a:ext cx="1504500" cy="141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1. Si tartiib ah u kululee (warm) sulfuric acid ilaa aad bilowdo inaad aragto xumbo (bubbles), ka dibna dami kulaylka (heat).</a:t>
              </a:r>
              <a:endParaRPr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42" name="Google Shape;1042;p89"/>
          <p:cNvSpPr txBox="1"/>
          <p:nvPr/>
        </p:nvSpPr>
        <p:spPr>
          <a:xfrm>
            <a:off x="2096575" y="3780000"/>
            <a:ext cx="19491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3. Walaaq (Stir) ilaa uu joogo fizzing-ga oo aadan arki karin copper oxide madow.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3" name="Google Shape;1043;p89"/>
          <p:cNvSpPr txBox="1"/>
          <p:nvPr/>
        </p:nvSpPr>
        <p:spPr>
          <a:xfrm>
            <a:off x="4180675" y="4026300"/>
            <a:ext cx="2154900" cy="81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5. Walaaq (Stir) ilaa uu joogo fizzing-ga oo aadan arki karin copper oxide.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44" name="Google Shape;1044;p89"/>
          <p:cNvGrpSpPr/>
          <p:nvPr/>
        </p:nvGrpSpPr>
        <p:grpSpPr>
          <a:xfrm>
            <a:off x="6485700" y="1111350"/>
            <a:ext cx="2334300" cy="3404225"/>
            <a:chOff x="6485700" y="1187550"/>
            <a:chExt cx="2334300" cy="3404225"/>
          </a:xfrm>
        </p:grpSpPr>
        <p:pic>
          <p:nvPicPr>
            <p:cNvPr id="1045" name="Google Shape;1045;p8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931950" y="1187550"/>
              <a:ext cx="1214099" cy="2216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6" name="Google Shape;1046;p89"/>
            <p:cNvSpPr txBox="1"/>
            <p:nvPr/>
          </p:nvSpPr>
          <p:spPr>
            <a:xfrm>
              <a:off x="6485700" y="3068075"/>
              <a:ext cx="2334300" cy="1523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6. Ku celi (Repeat) tallaabooyinka 4 iyo 5 ilaa aan xumbo (bubbles) kale la arkin oo copper oxide madow hadhay. Copper oxide-ga waxaa lagu daray xad-dhaaf (excess).</a:t>
              </a:r>
              <a:r>
                <a:rPr b="1"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47" name="Google Shape;1047;p89"/>
          <p:cNvGrpSpPr/>
          <p:nvPr/>
        </p:nvGrpSpPr>
        <p:grpSpPr>
          <a:xfrm>
            <a:off x="2096563" y="1187550"/>
            <a:ext cx="2084112" cy="2531061"/>
            <a:chOff x="1961613" y="1187550"/>
            <a:chExt cx="2084112" cy="2531061"/>
          </a:xfrm>
        </p:grpSpPr>
        <p:sp>
          <p:nvSpPr>
            <p:cNvPr id="1048" name="Google Shape;1048;p89"/>
            <p:cNvSpPr txBox="1"/>
            <p:nvPr/>
          </p:nvSpPr>
          <p:spPr>
            <a:xfrm>
              <a:off x="1961625" y="1187550"/>
              <a:ext cx="2084100" cy="61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2. Ku dar 1 spatula oo copper oxide ah.</a:t>
              </a:r>
              <a:endParaRPr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049" name="Google Shape;1049;p8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961613" y="1681388"/>
              <a:ext cx="1773770" cy="203722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50" name="Google Shape;1050;p89"/>
          <p:cNvGrpSpPr/>
          <p:nvPr/>
        </p:nvGrpSpPr>
        <p:grpSpPr>
          <a:xfrm>
            <a:off x="4108200" y="1187550"/>
            <a:ext cx="2223525" cy="2722252"/>
            <a:chOff x="4045700" y="996350"/>
            <a:chExt cx="2223525" cy="2722252"/>
          </a:xfrm>
        </p:grpSpPr>
        <p:sp>
          <p:nvSpPr>
            <p:cNvPr id="1051" name="Google Shape;1051;p89"/>
            <p:cNvSpPr txBox="1"/>
            <p:nvPr/>
          </p:nvSpPr>
          <p:spPr>
            <a:xfrm>
              <a:off x="4152425" y="996350"/>
              <a:ext cx="2116800" cy="152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4. Ku dar spatula kale oo copper oxide ah.</a:t>
              </a:r>
              <a:endParaRPr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1052" name="Google Shape;1052;p8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045700" y="1681388"/>
              <a:ext cx="1773751" cy="20372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Oksaydhka birta (Metal oxides)</a:t>
            </a:r>
            <a:endParaRPr/>
          </a:p>
        </p:txBody>
      </p:sp>
      <p:sp>
        <p:nvSpPr>
          <p:cNvPr id="1058" name="Google Shape;1058;p90"/>
          <p:cNvSpPr txBox="1"/>
          <p:nvPr>
            <p:ph idx="1" type="subTitle"/>
          </p:nvPr>
        </p:nvSpPr>
        <p:spPr>
          <a:xfrm>
            <a:off x="980575" y="3049188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in la daraa hal spatula mar (one spatula at a time) ilaa laga daro dhammaan copper oxide-ga.</a:t>
            </a:r>
            <a:endParaRPr/>
          </a:p>
        </p:txBody>
      </p:sp>
      <p:sp>
        <p:nvSpPr>
          <p:cNvPr id="1059" name="Google Shape;1059;p90"/>
          <p:cNvSpPr txBox="1"/>
          <p:nvPr>
            <p:ph idx="2" type="subTitle"/>
          </p:nvPr>
        </p:nvSpPr>
        <p:spPr>
          <a:xfrm>
            <a:off x="324000" y="1080000"/>
            <a:ext cx="8496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Marka la falgaliyo copper oxide iyo sulfuric acid, dhammaan copper oxide waa in hal mar lagu daro.</a:t>
            </a:r>
            <a:endParaRPr/>
          </a:p>
        </p:txBody>
      </p:sp>
      <p:sp>
        <p:nvSpPr>
          <p:cNvPr id="1060" name="Google Shape;1060;p90"/>
          <p:cNvSpPr txBox="1"/>
          <p:nvPr>
            <p:ph idx="3" type="subTitle"/>
          </p:nvPr>
        </p:nvSpPr>
        <p:spPr>
          <a:xfrm>
            <a:off x="980575" y="395459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Waa in lagu daro hal qaaddo (spatula) mar kasta ilaa copper oxide uu ka badnaado (excess).</a:t>
            </a:r>
            <a:endParaRPr/>
          </a:p>
        </p:txBody>
      </p:sp>
      <p:pic>
        <p:nvPicPr>
          <p:cNvPr id="1061" name="Google Shape;1061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22258" y="42487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015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9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Tallaabada 2: Shaandheey (Filter) si looga saaro copper oxide-ka badan (excess).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68" name="Google Shape;1068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Oksaydhka birta (Metal oxides)</a:t>
            </a:r>
            <a:endParaRPr/>
          </a:p>
        </p:txBody>
      </p:sp>
      <p:pic>
        <p:nvPicPr>
          <p:cNvPr id="1069" name="Google Shape;1069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887209" y="1424975"/>
            <a:ext cx="2289974" cy="326135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0" name="Google Shape;1070;p91"/>
          <p:cNvGrpSpPr/>
          <p:nvPr/>
        </p:nvGrpSpPr>
        <p:grpSpPr>
          <a:xfrm>
            <a:off x="4510975" y="3375675"/>
            <a:ext cx="3894000" cy="1074450"/>
            <a:chOff x="4510975" y="3375675"/>
            <a:chExt cx="3894000" cy="1074450"/>
          </a:xfrm>
        </p:grpSpPr>
        <p:sp>
          <p:nvSpPr>
            <p:cNvPr id="1071" name="Google Shape;1071;p91"/>
            <p:cNvSpPr txBox="1"/>
            <p:nvPr/>
          </p:nvSpPr>
          <p:spPr>
            <a:xfrm>
              <a:off x="5516875" y="3375675"/>
              <a:ext cx="2888100" cy="72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3. Hayso milanka copper sulfate (copper sulfate solution) tallaabada xigta.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072" name="Google Shape;1072;p91"/>
            <p:cNvCxnSpPr>
              <a:stCxn id="1071" idx="1"/>
            </p:cNvCxnSpPr>
            <p:nvPr/>
          </p:nvCxnSpPr>
          <p:spPr>
            <a:xfrm flipH="1">
              <a:off x="4510975" y="3737625"/>
              <a:ext cx="1005900" cy="712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73" name="Google Shape;1073;p91"/>
          <p:cNvSpPr txBox="1"/>
          <p:nvPr/>
        </p:nvSpPr>
        <p:spPr>
          <a:xfrm>
            <a:off x="324000" y="1525525"/>
            <a:ext cx="2510700" cy="88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 Shaandheey (Filter) isku darka falgalka (reaction mixture) si looga saaro copper oxide-ka badan (excess).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91"/>
          <p:cNvSpPr txBox="1"/>
          <p:nvPr/>
        </p:nvSpPr>
        <p:spPr>
          <a:xfrm>
            <a:off x="6176175" y="1525525"/>
            <a:ext cx="1836300" cy="158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2. Sii daa copper oxide-ka badan (excess) si ammaan ah.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" name="Shape 10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" name="Google Shape;1079;p92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Ka dib shaandhaynta (filtration), maxaa tahay inaad haysato qaybta xigta ee tijaabada (experiment)?</a:t>
            </a:r>
            <a:endParaRPr/>
          </a:p>
        </p:txBody>
      </p:sp>
      <p:sp>
        <p:nvSpPr>
          <p:cNvPr id="1080" name="Google Shape;1080;p9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Oksaydhka birta (Metal oxides)</a:t>
            </a:r>
            <a:endParaRPr/>
          </a:p>
        </p:txBody>
      </p:sp>
      <p:pic>
        <p:nvPicPr>
          <p:cNvPr id="1081" name="Google Shape;1081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798888" y="1543800"/>
            <a:ext cx="1771823" cy="2523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2" name="Google Shape;1082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3686088" y="1543800"/>
            <a:ext cx="1771823" cy="25234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3" name="Google Shape;108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6573288" y="1543800"/>
            <a:ext cx="1771823" cy="2523402"/>
          </a:xfrm>
          <a:prstGeom prst="rect">
            <a:avLst/>
          </a:prstGeom>
          <a:noFill/>
          <a:ln>
            <a:noFill/>
          </a:ln>
        </p:spPr>
      </p:pic>
      <p:sp>
        <p:nvSpPr>
          <p:cNvPr id="1084" name="Google Shape;1084;p92"/>
          <p:cNvSpPr/>
          <p:nvPr/>
        </p:nvSpPr>
        <p:spPr>
          <a:xfrm>
            <a:off x="891550" y="2362200"/>
            <a:ext cx="632400" cy="3885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5" name="Google Shape;1085;p92"/>
          <p:cNvSpPr/>
          <p:nvPr/>
        </p:nvSpPr>
        <p:spPr>
          <a:xfrm>
            <a:off x="4472950" y="2667000"/>
            <a:ext cx="632400" cy="3885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6" name="Google Shape;1086;p92"/>
          <p:cNvSpPr/>
          <p:nvPr/>
        </p:nvSpPr>
        <p:spPr>
          <a:xfrm>
            <a:off x="7216150" y="3733800"/>
            <a:ext cx="937200" cy="3333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87" name="Google Shape;1087;p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1808" y="4156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93"/>
          <p:cNvSpPr txBox="1"/>
          <p:nvPr>
            <p:ph idx="1" type="body"/>
          </p:nvPr>
        </p:nvSpPr>
        <p:spPr>
          <a:xfrm>
            <a:off x="324000" y="759300"/>
            <a:ext cx="8237700" cy="74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Tallaabada 3: Uumi (Evaporate) biyaha (water) ka baxa milanka copper sulfate (copper sulfate solution) si loo sameeyo kiristaalo copper sulfate (copper sulfate crystals).</a:t>
            </a:r>
            <a:endParaRPr/>
          </a:p>
        </p:txBody>
      </p:sp>
      <p:sp>
        <p:nvSpPr>
          <p:cNvPr id="1093" name="Google Shape;1093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Oksaydhka birta (Metal oxides)</a:t>
            </a:r>
            <a:endParaRPr/>
          </a:p>
        </p:txBody>
      </p:sp>
      <p:grpSp>
        <p:nvGrpSpPr>
          <p:cNvPr id="1094" name="Google Shape;1094;p93"/>
          <p:cNvGrpSpPr/>
          <p:nvPr/>
        </p:nvGrpSpPr>
        <p:grpSpPr>
          <a:xfrm>
            <a:off x="387024" y="1549283"/>
            <a:ext cx="2488801" cy="2751125"/>
            <a:chOff x="387024" y="1549283"/>
            <a:chExt cx="2488801" cy="2751125"/>
          </a:xfrm>
        </p:grpSpPr>
        <p:pic>
          <p:nvPicPr>
            <p:cNvPr id="1095" name="Google Shape;1095;p9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387024" y="1549283"/>
              <a:ext cx="2488801" cy="186995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6" name="Google Shape;1096;p93"/>
            <p:cNvSpPr txBox="1"/>
            <p:nvPr/>
          </p:nvSpPr>
          <p:spPr>
            <a:xfrm>
              <a:off x="387024" y="3418108"/>
              <a:ext cx="2190600" cy="88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1. Ku shub milanka copper sulfate (copper sulfate solution) weel uumis (evaporating basin).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7" name="Google Shape;1097;p93"/>
          <p:cNvGrpSpPr/>
          <p:nvPr/>
        </p:nvGrpSpPr>
        <p:grpSpPr>
          <a:xfrm>
            <a:off x="2855240" y="1620850"/>
            <a:ext cx="2822715" cy="3150458"/>
            <a:chOff x="2855240" y="1620850"/>
            <a:chExt cx="2822715" cy="3150458"/>
          </a:xfrm>
        </p:grpSpPr>
        <p:pic>
          <p:nvPicPr>
            <p:cNvPr id="1098" name="Google Shape;1098;p9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855240" y="3347658"/>
              <a:ext cx="2822715" cy="14236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99" name="Google Shape;1099;p93"/>
            <p:cNvSpPr txBox="1"/>
            <p:nvPr/>
          </p:nvSpPr>
          <p:spPr>
            <a:xfrm>
              <a:off x="2887200" y="1620850"/>
              <a:ext cx="2047200" cy="172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2. Dhig milanka copper sulfate (copper sulfate solution) qol diiran. Ka tag ilaa biyuhu (water) uumiyaan, tani waxay qaadan kartaa dhowr maalmood.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0" name="Google Shape;1100;p93"/>
          <p:cNvGrpSpPr/>
          <p:nvPr/>
        </p:nvGrpSpPr>
        <p:grpSpPr>
          <a:xfrm>
            <a:off x="4869177" y="1508700"/>
            <a:ext cx="3848198" cy="2377502"/>
            <a:chOff x="4869177" y="1508700"/>
            <a:chExt cx="3848198" cy="2377502"/>
          </a:xfrm>
        </p:grpSpPr>
        <p:pic>
          <p:nvPicPr>
            <p:cNvPr id="1101" name="Google Shape;1101;p9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69177" y="2421702"/>
              <a:ext cx="1950326" cy="1464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2" name="Google Shape;1102;p93"/>
            <p:cNvSpPr txBox="1"/>
            <p:nvPr/>
          </p:nvSpPr>
          <p:spPr>
            <a:xfrm>
              <a:off x="5105375" y="1508700"/>
              <a:ext cx="3612000" cy="613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3. Kiristaaladaada copper sulfate (copper sulfate crystals) waa inay ku sameeyaan weelka uumista (evaporating basin).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3" name="Google Shape;1103;p93"/>
          <p:cNvGrpSpPr/>
          <p:nvPr/>
        </p:nvGrpSpPr>
        <p:grpSpPr>
          <a:xfrm>
            <a:off x="6819500" y="2312400"/>
            <a:ext cx="1880100" cy="2450150"/>
            <a:chOff x="6819500" y="2312400"/>
            <a:chExt cx="1880100" cy="2450150"/>
          </a:xfrm>
        </p:grpSpPr>
        <p:pic>
          <p:nvPicPr>
            <p:cNvPr id="1104" name="Google Shape;1104;p93"/>
            <p:cNvPicPr preferRelativeResize="0"/>
            <p:nvPr/>
          </p:nvPicPr>
          <p:blipFill rotWithShape="1">
            <a:blip r:embed="rId6">
              <a:alphaModFix/>
            </a:blip>
            <a:srcRect b="0" l="0" r="6323" t="30118"/>
            <a:stretch/>
          </p:blipFill>
          <p:spPr>
            <a:xfrm>
              <a:off x="6819500" y="2312400"/>
              <a:ext cx="1880029" cy="186995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5" name="Google Shape;1105;p93"/>
            <p:cNvSpPr txBox="1"/>
            <p:nvPr/>
          </p:nvSpPr>
          <p:spPr>
            <a:xfrm>
              <a:off x="6819500" y="4220150"/>
              <a:ext cx="1880100" cy="5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kiristaalo copper sulfate (copper sulfate crystals)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p94"/>
          <p:cNvSpPr txBox="1"/>
          <p:nvPr>
            <p:ph type="title"/>
          </p:nvPr>
        </p:nvSpPr>
        <p:spPr>
          <a:xfrm>
            <a:off x="324000" y="748775"/>
            <a:ext cx="73569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Magacow habka loo isticmaalo si loo helo kiristaalo copper sulfate (copper sulfate crystals) oo laga soo qaado milanka copper sulfate (copper sulfate solution).</a:t>
            </a:r>
            <a:endParaRPr/>
          </a:p>
        </p:txBody>
      </p:sp>
      <p:sp>
        <p:nvSpPr>
          <p:cNvPr id="1111" name="Google Shape;1111;p9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Oksaydhka birta (Metal oxides)</a:t>
            </a:r>
            <a:endParaRPr/>
          </a:p>
        </p:txBody>
      </p:sp>
      <p:sp>
        <p:nvSpPr>
          <p:cNvPr id="1112" name="Google Shape;1112;p9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shaandhayn (filtration)</a:t>
            </a:r>
            <a:endParaRPr/>
          </a:p>
        </p:txBody>
      </p:sp>
      <p:sp>
        <p:nvSpPr>
          <p:cNvPr id="1113" name="Google Shape;1113;p9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uumis (evaporation)</a:t>
            </a:r>
            <a:endParaRPr/>
          </a:p>
        </p:txBody>
      </p:sp>
      <p:sp>
        <p:nvSpPr>
          <p:cNvPr id="1114" name="Google Shape;1114;p9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dhexdhexaadin (neutralisation)</a:t>
            </a:r>
            <a:endParaRPr/>
          </a:p>
        </p:txBody>
      </p:sp>
      <p:pic>
        <p:nvPicPr>
          <p:cNvPr id="1115" name="Google Shape;1115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7208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95"/>
          <p:cNvSpPr txBox="1"/>
          <p:nvPr>
            <p:ph idx="1" type="body"/>
          </p:nvPr>
        </p:nvSpPr>
        <p:spPr>
          <a:xfrm>
            <a:off x="324000" y="1414625"/>
            <a:ext cx="8237700" cy="90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>
                <a:latin typeface="Lexend"/>
              </a:rPr>
              <a:t>Samee shaybaarka (practical) si aad u samayso kiristaalo copper sulfate (copper sulfate crystals) oo ka yimid copper oxide iyo sulfuric acid.</a:t>
            </a:r>
            <a:endParaRPr/>
          </a:p>
        </p:txBody>
      </p:sp>
      <p:sp>
        <p:nvSpPr>
          <p:cNvPr id="1121" name="Google Shape;1121;p9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Oksaydhka birta (Metal oxides)</a:t>
            </a:r>
            <a:endParaRPr/>
          </a:p>
        </p:txBody>
      </p:sp>
      <p:sp>
        <p:nvSpPr>
          <p:cNvPr id="1122" name="Google Shape;1122;p95"/>
          <p:cNvSpPr txBox="1"/>
          <p:nvPr>
            <p:ph idx="1" type="body"/>
          </p:nvPr>
        </p:nvSpPr>
        <p:spPr>
          <a:xfrm>
            <a:off x="324000" y="2362200"/>
            <a:ext cx="8237700" cy="75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2"/>
              <a:defRPr/>
            </a:pPr>
            <a:r>
              <a:rPr lang="en-GB">
                <a:latin typeface="Lexend"/>
              </a:rPr>
              <a:t>Qor isla'egta erayada ee falgalka (reaction) copper oxide iyo sulfuric acid si loo sameeyo copper sulfate iyo biyo (water).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96"/>
          <p:cNvSpPr txBox="1"/>
          <p:nvPr>
            <p:ph idx="1" type="body"/>
          </p:nvPr>
        </p:nvSpPr>
        <p:spPr>
          <a:xfrm>
            <a:off x="324000" y="759300"/>
            <a:ext cx="8237700" cy="41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AutoNum type="arabicParenR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Natiijooyinkaaga waxay u ekaan karaan kuwan oo kale.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8" name="Google Shape;1128;p9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Metal oxides</a:t>
            </a:r>
            <a:endParaRPr/>
          </a:p>
        </p:txBody>
      </p:sp>
      <p:pic>
        <p:nvPicPr>
          <p:cNvPr id="1129" name="Google Shape;1129;p96"/>
          <p:cNvPicPr preferRelativeResize="0"/>
          <p:nvPr/>
        </p:nvPicPr>
        <p:blipFill rotWithShape="1">
          <a:blip r:embed="rId3">
            <a:alphaModFix/>
          </a:blip>
          <a:srcRect b="7484" l="2585" r="7341" t="3626"/>
          <a:stretch/>
        </p:blipFill>
        <p:spPr>
          <a:xfrm rot="-5400000">
            <a:off x="5169112" y="656639"/>
            <a:ext cx="3105900" cy="4086723"/>
          </a:xfrm>
          <a:prstGeom prst="rect">
            <a:avLst/>
          </a:prstGeom>
          <a:noFill/>
          <a:ln>
            <a:noFill/>
          </a:ln>
        </p:spPr>
      </p:pic>
      <p:sp>
        <p:nvSpPr>
          <p:cNvPr id="1130" name="Google Shape;1130;p96"/>
          <p:cNvSpPr txBox="1"/>
          <p:nvPr/>
        </p:nvSpPr>
        <p:spPr>
          <a:xfrm>
            <a:off x="324000" y="4347600"/>
            <a:ext cx="8149500" cy="4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copper oxide + sulfuric acid → copper sulfate + biyo (water)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31" name="Google Shape;1131;p96"/>
          <p:cNvSpPr txBox="1"/>
          <p:nvPr>
            <p:ph idx="1" type="body"/>
          </p:nvPr>
        </p:nvSpPr>
        <p:spPr>
          <a:xfrm>
            <a:off x="324000" y="1745000"/>
            <a:ext cx="3790800" cy="231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2"/>
              <a:defRPr/>
            </a:pPr>
            <a:r>
              <a:rPr lang="en-GB">
                <a:latin typeface="Lexend"/>
              </a:rPr>
              <a:t>Qor isla'egta erayada ee falgalka (reaction) copper oxide iyo sulfuric acid si loo sameeyo copper sulfate iyo biyo (water).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p97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3"/>
              <a:defRPr/>
            </a:pPr>
            <a:r>
              <a:rPr lang="en-GB">
                <a:latin typeface="Lexend"/>
              </a:rPr>
              <a:t>Dhammeystir waxyaabaha ka maqan ee fal-celiyeyaasha iyo waxsoosaarka.</a:t>
            </a:r>
            <a:endParaRPr/>
          </a:p>
        </p:txBody>
      </p:sp>
      <p:sp>
        <p:nvSpPr>
          <p:cNvPr id="1137" name="Google Shape;1137;p9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Metal oxides</a:t>
            </a:r>
            <a:endParaRPr/>
          </a:p>
        </p:txBody>
      </p:sp>
      <p:sp>
        <p:nvSpPr>
          <p:cNvPr id="1138" name="Google Shape;1138;p97"/>
          <p:cNvSpPr txBox="1"/>
          <p:nvPr>
            <p:ph idx="1" type="body"/>
          </p:nvPr>
        </p:nvSpPr>
        <p:spPr>
          <a:xfrm>
            <a:off x="324000" y="1334075"/>
            <a:ext cx="5902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LcParenR"/>
            </a:pPr>
            <a:r>
              <a:rPr lang="en-GB" sz="1800">
                <a:latin typeface="Lexend"/>
              </a:rPr>
              <a:t>lead oxide + hydrochloric acid →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39" name="Google Shape;1139;p97"/>
          <p:cNvSpPr txBox="1"/>
          <p:nvPr>
            <p:ph idx="1" type="body"/>
          </p:nvPr>
        </p:nvSpPr>
        <p:spPr>
          <a:xfrm>
            <a:off x="324000" y="2689925"/>
            <a:ext cx="5902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LcParenR" startAt="3"/>
            </a:pPr>
            <a:r>
              <a:rPr lang="en-GB" sz="1800">
                <a:latin typeface="Lexend"/>
              </a:rPr>
              <a:t>zinc oxide + __________ acid →</a:t>
            </a:r>
            <a:r>
              <a:rPr lang="en-GB" sz="1800">
                <a:latin typeface="Lexend"/>
              </a:rPr>
              <a:t/>
            </a:r>
            <a:r>
              <a:rPr lang="en-GB" sz="1800" u="sng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40" name="Google Shape;1140;p97"/>
          <p:cNvSpPr txBox="1"/>
          <p:nvPr>
            <p:ph idx="1" type="body"/>
          </p:nvPr>
        </p:nvSpPr>
        <p:spPr>
          <a:xfrm>
            <a:off x="324000" y="2012000"/>
            <a:ext cx="5902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LcParenR" startAt="2"/>
            </a:pPr>
            <a:r>
              <a:rPr lang="en-GB" sz="1800">
                <a:latin typeface="Lexend"/>
              </a:rPr>
              <a:t>lead oxide + sulfuric acid →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41" name="Google Shape;1141;p97"/>
          <p:cNvSpPr txBox="1"/>
          <p:nvPr>
            <p:ph idx="1" type="body"/>
          </p:nvPr>
        </p:nvSpPr>
        <p:spPr>
          <a:xfrm>
            <a:off x="324000" y="3367850"/>
            <a:ext cx="6118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LcParenR" startAt="4"/>
            </a:pPr>
            <a:r>
              <a:rPr lang="en-GB" sz="1800" u="sng">
                <a:latin typeface="Lexend"/>
              </a:rPr>
              <a:t>__________ oxide + ________ acid →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 u="sng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42" name="Google Shape;1142;p97"/>
          <p:cNvSpPr txBox="1"/>
          <p:nvPr>
            <p:ph idx="1" type="body"/>
          </p:nvPr>
        </p:nvSpPr>
        <p:spPr>
          <a:xfrm>
            <a:off x="6000750" y="3367850"/>
            <a:ext cx="3439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zinc nitrate + biyo (water)</a:t>
            </a:r>
            <a:endParaRPr sz="2000"/>
          </a:p>
        </p:txBody>
      </p:sp>
      <p:sp>
        <p:nvSpPr>
          <p:cNvPr id="1143" name="Google Shape;1143;p97"/>
          <p:cNvSpPr txBox="1"/>
          <p:nvPr>
            <p:ph idx="1" type="body"/>
          </p:nvPr>
        </p:nvSpPr>
        <p:spPr>
          <a:xfrm>
            <a:off x="5128675" y="2689925"/>
            <a:ext cx="3656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zinc chloride + __________</a:t>
            </a:r>
            <a:r>
              <a:rPr lang="en-GB" sz="1800">
                <a:latin typeface="Lexend"/>
              </a:rPr>
              <a:t/>
            </a:r>
            <a:r>
              <a:rPr lang="en-GB" sz="1800" u="sng">
                <a:latin typeface="Lexend"/>
              </a:rPr>
              <a:t/>
            </a:r>
            <a:endParaRPr sz="2000" u="sng"/>
          </a:p>
        </p:txBody>
      </p:sp>
      <p:sp>
        <p:nvSpPr>
          <p:cNvPr id="1144" name="Google Shape;1144;p97"/>
          <p:cNvSpPr txBox="1"/>
          <p:nvPr>
            <p:ph idx="1" type="body"/>
          </p:nvPr>
        </p:nvSpPr>
        <p:spPr>
          <a:xfrm>
            <a:off x="4320002" y="2012000"/>
            <a:ext cx="3839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lead __________+ biyo (water)</a:t>
            </a:r>
            <a:r>
              <a:rPr lang="en-GB" sz="1800" u="sng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45" name="Google Shape;1145;p97"/>
          <p:cNvSpPr txBox="1"/>
          <p:nvPr>
            <p:ph idx="1" type="body"/>
          </p:nvPr>
        </p:nvSpPr>
        <p:spPr>
          <a:xfrm>
            <a:off x="4824000" y="1334075"/>
            <a:ext cx="4208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latin typeface="Lexend"/>
              </a:rPr>
              <a:t>__________ chloride + biyo (water)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46" name="Google Shape;1146;p97"/>
          <p:cNvSpPr txBox="1"/>
          <p:nvPr>
            <p:ph idx="1" type="body"/>
          </p:nvPr>
        </p:nvSpPr>
        <p:spPr>
          <a:xfrm>
            <a:off x="324063" y="4045775"/>
            <a:ext cx="5902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LcParenR" startAt="5"/>
            </a:pPr>
            <a:r>
              <a:rPr lang="en-GB" sz="1800">
                <a:latin typeface="Lexend"/>
              </a:rPr>
              <a:t>silver _________ + nitric acid →</a:t>
            </a:r>
            <a:r>
              <a:rPr lang="en-GB" sz="1800" u="sng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47" name="Google Shape;1147;p97"/>
          <p:cNvSpPr txBox="1"/>
          <p:nvPr>
            <p:ph idx="1" type="body"/>
          </p:nvPr>
        </p:nvSpPr>
        <p:spPr>
          <a:xfrm>
            <a:off x="5196475" y="4045775"/>
            <a:ext cx="36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latin typeface="Lexend"/>
              </a:rPr>
              <a:t>________ nitrate + biyo (water)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98"/>
          <p:cNvSpPr txBox="1"/>
          <p:nvPr>
            <p:ph idx="1" type="body"/>
          </p:nvPr>
        </p:nvSpPr>
        <p:spPr>
          <a:xfrm>
            <a:off x="324000" y="759300"/>
            <a:ext cx="85965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3"/>
              <a:defRPr/>
            </a:pPr>
            <a:r>
              <a:rPr lang="en-GB" sz="1100">
                <a:latin typeface="Lexend"/>
              </a:rPr>
              <a:t>Dhammeystir waxyaabaha ka maqan ee fal-celiyeyaasha iyo waxsoosaarka.</a:t>
            </a:r>
            <a:endParaRPr/>
          </a:p>
        </p:txBody>
      </p:sp>
      <p:sp>
        <p:nvSpPr>
          <p:cNvPr id="1153" name="Google Shape;1153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Metal oxides</a:t>
            </a:r>
            <a:endParaRPr/>
          </a:p>
        </p:txBody>
      </p:sp>
      <p:sp>
        <p:nvSpPr>
          <p:cNvPr id="1154" name="Google Shape;1154;p98"/>
          <p:cNvSpPr txBox="1"/>
          <p:nvPr>
            <p:ph idx="1" type="body"/>
          </p:nvPr>
        </p:nvSpPr>
        <p:spPr>
          <a:xfrm>
            <a:off x="324000" y="1334075"/>
            <a:ext cx="5902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LcParenR"/>
            </a:pPr>
            <a:r>
              <a:rPr lang="en-GB" sz="1800">
                <a:latin typeface="Lexend"/>
              </a:rPr>
              <a:t>lead oxide + hydrochloric acid →</a:t>
            </a:r>
            <a:endParaRPr sz="2000"/>
          </a:p>
        </p:txBody>
      </p:sp>
      <p:sp>
        <p:nvSpPr>
          <p:cNvPr id="1155" name="Google Shape;1155;p98"/>
          <p:cNvSpPr txBox="1"/>
          <p:nvPr>
            <p:ph idx="1" type="body"/>
          </p:nvPr>
        </p:nvSpPr>
        <p:spPr>
          <a:xfrm>
            <a:off x="324000" y="2689925"/>
            <a:ext cx="5902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LcParenR" startAt="3"/>
            </a:pPr>
            <a:r>
              <a:rPr lang="en-GB" sz="1800">
                <a:latin typeface="Lexend"/>
              </a:rPr>
              <a:t>zinc oxide + __________ acid →</a:t>
            </a:r>
            <a:r>
              <a:rPr lang="en-GB" sz="1800" u="sng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56" name="Google Shape;1156;p98"/>
          <p:cNvSpPr txBox="1"/>
          <p:nvPr>
            <p:ph idx="1" type="body"/>
          </p:nvPr>
        </p:nvSpPr>
        <p:spPr>
          <a:xfrm>
            <a:off x="324000" y="2012000"/>
            <a:ext cx="5902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LcParenR" startAt="2"/>
            </a:pPr>
            <a:r>
              <a:rPr lang="en-GB" sz="1800">
                <a:latin typeface="Lexend"/>
              </a:rPr>
              <a:t>lead oxide + sulfuric acid →</a:t>
            </a:r>
            <a:endParaRPr sz="2000"/>
          </a:p>
        </p:txBody>
      </p:sp>
      <p:sp>
        <p:nvSpPr>
          <p:cNvPr id="1157" name="Google Shape;1157;p98"/>
          <p:cNvSpPr txBox="1"/>
          <p:nvPr>
            <p:ph idx="1" type="body"/>
          </p:nvPr>
        </p:nvSpPr>
        <p:spPr>
          <a:xfrm>
            <a:off x="324000" y="3367850"/>
            <a:ext cx="6118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LcParenR" startAt="4"/>
            </a:pPr>
            <a:r>
              <a:rPr lang="en-GB" sz="1800" u="sng">
                <a:latin typeface="Lexend"/>
              </a:rPr>
              <a:t>__________ oxide + ________ acid →</a:t>
            </a:r>
            <a:r>
              <a:rPr lang="en-GB" sz="1800">
                <a:latin typeface="Lexend"/>
              </a:rPr>
              <a:t/>
            </a:r>
            <a:r>
              <a:rPr lang="en-GB" sz="1800" u="sng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58" name="Google Shape;1158;p98"/>
          <p:cNvSpPr txBox="1"/>
          <p:nvPr>
            <p:ph idx="1" type="body"/>
          </p:nvPr>
        </p:nvSpPr>
        <p:spPr>
          <a:xfrm>
            <a:off x="6006676" y="3367850"/>
            <a:ext cx="3433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zinc nitrate + biyo (water)</a:t>
            </a:r>
            <a:endParaRPr sz="2000"/>
          </a:p>
        </p:txBody>
      </p:sp>
      <p:sp>
        <p:nvSpPr>
          <p:cNvPr id="1159" name="Google Shape;1159;p98"/>
          <p:cNvSpPr txBox="1"/>
          <p:nvPr>
            <p:ph idx="1" type="body"/>
          </p:nvPr>
        </p:nvSpPr>
        <p:spPr>
          <a:xfrm>
            <a:off x="5128675" y="2689925"/>
            <a:ext cx="3656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zinc chloride + __________</a:t>
            </a:r>
            <a:r>
              <a:rPr lang="en-GB" sz="1800" u="sng">
                <a:latin typeface="Lexend"/>
              </a:rPr>
              <a:t/>
            </a:r>
            <a:endParaRPr sz="2000" u="sng"/>
          </a:p>
        </p:txBody>
      </p:sp>
      <p:sp>
        <p:nvSpPr>
          <p:cNvPr id="1160" name="Google Shape;1160;p98"/>
          <p:cNvSpPr txBox="1"/>
          <p:nvPr>
            <p:ph idx="1" type="body"/>
          </p:nvPr>
        </p:nvSpPr>
        <p:spPr>
          <a:xfrm>
            <a:off x="4320002" y="2012000"/>
            <a:ext cx="3839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lead __________+ biyo (water)</a:t>
            </a:r>
            <a:r>
              <a:rPr lang="en-GB" sz="1800" u="sng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61" name="Google Shape;1161;p98"/>
          <p:cNvSpPr txBox="1"/>
          <p:nvPr>
            <p:ph idx="1" type="body"/>
          </p:nvPr>
        </p:nvSpPr>
        <p:spPr>
          <a:xfrm>
            <a:off x="4824000" y="1334075"/>
            <a:ext cx="39960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latin typeface="Lexend"/>
              </a:rPr>
              <a:t>__________ chloride + biyo (water)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62" name="Google Shape;1162;p98"/>
          <p:cNvSpPr txBox="1"/>
          <p:nvPr>
            <p:ph idx="1" type="body"/>
          </p:nvPr>
        </p:nvSpPr>
        <p:spPr>
          <a:xfrm>
            <a:off x="324063" y="4045775"/>
            <a:ext cx="5902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lphaLcParenR" startAt="5"/>
            </a:pPr>
            <a:r>
              <a:rPr lang="en-GB" sz="1800">
                <a:latin typeface="Lexend"/>
              </a:rPr>
              <a:t>silver _________ + nitric acid →</a:t>
            </a:r>
            <a:r>
              <a:rPr lang="en-GB" sz="1800" u="sng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63" name="Google Shape;1163;p98"/>
          <p:cNvSpPr txBox="1"/>
          <p:nvPr>
            <p:ph idx="1" type="body"/>
          </p:nvPr>
        </p:nvSpPr>
        <p:spPr>
          <a:xfrm>
            <a:off x="5196475" y="4045775"/>
            <a:ext cx="3947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u="sng">
                <a:latin typeface="Lexend"/>
              </a:rPr>
              <a:t>________ nitrate + biyo (water)</a:t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sp>
        <p:nvSpPr>
          <p:cNvPr id="1164" name="Google Shape;1164;p98"/>
          <p:cNvSpPr txBox="1"/>
          <p:nvPr>
            <p:ph idx="1" type="body"/>
          </p:nvPr>
        </p:nvSpPr>
        <p:spPr>
          <a:xfrm>
            <a:off x="411480" y="4840055"/>
            <a:ext cx="7038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lead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5" name="Google Shape;1165;p98"/>
          <p:cNvSpPr txBox="1"/>
          <p:nvPr>
            <p:ph idx="1" type="body"/>
          </p:nvPr>
        </p:nvSpPr>
        <p:spPr>
          <a:xfrm>
            <a:off x="1371312" y="4840055"/>
            <a:ext cx="986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sulfate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6" name="Google Shape;1166;p98"/>
          <p:cNvSpPr txBox="1"/>
          <p:nvPr>
            <p:ph idx="1" type="body"/>
          </p:nvPr>
        </p:nvSpPr>
        <p:spPr>
          <a:xfrm>
            <a:off x="2613744" y="4840055"/>
            <a:ext cx="1523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hydrochloric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7" name="Google Shape;1167;p98"/>
          <p:cNvSpPr txBox="1"/>
          <p:nvPr>
            <p:ph idx="1" type="body"/>
          </p:nvPr>
        </p:nvSpPr>
        <p:spPr>
          <a:xfrm>
            <a:off x="4393476" y="4840055"/>
            <a:ext cx="885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biyo (water)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8" name="Google Shape;1168;p98"/>
          <p:cNvSpPr txBox="1"/>
          <p:nvPr>
            <p:ph idx="1" type="body"/>
          </p:nvPr>
        </p:nvSpPr>
        <p:spPr>
          <a:xfrm>
            <a:off x="5534808" y="4840055"/>
            <a:ext cx="885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zinc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9" name="Google Shape;1169;p98"/>
          <p:cNvSpPr txBox="1"/>
          <p:nvPr>
            <p:ph idx="1" type="body"/>
          </p:nvPr>
        </p:nvSpPr>
        <p:spPr>
          <a:xfrm>
            <a:off x="6676140" y="4840055"/>
            <a:ext cx="885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nitric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0" name="Google Shape;1170;p98"/>
          <p:cNvSpPr txBox="1"/>
          <p:nvPr>
            <p:ph idx="1" type="body"/>
          </p:nvPr>
        </p:nvSpPr>
        <p:spPr>
          <a:xfrm>
            <a:off x="411480" y="5114375"/>
            <a:ext cx="885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silver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1" name="Google Shape;1171;p98"/>
          <p:cNvSpPr txBox="1"/>
          <p:nvPr>
            <p:ph idx="1" type="body"/>
          </p:nvPr>
        </p:nvSpPr>
        <p:spPr>
          <a:xfrm>
            <a:off x="7817472" y="4840055"/>
            <a:ext cx="8853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oxide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2" name="TextBox 1171"/>
          <p:cNvSpPr txBox="1"/>
          <p:nvPr/>
        </p:nvSpPr>
        <p:spPr>
          <a:xfrm>
            <a:off x="411480" y="456573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5" name="Shape 1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" name="Google Shape;1176;p9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Metal oxides</a:t>
            </a:r>
            <a:endParaRPr/>
          </a:p>
        </p:txBody>
      </p:sp>
      <p:sp>
        <p:nvSpPr>
          <p:cNvPr id="1177" name="Google Shape;1177;p9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Non-metal oxides</a:t>
            </a:r>
            <a:endParaRPr/>
          </a:p>
        </p:txBody>
      </p:sp>
      <p:sp>
        <p:nvSpPr>
          <p:cNvPr id="1178" name="Google Shape;1178;p9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Metal oxides iyo non-metal oxides</a:t>
            </a:r>
            <a:endParaRPr/>
          </a:p>
        </p:txBody>
      </p:sp>
      <p:pic>
        <p:nvPicPr>
          <p:cNvPr id="1179" name="Google Shape;1179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125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100"/>
          <p:cNvSpPr txBox="1"/>
          <p:nvPr>
            <p:ph idx="1" type="body"/>
          </p:nvPr>
        </p:nvSpPr>
        <p:spPr>
          <a:xfrm>
            <a:off x="324000" y="759300"/>
            <a:ext cx="71352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Non-metal oxide wuxuu ka kooban yahay atamka non-metal oo ku xiran atamka oxygen, tusaale: carbon dioxide.</a:t>
            </a:r>
            <a:endParaRPr/>
          </a:p>
        </p:txBody>
      </p:sp>
      <p:sp>
        <p:nvSpPr>
          <p:cNvPr id="1185" name="Google Shape;1185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Non-metal oxides</a:t>
            </a:r>
            <a:endParaRPr/>
          </a:p>
        </p:txBody>
      </p:sp>
      <p:pic>
        <p:nvPicPr>
          <p:cNvPr id="1186" name="Google Shape;1186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4005" y="1511962"/>
            <a:ext cx="3217522" cy="2136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7" name="Google Shape;1187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800" y="1478925"/>
            <a:ext cx="1859624" cy="28103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8" name="Google Shape;1188;p100"/>
          <p:cNvSpPr txBox="1"/>
          <p:nvPr/>
        </p:nvSpPr>
        <p:spPr>
          <a:xfrm>
            <a:off x="324000" y="4170625"/>
            <a:ext cx="32175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Carbon dioxide waxaa loo isticmaalaa dab-demiyeyaasha.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9" name="Google Shape;1189;p100"/>
          <p:cNvSpPr txBox="1"/>
          <p:nvPr/>
        </p:nvSpPr>
        <p:spPr>
          <a:xfrm>
            <a:off x="4824000" y="3703800"/>
            <a:ext cx="35745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Nooleyaasha harooyinka waxaa saameyn kara roobka ashitada (acid rain) oo uu keeno wasakhowga sulfur dioxide.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p10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Oksaydh bir-ahaan (non-metal oxide) waa …</a:t>
            </a:r>
            <a:endParaRPr/>
          </a:p>
        </p:txBody>
      </p:sp>
      <p:sp>
        <p:nvSpPr>
          <p:cNvPr id="1195" name="Google Shape;1195;p10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Oksaydh-yada bir-ahaan (Non-metal oxides)</a:t>
            </a:r>
            <a:endParaRPr/>
          </a:p>
        </p:txBody>
      </p:sp>
      <p:sp>
        <p:nvSpPr>
          <p:cNvPr id="1196" name="Google Shape;1196;p10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atamyo bir ah oo ku xidhan atamyo oksajiin (oxygen).</a:t>
            </a:r>
            <a:endParaRPr/>
          </a:p>
        </p:txBody>
      </p:sp>
      <p:sp>
        <p:nvSpPr>
          <p:cNvPr id="1197" name="Google Shape;1197;p10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atamyo bir-ahaan (non-metal) ah oo ku xidhan atamyo oksajiin (oxygen).</a:t>
            </a:r>
            <a:endParaRPr/>
          </a:p>
        </p:txBody>
      </p:sp>
      <p:sp>
        <p:nvSpPr>
          <p:cNvPr id="1198" name="Google Shape;1198;p10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atamyo bir-ahaan (non-metal) ah oo ku xidhan atamyo nitrogen.</a:t>
            </a:r>
            <a:endParaRPr/>
          </a:p>
        </p:txBody>
      </p:sp>
      <p:sp>
        <p:nvSpPr>
          <p:cNvPr id="1199" name="Google Shape;1199;p10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atamyo bir-ahaan (non-metal) ah oo ku xidhan atamyo bir ah.</a:t>
            </a:r>
            <a:endParaRPr/>
          </a:p>
        </p:txBody>
      </p:sp>
      <p:pic>
        <p:nvPicPr>
          <p:cNvPr id="1200" name="Google Shape;1200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69658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5" name="Google Shape;1205;p102"/>
          <p:cNvGrpSpPr/>
          <p:nvPr/>
        </p:nvGrpSpPr>
        <p:grpSpPr>
          <a:xfrm>
            <a:off x="1870950" y="1264925"/>
            <a:ext cx="3605675" cy="3281150"/>
            <a:chOff x="1870950" y="1264925"/>
            <a:chExt cx="3605675" cy="3281150"/>
          </a:xfrm>
        </p:grpSpPr>
        <p:pic>
          <p:nvPicPr>
            <p:cNvPr id="1206" name="Google Shape;1206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667375" y="1264925"/>
              <a:ext cx="1809250" cy="32811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7" name="Google Shape;1207;p102"/>
            <p:cNvSpPr txBox="1"/>
            <p:nvPr/>
          </p:nvSpPr>
          <p:spPr>
            <a:xfrm>
              <a:off x="1870950" y="3508800"/>
              <a:ext cx="1880100" cy="5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bir-ahaan (non-metal) iyo biyo (water)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08" name="Google Shape;1208;p102"/>
            <p:cNvCxnSpPr>
              <a:stCxn id="1207" idx="3"/>
            </p:cNvCxnSpPr>
            <p:nvPr/>
          </p:nvCxnSpPr>
          <p:spPr>
            <a:xfrm flipH="1" rot="10800000">
              <a:off x="3751050" y="3779400"/>
              <a:ext cx="737100" cy="6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09" name="Google Shape;1209;p102"/>
          <p:cNvSpPr txBox="1"/>
          <p:nvPr>
            <p:ph idx="1" type="body"/>
          </p:nvPr>
        </p:nvSpPr>
        <p:spPr>
          <a:xfrm>
            <a:off x="324000" y="759300"/>
            <a:ext cx="8237700" cy="50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Oksaydh-yada bir-ahaan (Non-metal oxides) ee biyo (water) ku jira waxay sameeyaan milano (solutions) aashito (acidic).</a:t>
            </a:r>
            <a:endParaRPr/>
          </a:p>
        </p:txBody>
      </p:sp>
      <p:sp>
        <p:nvSpPr>
          <p:cNvPr id="1210" name="Google Shape;1210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Oksaydh-yada bir-ahaan (Non-metal oxides)</a:t>
            </a:r>
            <a:endParaRPr/>
          </a:p>
        </p:txBody>
      </p:sp>
      <p:grpSp>
        <p:nvGrpSpPr>
          <p:cNvPr id="1211" name="Google Shape;1211;p102"/>
          <p:cNvGrpSpPr/>
          <p:nvPr/>
        </p:nvGrpSpPr>
        <p:grpSpPr>
          <a:xfrm>
            <a:off x="1870950" y="1504750"/>
            <a:ext cx="2663100" cy="542400"/>
            <a:chOff x="1870950" y="1504750"/>
            <a:chExt cx="2663100" cy="542400"/>
          </a:xfrm>
        </p:grpSpPr>
        <p:sp>
          <p:nvSpPr>
            <p:cNvPr id="1212" name="Google Shape;1212;p102"/>
            <p:cNvSpPr txBox="1"/>
            <p:nvPr/>
          </p:nvSpPr>
          <p:spPr>
            <a:xfrm>
              <a:off x="1870950" y="1504750"/>
              <a:ext cx="1880100" cy="54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warqadda tusaha guud (universal indicator paper)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13" name="Google Shape;1213;p102"/>
            <p:cNvCxnSpPr>
              <a:stCxn id="1212" idx="3"/>
            </p:cNvCxnSpPr>
            <p:nvPr/>
          </p:nvCxnSpPr>
          <p:spPr>
            <a:xfrm>
              <a:off x="3751050" y="1775950"/>
              <a:ext cx="7830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214" name="Google Shape;1214;p102"/>
          <p:cNvGrpSpPr/>
          <p:nvPr/>
        </p:nvGrpSpPr>
        <p:grpSpPr>
          <a:xfrm>
            <a:off x="3252150" y="2346875"/>
            <a:ext cx="1258800" cy="495300"/>
            <a:chOff x="3252150" y="2346875"/>
            <a:chExt cx="1258800" cy="495300"/>
          </a:xfrm>
        </p:grpSpPr>
        <p:sp>
          <p:nvSpPr>
            <p:cNvPr id="1215" name="Google Shape;1215;p102"/>
            <p:cNvSpPr txBox="1"/>
            <p:nvPr/>
          </p:nvSpPr>
          <p:spPr>
            <a:xfrm>
              <a:off x="3252150" y="2506775"/>
              <a:ext cx="498900" cy="33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guduud (red)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1216" name="Google Shape;1216;p102"/>
            <p:cNvCxnSpPr>
              <a:stCxn id="1215" idx="3"/>
            </p:cNvCxnSpPr>
            <p:nvPr/>
          </p:nvCxnSpPr>
          <p:spPr>
            <a:xfrm flipH="1" rot="10800000">
              <a:off x="3751050" y="2346875"/>
              <a:ext cx="759900" cy="3276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10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Kee ayaa ku jiri kara oksaydh bir-ahaan (non-metal oxide) oo biyo (water) ku jira?</a:t>
            </a:r>
            <a:endParaRPr/>
          </a:p>
        </p:txBody>
      </p:sp>
      <p:sp>
        <p:nvSpPr>
          <p:cNvPr id="1222" name="Google Shape;1222;p10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Oksaydh-yada bir-ahaan (Non-metal oxides)</a:t>
            </a:r>
            <a:endParaRPr/>
          </a:p>
        </p:txBody>
      </p:sp>
      <p:pic>
        <p:nvPicPr>
          <p:cNvPr id="1223" name="Google Shape;1223;p103"/>
          <p:cNvPicPr preferRelativeResize="0"/>
          <p:nvPr/>
        </p:nvPicPr>
        <p:blipFill rotWithShape="1">
          <a:blip r:embed="rId3">
            <a:alphaModFix/>
          </a:blip>
          <a:srcRect b="0" l="24915" r="28346" t="0"/>
          <a:stretch/>
        </p:blipFill>
        <p:spPr>
          <a:xfrm>
            <a:off x="1301038" y="1333235"/>
            <a:ext cx="767516" cy="285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4" name="Google Shape;1224;p103"/>
          <p:cNvPicPr preferRelativeResize="0"/>
          <p:nvPr/>
        </p:nvPicPr>
        <p:blipFill rotWithShape="1">
          <a:blip r:embed="rId4">
            <a:alphaModFix/>
          </a:blip>
          <a:srcRect b="0" l="27477" r="25785" t="0"/>
          <a:stretch/>
        </p:blipFill>
        <p:spPr>
          <a:xfrm>
            <a:off x="4157760" y="1333235"/>
            <a:ext cx="767516" cy="285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5" name="Google Shape;1225;p103"/>
          <p:cNvPicPr preferRelativeResize="0"/>
          <p:nvPr/>
        </p:nvPicPr>
        <p:blipFill rotWithShape="1">
          <a:blip r:embed="rId5">
            <a:alphaModFix/>
          </a:blip>
          <a:srcRect b="0" l="26018" r="30646" t="0"/>
          <a:stretch/>
        </p:blipFill>
        <p:spPr>
          <a:xfrm>
            <a:off x="7098857" y="1333235"/>
            <a:ext cx="711643" cy="285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6" name="Google Shape;1226;p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34733" y="41616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7" name="Google Shape;1227;p103"/>
          <p:cNvSpPr txBox="1"/>
          <p:nvPr/>
        </p:nvSpPr>
        <p:spPr>
          <a:xfrm>
            <a:off x="3064525" y="1080000"/>
            <a:ext cx="28485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warqadda tusaha guud (universal indicator paper)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8" name="Google Shape;1228;p103"/>
          <p:cNvSpPr txBox="1"/>
          <p:nvPr/>
        </p:nvSpPr>
        <p:spPr>
          <a:xfrm>
            <a:off x="3064525" y="2506775"/>
            <a:ext cx="6864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buluug madow (dark blue)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29" name="Google Shape;1229;p103"/>
          <p:cNvCxnSpPr>
            <a:stCxn id="1228" idx="3"/>
          </p:cNvCxnSpPr>
          <p:nvPr/>
        </p:nvCxnSpPr>
        <p:spPr>
          <a:xfrm flipH="1" rot="10800000">
            <a:off x="3750925" y="2346875"/>
            <a:ext cx="759900" cy="32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0" name="Google Shape;1230;p103"/>
          <p:cNvCxnSpPr>
            <a:stCxn id="1227" idx="2"/>
          </p:cNvCxnSpPr>
          <p:nvPr/>
        </p:nvCxnSpPr>
        <p:spPr>
          <a:xfrm>
            <a:off x="4488775" y="1333200"/>
            <a:ext cx="90900" cy="503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1" name="Google Shape;1231;p103"/>
          <p:cNvCxnSpPr>
            <a:stCxn id="1227" idx="3"/>
          </p:cNvCxnSpPr>
          <p:nvPr/>
        </p:nvCxnSpPr>
        <p:spPr>
          <a:xfrm>
            <a:off x="5913025" y="1206600"/>
            <a:ext cx="1562400" cy="424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32" name="Google Shape;1232;p103"/>
          <p:cNvCxnSpPr>
            <a:stCxn id="1227" idx="1"/>
          </p:cNvCxnSpPr>
          <p:nvPr/>
        </p:nvCxnSpPr>
        <p:spPr>
          <a:xfrm flipH="1">
            <a:off x="1661125" y="1206600"/>
            <a:ext cx="1403400" cy="454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3" name="Google Shape;1233;p103"/>
          <p:cNvSpPr txBox="1"/>
          <p:nvPr/>
        </p:nvSpPr>
        <p:spPr>
          <a:xfrm>
            <a:off x="324000" y="2422930"/>
            <a:ext cx="4989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guduud (red)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4" name="Google Shape;1234;p103"/>
          <p:cNvCxnSpPr>
            <a:stCxn id="1233" idx="3"/>
          </p:cNvCxnSpPr>
          <p:nvPr/>
        </p:nvCxnSpPr>
        <p:spPr>
          <a:xfrm flipH="1" rot="10800000">
            <a:off x="822900" y="2263030"/>
            <a:ext cx="759900" cy="32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5" name="Google Shape;1235;p103"/>
          <p:cNvSpPr txBox="1"/>
          <p:nvPr/>
        </p:nvSpPr>
        <p:spPr>
          <a:xfrm>
            <a:off x="5992550" y="2484000"/>
            <a:ext cx="686400" cy="33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cagaar (green)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236" name="Google Shape;1236;p103"/>
          <p:cNvCxnSpPr>
            <a:stCxn id="1235" idx="3"/>
          </p:cNvCxnSpPr>
          <p:nvPr/>
        </p:nvCxnSpPr>
        <p:spPr>
          <a:xfrm flipH="1" rot="10800000">
            <a:off x="6678950" y="2324100"/>
            <a:ext cx="759900" cy="32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04"/>
          <p:cNvSpPr txBox="1"/>
          <p:nvPr>
            <p:ph idx="4294967295" type="body"/>
          </p:nvPr>
        </p:nvSpPr>
        <p:spPr>
          <a:xfrm>
            <a:off x="324000" y="759300"/>
            <a:ext cx="8459400" cy="1366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-GB" sz="1400">
                <a:latin typeface="Lexend"/>
              </a:rPr>
              <a:t>Isticmaal warqadda tusaha guud (universal indicator) si aad u tijaabiso (test) pH-ga saddexda oksaydh bir-ahaan (non-metal oxide) ee la geliyay biyo (water).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Waxaad isticmaali doontaa:</a:t>
            </a:r>
            <a:endParaRPr/>
          </a:p>
        </p:txBody>
      </p:sp>
      <p:sp>
        <p:nvSpPr>
          <p:cNvPr id="1242" name="Google Shape;1242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Oksaydh-yada bir-ahaan (Non-metal oxides)</a:t>
            </a:r>
            <a:endParaRPr/>
          </a:p>
        </p:txBody>
      </p:sp>
      <p:sp>
        <p:nvSpPr>
          <p:cNvPr id="1243" name="Google Shape;1243;p104"/>
          <p:cNvSpPr txBox="1"/>
          <p:nvPr>
            <p:ph idx="1" type="body"/>
          </p:nvPr>
        </p:nvSpPr>
        <p:spPr>
          <a:xfrm>
            <a:off x="324000" y="1918525"/>
            <a:ext cx="3996000" cy="10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400">
                <a:latin typeface="Lexend"/>
              </a:rPr>
              <a:t>‘oksaydh nitrogen oo biyo (water) ku jira’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400">
                <a:latin typeface="Lexend"/>
              </a:rPr>
              <a:t>‘oksaydh fosforus oo biyo (water) ku jira’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400">
                <a:latin typeface="Lexend"/>
              </a:rPr>
              <a:t>sulfur dioxide ee biyo (water)</a:t>
            </a:r>
            <a:endParaRPr sz="1800"/>
          </a:p>
        </p:txBody>
      </p:sp>
      <p:sp>
        <p:nvSpPr>
          <p:cNvPr id="1244" name="Google Shape;1244;p104"/>
          <p:cNvSpPr txBox="1"/>
          <p:nvPr>
            <p:ph idx="1" type="body"/>
          </p:nvPr>
        </p:nvSpPr>
        <p:spPr>
          <a:xfrm>
            <a:off x="324000" y="3236400"/>
            <a:ext cx="8157000" cy="78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 startAt="3"/>
            </a:pPr>
            <a:r>
              <a:rPr lang="en-GB" sz="1400">
                <a:latin typeface="Lexend"/>
              </a:rPr>
              <a:t>Qor gabagabo ku saabsan pH-ga non-metal oxides ee biyo (water) adigoo isticmaalaya natiijooyinka tijaabadaada (experiment). Waxaad isticmaali kartaa bilowga jumladda hoose.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(Qaar / dhammaan / midna) non-metal oxides ee biyo (water) ayaa universal indicator u rogay … sababtoo ah ...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900"/>
          </a:p>
        </p:txBody>
      </p:sp>
      <p:graphicFrame>
        <p:nvGraphicFramePr>
          <p:cNvPr id="1245" name="Google Shape;1245;p104"/>
          <p:cNvGraphicFramePr/>
          <p:nvPr/>
        </p:nvGraphicFramePr>
        <p:xfrm>
          <a:off x="4571988" y="10853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{17BE430F-A9A0-4382-9FCA-B62838B90D79}</a:tableStyleId>
              </a:tblPr>
              <a:tblGrid>
                <a:gridCol w="1635550"/>
                <a:gridCol w="1082450"/>
                <a:gridCol w="1493400"/>
              </a:tblGrid>
              <a:tr h="635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magaca non-metal oxide ee biyo (water)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midabka universal indicator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acid / neutral / alkali</a:t>
                      </a:r>
                      <a:endParaRPr sz="16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solidFill>
                      <a:schemeClr val="accent5"/>
                    </a:solidFill>
                  </a:tcPr>
                </a:tc>
              </a:tr>
              <a:tr h="430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nitrogen oxide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</a:tr>
              <a:tr h="453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phosphorus oxide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</a:tr>
              <a:tr h="33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sulfur dioxide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noFill/>
                  </a:tcPr>
                </a:tc>
              </a:tr>
            </a:tbl>
          </a:graphicData>
        </a:graphic>
      </p:graphicFrame>
      <p:sp>
        <p:nvSpPr>
          <p:cNvPr id="1246" name="Google Shape;1246;p104"/>
          <p:cNvSpPr txBox="1"/>
          <p:nvPr>
            <p:ph idx="4294967295" type="body"/>
          </p:nvPr>
        </p:nvSpPr>
        <p:spPr>
          <a:xfrm>
            <a:off x="324000" y="2888375"/>
            <a:ext cx="3996000" cy="40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arenR" startAt="2"/>
            </a:pPr>
            <a:r>
              <a:rPr lang="en-GB" sz="1400">
                <a:latin typeface="Lexend"/>
              </a:rPr>
              <a:t>Dhammeystir jaantuska natiijooyinka.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" name="Google Shape;1251;p105"/>
          <p:cNvSpPr txBox="1"/>
          <p:nvPr>
            <p:ph idx="1" type="body"/>
          </p:nvPr>
        </p:nvSpPr>
        <p:spPr>
          <a:xfrm>
            <a:off x="324000" y="759300"/>
            <a:ext cx="70521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iyo 2) Natiijooyinkaagu waxay u ekaan karaan sidan:</a:t>
            </a:r>
            <a:endParaRPr/>
          </a:p>
        </p:txBody>
      </p:sp>
      <p:sp>
        <p:nvSpPr>
          <p:cNvPr id="1252" name="Google Shape;1252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Non-metal oxides</a:t>
            </a:r>
            <a:endParaRPr/>
          </a:p>
        </p:txBody>
      </p:sp>
      <p:graphicFrame>
        <p:nvGraphicFramePr>
          <p:cNvPr id="1253" name="Google Shape;1253;p105"/>
          <p:cNvGraphicFramePr/>
          <p:nvPr/>
        </p:nvGraphicFramePr>
        <p:xfrm>
          <a:off x="323988" y="130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{17BE430F-A9A0-4382-9FCA-B62838B90D79}</a:tableStyleId>
              </a:tblPr>
              <a:tblGrid>
                <a:gridCol w="2563200"/>
                <a:gridCol w="2920025"/>
                <a:gridCol w="3012775"/>
              </a:tblGrid>
              <a:tr h="635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FFFFFF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magaca non-metal oxide ee biyo (water)</a:t>
                      </a:r>
                      <a:endParaRPr sz="2000">
                        <a:solidFill>
                          <a:srgbClr val="FFFFFF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FFFFFF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midabka universal indicator</a:t>
                      </a:r>
                      <a:endParaRPr sz="2000">
                        <a:solidFill>
                          <a:srgbClr val="FFFFFF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FFFFFF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acid / neutral / alkali</a:t>
                      </a:r>
                      <a:r>
                        <a:rPr lang="en-GB" sz="1300">
                          <a:solidFill>
                            <a:srgbClr val="FFFFFF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/>
                      </a:r>
                      <a:endParaRPr sz="2000">
                        <a:solidFill>
                          <a:srgbClr val="FFFFFF"/>
                        </a:solidFill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solidFill>
                      <a:schemeClr val="accent5"/>
                    </a:solidFill>
                  </a:tcPr>
                </a:tc>
              </a:tr>
              <a:tr h="430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Kalam"/>
                          <a:ea typeface="Kalam"/>
                          <a:cs typeface="Kalam"/>
                          <a:sym typeface="Kalam"/>
                        </a:rPr>
                        <a:t>nitrogen oxide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noFill/>
                  </a:tcPr>
                </a:tc>
              </a:tr>
              <a:tr h="453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Kalam"/>
                          <a:ea typeface="Kalam"/>
                          <a:cs typeface="Kalam"/>
                          <a:sym typeface="Kalam"/>
                        </a:rPr>
                        <a:t>phosphorus oxide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noFill/>
                  </a:tcPr>
                </a:tc>
              </a:tr>
              <a:tr h="336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latin typeface="Kalam"/>
                          <a:ea typeface="Kalam"/>
                          <a:cs typeface="Kalam"/>
                          <a:sym typeface="Kalam"/>
                        </a:rPr>
                        <a:t>sulfur dioxide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18000" marL="18000">
                    <a:noFill/>
                  </a:tcPr>
                </a:tc>
              </a:tr>
            </a:tbl>
          </a:graphicData>
        </a:graphic>
      </p:graphicFrame>
      <p:sp>
        <p:nvSpPr>
          <p:cNvPr id="1254" name="Google Shape;1254;p105"/>
          <p:cNvSpPr txBox="1"/>
          <p:nvPr>
            <p:ph idx="1" type="body"/>
          </p:nvPr>
        </p:nvSpPr>
        <p:spPr>
          <a:xfrm>
            <a:off x="3402655" y="1990650"/>
            <a:ext cx="23718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guduud / orange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5" name="Google Shape;1255;p105"/>
          <p:cNvSpPr txBox="1"/>
          <p:nvPr>
            <p:ph idx="1" type="body"/>
          </p:nvPr>
        </p:nvSpPr>
        <p:spPr>
          <a:xfrm>
            <a:off x="3402662" y="2406750"/>
            <a:ext cx="23718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guduud / orange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6" name="Google Shape;1256;p105"/>
          <p:cNvSpPr txBox="1"/>
          <p:nvPr>
            <p:ph idx="1" type="body"/>
          </p:nvPr>
        </p:nvSpPr>
        <p:spPr>
          <a:xfrm>
            <a:off x="3402662" y="2822850"/>
            <a:ext cx="23718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guduud / orange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7" name="Google Shape;1257;p105"/>
          <p:cNvSpPr txBox="1"/>
          <p:nvPr>
            <p:ph idx="1" type="body"/>
          </p:nvPr>
        </p:nvSpPr>
        <p:spPr>
          <a:xfrm>
            <a:off x="6412545" y="1990650"/>
            <a:ext cx="1203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acid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8" name="Google Shape;1258;p105"/>
          <p:cNvSpPr txBox="1"/>
          <p:nvPr>
            <p:ph idx="1" type="body"/>
          </p:nvPr>
        </p:nvSpPr>
        <p:spPr>
          <a:xfrm>
            <a:off x="6412545" y="2406750"/>
            <a:ext cx="1203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aashito (acid)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9" name="Google Shape;1259;p105"/>
          <p:cNvSpPr txBox="1"/>
          <p:nvPr>
            <p:ph idx="1" type="body"/>
          </p:nvPr>
        </p:nvSpPr>
        <p:spPr>
          <a:xfrm>
            <a:off x="6412545" y="2822850"/>
            <a:ext cx="1203600" cy="3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aashito (acid)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60" name="Google Shape;1260;p105"/>
          <p:cNvSpPr txBox="1"/>
          <p:nvPr>
            <p:ph idx="1" type="body"/>
          </p:nvPr>
        </p:nvSpPr>
        <p:spPr>
          <a:xfrm>
            <a:off x="324000" y="3365575"/>
            <a:ext cx="8073300" cy="135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Font typeface="Kalam"/>
              <a:buAutoNum type="arabicParenR" startAt="3"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Dhammaan oksaydhka (oxides) ee birta ah ee biyaha (water) ku jira ayaa universal indicator u rogay cas / oranji, sababtoo ah dhammaantood waa aashito (acidic).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" name="Google Shape;1265;p106"/>
          <p:cNvSpPr txBox="1"/>
          <p:nvPr>
            <p:ph idx="1" type="body"/>
          </p:nvPr>
        </p:nvSpPr>
        <p:spPr>
          <a:xfrm>
            <a:off x="324000" y="1080000"/>
            <a:ext cx="84960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Oksaydh bir (metal oxide) wuxuu ka kooban yahay atamka birta (metal atoms) oo ku xidhan atamka oksajiinta (oxygen atoms).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Oksaydhyaasha birta (metal oxides) waa saldhigyo (bases) waxayna la falgali karaan (react) aashito (acids) si ay u dhexdhexaadiyaan (neutralise).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Oksaydh bir (metal oxide) + aashito (acid) → cusbo bir (metal salt) + biyo (water)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Oksaydh aan bir ahayn (non-metal oxide) wuxuu ka kooban yahay atamka aan birta ahayn (non-metal atoms) oo ku xidhan atamka oksajiinta (oxygen atoms).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Oksaydhyaasha aan birta ahayn (non-metal oxides) ee biyaha (water) ku jira waxay sameeyaan milano aashito (acidic solutions).</a:t>
            </a:r>
            <a:endParaRPr/>
          </a:p>
        </p:txBody>
      </p:sp>
      <p:sp>
        <p:nvSpPr>
          <p:cNvPr id="1266" name="Google Shape;1266;p10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Oksaydhyaasha birta (metal oxides) iyo oksaydhyaasha aan birta ahayn (non-metal oxides)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