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p:notesSz cx="6858000" cy="9144000"/>
  <p:embeddedFontLst>
    <p:embeddedFont>
      <p:font typeface="Lexend" panose="00000000000000000000"/>
      <p:regular r:id="rId48"/>
    </p:embeddedFont>
    <p:embeddedFont>
      <p:font typeface="Lexend Medium" panose="00000000000000000000"/>
      <p:regular r:id="rId49"/>
    </p:embeddedFont>
    <p:embeddedFont>
      <p:font typeface="Kalam" panose="02000000000000000000"/>
      <p:regular r:id="rId50"/>
    </p:embeddedFont>
    <p:embeddedFont>
      <p:font typeface="Lexend Light" panose="00000000000000000000"/>
      <p:regular r:id="rId51"/>
    </p:embeddedFont>
  </p:embeddedFontLst>
  <p:custDataLst>
    <p:tags r:id="rId47"/>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E38B33C2-CC1E-419B-ACB0-62FED831C46D}">
  <a:tblStyle styleId="{E38B33C2-CC1E-419B-ACB0-62FED831C46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7" Type="http://schemas.openxmlformats.org/officeDocument/2006/relationships/tags" Target="tags/tag1.xml"/><Relationship Id="rId48" Type="http://schemas.openxmlformats.org/officeDocument/2006/relationships/font" Target="fonts/font1.fntdata"/><Relationship Id="rId49" Type="http://schemas.openxmlformats.org/officeDocument/2006/relationships/font" Target="fonts/font2.fntdata"/><Relationship Id="rId50" Type="http://schemas.openxmlformats.org/officeDocument/2006/relationships/font" Target="fonts/font3.fntdata"/><Relationship Id="rId51" Type="http://schemas.openxmlformats.org/officeDocument/2006/relationships/font" Target="fonts/font4.fntdata"/><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9" name="Shape 749"/>
        <p:cNvGrpSpPr/>
        <p:nvPr/>
      </p:nvGrpSpPr>
      <p:grpSpPr>
        <a:xfrm>
          <a:off x="0" y="0"/>
          <a:ext cx="0" cy="0"/>
        </a:xfrm>
      </p:grpSpPr>
      <p:sp>
        <p:nvSpPr>
          <p:cNvPr id="750" name="Google Shape;750;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1" name="Google Shape;751;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5" name="Shape 755"/>
        <p:cNvGrpSpPr/>
        <p:nvPr/>
      </p:nvGrpSpPr>
      <p:grpSpPr>
        <a:xfrm>
          <a:off x="0" y="0"/>
          <a:ext cx="0" cy="0"/>
        </a:xfrm>
      </p:grpSpPr>
      <p:sp>
        <p:nvSpPr>
          <p:cNvPr id="756" name="Google Shape;756;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7" name="Google Shape;757;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0" name="Shape 760"/>
        <p:cNvGrpSpPr/>
        <p:nvPr/>
      </p:nvGrpSpPr>
      <p:grpSpPr>
        <a:xfrm>
          <a:off x="0" y="0"/>
          <a:ext cx="0" cy="0"/>
        </a:xfrm>
      </p:grpSpPr>
      <p:sp>
        <p:nvSpPr>
          <p:cNvPr id="761" name="Google Shape;761;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2" name="Google Shape;762;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5" name="Shape 765"/>
        <p:cNvGrpSpPr/>
        <p:nvPr/>
      </p:nvGrpSpPr>
      <p:grpSpPr>
        <a:xfrm>
          <a:off x="0" y="0"/>
          <a:ext cx="0" cy="0"/>
        </a:xfrm>
      </p:grpSpPr>
      <p:sp>
        <p:nvSpPr>
          <p:cNvPr id="766" name="Google Shape;766;g2b24b2f81fb_0_7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7" name="Google Shape;767;g2b24b2f81fb_0_7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2b24b2f81fb_0_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2b24b2f81fb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0" name="Shape 780"/>
        <p:cNvGrpSpPr/>
        <p:nvPr/>
      </p:nvGrpSpPr>
      <p:grpSpPr>
        <a:xfrm>
          <a:off x="0" y="0"/>
          <a:ext cx="0" cy="0"/>
        </a:xfrm>
      </p:grpSpPr>
      <p:sp>
        <p:nvSpPr>
          <p:cNvPr id="781" name="Google Shape;781;g2b24b2f81fb_0_1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2" name="Google Shape;782;g2b24b2f81fb_0_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04" name="Shape 804"/>
        <p:cNvGrpSpPr/>
        <p:nvPr/>
      </p:nvGrpSpPr>
      <p:grpSpPr>
        <a:xfrm>
          <a:off x="0" y="0"/>
          <a:ext cx="0" cy="0"/>
        </a:xfrm>
      </p:grpSpPr>
      <p:sp>
        <p:nvSpPr>
          <p:cNvPr id="805" name="Google Shape;805;g2b24b2f81fb_0_5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06" name="Google Shape;806;g2b24b2f81fb_0_5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37" name="Shape 837"/>
        <p:cNvGrpSpPr/>
        <p:nvPr/>
      </p:nvGrpSpPr>
      <p:grpSpPr>
        <a:xfrm>
          <a:off x="0" y="0"/>
          <a:ext cx="0" cy="0"/>
        </a:xfrm>
      </p:grpSpPr>
      <p:sp>
        <p:nvSpPr>
          <p:cNvPr id="838" name="Google Shape;838;g2b24b2f81fb_0_8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39" name="Google Shape;839;g2b24b2f81fb_0_8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49" name="Shape 849"/>
        <p:cNvGrpSpPr/>
        <p:nvPr/>
      </p:nvGrpSpPr>
      <p:grpSpPr>
        <a:xfrm>
          <a:off x="0" y="0"/>
          <a:ext cx="0" cy="0"/>
        </a:xfrm>
      </p:grpSpPr>
      <p:sp>
        <p:nvSpPr>
          <p:cNvPr id="850" name="Google Shape;850;g2b24b2f81fb_0_8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51" name="Google Shape;851;g2b24b2f81fb_0_8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73" name="Shape 873"/>
        <p:cNvGrpSpPr/>
        <p:nvPr/>
      </p:nvGrpSpPr>
      <p:grpSpPr>
        <a:xfrm>
          <a:off x="0" y="0"/>
          <a:ext cx="0" cy="0"/>
        </a:xfrm>
      </p:grpSpPr>
      <p:sp>
        <p:nvSpPr>
          <p:cNvPr id="874" name="Google Shape;874;g2b24b2f81fb_0_90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5" name="Google Shape;875;g2b24b2f81fb_0_90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07" name="Shape 907"/>
        <p:cNvGrpSpPr/>
        <p:nvPr/>
      </p:nvGrpSpPr>
      <p:grpSpPr>
        <a:xfrm>
          <a:off x="0" y="0"/>
          <a:ext cx="0" cy="0"/>
        </a:xfrm>
      </p:grpSpPr>
      <p:sp>
        <p:nvSpPr>
          <p:cNvPr id="908" name="Google Shape;908;g2b24b2f81fb_0_95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09" name="Google Shape;909;g2b24b2f81fb_0_95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42" name="Shape 942"/>
        <p:cNvGrpSpPr/>
        <p:nvPr/>
      </p:nvGrpSpPr>
      <p:grpSpPr>
        <a:xfrm>
          <a:off x="0" y="0"/>
          <a:ext cx="0" cy="0"/>
        </a:xfrm>
      </p:grpSpPr>
      <p:sp>
        <p:nvSpPr>
          <p:cNvPr id="943" name="Google Shape;943;g2b24b2f81fb_0_99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44" name="Google Shape;944;g2b24b2f81fb_0_99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78" name="Shape 978"/>
        <p:cNvGrpSpPr/>
        <p:nvPr/>
      </p:nvGrpSpPr>
      <p:grpSpPr>
        <a:xfrm>
          <a:off x="0" y="0"/>
          <a:ext cx="0" cy="0"/>
        </a:xfrm>
      </p:grpSpPr>
      <p:sp>
        <p:nvSpPr>
          <p:cNvPr id="979" name="Google Shape;979;g2b24b2f81fb_0_10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0" name="Google Shape;980;g2b24b2f81fb_0_10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85" name="Shape 985"/>
        <p:cNvGrpSpPr/>
        <p:nvPr/>
      </p:nvGrpSpPr>
      <p:grpSpPr>
        <a:xfrm>
          <a:off x="0" y="0"/>
          <a:ext cx="0" cy="0"/>
        </a:xfrm>
      </p:grpSpPr>
      <p:sp>
        <p:nvSpPr>
          <p:cNvPr id="986" name="Google Shape;986;g2b24b2f81fb_0_107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7" name="Google Shape;987;g2b24b2f81fb_0_10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3" name="Shape 993"/>
        <p:cNvGrpSpPr/>
        <p:nvPr/>
      </p:nvGrpSpPr>
      <p:grpSpPr>
        <a:xfrm>
          <a:off x="0" y="0"/>
          <a:ext cx="0" cy="0"/>
        </a:xfrm>
      </p:grpSpPr>
      <p:sp>
        <p:nvSpPr>
          <p:cNvPr id="994" name="Google Shape;994;g2b24b2f81fb_0_10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95" name="Google Shape;995;g2b24b2f81fb_0_10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40" name="Shape 1040"/>
        <p:cNvGrpSpPr/>
        <p:nvPr/>
      </p:nvGrpSpPr>
      <p:grpSpPr>
        <a:xfrm>
          <a:off x="0" y="0"/>
          <a:ext cx="0" cy="0"/>
        </a:xfrm>
      </p:grpSpPr>
      <p:sp>
        <p:nvSpPr>
          <p:cNvPr id="1041" name="Google Shape;1041;g2b24b2f81fb_0_11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42" name="Google Shape;1042;g2b24b2f81fb_0_11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66" name="Shape 1066"/>
        <p:cNvGrpSpPr/>
        <p:nvPr/>
      </p:nvGrpSpPr>
      <p:grpSpPr>
        <a:xfrm>
          <a:off x="0" y="0"/>
          <a:ext cx="0" cy="0"/>
        </a:xfrm>
      </p:grpSpPr>
      <p:sp>
        <p:nvSpPr>
          <p:cNvPr id="1067" name="Google Shape;1067;g2b24b2f81fb_0_120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68" name="Google Shape;1068;g2b24b2f81fb_0_120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94" name="Shape 1094"/>
        <p:cNvGrpSpPr/>
        <p:nvPr/>
      </p:nvGrpSpPr>
      <p:grpSpPr>
        <a:xfrm>
          <a:off x="0" y="0"/>
          <a:ext cx="0" cy="0"/>
        </a:xfrm>
      </p:grpSpPr>
      <p:sp>
        <p:nvSpPr>
          <p:cNvPr id="1095" name="Google Shape;1095;g2b24b2f81fb_0_123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96" name="Google Shape;1096;g2b24b2f81fb_0_123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21" name="Shape 1121"/>
        <p:cNvGrpSpPr/>
        <p:nvPr/>
      </p:nvGrpSpPr>
      <p:grpSpPr>
        <a:xfrm>
          <a:off x="0" y="0"/>
          <a:ext cx="0" cy="0"/>
        </a:xfrm>
      </p:grpSpPr>
      <p:sp>
        <p:nvSpPr>
          <p:cNvPr id="1122" name="Google Shape;1122;g2b24b2f81fb_0_12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3" name="Google Shape;1123;g2b24b2f81fb_0_12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33" name="Shape 1133"/>
        <p:cNvGrpSpPr/>
        <p:nvPr/>
      </p:nvGrpSpPr>
      <p:grpSpPr>
        <a:xfrm>
          <a:off x="0" y="0"/>
          <a:ext cx="0" cy="0"/>
        </a:xfrm>
      </p:grpSpPr>
      <p:sp>
        <p:nvSpPr>
          <p:cNvPr id="1134" name="Google Shape;1134;g2b24b2f81fb_0_12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35" name="Google Shape;1135;g2b24b2f81fb_0_12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6" name="Shape 1156"/>
        <p:cNvGrpSpPr/>
        <p:nvPr/>
      </p:nvGrpSpPr>
      <p:grpSpPr>
        <a:xfrm>
          <a:off x="0" y="0"/>
          <a:ext cx="0" cy="0"/>
        </a:xfrm>
      </p:grpSpPr>
      <p:sp>
        <p:nvSpPr>
          <p:cNvPr id="1157" name="Google Shape;1157;g2b24b2f81fb_0_132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8" name="Google Shape;1158;g2b24b2f81fb_0_13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74" name="Shape 1174"/>
        <p:cNvGrpSpPr/>
        <p:nvPr/>
      </p:nvGrpSpPr>
      <p:grpSpPr>
        <a:xfrm>
          <a:off x="0" y="0"/>
          <a:ext cx="0" cy="0"/>
        </a:xfrm>
      </p:grpSpPr>
      <p:sp>
        <p:nvSpPr>
          <p:cNvPr id="1175" name="Google Shape;1175;g2b24b2f81fb_0_137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76" name="Google Shape;1176;g2b24b2f81fb_0_137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8" name="Shape 1188"/>
        <p:cNvGrpSpPr/>
        <p:nvPr/>
      </p:nvGrpSpPr>
      <p:grpSpPr>
        <a:xfrm>
          <a:off x="0" y="0"/>
          <a:ext cx="0" cy="0"/>
        </a:xfrm>
      </p:grpSpPr>
      <p:sp>
        <p:nvSpPr>
          <p:cNvPr id="1189" name="Google Shape;1189;g2b24b2f81fb_0_139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90" name="Google Shape;1190;g2b24b2f81fb_0_139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62" name="Shape 1262"/>
        <p:cNvGrpSpPr/>
        <p:nvPr/>
      </p:nvGrpSpPr>
      <p:grpSpPr>
        <a:xfrm>
          <a:off x="0" y="0"/>
          <a:ext cx="0" cy="0"/>
        </a:xfrm>
      </p:grpSpPr>
      <p:sp>
        <p:nvSpPr>
          <p:cNvPr id="1263" name="Google Shape;1263;g2b24b2f81fb_0_14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64" name="Google Shape;1264;g2b24b2f81fb_0_14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9" name="Shape 1279"/>
        <p:cNvGrpSpPr/>
        <p:nvPr/>
      </p:nvGrpSpPr>
      <p:grpSpPr>
        <a:xfrm>
          <a:off x="0" y="0"/>
          <a:ext cx="0" cy="0"/>
        </a:xfrm>
      </p:grpSpPr>
      <p:sp>
        <p:nvSpPr>
          <p:cNvPr id="1280" name="Google Shape;1280;g2b24b2f81fb_0_182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81" name="Google Shape;1281;g2b24b2f81fb_0_182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00" name="Shape 1300"/>
        <p:cNvGrpSpPr/>
        <p:nvPr/>
      </p:nvGrpSpPr>
      <p:grpSpPr>
        <a:xfrm>
          <a:off x="0" y="0"/>
          <a:ext cx="0" cy="0"/>
        </a:xfrm>
      </p:grpSpPr>
      <p:sp>
        <p:nvSpPr>
          <p:cNvPr id="1301" name="Google Shape;1301;g2b24b2f81fb_0_142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02" name="Google Shape;1302;g2b24b2f81fb_0_142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08" name="Shape 1308"/>
        <p:cNvGrpSpPr/>
        <p:nvPr/>
      </p:nvGrpSpPr>
      <p:grpSpPr>
        <a:xfrm>
          <a:off x="0" y="0"/>
          <a:ext cx="0" cy="0"/>
        </a:xfrm>
      </p:grpSpPr>
      <p:sp>
        <p:nvSpPr>
          <p:cNvPr id="1309" name="Google Shape;1309;g2b24b2f81fb_0_14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10" name="Google Shape;1310;g2b24b2f81fb_0_14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3" name="Shape 1323"/>
        <p:cNvGrpSpPr/>
        <p:nvPr/>
      </p:nvGrpSpPr>
      <p:grpSpPr>
        <a:xfrm>
          <a:off x="0" y="0"/>
          <a:ext cx="0" cy="0"/>
        </a:xfrm>
      </p:grpSpPr>
      <p:sp>
        <p:nvSpPr>
          <p:cNvPr id="1324" name="Google Shape;1324;g2b24b2f81fb_0_146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25" name="Google Shape;1325;g2b24b2f81fb_0_146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9" name="Shape 1329"/>
        <p:cNvGrpSpPr/>
        <p:nvPr/>
      </p:nvGrpSpPr>
      <p:grpSpPr>
        <a:xfrm>
          <a:off x="0" y="0"/>
          <a:ext cx="0" cy="0"/>
        </a:xfrm>
      </p:grpSpPr>
      <p:sp>
        <p:nvSpPr>
          <p:cNvPr id="1330" name="Google Shape;1330;g2b24b2f81fb_0_14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31" name="Google Shape;1331;g2b24b2f81fb_0_14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59" name="Shape 1359"/>
        <p:cNvGrpSpPr/>
        <p:nvPr/>
      </p:nvGrpSpPr>
      <p:grpSpPr>
        <a:xfrm>
          <a:off x="0" y="0"/>
          <a:ext cx="0" cy="0"/>
        </a:xfrm>
      </p:grpSpPr>
      <p:sp>
        <p:nvSpPr>
          <p:cNvPr id="1360" name="Google Shape;1360;g2b24b2f81fb_0_149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61" name="Google Shape;1361;g2b24b2f81fb_0_149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72" name="Shape 1372"/>
        <p:cNvGrpSpPr/>
        <p:nvPr/>
      </p:nvGrpSpPr>
      <p:grpSpPr>
        <a:xfrm>
          <a:off x="0" y="0"/>
          <a:ext cx="0" cy="0"/>
        </a:xfrm>
      </p:grpSpPr>
      <p:sp>
        <p:nvSpPr>
          <p:cNvPr id="1373" name="Google Shape;1373;g2b24b2f81fb_0_150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74" name="Google Shape;1374;g2b24b2f81fb_0_150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08" name="Shape 1408"/>
        <p:cNvGrpSpPr/>
        <p:nvPr/>
      </p:nvGrpSpPr>
      <p:grpSpPr>
        <a:xfrm>
          <a:off x="0" y="0"/>
          <a:ext cx="0" cy="0"/>
        </a:xfrm>
      </p:grpSpPr>
      <p:sp>
        <p:nvSpPr>
          <p:cNvPr id="1409" name="Google Shape;1409;g2b24b2f81fb_0_15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10" name="Google Shape;1410;g2b24b2f81fb_0_15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67" name="Shape 1467"/>
        <p:cNvGrpSpPr/>
        <p:nvPr/>
      </p:nvGrpSpPr>
      <p:grpSpPr>
        <a:xfrm>
          <a:off x="0" y="0"/>
          <a:ext cx="0" cy="0"/>
        </a:xfrm>
      </p:grpSpPr>
      <p:sp>
        <p:nvSpPr>
          <p:cNvPr id="1468" name="Google Shape;1468;g2b24b2f81fb_0_16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69" name="Google Shape;1469;g2b24b2f81fb_0_16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9" name="Shape 1499"/>
        <p:cNvGrpSpPr/>
        <p:nvPr/>
      </p:nvGrpSpPr>
      <p:grpSpPr>
        <a:xfrm>
          <a:off x="0" y="0"/>
          <a:ext cx="0" cy="0"/>
        </a:xfrm>
      </p:grpSpPr>
      <p:sp>
        <p:nvSpPr>
          <p:cNvPr id="1500" name="Google Shape;1500;g2b24b2f81fb_0_16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1" name="Google Shape;1501;g2b24b2f81fb_0_16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10" name="Shape 1510"/>
        <p:cNvGrpSpPr/>
        <p:nvPr/>
      </p:nvGrpSpPr>
      <p:grpSpPr>
        <a:xfrm>
          <a:off x="0" y="0"/>
          <a:ext cx="0" cy="0"/>
        </a:xfrm>
      </p:grpSpPr>
      <p:sp>
        <p:nvSpPr>
          <p:cNvPr id="1511" name="Google Shape;1511;g2b24b2f81fb_0_174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2" name="Google Shape;1512;g2b24b2f81fb_0_174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40" name="Shape 1540"/>
        <p:cNvGrpSpPr/>
        <p:nvPr/>
      </p:nvGrpSpPr>
      <p:grpSpPr>
        <a:xfrm>
          <a:off x="0" y="0"/>
          <a:ext cx="0" cy="0"/>
        </a:xfrm>
      </p:grpSpPr>
      <p:sp>
        <p:nvSpPr>
          <p:cNvPr id="1541" name="Google Shape;1541;g2b24b2f81fb_0_17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2" name="Google Shape;1542;g2b24b2f81fb_0_17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53" name="Shape 1553"/>
        <p:cNvGrpSpPr/>
        <p:nvPr/>
      </p:nvGrpSpPr>
      <p:grpSpPr>
        <a:xfrm>
          <a:off x="0" y="0"/>
          <a:ext cx="0" cy="0"/>
        </a:xfrm>
      </p:grpSpPr>
      <p:sp>
        <p:nvSpPr>
          <p:cNvPr id="1554" name="Google Shape;1554;g2b24b2f81fb_0_18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55" name="Google Shape;1555;g2b24b2f81fb_0_18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66" name="Shape 1566"/>
        <p:cNvGrpSpPr/>
        <p:nvPr/>
      </p:nvGrpSpPr>
      <p:grpSpPr>
        <a:xfrm>
          <a:off x="0" y="0"/>
          <a:ext cx="0" cy="0"/>
        </a:xfrm>
      </p:grpSpPr>
      <p:sp>
        <p:nvSpPr>
          <p:cNvPr id="1567" name="Google Shape;1567;g2b24b2f81fb_0_186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68" name="Google Shape;1568;g2b24b2f81fb_0_186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90" name="Shape 1590"/>
        <p:cNvGrpSpPr/>
        <p:nvPr/>
      </p:nvGrpSpPr>
      <p:grpSpPr>
        <a:xfrm>
          <a:off x="0" y="0"/>
          <a:ext cx="0" cy="0"/>
        </a:xfrm>
      </p:grpSpPr>
      <p:sp>
        <p:nvSpPr>
          <p:cNvPr id="1591" name="Google Shape;1591;g2b24b2f81fb_0_189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92" name="Google Shape;1592;g2b24b2f81fb_0_189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02" name="Shape 1602"/>
        <p:cNvGrpSpPr/>
        <p:nvPr/>
      </p:nvGrpSpPr>
      <p:grpSpPr>
        <a:xfrm>
          <a:off x="0" y="0"/>
          <a:ext cx="0" cy="0"/>
        </a:xfrm>
      </p:grpSpPr>
      <p:sp>
        <p:nvSpPr>
          <p:cNvPr id="1603" name="Google Shape;1603;g2b24b2f81fb_0_19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04" name="Google Shape;1604;g2b24b2f81fb_0_19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08" name="Shape 1608"/>
        <p:cNvGrpSpPr/>
        <p:nvPr/>
      </p:nvGrpSpPr>
      <p:grpSpPr>
        <a:xfrm>
          <a:off x="0" y="0"/>
          <a:ext cx="0" cy="0"/>
        </a:xfrm>
      </p:grpSpPr>
      <p:sp>
        <p:nvSpPr>
          <p:cNvPr id="1609" name="Google Shape;1609;g2b24b2f81fb_0_19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10" name="Google Shape;1610;g2b24b2f81fb_0_19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21" name="Shape 1621"/>
        <p:cNvGrpSpPr/>
        <p:nvPr/>
      </p:nvGrpSpPr>
      <p:grpSpPr>
        <a:xfrm>
          <a:off x="0" y="0"/>
          <a:ext cx="0" cy="0"/>
        </a:xfrm>
      </p:grpSpPr>
      <p:sp>
        <p:nvSpPr>
          <p:cNvPr id="1622" name="Google Shape;1622;g2b24b2f81fb_0_192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23" name="Google Shape;1623;g2b24b2f81fb_0_192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49" name="Shape 1649"/>
        <p:cNvGrpSpPr/>
        <p:nvPr/>
      </p:nvGrpSpPr>
      <p:grpSpPr>
        <a:xfrm>
          <a:off x="0" y="0"/>
          <a:ext cx="0" cy="0"/>
        </a:xfrm>
      </p:grpSpPr>
      <p:sp>
        <p:nvSpPr>
          <p:cNvPr id="1650" name="Google Shape;1650;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51" name="Google Shape;1651;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2">
  <p:cSld name="CUSTOM_3_1_3">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6" name="Google Shape;746;p62"/>
          <p:cNvSpPr txBox="1"/>
          <p:nvPr>
            <p:ph type="subTitle" idx="1"/>
          </p:nvPr>
        </p:nvSpPr>
        <p:spPr>
          <a:xfrm>
            <a:off x="323994" y="99364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47" name="Google Shape;747;p62"/>
          <p:cNvSpPr txBox="1"/>
          <p:nvPr>
            <p:ph type="subTitle" idx="2"/>
          </p:nvPr>
        </p:nvSpPr>
        <p:spPr>
          <a:xfrm>
            <a:off x="323994" y="223873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type="subTitle" idx="3"/>
          </p:nvPr>
        </p:nvSpPr>
        <p:spPr>
          <a:xfrm>
            <a:off x="323994" y="348382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 Id="rId3"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53.png"/><Relationship Id="rId8" Type="http://schemas.openxmlformats.org/officeDocument/2006/relationships/image" Target="../media/image54.png"/><Relationship Id="rId9" Type="http://schemas.openxmlformats.org/officeDocument/2006/relationships/image" Target="../media/image52.png"/><Relationship Id="rId10"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5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5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8.png"/><Relationship Id="rId4" Type="http://schemas.openxmlformats.org/officeDocument/2006/relationships/image" Target="../media/image47.png"/><Relationship Id="rId5" Type="http://schemas.openxmlformats.org/officeDocument/2006/relationships/image" Target="../media/image5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5.png"/><Relationship Id="rId6" Type="http://schemas.openxmlformats.org/officeDocument/2006/relationships/image" Target="../media/image48.png"/><Relationship Id="rId7" Type="http://schemas.openxmlformats.org/officeDocument/2006/relationships/image" Target="../media/image54.png"/><Relationship Id="rId8" Type="http://schemas.openxmlformats.org/officeDocument/2006/relationships/image" Target="../media/image53.png"/><Relationship Id="rId9" Type="http://schemas.openxmlformats.org/officeDocument/2006/relationships/image" Target="../media/image56.png"/><Relationship Id="rId10" Type="http://schemas.openxmlformats.org/officeDocument/2006/relationships/image" Target="../media/image5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44.png"/><Relationship Id="rId8" Type="http://schemas.openxmlformats.org/officeDocument/2006/relationships/image" Target="../media/image53.png"/><Relationship Id="rId9" Type="http://schemas.openxmlformats.org/officeDocument/2006/relationships/image" Target="../media/image54.png"/><Relationship Id="rId10" Type="http://schemas.openxmlformats.org/officeDocument/2006/relationships/image" Target="../media/image52.png"/><Relationship Id="rId11"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44.png"/><Relationship Id="rId8" Type="http://schemas.openxmlformats.org/officeDocument/2006/relationships/image" Target="../media/image49.png"/><Relationship Id="rId9" Type="http://schemas.openxmlformats.org/officeDocument/2006/relationships/image" Target="../media/image53.png"/><Relationship Id="rId10" Type="http://schemas.openxmlformats.org/officeDocument/2006/relationships/image" Target="../media/image54.png"/><Relationship Id="rId11" Type="http://schemas.openxmlformats.org/officeDocument/2006/relationships/image" Target="../media/image52.png"/><Relationship Id="rId12" Type="http://schemas.openxmlformats.org/officeDocument/2006/relationships/image" Target="../media/image5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image" Target="../media/image44.png"/><Relationship Id="rId8" Type="http://schemas.openxmlformats.org/officeDocument/2006/relationships/image" Target="../media/image49.png"/><Relationship Id="rId9" Type="http://schemas.openxmlformats.org/officeDocument/2006/relationships/image" Target="../media/image53.png"/><Relationship Id="rId10" Type="http://schemas.openxmlformats.org/officeDocument/2006/relationships/image" Target="../media/image54.png"/><Relationship Id="rId11" Type="http://schemas.openxmlformats.org/officeDocument/2006/relationships/image" Target="../media/image52.png"/><Relationship Id="rId12" Type="http://schemas.openxmlformats.org/officeDocument/2006/relationships/image" Target="../media/image5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 Id="rId3" Type="http://schemas.openxmlformats.org/officeDocument/2006/relationships/image" Target="../media/image4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55.png"/><Relationship Id="rId6" Type="http://schemas.openxmlformats.org/officeDocument/2006/relationships/image" Target="../media/image5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55.png"/><Relationship Id="rId6"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 Id="rId3" Type="http://schemas.openxmlformats.org/officeDocument/2006/relationships/image" Target="../media/image5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 Id="rId3" Type="http://schemas.openxmlformats.org/officeDocument/2006/relationships/image" Target="../media/image5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2" name="Shape 752"/>
        <p:cNvGrpSpPr/>
        <p:nvPr/>
      </p:nvGrpSpPr>
      <p:grpSpPr>
        <a:xfrm>
          <a:off x="0" y="0"/>
          <a:ext cx="0" cy="0"/>
        </a:xfrm>
      </p:grpSpPr>
      <p:sp>
        <p:nvSpPr>
          <p:cNvPr id="753" name="Google Shape;753;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Wax soo saar binomial ah oo ka adag</a:t>
            </a:r>
            <a:endParaRPr/>
          </a:p>
        </p:txBody>
      </p:sp>
      <p:sp>
        <p:nvSpPr>
          <p:cNvPr id="754" name="Google Shape;754;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Tibaaxaha iyo qaaciidooyinka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8" name="Shape 758"/>
        <p:cNvGrpSpPr/>
        <p:nvPr/>
      </p:nvGrpSpPr>
      <p:grpSpPr>
        <a:xfrm>
          <a:off x="0" y="0"/>
          <a:ext cx="0" cy="0"/>
        </a:xfrm>
      </p:grpSpPr>
      <p:sp>
        <p:nvSpPr>
          <p:cNvPr id="759" name="Google Shape;759;p6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3" name="Shape 763"/>
        <p:cNvGrpSpPr/>
        <p:nvPr/>
      </p:nvGrpSpPr>
      <p:grpSpPr>
        <a:xfrm>
          <a:off x="0" y="0"/>
          <a:ext cx="0" cy="0"/>
        </a:xfrm>
      </p:grpSpPr>
      <p:sp>
        <p:nvSpPr>
          <p:cNvPr id="764" name="Google Shape;764;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heli karaa wax soo saar binomial ah oo ka adag.</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8" name="Shape 768"/>
        <p:cNvGrpSpPr/>
        <p:nvPr/>
      </p:nvGrpSpPr>
      <p:grpSpPr>
        <a:xfrm>
          <a:off x="0" y="0"/>
          <a:ext cx="0" cy="0"/>
        </a:xfrm>
      </p:grpSpPr>
      <p:sp>
        <p:nvSpPr>
          <p:cNvPr id="769" name="Google Shape;769;p66"/>
          <p:cNvSpPr txBox="1"/>
          <p:nvPr>
            <p:ph type="subTitle" idx="1"/>
          </p:nvPr>
        </p:nvSpPr>
        <p:spPr>
          <a:xfrm>
            <a:off x="324000" y="1080000"/>
            <a:ext cx="8496000" cy="2373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b="0">
                <a:solidFill>
                  <a:schemeClr val="dk1"/>
                </a:solidFill>
                <a:latin typeface="Lexend"/>
              </a:rPr>
              <a:t>Binomial waa tibaax aljabra ah oo matalaya wadarta laba eray oo aan isku mid ahayn.</a:t>
            </a:r>
            <a:endParaRPr sz="2000" b="0">
              <a:solidFill>
                <a:schemeClr val="dk1"/>
              </a:solidFill>
            </a:endParaRPr>
          </a:p>
          <a:p>
            <a:pPr marL="0" lvl="0" indent="0" algn="l" rtl="0">
              <a:spcBef>
                <a:spcPts val="1000"/>
              </a:spcBef>
              <a:spcAft>
                <a:spcPct val="0"/>
              </a:spcAft>
              <a:buClr>
                <a:schemeClr val="dk1"/>
              </a:buClr>
              <a:buSzPts val="1100"/>
              <a:buFont typeface="Arial"/>
              <a:buNone/>
            </a:pPr>
            <a:r>
              <a:rPr lang="en-GB" sz="1800" b="0" u="sng">
                <a:solidFill>
                  <a:schemeClr val="dk1"/>
                </a:solidFill>
                <a:latin typeface="Lexend"/>
              </a:rPr>
              <a:t>Tusaalooyin</a:t>
            </a:r>
            <a:endParaRPr sz="2000" b="0" u="sng">
              <a:solidFill>
                <a:schemeClr val="dk1"/>
              </a:solidFill>
            </a:endParaRPr>
          </a:p>
          <a:p>
            <a:pPr marL="0" lvl="0" indent="0" algn="l" rtl="0">
              <a:spcBef>
                <a:spcPts val="1000"/>
              </a:spcBef>
              <a:spcAft>
                <a:spcPct val="0"/>
              </a:spcAft>
              <a:buClr>
                <a:schemeClr val="dk1"/>
              </a:buClr>
              <a:buSzPts val="1100"/>
              <a:buFont typeface="Arial"/>
              <a:buNone/>
              <a:defRPr/>
            </a:pPr>
            <a:r>
              <a:rPr lang="en-GB" b="0" i="1">
                <a:solidFill>
                  <a:schemeClr val="dk1"/>
                </a:solidFill>
                <a:latin typeface="Lexend"/>
                <a:ea typeface="Times"/>
                <a:cs typeface="Times"/>
                <a:sym typeface="Times"/>
              </a:rPr>
              <a:t>x</a:t>
            </a:r>
            <a:r>
              <a:rPr lang="en-GB" b="0">
                <a:solidFill>
                  <a:schemeClr val="dk1"/>
                </a:solidFill>
                <a:latin typeface="Lexend"/>
                <a:ea typeface="Times"/>
                <a:cs typeface="Times"/>
                <a:sym typeface="Times"/>
              </a:rPr>
              <a:t> + 2</a:t>
            </a:r>
            <a:endParaRPr b="0">
              <a:solidFill>
                <a:schemeClr val="dk1"/>
              </a:solidFill>
              <a:latin typeface="Times"/>
              <a:ea typeface="Times"/>
              <a:cs typeface="Times"/>
              <a:sym typeface="Times"/>
            </a:endParaRPr>
          </a:p>
          <a:p>
            <a:pPr marL="0" lvl="0" indent="0" algn="l" rtl="0">
              <a:spcBef>
                <a:spcPts val="1000"/>
              </a:spcBef>
              <a:spcAft>
                <a:spcPct val="0"/>
              </a:spcAft>
              <a:buClr>
                <a:schemeClr val="dk1"/>
              </a:buClr>
              <a:buSzPts val="1100"/>
              <a:buFont typeface="Arial"/>
              <a:buNone/>
              <a:defRPr/>
            </a:pPr>
            <a:r>
              <a:rPr lang="en-GB" b="0">
                <a:solidFill>
                  <a:schemeClr val="dk1"/>
                </a:solidFill>
                <a:latin typeface="Lexend"/>
                <a:ea typeface="Times"/>
                <a:cs typeface="Times"/>
                <a:sym typeface="Times"/>
              </a:rPr>
              <a:t>5 </a:t>
            </a:r>
            <a:r>
              <a:rPr lang="en-GB" b="0">
                <a:solidFill>
                  <a:srgbClr val="222222"/>
                </a:solidFill>
                <a:latin typeface="Lexend"/>
                <a:ea typeface="Times"/>
                <a:cs typeface="Times"/>
                <a:sym typeface="Times"/>
              </a:rPr>
              <a:t>− 6</a:t>
            </a:r>
            <a:r>
              <a:rPr lang="en-GB" b="0" i="1">
                <a:solidFill>
                  <a:srgbClr val="222222"/>
                </a:solidFill>
                <a:latin typeface="Lexend"/>
                <a:ea typeface="Times"/>
                <a:cs typeface="Times"/>
                <a:sym typeface="Times"/>
              </a:rPr>
              <a:t>x</a:t>
            </a:r>
            <a:endParaRPr b="0" i="1">
              <a:solidFill>
                <a:srgbClr val="222222"/>
              </a:solidFill>
              <a:latin typeface="Times"/>
              <a:ea typeface="Times"/>
              <a:cs typeface="Times"/>
              <a:sym typeface="Times"/>
            </a:endParaRPr>
          </a:p>
          <a:p>
            <a:pPr marL="0" lvl="0" indent="0" algn="l" rtl="0">
              <a:spcBef>
                <a:spcPts val="1000"/>
              </a:spcBef>
              <a:spcAft>
                <a:spcPts val="1000"/>
              </a:spcAft>
              <a:buClr>
                <a:schemeClr val="dk1"/>
              </a:buClr>
              <a:buSzPts val="1100"/>
              <a:buFont typeface="Arial"/>
              <a:buNone/>
            </a:pPr>
            <a:endParaRPr b="0" i="1">
              <a:solidFill>
                <a:srgbClr val="222222"/>
              </a:solidFill>
              <a:latin typeface="Times"/>
              <a:ea typeface="Times"/>
              <a:cs typeface="Times"/>
              <a:sym typeface="Times"/>
            </a:endParaRPr>
          </a:p>
        </p:txBody>
      </p:sp>
      <p:sp>
        <p:nvSpPr>
          <p:cNvPr id="770" name="Google Shape;770;p66"/>
          <p:cNvSpPr txBox="1"/>
          <p:nvPr/>
        </p:nvSpPr>
        <p:spPr>
          <a:xfrm>
            <a:off x="1761000" y="2405400"/>
            <a:ext cx="1202400" cy="834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a:t>
            </a:r>
            <a:r>
              <a:rPr lang="en-GB" sz="1800">
                <a:solidFill>
                  <a:srgbClr val="222222"/>
                </a:solidFill>
                <a:latin typeface="Lexend"/>
                <a:ea typeface="Lexend"/>
                <a:cs typeface="Lexend"/>
                <a:sym typeface="Lexend"/>
              </a:rPr>
              <a:t> </a:t>
            </a:r>
            <a:r>
              <a:rPr lang="en-GB" sz="1800" i="1">
                <a:solidFill>
                  <a:srgbClr val="222222"/>
                </a:solidFill>
                <a:latin typeface="Lexend"/>
                <a:ea typeface="Times"/>
                <a:cs typeface="Times"/>
                <a:sym typeface="Times"/>
              </a:rPr>
              <a:t>x</a:t>
            </a:r>
            <a:endParaRPr sz="2200" i="1">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a + </a:t>
            </a:r>
            <a:r>
              <a:rPr lang="en-GB" sz="18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y</a:t>
            </a:r>
            <a:endParaRPr sz="2200" i="1">
              <a:solidFill>
                <a:srgbClr val="222222"/>
              </a:solidFill>
              <a:latin typeface="Times"/>
              <a:ea typeface="Times"/>
              <a:cs typeface="Times"/>
              <a:sym typeface="Times"/>
            </a:endParaRPr>
          </a:p>
        </p:txBody>
      </p:sp>
      <p:sp>
        <p:nvSpPr>
          <p:cNvPr id="771" name="Google Shape;771;p66"/>
          <p:cNvSpPr txBox="1"/>
          <p:nvPr/>
        </p:nvSpPr>
        <p:spPr>
          <a:xfrm>
            <a:off x="324000" y="3774875"/>
            <a:ext cx="8300400" cy="834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82828"/>
                </a:solidFill>
                <a:latin typeface="Lexend"/>
                <a:ea typeface="Lexend"/>
                <a:cs typeface="Lexend"/>
                <a:sym typeface="Lexend"/>
              </a:rPr>
              <a:t>Wax soo saar qayb ah (partial product) wuxuu iga jeedaa mid ka mid ah natiijooyinka isku dhufashada ee keena natiijada guud.</a:t>
            </a:r>
            <a:endParaRPr sz="2000">
              <a:solidFill>
                <a:srgbClr val="282828"/>
              </a:solidFill>
              <a:latin typeface="Lexend"/>
              <a:ea typeface="Lexend"/>
              <a:cs typeface="Lexend"/>
              <a:sym typeface="Lexend"/>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Isticmaalka binomials u dhigma</a:t>
            </a:r>
            <a:endParaRPr/>
          </a:p>
        </p:txBody>
      </p:sp>
      <p:sp>
        <p:nvSpPr>
          <p:cNvPr id="777" name="Google Shape;777;p6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Tirooyinka (Coefficients) ka weyn 1</a:t>
            </a:r>
            <a:endParaRPr/>
          </a:p>
        </p:txBody>
      </p:sp>
      <p:sp>
        <p:nvSpPr>
          <p:cNvPr id="778" name="Google Shape;778;p6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Wax soo saar binomial ah oo ka adag</a:t>
            </a:r>
            <a:endParaRPr/>
          </a:p>
        </p:txBody>
      </p:sp>
      <p:pic>
        <p:nvPicPr>
          <p:cNvPr id="779" name="Google Shape;779;p67"/>
          <p:cNvPicPr preferRelativeResize="0"/>
          <p:nvPr/>
        </p:nvPicPr>
        <p:blipFill>
          <a:blip r:embed="rId3">
            <a:alphaModFix/>
          </a:blip>
          <a:stretch>
            <a:fillRect/>
          </a:stretch>
        </p:blipFill>
        <p:spPr>
          <a:xfrm>
            <a:off x="413511" y="205210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3" name="Shape 783"/>
        <p:cNvGrpSpPr/>
        <p:nvPr/>
      </p:nvGrpSpPr>
      <p:grpSpPr>
        <a:xfrm>
          <a:off x="0" y="0"/>
          <a:ext cx="0" cy="0"/>
        </a:xfrm>
      </p:grpSpPr>
      <p:sp>
        <p:nvSpPr>
          <p:cNvPr id="784" name="Google Shape;784;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Isticmaalka binomials u dhigma</a:t>
            </a:r>
            <a:endParaRPr/>
          </a:p>
        </p:txBody>
      </p:sp>
      <p:sp>
        <p:nvSpPr>
          <p:cNvPr id="785" name="Google Shape;785;p68"/>
          <p:cNvSpPr txBox="1"/>
          <p:nvPr>
            <p:ph type="body" idx="1"/>
          </p:nvPr>
        </p:nvSpPr>
        <p:spPr>
          <a:xfrm>
            <a:off x="324000" y="810000"/>
            <a:ext cx="8237700" cy="2592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Mararka qaarkood erayada binomials kuma jiraan isku nidaam.</a:t>
            </a:r>
            <a:endParaRPr sz="1800"/>
          </a:p>
          <a:p>
            <a:pPr marL="0" lvl="0" indent="0" algn="l" rtl="0">
              <a:spcBef>
                <a:spcPts val="1000"/>
              </a:spcBef>
              <a:spcAft>
                <a:spcPct val="0"/>
              </a:spcAft>
              <a:buNone/>
            </a:pPr>
            <a:r>
              <a:rPr lang="en-GB" sz="1800">
                <a:latin typeface="Lexend"/>
              </a:rPr>
              <a:t>Sideen u heli karnaa wax soo saarka (x + 3)(7 + x)?</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a:p>
            <a:pPr marL="0" lvl="0" indent="0" algn="l" rtl="0">
              <a:spcBef>
                <a:spcPts val="1000"/>
              </a:spcBef>
              <a:spcAft>
                <a:spcPct val="0"/>
              </a:spcAft>
              <a:buNone/>
            </a:pPr>
            <a:r>
              <a:rPr lang="en-GB" sz="1800">
                <a:latin typeface="Lexend"/>
              </a:rPr>
              <a:t>Waxaan dib u habayn karnaa erayada binomials si erayada isku midka ah ugu jiraan isku nidaam.</a:t>
            </a:r>
            <a:endParaRPr sz="1800"/>
          </a:p>
          <a:p>
            <a:pPr marL="0" lvl="0" indent="0" algn="l" rtl="0">
              <a:spcBef>
                <a:spcPts val="1000"/>
              </a:spcBef>
              <a:spcAft>
                <a:spcPct val="0"/>
              </a:spcAft>
              <a:buNone/>
            </a:pPr>
            <a:r>
              <a:rPr lang="en-GB" sz="1800">
                <a:latin typeface="Lexend"/>
                <a:ea typeface="Times"/>
                <a:cs typeface="Times"/>
                <a:sym typeface="Times"/>
              </a:rPr>
              <a:t>(7 +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+ 7)</a:t>
            </a:r>
            <a:endParaRPr sz="1900">
              <a:solidFill>
                <a:srgbClr val="222222"/>
              </a:solidFill>
              <a:latin typeface="Times"/>
              <a:ea typeface="Times"/>
              <a:cs typeface="Times"/>
              <a:sym typeface="Times"/>
            </a:endParaRPr>
          </a:p>
          <a:p>
            <a:pPr marL="0" lvl="0" indent="0" algn="l" rtl="0">
              <a:spcBef>
                <a:spcPts val="1000"/>
              </a:spcBef>
              <a:spcAft>
                <a:spcPts val="1000"/>
              </a:spcAft>
              <a:buClr>
                <a:schemeClr val="dk1"/>
              </a:buClr>
              <a:buSzPts val="1100"/>
              <a:buFont typeface="Arial"/>
              <a:buNone/>
            </a:pPr>
            <a:r>
              <a:rPr lang="en-GB" sz="1800">
                <a:solidFill>
                  <a:srgbClr val="222222"/>
                </a:solidFill>
                <a:latin typeface="Lexend"/>
              </a:rPr>
              <a:t>Sidaas darteed (x + 3)(7 + x) waxaa loo qori karaa (x + 3)(x + 7)</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latin typeface="Lexend"/>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endParaRPr sz="1900">
              <a:solidFill>
                <a:srgbClr val="222222"/>
              </a:solidFill>
              <a:latin typeface="Times"/>
              <a:ea typeface="Times"/>
              <a:cs typeface="Times"/>
              <a:sym typeface="Times"/>
            </a:endParaRPr>
          </a:p>
        </p:txBody>
      </p:sp>
      <p:grpSp>
        <p:nvGrpSpPr>
          <p:cNvPr id="786" name="Google Shape;786;p68"/>
          <p:cNvGrpSpPr/>
          <p:nvPr/>
        </p:nvGrpSpPr>
        <p:grpSpPr>
          <a:xfrm>
            <a:off x="5613886" y="2853780"/>
            <a:ext cx="2494582" cy="1753145"/>
            <a:chOff x="4800350" y="2706857"/>
            <a:chExt cx="2890259" cy="2031218"/>
          </a:xfrm>
        </p:grpSpPr>
        <p:grpSp>
          <p:nvGrpSpPr>
            <p:cNvPr id="787" name="Google Shape;787;p68"/>
            <p:cNvGrpSpPr/>
            <p:nvPr/>
          </p:nvGrpSpPr>
          <p:grpSpPr>
            <a:xfrm>
              <a:off x="5249125" y="3161612"/>
              <a:ext cx="2441484" cy="1567516"/>
              <a:chOff x="964919" y="2012573"/>
              <a:chExt cx="2022603" cy="1572233"/>
            </a:xfrm>
          </p:grpSpPr>
          <p:sp>
            <p:nvSpPr>
              <p:cNvPr id="788" name="Google Shape;788;p68"/>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89" name="Google Shape;789;p68"/>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90" name="Google Shape;790;p68"/>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91" name="Google Shape;791;p68"/>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792" name="Google Shape;792;p68"/>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793" name="Google Shape;793;p68"/>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794" name="Google Shape;794;p68"/>
            <p:cNvSpPr txBox="1"/>
            <p:nvPr/>
          </p:nvSpPr>
          <p:spPr>
            <a:xfrm>
              <a:off x="5758453" y="2706857"/>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                </a:t>
              </a:r>
              <a:r>
                <a:rPr lang="en-GB" sz="1800">
                  <a:latin typeface="Times"/>
                  <a:ea typeface="Times"/>
                  <a:cs typeface="Times"/>
                  <a:sym typeface="Times"/>
                </a:rPr>
                <a:t>7</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795" name="Google Shape;795;p68"/>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796" name="Google Shape;796;p68"/>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797" name="Google Shape;797;p68"/>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798" name="Google Shape;798;p68"/>
            <p:cNvSpPr txBox="1"/>
            <p:nvPr/>
          </p:nvSpPr>
          <p:spPr>
            <a:xfrm>
              <a:off x="48003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 3</a:t>
              </a:r>
              <a:endParaRPr sz="1800">
                <a:solidFill>
                  <a:srgbClr val="000000"/>
                </a:solidFill>
                <a:latin typeface="Times"/>
                <a:ea typeface="Times"/>
                <a:cs typeface="Times"/>
                <a:sym typeface="Times"/>
              </a:endParaRPr>
            </a:p>
          </p:txBody>
        </p:sp>
      </p:grpSp>
      <p:sp>
        <p:nvSpPr>
          <p:cNvPr id="799" name="Google Shape;799;p68"/>
          <p:cNvSpPr/>
          <p:nvPr/>
        </p:nvSpPr>
        <p:spPr>
          <a:xfrm>
            <a:off x="6001430" y="3246378"/>
            <a:ext cx="932100" cy="932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300" baseline="30000">
              <a:latin typeface="Times"/>
              <a:ea typeface="Times"/>
              <a:cs typeface="Times"/>
              <a:sym typeface="Times"/>
            </a:endParaRPr>
          </a:p>
        </p:txBody>
      </p:sp>
      <p:sp>
        <p:nvSpPr>
          <p:cNvPr id="800" name="Google Shape;800;p68"/>
          <p:cNvSpPr/>
          <p:nvPr/>
        </p:nvSpPr>
        <p:spPr>
          <a:xfrm>
            <a:off x="6933513" y="3247113"/>
            <a:ext cx="1175400" cy="933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a:t>
            </a:r>
            <a:r>
              <a:rPr lang="en-GB" sz="1800" i="1">
                <a:latin typeface="Lexend"/>
                <a:ea typeface="Times"/>
                <a:cs typeface="Times"/>
                <a:sym typeface="Times"/>
              </a:rPr>
              <a:t>x</a:t>
            </a:r>
            <a:endParaRPr sz="2300" i="1">
              <a:latin typeface="Times"/>
              <a:ea typeface="Times"/>
              <a:cs typeface="Times"/>
              <a:sym typeface="Times"/>
            </a:endParaRPr>
          </a:p>
        </p:txBody>
      </p:sp>
      <p:sp>
        <p:nvSpPr>
          <p:cNvPr id="801" name="Google Shape;801;p68"/>
          <p:cNvSpPr/>
          <p:nvPr/>
        </p:nvSpPr>
        <p:spPr>
          <a:xfrm>
            <a:off x="6001432" y="4180611"/>
            <a:ext cx="932100" cy="41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t>
            </a:r>
            <a:r>
              <a:rPr lang="en-GB" sz="1800" i="1">
                <a:latin typeface="Lexend"/>
                <a:ea typeface="Times"/>
                <a:cs typeface="Times"/>
                <a:sym typeface="Times"/>
              </a:rPr>
              <a:t>x</a:t>
            </a:r>
            <a:endParaRPr sz="2300" i="1">
              <a:latin typeface="Times"/>
              <a:ea typeface="Times"/>
              <a:cs typeface="Times"/>
              <a:sym typeface="Times"/>
            </a:endParaRPr>
          </a:p>
        </p:txBody>
      </p:sp>
      <p:sp>
        <p:nvSpPr>
          <p:cNvPr id="802" name="Google Shape;802;p68"/>
          <p:cNvSpPr/>
          <p:nvPr/>
        </p:nvSpPr>
        <p:spPr>
          <a:xfrm>
            <a:off x="6933513" y="4180611"/>
            <a:ext cx="1175400" cy="41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21</a:t>
            </a:r>
            <a:endParaRPr sz="2300">
              <a:latin typeface="Times"/>
              <a:ea typeface="Times"/>
              <a:cs typeface="Times"/>
              <a:sym typeface="Times"/>
            </a:endParaRPr>
          </a:p>
        </p:txBody>
      </p:sp>
      <p:sp>
        <p:nvSpPr>
          <p:cNvPr id="803" name="Google Shape;803;p68"/>
          <p:cNvSpPr txBox="1"/>
          <p:nvPr/>
        </p:nvSpPr>
        <p:spPr>
          <a:xfrm>
            <a:off x="324000" y="3459288"/>
            <a:ext cx="162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+ 10</a:t>
            </a:r>
            <a:r>
              <a:rPr lang="en-GB" sz="1800" i="1">
                <a:solidFill>
                  <a:srgbClr val="000000"/>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21</a:t>
            </a:r>
            <a:endParaRPr sz="19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8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0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0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0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07" name="Shape 807"/>
        <p:cNvGrpSpPr/>
        <p:nvPr/>
      </p:nvGrpSpPr>
      <p:grpSpPr>
        <a:xfrm>
          <a:off x="0" y="0"/>
          <a:ext cx="0" cy="0"/>
        </a:xfrm>
      </p:grpSpPr>
      <p:sp>
        <p:nvSpPr>
          <p:cNvPr id="808" name="Google Shape;808;p69"/>
          <p:cNvSpPr txBox="1"/>
          <p:nvPr>
            <p:ph type="body" idx="1"/>
          </p:nvPr>
        </p:nvSpPr>
        <p:spPr>
          <a:xfrm>
            <a:off x="324000" y="2338200"/>
            <a:ext cx="8496000" cy="373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222222"/>
                </a:solidFill>
                <a:latin typeface="Lexend"/>
              </a:rPr>
              <a:t>Sidaas darteed (3 − x)(x − 7) waxaa loo qori karaa (−x + 3)(x − 7)</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a:latin typeface="Lexend"/>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endParaRPr sz="1900">
              <a:solidFill>
                <a:srgbClr val="222222"/>
              </a:solidFill>
              <a:latin typeface="Times"/>
              <a:ea typeface="Times"/>
              <a:cs typeface="Times"/>
              <a:sym typeface="Times"/>
            </a:endParaRPr>
          </a:p>
        </p:txBody>
      </p:sp>
      <p:sp>
        <p:nvSpPr>
          <p:cNvPr id="809" name="Google Shape;809;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Isticmaalka binomials u dhigma</a:t>
            </a:r>
            <a:endParaRPr/>
          </a:p>
        </p:txBody>
      </p:sp>
      <p:sp>
        <p:nvSpPr>
          <p:cNvPr id="810" name="Google Shape;810;p69"/>
          <p:cNvSpPr txBox="1"/>
          <p:nvPr>
            <p:ph type="body" idx="1"/>
          </p:nvPr>
        </p:nvSpPr>
        <p:spPr>
          <a:xfrm>
            <a:off x="324000" y="810000"/>
            <a:ext cx="7135200" cy="78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Sideen u qori karnaa (3 − x)(x − 7) si erayada isku midka ah ugu jiraan isku nidaam labada qaws?</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a:latin typeface="Lexend"/>
              </a:rPr>
              <a:t/>
            </a:r>
            <a:endParaRPr sz="1800"/>
          </a:p>
          <a:p>
            <a:pPr marL="0" lvl="0" indent="0" algn="l" rtl="0">
              <a:spcBef>
                <a:spcPts val="1000"/>
              </a:spcBef>
              <a:spcAft>
                <a:spcPct val="0"/>
              </a:spcAft>
              <a:buNone/>
            </a:pPr>
            <a:endParaRPr sz="1800"/>
          </a:p>
          <a:p>
            <a:pPr marL="0" lvl="0" indent="0" algn="l" rtl="0">
              <a:spcBef>
                <a:spcPts val="1000"/>
              </a:spcBef>
              <a:spcAft>
                <a:spcPts val="1000"/>
              </a:spcAft>
              <a:buNone/>
            </a:pPr>
            <a:endParaRPr sz="1900">
              <a:solidFill>
                <a:srgbClr val="222222"/>
              </a:solidFill>
              <a:latin typeface="Times"/>
              <a:ea typeface="Times"/>
              <a:cs typeface="Times"/>
              <a:sym typeface="Times"/>
            </a:endParaRPr>
          </a:p>
        </p:txBody>
      </p:sp>
      <p:grpSp>
        <p:nvGrpSpPr>
          <p:cNvPr id="811" name="Google Shape;811;p69"/>
          <p:cNvGrpSpPr/>
          <p:nvPr/>
        </p:nvGrpSpPr>
        <p:grpSpPr>
          <a:xfrm>
            <a:off x="358750" y="2910405"/>
            <a:ext cx="2527993" cy="1801520"/>
            <a:chOff x="4761640" y="2650808"/>
            <a:chExt cx="2928969" cy="2087267"/>
          </a:xfrm>
        </p:grpSpPr>
        <p:grpSp>
          <p:nvGrpSpPr>
            <p:cNvPr id="812" name="Google Shape;812;p69"/>
            <p:cNvGrpSpPr/>
            <p:nvPr/>
          </p:nvGrpSpPr>
          <p:grpSpPr>
            <a:xfrm>
              <a:off x="5249125" y="3161612"/>
              <a:ext cx="2441484" cy="1567516"/>
              <a:chOff x="964919" y="2012573"/>
              <a:chExt cx="2022603" cy="1572233"/>
            </a:xfrm>
          </p:grpSpPr>
          <p:sp>
            <p:nvSpPr>
              <p:cNvPr id="813" name="Google Shape;813;p69"/>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4" name="Google Shape;814;p69"/>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5" name="Google Shape;815;p69"/>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6" name="Google Shape;816;p69"/>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17" name="Google Shape;817;p69"/>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818" name="Google Shape;818;p69"/>
            <p:cNvSpPr txBox="1"/>
            <p:nvPr/>
          </p:nvSpPr>
          <p:spPr>
            <a:xfrm>
              <a:off x="4761640" y="3544905"/>
              <a:ext cx="432600" cy="3717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819" name="Google Shape;819;p69"/>
            <p:cNvSpPr txBox="1"/>
            <p:nvPr/>
          </p:nvSpPr>
          <p:spPr>
            <a:xfrm>
              <a:off x="5715469" y="2650808"/>
              <a:ext cx="1909500" cy="2883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               </a:t>
              </a:r>
              <a:r>
                <a:rPr lang="en-GB" sz="1700">
                  <a:solidFill>
                    <a:srgbClr val="222222"/>
                  </a:solidFill>
                  <a:latin typeface="Times"/>
                  <a:ea typeface="Times"/>
                  <a:cs typeface="Times"/>
                  <a:sym typeface="Times"/>
                </a:rPr>
                <a:t>−</a:t>
              </a:r>
              <a:r>
                <a:rPr lang="en-GB" sz="1700">
                  <a:latin typeface="Times"/>
                  <a:ea typeface="Times"/>
                  <a:cs typeface="Times"/>
                  <a:sym typeface="Times"/>
                </a:rPr>
                <a:t>7</a:t>
              </a:r>
              <a:r>
                <a:rPr lang="en-GB" sz="17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820" name="Google Shape;820;p69"/>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821" name="Google Shape;821;p69"/>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822" name="Google Shape;822;p69"/>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823" name="Google Shape;823;p69"/>
            <p:cNvSpPr txBox="1"/>
            <p:nvPr/>
          </p:nvSpPr>
          <p:spPr>
            <a:xfrm>
              <a:off x="48003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 3</a:t>
              </a:r>
              <a:endParaRPr sz="1800">
                <a:solidFill>
                  <a:srgbClr val="000000"/>
                </a:solidFill>
                <a:latin typeface="Times"/>
                <a:ea typeface="Times"/>
                <a:cs typeface="Times"/>
                <a:sym typeface="Times"/>
              </a:endParaRPr>
            </a:p>
          </p:txBody>
        </p:sp>
      </p:grpSp>
      <p:sp>
        <p:nvSpPr>
          <p:cNvPr id="824" name="Google Shape;824;p69"/>
          <p:cNvSpPr/>
          <p:nvPr/>
        </p:nvSpPr>
        <p:spPr>
          <a:xfrm>
            <a:off x="779705" y="3351378"/>
            <a:ext cx="932100" cy="932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latin typeface="Lexend"/>
                <a:ea typeface="Times"/>
                <a:cs typeface="Times"/>
                <a:sym typeface="Times"/>
              </a:rPr>
              <a:t>2</a:t>
            </a:r>
            <a:endParaRPr sz="2300" baseline="30000">
              <a:latin typeface="Times"/>
              <a:ea typeface="Times"/>
              <a:cs typeface="Times"/>
              <a:sym typeface="Times"/>
            </a:endParaRPr>
          </a:p>
        </p:txBody>
      </p:sp>
      <p:sp>
        <p:nvSpPr>
          <p:cNvPr id="825" name="Google Shape;825;p69"/>
          <p:cNvSpPr/>
          <p:nvPr/>
        </p:nvSpPr>
        <p:spPr>
          <a:xfrm>
            <a:off x="1711788" y="3352113"/>
            <a:ext cx="1175400" cy="933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a:t>
            </a:r>
            <a:r>
              <a:rPr lang="en-GB" sz="1800" i="1">
                <a:latin typeface="Lexend"/>
                <a:ea typeface="Times"/>
                <a:cs typeface="Times"/>
                <a:sym typeface="Times"/>
              </a:rPr>
              <a:t>x</a:t>
            </a:r>
            <a:endParaRPr sz="2300" i="1">
              <a:latin typeface="Times"/>
              <a:ea typeface="Times"/>
              <a:cs typeface="Times"/>
              <a:sym typeface="Times"/>
            </a:endParaRPr>
          </a:p>
        </p:txBody>
      </p:sp>
      <p:sp>
        <p:nvSpPr>
          <p:cNvPr id="826" name="Google Shape;826;p69"/>
          <p:cNvSpPr/>
          <p:nvPr/>
        </p:nvSpPr>
        <p:spPr>
          <a:xfrm>
            <a:off x="779707" y="4285611"/>
            <a:ext cx="932100" cy="41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t>
            </a:r>
            <a:r>
              <a:rPr lang="en-GB" sz="1800" i="1">
                <a:latin typeface="Lexend"/>
                <a:ea typeface="Times"/>
                <a:cs typeface="Times"/>
                <a:sym typeface="Times"/>
              </a:rPr>
              <a:t>x</a:t>
            </a:r>
            <a:endParaRPr sz="2300" i="1">
              <a:latin typeface="Times"/>
              <a:ea typeface="Times"/>
              <a:cs typeface="Times"/>
              <a:sym typeface="Times"/>
            </a:endParaRPr>
          </a:p>
        </p:txBody>
      </p:sp>
      <p:sp>
        <p:nvSpPr>
          <p:cNvPr id="827" name="Google Shape;827;p69"/>
          <p:cNvSpPr/>
          <p:nvPr/>
        </p:nvSpPr>
        <p:spPr>
          <a:xfrm>
            <a:off x="1711788" y="4285611"/>
            <a:ext cx="1175400" cy="41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21</a:t>
            </a:r>
            <a:endParaRPr sz="2300">
              <a:latin typeface="Times"/>
              <a:ea typeface="Times"/>
              <a:cs typeface="Times"/>
              <a:sym typeface="Times"/>
            </a:endParaRPr>
          </a:p>
        </p:txBody>
      </p:sp>
      <p:sp>
        <p:nvSpPr>
          <p:cNvPr id="828" name="Google Shape;828;p69"/>
          <p:cNvSpPr txBox="1"/>
          <p:nvPr>
            <p:ph type="body" idx="1"/>
          </p:nvPr>
        </p:nvSpPr>
        <p:spPr>
          <a:xfrm>
            <a:off x="324000" y="1786800"/>
            <a:ext cx="2563200" cy="3732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800">
                <a:latin typeface="Lexend"/>
                <a:ea typeface="Times"/>
                <a:cs typeface="Times"/>
                <a:sym typeface="Times"/>
              </a:rPr>
              <a:t>(3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( 3 +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1900">
              <a:solidFill>
                <a:srgbClr val="222222"/>
              </a:solidFill>
              <a:latin typeface="Times"/>
              <a:ea typeface="Times"/>
              <a:cs typeface="Times"/>
              <a:sym typeface="Times"/>
            </a:endParaRPr>
          </a:p>
        </p:txBody>
      </p:sp>
      <p:sp>
        <p:nvSpPr>
          <p:cNvPr id="829" name="Google Shape;829;p69"/>
          <p:cNvSpPr txBox="1"/>
          <p:nvPr>
            <p:ph type="body" idx="1"/>
          </p:nvPr>
        </p:nvSpPr>
        <p:spPr>
          <a:xfrm>
            <a:off x="2486025" y="1777650"/>
            <a:ext cx="2563200" cy="373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+ 3)</a:t>
            </a:r>
            <a:endParaRPr sz="1900">
              <a:solidFill>
                <a:srgbClr val="222222"/>
              </a:solidFill>
              <a:latin typeface="Times"/>
              <a:ea typeface="Times"/>
              <a:cs typeface="Times"/>
              <a:sym typeface="Times"/>
            </a:endParaRPr>
          </a:p>
        </p:txBody>
      </p:sp>
      <p:sp>
        <p:nvSpPr>
          <p:cNvPr id="830" name="Google Shape;830;p69"/>
          <p:cNvSpPr txBox="1"/>
          <p:nvPr>
            <p:ph type="body" idx="1"/>
          </p:nvPr>
        </p:nvSpPr>
        <p:spPr>
          <a:xfrm>
            <a:off x="3369600" y="2826600"/>
            <a:ext cx="5450400" cy="373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solidFill>
                  <a:srgbClr val="222222"/>
                </a:solidFill>
                <a:latin typeface="Lexend"/>
              </a:rPr>
              <a:t>Ka digtoonow markaad ku dhufanayso qiimayaal taban.</a:t>
            </a:r>
            <a:endParaRPr sz="1900">
              <a:solidFill>
                <a:srgbClr val="222222"/>
              </a:solidFill>
              <a:latin typeface="Times"/>
              <a:ea typeface="Times"/>
              <a:cs typeface="Times"/>
              <a:sym typeface="Times"/>
            </a:endParaRPr>
          </a:p>
        </p:txBody>
      </p:sp>
      <p:sp>
        <p:nvSpPr>
          <p:cNvPr id="831" name="Google Shape;831;p69"/>
          <p:cNvSpPr txBox="1"/>
          <p:nvPr/>
        </p:nvSpPr>
        <p:spPr>
          <a:xfrm>
            <a:off x="3583716" y="33150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a:t>
            </a:r>
            <a:r>
              <a:rPr lang="en-GB" sz="1800" i="1">
                <a:solidFill>
                  <a:srgbClr val="222222"/>
                </a:solidFill>
                <a:latin typeface="Lexend"/>
                <a:ea typeface="Times New Roman"/>
                <a:cs typeface="Times New Roman"/>
                <a:sym typeface="Times New Roman"/>
              </a:rPr>
              <a:t>x</a:t>
            </a:r>
            <a:r>
              <a:rPr lang="en-GB" sz="1800" baseline="30000">
                <a:solidFill>
                  <a:srgbClr val="222222"/>
                </a:solidFill>
                <a:latin typeface="Lexend"/>
                <a:ea typeface="Times New Roman"/>
                <a:cs typeface="Times New Roman"/>
                <a:sym typeface="Times New Roman"/>
              </a:rPr>
              <a:t>2</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832" name="Google Shape;832;p69"/>
          <p:cNvSpPr txBox="1"/>
          <p:nvPr/>
        </p:nvSpPr>
        <p:spPr>
          <a:xfrm>
            <a:off x="3426104" y="3696000"/>
            <a:ext cx="1838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−7</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7</a:t>
            </a:r>
            <a:r>
              <a:rPr lang="en-GB" sz="1800" i="1">
                <a:solidFill>
                  <a:srgbClr val="222222"/>
                </a:solidFill>
                <a:latin typeface="Lexend"/>
                <a:ea typeface="Times New Roman"/>
                <a:cs typeface="Times New Roman"/>
                <a:sym typeface="Times New Roman"/>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833" name="Google Shape;833;p69"/>
          <p:cNvSpPr txBox="1"/>
          <p:nvPr/>
        </p:nvSpPr>
        <p:spPr>
          <a:xfrm>
            <a:off x="3714625" y="40770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3 × </a:t>
            </a:r>
            <a:r>
              <a:rPr lang="en-GB" sz="1800" i="1">
                <a:solidFill>
                  <a:srgbClr val="222222"/>
                </a:solidFill>
                <a:latin typeface="Lexend"/>
                <a:ea typeface="Times"/>
                <a:cs typeface="Times"/>
                <a:sym typeface="Times"/>
              </a:rPr>
              <a:t>x </a:t>
            </a:r>
            <a:r>
              <a:rPr lang="en-GB" sz="1800">
                <a:solidFill>
                  <a:srgbClr val="222222"/>
                </a:solidFill>
                <a:latin typeface="Lexend"/>
                <a:ea typeface="Times New Roman"/>
                <a:cs typeface="Times New Roman"/>
                <a:sym typeface="Times New Roman"/>
              </a:rPr>
              <a:t>≡ 3</a:t>
            </a:r>
            <a:r>
              <a:rPr lang="en-GB" sz="1800" i="1">
                <a:solidFill>
                  <a:srgbClr val="222222"/>
                </a:solidFill>
                <a:latin typeface="Lexend"/>
                <a:ea typeface="Times New Roman"/>
                <a:cs typeface="Times New Roman"/>
                <a:sym typeface="Times New Roman"/>
              </a:rPr>
              <a:t>x</a:t>
            </a:r>
            <a:r>
              <a:rPr lang="en-GB" sz="18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834" name="Google Shape;834;p69"/>
          <p:cNvSpPr txBox="1"/>
          <p:nvPr/>
        </p:nvSpPr>
        <p:spPr>
          <a:xfrm>
            <a:off x="3562225" y="4473900"/>
            <a:ext cx="1889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3 × −7</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−21</a:t>
            </a:r>
            <a:r>
              <a:rPr lang="en-GB" sz="18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835" name="Google Shape;835;p69"/>
          <p:cNvSpPr txBox="1"/>
          <p:nvPr>
            <p:ph type="body" idx="1"/>
          </p:nvPr>
        </p:nvSpPr>
        <p:spPr>
          <a:xfrm>
            <a:off x="5415800" y="3780000"/>
            <a:ext cx="3195000" cy="373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Times"/>
                <a:cs typeface="Times"/>
                <a:sym typeface="Times"/>
              </a:rPr>
              <a:t>(3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latin typeface="Lexend"/>
                <a:ea typeface="Times"/>
                <a:cs typeface="Times"/>
                <a:sym typeface="Times"/>
              </a:rPr>
              <a:t>)(</a:t>
            </a:r>
            <a:r>
              <a:rPr lang="en-GB" sz="1800" i="1">
                <a:latin typeface="Lexend"/>
                <a:ea typeface="Times"/>
                <a:cs typeface="Times"/>
                <a:sym typeface="Times"/>
              </a:rPr>
              <a:t>x </a:t>
            </a:r>
            <a:r>
              <a:rPr lang="en-GB" sz="1800">
                <a:solidFill>
                  <a:srgbClr val="222222"/>
                </a:solidFill>
                <a:latin typeface="Lexend"/>
                <a:ea typeface="Times"/>
                <a:cs typeface="Times"/>
                <a:sym typeface="Times"/>
              </a:rPr>
              <a:t>− 7</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rgbClr val="222222"/>
                </a:solidFill>
                <a:latin typeface="Lexend"/>
                <a:ea typeface="Times New Roman"/>
                <a:cs typeface="Times New Roman"/>
                <a:sym typeface="Times New Roman"/>
              </a:rPr>
              <a:t>x</a:t>
            </a:r>
            <a:r>
              <a:rPr lang="en-GB" sz="1800" baseline="30000">
                <a:solidFill>
                  <a:srgbClr val="222222"/>
                </a:solidFill>
                <a:latin typeface="Lexend"/>
                <a:ea typeface="Times New Roman"/>
                <a:cs typeface="Times New Roman"/>
                <a:sym typeface="Times New Roman"/>
              </a:rPr>
              <a:t>2</a:t>
            </a:r>
            <a:r>
              <a:rPr lang="en-GB" sz="1800">
                <a:solidFill>
                  <a:srgbClr val="222222"/>
                </a:solidFill>
                <a:latin typeface="Lexend"/>
                <a:ea typeface="Times New Roman"/>
                <a:cs typeface="Times New Roman"/>
                <a:sym typeface="Times New Roman"/>
              </a:rPr>
              <a:t> +10</a:t>
            </a:r>
            <a:r>
              <a:rPr lang="en-GB" sz="1800" i="1">
                <a:solidFill>
                  <a:srgbClr val="222222"/>
                </a:solidFill>
                <a:latin typeface="Lexend"/>
                <a:ea typeface="Times New Roman"/>
                <a:cs typeface="Times New Roman"/>
                <a:sym typeface="Times New Roman"/>
              </a:rPr>
              <a:t>x </a:t>
            </a:r>
            <a:r>
              <a:rPr lang="en-GB" sz="1800">
                <a:solidFill>
                  <a:srgbClr val="222222"/>
                </a:solidFill>
                <a:latin typeface="Lexend"/>
                <a:ea typeface="Times"/>
                <a:cs typeface="Times"/>
                <a:sym typeface="Times"/>
              </a:rPr>
              <a:t>− 21</a:t>
            </a:r>
            <a:endParaRPr sz="1900" i="1">
              <a:solidFill>
                <a:srgbClr val="222222"/>
              </a:solidFill>
              <a:latin typeface="Times"/>
              <a:ea typeface="Times"/>
              <a:cs typeface="Times"/>
              <a:sym typeface="Times"/>
            </a:endParaRPr>
          </a:p>
        </p:txBody>
      </p:sp>
      <p:sp>
        <p:nvSpPr>
          <p:cNvPr id="836" name="Google Shape;836;p69"/>
          <p:cNvSpPr/>
          <p:nvPr/>
        </p:nvSpPr>
        <p:spPr>
          <a:xfrm>
            <a:off x="5272450" y="3610475"/>
            <a:ext cx="3474300" cy="7095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2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2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3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2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3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27"/>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40" name="Shape 840"/>
        <p:cNvGrpSpPr/>
        <p:nvPr/>
      </p:nvGrpSpPr>
      <p:grpSpPr>
        <a:xfrm>
          <a:off x="0" y="0"/>
          <a:ext cx="0" cy="0"/>
        </a:xfrm>
      </p:grpSpPr>
      <p:sp>
        <p:nvSpPr>
          <p:cNvPr id="841" name="Google Shape;841;p70"/>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(−1 + </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a:t>
            </a:r>
            <a:endParaRPr/>
          </a:p>
        </p:txBody>
      </p:sp>
      <p:sp>
        <p:nvSpPr>
          <p:cNvPr id="842" name="Google Shape;842;p70"/>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Isticmaalka binomials u dhigma</a:t>
            </a:r>
            <a:endParaRPr/>
          </a:p>
        </p:txBody>
      </p:sp>
      <p:sp>
        <p:nvSpPr>
          <p:cNvPr id="843" name="Google Shape;843;p70"/>
          <p:cNvSpPr txBox="1"/>
          <p:nvPr>
            <p:ph type="title"/>
          </p:nvPr>
        </p:nvSpPr>
        <p:spPr>
          <a:xfrm>
            <a:off x="324000" y="809988"/>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Kee ka mid ah binomials-kaan ayaa u dhigma (1 − x)?</a:t>
            </a:r>
            <a:r>
              <a:rPr lang="en-GB">
                <a:solidFill>
                  <a:srgbClr val="222222"/>
                </a:solidFill>
                <a:latin typeface="Lexend"/>
                <a:ea typeface="Times"/>
                <a:cs typeface="Times"/>
                <a:sym typeface="Times"/>
              </a:rPr>
              <a:t/>
            </a:r>
            <a:r>
              <a:rPr lang="en-GB" i="1">
                <a:solidFill>
                  <a:srgbClr val="222222"/>
                </a:solidFill>
                <a:latin typeface="Lexend"/>
                <a:ea typeface="Times"/>
                <a:cs typeface="Times"/>
                <a:sym typeface="Times"/>
              </a:rPr>
              <a:t/>
            </a:r>
            <a:r>
              <a:rPr lang="en-GB">
                <a:solidFill>
                  <a:srgbClr val="222222"/>
                </a:solidFill>
                <a:latin typeface="Lexend"/>
                <a:ea typeface="Times"/>
                <a:cs typeface="Times"/>
                <a:sym typeface="Times"/>
              </a:rPr>
              <a:t/>
            </a:r>
            <a:r>
              <a:rPr lang="en-GB" sz="1800">
                <a:latin typeface="Lexend"/>
              </a:rPr>
              <a:t/>
            </a:r>
            <a:endParaRPr/>
          </a:p>
        </p:txBody>
      </p:sp>
      <p:sp>
        <p:nvSpPr>
          <p:cNvPr id="844" name="Google Shape;844;p70"/>
          <p:cNvSpPr txBox="1"/>
          <p:nvPr>
            <p:ph type="subTitle" idx="3"/>
          </p:nvPr>
        </p:nvSpPr>
        <p:spPr>
          <a:xfrm>
            <a:off x="1070700" y="4106372"/>
            <a:ext cx="7506600" cy="3891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 − 1)</a:t>
            </a:r>
            <a:endParaRPr/>
          </a:p>
        </p:txBody>
      </p:sp>
      <p:sp>
        <p:nvSpPr>
          <p:cNvPr id="845" name="Google Shape;845;p70"/>
          <p:cNvSpPr txBox="1"/>
          <p:nvPr>
            <p:ph type="subTitle" idx="4"/>
          </p:nvPr>
        </p:nvSpPr>
        <p:spPr>
          <a:xfrm>
            <a:off x="1055425" y="3311265"/>
            <a:ext cx="7464600" cy="3246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 </a:t>
            </a:r>
            <a:r>
              <a:rPr lang="en-GB" i="1">
                <a:solidFill>
                  <a:srgbClr val="222222"/>
                </a:solidFill>
                <a:latin typeface="Lexend"/>
                <a:ea typeface="Times"/>
                <a:cs typeface="Times"/>
                <a:sym typeface="Times"/>
              </a:rPr>
              <a:t>x </a:t>
            </a:r>
            <a:r>
              <a:rPr lang="en-GB">
                <a:solidFill>
                  <a:srgbClr val="222222"/>
                </a:solidFill>
                <a:latin typeface="Lexend"/>
                <a:ea typeface="Times"/>
                <a:cs typeface="Times"/>
                <a:sym typeface="Times"/>
              </a:rPr>
              <a:t>− 1)</a:t>
            </a:r>
            <a:endParaRPr/>
          </a:p>
        </p:txBody>
      </p:sp>
      <p:sp>
        <p:nvSpPr>
          <p:cNvPr id="846" name="Google Shape;846;p70"/>
          <p:cNvSpPr txBox="1"/>
          <p:nvPr>
            <p:ph type="subTitle" idx="5"/>
          </p:nvPr>
        </p:nvSpPr>
        <p:spPr>
          <a:xfrm>
            <a:off x="1034425" y="2480475"/>
            <a:ext cx="2081700" cy="360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 + 1)</a:t>
            </a:r>
            <a:endParaRPr/>
          </a:p>
        </p:txBody>
      </p:sp>
      <p:pic>
        <p:nvPicPr>
          <p:cNvPr id="847" name="Google Shape;847;p70"/>
          <p:cNvPicPr preferRelativeResize="0"/>
          <p:nvPr/>
        </p:nvPicPr>
        <p:blipFill>
          <a:blip r:embed="rId3">
            <a:alphaModFix/>
          </a:blip>
          <a:stretch>
            <a:fillRect/>
          </a:stretch>
        </p:blipFill>
        <p:spPr>
          <a:xfrm>
            <a:off x="2255383" y="2493438"/>
            <a:ext cx="396000" cy="419100"/>
          </a:xfrm>
          <a:prstGeom prst="rect">
            <a:avLst/>
          </a:prstGeom>
          <a:noFill/>
          <a:ln>
            <a:noFill/>
          </a:ln>
        </p:spPr>
      </p:pic>
      <p:sp>
        <p:nvSpPr>
          <p:cNvPr id="848" name="Google Shape;848;p70"/>
          <p:cNvSpPr txBox="1"/>
          <p:nvPr>
            <p:ph type="subTitle" idx="5"/>
          </p:nvPr>
        </p:nvSpPr>
        <p:spPr>
          <a:xfrm>
            <a:off x="3372750" y="2522850"/>
            <a:ext cx="4299600" cy="360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a:solidFill>
                  <a:srgbClr val="222222"/>
                </a:solidFill>
                <a:latin typeface="Lexend"/>
                <a:ea typeface="Times"/>
                <a:cs typeface="Times"/>
                <a:sym typeface="Times"/>
              </a:rPr>
              <a:t>(1 − </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a:t>
            </a:r>
            <a:r>
              <a:rPr lang="en-GB">
                <a:solidFill>
                  <a:srgbClr val="222222"/>
                </a:solidFill>
                <a:latin typeface="Lexend"/>
                <a:ea typeface="Times"/>
                <a:cs typeface="Times"/>
                <a:sym typeface="Times"/>
              </a:rPr>
              <a:t>(1 + (−</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a:solidFill>
                  <a:srgbClr val="222222"/>
                </a:solidFill>
                <a:latin typeface="Lexend"/>
                <a:ea typeface="Times"/>
                <a:cs typeface="Times"/>
                <a:sym typeface="Times"/>
              </a:rPr>
              <a:t> (−</a:t>
            </a:r>
            <a:r>
              <a:rPr lang="en-GB" i="1">
                <a:solidFill>
                  <a:srgbClr val="222222"/>
                </a:solidFill>
                <a:latin typeface="Lexend"/>
                <a:ea typeface="Times"/>
                <a:cs typeface="Times"/>
                <a:sym typeface="Times"/>
              </a:rPr>
              <a:t>x</a:t>
            </a:r>
            <a:r>
              <a:rPr lang="en-GB">
                <a:solidFill>
                  <a:srgbClr val="222222"/>
                </a:solidFill>
                <a:latin typeface="Lexend"/>
                <a:ea typeface="Times"/>
                <a:cs typeface="Times"/>
                <a:sym typeface="Times"/>
              </a:rPr>
              <a:t> + 1)</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52" name="Shape 852"/>
        <p:cNvGrpSpPr/>
        <p:nvPr/>
      </p:nvGrpSpPr>
      <p:grpSpPr>
        <a:xfrm>
          <a:off x="0" y="0"/>
          <a:ext cx="0" cy="0"/>
        </a:xfrm>
      </p:grpSpPr>
      <p:sp>
        <p:nvSpPr>
          <p:cNvPr id="853" name="Google Shape;853;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Isticmaalka binomials u dhigma</a:t>
            </a:r>
            <a:endParaRPr/>
          </a:p>
        </p:txBody>
      </p:sp>
      <p:sp>
        <p:nvSpPr>
          <p:cNvPr id="854" name="Google Shape;854;p71"/>
          <p:cNvSpPr txBox="1"/>
          <p:nvPr>
            <p:ph type="body" idx="1"/>
          </p:nvPr>
        </p:nvSpPr>
        <p:spPr>
          <a:xfrm>
            <a:off x="324000" y="810000"/>
            <a:ext cx="7135200" cy="78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Ardayda qaar waxay helayaan badeecada (x − 5)(2 − x)</a:t>
            </a:r>
            <a:r>
              <a:rPr lang="en-GB" sz="1800">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p:txBody>
      </p:sp>
      <p:grpSp>
        <p:nvGrpSpPr>
          <p:cNvPr id="855" name="Google Shape;855;p71"/>
          <p:cNvGrpSpPr/>
          <p:nvPr/>
        </p:nvGrpSpPr>
        <p:grpSpPr>
          <a:xfrm>
            <a:off x="324000" y="1454246"/>
            <a:ext cx="8490388" cy="2134693"/>
            <a:chOff x="324000" y="1454246"/>
            <a:chExt cx="8490388" cy="2134693"/>
          </a:xfrm>
        </p:grpSpPr>
        <p:pic>
          <p:nvPicPr>
            <p:cNvPr id="856" name="Google Shape;856;p71"/>
            <p:cNvPicPr preferRelativeResize="0"/>
            <p:nvPr/>
          </p:nvPicPr>
          <p:blipFill>
            <a:blip r:embed="rId9">
              <a:alphaModFix/>
            </a:blip>
            <a:stretch>
              <a:fillRect/>
            </a:stretch>
          </p:blipFill>
          <p:spPr>
            <a:xfrm flipH="1">
              <a:off x="3317283" y="2662500"/>
              <a:ext cx="458105" cy="565765"/>
            </a:xfrm>
            <a:prstGeom prst="rect">
              <a:avLst/>
            </a:prstGeom>
            <a:noFill/>
            <a:ln>
              <a:noFill/>
            </a:ln>
          </p:spPr>
        </p:pic>
        <p:sp>
          <p:nvSpPr>
            <p:cNvPr id="857" name="Google Shape;857;p71"/>
            <p:cNvSpPr txBox="1"/>
            <p:nvPr/>
          </p:nvSpPr>
          <p:spPr>
            <a:xfrm flipH="1">
              <a:off x="2988588" y="3219639"/>
              <a:ext cx="1044000" cy="3693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800">
                  <a:latin typeface="Lexend"/>
                  <a:ea typeface="Lexend"/>
                  <a:cs typeface="Lexend"/>
                  <a:sym typeface="Lexend"/>
                </a:rPr>
                <a:t>Yacquub</a:t>
              </a:r>
              <a:endParaRPr sz="1800" b="1">
                <a:latin typeface="Lexend"/>
                <a:ea typeface="Lexend"/>
                <a:cs typeface="Lexend"/>
                <a:sym typeface="Lexend"/>
              </a:endParaRPr>
            </a:p>
          </p:txBody>
        </p:sp>
        <p:sp>
          <p:nvSpPr>
            <p:cNvPr id="858" name="Google Shape;858;p71"/>
            <p:cNvSpPr txBox="1"/>
            <p:nvPr/>
          </p:nvSpPr>
          <p:spPr>
            <a:xfrm>
              <a:off x="324000" y="3197425"/>
              <a:ext cx="910800" cy="3363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800">
                  <a:latin typeface="Lexend"/>
                  <a:ea typeface="Lexend"/>
                  <a:cs typeface="Lexend"/>
                  <a:sym typeface="Lexend"/>
                </a:rPr>
                <a:t>Cabdi</a:t>
              </a:r>
              <a:endParaRPr sz="1800">
                <a:latin typeface="Lexend"/>
                <a:ea typeface="Lexend"/>
                <a:cs typeface="Lexend"/>
                <a:sym typeface="Lexend"/>
              </a:endParaRPr>
            </a:p>
          </p:txBody>
        </p:sp>
        <p:pic>
          <p:nvPicPr>
            <p:cNvPr id="859" name="Google Shape;859;p71"/>
            <p:cNvPicPr preferRelativeResize="0"/>
            <p:nvPr/>
          </p:nvPicPr>
          <p:blipFill>
            <a:blip r:embed="rId10">
              <a:alphaModFix/>
            </a:blip>
            <a:stretch>
              <a:fillRect/>
            </a:stretch>
          </p:blipFill>
          <p:spPr>
            <a:xfrm>
              <a:off x="547095" y="2645550"/>
              <a:ext cx="464616" cy="513892"/>
            </a:xfrm>
            <a:prstGeom prst="rect">
              <a:avLst/>
            </a:prstGeom>
            <a:noFill/>
            <a:ln>
              <a:noFill/>
            </a:ln>
          </p:spPr>
        </p:pic>
        <p:grpSp>
          <p:nvGrpSpPr>
            <p:cNvPr id="860" name="Google Shape;860;p71"/>
            <p:cNvGrpSpPr/>
            <p:nvPr/>
          </p:nvGrpSpPr>
          <p:grpSpPr>
            <a:xfrm>
              <a:off x="881205" y="1454246"/>
              <a:ext cx="2213653" cy="1383837"/>
              <a:chOff x="1807240" y="1612125"/>
              <a:chExt cx="1971020" cy="931500"/>
            </a:xfrm>
          </p:grpSpPr>
          <p:pic>
            <p:nvPicPr>
              <p:cNvPr id="861" name="Google Shape;861;p71"/>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862" name="Google Shape;862;p71"/>
              <p:cNvSpPr txBox="1"/>
              <p:nvPr/>
            </p:nvSpPr>
            <p:spPr>
              <a:xfrm flipH="1">
                <a:off x="1983960" y="1743823"/>
                <a:ext cx="17943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dib u qorayaa sidan</a:t>
                </a:r>
                <a:endParaRPr sz="1800">
                  <a:latin typeface="Lexend"/>
                  <a:ea typeface="Lexend"/>
                  <a:cs typeface="Lexend"/>
                  <a:sym typeface="Lexend"/>
                </a:endParaRPr>
              </a:p>
              <a:p>
                <a:pPr marL="0" lvl="0" indent="0" algn="l" rtl="0">
                  <a:lnSpc>
                    <a:spcPct val="115000"/>
                  </a:lnSpc>
                  <a:spcBef>
                    <a:spcPct val="0"/>
                  </a:spcBef>
                  <a:spcAft>
                    <a:spcPct val="0"/>
                  </a:spcAft>
                  <a:buNone/>
                </a:pPr>
                <a:r>
                  <a:rPr lang="en-GB" sz="2000">
                    <a:solidFill>
                      <a:schemeClr val="dk1"/>
                    </a:solidFill>
                    <a:latin typeface="Times"/>
                    <a:ea typeface="Times"/>
                    <a:cs typeface="Times"/>
                    <a:sym typeface="Times"/>
                  </a:rPr>
                  <a:t>(</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− 5</a:t>
                </a:r>
                <a:r>
                  <a:rPr lang="en-GB" sz="2000">
                    <a:solidFill>
                      <a:schemeClr val="dk1"/>
                    </a:solidFill>
                    <a:latin typeface="Times"/>
                    <a:ea typeface="Times"/>
                    <a:cs typeface="Times"/>
                    <a:sym typeface="Times"/>
                  </a:rPr>
                  <a:t>)(</a:t>
                </a:r>
                <a:r>
                  <a:rPr lang="en-GB" sz="2000">
                    <a:solidFill>
                      <a:srgbClr val="222222"/>
                    </a:solidFill>
                    <a:latin typeface="Times"/>
                    <a:ea typeface="Times"/>
                    <a:cs typeface="Times"/>
                    <a:sym typeface="Times"/>
                  </a:rPr>
                  <a:t>−</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+ 2</a:t>
                </a:r>
                <a:r>
                  <a:rPr lang="en-GB" sz="2000">
                    <a:solidFill>
                      <a:schemeClr val="dk1"/>
                    </a:solidFill>
                    <a:latin typeface="Times"/>
                    <a:ea typeface="Times"/>
                    <a:cs typeface="Times"/>
                    <a:sym typeface="Times"/>
                  </a:rPr>
                  <a:t>)</a:t>
                </a:r>
                <a:r>
                  <a:rPr lang="en-GB" sz="1800">
                    <a:latin typeface="Lexend"/>
                    <a:ea typeface="Lexend"/>
                    <a:cs typeface="Lexend"/>
                    <a:sym typeface="Lexend"/>
                  </a:rPr>
                  <a:t> </a:t>
                </a:r>
                <a:endParaRPr sz="1800">
                  <a:latin typeface="Lexend"/>
                  <a:ea typeface="Lexend"/>
                  <a:cs typeface="Lexend"/>
                  <a:sym typeface="Lexend"/>
                </a:endParaRPr>
              </a:p>
            </p:txBody>
          </p:sp>
        </p:grpSp>
        <p:pic>
          <p:nvPicPr>
            <p:cNvPr id="863" name="Google Shape;863;p71"/>
            <p:cNvPicPr preferRelativeResize="0"/>
            <p:nvPr/>
          </p:nvPicPr>
          <p:blipFill>
            <a:blip r:embed="rId9">
              <a:alphaModFix/>
            </a:blip>
            <a:stretch>
              <a:fillRect/>
            </a:stretch>
          </p:blipFill>
          <p:spPr>
            <a:xfrm>
              <a:off x="5985727" y="2666371"/>
              <a:ext cx="446257" cy="558038"/>
            </a:xfrm>
            <a:prstGeom prst="rect">
              <a:avLst/>
            </a:prstGeom>
            <a:noFill/>
            <a:ln>
              <a:noFill/>
            </a:ln>
          </p:spPr>
        </p:pic>
        <p:sp>
          <p:nvSpPr>
            <p:cNvPr id="864" name="Google Shape;864;p71"/>
            <p:cNvSpPr txBox="1"/>
            <p:nvPr/>
          </p:nvSpPr>
          <p:spPr>
            <a:xfrm flipH="1">
              <a:off x="5857875" y="3224442"/>
              <a:ext cx="864000" cy="3597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800">
                  <a:latin typeface="Lexend"/>
                  <a:ea typeface="Lexend"/>
                  <a:cs typeface="Lexend"/>
                  <a:sym typeface="Lexend"/>
                </a:rPr>
                <a:t>Nuur</a:t>
              </a:r>
              <a:endParaRPr sz="1800">
                <a:latin typeface="Lexend"/>
                <a:ea typeface="Lexend"/>
                <a:cs typeface="Lexend"/>
                <a:sym typeface="Lexend"/>
              </a:endParaRPr>
            </a:p>
          </p:txBody>
        </p:sp>
        <p:grpSp>
          <p:nvGrpSpPr>
            <p:cNvPr id="865" name="Google Shape;865;p71"/>
            <p:cNvGrpSpPr/>
            <p:nvPr/>
          </p:nvGrpSpPr>
          <p:grpSpPr>
            <a:xfrm>
              <a:off x="3700605" y="1454246"/>
              <a:ext cx="2213653" cy="1383837"/>
              <a:chOff x="1807240" y="1612125"/>
              <a:chExt cx="1971020" cy="931500"/>
            </a:xfrm>
          </p:grpSpPr>
          <p:pic>
            <p:nvPicPr>
              <p:cNvPr id="866" name="Google Shape;866;p71"/>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867" name="Google Shape;867;p71"/>
              <p:cNvSpPr txBox="1"/>
              <p:nvPr/>
            </p:nvSpPr>
            <p:spPr>
              <a:xfrm flipH="1">
                <a:off x="1983960" y="1743823"/>
                <a:ext cx="17943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dib u qorayaa sidan</a:t>
                </a:r>
                <a:endParaRPr sz="1800">
                  <a:latin typeface="Lexend"/>
                  <a:ea typeface="Lexend"/>
                  <a:cs typeface="Lexend"/>
                  <a:sym typeface="Lexend"/>
                </a:endParaRPr>
              </a:p>
              <a:p>
                <a:pPr marL="0" lvl="0" indent="0" algn="l" rtl="0">
                  <a:lnSpc>
                    <a:spcPct val="115000"/>
                  </a:lnSpc>
                  <a:spcBef>
                    <a:spcPct val="0"/>
                  </a:spcBef>
                  <a:spcAft>
                    <a:spcPct val="0"/>
                  </a:spcAft>
                  <a:buNone/>
                </a:pPr>
                <a:r>
                  <a:rPr lang="en-GB" sz="2000">
                    <a:solidFill>
                      <a:schemeClr val="dk1"/>
                    </a:solidFill>
                    <a:latin typeface="Times"/>
                    <a:ea typeface="Times"/>
                    <a:cs typeface="Times"/>
                    <a:sym typeface="Times"/>
                  </a:rPr>
                  <a:t>(</a:t>
                </a:r>
                <a:r>
                  <a:rPr lang="en-GB" sz="2000">
                    <a:solidFill>
                      <a:srgbClr val="222222"/>
                    </a:solidFill>
                    <a:latin typeface="Times"/>
                    <a:ea typeface="Times"/>
                    <a:cs typeface="Times"/>
                    <a:sym typeface="Times"/>
                  </a:rPr>
                  <a:t>−5 + </a:t>
                </a:r>
                <a:r>
                  <a:rPr lang="en-GB" sz="2000" i="1">
                    <a:solidFill>
                      <a:srgbClr val="222222"/>
                    </a:solidFill>
                    <a:latin typeface="Times"/>
                    <a:ea typeface="Times"/>
                    <a:cs typeface="Times"/>
                    <a:sym typeface="Times"/>
                  </a:rPr>
                  <a:t>x</a:t>
                </a:r>
                <a:r>
                  <a:rPr lang="en-GB" sz="2000">
                    <a:solidFill>
                      <a:schemeClr val="dk1"/>
                    </a:solidFill>
                    <a:latin typeface="Times"/>
                    <a:ea typeface="Times"/>
                    <a:cs typeface="Times"/>
                    <a:sym typeface="Times"/>
                  </a:rPr>
                  <a:t>)(2</a:t>
                </a:r>
                <a:r>
                  <a:rPr lang="en-GB" sz="2000" i="1">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i="1">
                    <a:solidFill>
                      <a:srgbClr val="222222"/>
                    </a:solidFill>
                    <a:latin typeface="Times"/>
                    <a:ea typeface="Times"/>
                    <a:cs typeface="Times"/>
                    <a:sym typeface="Times"/>
                  </a:rPr>
                  <a:t>x</a:t>
                </a:r>
                <a:r>
                  <a:rPr lang="en-GB" sz="2000">
                    <a:solidFill>
                      <a:schemeClr val="dk1"/>
                    </a:solidFill>
                    <a:latin typeface="Times"/>
                    <a:ea typeface="Times"/>
                    <a:cs typeface="Times"/>
                    <a:sym typeface="Times"/>
                  </a:rPr>
                  <a:t>)</a:t>
                </a:r>
                <a:endParaRPr sz="1800">
                  <a:latin typeface="Lexend"/>
                  <a:ea typeface="Lexend"/>
                  <a:cs typeface="Lexend"/>
                  <a:sym typeface="Lexend"/>
                </a:endParaRPr>
              </a:p>
            </p:txBody>
          </p:sp>
        </p:grpSp>
        <p:grpSp>
          <p:nvGrpSpPr>
            <p:cNvPr id="868" name="Google Shape;868;p71"/>
            <p:cNvGrpSpPr/>
            <p:nvPr/>
          </p:nvGrpSpPr>
          <p:grpSpPr>
            <a:xfrm>
              <a:off x="6347024" y="1454321"/>
              <a:ext cx="2467364" cy="1383837"/>
              <a:chOff x="1807240" y="1612125"/>
              <a:chExt cx="1901629" cy="931500"/>
            </a:xfrm>
          </p:grpSpPr>
          <p:pic>
            <p:nvPicPr>
              <p:cNvPr id="869" name="Google Shape;869;p71"/>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870" name="Google Shape;870;p71"/>
              <p:cNvSpPr txBox="1"/>
              <p:nvPr/>
            </p:nvSpPr>
            <p:spPr>
              <a:xfrm flipH="1">
                <a:off x="1929098" y="1743826"/>
                <a:ext cx="17061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helayaa badeecada anigoon dib u habayn</a:t>
                </a:r>
                <a:endParaRPr sz="1800">
                  <a:latin typeface="Lexend"/>
                  <a:ea typeface="Lexend"/>
                  <a:cs typeface="Lexend"/>
                  <a:sym typeface="Lexend"/>
                </a:endParaRPr>
              </a:p>
            </p:txBody>
          </p:sp>
        </p:grpSp>
      </p:grpSp>
      <p:sp>
        <p:nvSpPr>
          <p:cNvPr id="871" name="Google Shape;871;p71"/>
          <p:cNvSpPr txBox="1"/>
          <p:nvPr>
            <p:ph type="body" idx="1"/>
          </p:nvPr>
        </p:nvSpPr>
        <p:spPr>
          <a:xfrm>
            <a:off x="324000" y="3780000"/>
            <a:ext cx="7135200" cy="453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Hababkan oo dhan miyay soo saari doonaan jawaab isku mid ah?</a:t>
            </a:r>
            <a:endParaRPr sz="1800"/>
          </a:p>
        </p:txBody>
      </p:sp>
      <p:sp>
        <p:nvSpPr>
          <p:cNvPr id="872" name="Google Shape;872;p71"/>
          <p:cNvSpPr txBox="1"/>
          <p:nvPr>
            <p:ph type="body" idx="1"/>
          </p:nvPr>
        </p:nvSpPr>
        <p:spPr>
          <a:xfrm>
            <a:off x="324000" y="4237200"/>
            <a:ext cx="7135200" cy="453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Habkee ayaad door bidaysaa?</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6" name="Shape 876"/>
        <p:cNvGrpSpPr/>
        <p:nvPr/>
      </p:nvGrpSpPr>
      <p:grpSpPr>
        <a:xfrm>
          <a:off x="0" y="0"/>
          <a:ext cx="0" cy="0"/>
        </a:xfrm>
      </p:grpSpPr>
      <p:sp>
        <p:nvSpPr>
          <p:cNvPr id="877" name="Google Shape;877;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Isticmaalka binomials (binomials) u dhigma</a:t>
            </a:r>
            <a:endParaRPr/>
          </a:p>
        </p:txBody>
      </p:sp>
      <p:sp>
        <p:nvSpPr>
          <p:cNvPr id="878" name="Google Shape;878;p72"/>
          <p:cNvSpPr txBox="1"/>
          <p:nvPr>
            <p:ph type="body" idx="1"/>
          </p:nvPr>
        </p:nvSpPr>
        <p:spPr>
          <a:xfrm>
            <a:off x="324000" y="810000"/>
            <a:ext cx="7135200" cy="78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Ardayda qaar waxay helayaan badeecada (x − 5)(2 − x)</a:t>
            </a:r>
            <a:r>
              <a:rPr lang="en-GB" sz="1800">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p:txBody>
      </p:sp>
      <p:pic>
        <p:nvPicPr>
          <p:cNvPr id="879" name="Google Shape;879;p72"/>
          <p:cNvPicPr preferRelativeResize="0"/>
          <p:nvPr/>
        </p:nvPicPr>
        <p:blipFill>
          <a:blip r:embed="rId5">
            <a:alphaModFix/>
          </a:blip>
          <a:stretch>
            <a:fillRect/>
          </a:stretch>
        </p:blipFill>
        <p:spPr>
          <a:xfrm>
            <a:off x="422647" y="2645550"/>
            <a:ext cx="589050" cy="651525"/>
          </a:xfrm>
          <a:prstGeom prst="rect">
            <a:avLst/>
          </a:prstGeom>
          <a:noFill/>
          <a:ln>
            <a:noFill/>
          </a:ln>
        </p:spPr>
      </p:pic>
      <p:grpSp>
        <p:nvGrpSpPr>
          <p:cNvPr id="880" name="Google Shape;880;p72"/>
          <p:cNvGrpSpPr/>
          <p:nvPr/>
        </p:nvGrpSpPr>
        <p:grpSpPr>
          <a:xfrm>
            <a:off x="773555" y="1261721"/>
            <a:ext cx="2213653" cy="1383837"/>
            <a:chOff x="1807240" y="1612125"/>
            <a:chExt cx="1971020" cy="931500"/>
          </a:xfrm>
        </p:grpSpPr>
        <p:pic>
          <p:nvPicPr>
            <p:cNvPr id="881" name="Google Shape;881;p72"/>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882" name="Google Shape;882;p72"/>
            <p:cNvSpPr txBox="1"/>
            <p:nvPr/>
          </p:nvSpPr>
          <p:spPr>
            <a:xfrm flipH="1">
              <a:off x="1983960" y="1743823"/>
              <a:ext cx="17943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dib u qorayaa sidan</a:t>
              </a:r>
              <a:endParaRPr sz="1800">
                <a:latin typeface="Lexend"/>
                <a:ea typeface="Lexend"/>
                <a:cs typeface="Lexend"/>
                <a:sym typeface="Lexend"/>
              </a:endParaRPr>
            </a:p>
            <a:p>
              <a:pPr marL="0" lvl="0" indent="0" algn="l" rtl="0">
                <a:lnSpc>
                  <a:spcPct val="115000"/>
                </a:lnSpc>
                <a:spcBef>
                  <a:spcPct val="0"/>
                </a:spcBef>
                <a:spcAft>
                  <a:spcPct val="0"/>
                </a:spcAft>
                <a:buNone/>
              </a:pPr>
              <a:r>
                <a:rPr lang="en-GB" sz="2000">
                  <a:solidFill>
                    <a:schemeClr val="dk1"/>
                  </a:solidFill>
                  <a:latin typeface="Times"/>
                  <a:ea typeface="Times"/>
                  <a:cs typeface="Times"/>
                  <a:sym typeface="Times"/>
                </a:rPr>
                <a:t>(</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− 5</a:t>
              </a:r>
              <a:r>
                <a:rPr lang="en-GB" sz="2000">
                  <a:solidFill>
                    <a:schemeClr val="dk1"/>
                  </a:solidFill>
                  <a:latin typeface="Times"/>
                  <a:ea typeface="Times"/>
                  <a:cs typeface="Times"/>
                  <a:sym typeface="Times"/>
                </a:rPr>
                <a:t>)(</a:t>
              </a:r>
              <a:r>
                <a:rPr lang="en-GB" sz="2000">
                  <a:solidFill>
                    <a:srgbClr val="222222"/>
                  </a:solidFill>
                  <a:latin typeface="Times"/>
                  <a:ea typeface="Times"/>
                  <a:cs typeface="Times"/>
                  <a:sym typeface="Times"/>
                </a:rPr>
                <a:t>−</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+ 2</a:t>
              </a:r>
              <a:r>
                <a:rPr lang="en-GB" sz="2000">
                  <a:solidFill>
                    <a:schemeClr val="dk1"/>
                  </a:solidFill>
                  <a:latin typeface="Times"/>
                  <a:ea typeface="Times"/>
                  <a:cs typeface="Times"/>
                  <a:sym typeface="Times"/>
                </a:rPr>
                <a:t>)</a:t>
              </a:r>
              <a:r>
                <a:rPr lang="en-GB" sz="1800">
                  <a:latin typeface="Lexend"/>
                  <a:ea typeface="Lexend"/>
                  <a:cs typeface="Lexend"/>
                  <a:sym typeface="Lexend"/>
                </a:rPr>
                <a:t> </a:t>
              </a:r>
              <a:endParaRPr sz="1800">
                <a:latin typeface="Lexend"/>
                <a:ea typeface="Lexend"/>
                <a:cs typeface="Lexend"/>
                <a:sym typeface="Lexend"/>
              </a:endParaRPr>
            </a:p>
          </p:txBody>
        </p:sp>
      </p:grpSp>
      <p:sp>
        <p:nvSpPr>
          <p:cNvPr id="883" name="Google Shape;883;p72"/>
          <p:cNvSpPr txBox="1"/>
          <p:nvPr/>
        </p:nvSpPr>
        <p:spPr>
          <a:xfrm>
            <a:off x="3376325" y="1602013"/>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− 5</a:t>
            </a: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a:t>
            </a:r>
            <a:r>
              <a:rPr lang="en-GB" sz="1800">
                <a:solidFill>
                  <a:schemeClr val="dk1"/>
                </a:solidFill>
                <a:latin typeface="Lexend"/>
                <a:ea typeface="Times"/>
                <a:cs typeface="Times"/>
                <a:sym typeface="Times"/>
              </a:rPr>
              <a:t>)</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884" name="Google Shape;884;p72"/>
          <p:cNvSpPr txBox="1"/>
          <p:nvPr/>
        </p:nvSpPr>
        <p:spPr>
          <a:xfrm>
            <a:off x="3049350" y="254886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− 10</a:t>
            </a:r>
            <a:endParaRPr sz="2000">
              <a:solidFill>
                <a:srgbClr val="000000"/>
              </a:solidFill>
              <a:latin typeface="Times"/>
              <a:ea typeface="Times"/>
              <a:cs typeface="Times"/>
              <a:sym typeface="Times"/>
            </a:endParaRPr>
          </a:p>
        </p:txBody>
      </p:sp>
      <p:grpSp>
        <p:nvGrpSpPr>
          <p:cNvPr id="885" name="Google Shape;885;p72"/>
          <p:cNvGrpSpPr/>
          <p:nvPr/>
        </p:nvGrpSpPr>
        <p:grpSpPr>
          <a:xfrm>
            <a:off x="5644950" y="1333644"/>
            <a:ext cx="2738343" cy="2348456"/>
            <a:chOff x="5644950" y="1333644"/>
            <a:chExt cx="2738343" cy="2348456"/>
          </a:xfrm>
        </p:grpSpPr>
        <p:grpSp>
          <p:nvGrpSpPr>
            <p:cNvPr id="886" name="Google Shape;886;p72"/>
            <p:cNvGrpSpPr/>
            <p:nvPr/>
          </p:nvGrpSpPr>
          <p:grpSpPr>
            <a:xfrm>
              <a:off x="6159850" y="1793937"/>
              <a:ext cx="1717227" cy="1874387"/>
              <a:chOff x="964919" y="2012573"/>
              <a:chExt cx="1422606" cy="1880027"/>
            </a:xfrm>
          </p:grpSpPr>
          <p:sp>
            <p:nvSpPr>
              <p:cNvPr id="887" name="Google Shape;887;p72"/>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8" name="Google Shape;888;p72"/>
              <p:cNvSpPr/>
              <p:nvPr/>
            </p:nvSpPr>
            <p:spPr>
              <a:xfrm>
                <a:off x="1859524" y="2013439"/>
                <a:ext cx="5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89" name="Google Shape;889;p72"/>
              <p:cNvSpPr/>
              <p:nvPr/>
            </p:nvSpPr>
            <p:spPr>
              <a:xfrm>
                <a:off x="964919" y="3098200"/>
                <a:ext cx="8946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0" name="Google Shape;890;p72"/>
              <p:cNvSpPr/>
              <p:nvPr/>
            </p:nvSpPr>
            <p:spPr>
              <a:xfrm>
                <a:off x="1859515" y="3098194"/>
                <a:ext cx="5280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91" name="Google Shape;891;p72"/>
            <p:cNvCxnSpPr/>
            <p:nvPr/>
          </p:nvCxnSpPr>
          <p:spPr>
            <a:xfrm flipH="1">
              <a:off x="6040459" y="1810107"/>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892" name="Google Shape;892;p72"/>
            <p:cNvSpPr txBox="1"/>
            <p:nvPr/>
          </p:nvSpPr>
          <p:spPr>
            <a:xfrm>
              <a:off x="5830728" y="2144006"/>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i="1">
                  <a:latin typeface="Times"/>
                  <a:ea typeface="Times"/>
                  <a:cs typeface="Times"/>
                  <a:sym typeface="Times"/>
                </a:rPr>
                <a:t>x</a:t>
              </a:r>
              <a:r>
                <a:rPr lang="en-GB" sz="2200">
                  <a:latin typeface="Times"/>
                  <a:ea typeface="Times"/>
                  <a:cs typeface="Times"/>
                  <a:sym typeface="Times"/>
                </a:rPr>
                <a:t>  </a:t>
              </a:r>
              <a:endParaRPr sz="2200">
                <a:solidFill>
                  <a:srgbClr val="000000"/>
                </a:solidFill>
                <a:latin typeface="Times"/>
                <a:ea typeface="Times"/>
                <a:cs typeface="Times"/>
                <a:sym typeface="Times"/>
              </a:endParaRPr>
            </a:p>
          </p:txBody>
        </p:sp>
        <p:sp>
          <p:nvSpPr>
            <p:cNvPr id="893" name="Google Shape;893;p72"/>
            <p:cNvSpPr txBox="1"/>
            <p:nvPr/>
          </p:nvSpPr>
          <p:spPr>
            <a:xfrm>
              <a:off x="6473793" y="1333644"/>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a:solidFill>
                    <a:srgbClr val="222222"/>
                  </a:solidFill>
                  <a:latin typeface="Times"/>
                  <a:ea typeface="Times"/>
                  <a:cs typeface="Times"/>
                  <a:sym typeface="Times"/>
                </a:rPr>
                <a:t>−</a:t>
              </a:r>
              <a:r>
                <a:rPr lang="en-GB" sz="2200" i="1">
                  <a:latin typeface="Times"/>
                  <a:ea typeface="Times"/>
                  <a:cs typeface="Times"/>
                  <a:sym typeface="Times"/>
                </a:rPr>
                <a:t>x</a:t>
              </a:r>
              <a:r>
                <a:rPr lang="en-GB" sz="2200">
                  <a:solidFill>
                    <a:srgbClr val="000000"/>
                  </a:solidFill>
                  <a:latin typeface="Times"/>
                  <a:ea typeface="Times"/>
                  <a:cs typeface="Times"/>
                  <a:sym typeface="Times"/>
                </a:rPr>
                <a:t>           </a:t>
              </a:r>
              <a:r>
                <a:rPr lang="en-GB" sz="2200">
                  <a:solidFill>
                    <a:srgbClr val="222222"/>
                  </a:solidFill>
                  <a:latin typeface="Times"/>
                  <a:ea typeface="Times"/>
                  <a:cs typeface="Times"/>
                  <a:sym typeface="Times"/>
                </a:rPr>
                <a:t>2</a:t>
              </a:r>
              <a:r>
                <a:rPr lang="en-GB" sz="2200">
                  <a:solidFill>
                    <a:srgbClr val="000000"/>
                  </a:solidFill>
                  <a:latin typeface="Times"/>
                  <a:ea typeface="Times"/>
                  <a:cs typeface="Times"/>
                  <a:sym typeface="Times"/>
                </a:rPr>
                <a:t> </a:t>
              </a:r>
              <a:endParaRPr sz="2200">
                <a:solidFill>
                  <a:srgbClr val="000000"/>
                </a:solidFill>
                <a:latin typeface="Times"/>
                <a:ea typeface="Times"/>
                <a:cs typeface="Times"/>
                <a:sym typeface="Times"/>
              </a:endParaRPr>
            </a:p>
          </p:txBody>
        </p:sp>
        <p:cxnSp>
          <p:nvCxnSpPr>
            <p:cNvPr id="894" name="Google Shape;894;p72"/>
            <p:cNvCxnSpPr/>
            <p:nvPr/>
          </p:nvCxnSpPr>
          <p:spPr>
            <a:xfrm>
              <a:off x="6159845" y="1715889"/>
              <a:ext cx="1046700" cy="0"/>
            </a:xfrm>
            <a:prstGeom prst="straightConnector1">
              <a:avLst/>
            </a:prstGeom>
            <a:noFill/>
            <a:ln w="19050" cap="flat" cmpd="sng">
              <a:solidFill>
                <a:srgbClr val="000000"/>
              </a:solidFill>
              <a:prstDash val="solid"/>
              <a:round/>
              <a:headEnd type="triangle" w="med" len="med"/>
              <a:tailEnd type="triangle" w="med" len="med"/>
            </a:ln>
          </p:spPr>
        </p:cxnSp>
        <p:cxnSp>
          <p:nvCxnSpPr>
            <p:cNvPr id="895" name="Google Shape;895;p72"/>
            <p:cNvCxnSpPr/>
            <p:nvPr/>
          </p:nvCxnSpPr>
          <p:spPr>
            <a:xfrm>
              <a:off x="7238226" y="1715896"/>
              <a:ext cx="648900" cy="0"/>
            </a:xfrm>
            <a:prstGeom prst="straightConnector1">
              <a:avLst/>
            </a:prstGeom>
            <a:noFill/>
            <a:ln w="19050" cap="flat" cmpd="sng">
              <a:solidFill>
                <a:srgbClr val="000000"/>
              </a:solidFill>
              <a:prstDash val="solid"/>
              <a:round/>
              <a:headEnd type="triangle" w="med" len="med"/>
              <a:tailEnd type="triangle" w="med" len="med"/>
            </a:ln>
          </p:spPr>
        </p:cxnSp>
        <p:cxnSp>
          <p:nvCxnSpPr>
            <p:cNvPr id="896" name="Google Shape;896;p72"/>
            <p:cNvCxnSpPr/>
            <p:nvPr/>
          </p:nvCxnSpPr>
          <p:spPr>
            <a:xfrm flipH="1">
              <a:off x="6038053" y="2846900"/>
              <a:ext cx="0" cy="835200"/>
            </a:xfrm>
            <a:prstGeom prst="straightConnector1">
              <a:avLst/>
            </a:prstGeom>
            <a:noFill/>
            <a:ln w="19050" cap="flat" cmpd="sng">
              <a:solidFill>
                <a:srgbClr val="000000"/>
              </a:solidFill>
              <a:prstDash val="solid"/>
              <a:round/>
              <a:headEnd type="triangle" w="med" len="med"/>
              <a:tailEnd type="triangle" w="med" len="med"/>
            </a:ln>
          </p:spPr>
        </p:cxnSp>
        <p:sp>
          <p:nvSpPr>
            <p:cNvPr id="897" name="Google Shape;897;p72"/>
            <p:cNvSpPr txBox="1"/>
            <p:nvPr/>
          </p:nvSpPr>
          <p:spPr>
            <a:xfrm>
              <a:off x="5644950" y="3163800"/>
              <a:ext cx="3474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a:solidFill>
                    <a:srgbClr val="222222"/>
                  </a:solidFill>
                  <a:latin typeface="Times"/>
                  <a:ea typeface="Times"/>
                  <a:cs typeface="Times"/>
                  <a:sym typeface="Times"/>
                </a:rPr>
                <a:t>−</a:t>
              </a:r>
              <a:r>
                <a:rPr lang="en-GB" sz="2200">
                  <a:solidFill>
                    <a:schemeClr val="dk1"/>
                  </a:solidFill>
                  <a:latin typeface="Times"/>
                  <a:ea typeface="Times"/>
                  <a:cs typeface="Times"/>
                  <a:sym typeface="Times"/>
                </a:rPr>
                <a:t>5</a:t>
              </a:r>
              <a:r>
                <a:rPr lang="en-GB" sz="2200">
                  <a:latin typeface="Times"/>
                  <a:ea typeface="Times"/>
                  <a:cs typeface="Times"/>
                  <a:sym typeface="Times"/>
                </a:rPr>
                <a:t>  </a:t>
              </a:r>
              <a:endParaRPr sz="2200">
                <a:solidFill>
                  <a:srgbClr val="000000"/>
                </a:solidFill>
                <a:latin typeface="Times"/>
                <a:ea typeface="Times"/>
                <a:cs typeface="Times"/>
                <a:sym typeface="Times"/>
              </a:endParaRPr>
            </a:p>
          </p:txBody>
        </p:sp>
      </p:grpSp>
      <p:sp>
        <p:nvSpPr>
          <p:cNvPr id="898" name="Google Shape;898;p72"/>
          <p:cNvSpPr/>
          <p:nvPr/>
        </p:nvSpPr>
        <p:spPr>
          <a:xfrm>
            <a:off x="6159850" y="1786812"/>
            <a:ext cx="1080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latin typeface="Lexend"/>
                <a:ea typeface="Times"/>
                <a:cs typeface="Times"/>
                <a:sym typeface="Times"/>
              </a:rPr>
              <a:t>2</a:t>
            </a:r>
            <a:endParaRPr sz="2400" baseline="30000">
              <a:latin typeface="Times"/>
              <a:ea typeface="Times"/>
              <a:cs typeface="Times"/>
              <a:sym typeface="Times"/>
            </a:endParaRPr>
          </a:p>
        </p:txBody>
      </p:sp>
      <p:sp>
        <p:nvSpPr>
          <p:cNvPr id="899" name="Google Shape;899;p72"/>
          <p:cNvSpPr/>
          <p:nvPr/>
        </p:nvSpPr>
        <p:spPr>
          <a:xfrm>
            <a:off x="7233431" y="1786812"/>
            <a:ext cx="6372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a:t>
            </a:r>
            <a:r>
              <a:rPr lang="en-GB" sz="1800" i="1">
                <a:latin typeface="Lexend"/>
                <a:ea typeface="Times"/>
                <a:cs typeface="Times"/>
                <a:sym typeface="Times"/>
              </a:rPr>
              <a:t>x</a:t>
            </a:r>
            <a:endParaRPr sz="2400" i="1">
              <a:latin typeface="Times"/>
              <a:ea typeface="Times"/>
              <a:cs typeface="Times"/>
              <a:sym typeface="Times"/>
            </a:endParaRPr>
          </a:p>
        </p:txBody>
      </p:sp>
      <p:sp>
        <p:nvSpPr>
          <p:cNvPr id="900" name="Google Shape;900;p72"/>
          <p:cNvSpPr txBox="1"/>
          <p:nvPr/>
        </p:nvSpPr>
        <p:spPr>
          <a:xfrm>
            <a:off x="3094650" y="2057188"/>
            <a:ext cx="1271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 </a:t>
            </a:r>
            <a:endParaRPr sz="2000">
              <a:solidFill>
                <a:srgbClr val="000000"/>
              </a:solidFill>
              <a:latin typeface="Times"/>
              <a:ea typeface="Times"/>
              <a:cs typeface="Times"/>
              <a:sym typeface="Times"/>
            </a:endParaRPr>
          </a:p>
        </p:txBody>
      </p:sp>
      <p:sp>
        <p:nvSpPr>
          <p:cNvPr id="901" name="Google Shape;901;p72"/>
          <p:cNvSpPr txBox="1"/>
          <p:nvPr/>
        </p:nvSpPr>
        <p:spPr>
          <a:xfrm>
            <a:off x="3049350" y="30619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− 10</a:t>
            </a:r>
            <a:endParaRPr sz="2000">
              <a:solidFill>
                <a:srgbClr val="000000"/>
              </a:solidFill>
              <a:latin typeface="Times"/>
              <a:ea typeface="Times"/>
              <a:cs typeface="Times"/>
              <a:sym typeface="Times"/>
            </a:endParaRPr>
          </a:p>
        </p:txBody>
      </p:sp>
      <p:sp>
        <p:nvSpPr>
          <p:cNvPr id="902" name="Google Shape;902;p72"/>
          <p:cNvSpPr txBox="1"/>
          <p:nvPr/>
        </p:nvSpPr>
        <p:spPr>
          <a:xfrm>
            <a:off x="4313850" y="2057188"/>
            <a:ext cx="1271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− 5(−</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 </a:t>
            </a:r>
            <a:endParaRPr sz="2000">
              <a:solidFill>
                <a:srgbClr val="000000"/>
              </a:solidFill>
              <a:latin typeface="Times"/>
              <a:ea typeface="Times"/>
              <a:cs typeface="Times"/>
              <a:sym typeface="Times"/>
            </a:endParaRPr>
          </a:p>
        </p:txBody>
      </p:sp>
      <p:sp>
        <p:nvSpPr>
          <p:cNvPr id="903" name="Google Shape;903;p72"/>
          <p:cNvSpPr/>
          <p:nvPr/>
        </p:nvSpPr>
        <p:spPr>
          <a:xfrm>
            <a:off x="6159850" y="2869175"/>
            <a:ext cx="1080000" cy="79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5</a:t>
            </a:r>
            <a:r>
              <a:rPr lang="en-GB" sz="1800" i="1">
                <a:latin typeface="Lexend"/>
                <a:ea typeface="Times"/>
                <a:cs typeface="Times"/>
                <a:sym typeface="Times"/>
              </a:rPr>
              <a:t>x</a:t>
            </a:r>
            <a:endParaRPr sz="2400" i="1">
              <a:latin typeface="Times"/>
              <a:ea typeface="Times"/>
              <a:cs typeface="Times"/>
              <a:sym typeface="Times"/>
            </a:endParaRPr>
          </a:p>
        </p:txBody>
      </p:sp>
      <p:sp>
        <p:nvSpPr>
          <p:cNvPr id="904" name="Google Shape;904;p72"/>
          <p:cNvSpPr/>
          <p:nvPr/>
        </p:nvSpPr>
        <p:spPr>
          <a:xfrm>
            <a:off x="7239724" y="2869175"/>
            <a:ext cx="637200" cy="79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10</a:t>
            </a:r>
            <a:endParaRPr sz="2400">
              <a:latin typeface="Times"/>
              <a:ea typeface="Times"/>
              <a:cs typeface="Times"/>
              <a:sym typeface="Times"/>
            </a:endParaRPr>
          </a:p>
        </p:txBody>
      </p:sp>
      <p:sp>
        <p:nvSpPr>
          <p:cNvPr id="905" name="Google Shape;905;p72"/>
          <p:cNvSpPr/>
          <p:nvPr/>
        </p:nvSpPr>
        <p:spPr>
          <a:xfrm rot="5400000">
            <a:off x="6484075" y="1462500"/>
            <a:ext cx="10788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06" name="Google Shape;906;p72"/>
          <p:cNvSpPr/>
          <p:nvPr/>
        </p:nvSpPr>
        <p:spPr>
          <a:xfrm rot="5400000">
            <a:off x="6627175" y="2407698"/>
            <a:ext cx="7926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06"/>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90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906"/>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9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0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0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8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10" name="Shape 910"/>
        <p:cNvGrpSpPr/>
        <p:nvPr/>
      </p:nvGrpSpPr>
      <p:grpSpPr>
        <a:xfrm>
          <a:off x="0" y="0"/>
          <a:ext cx="0" cy="0"/>
        </a:xfrm>
      </p:grpSpPr>
      <p:sp>
        <p:nvSpPr>
          <p:cNvPr id="911" name="Google Shape;911;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Isticmaalka binomials (binomials) u dhigma</a:t>
            </a:r>
            <a:endParaRPr/>
          </a:p>
        </p:txBody>
      </p:sp>
      <p:sp>
        <p:nvSpPr>
          <p:cNvPr id="912" name="Google Shape;912;p73"/>
          <p:cNvSpPr txBox="1"/>
          <p:nvPr>
            <p:ph type="body" idx="1"/>
          </p:nvPr>
        </p:nvSpPr>
        <p:spPr>
          <a:xfrm>
            <a:off x="324000" y="774550"/>
            <a:ext cx="7135200" cy="780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Ardayda qaar waxay helayaan badeecada (x − 5)(2 − x)</a:t>
            </a:r>
            <a:r>
              <a:rPr lang="en-GB" sz="1800">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latin typeface="Lexend"/>
                <a:ea typeface="Times"/>
                <a:cs typeface="Times"/>
                <a:sym typeface="Times"/>
              </a:rPr>
              <a:t/>
            </a:r>
            <a:r>
              <a:rPr lang="en-GB" sz="1800">
                <a:latin typeface="Lexend"/>
              </a:rPr>
              <a:t/>
            </a:r>
            <a:endParaRPr sz="1800"/>
          </a:p>
        </p:txBody>
      </p:sp>
      <p:sp>
        <p:nvSpPr>
          <p:cNvPr id="913" name="Google Shape;913;p73"/>
          <p:cNvSpPr txBox="1"/>
          <p:nvPr/>
        </p:nvSpPr>
        <p:spPr>
          <a:xfrm>
            <a:off x="3376325" y="1602013"/>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−5 + </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14" name="Google Shape;914;p73"/>
          <p:cNvSpPr txBox="1"/>
          <p:nvPr/>
        </p:nvSpPr>
        <p:spPr>
          <a:xfrm>
            <a:off x="3049350" y="254886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−10 +</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p:txBody>
      </p:sp>
      <p:grpSp>
        <p:nvGrpSpPr>
          <p:cNvPr id="915" name="Google Shape;915;p73"/>
          <p:cNvGrpSpPr/>
          <p:nvPr/>
        </p:nvGrpSpPr>
        <p:grpSpPr>
          <a:xfrm>
            <a:off x="5698700" y="1244594"/>
            <a:ext cx="2467593" cy="2461731"/>
            <a:chOff x="5698700" y="1244594"/>
            <a:chExt cx="2467593" cy="2461731"/>
          </a:xfrm>
        </p:grpSpPr>
        <p:grpSp>
          <p:nvGrpSpPr>
            <p:cNvPr id="916" name="Google Shape;916;p73"/>
            <p:cNvGrpSpPr/>
            <p:nvPr/>
          </p:nvGrpSpPr>
          <p:grpSpPr>
            <a:xfrm>
              <a:off x="6159850" y="1819998"/>
              <a:ext cx="1719922" cy="1886327"/>
              <a:chOff x="964919" y="2012560"/>
              <a:chExt cx="1424838" cy="1892003"/>
            </a:xfrm>
          </p:grpSpPr>
          <p:sp>
            <p:nvSpPr>
              <p:cNvPr id="917" name="Google Shape;917;p73"/>
              <p:cNvSpPr/>
              <p:nvPr/>
            </p:nvSpPr>
            <p:spPr>
              <a:xfrm>
                <a:off x="964919" y="2012561"/>
                <a:ext cx="5289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8" name="Google Shape;918;p73"/>
              <p:cNvSpPr/>
              <p:nvPr/>
            </p:nvSpPr>
            <p:spPr>
              <a:xfrm>
                <a:off x="1495156" y="2012560"/>
                <a:ext cx="8946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9" name="Google Shape;919;p73"/>
              <p:cNvSpPr/>
              <p:nvPr/>
            </p:nvSpPr>
            <p:spPr>
              <a:xfrm>
                <a:off x="964919" y="2814217"/>
                <a:ext cx="528900" cy="1090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20" name="Google Shape;920;p73"/>
              <p:cNvSpPr/>
              <p:nvPr/>
            </p:nvSpPr>
            <p:spPr>
              <a:xfrm>
                <a:off x="1495156" y="282126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921" name="Google Shape;921;p73"/>
            <p:cNvCxnSpPr/>
            <p:nvPr/>
          </p:nvCxnSpPr>
          <p:spPr>
            <a:xfrm flipH="1">
              <a:off x="6040459" y="1810107"/>
              <a:ext cx="0" cy="804600"/>
            </a:xfrm>
            <a:prstGeom prst="straightConnector1">
              <a:avLst/>
            </a:prstGeom>
            <a:noFill/>
            <a:ln w="19050" cap="flat" cmpd="sng">
              <a:solidFill>
                <a:srgbClr val="000000"/>
              </a:solidFill>
              <a:prstDash val="solid"/>
              <a:round/>
              <a:headEnd type="triangle" w="med" len="med"/>
              <a:tailEnd type="triangle" w="med" len="med"/>
            </a:ln>
          </p:spPr>
        </p:cxnSp>
        <p:sp>
          <p:nvSpPr>
            <p:cNvPr id="922" name="Google Shape;922;p73"/>
            <p:cNvSpPr txBox="1"/>
            <p:nvPr/>
          </p:nvSpPr>
          <p:spPr>
            <a:xfrm>
              <a:off x="5766253" y="3024906"/>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i="1">
                  <a:latin typeface="Times"/>
                  <a:ea typeface="Times"/>
                  <a:cs typeface="Times"/>
                  <a:sym typeface="Times"/>
                </a:rPr>
                <a:t>x</a:t>
              </a:r>
              <a:r>
                <a:rPr lang="en-GB" sz="2200">
                  <a:latin typeface="Times"/>
                  <a:ea typeface="Times"/>
                  <a:cs typeface="Times"/>
                  <a:sym typeface="Times"/>
                </a:rPr>
                <a:t>  </a:t>
              </a:r>
              <a:endParaRPr sz="2200">
                <a:solidFill>
                  <a:srgbClr val="000000"/>
                </a:solidFill>
                <a:latin typeface="Times"/>
                <a:ea typeface="Times"/>
                <a:cs typeface="Times"/>
                <a:sym typeface="Times"/>
              </a:endParaRPr>
            </a:p>
          </p:txBody>
        </p:sp>
        <p:sp>
          <p:nvSpPr>
            <p:cNvPr id="923" name="Google Shape;923;p73"/>
            <p:cNvSpPr txBox="1"/>
            <p:nvPr/>
          </p:nvSpPr>
          <p:spPr>
            <a:xfrm>
              <a:off x="6256793" y="1244594"/>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a:solidFill>
                    <a:srgbClr val="000000"/>
                  </a:solidFill>
                  <a:latin typeface="Times"/>
                  <a:ea typeface="Times"/>
                  <a:cs typeface="Times"/>
                  <a:sym typeface="Times"/>
                </a:rPr>
                <a:t> 2          </a:t>
              </a:r>
              <a:r>
                <a:rPr lang="en-GB" sz="2200">
                  <a:solidFill>
                    <a:srgbClr val="222222"/>
                  </a:solidFill>
                  <a:latin typeface="Times"/>
                  <a:ea typeface="Times"/>
                  <a:cs typeface="Times"/>
                  <a:sym typeface="Times"/>
                </a:rPr>
                <a:t>−</a:t>
              </a:r>
              <a:r>
                <a:rPr lang="en-GB" sz="2200" i="1">
                  <a:solidFill>
                    <a:schemeClr val="dk1"/>
                  </a:solidFill>
                  <a:latin typeface="Times"/>
                  <a:ea typeface="Times"/>
                  <a:cs typeface="Times"/>
                  <a:sym typeface="Times"/>
                </a:rPr>
                <a:t>x</a:t>
              </a:r>
              <a:r>
                <a:rPr lang="en-GB" sz="2200">
                  <a:solidFill>
                    <a:srgbClr val="000000"/>
                  </a:solidFill>
                  <a:latin typeface="Times"/>
                  <a:ea typeface="Times"/>
                  <a:cs typeface="Times"/>
                  <a:sym typeface="Times"/>
                </a:rPr>
                <a:t> </a:t>
              </a:r>
              <a:endParaRPr sz="2200">
                <a:solidFill>
                  <a:srgbClr val="000000"/>
                </a:solidFill>
                <a:latin typeface="Times"/>
                <a:ea typeface="Times"/>
                <a:cs typeface="Times"/>
                <a:sym typeface="Times"/>
              </a:endParaRPr>
            </a:p>
          </p:txBody>
        </p:sp>
        <p:cxnSp>
          <p:nvCxnSpPr>
            <p:cNvPr id="924" name="Google Shape;924;p73"/>
            <p:cNvCxnSpPr/>
            <p:nvPr/>
          </p:nvCxnSpPr>
          <p:spPr>
            <a:xfrm>
              <a:off x="6159845" y="1715889"/>
              <a:ext cx="638400" cy="0"/>
            </a:xfrm>
            <a:prstGeom prst="straightConnector1">
              <a:avLst/>
            </a:prstGeom>
            <a:noFill/>
            <a:ln w="19050" cap="flat" cmpd="sng">
              <a:solidFill>
                <a:srgbClr val="000000"/>
              </a:solidFill>
              <a:prstDash val="solid"/>
              <a:round/>
              <a:headEnd type="triangle" w="med" len="med"/>
              <a:tailEnd type="triangle" w="med" len="med"/>
            </a:ln>
          </p:spPr>
        </p:cxnSp>
        <p:cxnSp>
          <p:nvCxnSpPr>
            <p:cNvPr id="925" name="Google Shape;925;p73"/>
            <p:cNvCxnSpPr/>
            <p:nvPr/>
          </p:nvCxnSpPr>
          <p:spPr>
            <a:xfrm>
              <a:off x="6798251" y="1715896"/>
              <a:ext cx="1096200" cy="0"/>
            </a:xfrm>
            <a:prstGeom prst="straightConnector1">
              <a:avLst/>
            </a:prstGeom>
            <a:noFill/>
            <a:ln w="19050" cap="flat" cmpd="sng">
              <a:solidFill>
                <a:srgbClr val="000000"/>
              </a:solidFill>
              <a:prstDash val="solid"/>
              <a:round/>
              <a:headEnd type="triangle" w="med" len="med"/>
              <a:tailEnd type="triangle" w="med" len="med"/>
            </a:ln>
          </p:spPr>
        </p:cxnSp>
        <p:cxnSp>
          <p:nvCxnSpPr>
            <p:cNvPr id="926" name="Google Shape;926;p73"/>
            <p:cNvCxnSpPr/>
            <p:nvPr/>
          </p:nvCxnSpPr>
          <p:spPr>
            <a:xfrm flipH="1">
              <a:off x="6040450" y="2664875"/>
              <a:ext cx="0" cy="1031700"/>
            </a:xfrm>
            <a:prstGeom prst="straightConnector1">
              <a:avLst/>
            </a:prstGeom>
            <a:noFill/>
            <a:ln w="19050" cap="flat" cmpd="sng">
              <a:solidFill>
                <a:srgbClr val="000000"/>
              </a:solidFill>
              <a:prstDash val="solid"/>
              <a:round/>
              <a:headEnd type="triangle" w="med" len="med"/>
              <a:tailEnd type="triangle" w="med" len="med"/>
            </a:ln>
          </p:spPr>
        </p:cxnSp>
        <p:sp>
          <p:nvSpPr>
            <p:cNvPr id="927" name="Google Shape;927;p73"/>
            <p:cNvSpPr txBox="1"/>
            <p:nvPr/>
          </p:nvSpPr>
          <p:spPr>
            <a:xfrm>
              <a:off x="5698700" y="2171500"/>
              <a:ext cx="3474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200">
                  <a:solidFill>
                    <a:srgbClr val="222222"/>
                  </a:solidFill>
                  <a:latin typeface="Times"/>
                  <a:ea typeface="Times"/>
                  <a:cs typeface="Times"/>
                  <a:sym typeface="Times"/>
                </a:rPr>
                <a:t>−</a:t>
              </a:r>
              <a:r>
                <a:rPr lang="en-GB" sz="2200">
                  <a:solidFill>
                    <a:schemeClr val="dk1"/>
                  </a:solidFill>
                  <a:latin typeface="Times"/>
                  <a:ea typeface="Times"/>
                  <a:cs typeface="Times"/>
                  <a:sym typeface="Times"/>
                </a:rPr>
                <a:t>5</a:t>
              </a:r>
              <a:r>
                <a:rPr lang="en-GB" sz="2200">
                  <a:latin typeface="Times"/>
                  <a:ea typeface="Times"/>
                  <a:cs typeface="Times"/>
                  <a:sym typeface="Times"/>
                </a:rPr>
                <a:t>  </a:t>
              </a:r>
              <a:endParaRPr sz="2200">
                <a:solidFill>
                  <a:srgbClr val="000000"/>
                </a:solidFill>
                <a:latin typeface="Times"/>
                <a:ea typeface="Times"/>
                <a:cs typeface="Times"/>
                <a:sym typeface="Times"/>
              </a:endParaRPr>
            </a:p>
          </p:txBody>
        </p:sp>
      </p:grpSp>
      <p:sp>
        <p:nvSpPr>
          <p:cNvPr id="928" name="Google Shape;928;p73"/>
          <p:cNvSpPr/>
          <p:nvPr/>
        </p:nvSpPr>
        <p:spPr>
          <a:xfrm>
            <a:off x="6159850" y="1820000"/>
            <a:ext cx="638400" cy="80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10</a:t>
            </a:r>
            <a:endParaRPr sz="2400" baseline="30000">
              <a:latin typeface="Times"/>
              <a:ea typeface="Times"/>
              <a:cs typeface="Times"/>
              <a:sym typeface="Times"/>
            </a:endParaRPr>
          </a:p>
        </p:txBody>
      </p:sp>
      <p:sp>
        <p:nvSpPr>
          <p:cNvPr id="929" name="Google Shape;929;p73"/>
          <p:cNvSpPr/>
          <p:nvPr/>
        </p:nvSpPr>
        <p:spPr>
          <a:xfrm>
            <a:off x="6798250" y="1820000"/>
            <a:ext cx="1080000" cy="80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latin typeface="Lexend"/>
                <a:ea typeface="Times"/>
                <a:cs typeface="Times"/>
                <a:sym typeface="Times"/>
              </a:rPr>
              <a:t>x</a:t>
            </a:r>
            <a:endParaRPr sz="2400" i="1">
              <a:latin typeface="Times"/>
              <a:ea typeface="Times"/>
              <a:cs typeface="Times"/>
              <a:sym typeface="Times"/>
            </a:endParaRPr>
          </a:p>
        </p:txBody>
      </p:sp>
      <p:sp>
        <p:nvSpPr>
          <p:cNvPr id="930" name="Google Shape;930;p73"/>
          <p:cNvSpPr/>
          <p:nvPr/>
        </p:nvSpPr>
        <p:spPr>
          <a:xfrm>
            <a:off x="6159850" y="2614700"/>
            <a:ext cx="6384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2</a:t>
            </a:r>
            <a:r>
              <a:rPr lang="en-GB" sz="1800" i="1">
                <a:latin typeface="Lexend"/>
                <a:ea typeface="Times"/>
                <a:cs typeface="Times"/>
                <a:sym typeface="Times"/>
              </a:rPr>
              <a:t>x</a:t>
            </a:r>
            <a:endParaRPr sz="2400" i="1">
              <a:latin typeface="Times"/>
              <a:ea typeface="Times"/>
              <a:cs typeface="Times"/>
              <a:sym typeface="Times"/>
            </a:endParaRPr>
          </a:p>
        </p:txBody>
      </p:sp>
      <p:sp>
        <p:nvSpPr>
          <p:cNvPr id="931" name="Google Shape;931;p73"/>
          <p:cNvSpPr/>
          <p:nvPr/>
        </p:nvSpPr>
        <p:spPr>
          <a:xfrm>
            <a:off x="6798250" y="2614700"/>
            <a:ext cx="10800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latin typeface="Lexend"/>
                <a:ea typeface="Times"/>
                <a:cs typeface="Times"/>
                <a:sym typeface="Times"/>
              </a:rPr>
              <a:t>2</a:t>
            </a:r>
            <a:endParaRPr sz="2400" baseline="30000">
              <a:latin typeface="Times"/>
              <a:ea typeface="Times"/>
              <a:cs typeface="Times"/>
              <a:sym typeface="Times"/>
            </a:endParaRPr>
          </a:p>
        </p:txBody>
      </p:sp>
      <p:sp>
        <p:nvSpPr>
          <p:cNvPr id="932" name="Google Shape;932;p73"/>
          <p:cNvSpPr txBox="1"/>
          <p:nvPr/>
        </p:nvSpPr>
        <p:spPr>
          <a:xfrm>
            <a:off x="3094650" y="2057200"/>
            <a:ext cx="1361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−5</a:t>
            </a:r>
            <a:r>
              <a:rPr lang="en-GB" sz="1800">
                <a:solidFill>
                  <a:srgbClr val="000000"/>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933" name="Google Shape;933;p73"/>
          <p:cNvSpPr txBox="1"/>
          <p:nvPr/>
        </p:nvSpPr>
        <p:spPr>
          <a:xfrm>
            <a:off x="3049350" y="30619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−10</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endParaRPr sz="2000">
              <a:solidFill>
                <a:srgbClr val="000000"/>
              </a:solidFill>
              <a:latin typeface="Times"/>
              <a:ea typeface="Times"/>
              <a:cs typeface="Times"/>
              <a:sym typeface="Times"/>
            </a:endParaRPr>
          </a:p>
        </p:txBody>
      </p:sp>
      <p:sp>
        <p:nvSpPr>
          <p:cNvPr id="934" name="Google Shape;934;p73"/>
          <p:cNvSpPr txBox="1"/>
          <p:nvPr/>
        </p:nvSpPr>
        <p:spPr>
          <a:xfrm>
            <a:off x="4313850" y="2057188"/>
            <a:ext cx="1271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pic>
        <p:nvPicPr>
          <p:cNvPr id="935" name="Google Shape;935;p73"/>
          <p:cNvPicPr preferRelativeResize="0"/>
          <p:nvPr/>
        </p:nvPicPr>
        <p:blipFill>
          <a:blip r:embed="rId5">
            <a:alphaModFix/>
          </a:blip>
          <a:stretch>
            <a:fillRect/>
          </a:stretch>
        </p:blipFill>
        <p:spPr>
          <a:xfrm flipH="1">
            <a:off x="429825" y="2712650"/>
            <a:ext cx="578950" cy="715000"/>
          </a:xfrm>
          <a:prstGeom prst="rect">
            <a:avLst/>
          </a:prstGeom>
          <a:noFill/>
          <a:ln>
            <a:noFill/>
          </a:ln>
        </p:spPr>
      </p:pic>
      <p:grpSp>
        <p:nvGrpSpPr>
          <p:cNvPr id="936" name="Google Shape;936;p73"/>
          <p:cNvGrpSpPr/>
          <p:nvPr/>
        </p:nvGrpSpPr>
        <p:grpSpPr>
          <a:xfrm>
            <a:off x="781580" y="1428196"/>
            <a:ext cx="2213653" cy="1383837"/>
            <a:chOff x="1807240" y="1612125"/>
            <a:chExt cx="1971020" cy="931500"/>
          </a:xfrm>
        </p:grpSpPr>
        <p:pic>
          <p:nvPicPr>
            <p:cNvPr id="937" name="Google Shape;937;p73"/>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938" name="Google Shape;938;p73"/>
            <p:cNvSpPr txBox="1"/>
            <p:nvPr/>
          </p:nvSpPr>
          <p:spPr>
            <a:xfrm flipH="1">
              <a:off x="1983960" y="1743823"/>
              <a:ext cx="17943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dib u qorayaa sidan</a:t>
              </a:r>
              <a:endParaRPr sz="1800">
                <a:latin typeface="Lexend"/>
                <a:ea typeface="Lexend"/>
                <a:cs typeface="Lexend"/>
                <a:sym typeface="Lexend"/>
              </a:endParaRPr>
            </a:p>
            <a:p>
              <a:pPr marL="0" lvl="0" indent="0" algn="l" rtl="0">
                <a:lnSpc>
                  <a:spcPct val="115000"/>
                </a:lnSpc>
                <a:spcBef>
                  <a:spcPct val="0"/>
                </a:spcBef>
                <a:spcAft>
                  <a:spcPct val="0"/>
                </a:spcAft>
                <a:buNone/>
              </a:pPr>
              <a:r>
                <a:rPr lang="en-GB" sz="2000">
                  <a:solidFill>
                    <a:schemeClr val="dk1"/>
                  </a:solidFill>
                  <a:latin typeface="Times"/>
                  <a:ea typeface="Times"/>
                  <a:cs typeface="Times"/>
                  <a:sym typeface="Times"/>
                </a:rPr>
                <a:t>(</a:t>
              </a:r>
              <a:r>
                <a:rPr lang="en-GB" sz="2000">
                  <a:solidFill>
                    <a:srgbClr val="222222"/>
                  </a:solidFill>
                  <a:latin typeface="Times"/>
                  <a:ea typeface="Times"/>
                  <a:cs typeface="Times"/>
                  <a:sym typeface="Times"/>
                </a:rPr>
                <a:t>−5 + </a:t>
              </a:r>
              <a:r>
                <a:rPr lang="en-GB" sz="2000" i="1">
                  <a:solidFill>
                    <a:srgbClr val="222222"/>
                  </a:solidFill>
                  <a:latin typeface="Times"/>
                  <a:ea typeface="Times"/>
                  <a:cs typeface="Times"/>
                  <a:sym typeface="Times"/>
                </a:rPr>
                <a:t>x</a:t>
              </a:r>
              <a:r>
                <a:rPr lang="en-GB" sz="2000">
                  <a:solidFill>
                    <a:schemeClr val="dk1"/>
                  </a:solidFill>
                  <a:latin typeface="Times"/>
                  <a:ea typeface="Times"/>
                  <a:cs typeface="Times"/>
                  <a:sym typeface="Times"/>
                </a:rPr>
                <a:t>)(2</a:t>
              </a:r>
              <a:r>
                <a:rPr lang="en-GB" sz="2000" i="1">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i="1">
                  <a:solidFill>
                    <a:srgbClr val="222222"/>
                  </a:solidFill>
                  <a:latin typeface="Times"/>
                  <a:ea typeface="Times"/>
                  <a:cs typeface="Times"/>
                  <a:sym typeface="Times"/>
                </a:rPr>
                <a:t>x</a:t>
              </a:r>
              <a:r>
                <a:rPr lang="en-GB" sz="2000">
                  <a:solidFill>
                    <a:schemeClr val="dk1"/>
                  </a:solidFill>
                  <a:latin typeface="Times"/>
                  <a:ea typeface="Times"/>
                  <a:cs typeface="Times"/>
                  <a:sym typeface="Times"/>
                </a:rPr>
                <a:t>)</a:t>
              </a:r>
              <a:endParaRPr sz="1800">
                <a:latin typeface="Lexend"/>
                <a:ea typeface="Lexend"/>
                <a:cs typeface="Lexend"/>
                <a:sym typeface="Lexend"/>
              </a:endParaRPr>
            </a:p>
          </p:txBody>
        </p:sp>
      </p:grpSp>
      <p:sp>
        <p:nvSpPr>
          <p:cNvPr id="939" name="Google Shape;939;p73"/>
          <p:cNvSpPr txBox="1"/>
          <p:nvPr/>
        </p:nvSpPr>
        <p:spPr>
          <a:xfrm>
            <a:off x="3049350" y="35191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Lexend"/>
                <a:cs typeface="Lexend"/>
                <a:sym typeface="Lexend"/>
              </a:rPr>
              <a:t>ama −x2 + 7x − 10</a:t>
            </a:r>
            <a:r>
              <a:rPr lang="en-GB" sz="1800">
                <a:solidFill>
                  <a:srgbClr val="222222"/>
                </a:solidFill>
                <a:latin typeface="Lexend"/>
                <a:ea typeface="Times"/>
                <a:cs typeface="Times"/>
                <a:sym typeface="Times"/>
              </a:rPr>
              <a:t/>
            </a:r>
            <a:r>
              <a:rPr lang="en-GB" sz="1800" i="1">
                <a:solidFill>
                  <a:srgbClr val="000000"/>
                </a:solidFill>
                <a:latin typeface="Lexend"/>
                <a:ea typeface="Times"/>
                <a:cs typeface="Times"/>
                <a:sym typeface="Times"/>
              </a:rPr>
              <a:t/>
            </a:r>
            <a:r>
              <a:rPr lang="en-GB" sz="1800" baseline="30000">
                <a:solidFill>
                  <a:srgbClr val="000000"/>
                </a:solidFill>
                <a:latin typeface="Lexend"/>
                <a:ea typeface="Times"/>
                <a:cs typeface="Times"/>
                <a:sym typeface="Times"/>
              </a:rPr>
              <a:t/>
            </a:r>
            <a:r>
              <a:rPr lang="en-GB" sz="1800">
                <a:solidFill>
                  <a:srgbClr val="000000"/>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endParaRPr sz="2000">
              <a:solidFill>
                <a:srgbClr val="000000"/>
              </a:solidFill>
              <a:latin typeface="Times"/>
              <a:ea typeface="Times"/>
              <a:cs typeface="Times"/>
              <a:sym typeface="Times"/>
            </a:endParaRPr>
          </a:p>
        </p:txBody>
      </p:sp>
      <p:sp>
        <p:nvSpPr>
          <p:cNvPr id="940" name="Google Shape;940;p73"/>
          <p:cNvSpPr/>
          <p:nvPr/>
        </p:nvSpPr>
        <p:spPr>
          <a:xfrm rot="5400000">
            <a:off x="6630925" y="1351475"/>
            <a:ext cx="7851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41" name="Google Shape;941;p73"/>
          <p:cNvSpPr/>
          <p:nvPr/>
        </p:nvSpPr>
        <p:spPr>
          <a:xfrm rot="5400000">
            <a:off x="6500575" y="2295428"/>
            <a:ext cx="10458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41"/>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94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941"/>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3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3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1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3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45" name="Shape 945"/>
        <p:cNvGrpSpPr/>
        <p:nvPr/>
      </p:nvGrpSpPr>
      <p:grpSpPr>
        <a:xfrm>
          <a:off x="0" y="0"/>
          <a:ext cx="0" cy="0"/>
        </a:xfrm>
      </p:grpSpPr>
      <p:sp>
        <p:nvSpPr>
          <p:cNvPr id="946" name="Google Shape;946;p74"/>
          <p:cNvSpPr txBox="1"/>
          <p:nvPr>
            <p:ph type="body" idx="1"/>
          </p:nvPr>
        </p:nvSpPr>
        <p:spPr>
          <a:xfrm>
            <a:off x="324000" y="810000"/>
            <a:ext cx="7135200" cy="557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Ardayda qaar waxay helayaan badeecada (x − 5)(2 − x)</a:t>
            </a:r>
            <a:r>
              <a:rPr lang="en-GB" sz="1400">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latin typeface="Lexend"/>
                <a:ea typeface="Times"/>
                <a:cs typeface="Times"/>
                <a:sym typeface="Times"/>
              </a:rPr>
              <a:t/>
            </a:r>
            <a:r>
              <a:rPr lang="en-GB" sz="1400">
                <a:latin typeface="Lexend"/>
              </a:rPr>
              <a:t/>
            </a:r>
            <a:endParaRPr sz="1800"/>
          </a:p>
        </p:txBody>
      </p:sp>
      <p:sp>
        <p:nvSpPr>
          <p:cNvPr id="947" name="Google Shape;947;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Isticmaalka binomials (binomials) u dhigma</a:t>
            </a:r>
            <a:endParaRPr/>
          </a:p>
        </p:txBody>
      </p:sp>
      <p:sp>
        <p:nvSpPr>
          <p:cNvPr id="948" name="Google Shape;948;p74"/>
          <p:cNvSpPr txBox="1"/>
          <p:nvPr/>
        </p:nvSpPr>
        <p:spPr>
          <a:xfrm>
            <a:off x="3376325" y="1602013"/>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− 5</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49" name="Google Shape;949;p74"/>
          <p:cNvSpPr txBox="1"/>
          <p:nvPr/>
        </p:nvSpPr>
        <p:spPr>
          <a:xfrm>
            <a:off x="3049350" y="254886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− 10 +</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x </a:t>
            </a:r>
            <a:endParaRPr sz="2000">
              <a:solidFill>
                <a:srgbClr val="000000"/>
              </a:solidFill>
              <a:latin typeface="Times"/>
              <a:ea typeface="Times"/>
              <a:cs typeface="Times"/>
              <a:sym typeface="Times"/>
            </a:endParaRPr>
          </a:p>
        </p:txBody>
      </p:sp>
      <p:grpSp>
        <p:nvGrpSpPr>
          <p:cNvPr id="950" name="Google Shape;950;p74"/>
          <p:cNvGrpSpPr/>
          <p:nvPr/>
        </p:nvGrpSpPr>
        <p:grpSpPr>
          <a:xfrm>
            <a:off x="6159850" y="1820001"/>
            <a:ext cx="1719924" cy="1883848"/>
            <a:chOff x="964919" y="2012562"/>
            <a:chExt cx="1424840" cy="1889517"/>
          </a:xfrm>
        </p:grpSpPr>
        <p:sp>
          <p:nvSpPr>
            <p:cNvPr id="951" name="Google Shape;951;p74"/>
            <p:cNvSpPr/>
            <p:nvPr/>
          </p:nvSpPr>
          <p:spPr>
            <a:xfrm>
              <a:off x="964919" y="2012564"/>
              <a:ext cx="5289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2" name="Google Shape;952;p74"/>
            <p:cNvSpPr/>
            <p:nvPr/>
          </p:nvSpPr>
          <p:spPr>
            <a:xfrm>
              <a:off x="1495157" y="2012562"/>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3" name="Google Shape;953;p74"/>
            <p:cNvSpPr/>
            <p:nvPr/>
          </p:nvSpPr>
          <p:spPr>
            <a:xfrm>
              <a:off x="964919" y="3102139"/>
              <a:ext cx="5289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4" name="Google Shape;954;p74"/>
            <p:cNvSpPr/>
            <p:nvPr/>
          </p:nvSpPr>
          <p:spPr>
            <a:xfrm>
              <a:off x="1495159" y="3107679"/>
              <a:ext cx="894600" cy="79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955" name="Google Shape;955;p74"/>
          <p:cNvCxnSpPr/>
          <p:nvPr/>
        </p:nvCxnSpPr>
        <p:spPr>
          <a:xfrm flipH="1">
            <a:off x="6040459" y="2911407"/>
            <a:ext cx="0" cy="804600"/>
          </a:xfrm>
          <a:prstGeom prst="straightConnector1">
            <a:avLst/>
          </a:prstGeom>
          <a:noFill/>
          <a:ln w="19050" cap="flat" cmpd="sng">
            <a:solidFill>
              <a:srgbClr val="000000"/>
            </a:solidFill>
            <a:prstDash val="solid"/>
            <a:round/>
            <a:headEnd type="triangle" w="med" len="med"/>
            <a:tailEnd type="triangle" w="med" len="med"/>
          </a:ln>
        </p:spPr>
      </p:cxnSp>
      <p:sp>
        <p:nvSpPr>
          <p:cNvPr id="956" name="Google Shape;956;p74"/>
          <p:cNvSpPr txBox="1"/>
          <p:nvPr/>
        </p:nvSpPr>
        <p:spPr>
          <a:xfrm>
            <a:off x="5722053" y="2228306"/>
            <a:ext cx="274200" cy="215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2200">
              <a:solidFill>
                <a:srgbClr val="000000"/>
              </a:solidFill>
              <a:latin typeface="Times"/>
              <a:ea typeface="Times"/>
              <a:cs typeface="Times"/>
              <a:sym typeface="Times"/>
            </a:endParaRPr>
          </a:p>
        </p:txBody>
      </p:sp>
      <p:sp>
        <p:nvSpPr>
          <p:cNvPr id="957" name="Google Shape;957;p74"/>
          <p:cNvSpPr txBox="1"/>
          <p:nvPr/>
        </p:nvSpPr>
        <p:spPr>
          <a:xfrm>
            <a:off x="6256793" y="1286869"/>
            <a:ext cx="1909500" cy="183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000000"/>
                </a:solidFill>
                <a:latin typeface="Lexend"/>
                <a:ea typeface="Times"/>
                <a:cs typeface="Times"/>
                <a:sym typeface="Times"/>
              </a:rPr>
              <a:t> 2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rgbClr val="000000"/>
                </a:solidFill>
                <a:latin typeface="Lexend"/>
                <a:ea typeface="Times"/>
                <a:cs typeface="Times"/>
                <a:sym typeface="Times"/>
              </a:rPr>
              <a:t> </a:t>
            </a:r>
            <a:endParaRPr sz="2200">
              <a:solidFill>
                <a:srgbClr val="000000"/>
              </a:solidFill>
              <a:latin typeface="Times"/>
              <a:ea typeface="Times"/>
              <a:cs typeface="Times"/>
              <a:sym typeface="Times"/>
            </a:endParaRPr>
          </a:p>
        </p:txBody>
      </p:sp>
      <p:cxnSp>
        <p:nvCxnSpPr>
          <p:cNvPr id="958" name="Google Shape;958;p74"/>
          <p:cNvCxnSpPr/>
          <p:nvPr/>
        </p:nvCxnSpPr>
        <p:spPr>
          <a:xfrm>
            <a:off x="6159845" y="1715889"/>
            <a:ext cx="638400" cy="0"/>
          </a:xfrm>
          <a:prstGeom prst="straightConnector1">
            <a:avLst/>
          </a:prstGeom>
          <a:noFill/>
          <a:ln w="19050" cap="flat" cmpd="sng">
            <a:solidFill>
              <a:srgbClr val="000000"/>
            </a:solidFill>
            <a:prstDash val="solid"/>
            <a:round/>
            <a:headEnd type="triangle" w="med" len="med"/>
            <a:tailEnd type="triangle" w="med" len="med"/>
          </a:ln>
        </p:spPr>
      </p:cxnSp>
      <p:cxnSp>
        <p:nvCxnSpPr>
          <p:cNvPr id="959" name="Google Shape;959;p74"/>
          <p:cNvCxnSpPr/>
          <p:nvPr/>
        </p:nvCxnSpPr>
        <p:spPr>
          <a:xfrm>
            <a:off x="6798251" y="1715896"/>
            <a:ext cx="1096200" cy="0"/>
          </a:xfrm>
          <a:prstGeom prst="straightConnector1">
            <a:avLst/>
          </a:prstGeom>
          <a:noFill/>
          <a:ln w="19050" cap="flat" cmpd="sng">
            <a:solidFill>
              <a:srgbClr val="000000"/>
            </a:solidFill>
            <a:prstDash val="solid"/>
            <a:round/>
            <a:headEnd type="triangle" w="med" len="med"/>
            <a:tailEnd type="triangle" w="med" len="med"/>
          </a:ln>
        </p:spPr>
      </p:cxnSp>
      <p:cxnSp>
        <p:nvCxnSpPr>
          <p:cNvPr id="960" name="Google Shape;960;p74"/>
          <p:cNvCxnSpPr/>
          <p:nvPr/>
        </p:nvCxnSpPr>
        <p:spPr>
          <a:xfrm flipH="1">
            <a:off x="6033275" y="1820000"/>
            <a:ext cx="0" cy="1031700"/>
          </a:xfrm>
          <a:prstGeom prst="straightConnector1">
            <a:avLst/>
          </a:prstGeom>
          <a:noFill/>
          <a:ln w="19050" cap="flat" cmpd="sng">
            <a:solidFill>
              <a:srgbClr val="000000"/>
            </a:solidFill>
            <a:prstDash val="solid"/>
            <a:round/>
            <a:headEnd type="triangle" w="med" len="med"/>
            <a:tailEnd type="triangle" w="med" len="med"/>
          </a:ln>
        </p:spPr>
      </p:cxnSp>
      <p:sp>
        <p:nvSpPr>
          <p:cNvPr id="961" name="Google Shape;961;p74"/>
          <p:cNvSpPr txBox="1"/>
          <p:nvPr/>
        </p:nvSpPr>
        <p:spPr>
          <a:xfrm>
            <a:off x="5593550" y="3206150"/>
            <a:ext cx="347400" cy="215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5</a:t>
            </a:r>
            <a:r>
              <a:rPr lang="en-GB" sz="1800">
                <a:latin typeface="Lexend"/>
                <a:ea typeface="Times"/>
                <a:cs typeface="Times"/>
                <a:sym typeface="Times"/>
              </a:rPr>
              <a:t>  </a:t>
            </a:r>
            <a:endParaRPr sz="2200">
              <a:solidFill>
                <a:srgbClr val="000000"/>
              </a:solidFill>
              <a:latin typeface="Times"/>
              <a:ea typeface="Times"/>
              <a:cs typeface="Times"/>
              <a:sym typeface="Times"/>
            </a:endParaRPr>
          </a:p>
        </p:txBody>
      </p:sp>
      <p:sp>
        <p:nvSpPr>
          <p:cNvPr id="962" name="Google Shape;962;p74"/>
          <p:cNvSpPr txBox="1"/>
          <p:nvPr/>
        </p:nvSpPr>
        <p:spPr>
          <a:xfrm>
            <a:off x="3094650" y="2057200"/>
            <a:ext cx="1361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000000"/>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963" name="Google Shape;963;p74"/>
          <p:cNvSpPr txBox="1"/>
          <p:nvPr/>
        </p:nvSpPr>
        <p:spPr>
          <a:xfrm>
            <a:off x="3049350" y="30619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− 10</a:t>
            </a:r>
            <a:endParaRPr sz="2000">
              <a:solidFill>
                <a:srgbClr val="000000"/>
              </a:solidFill>
              <a:latin typeface="Times"/>
              <a:ea typeface="Times"/>
              <a:cs typeface="Times"/>
              <a:sym typeface="Times"/>
            </a:endParaRPr>
          </a:p>
        </p:txBody>
      </p:sp>
      <p:sp>
        <p:nvSpPr>
          <p:cNvPr id="964" name="Google Shape;964;p74"/>
          <p:cNvSpPr txBox="1"/>
          <p:nvPr/>
        </p:nvSpPr>
        <p:spPr>
          <a:xfrm>
            <a:off x="4237650" y="2057188"/>
            <a:ext cx="1271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− 5(</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pic>
        <p:nvPicPr>
          <p:cNvPr id="965" name="Google Shape;965;p74"/>
          <p:cNvPicPr preferRelativeResize="0"/>
          <p:nvPr/>
        </p:nvPicPr>
        <p:blipFill>
          <a:blip r:embed="rId5">
            <a:alphaModFix/>
          </a:blip>
          <a:stretch>
            <a:fillRect/>
          </a:stretch>
        </p:blipFill>
        <p:spPr>
          <a:xfrm>
            <a:off x="374148" y="2633101"/>
            <a:ext cx="574100" cy="717898"/>
          </a:xfrm>
          <a:prstGeom prst="rect">
            <a:avLst/>
          </a:prstGeom>
          <a:noFill/>
          <a:ln>
            <a:noFill/>
          </a:ln>
        </p:spPr>
      </p:pic>
      <p:grpSp>
        <p:nvGrpSpPr>
          <p:cNvPr id="966" name="Google Shape;966;p74"/>
          <p:cNvGrpSpPr/>
          <p:nvPr/>
        </p:nvGrpSpPr>
        <p:grpSpPr>
          <a:xfrm>
            <a:off x="581974" y="1367008"/>
            <a:ext cx="2467364" cy="1383837"/>
            <a:chOff x="1807240" y="1612125"/>
            <a:chExt cx="1901629" cy="931500"/>
          </a:xfrm>
        </p:grpSpPr>
        <p:pic>
          <p:nvPicPr>
            <p:cNvPr id="967" name="Google Shape;967;p74"/>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968" name="Google Shape;968;p74"/>
            <p:cNvSpPr txBox="1"/>
            <p:nvPr/>
          </p:nvSpPr>
          <p:spPr>
            <a:xfrm flipH="1">
              <a:off x="1929098" y="1743826"/>
              <a:ext cx="17061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700">
                  <a:latin typeface="Lexend"/>
                  <a:ea typeface="Lexend"/>
                  <a:cs typeface="Lexend"/>
                  <a:sym typeface="Lexend"/>
                </a:rPr>
                <a:t>Waxaan helayaa badeecada anigoon dib u habayn</a:t>
              </a:r>
              <a:endParaRPr sz="1800">
                <a:latin typeface="Lexend"/>
                <a:ea typeface="Lexend"/>
                <a:cs typeface="Lexend"/>
                <a:sym typeface="Lexend"/>
              </a:endParaRPr>
            </a:p>
          </p:txBody>
        </p:sp>
      </p:grpSp>
      <p:sp>
        <p:nvSpPr>
          <p:cNvPr id="969" name="Google Shape;969;p74"/>
          <p:cNvSpPr/>
          <p:nvPr/>
        </p:nvSpPr>
        <p:spPr>
          <a:xfrm>
            <a:off x="6159850" y="2897073"/>
            <a:ext cx="638400" cy="80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10</a:t>
            </a:r>
            <a:endParaRPr sz="2400" baseline="30000">
              <a:latin typeface="Times"/>
              <a:ea typeface="Times"/>
              <a:cs typeface="Times"/>
              <a:sym typeface="Times"/>
            </a:endParaRPr>
          </a:p>
        </p:txBody>
      </p:sp>
      <p:sp>
        <p:nvSpPr>
          <p:cNvPr id="970" name="Google Shape;970;p74"/>
          <p:cNvSpPr/>
          <p:nvPr/>
        </p:nvSpPr>
        <p:spPr>
          <a:xfrm>
            <a:off x="6800561" y="2903370"/>
            <a:ext cx="1080000" cy="79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latin typeface="Lexend"/>
                <a:ea typeface="Times"/>
                <a:cs typeface="Times"/>
                <a:sym typeface="Times"/>
              </a:rPr>
              <a:t>x</a:t>
            </a:r>
            <a:endParaRPr sz="2400" i="1">
              <a:latin typeface="Times"/>
              <a:ea typeface="Times"/>
              <a:cs typeface="Times"/>
              <a:sym typeface="Times"/>
            </a:endParaRPr>
          </a:p>
        </p:txBody>
      </p:sp>
      <p:sp>
        <p:nvSpPr>
          <p:cNvPr id="971" name="Google Shape;971;p74"/>
          <p:cNvSpPr/>
          <p:nvPr/>
        </p:nvSpPr>
        <p:spPr>
          <a:xfrm>
            <a:off x="6162161" y="1820000"/>
            <a:ext cx="6384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2</a:t>
            </a:r>
            <a:r>
              <a:rPr lang="en-GB" sz="1800" i="1">
                <a:latin typeface="Lexend"/>
                <a:ea typeface="Times"/>
                <a:cs typeface="Times"/>
                <a:sym typeface="Times"/>
              </a:rPr>
              <a:t>x</a:t>
            </a:r>
            <a:endParaRPr sz="2400" i="1">
              <a:latin typeface="Times"/>
              <a:ea typeface="Times"/>
              <a:cs typeface="Times"/>
              <a:sym typeface="Times"/>
            </a:endParaRPr>
          </a:p>
        </p:txBody>
      </p:sp>
      <p:sp>
        <p:nvSpPr>
          <p:cNvPr id="972" name="Google Shape;972;p74"/>
          <p:cNvSpPr/>
          <p:nvPr/>
        </p:nvSpPr>
        <p:spPr>
          <a:xfrm>
            <a:off x="6800561" y="1820000"/>
            <a:ext cx="10800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latin typeface="Lexend"/>
                <a:ea typeface="Times"/>
                <a:cs typeface="Times"/>
                <a:sym typeface="Times"/>
              </a:rPr>
              <a:t>2</a:t>
            </a:r>
            <a:endParaRPr sz="2400" baseline="30000">
              <a:latin typeface="Times"/>
              <a:ea typeface="Times"/>
              <a:cs typeface="Times"/>
              <a:sym typeface="Times"/>
            </a:endParaRPr>
          </a:p>
        </p:txBody>
      </p:sp>
      <p:grpSp>
        <p:nvGrpSpPr>
          <p:cNvPr id="973" name="Google Shape;973;p74"/>
          <p:cNvGrpSpPr/>
          <p:nvPr/>
        </p:nvGrpSpPr>
        <p:grpSpPr>
          <a:xfrm rot="10800000" flipH="1">
            <a:off x="741524" y="3320058"/>
            <a:ext cx="2467364" cy="1383837"/>
            <a:chOff x="1807240" y="1612125"/>
            <a:chExt cx="1901629" cy="931500"/>
          </a:xfrm>
        </p:grpSpPr>
        <p:pic>
          <p:nvPicPr>
            <p:cNvPr id="974" name="Google Shape;974;p74"/>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975" name="Google Shape;975;p74"/>
            <p:cNvSpPr txBox="1"/>
            <p:nvPr/>
          </p:nvSpPr>
          <p:spPr>
            <a:xfrm rot="10800000">
              <a:off x="1929098" y="1743826"/>
              <a:ext cx="17061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700">
                  <a:latin typeface="Lexend"/>
                  <a:ea typeface="Lexend"/>
                  <a:cs typeface="Lexend"/>
                  <a:sym typeface="Lexend"/>
                </a:rPr>
                <a:t>Waxaan helay jawaab isku mid ah anigoon dib u habayn</a:t>
              </a:r>
              <a:endParaRPr sz="1800">
                <a:latin typeface="Lexend"/>
                <a:ea typeface="Lexend"/>
                <a:cs typeface="Lexend"/>
                <a:sym typeface="Lexend"/>
              </a:endParaRPr>
            </a:p>
          </p:txBody>
        </p:sp>
      </p:grpSp>
      <p:sp>
        <p:nvSpPr>
          <p:cNvPr id="976" name="Google Shape;976;p74"/>
          <p:cNvSpPr/>
          <p:nvPr/>
        </p:nvSpPr>
        <p:spPr>
          <a:xfrm rot="5400000">
            <a:off x="6484075" y="1505482"/>
            <a:ext cx="10788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977" name="Google Shape;977;p74"/>
          <p:cNvSpPr/>
          <p:nvPr/>
        </p:nvSpPr>
        <p:spPr>
          <a:xfrm rot="5400000">
            <a:off x="6627175" y="2450680"/>
            <a:ext cx="792600" cy="17274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77"/>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976"/>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7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7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7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6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7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4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6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1" name="Shape 981"/>
        <p:cNvGrpSpPr/>
        <p:nvPr/>
      </p:nvGrpSpPr>
      <p:grpSpPr>
        <a:xfrm>
          <a:off x="0" y="0"/>
          <a:ext cx="0" cy="0"/>
        </a:xfrm>
      </p:grpSpPr>
      <p:sp>
        <p:nvSpPr>
          <p:cNvPr id="982" name="Google Shape;982;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Isticmaalka binomials (binomials) u dhigma</a:t>
            </a:r>
            <a:endParaRPr/>
          </a:p>
        </p:txBody>
      </p:sp>
      <p:sp>
        <p:nvSpPr>
          <p:cNvPr id="983" name="Google Shape;983;p75"/>
          <p:cNvSpPr txBox="1"/>
          <p:nvPr>
            <p:ph type="body" idx="1"/>
          </p:nvPr>
        </p:nvSpPr>
        <p:spPr>
          <a:xfrm>
            <a:off x="324000" y="994025"/>
            <a:ext cx="8496000" cy="2817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Sida Nuur, uma baahnid inaad dib u habayn tid ka hor isku dhufashada, laakiin waxay kaa caawin kartaa inaad aragto qaababka (patterns) oo aad si fudud u aqoonsato qaladaadka.</a:t>
            </a:r>
            <a:endParaRPr sz="1800"/>
          </a:p>
          <a:p>
            <a:pPr marL="0" lvl="0" indent="0" algn="l" rtl="0">
              <a:spcBef>
                <a:spcPts val="1000"/>
              </a:spcBef>
              <a:spcAft>
                <a:spcPct val="0"/>
              </a:spcAft>
              <a:buNone/>
            </a:pPr>
            <a:r>
              <a:rPr lang="en-GB" sz="1800">
                <a:latin typeface="Lexend"/>
              </a:rPr>
              <a:t> </a:t>
            </a:r>
            <a:endParaRPr sz="1800"/>
          </a:p>
          <a:p>
            <a:pPr marL="0" lvl="0" indent="0" algn="l" rtl="0">
              <a:spcBef>
                <a:spcPts val="1000"/>
              </a:spcBef>
              <a:spcAft>
                <a:spcPct val="0"/>
              </a:spcAft>
              <a:buNone/>
            </a:pPr>
            <a:r>
              <a:rPr lang="en-GB" sz="1400">
                <a:latin typeface="Lexend"/>
              </a:rPr>
              <a:t>Ereyada jawaabta kama dambaysa waxaa loo qori karaa si kasta oo loo doono.</a:t>
            </a:r>
            <a:endParaRPr sz="1800"/>
          </a:p>
          <a:p>
            <a:pPr marL="0" lvl="0" indent="0" algn="l" rtl="0">
              <a:spcBef>
                <a:spcPts val="1000"/>
              </a:spcBef>
              <a:spcAft>
                <a:spcPct val="0"/>
              </a:spcAft>
              <a:buNone/>
            </a:pPr>
            <a:endParaRPr sz="1800"/>
          </a:p>
          <a:p>
            <a:pPr marL="0" lvl="0" indent="0" algn="l" rtl="0">
              <a:spcBef>
                <a:spcPts val="1000"/>
              </a:spcBef>
              <a:spcAft>
                <a:spcPct val="0"/>
              </a:spcAft>
              <a:buNone/>
            </a:pPr>
            <a:r>
              <a:rPr lang="en-GB" sz="1400">
                <a:latin typeface="Lexend"/>
              </a:rPr>
              <a:t>Waa caado in ereyga leh jibka (exponent) ugu weyn uu hor yimaado, kan joogtada ah (constant)na uu dambee.</a:t>
            </a:r>
            <a:endParaRPr sz="1800"/>
          </a:p>
          <a:p>
            <a:pPr marL="0" lvl="0" indent="0" algn="l" rtl="0">
              <a:spcBef>
                <a:spcPts val="1000"/>
              </a:spcBef>
              <a:spcAft>
                <a:spcPct val="0"/>
              </a:spcAft>
              <a:buNone/>
            </a:pPr>
            <a:endParaRPr sz="1800"/>
          </a:p>
          <a:p>
            <a:pPr marL="0" lvl="0" indent="0" algn="l" rtl="0">
              <a:spcBef>
                <a:spcPts val="1000"/>
              </a:spcBef>
              <a:spcAft>
                <a:spcPts val="1000"/>
              </a:spcAft>
              <a:buNone/>
            </a:pPr>
            <a:endParaRPr sz="1900">
              <a:solidFill>
                <a:srgbClr val="222222"/>
              </a:solidFill>
              <a:latin typeface="Times"/>
              <a:ea typeface="Times"/>
              <a:cs typeface="Times"/>
              <a:sym typeface="Times"/>
            </a:endParaRPr>
          </a:p>
        </p:txBody>
      </p:sp>
      <p:sp>
        <p:nvSpPr>
          <p:cNvPr id="984" name="Google Shape;984;p75"/>
          <p:cNvSpPr txBox="1"/>
          <p:nvPr/>
        </p:nvSpPr>
        <p:spPr>
          <a:xfrm>
            <a:off x="2887200" y="4042275"/>
            <a:ext cx="267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− 10</a:t>
            </a:r>
            <a:endParaRPr sz="24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8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8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8" name="Shape 988"/>
        <p:cNvGrpSpPr/>
        <p:nvPr/>
      </p:nvGrpSpPr>
      <p:grpSpPr>
        <a:xfrm>
          <a:off x="0" y="0"/>
          <a:ext cx="0" cy="0"/>
        </a:xfrm>
      </p:grpSpPr>
      <p:sp>
        <p:nvSpPr>
          <p:cNvPr id="989" name="Google Shape;989;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Isticmaalka binomials (binomials) u dhigma</a:t>
            </a:r>
            <a:endParaRPr/>
          </a:p>
        </p:txBody>
      </p:sp>
      <p:sp>
        <p:nvSpPr>
          <p:cNvPr id="990" name="Google Shape;990;p76"/>
          <p:cNvSpPr txBox="1"/>
          <p:nvPr>
            <p:ph type="body" idx="1"/>
          </p:nvPr>
        </p:nvSpPr>
        <p:spPr>
          <a:xfrm>
            <a:off x="324000" y="994025"/>
            <a:ext cx="8496000" cy="1907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Wax soo saarka laba binomial (binomials) oo qaabka (a + b)(a − b) ah waxaa loo qori karaa sida</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rPr>
              <a:t/>
            </a:r>
            <a:endParaRPr sz="2000">
              <a:solidFill>
                <a:srgbClr val="222222"/>
              </a:solidFill>
              <a:latin typeface="Times"/>
              <a:ea typeface="Times"/>
              <a:cs typeface="Times"/>
              <a:sym typeface="Times"/>
            </a:endParaRPr>
          </a:p>
          <a:p>
            <a:pPr marL="0" lvl="0" indent="0" algn="l" rtl="0">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a</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1800"/>
          </a:p>
          <a:p>
            <a:pPr marL="0" lvl="0" indent="0" algn="l" rtl="0">
              <a:spcBef>
                <a:spcPts val="1000"/>
              </a:spcBef>
              <a:spcAft>
                <a:spcPct val="0"/>
              </a:spcAft>
              <a:buNone/>
            </a:pPr>
            <a:r>
              <a:rPr lang="en-GB" sz="1400">
                <a:latin typeface="Lexend"/>
              </a:rPr>
              <a:t>Tani waa sababta labada wax soo saar ee qayb ahi ay yihiin lammaane eber (zero pair).</a:t>
            </a:r>
            <a:endParaRPr sz="1800"/>
          </a:p>
          <a:p>
            <a:pPr marL="0" lvl="0" indent="0" algn="l" rtl="0">
              <a:spcBef>
                <a:spcPts val="1000"/>
              </a:spcBef>
              <a:spcAft>
                <a:spcPct val="0"/>
              </a:spcAft>
              <a:buNone/>
            </a:pPr>
            <a:r>
              <a:rPr lang="en-GB" sz="1400">
                <a:latin typeface="Lexend"/>
              </a:rPr>
              <a:t>Waxaan ugu yeernaa qaabkan kala duwanaanshaha laba jibbaaran (difference of two squares).</a:t>
            </a:r>
            <a:r>
              <a:rPr lang="en-GB" sz="1400">
                <a:solidFill>
                  <a:schemeClr val="accent4"/>
                </a:solidFill>
                <a:latin typeface="Lexend"/>
              </a:rPr>
              <a:t/>
            </a:r>
            <a:r>
              <a:rPr lang="en-GB" sz="1400">
                <a:latin typeface="Lexend"/>
              </a:rPr>
              <a:t/>
            </a:r>
            <a:endParaRPr sz="1800"/>
          </a:p>
          <a:p>
            <a:pPr marL="0" lvl="0" indent="0" algn="l" rtl="0">
              <a:spcBef>
                <a:spcPts val="1000"/>
              </a:spcBef>
              <a:spcAft>
                <a:spcPct val="0"/>
              </a:spcAft>
              <a:buNone/>
            </a:pPr>
            <a:endParaRPr sz="1800"/>
          </a:p>
          <a:p>
            <a:pPr marL="0" lvl="0" indent="0" algn="l" rtl="0">
              <a:spcBef>
                <a:spcPts val="1000"/>
              </a:spcBef>
              <a:spcAft>
                <a:spcPct val="0"/>
              </a:spcAft>
              <a:buNone/>
            </a:pPr>
            <a:endParaRPr sz="1800"/>
          </a:p>
          <a:p>
            <a:pPr marL="0" lvl="0" indent="0" algn="l" rtl="0">
              <a:spcBef>
                <a:spcPts val="1000"/>
              </a:spcBef>
              <a:spcAft>
                <a:spcPts val="1000"/>
              </a:spcAft>
              <a:buNone/>
            </a:pPr>
            <a:endParaRPr sz="1900">
              <a:solidFill>
                <a:srgbClr val="222222"/>
              </a:solidFill>
              <a:latin typeface="Times"/>
              <a:ea typeface="Times"/>
              <a:cs typeface="Times"/>
              <a:sym typeface="Times"/>
            </a:endParaRPr>
          </a:p>
        </p:txBody>
      </p:sp>
      <p:sp>
        <p:nvSpPr>
          <p:cNvPr id="991" name="Google Shape;991;p76"/>
          <p:cNvSpPr txBox="1"/>
          <p:nvPr/>
        </p:nvSpPr>
        <p:spPr>
          <a:xfrm>
            <a:off x="385850" y="2901425"/>
            <a:ext cx="2250300" cy="19074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7</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000000"/>
                </a:solidFill>
                <a:latin typeface="Lexend"/>
                <a:ea typeface="Times"/>
                <a:cs typeface="Times"/>
                <a:sym typeface="Times"/>
              </a:rPr>
              <a:t>+ 7</a:t>
            </a:r>
            <a:r>
              <a:rPr lang="en-GB" sz="1800" i="1">
                <a:solidFill>
                  <a:srgbClr val="000000"/>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49</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49</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ama x2 − 72</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baseline="30000">
                <a:solidFill>
                  <a:srgbClr val="222222"/>
                </a:solidFill>
                <a:latin typeface="Lexend"/>
                <a:ea typeface="Times"/>
                <a:cs typeface="Times"/>
                <a:sym typeface="Times"/>
              </a:rPr>
              <a:t/>
            </a:r>
            <a:endParaRPr sz="2000" baseline="30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solidFill>
                <a:srgbClr val="000000"/>
              </a:solidFill>
              <a:latin typeface="Lexend"/>
              <a:ea typeface="Lexend"/>
              <a:cs typeface="Lexend"/>
              <a:sym typeface="Lexend"/>
            </a:endParaRPr>
          </a:p>
        </p:txBody>
      </p:sp>
      <p:sp>
        <p:nvSpPr>
          <p:cNvPr id="992" name="Google Shape;992;p76"/>
          <p:cNvSpPr txBox="1"/>
          <p:nvPr>
            <p:ph type="body" idx="1"/>
          </p:nvPr>
        </p:nvSpPr>
        <p:spPr>
          <a:xfrm>
            <a:off x="3369600" y="2939200"/>
            <a:ext cx="5450400" cy="51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Maxaad u malaynaysaa in (7 + x) (7 − x) uu noqon doono qaabka la fidiyay?</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rPr>
              <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9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9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9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9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9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91">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91">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91">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91">
                                            <p:txEl>
                                              <p:pRg st="3" end="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91">
                                            <p:txEl>
                                              <p:pRg st="4" end="4"/>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96" name="Shape 996"/>
        <p:cNvGrpSpPr/>
        <p:nvPr/>
      </p:nvGrpSpPr>
      <p:grpSpPr>
        <a:xfrm>
          <a:off x="0" y="0"/>
          <a:ext cx="0" cy="0"/>
        </a:xfrm>
      </p:grpSpPr>
      <p:sp>
        <p:nvSpPr>
          <p:cNvPr id="997" name="Google Shape;997;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Isticmaalka binomials (binomials) u dhigma</a:t>
            </a:r>
            <a:endParaRPr/>
          </a:p>
        </p:txBody>
      </p:sp>
      <p:sp>
        <p:nvSpPr>
          <p:cNvPr id="998" name="Google Shape;998;p77"/>
          <p:cNvSpPr txBox="1"/>
          <p:nvPr/>
        </p:nvSpPr>
        <p:spPr>
          <a:xfrm>
            <a:off x="2705975" y="117083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(7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(7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99" name="Google Shape;999;p77"/>
          <p:cNvSpPr txBox="1"/>
          <p:nvPr/>
        </p:nvSpPr>
        <p:spPr>
          <a:xfrm>
            <a:off x="2379000" y="211768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49 −7</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+ 7</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i="1"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00" name="Google Shape;1000;p77"/>
          <p:cNvSpPr txBox="1"/>
          <p:nvPr/>
        </p:nvSpPr>
        <p:spPr>
          <a:xfrm>
            <a:off x="2424300" y="1626025"/>
            <a:ext cx="1361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7</a:t>
            </a:r>
            <a:r>
              <a:rPr lang="en-GB" sz="1800">
                <a:solidFill>
                  <a:schemeClr val="dk1"/>
                </a:solidFill>
                <a:latin typeface="Lexend"/>
                <a:ea typeface="Times"/>
                <a:cs typeface="Times"/>
                <a:sym typeface="Times"/>
              </a:rPr>
              <a:t>(7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01" name="Google Shape;1001;p77"/>
          <p:cNvSpPr txBox="1"/>
          <p:nvPr/>
        </p:nvSpPr>
        <p:spPr>
          <a:xfrm>
            <a:off x="2375788" y="260936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49 −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02" name="Google Shape;1002;p77"/>
          <p:cNvSpPr txBox="1"/>
          <p:nvPr/>
        </p:nvSpPr>
        <p:spPr>
          <a:xfrm>
            <a:off x="3567300" y="1626013"/>
            <a:ext cx="1271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(7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grpSp>
        <p:nvGrpSpPr>
          <p:cNvPr id="1003" name="Google Shape;1003;p77"/>
          <p:cNvGrpSpPr/>
          <p:nvPr/>
        </p:nvGrpSpPr>
        <p:grpSpPr>
          <a:xfrm>
            <a:off x="324001" y="852719"/>
            <a:ext cx="1846388" cy="1928793"/>
            <a:chOff x="428351" y="1953819"/>
            <a:chExt cx="1846388" cy="1928793"/>
          </a:xfrm>
        </p:grpSpPr>
        <p:cxnSp>
          <p:nvCxnSpPr>
            <p:cNvPr id="1004" name="Google Shape;1004;p77"/>
            <p:cNvCxnSpPr/>
            <p:nvPr/>
          </p:nvCxnSpPr>
          <p:spPr>
            <a:xfrm flipH="1">
              <a:off x="6675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005" name="Google Shape;1005;p77"/>
            <p:cNvSpPr txBox="1"/>
            <p:nvPr/>
          </p:nvSpPr>
          <p:spPr>
            <a:xfrm>
              <a:off x="428351" y="256914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a:latin typeface="Times"/>
                  <a:ea typeface="Times"/>
                  <a:cs typeface="Times"/>
                  <a:sym typeface="Times"/>
                </a:rPr>
                <a:t>7  </a:t>
              </a:r>
              <a:endParaRPr sz="1800">
                <a:solidFill>
                  <a:srgbClr val="000000"/>
                </a:solidFill>
                <a:latin typeface="Times"/>
                <a:ea typeface="Times"/>
                <a:cs typeface="Times"/>
                <a:sym typeface="Times"/>
              </a:endParaRPr>
            </a:p>
          </p:txBody>
        </p:sp>
        <p:sp>
          <p:nvSpPr>
            <p:cNvPr id="1006" name="Google Shape;1006;p77"/>
            <p:cNvSpPr txBox="1"/>
            <p:nvPr/>
          </p:nvSpPr>
          <p:spPr>
            <a:xfrm>
              <a:off x="1019933" y="1953819"/>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a:latin typeface="Times"/>
                  <a:ea typeface="Times"/>
                  <a:cs typeface="Times"/>
                  <a:sym typeface="Times"/>
                </a:rPr>
                <a:t>7</a:t>
              </a:r>
              <a:r>
                <a:rPr lang="en-GB" sz="1100">
                  <a:solidFill>
                    <a:srgbClr val="000000"/>
                  </a:solidFill>
                  <a:latin typeface="Times"/>
                  <a:ea typeface="Times"/>
                  <a:cs typeface="Times"/>
                  <a:sym typeface="Times"/>
                </a:rPr>
                <a:t>       </a:t>
              </a: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a:t>
              </a:r>
              <a:r>
                <a:rPr lang="en-GB" sz="1100" i="1">
                  <a:solidFill>
                    <a:srgbClr val="222222"/>
                  </a:solidFill>
                  <a:latin typeface="Times"/>
                  <a:ea typeface="Times"/>
                  <a:cs typeface="Times"/>
                  <a:sym typeface="Times"/>
                </a:rPr>
                <a:t>x</a:t>
              </a:r>
              <a:r>
                <a:rPr lang="en-GB" sz="11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007" name="Google Shape;1007;p77"/>
            <p:cNvCxnSpPr/>
            <p:nvPr/>
          </p:nvCxnSpPr>
          <p:spPr>
            <a:xfrm>
              <a:off x="7788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008" name="Google Shape;1008;p77"/>
            <p:cNvCxnSpPr/>
            <p:nvPr/>
          </p:nvCxnSpPr>
          <p:spPr>
            <a:xfrm>
              <a:off x="14096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009" name="Google Shape;1009;p77"/>
            <p:cNvGrpSpPr/>
            <p:nvPr/>
          </p:nvGrpSpPr>
          <p:grpSpPr>
            <a:xfrm>
              <a:off x="787160" y="2391524"/>
              <a:ext cx="1487579" cy="1478033"/>
              <a:chOff x="964903" y="2012560"/>
              <a:chExt cx="2167534" cy="1986603"/>
            </a:xfrm>
          </p:grpSpPr>
          <p:sp>
            <p:nvSpPr>
              <p:cNvPr id="1010" name="Google Shape;1010;p77"/>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1" name="Google Shape;1011;p77"/>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2" name="Google Shape;1012;p77"/>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3" name="Google Shape;1013;p77"/>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014" name="Google Shape;1014;p77"/>
            <p:cNvCxnSpPr/>
            <p:nvPr/>
          </p:nvCxnSpPr>
          <p:spPr>
            <a:xfrm flipH="1">
              <a:off x="6675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015" name="Google Shape;1015;p77"/>
            <p:cNvSpPr txBox="1"/>
            <p:nvPr/>
          </p:nvSpPr>
          <p:spPr>
            <a:xfrm>
              <a:off x="428352" y="3273602"/>
              <a:ext cx="2961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i="1">
                  <a:solidFill>
                    <a:srgbClr val="222222"/>
                  </a:solidFill>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016" name="Google Shape;1016;p77"/>
          <p:cNvSpPr/>
          <p:nvPr/>
        </p:nvSpPr>
        <p:spPr>
          <a:xfrm>
            <a:off x="685973" y="1291863"/>
            <a:ext cx="686700" cy="686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49</a:t>
            </a:r>
            <a:endParaRPr sz="2200" baseline="30000">
              <a:latin typeface="Times"/>
              <a:ea typeface="Times"/>
              <a:cs typeface="Times"/>
              <a:sym typeface="Times"/>
            </a:endParaRPr>
          </a:p>
        </p:txBody>
      </p:sp>
      <p:sp>
        <p:nvSpPr>
          <p:cNvPr id="1017" name="Google Shape;1017;p77"/>
          <p:cNvSpPr/>
          <p:nvPr/>
        </p:nvSpPr>
        <p:spPr>
          <a:xfrm>
            <a:off x="685973" y="1974107"/>
            <a:ext cx="686700" cy="795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a:t>
            </a:r>
            <a:r>
              <a:rPr lang="en-GB" sz="1800" i="1">
                <a:solidFill>
                  <a:srgbClr val="222222"/>
                </a:solidFill>
                <a:latin typeface="Lexend"/>
                <a:ea typeface="Times"/>
                <a:cs typeface="Times"/>
                <a:sym typeface="Times"/>
              </a:rPr>
              <a:t>x</a:t>
            </a:r>
            <a:endParaRPr sz="2200" i="1" baseline="30000">
              <a:latin typeface="Times"/>
              <a:ea typeface="Times"/>
              <a:cs typeface="Times"/>
              <a:sym typeface="Times"/>
            </a:endParaRPr>
          </a:p>
        </p:txBody>
      </p:sp>
      <p:sp>
        <p:nvSpPr>
          <p:cNvPr id="1018" name="Google Shape;1018;p77"/>
          <p:cNvSpPr/>
          <p:nvPr/>
        </p:nvSpPr>
        <p:spPr>
          <a:xfrm>
            <a:off x="1373749" y="1290973"/>
            <a:ext cx="797400" cy="688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a:t>
            </a:r>
            <a:r>
              <a:rPr lang="en-GB" sz="1800" i="1">
                <a:solidFill>
                  <a:srgbClr val="222222"/>
                </a:solidFill>
                <a:latin typeface="Lexend"/>
                <a:ea typeface="Times"/>
                <a:cs typeface="Times"/>
                <a:sym typeface="Times"/>
              </a:rPr>
              <a:t>x</a:t>
            </a:r>
            <a:endParaRPr sz="2200" baseline="30000">
              <a:latin typeface="Times"/>
              <a:ea typeface="Times"/>
              <a:cs typeface="Times"/>
              <a:sym typeface="Times"/>
            </a:endParaRPr>
          </a:p>
        </p:txBody>
      </p:sp>
      <p:sp>
        <p:nvSpPr>
          <p:cNvPr id="1019" name="Google Shape;1019;p77"/>
          <p:cNvSpPr/>
          <p:nvPr/>
        </p:nvSpPr>
        <p:spPr>
          <a:xfrm>
            <a:off x="1366585" y="1977596"/>
            <a:ext cx="797400" cy="795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solidFill>
                  <a:srgbClr val="000000"/>
                </a:solidFill>
                <a:latin typeface="Lexend"/>
                <a:ea typeface="Times"/>
                <a:cs typeface="Times"/>
                <a:sym typeface="Times"/>
              </a:rPr>
              <a:t>2</a:t>
            </a:r>
            <a:endParaRPr sz="2200" i="1" baseline="30000">
              <a:latin typeface="Times"/>
              <a:ea typeface="Times"/>
              <a:cs typeface="Times"/>
              <a:sym typeface="Times"/>
            </a:endParaRPr>
          </a:p>
        </p:txBody>
      </p:sp>
      <p:sp>
        <p:nvSpPr>
          <p:cNvPr id="1020" name="Google Shape;1020;p77"/>
          <p:cNvSpPr txBox="1"/>
          <p:nvPr/>
        </p:nvSpPr>
        <p:spPr>
          <a:xfrm>
            <a:off x="324000" y="3386375"/>
            <a:ext cx="3365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(7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(7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49 −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grpSp>
        <p:nvGrpSpPr>
          <p:cNvPr id="1021" name="Google Shape;1021;p77"/>
          <p:cNvGrpSpPr/>
          <p:nvPr/>
        </p:nvGrpSpPr>
        <p:grpSpPr>
          <a:xfrm>
            <a:off x="4572000" y="662166"/>
            <a:ext cx="4101750" cy="1264584"/>
            <a:chOff x="4572000" y="662166"/>
            <a:chExt cx="4101750" cy="1264584"/>
          </a:xfrm>
        </p:grpSpPr>
        <p:sp>
          <p:nvSpPr>
            <p:cNvPr id="1022" name="Google Shape;1022;p77"/>
            <p:cNvSpPr txBox="1"/>
            <p:nvPr/>
          </p:nvSpPr>
          <p:spPr>
            <a:xfrm>
              <a:off x="7762950" y="937250"/>
              <a:ext cx="910800" cy="3363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1023" name="Google Shape;1023;p77"/>
            <p:cNvPicPr preferRelativeResize="0"/>
            <p:nvPr/>
          </p:nvPicPr>
          <p:blipFill>
            <a:blip r:embed="rId9">
              <a:alphaModFix/>
            </a:blip>
            <a:stretch>
              <a:fillRect/>
            </a:stretch>
          </p:blipFill>
          <p:spPr>
            <a:xfrm flipH="1">
              <a:off x="7886355" y="1313250"/>
              <a:ext cx="554645" cy="613500"/>
            </a:xfrm>
            <a:prstGeom prst="rect">
              <a:avLst/>
            </a:prstGeom>
            <a:noFill/>
            <a:ln>
              <a:noFill/>
            </a:ln>
          </p:spPr>
        </p:pic>
        <p:grpSp>
          <p:nvGrpSpPr>
            <p:cNvPr id="1024" name="Google Shape;1024;p77"/>
            <p:cNvGrpSpPr/>
            <p:nvPr/>
          </p:nvGrpSpPr>
          <p:grpSpPr>
            <a:xfrm flipH="1">
              <a:off x="4572000" y="662166"/>
              <a:ext cx="3314350" cy="1112398"/>
              <a:chOff x="1807240" y="1612125"/>
              <a:chExt cx="1901629" cy="931500"/>
            </a:xfrm>
          </p:grpSpPr>
          <p:pic>
            <p:nvPicPr>
              <p:cNvPr id="1025" name="Google Shape;1025;p77"/>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1026" name="Google Shape;1026;p77"/>
              <p:cNvSpPr txBox="1"/>
              <p:nvPr/>
            </p:nvSpPr>
            <p:spPr>
              <a:xfrm flipH="1">
                <a:off x="1879836" y="1743826"/>
                <a:ext cx="16980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(x + 7)(7 − x) uu yahay kala duwanaanshaha 2 jibbaaran</a:t>
                </a:r>
                <a:r>
                  <a:rPr lang="en-GB" sz="1100">
                    <a:solidFill>
                      <a:schemeClr val="dk1"/>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a:solidFill>
                      <a:srgbClr val="222222"/>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a:latin typeface="Lexend"/>
                    <a:ea typeface="Lexend"/>
                    <a:cs typeface="Lexend"/>
                    <a:sym typeface="Lexend"/>
                  </a:rPr>
                  <a:t/>
                </a:r>
                <a:endParaRPr sz="1800">
                  <a:latin typeface="Lexend"/>
                  <a:ea typeface="Lexend"/>
                  <a:cs typeface="Lexend"/>
                  <a:sym typeface="Lexend"/>
                </a:endParaRPr>
              </a:p>
            </p:txBody>
          </p:sp>
        </p:grpSp>
      </p:grpSp>
      <p:grpSp>
        <p:nvGrpSpPr>
          <p:cNvPr id="1027" name="Google Shape;1027;p77"/>
          <p:cNvGrpSpPr/>
          <p:nvPr/>
        </p:nvGrpSpPr>
        <p:grpSpPr>
          <a:xfrm>
            <a:off x="4050001" y="1966453"/>
            <a:ext cx="4177249" cy="1467385"/>
            <a:chOff x="4050001" y="1966453"/>
            <a:chExt cx="4177249" cy="1467385"/>
          </a:xfrm>
        </p:grpSpPr>
        <p:pic>
          <p:nvPicPr>
            <p:cNvPr id="1028" name="Google Shape;1028;p77"/>
            <p:cNvPicPr preferRelativeResize="0"/>
            <p:nvPr/>
          </p:nvPicPr>
          <p:blipFill>
            <a:blip r:embed="rId10">
              <a:alphaModFix/>
            </a:blip>
            <a:stretch>
              <a:fillRect/>
            </a:stretch>
          </p:blipFill>
          <p:spPr>
            <a:xfrm flipH="1">
              <a:off x="4294675" y="2490131"/>
              <a:ext cx="554651" cy="685019"/>
            </a:xfrm>
            <a:prstGeom prst="rect">
              <a:avLst/>
            </a:prstGeom>
            <a:noFill/>
            <a:ln>
              <a:noFill/>
            </a:ln>
          </p:spPr>
        </p:pic>
        <p:sp>
          <p:nvSpPr>
            <p:cNvPr id="1029" name="Google Shape;1029;p77"/>
            <p:cNvSpPr txBox="1"/>
            <p:nvPr/>
          </p:nvSpPr>
          <p:spPr>
            <a:xfrm flipH="1">
              <a:off x="4050001" y="3064539"/>
              <a:ext cx="1044000" cy="3693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Yacquub</a:t>
              </a:r>
              <a:endParaRPr sz="1800" b="1">
                <a:latin typeface="Lexend"/>
                <a:ea typeface="Lexend"/>
                <a:cs typeface="Lexend"/>
                <a:sym typeface="Lexend"/>
              </a:endParaRPr>
            </a:p>
          </p:txBody>
        </p:sp>
        <p:grpSp>
          <p:nvGrpSpPr>
            <p:cNvPr id="1030" name="Google Shape;1030;p77"/>
            <p:cNvGrpSpPr/>
            <p:nvPr/>
          </p:nvGrpSpPr>
          <p:grpSpPr>
            <a:xfrm>
              <a:off x="4912900" y="1966453"/>
              <a:ext cx="3314350" cy="1112398"/>
              <a:chOff x="1807240" y="1612125"/>
              <a:chExt cx="1901629" cy="931500"/>
            </a:xfrm>
          </p:grpSpPr>
          <p:pic>
            <p:nvPicPr>
              <p:cNvPr id="1031" name="Google Shape;1031;p77"/>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1032" name="Google Shape;1032;p77"/>
              <p:cNvSpPr txBox="1"/>
              <p:nvPr/>
            </p:nvSpPr>
            <p:spPr>
              <a:xfrm flipH="1">
                <a:off x="1980583" y="1743821"/>
                <a:ext cx="16647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(x − 7)(7 − x) uu yahay kala duwanaanshaha 2 jibbaaran</a:t>
                </a:r>
                <a:r>
                  <a:rPr lang="en-GB" sz="1100">
                    <a:solidFill>
                      <a:schemeClr val="dk1"/>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a:solidFill>
                      <a:srgbClr val="222222"/>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a:latin typeface="Lexend"/>
                    <a:ea typeface="Lexend"/>
                    <a:cs typeface="Lexend"/>
                    <a:sym typeface="Lexend"/>
                  </a:rPr>
                  <a:t/>
                </a:r>
                <a:endParaRPr sz="1800">
                  <a:latin typeface="Lexend"/>
                  <a:ea typeface="Lexend"/>
                  <a:cs typeface="Lexend"/>
                  <a:sym typeface="Lexend"/>
                </a:endParaRPr>
              </a:p>
            </p:txBody>
          </p:sp>
        </p:grpSp>
      </p:grpSp>
      <p:grpSp>
        <p:nvGrpSpPr>
          <p:cNvPr id="1033" name="Google Shape;1033;p77"/>
          <p:cNvGrpSpPr/>
          <p:nvPr/>
        </p:nvGrpSpPr>
        <p:grpSpPr>
          <a:xfrm>
            <a:off x="4513675" y="3433853"/>
            <a:ext cx="3958588" cy="1321494"/>
            <a:chOff x="4513675" y="3433853"/>
            <a:chExt cx="3958588" cy="1321494"/>
          </a:xfrm>
        </p:grpSpPr>
        <p:pic>
          <p:nvPicPr>
            <p:cNvPr id="1034" name="Google Shape;1034;p77"/>
            <p:cNvPicPr preferRelativeResize="0"/>
            <p:nvPr/>
          </p:nvPicPr>
          <p:blipFill>
            <a:blip r:embed="rId10">
              <a:alphaModFix/>
            </a:blip>
            <a:stretch>
              <a:fillRect/>
            </a:stretch>
          </p:blipFill>
          <p:spPr>
            <a:xfrm flipH="1">
              <a:off x="7762949" y="4061771"/>
              <a:ext cx="554650" cy="693576"/>
            </a:xfrm>
            <a:prstGeom prst="rect">
              <a:avLst/>
            </a:prstGeom>
            <a:noFill/>
            <a:ln>
              <a:noFill/>
            </a:ln>
          </p:spPr>
        </p:pic>
        <p:sp>
          <p:nvSpPr>
            <p:cNvPr id="1035" name="Google Shape;1035;p77"/>
            <p:cNvSpPr txBox="1"/>
            <p:nvPr/>
          </p:nvSpPr>
          <p:spPr>
            <a:xfrm>
              <a:off x="7608263" y="3649742"/>
              <a:ext cx="864000" cy="3597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800">
                <a:latin typeface="Lexend"/>
                <a:ea typeface="Lexend"/>
                <a:cs typeface="Lexend"/>
                <a:sym typeface="Lexend"/>
              </a:endParaRPr>
            </a:p>
          </p:txBody>
        </p:sp>
        <p:grpSp>
          <p:nvGrpSpPr>
            <p:cNvPr id="1036" name="Google Shape;1036;p77"/>
            <p:cNvGrpSpPr/>
            <p:nvPr/>
          </p:nvGrpSpPr>
          <p:grpSpPr>
            <a:xfrm flipH="1">
              <a:off x="4513675" y="3433853"/>
              <a:ext cx="3314350" cy="1112398"/>
              <a:chOff x="1807240" y="1612125"/>
              <a:chExt cx="1901629" cy="931500"/>
            </a:xfrm>
          </p:grpSpPr>
          <p:pic>
            <p:nvPicPr>
              <p:cNvPr id="1037" name="Google Shape;1037;p77"/>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1038" name="Google Shape;1038;p77"/>
              <p:cNvSpPr txBox="1"/>
              <p:nvPr/>
            </p:nvSpPr>
            <p:spPr>
              <a:xfrm flipH="1">
                <a:off x="1933292" y="1743821"/>
                <a:ext cx="16896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(7 + x)(x − 7) uu yahay kala duwanaanshaha 2 jibbaaran</a:t>
                </a:r>
                <a:r>
                  <a:rPr lang="en-GB" sz="1100">
                    <a:solidFill>
                      <a:schemeClr val="dk1"/>
                    </a:solidFill>
                    <a:latin typeface="Times"/>
                    <a:ea typeface="Times"/>
                    <a:cs typeface="Times"/>
                    <a:sym typeface="Times"/>
                  </a:rPr>
                  <a:t/>
                </a:r>
                <a:r>
                  <a:rPr lang="en-GB" sz="1100">
                    <a:solidFill>
                      <a:srgbClr val="222222"/>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rgbClr val="222222"/>
                    </a:solidFill>
                    <a:latin typeface="Times"/>
                    <a:ea typeface="Times"/>
                    <a:cs typeface="Times"/>
                    <a:sym typeface="Times"/>
                  </a:rPr>
                  <a:t/>
                </a:r>
                <a:r>
                  <a:rPr lang="en-GB" sz="1100" i="1">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i="1">
                    <a:solidFill>
                      <a:schemeClr val="dk1"/>
                    </a:solidFill>
                    <a:latin typeface="Times"/>
                    <a:ea typeface="Times"/>
                    <a:cs typeface="Times"/>
                    <a:sym typeface="Times"/>
                  </a:rPr>
                  <a:t/>
                </a:r>
                <a:r>
                  <a:rPr lang="en-GB" sz="1100">
                    <a:solidFill>
                      <a:schemeClr val="dk1"/>
                    </a:solidFill>
                    <a:latin typeface="Times"/>
                    <a:ea typeface="Times"/>
                    <a:cs typeface="Times"/>
                    <a:sym typeface="Times"/>
                  </a:rPr>
                  <a:t/>
                </a:r>
                <a:r>
                  <a:rPr lang="en-GB" sz="1100">
                    <a:solidFill>
                      <a:srgbClr val="222222"/>
                    </a:solidFill>
                    <a:latin typeface="Times"/>
                    <a:ea typeface="Times"/>
                    <a:cs typeface="Times"/>
                    <a:sym typeface="Times"/>
                  </a:rPr>
                  <a:t/>
                </a:r>
                <a:r>
                  <a:rPr lang="en-GB" sz="1100">
                    <a:solidFill>
                      <a:schemeClr val="dk1"/>
                    </a:solidFill>
                    <a:latin typeface="Times"/>
                    <a:ea typeface="Times"/>
                    <a:cs typeface="Times"/>
                    <a:sym typeface="Times"/>
                  </a:rPr>
                  <a:t/>
                </a:r>
                <a:r>
                  <a:rPr lang="en-GB" sz="1100">
                    <a:latin typeface="Lexend"/>
                    <a:ea typeface="Lexend"/>
                    <a:cs typeface="Lexend"/>
                    <a:sym typeface="Lexend"/>
                  </a:rPr>
                  <a:t/>
                </a:r>
                <a:endParaRPr sz="1800">
                  <a:latin typeface="Lexend"/>
                  <a:ea typeface="Lexend"/>
                  <a:cs typeface="Lexend"/>
                  <a:sym typeface="Lexend"/>
                </a:endParaRPr>
              </a:p>
            </p:txBody>
          </p:sp>
        </p:grpSp>
      </p:grpSp>
      <p:sp>
        <p:nvSpPr>
          <p:cNvPr id="1039" name="Google Shape;1039;p77"/>
          <p:cNvSpPr txBox="1"/>
          <p:nvPr>
            <p:ph type="body" idx="1"/>
          </p:nvPr>
        </p:nvSpPr>
        <p:spPr>
          <a:xfrm>
            <a:off x="324000" y="4009450"/>
            <a:ext cx="3996000" cy="51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Yaa aad la raacsan tahay?</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0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1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1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1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0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2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3"/>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43" name="Shape 1043"/>
        <p:cNvGrpSpPr/>
        <p:nvPr/>
      </p:nvGrpSpPr>
      <p:grpSpPr>
        <a:xfrm>
          <a:off x="0" y="0"/>
          <a:ext cx="0" cy="0"/>
        </a:xfrm>
      </p:grpSpPr>
      <p:sp>
        <p:nvSpPr>
          <p:cNvPr id="1044" name="Google Shape;1044;p78"/>
          <p:cNvSpPr txBox="1"/>
          <p:nvPr>
            <p:ph type="body" idx="1"/>
          </p:nvPr>
        </p:nvSpPr>
        <p:spPr>
          <a:xfrm>
            <a:off x="324000" y="822150"/>
            <a:ext cx="3996000" cy="51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Dib u habaynta si ereyadu isku qaab u noqdaan ayaa caawin doonta.</a:t>
            </a:r>
            <a:endParaRPr sz="1800"/>
          </a:p>
        </p:txBody>
      </p:sp>
      <p:sp>
        <p:nvSpPr>
          <p:cNvPr id="1045" name="Google Shape;1045;p7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Isticmaalka binomials (binomials) u dhigma</a:t>
            </a:r>
            <a:endParaRPr/>
          </a:p>
        </p:txBody>
      </p:sp>
      <p:sp>
        <p:nvSpPr>
          <p:cNvPr id="1046" name="Google Shape;1046;p78"/>
          <p:cNvSpPr txBox="1"/>
          <p:nvPr/>
        </p:nvSpPr>
        <p:spPr>
          <a:xfrm>
            <a:off x="1724550" y="20408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Times"/>
                <a:cs typeface="Times"/>
                <a:sym typeface="Times"/>
              </a:rPr>
              <a:t>≡ </a:t>
            </a: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7</a:t>
            </a:r>
            <a:r>
              <a:rPr lang="en-GB" sz="1400" i="1">
                <a:solidFill>
                  <a:srgbClr val="222222"/>
                </a:solidFill>
                <a:latin typeface="Lexend"/>
                <a:ea typeface="Times"/>
                <a:cs typeface="Times"/>
                <a:sym typeface="Times"/>
              </a:rPr>
              <a:t> + x</a:t>
            </a:r>
            <a:r>
              <a:rPr lang="en-GB" sz="1400">
                <a:solidFill>
                  <a:schemeClr val="dk1"/>
                </a:solidFill>
                <a:latin typeface="Lexend"/>
                <a:ea typeface="Times"/>
                <a:cs typeface="Times"/>
                <a:sym typeface="Times"/>
              </a:rPr>
              <a:t>)(7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x</a:t>
            </a:r>
            <a:r>
              <a:rPr lang="en-GB" sz="1400">
                <a:solidFill>
                  <a:schemeClr val="dk1"/>
                </a:solidFill>
                <a:latin typeface="Lexend"/>
                <a:ea typeface="Times"/>
                <a:cs typeface="Times"/>
                <a:sym typeface="Times"/>
              </a:rPr>
              <a:t>)</a:t>
            </a:r>
            <a:r>
              <a:rPr lang="en-GB" sz="14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47" name="Google Shape;1047;p78"/>
          <p:cNvSpPr txBox="1"/>
          <p:nvPr/>
        </p:nvSpPr>
        <p:spPr>
          <a:xfrm>
            <a:off x="324000" y="1620000"/>
            <a:ext cx="4248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Times"/>
                <a:cs typeface="Times"/>
                <a:sym typeface="Times"/>
              </a:rPr>
              <a:t>(</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)(7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a:t>
            </a:r>
            <a:r>
              <a:rPr lang="en-GB" sz="1400">
                <a:solidFill>
                  <a:schemeClr val="dk1"/>
                </a:solidFill>
                <a:latin typeface="Lexend"/>
                <a:ea typeface="Times"/>
                <a:cs typeface="Times"/>
                <a:sym typeface="Times"/>
              </a:rPr>
              <a:t>(</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48" name="Google Shape;1048;p78"/>
          <p:cNvSpPr txBox="1"/>
          <p:nvPr/>
        </p:nvSpPr>
        <p:spPr>
          <a:xfrm>
            <a:off x="1724538" y="24901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Times"/>
                <a:cs typeface="Times"/>
                <a:sym typeface="Times"/>
              </a:rPr>
              <a:t>≡ 7</a:t>
            </a:r>
            <a:r>
              <a:rPr lang="en-GB" sz="1400" baseline="30000">
                <a:solidFill>
                  <a:srgbClr val="222222"/>
                </a:solidFill>
                <a:latin typeface="Lexend"/>
                <a:ea typeface="Times"/>
                <a:cs typeface="Times"/>
                <a:sym typeface="Times"/>
              </a:rPr>
              <a:t>2</a:t>
            </a:r>
            <a:r>
              <a:rPr lang="en-GB" sz="1400">
                <a:solidFill>
                  <a:srgbClr val="222222"/>
                </a:solidFill>
                <a:latin typeface="Lexend"/>
                <a:ea typeface="Times"/>
                <a:cs typeface="Times"/>
                <a:sym typeface="Times"/>
              </a:rPr>
              <a:t> − </a:t>
            </a:r>
            <a:r>
              <a:rPr lang="en-GB" sz="1400" i="1">
                <a:solidFill>
                  <a:srgbClr val="000000"/>
                </a:solidFill>
                <a:latin typeface="Lexend"/>
                <a:ea typeface="Times"/>
                <a:cs typeface="Times"/>
                <a:sym typeface="Times"/>
              </a:rPr>
              <a:t>x</a:t>
            </a:r>
            <a:r>
              <a:rPr lang="en-GB" sz="1400" baseline="30000">
                <a:solidFill>
                  <a:srgbClr val="000000"/>
                </a:solidFill>
                <a:latin typeface="Lexend"/>
                <a:ea typeface="Times"/>
                <a:cs typeface="Times"/>
                <a:sym typeface="Times"/>
              </a:rPr>
              <a:t>2</a:t>
            </a:r>
            <a:r>
              <a:rPr lang="en-GB" sz="14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p:txBody>
      </p:sp>
      <p:pic>
        <p:nvPicPr>
          <p:cNvPr id="1049" name="Google Shape;1049;p78"/>
          <p:cNvPicPr preferRelativeResize="0"/>
          <p:nvPr/>
        </p:nvPicPr>
        <p:blipFill>
          <a:blip r:embed="rId10">
            <a:alphaModFix/>
          </a:blip>
          <a:stretch>
            <a:fillRect/>
          </a:stretch>
        </p:blipFill>
        <p:spPr>
          <a:xfrm flipH="1">
            <a:off x="4294675" y="2490131"/>
            <a:ext cx="554651" cy="685019"/>
          </a:xfrm>
          <a:prstGeom prst="rect">
            <a:avLst/>
          </a:prstGeom>
          <a:noFill/>
          <a:ln>
            <a:noFill/>
          </a:ln>
        </p:spPr>
      </p:pic>
      <p:sp>
        <p:nvSpPr>
          <p:cNvPr id="1050" name="Google Shape;1050;p78"/>
          <p:cNvSpPr txBox="1"/>
          <p:nvPr/>
        </p:nvSpPr>
        <p:spPr>
          <a:xfrm flipH="1">
            <a:off x="4050001" y="3064539"/>
            <a:ext cx="1044000" cy="369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Yacquub</a:t>
            </a:r>
            <a:endParaRPr sz="1800" b="1">
              <a:latin typeface="Lexend"/>
              <a:ea typeface="Lexend"/>
              <a:cs typeface="Lexend"/>
              <a:sym typeface="Lexend"/>
            </a:endParaRPr>
          </a:p>
        </p:txBody>
      </p:sp>
      <p:sp>
        <p:nvSpPr>
          <p:cNvPr id="1051" name="Google Shape;1051;p78"/>
          <p:cNvSpPr txBox="1"/>
          <p:nvPr/>
        </p:nvSpPr>
        <p:spPr>
          <a:xfrm>
            <a:off x="7762950" y="937250"/>
            <a:ext cx="910800" cy="336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1052" name="Google Shape;1052;p78"/>
          <p:cNvPicPr preferRelativeResize="0"/>
          <p:nvPr/>
        </p:nvPicPr>
        <p:blipFill>
          <a:blip r:embed="rId11">
            <a:alphaModFix/>
          </a:blip>
          <a:stretch>
            <a:fillRect/>
          </a:stretch>
        </p:blipFill>
        <p:spPr>
          <a:xfrm flipH="1">
            <a:off x="7886355" y="1313250"/>
            <a:ext cx="554645" cy="613500"/>
          </a:xfrm>
          <a:prstGeom prst="rect">
            <a:avLst/>
          </a:prstGeom>
          <a:noFill/>
          <a:ln>
            <a:noFill/>
          </a:ln>
        </p:spPr>
      </p:pic>
      <p:grpSp>
        <p:nvGrpSpPr>
          <p:cNvPr id="1053" name="Google Shape;1053;p78"/>
          <p:cNvGrpSpPr/>
          <p:nvPr/>
        </p:nvGrpSpPr>
        <p:grpSpPr>
          <a:xfrm flipH="1">
            <a:off x="4572000" y="662166"/>
            <a:ext cx="3314350" cy="1112398"/>
            <a:chOff x="1807240" y="1612125"/>
            <a:chExt cx="1901629" cy="931500"/>
          </a:xfrm>
        </p:grpSpPr>
        <p:pic>
          <p:nvPicPr>
            <p:cNvPr id="1054" name="Google Shape;1054;p78"/>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55" name="Google Shape;1055;p78"/>
            <p:cNvSpPr txBox="1"/>
            <p:nvPr/>
          </p:nvSpPr>
          <p:spPr>
            <a:xfrm flipH="1">
              <a:off x="1879836" y="1743826"/>
              <a:ext cx="16980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in (x + 7)(7 − x) uu yahay kala duwanaanshaha 2 jibbaaran</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056" name="Google Shape;1056;p78"/>
          <p:cNvPicPr preferRelativeResize="0"/>
          <p:nvPr/>
        </p:nvPicPr>
        <p:blipFill>
          <a:blip r:embed="rId10">
            <a:alphaModFix/>
          </a:blip>
          <a:stretch>
            <a:fillRect/>
          </a:stretch>
        </p:blipFill>
        <p:spPr>
          <a:xfrm flipH="1">
            <a:off x="7762949" y="4061771"/>
            <a:ext cx="554650" cy="693576"/>
          </a:xfrm>
          <a:prstGeom prst="rect">
            <a:avLst/>
          </a:prstGeom>
          <a:noFill/>
          <a:ln>
            <a:noFill/>
          </a:ln>
        </p:spPr>
      </p:pic>
      <p:sp>
        <p:nvSpPr>
          <p:cNvPr id="1057" name="Google Shape;1057;p78"/>
          <p:cNvSpPr txBox="1"/>
          <p:nvPr/>
        </p:nvSpPr>
        <p:spPr>
          <a:xfrm>
            <a:off x="7608263" y="3649742"/>
            <a:ext cx="864000" cy="3597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800">
              <a:latin typeface="Lexend"/>
              <a:ea typeface="Lexend"/>
              <a:cs typeface="Lexend"/>
              <a:sym typeface="Lexend"/>
            </a:endParaRPr>
          </a:p>
        </p:txBody>
      </p:sp>
      <p:grpSp>
        <p:nvGrpSpPr>
          <p:cNvPr id="1058" name="Google Shape;1058;p78"/>
          <p:cNvGrpSpPr/>
          <p:nvPr/>
        </p:nvGrpSpPr>
        <p:grpSpPr>
          <a:xfrm>
            <a:off x="4912900" y="1966453"/>
            <a:ext cx="3314350" cy="1112398"/>
            <a:chOff x="1807240" y="1612125"/>
            <a:chExt cx="1901629" cy="931500"/>
          </a:xfrm>
        </p:grpSpPr>
        <p:pic>
          <p:nvPicPr>
            <p:cNvPr id="1059" name="Google Shape;1059;p78"/>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60" name="Google Shape;1060;p78"/>
            <p:cNvSpPr txBox="1"/>
            <p:nvPr/>
          </p:nvSpPr>
          <p:spPr>
            <a:xfrm flipH="1">
              <a:off x="1980583" y="1743821"/>
              <a:ext cx="16647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(x − 7)(7 − x) waa kala duwanaanshaha 2 labajibbaaran (difference of 2 squares)</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grpSp>
        <p:nvGrpSpPr>
          <p:cNvPr id="1061" name="Google Shape;1061;p78"/>
          <p:cNvGrpSpPr/>
          <p:nvPr/>
        </p:nvGrpSpPr>
        <p:grpSpPr>
          <a:xfrm flipH="1">
            <a:off x="4513675" y="3433853"/>
            <a:ext cx="3314350" cy="1112398"/>
            <a:chOff x="1807240" y="1612125"/>
            <a:chExt cx="1901629" cy="931500"/>
          </a:xfrm>
        </p:grpSpPr>
        <p:pic>
          <p:nvPicPr>
            <p:cNvPr id="1062" name="Google Shape;1062;p78"/>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63" name="Google Shape;1063;p78"/>
            <p:cNvSpPr txBox="1"/>
            <p:nvPr/>
          </p:nvSpPr>
          <p:spPr>
            <a:xfrm flipH="1">
              <a:off x="1933292" y="1743821"/>
              <a:ext cx="16896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(7 + x)(x − 7) waa kala duwanaanshaha 2 labajibbaaran (difference of 2 squares)</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i="1">
                  <a:solidFill>
                    <a:schemeClr val="dk1"/>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064" name="Google Shape;1064;p78"/>
          <p:cNvPicPr preferRelativeResize="0"/>
          <p:nvPr/>
        </p:nvPicPr>
        <p:blipFill>
          <a:blip r:embed="rId11">
            <a:alphaModFix/>
          </a:blip>
          <a:stretch>
            <a:fillRect/>
          </a:stretch>
        </p:blipFill>
        <p:spPr>
          <a:xfrm>
            <a:off x="8380308" y="1740900"/>
            <a:ext cx="396000" cy="419100"/>
          </a:xfrm>
          <a:prstGeom prst="rect">
            <a:avLst/>
          </a:prstGeom>
          <a:noFill/>
          <a:ln>
            <a:noFill/>
          </a:ln>
        </p:spPr>
      </p:pic>
      <p:sp>
        <p:nvSpPr>
          <p:cNvPr id="1065" name="Google Shape;1065;p78"/>
          <p:cNvSpPr txBox="1"/>
          <p:nvPr/>
        </p:nvSpPr>
        <p:spPr>
          <a:xfrm>
            <a:off x="324008" y="3113150"/>
            <a:ext cx="3766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Kalam"/>
                <a:ea typeface="Kalam"/>
                <a:cs typeface="Kalam"/>
                <a:sym typeface="Kalam"/>
              </a:rPr>
              <a:t>Hal xubin (term) oo qaws (bracket) kasta ah waa isku mid, kuwa kalena waa lammaane eber (zero pair).</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6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69" name="Shape 1069"/>
        <p:cNvGrpSpPr/>
        <p:nvPr/>
      </p:nvGrpSpPr>
      <p:grpSpPr>
        <a:xfrm>
          <a:off x="0" y="0"/>
          <a:ext cx="0" cy="0"/>
        </a:xfrm>
      </p:grpSpPr>
      <p:sp>
        <p:nvSpPr>
          <p:cNvPr id="1070" name="Google Shape;1070;p79"/>
          <p:cNvSpPr txBox="1"/>
          <p:nvPr>
            <p:ph type="body" idx="1"/>
          </p:nvPr>
        </p:nvSpPr>
        <p:spPr>
          <a:xfrm>
            <a:off x="324000" y="822150"/>
            <a:ext cx="3996000" cy="51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Dib u habaynta si xubnuhu (terms) ugu kala horreeyaan isku mid ayaa kaa caawin doonta.</a:t>
            </a:r>
            <a:endParaRPr sz="1800"/>
          </a:p>
        </p:txBody>
      </p:sp>
      <p:sp>
        <p:nvSpPr>
          <p:cNvPr id="1071" name="Google Shape;1071;p7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Isticmaalka binomial (binomials) u dhigma (equivalent)</a:t>
            </a:r>
            <a:endParaRPr/>
          </a:p>
        </p:txBody>
      </p:sp>
      <p:sp>
        <p:nvSpPr>
          <p:cNvPr id="1072" name="Google Shape;1072;p79"/>
          <p:cNvSpPr txBox="1"/>
          <p:nvPr/>
        </p:nvSpPr>
        <p:spPr>
          <a:xfrm>
            <a:off x="1724550" y="272663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−7</a:t>
            </a:r>
            <a:r>
              <a:rPr lang="en-GB" sz="1100" i="1">
                <a:solidFill>
                  <a:srgbClr val="222222"/>
                </a:solidFill>
                <a:latin typeface="Lexend"/>
                <a:ea typeface="Times"/>
                <a:cs typeface="Times"/>
                <a:sym typeface="Times"/>
              </a:rPr>
              <a:t> + x</a:t>
            </a:r>
            <a:r>
              <a:rPr lang="en-GB" sz="1100">
                <a:solidFill>
                  <a:schemeClr val="dk1"/>
                </a:solidFill>
                <a:latin typeface="Lexend"/>
                <a:ea typeface="Times"/>
                <a:cs typeface="Times"/>
                <a:sym typeface="Times"/>
              </a:rPr>
              <a:t>)(7 </a:t>
            </a:r>
            <a:r>
              <a:rPr lang="en-GB" sz="1100">
                <a:solidFill>
                  <a:srgbClr val="222222"/>
                </a:solidFill>
                <a:latin typeface="Lexend"/>
                <a:ea typeface="Times"/>
                <a:cs typeface="Times"/>
                <a:sym typeface="Times"/>
              </a:rPr>
              <a:t>− </a:t>
            </a:r>
            <a:r>
              <a:rPr lang="en-GB" sz="1100" i="1">
                <a:solidFill>
                  <a:srgbClr val="222222"/>
                </a:solidFill>
                <a:latin typeface="Lexend"/>
                <a:ea typeface="Times"/>
                <a:cs typeface="Times"/>
                <a:sym typeface="Times"/>
              </a:rPr>
              <a:t>x</a:t>
            </a:r>
            <a:r>
              <a:rPr lang="en-GB" sz="1100">
                <a:solidFill>
                  <a:schemeClr val="dk1"/>
                </a:solidFill>
                <a:latin typeface="Lexend"/>
                <a:ea typeface="Times"/>
                <a:cs typeface="Times"/>
                <a:sym typeface="Times"/>
              </a:rPr>
              <a:t>)</a:t>
            </a:r>
            <a:r>
              <a:rPr lang="en-GB" sz="11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73" name="Google Shape;1073;p79"/>
          <p:cNvSpPr txBox="1"/>
          <p:nvPr/>
        </p:nvSpPr>
        <p:spPr>
          <a:xfrm>
            <a:off x="324000" y="2305800"/>
            <a:ext cx="4248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Lexend"/>
                <a:ea typeface="Times"/>
                <a:cs typeface="Times"/>
                <a:sym typeface="Times"/>
              </a:rPr>
              <a:t>(</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− 7</a:t>
            </a:r>
            <a:r>
              <a:rPr lang="en-GB" sz="1100">
                <a:solidFill>
                  <a:schemeClr val="dk1"/>
                </a:solidFill>
                <a:latin typeface="Lexend"/>
                <a:ea typeface="Times"/>
                <a:cs typeface="Times"/>
                <a:sym typeface="Times"/>
              </a:rPr>
              <a:t>)(7 </a:t>
            </a:r>
            <a:r>
              <a:rPr lang="en-GB" sz="1100">
                <a:solidFill>
                  <a:srgbClr val="222222"/>
                </a:solidFill>
                <a:latin typeface="Lexend"/>
                <a:ea typeface="Times"/>
                <a:cs typeface="Times"/>
                <a:sym typeface="Times"/>
              </a:rPr>
              <a:t>− </a:t>
            </a:r>
            <a:r>
              <a:rPr lang="en-GB" sz="1100" i="1">
                <a:solidFill>
                  <a:srgbClr val="222222"/>
                </a:solidFill>
                <a:latin typeface="Lexend"/>
                <a:ea typeface="Times"/>
                <a:cs typeface="Times"/>
                <a:sym typeface="Times"/>
              </a:rPr>
              <a:t>x</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− 7</a:t>
            </a: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+ 7</a:t>
            </a: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74" name="Google Shape;1074;p79"/>
          <p:cNvSpPr txBox="1"/>
          <p:nvPr/>
        </p:nvSpPr>
        <p:spPr>
          <a:xfrm>
            <a:off x="324008" y="3204182"/>
            <a:ext cx="3766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Kalam"/>
                <a:ea typeface="Kalam"/>
                <a:cs typeface="Kalam"/>
                <a:sym typeface="Kalam"/>
              </a:rPr>
              <a:t>Ma aha kala duwanaanshaha laba labajibbaaran (difference of two squares) sababtoo ah labada xubin (terms) waa lammaane eber (zero pairs).</a:t>
            </a:r>
            <a:r>
              <a:rPr lang="en-GB" sz="1100">
                <a:solidFill>
                  <a:srgbClr val="000000"/>
                </a:solidFill>
                <a:latin typeface="Kalam"/>
                <a:ea typeface="Kalam"/>
                <a:cs typeface="Kalam"/>
                <a:sym typeface="Kalam"/>
              </a:rPr>
              <a:t/>
            </a:r>
            <a:endParaRPr sz="2000">
              <a:solidFill>
                <a:srgbClr val="000000"/>
              </a:solidFill>
              <a:latin typeface="Kalam"/>
              <a:ea typeface="Kalam"/>
              <a:cs typeface="Kalam"/>
              <a:sym typeface="Kalam"/>
            </a:endParaRPr>
          </a:p>
        </p:txBody>
      </p:sp>
      <p:pic>
        <p:nvPicPr>
          <p:cNvPr id="1075" name="Google Shape;1075;p79"/>
          <p:cNvPicPr preferRelativeResize="0"/>
          <p:nvPr/>
        </p:nvPicPr>
        <p:blipFill>
          <a:blip r:embed="rId11">
            <a:alphaModFix/>
          </a:blip>
          <a:stretch>
            <a:fillRect/>
          </a:stretch>
        </p:blipFill>
        <p:spPr>
          <a:xfrm flipH="1">
            <a:off x="4294675" y="2490131"/>
            <a:ext cx="554651" cy="685019"/>
          </a:xfrm>
          <a:prstGeom prst="rect">
            <a:avLst/>
          </a:prstGeom>
          <a:noFill/>
          <a:ln>
            <a:noFill/>
          </a:ln>
        </p:spPr>
      </p:pic>
      <p:sp>
        <p:nvSpPr>
          <p:cNvPr id="1076" name="Google Shape;1076;p79"/>
          <p:cNvSpPr txBox="1"/>
          <p:nvPr/>
        </p:nvSpPr>
        <p:spPr>
          <a:xfrm flipH="1">
            <a:off x="4050001" y="3064539"/>
            <a:ext cx="1044000" cy="369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Yacquub</a:t>
            </a:r>
            <a:endParaRPr sz="1800" b="1">
              <a:latin typeface="Lexend"/>
              <a:ea typeface="Lexend"/>
              <a:cs typeface="Lexend"/>
              <a:sym typeface="Lexend"/>
            </a:endParaRPr>
          </a:p>
        </p:txBody>
      </p:sp>
      <p:sp>
        <p:nvSpPr>
          <p:cNvPr id="1077" name="Google Shape;1077;p79"/>
          <p:cNvSpPr txBox="1"/>
          <p:nvPr/>
        </p:nvSpPr>
        <p:spPr>
          <a:xfrm>
            <a:off x="7762950" y="937250"/>
            <a:ext cx="910800" cy="336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1078" name="Google Shape;1078;p79"/>
          <p:cNvPicPr preferRelativeResize="0"/>
          <p:nvPr/>
        </p:nvPicPr>
        <p:blipFill>
          <a:blip r:embed="rId12">
            <a:alphaModFix/>
          </a:blip>
          <a:stretch>
            <a:fillRect/>
          </a:stretch>
        </p:blipFill>
        <p:spPr>
          <a:xfrm flipH="1">
            <a:off x="7886355" y="1313250"/>
            <a:ext cx="554645" cy="613500"/>
          </a:xfrm>
          <a:prstGeom prst="rect">
            <a:avLst/>
          </a:prstGeom>
          <a:noFill/>
          <a:ln>
            <a:noFill/>
          </a:ln>
        </p:spPr>
      </p:pic>
      <p:grpSp>
        <p:nvGrpSpPr>
          <p:cNvPr id="1079" name="Google Shape;1079;p79"/>
          <p:cNvGrpSpPr/>
          <p:nvPr/>
        </p:nvGrpSpPr>
        <p:grpSpPr>
          <a:xfrm flipH="1">
            <a:off x="4572000" y="662166"/>
            <a:ext cx="3314350" cy="1112398"/>
            <a:chOff x="1807240" y="1612125"/>
            <a:chExt cx="1901629" cy="931500"/>
          </a:xfrm>
        </p:grpSpPr>
        <p:pic>
          <p:nvPicPr>
            <p:cNvPr id="1080" name="Google Shape;1080;p79"/>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81" name="Google Shape;1081;p79"/>
            <p:cNvSpPr txBox="1"/>
            <p:nvPr/>
          </p:nvSpPr>
          <p:spPr>
            <a:xfrm flipH="1">
              <a:off x="1879836" y="1743826"/>
              <a:ext cx="16980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(x + 7)(7 − x) waa kala duwanaanshaha 2 labajibbaaran (difference of 2 squares)</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082" name="Google Shape;1082;p79"/>
          <p:cNvPicPr preferRelativeResize="0"/>
          <p:nvPr/>
        </p:nvPicPr>
        <p:blipFill>
          <a:blip r:embed="rId11">
            <a:alphaModFix/>
          </a:blip>
          <a:stretch>
            <a:fillRect/>
          </a:stretch>
        </p:blipFill>
        <p:spPr>
          <a:xfrm flipH="1">
            <a:off x="7762949" y="4061771"/>
            <a:ext cx="554650" cy="693576"/>
          </a:xfrm>
          <a:prstGeom prst="rect">
            <a:avLst/>
          </a:prstGeom>
          <a:noFill/>
          <a:ln>
            <a:noFill/>
          </a:ln>
        </p:spPr>
      </p:pic>
      <p:sp>
        <p:nvSpPr>
          <p:cNvPr id="1083" name="Google Shape;1083;p79"/>
          <p:cNvSpPr txBox="1"/>
          <p:nvPr/>
        </p:nvSpPr>
        <p:spPr>
          <a:xfrm>
            <a:off x="7608263" y="3649742"/>
            <a:ext cx="864000" cy="3597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800">
              <a:latin typeface="Lexend"/>
              <a:ea typeface="Lexend"/>
              <a:cs typeface="Lexend"/>
              <a:sym typeface="Lexend"/>
            </a:endParaRPr>
          </a:p>
        </p:txBody>
      </p:sp>
      <p:grpSp>
        <p:nvGrpSpPr>
          <p:cNvPr id="1084" name="Google Shape;1084;p79"/>
          <p:cNvGrpSpPr/>
          <p:nvPr/>
        </p:nvGrpSpPr>
        <p:grpSpPr>
          <a:xfrm>
            <a:off x="4912900" y="1966453"/>
            <a:ext cx="3314350" cy="1112398"/>
            <a:chOff x="1807240" y="1612125"/>
            <a:chExt cx="1901629" cy="931500"/>
          </a:xfrm>
        </p:grpSpPr>
        <p:pic>
          <p:nvPicPr>
            <p:cNvPr id="1085" name="Google Shape;1085;p79"/>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86" name="Google Shape;1086;p79"/>
            <p:cNvSpPr txBox="1"/>
            <p:nvPr/>
          </p:nvSpPr>
          <p:spPr>
            <a:xfrm flipH="1">
              <a:off x="1980583" y="1743821"/>
              <a:ext cx="16647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(x − 7)(7 − x) waa kala duwanaanshaha 2 labajibbaaran (difference of 2 squares)</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grpSp>
        <p:nvGrpSpPr>
          <p:cNvPr id="1087" name="Google Shape;1087;p79"/>
          <p:cNvGrpSpPr/>
          <p:nvPr/>
        </p:nvGrpSpPr>
        <p:grpSpPr>
          <a:xfrm flipH="1">
            <a:off x="4513675" y="3433853"/>
            <a:ext cx="3314350" cy="1112398"/>
            <a:chOff x="1807240" y="1612125"/>
            <a:chExt cx="1901629" cy="931500"/>
          </a:xfrm>
        </p:grpSpPr>
        <p:pic>
          <p:nvPicPr>
            <p:cNvPr id="1088" name="Google Shape;1088;p79"/>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089" name="Google Shape;1089;p79"/>
            <p:cNvSpPr txBox="1"/>
            <p:nvPr/>
          </p:nvSpPr>
          <p:spPr>
            <a:xfrm flipH="1">
              <a:off x="1933292" y="1743821"/>
              <a:ext cx="16896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(7 + x)(x − 7) waa kala duwanaanshaha 2 labajibbaaran (difference of 2 squares)</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i="1">
                  <a:solidFill>
                    <a:schemeClr val="dk1"/>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090" name="Google Shape;1090;p79"/>
          <p:cNvPicPr preferRelativeResize="0"/>
          <p:nvPr/>
        </p:nvPicPr>
        <p:blipFill>
          <a:blip r:embed="rId12">
            <a:alphaModFix/>
          </a:blip>
          <a:stretch>
            <a:fillRect/>
          </a:stretch>
        </p:blipFill>
        <p:spPr>
          <a:xfrm>
            <a:off x="8380308" y="1740900"/>
            <a:ext cx="396000" cy="419100"/>
          </a:xfrm>
          <a:prstGeom prst="rect">
            <a:avLst/>
          </a:prstGeom>
          <a:noFill/>
          <a:ln>
            <a:noFill/>
          </a:ln>
        </p:spPr>
      </p:pic>
      <p:sp>
        <p:nvSpPr>
          <p:cNvPr id="1091" name="Google Shape;1091;p79"/>
          <p:cNvSpPr txBox="1"/>
          <p:nvPr/>
        </p:nvSpPr>
        <p:spPr>
          <a:xfrm>
            <a:off x="324000" y="3932100"/>
            <a:ext cx="3924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−7</a:t>
            </a:r>
            <a:r>
              <a:rPr lang="en-GB" sz="1100" i="1">
                <a:solidFill>
                  <a:srgbClr val="222222"/>
                </a:solidFill>
                <a:latin typeface="Lexend"/>
                <a:ea typeface="Times"/>
                <a:cs typeface="Times"/>
                <a:sym typeface="Times"/>
              </a:rPr>
              <a:t> + x</a:t>
            </a:r>
            <a:r>
              <a:rPr lang="en-GB" sz="1100">
                <a:solidFill>
                  <a:schemeClr val="dk1"/>
                </a:solidFill>
                <a:latin typeface="Lexend"/>
                <a:ea typeface="Times"/>
                <a:cs typeface="Times"/>
                <a:sym typeface="Times"/>
              </a:rPr>
              <a:t>)(7 </a:t>
            </a:r>
            <a:r>
              <a:rPr lang="en-GB" sz="1100">
                <a:solidFill>
                  <a:srgbClr val="222222"/>
                </a:solidFill>
                <a:latin typeface="Lexend"/>
                <a:ea typeface="Times"/>
                <a:cs typeface="Times"/>
                <a:sym typeface="Times"/>
              </a:rPr>
              <a:t>− </a:t>
            </a:r>
            <a:r>
              <a:rPr lang="en-GB" sz="1100" i="1">
                <a:solidFill>
                  <a:srgbClr val="222222"/>
                </a:solidFill>
                <a:latin typeface="Lexend"/>
                <a:ea typeface="Times"/>
                <a:cs typeface="Times"/>
                <a:sym typeface="Times"/>
              </a:rPr>
              <a:t>x</a:t>
            </a:r>
            <a:r>
              <a:rPr lang="en-GB" sz="1100">
                <a:solidFill>
                  <a:schemeClr val="dk1"/>
                </a:solidFill>
                <a:latin typeface="Lexend"/>
                <a:ea typeface="Times"/>
                <a:cs typeface="Times"/>
                <a:sym typeface="Times"/>
              </a:rPr>
              <a:t>)</a:t>
            </a:r>
            <a:r>
              <a:rPr lang="en-GB" sz="1100" i="1">
                <a:solidFill>
                  <a:srgbClr val="222222"/>
                </a:solidFill>
                <a:latin typeface="Lexend"/>
                <a:ea typeface="Times"/>
                <a:cs typeface="Times"/>
                <a:sym typeface="Times"/>
              </a:rPr>
              <a:t> </a:t>
            </a:r>
            <a:r>
              <a:rPr lang="en-GB" sz="1100">
                <a:solidFill>
                  <a:srgbClr val="222222"/>
                </a:solidFill>
                <a:latin typeface="Lexend"/>
                <a:ea typeface="Times"/>
                <a:cs typeface="Times"/>
                <a:sym typeface="Times"/>
              </a:rPr>
              <a:t>≡ −49 + 7</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7</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x</a:t>
            </a:r>
            <a:r>
              <a:rPr lang="en-GB" sz="1100" baseline="30000">
                <a:solidFill>
                  <a:srgbClr val="222222"/>
                </a:solidFill>
                <a:latin typeface="Lexend"/>
                <a:ea typeface="Times"/>
                <a:cs typeface="Times"/>
                <a:sym typeface="Times"/>
              </a:rPr>
              <a:t>2</a:t>
            </a:r>
            <a:endParaRPr sz="2000" i="1" baseline="30000">
              <a:solidFill>
                <a:srgbClr val="000000"/>
              </a:solidFill>
              <a:latin typeface="Times"/>
              <a:ea typeface="Times"/>
              <a:cs typeface="Times"/>
              <a:sym typeface="Times"/>
            </a:endParaRPr>
          </a:p>
        </p:txBody>
      </p:sp>
      <p:sp>
        <p:nvSpPr>
          <p:cNvPr id="1092" name="Google Shape;1092;p79"/>
          <p:cNvSpPr txBox="1"/>
          <p:nvPr/>
        </p:nvSpPr>
        <p:spPr>
          <a:xfrm>
            <a:off x="1809891" y="4318800"/>
            <a:ext cx="2154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222222"/>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x</a:t>
            </a:r>
            <a:r>
              <a:rPr lang="en-GB" sz="1100" baseline="30000">
                <a:solidFill>
                  <a:srgbClr val="222222"/>
                </a:solidFill>
                <a:latin typeface="Lexend"/>
                <a:ea typeface="Times"/>
                <a:cs typeface="Times"/>
                <a:sym typeface="Times"/>
              </a:rPr>
              <a:t>2</a:t>
            </a:r>
            <a:r>
              <a:rPr lang="en-GB" sz="1100">
                <a:solidFill>
                  <a:srgbClr val="222222"/>
                </a:solidFill>
                <a:latin typeface="Lexend"/>
                <a:ea typeface="Times"/>
                <a:cs typeface="Times"/>
                <a:sym typeface="Times"/>
              </a:rPr>
              <a:t> + 14</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− 49</a:t>
            </a:r>
            <a:endParaRPr sz="2000" i="1">
              <a:solidFill>
                <a:srgbClr val="000000"/>
              </a:solidFill>
              <a:latin typeface="Times"/>
              <a:ea typeface="Times"/>
              <a:cs typeface="Times"/>
              <a:sym typeface="Times"/>
            </a:endParaRPr>
          </a:p>
        </p:txBody>
      </p:sp>
      <p:pic>
        <p:nvPicPr>
          <p:cNvPr id="1093" name="Google Shape;1093;p79"/>
          <p:cNvPicPr preferRelativeResize="0"/>
          <p:nvPr/>
        </p:nvPicPr>
        <p:blipFill>
          <a:blip r:embed="rId11">
            <a:alphaModFix/>
          </a:blip>
          <a:stretch>
            <a:fillRect/>
          </a:stretch>
        </p:blipFill>
        <p:spPr>
          <a:xfrm>
            <a:off x="4987238" y="3014092"/>
            <a:ext cx="396000" cy="41976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9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97" name="Shape 1097"/>
        <p:cNvGrpSpPr/>
        <p:nvPr/>
      </p:nvGrpSpPr>
      <p:grpSpPr>
        <a:xfrm>
          <a:off x="0" y="0"/>
          <a:ext cx="0" cy="0"/>
        </a:xfrm>
      </p:grpSpPr>
      <p:sp>
        <p:nvSpPr>
          <p:cNvPr id="1098" name="Google Shape;1098;p80"/>
          <p:cNvSpPr txBox="1"/>
          <p:nvPr>
            <p:ph type="body" idx="1"/>
          </p:nvPr>
        </p:nvSpPr>
        <p:spPr>
          <a:xfrm>
            <a:off x="324000" y="822150"/>
            <a:ext cx="3996000" cy="51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Dib u habaynta si xubnuhu (terms) ugu kala horreeyaan isku mid ayaa kaa caawin doonta.</a:t>
            </a:r>
            <a:endParaRPr sz="1800"/>
          </a:p>
        </p:txBody>
      </p:sp>
      <p:sp>
        <p:nvSpPr>
          <p:cNvPr id="1099" name="Google Shape;1099;p8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Isticmaalka binomial (binomials) u dhigma (equivalent)</a:t>
            </a:r>
            <a:endParaRPr/>
          </a:p>
        </p:txBody>
      </p:sp>
      <p:sp>
        <p:nvSpPr>
          <p:cNvPr id="1100" name="Google Shape;1100;p80"/>
          <p:cNvSpPr txBox="1"/>
          <p:nvPr/>
        </p:nvSpPr>
        <p:spPr>
          <a:xfrm>
            <a:off x="324000" y="3578450"/>
            <a:ext cx="4248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7</a:t>
            </a:r>
            <a:r>
              <a:rPr lang="en-GB" sz="1400" i="1">
                <a:solidFill>
                  <a:srgbClr val="222222"/>
                </a:solidFill>
                <a:latin typeface="Lexend"/>
                <a:ea typeface="Times"/>
                <a:cs typeface="Times"/>
                <a:sym typeface="Times"/>
              </a:rPr>
              <a:t>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x</a:t>
            </a:r>
            <a:r>
              <a:rPr lang="en-GB" sz="1400">
                <a:solidFill>
                  <a:schemeClr val="dk1"/>
                </a:solidFill>
                <a:latin typeface="Lexend"/>
                <a:ea typeface="Times"/>
                <a:cs typeface="Times"/>
                <a:sym typeface="Times"/>
              </a:rPr>
              <a:t>)(</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a:t>
            </a:r>
            <a:r>
              <a:rPr lang="en-GB" sz="1400">
                <a:solidFill>
                  <a:schemeClr val="dk1"/>
                </a:solidFill>
                <a:latin typeface="Lexend"/>
                <a:ea typeface="Times"/>
                <a:cs typeface="Times"/>
                <a:sym typeface="Times"/>
              </a:rPr>
              <a:t>(</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− 7</a:t>
            </a: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pic>
        <p:nvPicPr>
          <p:cNvPr id="1101" name="Google Shape;1101;p80"/>
          <p:cNvPicPr preferRelativeResize="0"/>
          <p:nvPr/>
        </p:nvPicPr>
        <p:blipFill>
          <a:blip r:embed="rId11">
            <a:alphaModFix/>
          </a:blip>
          <a:stretch>
            <a:fillRect/>
          </a:stretch>
        </p:blipFill>
        <p:spPr>
          <a:xfrm flipH="1">
            <a:off x="4294675" y="2490131"/>
            <a:ext cx="554651" cy="685019"/>
          </a:xfrm>
          <a:prstGeom prst="rect">
            <a:avLst/>
          </a:prstGeom>
          <a:noFill/>
          <a:ln>
            <a:noFill/>
          </a:ln>
        </p:spPr>
      </p:pic>
      <p:sp>
        <p:nvSpPr>
          <p:cNvPr id="1102" name="Google Shape;1102;p80"/>
          <p:cNvSpPr txBox="1"/>
          <p:nvPr/>
        </p:nvSpPr>
        <p:spPr>
          <a:xfrm flipH="1">
            <a:off x="4050001" y="3064539"/>
            <a:ext cx="1044000" cy="369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Yacquub</a:t>
            </a:r>
            <a:endParaRPr sz="1800" b="1">
              <a:latin typeface="Lexend"/>
              <a:ea typeface="Lexend"/>
              <a:cs typeface="Lexend"/>
              <a:sym typeface="Lexend"/>
            </a:endParaRPr>
          </a:p>
        </p:txBody>
      </p:sp>
      <p:sp>
        <p:nvSpPr>
          <p:cNvPr id="1103" name="Google Shape;1103;p80"/>
          <p:cNvSpPr txBox="1"/>
          <p:nvPr/>
        </p:nvSpPr>
        <p:spPr>
          <a:xfrm>
            <a:off x="7762950" y="937250"/>
            <a:ext cx="910800" cy="3363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1104" name="Google Shape;1104;p80"/>
          <p:cNvPicPr preferRelativeResize="0"/>
          <p:nvPr/>
        </p:nvPicPr>
        <p:blipFill>
          <a:blip r:embed="rId12">
            <a:alphaModFix/>
          </a:blip>
          <a:stretch>
            <a:fillRect/>
          </a:stretch>
        </p:blipFill>
        <p:spPr>
          <a:xfrm flipH="1">
            <a:off x="7886355" y="1313250"/>
            <a:ext cx="554645" cy="613500"/>
          </a:xfrm>
          <a:prstGeom prst="rect">
            <a:avLst/>
          </a:prstGeom>
          <a:noFill/>
          <a:ln>
            <a:noFill/>
          </a:ln>
        </p:spPr>
      </p:pic>
      <p:grpSp>
        <p:nvGrpSpPr>
          <p:cNvPr id="1105" name="Google Shape;1105;p80"/>
          <p:cNvGrpSpPr/>
          <p:nvPr/>
        </p:nvGrpSpPr>
        <p:grpSpPr>
          <a:xfrm flipH="1">
            <a:off x="4572000" y="662166"/>
            <a:ext cx="3314350" cy="1112398"/>
            <a:chOff x="1807240" y="1612125"/>
            <a:chExt cx="1901629" cy="931500"/>
          </a:xfrm>
        </p:grpSpPr>
        <p:pic>
          <p:nvPicPr>
            <p:cNvPr id="1106" name="Google Shape;1106;p80"/>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107" name="Google Shape;1107;p80"/>
            <p:cNvSpPr txBox="1"/>
            <p:nvPr/>
          </p:nvSpPr>
          <p:spPr>
            <a:xfrm flipH="1">
              <a:off x="1879836" y="1743826"/>
              <a:ext cx="16980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(x + 7)(7 − x) waa kala duwanaanshaha 2 labajibbaaran (difference of 2 squares)</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108" name="Google Shape;1108;p80"/>
          <p:cNvPicPr preferRelativeResize="0"/>
          <p:nvPr/>
        </p:nvPicPr>
        <p:blipFill>
          <a:blip r:embed="rId11">
            <a:alphaModFix/>
          </a:blip>
          <a:stretch>
            <a:fillRect/>
          </a:stretch>
        </p:blipFill>
        <p:spPr>
          <a:xfrm flipH="1">
            <a:off x="7762949" y="4061771"/>
            <a:ext cx="554650" cy="693576"/>
          </a:xfrm>
          <a:prstGeom prst="rect">
            <a:avLst/>
          </a:prstGeom>
          <a:noFill/>
          <a:ln>
            <a:noFill/>
          </a:ln>
        </p:spPr>
      </p:pic>
      <p:sp>
        <p:nvSpPr>
          <p:cNvPr id="1109" name="Google Shape;1109;p80"/>
          <p:cNvSpPr txBox="1"/>
          <p:nvPr/>
        </p:nvSpPr>
        <p:spPr>
          <a:xfrm>
            <a:off x="7608263" y="3649742"/>
            <a:ext cx="864000" cy="359700"/>
          </a:xfrm>
          <a:prstGeom prst="rect">
            <a:avLst/>
          </a:prstGeom>
          <a:noFill/>
          <a:ln>
            <a:noFill/>
          </a:ln>
        </p:spPr>
        <p:txBody>
          <a:bodyPr spcFirstLastPara="1" wrap="none" lIns="91425" tIns="91425" rIns="91425" bIns="91425"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800">
              <a:latin typeface="Lexend"/>
              <a:ea typeface="Lexend"/>
              <a:cs typeface="Lexend"/>
              <a:sym typeface="Lexend"/>
            </a:endParaRPr>
          </a:p>
        </p:txBody>
      </p:sp>
      <p:grpSp>
        <p:nvGrpSpPr>
          <p:cNvPr id="1110" name="Google Shape;1110;p80"/>
          <p:cNvGrpSpPr/>
          <p:nvPr/>
        </p:nvGrpSpPr>
        <p:grpSpPr>
          <a:xfrm>
            <a:off x="4912900" y="1966453"/>
            <a:ext cx="3314350" cy="1112398"/>
            <a:chOff x="1807240" y="1612125"/>
            <a:chExt cx="1901629" cy="931500"/>
          </a:xfrm>
        </p:grpSpPr>
        <p:pic>
          <p:nvPicPr>
            <p:cNvPr id="1111" name="Google Shape;1111;p80"/>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112" name="Google Shape;1112;p80"/>
            <p:cNvSpPr txBox="1"/>
            <p:nvPr/>
          </p:nvSpPr>
          <p:spPr>
            <a:xfrm flipH="1">
              <a:off x="1980583" y="1743821"/>
              <a:ext cx="16647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(x − 7)(7 − x) waa kala duwanaanshaha 2 labajibbaaran (difference of 2 squares)</a:t>
              </a:r>
              <a:r>
                <a:rPr lang="en-GB" sz="1000">
                  <a:solidFill>
                    <a:schemeClr val="dk1"/>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grpSp>
        <p:nvGrpSpPr>
          <p:cNvPr id="1113" name="Google Shape;1113;p80"/>
          <p:cNvGrpSpPr/>
          <p:nvPr/>
        </p:nvGrpSpPr>
        <p:grpSpPr>
          <a:xfrm flipH="1">
            <a:off x="4513675" y="3433853"/>
            <a:ext cx="3314350" cy="1112398"/>
            <a:chOff x="1807240" y="1612125"/>
            <a:chExt cx="1901629" cy="931500"/>
          </a:xfrm>
        </p:grpSpPr>
        <p:pic>
          <p:nvPicPr>
            <p:cNvPr id="1114" name="Google Shape;1114;p80"/>
            <p:cNvPicPr preferRelativeResize="0"/>
            <p:nvPr/>
          </p:nvPicPr>
          <p:blipFill>
            <a:blip r:embed="rId5">
              <a:alphaModFix/>
            </a:blip>
            <a:srcRect t="56280" r="69082"/>
            <a:stretch>
              <a:fillRect/>
            </a:stretch>
          </p:blipFill>
          <p:spPr>
            <a:xfrm flipH="1">
              <a:off x="1807240" y="1612125"/>
              <a:ext cx="1901629" cy="931500"/>
            </a:xfrm>
            <a:prstGeom prst="rect">
              <a:avLst/>
            </a:prstGeom>
            <a:noFill/>
            <a:ln>
              <a:noFill/>
            </a:ln>
          </p:spPr>
        </p:pic>
        <p:sp>
          <p:nvSpPr>
            <p:cNvPr id="1115" name="Google Shape;1115;p80"/>
            <p:cNvSpPr txBox="1"/>
            <p:nvPr/>
          </p:nvSpPr>
          <p:spPr>
            <a:xfrm flipH="1">
              <a:off x="1933292" y="1743821"/>
              <a:ext cx="1689600" cy="6681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000">
                  <a:latin typeface="Lexend"/>
                  <a:ea typeface="Lexend"/>
                  <a:cs typeface="Lexend"/>
                  <a:sym typeface="Lexend"/>
                </a:rPr>
                <a:t>Waxaan u malaynayaa (7 + x)(x − 7) waa kala duwanaanshaha 2 labajibbaaran (difference of 2 squares)</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rgbClr val="222222"/>
                  </a:solidFill>
                  <a:latin typeface="Times"/>
                  <a:ea typeface="Times"/>
                  <a:cs typeface="Times"/>
                  <a:sym typeface="Times"/>
                </a:rPr>
                <a:t/>
              </a:r>
              <a:r>
                <a:rPr lang="en-GB" sz="1000" i="1">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i="1">
                  <a:solidFill>
                    <a:schemeClr val="dk1"/>
                  </a:solidFill>
                  <a:latin typeface="Times"/>
                  <a:ea typeface="Times"/>
                  <a:cs typeface="Times"/>
                  <a:sym typeface="Times"/>
                </a:rPr>
                <a:t/>
              </a:r>
              <a:r>
                <a:rPr lang="en-GB" sz="1000">
                  <a:solidFill>
                    <a:schemeClr val="dk1"/>
                  </a:solidFill>
                  <a:latin typeface="Times"/>
                  <a:ea typeface="Times"/>
                  <a:cs typeface="Times"/>
                  <a:sym typeface="Times"/>
                </a:rPr>
                <a:t/>
              </a:r>
              <a:r>
                <a:rPr lang="en-GB" sz="1000">
                  <a:solidFill>
                    <a:srgbClr val="222222"/>
                  </a:solidFill>
                  <a:latin typeface="Times"/>
                  <a:ea typeface="Times"/>
                  <a:cs typeface="Times"/>
                  <a:sym typeface="Times"/>
                </a:rPr>
                <a:t/>
              </a:r>
              <a:r>
                <a:rPr lang="en-GB" sz="1000">
                  <a:solidFill>
                    <a:schemeClr val="dk1"/>
                  </a:solidFill>
                  <a:latin typeface="Times"/>
                  <a:ea typeface="Times"/>
                  <a:cs typeface="Times"/>
                  <a:sym typeface="Times"/>
                </a:rPr>
                <a:t/>
              </a:r>
              <a:r>
                <a:rPr lang="en-GB" sz="1000">
                  <a:latin typeface="Lexend"/>
                  <a:ea typeface="Lexend"/>
                  <a:cs typeface="Lexend"/>
                  <a:sym typeface="Lexend"/>
                </a:rPr>
                <a:t/>
              </a:r>
              <a:endParaRPr sz="1800">
                <a:latin typeface="Lexend"/>
                <a:ea typeface="Lexend"/>
                <a:cs typeface="Lexend"/>
                <a:sym typeface="Lexend"/>
              </a:endParaRPr>
            </a:p>
          </p:txBody>
        </p:sp>
      </p:grpSp>
      <p:pic>
        <p:nvPicPr>
          <p:cNvPr id="1116" name="Google Shape;1116;p80"/>
          <p:cNvPicPr preferRelativeResize="0"/>
          <p:nvPr/>
        </p:nvPicPr>
        <p:blipFill>
          <a:blip r:embed="rId12">
            <a:alphaModFix/>
          </a:blip>
          <a:stretch>
            <a:fillRect/>
          </a:stretch>
        </p:blipFill>
        <p:spPr>
          <a:xfrm>
            <a:off x="8380308" y="1740900"/>
            <a:ext cx="396000" cy="419100"/>
          </a:xfrm>
          <a:prstGeom prst="rect">
            <a:avLst/>
          </a:prstGeom>
          <a:noFill/>
          <a:ln>
            <a:noFill/>
          </a:ln>
        </p:spPr>
      </p:pic>
      <p:pic>
        <p:nvPicPr>
          <p:cNvPr id="1117" name="Google Shape;1117;p80"/>
          <p:cNvPicPr preferRelativeResize="0"/>
          <p:nvPr/>
        </p:nvPicPr>
        <p:blipFill>
          <a:blip r:embed="rId11">
            <a:alphaModFix/>
          </a:blip>
          <a:stretch>
            <a:fillRect/>
          </a:stretch>
        </p:blipFill>
        <p:spPr>
          <a:xfrm>
            <a:off x="4987238" y="3014092"/>
            <a:ext cx="396000" cy="419760"/>
          </a:xfrm>
          <a:prstGeom prst="rect">
            <a:avLst/>
          </a:prstGeom>
          <a:noFill/>
          <a:ln>
            <a:noFill/>
          </a:ln>
        </p:spPr>
      </p:pic>
      <p:sp>
        <p:nvSpPr>
          <p:cNvPr id="1118" name="Google Shape;1118;p80"/>
          <p:cNvSpPr txBox="1"/>
          <p:nvPr/>
        </p:nvSpPr>
        <p:spPr>
          <a:xfrm>
            <a:off x="1724538" y="404375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Times"/>
                <a:cs typeface="Times"/>
                <a:sym typeface="Times"/>
              </a:rPr>
              <a:t>≡ </a:t>
            </a:r>
            <a:r>
              <a:rPr lang="en-GB" sz="1400" i="1">
                <a:solidFill>
                  <a:srgbClr val="000000"/>
                </a:solidFill>
                <a:latin typeface="Lexend"/>
                <a:ea typeface="Times"/>
                <a:cs typeface="Times"/>
                <a:sym typeface="Times"/>
              </a:rPr>
              <a:t>x</a:t>
            </a:r>
            <a:r>
              <a:rPr lang="en-GB" sz="1400" baseline="30000">
                <a:solidFill>
                  <a:srgbClr val="000000"/>
                </a:solidFill>
                <a:latin typeface="Lexend"/>
                <a:ea typeface="Times"/>
                <a:cs typeface="Times"/>
                <a:sym typeface="Times"/>
              </a:rPr>
              <a:t>2</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− 7</a:t>
            </a:r>
            <a:r>
              <a:rPr lang="en-GB" sz="1400" baseline="30000">
                <a:solidFill>
                  <a:srgbClr val="222222"/>
                </a:solidFill>
                <a:latin typeface="Lexend"/>
                <a:ea typeface="Times"/>
                <a:cs typeface="Times"/>
                <a:sym typeface="Times"/>
              </a:rPr>
              <a:t>2</a:t>
            </a:r>
            <a:r>
              <a:rPr lang="en-GB" sz="1400">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pic>
        <p:nvPicPr>
          <p:cNvPr id="1119" name="Google Shape;1119;p80"/>
          <p:cNvPicPr preferRelativeResize="0"/>
          <p:nvPr/>
        </p:nvPicPr>
        <p:blipFill>
          <a:blip r:embed="rId11">
            <a:alphaModFix/>
          </a:blip>
          <a:stretch>
            <a:fillRect/>
          </a:stretch>
        </p:blipFill>
        <p:spPr>
          <a:xfrm>
            <a:off x="8317608" y="3780500"/>
            <a:ext cx="396000" cy="419100"/>
          </a:xfrm>
          <a:prstGeom prst="rect">
            <a:avLst/>
          </a:prstGeom>
          <a:noFill/>
          <a:ln>
            <a:noFill/>
          </a:ln>
        </p:spPr>
      </p:pic>
      <p:sp>
        <p:nvSpPr>
          <p:cNvPr id="1120" name="Google Shape;1120;p80"/>
          <p:cNvSpPr txBox="1"/>
          <p:nvPr/>
        </p:nvSpPr>
        <p:spPr>
          <a:xfrm>
            <a:off x="362800" y="2297800"/>
            <a:ext cx="3314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Kalam"/>
                <a:ea typeface="Kalam"/>
                <a:cs typeface="Kalam"/>
                <a:sym typeface="Kalam"/>
              </a:rPr>
              <a:t>Ka duwan tan Cabdi laakiin wali waa kala duwanaanshaha laba labajibbaaran (difference of two squares).</a:t>
            </a:r>
            <a:r>
              <a:rPr lang="en-GB" sz="1400">
                <a:solidFill>
                  <a:srgbClr val="222222"/>
                </a:solidFill>
                <a:latin typeface="Lexend"/>
                <a:ea typeface="Lexend"/>
                <a:cs typeface="Lexend"/>
                <a:sym typeface="Lexend"/>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4" name="Shape 1124"/>
        <p:cNvGrpSpPr/>
        <p:nvPr/>
      </p:nvGrpSpPr>
      <p:grpSpPr>
        <a:xfrm>
          <a:off x="0" y="0"/>
          <a:ext cx="0" cy="0"/>
        </a:xfrm>
      </p:grpSpPr>
      <p:sp>
        <p:nvSpPr>
          <p:cNvPr id="1125" name="Google Shape;1125;p81"/>
          <p:cNvSpPr txBox="1"/>
          <p:nvPr>
            <p:ph type="subTitle" idx="1"/>
          </p:nvPr>
        </p:nvSpPr>
        <p:spPr>
          <a:xfrm>
            <a:off x="1034425" y="16853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ea typeface="Times"/>
                <a:cs typeface="Times"/>
                <a:sym typeface="Times"/>
              </a:rPr>
              <a:t>(</a:t>
            </a:r>
            <a:r>
              <a:rPr lang="en-GB">
                <a:solidFill>
                  <a:srgbClr val="222222"/>
                </a:solidFill>
                <a:latin typeface="Lexend"/>
                <a:ea typeface="Times"/>
                <a:cs typeface="Times"/>
                <a:sym typeface="Times"/>
              </a:rPr>
              <a:t>−4 + </a:t>
            </a:r>
            <a:r>
              <a:rPr lang="en-GB" i="1">
                <a:solidFill>
                  <a:srgbClr val="222222"/>
                </a:solidFill>
                <a:latin typeface="Lexend"/>
                <a:ea typeface="Times"/>
                <a:cs typeface="Times"/>
                <a:sym typeface="Times"/>
              </a:rPr>
              <a:t>x</a:t>
            </a:r>
            <a:r>
              <a:rPr lang="en-GB">
                <a:latin typeface="Lexend"/>
                <a:ea typeface="Times"/>
                <a:cs typeface="Times"/>
                <a:sym typeface="Times"/>
              </a:rPr>
              <a:t>)(4 </a:t>
            </a:r>
            <a:r>
              <a:rPr lang="en-GB">
                <a:solidFill>
                  <a:srgbClr val="222222"/>
                </a:solidFill>
                <a:latin typeface="Lexend"/>
                <a:ea typeface="Times"/>
                <a:cs typeface="Times"/>
                <a:sym typeface="Times"/>
              </a:rPr>
              <a:t>− </a:t>
            </a:r>
            <a:r>
              <a:rPr lang="en-GB" i="1">
                <a:solidFill>
                  <a:srgbClr val="222222"/>
                </a:solidFill>
                <a:latin typeface="Lexend"/>
                <a:ea typeface="Times"/>
                <a:cs typeface="Times"/>
                <a:sym typeface="Times"/>
              </a:rPr>
              <a:t>x</a:t>
            </a:r>
            <a:r>
              <a:rPr lang="en-GB">
                <a:latin typeface="Lexend"/>
                <a:ea typeface="Times"/>
                <a:cs typeface="Times"/>
                <a:sym typeface="Times"/>
              </a:rPr>
              <a:t>)</a:t>
            </a:r>
            <a:r>
              <a:rPr lang="en-GB">
                <a:latin typeface="Lexend"/>
              </a:rPr>
              <a:t> </a:t>
            </a:r>
            <a:endParaRPr/>
          </a:p>
        </p:txBody>
      </p:sp>
      <p:sp>
        <p:nvSpPr>
          <p:cNvPr id="1126" name="Google Shape;1126;p81"/>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Isticmaalka binomial (binomials) u dhigma (equivalent)</a:t>
            </a:r>
            <a:endParaRPr/>
          </a:p>
        </p:txBody>
      </p:sp>
      <p:sp>
        <p:nvSpPr>
          <p:cNvPr id="1127" name="Google Shape;1127;p81"/>
          <p:cNvSpPr txBox="1"/>
          <p:nvPr>
            <p:ph type="title"/>
          </p:nvPr>
        </p:nvSpPr>
        <p:spPr>
          <a:xfrm>
            <a:off x="324000" y="809988"/>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Mid ka mid ah kuwani waxay u dhigmaa (x − 4)(4 − x)?</a:t>
            </a:r>
            <a:r>
              <a:rPr lang="en-GB">
                <a:latin typeface="Lexend"/>
                <a:ea typeface="Times"/>
                <a:cs typeface="Times"/>
                <a:sym typeface="Times"/>
              </a:rPr>
              <a:t/>
            </a:r>
            <a:r>
              <a:rPr lang="en-GB" i="1">
                <a:solidFill>
                  <a:srgbClr val="222222"/>
                </a:solidFill>
                <a:latin typeface="Lexend"/>
                <a:ea typeface="Times"/>
                <a:cs typeface="Times"/>
                <a:sym typeface="Times"/>
              </a:rPr>
              <a:t/>
            </a:r>
            <a:r>
              <a:rPr lang="en-GB">
                <a:solidFill>
                  <a:srgbClr val="222222"/>
                </a:solidFill>
                <a:latin typeface="Lexend"/>
                <a:ea typeface="Times"/>
                <a:cs typeface="Times"/>
                <a:sym typeface="Times"/>
              </a:rPr>
              <a:t/>
            </a:r>
            <a:r>
              <a:rPr lang="en-GB">
                <a:latin typeface="Lexend"/>
                <a:ea typeface="Times"/>
                <a:cs typeface="Times"/>
                <a:sym typeface="Times"/>
              </a:rPr>
              <a:t/>
            </a:r>
            <a:r>
              <a:rPr lang="en-GB">
                <a:solidFill>
                  <a:srgbClr val="222222"/>
                </a:solidFill>
                <a:latin typeface="Lexend"/>
                <a:ea typeface="Times"/>
                <a:cs typeface="Times"/>
                <a:sym typeface="Times"/>
              </a:rPr>
              <a:t/>
            </a:r>
            <a:r>
              <a:rPr lang="en-GB" i="1">
                <a:solidFill>
                  <a:srgbClr val="222222"/>
                </a:solidFill>
                <a:latin typeface="Lexend"/>
                <a:ea typeface="Times"/>
                <a:cs typeface="Times"/>
                <a:sym typeface="Times"/>
              </a:rPr>
              <a:t/>
            </a:r>
            <a:r>
              <a:rPr lang="en-GB">
                <a:latin typeface="Lexend"/>
                <a:ea typeface="Times"/>
                <a:cs typeface="Times"/>
                <a:sym typeface="Times"/>
              </a:rPr>
              <a:t/>
            </a:r>
            <a:r>
              <a:rPr lang="en-GB" sz="1800">
                <a:latin typeface="Lexend"/>
              </a:rPr>
              <a:t/>
            </a:r>
            <a:endParaRPr sz="1900"/>
          </a:p>
        </p:txBody>
      </p:sp>
      <p:sp>
        <p:nvSpPr>
          <p:cNvPr id="1128" name="Google Shape;1128;p81"/>
          <p:cNvSpPr txBox="1"/>
          <p:nvPr>
            <p:ph type="subTitle" idx="3"/>
          </p:nvPr>
        </p:nvSpPr>
        <p:spPr>
          <a:xfrm>
            <a:off x="1034425" y="2489447"/>
            <a:ext cx="7506600" cy="3891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latin typeface="Lexend"/>
                <a:ea typeface="Times"/>
                <a:cs typeface="Times"/>
                <a:sym typeface="Times"/>
              </a:rPr>
              <a:t>(</a:t>
            </a:r>
            <a:r>
              <a:rPr lang="en-GB">
                <a:solidFill>
                  <a:srgbClr val="222222"/>
                </a:solidFill>
                <a:latin typeface="Lexend"/>
                <a:ea typeface="Times"/>
                <a:cs typeface="Times"/>
                <a:sym typeface="Times"/>
              </a:rPr>
              <a:t>4 − </a:t>
            </a:r>
            <a:r>
              <a:rPr lang="en-GB" i="1">
                <a:solidFill>
                  <a:srgbClr val="222222"/>
                </a:solidFill>
                <a:latin typeface="Lexend"/>
                <a:ea typeface="Times"/>
                <a:cs typeface="Times"/>
                <a:sym typeface="Times"/>
              </a:rPr>
              <a:t>x</a:t>
            </a:r>
            <a:r>
              <a:rPr lang="en-GB">
                <a:latin typeface="Lexend"/>
                <a:ea typeface="Times"/>
                <a:cs typeface="Times"/>
                <a:sym typeface="Times"/>
              </a:rPr>
              <a:t>)(</a:t>
            </a:r>
            <a:r>
              <a:rPr lang="en-GB">
                <a:solidFill>
                  <a:srgbClr val="222222"/>
                </a:solidFill>
                <a:latin typeface="Lexend"/>
                <a:ea typeface="Times"/>
                <a:cs typeface="Times"/>
                <a:sym typeface="Times"/>
              </a:rPr>
              <a:t>4</a:t>
            </a:r>
            <a:r>
              <a:rPr lang="en-GB" i="1">
                <a:solidFill>
                  <a:srgbClr val="222222"/>
                </a:solidFill>
                <a:latin typeface="Lexend"/>
                <a:ea typeface="Times"/>
                <a:cs typeface="Times"/>
                <a:sym typeface="Times"/>
              </a:rPr>
              <a:t> </a:t>
            </a:r>
            <a:r>
              <a:rPr lang="en-GB">
                <a:solidFill>
                  <a:srgbClr val="222222"/>
                </a:solidFill>
                <a:latin typeface="Lexend"/>
                <a:ea typeface="Times"/>
                <a:cs typeface="Times"/>
                <a:sym typeface="Times"/>
              </a:rPr>
              <a:t>+</a:t>
            </a:r>
            <a:r>
              <a:rPr lang="en-GB" i="1">
                <a:solidFill>
                  <a:srgbClr val="222222"/>
                </a:solidFill>
                <a:latin typeface="Lexend"/>
                <a:ea typeface="Times"/>
                <a:cs typeface="Times"/>
                <a:sym typeface="Times"/>
              </a:rPr>
              <a:t> x</a:t>
            </a:r>
            <a:r>
              <a:rPr lang="en-GB">
                <a:latin typeface="Lexend"/>
                <a:ea typeface="Times"/>
                <a:cs typeface="Times"/>
                <a:sym typeface="Times"/>
              </a:rPr>
              <a:t>)</a:t>
            </a:r>
            <a:endParaRPr/>
          </a:p>
        </p:txBody>
      </p:sp>
      <p:sp>
        <p:nvSpPr>
          <p:cNvPr id="1129" name="Google Shape;1129;p81"/>
          <p:cNvSpPr txBox="1"/>
          <p:nvPr>
            <p:ph type="subTitle" idx="4"/>
          </p:nvPr>
        </p:nvSpPr>
        <p:spPr>
          <a:xfrm>
            <a:off x="1034425" y="3309765"/>
            <a:ext cx="7464600" cy="3246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latin typeface="Lexend"/>
                <a:ea typeface="Times"/>
                <a:cs typeface="Times"/>
                <a:sym typeface="Times"/>
              </a:rPr>
              <a:t>(</a:t>
            </a:r>
            <a:r>
              <a:rPr lang="en-GB" i="1">
                <a:solidFill>
                  <a:srgbClr val="222222"/>
                </a:solidFill>
                <a:latin typeface="Lexend"/>
                <a:ea typeface="Times"/>
                <a:cs typeface="Times"/>
                <a:sym typeface="Times"/>
              </a:rPr>
              <a:t>x </a:t>
            </a:r>
            <a:r>
              <a:rPr lang="en-GB">
                <a:solidFill>
                  <a:srgbClr val="222222"/>
                </a:solidFill>
                <a:latin typeface="Lexend"/>
                <a:ea typeface="Times"/>
                <a:cs typeface="Times"/>
                <a:sym typeface="Times"/>
              </a:rPr>
              <a:t>− 4</a:t>
            </a:r>
            <a:r>
              <a:rPr lang="en-GB">
                <a:latin typeface="Lexend"/>
                <a:ea typeface="Times"/>
                <a:cs typeface="Times"/>
                <a:sym typeface="Times"/>
              </a:rPr>
              <a:t>)(</a:t>
            </a:r>
            <a:r>
              <a:rPr lang="en-GB" i="1">
                <a:solidFill>
                  <a:srgbClr val="222222"/>
                </a:solidFill>
                <a:latin typeface="Lexend"/>
                <a:ea typeface="Times"/>
                <a:cs typeface="Times"/>
                <a:sym typeface="Times"/>
              </a:rPr>
              <a:t>x </a:t>
            </a:r>
            <a:r>
              <a:rPr lang="en-GB">
                <a:solidFill>
                  <a:srgbClr val="222222"/>
                </a:solidFill>
                <a:latin typeface="Lexend"/>
                <a:ea typeface="Times"/>
                <a:cs typeface="Times"/>
                <a:sym typeface="Times"/>
              </a:rPr>
              <a:t>−</a:t>
            </a:r>
            <a:r>
              <a:rPr lang="en-GB" i="1">
                <a:solidFill>
                  <a:srgbClr val="222222"/>
                </a:solidFill>
                <a:latin typeface="Lexend"/>
                <a:ea typeface="Times"/>
                <a:cs typeface="Times"/>
                <a:sym typeface="Times"/>
              </a:rPr>
              <a:t> </a:t>
            </a:r>
            <a:r>
              <a:rPr lang="en-GB">
                <a:solidFill>
                  <a:srgbClr val="222222"/>
                </a:solidFill>
                <a:latin typeface="Lexend"/>
                <a:ea typeface="Times"/>
                <a:cs typeface="Times"/>
                <a:sym typeface="Times"/>
              </a:rPr>
              <a:t>4</a:t>
            </a:r>
            <a:r>
              <a:rPr lang="en-GB">
                <a:latin typeface="Lexend"/>
                <a:ea typeface="Times"/>
                <a:cs typeface="Times"/>
                <a:sym typeface="Times"/>
              </a:rPr>
              <a:t>)</a:t>
            </a:r>
            <a:endParaRPr/>
          </a:p>
        </p:txBody>
      </p:sp>
      <p:sp>
        <p:nvSpPr>
          <p:cNvPr id="1130" name="Google Shape;1130;p81"/>
          <p:cNvSpPr txBox="1"/>
          <p:nvPr>
            <p:ph type="subTitle" idx="5"/>
          </p:nvPr>
        </p:nvSpPr>
        <p:spPr>
          <a:xfrm>
            <a:off x="1034425" y="4113837"/>
            <a:ext cx="7506600" cy="360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defRPr/>
            </a:pPr>
            <a:r>
              <a:rPr lang="en-GB">
                <a:latin typeface="Lexend"/>
                <a:ea typeface="Times"/>
                <a:cs typeface="Times"/>
                <a:sym typeface="Times"/>
              </a:rPr>
              <a:t>(</a:t>
            </a:r>
            <a:r>
              <a:rPr lang="en-GB" i="1">
                <a:solidFill>
                  <a:srgbClr val="222222"/>
                </a:solidFill>
                <a:latin typeface="Lexend"/>
                <a:ea typeface="Times"/>
                <a:cs typeface="Times"/>
                <a:sym typeface="Times"/>
              </a:rPr>
              <a:t>x </a:t>
            </a:r>
            <a:r>
              <a:rPr lang="en-GB">
                <a:solidFill>
                  <a:srgbClr val="222222"/>
                </a:solidFill>
                <a:latin typeface="Lexend"/>
                <a:ea typeface="Times"/>
                <a:cs typeface="Times"/>
                <a:sym typeface="Times"/>
              </a:rPr>
              <a:t>− 4</a:t>
            </a:r>
            <a:r>
              <a:rPr lang="en-GB">
                <a:latin typeface="Lexend"/>
                <a:ea typeface="Times"/>
                <a:cs typeface="Times"/>
                <a:sym typeface="Times"/>
              </a:rPr>
              <a:t>)(</a:t>
            </a:r>
            <a:r>
              <a:rPr lang="en-GB">
                <a:solidFill>
                  <a:srgbClr val="222222"/>
                </a:solidFill>
                <a:latin typeface="Lexend"/>
                <a:ea typeface="Times"/>
                <a:cs typeface="Times"/>
                <a:sym typeface="Times"/>
              </a:rPr>
              <a:t>−</a:t>
            </a:r>
            <a:r>
              <a:rPr lang="en-GB" i="1">
                <a:solidFill>
                  <a:srgbClr val="222222"/>
                </a:solidFill>
                <a:latin typeface="Lexend"/>
                <a:ea typeface="Times"/>
                <a:cs typeface="Times"/>
                <a:sym typeface="Times"/>
              </a:rPr>
              <a:t>x + </a:t>
            </a:r>
            <a:r>
              <a:rPr lang="en-GB">
                <a:solidFill>
                  <a:srgbClr val="222222"/>
                </a:solidFill>
                <a:latin typeface="Lexend"/>
                <a:ea typeface="Times"/>
                <a:cs typeface="Times"/>
                <a:sym typeface="Times"/>
              </a:rPr>
              <a:t>4</a:t>
            </a:r>
            <a:r>
              <a:rPr lang="en-GB">
                <a:latin typeface="Lexend"/>
                <a:ea typeface="Times"/>
                <a:cs typeface="Times"/>
                <a:sym typeface="Times"/>
              </a:rPr>
              <a:t>)</a:t>
            </a:r>
            <a:endParaRPr/>
          </a:p>
        </p:txBody>
      </p:sp>
      <p:pic>
        <p:nvPicPr>
          <p:cNvPr id="1131" name="Google Shape;1131;p81"/>
          <p:cNvPicPr preferRelativeResize="0"/>
          <p:nvPr/>
        </p:nvPicPr>
        <p:blipFill>
          <a:blip r:embed="rId3">
            <a:alphaModFix/>
          </a:blip>
          <a:stretch>
            <a:fillRect/>
          </a:stretch>
        </p:blipFill>
        <p:spPr>
          <a:xfrm>
            <a:off x="2973608" y="1684975"/>
            <a:ext cx="396000" cy="419100"/>
          </a:xfrm>
          <a:prstGeom prst="rect">
            <a:avLst/>
          </a:prstGeom>
          <a:noFill/>
          <a:ln>
            <a:noFill/>
          </a:ln>
        </p:spPr>
      </p:pic>
      <p:pic>
        <p:nvPicPr>
          <p:cNvPr id="1132" name="Google Shape;1132;p81"/>
          <p:cNvPicPr preferRelativeResize="0"/>
          <p:nvPr/>
        </p:nvPicPr>
        <p:blipFill>
          <a:blip r:embed="rId3">
            <a:alphaModFix/>
          </a:blip>
          <a:stretch>
            <a:fillRect/>
          </a:stretch>
        </p:blipFill>
        <p:spPr>
          <a:xfrm>
            <a:off x="2973608" y="40656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36" name="Shape 1136"/>
        <p:cNvGrpSpPr/>
        <p:nvPr/>
      </p:nvGrpSpPr>
      <p:grpSpPr>
        <a:xfrm>
          <a:off x="0" y="0"/>
          <a:ext cx="0" cy="0"/>
        </a:xfrm>
      </p:grpSpPr>
      <p:sp>
        <p:nvSpPr>
          <p:cNvPr id="1137" name="Google Shape;1137;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Isticmaal binomials u dhigma</a:t>
            </a:r>
            <a:endParaRPr/>
          </a:p>
        </p:txBody>
      </p:sp>
      <p:sp>
        <p:nvSpPr>
          <p:cNvPr id="1138" name="Google Shape;1138;p82"/>
          <p:cNvSpPr txBox="1"/>
          <p:nvPr>
            <p:ph type="title" idx="4294967295"/>
          </p:nvPr>
        </p:nvSpPr>
        <p:spPr>
          <a:xfrm>
            <a:off x="324000" y="810000"/>
            <a:ext cx="76278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b="0">
                <a:latin typeface="Lexend"/>
              </a:rPr>
              <a:t>Balaadhi (x − 4)(4 − x), isticmaal qaabka bedka (area model) haddii aad rabto.</a:t>
            </a:r>
            <a:r>
              <a:rPr lang="en-GB" b="0" sz="1400">
                <a:latin typeface="Lexend"/>
                <a:ea typeface="Times"/>
                <a:cs typeface="Times"/>
                <a:sym typeface="Times"/>
              </a:rPr>
              <a:t/>
            </a:r>
            <a:r>
              <a:rPr lang="en-GB" b="0" i="1" sz="1400">
                <a:solidFill>
                  <a:srgbClr val="222222"/>
                </a:solidFill>
                <a:latin typeface="Lexend"/>
                <a:ea typeface="Times"/>
                <a:cs typeface="Times"/>
                <a:sym typeface="Times"/>
              </a:rPr>
              <a:t/>
            </a:r>
            <a:r>
              <a:rPr lang="en-GB" b="0" sz="1400">
                <a:solidFill>
                  <a:srgbClr val="222222"/>
                </a:solidFill>
                <a:latin typeface="Lexend"/>
                <a:ea typeface="Times"/>
                <a:cs typeface="Times"/>
                <a:sym typeface="Times"/>
              </a:rPr>
              <a:t/>
            </a:r>
            <a:r>
              <a:rPr lang="en-GB" b="0" sz="1400">
                <a:latin typeface="Lexend"/>
                <a:ea typeface="Times"/>
                <a:cs typeface="Times"/>
                <a:sym typeface="Times"/>
              </a:rPr>
              <a:t/>
            </a:r>
            <a:r>
              <a:rPr lang="en-GB" b="0" sz="1400">
                <a:solidFill>
                  <a:srgbClr val="222222"/>
                </a:solidFill>
                <a:latin typeface="Lexend"/>
                <a:ea typeface="Times"/>
                <a:cs typeface="Times"/>
                <a:sym typeface="Times"/>
              </a:rPr>
              <a:t/>
            </a:r>
            <a:r>
              <a:rPr lang="en-GB" b="0" i="1" sz="1400">
                <a:solidFill>
                  <a:srgbClr val="222222"/>
                </a:solidFill>
                <a:latin typeface="Lexend"/>
                <a:ea typeface="Times"/>
                <a:cs typeface="Times"/>
                <a:sym typeface="Times"/>
              </a:rPr>
              <a:t/>
            </a:r>
            <a:r>
              <a:rPr lang="en-GB" b="0" sz="1400">
                <a:latin typeface="Lexend"/>
                <a:ea typeface="Times"/>
                <a:cs typeface="Times"/>
                <a:sym typeface="Times"/>
              </a:rPr>
              <a:t/>
            </a:r>
            <a:r>
              <a:rPr lang="en-GB" sz="1400" b="0">
                <a:latin typeface="Lexend"/>
              </a:rPr>
              <a:t/>
            </a:r>
            <a:endParaRPr sz="1700" b="0"/>
          </a:p>
        </p:txBody>
      </p:sp>
      <p:sp>
        <p:nvSpPr>
          <p:cNvPr id="1139" name="Google Shape;1139;p82"/>
          <p:cNvSpPr/>
          <p:nvPr/>
        </p:nvSpPr>
        <p:spPr>
          <a:xfrm>
            <a:off x="6555750" y="1620000"/>
            <a:ext cx="1806900" cy="1800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40" name="Google Shape;1140;p82"/>
          <p:cNvSpPr txBox="1"/>
          <p:nvPr>
            <p:ph type="title" idx="4294967295"/>
          </p:nvPr>
        </p:nvSpPr>
        <p:spPr>
          <a:xfrm>
            <a:off x="324000" y="1670400"/>
            <a:ext cx="43896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b="0">
                <a:latin typeface="Lexend"/>
                <a:ea typeface="Times"/>
                <a:cs typeface="Times"/>
                <a:sym typeface="Times"/>
              </a:rPr>
              <a:t>(</a:t>
            </a:r>
            <a:r>
              <a:rPr lang="en-GB" b="0" i="1">
                <a:solidFill>
                  <a:srgbClr val="222222"/>
                </a:solidFill>
                <a:latin typeface="Lexend"/>
                <a:ea typeface="Times"/>
                <a:cs typeface="Times"/>
                <a:sym typeface="Times"/>
              </a:rPr>
              <a:t>x </a:t>
            </a:r>
            <a:r>
              <a:rPr lang="en-GB" b="0">
                <a:solidFill>
                  <a:srgbClr val="222222"/>
                </a:solidFill>
                <a:latin typeface="Lexend"/>
                <a:ea typeface="Times"/>
                <a:cs typeface="Times"/>
                <a:sym typeface="Times"/>
              </a:rPr>
              <a:t>− 4</a:t>
            </a:r>
            <a:r>
              <a:rPr lang="en-GB" b="0">
                <a:latin typeface="Lexend"/>
                <a:ea typeface="Times"/>
                <a:cs typeface="Times"/>
                <a:sym typeface="Times"/>
              </a:rPr>
              <a:t>)(4 </a:t>
            </a:r>
            <a:r>
              <a:rPr lang="en-GB" b="0">
                <a:solidFill>
                  <a:srgbClr val="222222"/>
                </a:solidFill>
                <a:latin typeface="Lexend"/>
                <a:ea typeface="Times"/>
                <a:cs typeface="Times"/>
                <a:sym typeface="Times"/>
              </a:rPr>
              <a:t>− </a:t>
            </a:r>
            <a:r>
              <a:rPr lang="en-GB" b="0" i="1">
                <a:solidFill>
                  <a:srgbClr val="222222"/>
                </a:solidFill>
                <a:latin typeface="Lexend"/>
                <a:ea typeface="Times"/>
                <a:cs typeface="Times"/>
                <a:sym typeface="Times"/>
              </a:rPr>
              <a:t>x</a:t>
            </a:r>
            <a:r>
              <a:rPr lang="en-GB" b="0">
                <a:latin typeface="Lexend"/>
                <a:ea typeface="Times"/>
                <a:cs typeface="Times"/>
                <a:sym typeface="Times"/>
              </a:rPr>
              <a:t>) </a:t>
            </a:r>
            <a:r>
              <a:rPr lang="en-GB" sz="1800" b="0">
                <a:solidFill>
                  <a:srgbClr val="222222"/>
                </a:solidFill>
                <a:latin typeface="Lexend"/>
                <a:ea typeface="Times"/>
                <a:cs typeface="Times"/>
                <a:sym typeface="Times"/>
              </a:rPr>
              <a:t>≡ </a:t>
            </a:r>
            <a:r>
              <a:rPr lang="en-GB" b="0">
                <a:latin typeface="Lexend"/>
                <a:ea typeface="Times"/>
                <a:cs typeface="Times"/>
                <a:sym typeface="Times"/>
              </a:rPr>
              <a:t>(</a:t>
            </a:r>
            <a:r>
              <a:rPr lang="en-GB" b="0" i="1">
                <a:solidFill>
                  <a:srgbClr val="222222"/>
                </a:solidFill>
                <a:latin typeface="Lexend"/>
                <a:ea typeface="Times"/>
                <a:cs typeface="Times"/>
                <a:sym typeface="Times"/>
              </a:rPr>
              <a:t>x </a:t>
            </a:r>
            <a:r>
              <a:rPr lang="en-GB" b="0">
                <a:solidFill>
                  <a:srgbClr val="222222"/>
                </a:solidFill>
                <a:latin typeface="Lexend"/>
                <a:ea typeface="Times"/>
                <a:cs typeface="Times"/>
                <a:sym typeface="Times"/>
              </a:rPr>
              <a:t>− 4</a:t>
            </a:r>
            <a:r>
              <a:rPr lang="en-GB" b="0">
                <a:latin typeface="Lexend"/>
                <a:ea typeface="Times"/>
                <a:cs typeface="Times"/>
                <a:sym typeface="Times"/>
              </a:rPr>
              <a:t>)(</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x + </a:t>
            </a:r>
            <a:r>
              <a:rPr lang="en-GB" b="0">
                <a:solidFill>
                  <a:srgbClr val="222222"/>
                </a:solidFill>
                <a:latin typeface="Lexend"/>
                <a:ea typeface="Times"/>
                <a:cs typeface="Times"/>
                <a:sym typeface="Times"/>
              </a:rPr>
              <a:t>4</a:t>
            </a:r>
            <a:r>
              <a:rPr lang="en-GB" b="0">
                <a:latin typeface="Lexend"/>
                <a:ea typeface="Times"/>
                <a:cs typeface="Times"/>
                <a:sym typeface="Times"/>
              </a:rPr>
              <a:t>)</a:t>
            </a:r>
            <a:endParaRPr sz="1700" b="0"/>
          </a:p>
        </p:txBody>
      </p:sp>
      <p:grpSp>
        <p:nvGrpSpPr>
          <p:cNvPr id="1141" name="Google Shape;1141;p82"/>
          <p:cNvGrpSpPr/>
          <p:nvPr/>
        </p:nvGrpSpPr>
        <p:grpSpPr>
          <a:xfrm>
            <a:off x="5981600" y="1179250"/>
            <a:ext cx="3143050" cy="2275850"/>
            <a:chOff x="5981600" y="1179250"/>
            <a:chExt cx="3143050" cy="2275850"/>
          </a:xfrm>
        </p:grpSpPr>
        <p:grpSp>
          <p:nvGrpSpPr>
            <p:cNvPr id="1142" name="Google Shape;1142;p82"/>
            <p:cNvGrpSpPr/>
            <p:nvPr/>
          </p:nvGrpSpPr>
          <p:grpSpPr>
            <a:xfrm>
              <a:off x="6513225" y="1179250"/>
              <a:ext cx="2611425" cy="363475"/>
              <a:chOff x="1409600" y="1960975"/>
              <a:chExt cx="2611425" cy="363475"/>
            </a:xfrm>
          </p:grpSpPr>
          <p:sp>
            <p:nvSpPr>
              <p:cNvPr id="1143" name="Google Shape;1143;p82"/>
              <p:cNvSpPr txBox="1"/>
              <p:nvPr/>
            </p:nvSpPr>
            <p:spPr>
              <a:xfrm>
                <a:off x="1767725" y="1960975"/>
                <a:ext cx="22533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4</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144" name="Google Shape;1144;p82"/>
              <p:cNvCxnSpPr/>
              <p:nvPr/>
            </p:nvCxnSpPr>
            <p:spPr>
              <a:xfrm>
                <a:off x="2554325" y="2324450"/>
                <a:ext cx="704700" cy="0"/>
              </a:xfrm>
              <a:prstGeom prst="straightConnector1">
                <a:avLst/>
              </a:prstGeom>
              <a:noFill/>
              <a:ln w="19050" cap="flat" cmpd="sng">
                <a:solidFill>
                  <a:srgbClr val="000000"/>
                </a:solidFill>
                <a:prstDash val="solid"/>
                <a:round/>
                <a:headEnd type="triangle" w="med" len="med"/>
                <a:tailEnd type="triangle" w="med" len="med"/>
              </a:ln>
            </p:spPr>
          </p:cxnSp>
          <p:cxnSp>
            <p:nvCxnSpPr>
              <p:cNvPr id="1145" name="Google Shape;1145;p82"/>
              <p:cNvCxnSpPr/>
              <p:nvPr/>
            </p:nvCxnSpPr>
            <p:spPr>
              <a:xfrm>
                <a:off x="1409600" y="2324438"/>
                <a:ext cx="1130400" cy="0"/>
              </a:xfrm>
              <a:prstGeom prst="straightConnector1">
                <a:avLst/>
              </a:prstGeom>
              <a:noFill/>
              <a:ln w="19050" cap="flat" cmpd="sng">
                <a:solidFill>
                  <a:srgbClr val="000000"/>
                </a:solidFill>
                <a:prstDash val="solid"/>
                <a:round/>
                <a:headEnd type="triangle" w="med" len="med"/>
                <a:tailEnd type="triangle" w="med" len="med"/>
              </a:ln>
            </p:spPr>
          </p:cxnSp>
        </p:grpSp>
        <p:cxnSp>
          <p:nvCxnSpPr>
            <p:cNvPr id="1146" name="Google Shape;1146;p82"/>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147" name="Google Shape;1147;p82"/>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148" name="Google Shape;1148;p82"/>
            <p:cNvSpPr txBox="1"/>
            <p:nvPr/>
          </p:nvSpPr>
          <p:spPr>
            <a:xfrm>
              <a:off x="5981600" y="1953450"/>
              <a:ext cx="348300" cy="1329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ct val="0"/>
                </a:spcAft>
                <a:buNone/>
              </a:pPr>
              <a:r>
                <a:rPr lang="en-GB" sz="2000" i="1">
                  <a:solidFill>
                    <a:srgbClr val="222222"/>
                  </a:solidFill>
                  <a:latin typeface="Times"/>
                  <a:ea typeface="Times"/>
                  <a:cs typeface="Times"/>
                  <a:sym typeface="Times"/>
                </a:rPr>
                <a:t>  x </a:t>
              </a:r>
              <a:endParaRPr sz="2000" i="1">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−4</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149" name="Google Shape;1149;p82"/>
          <p:cNvSpPr/>
          <p:nvPr/>
        </p:nvSpPr>
        <p:spPr>
          <a:xfrm>
            <a:off x="6555747" y="1620002"/>
            <a:ext cx="10776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solidFill>
                  <a:srgbClr val="000000"/>
                </a:solidFill>
                <a:latin typeface="Lexend"/>
                <a:ea typeface="Times"/>
                <a:cs typeface="Times"/>
                <a:sym typeface="Times"/>
              </a:rPr>
              <a:t>2</a:t>
            </a:r>
            <a:endParaRPr sz="2200" i="1" baseline="30000">
              <a:latin typeface="Times"/>
              <a:ea typeface="Times"/>
              <a:cs typeface="Times"/>
              <a:sym typeface="Times"/>
            </a:endParaRPr>
          </a:p>
        </p:txBody>
      </p:sp>
      <p:sp>
        <p:nvSpPr>
          <p:cNvPr id="1150" name="Google Shape;1150;p82"/>
          <p:cNvSpPr/>
          <p:nvPr/>
        </p:nvSpPr>
        <p:spPr>
          <a:xfrm>
            <a:off x="7633350" y="1620000"/>
            <a:ext cx="7293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endParaRPr sz="2200" i="1" baseline="30000">
              <a:latin typeface="Times"/>
              <a:ea typeface="Times"/>
              <a:cs typeface="Times"/>
              <a:sym typeface="Times"/>
            </a:endParaRPr>
          </a:p>
        </p:txBody>
      </p:sp>
      <p:sp>
        <p:nvSpPr>
          <p:cNvPr id="1151" name="Google Shape;1151;p82"/>
          <p:cNvSpPr/>
          <p:nvPr/>
        </p:nvSpPr>
        <p:spPr>
          <a:xfrm>
            <a:off x="6555750" y="2692836"/>
            <a:ext cx="1077600" cy="730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endParaRPr sz="2200" baseline="30000">
              <a:latin typeface="Times"/>
              <a:ea typeface="Times"/>
              <a:cs typeface="Times"/>
              <a:sym typeface="Times"/>
            </a:endParaRPr>
          </a:p>
        </p:txBody>
      </p:sp>
      <p:sp>
        <p:nvSpPr>
          <p:cNvPr id="1152" name="Google Shape;1152;p82"/>
          <p:cNvSpPr/>
          <p:nvPr/>
        </p:nvSpPr>
        <p:spPr>
          <a:xfrm>
            <a:off x="7625993" y="2692813"/>
            <a:ext cx="730800" cy="730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16</a:t>
            </a:r>
            <a:endParaRPr sz="2200" baseline="30000">
              <a:latin typeface="Times"/>
              <a:ea typeface="Times"/>
              <a:cs typeface="Times"/>
              <a:sym typeface="Times"/>
            </a:endParaRPr>
          </a:p>
        </p:txBody>
      </p:sp>
      <p:sp>
        <p:nvSpPr>
          <p:cNvPr id="1153" name="Google Shape;1153;p82"/>
          <p:cNvSpPr txBox="1"/>
          <p:nvPr>
            <p:ph type="title" idx="4294967295"/>
          </p:nvPr>
        </p:nvSpPr>
        <p:spPr>
          <a:xfrm>
            <a:off x="324000" y="2280000"/>
            <a:ext cx="43896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b="0">
                <a:solidFill>
                  <a:srgbClr val="222222"/>
                </a:solidFill>
                <a:latin typeface="Lexend"/>
                <a:ea typeface="Times"/>
                <a:cs typeface="Times"/>
                <a:sym typeface="Times"/>
              </a:rPr>
              <a:t>≡ </a:t>
            </a:r>
            <a:r>
              <a:rPr lang="en-GB" b="0" i="1">
                <a:latin typeface="Lexend"/>
                <a:ea typeface="Times"/>
                <a:cs typeface="Times"/>
                <a:sym typeface="Times"/>
              </a:rPr>
              <a:t>x</a:t>
            </a:r>
            <a:r>
              <a:rPr lang="en-GB" b="0">
                <a:latin typeface="Lexend"/>
                <a:ea typeface="Times"/>
                <a:cs typeface="Times"/>
                <a:sym typeface="Times"/>
              </a:rPr>
              <a:t>(</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x + </a:t>
            </a:r>
            <a:r>
              <a:rPr lang="en-GB" b="0">
                <a:solidFill>
                  <a:srgbClr val="222222"/>
                </a:solidFill>
                <a:latin typeface="Lexend"/>
                <a:ea typeface="Times"/>
                <a:cs typeface="Times"/>
                <a:sym typeface="Times"/>
              </a:rPr>
              <a:t>4</a:t>
            </a:r>
            <a:r>
              <a:rPr lang="en-GB" b="0">
                <a:latin typeface="Lexend"/>
                <a:ea typeface="Times"/>
                <a:cs typeface="Times"/>
                <a:sym typeface="Times"/>
              </a:rPr>
              <a:t>) </a:t>
            </a:r>
            <a:r>
              <a:rPr lang="en-GB" b="0">
                <a:solidFill>
                  <a:srgbClr val="222222"/>
                </a:solidFill>
                <a:latin typeface="Lexend"/>
                <a:ea typeface="Times"/>
                <a:cs typeface="Times"/>
                <a:sym typeface="Times"/>
              </a:rPr>
              <a:t>− 4</a:t>
            </a:r>
            <a:r>
              <a:rPr lang="en-GB" b="0">
                <a:latin typeface="Lexend"/>
                <a:ea typeface="Times"/>
                <a:cs typeface="Times"/>
                <a:sym typeface="Times"/>
              </a:rPr>
              <a:t>(</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x + </a:t>
            </a:r>
            <a:r>
              <a:rPr lang="en-GB" b="0">
                <a:solidFill>
                  <a:srgbClr val="222222"/>
                </a:solidFill>
                <a:latin typeface="Lexend"/>
                <a:ea typeface="Times"/>
                <a:cs typeface="Times"/>
                <a:sym typeface="Times"/>
              </a:rPr>
              <a:t>4</a:t>
            </a:r>
            <a:r>
              <a:rPr lang="en-GB" b="0">
                <a:latin typeface="Lexend"/>
                <a:ea typeface="Times"/>
                <a:cs typeface="Times"/>
                <a:sym typeface="Times"/>
              </a:rPr>
              <a:t>)</a:t>
            </a:r>
            <a:endParaRPr sz="1700" b="0"/>
          </a:p>
        </p:txBody>
      </p:sp>
      <p:sp>
        <p:nvSpPr>
          <p:cNvPr id="1154" name="Google Shape;1154;p82"/>
          <p:cNvSpPr txBox="1"/>
          <p:nvPr>
            <p:ph type="title" idx="4294967295"/>
          </p:nvPr>
        </p:nvSpPr>
        <p:spPr>
          <a:xfrm>
            <a:off x="324000" y="2813400"/>
            <a:ext cx="43896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b="0">
                <a:solidFill>
                  <a:srgbClr val="222222"/>
                </a:solidFill>
                <a:latin typeface="Lexend"/>
                <a:ea typeface="Times"/>
                <a:cs typeface="Times"/>
                <a:sym typeface="Times"/>
              </a:rPr>
              <a:t>≡ </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x</a:t>
            </a:r>
            <a:r>
              <a:rPr lang="en-GB" b="0" baseline="30000">
                <a:solidFill>
                  <a:srgbClr val="222222"/>
                </a:solidFill>
                <a:latin typeface="Lexend"/>
                <a:ea typeface="Times"/>
                <a:cs typeface="Times"/>
                <a:sym typeface="Times"/>
              </a:rPr>
              <a:t>2</a:t>
            </a:r>
            <a:r>
              <a:rPr lang="en-GB" b="0" i="1">
                <a:solidFill>
                  <a:srgbClr val="222222"/>
                </a:solidFill>
                <a:latin typeface="Lexend"/>
                <a:ea typeface="Times"/>
                <a:cs typeface="Times"/>
                <a:sym typeface="Times"/>
              </a:rPr>
              <a:t> + </a:t>
            </a:r>
            <a:r>
              <a:rPr lang="en-GB" b="0">
                <a:solidFill>
                  <a:srgbClr val="222222"/>
                </a:solidFill>
                <a:latin typeface="Lexend"/>
                <a:ea typeface="Times"/>
                <a:cs typeface="Times"/>
                <a:sym typeface="Times"/>
              </a:rPr>
              <a:t>4</a:t>
            </a:r>
            <a:r>
              <a:rPr lang="en-GB" b="0" i="1">
                <a:latin typeface="Lexend"/>
                <a:ea typeface="Times"/>
                <a:cs typeface="Times"/>
                <a:sym typeface="Times"/>
              </a:rPr>
              <a:t>x</a:t>
            </a:r>
            <a:r>
              <a:rPr lang="en-GB" b="0">
                <a:latin typeface="Lexend"/>
                <a:ea typeface="Times"/>
                <a:cs typeface="Times"/>
                <a:sym typeface="Times"/>
              </a:rPr>
              <a:t> </a:t>
            </a:r>
            <a:r>
              <a:rPr lang="en-GB" b="0">
                <a:solidFill>
                  <a:srgbClr val="222222"/>
                </a:solidFill>
                <a:latin typeface="Lexend"/>
                <a:ea typeface="Times"/>
                <a:cs typeface="Times"/>
                <a:sym typeface="Times"/>
              </a:rPr>
              <a:t>+ 4</a:t>
            </a:r>
            <a:r>
              <a:rPr lang="en-GB" b="0" i="1">
                <a:solidFill>
                  <a:srgbClr val="222222"/>
                </a:solidFill>
                <a:latin typeface="Lexend"/>
                <a:ea typeface="Times"/>
                <a:cs typeface="Times"/>
                <a:sym typeface="Times"/>
              </a:rPr>
              <a:t>x </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 </a:t>
            </a:r>
            <a:r>
              <a:rPr lang="en-GB" b="0">
                <a:solidFill>
                  <a:srgbClr val="222222"/>
                </a:solidFill>
                <a:latin typeface="Lexend"/>
                <a:ea typeface="Times"/>
                <a:cs typeface="Times"/>
                <a:sym typeface="Times"/>
              </a:rPr>
              <a:t>16</a:t>
            </a:r>
            <a:endParaRPr sz="1700" b="0"/>
          </a:p>
        </p:txBody>
      </p:sp>
      <p:sp>
        <p:nvSpPr>
          <p:cNvPr id="1155" name="Google Shape;1155;p82"/>
          <p:cNvSpPr txBox="1"/>
          <p:nvPr>
            <p:ph type="title" idx="4294967295"/>
          </p:nvPr>
        </p:nvSpPr>
        <p:spPr>
          <a:xfrm>
            <a:off x="324000" y="3346800"/>
            <a:ext cx="43896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b="0">
                <a:solidFill>
                  <a:srgbClr val="222222"/>
                </a:solidFill>
                <a:latin typeface="Lexend"/>
                <a:ea typeface="Times"/>
                <a:cs typeface="Times"/>
                <a:sym typeface="Times"/>
              </a:rPr>
              <a:t>≡ </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x</a:t>
            </a:r>
            <a:r>
              <a:rPr lang="en-GB" b="0" baseline="30000">
                <a:solidFill>
                  <a:srgbClr val="222222"/>
                </a:solidFill>
                <a:latin typeface="Lexend"/>
                <a:ea typeface="Times"/>
                <a:cs typeface="Times"/>
                <a:sym typeface="Times"/>
              </a:rPr>
              <a:t>2</a:t>
            </a:r>
            <a:r>
              <a:rPr lang="en-GB" b="0" i="1">
                <a:solidFill>
                  <a:srgbClr val="222222"/>
                </a:solidFill>
                <a:latin typeface="Lexend"/>
                <a:ea typeface="Times"/>
                <a:cs typeface="Times"/>
                <a:sym typeface="Times"/>
              </a:rPr>
              <a:t> + </a:t>
            </a:r>
            <a:r>
              <a:rPr lang="en-GB" b="0">
                <a:solidFill>
                  <a:srgbClr val="222222"/>
                </a:solidFill>
                <a:latin typeface="Lexend"/>
                <a:ea typeface="Times"/>
                <a:cs typeface="Times"/>
                <a:sym typeface="Times"/>
              </a:rPr>
              <a:t>8</a:t>
            </a:r>
            <a:r>
              <a:rPr lang="en-GB" b="0" i="1">
                <a:solidFill>
                  <a:srgbClr val="222222"/>
                </a:solidFill>
                <a:latin typeface="Lexend"/>
                <a:ea typeface="Times"/>
                <a:cs typeface="Times"/>
                <a:sym typeface="Times"/>
              </a:rPr>
              <a:t>x </a:t>
            </a:r>
            <a:r>
              <a:rPr lang="en-GB" b="0">
                <a:solidFill>
                  <a:srgbClr val="222222"/>
                </a:solidFill>
                <a:latin typeface="Lexend"/>
                <a:ea typeface="Times"/>
                <a:cs typeface="Times"/>
                <a:sym typeface="Times"/>
              </a:rPr>
              <a:t>−</a:t>
            </a:r>
            <a:r>
              <a:rPr lang="en-GB" b="0" i="1">
                <a:solidFill>
                  <a:srgbClr val="222222"/>
                </a:solidFill>
                <a:latin typeface="Lexend"/>
                <a:ea typeface="Times"/>
                <a:cs typeface="Times"/>
                <a:sym typeface="Times"/>
              </a:rPr>
              <a:t> </a:t>
            </a:r>
            <a:r>
              <a:rPr lang="en-GB" b="0">
                <a:solidFill>
                  <a:srgbClr val="222222"/>
                </a:solidFill>
                <a:latin typeface="Lexend"/>
                <a:ea typeface="Times"/>
                <a:cs typeface="Times"/>
                <a:sym typeface="Times"/>
              </a:rPr>
              <a:t>16</a:t>
            </a:r>
            <a:endParaRPr sz="1700" b="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5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5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5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5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9" name="Shape 1159"/>
        <p:cNvGrpSpPr/>
        <p:nvPr/>
      </p:nvGrpSpPr>
      <p:grpSpPr>
        <a:xfrm>
          <a:off x="0" y="0"/>
          <a:ext cx="0" cy="0"/>
        </a:xfrm>
      </p:grpSpPr>
      <p:sp>
        <p:nvSpPr>
          <p:cNvPr id="1160" name="Google Shape;1160;p8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Isticmaal binomials u dhigma</a:t>
            </a:r>
            <a:endParaRPr/>
          </a:p>
        </p:txBody>
      </p:sp>
      <p:sp>
        <p:nvSpPr>
          <p:cNvPr id="1161" name="Google Shape;1161;p83"/>
          <p:cNvSpPr txBox="1"/>
          <p:nvPr>
            <p:ph type="body" idx="1"/>
          </p:nvPr>
        </p:nvSpPr>
        <p:spPr>
          <a:xfrm>
            <a:off x="324000" y="810000"/>
            <a:ext cx="8496000" cy="486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1) Balaadhi oo fududee tibaaxahan.</a:t>
            </a:r>
            <a:endParaRPr sz="1800"/>
          </a:p>
          <a:p>
            <a:pPr marL="0" lvl="0" indent="0" algn="l" rtl="0">
              <a:spcBef>
                <a:spcPct val="0"/>
              </a:spcBef>
              <a:spcAft>
                <a:spcPts val="1000"/>
              </a:spcAft>
              <a:buNone/>
            </a:pPr>
            <a:r>
              <a:rPr lang="en-GB" sz="1800">
                <a:latin typeface="Lexend"/>
              </a:rPr>
              <a:t>Waxaad isticmaali kartaa qaababka bedka (area models) si ay kuu caawiyaan.</a:t>
            </a:r>
            <a:endParaRPr sz="1800"/>
          </a:p>
        </p:txBody>
      </p:sp>
      <p:sp>
        <p:nvSpPr>
          <p:cNvPr id="1162" name="Google Shape;1162;p83"/>
          <p:cNvSpPr/>
          <p:nvPr/>
        </p:nvSpPr>
        <p:spPr>
          <a:xfrm>
            <a:off x="827500" y="16200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63" name="Google Shape;1163;p83"/>
          <p:cNvSpPr txBox="1"/>
          <p:nvPr/>
        </p:nvSpPr>
        <p:spPr>
          <a:xfrm>
            <a:off x="2792225" y="1690125"/>
            <a:ext cx="17208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latin typeface="Lexend"/>
                <a:ea typeface="Times"/>
                <a:cs typeface="Times"/>
                <a:sym typeface="Times"/>
              </a:rPr>
              <a:t>y</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7 −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rgbClr val="000000"/>
                </a:solidFill>
                <a:latin typeface="Lexend"/>
                <a:ea typeface="Times"/>
                <a:cs typeface="Times"/>
                <a:sym typeface="Times"/>
              </a:rPr>
              <a:t>              </a:t>
            </a:r>
            <a:r>
              <a:rPr lang="en-GB" sz="1800" i="1" u="sng">
                <a:solidFill>
                  <a:srgbClr val="FFFFFF"/>
                </a:solidFill>
                <a:latin typeface="Lexend"/>
                <a:ea typeface="Times"/>
                <a:cs typeface="Times"/>
                <a:sym typeface="Times"/>
              </a:rPr>
              <a:t>,</a:t>
            </a:r>
            <a:endParaRPr sz="2000" u="sng">
              <a:solidFill>
                <a:srgbClr val="FFFFFF"/>
              </a:solidFill>
              <a:latin typeface="Times"/>
              <a:ea typeface="Times"/>
              <a:cs typeface="Times"/>
              <a:sym typeface="Times"/>
            </a:endParaRPr>
          </a:p>
        </p:txBody>
      </p:sp>
      <p:sp>
        <p:nvSpPr>
          <p:cNvPr id="1164" name="Google Shape;1164;p83"/>
          <p:cNvSpPr txBox="1"/>
          <p:nvPr/>
        </p:nvSpPr>
        <p:spPr>
          <a:xfrm>
            <a:off x="324000" y="15618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a</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65" name="Google Shape;1165;p83"/>
          <p:cNvSpPr txBox="1"/>
          <p:nvPr/>
        </p:nvSpPr>
        <p:spPr>
          <a:xfrm>
            <a:off x="2766596" y="3464875"/>
            <a:ext cx="17463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8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8</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rgbClr val="000000"/>
              </a:buClr>
              <a:buSzPts val="1100"/>
              <a:buFont typeface="Arial"/>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Clr>
                <a:srgbClr val="000000"/>
              </a:buClr>
              <a:buSzPts val="1100"/>
              <a:buFont typeface="Arial"/>
              <a:buNone/>
            </a:pPr>
            <a:r>
              <a:rPr lang="en-GB" sz="1800">
                <a:solidFill>
                  <a:srgbClr val="222222"/>
                </a:solidFill>
                <a:latin typeface="Lexend"/>
                <a:ea typeface="Times"/>
                <a:cs typeface="Times"/>
                <a:sym typeface="Times"/>
              </a:rPr>
              <a:t>≡ </a:t>
            </a:r>
            <a:r>
              <a:rPr lang="en-GB" sz="1800" i="1" u="sng">
                <a:solidFill>
                  <a:srgbClr val="000000"/>
                </a:solidFill>
                <a:latin typeface="Lexend"/>
                <a:ea typeface="Times"/>
                <a:cs typeface="Times"/>
                <a:sym typeface="Times"/>
              </a:rPr>
              <a:t>              </a:t>
            </a:r>
            <a:r>
              <a:rPr lang="en-GB" sz="1800" i="1" u="sng">
                <a:solidFill>
                  <a:srgbClr val="FFFFFF"/>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166" name="Google Shape;1166;p83"/>
          <p:cNvSpPr txBox="1"/>
          <p:nvPr/>
        </p:nvSpPr>
        <p:spPr>
          <a:xfrm>
            <a:off x="381300" y="33430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167" name="Google Shape;1167;p83"/>
          <p:cNvSpPr txBox="1"/>
          <p:nvPr/>
        </p:nvSpPr>
        <p:spPr>
          <a:xfrm>
            <a:off x="6830825" y="1690125"/>
            <a:ext cx="17208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Clr>
                <a:schemeClr val="dk1"/>
              </a:buClr>
              <a:buSzPts val="1100"/>
              <a:buFont typeface="Arial"/>
              <a:buNone/>
            </a:pPr>
            <a:r>
              <a:rPr lang="en-GB" sz="1800">
                <a:solidFill>
                  <a:schemeClr val="dk1"/>
                </a:solidFill>
                <a:latin typeface="Lexend"/>
                <a:ea typeface="Times"/>
                <a:cs typeface="Times"/>
                <a:sym typeface="Times"/>
              </a:rPr>
              <a:t>(15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 </a:t>
            </a:r>
            <a:r>
              <a:rPr lang="en-GB" sz="1800">
                <a:solidFill>
                  <a:srgbClr val="222222"/>
                </a:solidFill>
                <a:latin typeface="Lexend"/>
                <a:ea typeface="Times"/>
                <a:cs typeface="Times"/>
                <a:sym typeface="Times"/>
              </a:rPr>
              <a:t>5)</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rgbClr val="000000"/>
                </a:solidFill>
                <a:latin typeface="Lexend"/>
                <a:ea typeface="Times"/>
                <a:cs typeface="Times"/>
                <a:sym typeface="Times"/>
              </a:rPr>
              <a:t>              </a:t>
            </a:r>
            <a:r>
              <a:rPr lang="en-GB" sz="1800" i="1" u="sng">
                <a:solidFill>
                  <a:srgbClr val="FFFFFF"/>
                </a:solidFill>
                <a:latin typeface="Lexend"/>
                <a:ea typeface="Times"/>
                <a:cs typeface="Times"/>
                <a:sym typeface="Times"/>
              </a:rPr>
              <a:t>,</a:t>
            </a:r>
            <a:endParaRPr sz="2000" u="sng">
              <a:solidFill>
                <a:srgbClr val="FFFFFF"/>
              </a:solidFill>
              <a:latin typeface="Times"/>
              <a:ea typeface="Times"/>
              <a:cs typeface="Times"/>
              <a:sym typeface="Times"/>
            </a:endParaRPr>
          </a:p>
        </p:txBody>
      </p:sp>
      <p:sp>
        <p:nvSpPr>
          <p:cNvPr id="1168" name="Google Shape;1168;p83"/>
          <p:cNvSpPr txBox="1"/>
          <p:nvPr/>
        </p:nvSpPr>
        <p:spPr>
          <a:xfrm>
            <a:off x="4667400" y="15618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c</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69" name="Google Shape;1169;p83"/>
          <p:cNvSpPr txBox="1"/>
          <p:nvPr/>
        </p:nvSpPr>
        <p:spPr>
          <a:xfrm>
            <a:off x="6805196" y="3464875"/>
            <a:ext cx="17463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rgbClr val="000000"/>
              </a:buClr>
              <a:buSzPts val="1100"/>
              <a:buFont typeface="Arial"/>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Clr>
                <a:srgbClr val="000000"/>
              </a:buClr>
              <a:buSzPts val="1100"/>
              <a:buFont typeface="Arial"/>
              <a:buNone/>
            </a:pPr>
            <a:r>
              <a:rPr lang="en-GB" sz="1800">
                <a:solidFill>
                  <a:srgbClr val="222222"/>
                </a:solidFill>
                <a:latin typeface="Lexend"/>
                <a:ea typeface="Times"/>
                <a:cs typeface="Times"/>
                <a:sym typeface="Times"/>
              </a:rPr>
              <a:t>≡ </a:t>
            </a:r>
            <a:r>
              <a:rPr lang="en-GB" sz="1800" i="1" u="sng">
                <a:solidFill>
                  <a:srgbClr val="000000"/>
                </a:solidFill>
                <a:latin typeface="Lexend"/>
                <a:ea typeface="Times"/>
                <a:cs typeface="Times"/>
                <a:sym typeface="Times"/>
              </a:rPr>
              <a:t>              </a:t>
            </a:r>
            <a:r>
              <a:rPr lang="en-GB" sz="1800" i="1" u="sng">
                <a:solidFill>
                  <a:srgbClr val="FFFFFF"/>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170" name="Google Shape;1170;p83"/>
          <p:cNvSpPr txBox="1"/>
          <p:nvPr/>
        </p:nvSpPr>
        <p:spPr>
          <a:xfrm>
            <a:off x="4724700" y="33430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d</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71" name="Google Shape;1171;p83"/>
          <p:cNvSpPr/>
          <p:nvPr/>
        </p:nvSpPr>
        <p:spPr>
          <a:xfrm>
            <a:off x="827500" y="32964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2" name="Google Shape;1172;p83"/>
          <p:cNvSpPr/>
          <p:nvPr/>
        </p:nvSpPr>
        <p:spPr>
          <a:xfrm>
            <a:off x="5192700" y="16200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3" name="Google Shape;1173;p83"/>
          <p:cNvSpPr/>
          <p:nvPr/>
        </p:nvSpPr>
        <p:spPr>
          <a:xfrm>
            <a:off x="5192700" y="32964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77" name="Shape 1177"/>
        <p:cNvGrpSpPr/>
        <p:nvPr/>
      </p:nvGrpSpPr>
      <p:grpSpPr>
        <a:xfrm>
          <a:off x="0" y="0"/>
          <a:ext cx="0" cy="0"/>
        </a:xfrm>
      </p:grpSpPr>
      <p:sp>
        <p:nvSpPr>
          <p:cNvPr id="1178" name="Google Shape;1178;p8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Isticmaal binomials u dhigma</a:t>
            </a:r>
            <a:endParaRPr/>
          </a:p>
        </p:txBody>
      </p:sp>
      <p:sp>
        <p:nvSpPr>
          <p:cNvPr id="1179" name="Google Shape;1179;p84"/>
          <p:cNvSpPr txBox="1"/>
          <p:nvPr>
            <p:ph type="body" idx="1"/>
          </p:nvPr>
        </p:nvSpPr>
        <p:spPr>
          <a:xfrm>
            <a:off x="324000" y="810000"/>
            <a:ext cx="8496000" cy="48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2) Kee ka mid ah tibaaxahan waxaa loo qori karaa farqiga laba labajibbaaran (difference of two squares)?</a:t>
            </a:r>
            <a:endParaRPr sz="1800"/>
          </a:p>
        </p:txBody>
      </p:sp>
      <p:sp>
        <p:nvSpPr>
          <p:cNvPr id="1180" name="Google Shape;1180;p84"/>
          <p:cNvSpPr txBox="1"/>
          <p:nvPr/>
        </p:nvSpPr>
        <p:spPr>
          <a:xfrm>
            <a:off x="658973" y="1683550"/>
            <a:ext cx="17208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9</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19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19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1900">
                <a:solidFill>
                  <a:schemeClr val="dk1"/>
                </a:solidFill>
                <a:latin typeface="Times"/>
                <a:ea typeface="Times"/>
                <a:cs typeface="Times"/>
                <a:sym typeface="Times"/>
              </a:rPr>
            </a:br>
            <a:br>
              <a:rPr lang="en-GB" sz="19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− 9)</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Clr>
                <a:schemeClr val="dk1"/>
              </a:buClr>
              <a:buSzPts val="1100"/>
              <a:buFont typeface="Arial"/>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181" name="Google Shape;1181;p84"/>
          <p:cNvSpPr txBox="1"/>
          <p:nvPr/>
        </p:nvSpPr>
        <p:spPr>
          <a:xfrm>
            <a:off x="2950838" y="1620000"/>
            <a:ext cx="17208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800">
                <a:solidFill>
                  <a:schemeClr val="dk1"/>
                </a:solidFill>
                <a:latin typeface="Lexend"/>
                <a:ea typeface="Times"/>
                <a:cs typeface="Times"/>
                <a:sym typeface="Times"/>
              </a:rPr>
              <a:t>(9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− 9)</a:t>
            </a:r>
            <a:endParaRPr sz="2100">
              <a:latin typeface="Times"/>
              <a:ea typeface="Times"/>
              <a:cs typeface="Times"/>
              <a:sym typeface="Times"/>
            </a:endParaRPr>
          </a:p>
          <a:p>
            <a:pPr marL="0" lvl="0" indent="0" algn="l" rtl="0">
              <a:lnSpc>
                <a:spcPct val="100000"/>
              </a:lnSpc>
              <a:spcBef>
                <a:spcPct val="0"/>
              </a:spcBef>
              <a:spcAft>
                <a:spcPct val="0"/>
              </a:spcAft>
              <a:buNone/>
            </a:pPr>
            <a:br>
              <a:rPr lang="en-GB" sz="2000">
                <a:latin typeface="Times"/>
                <a:ea typeface="Times"/>
                <a:cs typeface="Times"/>
                <a:sym typeface="Times"/>
              </a:rPr>
            </a:br>
            <a:br>
              <a:rPr lang="en-GB" sz="2000">
                <a:latin typeface="Times"/>
                <a:ea typeface="Times"/>
                <a:cs typeface="Times"/>
                <a:sym typeface="Times"/>
              </a:rPr>
            </a:b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2000">
                <a:solidFill>
                  <a:schemeClr val="dk1"/>
                </a:solidFill>
                <a:latin typeface="Times"/>
                <a:ea typeface="Times"/>
                <a:cs typeface="Times"/>
                <a:sym typeface="Times"/>
              </a:rPr>
            </a:br>
            <a:br>
              <a:rPr lang="en-GB" sz="20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182" name="Google Shape;1182;p84"/>
          <p:cNvSpPr txBox="1"/>
          <p:nvPr/>
        </p:nvSpPr>
        <p:spPr>
          <a:xfrm>
            <a:off x="5242725" y="1620000"/>
            <a:ext cx="17208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2000">
                <a:solidFill>
                  <a:schemeClr val="dk1"/>
                </a:solidFill>
                <a:latin typeface="Times"/>
                <a:ea typeface="Times"/>
                <a:cs typeface="Times"/>
                <a:sym typeface="Times"/>
              </a:rPr>
            </a:br>
            <a:br>
              <a:rPr lang="en-GB" sz="20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latin typeface="Times"/>
              <a:ea typeface="Times"/>
              <a:cs typeface="Times"/>
              <a:sym typeface="Times"/>
            </a:endParaRPr>
          </a:p>
          <a:p>
            <a:pPr marL="0" lvl="0" indent="0" algn="l" rtl="0">
              <a:lnSpc>
                <a:spcPct val="100000"/>
              </a:lnSpc>
              <a:spcBef>
                <a:spcPct val="0"/>
              </a:spcBef>
              <a:spcAft>
                <a:spcPct val="0"/>
              </a:spcAft>
              <a:buNone/>
            </a:pPr>
            <a:br>
              <a:rPr lang="en-GB" sz="2100">
                <a:solidFill>
                  <a:schemeClr val="dk1"/>
                </a:solidFill>
                <a:latin typeface="Times"/>
                <a:ea typeface="Times"/>
                <a:cs typeface="Times"/>
                <a:sym typeface="Times"/>
              </a:rPr>
            </a:br>
            <a:br>
              <a:rPr lang="en-GB" sz="21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183" name="Google Shape;1183;p84"/>
          <p:cNvGraphicFramePr>
            <a:graphicFrameLocks noGrp="1"/>
          </p:cNvGraphicFramePr>
          <p:nvPr/>
        </p:nvGraphicFramePr>
        <p:xfrm>
          <a:off x="357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271100">
                <a:tc>
                  <a:txBody>
                    <a:bodyPr vert="horz" wrap="square"/>
                    <a:lstStyle/>
                    <a:p>
                      <a:pPr marL="0" lvl="0" indent="0" algn="l" rtl="0">
                        <a:spcBef>
                          <a:spcPct val="0"/>
                        </a:spcBef>
                        <a:spcAft>
                          <a:spcPct val="0"/>
                        </a:spcAft>
                        <a:buNone/>
                      </a:pPr>
                      <a:r>
                        <a:rPr lang="en-GB" sz="13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184" name="Google Shape;1184;p84"/>
          <p:cNvGraphicFramePr>
            <a:graphicFrameLocks noGrp="1"/>
          </p:cNvGraphicFramePr>
          <p:nvPr/>
        </p:nvGraphicFramePr>
        <p:xfrm>
          <a:off x="2643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271100">
                <a:tc>
                  <a:txBody>
                    <a:bodyPr vert="horz" wrap="square"/>
                    <a:lstStyle/>
                    <a:p>
                      <a:pPr marL="0" lvl="0" indent="0" algn="l" rtl="0">
                        <a:spcBef>
                          <a:spcPct val="0"/>
                        </a:spcBef>
                        <a:spcAft>
                          <a:spcPct val="0"/>
                        </a:spcAft>
                        <a:buNone/>
                      </a:pPr>
                      <a:r>
                        <a:rPr lang="en-GB" sz="13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185" name="Google Shape;1185;p84"/>
          <p:cNvGraphicFramePr>
            <a:graphicFrameLocks noGrp="1"/>
          </p:cNvGraphicFramePr>
          <p:nvPr/>
        </p:nvGraphicFramePr>
        <p:xfrm>
          <a:off x="4929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300">
                          <a:latin typeface="Lexend"/>
                          <a:ea typeface="Lexend"/>
                          <a:cs typeface="Lexend"/>
                          <a:sym typeface="Lexend"/>
                        </a:rPr>
                        <a:t>h)</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271100">
                <a:tc>
                  <a:txBody>
                    <a:bodyPr vert="horz" wrap="square"/>
                    <a:lstStyle/>
                    <a:p>
                      <a:pPr marL="0" lvl="0" indent="0" algn="l" rtl="0">
                        <a:spcBef>
                          <a:spcPct val="0"/>
                        </a:spcBef>
                        <a:spcAft>
                          <a:spcPct val="0"/>
                        </a:spcAft>
                        <a:buNone/>
                      </a:pPr>
                      <a:r>
                        <a:rPr lang="en-GB" sz="13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186" name="Google Shape;1186;p84"/>
          <p:cNvSpPr/>
          <p:nvPr/>
        </p:nvSpPr>
        <p:spPr>
          <a:xfrm>
            <a:off x="7385725" y="1495875"/>
            <a:ext cx="1361100" cy="2443200"/>
          </a:xfrm>
          <a:prstGeom prst="roundRect">
            <a:avLst>
              <a:gd name="adj" fmla="val 6074"/>
            </a:avLst>
          </a:prstGeom>
          <a:solidFill>
            <a:srgbClr val="EBEDFE"/>
          </a:solid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− 81</a:t>
            </a:r>
            <a:endParaRPr sz="2100">
              <a:solidFill>
                <a:srgbClr val="222222"/>
              </a:solidFill>
              <a:latin typeface="Times"/>
              <a:ea typeface="Times"/>
              <a:cs typeface="Times"/>
              <a:sym typeface="Times"/>
            </a:endParaRPr>
          </a:p>
          <a:p>
            <a:pPr marL="0" lvl="0" indent="0" algn="ctr" rtl="0">
              <a:lnSpc>
                <a:spcPct val="200000"/>
              </a:lnSpc>
              <a:spcBef>
                <a:spcPct val="0"/>
              </a:spcBef>
              <a:spcAft>
                <a:spcPct val="0"/>
              </a:spcAft>
              <a:buNone/>
            </a:pPr>
            <a:r>
              <a:rPr lang="en-GB" sz="1800">
                <a:solidFill>
                  <a:srgbClr val="222222"/>
                </a:solidFill>
                <a:latin typeface="Lexend"/>
                <a:ea typeface="Times"/>
                <a:cs typeface="Times"/>
                <a:sym typeface="Times"/>
              </a:rPr>
              <a:t>81 −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ctr" rtl="0">
              <a:lnSpc>
                <a:spcPct val="200000"/>
              </a:lnSpc>
              <a:spcBef>
                <a:spcPct val="0"/>
              </a:spcBef>
              <a:spcAft>
                <a:spcPct val="0"/>
              </a:spcAft>
              <a:buNone/>
            </a:pP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2100" baseline="30000">
              <a:solidFill>
                <a:srgbClr val="222222"/>
              </a:solidFill>
              <a:latin typeface="Times"/>
              <a:ea typeface="Times"/>
              <a:cs typeface="Times"/>
              <a:sym typeface="Times"/>
            </a:endParaRPr>
          </a:p>
          <a:p>
            <a:pPr marL="0" lvl="0" indent="0" algn="ctr" rtl="0">
              <a:lnSpc>
                <a:spcPct val="200000"/>
              </a:lnSpc>
              <a:spcBef>
                <a:spcPct val="0"/>
              </a:spcBef>
              <a:spcAft>
                <a:spcPct val="0"/>
              </a:spcAft>
              <a:buNone/>
            </a:pP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ctr" rtl="0">
              <a:lnSpc>
                <a:spcPct val="200000"/>
              </a:lnSpc>
              <a:spcBef>
                <a:spcPct val="0"/>
              </a:spcBef>
              <a:spcAft>
                <a:spcPct val="0"/>
              </a:spcAft>
              <a:buClr>
                <a:schemeClr val="dk1"/>
              </a:buClr>
              <a:buSzPts val="1100"/>
              <a:buFont typeface="Arial"/>
              <a:buNone/>
            </a:pPr>
            <a:endParaRPr sz="2000">
              <a:solidFill>
                <a:schemeClr val="dk1"/>
              </a:solidFill>
              <a:latin typeface="Times"/>
              <a:ea typeface="Times"/>
              <a:cs typeface="Times"/>
              <a:sym typeface="Times"/>
            </a:endParaRPr>
          </a:p>
        </p:txBody>
      </p:sp>
      <p:sp>
        <p:nvSpPr>
          <p:cNvPr id="1187" name="Google Shape;1187;p84"/>
          <p:cNvSpPr txBox="1"/>
          <p:nvPr>
            <p:ph type="body" idx="1"/>
          </p:nvPr>
        </p:nvSpPr>
        <p:spPr>
          <a:xfrm>
            <a:off x="295325" y="4246800"/>
            <a:ext cx="8496000" cy="5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3) Waa kuwee isku dhufashada laba binomials ee bixiya tibaaxaha sanduuqa ku jira?</a:t>
            </a:r>
            <a:endParaRPr sz="1800"/>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91" name="Shape 1191"/>
        <p:cNvGrpSpPr/>
        <p:nvPr/>
      </p:nvGrpSpPr>
      <p:grpSpPr>
        <a:xfrm>
          <a:off x="0" y="0"/>
          <a:ext cx="0" cy="0"/>
        </a:xfrm>
      </p:grpSpPr>
      <p:sp>
        <p:nvSpPr>
          <p:cNvPr id="1192" name="Google Shape;1192;p8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Isticmaal binomials u dhigma</a:t>
            </a:r>
            <a:endParaRPr/>
          </a:p>
        </p:txBody>
      </p:sp>
      <p:sp>
        <p:nvSpPr>
          <p:cNvPr id="1193" name="Google Shape;1193;p85"/>
          <p:cNvSpPr txBox="1"/>
          <p:nvPr>
            <p:ph type="body" idx="1"/>
          </p:nvPr>
        </p:nvSpPr>
        <p:spPr>
          <a:xfrm>
            <a:off x="324000" y="829650"/>
            <a:ext cx="82377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1) Isticmaal qaababka bedka (area models) si aad u balaadhiso oo u fududayso tibaaxahan.</a:t>
            </a:r>
            <a:endParaRPr sz="1800"/>
          </a:p>
        </p:txBody>
      </p:sp>
      <p:sp>
        <p:nvSpPr>
          <p:cNvPr id="1194" name="Google Shape;1194;p85"/>
          <p:cNvSpPr/>
          <p:nvPr/>
        </p:nvSpPr>
        <p:spPr>
          <a:xfrm>
            <a:off x="827500" y="14676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95" name="Google Shape;1195;p85"/>
          <p:cNvSpPr txBox="1"/>
          <p:nvPr/>
        </p:nvSpPr>
        <p:spPr>
          <a:xfrm>
            <a:off x="2792225" y="1537725"/>
            <a:ext cx="17208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100">
                <a:solidFill>
                  <a:srgbClr val="000000"/>
                </a:solidFill>
                <a:latin typeface="Lexend"/>
                <a:ea typeface="Times"/>
                <a:cs typeface="Times"/>
                <a:sym typeface="Times"/>
              </a:rPr>
              <a:t>(</a:t>
            </a:r>
            <a:r>
              <a:rPr lang="en-GB" sz="1100" i="1">
                <a:latin typeface="Lexend"/>
                <a:ea typeface="Times"/>
                <a:cs typeface="Times"/>
                <a:sym typeface="Times"/>
              </a:rPr>
              <a:t>y</a:t>
            </a:r>
            <a:r>
              <a:rPr lang="en-GB" sz="1100">
                <a:solidFill>
                  <a:srgbClr val="000000"/>
                </a:solidFill>
                <a:latin typeface="Lexend"/>
                <a:ea typeface="Times"/>
                <a:cs typeface="Times"/>
                <a:sym typeface="Times"/>
              </a:rPr>
              <a:t> + </a:t>
            </a:r>
            <a:r>
              <a:rPr lang="en-GB" sz="1100">
                <a:latin typeface="Lexend"/>
                <a:ea typeface="Times"/>
                <a:cs typeface="Times"/>
                <a:sym typeface="Times"/>
              </a:rPr>
              <a:t>4</a:t>
            </a:r>
            <a:r>
              <a:rPr lang="en-GB" sz="1100">
                <a:solidFill>
                  <a:srgbClr val="000000"/>
                </a:solidFill>
                <a:latin typeface="Lexend"/>
                <a:ea typeface="Times"/>
                <a:cs typeface="Times"/>
                <a:sym typeface="Times"/>
              </a:rPr>
              <a:t>) (</a:t>
            </a:r>
            <a:r>
              <a:rPr lang="en-GB" sz="1100">
                <a:solidFill>
                  <a:srgbClr val="222222"/>
                </a:solidFill>
                <a:latin typeface="Lexend"/>
                <a:ea typeface="Times"/>
                <a:cs typeface="Times"/>
                <a:sym typeface="Times"/>
              </a:rPr>
              <a:t>7 − </a:t>
            </a:r>
            <a:r>
              <a:rPr lang="en-GB" sz="1100" i="1">
                <a:solidFill>
                  <a:srgbClr val="222222"/>
                </a:solidFill>
                <a:latin typeface="Lexend"/>
                <a:ea typeface="Times"/>
                <a:cs typeface="Times"/>
                <a:sym typeface="Times"/>
              </a:rPr>
              <a:t>y</a:t>
            </a:r>
            <a:r>
              <a:rPr lang="en-GB" sz="11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100">
                <a:solidFill>
                  <a:schemeClr val="dk1"/>
                </a:solidFill>
                <a:latin typeface="Lexend"/>
                <a:ea typeface="Times"/>
                <a:cs typeface="Times"/>
                <a:sym typeface="Times"/>
              </a:rPr>
              <a:t>(</a:t>
            </a:r>
            <a:r>
              <a:rPr lang="en-GB" sz="1100" i="1">
                <a:solidFill>
                  <a:schemeClr val="dk1"/>
                </a:solidFill>
                <a:latin typeface="Lexend"/>
                <a:ea typeface="Times"/>
                <a:cs typeface="Times"/>
                <a:sym typeface="Times"/>
              </a:rPr>
              <a:t>y</a:t>
            </a:r>
            <a:r>
              <a:rPr lang="en-GB" sz="1100">
                <a:solidFill>
                  <a:schemeClr val="dk1"/>
                </a:solidFill>
                <a:latin typeface="Lexend"/>
                <a:ea typeface="Times"/>
                <a:cs typeface="Times"/>
                <a:sym typeface="Times"/>
              </a:rPr>
              <a:t> + 4) (</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y + </a:t>
            </a:r>
            <a:r>
              <a:rPr lang="en-GB" sz="1100">
                <a:solidFill>
                  <a:srgbClr val="222222"/>
                </a:solidFill>
                <a:latin typeface="Lexend"/>
                <a:ea typeface="Times"/>
                <a:cs typeface="Times"/>
                <a:sym typeface="Times"/>
              </a:rPr>
              <a:t>7)</a:t>
            </a:r>
            <a:endParaRPr sz="2000" baseline="30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100" i="1">
                <a:solidFill>
                  <a:srgbClr val="222222"/>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i="1">
                <a:solidFill>
                  <a:schemeClr val="dk1"/>
                </a:solidFill>
                <a:latin typeface="Lexend"/>
                <a:ea typeface="Times"/>
                <a:cs typeface="Times"/>
                <a:sym typeface="Times"/>
              </a:rPr>
              <a:t>y</a:t>
            </a:r>
            <a:r>
              <a:rPr lang="en-GB" sz="1100" baseline="30000">
                <a:solidFill>
                  <a:schemeClr val="dk1"/>
                </a:solidFill>
                <a:latin typeface="Lexend"/>
                <a:ea typeface="Times"/>
                <a:cs typeface="Times"/>
                <a:sym typeface="Times"/>
              </a:rPr>
              <a:t>2</a:t>
            </a:r>
            <a:r>
              <a:rPr lang="en-GB" sz="1100">
                <a:solidFill>
                  <a:schemeClr val="dk1"/>
                </a:solidFill>
                <a:latin typeface="Lexend"/>
                <a:ea typeface="Times"/>
                <a:cs typeface="Times"/>
                <a:sym typeface="Times"/>
              </a:rPr>
              <a:t> + 3</a:t>
            </a:r>
            <a:r>
              <a:rPr lang="en-GB" sz="1100" i="1">
                <a:solidFill>
                  <a:schemeClr val="dk1"/>
                </a:solidFill>
                <a:latin typeface="Lexend"/>
                <a:ea typeface="Times"/>
                <a:cs typeface="Times"/>
                <a:sym typeface="Times"/>
              </a:rPr>
              <a:t>y </a:t>
            </a:r>
            <a:r>
              <a:rPr lang="en-GB" sz="1100">
                <a:solidFill>
                  <a:schemeClr val="dk1"/>
                </a:solidFill>
                <a:latin typeface="Lexend"/>
                <a:ea typeface="Times"/>
                <a:cs typeface="Times"/>
                <a:sym typeface="Times"/>
              </a:rPr>
              <a:t>+ 28</a:t>
            </a:r>
            <a:endParaRPr sz="2000" u="sng">
              <a:solidFill>
                <a:srgbClr val="FFFFFF"/>
              </a:solidFill>
              <a:latin typeface="Times"/>
              <a:ea typeface="Times"/>
              <a:cs typeface="Times"/>
              <a:sym typeface="Times"/>
            </a:endParaRPr>
          </a:p>
        </p:txBody>
      </p:sp>
      <p:sp>
        <p:nvSpPr>
          <p:cNvPr id="1196" name="Google Shape;1196;p85"/>
          <p:cNvSpPr txBox="1"/>
          <p:nvPr/>
        </p:nvSpPr>
        <p:spPr>
          <a:xfrm>
            <a:off x="324000" y="14094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a</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97" name="Google Shape;1197;p85"/>
          <p:cNvSpPr txBox="1"/>
          <p:nvPr/>
        </p:nvSpPr>
        <p:spPr>
          <a:xfrm>
            <a:off x="2766596" y="3464875"/>
            <a:ext cx="17463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8 </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chemeClr val="dk1"/>
                </a:solidFill>
                <a:latin typeface="Lexend"/>
                <a:ea typeface="Times"/>
                <a:cs typeface="Times"/>
                <a:sym typeface="Times"/>
              </a:rPr>
              <a:t>y</a:t>
            </a:r>
            <a:r>
              <a:rPr lang="en-GB" sz="1100">
                <a:solidFill>
                  <a:schemeClr val="dk1"/>
                </a:solidFill>
                <a:latin typeface="Lexend"/>
                <a:ea typeface="Times"/>
                <a:cs typeface="Times"/>
                <a:sym typeface="Times"/>
              </a:rPr>
              <a:t>) (</a:t>
            </a:r>
            <a:r>
              <a:rPr lang="en-GB" sz="1100" i="1">
                <a:solidFill>
                  <a:srgbClr val="222222"/>
                </a:solidFill>
                <a:latin typeface="Lexend"/>
                <a:ea typeface="Times"/>
                <a:cs typeface="Times"/>
                <a:sym typeface="Times"/>
              </a:rPr>
              <a:t>y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8</a:t>
            </a:r>
            <a:r>
              <a:rPr lang="en-GB" sz="11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r>
              <a:rPr lang="en-GB" sz="1100">
                <a:solidFill>
                  <a:schemeClr val="dk1"/>
                </a:solidFill>
                <a:latin typeface="Lexend"/>
                <a:ea typeface="Times"/>
                <a:cs typeface="Times"/>
                <a:sym typeface="Times"/>
              </a:rPr>
              <a:t>(</a:t>
            </a:r>
            <a:r>
              <a:rPr lang="en-GB" sz="1100" i="1">
                <a:solidFill>
                  <a:srgbClr val="222222"/>
                </a:solidFill>
                <a:latin typeface="Lexend"/>
                <a:ea typeface="Times"/>
                <a:cs typeface="Times"/>
                <a:sym typeface="Times"/>
              </a:rPr>
              <a:t>y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8</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rgbClr val="222222"/>
                </a:solidFill>
                <a:latin typeface="Lexend"/>
                <a:ea typeface="Times"/>
                <a:cs typeface="Times"/>
                <a:sym typeface="Times"/>
              </a:rPr>
              <a:t>y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8</a:t>
            </a:r>
            <a:r>
              <a:rPr lang="en-GB" sz="1100">
                <a:solidFill>
                  <a:srgbClr val="222222"/>
                </a:solidFill>
                <a:latin typeface="Lexend"/>
                <a:ea typeface="Times"/>
                <a:cs typeface="Times"/>
                <a:sym typeface="Times"/>
              </a:rPr>
              <a:t>)</a:t>
            </a:r>
            <a:endParaRPr sz="2000" baseline="30000">
              <a:solidFill>
                <a:srgbClr val="222222"/>
              </a:solidFill>
              <a:latin typeface="Times"/>
              <a:ea typeface="Times"/>
              <a:cs typeface="Times"/>
              <a:sym typeface="Times"/>
            </a:endParaRPr>
          </a:p>
          <a:p>
            <a:pPr marL="0" lvl="0" indent="0" algn="l" rtl="0">
              <a:lnSpc>
                <a:spcPct val="130000"/>
              </a:lnSpc>
              <a:spcBef>
                <a:spcPts val="1000"/>
              </a:spcBef>
              <a:spcAft>
                <a:spcPts val="1000"/>
              </a:spcAft>
              <a:buClr>
                <a:schemeClr val="dk1"/>
              </a:buClr>
              <a:buSzPts val="1100"/>
              <a:buFont typeface="Arial"/>
              <a:buNone/>
            </a:pPr>
            <a:r>
              <a:rPr lang="en-GB" sz="1100" i="1">
                <a:solidFill>
                  <a:srgbClr val="222222"/>
                </a:solidFill>
                <a:latin typeface="Lexend"/>
                <a:ea typeface="Times"/>
                <a:cs typeface="Times"/>
                <a:sym typeface="Times"/>
              </a:rPr>
              <a:t>≡ </a:t>
            </a:r>
            <a:r>
              <a:rPr lang="en-GB" sz="1100" i="1">
                <a:solidFill>
                  <a:schemeClr val="dk1"/>
                </a:solidFill>
                <a:latin typeface="Lexend"/>
                <a:ea typeface="Times"/>
                <a:cs typeface="Times"/>
                <a:sym typeface="Times"/>
              </a:rPr>
              <a:t>y</a:t>
            </a:r>
            <a:r>
              <a:rPr lang="en-GB" sz="1100" baseline="30000">
                <a:solidFill>
                  <a:schemeClr val="dk1"/>
                </a:solidFill>
                <a:latin typeface="Lexend"/>
                <a:ea typeface="Times"/>
                <a:cs typeface="Times"/>
                <a:sym typeface="Times"/>
              </a:rPr>
              <a:t>2</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16</a:t>
            </a:r>
            <a:r>
              <a:rPr lang="en-GB" sz="1100" i="1">
                <a:solidFill>
                  <a:schemeClr val="dk1"/>
                </a:solidFill>
                <a:latin typeface="Lexend"/>
                <a:ea typeface="Times"/>
                <a:cs typeface="Times"/>
                <a:sym typeface="Times"/>
              </a:rPr>
              <a:t>y </a:t>
            </a:r>
            <a:r>
              <a:rPr lang="en-GB" sz="1100">
                <a:solidFill>
                  <a:schemeClr val="dk1"/>
                </a:solidFill>
                <a:latin typeface="Lexend"/>
                <a:ea typeface="Times"/>
                <a:cs typeface="Times"/>
                <a:sym typeface="Times"/>
              </a:rPr>
              <a:t>+ 64</a:t>
            </a:r>
            <a:endParaRPr sz="2000" baseline="30000">
              <a:solidFill>
                <a:srgbClr val="222222"/>
              </a:solidFill>
              <a:latin typeface="Times"/>
              <a:ea typeface="Times"/>
              <a:cs typeface="Times"/>
              <a:sym typeface="Times"/>
            </a:endParaRPr>
          </a:p>
        </p:txBody>
      </p:sp>
      <p:sp>
        <p:nvSpPr>
          <p:cNvPr id="1198" name="Google Shape;1198;p85"/>
          <p:cNvSpPr txBox="1"/>
          <p:nvPr/>
        </p:nvSpPr>
        <p:spPr>
          <a:xfrm>
            <a:off x="381300" y="33430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199" name="Google Shape;1199;p85"/>
          <p:cNvSpPr txBox="1"/>
          <p:nvPr/>
        </p:nvSpPr>
        <p:spPr>
          <a:xfrm>
            <a:off x="6754625" y="1537725"/>
            <a:ext cx="19893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100">
                <a:solidFill>
                  <a:schemeClr val="dk1"/>
                </a:solidFill>
                <a:latin typeface="Lexend"/>
                <a:ea typeface="Times"/>
                <a:cs typeface="Times"/>
                <a:sym typeface="Times"/>
              </a:rPr>
              <a:t>(15 </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chemeClr val="dk1"/>
                </a:solidFill>
                <a:latin typeface="Lexend"/>
                <a:ea typeface="Times"/>
                <a:cs typeface="Times"/>
                <a:sym typeface="Times"/>
              </a:rPr>
              <a:t>y</a:t>
            </a:r>
            <a:r>
              <a:rPr lang="en-GB" sz="1100">
                <a:solidFill>
                  <a:schemeClr val="dk1"/>
                </a:solidFill>
                <a:latin typeface="Lexend"/>
                <a:ea typeface="Times"/>
                <a:cs typeface="Times"/>
                <a:sym typeface="Times"/>
              </a:rPr>
              <a:t>) (</a:t>
            </a:r>
            <a:r>
              <a:rPr lang="en-GB" sz="1100" i="1">
                <a:solidFill>
                  <a:srgbClr val="222222"/>
                </a:solidFill>
                <a:latin typeface="Lexend"/>
                <a:ea typeface="Times"/>
                <a:cs typeface="Times"/>
                <a:sym typeface="Times"/>
              </a:rPr>
              <a:t>y + </a:t>
            </a:r>
            <a:r>
              <a:rPr lang="en-GB" sz="1100">
                <a:solidFill>
                  <a:srgbClr val="222222"/>
                </a:solidFill>
                <a:latin typeface="Lexend"/>
                <a:ea typeface="Times"/>
                <a:cs typeface="Times"/>
                <a:sym typeface="Times"/>
              </a:rPr>
              <a:t>5)</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r>
              <a:rPr lang="en-GB" sz="1100">
                <a:solidFill>
                  <a:schemeClr val="dk1"/>
                </a:solidFill>
                <a:latin typeface="Lexend"/>
                <a:ea typeface="Times"/>
                <a:cs typeface="Times"/>
                <a:sym typeface="Times"/>
              </a:rPr>
              <a:t>(</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y + </a:t>
            </a:r>
            <a:r>
              <a:rPr lang="en-GB" sz="1100">
                <a:solidFill>
                  <a:schemeClr val="dk1"/>
                </a:solidFill>
                <a:latin typeface="Lexend"/>
                <a:ea typeface="Times"/>
                <a:cs typeface="Times"/>
                <a:sym typeface="Times"/>
              </a:rPr>
              <a:t>15</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rgbClr val="222222"/>
                </a:solidFill>
                <a:latin typeface="Lexend"/>
                <a:ea typeface="Times"/>
                <a:cs typeface="Times"/>
                <a:sym typeface="Times"/>
              </a:rPr>
              <a:t>y </a:t>
            </a:r>
            <a:r>
              <a:rPr lang="en-GB" sz="1100">
                <a:solidFill>
                  <a:srgbClr val="222222"/>
                </a:solidFill>
                <a:latin typeface="Lexend"/>
                <a:ea typeface="Times"/>
                <a:cs typeface="Times"/>
                <a:sym typeface="Times"/>
              </a:rPr>
              <a:t>+ </a:t>
            </a:r>
            <a:r>
              <a:rPr lang="en-GB" sz="1100">
                <a:solidFill>
                  <a:schemeClr val="dk1"/>
                </a:solidFill>
                <a:latin typeface="Lexend"/>
                <a:ea typeface="Times"/>
                <a:cs typeface="Times"/>
                <a:sym typeface="Times"/>
              </a:rPr>
              <a:t>5</a:t>
            </a:r>
            <a:r>
              <a:rPr lang="en-GB" sz="1100">
                <a:solidFill>
                  <a:srgbClr val="222222"/>
                </a:solidFill>
                <a:latin typeface="Lexend"/>
                <a:ea typeface="Times"/>
                <a:cs typeface="Times"/>
                <a:sym typeface="Times"/>
              </a:rPr>
              <a:t>)</a:t>
            </a:r>
            <a:endParaRPr sz="2000" baseline="30000">
              <a:solidFill>
                <a:srgbClr val="222222"/>
              </a:solidFill>
              <a:latin typeface="Times"/>
              <a:ea typeface="Times"/>
              <a:cs typeface="Times"/>
              <a:sym typeface="Times"/>
            </a:endParaRPr>
          </a:p>
          <a:p>
            <a:pPr marL="0" lvl="0" indent="0" algn="l" rtl="0">
              <a:lnSpc>
                <a:spcPct val="130000"/>
              </a:lnSpc>
              <a:spcBef>
                <a:spcPts val="1000"/>
              </a:spcBef>
              <a:spcAft>
                <a:spcPts val="1000"/>
              </a:spcAft>
              <a:buClr>
                <a:schemeClr val="dk1"/>
              </a:buClr>
              <a:buSzPts val="1100"/>
              <a:buFont typeface="Arial"/>
              <a:buNone/>
            </a:pPr>
            <a:r>
              <a:rPr lang="en-GB" sz="1100" i="1">
                <a:solidFill>
                  <a:srgbClr val="222222"/>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i="1">
                <a:solidFill>
                  <a:schemeClr val="dk1"/>
                </a:solidFill>
                <a:latin typeface="Lexend"/>
                <a:ea typeface="Times"/>
                <a:cs typeface="Times"/>
                <a:sym typeface="Times"/>
              </a:rPr>
              <a:t>y</a:t>
            </a:r>
            <a:r>
              <a:rPr lang="en-GB" sz="1100" baseline="30000">
                <a:solidFill>
                  <a:schemeClr val="dk1"/>
                </a:solidFill>
                <a:latin typeface="Lexend"/>
                <a:ea typeface="Times"/>
                <a:cs typeface="Times"/>
                <a:sym typeface="Times"/>
              </a:rPr>
              <a:t>2</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+10</a:t>
            </a:r>
            <a:r>
              <a:rPr lang="en-GB" sz="1100" i="1">
                <a:solidFill>
                  <a:schemeClr val="dk1"/>
                </a:solidFill>
                <a:latin typeface="Lexend"/>
                <a:ea typeface="Times"/>
                <a:cs typeface="Times"/>
                <a:sym typeface="Times"/>
              </a:rPr>
              <a:t>y </a:t>
            </a:r>
            <a:r>
              <a:rPr lang="en-GB" sz="1100">
                <a:solidFill>
                  <a:schemeClr val="dk1"/>
                </a:solidFill>
                <a:latin typeface="Lexend"/>
                <a:ea typeface="Times"/>
                <a:cs typeface="Times"/>
                <a:sym typeface="Times"/>
              </a:rPr>
              <a:t>+ 75</a:t>
            </a:r>
            <a:endParaRPr sz="2000" baseline="30000">
              <a:solidFill>
                <a:srgbClr val="222222"/>
              </a:solidFill>
              <a:latin typeface="Times"/>
              <a:ea typeface="Times"/>
              <a:cs typeface="Times"/>
              <a:sym typeface="Times"/>
            </a:endParaRPr>
          </a:p>
        </p:txBody>
      </p:sp>
      <p:sp>
        <p:nvSpPr>
          <p:cNvPr id="1200" name="Google Shape;1200;p85"/>
          <p:cNvSpPr txBox="1"/>
          <p:nvPr/>
        </p:nvSpPr>
        <p:spPr>
          <a:xfrm>
            <a:off x="4591200" y="14094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c</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201" name="Google Shape;1201;p85"/>
          <p:cNvSpPr txBox="1"/>
          <p:nvPr/>
        </p:nvSpPr>
        <p:spPr>
          <a:xfrm>
            <a:off x="6472118" y="3175525"/>
            <a:ext cx="2304900" cy="1860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pPr>
            <a:r>
              <a:rPr lang="en-GB" sz="1100">
                <a:solidFill>
                  <a:schemeClr val="dk1"/>
                </a:solidFill>
                <a:latin typeface="Lexend"/>
                <a:ea typeface="Times"/>
                <a:cs typeface="Times"/>
                <a:sym typeface="Times"/>
              </a:rPr>
              <a:t>(</a:t>
            </a:r>
            <a:r>
              <a:rPr lang="en-GB" sz="1100" i="1">
                <a:solidFill>
                  <a:schemeClr val="dk1"/>
                </a:solidFill>
                <a:latin typeface="Lexend"/>
                <a:ea typeface="Times"/>
                <a:cs typeface="Times"/>
                <a:sym typeface="Times"/>
              </a:rPr>
              <a:t>x</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chemeClr val="dk1"/>
                </a:solidFill>
                <a:latin typeface="Lexend"/>
                <a:ea typeface="Times"/>
                <a:cs typeface="Times"/>
                <a:sym typeface="Times"/>
              </a:rPr>
              <a:t>y</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i="1">
                <a:solidFill>
                  <a:srgbClr val="222222"/>
                </a:solidFill>
                <a:latin typeface="Lexend"/>
                <a:ea typeface="Times"/>
                <a:cs typeface="Times"/>
                <a:sym typeface="Times"/>
              </a:rPr>
              <a:t>y </a:t>
            </a:r>
            <a:r>
              <a:rPr lang="en-GB" sz="11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100">
                <a:solidFill>
                  <a:schemeClr val="dk1"/>
                </a:solidFill>
                <a:latin typeface="Lexend"/>
                <a:ea typeface="Times"/>
                <a:cs typeface="Times"/>
                <a:sym typeface="Times"/>
              </a:rPr>
              <a:t>(</a:t>
            </a:r>
            <a:r>
              <a:rPr lang="en-GB" sz="1100" i="1">
                <a:solidFill>
                  <a:schemeClr val="dk1"/>
                </a:solidFill>
                <a:latin typeface="Lexend"/>
                <a:ea typeface="Times"/>
                <a:cs typeface="Times"/>
                <a:sym typeface="Times"/>
              </a:rPr>
              <a:t>x</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a:t>
            </a:r>
            <a:r>
              <a:rPr lang="en-GB" sz="1100">
                <a:solidFill>
                  <a:schemeClr val="dk1"/>
                </a:solidFill>
                <a:latin typeface="Lexend"/>
                <a:ea typeface="Times"/>
                <a:cs typeface="Times"/>
                <a:sym typeface="Times"/>
              </a:rPr>
              <a:t> </a:t>
            </a:r>
            <a:r>
              <a:rPr lang="en-GB" sz="1100" i="1">
                <a:solidFill>
                  <a:schemeClr val="dk1"/>
                </a:solidFill>
                <a:latin typeface="Lexend"/>
                <a:ea typeface="Times"/>
                <a:cs typeface="Times"/>
                <a:sym typeface="Times"/>
              </a:rPr>
              <a:t>y</a:t>
            </a:r>
            <a:r>
              <a:rPr lang="en-GB" sz="1100">
                <a:solidFill>
                  <a:schemeClr val="dk1"/>
                </a:solidFill>
                <a:latin typeface="Lexend"/>
                <a:ea typeface="Times"/>
                <a:cs typeface="Times"/>
                <a:sym typeface="Times"/>
              </a:rPr>
              <a:t>) (</a:t>
            </a:r>
            <a:r>
              <a:rPr lang="en-GB" sz="1100">
                <a:solidFill>
                  <a:srgbClr val="222222"/>
                </a:solidFill>
                <a:latin typeface="Lexend"/>
                <a:ea typeface="Times"/>
                <a:cs typeface="Times"/>
                <a:sym typeface="Times"/>
              </a:rPr>
              <a:t>−10 − </a:t>
            </a:r>
            <a:r>
              <a:rPr lang="en-GB" sz="1100" i="1">
                <a:solidFill>
                  <a:srgbClr val="222222"/>
                </a:solidFill>
                <a:latin typeface="Lexend"/>
                <a:ea typeface="Times"/>
                <a:cs typeface="Times"/>
                <a:sym typeface="Times"/>
              </a:rPr>
              <a:t>y</a:t>
            </a:r>
            <a:r>
              <a:rPr lang="en-GB" sz="1100">
                <a:solidFill>
                  <a:srgbClr val="222222"/>
                </a:solidFill>
                <a:latin typeface="Lexend"/>
                <a:ea typeface="Times"/>
                <a:cs typeface="Times"/>
                <a:sym typeface="Times"/>
              </a:rPr>
              <a:t>)</a:t>
            </a: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100" i="1">
                <a:solidFill>
                  <a:srgbClr val="222222"/>
                </a:solidFill>
                <a:latin typeface="Lexend"/>
                <a:ea typeface="Times"/>
                <a:cs typeface="Times"/>
                <a:sym typeface="Times"/>
              </a:rPr>
              <a:t>≡ −10x + 10y −xy + y2</a:t>
            </a:r>
            <a:r>
              <a:rPr lang="en-GB" sz="1100">
                <a:solidFill>
                  <a:srgbClr val="222222"/>
                </a:solidFill>
                <a:latin typeface="Lexend"/>
                <a:ea typeface="Times"/>
                <a:cs typeface="Times"/>
                <a:sym typeface="Times"/>
              </a:rPr>
              <a:t/>
            </a:r>
            <a:r>
              <a:rPr lang="en-GB" sz="1100" i="1">
                <a:solidFill>
                  <a:srgbClr val="222222"/>
                </a:solidFill>
                <a:latin typeface="Lexend"/>
                <a:ea typeface="Times"/>
                <a:cs typeface="Times"/>
                <a:sym typeface="Times"/>
              </a:rPr>
              <a:t/>
            </a:r>
            <a:r>
              <a:rPr lang="en-GB" sz="1100">
                <a:solidFill>
                  <a:schemeClr val="dk1"/>
                </a:solidFill>
                <a:latin typeface="Lexend"/>
                <a:ea typeface="Times"/>
                <a:cs typeface="Times"/>
                <a:sym typeface="Times"/>
              </a:rPr>
              <a:t/>
            </a:r>
            <a:r>
              <a:rPr lang="en-GB" sz="1100">
                <a:solidFill>
                  <a:srgbClr val="222222"/>
                </a:solidFill>
                <a:latin typeface="Lexend"/>
                <a:ea typeface="Times"/>
                <a:cs typeface="Times"/>
                <a:sym typeface="Times"/>
              </a:rPr>
              <a:t/>
            </a:r>
            <a:r>
              <a:rPr lang="en-GB" sz="1100" i="1">
                <a:solidFill>
                  <a:schemeClr val="dk1"/>
                </a:solidFill>
                <a:latin typeface="Lexend"/>
                <a:ea typeface="Times"/>
                <a:cs typeface="Times"/>
                <a:sym typeface="Times"/>
              </a:rPr>
              <a:t/>
            </a:r>
            <a:r>
              <a:rPr lang="en-GB" sz="1100">
                <a:solidFill>
                  <a:srgbClr val="222222"/>
                </a:solidFill>
                <a:latin typeface="Lexend"/>
                <a:ea typeface="Times"/>
                <a:cs typeface="Times"/>
                <a:sym typeface="Times"/>
              </a:rPr>
              <a:t/>
            </a:r>
            <a:r>
              <a:rPr lang="en-GB" sz="1100" i="1">
                <a:solidFill>
                  <a:srgbClr val="222222"/>
                </a:solidFill>
                <a:latin typeface="Lexend"/>
                <a:ea typeface="Times"/>
                <a:cs typeface="Times"/>
                <a:sym typeface="Times"/>
              </a:rPr>
              <a:t/>
            </a:r>
            <a:r>
              <a:rPr lang="en-GB" sz="1100">
                <a:solidFill>
                  <a:schemeClr val="dk1"/>
                </a:solidFill>
                <a:latin typeface="Lexend"/>
                <a:ea typeface="Times"/>
                <a:cs typeface="Times"/>
                <a:sym typeface="Times"/>
              </a:rPr>
              <a:t/>
            </a:r>
            <a:r>
              <a:rPr lang="en-GB" sz="1100" i="1">
                <a:solidFill>
                  <a:schemeClr val="dk1"/>
                </a:solidFill>
                <a:latin typeface="Lexend"/>
                <a:ea typeface="Times"/>
                <a:cs typeface="Times"/>
                <a:sym typeface="Times"/>
              </a:rPr>
              <a:t/>
            </a:r>
            <a:r>
              <a:rPr lang="en-GB" sz="1100" baseline="30000">
                <a:solidFill>
                  <a:schemeClr val="dk1"/>
                </a:solidFill>
                <a:latin typeface="Lexend"/>
                <a:ea typeface="Times"/>
                <a:cs typeface="Times"/>
                <a:sym typeface="Times"/>
              </a:rPr>
              <a:t/>
            </a:r>
            <a:endParaRPr sz="2000">
              <a:solidFill>
                <a:schemeClr val="dk1"/>
              </a:solidFill>
              <a:latin typeface="Times"/>
              <a:ea typeface="Times"/>
              <a:cs typeface="Times"/>
              <a:sym typeface="Times"/>
            </a:endParaRPr>
          </a:p>
          <a:p>
            <a:pPr marL="0" lvl="0" indent="0" algn="l" rtl="0">
              <a:lnSpc>
                <a:spcPct val="115000"/>
              </a:lnSpc>
              <a:spcBef>
                <a:spcPct val="0"/>
              </a:spcBef>
              <a:spcAft>
                <a:spcPct val="0"/>
              </a:spcAft>
              <a:buClr>
                <a:schemeClr val="dk1"/>
              </a:buClr>
              <a:buSzPts val="1100"/>
              <a:buFont typeface="Arial"/>
              <a:buNone/>
            </a:pPr>
            <a:r>
              <a:rPr lang="en-GB" sz="1100">
                <a:solidFill>
                  <a:schemeClr val="dk1"/>
                </a:solidFill>
                <a:latin typeface="Kalam"/>
                <a:ea typeface="Kalam"/>
                <a:cs typeface="Kalam"/>
                <a:sym typeface="Kalam"/>
              </a:rPr>
              <a:t>Erayada sida ay u kala horreeyaan</a:t>
            </a:r>
            <a:endParaRPr sz="2000">
              <a:solidFill>
                <a:schemeClr val="dk1"/>
              </a:solidFill>
              <a:latin typeface="Kalam"/>
              <a:ea typeface="Kalam"/>
              <a:cs typeface="Kalam"/>
              <a:sym typeface="Kalam"/>
            </a:endParaRPr>
          </a:p>
        </p:txBody>
      </p:sp>
      <p:sp>
        <p:nvSpPr>
          <p:cNvPr id="1202" name="Google Shape;1202;p85"/>
          <p:cNvSpPr txBox="1"/>
          <p:nvPr/>
        </p:nvSpPr>
        <p:spPr>
          <a:xfrm>
            <a:off x="4572300" y="33430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d</a:t>
            </a: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203" name="Google Shape;1203;p85"/>
          <p:cNvSpPr/>
          <p:nvPr/>
        </p:nvSpPr>
        <p:spPr>
          <a:xfrm>
            <a:off x="827500" y="33726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204" name="Google Shape;1204;p85"/>
          <p:cNvGrpSpPr/>
          <p:nvPr/>
        </p:nvGrpSpPr>
        <p:grpSpPr>
          <a:xfrm>
            <a:off x="856525" y="1064800"/>
            <a:ext cx="1493214" cy="344500"/>
            <a:chOff x="1409600" y="1979950"/>
            <a:chExt cx="1920285" cy="344500"/>
          </a:xfrm>
        </p:grpSpPr>
        <p:sp>
          <p:nvSpPr>
            <p:cNvPr id="1205" name="Google Shape;1205;p85"/>
            <p:cNvSpPr txBox="1"/>
            <p:nvPr/>
          </p:nvSpPr>
          <p:spPr>
            <a:xfrm>
              <a:off x="1767785" y="1979950"/>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900">
                  <a:solidFill>
                    <a:srgbClr val="222222"/>
                  </a:solidFill>
                  <a:latin typeface="Times"/>
                  <a:ea typeface="Times"/>
                  <a:cs typeface="Times"/>
                  <a:sym typeface="Times"/>
                </a:rPr>
                <a:t>−</a:t>
              </a:r>
              <a:r>
                <a:rPr lang="en-GB" sz="1900" i="1">
                  <a:solidFill>
                    <a:srgbClr val="222222"/>
                  </a:solidFill>
                  <a:latin typeface="Times"/>
                  <a:ea typeface="Times"/>
                  <a:cs typeface="Times"/>
                  <a:sym typeface="Times"/>
                </a:rPr>
                <a:t>y        </a:t>
              </a:r>
              <a:r>
                <a:rPr lang="en-GB" sz="1900">
                  <a:solidFill>
                    <a:srgbClr val="222222"/>
                  </a:solidFill>
                  <a:latin typeface="Times"/>
                  <a:ea typeface="Times"/>
                  <a:cs typeface="Times"/>
                  <a:sym typeface="Times"/>
                </a:rPr>
                <a:t>7</a:t>
              </a:r>
              <a:endParaRPr sz="1700">
                <a:solidFill>
                  <a:srgbClr val="000000"/>
                </a:solidFill>
                <a:latin typeface="Times"/>
                <a:ea typeface="Times"/>
                <a:cs typeface="Times"/>
                <a:sym typeface="Times"/>
              </a:endParaRPr>
            </a:p>
          </p:txBody>
        </p:sp>
        <p:cxnSp>
          <p:nvCxnSpPr>
            <p:cNvPr id="1206" name="Google Shape;1206;p85"/>
            <p:cNvCxnSpPr/>
            <p:nvPr/>
          </p:nvCxnSpPr>
          <p:spPr>
            <a:xfrm>
              <a:off x="2554325" y="2324450"/>
              <a:ext cx="704700" cy="0"/>
            </a:xfrm>
            <a:prstGeom prst="straightConnector1">
              <a:avLst/>
            </a:prstGeom>
            <a:noFill/>
            <a:ln w="19050" cap="flat" cmpd="sng">
              <a:solidFill>
                <a:srgbClr val="000000"/>
              </a:solidFill>
              <a:prstDash val="solid"/>
              <a:round/>
              <a:headEnd type="triangle" w="med" len="med"/>
              <a:tailEnd type="triangle" w="med" len="med"/>
            </a:ln>
          </p:spPr>
        </p:cxnSp>
        <p:cxnSp>
          <p:nvCxnSpPr>
            <p:cNvPr id="1207" name="Google Shape;1207;p85"/>
            <p:cNvCxnSpPr/>
            <p:nvPr/>
          </p:nvCxnSpPr>
          <p:spPr>
            <a:xfrm>
              <a:off x="1409600" y="2324438"/>
              <a:ext cx="1130400" cy="0"/>
            </a:xfrm>
            <a:prstGeom prst="straightConnector1">
              <a:avLst/>
            </a:prstGeom>
            <a:noFill/>
            <a:ln w="19050" cap="flat" cmpd="sng">
              <a:solidFill>
                <a:srgbClr val="000000"/>
              </a:solidFill>
              <a:prstDash val="solid"/>
              <a:round/>
              <a:headEnd type="triangle" w="med" len="med"/>
              <a:tailEnd type="triangle" w="med" len="med"/>
            </a:ln>
          </p:spPr>
        </p:cxnSp>
      </p:grpSp>
      <p:grpSp>
        <p:nvGrpSpPr>
          <p:cNvPr id="1208" name="Google Shape;1208;p85"/>
          <p:cNvGrpSpPr/>
          <p:nvPr/>
        </p:nvGrpSpPr>
        <p:grpSpPr>
          <a:xfrm>
            <a:off x="293127" y="1467609"/>
            <a:ext cx="446898" cy="1451213"/>
            <a:chOff x="293127" y="1620009"/>
            <a:chExt cx="446898" cy="1451213"/>
          </a:xfrm>
        </p:grpSpPr>
        <p:grpSp>
          <p:nvGrpSpPr>
            <p:cNvPr id="1209" name="Google Shape;1209;p85"/>
            <p:cNvGrpSpPr/>
            <p:nvPr/>
          </p:nvGrpSpPr>
          <p:grpSpPr>
            <a:xfrm>
              <a:off x="355000" y="1620009"/>
              <a:ext cx="385025" cy="1440013"/>
              <a:chOff x="6057800" y="1619988"/>
              <a:chExt cx="385025" cy="1835113"/>
            </a:xfrm>
          </p:grpSpPr>
          <p:cxnSp>
            <p:nvCxnSpPr>
              <p:cNvPr id="1210" name="Google Shape;1210;p85"/>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11" name="Google Shape;1211;p85"/>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212" name="Google Shape;1212;p85"/>
              <p:cNvSpPr txBox="1"/>
              <p:nvPr/>
            </p:nvSpPr>
            <p:spPr>
              <a:xfrm>
                <a:off x="6057800" y="1953449"/>
                <a:ext cx="3483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y </a:t>
                </a:r>
                <a:endParaRPr sz="1800">
                  <a:solidFill>
                    <a:srgbClr val="000000"/>
                  </a:solidFill>
                  <a:latin typeface="Times"/>
                  <a:ea typeface="Times"/>
                  <a:cs typeface="Times"/>
                  <a:sym typeface="Times"/>
                </a:endParaRPr>
              </a:p>
            </p:txBody>
          </p:sp>
        </p:grpSp>
        <p:sp>
          <p:nvSpPr>
            <p:cNvPr id="1213" name="Google Shape;1213;p85"/>
            <p:cNvSpPr txBox="1"/>
            <p:nvPr/>
          </p:nvSpPr>
          <p:spPr>
            <a:xfrm>
              <a:off x="293127" y="2617621"/>
              <a:ext cx="3483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4</a:t>
              </a:r>
              <a:r>
                <a:rPr lang="en-GB" sz="1100" i="1">
                  <a:solidFill>
                    <a:srgbClr val="222222"/>
                  </a:solidFill>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214" name="Google Shape;1214;p85"/>
          <p:cNvSpPr/>
          <p:nvPr/>
        </p:nvSpPr>
        <p:spPr>
          <a:xfrm>
            <a:off x="813375" y="1472552"/>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y</a:t>
            </a:r>
            <a:r>
              <a:rPr lang="en-GB" sz="1800" baseline="30000">
                <a:solidFill>
                  <a:srgbClr val="000000"/>
                </a:solidFill>
                <a:latin typeface="Lexend"/>
                <a:ea typeface="Times"/>
                <a:cs typeface="Times"/>
                <a:sym typeface="Times"/>
              </a:rPr>
              <a:t>2</a:t>
            </a:r>
            <a:endParaRPr sz="2200" i="1" baseline="30000">
              <a:latin typeface="Times"/>
              <a:ea typeface="Times"/>
              <a:cs typeface="Times"/>
              <a:sym typeface="Times"/>
            </a:endParaRPr>
          </a:p>
        </p:txBody>
      </p:sp>
      <p:sp>
        <p:nvSpPr>
          <p:cNvPr id="1215" name="Google Shape;1215;p85"/>
          <p:cNvSpPr/>
          <p:nvPr/>
        </p:nvSpPr>
        <p:spPr>
          <a:xfrm>
            <a:off x="1672243" y="1472550"/>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a:t>
            </a:r>
            <a:r>
              <a:rPr lang="en-GB" sz="1800" i="1">
                <a:solidFill>
                  <a:srgbClr val="222222"/>
                </a:solidFill>
                <a:latin typeface="Lexend"/>
                <a:ea typeface="Times"/>
                <a:cs typeface="Times"/>
                <a:sym typeface="Times"/>
              </a:rPr>
              <a:t>y</a:t>
            </a:r>
            <a:endParaRPr sz="2200" i="1" baseline="30000">
              <a:latin typeface="Times"/>
              <a:ea typeface="Times"/>
              <a:cs typeface="Times"/>
              <a:sym typeface="Times"/>
            </a:endParaRPr>
          </a:p>
        </p:txBody>
      </p:sp>
      <p:sp>
        <p:nvSpPr>
          <p:cNvPr id="1216" name="Google Shape;1216;p85"/>
          <p:cNvSpPr/>
          <p:nvPr/>
        </p:nvSpPr>
        <p:spPr>
          <a:xfrm>
            <a:off x="813378" y="2327612"/>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y</a:t>
            </a:r>
            <a:endParaRPr sz="2200" baseline="30000">
              <a:latin typeface="Times"/>
              <a:ea typeface="Times"/>
              <a:cs typeface="Times"/>
              <a:sym typeface="Times"/>
            </a:endParaRPr>
          </a:p>
        </p:txBody>
      </p:sp>
      <p:sp>
        <p:nvSpPr>
          <p:cNvPr id="1217" name="Google Shape;1217;p85"/>
          <p:cNvSpPr/>
          <p:nvPr/>
        </p:nvSpPr>
        <p:spPr>
          <a:xfrm>
            <a:off x="1666379" y="2327593"/>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28</a:t>
            </a:r>
            <a:endParaRPr sz="2200" baseline="30000">
              <a:latin typeface="Times"/>
              <a:ea typeface="Times"/>
              <a:cs typeface="Times"/>
              <a:sym typeface="Times"/>
            </a:endParaRPr>
          </a:p>
        </p:txBody>
      </p:sp>
      <p:grpSp>
        <p:nvGrpSpPr>
          <p:cNvPr id="1218" name="Google Shape;1218;p85"/>
          <p:cNvGrpSpPr/>
          <p:nvPr/>
        </p:nvGrpSpPr>
        <p:grpSpPr>
          <a:xfrm>
            <a:off x="1095959" y="2965313"/>
            <a:ext cx="1214689" cy="343913"/>
            <a:chOff x="1767785" y="1980638"/>
            <a:chExt cx="1562100" cy="343913"/>
          </a:xfrm>
        </p:grpSpPr>
        <p:sp>
          <p:nvSpPr>
            <p:cNvPr id="1219" name="Google Shape;1219;p85"/>
            <p:cNvSpPr txBox="1"/>
            <p:nvPr/>
          </p:nvSpPr>
          <p:spPr>
            <a:xfrm>
              <a:off x="1767785" y="1980638"/>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900" i="1">
                  <a:solidFill>
                    <a:srgbClr val="222222"/>
                  </a:solidFill>
                  <a:latin typeface="Times"/>
                  <a:ea typeface="Times"/>
                  <a:cs typeface="Times"/>
                  <a:sym typeface="Times"/>
                </a:rPr>
                <a:t>y         </a:t>
              </a:r>
              <a:r>
                <a:rPr lang="en-GB" sz="1900">
                  <a:solidFill>
                    <a:srgbClr val="222222"/>
                  </a:solidFill>
                  <a:latin typeface="Times"/>
                  <a:ea typeface="Times"/>
                  <a:cs typeface="Times"/>
                  <a:sym typeface="Times"/>
                </a:rPr>
                <a:t>−8</a:t>
              </a:r>
              <a:endParaRPr sz="1700">
                <a:solidFill>
                  <a:srgbClr val="000000"/>
                </a:solidFill>
                <a:latin typeface="Times"/>
                <a:ea typeface="Times"/>
                <a:cs typeface="Times"/>
                <a:sym typeface="Times"/>
              </a:endParaRPr>
            </a:p>
          </p:txBody>
        </p:sp>
        <p:cxnSp>
          <p:nvCxnSpPr>
            <p:cNvPr id="1220" name="Google Shape;1220;p85"/>
            <p:cNvCxnSpPr/>
            <p:nvPr/>
          </p:nvCxnSpPr>
          <p:spPr>
            <a:xfrm>
              <a:off x="2412771" y="2324550"/>
              <a:ext cx="846600" cy="0"/>
            </a:xfrm>
            <a:prstGeom prst="straightConnector1">
              <a:avLst/>
            </a:prstGeom>
            <a:noFill/>
            <a:ln w="19050" cap="flat" cmpd="sng">
              <a:solidFill>
                <a:srgbClr val="000000"/>
              </a:solidFill>
              <a:prstDash val="solid"/>
              <a:round/>
              <a:headEnd type="triangle" w="med" len="med"/>
              <a:tailEnd type="triangle" w="med" len="med"/>
            </a:ln>
          </p:spPr>
        </p:cxnSp>
      </p:grpSp>
      <p:cxnSp>
        <p:nvCxnSpPr>
          <p:cNvPr id="1221" name="Google Shape;1221;p85"/>
          <p:cNvCxnSpPr/>
          <p:nvPr/>
        </p:nvCxnSpPr>
        <p:spPr>
          <a:xfrm>
            <a:off x="827500" y="3309213"/>
            <a:ext cx="820200" cy="0"/>
          </a:xfrm>
          <a:prstGeom prst="straightConnector1">
            <a:avLst/>
          </a:prstGeom>
          <a:noFill/>
          <a:ln w="19050" cap="flat" cmpd="sng">
            <a:solidFill>
              <a:srgbClr val="000000"/>
            </a:solidFill>
            <a:prstDash val="solid"/>
            <a:round/>
            <a:headEnd type="triangle" w="med" len="med"/>
            <a:tailEnd type="triangle" w="med" len="med"/>
          </a:ln>
        </p:spPr>
      </p:cxnSp>
      <p:grpSp>
        <p:nvGrpSpPr>
          <p:cNvPr id="1222" name="Google Shape;1222;p85"/>
          <p:cNvGrpSpPr/>
          <p:nvPr/>
        </p:nvGrpSpPr>
        <p:grpSpPr>
          <a:xfrm>
            <a:off x="324002" y="3366996"/>
            <a:ext cx="446898" cy="1451213"/>
            <a:chOff x="293127" y="1620009"/>
            <a:chExt cx="446898" cy="1451213"/>
          </a:xfrm>
        </p:grpSpPr>
        <p:grpSp>
          <p:nvGrpSpPr>
            <p:cNvPr id="1223" name="Google Shape;1223;p85"/>
            <p:cNvGrpSpPr/>
            <p:nvPr/>
          </p:nvGrpSpPr>
          <p:grpSpPr>
            <a:xfrm>
              <a:off x="355000" y="1620009"/>
              <a:ext cx="385025" cy="1440013"/>
              <a:chOff x="6057800" y="1619988"/>
              <a:chExt cx="385025" cy="1835113"/>
            </a:xfrm>
          </p:grpSpPr>
          <p:cxnSp>
            <p:nvCxnSpPr>
              <p:cNvPr id="1224" name="Google Shape;1224;p85"/>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25" name="Google Shape;1225;p85"/>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226" name="Google Shape;1226;p85"/>
              <p:cNvSpPr txBox="1"/>
              <p:nvPr/>
            </p:nvSpPr>
            <p:spPr>
              <a:xfrm>
                <a:off x="6057800" y="1953449"/>
                <a:ext cx="3483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y </a:t>
                </a:r>
                <a:endParaRPr sz="1800">
                  <a:solidFill>
                    <a:srgbClr val="000000"/>
                  </a:solidFill>
                  <a:latin typeface="Times"/>
                  <a:ea typeface="Times"/>
                  <a:cs typeface="Times"/>
                  <a:sym typeface="Times"/>
                </a:endParaRPr>
              </a:p>
            </p:txBody>
          </p:sp>
        </p:grpSp>
        <p:sp>
          <p:nvSpPr>
            <p:cNvPr id="1227" name="Google Shape;1227;p85"/>
            <p:cNvSpPr txBox="1"/>
            <p:nvPr/>
          </p:nvSpPr>
          <p:spPr>
            <a:xfrm>
              <a:off x="293127" y="2617621"/>
              <a:ext cx="3483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−8</a:t>
              </a:r>
              <a:r>
                <a:rPr lang="en-GB" sz="1100" i="1">
                  <a:solidFill>
                    <a:srgbClr val="222222"/>
                  </a:solidFill>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228" name="Google Shape;1228;p85"/>
          <p:cNvSpPr/>
          <p:nvPr/>
        </p:nvSpPr>
        <p:spPr>
          <a:xfrm>
            <a:off x="813375" y="3377552"/>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i="1">
                <a:latin typeface="Lexend"/>
                <a:ea typeface="Times"/>
                <a:cs typeface="Times"/>
                <a:sym typeface="Times"/>
              </a:rPr>
              <a:t>y</a:t>
            </a:r>
            <a:r>
              <a:rPr lang="en-GB" sz="1800" baseline="30000">
                <a:solidFill>
                  <a:srgbClr val="000000"/>
                </a:solidFill>
                <a:latin typeface="Lexend"/>
                <a:ea typeface="Times"/>
                <a:cs typeface="Times"/>
                <a:sym typeface="Times"/>
              </a:rPr>
              <a:t>2</a:t>
            </a:r>
            <a:endParaRPr sz="2200" i="1" baseline="30000">
              <a:latin typeface="Times"/>
              <a:ea typeface="Times"/>
              <a:cs typeface="Times"/>
              <a:sym typeface="Times"/>
            </a:endParaRPr>
          </a:p>
        </p:txBody>
      </p:sp>
      <p:sp>
        <p:nvSpPr>
          <p:cNvPr id="1229" name="Google Shape;1229;p85"/>
          <p:cNvSpPr/>
          <p:nvPr/>
        </p:nvSpPr>
        <p:spPr>
          <a:xfrm>
            <a:off x="1672243" y="3377550"/>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2200" i="1" baseline="30000">
              <a:latin typeface="Times"/>
              <a:ea typeface="Times"/>
              <a:cs typeface="Times"/>
              <a:sym typeface="Times"/>
            </a:endParaRPr>
          </a:p>
        </p:txBody>
      </p:sp>
      <p:sp>
        <p:nvSpPr>
          <p:cNvPr id="1230" name="Google Shape;1230;p85"/>
          <p:cNvSpPr/>
          <p:nvPr/>
        </p:nvSpPr>
        <p:spPr>
          <a:xfrm>
            <a:off x="813378" y="4232612"/>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2200" baseline="30000">
              <a:latin typeface="Times"/>
              <a:ea typeface="Times"/>
              <a:cs typeface="Times"/>
              <a:sym typeface="Times"/>
            </a:endParaRPr>
          </a:p>
        </p:txBody>
      </p:sp>
      <p:sp>
        <p:nvSpPr>
          <p:cNvPr id="1231" name="Google Shape;1231;p85"/>
          <p:cNvSpPr/>
          <p:nvPr/>
        </p:nvSpPr>
        <p:spPr>
          <a:xfrm>
            <a:off x="1666379" y="4232593"/>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64</a:t>
            </a:r>
            <a:endParaRPr sz="2200" baseline="30000">
              <a:latin typeface="Times"/>
              <a:ea typeface="Times"/>
              <a:cs typeface="Times"/>
              <a:sym typeface="Times"/>
            </a:endParaRPr>
          </a:p>
        </p:txBody>
      </p:sp>
      <p:sp>
        <p:nvSpPr>
          <p:cNvPr id="1232" name="Google Shape;1232;p85"/>
          <p:cNvSpPr/>
          <p:nvPr/>
        </p:nvSpPr>
        <p:spPr>
          <a:xfrm>
            <a:off x="5018500" y="33726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233" name="Google Shape;1233;p85"/>
          <p:cNvGrpSpPr/>
          <p:nvPr/>
        </p:nvGrpSpPr>
        <p:grpSpPr>
          <a:xfrm>
            <a:off x="5286959" y="2966463"/>
            <a:ext cx="1214689" cy="342763"/>
            <a:chOff x="1767785" y="1981788"/>
            <a:chExt cx="1562100" cy="342763"/>
          </a:xfrm>
        </p:grpSpPr>
        <p:sp>
          <p:nvSpPr>
            <p:cNvPr id="1234" name="Google Shape;1234;p85"/>
            <p:cNvSpPr txBox="1"/>
            <p:nvPr/>
          </p:nvSpPr>
          <p:spPr>
            <a:xfrm>
              <a:off x="1767785" y="1981788"/>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900">
                  <a:solidFill>
                    <a:srgbClr val="222222"/>
                  </a:solidFill>
                  <a:latin typeface="Times"/>
                  <a:ea typeface="Times"/>
                  <a:cs typeface="Times"/>
                  <a:sym typeface="Times"/>
                </a:rPr>
                <a:t>−10</a:t>
              </a:r>
              <a:r>
                <a:rPr lang="en-GB" sz="1900" i="1">
                  <a:solidFill>
                    <a:srgbClr val="222222"/>
                  </a:solidFill>
                  <a:latin typeface="Times"/>
                  <a:ea typeface="Times"/>
                  <a:cs typeface="Times"/>
                  <a:sym typeface="Times"/>
                </a:rPr>
                <a:t>     </a:t>
              </a:r>
              <a:r>
                <a:rPr lang="en-GB" sz="1900">
                  <a:solidFill>
                    <a:srgbClr val="222222"/>
                  </a:solidFill>
                  <a:latin typeface="Times"/>
                  <a:ea typeface="Times"/>
                  <a:cs typeface="Times"/>
                  <a:sym typeface="Times"/>
                </a:rPr>
                <a:t>−</a:t>
              </a:r>
              <a:r>
                <a:rPr lang="en-GB" sz="1900" i="1">
                  <a:solidFill>
                    <a:srgbClr val="222222"/>
                  </a:solidFill>
                  <a:latin typeface="Times"/>
                  <a:ea typeface="Times"/>
                  <a:cs typeface="Times"/>
                  <a:sym typeface="Times"/>
                </a:rPr>
                <a:t>y</a:t>
              </a:r>
              <a:endParaRPr sz="1700" i="1">
                <a:solidFill>
                  <a:srgbClr val="000000"/>
                </a:solidFill>
                <a:latin typeface="Times"/>
                <a:ea typeface="Times"/>
                <a:cs typeface="Times"/>
                <a:sym typeface="Times"/>
              </a:endParaRPr>
            </a:p>
          </p:txBody>
        </p:sp>
        <p:cxnSp>
          <p:nvCxnSpPr>
            <p:cNvPr id="1235" name="Google Shape;1235;p85"/>
            <p:cNvCxnSpPr/>
            <p:nvPr/>
          </p:nvCxnSpPr>
          <p:spPr>
            <a:xfrm>
              <a:off x="2412771" y="2324550"/>
              <a:ext cx="846600" cy="0"/>
            </a:xfrm>
            <a:prstGeom prst="straightConnector1">
              <a:avLst/>
            </a:prstGeom>
            <a:noFill/>
            <a:ln w="19050" cap="flat" cmpd="sng">
              <a:solidFill>
                <a:srgbClr val="000000"/>
              </a:solidFill>
              <a:prstDash val="solid"/>
              <a:round/>
              <a:headEnd type="triangle" w="med" len="med"/>
              <a:tailEnd type="triangle" w="med" len="med"/>
            </a:ln>
          </p:spPr>
        </p:cxnSp>
      </p:grpSp>
      <p:cxnSp>
        <p:nvCxnSpPr>
          <p:cNvPr id="1236" name="Google Shape;1236;p85"/>
          <p:cNvCxnSpPr/>
          <p:nvPr/>
        </p:nvCxnSpPr>
        <p:spPr>
          <a:xfrm>
            <a:off x="5018500" y="3309213"/>
            <a:ext cx="820200" cy="0"/>
          </a:xfrm>
          <a:prstGeom prst="straightConnector1">
            <a:avLst/>
          </a:prstGeom>
          <a:noFill/>
          <a:ln w="19050" cap="flat" cmpd="sng">
            <a:solidFill>
              <a:srgbClr val="000000"/>
            </a:solidFill>
            <a:prstDash val="solid"/>
            <a:round/>
            <a:headEnd type="triangle" w="med" len="med"/>
            <a:tailEnd type="triangle" w="med" len="med"/>
          </a:ln>
        </p:spPr>
      </p:cxnSp>
      <p:grpSp>
        <p:nvGrpSpPr>
          <p:cNvPr id="1237" name="Google Shape;1237;p85"/>
          <p:cNvGrpSpPr/>
          <p:nvPr/>
        </p:nvGrpSpPr>
        <p:grpSpPr>
          <a:xfrm>
            <a:off x="4515002" y="3366996"/>
            <a:ext cx="446898" cy="1451213"/>
            <a:chOff x="293127" y="1620009"/>
            <a:chExt cx="446898" cy="1451213"/>
          </a:xfrm>
        </p:grpSpPr>
        <p:grpSp>
          <p:nvGrpSpPr>
            <p:cNvPr id="1238" name="Google Shape;1238;p85"/>
            <p:cNvGrpSpPr/>
            <p:nvPr/>
          </p:nvGrpSpPr>
          <p:grpSpPr>
            <a:xfrm>
              <a:off x="355000" y="1620009"/>
              <a:ext cx="385025" cy="1440013"/>
              <a:chOff x="6057800" y="1619988"/>
              <a:chExt cx="385025" cy="1835113"/>
            </a:xfrm>
          </p:grpSpPr>
          <p:cxnSp>
            <p:nvCxnSpPr>
              <p:cNvPr id="1239" name="Google Shape;1239;p85"/>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40" name="Google Shape;1240;p85"/>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241" name="Google Shape;1241;p85"/>
              <p:cNvSpPr txBox="1"/>
              <p:nvPr/>
            </p:nvSpPr>
            <p:spPr>
              <a:xfrm>
                <a:off x="6057800" y="1953449"/>
                <a:ext cx="3483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x </a:t>
                </a:r>
                <a:endParaRPr sz="1800">
                  <a:solidFill>
                    <a:srgbClr val="000000"/>
                  </a:solidFill>
                  <a:latin typeface="Times"/>
                  <a:ea typeface="Times"/>
                  <a:cs typeface="Times"/>
                  <a:sym typeface="Times"/>
                </a:endParaRPr>
              </a:p>
            </p:txBody>
          </p:sp>
        </p:grpSp>
        <p:sp>
          <p:nvSpPr>
            <p:cNvPr id="1242" name="Google Shape;1242;p85"/>
            <p:cNvSpPr txBox="1"/>
            <p:nvPr/>
          </p:nvSpPr>
          <p:spPr>
            <a:xfrm>
              <a:off x="293127" y="2617621"/>
              <a:ext cx="3483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a:t>
              </a:r>
              <a:r>
                <a:rPr lang="en-GB" sz="1100" i="1">
                  <a:solidFill>
                    <a:srgbClr val="222222"/>
                  </a:solidFill>
                  <a:latin typeface="Times"/>
                  <a:ea typeface="Times"/>
                  <a:cs typeface="Times"/>
                  <a:sym typeface="Times"/>
                </a:rPr>
                <a:t>y </a:t>
              </a:r>
              <a:endParaRPr sz="1800">
                <a:solidFill>
                  <a:srgbClr val="000000"/>
                </a:solidFill>
                <a:latin typeface="Times"/>
                <a:ea typeface="Times"/>
                <a:cs typeface="Times"/>
                <a:sym typeface="Times"/>
              </a:endParaRPr>
            </a:p>
          </p:txBody>
        </p:sp>
      </p:grpSp>
      <p:sp>
        <p:nvSpPr>
          <p:cNvPr id="1243" name="Google Shape;1243;p85"/>
          <p:cNvSpPr/>
          <p:nvPr/>
        </p:nvSpPr>
        <p:spPr>
          <a:xfrm>
            <a:off x="5004375" y="3377552"/>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rgbClr val="000000"/>
              </a:buClr>
              <a:buSzPts val="1100"/>
              <a:buFont typeface="Arial"/>
              <a:buNone/>
            </a:pPr>
            <a:r>
              <a:rPr lang="en-GB" sz="1100">
                <a:solidFill>
                  <a:srgbClr val="222222"/>
                </a:solidFill>
                <a:latin typeface="Lexend"/>
                <a:ea typeface="Times"/>
                <a:cs typeface="Times"/>
                <a:sym typeface="Times"/>
              </a:rPr>
              <a:t>− 10</a:t>
            </a:r>
            <a:r>
              <a:rPr lang="en-GB" sz="1100" i="1">
                <a:latin typeface="Lexend"/>
                <a:ea typeface="Times"/>
                <a:cs typeface="Times"/>
                <a:sym typeface="Times"/>
              </a:rPr>
              <a:t>x</a:t>
            </a:r>
            <a:endParaRPr sz="2200" i="1" baseline="30000">
              <a:latin typeface="Times"/>
              <a:ea typeface="Times"/>
              <a:cs typeface="Times"/>
              <a:sym typeface="Times"/>
            </a:endParaRPr>
          </a:p>
        </p:txBody>
      </p:sp>
      <p:sp>
        <p:nvSpPr>
          <p:cNvPr id="1244" name="Google Shape;1244;p85"/>
          <p:cNvSpPr/>
          <p:nvPr/>
        </p:nvSpPr>
        <p:spPr>
          <a:xfrm>
            <a:off x="5863243" y="3377550"/>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−xy</a:t>
            </a:r>
            <a:r>
              <a:rPr lang="en-GB" sz="1800" i="1">
                <a:solidFill>
                  <a:srgbClr val="222222"/>
                </a:solidFill>
                <a:latin typeface="Lexend"/>
                <a:ea typeface="Times"/>
                <a:cs typeface="Times"/>
                <a:sym typeface="Times"/>
              </a:rPr>
              <a:t/>
            </a:r>
            <a:endParaRPr sz="2200" i="1" baseline="30000">
              <a:latin typeface="Times"/>
              <a:ea typeface="Times"/>
              <a:cs typeface="Times"/>
              <a:sym typeface="Times"/>
            </a:endParaRPr>
          </a:p>
        </p:txBody>
      </p:sp>
      <p:sp>
        <p:nvSpPr>
          <p:cNvPr id="1245" name="Google Shape;1245;p85"/>
          <p:cNvSpPr/>
          <p:nvPr/>
        </p:nvSpPr>
        <p:spPr>
          <a:xfrm>
            <a:off x="5004378" y="4232612"/>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solidFill>
                  <a:srgbClr val="222222"/>
                </a:solidFill>
                <a:latin typeface="Lexend"/>
                <a:ea typeface="Times"/>
                <a:cs typeface="Times"/>
                <a:sym typeface="Times"/>
              </a:rPr>
              <a:t>y</a:t>
            </a:r>
            <a:endParaRPr sz="2200" baseline="30000">
              <a:latin typeface="Times"/>
              <a:ea typeface="Times"/>
              <a:cs typeface="Times"/>
              <a:sym typeface="Times"/>
            </a:endParaRPr>
          </a:p>
        </p:txBody>
      </p:sp>
      <p:sp>
        <p:nvSpPr>
          <p:cNvPr id="1246" name="Google Shape;1246;p85"/>
          <p:cNvSpPr/>
          <p:nvPr/>
        </p:nvSpPr>
        <p:spPr>
          <a:xfrm>
            <a:off x="5857379" y="4232593"/>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rgbClr val="000000"/>
              </a:buClr>
              <a:buSzPts val="1100"/>
              <a:buFont typeface="Arial"/>
              <a:buNone/>
            </a:pP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2200" baseline="30000">
              <a:latin typeface="Times"/>
              <a:ea typeface="Times"/>
              <a:cs typeface="Times"/>
              <a:sym typeface="Times"/>
            </a:endParaRPr>
          </a:p>
        </p:txBody>
      </p:sp>
      <p:sp>
        <p:nvSpPr>
          <p:cNvPr id="1247" name="Google Shape;1247;p85"/>
          <p:cNvSpPr/>
          <p:nvPr/>
        </p:nvSpPr>
        <p:spPr>
          <a:xfrm>
            <a:off x="5094700" y="1467600"/>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248" name="Google Shape;1248;p85"/>
          <p:cNvGrpSpPr/>
          <p:nvPr/>
        </p:nvGrpSpPr>
        <p:grpSpPr>
          <a:xfrm>
            <a:off x="5363159" y="1054650"/>
            <a:ext cx="1214689" cy="349575"/>
            <a:chOff x="1767785" y="1974975"/>
            <a:chExt cx="1562100" cy="349575"/>
          </a:xfrm>
        </p:grpSpPr>
        <p:sp>
          <p:nvSpPr>
            <p:cNvPr id="1249" name="Google Shape;1249;p85"/>
            <p:cNvSpPr txBox="1"/>
            <p:nvPr/>
          </p:nvSpPr>
          <p:spPr>
            <a:xfrm>
              <a:off x="1767785" y="1974975"/>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900" i="1">
                  <a:solidFill>
                    <a:srgbClr val="222222"/>
                  </a:solidFill>
                  <a:latin typeface="Times"/>
                  <a:ea typeface="Times"/>
                  <a:cs typeface="Times"/>
                  <a:sym typeface="Times"/>
                </a:rPr>
                <a:t>y          </a:t>
              </a:r>
              <a:r>
                <a:rPr lang="en-GB" sz="1900">
                  <a:solidFill>
                    <a:srgbClr val="222222"/>
                  </a:solidFill>
                  <a:latin typeface="Times"/>
                  <a:ea typeface="Times"/>
                  <a:cs typeface="Times"/>
                  <a:sym typeface="Times"/>
                </a:rPr>
                <a:t>5</a:t>
              </a:r>
              <a:endParaRPr sz="1700">
                <a:solidFill>
                  <a:srgbClr val="000000"/>
                </a:solidFill>
                <a:latin typeface="Times"/>
                <a:ea typeface="Times"/>
                <a:cs typeface="Times"/>
                <a:sym typeface="Times"/>
              </a:endParaRPr>
            </a:p>
          </p:txBody>
        </p:sp>
        <p:cxnSp>
          <p:nvCxnSpPr>
            <p:cNvPr id="1250" name="Google Shape;1250;p85"/>
            <p:cNvCxnSpPr/>
            <p:nvPr/>
          </p:nvCxnSpPr>
          <p:spPr>
            <a:xfrm>
              <a:off x="2412771" y="2324550"/>
              <a:ext cx="846600" cy="0"/>
            </a:xfrm>
            <a:prstGeom prst="straightConnector1">
              <a:avLst/>
            </a:prstGeom>
            <a:noFill/>
            <a:ln w="19050" cap="flat" cmpd="sng">
              <a:solidFill>
                <a:srgbClr val="000000"/>
              </a:solidFill>
              <a:prstDash val="solid"/>
              <a:round/>
              <a:headEnd type="triangle" w="med" len="med"/>
              <a:tailEnd type="triangle" w="med" len="med"/>
            </a:ln>
          </p:spPr>
        </p:cxnSp>
      </p:grpSp>
      <p:cxnSp>
        <p:nvCxnSpPr>
          <p:cNvPr id="1251" name="Google Shape;1251;p85"/>
          <p:cNvCxnSpPr/>
          <p:nvPr/>
        </p:nvCxnSpPr>
        <p:spPr>
          <a:xfrm>
            <a:off x="5094700" y="1404213"/>
            <a:ext cx="820200" cy="0"/>
          </a:xfrm>
          <a:prstGeom prst="straightConnector1">
            <a:avLst/>
          </a:prstGeom>
          <a:noFill/>
          <a:ln w="19050" cap="flat" cmpd="sng">
            <a:solidFill>
              <a:srgbClr val="000000"/>
            </a:solidFill>
            <a:prstDash val="solid"/>
            <a:round/>
            <a:headEnd type="triangle" w="med" len="med"/>
            <a:tailEnd type="triangle" w="med" len="med"/>
          </a:ln>
        </p:spPr>
      </p:cxnSp>
      <p:grpSp>
        <p:nvGrpSpPr>
          <p:cNvPr id="1252" name="Google Shape;1252;p85"/>
          <p:cNvGrpSpPr/>
          <p:nvPr/>
        </p:nvGrpSpPr>
        <p:grpSpPr>
          <a:xfrm>
            <a:off x="4554475" y="1461996"/>
            <a:ext cx="483625" cy="1451204"/>
            <a:chOff x="256400" y="1620009"/>
            <a:chExt cx="483625" cy="1451204"/>
          </a:xfrm>
        </p:grpSpPr>
        <p:grpSp>
          <p:nvGrpSpPr>
            <p:cNvPr id="1253" name="Google Shape;1253;p85"/>
            <p:cNvGrpSpPr/>
            <p:nvPr/>
          </p:nvGrpSpPr>
          <p:grpSpPr>
            <a:xfrm>
              <a:off x="256400" y="1620009"/>
              <a:ext cx="483625" cy="1440013"/>
              <a:chOff x="5959200" y="1619988"/>
              <a:chExt cx="483625" cy="1835113"/>
            </a:xfrm>
          </p:grpSpPr>
          <p:cxnSp>
            <p:nvCxnSpPr>
              <p:cNvPr id="1254" name="Google Shape;1254;p85"/>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55" name="Google Shape;1255;p85"/>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256" name="Google Shape;1256;p85"/>
              <p:cNvSpPr txBox="1"/>
              <p:nvPr/>
            </p:nvSpPr>
            <p:spPr>
              <a:xfrm>
                <a:off x="5959200" y="1953464"/>
                <a:ext cx="4470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a:t>
                </a:r>
                <a:r>
                  <a:rPr lang="en-GB" sz="1100" i="1">
                    <a:solidFill>
                      <a:srgbClr val="222222"/>
                    </a:solidFill>
                    <a:latin typeface="Times"/>
                    <a:ea typeface="Times"/>
                    <a:cs typeface="Times"/>
                    <a:sym typeface="Times"/>
                  </a:rPr>
                  <a:t>y </a:t>
                </a:r>
                <a:endParaRPr sz="1800">
                  <a:solidFill>
                    <a:srgbClr val="000000"/>
                  </a:solidFill>
                  <a:latin typeface="Times"/>
                  <a:ea typeface="Times"/>
                  <a:cs typeface="Times"/>
                  <a:sym typeface="Times"/>
                </a:endParaRPr>
              </a:p>
            </p:txBody>
          </p:sp>
        </p:grpSp>
        <p:sp>
          <p:nvSpPr>
            <p:cNvPr id="1257" name="Google Shape;1257;p85"/>
            <p:cNvSpPr txBox="1"/>
            <p:nvPr/>
          </p:nvSpPr>
          <p:spPr>
            <a:xfrm>
              <a:off x="277904" y="2617613"/>
              <a:ext cx="3849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solidFill>
                    <a:srgbClr val="222222"/>
                  </a:solidFill>
                  <a:latin typeface="Times"/>
                  <a:ea typeface="Times"/>
                  <a:cs typeface="Times"/>
                  <a:sym typeface="Times"/>
                </a:rPr>
                <a:t> </a:t>
              </a:r>
              <a:r>
                <a:rPr lang="en-GB" sz="1100">
                  <a:solidFill>
                    <a:srgbClr val="222222"/>
                  </a:solidFill>
                  <a:latin typeface="Times"/>
                  <a:ea typeface="Times"/>
                  <a:cs typeface="Times"/>
                  <a:sym typeface="Times"/>
                </a:rPr>
                <a:t>15</a:t>
              </a:r>
              <a:r>
                <a:rPr lang="en-GB" sz="1100" i="1">
                  <a:solidFill>
                    <a:srgbClr val="222222"/>
                  </a:solidFill>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258" name="Google Shape;1258;p85"/>
          <p:cNvSpPr/>
          <p:nvPr/>
        </p:nvSpPr>
        <p:spPr>
          <a:xfrm>
            <a:off x="5080575" y="1472552"/>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100">
                <a:solidFill>
                  <a:srgbClr val="222222"/>
                </a:solidFill>
                <a:latin typeface="Lexend"/>
                <a:ea typeface="Times"/>
                <a:cs typeface="Times"/>
                <a:sym typeface="Times"/>
              </a:rPr>
              <a:t>−</a:t>
            </a:r>
            <a:r>
              <a:rPr lang="en-GB" sz="1100" i="1">
                <a:latin typeface="Lexend"/>
                <a:ea typeface="Times"/>
                <a:cs typeface="Times"/>
                <a:sym typeface="Times"/>
              </a:rPr>
              <a:t>y</a:t>
            </a:r>
            <a:r>
              <a:rPr lang="en-GB" sz="1100" baseline="30000">
                <a:solidFill>
                  <a:srgbClr val="000000"/>
                </a:solidFill>
                <a:latin typeface="Lexend"/>
                <a:ea typeface="Times"/>
                <a:cs typeface="Times"/>
                <a:sym typeface="Times"/>
              </a:rPr>
              <a:t>2</a:t>
            </a:r>
            <a:endParaRPr sz="2200" i="1" baseline="30000">
              <a:latin typeface="Times"/>
              <a:ea typeface="Times"/>
              <a:cs typeface="Times"/>
              <a:sym typeface="Times"/>
            </a:endParaRPr>
          </a:p>
        </p:txBody>
      </p:sp>
      <p:sp>
        <p:nvSpPr>
          <p:cNvPr id="1259" name="Google Shape;1259;p85"/>
          <p:cNvSpPr/>
          <p:nvPr/>
        </p:nvSpPr>
        <p:spPr>
          <a:xfrm>
            <a:off x="5939443" y="1472550"/>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a:t>
            </a:r>
            <a:endParaRPr sz="2200" i="1" baseline="30000">
              <a:latin typeface="Times"/>
              <a:ea typeface="Times"/>
              <a:cs typeface="Times"/>
              <a:sym typeface="Times"/>
            </a:endParaRPr>
          </a:p>
        </p:txBody>
      </p:sp>
      <p:sp>
        <p:nvSpPr>
          <p:cNvPr id="1260" name="Google Shape;1260;p85"/>
          <p:cNvSpPr/>
          <p:nvPr/>
        </p:nvSpPr>
        <p:spPr>
          <a:xfrm>
            <a:off x="5080578" y="2327612"/>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15</a:t>
            </a:r>
            <a:r>
              <a:rPr lang="en-GB" sz="1800" i="1">
                <a:solidFill>
                  <a:srgbClr val="222222"/>
                </a:solidFill>
                <a:latin typeface="Lexend"/>
                <a:ea typeface="Times"/>
                <a:cs typeface="Times"/>
                <a:sym typeface="Times"/>
              </a:rPr>
              <a:t>y</a:t>
            </a:r>
            <a:endParaRPr sz="2200" baseline="30000">
              <a:latin typeface="Times"/>
              <a:ea typeface="Times"/>
              <a:cs typeface="Times"/>
              <a:sym typeface="Times"/>
            </a:endParaRPr>
          </a:p>
        </p:txBody>
      </p:sp>
      <p:sp>
        <p:nvSpPr>
          <p:cNvPr id="1261" name="Google Shape;1261;p85"/>
          <p:cNvSpPr/>
          <p:nvPr/>
        </p:nvSpPr>
        <p:spPr>
          <a:xfrm>
            <a:off x="5933579" y="2327593"/>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75</a:t>
            </a:r>
            <a:endParaRPr sz="2200" baseline="30000">
              <a:latin typeface="Times"/>
              <a:ea typeface="Times"/>
              <a:cs typeface="Times"/>
              <a:sym typeface="Times"/>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65" name="Shape 1265"/>
        <p:cNvGrpSpPr/>
        <p:nvPr/>
      </p:nvGrpSpPr>
      <p:grpSpPr>
        <a:xfrm>
          <a:off x="0" y="0"/>
          <a:ext cx="0" cy="0"/>
        </a:xfrm>
      </p:grpSpPr>
      <p:sp>
        <p:nvSpPr>
          <p:cNvPr id="1266" name="Google Shape;1266;p8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Isticmaal binomials u dhigma</a:t>
            </a:r>
            <a:endParaRPr/>
          </a:p>
        </p:txBody>
      </p:sp>
      <p:sp>
        <p:nvSpPr>
          <p:cNvPr id="1267" name="Google Shape;1267;p86"/>
          <p:cNvSpPr txBox="1"/>
          <p:nvPr>
            <p:ph type="body" idx="1"/>
          </p:nvPr>
        </p:nvSpPr>
        <p:spPr>
          <a:xfrm>
            <a:off x="324000" y="759300"/>
            <a:ext cx="7479000" cy="581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Kee ka mid ah tibaaxahan waxaa loo qori karaa farqiga laba labajibbaaran (difference of two squares)?</a:t>
            </a:r>
            <a:endParaRPr sz="1800"/>
          </a:p>
        </p:txBody>
      </p:sp>
      <p:sp>
        <p:nvSpPr>
          <p:cNvPr id="1268" name="Google Shape;1268;p86"/>
          <p:cNvSpPr txBox="1"/>
          <p:nvPr/>
        </p:nvSpPr>
        <p:spPr>
          <a:xfrm>
            <a:off x="759698" y="1626600"/>
            <a:ext cx="17208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latin typeface="Lexend"/>
                <a:ea typeface="Times"/>
                <a:cs typeface="Times"/>
                <a:sym typeface="Times"/>
              </a:rPr>
              <a:t>  </a:t>
            </a: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9</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br>
              <a:rPr lang="en-GB" sz="2100">
                <a:solidFill>
                  <a:srgbClr val="222222"/>
                </a:solidFill>
                <a:latin typeface="Times"/>
                <a:ea typeface="Times"/>
                <a:cs typeface="Times"/>
                <a:sym typeface="Times"/>
              </a:rPr>
            </a:b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(9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2100">
                <a:solidFill>
                  <a:srgbClr val="222222"/>
                </a:solidFill>
                <a:latin typeface="Times"/>
                <a:ea typeface="Times"/>
                <a:cs typeface="Times"/>
                <a:sym typeface="Times"/>
              </a:rPr>
            </a:br>
            <a:endParaRPr sz="7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2300">
                <a:solidFill>
                  <a:schemeClr val="dk1"/>
                </a:solidFill>
                <a:latin typeface="Times"/>
                <a:ea typeface="Times"/>
                <a:cs typeface="Times"/>
                <a:sym typeface="Times"/>
              </a:rPr>
            </a:br>
            <a:br>
              <a:rPr lang="en-GB" sz="23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− 9)</a:t>
            </a: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269" name="Google Shape;1269;p86"/>
          <p:cNvSpPr txBox="1"/>
          <p:nvPr/>
        </p:nvSpPr>
        <p:spPr>
          <a:xfrm>
            <a:off x="2887200" y="1626600"/>
            <a:ext cx="18576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   (9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− 9)</a:t>
            </a:r>
            <a:br>
              <a:rPr lang="en-GB" sz="2100">
                <a:solidFill>
                  <a:srgbClr val="222222"/>
                </a:solidFill>
                <a:latin typeface="Times"/>
                <a:ea typeface="Times"/>
                <a:cs typeface="Times"/>
                <a:sym typeface="Times"/>
              </a:rPr>
            </a:b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9)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− 9)</a:t>
            </a:r>
            <a:br>
              <a:rPr lang="en-GB" sz="2100">
                <a:solidFill>
                  <a:srgbClr val="222222"/>
                </a:solidFill>
                <a:latin typeface="Times"/>
                <a:ea typeface="Times"/>
                <a:cs typeface="Times"/>
                <a:sym typeface="Times"/>
              </a:rPr>
            </a:br>
            <a:br>
              <a:rPr lang="en-GB" sz="1300">
                <a:solidFill>
                  <a:srgbClr val="222222"/>
                </a:solidFill>
                <a:latin typeface="Times"/>
                <a:ea typeface="Times"/>
                <a:cs typeface="Times"/>
                <a:sym typeface="Times"/>
              </a:rPr>
            </a:br>
            <a:br>
              <a:rPr lang="en-GB" sz="1300">
                <a:latin typeface="Times"/>
                <a:ea typeface="Times"/>
                <a:cs typeface="Times"/>
                <a:sym typeface="Times"/>
              </a:rPr>
            </a:b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ts val="1000"/>
              </a:spcAft>
              <a:buNone/>
            </a:pPr>
            <a:br>
              <a:rPr lang="en-GB" sz="2400">
                <a:solidFill>
                  <a:schemeClr val="dk1"/>
                </a:solidFill>
                <a:latin typeface="Times"/>
                <a:ea typeface="Times"/>
                <a:cs typeface="Times"/>
                <a:sym typeface="Times"/>
              </a:rPr>
            </a:br>
            <a:br>
              <a:rPr lang="en-GB" sz="29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endParaRPr sz="2100" u="sng">
              <a:solidFill>
                <a:srgbClr val="FFFFFF"/>
              </a:solidFill>
              <a:latin typeface="Times"/>
              <a:ea typeface="Times"/>
              <a:cs typeface="Times"/>
              <a:sym typeface="Times"/>
            </a:endParaRPr>
          </a:p>
        </p:txBody>
      </p:sp>
      <p:sp>
        <p:nvSpPr>
          <p:cNvPr id="1270" name="Google Shape;1270;p86"/>
          <p:cNvSpPr txBox="1"/>
          <p:nvPr/>
        </p:nvSpPr>
        <p:spPr>
          <a:xfrm>
            <a:off x="5230975" y="1626600"/>
            <a:ext cx="24729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br>
              <a:rPr lang="en-GB" sz="2100">
                <a:solidFill>
                  <a:srgbClr val="222222"/>
                </a:solidFill>
                <a:latin typeface="Times"/>
                <a:ea typeface="Times"/>
                <a:cs typeface="Times"/>
                <a:sym typeface="Times"/>
              </a:rPr>
            </a:br>
            <a:br>
              <a:rPr lang="en-GB" sz="2600">
                <a:solidFill>
                  <a:srgbClr val="222222"/>
                </a:solidFill>
                <a:latin typeface="Times"/>
                <a:ea typeface="Times"/>
                <a:cs typeface="Times"/>
                <a:sym typeface="Times"/>
              </a:rPr>
            </a:br>
            <a:endParaRPr sz="2600">
              <a:solidFill>
                <a:schemeClr val="dk1"/>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latin typeface="Times"/>
              <a:ea typeface="Times"/>
              <a:cs typeface="Times"/>
              <a:sym typeface="Times"/>
            </a:endParaRPr>
          </a:p>
          <a:p>
            <a:pPr marL="0" lvl="0" indent="0" algn="l" rtl="0">
              <a:lnSpc>
                <a:spcPct val="100000"/>
              </a:lnSpc>
              <a:spcBef>
                <a:spcPct val="0"/>
              </a:spcBef>
              <a:spcAft>
                <a:spcPct val="0"/>
              </a:spcAft>
              <a:buNone/>
            </a:pPr>
            <a:r>
              <a:rPr lang="en-GB" sz="1800">
                <a:solidFill>
                  <a:srgbClr val="222222"/>
                </a:solidFill>
                <a:latin typeface="Lexend"/>
                <a:ea typeface="Times"/>
                <a:cs typeface="Times"/>
                <a:sym typeface="Times"/>
              </a:rPr>
              <a:t> ≡ </a:t>
            </a: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 y</a:t>
            </a:r>
            <a:r>
              <a:rPr lang="en-GB" sz="1800">
                <a:solidFill>
                  <a:schemeClr val="dk1"/>
                </a:solidFill>
                <a:latin typeface="Lexend"/>
                <a:ea typeface="Times"/>
                <a:cs typeface="Times"/>
                <a:sym typeface="Times"/>
              </a:rPr>
              <a:t>)</a:t>
            </a:r>
            <a:br>
              <a:rPr lang="en-GB" sz="2100">
                <a:solidFill>
                  <a:schemeClr val="dk1"/>
                </a:solidFill>
                <a:latin typeface="Times"/>
                <a:ea typeface="Times"/>
                <a:cs typeface="Times"/>
                <a:sym typeface="Times"/>
              </a:rPr>
            </a:br>
            <a:br>
              <a:rPr lang="en-GB" sz="2100">
                <a:solidFill>
                  <a:schemeClr val="dk1"/>
                </a:solidFill>
                <a:latin typeface="Times"/>
                <a:ea typeface="Times"/>
                <a:cs typeface="Times"/>
                <a:sym typeface="Times"/>
              </a:rPr>
            </a:b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271" name="Google Shape;1271;p86"/>
          <p:cNvGraphicFramePr>
            <a:graphicFrameLocks noGrp="1"/>
          </p:cNvGraphicFramePr>
          <p:nvPr/>
        </p:nvGraphicFramePr>
        <p:xfrm>
          <a:off x="357952" y="1655251"/>
          <a:ext cx="3000000" cy="3000000"/>
        </p:xfrm>
        <a:graphic>
          <a:graphicData uri="http://schemas.openxmlformats.org/drawingml/2006/table">
            <a:tbl>
              <a:tblPr>
                <a:noFill/>
                <a:tableStyleId>{E38B33C2-CC1E-419B-ACB0-62FED831C46D}</a:tableStyleId>
              </a:tblPr>
              <a:tblGrid>
                <a:gridCol w="301025"/>
              </a:tblGrid>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314700">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272" name="Google Shape;1272;p86"/>
          <p:cNvGraphicFramePr>
            <a:graphicFrameLocks noGrp="1"/>
          </p:cNvGraphicFramePr>
          <p:nvPr/>
        </p:nvGraphicFramePr>
        <p:xfrm>
          <a:off x="2643952" y="1655251"/>
          <a:ext cx="3000000" cy="3000000"/>
        </p:xfrm>
        <a:graphic>
          <a:graphicData uri="http://schemas.openxmlformats.org/drawingml/2006/table">
            <a:tbl>
              <a:tblPr>
                <a:noFill/>
                <a:tableStyleId>{E38B33C2-CC1E-419B-ACB0-62FED831C46D}</a:tableStyleId>
              </a:tblPr>
              <a:tblGrid>
                <a:gridCol w="301025"/>
              </a:tblGrid>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3147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273" name="Google Shape;1273;p86"/>
          <p:cNvGraphicFramePr>
            <a:graphicFrameLocks noGrp="1"/>
          </p:cNvGraphicFramePr>
          <p:nvPr/>
        </p:nvGraphicFramePr>
        <p:xfrm>
          <a:off x="4929952" y="1655251"/>
          <a:ext cx="3000000" cy="3000000"/>
        </p:xfrm>
        <a:graphic>
          <a:graphicData uri="http://schemas.openxmlformats.org/drawingml/2006/table">
            <a:tbl>
              <a:tblPr>
                <a:noFill/>
                <a:tableStyleId>{E38B33C2-CC1E-419B-ACB0-62FED831C46D}</a:tableStyleId>
              </a:tblPr>
              <a:tblGrid>
                <a:gridCol w="301025"/>
              </a:tblGrid>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064250">
                <a:tc>
                  <a:txBody>
                    <a:bodyPr vert="horz" wrap="square"/>
                    <a:lstStyle/>
                    <a:p>
                      <a:pPr marL="0" lvl="0" indent="0" algn="l" rtl="0">
                        <a:spcBef>
                          <a:spcPct val="0"/>
                        </a:spcBef>
                        <a:spcAft>
                          <a:spcPct val="0"/>
                        </a:spcAft>
                        <a:buNone/>
                      </a:pPr>
                      <a:r>
                        <a:rPr lang="en-GB" sz="1800">
                          <a:latin typeface="Lexend"/>
                          <a:ea typeface="Lexend"/>
                          <a:cs typeface="Lexend"/>
                          <a:sym typeface="Lexend"/>
                        </a:rPr>
                        <a:t>h)</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314700">
                <a:tc>
                  <a:txBody>
                    <a:bodyPr vert="horz" wrap="square"/>
                    <a:lstStyle/>
                    <a:p>
                      <a:pPr marL="0" lvl="0" indent="0" algn="l"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274" name="Google Shape;1274;p86"/>
          <p:cNvSpPr/>
          <p:nvPr/>
        </p:nvSpPr>
        <p:spPr>
          <a:xfrm>
            <a:off x="324000" y="162085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75" name="Google Shape;1275;p86"/>
          <p:cNvSpPr txBox="1"/>
          <p:nvPr/>
        </p:nvSpPr>
        <p:spPr>
          <a:xfrm>
            <a:off x="2887191" y="4143300"/>
            <a:ext cx="1720800" cy="448500"/>
          </a:xfrm>
          <a:prstGeom prst="rect">
            <a:avLst/>
          </a:prstGeom>
          <a:noFill/>
          <a:ln>
            <a:noFill/>
          </a:ln>
        </p:spPr>
        <p:txBody>
          <a:bodyPr spcFirstLastPara="1" wrap="square" lIns="0" tIns="0" rIns="0" bIns="0" anchor="t" anchorCtr="0">
            <a:normAutofit/>
          </a:bodyPr>
          <a:lstStyle/>
          <a:p>
            <a:pPr marL="0" lvl="0" indent="0" algn="l" rtl="0">
              <a:lnSpc>
                <a:spcPct val="250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 x</a:t>
            </a: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endParaRPr sz="2100">
              <a:solidFill>
                <a:srgbClr val="222222"/>
              </a:solidFill>
              <a:latin typeface="Times"/>
              <a:ea typeface="Times"/>
              <a:cs typeface="Times"/>
              <a:sym typeface="Times"/>
            </a:endParaRPr>
          </a:p>
        </p:txBody>
      </p:sp>
      <p:sp>
        <p:nvSpPr>
          <p:cNvPr id="1276" name="Google Shape;1276;p86"/>
          <p:cNvSpPr/>
          <p:nvPr/>
        </p:nvSpPr>
        <p:spPr>
          <a:xfrm>
            <a:off x="2626975" y="162085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77" name="Google Shape;1277;p86"/>
          <p:cNvSpPr/>
          <p:nvPr/>
        </p:nvSpPr>
        <p:spPr>
          <a:xfrm>
            <a:off x="2581225" y="378375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78" name="Google Shape;1278;p86"/>
          <p:cNvSpPr/>
          <p:nvPr/>
        </p:nvSpPr>
        <p:spPr>
          <a:xfrm>
            <a:off x="4824000" y="268545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82" name="Shape 1282"/>
        <p:cNvGrpSpPr/>
        <p:nvPr/>
      </p:nvGrpSpPr>
      <p:grpSpPr>
        <a:xfrm>
          <a:off x="0" y="0"/>
          <a:ext cx="0" cy="0"/>
        </a:xfrm>
      </p:grpSpPr>
      <p:sp>
        <p:nvSpPr>
          <p:cNvPr id="1283" name="Google Shape;1283;p8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Isticmaal binomials u dhigma</a:t>
            </a:r>
            <a:endParaRPr/>
          </a:p>
        </p:txBody>
      </p:sp>
      <p:sp>
        <p:nvSpPr>
          <p:cNvPr id="1284" name="Google Shape;1284;p87"/>
          <p:cNvSpPr txBox="1"/>
          <p:nvPr/>
        </p:nvSpPr>
        <p:spPr>
          <a:xfrm>
            <a:off x="759700" y="1626600"/>
            <a:ext cx="1720800" cy="3828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9</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25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25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285" name="Google Shape;1285;p87"/>
          <p:cNvSpPr txBox="1"/>
          <p:nvPr/>
        </p:nvSpPr>
        <p:spPr>
          <a:xfrm>
            <a:off x="3057425" y="1626600"/>
            <a:ext cx="1720800" cy="26604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(9 +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− 9)</a:t>
            </a:r>
            <a:endParaRPr>
              <a:latin typeface="Times"/>
              <a:ea typeface="Times"/>
              <a:cs typeface="Times"/>
              <a:sym typeface="Times"/>
            </a:endParaRPr>
          </a:p>
          <a:p>
            <a:pPr marL="0" lvl="0" indent="0" algn="l" rtl="0">
              <a:lnSpc>
                <a:spcPct val="100000"/>
              </a:lnSpc>
              <a:spcBef>
                <a:spcPct val="0"/>
              </a:spcBef>
              <a:spcAft>
                <a:spcPct val="0"/>
              </a:spcAft>
              <a:buNone/>
            </a:pPr>
            <a:endParaRPr>
              <a:solidFill>
                <a:srgbClr val="222222"/>
              </a:solidFill>
              <a:latin typeface="Times"/>
              <a:ea typeface="Times"/>
              <a:cs typeface="Times"/>
              <a:sym typeface="Times"/>
            </a:endParaRPr>
          </a:p>
          <a:p>
            <a:pPr marL="0" lvl="0" indent="0" algn="l" rtl="0">
              <a:lnSpc>
                <a:spcPct val="100000"/>
              </a:lnSpc>
              <a:spcBef>
                <a:spcPct val="0"/>
              </a:spcBef>
              <a:spcAft>
                <a:spcPct val="0"/>
              </a:spcAft>
              <a:buNone/>
            </a:pPr>
            <a:br>
              <a:rPr lang="en-GB" sz="2100">
                <a:solidFill>
                  <a:schemeClr val="dk1"/>
                </a:solidFill>
                <a:latin typeface="Times"/>
                <a:ea typeface="Times"/>
                <a:cs typeface="Times"/>
                <a:sym typeface="Times"/>
              </a:rPr>
            </a:br>
            <a:br>
              <a:rPr lang="en-GB" sz="2100">
                <a:solidFill>
                  <a:schemeClr val="dk1"/>
                </a:solidFill>
                <a:latin typeface="Times"/>
                <a:ea typeface="Times"/>
                <a:cs typeface="Times"/>
                <a:sym typeface="Times"/>
              </a:rPr>
            </a:br>
            <a:br>
              <a:rPr lang="en-GB" sz="2100">
                <a:solidFill>
                  <a:schemeClr val="dk1"/>
                </a:solidFill>
                <a:latin typeface="Times"/>
                <a:ea typeface="Times"/>
                <a:cs typeface="Times"/>
                <a:sym typeface="Times"/>
              </a:rPr>
            </a:br>
            <a:br>
              <a:rPr lang="en-GB" sz="2100">
                <a:solidFill>
                  <a:schemeClr val="dk1"/>
                </a:solidFill>
                <a:latin typeface="Times"/>
                <a:ea typeface="Times"/>
                <a:cs typeface="Times"/>
                <a:sym typeface="Times"/>
              </a:rPr>
            </a:b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286" name="Google Shape;1286;p87"/>
          <p:cNvSpPr txBox="1"/>
          <p:nvPr/>
        </p:nvSpPr>
        <p:spPr>
          <a:xfrm>
            <a:off x="5343425" y="2528600"/>
            <a:ext cx="1720800" cy="17583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25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25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287" name="Google Shape;1287;p87"/>
          <p:cNvGraphicFramePr>
            <a:graphicFrameLocks noGrp="1"/>
          </p:cNvGraphicFramePr>
          <p:nvPr/>
        </p:nvGraphicFramePr>
        <p:xfrm>
          <a:off x="357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r>
                        <a:rPr lang="en-GB" sz="17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288" name="Google Shape;1288;p87"/>
          <p:cNvGraphicFramePr>
            <a:graphicFrameLocks noGrp="1"/>
          </p:cNvGraphicFramePr>
          <p:nvPr/>
        </p:nvGraphicFramePr>
        <p:xfrm>
          <a:off x="2643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r>
                        <a:rPr lang="en-GB" sz="17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271100">
                <a:tc>
                  <a:txBody>
                    <a:bodyPr vert="horz" wrap="square"/>
                    <a:lstStyle/>
                    <a:p>
                      <a:pPr marL="0" lvl="0" indent="0" algn="l" rtl="0">
                        <a:spcBef>
                          <a:spcPct val="0"/>
                        </a:spcBef>
                        <a:spcAft>
                          <a:spcPct val="0"/>
                        </a:spcAft>
                        <a:buNone/>
                      </a:pPr>
                      <a:r>
                        <a:rPr lang="en-GB" sz="17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289" name="Google Shape;1289;p87"/>
          <p:cNvGraphicFramePr>
            <a:graphicFrameLocks noGrp="1"/>
          </p:cNvGraphicFramePr>
          <p:nvPr/>
        </p:nvGraphicFramePr>
        <p:xfrm>
          <a:off x="4929952" y="1655251"/>
          <a:ext cx="3000000" cy="3000000"/>
        </p:xfrm>
        <a:graphic>
          <a:graphicData uri="http://schemas.openxmlformats.org/drawingml/2006/table">
            <a:tbl>
              <a:tblPr>
                <a:noFill/>
                <a:tableStyleId>{E38B33C2-CC1E-419B-ACB0-62FED831C46D}</a:tableStyleId>
              </a:tblPr>
              <a:tblGrid>
                <a:gridCol w="301025"/>
              </a:tblGrid>
              <a:tr h="927600">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700">
                          <a:latin typeface="Lexend"/>
                          <a:ea typeface="Lexend"/>
                          <a:cs typeface="Lexend"/>
                          <a:sym typeface="Lexend"/>
                        </a:rPr>
                        <a:t>h)</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271100">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290" name="Google Shape;1290;p87"/>
          <p:cNvSpPr/>
          <p:nvPr/>
        </p:nvSpPr>
        <p:spPr>
          <a:xfrm>
            <a:off x="7385725" y="1495875"/>
            <a:ext cx="1361100" cy="2443200"/>
          </a:xfrm>
          <a:prstGeom prst="roundRect">
            <a:avLst>
              <a:gd name="adj" fmla="val 7657"/>
            </a:avLst>
          </a:prstGeom>
          <a:solidFill>
            <a:srgbClr val="EBEDFE"/>
          </a:solid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− 81</a:t>
            </a:r>
            <a:endParaRPr sz="2100">
              <a:solidFill>
                <a:srgbClr val="222222"/>
              </a:solidFill>
              <a:latin typeface="Times"/>
              <a:ea typeface="Times"/>
              <a:cs typeface="Times"/>
              <a:sym typeface="Times"/>
            </a:endParaRPr>
          </a:p>
          <a:p>
            <a:pPr marL="0" lvl="0" indent="0" algn="ctr" rtl="0">
              <a:lnSpc>
                <a:spcPct val="200000"/>
              </a:lnSpc>
              <a:spcBef>
                <a:spcPct val="0"/>
              </a:spcBef>
              <a:spcAft>
                <a:spcPct val="0"/>
              </a:spcAft>
              <a:buNone/>
            </a:pPr>
            <a:r>
              <a:rPr lang="en-GB" sz="1800">
                <a:solidFill>
                  <a:srgbClr val="222222"/>
                </a:solidFill>
                <a:latin typeface="Lexend"/>
                <a:ea typeface="Times"/>
                <a:cs typeface="Times"/>
                <a:sym typeface="Times"/>
              </a:rPr>
              <a:t>81 −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ctr" rtl="0">
              <a:lnSpc>
                <a:spcPct val="200000"/>
              </a:lnSpc>
              <a:spcBef>
                <a:spcPct val="0"/>
              </a:spcBef>
              <a:spcAft>
                <a:spcPct val="0"/>
              </a:spcAft>
              <a:buNone/>
            </a:pP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2100" baseline="30000">
              <a:solidFill>
                <a:srgbClr val="222222"/>
              </a:solidFill>
              <a:latin typeface="Times"/>
              <a:ea typeface="Times"/>
              <a:cs typeface="Times"/>
              <a:sym typeface="Times"/>
            </a:endParaRPr>
          </a:p>
          <a:p>
            <a:pPr marL="0" lvl="0" indent="0" algn="ctr" rtl="0">
              <a:lnSpc>
                <a:spcPct val="200000"/>
              </a:lnSpc>
              <a:spcBef>
                <a:spcPct val="0"/>
              </a:spcBef>
              <a:spcAft>
                <a:spcPct val="0"/>
              </a:spcAft>
              <a:buNone/>
            </a:pP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91" name="Google Shape;1291;p87"/>
          <p:cNvSpPr txBox="1"/>
          <p:nvPr>
            <p:ph type="body" idx="1"/>
          </p:nvPr>
        </p:nvSpPr>
        <p:spPr>
          <a:xfrm>
            <a:off x="324000" y="810750"/>
            <a:ext cx="8496000" cy="538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3) Waa kuwee isku dhufashada laba binomials ee bixiya tibaaxaha sanduuqa ku jira?</a:t>
            </a:r>
            <a:endParaRPr sz="1800"/>
          </a:p>
        </p:txBody>
      </p:sp>
      <p:sp>
        <p:nvSpPr>
          <p:cNvPr id="1292" name="Google Shape;1292;p87"/>
          <p:cNvSpPr/>
          <p:nvPr/>
        </p:nvSpPr>
        <p:spPr>
          <a:xfrm>
            <a:off x="357950" y="162330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93" name="Google Shape;1293;p87"/>
          <p:cNvSpPr txBox="1"/>
          <p:nvPr/>
        </p:nvSpPr>
        <p:spPr>
          <a:xfrm>
            <a:off x="541800" y="2045400"/>
            <a:ext cx="1720800" cy="1085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rgbClr val="000000"/>
                </a:solidFill>
                <a:latin typeface="Lexend"/>
                <a:ea typeface="Times"/>
                <a:cs typeface="Times"/>
                <a:sym typeface="Times"/>
              </a:rPr>
              <a:t>(9 + </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9 −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81 −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endParaRPr sz="2100">
              <a:solidFill>
                <a:srgbClr val="222222"/>
              </a:solidFill>
              <a:latin typeface="Times"/>
              <a:ea typeface="Times"/>
              <a:cs typeface="Times"/>
              <a:sym typeface="Times"/>
            </a:endParaRPr>
          </a:p>
          <a:p>
            <a:pPr marL="0" lvl="0" indent="0" algn="l" rtl="0">
              <a:lnSpc>
                <a:spcPct val="250000"/>
              </a:lnSpc>
              <a:spcBef>
                <a:spcPts val="1000"/>
              </a:spcBef>
              <a:spcAft>
                <a:spcPts val="1000"/>
              </a:spcAft>
              <a:buNone/>
            </a:pPr>
            <a:endParaRPr sz="2100" u="sng">
              <a:solidFill>
                <a:srgbClr val="FFFFFF"/>
              </a:solidFill>
              <a:latin typeface="Times"/>
              <a:ea typeface="Times"/>
              <a:cs typeface="Times"/>
              <a:sym typeface="Times"/>
            </a:endParaRPr>
          </a:p>
        </p:txBody>
      </p:sp>
      <p:sp>
        <p:nvSpPr>
          <p:cNvPr id="1294" name="Google Shape;1294;p87"/>
          <p:cNvSpPr txBox="1"/>
          <p:nvPr/>
        </p:nvSpPr>
        <p:spPr>
          <a:xfrm>
            <a:off x="2846700" y="2045400"/>
            <a:ext cx="1890900" cy="834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i="1">
                <a:latin typeface="Lexend"/>
                <a:ea typeface="Times"/>
                <a:cs typeface="Times"/>
                <a:sym typeface="Times"/>
              </a:rPr>
              <a:t>+ </a:t>
            </a:r>
            <a:r>
              <a:rPr lang="en-GB" sz="1800">
                <a:latin typeface="Lexend"/>
                <a:ea typeface="Times"/>
                <a:cs typeface="Times"/>
                <a:sym typeface="Times"/>
              </a:rPr>
              <a:t>9</a:t>
            </a:r>
            <a:r>
              <a:rPr lang="en-GB" sz="1800">
                <a:solidFill>
                  <a:srgbClr val="000000"/>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− 9)</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− 81</a:t>
            </a:r>
            <a:endParaRPr sz="2100">
              <a:solidFill>
                <a:srgbClr val="222222"/>
              </a:solidFill>
              <a:latin typeface="Times"/>
              <a:ea typeface="Times"/>
              <a:cs typeface="Times"/>
              <a:sym typeface="Times"/>
            </a:endParaRPr>
          </a:p>
        </p:txBody>
      </p:sp>
      <p:sp>
        <p:nvSpPr>
          <p:cNvPr id="1295" name="Google Shape;1295;p87"/>
          <p:cNvSpPr txBox="1"/>
          <p:nvPr/>
        </p:nvSpPr>
        <p:spPr>
          <a:xfrm>
            <a:off x="2887191" y="3838500"/>
            <a:ext cx="1720800" cy="448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latin typeface="Lexend"/>
                <a:ea typeface="Times"/>
                <a:cs typeface="Times"/>
                <a:sym typeface="Times"/>
              </a:rPr>
              <a:t>+ x</a:t>
            </a:r>
            <a:r>
              <a:rPr lang="en-GB" sz="1800">
                <a:solidFill>
                  <a:srgbClr val="000000"/>
                </a:solidFill>
                <a:latin typeface="Lexend"/>
                <a:ea typeface="Times"/>
                <a:cs typeface="Times"/>
                <a:sym typeface="Times"/>
              </a:rPr>
              <a:t>)</a:t>
            </a:r>
            <a:endParaRPr sz="2100">
              <a:solidFill>
                <a:srgbClr val="000000"/>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endParaRPr sz="2100">
              <a:solidFill>
                <a:srgbClr val="222222"/>
              </a:solidFill>
              <a:latin typeface="Times"/>
              <a:ea typeface="Times"/>
              <a:cs typeface="Times"/>
              <a:sym typeface="Times"/>
            </a:endParaRPr>
          </a:p>
        </p:txBody>
      </p:sp>
      <p:sp>
        <p:nvSpPr>
          <p:cNvPr id="1296" name="Google Shape;1296;p87"/>
          <p:cNvSpPr/>
          <p:nvPr/>
        </p:nvSpPr>
        <p:spPr>
          <a:xfrm>
            <a:off x="2615175" y="162990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97" name="Google Shape;1297;p87"/>
          <p:cNvSpPr/>
          <p:nvPr/>
        </p:nvSpPr>
        <p:spPr>
          <a:xfrm>
            <a:off x="2581225" y="345570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
        <p:nvSpPr>
          <p:cNvPr id="1298" name="Google Shape;1298;p87"/>
          <p:cNvSpPr txBox="1"/>
          <p:nvPr/>
        </p:nvSpPr>
        <p:spPr>
          <a:xfrm>
            <a:off x="5152875" y="2952150"/>
            <a:ext cx="1720800" cy="927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i="1">
                <a:latin typeface="Lexend"/>
                <a:ea typeface="Times"/>
                <a:cs typeface="Times"/>
                <a:sym typeface="Times"/>
              </a:rPr>
              <a:t>+ y</a:t>
            </a:r>
            <a:r>
              <a:rPr lang="en-GB" sz="1800">
                <a:solidFill>
                  <a:srgbClr val="000000"/>
                </a:solidFill>
                <a:latin typeface="Lexend"/>
                <a:ea typeface="Times"/>
                <a:cs typeface="Times"/>
                <a:sym typeface="Times"/>
              </a:rPr>
              <a:t>)</a:t>
            </a:r>
            <a:endParaRPr sz="2100">
              <a:solidFill>
                <a:srgbClr val="000000"/>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r>
              <a:rPr lang="en-GB" sz="1800">
                <a:solidFill>
                  <a:srgbClr val="000000"/>
                </a:solidFill>
                <a:latin typeface="Lexend"/>
                <a:ea typeface="Times"/>
                <a:cs typeface="Times"/>
                <a:sym typeface="Times"/>
              </a:rPr>
              <a:t> </a:t>
            </a:r>
            <a:endParaRPr sz="2100">
              <a:solidFill>
                <a:srgbClr val="222222"/>
              </a:solidFill>
              <a:latin typeface="Times"/>
              <a:ea typeface="Times"/>
              <a:cs typeface="Times"/>
              <a:sym typeface="Times"/>
            </a:endParaRPr>
          </a:p>
          <a:p>
            <a:pPr marL="0" lvl="0" indent="0" algn="l" rtl="0">
              <a:lnSpc>
                <a:spcPct val="250000"/>
              </a:lnSpc>
              <a:spcBef>
                <a:spcPts val="1000"/>
              </a:spcBef>
              <a:spcAft>
                <a:spcPts val="1000"/>
              </a:spcAft>
              <a:buNone/>
            </a:pPr>
            <a:endParaRPr sz="2100" u="sng">
              <a:solidFill>
                <a:srgbClr val="FFFFFF"/>
              </a:solidFill>
              <a:latin typeface="Times"/>
              <a:ea typeface="Times"/>
              <a:cs typeface="Times"/>
              <a:sym typeface="Times"/>
            </a:endParaRPr>
          </a:p>
        </p:txBody>
      </p:sp>
      <p:sp>
        <p:nvSpPr>
          <p:cNvPr id="1299" name="Google Shape;1299;p87"/>
          <p:cNvSpPr/>
          <p:nvPr/>
        </p:nvSpPr>
        <p:spPr>
          <a:xfrm>
            <a:off x="4824000" y="2528600"/>
            <a:ext cx="2156400" cy="382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0" tIns="0" rIns="0" bIns="0" anchor="t" anchorCtr="0">
            <a:normAutofit/>
          </a:bodyPr>
          <a:lstStyle/>
          <a:p>
            <a:pPr marL="0" lvl="0" indent="0" algn="ctr" rtl="0">
              <a:lnSpc>
                <a:spcPct val="200000"/>
              </a:lnSpc>
              <a:spcBef>
                <a:spcPct val="0"/>
              </a:spcBef>
              <a:spcAft>
                <a:spcPct val="0"/>
              </a:spcAft>
              <a:buNone/>
            </a:pPr>
            <a:endParaRPr sz="2000">
              <a:solidFill>
                <a:schemeClr val="dk1"/>
              </a:solidFill>
              <a:latin typeface="Times"/>
              <a:ea typeface="Times"/>
              <a:cs typeface="Times"/>
              <a:sym typeface="Times"/>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03" name="Shape 1303"/>
        <p:cNvGrpSpPr/>
        <p:nvPr/>
      </p:nvGrpSpPr>
      <p:grpSpPr>
        <a:xfrm>
          <a:off x="0" y="0"/>
          <a:ext cx="0" cy="0"/>
        </a:xfrm>
      </p:grpSpPr>
      <p:sp>
        <p:nvSpPr>
          <p:cNvPr id="1304" name="Google Shape;1304;p88"/>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Isticmaal binomials u dhigma</a:t>
            </a:r>
            <a:endParaRPr/>
          </a:p>
        </p:txBody>
      </p:sp>
      <p:sp>
        <p:nvSpPr>
          <p:cNvPr id="1305" name="Google Shape;1305;p88"/>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306" name="Google Shape;1306;p88"/>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Isku dhufashada binomials ee ka sii adag</a:t>
            </a:r>
            <a:endParaRPr/>
          </a:p>
        </p:txBody>
      </p:sp>
      <p:pic>
        <p:nvPicPr>
          <p:cNvPr id="1307" name="Google Shape;1307;p88"/>
          <p:cNvPicPr preferRelativeResize="0"/>
          <p:nvPr/>
        </p:nvPicPr>
        <p:blipFill>
          <a:blip r:embed="rId3">
            <a:alphaModFix/>
          </a:blip>
          <a:stretch>
            <a:fillRect/>
          </a:stretch>
        </p:blipFill>
        <p:spPr>
          <a:xfrm>
            <a:off x="420664" y="2988375"/>
            <a:ext cx="450575" cy="446750"/>
          </a:xfrm>
          <a:prstGeom prst="rect">
            <a:avLst/>
          </a:prstGeom>
          <a:noFill/>
          <a:ln>
            <a:noFill/>
          </a:ln>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11" name="Shape 1311"/>
        <p:cNvGrpSpPr/>
        <p:nvPr/>
      </p:nvGrpSpPr>
      <p:grpSpPr>
        <a:xfrm>
          <a:off x="0" y="0"/>
          <a:ext cx="0" cy="0"/>
        </a:xfrm>
      </p:grpSpPr>
      <p:sp>
        <p:nvSpPr>
          <p:cNvPr id="1312" name="Google Shape;1312;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Tirooyinka (Coefficients) aan ahayn 1</a:t>
            </a:r>
            <a:endParaRPr/>
          </a:p>
        </p:txBody>
      </p:sp>
      <p:grpSp>
        <p:nvGrpSpPr>
          <p:cNvPr id="1313" name="Google Shape;1313;p89"/>
          <p:cNvGrpSpPr/>
          <p:nvPr/>
        </p:nvGrpSpPr>
        <p:grpSpPr>
          <a:xfrm>
            <a:off x="400192" y="1624250"/>
            <a:ext cx="6104408" cy="2080002"/>
            <a:chOff x="400192" y="1624250"/>
            <a:chExt cx="6104408" cy="2080002"/>
          </a:xfrm>
        </p:grpSpPr>
        <p:sp>
          <p:nvSpPr>
            <p:cNvPr id="1314" name="Google Shape;1314;p89"/>
            <p:cNvSpPr txBox="1"/>
            <p:nvPr/>
          </p:nvSpPr>
          <p:spPr>
            <a:xfrm>
              <a:off x="400192" y="3382352"/>
              <a:ext cx="773700" cy="3219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400">
                  <a:latin typeface="Lexend"/>
                  <a:ea typeface="Lexend"/>
                  <a:cs typeface="Lexend"/>
                  <a:sym typeface="Lexend"/>
                </a:rPr>
                <a:t>Suad</a:t>
              </a:r>
              <a:endParaRPr sz="1800">
                <a:latin typeface="Lexend"/>
                <a:ea typeface="Lexend"/>
                <a:cs typeface="Lexend"/>
                <a:sym typeface="Lexend"/>
              </a:endParaRPr>
            </a:p>
          </p:txBody>
        </p:sp>
        <p:pic>
          <p:nvPicPr>
            <p:cNvPr id="1315" name="Google Shape;1315;p89"/>
            <p:cNvPicPr preferRelativeResize="0"/>
            <p:nvPr/>
          </p:nvPicPr>
          <p:blipFill>
            <a:blip r:embed="rId6">
              <a:alphaModFix/>
            </a:blip>
            <a:stretch>
              <a:fillRect/>
            </a:stretch>
          </p:blipFill>
          <p:spPr>
            <a:xfrm flipH="1">
              <a:off x="443898" y="2592073"/>
              <a:ext cx="653801" cy="725275"/>
            </a:xfrm>
            <a:prstGeom prst="rect">
              <a:avLst/>
            </a:prstGeom>
            <a:noFill/>
            <a:ln>
              <a:noFill/>
            </a:ln>
          </p:spPr>
        </p:pic>
        <p:pic>
          <p:nvPicPr>
            <p:cNvPr id="1316" name="Google Shape;1316;p89"/>
            <p:cNvPicPr preferRelativeResize="0"/>
            <p:nvPr/>
          </p:nvPicPr>
          <p:blipFill>
            <a:blip r:embed="rId4">
              <a:alphaModFix/>
            </a:blip>
            <a:srcRect r="57905" b="43690"/>
            <a:stretch>
              <a:fillRect/>
            </a:stretch>
          </p:blipFill>
          <p:spPr>
            <a:xfrm flipH="1">
              <a:off x="932777" y="1624250"/>
              <a:ext cx="5421373" cy="1693100"/>
            </a:xfrm>
            <a:prstGeom prst="rect">
              <a:avLst/>
            </a:prstGeom>
            <a:noFill/>
            <a:ln>
              <a:noFill/>
            </a:ln>
          </p:spPr>
        </p:pic>
        <p:sp>
          <p:nvSpPr>
            <p:cNvPr id="1317" name="Google Shape;1317;p89"/>
            <p:cNvSpPr/>
            <p:nvPr/>
          </p:nvSpPr>
          <p:spPr>
            <a:xfrm>
              <a:off x="1345200" y="1765800"/>
              <a:ext cx="5159400" cy="10404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400">
                  <a:latin typeface="Lexend"/>
                  <a:ea typeface="Lexend"/>
                  <a:cs typeface="Lexend"/>
                  <a:sym typeface="Lexend"/>
                </a:rPr>
                <a:t>Waxaan ku arkay qaab (pattern) qaabka la ballaariyay (expanded form). Isku-dhafka (coefficient) x waa wadarta labada joogto (constants) ee binomials-ka, erayga joogtada ahna waa taranta labadaas joogto.</a:t>
              </a:r>
              <a:r>
                <a:rPr lang="en-GB" sz="1400" i="1">
                  <a:latin typeface="Times"/>
                  <a:ea typeface="Times"/>
                  <a:cs typeface="Times"/>
                  <a:sym typeface="Times"/>
                </a:rPr>
                <a:t/>
              </a:r>
              <a:r>
                <a:rPr lang="en-GB" sz="1400">
                  <a:latin typeface="Lexend"/>
                  <a:ea typeface="Lexend"/>
                  <a:cs typeface="Lexend"/>
                  <a:sym typeface="Lexend"/>
                </a:rPr>
                <a:t/>
              </a:r>
              <a:endParaRPr sz="2100">
                <a:latin typeface="Lexend"/>
                <a:ea typeface="Lexend"/>
                <a:cs typeface="Lexend"/>
                <a:sym typeface="Lexend"/>
              </a:endParaRPr>
            </a:p>
          </p:txBody>
        </p:sp>
      </p:grpSp>
      <p:sp>
        <p:nvSpPr>
          <p:cNvPr id="1318" name="Google Shape;1318;p89"/>
          <p:cNvSpPr txBox="1"/>
          <p:nvPr>
            <p:ph type="body" idx="4294967295"/>
          </p:nvPr>
        </p:nvSpPr>
        <p:spPr>
          <a:xfrm>
            <a:off x="324000" y="759300"/>
            <a:ext cx="8237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Suad waxay helaysay taranta (product) laba binomial oo leh tibaaxyo (expressions) kala duwan.</a:t>
            </a:r>
            <a:endParaRPr sz="1800"/>
          </a:p>
        </p:txBody>
      </p:sp>
      <p:sp>
        <p:nvSpPr>
          <p:cNvPr id="1319" name="Google Shape;1319;p89"/>
          <p:cNvSpPr txBox="1"/>
          <p:nvPr>
            <p:ph type="body" idx="4294967295"/>
          </p:nvPr>
        </p:nvSpPr>
        <p:spPr>
          <a:xfrm>
            <a:off x="6504600" y="1620000"/>
            <a:ext cx="2315400" cy="129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E.g. </a:t>
            </a:r>
            <a:r>
              <a:rPr lang="en-GB" sz="1400">
                <a:latin typeface="Lexend"/>
                <a:ea typeface="Times"/>
                <a:cs typeface="Times"/>
                <a:sym typeface="Times"/>
              </a:rPr>
              <a:t>(</a:t>
            </a:r>
            <a:r>
              <a:rPr lang="en-GB" sz="1400" i="1">
                <a:latin typeface="Lexend"/>
                <a:ea typeface="Times"/>
                <a:cs typeface="Times"/>
                <a:sym typeface="Times"/>
              </a:rPr>
              <a:t>x</a:t>
            </a:r>
            <a:r>
              <a:rPr lang="en-GB" sz="1400">
                <a:latin typeface="Lexend"/>
                <a:ea typeface="Times"/>
                <a:cs typeface="Times"/>
                <a:sym typeface="Times"/>
              </a:rPr>
              <a:t> </a:t>
            </a:r>
            <a:r>
              <a:rPr lang="en-GB" sz="1400">
                <a:solidFill>
                  <a:srgbClr val="222222"/>
                </a:solidFill>
                <a:latin typeface="Lexend"/>
                <a:ea typeface="Times"/>
                <a:cs typeface="Times"/>
                <a:sym typeface="Times"/>
              </a:rPr>
              <a:t>+</a:t>
            </a:r>
            <a:r>
              <a:rPr lang="en-GB" sz="1400">
                <a:latin typeface="Lexend"/>
                <a:ea typeface="Times"/>
                <a:cs typeface="Times"/>
                <a:sym typeface="Times"/>
              </a:rPr>
              <a:t> 5)(</a:t>
            </a:r>
            <a:r>
              <a:rPr lang="en-GB" sz="1400" i="1">
                <a:latin typeface="Lexend"/>
                <a:ea typeface="Times"/>
                <a:cs typeface="Times"/>
                <a:sym typeface="Times"/>
              </a:rPr>
              <a:t>x</a:t>
            </a:r>
            <a:r>
              <a:rPr lang="en-GB" sz="1400">
                <a:latin typeface="Lexend"/>
                <a:ea typeface="Times"/>
                <a:cs typeface="Times"/>
                <a:sym typeface="Times"/>
              </a:rPr>
              <a:t> </a:t>
            </a:r>
            <a:r>
              <a:rPr lang="en-GB" sz="1400">
                <a:solidFill>
                  <a:srgbClr val="222222"/>
                </a:solidFill>
                <a:latin typeface="Lexend"/>
                <a:ea typeface="Times"/>
                <a:cs typeface="Times"/>
                <a:sym typeface="Times"/>
              </a:rPr>
              <a:t>+ 4</a:t>
            </a:r>
            <a:r>
              <a:rPr lang="en-GB" sz="1400">
                <a:latin typeface="Lexend"/>
                <a:ea typeface="Times"/>
                <a:cs typeface="Times"/>
                <a:sym typeface="Times"/>
              </a:rPr>
              <a:t>)</a:t>
            </a:r>
            <a:endParaRPr sz="2000">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(5 + 4)</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+ 4 × 5</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+ 20</a:t>
            </a:r>
            <a:endParaRPr sz="2000">
              <a:solidFill>
                <a:srgbClr val="222222"/>
              </a:solidFill>
              <a:latin typeface="Times"/>
              <a:ea typeface="Times"/>
              <a:cs typeface="Times"/>
              <a:sym typeface="Times"/>
            </a:endParaRPr>
          </a:p>
        </p:txBody>
      </p:sp>
      <p:sp>
        <p:nvSpPr>
          <p:cNvPr id="1320" name="Google Shape;1320;p89"/>
          <p:cNvSpPr txBox="1"/>
          <p:nvPr>
            <p:ph type="body" idx="4294967295"/>
          </p:nvPr>
        </p:nvSpPr>
        <p:spPr>
          <a:xfrm>
            <a:off x="324000" y="3958500"/>
            <a:ext cx="3045600" cy="454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Ma raacsan tahay?</a:t>
            </a:r>
            <a:endParaRPr sz="1800"/>
          </a:p>
          <a:p>
            <a:pPr marL="0" lvl="0" indent="0" algn="l" rtl="0">
              <a:spcBef>
                <a:spcPts val="1000"/>
              </a:spcBef>
              <a:spcAft>
                <a:spcPts val="1000"/>
              </a:spcAft>
              <a:buNone/>
            </a:pPr>
            <a:r>
              <a:rPr lang="en-GB" sz="1400">
                <a:latin typeface="Lexend"/>
              </a:rPr>
              <a:t>Tijaabi tusaalooyin.</a:t>
            </a:r>
            <a:endParaRPr sz="1800"/>
          </a:p>
        </p:txBody>
      </p:sp>
      <p:sp>
        <p:nvSpPr>
          <p:cNvPr id="1321" name="Google Shape;1321;p89"/>
          <p:cNvSpPr txBox="1"/>
          <p:nvPr>
            <p:ph type="body" idx="4294967295"/>
          </p:nvPr>
        </p:nvSpPr>
        <p:spPr>
          <a:xfrm>
            <a:off x="2995713" y="3524700"/>
            <a:ext cx="2315400" cy="129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 4)(</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+ 2</a:t>
            </a:r>
            <a:r>
              <a:rPr lang="en-GB" sz="1800">
                <a:latin typeface="Lexend"/>
                <a:ea typeface="Times"/>
                <a:cs typeface="Times"/>
                <a:sym typeface="Times"/>
              </a:rPr>
              <a:t>)</a:t>
            </a:r>
            <a:endParaRPr sz="2000">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+ 8</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+ 8</a:t>
            </a:r>
            <a:endParaRPr sz="2000">
              <a:solidFill>
                <a:srgbClr val="222222"/>
              </a:solidFill>
              <a:latin typeface="Times"/>
              <a:ea typeface="Times"/>
              <a:cs typeface="Times"/>
              <a:sym typeface="Times"/>
            </a:endParaRPr>
          </a:p>
        </p:txBody>
      </p:sp>
      <p:sp>
        <p:nvSpPr>
          <p:cNvPr id="1322" name="Google Shape;1322;p89"/>
          <p:cNvSpPr txBox="1"/>
          <p:nvPr>
            <p:ph type="body" idx="4294967295"/>
          </p:nvPr>
        </p:nvSpPr>
        <p:spPr>
          <a:xfrm>
            <a:off x="5893788" y="3524700"/>
            <a:ext cx="2315400" cy="1295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 8)(</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a:t>
            </a:r>
            <a:r>
              <a:rPr lang="en-GB" sz="1800">
                <a:latin typeface="Lexend"/>
                <a:ea typeface="Times"/>
                <a:cs typeface="Times"/>
                <a:sym typeface="Times"/>
              </a:rPr>
              <a:t>)</a:t>
            </a:r>
            <a:endParaRPr sz="2000">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+ 8</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8</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8</a:t>
            </a:r>
            <a:endParaRPr sz="2000">
              <a:solidFill>
                <a:srgbClr val="222222"/>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9">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9">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19">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6" name="Shape 1326"/>
        <p:cNvGrpSpPr/>
        <p:nvPr/>
      </p:nvGrpSpPr>
      <p:grpSpPr>
        <a:xfrm>
          <a:off x="0" y="0"/>
          <a:ext cx="0" cy="0"/>
        </a:xfrm>
      </p:grpSpPr>
      <p:sp>
        <p:nvSpPr>
          <p:cNvPr id="1327" name="Google Shape;1327;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Isku-dhafyada (Coefficients) aan ahayn 1</a:t>
            </a:r>
            <a:endParaRPr/>
          </a:p>
        </p:txBody>
      </p:sp>
      <p:sp>
        <p:nvSpPr>
          <p:cNvPr id="1328" name="Google Shape;1328;p90"/>
          <p:cNvSpPr txBox="1"/>
          <p:nvPr>
            <p:ph type="body" idx="4294967295"/>
          </p:nvPr>
        </p:nvSpPr>
        <p:spPr>
          <a:xfrm>
            <a:off x="324000" y="810000"/>
            <a:ext cx="8237700" cy="4075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Indha-indhaynta (observation) Suad waxay u muuqataa inay u shaqeyso tusaalooyin badan.</a:t>
            </a:r>
            <a:endParaRPr sz="1800"/>
          </a:p>
          <a:p>
            <a:pPr marL="0" lvl="0" indent="0" algn="l" rtl="0">
              <a:spcBef>
                <a:spcPts val="1000"/>
              </a:spcBef>
              <a:spcAft>
                <a:spcPct val="0"/>
              </a:spcAft>
              <a:buNone/>
            </a:pPr>
            <a:r>
              <a:rPr lang="en-GB" sz="1100">
                <a:latin typeface="Lexend"/>
              </a:rPr>
              <a:t>Isku-dhufashada labada eray oo joogto ah (constant terms) waxay keentaa mid ka mid ah badeecadaha qayb ahaan (partial products).</a:t>
            </a:r>
            <a:endParaRPr sz="1800"/>
          </a:p>
          <a:p>
            <a:pPr marL="0" lvl="0" indent="0" algn="l" rtl="0">
              <a:spcBef>
                <a:spcPts val="1000"/>
              </a:spcBef>
              <a:spcAft>
                <a:spcPct val="0"/>
              </a:spcAft>
              <a:buNone/>
            </a:pPr>
            <a:r>
              <a:rPr lang="en-GB" sz="1100">
                <a:latin typeface="Lexend"/>
              </a:rPr>
              <a:t>Haddii laba ka mid ah badeecadaha qayb ahaan (partial products) ay yihiin erayo isku mid ah (like terms), waa la fududeyn karaa iyadoo la isku darayo isku-dhafyada (coefficients).</a:t>
            </a:r>
            <a:endParaRPr sz="1800"/>
          </a:p>
          <a:p>
            <a:pPr marL="0" lvl="0" indent="0" algn="l" rtl="0">
              <a:spcBef>
                <a:spcPts val="1000"/>
              </a:spcBef>
              <a:spcAft>
                <a:spcPct val="0"/>
              </a:spcAft>
              <a:buNone/>
            </a:pPr>
            <a:r>
              <a:rPr lang="en-GB" sz="1100">
                <a:latin typeface="Lexend"/>
              </a:rPr>
              <a:t>Ma ka fikirteen tusaale kasta oo aan tani ku shaqeyn?</a:t>
            </a:r>
            <a:endParaRPr sz="1800"/>
          </a:p>
          <a:p>
            <a:pPr marL="0" lvl="0" indent="0" algn="l" rtl="0">
              <a:spcBef>
                <a:spcPts val="1000"/>
              </a:spcBef>
              <a:spcAft>
                <a:spcPct val="0"/>
              </a:spcAft>
              <a:buNone/>
            </a:pPr>
            <a:r>
              <a:rPr lang="en-GB" sz="1100">
                <a:latin typeface="Kalam"/>
                <a:ea typeface="Kalam"/>
                <a:cs typeface="Kalam"/>
                <a:sym typeface="Kalam"/>
              </a:rPr>
              <a:t>Tusaale ahaan, tusaale kasta oo binomials-ku leeyihiin doorsoomayaal (variables) kala duwan.</a:t>
            </a:r>
            <a:endParaRPr sz="2000">
              <a:latin typeface="Kalam"/>
              <a:ea typeface="Kalam"/>
              <a:cs typeface="Kalam"/>
              <a:sym typeface="Kalam"/>
            </a:endParaRPr>
          </a:p>
          <a:p>
            <a:pPr marL="0" lvl="0" indent="0" algn="l" rtl="0">
              <a:spcBef>
                <a:spcPct val="0"/>
              </a:spcBef>
              <a:spcAft>
                <a:spcPct val="0"/>
              </a:spcAft>
              <a:buNone/>
            </a:pPr>
            <a:r>
              <a:rPr lang="en-GB" sz="1100">
                <a:latin typeface="Lexend"/>
                <a:ea typeface="Times"/>
                <a:cs typeface="Times"/>
                <a:sym typeface="Times"/>
              </a:rPr>
              <a:t>(x + 4)(y + 5) ama (x + 4)(x + y)</a:t>
            </a:r>
            <a:r>
              <a:rPr lang="en-GB" sz="1100" i="1">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a:latin typeface="Lexend"/>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endParaRPr sz="2000">
              <a:latin typeface="Times"/>
              <a:ea typeface="Times"/>
              <a:cs typeface="Times"/>
              <a:sym typeface="Times"/>
            </a:endParaRPr>
          </a:p>
          <a:p>
            <a:pPr marL="0" lvl="0" indent="0" algn="l" rtl="0">
              <a:spcBef>
                <a:spcPct val="0"/>
              </a:spcBef>
              <a:spcAft>
                <a:spcPct val="0"/>
              </a:spcAft>
              <a:buNone/>
            </a:pPr>
            <a:r>
              <a:rPr lang="en-GB" sz="1100">
                <a:latin typeface="Kalam"/>
                <a:ea typeface="Kalam"/>
                <a:cs typeface="Kalam"/>
                <a:sym typeface="Kalam"/>
              </a:rPr>
              <a:t>Tusaale kasta oo mid ama in ka badan oo ka mid ah doorsoomayaasha (variables) uu yahay taban (negative).</a:t>
            </a:r>
            <a:endParaRPr sz="2000">
              <a:latin typeface="Kalam"/>
              <a:ea typeface="Kalam"/>
              <a:cs typeface="Kalam"/>
              <a:sym typeface="Kalam"/>
            </a:endParaRPr>
          </a:p>
          <a:p>
            <a:pPr marL="0" lvl="0" indent="0" algn="l" rtl="0">
              <a:spcBef>
                <a:spcPct val="0"/>
              </a:spcBef>
              <a:spcAft>
                <a:spcPct val="0"/>
              </a:spcAft>
              <a:buNone/>
            </a:pPr>
            <a:r>
              <a:rPr lang="en-GB" sz="1100">
                <a:latin typeface="Lexend"/>
                <a:ea typeface="Times"/>
                <a:cs typeface="Times"/>
                <a:sym typeface="Times"/>
              </a:rPr>
              <a:t>(x + 4)(5 − x) ama (4 − x)(5 − x)</a:t>
            </a:r>
            <a:r>
              <a:rPr lang="en-GB" sz="1100" i="1">
                <a:latin typeface="Lexend"/>
                <a:ea typeface="Times"/>
                <a:cs typeface="Times"/>
                <a:sym typeface="Times"/>
              </a:rPr>
              <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a:latin typeface="Lexend"/>
              </a:rPr>
              <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2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2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8">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28">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2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32" name="Shape 1332"/>
        <p:cNvGrpSpPr/>
        <p:nvPr/>
      </p:nvGrpSpPr>
      <p:grpSpPr>
        <a:xfrm>
          <a:off x="0" y="0"/>
          <a:ext cx="0" cy="0"/>
        </a:xfrm>
      </p:grpSpPr>
      <p:sp>
        <p:nvSpPr>
          <p:cNvPr id="1333" name="Google Shape;1333;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Isku-dhafyada (Coefficients) aan ahayn 1</a:t>
            </a:r>
            <a:endParaRPr/>
          </a:p>
        </p:txBody>
      </p:sp>
      <p:sp>
        <p:nvSpPr>
          <p:cNvPr id="1334" name="Google Shape;1334;p91"/>
          <p:cNvSpPr txBox="1"/>
          <p:nvPr/>
        </p:nvSpPr>
        <p:spPr>
          <a:xfrm>
            <a:off x="5207532" y="3985650"/>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+ 4)(2</a:t>
            </a:r>
            <a:r>
              <a:rPr lang="en-GB" sz="1800" i="1">
                <a:solidFill>
                  <a:schemeClr val="dk1"/>
                </a:solidFill>
                <a:latin typeface="Lexend"/>
                <a:ea typeface="Times"/>
                <a:cs typeface="Times"/>
                <a:sym typeface="Times"/>
              </a:rPr>
              <a:t>x + </a:t>
            </a:r>
            <a:r>
              <a:rPr lang="en-GB" sz="1800">
                <a:solidFill>
                  <a:schemeClr val="dk1"/>
                </a:solidFill>
                <a:latin typeface="Lexend"/>
                <a:ea typeface="Times"/>
                <a:cs typeface="Times"/>
                <a:sym typeface="Times"/>
              </a:rPr>
              <a:t>5)</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+ 18</a:t>
            </a:r>
            <a:r>
              <a:rPr lang="en-GB" sz="1800" i="1">
                <a:solidFill>
                  <a:srgbClr val="222222"/>
                </a:solidFill>
                <a:latin typeface="Lexend"/>
                <a:ea typeface="Times"/>
                <a:cs typeface="Times"/>
                <a:sym typeface="Times"/>
              </a:rPr>
              <a:t>x</a:t>
            </a:r>
            <a:r>
              <a:rPr lang="en-GB" sz="1800">
                <a:solidFill>
                  <a:srgbClr val="000000"/>
                </a:solidFill>
                <a:latin typeface="Lexend"/>
                <a:ea typeface="Times"/>
                <a:cs typeface="Times"/>
                <a:sym typeface="Times"/>
              </a:rPr>
              <a:t> + 20</a:t>
            </a:r>
            <a:endParaRPr sz="2000">
              <a:solidFill>
                <a:srgbClr val="000000"/>
              </a:solidFill>
              <a:latin typeface="Times"/>
              <a:ea typeface="Times"/>
              <a:cs typeface="Times"/>
              <a:sym typeface="Times"/>
            </a:endParaRPr>
          </a:p>
        </p:txBody>
      </p:sp>
      <p:sp>
        <p:nvSpPr>
          <p:cNvPr id="1335" name="Google Shape;1335;p91"/>
          <p:cNvSpPr/>
          <p:nvPr/>
        </p:nvSpPr>
        <p:spPr>
          <a:xfrm>
            <a:off x="5103125" y="3892450"/>
            <a:ext cx="3574800" cy="4851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336" name="Google Shape;1336;p91"/>
          <p:cNvSpPr txBox="1"/>
          <p:nvPr>
            <p:ph type="body" idx="4294967295"/>
          </p:nvPr>
        </p:nvSpPr>
        <p:spPr>
          <a:xfrm>
            <a:off x="324000" y="810000"/>
            <a:ext cx="8237700" cy="1611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Doorsoomayaasha (variables) ee binomials-ka waxay yeelan karaan isku-dhafyo (coefficients) ka weyn 1</a:t>
            </a:r>
            <a:endParaRPr sz="1800"/>
          </a:p>
          <a:p>
            <a:pPr marL="0" lvl="0" indent="0" algn="l" rtl="0">
              <a:spcBef>
                <a:spcPts val="1000"/>
              </a:spcBef>
              <a:spcAft>
                <a:spcPct val="0"/>
              </a:spcAft>
              <a:buNone/>
            </a:pPr>
            <a:r>
              <a:rPr lang="en-GB" sz="1100">
                <a:latin typeface="Lexend"/>
              </a:rPr>
              <a:t>Tusaale ahaan (2x + 4)(2x + 5)</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endParaRPr sz="2000">
              <a:latin typeface="Times"/>
              <a:ea typeface="Times"/>
              <a:cs typeface="Times"/>
              <a:sym typeface="Times"/>
            </a:endParaRPr>
          </a:p>
          <a:p>
            <a:pPr marL="0" lvl="0" indent="0" algn="l" rtl="0">
              <a:spcBef>
                <a:spcPct val="0"/>
              </a:spcBef>
              <a:spcAft>
                <a:spcPct val="0"/>
              </a:spcAft>
              <a:buNone/>
            </a:pPr>
            <a:endParaRPr sz="1100">
              <a:latin typeface="Times"/>
              <a:ea typeface="Times"/>
              <a:cs typeface="Times"/>
              <a:sym typeface="Times"/>
            </a:endParaRPr>
          </a:p>
          <a:p>
            <a:pPr marL="0" lvl="0" indent="0" algn="l" rtl="0">
              <a:spcBef>
                <a:spcPct val="0"/>
              </a:spcBef>
              <a:spcAft>
                <a:spcPct val="0"/>
              </a:spcAft>
              <a:buNone/>
            </a:pPr>
            <a:r>
              <a:rPr lang="en-GB" sz="1100">
                <a:latin typeface="Lexend"/>
              </a:rPr>
              <a:t>Waxaan heli karnaa qaabka la ballaariyay (expanded form) iyadoo la isticmaalayo qaabka bedka (area model).</a:t>
            </a:r>
            <a:endParaRPr sz="1800"/>
          </a:p>
          <a:p>
            <a:pPr marL="0" lvl="0" indent="0" algn="l" rtl="0">
              <a:spcBef>
                <a:spcPct val="0"/>
              </a:spcBef>
              <a:spcAft>
                <a:spcPct val="0"/>
              </a:spcAft>
              <a:buNone/>
            </a:pPr>
            <a:endParaRPr sz="2000">
              <a:latin typeface="Times"/>
              <a:ea typeface="Times"/>
              <a:cs typeface="Times"/>
              <a:sym typeface="Times"/>
            </a:endParaRPr>
          </a:p>
        </p:txBody>
      </p:sp>
      <p:grpSp>
        <p:nvGrpSpPr>
          <p:cNvPr id="1337" name="Google Shape;1337;p91"/>
          <p:cNvGrpSpPr/>
          <p:nvPr/>
        </p:nvGrpSpPr>
        <p:grpSpPr>
          <a:xfrm>
            <a:off x="403272" y="2479947"/>
            <a:ext cx="2688821" cy="2007954"/>
            <a:chOff x="403272" y="2479947"/>
            <a:chExt cx="2688821" cy="2007954"/>
          </a:xfrm>
        </p:grpSpPr>
        <p:grpSp>
          <p:nvGrpSpPr>
            <p:cNvPr id="1338" name="Google Shape;1338;p91"/>
            <p:cNvGrpSpPr/>
            <p:nvPr/>
          </p:nvGrpSpPr>
          <p:grpSpPr>
            <a:xfrm>
              <a:off x="772775" y="2911437"/>
              <a:ext cx="2214428" cy="1567518"/>
              <a:chOff x="964919" y="2012573"/>
              <a:chExt cx="1834503" cy="1572235"/>
            </a:xfrm>
          </p:grpSpPr>
          <p:sp>
            <p:nvSpPr>
              <p:cNvPr id="1339" name="Google Shape;1339;p91"/>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40" name="Google Shape;1340;p91"/>
              <p:cNvSpPr/>
              <p:nvPr/>
            </p:nvSpPr>
            <p:spPr>
              <a:xfrm>
                <a:off x="1859522" y="2013439"/>
                <a:ext cx="9399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41" name="Google Shape;1341;p91"/>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42" name="Google Shape;1342;p91"/>
              <p:cNvSpPr/>
              <p:nvPr/>
            </p:nvSpPr>
            <p:spPr>
              <a:xfrm>
                <a:off x="1859521" y="3098208"/>
                <a:ext cx="9399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43" name="Google Shape;1343;p91"/>
            <p:cNvCxnSpPr/>
            <p:nvPr/>
          </p:nvCxnSpPr>
          <p:spPr>
            <a:xfrm flipH="1">
              <a:off x="653384" y="2927607"/>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344" name="Google Shape;1344;p91"/>
            <p:cNvSpPr txBox="1"/>
            <p:nvPr/>
          </p:nvSpPr>
          <p:spPr>
            <a:xfrm>
              <a:off x="403272" y="3294724"/>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a:latin typeface="Times"/>
                  <a:ea typeface="Times"/>
                  <a:cs typeface="Times"/>
                  <a:sym typeface="Times"/>
                </a:rPr>
                <a:t>2</a:t>
              </a:r>
              <a:r>
                <a:rPr lang="en-GB" sz="1300" i="1">
                  <a:latin typeface="Times"/>
                  <a:ea typeface="Times"/>
                  <a:cs typeface="Times"/>
                  <a:sym typeface="Times"/>
                </a:rPr>
                <a:t>x</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sp>
          <p:nvSpPr>
            <p:cNvPr id="1345" name="Google Shape;1345;p91"/>
            <p:cNvSpPr txBox="1"/>
            <p:nvPr/>
          </p:nvSpPr>
          <p:spPr>
            <a:xfrm>
              <a:off x="1182593" y="2479947"/>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a:latin typeface="Times"/>
                  <a:ea typeface="Times"/>
                  <a:cs typeface="Times"/>
                  <a:sym typeface="Times"/>
                </a:rPr>
                <a:t>2</a:t>
              </a:r>
              <a:r>
                <a:rPr lang="en-GB" sz="1300" i="1">
                  <a:latin typeface="Times"/>
                  <a:ea typeface="Times"/>
                  <a:cs typeface="Times"/>
                  <a:sym typeface="Times"/>
                </a:rPr>
                <a:t>x</a:t>
              </a:r>
              <a:r>
                <a:rPr lang="en-GB" sz="1300">
                  <a:solidFill>
                    <a:srgbClr val="000000"/>
                  </a:solidFill>
                  <a:latin typeface="Times"/>
                  <a:ea typeface="Times"/>
                  <a:cs typeface="Times"/>
                  <a:sym typeface="Times"/>
                </a:rPr>
                <a:t>                 </a:t>
              </a:r>
              <a:r>
                <a:rPr lang="en-GB" sz="1300">
                  <a:solidFill>
                    <a:srgbClr val="222222"/>
                  </a:solidFill>
                  <a:latin typeface="Times"/>
                  <a:ea typeface="Times"/>
                  <a:cs typeface="Times"/>
                  <a:sym typeface="Times"/>
                </a:rPr>
                <a:t>5</a:t>
              </a:r>
              <a:r>
                <a:rPr lang="en-GB" sz="13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346" name="Google Shape;1346;p91"/>
            <p:cNvCxnSpPr/>
            <p:nvPr/>
          </p:nvCxnSpPr>
          <p:spPr>
            <a:xfrm>
              <a:off x="772770" y="2833389"/>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1347" name="Google Shape;1347;p91"/>
            <p:cNvCxnSpPr/>
            <p:nvPr/>
          </p:nvCxnSpPr>
          <p:spPr>
            <a:xfrm>
              <a:off x="1772026" y="2833396"/>
              <a:ext cx="1193700" cy="0"/>
            </a:xfrm>
            <a:prstGeom prst="straightConnector1">
              <a:avLst/>
            </a:prstGeom>
            <a:noFill/>
            <a:ln w="19050" cap="flat" cmpd="sng">
              <a:solidFill>
                <a:srgbClr val="000000"/>
              </a:solidFill>
              <a:prstDash val="solid"/>
              <a:round/>
              <a:headEnd type="triangle" w="med" len="med"/>
              <a:tailEnd type="triangle" w="med" len="med"/>
            </a:ln>
          </p:spPr>
        </p:cxnSp>
        <p:cxnSp>
          <p:nvCxnSpPr>
            <p:cNvPr id="1348" name="Google Shape;1348;p91"/>
            <p:cNvCxnSpPr/>
            <p:nvPr/>
          </p:nvCxnSpPr>
          <p:spPr>
            <a:xfrm flipH="1">
              <a:off x="650978" y="3964400"/>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1349" name="Google Shape;1349;p91"/>
            <p:cNvSpPr txBox="1"/>
            <p:nvPr/>
          </p:nvSpPr>
          <p:spPr>
            <a:xfrm>
              <a:off x="432418" y="4114650"/>
              <a:ext cx="1254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a:solidFill>
                    <a:srgbClr val="222222"/>
                  </a:solidFill>
                  <a:latin typeface="Times"/>
                  <a:ea typeface="Times"/>
                  <a:cs typeface="Times"/>
                  <a:sym typeface="Times"/>
                </a:rPr>
                <a:t>4</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350" name="Google Shape;1350;p91"/>
          <p:cNvSpPr/>
          <p:nvPr/>
        </p:nvSpPr>
        <p:spPr>
          <a:xfrm>
            <a:off x="772775" y="2911437"/>
            <a:ext cx="1080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4</a:t>
            </a:r>
            <a:r>
              <a:rPr lang="en-GB" sz="1800" i="1">
                <a:latin typeface="Lexend"/>
                <a:ea typeface="Times"/>
                <a:cs typeface="Times"/>
                <a:sym typeface="Times"/>
              </a:rPr>
              <a:t>x</a:t>
            </a:r>
            <a:r>
              <a:rPr lang="en-GB" sz="1800" baseline="30000">
                <a:latin typeface="Lexend"/>
                <a:ea typeface="Times"/>
                <a:cs typeface="Times"/>
                <a:sym typeface="Times"/>
              </a:rPr>
              <a:t>2</a:t>
            </a:r>
            <a:endParaRPr sz="2300" baseline="30000">
              <a:latin typeface="Times"/>
              <a:ea typeface="Times"/>
              <a:cs typeface="Times"/>
              <a:sym typeface="Times"/>
            </a:endParaRPr>
          </a:p>
        </p:txBody>
      </p:sp>
      <p:sp>
        <p:nvSpPr>
          <p:cNvPr id="1351" name="Google Shape;1351;p91"/>
          <p:cNvSpPr/>
          <p:nvPr/>
        </p:nvSpPr>
        <p:spPr>
          <a:xfrm>
            <a:off x="1852650" y="2912300"/>
            <a:ext cx="11346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300" i="1">
              <a:latin typeface="Times"/>
              <a:ea typeface="Times"/>
              <a:cs typeface="Times"/>
              <a:sym typeface="Times"/>
            </a:endParaRPr>
          </a:p>
        </p:txBody>
      </p:sp>
      <p:sp>
        <p:nvSpPr>
          <p:cNvPr id="1352" name="Google Shape;1352;p91"/>
          <p:cNvSpPr/>
          <p:nvPr/>
        </p:nvSpPr>
        <p:spPr>
          <a:xfrm>
            <a:off x="772777" y="3993813"/>
            <a:ext cx="10800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8</a:t>
            </a:r>
            <a:r>
              <a:rPr lang="en-GB" sz="1800" i="1">
                <a:latin typeface="Lexend"/>
                <a:ea typeface="Times"/>
                <a:cs typeface="Times"/>
                <a:sym typeface="Times"/>
              </a:rPr>
              <a:t>x</a:t>
            </a:r>
            <a:endParaRPr sz="2300" i="1">
              <a:latin typeface="Times"/>
              <a:ea typeface="Times"/>
              <a:cs typeface="Times"/>
              <a:sym typeface="Times"/>
            </a:endParaRPr>
          </a:p>
        </p:txBody>
      </p:sp>
      <p:sp>
        <p:nvSpPr>
          <p:cNvPr id="1353" name="Google Shape;1353;p91"/>
          <p:cNvSpPr/>
          <p:nvPr/>
        </p:nvSpPr>
        <p:spPr>
          <a:xfrm>
            <a:off x="1852650" y="3993825"/>
            <a:ext cx="11346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20</a:t>
            </a:r>
            <a:endParaRPr sz="2300">
              <a:latin typeface="Times"/>
              <a:ea typeface="Times"/>
              <a:cs typeface="Times"/>
              <a:sym typeface="Times"/>
            </a:endParaRPr>
          </a:p>
        </p:txBody>
      </p:sp>
      <p:sp>
        <p:nvSpPr>
          <p:cNvPr id="1354" name="Google Shape;1354;p91"/>
          <p:cNvSpPr txBox="1"/>
          <p:nvPr/>
        </p:nvSpPr>
        <p:spPr>
          <a:xfrm>
            <a:off x="3369600" y="2911425"/>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2</a:t>
            </a:r>
            <a:r>
              <a:rPr lang="en-GB" sz="1800" i="1">
                <a:solidFill>
                  <a:srgbClr val="222222"/>
                </a:solidFill>
                <a:latin typeface="Lexend"/>
                <a:ea typeface="Times"/>
                <a:cs typeface="Times"/>
                <a:sym typeface="Times"/>
              </a:rPr>
              <a:t>x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 2 × 2</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1355" name="Google Shape;1355;p91"/>
          <p:cNvSpPr txBox="1"/>
          <p:nvPr/>
        </p:nvSpPr>
        <p:spPr>
          <a:xfrm>
            <a:off x="4320000" y="3292700"/>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1356" name="Google Shape;1356;p91"/>
          <p:cNvSpPr txBox="1"/>
          <p:nvPr/>
        </p:nvSpPr>
        <p:spPr>
          <a:xfrm>
            <a:off x="3488782" y="3749625"/>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5</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1357" name="Google Shape;1357;p91"/>
          <p:cNvSpPr txBox="1"/>
          <p:nvPr/>
        </p:nvSpPr>
        <p:spPr>
          <a:xfrm>
            <a:off x="3488782" y="4130625"/>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4 × 2</a:t>
            </a:r>
            <a:r>
              <a:rPr lang="en-GB" sz="1800" i="1">
                <a:solidFill>
                  <a:srgbClr val="222222"/>
                </a:solidFill>
                <a:latin typeface="Lexend"/>
                <a:ea typeface="Times"/>
                <a:cs typeface="Times"/>
                <a:sym typeface="Times"/>
              </a:rPr>
              <a:t>x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 8</a:t>
            </a:r>
            <a:r>
              <a:rPr lang="en-GB" sz="1800" i="1">
                <a:solidFill>
                  <a:srgbClr val="222222"/>
                </a:solidFill>
                <a:latin typeface="Lexend"/>
                <a:ea typeface="Times"/>
                <a:cs typeface="Times"/>
                <a:sym typeface="Times"/>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1358" name="Google Shape;1358;p91"/>
          <p:cNvSpPr txBox="1"/>
          <p:nvPr/>
        </p:nvSpPr>
        <p:spPr>
          <a:xfrm>
            <a:off x="3598200" y="4511625"/>
            <a:ext cx="1909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4 × 5</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a:t>
            </a:r>
            <a:r>
              <a:rPr lang="en-GB" sz="1800">
                <a:solidFill>
                  <a:srgbClr val="222222"/>
                </a:solidFill>
                <a:latin typeface="Lexend"/>
                <a:ea typeface="Times"/>
                <a:cs typeface="Times"/>
                <a:sym typeface="Times"/>
              </a:rPr>
              <a:t> 20</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5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5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5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5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51"/>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5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5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35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35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33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62" name="Shape 1362"/>
        <p:cNvGrpSpPr/>
        <p:nvPr/>
      </p:nvGrpSpPr>
      <p:grpSpPr>
        <a:xfrm>
          <a:off x="0" y="0"/>
          <a:ext cx="0" cy="0"/>
        </a:xfrm>
      </p:grpSpPr>
      <p:sp>
        <p:nvSpPr>
          <p:cNvPr id="1363" name="Google Shape;1363;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Isku-dhafyada (Coefficients) aan ahayn 1</a:t>
            </a:r>
            <a:endParaRPr/>
          </a:p>
        </p:txBody>
      </p:sp>
      <p:sp>
        <p:nvSpPr>
          <p:cNvPr id="1364" name="Google Shape;1364;p92"/>
          <p:cNvSpPr txBox="1"/>
          <p:nvPr/>
        </p:nvSpPr>
        <p:spPr>
          <a:xfrm>
            <a:off x="428407" y="1173200"/>
            <a:ext cx="3393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+ 4)(2</a:t>
            </a:r>
            <a:r>
              <a:rPr lang="en-GB" sz="1800" i="1">
                <a:solidFill>
                  <a:schemeClr val="dk1"/>
                </a:solidFill>
                <a:latin typeface="Lexend"/>
                <a:ea typeface="Times"/>
                <a:cs typeface="Times"/>
                <a:sym typeface="Times"/>
              </a:rPr>
              <a:t>x + </a:t>
            </a:r>
            <a:r>
              <a:rPr lang="en-GB" sz="1800">
                <a:solidFill>
                  <a:schemeClr val="dk1"/>
                </a:solidFill>
                <a:latin typeface="Lexend"/>
                <a:ea typeface="Times"/>
                <a:cs typeface="Times"/>
                <a:sym typeface="Times"/>
              </a:rPr>
              <a:t>5)</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+ 18</a:t>
            </a:r>
            <a:r>
              <a:rPr lang="en-GB" sz="1800" i="1">
                <a:solidFill>
                  <a:srgbClr val="222222"/>
                </a:solidFill>
                <a:latin typeface="Lexend"/>
                <a:ea typeface="Times"/>
                <a:cs typeface="Times"/>
                <a:sym typeface="Times"/>
              </a:rPr>
              <a:t>x</a:t>
            </a:r>
            <a:r>
              <a:rPr lang="en-GB" sz="1800">
                <a:solidFill>
                  <a:srgbClr val="000000"/>
                </a:solidFill>
                <a:latin typeface="Lexend"/>
                <a:ea typeface="Times"/>
                <a:cs typeface="Times"/>
                <a:sym typeface="Times"/>
              </a:rPr>
              <a:t> + 20</a:t>
            </a:r>
            <a:endParaRPr sz="2000">
              <a:solidFill>
                <a:srgbClr val="000000"/>
              </a:solidFill>
              <a:latin typeface="Times"/>
              <a:ea typeface="Times"/>
              <a:cs typeface="Times"/>
              <a:sym typeface="Times"/>
            </a:endParaRPr>
          </a:p>
        </p:txBody>
      </p:sp>
      <p:sp>
        <p:nvSpPr>
          <p:cNvPr id="1365" name="Google Shape;1365;p92"/>
          <p:cNvSpPr/>
          <p:nvPr/>
        </p:nvSpPr>
        <p:spPr>
          <a:xfrm>
            <a:off x="324000" y="1080000"/>
            <a:ext cx="3574800" cy="4851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366" name="Google Shape;1366;p92"/>
          <p:cNvGrpSpPr/>
          <p:nvPr/>
        </p:nvGrpSpPr>
        <p:grpSpPr>
          <a:xfrm>
            <a:off x="4626292" y="810000"/>
            <a:ext cx="4063008" cy="1226160"/>
            <a:chOff x="4626292" y="810000"/>
            <a:chExt cx="4063008" cy="1226160"/>
          </a:xfrm>
        </p:grpSpPr>
        <p:sp>
          <p:nvSpPr>
            <p:cNvPr id="1367" name="Google Shape;1367;p92"/>
            <p:cNvSpPr txBox="1"/>
            <p:nvPr/>
          </p:nvSpPr>
          <p:spPr>
            <a:xfrm flipH="1">
              <a:off x="7877500" y="919050"/>
              <a:ext cx="811800" cy="3219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300">
                  <a:latin typeface="Lexend"/>
                  <a:ea typeface="Lexend"/>
                  <a:cs typeface="Lexend"/>
                  <a:sym typeface="Lexend"/>
                </a:rPr>
                <a:t>Suad</a:t>
              </a:r>
              <a:endParaRPr sz="1800">
                <a:latin typeface="Lexend"/>
                <a:ea typeface="Lexend"/>
                <a:cs typeface="Lexend"/>
                <a:sym typeface="Lexend"/>
              </a:endParaRPr>
            </a:p>
          </p:txBody>
        </p:sp>
        <p:pic>
          <p:nvPicPr>
            <p:cNvPr id="1368" name="Google Shape;1368;p92"/>
            <p:cNvPicPr preferRelativeResize="0"/>
            <p:nvPr/>
          </p:nvPicPr>
          <p:blipFill>
            <a:blip r:embed="rId6">
              <a:alphaModFix/>
            </a:blip>
            <a:stretch>
              <a:fillRect/>
            </a:stretch>
          </p:blipFill>
          <p:spPr>
            <a:xfrm>
              <a:off x="7956492" y="1310885"/>
              <a:ext cx="653801" cy="725275"/>
            </a:xfrm>
            <a:prstGeom prst="rect">
              <a:avLst/>
            </a:prstGeom>
            <a:noFill/>
            <a:ln>
              <a:noFill/>
            </a:ln>
          </p:spPr>
        </p:pic>
        <p:pic>
          <p:nvPicPr>
            <p:cNvPr id="1369" name="Google Shape;1369;p92"/>
            <p:cNvPicPr preferRelativeResize="0"/>
            <p:nvPr/>
          </p:nvPicPr>
          <p:blipFill>
            <a:blip r:embed="rId4">
              <a:alphaModFix/>
            </a:blip>
            <a:srcRect r="57905" b="43690"/>
            <a:stretch>
              <a:fillRect/>
            </a:stretch>
          </p:blipFill>
          <p:spPr>
            <a:xfrm>
              <a:off x="4626292" y="810000"/>
              <a:ext cx="3288428" cy="1040401"/>
            </a:xfrm>
            <a:prstGeom prst="rect">
              <a:avLst/>
            </a:prstGeom>
            <a:noFill/>
            <a:ln>
              <a:noFill/>
            </a:ln>
          </p:spPr>
        </p:pic>
        <p:sp>
          <p:nvSpPr>
            <p:cNvPr id="1370" name="Google Shape;1370;p92"/>
            <p:cNvSpPr/>
            <p:nvPr/>
          </p:nvSpPr>
          <p:spPr>
            <a:xfrm flipH="1">
              <a:off x="4669642" y="951550"/>
              <a:ext cx="2960100" cy="1040400"/>
            </a:xfrm>
            <a:prstGeom prst="rect">
              <a:avLst/>
            </a:prstGeom>
            <a:noFill/>
            <a:ln>
              <a:noFill/>
            </a:ln>
          </p:spPr>
          <p:txBody>
            <a:bodyPr spcFirstLastPara="1" wrap="square" lIns="0" tIns="0" rIns="0" bIns="0" anchor="t" anchorCtr="0">
              <a:noAutofit/>
            </a:bodyPr>
            <a:lstStyle/>
            <a:p>
              <a:pPr marL="0" lvl="0" indent="0" algn="l" rtl="0">
                <a:spcBef>
                  <a:spcPct val="0"/>
                </a:spcBef>
                <a:spcAft>
                  <a:spcPct val="0"/>
                </a:spcAft>
                <a:buNone/>
              </a:pPr>
              <a:r>
                <a:rPr lang="en-GB" sz="1300">
                  <a:latin typeface="Lexend"/>
                  <a:ea typeface="Lexend"/>
                  <a:cs typeface="Lexend"/>
                  <a:sym typeface="Lexend"/>
                </a:rPr>
                <a:t>Oh, kan ma raaco qaanuunkayga (rule) sababtoo ah 4 + 5 = 9 ma aha 18.</a:t>
              </a:r>
              <a:endParaRPr sz="2100">
                <a:latin typeface="Lexend"/>
                <a:ea typeface="Lexend"/>
                <a:cs typeface="Lexend"/>
                <a:sym typeface="Lexend"/>
              </a:endParaRPr>
            </a:p>
          </p:txBody>
        </p:sp>
      </p:grpSp>
      <p:sp>
        <p:nvSpPr>
          <p:cNvPr id="1371" name="Google Shape;1371;p92"/>
          <p:cNvSpPr txBox="1"/>
          <p:nvPr>
            <p:ph type="body" idx="4294967295"/>
          </p:nvPr>
        </p:nvSpPr>
        <p:spPr>
          <a:xfrm>
            <a:off x="324000" y="2160000"/>
            <a:ext cx="8496000" cy="2660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Aqoonsiga qaababka (patterns) aad buu u faa'iido u leh xisaabta (mathematics) sababtoo ah wuxuu noo oggolaanayaa inaan fahanno qaab-dhismeedka (structure) tirooyinka iyo xisaabaadka (calculations).</a:t>
            </a:r>
            <a:endParaRPr sz="1800"/>
          </a:p>
          <a:p>
            <a:pPr marL="0" lvl="0" indent="0" algn="l" rtl="0">
              <a:spcBef>
                <a:spcPts val="1000"/>
              </a:spcBef>
              <a:spcAft>
                <a:spcPct val="0"/>
              </a:spcAft>
              <a:buNone/>
            </a:pPr>
            <a:r>
              <a:rPr lang="en-GB" sz="1100">
                <a:latin typeface="Lexend"/>
              </a:rPr>
              <a:t>Indheerkii Suad wuxuu naga caawinayaa inaan aragno qaabka alaabta binomial ee qaabka (x + a)(x + b) halkaas oo a iyo b ay yihiin constants.</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i="1">
                <a:latin typeface="Lexend"/>
                <a:ea typeface="Times"/>
                <a:cs typeface="Times"/>
                <a:sym typeface="Times"/>
              </a:rPr>
              <a:t/>
            </a:r>
            <a:r>
              <a:rPr lang="en-GB" sz="1100">
                <a:latin typeface="Lexend"/>
                <a:ea typeface="Times"/>
                <a:cs typeface="Times"/>
                <a:sym typeface="Times"/>
              </a:rPr>
              <a:t/>
            </a:r>
            <a:r>
              <a:rPr lang="en-GB" sz="1100">
                <a:latin typeface="Lexend"/>
              </a:rPr>
              <a:t/>
            </a:r>
            <a:r>
              <a:rPr lang="en-GB" sz="1100" i="1">
                <a:latin typeface="Lexend"/>
                <a:ea typeface="Times"/>
                <a:cs typeface="Times"/>
                <a:sym typeface="Times"/>
              </a:rPr>
              <a:t/>
            </a:r>
            <a:r>
              <a:rPr lang="en-GB" sz="1100">
                <a:latin typeface="Lexend"/>
              </a:rPr>
              <a:t/>
            </a:r>
            <a:r>
              <a:rPr lang="en-GB" sz="1100" i="1">
                <a:latin typeface="Lexend"/>
                <a:ea typeface="Times"/>
                <a:cs typeface="Times"/>
                <a:sym typeface="Times"/>
              </a:rPr>
              <a:t/>
            </a:r>
            <a:r>
              <a:rPr lang="en-GB" sz="1100">
                <a:latin typeface="Lexend"/>
              </a:rPr>
              <a:t/>
            </a:r>
            <a:endParaRPr sz="1800"/>
          </a:p>
          <a:p>
            <a:pPr marL="0" lvl="0" indent="0" algn="l" rtl="0">
              <a:spcBef>
                <a:spcPts val="1000"/>
              </a:spcBef>
              <a:spcAft>
                <a:spcPts val="1000"/>
              </a:spcAft>
              <a:buNone/>
            </a:pPr>
            <a:r>
              <a:rPr lang="en-GB" sz="1100">
                <a:latin typeface="Lexend"/>
              </a:rPr>
              <a:t>Laakiin tani kuma shaqeyso alaabta kale ee binomial. Qaabka aagga (area model) ayaa lagu talinayaa si loo hubiyo in aan waxyaabo qayb ah laga seegin ama si khaldan loo xisaabin.</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5" name="Shape 1375"/>
        <p:cNvGrpSpPr/>
        <p:nvPr/>
      </p:nvGrpSpPr>
      <p:grpSpPr>
        <a:xfrm>
          <a:off x="0" y="0"/>
          <a:ext cx="0" cy="0"/>
        </a:xfrm>
      </p:grpSpPr>
      <p:sp>
        <p:nvSpPr>
          <p:cNvPr id="1376" name="Google Shape;1376;p93"/>
          <p:cNvSpPr txBox="1"/>
          <p:nvPr/>
        </p:nvSpPr>
        <p:spPr>
          <a:xfrm>
            <a:off x="6347999" y="24341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b</a:t>
            </a:r>
            <a:r>
              <a:rPr lang="en-GB" sz="14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a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b</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377" name="Google Shape;1377;p9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Coefficients aan ahayn 1</a:t>
            </a:r>
            <a:endParaRPr/>
          </a:p>
        </p:txBody>
      </p:sp>
      <p:sp>
        <p:nvSpPr>
          <p:cNvPr id="1378" name="Google Shape;1378;p93"/>
          <p:cNvSpPr txBox="1"/>
          <p:nvPr/>
        </p:nvSpPr>
        <p:spPr>
          <a:xfrm>
            <a:off x="4823999" y="24341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a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b</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379" name="Google Shape;1379;p93"/>
          <p:cNvSpPr txBox="1"/>
          <p:nvPr>
            <p:ph type="body" idx="4294967295"/>
          </p:nvPr>
        </p:nvSpPr>
        <p:spPr>
          <a:xfrm>
            <a:off x="324000" y="810000"/>
            <a:ext cx="8237700" cy="930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Waa maxay qaabka la fidiyay ee (5a + b)(2a − 3b)?</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solidFill>
                  <a:srgbClr val="222222"/>
                </a:solidFill>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a:latin typeface="Lexend"/>
              </a:rPr>
              <a:t/>
            </a:r>
            <a:endParaRPr sz="1800"/>
          </a:p>
          <a:p>
            <a:pPr marL="0" lvl="0" indent="0" algn="l" rtl="0">
              <a:spcBef>
                <a:spcPct val="0"/>
              </a:spcBef>
              <a:spcAft>
                <a:spcPct val="0"/>
              </a:spcAft>
              <a:buNone/>
            </a:pPr>
            <a:r>
              <a:rPr lang="en-GB" sz="1400">
                <a:latin typeface="Lexend"/>
              </a:rPr>
              <a:t>Habka leh qaabka aagga iyo kan aan lahayn ayaa la muujiyay dhinac-ka-dhinac.</a:t>
            </a:r>
            <a:endParaRPr sz="1800"/>
          </a:p>
          <a:p>
            <a:pPr marL="0" lvl="0" indent="0" algn="l" rtl="0">
              <a:spcBef>
                <a:spcPct val="0"/>
              </a:spcBef>
              <a:spcAft>
                <a:spcPct val="0"/>
              </a:spcAft>
              <a:buNone/>
            </a:pPr>
            <a:endParaRPr sz="2000">
              <a:latin typeface="Times"/>
              <a:ea typeface="Times"/>
              <a:cs typeface="Times"/>
              <a:sym typeface="Times"/>
            </a:endParaRPr>
          </a:p>
        </p:txBody>
      </p:sp>
      <p:grpSp>
        <p:nvGrpSpPr>
          <p:cNvPr id="1380" name="Google Shape;1380;p93"/>
          <p:cNvGrpSpPr/>
          <p:nvPr/>
        </p:nvGrpSpPr>
        <p:grpSpPr>
          <a:xfrm>
            <a:off x="359250" y="1619997"/>
            <a:ext cx="3191843" cy="2272490"/>
            <a:chOff x="359250" y="1619997"/>
            <a:chExt cx="3191843" cy="2272490"/>
          </a:xfrm>
        </p:grpSpPr>
        <p:grpSp>
          <p:nvGrpSpPr>
            <p:cNvPr id="1381" name="Google Shape;1381;p93"/>
            <p:cNvGrpSpPr/>
            <p:nvPr/>
          </p:nvGrpSpPr>
          <p:grpSpPr>
            <a:xfrm>
              <a:off x="946640" y="2036916"/>
              <a:ext cx="2171368" cy="1855571"/>
              <a:chOff x="964919" y="2012573"/>
              <a:chExt cx="1129803" cy="1861154"/>
            </a:xfrm>
          </p:grpSpPr>
          <p:sp>
            <p:nvSpPr>
              <p:cNvPr id="1382" name="Google Shape;1382;p93"/>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3" name="Google Shape;1383;p93"/>
              <p:cNvSpPr/>
              <p:nvPr/>
            </p:nvSpPr>
            <p:spPr>
              <a:xfrm>
                <a:off x="1859521" y="2013435"/>
                <a:ext cx="2352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4" name="Google Shape;1384;p93"/>
              <p:cNvSpPr/>
              <p:nvPr/>
            </p:nvSpPr>
            <p:spPr>
              <a:xfrm>
                <a:off x="964924" y="3098214"/>
                <a:ext cx="894600" cy="775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85" name="Google Shape;1385;p93"/>
              <p:cNvSpPr/>
              <p:nvPr/>
            </p:nvSpPr>
            <p:spPr>
              <a:xfrm>
                <a:off x="1859517" y="3098227"/>
                <a:ext cx="235200" cy="775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86" name="Google Shape;1386;p93"/>
            <p:cNvCxnSpPr/>
            <p:nvPr/>
          </p:nvCxnSpPr>
          <p:spPr>
            <a:xfrm flipH="1">
              <a:off x="827259" y="2053107"/>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387" name="Google Shape;1387;p93"/>
            <p:cNvSpPr txBox="1"/>
            <p:nvPr/>
          </p:nvSpPr>
          <p:spPr>
            <a:xfrm>
              <a:off x="577147" y="2420224"/>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2</a:t>
              </a:r>
              <a:r>
                <a:rPr lang="en-GB" sz="1700" i="1">
                  <a:latin typeface="Times"/>
                  <a:ea typeface="Times"/>
                  <a:cs typeface="Times"/>
                  <a:sym typeface="Times"/>
                </a:rPr>
                <a:t>a</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sp>
          <p:nvSpPr>
            <p:cNvPr id="1388" name="Google Shape;1388;p93"/>
            <p:cNvSpPr txBox="1"/>
            <p:nvPr/>
          </p:nvSpPr>
          <p:spPr>
            <a:xfrm>
              <a:off x="1641593" y="1619997"/>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5</a:t>
              </a:r>
              <a:r>
                <a:rPr lang="en-GB" sz="1700" i="1">
                  <a:latin typeface="Times"/>
                  <a:ea typeface="Times"/>
                  <a:cs typeface="Times"/>
                  <a:sym typeface="Times"/>
                </a:rPr>
                <a:t>a</a:t>
              </a:r>
              <a:r>
                <a:rPr lang="en-GB" sz="1700">
                  <a:solidFill>
                    <a:srgbClr val="000000"/>
                  </a:solidFill>
                  <a:latin typeface="Times"/>
                  <a:ea typeface="Times"/>
                  <a:cs typeface="Times"/>
                  <a:sym typeface="Times"/>
                </a:rPr>
                <a:t>                 </a:t>
              </a:r>
              <a:r>
                <a:rPr lang="en-GB" sz="1700" i="1">
                  <a:solidFill>
                    <a:srgbClr val="222222"/>
                  </a:solidFill>
                  <a:latin typeface="Times"/>
                  <a:ea typeface="Times"/>
                  <a:cs typeface="Times"/>
                  <a:sym typeface="Times"/>
                </a:rPr>
                <a:t>b</a:t>
              </a:r>
              <a:endParaRPr sz="1800" i="1">
                <a:solidFill>
                  <a:srgbClr val="000000"/>
                </a:solidFill>
                <a:latin typeface="Times"/>
                <a:ea typeface="Times"/>
                <a:cs typeface="Times"/>
                <a:sym typeface="Times"/>
              </a:endParaRPr>
            </a:p>
          </p:txBody>
        </p:sp>
        <p:cxnSp>
          <p:nvCxnSpPr>
            <p:cNvPr id="1389" name="Google Shape;1389;p93"/>
            <p:cNvCxnSpPr/>
            <p:nvPr/>
          </p:nvCxnSpPr>
          <p:spPr>
            <a:xfrm>
              <a:off x="946645" y="1958889"/>
              <a:ext cx="1655700" cy="0"/>
            </a:xfrm>
            <a:prstGeom prst="straightConnector1">
              <a:avLst/>
            </a:prstGeom>
            <a:noFill/>
            <a:ln w="19050" cap="flat" cmpd="sng">
              <a:solidFill>
                <a:srgbClr val="000000"/>
              </a:solidFill>
              <a:prstDash val="solid"/>
              <a:round/>
              <a:headEnd type="triangle" w="med" len="med"/>
              <a:tailEnd type="triangle" w="med" len="med"/>
            </a:ln>
          </p:spPr>
        </p:cxnSp>
        <p:cxnSp>
          <p:nvCxnSpPr>
            <p:cNvPr id="1390" name="Google Shape;1390;p93"/>
            <p:cNvCxnSpPr/>
            <p:nvPr/>
          </p:nvCxnSpPr>
          <p:spPr>
            <a:xfrm>
              <a:off x="2690901" y="1958896"/>
              <a:ext cx="427200" cy="0"/>
            </a:xfrm>
            <a:prstGeom prst="straightConnector1">
              <a:avLst/>
            </a:prstGeom>
            <a:noFill/>
            <a:ln w="19050" cap="flat" cmpd="sng">
              <a:solidFill>
                <a:srgbClr val="000000"/>
              </a:solidFill>
              <a:prstDash val="solid"/>
              <a:round/>
              <a:headEnd type="triangle" w="med" len="med"/>
              <a:tailEnd type="triangle" w="med" len="med"/>
            </a:ln>
          </p:spPr>
        </p:cxnSp>
        <p:cxnSp>
          <p:nvCxnSpPr>
            <p:cNvPr id="1391" name="Google Shape;1391;p93"/>
            <p:cNvCxnSpPr/>
            <p:nvPr/>
          </p:nvCxnSpPr>
          <p:spPr>
            <a:xfrm flipH="1">
              <a:off x="824853" y="3089900"/>
              <a:ext cx="0" cy="764100"/>
            </a:xfrm>
            <a:prstGeom prst="straightConnector1">
              <a:avLst/>
            </a:prstGeom>
            <a:noFill/>
            <a:ln w="19050" cap="flat" cmpd="sng">
              <a:solidFill>
                <a:srgbClr val="000000"/>
              </a:solidFill>
              <a:prstDash val="solid"/>
              <a:round/>
              <a:headEnd type="triangle" w="med" len="med"/>
              <a:tailEnd type="triangle" w="med" len="med"/>
            </a:ln>
          </p:spPr>
        </p:cxnSp>
        <p:sp>
          <p:nvSpPr>
            <p:cNvPr id="1392" name="Google Shape;1392;p93"/>
            <p:cNvSpPr txBox="1"/>
            <p:nvPr/>
          </p:nvSpPr>
          <p:spPr>
            <a:xfrm>
              <a:off x="359250" y="3327457"/>
              <a:ext cx="4656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100">
                  <a:solidFill>
                    <a:srgbClr val="222222"/>
                  </a:solidFill>
                  <a:latin typeface="Times"/>
                  <a:ea typeface="Times"/>
                  <a:cs typeface="Times"/>
                  <a:sym typeface="Times"/>
                </a:rPr>
                <a:t>−</a:t>
              </a:r>
              <a:r>
                <a:rPr lang="en-GB" sz="1800">
                  <a:solidFill>
                    <a:srgbClr val="222222"/>
                  </a:solidFill>
                  <a:latin typeface="Times"/>
                  <a:ea typeface="Times"/>
                  <a:cs typeface="Times"/>
                  <a:sym typeface="Times"/>
                </a:rPr>
                <a:t>3</a:t>
              </a:r>
              <a:r>
                <a:rPr lang="en-GB" sz="1800" i="1">
                  <a:solidFill>
                    <a:srgbClr val="222222"/>
                  </a:solidFill>
                  <a:latin typeface="Times"/>
                  <a:ea typeface="Times"/>
                  <a:cs typeface="Times"/>
                  <a:sym typeface="Times"/>
                </a:rPr>
                <a:t>b</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393" name="Google Shape;1393;p93"/>
          <p:cNvSpPr/>
          <p:nvPr/>
        </p:nvSpPr>
        <p:spPr>
          <a:xfrm>
            <a:off x="946650" y="2036925"/>
            <a:ext cx="1713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10</a:t>
            </a:r>
            <a:r>
              <a:rPr lang="en-GB" sz="1800" i="1">
                <a:latin typeface="Lexend"/>
                <a:ea typeface="Times"/>
                <a:cs typeface="Times"/>
                <a:sym typeface="Times"/>
              </a:rPr>
              <a:t>a</a:t>
            </a:r>
            <a:r>
              <a:rPr lang="en-GB" sz="1800" baseline="30000">
                <a:latin typeface="Lexend"/>
                <a:ea typeface="Times"/>
                <a:cs typeface="Times"/>
                <a:sym typeface="Times"/>
              </a:rPr>
              <a:t>2</a:t>
            </a:r>
            <a:endParaRPr sz="2200" baseline="30000">
              <a:latin typeface="Times"/>
              <a:ea typeface="Times"/>
              <a:cs typeface="Times"/>
              <a:sym typeface="Times"/>
            </a:endParaRPr>
          </a:p>
        </p:txBody>
      </p:sp>
      <p:sp>
        <p:nvSpPr>
          <p:cNvPr id="1394" name="Google Shape;1394;p93"/>
          <p:cNvSpPr/>
          <p:nvPr/>
        </p:nvSpPr>
        <p:spPr>
          <a:xfrm>
            <a:off x="2663373" y="2036959"/>
            <a:ext cx="4536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2ab</a:t>
            </a:r>
            <a:r>
              <a:rPr lang="en-GB" sz="1800" i="1">
                <a:latin typeface="Lexend"/>
                <a:ea typeface="Times"/>
                <a:cs typeface="Times"/>
                <a:sym typeface="Times"/>
              </a:rPr>
              <a:t/>
            </a:r>
            <a:endParaRPr sz="2200" i="1">
              <a:latin typeface="Times"/>
              <a:ea typeface="Times"/>
              <a:cs typeface="Times"/>
              <a:sym typeface="Times"/>
            </a:endParaRPr>
          </a:p>
        </p:txBody>
      </p:sp>
      <p:sp>
        <p:nvSpPr>
          <p:cNvPr id="1395" name="Google Shape;1395;p93"/>
          <p:cNvSpPr/>
          <p:nvPr/>
        </p:nvSpPr>
        <p:spPr>
          <a:xfrm>
            <a:off x="946650" y="3117652"/>
            <a:ext cx="1713000" cy="764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−15ab</a:t>
            </a:r>
            <a:r>
              <a:rPr lang="en-GB" sz="1400">
                <a:latin typeface="Lexend"/>
                <a:ea typeface="Times"/>
                <a:cs typeface="Times"/>
                <a:sym typeface="Times"/>
              </a:rPr>
              <a:t/>
            </a:r>
            <a:r>
              <a:rPr lang="en-GB" sz="1400" i="1">
                <a:latin typeface="Lexend"/>
                <a:ea typeface="Times"/>
                <a:cs typeface="Times"/>
                <a:sym typeface="Times"/>
              </a:rPr>
              <a:t/>
            </a:r>
            <a:endParaRPr sz="2200" i="1">
              <a:latin typeface="Times"/>
              <a:ea typeface="Times"/>
              <a:cs typeface="Times"/>
              <a:sym typeface="Times"/>
            </a:endParaRPr>
          </a:p>
        </p:txBody>
      </p:sp>
      <p:sp>
        <p:nvSpPr>
          <p:cNvPr id="1396" name="Google Shape;1396;p93"/>
          <p:cNvSpPr/>
          <p:nvPr/>
        </p:nvSpPr>
        <p:spPr>
          <a:xfrm>
            <a:off x="2663375" y="3118450"/>
            <a:ext cx="453600" cy="764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−3</a:t>
            </a:r>
            <a:r>
              <a:rPr lang="en-GB" sz="1400" i="1">
                <a:solidFill>
                  <a:srgbClr val="222222"/>
                </a:solidFill>
                <a:latin typeface="Lexend"/>
                <a:ea typeface="Times"/>
                <a:cs typeface="Times"/>
                <a:sym typeface="Times"/>
              </a:rPr>
              <a:t>b</a:t>
            </a:r>
            <a:r>
              <a:rPr lang="en-GB" sz="1400" baseline="30000">
                <a:solidFill>
                  <a:srgbClr val="222222"/>
                </a:solidFill>
                <a:latin typeface="Lexend"/>
                <a:ea typeface="Times"/>
                <a:cs typeface="Times"/>
                <a:sym typeface="Times"/>
              </a:rPr>
              <a:t>2</a:t>
            </a:r>
            <a:endParaRPr sz="1800" baseline="30000">
              <a:latin typeface="Times"/>
              <a:ea typeface="Times"/>
              <a:cs typeface="Times"/>
              <a:sym typeface="Times"/>
            </a:endParaRPr>
          </a:p>
        </p:txBody>
      </p:sp>
      <p:sp>
        <p:nvSpPr>
          <p:cNvPr id="1397" name="Google Shape;1397;p93"/>
          <p:cNvSpPr txBox="1"/>
          <p:nvPr/>
        </p:nvSpPr>
        <p:spPr>
          <a:xfrm>
            <a:off x="4823999" y="30437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10a2 − 15ab</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398" name="Google Shape;1398;p93"/>
          <p:cNvSpPr txBox="1"/>
          <p:nvPr/>
        </p:nvSpPr>
        <p:spPr>
          <a:xfrm>
            <a:off x="4823999" y="357710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10a2 − 13ab − 3b2</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399" name="Google Shape;1399;p93"/>
          <p:cNvSpPr/>
          <p:nvPr/>
        </p:nvSpPr>
        <p:spPr>
          <a:xfrm>
            <a:off x="946650" y="2044124"/>
            <a:ext cx="1713000" cy="1855500"/>
          </a:xfrm>
          <a:prstGeom prst="rect">
            <a:avLst/>
          </a:prstGeom>
          <a:solidFill>
            <a:srgbClr val="25EF36">
              <a:alpha val="31009"/>
            </a:srgbClr>
          </a:solidFill>
          <a:ln w="9525" cap="flat" cmpd="sng">
            <a:solidFill>
              <a:srgbClr val="0B5FA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00" name="Google Shape;1400;p93"/>
          <p:cNvSpPr/>
          <p:nvPr/>
        </p:nvSpPr>
        <p:spPr>
          <a:xfrm>
            <a:off x="2659650" y="2036950"/>
            <a:ext cx="453600" cy="1855500"/>
          </a:xfrm>
          <a:prstGeom prst="rect">
            <a:avLst/>
          </a:prstGeom>
          <a:solidFill>
            <a:srgbClr val="25EF36">
              <a:alpha val="31009"/>
            </a:srgbClr>
          </a:solidFill>
          <a:ln w="9525" cap="flat" cmpd="sng">
            <a:solidFill>
              <a:srgbClr val="0B5FA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01" name="Google Shape;1401;p93"/>
          <p:cNvSpPr txBox="1"/>
          <p:nvPr/>
        </p:nvSpPr>
        <p:spPr>
          <a:xfrm>
            <a:off x="6375599" y="30437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+ 2ab − 3b2</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402" name="Google Shape;1402;p93"/>
          <p:cNvSpPr txBox="1"/>
          <p:nvPr/>
        </p:nvSpPr>
        <p:spPr>
          <a:xfrm>
            <a:off x="946649" y="4029050"/>
            <a:ext cx="23631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10a2 − 13ab − 3b2</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403" name="Google Shape;1403;p93"/>
          <p:cNvSpPr txBox="1"/>
          <p:nvPr/>
        </p:nvSpPr>
        <p:spPr>
          <a:xfrm>
            <a:off x="4824000" y="185935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b</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− 3</a:t>
            </a:r>
            <a:r>
              <a:rPr lang="en-GB" sz="1800" i="1">
                <a:solidFill>
                  <a:schemeClr val="dk1"/>
                </a:solidFill>
                <a:latin typeface="Lexend"/>
                <a:ea typeface="Times"/>
                <a:cs typeface="Times"/>
                <a:sym typeface="Times"/>
              </a:rPr>
              <a:t>b</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404" name="Google Shape;1404;p93"/>
          <p:cNvSpPr/>
          <p:nvPr/>
        </p:nvSpPr>
        <p:spPr>
          <a:xfrm rot="307821">
            <a:off x="5146963" y="2278793"/>
            <a:ext cx="441951" cy="23765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05" name="Google Shape;1405;p93"/>
          <p:cNvSpPr/>
          <p:nvPr/>
        </p:nvSpPr>
        <p:spPr>
          <a:xfrm rot="357032">
            <a:off x="5164651" y="2165866"/>
            <a:ext cx="923556" cy="359220"/>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06" name="Google Shape;1406;p93"/>
          <p:cNvSpPr/>
          <p:nvPr/>
        </p:nvSpPr>
        <p:spPr>
          <a:xfrm rot="307669">
            <a:off x="6620988" y="2275998"/>
            <a:ext cx="379624" cy="23763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07" name="Google Shape;1407;p93"/>
          <p:cNvSpPr/>
          <p:nvPr/>
        </p:nvSpPr>
        <p:spPr>
          <a:xfrm rot="357250">
            <a:off x="6624525" y="2160212"/>
            <a:ext cx="813966" cy="35918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0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7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7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00"/>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399"/>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400"/>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9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0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9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0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97"/>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39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40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39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07"/>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401"/>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39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11" name="Shape 1411"/>
        <p:cNvGrpSpPr/>
        <p:nvPr/>
      </p:nvGrpSpPr>
      <p:grpSpPr>
        <a:xfrm>
          <a:off x="0" y="0"/>
          <a:ext cx="0" cy="0"/>
        </a:xfrm>
      </p:grpSpPr>
      <p:sp>
        <p:nvSpPr>
          <p:cNvPr id="1412" name="Google Shape;1412;p94"/>
          <p:cNvSpPr txBox="1"/>
          <p:nvPr/>
        </p:nvSpPr>
        <p:spPr>
          <a:xfrm>
            <a:off x="330924" y="32508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 </a:t>
            </a:r>
            <a:endParaRPr sz="2000" i="1">
              <a:solidFill>
                <a:srgbClr val="000000"/>
              </a:solidFill>
              <a:latin typeface="Times"/>
              <a:ea typeface="Times"/>
              <a:cs typeface="Times"/>
              <a:sym typeface="Times"/>
            </a:endParaRPr>
          </a:p>
        </p:txBody>
      </p:sp>
      <p:sp>
        <p:nvSpPr>
          <p:cNvPr id="1413" name="Google Shape;1413;p94"/>
          <p:cNvSpPr txBox="1"/>
          <p:nvPr/>
        </p:nvSpPr>
        <p:spPr>
          <a:xfrm>
            <a:off x="1702524" y="32508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9(3</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 </a:t>
            </a:r>
            <a:endParaRPr sz="2000" i="1">
              <a:solidFill>
                <a:srgbClr val="000000"/>
              </a:solidFill>
              <a:latin typeface="Times"/>
              <a:ea typeface="Times"/>
              <a:cs typeface="Times"/>
              <a:sym typeface="Times"/>
            </a:endParaRPr>
          </a:p>
        </p:txBody>
      </p:sp>
      <p:sp>
        <p:nvSpPr>
          <p:cNvPr id="1414" name="Google Shape;1414;p94"/>
          <p:cNvSpPr txBox="1"/>
          <p:nvPr/>
        </p:nvSpPr>
        <p:spPr>
          <a:xfrm>
            <a:off x="6198324" y="32508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8(2</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 </a:t>
            </a:r>
            <a:endParaRPr sz="2000" i="1">
              <a:solidFill>
                <a:srgbClr val="000000"/>
              </a:solidFill>
              <a:latin typeface="Times"/>
              <a:ea typeface="Times"/>
              <a:cs typeface="Times"/>
              <a:sym typeface="Times"/>
            </a:endParaRPr>
          </a:p>
        </p:txBody>
      </p:sp>
      <p:sp>
        <p:nvSpPr>
          <p:cNvPr id="1415" name="Google Shape;1415;p94"/>
          <p:cNvSpPr txBox="1"/>
          <p:nvPr/>
        </p:nvSpPr>
        <p:spPr>
          <a:xfrm>
            <a:off x="4826724" y="3250800"/>
            <a:ext cx="1551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4</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 </a:t>
            </a:r>
            <a:endParaRPr sz="2000" i="1">
              <a:solidFill>
                <a:srgbClr val="000000"/>
              </a:solidFill>
              <a:latin typeface="Times"/>
              <a:ea typeface="Times"/>
              <a:cs typeface="Times"/>
              <a:sym typeface="Times"/>
            </a:endParaRPr>
          </a:p>
        </p:txBody>
      </p:sp>
      <p:sp>
        <p:nvSpPr>
          <p:cNvPr id="1416" name="Google Shape;1416;p94"/>
          <p:cNvSpPr txBox="1"/>
          <p:nvPr/>
        </p:nvSpPr>
        <p:spPr>
          <a:xfrm>
            <a:off x="330924" y="37842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15</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10</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417" name="Google Shape;1417;p94"/>
          <p:cNvSpPr txBox="1"/>
          <p:nvPr/>
        </p:nvSpPr>
        <p:spPr>
          <a:xfrm>
            <a:off x="1730124" y="37842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27</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18 </a:t>
            </a:r>
            <a:endParaRPr sz="2000" i="1">
              <a:solidFill>
                <a:srgbClr val="000000"/>
              </a:solidFill>
              <a:latin typeface="Times"/>
              <a:ea typeface="Times"/>
              <a:cs typeface="Times"/>
              <a:sym typeface="Times"/>
            </a:endParaRPr>
          </a:p>
        </p:txBody>
      </p:sp>
      <p:sp>
        <p:nvSpPr>
          <p:cNvPr id="1418" name="Google Shape;1418;p94"/>
          <p:cNvSpPr txBox="1"/>
          <p:nvPr>
            <p:ph type="subTitle" idx="1"/>
          </p:nvPr>
        </p:nvSpPr>
        <p:spPr>
          <a:xfrm>
            <a:off x="337825" y="810000"/>
            <a:ext cx="3982200" cy="880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a:latin typeface="Lexend"/>
              </a:rPr>
              <a:t>Fidiy oo fududee:</a:t>
            </a:r>
            <a:endParaRPr/>
          </a:p>
          <a:p>
            <a:pPr marL="0" lvl="0" indent="0" algn="l" rtl="0">
              <a:lnSpc>
                <a:spcPct val="100000"/>
              </a:lnSpc>
              <a:spcBef>
                <a:spcPts val="1000"/>
              </a:spcBef>
              <a:spcAft>
                <a:spcPct val="0"/>
              </a:spcAft>
              <a:buClr>
                <a:schemeClr val="dk1"/>
              </a:buClr>
              <a:buSzPts val="1100"/>
              <a:buFont typeface="Arial"/>
              <a:buNone/>
            </a:pPr>
            <a:r>
              <a:rPr lang="en-GB" sz="1800">
                <a:latin typeface="Lexend"/>
                <a:ea typeface="Times"/>
                <a:cs typeface="Times"/>
                <a:sym typeface="Times"/>
              </a:rPr>
              <a:t>(5</a:t>
            </a:r>
            <a:r>
              <a:rPr lang="en-GB" sz="1800" i="1">
                <a:latin typeface="Lexend"/>
                <a:ea typeface="Times"/>
                <a:cs typeface="Times"/>
                <a:sym typeface="Times"/>
              </a:rPr>
              <a:t>x </a:t>
            </a:r>
            <a:r>
              <a:rPr lang="en-GB" sz="1800">
                <a:solidFill>
                  <a:srgbClr val="222222"/>
                </a:solidFill>
                <a:latin typeface="Lexend"/>
                <a:ea typeface="Times"/>
                <a:cs typeface="Times"/>
                <a:sym typeface="Times"/>
              </a:rPr>
              <a:t>−</a:t>
            </a:r>
            <a:r>
              <a:rPr lang="en-GB" sz="1800" i="1">
                <a:latin typeface="Lexend"/>
                <a:ea typeface="Times"/>
                <a:cs typeface="Times"/>
                <a:sym typeface="Times"/>
              </a:rPr>
              <a:t> </a:t>
            </a:r>
            <a:r>
              <a:rPr lang="en-GB" sz="1800">
                <a:latin typeface="Lexend"/>
                <a:ea typeface="Times"/>
                <a:cs typeface="Times"/>
                <a:sym typeface="Times"/>
              </a:rPr>
              <a:t>9)(3</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 2)</a:t>
            </a:r>
            <a:endParaRPr/>
          </a:p>
        </p:txBody>
      </p:sp>
      <p:sp>
        <p:nvSpPr>
          <p:cNvPr id="1419" name="Google Shape;1419;p9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Coefficients aan ahayn 1</a:t>
            </a:r>
            <a:endParaRPr/>
          </a:p>
        </p:txBody>
      </p:sp>
      <p:sp>
        <p:nvSpPr>
          <p:cNvPr id="1420" name="Google Shape;1420;p94"/>
          <p:cNvSpPr txBox="1"/>
          <p:nvPr/>
        </p:nvSpPr>
        <p:spPr>
          <a:xfrm>
            <a:off x="330924" y="430130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15</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37</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18</a:t>
            </a:r>
            <a:endParaRPr sz="2000" i="1">
              <a:solidFill>
                <a:srgbClr val="000000"/>
              </a:solidFill>
              <a:latin typeface="Times"/>
              <a:ea typeface="Times"/>
              <a:cs typeface="Times"/>
              <a:sym typeface="Times"/>
            </a:endParaRPr>
          </a:p>
        </p:txBody>
      </p:sp>
      <p:sp>
        <p:nvSpPr>
          <p:cNvPr id="1421" name="Google Shape;1421;p94"/>
          <p:cNvSpPr/>
          <p:nvPr/>
        </p:nvSpPr>
        <p:spPr>
          <a:xfrm rot="307821">
            <a:off x="653888" y="3095493"/>
            <a:ext cx="441951" cy="23765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22" name="Google Shape;1422;p94"/>
          <p:cNvSpPr/>
          <p:nvPr/>
        </p:nvSpPr>
        <p:spPr>
          <a:xfrm rot="356978">
            <a:off x="671964" y="2975190"/>
            <a:ext cx="781349" cy="35920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23" name="Google Shape;1423;p94"/>
          <p:cNvSpPr/>
          <p:nvPr/>
        </p:nvSpPr>
        <p:spPr>
          <a:xfrm rot="307669">
            <a:off x="1975513" y="3092698"/>
            <a:ext cx="379624" cy="23763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24" name="Google Shape;1424;p94"/>
          <p:cNvSpPr/>
          <p:nvPr/>
        </p:nvSpPr>
        <p:spPr>
          <a:xfrm rot="357250">
            <a:off x="1979050" y="2976912"/>
            <a:ext cx="813966" cy="35918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grpSp>
        <p:nvGrpSpPr>
          <p:cNvPr id="1425" name="Google Shape;1425;p94"/>
          <p:cNvGrpSpPr/>
          <p:nvPr/>
        </p:nvGrpSpPr>
        <p:grpSpPr>
          <a:xfrm>
            <a:off x="1989908" y="1024801"/>
            <a:ext cx="2182635" cy="1453889"/>
            <a:chOff x="1989908" y="1024801"/>
            <a:chExt cx="2182635" cy="1453889"/>
          </a:xfrm>
        </p:grpSpPr>
        <p:grpSp>
          <p:nvGrpSpPr>
            <p:cNvPr id="1426" name="Google Shape;1426;p94"/>
            <p:cNvGrpSpPr/>
            <p:nvPr/>
          </p:nvGrpSpPr>
          <p:grpSpPr>
            <a:xfrm>
              <a:off x="2385209" y="1387205"/>
              <a:ext cx="1787334" cy="1025886"/>
              <a:chOff x="964919" y="2012573"/>
              <a:chExt cx="1548011" cy="1712665"/>
            </a:xfrm>
          </p:grpSpPr>
          <p:sp>
            <p:nvSpPr>
              <p:cNvPr id="1427" name="Google Shape;1427;p94"/>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28" name="Google Shape;1428;p94"/>
              <p:cNvSpPr/>
              <p:nvPr/>
            </p:nvSpPr>
            <p:spPr>
              <a:xfrm>
                <a:off x="1859530" y="2013444"/>
                <a:ext cx="653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29" name="Google Shape;1429;p94"/>
              <p:cNvSpPr/>
              <p:nvPr/>
            </p:nvSpPr>
            <p:spPr>
              <a:xfrm>
                <a:off x="964923" y="3098224"/>
                <a:ext cx="894600" cy="627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30" name="Google Shape;1430;p94"/>
              <p:cNvSpPr/>
              <p:nvPr/>
            </p:nvSpPr>
            <p:spPr>
              <a:xfrm>
                <a:off x="1859516" y="3098238"/>
                <a:ext cx="653400" cy="627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431" name="Google Shape;1431;p94"/>
            <p:cNvCxnSpPr/>
            <p:nvPr/>
          </p:nvCxnSpPr>
          <p:spPr>
            <a:xfrm flipH="1">
              <a:off x="2313489" y="1396833"/>
              <a:ext cx="0" cy="622800"/>
            </a:xfrm>
            <a:prstGeom prst="straightConnector1">
              <a:avLst/>
            </a:prstGeom>
            <a:noFill/>
            <a:ln w="19050" cap="flat" cmpd="sng">
              <a:solidFill>
                <a:srgbClr val="000000"/>
              </a:solidFill>
              <a:prstDash val="solid"/>
              <a:round/>
              <a:headEnd type="triangle" w="med" len="med"/>
              <a:tailEnd type="triangle" w="med" len="med"/>
            </a:ln>
          </p:spPr>
        </p:cxnSp>
        <p:sp>
          <p:nvSpPr>
            <p:cNvPr id="1432" name="Google Shape;1432;p94"/>
            <p:cNvSpPr txBox="1"/>
            <p:nvPr/>
          </p:nvSpPr>
          <p:spPr>
            <a:xfrm>
              <a:off x="2048195" y="1588734"/>
              <a:ext cx="279900" cy="1290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3</a:t>
              </a: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433" name="Google Shape;1433;p94"/>
            <p:cNvSpPr txBox="1"/>
            <p:nvPr/>
          </p:nvSpPr>
          <p:spPr>
            <a:xfrm>
              <a:off x="2795988" y="1024801"/>
              <a:ext cx="1147200" cy="110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5</a:t>
              </a:r>
              <a:r>
                <a:rPr lang="en-GB" sz="1800" i="1">
                  <a:latin typeface="Times"/>
                  <a:ea typeface="Times"/>
                  <a:cs typeface="Times"/>
                  <a:sym typeface="Times"/>
                </a:rPr>
                <a:t>x</a:t>
              </a:r>
              <a:r>
                <a:rPr lang="en-GB" sz="1800">
                  <a:latin typeface="Times"/>
                  <a:ea typeface="Times"/>
                  <a:cs typeface="Times"/>
                  <a:sym typeface="Times"/>
                </a:rPr>
                <a:t> </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−9</a:t>
              </a:r>
              <a:endParaRPr sz="1800" i="1">
                <a:solidFill>
                  <a:srgbClr val="000000"/>
                </a:solidFill>
                <a:latin typeface="Times"/>
                <a:ea typeface="Times"/>
                <a:cs typeface="Times"/>
                <a:sym typeface="Times"/>
              </a:endParaRPr>
            </a:p>
          </p:txBody>
        </p:sp>
        <p:cxnSp>
          <p:nvCxnSpPr>
            <p:cNvPr id="1434" name="Google Shape;1434;p94"/>
            <p:cNvCxnSpPr/>
            <p:nvPr/>
          </p:nvCxnSpPr>
          <p:spPr>
            <a:xfrm>
              <a:off x="2385211" y="1340232"/>
              <a:ext cx="994500" cy="0"/>
            </a:xfrm>
            <a:prstGeom prst="straightConnector1">
              <a:avLst/>
            </a:prstGeom>
            <a:noFill/>
            <a:ln w="19050" cap="flat" cmpd="sng">
              <a:solidFill>
                <a:srgbClr val="000000"/>
              </a:solidFill>
              <a:prstDash val="solid"/>
              <a:round/>
              <a:headEnd type="triangle" w="med" len="med"/>
              <a:tailEnd type="triangle" w="med" len="med"/>
            </a:ln>
          </p:spPr>
        </p:cxnSp>
        <p:cxnSp>
          <p:nvCxnSpPr>
            <p:cNvPr id="1435" name="Google Shape;1435;p94"/>
            <p:cNvCxnSpPr/>
            <p:nvPr/>
          </p:nvCxnSpPr>
          <p:spPr>
            <a:xfrm>
              <a:off x="3433088" y="1340236"/>
              <a:ext cx="710700" cy="0"/>
            </a:xfrm>
            <a:prstGeom prst="straightConnector1">
              <a:avLst/>
            </a:prstGeom>
            <a:noFill/>
            <a:ln w="19050" cap="flat" cmpd="sng">
              <a:solidFill>
                <a:srgbClr val="000000"/>
              </a:solidFill>
              <a:prstDash val="solid"/>
              <a:round/>
              <a:headEnd type="triangle" w="med" len="med"/>
              <a:tailEnd type="triangle" w="med" len="med"/>
            </a:ln>
          </p:spPr>
        </p:cxnSp>
        <p:cxnSp>
          <p:nvCxnSpPr>
            <p:cNvPr id="1436" name="Google Shape;1436;p94"/>
            <p:cNvCxnSpPr/>
            <p:nvPr/>
          </p:nvCxnSpPr>
          <p:spPr>
            <a:xfrm flipH="1">
              <a:off x="2312043" y="2019690"/>
              <a:ext cx="0" cy="459000"/>
            </a:xfrm>
            <a:prstGeom prst="straightConnector1">
              <a:avLst/>
            </a:prstGeom>
            <a:noFill/>
            <a:ln w="19050" cap="flat" cmpd="sng">
              <a:solidFill>
                <a:srgbClr val="000000"/>
              </a:solidFill>
              <a:prstDash val="solid"/>
              <a:round/>
              <a:headEnd type="triangle" w="med" len="med"/>
              <a:tailEnd type="triangle" w="med" len="med"/>
            </a:ln>
          </p:spPr>
        </p:cxnSp>
        <p:sp>
          <p:nvSpPr>
            <p:cNvPr id="1437" name="Google Shape;1437;p94"/>
            <p:cNvSpPr txBox="1"/>
            <p:nvPr/>
          </p:nvSpPr>
          <p:spPr>
            <a:xfrm>
              <a:off x="1989908" y="2086972"/>
              <a:ext cx="279900" cy="1290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100">
                  <a:solidFill>
                    <a:srgbClr val="222222"/>
                  </a:solidFill>
                  <a:latin typeface="Times"/>
                  <a:ea typeface="Times"/>
                  <a:cs typeface="Times"/>
                  <a:sym typeface="Times"/>
                </a:rPr>
                <a:t>−</a:t>
              </a:r>
              <a:r>
                <a:rPr lang="en-GB" sz="1800">
                  <a:solidFill>
                    <a:srgbClr val="222222"/>
                  </a:solidFill>
                  <a:latin typeface="Times"/>
                  <a:ea typeface="Times"/>
                  <a:cs typeface="Times"/>
                  <a:sym typeface="Times"/>
                </a:rPr>
                <a:t>2</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438" name="Google Shape;1438;p94"/>
          <p:cNvSpPr/>
          <p:nvPr/>
        </p:nvSpPr>
        <p:spPr>
          <a:xfrm>
            <a:off x="2385214" y="1387112"/>
            <a:ext cx="1029000" cy="648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15</a:t>
            </a:r>
            <a:r>
              <a:rPr lang="en-GB" sz="1800" i="1">
                <a:latin typeface="Lexend"/>
                <a:ea typeface="Times"/>
                <a:cs typeface="Times"/>
                <a:sym typeface="Times"/>
              </a:rPr>
              <a:t>x</a:t>
            </a:r>
            <a:r>
              <a:rPr lang="en-GB" sz="1800" baseline="30000">
                <a:latin typeface="Lexend"/>
                <a:ea typeface="Times"/>
                <a:cs typeface="Times"/>
                <a:sym typeface="Times"/>
              </a:rPr>
              <a:t>2</a:t>
            </a:r>
            <a:endParaRPr sz="2000" baseline="30000">
              <a:latin typeface="Times"/>
              <a:ea typeface="Times"/>
              <a:cs typeface="Times"/>
              <a:sym typeface="Times"/>
            </a:endParaRPr>
          </a:p>
        </p:txBody>
      </p:sp>
      <p:sp>
        <p:nvSpPr>
          <p:cNvPr id="1439" name="Google Shape;1439;p94"/>
          <p:cNvSpPr/>
          <p:nvPr/>
        </p:nvSpPr>
        <p:spPr>
          <a:xfrm>
            <a:off x="3425212" y="1386688"/>
            <a:ext cx="747300" cy="649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chemeClr val="dk1"/>
              </a:buClr>
              <a:buSzPts val="1100"/>
              <a:buFont typeface="Arial"/>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27</a:t>
            </a:r>
            <a:r>
              <a:rPr lang="en-GB" sz="1800" i="1">
                <a:solidFill>
                  <a:schemeClr val="dk1"/>
                </a:solidFill>
                <a:latin typeface="Lexend"/>
                <a:ea typeface="Times"/>
                <a:cs typeface="Times"/>
                <a:sym typeface="Times"/>
              </a:rPr>
              <a:t>x</a:t>
            </a:r>
            <a:endParaRPr sz="2200" i="1">
              <a:latin typeface="Times"/>
              <a:ea typeface="Times"/>
              <a:cs typeface="Times"/>
              <a:sym typeface="Times"/>
            </a:endParaRPr>
          </a:p>
        </p:txBody>
      </p:sp>
      <p:sp>
        <p:nvSpPr>
          <p:cNvPr id="1440" name="Google Shape;1440;p94"/>
          <p:cNvSpPr/>
          <p:nvPr/>
        </p:nvSpPr>
        <p:spPr>
          <a:xfrm>
            <a:off x="2385215" y="2036360"/>
            <a:ext cx="1029000" cy="37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1441" name="Google Shape;1441;p94"/>
          <p:cNvSpPr/>
          <p:nvPr/>
        </p:nvSpPr>
        <p:spPr>
          <a:xfrm>
            <a:off x="3425200" y="2036672"/>
            <a:ext cx="747300" cy="37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18</a:t>
            </a:r>
            <a:endParaRPr sz="2200" i="1">
              <a:latin typeface="Times"/>
              <a:ea typeface="Times"/>
              <a:cs typeface="Times"/>
              <a:sym typeface="Times"/>
            </a:endParaRPr>
          </a:p>
        </p:txBody>
      </p:sp>
      <p:sp>
        <p:nvSpPr>
          <p:cNvPr id="1442" name="Google Shape;1442;p94"/>
          <p:cNvSpPr txBox="1"/>
          <p:nvPr/>
        </p:nvSpPr>
        <p:spPr>
          <a:xfrm>
            <a:off x="4826724" y="37842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8</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443" name="Google Shape;1443;p94"/>
          <p:cNvSpPr txBox="1"/>
          <p:nvPr/>
        </p:nvSpPr>
        <p:spPr>
          <a:xfrm>
            <a:off x="6225924" y="3784200"/>
            <a:ext cx="1594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24</a:t>
            </a:r>
            <a:endParaRPr sz="2000" i="1">
              <a:solidFill>
                <a:srgbClr val="000000"/>
              </a:solidFill>
              <a:latin typeface="Times"/>
              <a:ea typeface="Times"/>
              <a:cs typeface="Times"/>
              <a:sym typeface="Times"/>
            </a:endParaRPr>
          </a:p>
        </p:txBody>
      </p:sp>
      <p:sp>
        <p:nvSpPr>
          <p:cNvPr id="1444" name="Google Shape;1444;p94"/>
          <p:cNvSpPr txBox="1"/>
          <p:nvPr>
            <p:ph type="subTitle" idx="1"/>
          </p:nvPr>
        </p:nvSpPr>
        <p:spPr>
          <a:xfrm>
            <a:off x="4833625" y="810000"/>
            <a:ext cx="3982200" cy="880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defRPr/>
            </a:pPr>
            <a:r>
              <a:rPr lang="en-GB">
                <a:latin typeface="Lexend"/>
              </a:rPr>
              <a:t>Fidiy oo fududee:</a:t>
            </a:r>
            <a:endParaRPr/>
          </a:p>
          <a:p>
            <a:pPr marL="0" lvl="0" indent="0" algn="l" rtl="0">
              <a:lnSpc>
                <a:spcPct val="100000"/>
              </a:lnSpc>
              <a:spcBef>
                <a:spcPts val="1000"/>
              </a:spcBef>
              <a:spcAft>
                <a:spcPct val="0"/>
              </a:spcAft>
              <a:buNone/>
            </a:pPr>
            <a:r>
              <a:rPr lang="en-GB" sz="1800">
                <a:latin typeface="Lexend"/>
                <a:ea typeface="Times"/>
                <a:cs typeface="Times"/>
                <a:sym typeface="Times"/>
              </a:rPr>
              <a:t>(4</a:t>
            </a:r>
            <a:r>
              <a:rPr lang="en-GB" sz="1800" i="1">
                <a:latin typeface="Lexend"/>
                <a:ea typeface="Times"/>
                <a:cs typeface="Times"/>
                <a:sym typeface="Times"/>
              </a:rPr>
              <a:t>x </a:t>
            </a:r>
            <a:r>
              <a:rPr lang="en-GB" sz="1800">
                <a:solidFill>
                  <a:srgbClr val="222222"/>
                </a:solidFill>
                <a:latin typeface="Lexend"/>
                <a:ea typeface="Times"/>
                <a:cs typeface="Times"/>
                <a:sym typeface="Times"/>
              </a:rPr>
              <a:t>−</a:t>
            </a:r>
            <a:r>
              <a:rPr lang="en-GB" sz="1800" i="1">
                <a:latin typeface="Lexend"/>
                <a:ea typeface="Times"/>
                <a:cs typeface="Times"/>
                <a:sym typeface="Times"/>
              </a:rPr>
              <a:t> </a:t>
            </a:r>
            <a:r>
              <a:rPr lang="en-GB" sz="1800">
                <a:latin typeface="Lexend"/>
                <a:ea typeface="Times"/>
                <a:cs typeface="Times"/>
                <a:sym typeface="Times"/>
              </a:rPr>
              <a:t>8)(2</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 3)</a:t>
            </a:r>
            <a:endParaRPr/>
          </a:p>
        </p:txBody>
      </p:sp>
      <p:sp>
        <p:nvSpPr>
          <p:cNvPr id="1445" name="Google Shape;1445;p94"/>
          <p:cNvSpPr txBox="1"/>
          <p:nvPr/>
        </p:nvSpPr>
        <p:spPr>
          <a:xfrm>
            <a:off x="4826724" y="430130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8</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28</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24</a:t>
            </a:r>
            <a:endParaRPr sz="2000" i="1">
              <a:solidFill>
                <a:srgbClr val="000000"/>
              </a:solidFill>
              <a:latin typeface="Times"/>
              <a:ea typeface="Times"/>
              <a:cs typeface="Times"/>
              <a:sym typeface="Times"/>
            </a:endParaRPr>
          </a:p>
        </p:txBody>
      </p:sp>
      <p:sp>
        <p:nvSpPr>
          <p:cNvPr id="1446" name="Google Shape;1446;p94"/>
          <p:cNvSpPr/>
          <p:nvPr/>
        </p:nvSpPr>
        <p:spPr>
          <a:xfrm rot="307821">
            <a:off x="5149688" y="3095493"/>
            <a:ext cx="441951" cy="23765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47" name="Google Shape;1447;p94"/>
          <p:cNvSpPr/>
          <p:nvPr/>
        </p:nvSpPr>
        <p:spPr>
          <a:xfrm rot="356978">
            <a:off x="5167764" y="2975190"/>
            <a:ext cx="781349" cy="35920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48" name="Google Shape;1448;p94"/>
          <p:cNvSpPr/>
          <p:nvPr/>
        </p:nvSpPr>
        <p:spPr>
          <a:xfrm rot="307669">
            <a:off x="6471313" y="3092698"/>
            <a:ext cx="379624" cy="23763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49" name="Google Shape;1449;p94"/>
          <p:cNvSpPr/>
          <p:nvPr/>
        </p:nvSpPr>
        <p:spPr>
          <a:xfrm rot="357250">
            <a:off x="6474850" y="2976912"/>
            <a:ext cx="813966" cy="35918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grpSp>
        <p:nvGrpSpPr>
          <p:cNvPr id="1450" name="Google Shape;1450;p94"/>
          <p:cNvGrpSpPr/>
          <p:nvPr/>
        </p:nvGrpSpPr>
        <p:grpSpPr>
          <a:xfrm>
            <a:off x="6485708" y="1024801"/>
            <a:ext cx="2182635" cy="1453889"/>
            <a:chOff x="6485708" y="1024801"/>
            <a:chExt cx="2182635" cy="1453889"/>
          </a:xfrm>
        </p:grpSpPr>
        <p:grpSp>
          <p:nvGrpSpPr>
            <p:cNvPr id="1451" name="Google Shape;1451;p94"/>
            <p:cNvGrpSpPr/>
            <p:nvPr/>
          </p:nvGrpSpPr>
          <p:grpSpPr>
            <a:xfrm>
              <a:off x="6881009" y="1387205"/>
              <a:ext cx="1787334" cy="1025886"/>
              <a:chOff x="964919" y="2012573"/>
              <a:chExt cx="1548011" cy="1712665"/>
            </a:xfrm>
          </p:grpSpPr>
          <p:sp>
            <p:nvSpPr>
              <p:cNvPr id="1452" name="Google Shape;1452;p94"/>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53" name="Google Shape;1453;p94"/>
              <p:cNvSpPr/>
              <p:nvPr/>
            </p:nvSpPr>
            <p:spPr>
              <a:xfrm>
                <a:off x="1859530" y="2013444"/>
                <a:ext cx="653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54" name="Google Shape;1454;p94"/>
              <p:cNvSpPr/>
              <p:nvPr/>
            </p:nvSpPr>
            <p:spPr>
              <a:xfrm>
                <a:off x="964923" y="3098224"/>
                <a:ext cx="894600" cy="627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55" name="Google Shape;1455;p94"/>
              <p:cNvSpPr/>
              <p:nvPr/>
            </p:nvSpPr>
            <p:spPr>
              <a:xfrm>
                <a:off x="1859516" y="3098238"/>
                <a:ext cx="653400" cy="627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456" name="Google Shape;1456;p94"/>
            <p:cNvCxnSpPr/>
            <p:nvPr/>
          </p:nvCxnSpPr>
          <p:spPr>
            <a:xfrm flipH="1">
              <a:off x="6809289" y="1396833"/>
              <a:ext cx="0" cy="622800"/>
            </a:xfrm>
            <a:prstGeom prst="straightConnector1">
              <a:avLst/>
            </a:prstGeom>
            <a:noFill/>
            <a:ln w="19050" cap="flat" cmpd="sng">
              <a:solidFill>
                <a:srgbClr val="000000"/>
              </a:solidFill>
              <a:prstDash val="solid"/>
              <a:round/>
              <a:headEnd type="triangle" w="med" len="med"/>
              <a:tailEnd type="triangle" w="med" len="med"/>
            </a:ln>
          </p:spPr>
        </p:cxnSp>
        <p:sp>
          <p:nvSpPr>
            <p:cNvPr id="1457" name="Google Shape;1457;p94"/>
            <p:cNvSpPr txBox="1"/>
            <p:nvPr/>
          </p:nvSpPr>
          <p:spPr>
            <a:xfrm>
              <a:off x="6543995" y="1588734"/>
              <a:ext cx="279900" cy="1290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2</a:t>
              </a: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458" name="Google Shape;1458;p94"/>
            <p:cNvSpPr txBox="1"/>
            <p:nvPr/>
          </p:nvSpPr>
          <p:spPr>
            <a:xfrm>
              <a:off x="7224038" y="1024801"/>
              <a:ext cx="1147200" cy="110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4</a:t>
              </a:r>
              <a:r>
                <a:rPr lang="en-GB" sz="1800" i="1">
                  <a:latin typeface="Times"/>
                  <a:ea typeface="Times"/>
                  <a:cs typeface="Times"/>
                  <a:sym typeface="Times"/>
                </a:rPr>
                <a:t>x</a:t>
              </a:r>
              <a:r>
                <a:rPr lang="en-GB" sz="1800">
                  <a:latin typeface="Times"/>
                  <a:ea typeface="Times"/>
                  <a:cs typeface="Times"/>
                  <a:sym typeface="Times"/>
                </a:rPr>
                <a:t> </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−8</a:t>
              </a:r>
              <a:endParaRPr sz="1800" i="1">
                <a:solidFill>
                  <a:srgbClr val="000000"/>
                </a:solidFill>
                <a:latin typeface="Times"/>
                <a:ea typeface="Times"/>
                <a:cs typeface="Times"/>
                <a:sym typeface="Times"/>
              </a:endParaRPr>
            </a:p>
          </p:txBody>
        </p:sp>
        <p:cxnSp>
          <p:nvCxnSpPr>
            <p:cNvPr id="1459" name="Google Shape;1459;p94"/>
            <p:cNvCxnSpPr/>
            <p:nvPr/>
          </p:nvCxnSpPr>
          <p:spPr>
            <a:xfrm>
              <a:off x="6881011" y="1340232"/>
              <a:ext cx="994500" cy="0"/>
            </a:xfrm>
            <a:prstGeom prst="straightConnector1">
              <a:avLst/>
            </a:prstGeom>
            <a:noFill/>
            <a:ln w="19050" cap="flat" cmpd="sng">
              <a:solidFill>
                <a:srgbClr val="000000"/>
              </a:solidFill>
              <a:prstDash val="solid"/>
              <a:round/>
              <a:headEnd type="triangle" w="med" len="med"/>
              <a:tailEnd type="triangle" w="med" len="med"/>
            </a:ln>
          </p:spPr>
        </p:cxnSp>
        <p:cxnSp>
          <p:nvCxnSpPr>
            <p:cNvPr id="1460" name="Google Shape;1460;p94"/>
            <p:cNvCxnSpPr/>
            <p:nvPr/>
          </p:nvCxnSpPr>
          <p:spPr>
            <a:xfrm>
              <a:off x="7928888" y="1340236"/>
              <a:ext cx="710700" cy="0"/>
            </a:xfrm>
            <a:prstGeom prst="straightConnector1">
              <a:avLst/>
            </a:prstGeom>
            <a:noFill/>
            <a:ln w="19050" cap="flat" cmpd="sng">
              <a:solidFill>
                <a:srgbClr val="000000"/>
              </a:solidFill>
              <a:prstDash val="solid"/>
              <a:round/>
              <a:headEnd type="triangle" w="med" len="med"/>
              <a:tailEnd type="triangle" w="med" len="med"/>
            </a:ln>
          </p:spPr>
        </p:cxnSp>
        <p:cxnSp>
          <p:nvCxnSpPr>
            <p:cNvPr id="1461" name="Google Shape;1461;p94"/>
            <p:cNvCxnSpPr/>
            <p:nvPr/>
          </p:nvCxnSpPr>
          <p:spPr>
            <a:xfrm flipH="1">
              <a:off x="6807843" y="2019690"/>
              <a:ext cx="0" cy="459000"/>
            </a:xfrm>
            <a:prstGeom prst="straightConnector1">
              <a:avLst/>
            </a:prstGeom>
            <a:noFill/>
            <a:ln w="19050" cap="flat" cmpd="sng">
              <a:solidFill>
                <a:srgbClr val="000000"/>
              </a:solidFill>
              <a:prstDash val="solid"/>
              <a:round/>
              <a:headEnd type="triangle" w="med" len="med"/>
              <a:tailEnd type="triangle" w="med" len="med"/>
            </a:ln>
          </p:spPr>
        </p:cxnSp>
        <p:sp>
          <p:nvSpPr>
            <p:cNvPr id="1462" name="Google Shape;1462;p94"/>
            <p:cNvSpPr txBox="1"/>
            <p:nvPr/>
          </p:nvSpPr>
          <p:spPr>
            <a:xfrm>
              <a:off x="6485708" y="2086972"/>
              <a:ext cx="279900" cy="1290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100">
                  <a:solidFill>
                    <a:srgbClr val="222222"/>
                  </a:solidFill>
                  <a:latin typeface="Times"/>
                  <a:ea typeface="Times"/>
                  <a:cs typeface="Times"/>
                  <a:sym typeface="Times"/>
                </a:rPr>
                <a:t>−</a:t>
              </a:r>
              <a:r>
                <a:rPr lang="en-GB" sz="1800">
                  <a:solidFill>
                    <a:srgbClr val="222222"/>
                  </a:solidFill>
                  <a:latin typeface="Times"/>
                  <a:ea typeface="Times"/>
                  <a:cs typeface="Times"/>
                  <a:sym typeface="Times"/>
                </a:rPr>
                <a:t>3</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463" name="Google Shape;1463;p94"/>
          <p:cNvSpPr/>
          <p:nvPr/>
        </p:nvSpPr>
        <p:spPr>
          <a:xfrm>
            <a:off x="6881014" y="1387112"/>
            <a:ext cx="1029000" cy="648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8</a:t>
            </a:r>
            <a:r>
              <a:rPr lang="en-GB" sz="1800" i="1">
                <a:latin typeface="Lexend"/>
                <a:ea typeface="Times"/>
                <a:cs typeface="Times"/>
                <a:sym typeface="Times"/>
              </a:rPr>
              <a:t>x</a:t>
            </a:r>
            <a:r>
              <a:rPr lang="en-GB" sz="1800" baseline="30000">
                <a:latin typeface="Lexend"/>
                <a:ea typeface="Times"/>
                <a:cs typeface="Times"/>
                <a:sym typeface="Times"/>
              </a:rPr>
              <a:t>2</a:t>
            </a:r>
            <a:endParaRPr sz="2000" baseline="30000">
              <a:latin typeface="Times"/>
              <a:ea typeface="Times"/>
              <a:cs typeface="Times"/>
              <a:sym typeface="Times"/>
            </a:endParaRPr>
          </a:p>
        </p:txBody>
      </p:sp>
      <p:sp>
        <p:nvSpPr>
          <p:cNvPr id="1464" name="Google Shape;1464;p94"/>
          <p:cNvSpPr/>
          <p:nvPr/>
        </p:nvSpPr>
        <p:spPr>
          <a:xfrm>
            <a:off x="7921012" y="1386688"/>
            <a:ext cx="747300" cy="649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16</a:t>
            </a:r>
            <a:r>
              <a:rPr lang="en-GB" sz="1800" i="1">
                <a:solidFill>
                  <a:schemeClr val="dk1"/>
                </a:solidFill>
                <a:latin typeface="Lexend"/>
                <a:ea typeface="Times"/>
                <a:cs typeface="Times"/>
                <a:sym typeface="Times"/>
              </a:rPr>
              <a:t>x</a:t>
            </a:r>
            <a:endParaRPr sz="2200" i="1">
              <a:latin typeface="Times"/>
              <a:ea typeface="Times"/>
              <a:cs typeface="Times"/>
              <a:sym typeface="Times"/>
            </a:endParaRPr>
          </a:p>
        </p:txBody>
      </p:sp>
      <p:sp>
        <p:nvSpPr>
          <p:cNvPr id="1465" name="Google Shape;1465;p94"/>
          <p:cNvSpPr/>
          <p:nvPr/>
        </p:nvSpPr>
        <p:spPr>
          <a:xfrm>
            <a:off x="6881015" y="2036360"/>
            <a:ext cx="1029000" cy="37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12</a:t>
            </a:r>
            <a:r>
              <a:rPr lang="en-GB" sz="1800" i="1">
                <a:latin typeface="Lexend"/>
                <a:ea typeface="Times"/>
                <a:cs typeface="Times"/>
                <a:sym typeface="Times"/>
              </a:rPr>
              <a:t>x</a:t>
            </a:r>
            <a:endParaRPr sz="2000" i="1">
              <a:latin typeface="Times"/>
              <a:ea typeface="Times"/>
              <a:cs typeface="Times"/>
              <a:sym typeface="Times"/>
            </a:endParaRPr>
          </a:p>
        </p:txBody>
      </p:sp>
      <p:sp>
        <p:nvSpPr>
          <p:cNvPr id="1466" name="Google Shape;1466;p94"/>
          <p:cNvSpPr/>
          <p:nvPr/>
        </p:nvSpPr>
        <p:spPr>
          <a:xfrm>
            <a:off x="7921000" y="2036672"/>
            <a:ext cx="747300" cy="37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24</a:t>
            </a:r>
            <a:endParaRPr sz="2200" i="1">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3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4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1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3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4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1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2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4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450"/>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15"/>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414"/>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4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463"/>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4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46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442"/>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44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464"/>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4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466"/>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443"/>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1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70" name="Shape 1470"/>
        <p:cNvGrpSpPr/>
        <p:nvPr/>
      </p:nvGrpSpPr>
      <p:grpSpPr>
        <a:xfrm>
          <a:off x="0" y="0"/>
          <a:ext cx="0" cy="0"/>
        </a:xfrm>
      </p:grpSpPr>
      <p:sp>
        <p:nvSpPr>
          <p:cNvPr id="1471" name="Google Shape;1471;p9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Coefficients aan ahayn 1</a:t>
            </a:r>
            <a:endParaRPr/>
          </a:p>
        </p:txBody>
      </p:sp>
      <p:sp>
        <p:nvSpPr>
          <p:cNvPr id="1472" name="Google Shape;1472;p95"/>
          <p:cNvSpPr txBox="1"/>
          <p:nvPr>
            <p:ph type="body" idx="4294967295"/>
          </p:nvPr>
        </p:nvSpPr>
        <p:spPr>
          <a:xfrm>
            <a:off x="324000" y="851400"/>
            <a:ext cx="8496000" cy="1491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Waxaan isticmaali karnaa isla habka si saxda ah si aan ugu dhufano laba binomial oo kasta, si kasta oo ay adag yihiin.</a:t>
            </a:r>
            <a:endParaRPr sz="1800"/>
          </a:p>
          <a:p>
            <a:pPr marL="0" lvl="0" indent="0" algn="l" rtl="0">
              <a:spcBef>
                <a:spcPts val="1000"/>
              </a:spcBef>
              <a:spcAft>
                <a:spcPts val="1000"/>
              </a:spcAft>
              <a:buNone/>
            </a:pPr>
            <a:r>
              <a:rPr lang="en-GB" sz="1800">
                <a:latin typeface="Lexend"/>
              </a:rPr>
              <a:t>Tusaale ahaan (0.5x − 4y)(0.5x + 4y)</a:t>
            </a:r>
            <a:r>
              <a:rPr lang="en-GB" sz="1800">
                <a:latin typeface="Lexend"/>
                <a:ea typeface="Times"/>
                <a:cs typeface="Times"/>
                <a:sym typeface="Times"/>
              </a:rPr>
              <a:t/>
            </a:r>
            <a:r>
              <a:rPr lang="en-GB" sz="1800" i="1">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endParaRPr sz="1800"/>
          </a:p>
        </p:txBody>
      </p:sp>
      <p:sp>
        <p:nvSpPr>
          <p:cNvPr id="1473" name="Google Shape;1473;p95"/>
          <p:cNvSpPr txBox="1"/>
          <p:nvPr/>
        </p:nvSpPr>
        <p:spPr>
          <a:xfrm>
            <a:off x="4824000" y="2437000"/>
            <a:ext cx="3943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endParaRPr sz="2000" i="1">
              <a:solidFill>
                <a:srgbClr val="000000"/>
              </a:solidFill>
              <a:latin typeface="Times"/>
              <a:ea typeface="Times"/>
              <a:cs typeface="Times"/>
              <a:sym typeface="Times"/>
            </a:endParaRPr>
          </a:p>
        </p:txBody>
      </p:sp>
      <p:sp>
        <p:nvSpPr>
          <p:cNvPr id="1474" name="Google Shape;1474;p95"/>
          <p:cNvSpPr txBox="1"/>
          <p:nvPr/>
        </p:nvSpPr>
        <p:spPr>
          <a:xfrm>
            <a:off x="4824000" y="3046600"/>
            <a:ext cx="1665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0.25x2 + 2xy</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475" name="Google Shape;1475;p95"/>
          <p:cNvSpPr/>
          <p:nvPr/>
        </p:nvSpPr>
        <p:spPr>
          <a:xfrm rot="307821">
            <a:off x="5146963" y="2281693"/>
            <a:ext cx="441951" cy="23765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76" name="Google Shape;1476;p95"/>
          <p:cNvSpPr/>
          <p:nvPr/>
        </p:nvSpPr>
        <p:spPr>
          <a:xfrm rot="356973">
            <a:off x="5167503" y="2121240"/>
            <a:ext cx="1206529" cy="421601"/>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77" name="Google Shape;1477;p95"/>
          <p:cNvSpPr/>
          <p:nvPr/>
        </p:nvSpPr>
        <p:spPr>
          <a:xfrm rot="246148">
            <a:off x="7006181" y="2276809"/>
            <a:ext cx="425215" cy="238303"/>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sp>
        <p:nvSpPr>
          <p:cNvPr id="1478" name="Google Shape;1478;p95"/>
          <p:cNvSpPr/>
          <p:nvPr/>
        </p:nvSpPr>
        <p:spPr>
          <a:xfrm rot="285873">
            <a:off x="7011186" y="2162434"/>
            <a:ext cx="1016538" cy="360526"/>
          </a:xfrm>
          <a:custGeom>
            <a:rect l="l" t="t" r="r" b="b"/>
            <a:pathLst>
              <a:path w="26000" h="6824" extrusionOk="0">
                <a:moveTo>
                  <a:pt x="0" y="6824"/>
                </a:moveTo>
                <a:cubicBezTo>
                  <a:pt x="5560" y="152"/>
                  <a:pt x="26000" y="-3556"/>
                  <a:pt x="26000" y="5129"/>
                </a:cubicBezTo>
              </a:path>
            </a:pathLst>
          </a:custGeom>
          <a:noFill/>
          <a:ln w="28575" cap="flat" cmpd="sng">
            <a:solidFill>
              <a:schemeClr val="accent5"/>
            </a:solidFill>
            <a:prstDash val="solid"/>
            <a:round/>
            <a:headEnd type="none" w="med" len="med"/>
            <a:tailEnd type="triangle" w="med" len="med"/>
          </a:ln>
        </p:spPr>
        <p:txBody>
          <a:bodyPr wrap="square">
            <a:normAutofit/>
          </a:bodyPr>
          <a:lstStyle/>
          <a:p/>
        </p:txBody>
      </p:sp>
      <p:grpSp>
        <p:nvGrpSpPr>
          <p:cNvPr id="1479" name="Google Shape;1479;p95"/>
          <p:cNvGrpSpPr/>
          <p:nvPr/>
        </p:nvGrpSpPr>
        <p:grpSpPr>
          <a:xfrm>
            <a:off x="340951" y="2049188"/>
            <a:ext cx="2288238" cy="2120355"/>
            <a:chOff x="284448" y="2038344"/>
            <a:chExt cx="1990291" cy="1844268"/>
          </a:xfrm>
        </p:grpSpPr>
        <p:cxnSp>
          <p:nvCxnSpPr>
            <p:cNvPr id="1480" name="Google Shape;1480;p95"/>
            <p:cNvCxnSpPr/>
            <p:nvPr/>
          </p:nvCxnSpPr>
          <p:spPr>
            <a:xfrm flipH="1">
              <a:off x="6675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481" name="Google Shape;1481;p95"/>
            <p:cNvSpPr txBox="1"/>
            <p:nvPr/>
          </p:nvSpPr>
          <p:spPr>
            <a:xfrm>
              <a:off x="294217" y="2554815"/>
              <a:ext cx="3495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0.5</a:t>
              </a: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482" name="Google Shape;1482;p95"/>
            <p:cNvSpPr txBox="1"/>
            <p:nvPr/>
          </p:nvSpPr>
          <p:spPr>
            <a:xfrm>
              <a:off x="955936" y="2038344"/>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0.5</a:t>
              </a: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4</a:t>
              </a:r>
              <a:r>
                <a:rPr lang="en-GB" sz="2000" i="1">
                  <a:solidFill>
                    <a:srgbClr val="222222"/>
                  </a:solidFill>
                  <a:latin typeface="Times"/>
                  <a:ea typeface="Times"/>
                  <a:cs typeface="Times"/>
                  <a:sym typeface="Times"/>
                </a:rPr>
                <a:t>y</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483" name="Google Shape;1483;p95"/>
            <p:cNvCxnSpPr/>
            <p:nvPr/>
          </p:nvCxnSpPr>
          <p:spPr>
            <a:xfrm>
              <a:off x="7788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484" name="Google Shape;1484;p95"/>
            <p:cNvCxnSpPr/>
            <p:nvPr/>
          </p:nvCxnSpPr>
          <p:spPr>
            <a:xfrm>
              <a:off x="14096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485" name="Google Shape;1485;p95"/>
            <p:cNvGrpSpPr/>
            <p:nvPr/>
          </p:nvGrpSpPr>
          <p:grpSpPr>
            <a:xfrm>
              <a:off x="787160" y="2391524"/>
              <a:ext cx="1487579" cy="1478033"/>
              <a:chOff x="964903" y="2012560"/>
              <a:chExt cx="2167534" cy="1986603"/>
            </a:xfrm>
          </p:grpSpPr>
          <p:sp>
            <p:nvSpPr>
              <p:cNvPr id="1486" name="Google Shape;1486;p95"/>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87" name="Google Shape;1487;p95"/>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88" name="Google Shape;1488;p95"/>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89" name="Google Shape;1489;p95"/>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490" name="Google Shape;1490;p95"/>
            <p:cNvCxnSpPr/>
            <p:nvPr/>
          </p:nvCxnSpPr>
          <p:spPr>
            <a:xfrm flipH="1">
              <a:off x="6675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491" name="Google Shape;1491;p95"/>
            <p:cNvSpPr txBox="1"/>
            <p:nvPr/>
          </p:nvSpPr>
          <p:spPr>
            <a:xfrm>
              <a:off x="284448" y="3259282"/>
              <a:ext cx="3495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−4</a:t>
              </a:r>
              <a:r>
                <a:rPr lang="en-GB" sz="1800" i="1">
                  <a:latin typeface="Times"/>
                  <a:ea typeface="Times"/>
                  <a:cs typeface="Times"/>
                  <a:sym typeface="Times"/>
                </a:rPr>
                <a:t>y</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492" name="Google Shape;1492;p95"/>
          <p:cNvSpPr/>
          <p:nvPr/>
        </p:nvSpPr>
        <p:spPr>
          <a:xfrm>
            <a:off x="922516" y="2455265"/>
            <a:ext cx="789600" cy="789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0.25</a:t>
            </a:r>
            <a:r>
              <a:rPr lang="en-GB" sz="1800" i="1">
                <a:latin typeface="Lexend"/>
                <a:ea typeface="Times"/>
                <a:cs typeface="Times"/>
                <a:sym typeface="Times"/>
              </a:rPr>
              <a:t>x</a:t>
            </a:r>
            <a:r>
              <a:rPr lang="en-GB" sz="1800" baseline="30000">
                <a:latin typeface="Lexend"/>
                <a:ea typeface="Times"/>
                <a:cs typeface="Times"/>
                <a:sym typeface="Times"/>
              </a:rPr>
              <a:t>2</a:t>
            </a:r>
            <a:endParaRPr sz="1900" baseline="30000">
              <a:latin typeface="Times"/>
              <a:ea typeface="Times"/>
              <a:cs typeface="Times"/>
              <a:sym typeface="Times"/>
            </a:endParaRPr>
          </a:p>
        </p:txBody>
      </p:sp>
      <p:sp>
        <p:nvSpPr>
          <p:cNvPr id="1493" name="Google Shape;1493;p95"/>
          <p:cNvSpPr/>
          <p:nvPr/>
        </p:nvSpPr>
        <p:spPr>
          <a:xfrm>
            <a:off x="922516" y="3232899"/>
            <a:ext cx="789600" cy="918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−2xy</a:t>
            </a:r>
            <a:r>
              <a:rPr lang="en-GB" sz="1800" i="1">
                <a:latin typeface="Lexend"/>
                <a:ea typeface="Times"/>
                <a:cs typeface="Times"/>
                <a:sym typeface="Times"/>
              </a:rPr>
              <a:t/>
            </a:r>
            <a:endParaRPr sz="1900" baseline="30000">
              <a:latin typeface="Times"/>
              <a:ea typeface="Times"/>
              <a:cs typeface="Times"/>
              <a:sym typeface="Times"/>
            </a:endParaRPr>
          </a:p>
        </p:txBody>
      </p:sp>
      <p:sp>
        <p:nvSpPr>
          <p:cNvPr id="1494" name="Google Shape;1494;p95"/>
          <p:cNvSpPr/>
          <p:nvPr/>
        </p:nvSpPr>
        <p:spPr>
          <a:xfrm>
            <a:off x="1704982" y="2455766"/>
            <a:ext cx="916800" cy="79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2xy</a:t>
            </a:r>
            <a:r>
              <a:rPr lang="en-GB" sz="1800" i="1">
                <a:solidFill>
                  <a:srgbClr val="222222"/>
                </a:solidFill>
                <a:latin typeface="Lexend"/>
                <a:ea typeface="Times"/>
                <a:cs typeface="Times"/>
                <a:sym typeface="Times"/>
              </a:rPr>
              <a:t/>
            </a:r>
            <a:r>
              <a:rPr lang="en-GB" sz="1800" i="1">
                <a:latin typeface="Lexend"/>
                <a:ea typeface="Times"/>
                <a:cs typeface="Times"/>
                <a:sym typeface="Times"/>
              </a:rPr>
              <a:t/>
            </a:r>
            <a:endParaRPr sz="1900" baseline="30000">
              <a:latin typeface="Times"/>
              <a:ea typeface="Times"/>
              <a:cs typeface="Times"/>
              <a:sym typeface="Times"/>
            </a:endParaRPr>
          </a:p>
        </p:txBody>
      </p:sp>
      <p:sp>
        <p:nvSpPr>
          <p:cNvPr id="1495" name="Google Shape;1495;p95"/>
          <p:cNvSpPr/>
          <p:nvPr/>
        </p:nvSpPr>
        <p:spPr>
          <a:xfrm>
            <a:off x="1704982" y="3228674"/>
            <a:ext cx="916800" cy="918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−16</a:t>
            </a:r>
            <a:r>
              <a:rPr lang="en-GB" sz="1800" i="1">
                <a:latin typeface="Lexend"/>
                <a:ea typeface="Times"/>
                <a:cs typeface="Times"/>
                <a:sym typeface="Times"/>
              </a:rPr>
              <a:t>y</a:t>
            </a:r>
            <a:r>
              <a:rPr lang="en-GB" sz="1800" baseline="30000">
                <a:solidFill>
                  <a:srgbClr val="000000"/>
                </a:solidFill>
                <a:latin typeface="Lexend"/>
                <a:ea typeface="Times"/>
                <a:cs typeface="Times"/>
                <a:sym typeface="Times"/>
              </a:rPr>
              <a:t>2</a:t>
            </a:r>
            <a:endParaRPr sz="1900" i="1" baseline="30000">
              <a:latin typeface="Times"/>
              <a:ea typeface="Times"/>
              <a:cs typeface="Times"/>
              <a:sym typeface="Times"/>
            </a:endParaRPr>
          </a:p>
        </p:txBody>
      </p:sp>
      <p:sp>
        <p:nvSpPr>
          <p:cNvPr id="1496" name="Google Shape;1496;p95"/>
          <p:cNvSpPr txBox="1"/>
          <p:nvPr/>
        </p:nvSpPr>
        <p:spPr>
          <a:xfrm>
            <a:off x="6424200" y="3046600"/>
            <a:ext cx="16656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− 2xy − 16y2</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i="1" baseline="30000">
                <a:solidFill>
                  <a:schemeClr val="dk1"/>
                </a:solidFill>
                <a:latin typeface="Lexend"/>
                <a:ea typeface="Times"/>
                <a:cs typeface="Times"/>
                <a:sym typeface="Times"/>
              </a:rPr>
              <a:t/>
            </a:r>
            <a:endParaRPr sz="2000" i="1">
              <a:solidFill>
                <a:srgbClr val="000000"/>
              </a:solidFill>
              <a:latin typeface="Times"/>
              <a:ea typeface="Times"/>
              <a:cs typeface="Times"/>
              <a:sym typeface="Times"/>
            </a:endParaRPr>
          </a:p>
        </p:txBody>
      </p:sp>
      <p:sp>
        <p:nvSpPr>
          <p:cNvPr id="1497" name="Google Shape;1497;p95"/>
          <p:cNvSpPr txBox="1"/>
          <p:nvPr/>
        </p:nvSpPr>
        <p:spPr>
          <a:xfrm>
            <a:off x="4823999" y="358000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0.25</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16</a:t>
            </a:r>
            <a:r>
              <a:rPr lang="en-GB" sz="1800" i="1">
                <a:solidFill>
                  <a:schemeClr val="dk1"/>
                </a:solidFill>
                <a:latin typeface="Lexend"/>
                <a:ea typeface="Times"/>
                <a:cs typeface="Times"/>
                <a:sym typeface="Times"/>
              </a:rPr>
              <a:t>y</a:t>
            </a:r>
            <a:r>
              <a:rPr lang="en-GB" sz="1800" i="1" baseline="30000">
                <a:solidFill>
                  <a:schemeClr val="dk1"/>
                </a:solidFill>
                <a:latin typeface="Lexend"/>
                <a:ea typeface="Times"/>
                <a:cs typeface="Times"/>
                <a:sym typeface="Times"/>
              </a:rPr>
              <a:t>2</a:t>
            </a:r>
            <a:endParaRPr sz="2000">
              <a:solidFill>
                <a:schemeClr val="dk1"/>
              </a:solidFill>
              <a:latin typeface="Times"/>
              <a:ea typeface="Times"/>
              <a:cs typeface="Times"/>
              <a:sym typeface="Times"/>
            </a:endParaRPr>
          </a:p>
        </p:txBody>
      </p:sp>
      <p:sp>
        <p:nvSpPr>
          <p:cNvPr id="1498" name="Google Shape;1498;p95"/>
          <p:cNvSpPr txBox="1"/>
          <p:nvPr>
            <p:ph type="body" idx="4294967295"/>
          </p:nvPr>
        </p:nvSpPr>
        <p:spPr>
          <a:xfrm>
            <a:off x="324000" y="4357900"/>
            <a:ext cx="8496000" cy="441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Maxaad ka ogaatay jawaabteenna?</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7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7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7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9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9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7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9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9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96"/>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497"/>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4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2" name="Shape 1502"/>
        <p:cNvGrpSpPr/>
        <p:nvPr/>
      </p:nvGrpSpPr>
      <p:grpSpPr>
        <a:xfrm>
          <a:off x="0" y="0"/>
          <a:ext cx="0" cy="0"/>
        </a:xfrm>
      </p:grpSpPr>
      <p:sp>
        <p:nvSpPr>
          <p:cNvPr id="1503" name="Google Shape;1503;p9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504" name="Google Shape;1504;p96"/>
          <p:cNvSpPr txBox="1"/>
          <p:nvPr/>
        </p:nvSpPr>
        <p:spPr>
          <a:xfrm>
            <a:off x="352674" y="1336500"/>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0.25</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16</a:t>
            </a:r>
            <a:r>
              <a:rPr lang="en-GB" sz="1800" i="1">
                <a:solidFill>
                  <a:schemeClr val="dk1"/>
                </a:solidFill>
                <a:latin typeface="Lexend"/>
                <a:ea typeface="Times"/>
                <a:cs typeface="Times"/>
                <a:sym typeface="Times"/>
              </a:rPr>
              <a:t>y</a:t>
            </a:r>
            <a:r>
              <a:rPr lang="en-GB" sz="1800" i="1" baseline="30000">
                <a:solidFill>
                  <a:schemeClr val="dk1"/>
                </a:solidFill>
                <a:latin typeface="Lexend"/>
                <a:ea typeface="Times"/>
                <a:cs typeface="Times"/>
                <a:sym typeface="Times"/>
              </a:rPr>
              <a:t>2</a:t>
            </a:r>
            <a:endParaRPr sz="2000">
              <a:solidFill>
                <a:schemeClr val="dk1"/>
              </a:solidFill>
              <a:latin typeface="Times"/>
              <a:ea typeface="Times"/>
              <a:cs typeface="Times"/>
              <a:sym typeface="Times"/>
            </a:endParaRPr>
          </a:p>
        </p:txBody>
      </p:sp>
      <p:sp>
        <p:nvSpPr>
          <p:cNvPr id="1505" name="Google Shape;1505;p96"/>
          <p:cNvSpPr txBox="1"/>
          <p:nvPr>
            <p:ph type="body" idx="4294967295"/>
          </p:nvPr>
        </p:nvSpPr>
        <p:spPr>
          <a:xfrm>
            <a:off x="352675" y="859350"/>
            <a:ext cx="8496000" cy="441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Maxaad ka dareentaa jawaabteena?</a:t>
            </a:r>
            <a:endParaRPr sz="1800"/>
          </a:p>
        </p:txBody>
      </p:sp>
      <p:sp>
        <p:nvSpPr>
          <p:cNvPr id="1506" name="Google Shape;1506;p96"/>
          <p:cNvSpPr txBox="1"/>
          <p:nvPr>
            <p:ph type="body" idx="4294967295"/>
          </p:nvPr>
        </p:nvSpPr>
        <p:spPr>
          <a:xfrm>
            <a:off x="324000" y="1900025"/>
            <a:ext cx="8496000" cy="441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Kani waa farqiga laba labajibbaaran (difference of two squares).</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Labada binomial mid kasta wuxuu leeyahay eray 0.5x</a:t>
            </a:r>
            <a:r>
              <a:rPr lang="en-GB" sz="1800">
                <a:latin typeface="Lexend"/>
                <a:ea typeface="Times"/>
                <a:cs typeface="Times"/>
                <a:sym typeface="Times"/>
              </a:rPr>
              <a:t/>
            </a:r>
            <a:r>
              <a:rPr lang="en-GB" sz="1800" i="1">
                <a:latin typeface="Lexend"/>
                <a:ea typeface="Times"/>
                <a:cs typeface="Times"/>
                <a:sym typeface="Times"/>
              </a:rPr>
              <a:t/>
            </a:r>
            <a:endParaRPr sz="2100" i="1">
              <a:latin typeface="Times"/>
              <a:ea typeface="Times"/>
              <a:cs typeface="Times"/>
              <a:sym typeface="Times"/>
            </a:endParaRPr>
          </a:p>
          <a:p>
            <a:pPr marL="0" lvl="0" indent="0" algn="l" rtl="0">
              <a:spcBef>
                <a:spcPts val="1000"/>
              </a:spcBef>
              <a:spcAft>
                <a:spcPts val="1000"/>
              </a:spcAft>
              <a:buNone/>
            </a:pPr>
            <a:r>
              <a:rPr lang="en-GB" sz="1100">
                <a:latin typeface="Kalam"/>
                <a:ea typeface="Kalam"/>
                <a:cs typeface="Kalam"/>
                <a:sym typeface="Kalam"/>
              </a:rPr>
              <a:t>Erayada kale −4y iyo 4y waa lammaane eber (zero pair)</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100" i="1">
                <a:latin typeface="Kalam"/>
                <a:ea typeface="Kalam"/>
                <a:cs typeface="Kalam"/>
                <a:sym typeface="Kalam"/>
              </a:rPr>
              <a:t/>
            </a:r>
            <a:r>
              <a:rPr lang="en-GB" sz="1100">
                <a:latin typeface="Kalam"/>
                <a:ea typeface="Kalam"/>
                <a:cs typeface="Kalam"/>
                <a:sym typeface="Kalam"/>
              </a:rPr>
              <a:t/>
            </a:r>
            <a:r>
              <a:rPr lang="en-GB" sz="1800">
                <a:latin typeface="Lexend"/>
                <a:ea typeface="Times"/>
                <a:cs typeface="Times"/>
                <a:sym typeface="Times"/>
              </a:rPr>
              <a:t/>
            </a:r>
            <a:r>
              <a:rPr lang="en-GB" sz="1800" i="1">
                <a:latin typeface="Lexend"/>
                <a:ea typeface="Times"/>
                <a:cs typeface="Times"/>
                <a:sym typeface="Times"/>
              </a:rPr>
              <a:t/>
            </a:r>
            <a:r>
              <a:rPr lang="en-GB" sz="1100" i="1">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507" name="Google Shape;1507;p96"/>
          <p:cNvSpPr txBox="1"/>
          <p:nvPr>
            <p:ph type="body" idx="4294967295"/>
          </p:nvPr>
        </p:nvSpPr>
        <p:spPr>
          <a:xfrm>
            <a:off x="324000" y="3411575"/>
            <a:ext cx="8496000" cy="441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Waxaan xisaabin karnay jawaabteena anagoo adeegsanayna indha-indhayntan:</a:t>
            </a:r>
            <a:endParaRPr sz="1800"/>
          </a:p>
        </p:txBody>
      </p:sp>
      <p:sp>
        <p:nvSpPr>
          <p:cNvPr id="1508" name="Google Shape;1508;p96"/>
          <p:cNvSpPr txBox="1"/>
          <p:nvPr/>
        </p:nvSpPr>
        <p:spPr>
          <a:xfrm>
            <a:off x="323999" y="3917375"/>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0.5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a:t>
            </a:r>
            <a:r>
              <a:rPr lang="en-GB" sz="1800" i="1" baseline="30000">
                <a:solidFill>
                  <a:schemeClr val="dk1"/>
                </a:solidFill>
                <a:latin typeface="Lexend"/>
                <a:ea typeface="Times"/>
                <a:cs typeface="Times"/>
                <a:sym typeface="Times"/>
              </a:rPr>
              <a:t>2</a:t>
            </a:r>
            <a:endParaRPr sz="2000">
              <a:solidFill>
                <a:schemeClr val="dk1"/>
              </a:solidFill>
              <a:latin typeface="Times"/>
              <a:ea typeface="Times"/>
              <a:cs typeface="Times"/>
              <a:sym typeface="Times"/>
            </a:endParaRPr>
          </a:p>
        </p:txBody>
      </p:sp>
      <p:sp>
        <p:nvSpPr>
          <p:cNvPr id="1509" name="Google Shape;1509;p96"/>
          <p:cNvSpPr txBox="1"/>
          <p:nvPr/>
        </p:nvSpPr>
        <p:spPr>
          <a:xfrm>
            <a:off x="2624326" y="4374575"/>
            <a:ext cx="3996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0.25</a:t>
            </a:r>
            <a:r>
              <a:rPr lang="en-GB" sz="1800" i="1">
                <a:solidFill>
                  <a:schemeClr val="dk1"/>
                </a:solidFill>
                <a:latin typeface="Lexend"/>
                <a:ea typeface="Times"/>
                <a:cs typeface="Times"/>
                <a:sym typeface="Times"/>
              </a:rPr>
              <a:t>x</a:t>
            </a:r>
            <a:r>
              <a:rPr lang="en-GB" sz="1800" i="1" baseline="300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16</a:t>
            </a:r>
            <a:r>
              <a:rPr lang="en-GB" sz="1800" i="1">
                <a:solidFill>
                  <a:schemeClr val="dk1"/>
                </a:solidFill>
                <a:latin typeface="Lexend"/>
                <a:ea typeface="Times"/>
                <a:cs typeface="Times"/>
                <a:sym typeface="Times"/>
              </a:rPr>
              <a:t>y</a:t>
            </a:r>
            <a:r>
              <a:rPr lang="en-GB" sz="1800" i="1" baseline="30000">
                <a:solidFill>
                  <a:schemeClr val="dk1"/>
                </a:solidFill>
                <a:latin typeface="Lexend"/>
                <a:ea typeface="Times"/>
                <a:cs typeface="Times"/>
                <a:sym typeface="Times"/>
              </a:rPr>
              <a:t>2</a:t>
            </a:r>
            <a:endParaRPr sz="2000">
              <a:solidFill>
                <a:schemeClr val="dk1"/>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3" name="Shape 1513"/>
        <p:cNvGrpSpPr/>
        <p:nvPr/>
      </p:nvGrpSpPr>
      <p:grpSpPr>
        <a:xfrm>
          <a:off x="0" y="0"/>
          <a:ext cx="0" cy="0"/>
        </a:xfrm>
      </p:grpSpPr>
      <p:sp>
        <p:nvSpPr>
          <p:cNvPr id="1514" name="Google Shape;1514;p97"/>
          <p:cNvSpPr/>
          <p:nvPr/>
        </p:nvSpPr>
        <p:spPr>
          <a:xfrm>
            <a:off x="2260861" y="3078261"/>
            <a:ext cx="1224000" cy="1220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chemeClr val="dk1"/>
              </a:buClr>
              <a:buSzPts val="1100"/>
              <a:buFont typeface="Arial"/>
              <a:buNone/>
            </a:pPr>
            <a:r>
              <a:rPr lang="en-GB" sz="1800" u="sng">
                <a:solidFill>
                  <a:schemeClr val="dk1"/>
                </a:solidFill>
                <a:latin typeface="Lexend"/>
                <a:ea typeface="Lexend"/>
                <a:cs typeface="Lexend"/>
                <a:sym typeface="Lexend"/>
              </a:rPr>
              <a:t>        </a:t>
            </a:r>
            <a:r>
              <a:rPr lang="en-GB">
                <a:solidFill>
                  <a:schemeClr val="lt1"/>
                </a:solidFill>
                <a:latin typeface="Lexend"/>
                <a:ea typeface="Lexend"/>
                <a:cs typeface="Lexend"/>
                <a:sym typeface="Lexend"/>
              </a:rPr>
              <a:t>,</a:t>
            </a:r>
            <a:endParaRPr>
              <a:solidFill>
                <a:schemeClr val="lt1"/>
              </a:solidFill>
              <a:latin typeface="Lexend"/>
              <a:ea typeface="Lexend"/>
              <a:cs typeface="Lexend"/>
              <a:sym typeface="Lexend"/>
            </a:endParaRPr>
          </a:p>
        </p:txBody>
      </p:sp>
      <p:sp>
        <p:nvSpPr>
          <p:cNvPr id="1515" name="Google Shape;1515;p97"/>
          <p:cNvSpPr txBox="1"/>
          <p:nvPr>
            <p:ph type="body" idx="1"/>
          </p:nvPr>
        </p:nvSpPr>
        <p:spPr>
          <a:xfrm>
            <a:off x="324000" y="759300"/>
            <a:ext cx="84960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Buuxi qaabka bedka (area model) iyo tibaaxaha fudud ee sheyga (3x − 2y)(3x + 2y)</a:t>
            </a:r>
            <a:r>
              <a:rPr lang="en-GB">
                <a:latin typeface="Lexend"/>
                <a:ea typeface="Times"/>
                <a:cs typeface="Times"/>
                <a:sym typeface="Times"/>
              </a:rPr>
              <a:t/>
            </a:r>
            <a:r>
              <a:rPr lang="en-GB" i="1">
                <a:latin typeface="Lexend"/>
                <a:ea typeface="Times"/>
                <a:cs typeface="Times"/>
                <a:sym typeface="Times"/>
              </a:rPr>
              <a:t/>
            </a:r>
            <a:r>
              <a:rPr lang="en-GB" sz="1800">
                <a:solidFill>
                  <a:srgbClr val="222222"/>
                </a:solidFill>
                <a:latin typeface="Lexend"/>
                <a:ea typeface="Times"/>
                <a:cs typeface="Times"/>
                <a:sym typeface="Times"/>
              </a:rPr>
              <a:t/>
            </a:r>
            <a:r>
              <a:rPr lang="en-GB" i="1">
                <a:latin typeface="Lexend"/>
                <a:ea typeface="Times"/>
                <a:cs typeface="Times"/>
                <a:sym typeface="Times"/>
              </a:rPr>
              <a:t/>
            </a:r>
            <a:r>
              <a:rPr lang="en-GB">
                <a:latin typeface="Lexend"/>
                <a:ea typeface="Times"/>
                <a:cs typeface="Times"/>
                <a:sym typeface="Times"/>
              </a:rPr>
              <a:t/>
            </a:r>
            <a:r>
              <a:rPr lang="en-GB" i="1">
                <a:latin typeface="Lexend"/>
                <a:ea typeface="Times"/>
                <a:cs typeface="Times"/>
                <a:sym typeface="Times"/>
              </a:rPr>
              <a:t/>
            </a:r>
            <a:r>
              <a:rPr lang="en-GB">
                <a:latin typeface="Lexend"/>
                <a:ea typeface="Times"/>
                <a:cs typeface="Times"/>
                <a:sym typeface="Times"/>
              </a:rPr>
              <a:t/>
            </a:r>
            <a:r>
              <a:rPr lang="en-GB" i="1">
                <a:latin typeface="Lexend"/>
                <a:ea typeface="Times"/>
                <a:cs typeface="Times"/>
                <a:sym typeface="Times"/>
              </a:rPr>
              <a:t/>
            </a:r>
            <a:r>
              <a:rPr lang="en-GB">
                <a:latin typeface="Lexend"/>
                <a:ea typeface="Times"/>
                <a:cs typeface="Times"/>
                <a:sym typeface="Times"/>
              </a:rPr>
              <a:t/>
            </a:r>
            <a:r>
              <a:rPr lang="en-GB" sz="1800">
                <a:solidFill>
                  <a:srgbClr val="222222"/>
                </a:solidFill>
                <a:latin typeface="Lexend"/>
                <a:ea typeface="Times"/>
                <a:cs typeface="Times"/>
                <a:sym typeface="Times"/>
              </a:rPr>
              <a:t/>
            </a:r>
            <a:r>
              <a:rPr lang="en-GB">
                <a:latin typeface="Lexend"/>
                <a:ea typeface="Times"/>
                <a:cs typeface="Times"/>
                <a:sym typeface="Times"/>
              </a:rPr>
              <a:t/>
            </a:r>
            <a:r>
              <a:rPr lang="en-GB" i="1">
                <a:latin typeface="Lexend"/>
                <a:ea typeface="Times"/>
                <a:cs typeface="Times"/>
                <a:sym typeface="Times"/>
              </a:rPr>
              <a:t/>
            </a:r>
            <a:r>
              <a:rPr lang="en-GB">
                <a:latin typeface="Lexend"/>
                <a:ea typeface="Times"/>
                <a:cs typeface="Times"/>
                <a:sym typeface="Times"/>
              </a:rPr>
              <a:t/>
            </a:r>
            <a:r>
              <a:rPr lang="en-GB">
                <a:latin typeface="Lexend"/>
              </a:rPr>
              <a:t/>
            </a:r>
            <a:endParaRPr/>
          </a:p>
        </p:txBody>
      </p:sp>
      <p:sp>
        <p:nvSpPr>
          <p:cNvPr id="1516" name="Google Shape;1516;p9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Tirooyinka (Coefficients) aan ahayn 1</a:t>
            </a:r>
            <a:endParaRPr/>
          </a:p>
        </p:txBody>
      </p:sp>
      <p:grpSp>
        <p:nvGrpSpPr>
          <p:cNvPr id="1517" name="Google Shape;1517;p97"/>
          <p:cNvGrpSpPr/>
          <p:nvPr/>
        </p:nvGrpSpPr>
        <p:grpSpPr>
          <a:xfrm>
            <a:off x="419756" y="1540491"/>
            <a:ext cx="3069628" cy="2779625"/>
            <a:chOff x="284448" y="2084550"/>
            <a:chExt cx="1985657" cy="1798063"/>
          </a:xfrm>
        </p:grpSpPr>
        <p:cxnSp>
          <p:nvCxnSpPr>
            <p:cNvPr id="1518" name="Google Shape;1518;p97"/>
            <p:cNvCxnSpPr/>
            <p:nvPr/>
          </p:nvCxnSpPr>
          <p:spPr>
            <a:xfrm flipH="1">
              <a:off x="6675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519" name="Google Shape;1519;p97"/>
            <p:cNvSpPr txBox="1"/>
            <p:nvPr/>
          </p:nvSpPr>
          <p:spPr>
            <a:xfrm>
              <a:off x="294217" y="2554815"/>
              <a:ext cx="3495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520" name="Google Shape;1520;p97"/>
            <p:cNvSpPr txBox="1"/>
            <p:nvPr/>
          </p:nvSpPr>
          <p:spPr>
            <a:xfrm>
              <a:off x="955936" y="2084550"/>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000000"/>
                  </a:solidFill>
                  <a:latin typeface="Times"/>
                  <a:ea typeface="Times"/>
                  <a:cs typeface="Times"/>
                  <a:sym typeface="Times"/>
                </a:rPr>
                <a:t>  3</a:t>
              </a:r>
              <a:r>
                <a:rPr lang="en-GB" sz="1800" i="1">
                  <a:solidFill>
                    <a:srgbClr val="000000"/>
                  </a:solidFill>
                  <a:latin typeface="Times"/>
                  <a:ea typeface="Times"/>
                  <a:cs typeface="Times"/>
                  <a:sym typeface="Times"/>
                </a:rPr>
                <a:t>x</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y</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521" name="Google Shape;1521;p97"/>
            <p:cNvCxnSpPr/>
            <p:nvPr/>
          </p:nvCxnSpPr>
          <p:spPr>
            <a:xfrm>
              <a:off x="7788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522" name="Google Shape;1522;p97"/>
            <p:cNvCxnSpPr/>
            <p:nvPr/>
          </p:nvCxnSpPr>
          <p:spPr>
            <a:xfrm>
              <a:off x="14096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523" name="Google Shape;1523;p97"/>
            <p:cNvGrpSpPr/>
            <p:nvPr/>
          </p:nvGrpSpPr>
          <p:grpSpPr>
            <a:xfrm>
              <a:off x="787160" y="2391524"/>
              <a:ext cx="1482945" cy="1478033"/>
              <a:chOff x="964903" y="2012560"/>
              <a:chExt cx="2160782" cy="1986603"/>
            </a:xfrm>
          </p:grpSpPr>
          <p:sp>
            <p:nvSpPr>
              <p:cNvPr id="1524" name="Google Shape;1524;p97"/>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u="sng">
                    <a:latin typeface="Lexend"/>
                    <a:ea typeface="Lexend"/>
                    <a:cs typeface="Lexend"/>
                    <a:sym typeface="Lexend"/>
                  </a:rPr>
                  <a:t>        </a:t>
                </a:r>
                <a:r>
                  <a:rPr lang="en-GB">
                    <a:solidFill>
                      <a:schemeClr val="lt1"/>
                    </a:solidFill>
                    <a:latin typeface="Lexend"/>
                    <a:ea typeface="Lexend"/>
                    <a:cs typeface="Lexend"/>
                    <a:sym typeface="Lexend"/>
                  </a:rPr>
                  <a:t>,</a:t>
                </a:r>
                <a:endParaRPr>
                  <a:solidFill>
                    <a:schemeClr val="lt1"/>
                  </a:solidFill>
                  <a:latin typeface="Lexend"/>
                  <a:ea typeface="Lexend"/>
                  <a:cs typeface="Lexend"/>
                  <a:sym typeface="Lexend"/>
                </a:endParaRPr>
              </a:p>
            </p:txBody>
          </p:sp>
          <p:sp>
            <p:nvSpPr>
              <p:cNvPr id="1525" name="Google Shape;1525;p97"/>
              <p:cNvSpPr/>
              <p:nvPr/>
            </p:nvSpPr>
            <p:spPr>
              <a:xfrm>
                <a:off x="1971886"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000" u="sng">
                    <a:solidFill>
                      <a:schemeClr val="dk1"/>
                    </a:solidFill>
                    <a:latin typeface="Lexend"/>
                    <a:ea typeface="Lexend"/>
                    <a:cs typeface="Lexend"/>
                    <a:sym typeface="Lexend"/>
                  </a:rPr>
                  <a:t>        </a:t>
                </a:r>
                <a:r>
                  <a:rPr lang="en-GB">
                    <a:solidFill>
                      <a:schemeClr val="lt1"/>
                    </a:solidFill>
                    <a:latin typeface="Lexend"/>
                    <a:ea typeface="Lexend"/>
                    <a:cs typeface="Lexend"/>
                    <a:sym typeface="Lexend"/>
                  </a:rPr>
                  <a:t>,</a:t>
                </a:r>
                <a:endParaRPr>
                  <a:solidFill>
                    <a:schemeClr val="lt1"/>
                  </a:solidFill>
                  <a:latin typeface="Lexend"/>
                  <a:ea typeface="Lexend"/>
                  <a:cs typeface="Lexend"/>
                  <a:sym typeface="Lexend"/>
                </a:endParaRPr>
              </a:p>
            </p:txBody>
          </p:sp>
          <p:sp>
            <p:nvSpPr>
              <p:cNvPr id="1526" name="Google Shape;1526;p97"/>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000" u="sng">
                    <a:solidFill>
                      <a:schemeClr val="dk1"/>
                    </a:solidFill>
                    <a:latin typeface="Lexend"/>
                    <a:ea typeface="Lexend"/>
                    <a:cs typeface="Lexend"/>
                    <a:sym typeface="Lexend"/>
                  </a:rPr>
                  <a:t>        </a:t>
                </a:r>
                <a:r>
                  <a:rPr lang="en-GB">
                    <a:solidFill>
                      <a:schemeClr val="lt1"/>
                    </a:solidFill>
                    <a:latin typeface="Lexend"/>
                    <a:ea typeface="Lexend"/>
                    <a:cs typeface="Lexend"/>
                    <a:sym typeface="Lexend"/>
                  </a:rPr>
                  <a:t>,</a:t>
                </a:r>
                <a:endParaRPr>
                  <a:solidFill>
                    <a:schemeClr val="lt1"/>
                  </a:solidFill>
                  <a:latin typeface="Lexend"/>
                  <a:ea typeface="Lexend"/>
                  <a:cs typeface="Lexend"/>
                  <a:sym typeface="Lexend"/>
                </a:endParaRPr>
              </a:p>
            </p:txBody>
          </p:sp>
        </p:grpSp>
        <p:cxnSp>
          <p:nvCxnSpPr>
            <p:cNvPr id="1527" name="Google Shape;1527;p97"/>
            <p:cNvCxnSpPr/>
            <p:nvPr/>
          </p:nvCxnSpPr>
          <p:spPr>
            <a:xfrm flipH="1">
              <a:off x="6675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528" name="Google Shape;1528;p97"/>
            <p:cNvSpPr txBox="1"/>
            <p:nvPr/>
          </p:nvSpPr>
          <p:spPr>
            <a:xfrm>
              <a:off x="284448" y="3259282"/>
              <a:ext cx="3495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529" name="Google Shape;1529;p97"/>
          <p:cNvSpPr/>
          <p:nvPr/>
        </p:nvSpPr>
        <p:spPr>
          <a:xfrm>
            <a:off x="1194664" y="2015742"/>
            <a:ext cx="1061700" cy="1061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latin typeface="Lexend"/>
                <a:ea typeface="Times"/>
                <a:cs typeface="Times"/>
                <a:sym typeface="Times"/>
              </a:rPr>
              <a:t>9</a:t>
            </a:r>
            <a:r>
              <a:rPr lang="en-GB" sz="1800" i="1">
                <a:latin typeface="Lexend"/>
                <a:ea typeface="Times"/>
                <a:cs typeface="Times"/>
                <a:sym typeface="Times"/>
              </a:rPr>
              <a:t>x</a:t>
            </a:r>
            <a:r>
              <a:rPr lang="en-GB" sz="1800" baseline="30000">
                <a:latin typeface="Lexend"/>
                <a:ea typeface="Times"/>
                <a:cs typeface="Times"/>
                <a:sym typeface="Times"/>
              </a:rPr>
              <a:t>2</a:t>
            </a:r>
            <a:endParaRPr sz="2300" baseline="30000">
              <a:latin typeface="Times"/>
              <a:ea typeface="Times"/>
              <a:cs typeface="Times"/>
              <a:sym typeface="Times"/>
            </a:endParaRPr>
          </a:p>
        </p:txBody>
      </p:sp>
      <p:sp>
        <p:nvSpPr>
          <p:cNvPr id="1530" name="Google Shape;1530;p97"/>
          <p:cNvSpPr/>
          <p:nvPr/>
        </p:nvSpPr>
        <p:spPr>
          <a:xfrm>
            <a:off x="1194673" y="3077450"/>
            <a:ext cx="1061700" cy="1220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−6xy</a:t>
            </a:r>
            <a:r>
              <a:rPr lang="en-GB" sz="1800" i="1">
                <a:latin typeface="Lexend"/>
                <a:ea typeface="Times"/>
                <a:cs typeface="Times"/>
                <a:sym typeface="Times"/>
              </a:rPr>
              <a:t/>
            </a:r>
            <a:endParaRPr sz="2300" baseline="30000">
              <a:latin typeface="Times"/>
              <a:ea typeface="Times"/>
              <a:cs typeface="Times"/>
              <a:sym typeface="Times"/>
            </a:endParaRPr>
          </a:p>
        </p:txBody>
      </p:sp>
      <p:sp>
        <p:nvSpPr>
          <p:cNvPr id="1531" name="Google Shape;1531;p97"/>
          <p:cNvSpPr/>
          <p:nvPr/>
        </p:nvSpPr>
        <p:spPr>
          <a:xfrm>
            <a:off x="2263868" y="2014540"/>
            <a:ext cx="1224000" cy="1064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6xy</a:t>
            </a:r>
            <a:r>
              <a:rPr lang="en-GB" sz="1800" i="1">
                <a:solidFill>
                  <a:srgbClr val="222222"/>
                </a:solidFill>
                <a:latin typeface="Lexend"/>
                <a:ea typeface="Times"/>
                <a:cs typeface="Times"/>
                <a:sym typeface="Times"/>
              </a:rPr>
              <a:t/>
            </a:r>
            <a:r>
              <a:rPr lang="en-GB" sz="1800" i="1">
                <a:latin typeface="Lexend"/>
                <a:ea typeface="Times"/>
                <a:cs typeface="Times"/>
                <a:sym typeface="Times"/>
              </a:rPr>
              <a:t/>
            </a:r>
            <a:endParaRPr sz="2300" baseline="30000">
              <a:latin typeface="Times"/>
              <a:ea typeface="Times"/>
              <a:cs typeface="Times"/>
              <a:sym typeface="Times"/>
            </a:endParaRPr>
          </a:p>
        </p:txBody>
      </p:sp>
      <p:sp>
        <p:nvSpPr>
          <p:cNvPr id="1532" name="Google Shape;1532;p97"/>
          <p:cNvSpPr/>
          <p:nvPr/>
        </p:nvSpPr>
        <p:spPr>
          <a:xfrm>
            <a:off x="2263868" y="3077442"/>
            <a:ext cx="1224000" cy="1220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latin typeface="Lexend"/>
                <a:ea typeface="Times"/>
                <a:cs typeface="Times"/>
                <a:sym typeface="Times"/>
              </a:rPr>
              <a:t>y</a:t>
            </a:r>
            <a:r>
              <a:rPr lang="en-GB" sz="1800" baseline="30000">
                <a:solidFill>
                  <a:srgbClr val="000000"/>
                </a:solidFill>
                <a:latin typeface="Lexend"/>
                <a:ea typeface="Times"/>
                <a:cs typeface="Times"/>
                <a:sym typeface="Times"/>
              </a:rPr>
              <a:t>2</a:t>
            </a:r>
            <a:endParaRPr sz="2300" i="1" baseline="30000">
              <a:latin typeface="Times"/>
              <a:ea typeface="Times"/>
              <a:cs typeface="Times"/>
              <a:sym typeface="Times"/>
            </a:endParaRPr>
          </a:p>
        </p:txBody>
      </p:sp>
      <p:sp>
        <p:nvSpPr>
          <p:cNvPr id="1533" name="Google Shape;1533;p97"/>
          <p:cNvSpPr/>
          <p:nvPr/>
        </p:nvSpPr>
        <p:spPr>
          <a:xfrm>
            <a:off x="365350" y="2170575"/>
            <a:ext cx="594600" cy="480000"/>
          </a:xfrm>
          <a:prstGeom prst="roundRect">
            <a:avLst>
              <a:gd name="adj" fmla="val 16667"/>
            </a:avLst>
          </a:prstGeom>
          <a:solidFill>
            <a:schemeClr val="lt1"/>
          </a:solidFill>
          <a:ln w="38100" cap="flat" cmpd="sng">
            <a:solidFill>
              <a:schemeClr val="accent5"/>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34" name="Google Shape;1534;p97"/>
          <p:cNvSpPr/>
          <p:nvPr/>
        </p:nvSpPr>
        <p:spPr>
          <a:xfrm>
            <a:off x="365350" y="3465975"/>
            <a:ext cx="594600" cy="480000"/>
          </a:xfrm>
          <a:prstGeom prst="roundRect">
            <a:avLst>
              <a:gd name="adj" fmla="val 16667"/>
            </a:avLst>
          </a:prstGeom>
          <a:solidFill>
            <a:schemeClr val="lt1"/>
          </a:solidFill>
          <a:ln w="38100" cap="flat" cmpd="sng">
            <a:solidFill>
              <a:schemeClr val="accent5"/>
            </a:solidFill>
            <a:prstDash val="dash"/>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535" name="Google Shape;1535;p97"/>
          <p:cNvGrpSpPr/>
          <p:nvPr/>
        </p:nvGrpSpPr>
        <p:grpSpPr>
          <a:xfrm>
            <a:off x="365350" y="2170575"/>
            <a:ext cx="594600" cy="1775400"/>
            <a:chOff x="365350" y="2170575"/>
            <a:chExt cx="594600" cy="1775400"/>
          </a:xfrm>
        </p:grpSpPr>
        <p:sp>
          <p:nvSpPr>
            <p:cNvPr id="1536" name="Google Shape;1536;p97"/>
            <p:cNvSpPr/>
            <p:nvPr/>
          </p:nvSpPr>
          <p:spPr>
            <a:xfrm>
              <a:off x="365350" y="2170575"/>
              <a:ext cx="594600" cy="480000"/>
            </a:xfrm>
            <a:prstGeom prst="roundRect">
              <a:avLst>
                <a:gd name="adj" fmla="val 16667"/>
              </a:avLst>
            </a:prstGeom>
            <a:solidFill>
              <a:schemeClr val="lt1"/>
            </a:solidFill>
            <a:ln w="38100" cap="flat" cmpd="sng">
              <a:solidFill>
                <a:schemeClr val="accent5"/>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latin typeface="Times"/>
                  <a:ea typeface="Times"/>
                  <a:cs typeface="Times"/>
                  <a:sym typeface="Times"/>
                </a:rPr>
                <a:t>3</a:t>
              </a:r>
              <a:r>
                <a:rPr lang="en-GB" sz="2000" i="1">
                  <a:latin typeface="Times"/>
                  <a:ea typeface="Times"/>
                  <a:cs typeface="Times"/>
                  <a:sym typeface="Times"/>
                </a:rPr>
                <a:t>x</a:t>
              </a:r>
              <a:endParaRPr sz="2000" i="1">
                <a:latin typeface="Times"/>
                <a:ea typeface="Times"/>
                <a:cs typeface="Times"/>
                <a:sym typeface="Times"/>
              </a:endParaRPr>
            </a:p>
          </p:txBody>
        </p:sp>
        <p:sp>
          <p:nvSpPr>
            <p:cNvPr id="1537" name="Google Shape;1537;p97"/>
            <p:cNvSpPr/>
            <p:nvPr/>
          </p:nvSpPr>
          <p:spPr>
            <a:xfrm>
              <a:off x="365350" y="3465975"/>
              <a:ext cx="594600" cy="480000"/>
            </a:xfrm>
            <a:prstGeom prst="roundRect">
              <a:avLst>
                <a:gd name="adj" fmla="val 16667"/>
              </a:avLst>
            </a:prstGeom>
            <a:solidFill>
              <a:schemeClr val="lt1"/>
            </a:solidFill>
            <a:ln w="38100" cap="flat" cmpd="sng">
              <a:solidFill>
                <a:schemeClr val="accent5"/>
              </a:solidFill>
              <a:prstDash val="dash"/>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2000" i="1">
                  <a:solidFill>
                    <a:srgbClr val="222222"/>
                  </a:solidFill>
                  <a:latin typeface="Times"/>
                  <a:ea typeface="Times"/>
                  <a:cs typeface="Times"/>
                  <a:sym typeface="Times"/>
                </a:rPr>
                <a:t> </a:t>
              </a:r>
              <a:r>
                <a:rPr lang="en-GB" sz="2300">
                  <a:solidFill>
                    <a:srgbClr val="222222"/>
                  </a:solidFill>
                  <a:latin typeface="Times"/>
                  <a:ea typeface="Times"/>
                  <a:cs typeface="Times"/>
                  <a:sym typeface="Times"/>
                </a:rPr>
                <a:t>−</a:t>
              </a: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y</a:t>
              </a:r>
              <a:endParaRPr>
                <a:latin typeface="Lexend"/>
                <a:ea typeface="Lexend"/>
                <a:cs typeface="Lexend"/>
                <a:sym typeface="Lexend"/>
              </a:endParaRPr>
            </a:p>
          </p:txBody>
        </p:sp>
      </p:grpSp>
      <p:sp>
        <p:nvSpPr>
          <p:cNvPr id="1538" name="Google Shape;1538;p97"/>
          <p:cNvSpPr txBox="1"/>
          <p:nvPr>
            <p:ph type="body" idx="1"/>
          </p:nvPr>
        </p:nvSpPr>
        <p:spPr>
          <a:xfrm>
            <a:off x="3676050" y="2014550"/>
            <a:ext cx="5161500" cy="1220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 </a:t>
            </a:r>
            <a:r>
              <a:rPr lang="en-GB">
                <a:latin typeface="Lexend"/>
                <a:ea typeface="Times"/>
                <a:cs typeface="Times"/>
                <a:sym typeface="Times"/>
              </a:rPr>
              <a:t>(3</a:t>
            </a:r>
            <a:r>
              <a:rPr lang="en-GB" i="1">
                <a:latin typeface="Lexend"/>
                <a:ea typeface="Times"/>
                <a:cs typeface="Times"/>
                <a:sym typeface="Times"/>
              </a:rPr>
              <a:t>x </a:t>
            </a:r>
            <a:r>
              <a:rPr lang="en-GB" sz="1800">
                <a:solidFill>
                  <a:srgbClr val="222222"/>
                </a:solidFill>
                <a:latin typeface="Lexend"/>
                <a:ea typeface="Times"/>
                <a:cs typeface="Times"/>
                <a:sym typeface="Times"/>
              </a:rPr>
              <a:t>−</a:t>
            </a:r>
            <a:r>
              <a:rPr lang="en-GB" i="1">
                <a:latin typeface="Lexend"/>
                <a:ea typeface="Times"/>
                <a:cs typeface="Times"/>
                <a:sym typeface="Times"/>
              </a:rPr>
              <a:t> </a:t>
            </a:r>
            <a:r>
              <a:rPr lang="en-GB">
                <a:latin typeface="Lexend"/>
                <a:ea typeface="Times"/>
                <a:cs typeface="Times"/>
                <a:sym typeface="Times"/>
              </a:rPr>
              <a:t>2</a:t>
            </a:r>
            <a:r>
              <a:rPr lang="en-GB" i="1">
                <a:latin typeface="Lexend"/>
                <a:ea typeface="Times"/>
                <a:cs typeface="Times"/>
                <a:sym typeface="Times"/>
              </a:rPr>
              <a:t>y</a:t>
            </a:r>
            <a:r>
              <a:rPr lang="en-GB">
                <a:latin typeface="Lexend"/>
                <a:ea typeface="Times"/>
                <a:cs typeface="Times"/>
                <a:sym typeface="Times"/>
              </a:rPr>
              <a:t>)(3</a:t>
            </a:r>
            <a:r>
              <a:rPr lang="en-GB" i="1">
                <a:latin typeface="Lexend"/>
                <a:ea typeface="Times"/>
                <a:cs typeface="Times"/>
                <a:sym typeface="Times"/>
              </a:rPr>
              <a:t>x</a:t>
            </a:r>
            <a:r>
              <a:rPr lang="en-GB">
                <a:latin typeface="Lexend"/>
                <a:ea typeface="Times"/>
                <a:cs typeface="Times"/>
                <a:sym typeface="Times"/>
              </a:rPr>
              <a:t> </a:t>
            </a:r>
            <a:r>
              <a:rPr lang="en-GB" sz="1800">
                <a:solidFill>
                  <a:srgbClr val="222222"/>
                </a:solidFill>
                <a:latin typeface="Lexend"/>
                <a:ea typeface="Times"/>
                <a:cs typeface="Times"/>
                <a:sym typeface="Times"/>
              </a:rPr>
              <a:t>+</a:t>
            </a:r>
            <a:r>
              <a:rPr lang="en-GB">
                <a:latin typeface="Lexend"/>
                <a:ea typeface="Times"/>
                <a:cs typeface="Times"/>
                <a:sym typeface="Times"/>
              </a:rPr>
              <a:t> 2</a:t>
            </a:r>
            <a:r>
              <a:rPr lang="en-GB" i="1">
                <a:latin typeface="Lexend"/>
                <a:ea typeface="Times"/>
                <a:cs typeface="Times"/>
                <a:sym typeface="Times"/>
              </a:rPr>
              <a:t>y</a:t>
            </a:r>
            <a:r>
              <a:rPr lang="en-GB">
                <a:latin typeface="Lexend"/>
                <a:ea typeface="Times"/>
                <a:cs typeface="Times"/>
                <a:sym typeface="Times"/>
              </a:rPr>
              <a:t>)</a:t>
            </a:r>
            <a:endParaRPr>
              <a:latin typeface="Times"/>
              <a:ea typeface="Times"/>
              <a:cs typeface="Times"/>
              <a:sym typeface="Times"/>
            </a:endParaRPr>
          </a:p>
          <a:p>
            <a:pPr marL="0" lvl="0" indent="0" algn="l" rtl="0">
              <a:spcBef>
                <a:spcPts val="1000"/>
              </a:spcBef>
              <a:spcAft>
                <a:spcPts val="1000"/>
              </a:spcAft>
              <a:buNone/>
            </a:pPr>
            <a:r>
              <a:rPr lang="en-GB" sz="1800">
                <a:solidFill>
                  <a:srgbClr val="222222"/>
                </a:solidFill>
                <a:latin typeface="Lexend"/>
                <a:ea typeface="Times"/>
                <a:cs typeface="Times"/>
                <a:sym typeface="Times"/>
              </a:rPr>
              <a:t>≡</a:t>
            </a:r>
            <a:r>
              <a:rPr lang="en-GB" u="sng">
                <a:latin typeface="Lexend"/>
              </a:rPr>
              <a:t>                        </a:t>
            </a:r>
            <a:r>
              <a:rPr lang="en-GB">
                <a:solidFill>
                  <a:srgbClr val="EBEDFE"/>
                </a:solidFill>
                <a:latin typeface="Lexend"/>
              </a:rPr>
              <a:t>,</a:t>
            </a:r>
            <a:r>
              <a:rPr lang="en-GB">
                <a:latin typeface="Lexend"/>
              </a:rPr>
              <a:t>    </a:t>
            </a:r>
            <a:endParaRPr/>
          </a:p>
        </p:txBody>
      </p:sp>
      <p:sp>
        <p:nvSpPr>
          <p:cNvPr id="1539" name="Google Shape;1539;p97"/>
          <p:cNvSpPr txBox="1"/>
          <p:nvPr>
            <p:ph type="body" idx="1"/>
          </p:nvPr>
        </p:nvSpPr>
        <p:spPr>
          <a:xfrm>
            <a:off x="4190550" y="2515500"/>
            <a:ext cx="1224000" cy="369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 </a:t>
            </a:r>
            <a:r>
              <a:rPr lang="en-GB">
                <a:latin typeface="Lexend"/>
                <a:ea typeface="Times"/>
                <a:cs typeface="Times"/>
                <a:sym typeface="Times"/>
              </a:rPr>
              <a:t>9</a:t>
            </a:r>
            <a:r>
              <a:rPr lang="en-GB" i="1">
                <a:latin typeface="Lexend"/>
                <a:ea typeface="Times"/>
                <a:cs typeface="Times"/>
                <a:sym typeface="Times"/>
              </a:rPr>
              <a:t>x</a:t>
            </a:r>
            <a:r>
              <a:rPr lang="en-GB" baseline="30000">
                <a:latin typeface="Lexend"/>
                <a:ea typeface="Times"/>
                <a:cs typeface="Times"/>
                <a:sym typeface="Times"/>
              </a:rPr>
              <a:t>2</a:t>
            </a:r>
            <a:r>
              <a:rPr lang="en-GB" i="1">
                <a:latin typeface="Lexend"/>
                <a:ea typeface="Times"/>
                <a:cs typeface="Times"/>
                <a:sym typeface="Times"/>
              </a:rPr>
              <a:t> </a:t>
            </a:r>
            <a:r>
              <a:rPr lang="en-GB" sz="1800">
                <a:solidFill>
                  <a:srgbClr val="222222"/>
                </a:solidFill>
                <a:latin typeface="Lexend"/>
                <a:ea typeface="Times"/>
                <a:cs typeface="Times"/>
                <a:sym typeface="Times"/>
              </a:rPr>
              <a:t>−</a:t>
            </a:r>
            <a:r>
              <a:rPr lang="en-GB" i="1">
                <a:latin typeface="Lexend"/>
                <a:ea typeface="Times"/>
                <a:cs typeface="Times"/>
                <a:sym typeface="Times"/>
              </a:rPr>
              <a:t> </a:t>
            </a:r>
            <a:r>
              <a:rPr lang="en-GB">
                <a:latin typeface="Lexend"/>
                <a:ea typeface="Times"/>
                <a:cs typeface="Times"/>
                <a:sym typeface="Times"/>
              </a:rPr>
              <a:t>4</a:t>
            </a:r>
            <a:r>
              <a:rPr lang="en-GB" i="1">
                <a:latin typeface="Lexend"/>
                <a:ea typeface="Times"/>
                <a:cs typeface="Times"/>
                <a:sym typeface="Times"/>
              </a:rPr>
              <a:t>y</a:t>
            </a:r>
            <a:r>
              <a:rPr lang="en-GB" baseline="30000">
                <a:latin typeface="Lexend"/>
                <a:ea typeface="Times"/>
                <a:cs typeface="Times"/>
                <a:sym typeface="Times"/>
              </a:rPr>
              <a:t>2</a:t>
            </a:r>
            <a:r>
              <a:rPr lang="en-GB">
                <a:latin typeface="Lexend"/>
              </a:rPr>
              <a:t>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3" name="Shape 1543"/>
        <p:cNvGrpSpPr/>
        <p:nvPr/>
      </p:nvGrpSpPr>
      <p:grpSpPr>
        <a:xfrm>
          <a:off x="0" y="0"/>
          <a:ext cx="0" cy="0"/>
        </a:xfrm>
      </p:grpSpPr>
      <p:sp>
        <p:nvSpPr>
          <p:cNvPr id="1544" name="Google Shape;1544;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545" name="Google Shape;1545;p98"/>
          <p:cNvSpPr txBox="1"/>
          <p:nvPr>
            <p:ph type="body" idx="1"/>
          </p:nvPr>
        </p:nvSpPr>
        <p:spPr>
          <a:xfrm>
            <a:off x="324000" y="759300"/>
            <a:ext cx="8237700" cy="68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Balaari oo fududee shey kasta oo laba binomial ah.</a:t>
            </a:r>
            <a:endParaRPr sz="1800"/>
          </a:p>
        </p:txBody>
      </p:sp>
      <p:sp>
        <p:nvSpPr>
          <p:cNvPr id="1546" name="Google Shape;1546;p98"/>
          <p:cNvSpPr txBox="1"/>
          <p:nvPr/>
        </p:nvSpPr>
        <p:spPr>
          <a:xfrm>
            <a:off x="725750" y="1369800"/>
            <a:ext cx="17208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(2</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6</a:t>
            </a:r>
            <a:r>
              <a:rPr lang="en-GB" sz="1800">
                <a:solidFill>
                  <a:srgbClr val="000000"/>
                </a:solidFill>
                <a:latin typeface="Lexend"/>
                <a:ea typeface="Times"/>
                <a:cs typeface="Times"/>
                <a:sym typeface="Times"/>
              </a:rPr>
              <a:t>) (</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endParaRPr sz="4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547" name="Google Shape;1547;p98"/>
          <p:cNvSpPr txBox="1"/>
          <p:nvPr/>
        </p:nvSpPr>
        <p:spPr>
          <a:xfrm>
            <a:off x="3480675" y="1369800"/>
            <a:ext cx="19923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(2</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6)</a:t>
            </a: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endParaRPr sz="700">
              <a:latin typeface="Times"/>
              <a:ea typeface="Times"/>
              <a:cs typeface="Times"/>
              <a:sym typeface="Times"/>
            </a:endParaRPr>
          </a:p>
          <a:p>
            <a:pPr marL="0" lvl="0" indent="0" algn="l" rtl="0">
              <a:lnSpc>
                <a:spcPct val="100000"/>
              </a:lnSpc>
              <a:spcBef>
                <a:spcPct val="0"/>
              </a:spcBef>
              <a:spcAft>
                <a:spcPct val="0"/>
              </a:spcAft>
              <a:buClr>
                <a:schemeClr val="dk1"/>
              </a:buClr>
              <a:buSzPts val="1100"/>
              <a:buFont typeface="Arial"/>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548" name="Google Shape;1548;p98"/>
          <p:cNvSpPr txBox="1"/>
          <p:nvPr/>
        </p:nvSpPr>
        <p:spPr>
          <a:xfrm>
            <a:off x="6223875" y="1369800"/>
            <a:ext cx="22650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(3</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endParaRPr sz="10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(3</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549" name="Google Shape;1549;p98"/>
          <p:cNvGraphicFramePr>
            <a:graphicFrameLocks noGrp="1"/>
          </p:cNvGraphicFramePr>
          <p:nvPr/>
        </p:nvGraphicFramePr>
        <p:xfrm>
          <a:off x="3240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550" name="Google Shape;1550;p98"/>
          <p:cNvGraphicFramePr>
            <a:graphicFrameLocks noGrp="1"/>
          </p:cNvGraphicFramePr>
          <p:nvPr/>
        </p:nvGraphicFramePr>
        <p:xfrm>
          <a:off x="30672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65225">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551" name="Google Shape;1551;p98"/>
          <p:cNvGraphicFramePr>
            <a:graphicFrameLocks noGrp="1"/>
          </p:cNvGraphicFramePr>
          <p:nvPr/>
        </p:nvGraphicFramePr>
        <p:xfrm>
          <a:off x="58104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688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552" name="Google Shape;1552;p98"/>
          <p:cNvSpPr txBox="1"/>
          <p:nvPr>
            <p:ph type="body" idx="1"/>
          </p:nvPr>
        </p:nvSpPr>
        <p:spPr>
          <a:xfrm>
            <a:off x="324000" y="3512125"/>
            <a:ext cx="8496000" cy="68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Maxaad ka dareentaa jawaabtaada a) iyo f)? Ma sharxi kartaa sababta ay tani u dhacdo.</a:t>
            </a:r>
            <a:endParaRPr sz="1800"/>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56" name="Shape 1556"/>
        <p:cNvGrpSpPr/>
        <p:nvPr/>
      </p:nvGrpSpPr>
      <p:grpSpPr>
        <a:xfrm>
          <a:off x="0" y="0"/>
          <a:ext cx="0" cy="0"/>
        </a:xfrm>
      </p:grpSpPr>
      <p:sp>
        <p:nvSpPr>
          <p:cNvPr id="1557" name="Google Shape;1557;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558" name="Google Shape;1558;p99"/>
          <p:cNvSpPr txBox="1"/>
          <p:nvPr>
            <p:ph type="body" idx="1"/>
          </p:nvPr>
        </p:nvSpPr>
        <p:spPr>
          <a:xfrm>
            <a:off x="324000" y="759300"/>
            <a:ext cx="8237700" cy="68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3) Balaari oo fududee shey kasta oo laba binomial ah.</a:t>
            </a:r>
            <a:endParaRPr sz="1800"/>
          </a:p>
        </p:txBody>
      </p:sp>
      <p:sp>
        <p:nvSpPr>
          <p:cNvPr id="1559" name="Google Shape;1559;p99"/>
          <p:cNvSpPr txBox="1"/>
          <p:nvPr/>
        </p:nvSpPr>
        <p:spPr>
          <a:xfrm>
            <a:off x="725750" y="1369800"/>
            <a:ext cx="21615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(2</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y</a:t>
            </a:r>
            <a:r>
              <a:rPr lang="en-GB" sz="1800">
                <a:solidFill>
                  <a:srgbClr val="000000"/>
                </a:solidFill>
                <a:latin typeface="Lexend"/>
                <a:ea typeface="Times"/>
                <a:cs typeface="Times"/>
                <a:sym typeface="Times"/>
              </a:rPr>
              <a:t>) (4</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br>
              <a:rPr lang="en-GB" sz="2100">
                <a:solidFill>
                  <a:srgbClr val="222222"/>
                </a:solidFill>
                <a:latin typeface="Times"/>
                <a:ea typeface="Times"/>
                <a:cs typeface="Times"/>
                <a:sym typeface="Times"/>
              </a:rPr>
            </a:br>
            <a:br>
              <a:rPr lang="en-GB" sz="1200">
                <a:solidFill>
                  <a:srgbClr val="222222"/>
                </a:solidFill>
                <a:latin typeface="Times"/>
                <a:ea typeface="Times"/>
                <a:cs typeface="Times"/>
                <a:sym typeface="Times"/>
              </a:rPr>
            </a:br>
            <a:br>
              <a:rPr lang="en-GB" sz="2000">
                <a:solidFill>
                  <a:srgbClr val="222222"/>
                </a:solidFill>
                <a:latin typeface="Times"/>
                <a:ea typeface="Times"/>
                <a:cs typeface="Times"/>
                <a:sym typeface="Times"/>
              </a:rPr>
            </a:br>
            <a:endParaRPr sz="20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rgbClr val="222222"/>
                </a:solidFill>
                <a:latin typeface="Lexend"/>
                <a:ea typeface="Times"/>
                <a:cs typeface="Times"/>
                <a:sym typeface="Times"/>
              </a:rPr>
              <a:t>y</a:t>
            </a:r>
            <a:r>
              <a:rPr lang="en-GB" sz="1800">
                <a:solidFill>
                  <a:schemeClr val="dk1"/>
                </a:solidFill>
                <a:latin typeface="Lexend"/>
                <a:ea typeface="Times"/>
                <a:cs typeface="Times"/>
                <a:sym typeface="Times"/>
              </a:rPr>
              <a:t>) (4</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560" name="Google Shape;1560;p99"/>
          <p:cNvSpPr txBox="1"/>
          <p:nvPr/>
        </p:nvSpPr>
        <p:spPr>
          <a:xfrm>
            <a:off x="3480675" y="1369800"/>
            <a:ext cx="22938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ts val="1000"/>
              </a:spcBef>
              <a:spcAft>
                <a:spcPts val="1000"/>
              </a:spcAft>
              <a:buNone/>
            </a:pPr>
            <a:r>
              <a:rPr lang="en-GB" sz="1800" i="1" u="sng">
                <a:solidFill>
                  <a:srgbClr val="FFFFFF"/>
                </a:solidFill>
                <a:latin typeface="Lexend"/>
                <a:ea typeface="Times"/>
                <a:cs typeface="Times"/>
                <a:sym typeface="Times"/>
              </a:rPr>
              <a:t>,sxwq</a:t>
            </a:r>
            <a:endParaRPr sz="2100" u="sng">
              <a:solidFill>
                <a:srgbClr val="FFFFFF"/>
              </a:solidFill>
              <a:latin typeface="Times"/>
              <a:ea typeface="Times"/>
              <a:cs typeface="Times"/>
              <a:sym typeface="Times"/>
            </a:endParaRPr>
          </a:p>
        </p:txBody>
      </p:sp>
      <p:sp>
        <p:nvSpPr>
          <p:cNvPr id="1561" name="Google Shape;1561;p99"/>
          <p:cNvSpPr txBox="1"/>
          <p:nvPr/>
        </p:nvSpPr>
        <p:spPr>
          <a:xfrm>
            <a:off x="6223875" y="1369800"/>
            <a:ext cx="22650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(3</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br>
              <a:rPr lang="en-GB" sz="2100">
                <a:solidFill>
                  <a:srgbClr val="222222"/>
                </a:solidFill>
                <a:latin typeface="Times"/>
                <a:ea typeface="Times"/>
                <a:cs typeface="Times"/>
                <a:sym typeface="Times"/>
              </a:rPr>
            </a:br>
            <a:br>
              <a:rPr lang="en-GB" sz="2100">
                <a:solidFill>
                  <a:srgbClr val="222222"/>
                </a:solidFill>
                <a:latin typeface="Times"/>
                <a:ea typeface="Times"/>
                <a:cs typeface="Times"/>
                <a:sym typeface="Times"/>
              </a:rPr>
            </a:br>
            <a:br>
              <a:rPr lang="en-GB" sz="1500">
                <a:solidFill>
                  <a:srgbClr val="222222"/>
                </a:solidFill>
                <a:latin typeface="Times"/>
                <a:ea typeface="Times"/>
                <a:cs typeface="Times"/>
                <a:sym typeface="Times"/>
              </a:rPr>
            </a:br>
            <a:endParaRPr sz="1500">
              <a:solidFill>
                <a:srgbClr val="222222"/>
              </a:solidFill>
              <a:latin typeface="Times"/>
              <a:ea typeface="Times"/>
              <a:cs typeface="Times"/>
              <a:sym typeface="Times"/>
            </a:endParaRPr>
          </a:p>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3</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300000"/>
              </a:lnSpc>
              <a:spcBef>
                <a:spcPct val="0"/>
              </a:spcBef>
              <a:spcAft>
                <a:spcPct val="0"/>
              </a:spcAft>
              <a:buNone/>
            </a:pPr>
            <a:endParaRPr sz="2100">
              <a:solidFill>
                <a:srgbClr val="222222"/>
              </a:solidFill>
              <a:latin typeface="Times"/>
              <a:ea typeface="Times"/>
              <a:cs typeface="Times"/>
              <a:sym typeface="Times"/>
            </a:endParaRPr>
          </a:p>
          <a:p>
            <a:pPr marL="0" lvl="0" indent="0" algn="l" rtl="0">
              <a:lnSpc>
                <a:spcPct val="30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562" name="Google Shape;1562;p99"/>
          <p:cNvGraphicFramePr>
            <a:graphicFrameLocks noGrp="1"/>
          </p:cNvGraphicFramePr>
          <p:nvPr/>
        </p:nvGraphicFramePr>
        <p:xfrm>
          <a:off x="3240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27600">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563" name="Google Shape;1563;p99"/>
          <p:cNvGraphicFramePr>
            <a:graphicFrameLocks noGrp="1"/>
          </p:cNvGraphicFramePr>
          <p:nvPr/>
        </p:nvGraphicFramePr>
        <p:xfrm>
          <a:off x="30672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65225">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564" name="Google Shape;1564;p99"/>
          <p:cNvGraphicFramePr>
            <a:graphicFrameLocks noGrp="1"/>
          </p:cNvGraphicFramePr>
          <p:nvPr/>
        </p:nvGraphicFramePr>
        <p:xfrm>
          <a:off x="5810402" y="1398451"/>
          <a:ext cx="3000000" cy="3000000"/>
        </p:xfrm>
        <a:graphic>
          <a:graphicData uri="http://schemas.openxmlformats.org/drawingml/2006/table">
            <a:tbl>
              <a:tblPr>
                <a:noFill/>
                <a:tableStyleId>{E38B33C2-CC1E-419B-ACB0-62FED831C46D}</a:tableStyleId>
              </a:tblPr>
              <a:tblGrid>
                <a:gridCol w="301025"/>
              </a:tblGrid>
              <a:tr h="1058675">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688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565" name="Google Shape;1565;p99"/>
          <p:cNvSpPr txBox="1"/>
          <p:nvPr>
            <p:ph type="body" idx="1"/>
          </p:nvPr>
        </p:nvSpPr>
        <p:spPr>
          <a:xfrm>
            <a:off x="324000" y="3439650"/>
            <a:ext cx="8496000" cy="68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4) Maxaad ka dareentaa jawaabtaada c) iyo e)? Ma sharxi kartaa sababta ay tani u dhacdo.</a:t>
            </a:r>
            <a:endParaRPr sz="1800"/>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69" name="Shape 1569"/>
        <p:cNvGrpSpPr/>
        <p:nvPr/>
      </p:nvGrpSpPr>
      <p:grpSpPr>
        <a:xfrm>
          <a:off x="0" y="0"/>
          <a:ext cx="0" cy="0"/>
        </a:xfrm>
      </p:grpSpPr>
      <p:sp>
        <p:nvSpPr>
          <p:cNvPr id="1570" name="Google Shape;1570;p10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571" name="Google Shape;1571;p100"/>
          <p:cNvSpPr/>
          <p:nvPr/>
        </p:nvSpPr>
        <p:spPr>
          <a:xfrm>
            <a:off x="858375" y="2070675"/>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2" name="Google Shape;1572;p100"/>
          <p:cNvSpPr txBox="1"/>
          <p:nvPr/>
        </p:nvSpPr>
        <p:spPr>
          <a:xfrm>
            <a:off x="2887200" y="2160000"/>
            <a:ext cx="1720800" cy="3828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64</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endParaRPr sz="2000" u="sng">
              <a:solidFill>
                <a:srgbClr val="FFFFFF"/>
              </a:solidFill>
              <a:latin typeface="Times"/>
              <a:ea typeface="Times"/>
              <a:cs typeface="Times"/>
              <a:sym typeface="Times"/>
            </a:endParaRPr>
          </a:p>
        </p:txBody>
      </p:sp>
      <p:grpSp>
        <p:nvGrpSpPr>
          <p:cNvPr id="1573" name="Google Shape;1573;p100"/>
          <p:cNvGrpSpPr/>
          <p:nvPr/>
        </p:nvGrpSpPr>
        <p:grpSpPr>
          <a:xfrm>
            <a:off x="887400" y="1640063"/>
            <a:ext cx="1493214" cy="372313"/>
            <a:chOff x="1409600" y="1952138"/>
            <a:chExt cx="1920285" cy="372313"/>
          </a:xfrm>
        </p:grpSpPr>
        <p:sp>
          <p:nvSpPr>
            <p:cNvPr id="1574" name="Google Shape;1574;p100"/>
            <p:cNvSpPr txBox="1"/>
            <p:nvPr/>
          </p:nvSpPr>
          <p:spPr>
            <a:xfrm>
              <a:off x="1767785" y="1952138"/>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−8</a:t>
              </a:r>
              <a:r>
                <a:rPr lang="en-GB" sz="2000" i="1">
                  <a:solidFill>
                    <a:srgbClr val="222222"/>
                  </a:solidFill>
                  <a:latin typeface="Times"/>
                  <a:ea typeface="Times"/>
                  <a:cs typeface="Times"/>
                  <a:sym typeface="Times"/>
                </a:rPr>
                <a:t>y</a:t>
              </a:r>
              <a:endParaRPr sz="1800" i="1">
                <a:solidFill>
                  <a:srgbClr val="000000"/>
                </a:solidFill>
                <a:latin typeface="Times"/>
                <a:ea typeface="Times"/>
                <a:cs typeface="Times"/>
                <a:sym typeface="Times"/>
              </a:endParaRPr>
            </a:p>
          </p:txBody>
        </p:sp>
        <p:cxnSp>
          <p:nvCxnSpPr>
            <p:cNvPr id="1575" name="Google Shape;1575;p100"/>
            <p:cNvCxnSpPr/>
            <p:nvPr/>
          </p:nvCxnSpPr>
          <p:spPr>
            <a:xfrm>
              <a:off x="2554325" y="2324450"/>
              <a:ext cx="704700" cy="0"/>
            </a:xfrm>
            <a:prstGeom prst="straightConnector1">
              <a:avLst/>
            </a:prstGeom>
            <a:noFill/>
            <a:ln w="19050" cap="flat" cmpd="sng">
              <a:solidFill>
                <a:srgbClr val="000000"/>
              </a:solidFill>
              <a:prstDash val="solid"/>
              <a:round/>
              <a:headEnd type="triangle" w="med" len="med"/>
              <a:tailEnd type="triangle" w="med" len="med"/>
            </a:ln>
          </p:spPr>
        </p:cxnSp>
        <p:cxnSp>
          <p:nvCxnSpPr>
            <p:cNvPr id="1576" name="Google Shape;1576;p100"/>
            <p:cNvCxnSpPr/>
            <p:nvPr/>
          </p:nvCxnSpPr>
          <p:spPr>
            <a:xfrm>
              <a:off x="1409600" y="2324438"/>
              <a:ext cx="1130400" cy="0"/>
            </a:xfrm>
            <a:prstGeom prst="straightConnector1">
              <a:avLst/>
            </a:prstGeom>
            <a:noFill/>
            <a:ln w="19050" cap="flat" cmpd="sng">
              <a:solidFill>
                <a:srgbClr val="000000"/>
              </a:solidFill>
              <a:prstDash val="solid"/>
              <a:round/>
              <a:headEnd type="triangle" w="med" len="med"/>
              <a:tailEnd type="triangle" w="med" len="med"/>
            </a:ln>
          </p:spPr>
        </p:cxnSp>
      </p:grpSp>
      <p:grpSp>
        <p:nvGrpSpPr>
          <p:cNvPr id="1577" name="Google Shape;1577;p100"/>
          <p:cNvGrpSpPr/>
          <p:nvPr/>
        </p:nvGrpSpPr>
        <p:grpSpPr>
          <a:xfrm>
            <a:off x="287275" y="2070684"/>
            <a:ext cx="483724" cy="1451216"/>
            <a:chOff x="256400" y="1620009"/>
            <a:chExt cx="483724" cy="1451216"/>
          </a:xfrm>
        </p:grpSpPr>
        <p:grpSp>
          <p:nvGrpSpPr>
            <p:cNvPr id="1578" name="Google Shape;1578;p100"/>
            <p:cNvGrpSpPr/>
            <p:nvPr/>
          </p:nvGrpSpPr>
          <p:grpSpPr>
            <a:xfrm>
              <a:off x="256400" y="1620009"/>
              <a:ext cx="483625" cy="1440013"/>
              <a:chOff x="5959200" y="1619988"/>
              <a:chExt cx="483625" cy="1835113"/>
            </a:xfrm>
          </p:grpSpPr>
          <p:cxnSp>
            <p:nvCxnSpPr>
              <p:cNvPr id="1579" name="Google Shape;1579;p100"/>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580" name="Google Shape;1580;p100"/>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581" name="Google Shape;1581;p100"/>
              <p:cNvSpPr txBox="1"/>
              <p:nvPr/>
            </p:nvSpPr>
            <p:spPr>
              <a:xfrm>
                <a:off x="5959200" y="1953448"/>
                <a:ext cx="4470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x </a:t>
                </a:r>
                <a:endParaRPr sz="1800">
                  <a:solidFill>
                    <a:srgbClr val="000000"/>
                  </a:solidFill>
                  <a:latin typeface="Times"/>
                  <a:ea typeface="Times"/>
                  <a:cs typeface="Times"/>
                  <a:sym typeface="Times"/>
                </a:endParaRPr>
              </a:p>
            </p:txBody>
          </p:sp>
        </p:grpSp>
        <p:sp>
          <p:nvSpPr>
            <p:cNvPr id="1582" name="Google Shape;1582;p100"/>
            <p:cNvSpPr txBox="1"/>
            <p:nvPr/>
          </p:nvSpPr>
          <p:spPr>
            <a:xfrm>
              <a:off x="293124" y="2617625"/>
              <a:ext cx="4470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 8</a:t>
              </a:r>
              <a:r>
                <a:rPr lang="en-GB" sz="2000" i="1">
                  <a:solidFill>
                    <a:srgbClr val="222222"/>
                  </a:solidFill>
                  <a:latin typeface="Times"/>
                  <a:ea typeface="Times"/>
                  <a:cs typeface="Times"/>
                  <a:sym typeface="Times"/>
                </a:rPr>
                <a:t>y </a:t>
              </a:r>
              <a:endParaRPr sz="1800">
                <a:solidFill>
                  <a:srgbClr val="000000"/>
                </a:solidFill>
                <a:latin typeface="Times"/>
                <a:ea typeface="Times"/>
                <a:cs typeface="Times"/>
                <a:sym typeface="Times"/>
              </a:endParaRPr>
            </a:p>
          </p:txBody>
        </p:sp>
      </p:grpSp>
      <p:sp>
        <p:nvSpPr>
          <p:cNvPr id="1583" name="Google Shape;1583;p100"/>
          <p:cNvSpPr/>
          <p:nvPr/>
        </p:nvSpPr>
        <p:spPr>
          <a:xfrm>
            <a:off x="844250" y="2075627"/>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latin typeface="Lexend"/>
                <a:ea typeface="Times"/>
                <a:cs typeface="Times"/>
                <a:sym typeface="Times"/>
              </a:rPr>
              <a:t>x</a:t>
            </a:r>
            <a:r>
              <a:rPr lang="en-GB" sz="1800" baseline="30000">
                <a:solidFill>
                  <a:srgbClr val="000000"/>
                </a:solidFill>
                <a:latin typeface="Lexend"/>
                <a:ea typeface="Times"/>
                <a:cs typeface="Times"/>
                <a:sym typeface="Times"/>
              </a:rPr>
              <a:t>2</a:t>
            </a:r>
            <a:endParaRPr sz="1900" i="1" baseline="30000">
              <a:latin typeface="Times"/>
              <a:ea typeface="Times"/>
              <a:cs typeface="Times"/>
              <a:sym typeface="Times"/>
            </a:endParaRPr>
          </a:p>
        </p:txBody>
      </p:sp>
      <p:sp>
        <p:nvSpPr>
          <p:cNvPr id="1584" name="Google Shape;1584;p100"/>
          <p:cNvSpPr/>
          <p:nvPr/>
        </p:nvSpPr>
        <p:spPr>
          <a:xfrm>
            <a:off x="1703118" y="2075625"/>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1900" i="1" baseline="30000">
              <a:latin typeface="Times"/>
              <a:ea typeface="Times"/>
              <a:cs typeface="Times"/>
              <a:sym typeface="Times"/>
            </a:endParaRPr>
          </a:p>
        </p:txBody>
      </p:sp>
      <p:sp>
        <p:nvSpPr>
          <p:cNvPr id="1585" name="Google Shape;1585;p100"/>
          <p:cNvSpPr/>
          <p:nvPr/>
        </p:nvSpPr>
        <p:spPr>
          <a:xfrm>
            <a:off x="844253" y="2930687"/>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1900" baseline="30000">
              <a:latin typeface="Times"/>
              <a:ea typeface="Times"/>
              <a:cs typeface="Times"/>
              <a:sym typeface="Times"/>
            </a:endParaRPr>
          </a:p>
        </p:txBody>
      </p:sp>
      <p:sp>
        <p:nvSpPr>
          <p:cNvPr id="1586" name="Google Shape;1586;p100"/>
          <p:cNvSpPr/>
          <p:nvPr/>
        </p:nvSpPr>
        <p:spPr>
          <a:xfrm>
            <a:off x="1697254" y="2930668"/>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rgbClr val="000000"/>
              </a:buClr>
              <a:buSzPts val="1100"/>
              <a:buFont typeface="Arial"/>
              <a:buNone/>
            </a:pPr>
            <a:r>
              <a:rPr lang="en-GB" sz="14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64</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1900" baseline="30000">
              <a:latin typeface="Times"/>
              <a:ea typeface="Times"/>
              <a:cs typeface="Times"/>
              <a:sym typeface="Times"/>
            </a:endParaRPr>
          </a:p>
        </p:txBody>
      </p:sp>
      <p:sp>
        <p:nvSpPr>
          <p:cNvPr id="1587" name="Google Shape;1587;p100"/>
          <p:cNvSpPr txBox="1"/>
          <p:nvPr>
            <p:ph type="body" idx="1"/>
          </p:nvPr>
        </p:nvSpPr>
        <p:spPr>
          <a:xfrm>
            <a:off x="324000" y="810000"/>
            <a:ext cx="8237700" cy="68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5) Isra waxay rabtaa inay hesho qaabka balaaran ee sheyga (2x − 8y)2</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baseline="30000">
                <a:latin typeface="Lexend"/>
                <a:ea typeface="Times"/>
                <a:cs typeface="Times"/>
                <a:sym typeface="Times"/>
              </a:rPr>
              <a:t/>
            </a:r>
            <a:endParaRPr sz="1800"/>
          </a:p>
          <a:p>
            <a:pPr marL="0" lvl="0" indent="0" algn="l" rtl="0">
              <a:spcBef>
                <a:spcPts val="1000"/>
              </a:spcBef>
              <a:spcAft>
                <a:spcPts val="1000"/>
              </a:spcAft>
              <a:buNone/>
            </a:pPr>
            <a:r>
              <a:rPr lang="en-GB" sz="1800">
                <a:latin typeface="Lexend"/>
              </a:rPr>
              <a:t>a) Soo hel oo sax qalad kasta oo ay samaysay.</a:t>
            </a:r>
            <a:endParaRPr sz="1800"/>
          </a:p>
        </p:txBody>
      </p:sp>
      <p:sp>
        <p:nvSpPr>
          <p:cNvPr id="1588" name="Google Shape;1588;p100"/>
          <p:cNvSpPr txBox="1"/>
          <p:nvPr>
            <p:ph type="body" idx="1"/>
          </p:nvPr>
        </p:nvSpPr>
        <p:spPr>
          <a:xfrm>
            <a:off x="324000" y="3870825"/>
            <a:ext cx="8496000" cy="68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6) Ma qori kartaa laba binomial oo sheygoodu noqon doono 4x2 − 64y2</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rPr>
              <a:t/>
            </a:r>
            <a:endParaRPr sz="1800"/>
          </a:p>
          <a:p>
            <a:pPr marL="0" lvl="0" indent="0" algn="l" rtl="0">
              <a:spcBef>
                <a:spcPts val="1000"/>
              </a:spcBef>
              <a:spcAft>
                <a:spcPts val="1000"/>
              </a:spcAft>
              <a:buNone/>
            </a:pPr>
            <a:r>
              <a:rPr lang="en-GB" sz="1800">
                <a:latin typeface="Lexend"/>
              </a:rPr>
              <a:t>Ma jirtaa hab ka badan hal?</a:t>
            </a:r>
            <a:endParaRPr sz="1800"/>
          </a:p>
        </p:txBody>
      </p:sp>
      <p:pic>
        <p:nvPicPr>
          <p:cNvPr id="1589" name="Google Shape;1589;p100"/>
          <p:cNvPicPr preferRelativeResize="0"/>
          <p:nvPr/>
        </p:nvPicPr>
        <p:blipFill>
          <a:blip r:embed="rId3">
            <a:alphaModFix/>
          </a:blip>
          <a:stretch>
            <a:fillRect/>
          </a:stretch>
        </p:blipFill>
        <p:spPr>
          <a:xfrm>
            <a:off x="7743900" y="809999"/>
            <a:ext cx="817800" cy="2750249"/>
          </a:xfrm>
          <a:prstGeom prst="rect">
            <a:avLst/>
          </a:prstGeom>
          <a:noFill/>
          <a:ln>
            <a:noFill/>
          </a:ln>
        </p:spPr>
      </p:pic>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93" name="Shape 1593"/>
        <p:cNvGrpSpPr/>
        <p:nvPr/>
      </p:nvGrpSpPr>
      <p:grpSpPr>
        <a:xfrm>
          <a:off x="0" y="0"/>
          <a:ext cx="0" cy="0"/>
        </a:xfrm>
      </p:grpSpPr>
      <p:sp>
        <p:nvSpPr>
          <p:cNvPr id="1594" name="Google Shape;1594;p101"/>
          <p:cNvSpPr txBox="1"/>
          <p:nvPr/>
        </p:nvSpPr>
        <p:spPr>
          <a:xfrm>
            <a:off x="725750" y="1369800"/>
            <a:ext cx="2341500" cy="30789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(2</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6</a:t>
            </a:r>
            <a:r>
              <a:rPr lang="en-GB" sz="1800">
                <a:solidFill>
                  <a:srgbClr val="000000"/>
                </a:solidFill>
                <a:latin typeface="Lexend"/>
                <a:ea typeface="Times"/>
                <a:cs typeface="Times"/>
                <a:sym typeface="Times"/>
              </a:rPr>
              <a:t>) (</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endParaRPr sz="20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+ 6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l" rtl="0">
              <a:lnSpc>
                <a:spcPct val="130000"/>
              </a:lnSpc>
              <a:spcBef>
                <a:spcPts val="1000"/>
              </a:spcBef>
              <a:spcAft>
                <a:spcPct val="0"/>
              </a:spcAft>
              <a:buNone/>
            </a:pPr>
            <a:endParaRPr sz="2000">
              <a:solidFill>
                <a:schemeClr val="dk1"/>
              </a:solidFill>
              <a:latin typeface="Times"/>
              <a:ea typeface="Times"/>
              <a:cs typeface="Times"/>
              <a:sym typeface="Times"/>
            </a:endParaRPr>
          </a:p>
          <a:p>
            <a:pPr marL="0" lvl="0" indent="0" algn="l" rtl="0">
              <a:lnSpc>
                <a:spcPct val="100000"/>
              </a:lnSpc>
              <a:spcBef>
                <a:spcPts val="100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endParaRPr sz="21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+ 9</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+ 3</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a:solidFill>
                  <a:schemeClr val="dk1"/>
                </a:solidFill>
                <a:latin typeface="Lexend"/>
                <a:ea typeface="Times"/>
                <a:cs typeface="Times"/>
                <a:sym typeface="Times"/>
              </a:rPr>
              <a:t> </a:t>
            </a:r>
            <a:endParaRPr sz="2100">
              <a:solidFill>
                <a:srgbClr val="222222"/>
              </a:solidFill>
              <a:latin typeface="Times"/>
              <a:ea typeface="Times"/>
              <a:cs typeface="Times"/>
              <a:sym typeface="Times"/>
            </a:endParaRPr>
          </a:p>
          <a:p>
            <a:pPr marL="0" lvl="0" indent="0" algn="l" rtl="0">
              <a:lnSpc>
                <a:spcPct val="10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ts val="1000"/>
              </a:spcBef>
              <a:spcAft>
                <a:spcPts val="1000"/>
              </a:spcAft>
              <a:buClr>
                <a:srgbClr val="000000"/>
              </a:buClr>
              <a:buSzPts val="1100"/>
              <a:buFont typeface="Arial"/>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595" name="Google Shape;1595;p10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Iskudhufashada aan ahayn 1</a:t>
            </a:r>
            <a:endParaRPr/>
          </a:p>
        </p:txBody>
      </p:sp>
      <p:sp>
        <p:nvSpPr>
          <p:cNvPr id="1596" name="Google Shape;1596;p101"/>
          <p:cNvSpPr txBox="1"/>
          <p:nvPr>
            <p:ph type="body" idx="1"/>
          </p:nvPr>
        </p:nvSpPr>
        <p:spPr>
          <a:xfrm>
            <a:off x="324000" y="759300"/>
            <a:ext cx="82377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Fidiy oo fududee shey kasta oo laba binomial ah.</a:t>
            </a:r>
            <a:endParaRPr sz="1800"/>
          </a:p>
        </p:txBody>
      </p:sp>
      <p:sp>
        <p:nvSpPr>
          <p:cNvPr id="1597" name="Google Shape;1597;p101"/>
          <p:cNvSpPr txBox="1"/>
          <p:nvPr/>
        </p:nvSpPr>
        <p:spPr>
          <a:xfrm>
            <a:off x="3480675" y="1369800"/>
            <a:ext cx="25152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(2</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12</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+ 6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r>
              <a:rPr lang="en-GB" sz="1800">
                <a:solidFill>
                  <a:schemeClr val="dk1"/>
                </a:solidFill>
                <a:latin typeface="Lexend"/>
                <a:ea typeface="Times"/>
                <a:cs typeface="Times"/>
                <a:sym typeface="Times"/>
              </a:rPr>
              <a:t> </a:t>
            </a:r>
            <a:endParaRPr sz="2000">
              <a:solidFill>
                <a:schemeClr val="dk1"/>
              </a:solidFill>
              <a:latin typeface="Times"/>
              <a:ea typeface="Times"/>
              <a:cs typeface="Times"/>
              <a:sym typeface="Times"/>
            </a:endParaRPr>
          </a:p>
          <a:p>
            <a:pPr marL="0" lvl="0" indent="0" algn="l" rtl="0">
              <a:lnSpc>
                <a:spcPct val="130000"/>
              </a:lnSpc>
              <a:spcBef>
                <a:spcPts val="1000"/>
              </a:spcBef>
              <a:spcAft>
                <a:spcPct val="0"/>
              </a:spcAft>
              <a:buNone/>
            </a:pPr>
            <a:endParaRPr sz="2000">
              <a:solidFill>
                <a:schemeClr val="dk1"/>
              </a:solidFill>
              <a:latin typeface="Times"/>
              <a:ea typeface="Times"/>
              <a:cs typeface="Times"/>
              <a:sym typeface="Times"/>
            </a:endParaRPr>
          </a:p>
          <a:p>
            <a:pPr marL="0" lvl="0" indent="0" algn="l" rtl="0">
              <a:lnSpc>
                <a:spcPct val="100000"/>
              </a:lnSpc>
              <a:spcBef>
                <a:spcPts val="100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12</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30</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rgbClr val="222222"/>
              </a:solidFill>
              <a:latin typeface="Times"/>
              <a:ea typeface="Times"/>
              <a:cs typeface="Times"/>
              <a:sym typeface="Times"/>
            </a:endParaRPr>
          </a:p>
        </p:txBody>
      </p:sp>
      <p:sp>
        <p:nvSpPr>
          <p:cNvPr id="1598" name="Google Shape;1598;p101"/>
          <p:cNvSpPr txBox="1"/>
          <p:nvPr/>
        </p:nvSpPr>
        <p:spPr>
          <a:xfrm>
            <a:off x="6223875" y="1369800"/>
            <a:ext cx="2596200" cy="15387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(3</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9</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9</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endParaRPr sz="2100">
              <a:solidFill>
                <a:schemeClr val="dk1"/>
              </a:solidFill>
              <a:latin typeface="Times"/>
              <a:ea typeface="Times"/>
              <a:cs typeface="Times"/>
              <a:sym typeface="Times"/>
            </a:endParaRPr>
          </a:p>
          <a:p>
            <a:pPr marL="0" lvl="0" indent="0" algn="l" rtl="0">
              <a:lnSpc>
                <a:spcPct val="100000"/>
              </a:lnSpc>
              <a:spcBef>
                <a:spcPts val="100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 (3</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6)</a:t>
            </a:r>
            <a:endParaRPr sz="21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9</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18</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36</a:t>
            </a:r>
            <a:endParaRPr sz="2100">
              <a:solidFill>
                <a:schemeClr val="dk1"/>
              </a:solidFill>
              <a:latin typeface="Times"/>
              <a:ea typeface="Times"/>
              <a:cs typeface="Times"/>
              <a:sym typeface="Times"/>
            </a:endParaRPr>
          </a:p>
          <a:p>
            <a:pPr marL="0" lvl="0" indent="0" algn="l" rtl="0">
              <a:lnSpc>
                <a:spcPct val="130000"/>
              </a:lnSpc>
              <a:spcBef>
                <a:spcPts val="1000"/>
              </a:spcBef>
              <a:spcAft>
                <a:spcPct val="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9</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36</a:t>
            </a:r>
            <a:endParaRPr sz="2100">
              <a:solidFill>
                <a:srgbClr val="222222"/>
              </a:solidFill>
              <a:latin typeface="Times"/>
              <a:ea typeface="Times"/>
              <a:cs typeface="Times"/>
              <a:sym typeface="Times"/>
            </a:endParaRPr>
          </a:p>
          <a:p>
            <a:pPr marL="0" lvl="0" indent="0" algn="l" rtl="0">
              <a:lnSpc>
                <a:spcPct val="10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graphicFrame>
        <p:nvGraphicFramePr>
          <p:cNvPr id="1599" name="Google Shape;1599;p101"/>
          <p:cNvGraphicFramePr>
            <a:graphicFrameLocks noGrp="1"/>
          </p:cNvGraphicFramePr>
          <p:nvPr/>
        </p:nvGraphicFramePr>
        <p:xfrm>
          <a:off x="324002" y="1398451"/>
          <a:ext cx="3000000" cy="3000000"/>
        </p:xfrm>
        <a:graphic>
          <a:graphicData uri="http://schemas.openxmlformats.org/drawingml/2006/table">
            <a:tbl>
              <a:tblPr>
                <a:noFill/>
                <a:tableStyleId>{E38B33C2-CC1E-419B-ACB0-62FED831C46D}</a:tableStyleId>
              </a:tblPr>
              <a:tblGrid>
                <a:gridCol w="301025"/>
              </a:tblGrid>
              <a:tr h="2027475">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394475">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600" name="Google Shape;1600;p101"/>
          <p:cNvGraphicFramePr>
            <a:graphicFrameLocks noGrp="1"/>
          </p:cNvGraphicFramePr>
          <p:nvPr/>
        </p:nvGraphicFramePr>
        <p:xfrm>
          <a:off x="3067202" y="1398451"/>
          <a:ext cx="3000000" cy="3000000"/>
        </p:xfrm>
        <a:graphic>
          <a:graphicData uri="http://schemas.openxmlformats.org/drawingml/2006/table">
            <a:tbl>
              <a:tblPr>
                <a:noFill/>
                <a:tableStyleId>{E38B33C2-CC1E-419B-ACB0-62FED831C46D}</a:tableStyleId>
              </a:tblPr>
              <a:tblGrid>
                <a:gridCol w="301025"/>
              </a:tblGrid>
              <a:tr h="204167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305050">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601" name="Google Shape;1601;p101"/>
          <p:cNvGraphicFramePr>
            <a:graphicFrameLocks noGrp="1"/>
          </p:cNvGraphicFramePr>
          <p:nvPr/>
        </p:nvGraphicFramePr>
        <p:xfrm>
          <a:off x="5810402" y="1398451"/>
          <a:ext cx="3000000" cy="3000000"/>
        </p:xfrm>
        <a:graphic>
          <a:graphicData uri="http://schemas.openxmlformats.org/drawingml/2006/table">
            <a:tbl>
              <a:tblPr>
                <a:noFill/>
                <a:tableStyleId>{E38B33C2-CC1E-419B-ACB0-62FED831C46D}</a:tableStyleId>
              </a:tblPr>
              <a:tblGrid>
                <a:gridCol w="301025"/>
              </a:tblGrid>
              <a:tr h="2041675">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319925">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05" name="Shape 1605"/>
        <p:cNvGrpSpPr/>
        <p:nvPr/>
      </p:nvGrpSpPr>
      <p:grpSpPr>
        <a:xfrm>
          <a:off x="0" y="0"/>
          <a:ext cx="0" cy="0"/>
        </a:xfrm>
      </p:grpSpPr>
      <p:sp>
        <p:nvSpPr>
          <p:cNvPr id="1606" name="Google Shape;1606;p10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Iskudhufashada aan ahayn 1</a:t>
            </a:r>
            <a:endParaRPr/>
          </a:p>
        </p:txBody>
      </p:sp>
      <p:sp>
        <p:nvSpPr>
          <p:cNvPr id="1607" name="Google Shape;1607;p102"/>
          <p:cNvSpPr txBox="1"/>
          <p:nvPr>
            <p:ph type="body" idx="1"/>
          </p:nvPr>
        </p:nvSpPr>
        <p:spPr>
          <a:xfrm>
            <a:off x="324000" y="810000"/>
            <a:ext cx="8496000" cy="3960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2) Maxaad ka ogaataa jawaabtaada a) iyo f)? Ma sharxi kartaa sababta ay taasi u dhacdo.</a:t>
            </a:r>
            <a:endParaRPr sz="1800"/>
          </a:p>
          <a:p>
            <a:pPr marL="0" lvl="0" indent="0" algn="l" rtl="0">
              <a:spcBef>
                <a:spcPts val="1000"/>
              </a:spcBef>
              <a:spcAft>
                <a:spcPct val="0"/>
              </a:spcAft>
              <a:buNone/>
            </a:pPr>
            <a:r>
              <a:rPr lang="en-GB" sz="1100">
                <a:latin typeface="Kalam"/>
                <a:ea typeface="Kalam"/>
                <a:cs typeface="Kalam"/>
                <a:sym typeface="Kalam"/>
              </a:rPr>
              <a:t>Laba ka mid ah alaabooyinka qayb ahi waa zero pairs, marka tibaaxa ugu dambeeya wuxuu leeyahay oo kaliya laba xubnood.</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f) si cad waa farqiga laba labajibbaaran (difference of two squares) maxaa yeelay labada binomial waxay leeyihiin xubnaha 3x iyo xubnaha kale −6 iyo 6 oo ah zero pair.</a:t>
            </a:r>
            <a:r>
              <a:rPr lang="en-GB" sz="1400">
                <a:latin typeface="Lexend"/>
                <a:ea typeface="Times"/>
                <a:cs typeface="Times"/>
                <a:sym typeface="Times"/>
              </a:rPr>
              <a:t/>
            </a:r>
            <a:r>
              <a:rPr lang="en-GB" sz="1400" i="1">
                <a:latin typeface="Lexend"/>
                <a:ea typeface="Times"/>
                <a:cs typeface="Times"/>
                <a:sym typeface="Times"/>
              </a:rPr>
              <a:t/>
            </a:r>
            <a:r>
              <a:rPr lang="en-GB" sz="1100">
                <a:latin typeface="Kalam"/>
                <a:ea typeface="Kalam"/>
                <a:cs typeface="Kalam"/>
                <a:sym typeface="Kalam"/>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lang="en-GB" sz="1100">
                <a:latin typeface="Kalam"/>
                <a:ea typeface="Kalam"/>
                <a:cs typeface="Kalam"/>
                <a:sym typeface="Kalam"/>
              </a:rPr>
              <a:t/>
            </a:r>
            <a:endParaRPr sz="2100">
              <a:latin typeface="Times"/>
              <a:ea typeface="Times"/>
              <a:cs typeface="Times"/>
              <a:sym typeface="Times"/>
            </a:endParaRPr>
          </a:p>
          <a:p>
            <a:pPr marL="0" lvl="0" indent="0" algn="l" rtl="0">
              <a:spcBef>
                <a:spcPts val="1000"/>
              </a:spcBef>
              <a:spcAft>
                <a:spcPct val="0"/>
              </a:spcAft>
              <a:buNone/>
            </a:pPr>
            <a:endParaRPr sz="5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Binomial-ka koowaad ee a) (2x − 6) dhab ahaan waxaa loo qori karaa 2(x − 3), marka sheygu wuxuu la mid yahay 2(x − 3)(x + 3), kaas oo ah farqiga laba labajibbaaran oo dhammaan lagu dhuftey 2. 2(x2− 32) ≡ 2(x2− 9) ≡ 2x2− 18</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100">
                <a:latin typeface="Kalam"/>
                <a:ea typeface="Kalam"/>
                <a:cs typeface="Kalam"/>
                <a:sym typeface="Kalam"/>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endParaRPr sz="2000" i="1">
              <a:solidFill>
                <a:srgbClr val="222222"/>
              </a:solidFill>
              <a:latin typeface="Times"/>
              <a:ea typeface="Times"/>
              <a:cs typeface="Times"/>
              <a:sym typeface="Times"/>
            </a:endParaRP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1" name="Shape 1611"/>
        <p:cNvGrpSpPr/>
        <p:nvPr/>
      </p:nvGrpSpPr>
      <p:grpSpPr>
        <a:xfrm>
          <a:off x="0" y="0"/>
          <a:ext cx="0" cy="0"/>
        </a:xfrm>
      </p:grpSpPr>
      <p:sp>
        <p:nvSpPr>
          <p:cNvPr id="1612" name="Google Shape;1612;p10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Iskudhufashada aan ahayn 1</a:t>
            </a:r>
            <a:endParaRPr/>
          </a:p>
        </p:txBody>
      </p:sp>
      <p:sp>
        <p:nvSpPr>
          <p:cNvPr id="1613" name="Google Shape;1613;p103"/>
          <p:cNvSpPr txBox="1"/>
          <p:nvPr>
            <p:ph type="body" idx="1"/>
          </p:nvPr>
        </p:nvSpPr>
        <p:spPr>
          <a:xfrm>
            <a:off x="324000" y="694825"/>
            <a:ext cx="8237700" cy="41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3) Fidiy oo fududee shey kasta oo laba binomial ah.</a:t>
            </a:r>
            <a:endParaRPr sz="1800"/>
          </a:p>
        </p:txBody>
      </p:sp>
      <p:sp>
        <p:nvSpPr>
          <p:cNvPr id="1614" name="Google Shape;1614;p103"/>
          <p:cNvSpPr txBox="1"/>
          <p:nvPr/>
        </p:nvSpPr>
        <p:spPr>
          <a:xfrm>
            <a:off x="565925" y="1080000"/>
            <a:ext cx="2564700" cy="15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(2</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y</a:t>
            </a:r>
            <a:r>
              <a:rPr lang="en-GB" sz="1800">
                <a:solidFill>
                  <a:srgbClr val="000000"/>
                </a:solidFill>
                <a:latin typeface="Lexend"/>
                <a:ea typeface="Times"/>
                <a:cs typeface="Times"/>
                <a:sym typeface="Times"/>
              </a:rPr>
              <a:t>) (4</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i="1">
                <a:solidFill>
                  <a:srgbClr val="222222"/>
                </a:solidFill>
                <a:latin typeface="Lexend"/>
                <a:ea typeface="Times"/>
                <a:cs typeface="Times"/>
                <a:sym typeface="Times"/>
              </a:rPr>
              <a:t>≡ 8x2 + 10xy + 12xy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1800" baseline="30000">
              <a:solidFill>
                <a:schemeClr val="dk1"/>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i="1">
                <a:solidFill>
                  <a:srgbClr val="222222"/>
                </a:solidFill>
                <a:latin typeface="Lexend"/>
                <a:ea typeface="Times"/>
                <a:cs typeface="Times"/>
                <a:sym typeface="Times"/>
              </a:rPr>
              <a:t>≡ 8x2 + 22xy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1800">
              <a:solidFill>
                <a:schemeClr val="dk1"/>
              </a:solidFill>
              <a:latin typeface="Times"/>
              <a:ea typeface="Times"/>
              <a:cs typeface="Times"/>
              <a:sym typeface="Times"/>
            </a:endParaRPr>
          </a:p>
          <a:p>
            <a:pPr marL="0" lvl="0" indent="0" algn="l" rtl="0">
              <a:lnSpc>
                <a:spcPct val="115000"/>
              </a:lnSpc>
              <a:spcBef>
                <a:spcPct val="0"/>
              </a:spcBef>
              <a:spcAft>
                <a:spcPct val="0"/>
              </a:spcAft>
              <a:buClr>
                <a:schemeClr val="dk1"/>
              </a:buClr>
              <a:buSzPts val="1100"/>
              <a:buFont typeface="Arial"/>
              <a:buNone/>
            </a:pPr>
            <a:endParaRPr sz="1800">
              <a:solidFill>
                <a:schemeClr val="dk1"/>
              </a:solidFill>
              <a:latin typeface="Times"/>
              <a:ea typeface="Times"/>
              <a:cs typeface="Times"/>
              <a:sym typeface="Times"/>
            </a:endParaRPr>
          </a:p>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rgbClr val="222222"/>
                </a:solidFill>
                <a:latin typeface="Lexend"/>
                <a:ea typeface="Times"/>
                <a:cs typeface="Times"/>
                <a:sym typeface="Times"/>
              </a:rPr>
              <a:t>y</a:t>
            </a:r>
            <a:r>
              <a:rPr lang="en-GB" sz="1800">
                <a:solidFill>
                  <a:schemeClr val="dk1"/>
                </a:solidFill>
                <a:latin typeface="Lexend"/>
                <a:ea typeface="Times"/>
                <a:cs typeface="Times"/>
                <a:sym typeface="Times"/>
              </a:rPr>
              <a:t>) (4</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3</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8x2 + 6xy + 20xy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1800" baseline="30000">
              <a:solidFill>
                <a:schemeClr val="dk1"/>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8x2 + 26xy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2100">
              <a:solidFill>
                <a:srgbClr val="222222"/>
              </a:solidFill>
              <a:latin typeface="Times"/>
              <a:ea typeface="Times"/>
              <a:cs typeface="Times"/>
              <a:sym typeface="Times"/>
            </a:endParaRPr>
          </a:p>
          <a:p>
            <a:pPr marL="0" lvl="0" indent="0" algn="l" rtl="0">
              <a:lnSpc>
                <a:spcPct val="100000"/>
              </a:lnSpc>
              <a:spcBef>
                <a:spcPts val="1000"/>
              </a:spcBef>
              <a:spcAft>
                <a:spcPct val="0"/>
              </a:spcAft>
              <a:buNone/>
            </a:pPr>
            <a:endParaRPr sz="2100">
              <a:solidFill>
                <a:srgbClr val="222222"/>
              </a:solidFill>
              <a:latin typeface="Times"/>
              <a:ea typeface="Times"/>
              <a:cs typeface="Times"/>
              <a:sym typeface="Times"/>
            </a:endParaRPr>
          </a:p>
          <a:p>
            <a:pPr marL="0" lvl="0" indent="0" algn="l" rtl="0">
              <a:lnSpc>
                <a:spcPct val="100000"/>
              </a:lnSpc>
              <a:spcBef>
                <a:spcPts val="1000"/>
              </a:spcBef>
              <a:spcAft>
                <a:spcPts val="1000"/>
              </a:spcAft>
              <a:buNone/>
            </a:pPr>
            <a:r>
              <a:rPr lang="en-GB" sz="1800" i="1" u="sng">
                <a:solidFill>
                  <a:srgbClr val="FFFFFF"/>
                </a:solidFill>
                <a:latin typeface="Lexend"/>
                <a:ea typeface="Times"/>
                <a:cs typeface="Times"/>
                <a:sym typeface="Times"/>
              </a:rPr>
              <a:t>,</a:t>
            </a:r>
            <a:endParaRPr sz="2100" u="sng">
              <a:solidFill>
                <a:srgbClr val="FFFFFF"/>
              </a:solidFill>
              <a:latin typeface="Times"/>
              <a:ea typeface="Times"/>
              <a:cs typeface="Times"/>
              <a:sym typeface="Times"/>
            </a:endParaRPr>
          </a:p>
        </p:txBody>
      </p:sp>
      <p:sp>
        <p:nvSpPr>
          <p:cNvPr id="1615" name="Google Shape;1615;p103"/>
          <p:cNvSpPr txBox="1"/>
          <p:nvPr/>
        </p:nvSpPr>
        <p:spPr>
          <a:xfrm>
            <a:off x="3368225" y="1080000"/>
            <a:ext cx="2498700" cy="15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6xy − 15y2 − 8x2 + 20xy</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endParaRPr sz="1800">
              <a:solidFill>
                <a:schemeClr val="dk1"/>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−8x2 + 26xy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1800" baseline="30000">
              <a:solidFill>
                <a:schemeClr val="dk1"/>
              </a:solidFill>
              <a:latin typeface="Times"/>
              <a:ea typeface="Times"/>
              <a:cs typeface="Times"/>
              <a:sym typeface="Times"/>
            </a:endParaRPr>
          </a:p>
          <a:p>
            <a:pPr marL="0" lvl="0" indent="0" algn="l" rtl="0">
              <a:lnSpc>
                <a:spcPct val="115000"/>
              </a:lnSpc>
              <a:spcBef>
                <a:spcPct val="0"/>
              </a:spcBef>
              <a:spcAft>
                <a:spcPct val="0"/>
              </a:spcAft>
              <a:buNone/>
            </a:pPr>
            <a:endParaRPr sz="1800" baseline="30000">
              <a:solidFill>
                <a:schemeClr val="dk1"/>
              </a:solidFill>
              <a:latin typeface="Times"/>
              <a:ea typeface="Times"/>
              <a:cs typeface="Times"/>
              <a:sym typeface="Times"/>
            </a:endParaRPr>
          </a:p>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5</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15xy − 6x2 − 20y2 + 8xy</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endParaRPr sz="1800">
              <a:solidFill>
                <a:schemeClr val="dk1"/>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−6x2 + 23xy − 20y2</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2100">
              <a:solidFill>
                <a:srgbClr val="222222"/>
              </a:solidFill>
              <a:latin typeface="Times"/>
              <a:ea typeface="Times"/>
              <a:cs typeface="Times"/>
              <a:sym typeface="Times"/>
            </a:endParaRPr>
          </a:p>
        </p:txBody>
      </p:sp>
      <p:sp>
        <p:nvSpPr>
          <p:cNvPr id="1616" name="Google Shape;1616;p103"/>
          <p:cNvSpPr txBox="1"/>
          <p:nvPr/>
        </p:nvSpPr>
        <p:spPr>
          <a:xfrm>
            <a:off x="6223800" y="1080000"/>
            <a:ext cx="2596200" cy="15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(3</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−15y2 + 20xy + 6xy − 8x2</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1800">
              <a:solidFill>
                <a:schemeClr val="dk1"/>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−8x2 + 26xy − 15y2</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1800" baseline="30000">
              <a:solidFill>
                <a:schemeClr val="dk1"/>
              </a:solidFill>
              <a:latin typeface="Times"/>
              <a:ea typeface="Times"/>
              <a:cs typeface="Times"/>
              <a:sym typeface="Times"/>
            </a:endParaRPr>
          </a:p>
          <a:p>
            <a:pPr marL="0" lvl="0" indent="0" algn="l" rtl="0">
              <a:lnSpc>
                <a:spcPct val="115000"/>
              </a:lnSpc>
              <a:spcBef>
                <a:spcPct val="0"/>
              </a:spcBef>
              <a:spcAft>
                <a:spcPct val="0"/>
              </a:spcAft>
              <a:buNone/>
            </a:pPr>
            <a:endParaRPr sz="1800" baseline="30000">
              <a:solidFill>
                <a:schemeClr val="dk1"/>
              </a:solidFill>
              <a:latin typeface="Times"/>
              <a:ea typeface="Times"/>
              <a:cs typeface="Times"/>
              <a:sym typeface="Times"/>
            </a:endParaRPr>
          </a:p>
          <a:p>
            <a:pPr marL="0" lvl="0" indent="0" algn="l" rtl="0">
              <a:lnSpc>
                <a:spcPct val="115000"/>
              </a:lnSpc>
              <a:spcBef>
                <a:spcPct val="0"/>
              </a:spcBef>
              <a:spcAft>
                <a:spcPct val="0"/>
              </a:spcAft>
              <a:buNone/>
            </a:pP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3</a:t>
            </a:r>
            <a:r>
              <a:rPr lang="en-GB" sz="1800" i="1">
                <a:solidFill>
                  <a:srgbClr val="222222"/>
                </a:solidFill>
                <a:latin typeface="Lexend"/>
                <a:ea typeface="Times"/>
                <a:cs typeface="Times"/>
                <a:sym typeface="Times"/>
              </a:rPr>
              <a:t>y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1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−15y2 − 20xy − 6xy − 8x2</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endParaRPr sz="1800">
              <a:solidFill>
                <a:schemeClr val="dk1"/>
              </a:solidFill>
              <a:latin typeface="Times"/>
              <a:ea typeface="Times"/>
              <a:cs typeface="Times"/>
              <a:sym typeface="Times"/>
            </a:endParaRPr>
          </a:p>
          <a:p>
            <a:pPr marL="0" lvl="0" indent="0" algn="l" rtl="0">
              <a:lnSpc>
                <a:spcPct val="115000"/>
              </a:lnSpc>
              <a:spcBef>
                <a:spcPts val="1000"/>
              </a:spcBef>
              <a:spcAft>
                <a:spcPct val="0"/>
              </a:spcAft>
              <a:buNone/>
            </a:pPr>
            <a:r>
              <a:rPr lang="en-GB" sz="1800" i="1">
                <a:solidFill>
                  <a:srgbClr val="222222"/>
                </a:solidFill>
                <a:latin typeface="Lexend"/>
                <a:ea typeface="Times"/>
                <a:cs typeface="Times"/>
                <a:sym typeface="Times"/>
              </a:rPr>
              <a:t>≡ −8x2 − 26xy − 15y2</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endParaRPr sz="2100">
              <a:solidFill>
                <a:srgbClr val="222222"/>
              </a:solidFill>
              <a:latin typeface="Times"/>
              <a:ea typeface="Times"/>
              <a:cs typeface="Times"/>
              <a:sym typeface="Times"/>
            </a:endParaRPr>
          </a:p>
        </p:txBody>
      </p:sp>
      <p:graphicFrame>
        <p:nvGraphicFramePr>
          <p:cNvPr id="1617" name="Google Shape;1617;p103"/>
          <p:cNvGraphicFramePr>
            <a:graphicFrameLocks noGrp="1"/>
          </p:cNvGraphicFramePr>
          <p:nvPr/>
        </p:nvGraphicFramePr>
        <p:xfrm>
          <a:off x="324002" y="1079999"/>
          <a:ext cx="3000000" cy="3000000"/>
        </p:xfrm>
        <a:graphic>
          <a:graphicData uri="http://schemas.openxmlformats.org/drawingml/2006/table">
            <a:tbl>
              <a:tblPr>
                <a:noFill/>
                <a:tableStyleId>{E38B33C2-CC1E-419B-ACB0-62FED831C46D}</a:tableStyleId>
              </a:tblPr>
              <a:tblGrid>
                <a:gridCol w="301025"/>
              </a:tblGrid>
              <a:tr h="1620000">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421225">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618" name="Google Shape;1618;p103"/>
          <p:cNvGraphicFramePr>
            <a:graphicFrameLocks noGrp="1"/>
          </p:cNvGraphicFramePr>
          <p:nvPr/>
        </p:nvGraphicFramePr>
        <p:xfrm>
          <a:off x="3067202" y="1080001"/>
          <a:ext cx="3000000" cy="3000000"/>
        </p:xfrm>
        <a:graphic>
          <a:graphicData uri="http://schemas.openxmlformats.org/drawingml/2006/table">
            <a:tbl>
              <a:tblPr>
                <a:noFill/>
                <a:tableStyleId>{E38B33C2-CC1E-419B-ACB0-62FED831C46D}</a:tableStyleId>
              </a:tblPr>
              <a:tblGrid>
                <a:gridCol w="301025"/>
              </a:tblGrid>
              <a:tr h="1560800">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1423025">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graphicFrame>
        <p:nvGraphicFramePr>
          <p:cNvPr id="1619" name="Google Shape;1619;p103"/>
          <p:cNvGraphicFramePr>
            <a:graphicFrameLocks noGrp="1"/>
          </p:cNvGraphicFramePr>
          <p:nvPr/>
        </p:nvGraphicFramePr>
        <p:xfrm>
          <a:off x="5810402" y="1080001"/>
          <a:ext cx="3000000" cy="3000000"/>
        </p:xfrm>
        <a:graphic>
          <a:graphicData uri="http://schemas.openxmlformats.org/drawingml/2006/table">
            <a:tbl>
              <a:tblPr>
                <a:noFill/>
                <a:tableStyleId>{E38B33C2-CC1E-419B-ACB0-62FED831C46D}</a:tableStyleId>
              </a:tblPr>
              <a:tblGrid>
                <a:gridCol w="301025"/>
              </a:tblGrid>
              <a:tr h="1538700">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r h="9688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r>
            </a:tbl>
          </a:graphicData>
        </a:graphic>
      </p:graphicFrame>
      <p:sp>
        <p:nvSpPr>
          <p:cNvPr id="1620" name="Google Shape;1620;p103"/>
          <p:cNvSpPr txBox="1"/>
          <p:nvPr>
            <p:ph type="body" idx="1"/>
          </p:nvPr>
        </p:nvSpPr>
        <p:spPr>
          <a:xfrm>
            <a:off x="324000" y="4141050"/>
            <a:ext cx="8496000" cy="68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4) Maxaad ka ogaataa jawaabtaada c) iyo e)? Ma sharxi kartaa sababta ay taasi u dhacdo. Way isku mid yihiin maxaa yeelay (2x − 5y) ≡ (−5y + 2x)</a:t>
            </a:r>
            <a:r>
              <a:rPr lang="en-GB" sz="1100">
                <a:latin typeface="Kalam"/>
                <a:ea typeface="Kalam"/>
                <a:cs typeface="Kalam"/>
                <a:sym typeface="Kalam"/>
              </a:rPr>
              <a:t/>
            </a:r>
            <a:r>
              <a:rPr lang="en-GB" sz="1800">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solidFill>
                  <a:srgbClr val="222222"/>
                </a:solidFill>
                <a:latin typeface="Lexend"/>
                <a:ea typeface="Times"/>
                <a:cs typeface="Times"/>
                <a:sym typeface="Times"/>
              </a:rPr>
              <a:t/>
            </a:r>
            <a:endParaRPr sz="2000">
              <a:latin typeface="Kalam"/>
              <a:ea typeface="Kalam"/>
              <a:cs typeface="Kalam"/>
              <a:sym typeface="Kalam"/>
            </a:endParaRPr>
          </a:p>
        </p:txBody>
      </p:sp>
    </p:spTree>
  </p:cSld>
  <p:clrMapOvr>
    <a:masterClrMapping/>
  </p:clrMapOvr>
  <p:transition/>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4" name="Shape 1624"/>
        <p:cNvGrpSpPr/>
        <p:nvPr/>
      </p:nvGrpSpPr>
      <p:grpSpPr>
        <a:xfrm>
          <a:off x="0" y="0"/>
          <a:ext cx="0" cy="0"/>
        </a:xfrm>
      </p:grpSpPr>
      <p:sp>
        <p:nvSpPr>
          <p:cNvPr id="1625" name="Google Shape;1625;p104"/>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Tirooyinka (Coefficients) aan ahayn 1</a:t>
            </a:r>
            <a:endParaRPr/>
          </a:p>
        </p:txBody>
      </p:sp>
      <p:sp>
        <p:nvSpPr>
          <p:cNvPr id="1626" name="Google Shape;1626;p104"/>
          <p:cNvSpPr/>
          <p:nvPr/>
        </p:nvSpPr>
        <p:spPr>
          <a:xfrm>
            <a:off x="858375" y="2070675"/>
            <a:ext cx="14400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7" name="Google Shape;1627;p104"/>
          <p:cNvSpPr txBox="1"/>
          <p:nvPr/>
        </p:nvSpPr>
        <p:spPr>
          <a:xfrm>
            <a:off x="2887200" y="2160000"/>
            <a:ext cx="1720800" cy="3828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4</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64</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endParaRPr sz="2000" u="sng">
              <a:solidFill>
                <a:srgbClr val="FFFFFF"/>
              </a:solidFill>
              <a:latin typeface="Times"/>
              <a:ea typeface="Times"/>
              <a:cs typeface="Times"/>
              <a:sym typeface="Times"/>
            </a:endParaRPr>
          </a:p>
        </p:txBody>
      </p:sp>
      <p:grpSp>
        <p:nvGrpSpPr>
          <p:cNvPr id="1628" name="Google Shape;1628;p104"/>
          <p:cNvGrpSpPr/>
          <p:nvPr/>
        </p:nvGrpSpPr>
        <p:grpSpPr>
          <a:xfrm>
            <a:off x="887400" y="1726275"/>
            <a:ext cx="1493214" cy="286200"/>
            <a:chOff x="1409600" y="2038350"/>
            <a:chExt cx="1920285" cy="286200"/>
          </a:xfrm>
        </p:grpSpPr>
        <p:sp>
          <p:nvSpPr>
            <p:cNvPr id="1629" name="Google Shape;1629;p104"/>
            <p:cNvSpPr txBox="1"/>
            <p:nvPr/>
          </p:nvSpPr>
          <p:spPr>
            <a:xfrm>
              <a:off x="1767785" y="2038350"/>
              <a:ext cx="1562100" cy="286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x       </a:t>
              </a:r>
              <a:r>
                <a:rPr lang="en-GB" sz="2000">
                  <a:solidFill>
                    <a:srgbClr val="222222"/>
                  </a:solidFill>
                  <a:latin typeface="Times"/>
                  <a:ea typeface="Times"/>
                  <a:cs typeface="Times"/>
                  <a:sym typeface="Times"/>
                </a:rPr>
                <a:t>−8</a:t>
              </a:r>
              <a:r>
                <a:rPr lang="en-GB" sz="2000" i="1">
                  <a:solidFill>
                    <a:srgbClr val="222222"/>
                  </a:solidFill>
                  <a:latin typeface="Times"/>
                  <a:ea typeface="Times"/>
                  <a:cs typeface="Times"/>
                  <a:sym typeface="Times"/>
                </a:rPr>
                <a:t>y</a:t>
              </a:r>
              <a:endParaRPr sz="1800" i="1">
                <a:solidFill>
                  <a:srgbClr val="000000"/>
                </a:solidFill>
                <a:latin typeface="Times"/>
                <a:ea typeface="Times"/>
                <a:cs typeface="Times"/>
                <a:sym typeface="Times"/>
              </a:endParaRPr>
            </a:p>
          </p:txBody>
        </p:sp>
        <p:cxnSp>
          <p:nvCxnSpPr>
            <p:cNvPr id="1630" name="Google Shape;1630;p104"/>
            <p:cNvCxnSpPr/>
            <p:nvPr/>
          </p:nvCxnSpPr>
          <p:spPr>
            <a:xfrm>
              <a:off x="2554325" y="2324450"/>
              <a:ext cx="704700" cy="0"/>
            </a:xfrm>
            <a:prstGeom prst="straightConnector1">
              <a:avLst/>
            </a:prstGeom>
            <a:noFill/>
            <a:ln w="19050" cap="flat" cmpd="sng">
              <a:solidFill>
                <a:srgbClr val="000000"/>
              </a:solidFill>
              <a:prstDash val="solid"/>
              <a:round/>
              <a:headEnd type="triangle" w="med" len="med"/>
              <a:tailEnd type="triangle" w="med" len="med"/>
            </a:ln>
          </p:spPr>
        </p:cxnSp>
        <p:cxnSp>
          <p:nvCxnSpPr>
            <p:cNvPr id="1631" name="Google Shape;1631;p104"/>
            <p:cNvCxnSpPr/>
            <p:nvPr/>
          </p:nvCxnSpPr>
          <p:spPr>
            <a:xfrm>
              <a:off x="1409600" y="2324438"/>
              <a:ext cx="1130400" cy="0"/>
            </a:xfrm>
            <a:prstGeom prst="straightConnector1">
              <a:avLst/>
            </a:prstGeom>
            <a:noFill/>
            <a:ln w="19050" cap="flat" cmpd="sng">
              <a:solidFill>
                <a:srgbClr val="000000"/>
              </a:solidFill>
              <a:prstDash val="solid"/>
              <a:round/>
              <a:headEnd type="triangle" w="med" len="med"/>
              <a:tailEnd type="triangle" w="med" len="med"/>
            </a:ln>
          </p:spPr>
        </p:cxnSp>
      </p:grpSp>
      <p:grpSp>
        <p:nvGrpSpPr>
          <p:cNvPr id="1632" name="Google Shape;1632;p104"/>
          <p:cNvGrpSpPr/>
          <p:nvPr/>
        </p:nvGrpSpPr>
        <p:grpSpPr>
          <a:xfrm>
            <a:off x="287275" y="2070684"/>
            <a:ext cx="483724" cy="1451216"/>
            <a:chOff x="256400" y="1620009"/>
            <a:chExt cx="483724" cy="1451216"/>
          </a:xfrm>
        </p:grpSpPr>
        <p:grpSp>
          <p:nvGrpSpPr>
            <p:cNvPr id="1633" name="Google Shape;1633;p104"/>
            <p:cNvGrpSpPr/>
            <p:nvPr/>
          </p:nvGrpSpPr>
          <p:grpSpPr>
            <a:xfrm>
              <a:off x="256400" y="1620009"/>
              <a:ext cx="483625" cy="1440013"/>
              <a:chOff x="5959200" y="1619988"/>
              <a:chExt cx="483625" cy="1835113"/>
            </a:xfrm>
          </p:grpSpPr>
          <p:cxnSp>
            <p:nvCxnSpPr>
              <p:cNvPr id="1634" name="Google Shape;1634;p104"/>
              <p:cNvCxnSpPr/>
              <p:nvPr/>
            </p:nvCxnSpPr>
            <p:spPr>
              <a:xfrm rot="5400000">
                <a:off x="5877625" y="2185188"/>
                <a:ext cx="1130400" cy="0"/>
              </a:xfrm>
              <a:prstGeom prst="straightConnector1">
                <a:avLst/>
              </a:prstGeom>
              <a:noFill/>
              <a:ln w="19050" cap="flat" cmpd="sng">
                <a:solidFill>
                  <a:srgbClr val="000000"/>
                </a:solidFill>
                <a:prstDash val="solid"/>
                <a:round/>
                <a:headEnd type="triangle" w="med" len="med"/>
                <a:tailEnd type="triangle" w="med" len="med"/>
              </a:ln>
            </p:spPr>
          </p:cxnSp>
          <p:cxnSp>
            <p:nvCxnSpPr>
              <p:cNvPr id="1635" name="Google Shape;1635;p104"/>
              <p:cNvCxnSpPr/>
              <p:nvPr/>
            </p:nvCxnSpPr>
            <p:spPr>
              <a:xfrm rot="5400000">
                <a:off x="6090475" y="3102750"/>
                <a:ext cx="704700" cy="0"/>
              </a:xfrm>
              <a:prstGeom prst="straightConnector1">
                <a:avLst/>
              </a:prstGeom>
              <a:noFill/>
              <a:ln w="19050" cap="flat" cmpd="sng">
                <a:solidFill>
                  <a:srgbClr val="000000"/>
                </a:solidFill>
                <a:prstDash val="solid"/>
                <a:round/>
                <a:headEnd type="triangle" w="med" len="med"/>
                <a:tailEnd type="triangle" w="med" len="med"/>
              </a:ln>
            </p:spPr>
          </p:cxnSp>
          <p:sp>
            <p:nvSpPr>
              <p:cNvPr id="1636" name="Google Shape;1636;p104"/>
              <p:cNvSpPr txBox="1"/>
              <p:nvPr/>
            </p:nvSpPr>
            <p:spPr>
              <a:xfrm>
                <a:off x="5959200" y="1953448"/>
                <a:ext cx="447000" cy="578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2</a:t>
                </a:r>
                <a:r>
                  <a:rPr lang="en-GB" sz="2000" i="1">
                    <a:solidFill>
                      <a:srgbClr val="222222"/>
                    </a:solidFill>
                    <a:latin typeface="Times"/>
                    <a:ea typeface="Times"/>
                    <a:cs typeface="Times"/>
                    <a:sym typeface="Times"/>
                  </a:rPr>
                  <a:t>x </a:t>
                </a:r>
                <a:endParaRPr sz="1800">
                  <a:solidFill>
                    <a:srgbClr val="000000"/>
                  </a:solidFill>
                  <a:latin typeface="Times"/>
                  <a:ea typeface="Times"/>
                  <a:cs typeface="Times"/>
                  <a:sym typeface="Times"/>
                </a:endParaRPr>
              </a:p>
            </p:txBody>
          </p:sp>
        </p:grpSp>
        <p:sp>
          <p:nvSpPr>
            <p:cNvPr id="1637" name="Google Shape;1637;p104"/>
            <p:cNvSpPr txBox="1"/>
            <p:nvPr/>
          </p:nvSpPr>
          <p:spPr>
            <a:xfrm>
              <a:off x="293124" y="2617625"/>
              <a:ext cx="447000" cy="45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 8</a:t>
              </a:r>
              <a:r>
                <a:rPr lang="en-GB" sz="2000" i="1">
                  <a:solidFill>
                    <a:srgbClr val="222222"/>
                  </a:solidFill>
                  <a:latin typeface="Times"/>
                  <a:ea typeface="Times"/>
                  <a:cs typeface="Times"/>
                  <a:sym typeface="Times"/>
                </a:rPr>
                <a:t>y </a:t>
              </a:r>
              <a:endParaRPr sz="1800">
                <a:solidFill>
                  <a:srgbClr val="000000"/>
                </a:solidFill>
                <a:latin typeface="Times"/>
                <a:ea typeface="Times"/>
                <a:cs typeface="Times"/>
                <a:sym typeface="Times"/>
              </a:endParaRPr>
            </a:p>
          </p:txBody>
        </p:sp>
      </p:grpSp>
      <p:sp>
        <p:nvSpPr>
          <p:cNvPr id="1638" name="Google Shape;1638;p104"/>
          <p:cNvSpPr/>
          <p:nvPr/>
        </p:nvSpPr>
        <p:spPr>
          <a:xfrm>
            <a:off x="844250" y="2075627"/>
            <a:ext cx="8586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latin typeface="Lexend"/>
                <a:ea typeface="Times"/>
                <a:cs typeface="Times"/>
                <a:sym typeface="Times"/>
              </a:rPr>
              <a:t>x</a:t>
            </a:r>
            <a:r>
              <a:rPr lang="en-GB" sz="1800" baseline="30000">
                <a:solidFill>
                  <a:srgbClr val="000000"/>
                </a:solidFill>
                <a:latin typeface="Lexend"/>
                <a:ea typeface="Times"/>
                <a:cs typeface="Times"/>
                <a:sym typeface="Times"/>
              </a:rPr>
              <a:t>2</a:t>
            </a:r>
            <a:endParaRPr sz="1900" i="1" baseline="30000">
              <a:latin typeface="Times"/>
              <a:ea typeface="Times"/>
              <a:cs typeface="Times"/>
              <a:sym typeface="Times"/>
            </a:endParaRPr>
          </a:p>
        </p:txBody>
      </p:sp>
      <p:sp>
        <p:nvSpPr>
          <p:cNvPr id="1639" name="Google Shape;1639;p104"/>
          <p:cNvSpPr/>
          <p:nvPr/>
        </p:nvSpPr>
        <p:spPr>
          <a:xfrm>
            <a:off x="1703118" y="2075625"/>
            <a:ext cx="581100" cy="861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1900" i="1" baseline="30000">
              <a:latin typeface="Times"/>
              <a:ea typeface="Times"/>
              <a:cs typeface="Times"/>
              <a:sym typeface="Times"/>
            </a:endParaRPr>
          </a:p>
        </p:txBody>
      </p:sp>
      <p:sp>
        <p:nvSpPr>
          <p:cNvPr id="1640" name="Google Shape;1640;p104"/>
          <p:cNvSpPr/>
          <p:nvPr/>
        </p:nvSpPr>
        <p:spPr>
          <a:xfrm>
            <a:off x="844253" y="2930687"/>
            <a:ext cx="8586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8</a:t>
            </a:r>
            <a:r>
              <a:rPr lang="en-GB" sz="1800" i="1">
                <a:solidFill>
                  <a:srgbClr val="222222"/>
                </a:solidFill>
                <a:latin typeface="Lexend"/>
                <a:ea typeface="Times"/>
                <a:cs typeface="Times"/>
                <a:sym typeface="Times"/>
              </a:rPr>
              <a:t>y</a:t>
            </a:r>
            <a:endParaRPr sz="1900" baseline="30000">
              <a:latin typeface="Times"/>
              <a:ea typeface="Times"/>
              <a:cs typeface="Times"/>
              <a:sym typeface="Times"/>
            </a:endParaRPr>
          </a:p>
        </p:txBody>
      </p:sp>
      <p:sp>
        <p:nvSpPr>
          <p:cNvPr id="1641" name="Google Shape;1641;p104"/>
          <p:cNvSpPr/>
          <p:nvPr/>
        </p:nvSpPr>
        <p:spPr>
          <a:xfrm>
            <a:off x="1697254" y="2930668"/>
            <a:ext cx="582300" cy="582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64</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1900" baseline="30000">
              <a:latin typeface="Times"/>
              <a:ea typeface="Times"/>
              <a:cs typeface="Times"/>
              <a:sym typeface="Times"/>
            </a:endParaRPr>
          </a:p>
        </p:txBody>
      </p:sp>
      <p:sp>
        <p:nvSpPr>
          <p:cNvPr id="1642" name="Google Shape;1642;p104"/>
          <p:cNvSpPr txBox="1"/>
          <p:nvPr>
            <p:ph type="body" idx="1"/>
          </p:nvPr>
        </p:nvSpPr>
        <p:spPr>
          <a:xfrm>
            <a:off x="324000" y="759300"/>
            <a:ext cx="8237700" cy="861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5) Isra waxay rabtaa inay hesho qaabka fidsan ee sheyga (2x − 8y)2</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baseline="30000">
                <a:latin typeface="Lexend"/>
                <a:ea typeface="Times"/>
                <a:cs typeface="Times"/>
                <a:sym typeface="Times"/>
              </a:rPr>
              <a:t/>
            </a:r>
            <a:endParaRPr sz="1800"/>
          </a:p>
          <a:p>
            <a:pPr marL="0" lvl="0" indent="0" algn="l" rtl="0">
              <a:spcBef>
                <a:spcPts val="1000"/>
              </a:spcBef>
              <a:spcAft>
                <a:spcPts val="1000"/>
              </a:spcAft>
              <a:buNone/>
            </a:pPr>
            <a:r>
              <a:rPr lang="en-GB" sz="1800">
                <a:latin typeface="Lexend"/>
              </a:rPr>
              <a:t>a) Soo hel oo sax qalad kasta oo ay samaysay.</a:t>
            </a:r>
            <a:endParaRPr sz="1800"/>
          </a:p>
        </p:txBody>
      </p:sp>
      <p:sp>
        <p:nvSpPr>
          <p:cNvPr id="1643" name="Google Shape;1643;p104"/>
          <p:cNvSpPr txBox="1"/>
          <p:nvPr>
            <p:ph type="body" idx="1"/>
          </p:nvPr>
        </p:nvSpPr>
        <p:spPr>
          <a:xfrm>
            <a:off x="324000" y="3741875"/>
            <a:ext cx="8496000" cy="1222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6) Ma qori kartaa laba binomial oo sheygoodu noqon doono 4x2 − 64y2?</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rPr>
              <a:t/>
            </a:r>
            <a:endParaRPr sz="1800"/>
          </a:p>
          <a:p>
            <a:pPr marL="0" lvl="0" indent="0" algn="l" rtl="0">
              <a:spcBef>
                <a:spcPts val="1000"/>
              </a:spcBef>
              <a:spcAft>
                <a:spcPct val="0"/>
              </a:spcAft>
              <a:buNone/>
            </a:pPr>
            <a:r>
              <a:rPr lang="en-GB" sz="1800">
                <a:latin typeface="Lexend"/>
              </a:rPr>
              <a:t>Ma jirtaa hab ka badan hal? (2x − 8y)(2x + 8y) ama (−2x − 8y)(−2x + 8y) iyo dib-u-habayn kasta oo ereyada ku jira binomials.</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a:p>
            <a:pPr marL="0" lvl="0" indent="0" algn="l" rtl="0">
              <a:spcBef>
                <a:spcPts val="1000"/>
              </a:spcBef>
              <a:spcAft>
                <a:spcPts val="1000"/>
              </a:spcAft>
              <a:buNone/>
            </a:pPr>
            <a:endParaRPr sz="2000">
              <a:latin typeface="Times"/>
              <a:ea typeface="Times"/>
              <a:cs typeface="Times"/>
              <a:sym typeface="Times"/>
            </a:endParaRPr>
          </a:p>
        </p:txBody>
      </p:sp>
      <p:pic>
        <p:nvPicPr>
          <p:cNvPr id="1644" name="Google Shape;1644;p104"/>
          <p:cNvPicPr preferRelativeResize="0"/>
          <p:nvPr/>
        </p:nvPicPr>
        <p:blipFill>
          <a:blip r:embed="rId3">
            <a:alphaModFix/>
          </a:blip>
          <a:stretch>
            <a:fillRect/>
          </a:stretch>
        </p:blipFill>
        <p:spPr>
          <a:xfrm>
            <a:off x="7743900" y="809999"/>
            <a:ext cx="817800" cy="2750249"/>
          </a:xfrm>
          <a:prstGeom prst="rect">
            <a:avLst/>
          </a:prstGeom>
          <a:noFill/>
          <a:ln>
            <a:noFill/>
          </a:ln>
        </p:spPr>
      </p:pic>
      <p:sp>
        <p:nvSpPr>
          <p:cNvPr id="1645" name="Google Shape;1645;p104"/>
          <p:cNvSpPr/>
          <p:nvPr/>
        </p:nvSpPr>
        <p:spPr>
          <a:xfrm>
            <a:off x="324000" y="3050100"/>
            <a:ext cx="392400" cy="3798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6" name="Google Shape;1646;p104"/>
          <p:cNvSpPr txBox="1"/>
          <p:nvPr>
            <p:ph type="body" idx="1"/>
          </p:nvPr>
        </p:nvSpPr>
        <p:spPr>
          <a:xfrm>
            <a:off x="2406475" y="2554175"/>
            <a:ext cx="54090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Binomial-ka ku saabsan dhererka laba jibaaranka (square) waa inuu lahaadaa erey 8 taban. Sheyada qayb ahaaneed ee safka hoose waa inay ahaadaan −8y iyo 64y2</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100" i="1">
                <a:solidFill>
                  <a:srgbClr val="222222"/>
                </a:solidFill>
                <a:latin typeface="Kalam"/>
                <a:ea typeface="Kalam"/>
                <a:cs typeface="Kalam"/>
                <a:sym typeface="Kalam"/>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baseline="30000">
                <a:solidFill>
                  <a:srgbClr val="222222"/>
                </a:solidFill>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sp>
        <p:nvSpPr>
          <p:cNvPr id="1647" name="Google Shape;1647;p104"/>
          <p:cNvSpPr/>
          <p:nvPr/>
        </p:nvSpPr>
        <p:spPr>
          <a:xfrm>
            <a:off x="1077350" y="3050100"/>
            <a:ext cx="392400" cy="3798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8" name="Google Shape;1648;p104"/>
          <p:cNvSpPr/>
          <p:nvPr/>
        </p:nvSpPr>
        <p:spPr>
          <a:xfrm>
            <a:off x="1703125" y="3050100"/>
            <a:ext cx="582300" cy="3798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2" name="Shape 1652"/>
        <p:cNvGrpSpPr/>
        <p:nvPr/>
      </p:nvGrpSpPr>
      <p:grpSpPr>
        <a:xfrm>
          <a:off x="0" y="0"/>
          <a:ext cx="0" cy="0"/>
        </a:xfrm>
      </p:grpSpPr>
      <p:sp>
        <p:nvSpPr>
          <p:cNvPr id="1653" name="Google Shape;1653;p105"/>
          <p:cNvSpPr txBox="1"/>
          <p:nvPr>
            <p:ph type="body" idx="1"/>
          </p:nvPr>
        </p:nvSpPr>
        <p:spPr>
          <a:xfrm>
            <a:off x="324000" y="1080000"/>
            <a:ext cx="8496000" cy="3740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Sheyga labada binomial, ereyada ku jira binomials waxay noqon karaan amarada kala duwan.</a:t>
            </a:r>
            <a:endParaRPr sz="2000"/>
          </a:p>
          <a:p>
            <a:pPr marL="0" lvl="0" indent="0" algn="l" rtl="0">
              <a:spcBef>
                <a:spcPts val="2000"/>
              </a:spcBef>
              <a:spcAft>
                <a:spcPct val="0"/>
              </a:spcAft>
              <a:buNone/>
            </a:pPr>
            <a:r>
              <a:rPr lang="en-GB" sz="1400">
                <a:latin typeface="Lexend"/>
              </a:rPr>
              <a:t>Dib-u-habaynta ereyada si ay isku amar ugu noqdaan waxay noqon kartaa mid faa'iido leh.</a:t>
            </a:r>
            <a:endParaRPr sz="2000"/>
          </a:p>
          <a:p>
            <a:pPr marL="0" lvl="0" indent="0" algn="l" rtl="0">
              <a:spcBef>
                <a:spcPts val="2000"/>
              </a:spcBef>
              <a:spcAft>
                <a:spcPct val="0"/>
              </a:spcAft>
              <a:buNone/>
            </a:pPr>
            <a:r>
              <a:rPr lang="en-GB" sz="1400">
                <a:latin typeface="Lexend"/>
              </a:rPr>
              <a:t>Way fududahay in la arko sheyada ah kala duwanaanshaha laba laba jibaaran (difference of two squares) haddii ereyada isku amar ku yihiin labada binomial.</a:t>
            </a:r>
            <a:endParaRPr sz="2000"/>
          </a:p>
          <a:p>
            <a:pPr marL="0" lvl="0" indent="0" algn="l" rtl="0">
              <a:spcBef>
                <a:spcPts val="2000"/>
              </a:spcBef>
              <a:spcAft>
                <a:spcPts val="2000"/>
              </a:spcAft>
              <a:buNone/>
            </a:pPr>
            <a:r>
              <a:rPr lang="en-GB" sz="1400">
                <a:latin typeface="Lexend"/>
              </a:rPr>
              <a:t>Waxaan isticmaali karnaa moodooyinka bedka (area models) si aan ugu dhufano laba binomial oo kasta, oo ay ku jiraan kuwa leh doorsoomayaal badan (multiple variables) iyo tirooyin (coefficients) aan ahayn 1.</a:t>
            </a:r>
            <a:endParaRPr sz="2000"/>
          </a:p>
        </p:txBody>
      </p:sp>
      <p:sp>
        <p:nvSpPr>
          <p:cNvPr id="1654" name="Google Shape;1654;p105"/>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Sheyada binomial ee ka sii adag</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569</Paragraphs>
  <Slides>44</Slides>
  <Notes>44</Notes>
  <TotalTime>0</TotalTime>
  <HiddenSlides>1</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44</vt:i4>
      </vt:variant>
    </vt:vector>
  </HeadingPairs>
  <TitlesOfParts>
    <vt:vector baseType="lpstr" size="54">
      <vt:lpstr>Arial</vt:lpstr>
      <vt:lpstr>Lexend</vt:lpstr>
      <vt:lpstr>Lexend Medium</vt:lpstr>
      <vt:lpstr>Kalam</vt:lpstr>
      <vt:lpstr>Lexend Light</vt:lpstr>
      <vt:lpstr>Calibri</vt:lpstr>
      <vt:lpstr>ABeeZee</vt:lpstr>
      <vt:lpstr>Times</vt:lpstr>
      <vt:lpstr>Times New Roman</vt:lpstr>
      <vt:lpstr>simple-light-2</vt:lpstr>
      <vt:lpstr>More complex binomial products</vt:lpstr>
      <vt:lpstr>PowerPoint Presentation</vt:lpstr>
      <vt:lpstr>PowerPoint Presentation</vt:lpstr>
      <vt:lpstr>PowerPoint Presentation</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Using equivalent binomials</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Coefficients other than 1</vt:lpstr>
      <vt:lpstr>More complex binomial products</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2024-02-06T11:38:35.955</cp:lastPrinted>
  <dcterms:created xsi:type="dcterms:W3CDTF">2024-02-06T11:38:35Z</dcterms:created>
  <dcterms:modified xsi:type="dcterms:W3CDTF">2024-02-06T11:42:07Z</dcterms:modified>
</cp:coreProperties>
</file>