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E3C3DF1-78F8-425E-8A84-D24758F159FC}">
  <a:tblStyle styleId="{DE3C3DF1-78F8-425E-8A84-D24758F159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2b1443c81b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2b1443c81b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b718f064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b718f064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2b8a305b4b0_0_5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2b8a305b4b0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b8a305b4b0_0_5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b8a305b4b0_0_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b8a305b4b0_0_6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2b8a305b4b0_0_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2b718f064c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2b718f064c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2b718f064c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2b718f064c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2b718f064c9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2b718f064c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2b718f064c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2b718f064c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2b8a305b4b0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2b8a305b4b0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2b8a305b4b0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2b8a305b4b0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b718f064c9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b718f064c9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b8a305b4b0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2b8a305b4b0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2b8a305b4b0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8" name="Google Shape;1038;g2b8a305b4b0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2b8a305b4b0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2b8a305b4b0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2b8a305b4b0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2b8a305b4b0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2b8a305b4b0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2b8a305b4b0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2b8a305b4b0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2b8a305b4b0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2b8a305b4b0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2b8a305b4b0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2b8a305b4b0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2b8a305b4b0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g2b8a305b4b0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" name="Google Shape;1168;g2b8a305b4b0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2b8a305b4b0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" name="Google Shape;1178;g2b8a305b4b0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2b8a305b4b0_0_5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6" name="Google Shape;1186;g2b8a305b4b0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2b8a305b4b0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2b8a305b4b0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2b8a305b4b0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2b8a305b4b0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g2b8a305b4b0_0_5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" name="Google Shape;1217;g2b8a305b4b0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2b718f064c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2b718f064c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g2b718f064c9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2" name="Google Shape;1232;g2b718f064c9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g2b718f064c9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" name="Google Shape;1246;g2b718f064c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2b718f064c9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2b718f064c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2b8a305b4b0_0_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2b8a305b4b0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2b718f064c9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2b718f064c9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2b718f064c9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2b718f064c9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g2b8a305b4b0_0_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2" name="Google Shape;1342;g2b8a305b4b0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1f1cce1ad3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1f1cce1ad3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g2b8a305b4b0_0_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0" name="Google Shape;1410;g2b8a305b4b0_0_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6" name="Google Shape;1466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2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Relationship Id="rId7" Type="http://schemas.openxmlformats.org/officeDocument/2006/relationships/image" Target="../media/image20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24.png"/><Relationship Id="rId4" Type="http://schemas.openxmlformats.org/officeDocument/2006/relationships/image" Target="../media/image99.png"/><Relationship Id="rId5" Type="http://schemas.openxmlformats.org/officeDocument/2006/relationships/image" Target="../media/image26.png"/><Relationship Id="rId6" Type="http://schemas.openxmlformats.org/officeDocument/2006/relationships/image" Target="../media/image29.png"/><Relationship Id="rId7" Type="http://schemas.openxmlformats.org/officeDocument/2006/relationships/image" Target="../media/image15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99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Relationship Id="rId6" Type="http://schemas.openxmlformats.org/officeDocument/2006/relationships/image" Target="../media/image32.png"/><Relationship Id="rId7" Type="http://schemas.openxmlformats.org/officeDocument/2006/relationships/image" Target="../media/image26.png"/><Relationship Id="rId8" Type="http://schemas.openxmlformats.org/officeDocument/2006/relationships/image" Target="../media/image29.png"/><Relationship Id="rId9" Type="http://schemas.openxmlformats.org/officeDocument/2006/relationships/image" Target="../media/image15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99.png"/><Relationship Id="rId4" Type="http://schemas.openxmlformats.org/officeDocument/2006/relationships/image" Target="../media/image34.png"/><Relationship Id="rId5" Type="http://schemas.openxmlformats.org/officeDocument/2006/relationships/image" Target="../media/image17.png"/><Relationship Id="rId6" Type="http://schemas.openxmlformats.org/officeDocument/2006/relationships/image" Target="../media/image24.png"/><Relationship Id="rId7" Type="http://schemas.openxmlformats.org/officeDocument/2006/relationships/image" Target="../media/image32.png"/><Relationship Id="rId8" Type="http://schemas.openxmlformats.org/officeDocument/2006/relationships/image" Target="../media/image26.png"/><Relationship Id="rId9" Type="http://schemas.openxmlformats.org/officeDocument/2006/relationships/image" Target="../media/image29.png"/><Relationship Id="rId10" Type="http://schemas.openxmlformats.org/officeDocument/2006/relationships/image" Target="../media/image37.png"/><Relationship Id="rId11" Type="http://schemas.openxmlformats.org/officeDocument/2006/relationships/image" Target="../media/image1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9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9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9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8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8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8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62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7" name="Google Shape;747;p62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54.png"/><Relationship Id="rId7" Type="http://schemas.openxmlformats.org/officeDocument/2006/relationships/image" Target="../media/image57.png"/><Relationship Id="rId8" Type="http://schemas.openxmlformats.org/officeDocument/2006/relationships/image" Target="../media/image55.png"/><Relationship Id="rId9" Type="http://schemas.openxmlformats.org/officeDocument/2006/relationships/image" Target="../media/image28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54.png"/><Relationship Id="rId7" Type="http://schemas.openxmlformats.org/officeDocument/2006/relationships/image" Target="../media/image57.png"/><Relationship Id="rId8" Type="http://schemas.openxmlformats.org/officeDocument/2006/relationships/image" Target="../media/image55.png"/><Relationship Id="rId9" Type="http://schemas.openxmlformats.org/officeDocument/2006/relationships/image" Target="../media/image60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28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54.png"/><Relationship Id="rId7" Type="http://schemas.openxmlformats.org/officeDocument/2006/relationships/image" Target="../media/image57.png"/><Relationship Id="rId8" Type="http://schemas.openxmlformats.org/officeDocument/2006/relationships/image" Target="../media/image55.png"/><Relationship Id="rId9" Type="http://schemas.openxmlformats.org/officeDocument/2006/relationships/image" Target="../media/image60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28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28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6" Type="http://schemas.openxmlformats.org/officeDocument/2006/relationships/image" Target="../media/image6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57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3.png"/><Relationship Id="rId4" Type="http://schemas.openxmlformats.org/officeDocument/2006/relationships/image" Target="../media/image62.png"/><Relationship Id="rId5" Type="http://schemas.openxmlformats.org/officeDocument/2006/relationships/image" Target="../media/image65.png"/><Relationship Id="rId6" Type="http://schemas.openxmlformats.org/officeDocument/2006/relationships/image" Target="../media/image6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6" Type="http://schemas.openxmlformats.org/officeDocument/2006/relationships/image" Target="../media/image61.png"/><Relationship Id="rId7" Type="http://schemas.openxmlformats.org/officeDocument/2006/relationships/image" Target="../media/image6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6" Type="http://schemas.openxmlformats.org/officeDocument/2006/relationships/image" Target="../media/image61.png"/><Relationship Id="rId7" Type="http://schemas.openxmlformats.org/officeDocument/2006/relationships/image" Target="../media/image68.png"/><Relationship Id="rId8" Type="http://schemas.openxmlformats.org/officeDocument/2006/relationships/image" Target="../media/image6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6" Type="http://schemas.openxmlformats.org/officeDocument/2006/relationships/image" Target="../media/image61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6" Type="http://schemas.openxmlformats.org/officeDocument/2006/relationships/image" Target="../media/image61.png"/><Relationship Id="rId7" Type="http://schemas.openxmlformats.org/officeDocument/2006/relationships/image" Target="../media/image68.png"/><Relationship Id="rId8" Type="http://schemas.openxmlformats.org/officeDocument/2006/relationships/image" Target="../media/image6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3.png"/><Relationship Id="rId4" Type="http://schemas.openxmlformats.org/officeDocument/2006/relationships/image" Target="../media/image3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6" Type="http://schemas.openxmlformats.org/officeDocument/2006/relationships/image" Target="../media/image61.png"/><Relationship Id="rId7" Type="http://schemas.openxmlformats.org/officeDocument/2006/relationships/image" Target="../media/image68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5.png"/><Relationship Id="rId6" Type="http://schemas.openxmlformats.org/officeDocument/2006/relationships/image" Target="../media/image61.png"/><Relationship Id="rId7" Type="http://schemas.openxmlformats.org/officeDocument/2006/relationships/image" Target="../media/image6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1.png"/><Relationship Id="rId4" Type="http://schemas.openxmlformats.org/officeDocument/2006/relationships/image" Target="../media/image70.png"/><Relationship Id="rId5" Type="http://schemas.openxmlformats.org/officeDocument/2006/relationships/image" Target="../media/image6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6.png"/><Relationship Id="rId4" Type="http://schemas.openxmlformats.org/officeDocument/2006/relationships/image" Target="../media/image30.png"/><Relationship Id="rId5" Type="http://schemas.openxmlformats.org/officeDocument/2006/relationships/image" Target="../media/image3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7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1.png"/><Relationship Id="rId9" Type="http://schemas.openxmlformats.org/officeDocument/2006/relationships/image" Target="../media/image70.png"/><Relationship Id="rId10" Type="http://schemas.openxmlformats.org/officeDocument/2006/relationships/image" Target="../media/image6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6.png"/><Relationship Id="rId4" Type="http://schemas.openxmlformats.org/officeDocument/2006/relationships/image" Target="../media/image30.png"/><Relationship Id="rId5" Type="http://schemas.openxmlformats.org/officeDocument/2006/relationships/image" Target="../media/image3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1.png"/><Relationship Id="rId4" Type="http://schemas.openxmlformats.org/officeDocument/2006/relationships/image" Target="../media/image79.png"/><Relationship Id="rId5" Type="http://schemas.openxmlformats.org/officeDocument/2006/relationships/image" Target="../media/image83.png"/><Relationship Id="rId6" Type="http://schemas.openxmlformats.org/officeDocument/2006/relationships/image" Target="../media/image78.png"/><Relationship Id="rId7" Type="http://schemas.openxmlformats.org/officeDocument/2006/relationships/image" Target="../media/image8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3.png"/><Relationship Id="rId4" Type="http://schemas.openxmlformats.org/officeDocument/2006/relationships/image" Target="../media/image78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8.png"/><Relationship Id="rId4" Type="http://schemas.openxmlformats.org/officeDocument/2006/relationships/image" Target="../media/image58.png"/><Relationship Id="rId5" Type="http://schemas.openxmlformats.org/officeDocument/2006/relationships/image" Target="../media/image85.png"/><Relationship Id="rId6" Type="http://schemas.openxmlformats.org/officeDocument/2006/relationships/image" Target="../media/image9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6.png"/><Relationship Id="rId4" Type="http://schemas.openxmlformats.org/officeDocument/2006/relationships/image" Target="../media/image89.png"/><Relationship Id="rId5" Type="http://schemas.openxmlformats.org/officeDocument/2006/relationships/image" Target="../media/image82.png"/><Relationship Id="rId6" Type="http://schemas.openxmlformats.org/officeDocument/2006/relationships/image" Target="../media/image78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87.png"/><Relationship Id="rId6" Type="http://schemas.openxmlformats.org/officeDocument/2006/relationships/image" Target="../media/image92.png"/><Relationship Id="rId7" Type="http://schemas.openxmlformats.org/officeDocument/2006/relationships/image" Target="../media/image88.png"/><Relationship Id="rId8" Type="http://schemas.openxmlformats.org/officeDocument/2006/relationships/image" Target="../media/image94.png"/><Relationship Id="rId9" Type="http://schemas.openxmlformats.org/officeDocument/2006/relationships/image" Target="../media/image93.png"/><Relationship Id="rId10" Type="http://schemas.openxmlformats.org/officeDocument/2006/relationships/image" Target="../media/image95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5.png"/><Relationship Id="rId6" Type="http://schemas.openxmlformats.org/officeDocument/2006/relationships/image" Target="../media/image92.png"/><Relationship Id="rId7" Type="http://schemas.openxmlformats.org/officeDocument/2006/relationships/image" Target="../media/image88.png"/><Relationship Id="rId8" Type="http://schemas.openxmlformats.org/officeDocument/2006/relationships/image" Target="../media/image93.png"/><Relationship Id="rId9" Type="http://schemas.openxmlformats.org/officeDocument/2006/relationships/image" Target="../media/image94.png"/><Relationship Id="rId10" Type="http://schemas.openxmlformats.org/officeDocument/2006/relationships/image" Target="../media/image87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98.png"/><Relationship Id="rId4" Type="http://schemas.openxmlformats.org/officeDocument/2006/relationships/image" Target="../media/image57.png"/><Relationship Id="rId5" Type="http://schemas.openxmlformats.org/officeDocument/2006/relationships/image" Target="../media/image54.png"/><Relationship Id="rId6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Tirooyinka 10 ee ku lug leh jibbaarada taban (negative exponents)</a:t>
            </a:r>
            <a:endParaRPr/>
          </a:p>
        </p:txBody>
      </p:sp>
      <p:sp>
        <p:nvSpPr>
          <p:cNvPr id="754" name="Google Shape;754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Qaabka caadiga ah (Standard form)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u qori karaa tiro kasta oo dhammaystiran (integer) qaabab kala duwan.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66"/>
          <p:cNvSpPr txBox="1"/>
          <p:nvPr>
            <p:ph idx="1" type="subTitle"/>
          </p:nvPr>
        </p:nvSpPr>
        <p:spPr>
          <a:xfrm>
            <a:off x="306950" y="1065000"/>
            <a:ext cx="7767300" cy="157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0" lang="en-GB">
                <a:latin typeface="Lexend"/>
              </a:rPr>
              <a:t>Marka tiro lagu dhufto nafteeda marar badan, waxaa loo qori karaa si fudud qaab jibbaaran (exponential form).</a:t>
            </a:r>
            <a:endParaRPr b="0"/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b="0" lang="en-GB">
                <a:latin typeface="Lexend"/>
              </a:rPr>
              <a:t>E.g. 2 </a:t>
            </a:r>
            <a:r>
              <a:rPr b="0" lang="en-GB">
                <a:solidFill>
                  <a:schemeClr val="dk1"/>
                </a:solidFill>
                <a:latin typeface="Lexend"/>
              </a:rPr>
              <a:t>× 2 × 2 </a:t>
            </a:r>
            <a:r>
              <a:rPr b="0" lang="en-GB">
                <a:latin typeface="Lexend"/>
              </a:rPr>
              <a:t>=</a:t>
            </a:r>
            <a:r>
              <a:rPr b="0" lang="en-GB">
                <a:latin typeface="Lexend"/>
              </a:rPr>
              <a:t> </a:t>
            </a:r>
            <a:r>
              <a:rPr b="0" lang="en-GB">
                <a:latin typeface="Lexend"/>
              </a:rPr>
              <a:t>2</a:t>
            </a:r>
            <a:r>
              <a:rPr b="0" baseline="30000" lang="en-GB">
                <a:latin typeface="Lexend"/>
              </a:rPr>
              <a:t>3</a:t>
            </a:r>
            <a:endParaRPr b="0"/>
          </a:p>
        </p:txBody>
      </p:sp>
      <p:sp>
        <p:nvSpPr>
          <p:cNvPr id="770" name="Google Shape;770;p66"/>
          <p:cNvSpPr txBox="1"/>
          <p:nvPr>
            <p:ph idx="1" type="subTitle"/>
          </p:nvPr>
        </p:nvSpPr>
        <p:spPr>
          <a:xfrm>
            <a:off x="250875" y="2450850"/>
            <a:ext cx="7767300" cy="157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b="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GB">
                <a:latin typeface="Lexend"/>
              </a:rPr>
              <a:t> </a:t>
            </a:r>
            <a:endParaRPr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776" name="Google Shape;776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Qorista tirooyinka dhammaystiran (integers) qaabab kala duwan</a:t>
            </a:r>
            <a:endParaRPr/>
          </a:p>
        </p:txBody>
      </p:sp>
      <p:sp>
        <p:nvSpPr>
          <p:cNvPr id="777" name="Google Shape;777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Tirooyinka 10 ee ku lug leh jibbaarada taban (negative exponents)</a:t>
            </a:r>
            <a:endParaRPr/>
          </a:p>
        </p:txBody>
      </p:sp>
      <p:pic>
        <p:nvPicPr>
          <p:cNvPr id="778" name="Google Shape;77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20" y="204785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784" name="Google Shape;784;p6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45?</a:t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Jibbaarku (exponent) wuxuu noo sheegaa inta qiime ee isku mid ah ee la isku dhufto.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4</a:t>
            </a:r>
            <a:r>
              <a:rPr baseline="30000" lang="en-GB" sz="1100">
                <a:latin typeface="Lexend"/>
              </a:rPr>
              <a:t>5 </a:t>
            </a:r>
            <a:r>
              <a:rPr lang="en-GB" sz="1100">
                <a:latin typeface="Lexend"/>
              </a:rPr>
              <a:t>= 4 × 4 × 4 × 4 × 4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Waxaad aragtay jibbaarada (exponents) oo loo isticmaalay tirooyinka labajibbaaran (square) iyo saddex-jibbaaran (cube).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Waxaan sidoo kale aragnay jibbaarada (exponents) marka aan tixgelinayno qiimaha meesha (place value).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790" name="Google Shape;790;p69"/>
          <p:cNvSpPr txBox="1"/>
          <p:nvPr/>
        </p:nvSpPr>
        <p:spPr>
          <a:xfrm>
            <a:off x="77612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1" name="Google Shape;791;p6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0921" y="35542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6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7979261" y="3307556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69"/>
          <p:cNvSpPr txBox="1"/>
          <p:nvPr/>
        </p:nvSpPr>
        <p:spPr>
          <a:xfrm>
            <a:off x="3095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94" name="Google Shape;794;p69"/>
          <p:cNvGrpSpPr/>
          <p:nvPr/>
        </p:nvGrpSpPr>
        <p:grpSpPr>
          <a:xfrm>
            <a:off x="1209357" y="3163449"/>
            <a:ext cx="4336593" cy="1583054"/>
            <a:chOff x="1379100" y="3391975"/>
            <a:chExt cx="3408200" cy="1316250"/>
          </a:xfrm>
        </p:grpSpPr>
        <p:pic>
          <p:nvPicPr>
            <p:cNvPr id="795" name="Google Shape;795;p69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 flipH="1">
              <a:off x="1379100" y="3391975"/>
              <a:ext cx="3408200" cy="1316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9"/>
            <p:cNvSpPr txBox="1"/>
            <p:nvPr/>
          </p:nvSpPr>
          <p:spPr>
            <a:xfrm>
              <a:off x="1671769" y="3625825"/>
              <a:ext cx="29424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Haddii aan u qori karno 1000, 100 iyo 10 qaab jibbaaran (exponent form), hubaal waxaan u qori karnaa kuwa kale sidoo kale qaab jibbaaran.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97" name="Google Shape;797;p69"/>
          <p:cNvGrpSpPr/>
          <p:nvPr/>
        </p:nvGrpSpPr>
        <p:grpSpPr>
          <a:xfrm>
            <a:off x="5545800" y="3315775"/>
            <a:ext cx="2314849" cy="1004226"/>
            <a:chOff x="5545800" y="3315775"/>
            <a:chExt cx="2314849" cy="1004226"/>
          </a:xfrm>
        </p:grpSpPr>
        <p:pic>
          <p:nvPicPr>
            <p:cNvPr id="798" name="Google Shape;798;p69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>
              <a:off x="5545800" y="3315775"/>
              <a:ext cx="2314849" cy="1004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9" name="Google Shape;799;p69"/>
            <p:cNvSpPr txBox="1"/>
            <p:nvPr/>
          </p:nvSpPr>
          <p:spPr>
            <a:xfrm>
              <a:off x="5716036" y="3494275"/>
              <a:ext cx="1959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u malaynayaa inaad sax tahay.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800" name="Google Shape;800;p69"/>
          <p:cNvGraphicFramePr/>
          <p:nvPr/>
        </p:nvGraphicFramePr>
        <p:xfrm>
          <a:off x="382600" y="6768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5350"/>
                <a:gridCol w="1205350"/>
                <a:gridCol w="1205350"/>
                <a:gridCol w="1205350"/>
                <a:gridCol w="1205350"/>
                <a:gridCol w="1205350"/>
                <a:gridCol w="1205350"/>
              </a:tblGrid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 × 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 × 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01" name="Google Shape;801;p69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0440" y="13691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802" name="Google Shape;802;p69" title="1 lines Line 1: 1 over 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70350" y="136919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803" name="Google Shape;803;p69" title="1 lines Line 1: 1 over 10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18397" y="1369190"/>
            <a:ext cx="576233" cy="512911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69"/>
          <p:cNvSpPr/>
          <p:nvPr/>
        </p:nvSpPr>
        <p:spPr>
          <a:xfrm>
            <a:off x="5152113" y="15238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5" name="Google Shape;805;p69"/>
          <p:cNvSpPr/>
          <p:nvPr/>
        </p:nvSpPr>
        <p:spPr>
          <a:xfrm>
            <a:off x="5152113" y="22096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69"/>
          <p:cNvSpPr/>
          <p:nvPr/>
        </p:nvSpPr>
        <p:spPr>
          <a:xfrm>
            <a:off x="5152113" y="28192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812" name="Google Shape;812;p70"/>
          <p:cNvSpPr txBox="1"/>
          <p:nvPr/>
        </p:nvSpPr>
        <p:spPr>
          <a:xfrm>
            <a:off x="77612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3" name="Google Shape;813;p7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0921" y="35542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7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flipH="1">
            <a:off x="7979261" y="3307556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70"/>
          <p:cNvSpPr txBox="1"/>
          <p:nvPr/>
        </p:nvSpPr>
        <p:spPr>
          <a:xfrm>
            <a:off x="3095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16" name="Google Shape;816;p70"/>
          <p:cNvGrpSpPr/>
          <p:nvPr/>
        </p:nvGrpSpPr>
        <p:grpSpPr>
          <a:xfrm>
            <a:off x="1590352" y="3011050"/>
            <a:ext cx="3168125" cy="1583051"/>
            <a:chOff x="1678530" y="3518690"/>
            <a:chExt cx="2489882" cy="1316248"/>
          </a:xfrm>
        </p:grpSpPr>
        <p:pic>
          <p:nvPicPr>
            <p:cNvPr id="817" name="Google Shape;817;p70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 flipH="1">
              <a:off x="1678530" y="3518690"/>
              <a:ext cx="2489882" cy="13162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8" name="Google Shape;818;p70"/>
            <p:cNvSpPr txBox="1"/>
            <p:nvPr/>
          </p:nvSpPr>
          <p:spPr>
            <a:xfrm>
              <a:off x="1971204" y="3705936"/>
              <a:ext cx="21972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Hagaag, waxaan ognahay in 10 sidoo kale loo qori karo 101, 100 loo qori karo 102 iyo 1000 loo qori karo 103.</a:t>
              </a:r>
              <a:r>
                <a:rPr baseline="30000"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30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30000"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19" name="Google Shape;819;p70"/>
          <p:cNvGrpSpPr/>
          <p:nvPr/>
        </p:nvGrpSpPr>
        <p:grpSpPr>
          <a:xfrm>
            <a:off x="5622000" y="2934775"/>
            <a:ext cx="2314849" cy="1004226"/>
            <a:chOff x="5545800" y="3315775"/>
            <a:chExt cx="2314849" cy="1004226"/>
          </a:xfrm>
        </p:grpSpPr>
        <p:pic>
          <p:nvPicPr>
            <p:cNvPr id="820" name="Google Shape;820;p70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>
              <a:off x="5545800" y="3315775"/>
              <a:ext cx="2314849" cy="1004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1" name="Google Shape;821;p70"/>
            <p:cNvSpPr txBox="1"/>
            <p:nvPr/>
          </p:nvSpPr>
          <p:spPr>
            <a:xfrm>
              <a:off x="5716025" y="3494275"/>
              <a:ext cx="1959900" cy="28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dib u qori karnaa kuwan sida 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22" name="Google Shape;822;p70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990" y="74734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823" name="Google Shape;823;p70" title="1 lines Line 1: 1 over 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4000" y="147029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824" name="Google Shape;824;p70" title="1 lines Line 1: 1 over 10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3997" y="2235190"/>
            <a:ext cx="576233" cy="5129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5" name="Google Shape;825;p70"/>
          <p:cNvGrpSpPr/>
          <p:nvPr/>
        </p:nvGrpSpPr>
        <p:grpSpPr>
          <a:xfrm>
            <a:off x="996700" y="681525"/>
            <a:ext cx="796030" cy="613500"/>
            <a:chOff x="996700" y="757725"/>
            <a:chExt cx="796030" cy="613500"/>
          </a:xfrm>
        </p:grpSpPr>
        <p:pic>
          <p:nvPicPr>
            <p:cNvPr descr="&lt;math xmlns=&quot;http://www.w3.org/1998/Math/MathML&quot; display=&quot;block&quot; data-is-equatio=&quot;1&quot; data-latex=&quot;\frac{1}{10^1}&quot;&gt;&lt;mfrac&gt;&lt;mn&gt;1&lt;/mn&gt;&lt;msup&gt;&lt;mn&gt;10&lt;/mn&gt;&lt;mn&gt;1&lt;/mn&gt;&lt;/msup&gt;&lt;/mfrac&gt;&lt;/math&gt;" id="826" name="Google Shape;826;p70" title="the fraction with numerator 1 and denominator 10 to the first power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364515" y="757725"/>
              <a:ext cx="428215" cy="61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7" name="Google Shape;827;p70"/>
            <p:cNvSpPr txBox="1"/>
            <p:nvPr/>
          </p:nvSpPr>
          <p:spPr>
            <a:xfrm>
              <a:off x="996700" y="818400"/>
              <a:ext cx="310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8" name="Google Shape;828;p70"/>
          <p:cNvGrpSpPr/>
          <p:nvPr/>
        </p:nvGrpSpPr>
        <p:grpSpPr>
          <a:xfrm>
            <a:off x="996700" y="1428000"/>
            <a:ext cx="796030" cy="624750"/>
            <a:chOff x="996700" y="1504200"/>
            <a:chExt cx="796030" cy="624750"/>
          </a:xfrm>
        </p:grpSpPr>
        <p:pic>
          <p:nvPicPr>
            <p:cNvPr descr="&lt;math xmlns=&quot;http://www.w3.org/1998/Math/MathML&quot; display=&quot;block&quot; data-is-equatio=&quot;1&quot; data-latex=&quot;\frac{1}{10^2}&quot;&gt;&lt;mfrac&gt;&lt;mn&gt;1&lt;/mn&gt;&lt;msup&gt;&lt;mn&gt;10&lt;/mn&gt;&lt;mn&gt;2&lt;/mn&gt;&lt;/msup&gt;&lt;/mfrac&gt;&lt;/math&gt;" id="829" name="Google Shape;829;p70" title="the fraction with numerator 1 and denominator 10 squared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364516" y="1515450"/>
              <a:ext cx="428215" cy="61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0" name="Google Shape;830;p70"/>
            <p:cNvSpPr txBox="1"/>
            <p:nvPr/>
          </p:nvSpPr>
          <p:spPr>
            <a:xfrm>
              <a:off x="996700" y="1504200"/>
              <a:ext cx="310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31" name="Google Shape;831;p70"/>
          <p:cNvGrpSpPr/>
          <p:nvPr/>
        </p:nvGrpSpPr>
        <p:grpSpPr>
          <a:xfrm>
            <a:off x="996700" y="2188800"/>
            <a:ext cx="796036" cy="613500"/>
            <a:chOff x="996700" y="2265000"/>
            <a:chExt cx="796036" cy="613500"/>
          </a:xfrm>
        </p:grpSpPr>
        <p:pic>
          <p:nvPicPr>
            <p:cNvPr descr="&lt;math xmlns=&quot;http://www.w3.org/1998/Math/MathML&quot; display=&quot;block&quot; data-is-equatio=&quot;1&quot; data-latex=&quot;\frac{1}{10^3}&quot;&gt;&lt;mfrac&gt;&lt;mn&gt;1&lt;/mn&gt;&lt;msup&gt;&lt;mn&gt;10&lt;/mn&gt;&lt;mn&gt;3&lt;/mn&gt;&lt;/msup&gt;&lt;/mfrac&gt;&lt;/math&gt;" id="832" name="Google Shape;832;p70" title="the fraction with numerator 1 and denominator 10 cubed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364522" y="2265000"/>
              <a:ext cx="428215" cy="61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3" name="Google Shape;833;p70"/>
            <p:cNvSpPr txBox="1"/>
            <p:nvPr/>
          </p:nvSpPr>
          <p:spPr>
            <a:xfrm>
              <a:off x="996700" y="2266200"/>
              <a:ext cx="310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34" name="Google Shape;834;p70"/>
          <p:cNvSpPr txBox="1"/>
          <p:nvPr/>
        </p:nvSpPr>
        <p:spPr>
          <a:xfrm>
            <a:off x="1987300" y="742200"/>
            <a:ext cx="31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35" name="Google Shape;835;p70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57590" y="747340"/>
            <a:ext cx="310279" cy="512911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70"/>
          <p:cNvSpPr txBox="1"/>
          <p:nvPr/>
        </p:nvSpPr>
        <p:spPr>
          <a:xfrm>
            <a:off x="1987300" y="1504200"/>
            <a:ext cx="31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70"/>
          <p:cNvSpPr txBox="1"/>
          <p:nvPr/>
        </p:nvSpPr>
        <p:spPr>
          <a:xfrm>
            <a:off x="1987300" y="2190000"/>
            <a:ext cx="31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8" name="Google Shape;838;p70"/>
          <p:cNvGrpSpPr/>
          <p:nvPr/>
        </p:nvGrpSpPr>
        <p:grpSpPr>
          <a:xfrm>
            <a:off x="2457590" y="1488675"/>
            <a:ext cx="1148479" cy="533576"/>
            <a:chOff x="2457590" y="1564875"/>
            <a:chExt cx="1148479" cy="533576"/>
          </a:xfrm>
        </p:grpSpPr>
        <p:pic>
          <p:nvPicPr>
  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39" name="Google Shape;839;p70" title="1 lines Line 1: one tenth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57590" y="1585540"/>
              <a:ext cx="310279" cy="5129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0" name="Google Shape;840;p70"/>
            <p:cNvSpPr txBox="1"/>
            <p:nvPr/>
          </p:nvSpPr>
          <p:spPr>
            <a:xfrm>
              <a:off x="2927975" y="1564875"/>
              <a:ext cx="310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×</a:t>
              </a:r>
              <a:endParaRPr/>
            </a:p>
          </p:txBody>
        </p:sp>
        <p:pic>
          <p:nvPicPr>
  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41" name="Google Shape;841;p70" title="1 lines Line 1: one tenth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295790" y="1585540"/>
              <a:ext cx="310279" cy="5129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2" name="Google Shape;842;p70"/>
          <p:cNvGrpSpPr/>
          <p:nvPr/>
        </p:nvGrpSpPr>
        <p:grpSpPr>
          <a:xfrm>
            <a:off x="2457590" y="2174475"/>
            <a:ext cx="1986679" cy="533576"/>
            <a:chOff x="2457590" y="2250675"/>
            <a:chExt cx="1986679" cy="533576"/>
          </a:xfrm>
        </p:grpSpPr>
        <p:pic>
          <p:nvPicPr>
  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43" name="Google Shape;843;p70" title="1 lines Line 1: one tenth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57590" y="2271340"/>
              <a:ext cx="310279" cy="5129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4" name="Google Shape;844;p70"/>
            <p:cNvSpPr txBox="1"/>
            <p:nvPr/>
          </p:nvSpPr>
          <p:spPr>
            <a:xfrm>
              <a:off x="2927975" y="2250675"/>
              <a:ext cx="310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×</a:t>
              </a:r>
              <a:endParaRPr/>
            </a:p>
          </p:txBody>
        </p:sp>
        <p:pic>
          <p:nvPicPr>
  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45" name="Google Shape;845;p70" title="1 lines Line 1: one tenth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295790" y="2271340"/>
              <a:ext cx="310279" cy="5129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6" name="Google Shape;846;p70"/>
            <p:cNvSpPr txBox="1"/>
            <p:nvPr/>
          </p:nvSpPr>
          <p:spPr>
            <a:xfrm>
              <a:off x="3766175" y="2250675"/>
              <a:ext cx="310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×</a:t>
              </a:r>
              <a:endParaRPr/>
            </a:p>
          </p:txBody>
        </p:sp>
        <p:pic>
          <p:nvPicPr>
  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47" name="Google Shape;847;p70" title="1 lines Line 1: one tenth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133990" y="2271340"/>
              <a:ext cx="310279" cy="5129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8" name="Google Shape;848;p70"/>
          <p:cNvGrpSpPr/>
          <p:nvPr/>
        </p:nvGrpSpPr>
        <p:grpSpPr>
          <a:xfrm>
            <a:off x="1590350" y="2629883"/>
            <a:ext cx="3168125" cy="2059138"/>
            <a:chOff x="1678530" y="3518690"/>
            <a:chExt cx="2489882" cy="1316248"/>
          </a:xfrm>
        </p:grpSpPr>
        <p:pic>
          <p:nvPicPr>
            <p:cNvPr id="849" name="Google Shape;849;p70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 flipH="1">
              <a:off x="1678530" y="3518690"/>
              <a:ext cx="2489882" cy="13162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0" name="Google Shape;850;p70"/>
            <p:cNvSpPr txBox="1"/>
            <p:nvPr/>
          </p:nvSpPr>
          <p:spPr>
            <a:xfrm>
              <a:off x="1911317" y="3705936"/>
              <a:ext cx="21972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Qaabka jibbaarada (exponent form) macneheedu waa isku dhufasho soo noqnoqota. Maxay isku dhufashooyin soo noqnoqotay halkan ka dhaceen?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856" name="Google Shape;856;p71"/>
          <p:cNvSpPr txBox="1"/>
          <p:nvPr/>
        </p:nvSpPr>
        <p:spPr>
          <a:xfrm>
            <a:off x="77612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7" name="Google Shape;857;p7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0921" y="35542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7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flipH="1">
            <a:off x="8055461" y="3307556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71"/>
          <p:cNvSpPr txBox="1"/>
          <p:nvPr/>
        </p:nvSpPr>
        <p:spPr>
          <a:xfrm>
            <a:off x="3095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0" name="Google Shape;860;p71"/>
          <p:cNvGrpSpPr/>
          <p:nvPr/>
        </p:nvGrpSpPr>
        <p:grpSpPr>
          <a:xfrm>
            <a:off x="5545800" y="3315775"/>
            <a:ext cx="2314849" cy="1004226"/>
            <a:chOff x="5545800" y="3315775"/>
            <a:chExt cx="2314849" cy="1004226"/>
          </a:xfrm>
        </p:grpSpPr>
        <p:pic>
          <p:nvPicPr>
            <p:cNvPr id="861" name="Google Shape;861;p71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>
              <a:off x="5545800" y="3315775"/>
              <a:ext cx="2314849" cy="1004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2" name="Google Shape;862;p71"/>
            <p:cNvSpPr txBox="1"/>
            <p:nvPr/>
          </p:nvSpPr>
          <p:spPr>
            <a:xfrm>
              <a:off x="5716036" y="3494275"/>
              <a:ext cx="1959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Haa sax. Ma waxba ogaatay?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63" name="Google Shape;863;p71"/>
          <p:cNvGrpSpPr/>
          <p:nvPr/>
        </p:nvGrpSpPr>
        <p:grpSpPr>
          <a:xfrm>
            <a:off x="1531500" y="3391975"/>
            <a:ext cx="2788500" cy="1316250"/>
            <a:chOff x="1531500" y="4687375"/>
            <a:chExt cx="2788500" cy="1316250"/>
          </a:xfrm>
        </p:grpSpPr>
        <p:pic>
          <p:nvPicPr>
            <p:cNvPr id="864" name="Google Shape;864;p71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 flipH="1">
              <a:off x="1531500" y="4687375"/>
              <a:ext cx="2788500" cy="1316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5" name="Google Shape;865;p71"/>
            <p:cNvSpPr txBox="1"/>
            <p:nvPr/>
          </p:nvSpPr>
          <p:spPr>
            <a:xfrm>
              <a:off x="1824174" y="4921225"/>
              <a:ext cx="23148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eegayay madaxyada tiirarka jibbaarada (exponential).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866" name="Google Shape;866;p71"/>
          <p:cNvGraphicFramePr/>
          <p:nvPr/>
        </p:nvGraphicFramePr>
        <p:xfrm>
          <a:off x="382600" y="6768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5350"/>
                <a:gridCol w="1205350"/>
                <a:gridCol w="1205350"/>
                <a:gridCol w="1205350"/>
                <a:gridCol w="1205350"/>
                <a:gridCol w="1205350"/>
                <a:gridCol w="1205350"/>
              </a:tblGrid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 × 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 × 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3600" marL="3600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67" name="Google Shape;867;p71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0440" y="13691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868" name="Google Shape;868;p71" title="1 lines Line 1: 1 over 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70350" y="136919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869" name="Google Shape;869;p71" title="1 lines Line 1: 1 over 10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18397" y="1369190"/>
            <a:ext cx="576233" cy="512911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1"/>
          <p:cNvSpPr/>
          <p:nvPr/>
        </p:nvSpPr>
        <p:spPr>
          <a:xfrm>
            <a:off x="5152113" y="15238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1" name="Google Shape;871;p71"/>
          <p:cNvSpPr/>
          <p:nvPr/>
        </p:nvSpPr>
        <p:spPr>
          <a:xfrm>
            <a:off x="5152113" y="22096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71"/>
          <p:cNvSpPr/>
          <p:nvPr/>
        </p:nvSpPr>
        <p:spPr>
          <a:xfrm>
            <a:off x="5152113" y="28192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73" name="Google Shape;873;p71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83470" y="19787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74" name="Google Shape;874;p71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40670" y="19787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75" name="Google Shape;875;p71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18010" y="1978790"/>
            <a:ext cx="310279" cy="512911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71"/>
          <p:cNvSpPr txBox="1"/>
          <p:nvPr/>
        </p:nvSpPr>
        <p:spPr>
          <a:xfrm>
            <a:off x="7692990" y="1931255"/>
            <a:ext cx="576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</a:t>
            </a:r>
            <a:endParaRPr sz="1900"/>
          </a:p>
        </p:txBody>
      </p:sp>
      <p:sp>
        <p:nvSpPr>
          <p:cNvPr id="877" name="Google Shape;877;p71"/>
          <p:cNvSpPr txBox="1"/>
          <p:nvPr/>
        </p:nvSpPr>
        <p:spPr>
          <a:xfrm>
            <a:off x="8150190" y="1931255"/>
            <a:ext cx="576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</a:t>
            </a:r>
            <a:endParaRPr sz="1900"/>
          </a:p>
        </p:txBody>
      </p:sp>
      <p:sp>
        <p:nvSpPr>
          <p:cNvPr id="878" name="Google Shape;878;p71"/>
          <p:cNvSpPr txBox="1"/>
          <p:nvPr/>
        </p:nvSpPr>
        <p:spPr>
          <a:xfrm>
            <a:off x="6702390" y="2007455"/>
            <a:ext cx="576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</a:t>
            </a:r>
            <a:endParaRPr sz="1900"/>
          </a:p>
        </p:txBody>
      </p:sp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79" name="Google Shape;879;p71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8240" y="19787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80" name="Google Shape;880;p71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8240" y="19787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81" name="Google Shape;881;p71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4840" y="19787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882" name="Google Shape;882;p71" title="1 lines Line 1: one te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0440" y="19787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0^1}&quot;&gt;&lt;mfrac&gt;&lt;mn&gt;1&lt;/mn&gt;&lt;msup&gt;&lt;mn&gt;10&lt;/mn&gt;&lt;mn&gt;1&lt;/mn&gt;&lt;/msup&gt;&lt;/mfrac&gt;&lt;/math&gt;" id="883" name="Google Shape;883;p71" title="the fraction with numerator 1 and denominator 10 to the first power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34000" y="2628000"/>
            <a:ext cx="381111" cy="5460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0^2}&quot;&gt;&lt;mfrac&gt;&lt;mn&gt;1&lt;/mn&gt;&lt;msup&gt;&lt;mn&gt;10&lt;/mn&gt;&lt;mn&gt;2&lt;/mn&gt;&lt;/msup&gt;&lt;/mfrac&gt;&lt;/math&gt;" id="884" name="Google Shape;884;p71" title="the fraction with numerator 1 and denominator 10 squared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14800" y="2628000"/>
            <a:ext cx="383040" cy="54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0^3}&quot;&gt;&lt;mfrac&gt;&lt;mn&gt;1&lt;/mn&gt;&lt;msup&gt;&lt;mn&gt;10&lt;/mn&gt;&lt;mn&gt;3&lt;/mn&gt;&lt;/msup&gt;&lt;/mfrac&gt;&lt;/math&gt;" id="885" name="Google Shape;885;p71" title="the fraction with numerator 1 and denominator 10 cubed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13600" y="2628000"/>
            <a:ext cx="383040" cy="54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6" name="Google Shape;886;p71"/>
          <p:cNvGrpSpPr/>
          <p:nvPr/>
        </p:nvGrpSpPr>
        <p:grpSpPr>
          <a:xfrm>
            <a:off x="1074298" y="3087450"/>
            <a:ext cx="3749701" cy="1620450"/>
            <a:chOff x="1531501" y="4687368"/>
            <a:chExt cx="2586358" cy="1316262"/>
          </a:xfrm>
        </p:grpSpPr>
        <p:pic>
          <p:nvPicPr>
            <p:cNvPr id="887" name="Google Shape;887;p71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 flipH="1">
              <a:off x="1531501" y="4687368"/>
              <a:ext cx="2586358" cy="13162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8" name="Google Shape;888;p71"/>
            <p:cNvSpPr txBox="1"/>
            <p:nvPr/>
          </p:nvSpPr>
          <p:spPr>
            <a:xfrm>
              <a:off x="1745335" y="4921225"/>
              <a:ext cx="23148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Jibbaaradu (exponents) way yaraanayaan markaad dhinaca midig u socoto, laakiin markaad timaaddo qaybaha jajabka tobanle (decimal parts) waxay noqdaan isdhaaf (reciprocal).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9" name="Google Shape;889;p71"/>
          <p:cNvGrpSpPr/>
          <p:nvPr/>
        </p:nvGrpSpPr>
        <p:grpSpPr>
          <a:xfrm>
            <a:off x="4642150" y="3150600"/>
            <a:ext cx="3508051" cy="1620451"/>
            <a:chOff x="4642150" y="3988800"/>
            <a:chExt cx="3508051" cy="1620451"/>
          </a:xfrm>
        </p:grpSpPr>
        <p:grpSp>
          <p:nvGrpSpPr>
            <p:cNvPr id="890" name="Google Shape;890;p71"/>
            <p:cNvGrpSpPr/>
            <p:nvPr/>
          </p:nvGrpSpPr>
          <p:grpSpPr>
            <a:xfrm>
              <a:off x="4642150" y="3988800"/>
              <a:ext cx="3508051" cy="1620451"/>
              <a:chOff x="5545808" y="4610013"/>
              <a:chExt cx="2523233" cy="1253055"/>
            </a:xfrm>
          </p:grpSpPr>
          <p:pic>
            <p:nvPicPr>
              <p:cNvPr id="891" name="Google Shape;891;p7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69082" t="56280"/>
              <a:stretch/>
            </p:blipFill>
            <p:spPr>
              <a:xfrm>
                <a:off x="5545808" y="4610013"/>
                <a:ext cx="2523233" cy="12530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92" name="Google Shape;892;p71"/>
              <p:cNvSpPr txBox="1"/>
              <p:nvPr/>
            </p:nvSpPr>
            <p:spPr>
              <a:xfrm>
                <a:off x="5702015" y="4719993"/>
                <a:ext cx="2158800" cy="77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Jibbaaradu (exponents) waxay hoos u dhacayaan mid kasta. Ma loo qori karaa 10−1?</a:t>
                </a: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baseline="30000" lang="en-GB" sz="13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descr="&lt;math xmlns=&quot;http://www.w3.org/1998/Math/MathML&quot; display=&quot;block&quot; data-is-equatio=&quot;1&quot; data-latex=&quot;\frac{1}{10^1}&quot;&gt;&lt;mfrac&gt;&lt;mn&gt;1&lt;/mn&gt;&lt;msup&gt;&lt;mn&gt;10&lt;/mn&gt;&lt;mn&gt;1&lt;/mn&gt;&lt;/msup&gt;&lt;/mfrac&gt;&lt;/math&gt;" id="893" name="Google Shape;893;p71" title="the fraction with numerator 1 and denominator 10 to the first power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6201078" y="4726975"/>
              <a:ext cx="428215" cy="613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graphicFrame>
        <p:nvGraphicFramePr>
          <p:cNvPr id="899" name="Google Shape;899;p72"/>
          <p:cNvGraphicFramePr/>
          <p:nvPr/>
        </p:nvGraphicFramePr>
        <p:xfrm>
          <a:off x="2705100" y="78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2417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Tirada (Number)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jibbaarada (Exponential form)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00" name="Google Shape;900;p72"/>
          <p:cNvSpPr txBox="1"/>
          <p:nvPr/>
        </p:nvSpPr>
        <p:spPr>
          <a:xfrm>
            <a:off x="77612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1" name="Google Shape;901;p7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0921" y="35542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7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979261" y="3307556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72"/>
          <p:cNvSpPr txBox="1"/>
          <p:nvPr/>
        </p:nvSpPr>
        <p:spPr>
          <a:xfrm>
            <a:off x="309550" y="4522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04" name="Google Shape;904;p72"/>
          <p:cNvGrpSpPr/>
          <p:nvPr/>
        </p:nvGrpSpPr>
        <p:grpSpPr>
          <a:xfrm>
            <a:off x="792055" y="1544048"/>
            <a:ext cx="1901056" cy="1917426"/>
            <a:chOff x="3530226" y="5245994"/>
            <a:chExt cx="4330424" cy="1635750"/>
          </a:xfrm>
        </p:grpSpPr>
        <p:pic>
          <p:nvPicPr>
            <p:cNvPr id="905" name="Google Shape;905;p72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 flipH="1">
              <a:off x="3530226" y="5245994"/>
              <a:ext cx="4330424" cy="1635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6" name="Google Shape;906;p72"/>
            <p:cNvSpPr txBox="1"/>
            <p:nvPr/>
          </p:nvSpPr>
          <p:spPr>
            <a:xfrm>
              <a:off x="3984736" y="5544850"/>
              <a:ext cx="3594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Sii wadida qaabka (pattern) waxay u socotaa, 10−1, 10−2, 10−3, iwm.</a:t>
              </a:r>
              <a:r>
                <a:rPr baseline="30000" lang="en-GB" sz="17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30000"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30000"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907" name="Google Shape;907;p72"/>
          <p:cNvGraphicFramePr/>
          <p:nvPr/>
        </p:nvGraphicFramePr>
        <p:xfrm>
          <a:off x="2705100" y="78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2417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Tirada (Number)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jibbaarada (Exponential form)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2" name="Google Shape;912;p73"/>
          <p:cNvGraphicFramePr/>
          <p:nvPr/>
        </p:nvGraphicFramePr>
        <p:xfrm>
          <a:off x="571500" y="781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390775"/>
                <a:gridCol w="2230875"/>
                <a:gridCol w="2415925"/>
              </a:tblGrid>
              <a:tr h="677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Tirada (Number)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 jajab (Fractional form)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 jibbaar (Exponential form)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7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</a:t>
                      </a:r>
                      <a:r>
                        <a:rPr baseline="30000"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7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7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7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0.0001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15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13" name="Google Shape;913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914" name="Google Shape;914;p73" title="1 lines Line 1: one t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7240" y="150145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915" name="Google Shape;915;p73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9995" y="222885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916" name="Google Shape;916;p73" title="1 lines Line 1: 1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4967" y="2894510"/>
            <a:ext cx="576233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\ 000}\end{array}&quot;&gt;&lt;mtable columnalign=&quot;left&quot; columnspacing=&quot;1em&quot; rowspacing=&quot;4pt&quot;&gt;&lt;mtr&gt;&lt;mtd&gt;&lt;mfrac&gt;&lt;mn&gt;1&lt;/mn&gt;&lt;mrow&gt;&lt;mn&gt;10&lt;/mn&gt;&lt;mtext&gt;&lt;/mtext&gt;&lt;mn&gt;000&lt;/mn&gt;&lt;/mrow&gt;&lt;/mfrac&gt;&lt;/mtd&gt;&lt;/mtr&gt;&lt;/mtable&gt;&lt;/math&gt;" id="917" name="Google Shape;917;p73" title="1 lines Line 1: the fraction with numerator 1 and denominator 1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67000" y="3565709"/>
            <a:ext cx="804194" cy="512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923" name="Google Shape;923;p74"/>
          <p:cNvSpPr txBox="1"/>
          <p:nvPr/>
        </p:nvSpPr>
        <p:spPr>
          <a:xfrm>
            <a:off x="7761250" y="28458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4" name="Google Shape;924;p7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0921" y="18778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7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979261" y="1631156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74"/>
          <p:cNvSpPr txBox="1"/>
          <p:nvPr/>
        </p:nvSpPr>
        <p:spPr>
          <a:xfrm>
            <a:off x="309550" y="28458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27" name="Google Shape;927;p74"/>
          <p:cNvGrpSpPr/>
          <p:nvPr/>
        </p:nvGrpSpPr>
        <p:grpSpPr>
          <a:xfrm>
            <a:off x="5545800" y="793950"/>
            <a:ext cx="2314849" cy="1316250"/>
            <a:chOff x="5545800" y="3765750"/>
            <a:chExt cx="2314849" cy="1316250"/>
          </a:xfrm>
        </p:grpSpPr>
        <p:pic>
          <p:nvPicPr>
            <p:cNvPr id="928" name="Google Shape;928;p74"/>
            <p:cNvPicPr preferRelativeResize="0"/>
            <p:nvPr/>
          </p:nvPicPr>
          <p:blipFill rotWithShape="1">
            <a:blip r:embed="rId5">
              <a:alphaModFix/>
            </a:blip>
            <a:srcRect b="0" l="0" r="69082" t="56280"/>
            <a:stretch/>
          </p:blipFill>
          <p:spPr>
            <a:xfrm>
              <a:off x="5545800" y="3765750"/>
              <a:ext cx="2314849" cy="1316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9" name="Google Shape;929;p74"/>
            <p:cNvSpPr txBox="1"/>
            <p:nvPr/>
          </p:nvSpPr>
          <p:spPr>
            <a:xfrm>
              <a:off x="5702021" y="3999645"/>
              <a:ext cx="19599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Taas macneheedu waa 102 waa 100</a:t>
              </a: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30000" lang="en-GB" sz="17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30" name="Google Shape;930;p74"/>
          <p:cNvGrpSpPr/>
          <p:nvPr/>
        </p:nvGrpSpPr>
        <p:grpSpPr>
          <a:xfrm>
            <a:off x="1173049" y="682400"/>
            <a:ext cx="2314849" cy="1635750"/>
            <a:chOff x="1173049" y="2358800"/>
            <a:chExt cx="2314849" cy="1635750"/>
          </a:xfrm>
        </p:grpSpPr>
        <p:grpSp>
          <p:nvGrpSpPr>
            <p:cNvPr id="931" name="Google Shape;931;p74"/>
            <p:cNvGrpSpPr/>
            <p:nvPr/>
          </p:nvGrpSpPr>
          <p:grpSpPr>
            <a:xfrm>
              <a:off x="1173049" y="2358800"/>
              <a:ext cx="2314849" cy="1635750"/>
              <a:chOff x="3530235" y="5310999"/>
              <a:chExt cx="3143040" cy="1635750"/>
            </a:xfrm>
          </p:grpSpPr>
          <p:pic>
            <p:nvPicPr>
              <p:cNvPr id="932" name="Google Shape;932;p74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69082" t="56280"/>
              <a:stretch/>
            </p:blipFill>
            <p:spPr>
              <a:xfrm flipH="1">
                <a:off x="3530235" y="5310999"/>
                <a:ext cx="3143040" cy="16357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33" name="Google Shape;933;p74"/>
              <p:cNvSpPr txBox="1"/>
              <p:nvPr/>
            </p:nvSpPr>
            <p:spPr>
              <a:xfrm>
                <a:off x="3846767" y="5544849"/>
                <a:ext cx="2665800" cy="77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Taas macneheedu waa in iyo 10−2 ay isku mid yihiin.</a:t>
                </a:r>
                <a:r>
                  <a:rPr baseline="30000"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934" name="Google Shape;934;p74" title="1 lines Line 1: 1 over 10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941724" y="2914650"/>
              <a:ext cx="355231" cy="411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5" name="Google Shape;935;p74"/>
          <p:cNvSpPr txBox="1"/>
          <p:nvPr>
            <p:ph idx="1" type="body"/>
          </p:nvPr>
        </p:nvSpPr>
        <p:spPr>
          <a:xfrm>
            <a:off x="1454150" y="2740500"/>
            <a:ext cx="6299100" cy="163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       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75"/>
          <p:cNvSpPr txBox="1"/>
          <p:nvPr>
            <p:ph idx="1" type="body"/>
          </p:nvPr>
        </p:nvSpPr>
        <p:spPr>
          <a:xfrm>
            <a:off x="324000" y="759300"/>
            <a:ext cx="82377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Isku dhig qaababka jajabka (fractional forms) iyo qaabka jibbaarka (exponential form):</a:t>
            </a:r>
            <a:endParaRPr/>
          </a:p>
        </p:txBody>
      </p:sp>
      <p:sp>
        <p:nvSpPr>
          <p:cNvPr id="941" name="Google Shape;941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942" name="Google Shape;942;p75"/>
          <p:cNvSpPr txBox="1"/>
          <p:nvPr>
            <p:ph idx="4294967295" type="subTitle"/>
          </p:nvPr>
        </p:nvSpPr>
        <p:spPr>
          <a:xfrm>
            <a:off x="2610000" y="1689600"/>
            <a:ext cx="6336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10</a:t>
            </a:r>
            <a:r>
              <a:rPr baseline="30000" lang="en-GB" sz="1400">
                <a:latin typeface="Lexend"/>
              </a:rPr>
              <a:t>−3 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1}{1000}&quot;&gt;&lt;mfrac&gt;&lt;mn&gt;1&lt;/mn&gt;&lt;mn&gt;1000&lt;/mn&gt;&lt;/mfrac&gt;&lt;/math&gt;" id="943" name="Google Shape;943;p75" title="1 over 10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988" y="2305448"/>
            <a:ext cx="626232" cy="61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0}&quot;&gt;&lt;mfrac&gt;&lt;mn&gt;1&lt;/mn&gt;&lt;mn&gt;10&lt;/mn&gt;&lt;/mfrac&gt;&lt;/math&gt;" id="944" name="Google Shape;944;p75" title="one t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1275" y="4013250"/>
            <a:ext cx="331022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0\ 000}&quot;&gt;&lt;mfrac&gt;&lt;mn&gt;1&lt;/mn&gt;&lt;mrow&gt;&lt;mn&gt;10&lt;/mn&gt;&lt;mtext&gt;&lt;/mtext&gt;&lt;mn&gt;000&lt;/mn&gt;&lt;/mrow&gt;&lt;/mfrac&gt;&lt;/math&gt;" id="945" name="Google Shape;945;p75" title="the fraction with numerator 1 and denominator 10 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0882" y="1508100"/>
            <a:ext cx="851828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0\ 000\ 000}&quot;&gt;&lt;mfrac&gt;&lt;mn&gt;1&lt;/mn&gt;&lt;mrow&gt;&lt;mn&gt;10&lt;/mn&gt;&lt;mtext&gt;&lt;/mtext&gt;&lt;mn&gt;000&lt;/mn&gt;&lt;mtext&gt;&lt;/mtext&gt;&lt;mn&gt;000&lt;/mn&gt;&lt;/mrow&gt;&lt;/mfrac&gt;&lt;/math&gt;" id="946" name="Google Shape;946;p75" title="the fraction with numerator 1 and denominator 10 00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0000" y="3204000"/>
            <a:ext cx="13668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75"/>
          <p:cNvSpPr txBox="1"/>
          <p:nvPr>
            <p:ph idx="4294967295" type="subTitle"/>
          </p:nvPr>
        </p:nvSpPr>
        <p:spPr>
          <a:xfrm>
            <a:off x="2610000" y="2527800"/>
            <a:ext cx="6336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10</a:t>
            </a:r>
            <a:r>
              <a:rPr baseline="30000" lang="en-GB" sz="1400">
                <a:latin typeface="Lexend"/>
              </a:rPr>
              <a:t>−1 </a:t>
            </a:r>
            <a:endParaRPr/>
          </a:p>
        </p:txBody>
      </p:sp>
      <p:sp>
        <p:nvSpPr>
          <p:cNvPr id="948" name="Google Shape;948;p75"/>
          <p:cNvSpPr txBox="1"/>
          <p:nvPr>
            <p:ph idx="4294967295" type="subTitle"/>
          </p:nvPr>
        </p:nvSpPr>
        <p:spPr>
          <a:xfrm>
            <a:off x="2610000" y="3366000"/>
            <a:ext cx="6336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10</a:t>
            </a:r>
            <a:r>
              <a:rPr baseline="30000" lang="en-GB" sz="1400">
                <a:latin typeface="Lexend"/>
              </a:rPr>
              <a:t>−4 </a:t>
            </a:r>
            <a:endParaRPr/>
          </a:p>
        </p:txBody>
      </p:sp>
      <p:sp>
        <p:nvSpPr>
          <p:cNvPr id="949" name="Google Shape;949;p75"/>
          <p:cNvSpPr txBox="1"/>
          <p:nvPr>
            <p:ph idx="4294967295" type="subTitle"/>
          </p:nvPr>
        </p:nvSpPr>
        <p:spPr>
          <a:xfrm>
            <a:off x="2610000" y="4204200"/>
            <a:ext cx="6336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10</a:t>
            </a:r>
            <a:r>
              <a:rPr baseline="30000" lang="en-GB" sz="1400">
                <a:latin typeface="Lexend"/>
              </a:rPr>
              <a:t>−7 </a:t>
            </a:r>
            <a:endParaRPr/>
          </a:p>
        </p:txBody>
      </p:sp>
      <p:cxnSp>
        <p:nvCxnSpPr>
          <p:cNvPr id="950" name="Google Shape;950;p75"/>
          <p:cNvCxnSpPr/>
          <p:nvPr/>
        </p:nvCxnSpPr>
        <p:spPr>
          <a:xfrm>
            <a:off x="3243600" y="1814850"/>
            <a:ext cx="2395200" cy="78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1" name="Google Shape;951;p75"/>
          <p:cNvCxnSpPr/>
          <p:nvPr/>
        </p:nvCxnSpPr>
        <p:spPr>
          <a:xfrm>
            <a:off x="3319800" y="2729250"/>
            <a:ext cx="2543100" cy="1680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2" name="Google Shape;952;p75"/>
          <p:cNvCxnSpPr>
            <a:stCxn id="948" idx="3"/>
          </p:cNvCxnSpPr>
          <p:nvPr/>
        </p:nvCxnSpPr>
        <p:spPr>
          <a:xfrm flipH="1" rot="10800000">
            <a:off x="3243600" y="1873350"/>
            <a:ext cx="2283000" cy="1617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3" name="Google Shape;953;p75"/>
          <p:cNvCxnSpPr>
            <a:stCxn id="949" idx="3"/>
          </p:cNvCxnSpPr>
          <p:nvPr/>
        </p:nvCxnSpPr>
        <p:spPr>
          <a:xfrm flipH="1" rot="10800000">
            <a:off x="3243600" y="3506250"/>
            <a:ext cx="2107500" cy="823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959" name="Google Shape;959;p76"/>
          <p:cNvSpPr txBox="1"/>
          <p:nvPr>
            <p:ph idx="1" type="body"/>
          </p:nvPr>
        </p:nvSpPr>
        <p:spPr>
          <a:xfrm>
            <a:off x="324000" y="31977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Aan eegno sida wax waliba isugu xiran yihiin. Waxaan ku bilaabaynaa tirada 1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graphicFrame>
        <p:nvGraphicFramePr>
          <p:cNvPr id="960" name="Google Shape;960;p76"/>
          <p:cNvGraphicFramePr/>
          <p:nvPr/>
        </p:nvGraphicFramePr>
        <p:xfrm>
          <a:off x="952500" y="6768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−5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961" name="Google Shape;961;p76" title="1 lines Line 1: one t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425" y="136919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962" name="Google Shape;962;p76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2350" y="136919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963" name="Google Shape;963;p76" title="1 lines Line 1: 1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0397" y="1369190"/>
            <a:ext cx="576233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\ 000}\end{array}&quot;&gt;&lt;mtable columnalign=&quot;left&quot; columnspacing=&quot;1em&quot; rowspacing=&quot;4pt&quot;&gt;&lt;mtr&gt;&lt;mtd&gt;&lt;mfrac&gt;&lt;mn&gt;1&lt;/mn&gt;&lt;mrow&gt;&lt;mn&gt;10&lt;/mn&gt;&lt;mtext&gt;&lt;/mtext&gt;&lt;mn&gt;000&lt;/mn&gt;&lt;/mrow&gt;&lt;/mfrac&gt;&lt;/mtd&gt;&lt;/mtr&gt;&lt;/mtable&gt;&lt;/math&gt;" id="964" name="Google Shape;964;p76" title="1 lines Line 1: the fraction with numerator 1 and denominator 1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7755" y="1369190"/>
            <a:ext cx="804194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\ 000}\end{array}&quot;&gt;&lt;mtable columnalign=&quot;left&quot; columnspacing=&quot;1em&quot; rowspacing=&quot;4pt&quot;&gt;&lt;mtr&gt;&lt;mtd&gt;&lt;mfrac&gt;&lt;mn&gt;1&lt;/mn&gt;&lt;mrow&gt;&lt;mn&gt;100&lt;/mn&gt;&lt;mtext&gt;&lt;/mtext&gt;&lt;mn&gt;000&lt;/mn&gt;&lt;/mrow&gt;&lt;/mfrac&gt;&lt;/mtd&gt;&lt;/mtr&gt;&lt;/mtable&gt;&lt;/math&gt;" id="965" name="Google Shape;965;p76" title="1 lines Line 1: the fraction with numerator 1 and denominator 100 0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2335" y="1330005"/>
            <a:ext cx="1029148" cy="563250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76"/>
          <p:cNvSpPr/>
          <p:nvPr/>
        </p:nvSpPr>
        <p:spPr>
          <a:xfrm>
            <a:off x="2104113" y="157205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7" name="Google Shape;967;p76"/>
          <p:cNvSpPr/>
          <p:nvPr/>
        </p:nvSpPr>
        <p:spPr>
          <a:xfrm>
            <a:off x="2104113" y="96245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76"/>
          <p:cNvSpPr/>
          <p:nvPr/>
        </p:nvSpPr>
        <p:spPr>
          <a:xfrm>
            <a:off x="2104113" y="22096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76"/>
          <p:cNvSpPr/>
          <p:nvPr/>
        </p:nvSpPr>
        <p:spPr>
          <a:xfrm>
            <a:off x="2104113" y="28192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0" name="Google Shape;970;p76"/>
          <p:cNvSpPr txBox="1"/>
          <p:nvPr>
            <p:ph idx="1" type="body"/>
          </p:nvPr>
        </p:nvSpPr>
        <p:spPr>
          <a:xfrm>
            <a:off x="1519820" y="271712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</a:t>
            </a:r>
            <a:endParaRPr/>
          </a:p>
        </p:txBody>
      </p:sp>
      <p:sp>
        <p:nvSpPr>
          <p:cNvPr id="971" name="Google Shape;971;p76"/>
          <p:cNvSpPr txBox="1"/>
          <p:nvPr>
            <p:ph idx="1" type="body"/>
          </p:nvPr>
        </p:nvSpPr>
        <p:spPr>
          <a:xfrm>
            <a:off x="324000" y="35025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dhaqaajinayaa tirada 1 hal meel oo midig.</a:t>
            </a:r>
            <a:endParaRPr sz="1800"/>
          </a:p>
        </p:txBody>
      </p:sp>
      <p:sp>
        <p:nvSpPr>
          <p:cNvPr id="972" name="Google Shape;972;p76"/>
          <p:cNvSpPr txBox="1"/>
          <p:nvPr>
            <p:ph idx="1" type="body"/>
          </p:nvPr>
        </p:nvSpPr>
        <p:spPr>
          <a:xfrm>
            <a:off x="324000" y="3841455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Maxaan ku sameeyay 1?</a:t>
            </a:r>
            <a:endParaRPr sz="1800"/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÷ 10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3" name="Google Shape;973;p76"/>
          <p:cNvSpPr txBox="1"/>
          <p:nvPr>
            <p:ph idx="1" type="body"/>
          </p:nvPr>
        </p:nvSpPr>
        <p:spPr>
          <a:xfrm>
            <a:off x="2690850" y="271712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</a:t>
            </a:r>
            <a:endParaRPr/>
          </a:p>
        </p:txBody>
      </p:sp>
      <p:sp>
        <p:nvSpPr>
          <p:cNvPr id="974" name="Google Shape;974;p76"/>
          <p:cNvSpPr txBox="1"/>
          <p:nvPr>
            <p:ph idx="1" type="body"/>
          </p:nvPr>
        </p:nvSpPr>
        <p:spPr>
          <a:xfrm>
            <a:off x="324000" y="4360850"/>
            <a:ext cx="3841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 hadda wuxuu ku jiraa tiirka tobanle (tenths).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975" name="Google Shape;975;p76" title="1 lines Line 1: one t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5348" y="4302898"/>
            <a:ext cx="310275" cy="5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76"/>
          <p:cNvSpPr txBox="1"/>
          <p:nvPr>
            <p:ph idx="1" type="body"/>
          </p:nvPr>
        </p:nvSpPr>
        <p:spPr>
          <a:xfrm>
            <a:off x="4172100" y="4322750"/>
            <a:ext cx="4095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Sidaas darteed 0.1 = 1 ÷ 10 = = 1 × 10−1</a:t>
            </a:r>
            <a:r>
              <a:rPr baseline="30000"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977" name="Google Shape;977;p76"/>
          <p:cNvSpPr/>
          <p:nvPr/>
        </p:nvSpPr>
        <p:spPr>
          <a:xfrm>
            <a:off x="5825350" y="4341000"/>
            <a:ext cx="696000" cy="3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6"/>
          <p:cNvSpPr/>
          <p:nvPr/>
        </p:nvSpPr>
        <p:spPr>
          <a:xfrm>
            <a:off x="6568300" y="4321950"/>
            <a:ext cx="576300" cy="51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76"/>
          <p:cNvSpPr/>
          <p:nvPr/>
        </p:nvSpPr>
        <p:spPr>
          <a:xfrm>
            <a:off x="7158850" y="4302900"/>
            <a:ext cx="1029000" cy="51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985" name="Google Shape;985;p77"/>
          <p:cNvSpPr txBox="1"/>
          <p:nvPr>
            <p:ph idx="1" type="body"/>
          </p:nvPr>
        </p:nvSpPr>
        <p:spPr>
          <a:xfrm>
            <a:off x="324000" y="683100"/>
            <a:ext cx="82377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Aan tan ku tijaabino jajab tobanle (decimals) fudud.</a:t>
            </a:r>
            <a:endParaRPr/>
          </a:p>
        </p:txBody>
      </p:sp>
      <p:sp>
        <p:nvSpPr>
          <p:cNvPr id="986" name="Google Shape;986;p77"/>
          <p:cNvSpPr txBox="1"/>
          <p:nvPr>
            <p:ph idx="1" type="body"/>
          </p:nvPr>
        </p:nvSpPr>
        <p:spPr>
          <a:xfrm>
            <a:off x="324000" y="1140300"/>
            <a:ext cx="18669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E.g.	0.007</a:t>
            </a:r>
            <a:endParaRPr/>
          </a:p>
        </p:txBody>
      </p:sp>
      <p:graphicFrame>
        <p:nvGraphicFramePr>
          <p:cNvPr id="987" name="Google Shape;987;p77"/>
          <p:cNvGraphicFramePr/>
          <p:nvPr/>
        </p:nvGraphicFramePr>
        <p:xfrm>
          <a:off x="952500" y="154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−5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988" name="Google Shape;988;p77" title="1 lines Line 1: one t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425" y="223542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989" name="Google Shape;989;p77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2350" y="223542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990" name="Google Shape;990;p77" title="1 lines Line 1: 1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0397" y="2235420"/>
            <a:ext cx="576233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\ 000}\end{array}&quot;&gt;&lt;mtable columnalign=&quot;left&quot; columnspacing=&quot;1em&quot; rowspacing=&quot;4pt&quot;&gt;&lt;mtr&gt;&lt;mtd&gt;&lt;mfrac&gt;&lt;mn&gt;1&lt;/mn&gt;&lt;mrow&gt;&lt;mn&gt;10&lt;/mn&gt;&lt;mtext&gt;&lt;/mtext&gt;&lt;mn&gt;000&lt;/mn&gt;&lt;/mrow&gt;&lt;/mfrac&gt;&lt;/mtd&gt;&lt;/mtr&gt;&lt;/mtable&gt;&lt;/math&gt;" id="991" name="Google Shape;991;p77" title="1 lines Line 1: the fraction with numerator 1 and denominator 1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7755" y="2235420"/>
            <a:ext cx="804194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\ 000}\end{array}&quot;&gt;&lt;mtable columnalign=&quot;left&quot; columnspacing=&quot;1em&quot; rowspacing=&quot;4pt&quot;&gt;&lt;mtr&gt;&lt;mtd&gt;&lt;mfrac&gt;&lt;mn&gt;1&lt;/mn&gt;&lt;mrow&gt;&lt;mn&gt;100&lt;/mn&gt;&lt;mtext&gt;&lt;/mtext&gt;&lt;mn&gt;000&lt;/mn&gt;&lt;/mrow&gt;&lt;/mfrac&gt;&lt;/mtd&gt;&lt;/mtr&gt;&lt;/mtable&gt;&lt;/math&gt;" id="992" name="Google Shape;992;p77" title="1 lines Line 1: the fraction with numerator 1 and denominator 100 0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2335" y="2196235"/>
            <a:ext cx="1029148" cy="563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77"/>
          <p:cNvSpPr/>
          <p:nvPr/>
        </p:nvSpPr>
        <p:spPr>
          <a:xfrm>
            <a:off x="2104113" y="24382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4" name="Google Shape;994;p77"/>
          <p:cNvSpPr/>
          <p:nvPr/>
        </p:nvSpPr>
        <p:spPr>
          <a:xfrm>
            <a:off x="2104113" y="18286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5" name="Google Shape;995;p77"/>
          <p:cNvSpPr/>
          <p:nvPr/>
        </p:nvSpPr>
        <p:spPr>
          <a:xfrm>
            <a:off x="2104113" y="30759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77"/>
          <p:cNvSpPr/>
          <p:nvPr/>
        </p:nvSpPr>
        <p:spPr>
          <a:xfrm>
            <a:off x="2104113" y="36855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77"/>
          <p:cNvSpPr txBox="1"/>
          <p:nvPr>
            <p:ph idx="1" type="body"/>
          </p:nvPr>
        </p:nvSpPr>
        <p:spPr>
          <a:xfrm>
            <a:off x="147777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998" name="Google Shape;998;p77"/>
          <p:cNvSpPr txBox="1"/>
          <p:nvPr>
            <p:ph idx="1" type="body"/>
          </p:nvPr>
        </p:nvSpPr>
        <p:spPr>
          <a:xfrm>
            <a:off x="27048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999" name="Google Shape;999;p77"/>
          <p:cNvSpPr txBox="1"/>
          <p:nvPr>
            <p:ph idx="1" type="body"/>
          </p:nvPr>
        </p:nvSpPr>
        <p:spPr>
          <a:xfrm>
            <a:off x="389603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1000" name="Google Shape;1000;p77"/>
          <p:cNvSpPr txBox="1"/>
          <p:nvPr>
            <p:ph idx="1" type="body"/>
          </p:nvPr>
        </p:nvSpPr>
        <p:spPr>
          <a:xfrm>
            <a:off x="5101220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1001" name="Google Shape;1001;p77"/>
          <p:cNvSpPr txBox="1"/>
          <p:nvPr>
            <p:ph idx="1" type="body"/>
          </p:nvPr>
        </p:nvSpPr>
        <p:spPr>
          <a:xfrm>
            <a:off x="324000" y="4264500"/>
            <a:ext cx="8043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0.007          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1002" name="Google Shape;1002;p77" title="1 lines Line 1: 1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22397" y="4216620"/>
            <a:ext cx="576233" cy="5129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77"/>
          <p:cNvSpPr txBox="1"/>
          <p:nvPr>
            <p:ph idx="1" type="body"/>
          </p:nvPr>
        </p:nvSpPr>
        <p:spPr>
          <a:xfrm>
            <a:off x="1162200" y="4264500"/>
            <a:ext cx="7413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7 ×          </a:t>
            </a:r>
            <a:endParaRPr/>
          </a:p>
        </p:txBody>
      </p:sp>
      <p:sp>
        <p:nvSpPr>
          <p:cNvPr id="1004" name="Google Shape;1004;p77"/>
          <p:cNvSpPr txBox="1"/>
          <p:nvPr>
            <p:ph idx="1" type="body"/>
          </p:nvPr>
        </p:nvSpPr>
        <p:spPr>
          <a:xfrm>
            <a:off x="3524400" y="4264500"/>
            <a:ext cx="20256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7 × </a:t>
            </a:r>
            <a:r>
              <a:rPr lang="en-GB">
                <a:latin typeface="Lexend"/>
              </a:rPr>
              <a:t>10</a:t>
            </a:r>
            <a:r>
              <a:rPr baseline="30000" lang="en-GB">
                <a:latin typeface="Lexend"/>
              </a:rPr>
              <a:t>−3</a:t>
            </a:r>
            <a:r>
              <a:rPr lang="en-GB">
                <a:latin typeface="Lexend"/>
              </a:rPr>
              <a:t> </a:t>
            </a:r>
            <a:r>
              <a:rPr lang="en-GB">
                <a:latin typeface="Lexend"/>
              </a:rPr>
              <a:t>          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7}{1000}&quot;&gt;&lt;mfrac&gt;&lt;mn&gt;7&lt;/mn&gt;&lt;mn&gt;1000&lt;/mn&gt;&lt;/mfrac&gt;&lt;/math&gt;" id="1005" name="Google Shape;1005;p77" title="7 over 10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99152" y="4180777"/>
            <a:ext cx="576225" cy="560105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p77"/>
          <p:cNvSpPr txBox="1"/>
          <p:nvPr>
            <p:ph idx="1" type="body"/>
          </p:nvPr>
        </p:nvSpPr>
        <p:spPr>
          <a:xfrm>
            <a:off x="2533800" y="4264500"/>
            <a:ext cx="3102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012" name="Google Shape;1012;p78"/>
          <p:cNvSpPr txBox="1"/>
          <p:nvPr>
            <p:ph idx="1" type="body"/>
          </p:nvPr>
        </p:nvSpPr>
        <p:spPr>
          <a:xfrm>
            <a:off x="324000" y="683100"/>
            <a:ext cx="82377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Aan tijaabinno tan iyadoo la adeegsanayo jajab tobanle (decimals) fudud marka hore.</a:t>
            </a:r>
            <a:endParaRPr/>
          </a:p>
        </p:txBody>
      </p:sp>
      <p:sp>
        <p:nvSpPr>
          <p:cNvPr id="1013" name="Google Shape;1013;p78"/>
          <p:cNvSpPr txBox="1"/>
          <p:nvPr>
            <p:ph idx="1" type="body"/>
          </p:nvPr>
        </p:nvSpPr>
        <p:spPr>
          <a:xfrm>
            <a:off x="324000" y="1140300"/>
            <a:ext cx="23808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E.g.	0.0002</a:t>
            </a:r>
            <a:endParaRPr/>
          </a:p>
        </p:txBody>
      </p:sp>
      <p:graphicFrame>
        <p:nvGraphicFramePr>
          <p:cNvPr id="1014" name="Google Shape;1014;p78"/>
          <p:cNvGraphicFramePr/>
          <p:nvPr/>
        </p:nvGraphicFramePr>
        <p:xfrm>
          <a:off x="952500" y="154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−5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1015" name="Google Shape;1015;p78" title="1 lines Line 1: one t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425" y="223542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1016" name="Google Shape;1016;p78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2350" y="223542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1017" name="Google Shape;1017;p78" title="1 lines Line 1: 1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0397" y="2235420"/>
            <a:ext cx="576233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\ 000}\end{array}&quot;&gt;&lt;mtable columnalign=&quot;left&quot; columnspacing=&quot;1em&quot; rowspacing=&quot;4pt&quot;&gt;&lt;mtr&gt;&lt;mtd&gt;&lt;mfrac&gt;&lt;mn&gt;1&lt;/mn&gt;&lt;mrow&gt;&lt;mn&gt;10&lt;/mn&gt;&lt;mtext&gt;&lt;/mtext&gt;&lt;mn&gt;000&lt;/mn&gt;&lt;/mrow&gt;&lt;/mfrac&gt;&lt;/mtd&gt;&lt;/mtr&gt;&lt;/mtable&gt;&lt;/math&gt;" id="1018" name="Google Shape;1018;p78" title="1 lines Line 1: the fraction with numerator 1 and denominator 1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7755" y="2235420"/>
            <a:ext cx="804194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\ 000}\end{array}&quot;&gt;&lt;mtable columnalign=&quot;left&quot; columnspacing=&quot;1em&quot; rowspacing=&quot;4pt&quot;&gt;&lt;mtr&gt;&lt;mtd&gt;&lt;mfrac&gt;&lt;mn&gt;1&lt;/mn&gt;&lt;mrow&gt;&lt;mn&gt;100&lt;/mn&gt;&lt;mtext&gt;&lt;/mtext&gt;&lt;mn&gt;000&lt;/mn&gt;&lt;/mrow&gt;&lt;/mfrac&gt;&lt;/mtd&gt;&lt;/mtr&gt;&lt;/mtable&gt;&lt;/math&gt;" id="1019" name="Google Shape;1019;p78" title="1 lines Line 1: the fraction with numerator 1 and denominator 100 0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28000" y="2250000"/>
            <a:ext cx="900000" cy="4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78"/>
          <p:cNvSpPr/>
          <p:nvPr/>
        </p:nvSpPr>
        <p:spPr>
          <a:xfrm>
            <a:off x="2104113" y="24382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1" name="Google Shape;1021;p78"/>
          <p:cNvSpPr/>
          <p:nvPr/>
        </p:nvSpPr>
        <p:spPr>
          <a:xfrm>
            <a:off x="2104113" y="18286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78"/>
          <p:cNvSpPr/>
          <p:nvPr/>
        </p:nvSpPr>
        <p:spPr>
          <a:xfrm>
            <a:off x="2104113" y="30759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78"/>
          <p:cNvSpPr/>
          <p:nvPr/>
        </p:nvSpPr>
        <p:spPr>
          <a:xfrm>
            <a:off x="2104113" y="36855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78"/>
          <p:cNvSpPr txBox="1"/>
          <p:nvPr>
            <p:ph idx="1" type="body"/>
          </p:nvPr>
        </p:nvSpPr>
        <p:spPr>
          <a:xfrm>
            <a:off x="147777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</a:t>
            </a:r>
            <a:endParaRPr/>
          </a:p>
        </p:txBody>
      </p:sp>
      <p:sp>
        <p:nvSpPr>
          <p:cNvPr id="1025" name="Google Shape;1025;p78"/>
          <p:cNvSpPr txBox="1"/>
          <p:nvPr>
            <p:ph idx="1" type="body"/>
          </p:nvPr>
        </p:nvSpPr>
        <p:spPr>
          <a:xfrm>
            <a:off x="27048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</a:t>
            </a:r>
            <a:endParaRPr/>
          </a:p>
        </p:txBody>
      </p:sp>
      <p:sp>
        <p:nvSpPr>
          <p:cNvPr id="1026" name="Google Shape;1026;p78"/>
          <p:cNvSpPr txBox="1"/>
          <p:nvPr>
            <p:ph idx="1" type="body"/>
          </p:nvPr>
        </p:nvSpPr>
        <p:spPr>
          <a:xfrm>
            <a:off x="389603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</a:t>
            </a:r>
            <a:endParaRPr/>
          </a:p>
        </p:txBody>
      </p:sp>
      <p:sp>
        <p:nvSpPr>
          <p:cNvPr id="1027" name="Google Shape;1027;p78"/>
          <p:cNvSpPr txBox="1"/>
          <p:nvPr>
            <p:ph idx="1" type="body"/>
          </p:nvPr>
        </p:nvSpPr>
        <p:spPr>
          <a:xfrm>
            <a:off x="7519480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</a:t>
            </a:r>
            <a:endParaRPr/>
          </a:p>
        </p:txBody>
      </p:sp>
      <p:sp>
        <p:nvSpPr>
          <p:cNvPr id="1028" name="Google Shape;1028;p78"/>
          <p:cNvSpPr txBox="1"/>
          <p:nvPr>
            <p:ph idx="1" type="body"/>
          </p:nvPr>
        </p:nvSpPr>
        <p:spPr>
          <a:xfrm>
            <a:off x="324000" y="4264500"/>
            <a:ext cx="11538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0.0002          </a:t>
            </a:r>
            <a:endParaRPr/>
          </a:p>
        </p:txBody>
      </p:sp>
      <p:sp>
        <p:nvSpPr>
          <p:cNvPr id="1029" name="Google Shape;1029;p78"/>
          <p:cNvSpPr txBox="1"/>
          <p:nvPr>
            <p:ph idx="1" type="body"/>
          </p:nvPr>
        </p:nvSpPr>
        <p:spPr>
          <a:xfrm>
            <a:off x="1467000" y="4264500"/>
            <a:ext cx="7413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= 2 ×          </a:t>
            </a:r>
            <a:endParaRPr/>
          </a:p>
        </p:txBody>
      </p:sp>
      <p:sp>
        <p:nvSpPr>
          <p:cNvPr id="1030" name="Google Shape;1030;p78"/>
          <p:cNvSpPr txBox="1"/>
          <p:nvPr>
            <p:ph idx="1" type="body"/>
          </p:nvPr>
        </p:nvSpPr>
        <p:spPr>
          <a:xfrm>
            <a:off x="4438800" y="4264500"/>
            <a:ext cx="20256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= 2 × 10</a:t>
            </a:r>
            <a:r>
              <a:rPr baseline="30000" lang="en-GB" sz="1400">
                <a:latin typeface="Lexend"/>
              </a:rPr>
              <a:t>−4</a:t>
            </a:r>
            <a:r>
              <a:rPr lang="en-GB" sz="1400">
                <a:latin typeface="Lexend"/>
              </a:rPr>
              <a:t>           </a:t>
            </a:r>
            <a:endParaRPr/>
          </a:p>
        </p:txBody>
      </p:sp>
      <p:sp>
        <p:nvSpPr>
          <p:cNvPr id="1031" name="Google Shape;1031;p78"/>
          <p:cNvSpPr txBox="1"/>
          <p:nvPr>
            <p:ph idx="1" type="body"/>
          </p:nvPr>
        </p:nvSpPr>
        <p:spPr>
          <a:xfrm>
            <a:off x="50670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</a:t>
            </a:r>
            <a:endParaRPr/>
          </a:p>
        </p:txBody>
      </p:sp>
      <p:sp>
        <p:nvSpPr>
          <p:cNvPr id="1032" name="Google Shape;1032;p78"/>
          <p:cNvSpPr txBox="1"/>
          <p:nvPr>
            <p:ph idx="1" type="body"/>
          </p:nvPr>
        </p:nvSpPr>
        <p:spPr>
          <a:xfrm>
            <a:off x="625823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\frac{1}{10\ 000}\end{array}&quot;&gt;&lt;mtable columnalign=&quot;left&quot; columnspacing=&quot;1em&quot; rowspacing=&quot;4pt&quot;&gt;&lt;mtr&gt;&lt;mtd&gt;&lt;mfrac&gt;&lt;mn&gt;1&lt;/mn&gt;&lt;mrow&gt;&lt;mn&gt;10&lt;/mn&gt;&lt;mtext&gt;&lt;/mtext&gt;&lt;mn&gt;000&lt;/mn&gt;&lt;/mrow&gt;&lt;/mfrac&gt;&lt;/mtd&gt;&lt;/mtr&gt;&lt;/mtable&gt;&lt;/math&gt;" id="1033" name="Google Shape;1033;p78" title="1 lines Line 1: the fraction with numerator 1 and denominator 1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67755" y="4174575"/>
            <a:ext cx="756000" cy="4800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0\ 000}&quot;&gt;&lt;mfrac&gt;&lt;mn&gt;2&lt;/mn&gt;&lt;mrow&gt;&lt;mn&gt;10&lt;/mn&gt;&lt;mtext&gt;&lt;/mtext&gt;&lt;mn&gt;000&lt;/mn&gt;&lt;/mrow&gt;&lt;/mfrac&gt;&lt;/math&gt;" id="1034" name="Google Shape;1034;p78" title="the fraction with numerator 2 and denominator 10 0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9498" y="4141430"/>
            <a:ext cx="712029" cy="5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78"/>
          <p:cNvSpPr txBox="1"/>
          <p:nvPr>
            <p:ph idx="1" type="body"/>
          </p:nvPr>
        </p:nvSpPr>
        <p:spPr>
          <a:xfrm>
            <a:off x="3101355" y="4264500"/>
            <a:ext cx="3102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=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041" name="Google Shape;1041;p79"/>
          <p:cNvSpPr txBox="1"/>
          <p:nvPr>
            <p:ph idx="1" type="body"/>
          </p:nvPr>
        </p:nvSpPr>
        <p:spPr>
          <a:xfrm>
            <a:off x="324000" y="759300"/>
            <a:ext cx="8237700" cy="5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 qor 0.09 qaab jibbaaraneed oo fidiyey (expanded exponential form).</a:t>
            </a:r>
            <a:endParaRPr/>
          </a:p>
        </p:txBody>
      </p:sp>
      <p:graphicFrame>
        <p:nvGraphicFramePr>
          <p:cNvPr id="1042" name="Google Shape;1042;p79"/>
          <p:cNvGraphicFramePr/>
          <p:nvPr/>
        </p:nvGraphicFramePr>
        <p:xfrm>
          <a:off x="952500" y="154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−5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1043" name="Google Shape;1043;p79" title="1 lines Line 1: one t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425" y="223542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1044" name="Google Shape;1044;p79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2350" y="223542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1045" name="Google Shape;1045;p79" title="1 lines Line 1: 1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0397" y="2235420"/>
            <a:ext cx="576233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\ 000}\end{array}&quot;&gt;&lt;mtable columnalign=&quot;left&quot; columnspacing=&quot;1em&quot; rowspacing=&quot;4pt&quot;&gt;&lt;mtr&gt;&lt;mtd&gt;&lt;mfrac&gt;&lt;mn&gt;1&lt;/mn&gt;&lt;mrow&gt;&lt;mn&gt;10&lt;/mn&gt;&lt;mtext&gt;&lt;/mtext&gt;&lt;mn&gt;000&lt;/mn&gt;&lt;/mrow&gt;&lt;/mfrac&gt;&lt;/mtd&gt;&lt;/mtr&gt;&lt;/mtable&gt;&lt;/math&gt;" id="1046" name="Google Shape;1046;p79" title="1 lines Line 1: the fraction with numerator 1 and denominator 1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7755" y="2235420"/>
            <a:ext cx="804194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\ 000}\end{array}&quot;&gt;&lt;mtable columnalign=&quot;left&quot; columnspacing=&quot;1em&quot; rowspacing=&quot;4pt&quot;&gt;&lt;mtr&gt;&lt;mtd&gt;&lt;mfrac&gt;&lt;mn&gt;1&lt;/mn&gt;&lt;mrow&gt;&lt;mn&gt;100&lt;/mn&gt;&lt;mtext&gt;&lt;/mtext&gt;&lt;mn&gt;000&lt;/mn&gt;&lt;/mrow&gt;&lt;/mfrac&gt;&lt;/mtd&gt;&lt;/mtr&gt;&lt;/mtable&gt;&lt;/math&gt;" id="1047" name="Google Shape;1047;p79" title="1 lines Line 1: the fraction with numerator 1 and denominator 100 0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28000" y="2250000"/>
            <a:ext cx="900000" cy="4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79"/>
          <p:cNvSpPr/>
          <p:nvPr/>
        </p:nvSpPr>
        <p:spPr>
          <a:xfrm>
            <a:off x="2104113" y="24382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79"/>
          <p:cNvSpPr/>
          <p:nvPr/>
        </p:nvSpPr>
        <p:spPr>
          <a:xfrm>
            <a:off x="2104113" y="18286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79"/>
          <p:cNvSpPr/>
          <p:nvPr/>
        </p:nvSpPr>
        <p:spPr>
          <a:xfrm>
            <a:off x="2104113" y="30759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79"/>
          <p:cNvSpPr/>
          <p:nvPr/>
        </p:nvSpPr>
        <p:spPr>
          <a:xfrm>
            <a:off x="2104113" y="36855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79"/>
          <p:cNvSpPr txBox="1"/>
          <p:nvPr>
            <p:ph idx="1" type="body"/>
          </p:nvPr>
        </p:nvSpPr>
        <p:spPr>
          <a:xfrm>
            <a:off x="147777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3" name="Google Shape;1053;p79"/>
          <p:cNvSpPr txBox="1"/>
          <p:nvPr>
            <p:ph idx="1" type="body"/>
          </p:nvPr>
        </p:nvSpPr>
        <p:spPr>
          <a:xfrm>
            <a:off x="27048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4" name="Google Shape;1054;p79"/>
          <p:cNvSpPr txBox="1"/>
          <p:nvPr>
            <p:ph idx="1" type="body"/>
          </p:nvPr>
        </p:nvSpPr>
        <p:spPr>
          <a:xfrm>
            <a:off x="3861880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5" name="Google Shape;1055;p79"/>
          <p:cNvSpPr txBox="1"/>
          <p:nvPr>
            <p:ph idx="1" type="body"/>
          </p:nvPr>
        </p:nvSpPr>
        <p:spPr>
          <a:xfrm>
            <a:off x="400200" y="4250475"/>
            <a:ext cx="7413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0.09         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6" name="Google Shape;1056;p79"/>
          <p:cNvSpPr txBox="1"/>
          <p:nvPr>
            <p:ph idx="1" type="body"/>
          </p:nvPr>
        </p:nvSpPr>
        <p:spPr>
          <a:xfrm>
            <a:off x="1086000" y="4250485"/>
            <a:ext cx="7413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9 ×         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7" name="Google Shape;1057;p79"/>
          <p:cNvSpPr txBox="1"/>
          <p:nvPr>
            <p:ph idx="1" type="body"/>
          </p:nvPr>
        </p:nvSpPr>
        <p:spPr>
          <a:xfrm>
            <a:off x="3295800" y="4250485"/>
            <a:ext cx="20256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9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−2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         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1058" name="Google Shape;1058;p79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1505" y="4251600"/>
            <a:ext cx="402480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9}{100}&quot;&gt;&lt;mfrac&gt;&lt;mn&gt;9&lt;/mn&gt;&lt;mn&gt;100&lt;/mn&gt;&lt;/mfrac&gt;&lt;/math&gt;" id="1059" name="Google Shape;1059;p79" title="9 over 1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3849" y="4239074"/>
            <a:ext cx="383100" cy="488544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79"/>
          <p:cNvSpPr txBox="1"/>
          <p:nvPr>
            <p:ph idx="1" type="body"/>
          </p:nvPr>
        </p:nvSpPr>
        <p:spPr>
          <a:xfrm>
            <a:off x="2457600" y="4250475"/>
            <a:ext cx="3102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066" name="Google Shape;1066;p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Hore waxaad u isticmaali jirtay shabakadda qiimaha meesha (place value grid) si aad ugu qorto tirooyinka qaabkooda fidiyey (expanded form).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E.g. 8349</a:t>
            </a:r>
            <a:endParaRPr/>
          </a:p>
        </p:txBody>
      </p:sp>
      <p:graphicFrame>
        <p:nvGraphicFramePr>
          <p:cNvPr id="1067" name="Google Shape;1067;p80"/>
          <p:cNvGraphicFramePr/>
          <p:nvPr/>
        </p:nvGraphicFramePr>
        <p:xfrm>
          <a:off x="952500" y="230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68" name="Google Shape;1068;p80"/>
          <p:cNvGraphicFramePr/>
          <p:nvPr/>
        </p:nvGraphicFramePr>
        <p:xfrm>
          <a:off x="952500" y="230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9" name="Google Shape;1069;p80"/>
          <p:cNvSpPr txBox="1"/>
          <p:nvPr>
            <p:ph idx="1" type="body"/>
          </p:nvPr>
        </p:nvSpPr>
        <p:spPr>
          <a:xfrm>
            <a:off x="939800" y="4046945"/>
            <a:ext cx="4629000" cy="44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+ 3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+ 4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+ 9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0" name="Google Shape;1070;p80"/>
          <p:cNvSpPr/>
          <p:nvPr/>
        </p:nvSpPr>
        <p:spPr>
          <a:xfrm>
            <a:off x="1873250" y="4046950"/>
            <a:ext cx="13164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80"/>
          <p:cNvSpPr/>
          <p:nvPr/>
        </p:nvSpPr>
        <p:spPr>
          <a:xfrm>
            <a:off x="3073850" y="4046950"/>
            <a:ext cx="12462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80"/>
          <p:cNvSpPr/>
          <p:nvPr/>
        </p:nvSpPr>
        <p:spPr>
          <a:xfrm>
            <a:off x="4293050" y="4046950"/>
            <a:ext cx="13164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078" name="Google Shape;1078;p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Hore waxaad u isticmaali jirtay shabakadda qiimaha meesha (place value grid) si aad ugu qorto tirooyinka qaabkooda fidiyey (expanded form).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E.g. 20 586</a:t>
            </a:r>
            <a:endParaRPr/>
          </a:p>
        </p:txBody>
      </p:sp>
      <p:graphicFrame>
        <p:nvGraphicFramePr>
          <p:cNvPr id="1079" name="Google Shape;1079;p81"/>
          <p:cNvGraphicFramePr/>
          <p:nvPr/>
        </p:nvGraphicFramePr>
        <p:xfrm>
          <a:off x="952500" y="2304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80" name="Google Shape;1080;p81"/>
          <p:cNvGraphicFramePr/>
          <p:nvPr/>
        </p:nvGraphicFramePr>
        <p:xfrm>
          <a:off x="952500" y="2304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81" name="Google Shape;1081;p81"/>
          <p:cNvSpPr txBox="1"/>
          <p:nvPr>
            <p:ph idx="1" type="body"/>
          </p:nvPr>
        </p:nvSpPr>
        <p:spPr>
          <a:xfrm>
            <a:off x="939800" y="3922580"/>
            <a:ext cx="5920800" cy="44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4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+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5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+ 8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+ 6 × 10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2" name="Google Shape;1082;p81"/>
          <p:cNvSpPr/>
          <p:nvPr/>
        </p:nvSpPr>
        <p:spPr>
          <a:xfrm>
            <a:off x="1873250" y="3956725"/>
            <a:ext cx="10746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81"/>
          <p:cNvSpPr/>
          <p:nvPr/>
        </p:nvSpPr>
        <p:spPr>
          <a:xfrm>
            <a:off x="2947850" y="3956725"/>
            <a:ext cx="12192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4" name="Google Shape;1084;p81"/>
          <p:cNvSpPr/>
          <p:nvPr/>
        </p:nvSpPr>
        <p:spPr>
          <a:xfrm>
            <a:off x="4243250" y="3956725"/>
            <a:ext cx="12192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090" name="Google Shape;1090;p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immisa tiradan?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2 × 10</a:t>
            </a:r>
            <a:r>
              <a:rPr baseline="30000" lang="en-GB" sz="1400">
                <a:latin typeface="Lexend"/>
              </a:rPr>
              <a:t>6</a:t>
            </a:r>
            <a:r>
              <a:rPr lang="en-GB" sz="1400">
                <a:latin typeface="Lexend"/>
              </a:rPr>
              <a:t> + 9 × 10</a:t>
            </a:r>
            <a:r>
              <a:rPr baseline="30000" lang="en-GB" sz="1400">
                <a:latin typeface="Lexend"/>
              </a:rPr>
              <a:t>4</a:t>
            </a:r>
            <a:r>
              <a:rPr lang="en-GB" sz="1400">
                <a:latin typeface="Lexend"/>
              </a:rPr>
              <a:t> + 5 × 10</a:t>
            </a:r>
            <a:r>
              <a:rPr baseline="30000" lang="en-GB" sz="1400">
                <a:latin typeface="Lexend"/>
              </a:rPr>
              <a:t>2</a:t>
            </a:r>
            <a:r>
              <a:rPr lang="en-GB" sz="1400">
                <a:latin typeface="Lexend"/>
              </a:rPr>
              <a:t> + 8 × 10</a:t>
            </a:r>
            <a:r>
              <a:rPr baseline="30000" lang="en-GB" sz="1400">
                <a:latin typeface="Lexend"/>
              </a:rPr>
              <a:t>0</a:t>
            </a:r>
            <a:r>
              <a:rPr lang="en-GB" sz="1400">
                <a:latin typeface="Lexend"/>
              </a:rPr>
              <a:t>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1091" name="Google Shape;1091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946" y="1956588"/>
            <a:ext cx="798316" cy="896106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82"/>
          <p:cNvSpPr txBox="1"/>
          <p:nvPr>
            <p:ph idx="1" type="body"/>
          </p:nvPr>
        </p:nvSpPr>
        <p:spPr>
          <a:xfrm>
            <a:off x="1515600" y="1978500"/>
            <a:ext cx="2707500" cy="45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Cabdi wuxuu qoray 2958</a:t>
            </a:r>
            <a:endParaRPr/>
          </a:p>
        </p:txBody>
      </p:sp>
      <p:sp>
        <p:nvSpPr>
          <p:cNvPr id="1093" name="Google Shape;1093;p82"/>
          <p:cNvSpPr txBox="1"/>
          <p:nvPr>
            <p:ph idx="1" type="body"/>
          </p:nvPr>
        </p:nvSpPr>
        <p:spPr>
          <a:xfrm>
            <a:off x="372600" y="3045300"/>
            <a:ext cx="7438500" cy="45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Qaladkee ayuu Cabdi sameeyay?</a:t>
            </a:r>
            <a:endParaRPr/>
          </a:p>
        </p:txBody>
      </p:sp>
      <p:sp>
        <p:nvSpPr>
          <p:cNvPr id="1094" name="Google Shape;1094;p82"/>
          <p:cNvSpPr txBox="1"/>
          <p:nvPr>
            <p:ph idx="1" type="body"/>
          </p:nvPr>
        </p:nvSpPr>
        <p:spPr>
          <a:xfrm>
            <a:off x="372600" y="3578700"/>
            <a:ext cx="8447400" cy="45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Wuxuu kaliya qoray lambarrada 2, 9, 5 iyo 8 isagoon tixgelin qiimaha (value) goobta lambar kasta.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inay ahaataa 2 090 508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100" name="Google Shape;1100;p83"/>
          <p:cNvSpPr txBox="1"/>
          <p:nvPr>
            <p:ph idx="1" type="body"/>
          </p:nvPr>
        </p:nvSpPr>
        <p:spPr>
          <a:xfrm>
            <a:off x="324000" y="606900"/>
            <a:ext cx="8237700" cy="93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Hadda aan ku fidinno tirooyinka jajab tobanle (decimals).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E.g.	0.0487</a:t>
            </a:r>
            <a:endParaRPr/>
          </a:p>
        </p:txBody>
      </p:sp>
      <p:graphicFrame>
        <p:nvGraphicFramePr>
          <p:cNvPr id="1101" name="Google Shape;1101;p83"/>
          <p:cNvGraphicFramePr/>
          <p:nvPr/>
        </p:nvGraphicFramePr>
        <p:xfrm>
          <a:off x="952500" y="154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−5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1102" name="Google Shape;1102;p83" title="1 lines Line 1: one t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425" y="223542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1103" name="Google Shape;1103;p83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2350" y="223542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1104" name="Google Shape;1104;p83" title="1 lines Line 1: 1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0397" y="2235420"/>
            <a:ext cx="576233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\ 000}\end{array}&quot;&gt;&lt;mtable columnalign=&quot;left&quot; columnspacing=&quot;1em&quot; rowspacing=&quot;4pt&quot;&gt;&lt;mtr&gt;&lt;mtd&gt;&lt;mfrac&gt;&lt;mn&gt;1&lt;/mn&gt;&lt;mrow&gt;&lt;mn&gt;10&lt;/mn&gt;&lt;mtext&gt;&lt;/mtext&gt;&lt;mn&gt;000&lt;/mn&gt;&lt;/mrow&gt;&lt;/mfrac&gt;&lt;/mtd&gt;&lt;/mtr&gt;&lt;/mtable&gt;&lt;/math&gt;" id="1105" name="Google Shape;1105;p83" title="1 lines Line 1: the fraction with numerator 1 and denominator 1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7755" y="2235420"/>
            <a:ext cx="804194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\ 000}\end{array}&quot;&gt;&lt;mtable columnalign=&quot;left&quot; columnspacing=&quot;1em&quot; rowspacing=&quot;4pt&quot;&gt;&lt;mtr&gt;&lt;mtd&gt;&lt;mfrac&gt;&lt;mn&gt;1&lt;/mn&gt;&lt;mrow&gt;&lt;mn&gt;100&lt;/mn&gt;&lt;mtext&gt;&lt;/mtext&gt;&lt;mn&gt;000&lt;/mn&gt;&lt;/mrow&gt;&lt;/mfrac&gt;&lt;/mtd&gt;&lt;/mtr&gt;&lt;/mtable&gt;&lt;/math&gt;" id="1106" name="Google Shape;1106;p83" title="1 lines Line 1: the fraction with numerator 1 and denominator 100 0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28000" y="2250000"/>
            <a:ext cx="900000" cy="4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83"/>
          <p:cNvSpPr/>
          <p:nvPr/>
        </p:nvSpPr>
        <p:spPr>
          <a:xfrm>
            <a:off x="2104113" y="24382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83"/>
          <p:cNvSpPr/>
          <p:nvPr/>
        </p:nvSpPr>
        <p:spPr>
          <a:xfrm>
            <a:off x="2104113" y="18286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83"/>
          <p:cNvSpPr/>
          <p:nvPr/>
        </p:nvSpPr>
        <p:spPr>
          <a:xfrm>
            <a:off x="2104113" y="30759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0" name="Google Shape;1110;p83"/>
          <p:cNvSpPr/>
          <p:nvPr/>
        </p:nvSpPr>
        <p:spPr>
          <a:xfrm>
            <a:off x="2104113" y="36855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1" name="Google Shape;1111;p83"/>
          <p:cNvSpPr txBox="1"/>
          <p:nvPr>
            <p:ph idx="1" type="body"/>
          </p:nvPr>
        </p:nvSpPr>
        <p:spPr>
          <a:xfrm>
            <a:off x="147777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1112" name="Google Shape;1112;p83"/>
          <p:cNvSpPr txBox="1"/>
          <p:nvPr>
            <p:ph idx="1" type="body"/>
          </p:nvPr>
        </p:nvSpPr>
        <p:spPr>
          <a:xfrm>
            <a:off x="27048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1113" name="Google Shape;1113;p83"/>
          <p:cNvSpPr txBox="1"/>
          <p:nvPr>
            <p:ph idx="1" type="body"/>
          </p:nvPr>
        </p:nvSpPr>
        <p:spPr>
          <a:xfrm>
            <a:off x="389603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1114" name="Google Shape;1114;p83"/>
          <p:cNvSpPr txBox="1"/>
          <p:nvPr>
            <p:ph idx="1" type="body"/>
          </p:nvPr>
        </p:nvSpPr>
        <p:spPr>
          <a:xfrm>
            <a:off x="324000" y="4188300"/>
            <a:ext cx="9561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0.0487          </a:t>
            </a:r>
            <a:endParaRPr/>
          </a:p>
        </p:txBody>
      </p:sp>
      <p:sp>
        <p:nvSpPr>
          <p:cNvPr id="1115" name="Google Shape;1115;p83"/>
          <p:cNvSpPr txBox="1"/>
          <p:nvPr>
            <p:ph idx="1" type="body"/>
          </p:nvPr>
        </p:nvSpPr>
        <p:spPr>
          <a:xfrm>
            <a:off x="1390800" y="4188300"/>
            <a:ext cx="42759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4 × 10</a:t>
            </a:r>
            <a:r>
              <a:rPr baseline="30000" lang="en-GB">
                <a:latin typeface="Lexend"/>
              </a:rPr>
              <a:t>−2</a:t>
            </a:r>
            <a:r>
              <a:rPr lang="en-GB">
                <a:latin typeface="Lexend"/>
              </a:rPr>
              <a:t> + 8 × 10</a:t>
            </a:r>
            <a:r>
              <a:rPr baseline="30000" lang="en-GB">
                <a:latin typeface="Lexend"/>
              </a:rPr>
              <a:t>−3</a:t>
            </a:r>
            <a:r>
              <a:rPr lang="en-GB">
                <a:latin typeface="Lexend"/>
              </a:rPr>
              <a:t> + 7 × 10</a:t>
            </a:r>
            <a:r>
              <a:rPr baseline="30000" lang="en-GB">
                <a:latin typeface="Lexend"/>
              </a:rPr>
              <a:t>−4</a:t>
            </a:r>
            <a:r>
              <a:rPr lang="en-GB">
                <a:latin typeface="Lexend"/>
              </a:rPr>
              <a:t>          </a:t>
            </a:r>
            <a:endParaRPr/>
          </a:p>
        </p:txBody>
      </p:sp>
      <p:sp>
        <p:nvSpPr>
          <p:cNvPr id="1116" name="Google Shape;1116;p83"/>
          <p:cNvSpPr txBox="1"/>
          <p:nvPr>
            <p:ph idx="1" type="body"/>
          </p:nvPr>
        </p:nvSpPr>
        <p:spPr>
          <a:xfrm>
            <a:off x="50670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1117" name="Google Shape;1117;p83"/>
          <p:cNvSpPr txBox="1"/>
          <p:nvPr>
            <p:ph idx="1" type="body"/>
          </p:nvPr>
        </p:nvSpPr>
        <p:spPr>
          <a:xfrm>
            <a:off x="625823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1118" name="Google Shape;1118;p83"/>
          <p:cNvSpPr/>
          <p:nvPr/>
        </p:nvSpPr>
        <p:spPr>
          <a:xfrm>
            <a:off x="2589525" y="4225025"/>
            <a:ext cx="14130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9" name="Google Shape;1119;p83"/>
          <p:cNvSpPr/>
          <p:nvPr/>
        </p:nvSpPr>
        <p:spPr>
          <a:xfrm>
            <a:off x="3961125" y="4225025"/>
            <a:ext cx="14130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125" name="Google Shape;1125;p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E.g.	0.00104</a:t>
            </a:r>
            <a:endParaRPr/>
          </a:p>
        </p:txBody>
      </p:sp>
      <p:graphicFrame>
        <p:nvGraphicFramePr>
          <p:cNvPr id="1126" name="Google Shape;1126;p84"/>
          <p:cNvGraphicFramePr/>
          <p:nvPr/>
        </p:nvGraphicFramePr>
        <p:xfrm>
          <a:off x="952500" y="154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hth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baseline="30000"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r>
                        <a:rPr baseline="30000" lang="en-GB" sz="2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−5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2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1127" name="Google Shape;1127;p84" title="1 lines Line 1: one te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425" y="223542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1128" name="Google Shape;1128;p84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2350" y="223542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0}\end{array}&quot;&gt;&lt;mtable columnalign=&quot;left&quot; columnspacing=&quot;1em&quot; rowspacing=&quot;4pt&quot;&gt;&lt;mtr&gt;&lt;mtd&gt;&lt;mfrac&gt;&lt;mn&gt;1&lt;/mn&gt;&lt;mn&gt;1000&lt;/mn&gt;&lt;/mfrac&gt;&lt;/mtd&gt;&lt;/mtr&gt;&lt;/mtable&gt;&lt;/math&gt;" id="1129" name="Google Shape;1129;p84" title="1 lines Line 1: 1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0397" y="2235420"/>
            <a:ext cx="576233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\ 000}\end{array}&quot;&gt;&lt;mtable columnalign=&quot;left&quot; columnspacing=&quot;1em&quot; rowspacing=&quot;4pt&quot;&gt;&lt;mtr&gt;&lt;mtd&gt;&lt;mfrac&gt;&lt;mn&gt;1&lt;/mn&gt;&lt;mrow&gt;&lt;mn&gt;10&lt;/mn&gt;&lt;mtext&gt;&lt;/mtext&gt;&lt;mn&gt;000&lt;/mn&gt;&lt;/mrow&gt;&lt;/mfrac&gt;&lt;/mtd&gt;&lt;/mtr&gt;&lt;/mtable&gt;&lt;/math&gt;" id="1130" name="Google Shape;1130;p84" title="1 lines Line 1: the fraction with numerator 1 and denominator 1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7755" y="2235420"/>
            <a:ext cx="804194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0\ 000}\end{array}&quot;&gt;&lt;mtable columnalign=&quot;left&quot; columnspacing=&quot;1em&quot; rowspacing=&quot;4pt&quot;&gt;&lt;mtr&gt;&lt;mtd&gt;&lt;mfrac&gt;&lt;mn&gt;1&lt;/mn&gt;&lt;mrow&gt;&lt;mn&gt;100&lt;/mn&gt;&lt;mtext&gt;&lt;/mtext&gt;&lt;mn&gt;000&lt;/mn&gt;&lt;/mrow&gt;&lt;/mfrac&gt;&lt;/mtd&gt;&lt;/mtr&gt;&lt;/mtable&gt;&lt;/math&gt;" id="1131" name="Google Shape;1131;p84" title="1 lines Line 1: the fraction with numerator 1 and denominator 100 0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28000" y="2250000"/>
            <a:ext cx="900000" cy="4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84"/>
          <p:cNvSpPr/>
          <p:nvPr/>
        </p:nvSpPr>
        <p:spPr>
          <a:xfrm>
            <a:off x="2104113" y="24382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3" name="Google Shape;1133;p84"/>
          <p:cNvSpPr/>
          <p:nvPr/>
        </p:nvSpPr>
        <p:spPr>
          <a:xfrm>
            <a:off x="2104113" y="182868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4" name="Google Shape;1134;p84"/>
          <p:cNvSpPr/>
          <p:nvPr/>
        </p:nvSpPr>
        <p:spPr>
          <a:xfrm>
            <a:off x="2104113" y="30759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5" name="Google Shape;1135;p84"/>
          <p:cNvSpPr/>
          <p:nvPr/>
        </p:nvSpPr>
        <p:spPr>
          <a:xfrm>
            <a:off x="2104113" y="3685511"/>
            <a:ext cx="117000" cy="117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6" name="Google Shape;1136;p84"/>
          <p:cNvSpPr txBox="1"/>
          <p:nvPr>
            <p:ph idx="1" type="body"/>
          </p:nvPr>
        </p:nvSpPr>
        <p:spPr>
          <a:xfrm>
            <a:off x="147777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1137" name="Google Shape;1137;p84"/>
          <p:cNvSpPr txBox="1"/>
          <p:nvPr>
            <p:ph idx="1" type="body"/>
          </p:nvPr>
        </p:nvSpPr>
        <p:spPr>
          <a:xfrm>
            <a:off x="27048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1138" name="Google Shape;1138;p84"/>
          <p:cNvSpPr txBox="1"/>
          <p:nvPr>
            <p:ph idx="1" type="body"/>
          </p:nvPr>
        </p:nvSpPr>
        <p:spPr>
          <a:xfrm>
            <a:off x="389603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1139" name="Google Shape;1139;p84"/>
          <p:cNvSpPr txBox="1"/>
          <p:nvPr>
            <p:ph idx="1" type="body"/>
          </p:nvPr>
        </p:nvSpPr>
        <p:spPr>
          <a:xfrm>
            <a:off x="324000" y="4188300"/>
            <a:ext cx="11538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0.00104          </a:t>
            </a:r>
            <a:endParaRPr/>
          </a:p>
        </p:txBody>
      </p:sp>
      <p:sp>
        <p:nvSpPr>
          <p:cNvPr id="1140" name="Google Shape;1140;p84"/>
          <p:cNvSpPr txBox="1"/>
          <p:nvPr>
            <p:ph idx="1" type="body"/>
          </p:nvPr>
        </p:nvSpPr>
        <p:spPr>
          <a:xfrm>
            <a:off x="1543200" y="4188300"/>
            <a:ext cx="4275900" cy="5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1 × 10</a:t>
            </a:r>
            <a:r>
              <a:rPr baseline="30000" lang="en-GB">
                <a:latin typeface="Lexend"/>
              </a:rPr>
              <a:t>−3</a:t>
            </a:r>
            <a:r>
              <a:rPr lang="en-GB">
                <a:latin typeface="Lexend"/>
              </a:rPr>
              <a:t> + 4 × 10</a:t>
            </a:r>
            <a:r>
              <a:rPr baseline="30000" lang="en-GB">
                <a:latin typeface="Lexend"/>
              </a:rPr>
              <a:t>−5</a:t>
            </a:r>
            <a:r>
              <a:rPr lang="en-GB">
                <a:latin typeface="Lexend"/>
              </a:rPr>
              <a:t>          </a:t>
            </a:r>
            <a:endParaRPr/>
          </a:p>
        </p:txBody>
      </p:sp>
      <p:sp>
        <p:nvSpPr>
          <p:cNvPr id="1141" name="Google Shape;1141;p84"/>
          <p:cNvSpPr txBox="1"/>
          <p:nvPr>
            <p:ph idx="1" type="body"/>
          </p:nvPr>
        </p:nvSpPr>
        <p:spPr>
          <a:xfrm>
            <a:off x="50670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1142" name="Google Shape;1142;p84"/>
          <p:cNvSpPr txBox="1"/>
          <p:nvPr>
            <p:ph idx="1" type="body"/>
          </p:nvPr>
        </p:nvSpPr>
        <p:spPr>
          <a:xfrm>
            <a:off x="625823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1143" name="Google Shape;1143;p84"/>
          <p:cNvSpPr txBox="1"/>
          <p:nvPr>
            <p:ph idx="1" type="body"/>
          </p:nvPr>
        </p:nvSpPr>
        <p:spPr>
          <a:xfrm>
            <a:off x="7505465" y="3583350"/>
            <a:ext cx="383100" cy="32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1144" name="Google Shape;1144;p84"/>
          <p:cNvSpPr/>
          <p:nvPr/>
        </p:nvSpPr>
        <p:spPr>
          <a:xfrm>
            <a:off x="2795975" y="4211525"/>
            <a:ext cx="1308300" cy="2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150" name="Google Shape;1150;p85"/>
          <p:cNvSpPr txBox="1"/>
          <p:nvPr>
            <p:ph idx="1" type="body"/>
          </p:nvPr>
        </p:nvSpPr>
        <p:spPr>
          <a:xfrm>
            <a:off x="324000" y="759300"/>
            <a:ext cx="8237700" cy="4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Ku xidh jajab tobanle (decimal) qaabkiisa fidaysan (expanded form) ee saxda ah.</a:t>
            </a:r>
            <a:endParaRPr/>
          </a:p>
        </p:txBody>
      </p:sp>
      <p:sp>
        <p:nvSpPr>
          <p:cNvPr id="1151" name="Google Shape;1151;p85"/>
          <p:cNvSpPr txBox="1"/>
          <p:nvPr>
            <p:ph idx="4294967295" type="subTitle"/>
          </p:nvPr>
        </p:nvSpPr>
        <p:spPr>
          <a:xfrm>
            <a:off x="2229000" y="1232400"/>
            <a:ext cx="915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0.023</a:t>
            </a:r>
            <a:endParaRPr/>
          </a:p>
        </p:txBody>
      </p:sp>
      <p:sp>
        <p:nvSpPr>
          <p:cNvPr id="1152" name="Google Shape;1152;p85"/>
          <p:cNvSpPr txBox="1"/>
          <p:nvPr>
            <p:ph idx="4294967295" type="subTitle"/>
          </p:nvPr>
        </p:nvSpPr>
        <p:spPr>
          <a:xfrm>
            <a:off x="2229000" y="2051550"/>
            <a:ext cx="915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0.203</a:t>
            </a:r>
            <a:endParaRPr/>
          </a:p>
        </p:txBody>
      </p:sp>
      <p:sp>
        <p:nvSpPr>
          <p:cNvPr id="1153" name="Google Shape;1153;p85"/>
          <p:cNvSpPr txBox="1"/>
          <p:nvPr>
            <p:ph idx="4294967295" type="subTitle"/>
          </p:nvPr>
        </p:nvSpPr>
        <p:spPr>
          <a:xfrm>
            <a:off x="2229000" y="2870700"/>
            <a:ext cx="915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0.0023</a:t>
            </a:r>
            <a:r>
              <a:rPr baseline="30000" lang="en-GB" sz="1400">
                <a:latin typeface="Lexend"/>
              </a:rPr>
              <a:t> </a:t>
            </a:r>
            <a:endParaRPr/>
          </a:p>
        </p:txBody>
      </p:sp>
      <p:sp>
        <p:nvSpPr>
          <p:cNvPr id="1154" name="Google Shape;1154;p85"/>
          <p:cNvSpPr txBox="1"/>
          <p:nvPr>
            <p:ph idx="4294967295" type="subTitle"/>
          </p:nvPr>
        </p:nvSpPr>
        <p:spPr>
          <a:xfrm>
            <a:off x="2229000" y="3689850"/>
            <a:ext cx="11406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0.00203</a:t>
            </a:r>
            <a:endParaRPr/>
          </a:p>
        </p:txBody>
      </p:sp>
      <p:sp>
        <p:nvSpPr>
          <p:cNvPr id="1155" name="Google Shape;1155;p85"/>
          <p:cNvSpPr txBox="1"/>
          <p:nvPr>
            <p:ph idx="4294967295" type="subTitle"/>
          </p:nvPr>
        </p:nvSpPr>
        <p:spPr>
          <a:xfrm>
            <a:off x="2229000" y="4509000"/>
            <a:ext cx="915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0.23</a:t>
            </a:r>
            <a:endParaRPr/>
          </a:p>
        </p:txBody>
      </p:sp>
      <p:sp>
        <p:nvSpPr>
          <p:cNvPr id="1156" name="Google Shape;1156;p85"/>
          <p:cNvSpPr txBox="1"/>
          <p:nvPr>
            <p:ph idx="4294967295" type="subTitle"/>
          </p:nvPr>
        </p:nvSpPr>
        <p:spPr>
          <a:xfrm>
            <a:off x="5277000" y="1232400"/>
            <a:ext cx="31647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2</a:t>
            </a:r>
            <a:r>
              <a:rPr lang="en-GB" sz="1400">
                <a:latin typeface="Lexend"/>
              </a:rPr>
              <a:t> × 10</a:t>
            </a:r>
            <a:r>
              <a:rPr baseline="30000" lang="en-GB" sz="1400">
                <a:latin typeface="Lexend"/>
              </a:rPr>
              <a:t>−1</a:t>
            </a:r>
            <a:r>
              <a:rPr lang="en-GB" sz="1400">
                <a:latin typeface="Lexend"/>
              </a:rPr>
              <a:t> + 3 × 10</a:t>
            </a:r>
            <a:r>
              <a:rPr baseline="30000" lang="en-GB" sz="1400">
                <a:latin typeface="Lexend"/>
              </a:rPr>
              <a:t>−2</a:t>
            </a:r>
            <a:r>
              <a:rPr lang="en-GB" sz="1400">
                <a:latin typeface="Lexend"/>
              </a:rPr>
              <a:t>  </a:t>
            </a:r>
            <a:endParaRPr/>
          </a:p>
        </p:txBody>
      </p:sp>
      <p:sp>
        <p:nvSpPr>
          <p:cNvPr id="1157" name="Google Shape;1157;p85"/>
          <p:cNvSpPr txBox="1"/>
          <p:nvPr>
            <p:ph idx="4294967295" type="subTitle"/>
          </p:nvPr>
        </p:nvSpPr>
        <p:spPr>
          <a:xfrm>
            <a:off x="5277000" y="2051550"/>
            <a:ext cx="31647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 × 10</a:t>
            </a:r>
            <a:r>
              <a:rPr baseline="30000" lang="en-GB" sz="1400">
                <a:latin typeface="Lexend"/>
              </a:rPr>
              <a:t>−3</a:t>
            </a:r>
            <a:r>
              <a:rPr lang="en-GB" sz="1400">
                <a:latin typeface="Lexend"/>
              </a:rPr>
              <a:t> + 3 × 10</a:t>
            </a:r>
            <a:r>
              <a:rPr baseline="30000" lang="en-GB" sz="1400">
                <a:latin typeface="Lexend"/>
              </a:rPr>
              <a:t>−4</a:t>
            </a:r>
            <a:r>
              <a:rPr lang="en-GB" sz="1400">
                <a:latin typeface="Lexend"/>
              </a:rPr>
              <a:t>  </a:t>
            </a:r>
            <a:r>
              <a:rPr baseline="30000" lang="en-GB" sz="1400">
                <a:latin typeface="Lexend"/>
              </a:rPr>
              <a:t> </a:t>
            </a:r>
            <a:endParaRPr/>
          </a:p>
        </p:txBody>
      </p:sp>
      <p:sp>
        <p:nvSpPr>
          <p:cNvPr id="1158" name="Google Shape;1158;p85"/>
          <p:cNvSpPr txBox="1"/>
          <p:nvPr>
            <p:ph idx="4294967295" type="subTitle"/>
          </p:nvPr>
        </p:nvSpPr>
        <p:spPr>
          <a:xfrm>
            <a:off x="5277000" y="2870700"/>
            <a:ext cx="31647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2 × 10</a:t>
            </a:r>
            <a:r>
              <a:rPr baseline="30000" lang="en-GB" sz="1400">
                <a:latin typeface="Lexend"/>
              </a:rPr>
              <a:t>−1</a:t>
            </a:r>
            <a:r>
              <a:rPr lang="en-GB" sz="1400">
                <a:latin typeface="Lexend"/>
              </a:rPr>
              <a:t> + 3 × 10</a:t>
            </a:r>
            <a:r>
              <a:rPr baseline="30000" lang="en-GB" sz="1400">
                <a:latin typeface="Lexend"/>
              </a:rPr>
              <a:t>−3</a:t>
            </a:r>
            <a:r>
              <a:rPr lang="en-GB" sz="1400">
                <a:latin typeface="Lexend"/>
              </a:rPr>
              <a:t>  </a:t>
            </a:r>
            <a:endParaRPr/>
          </a:p>
        </p:txBody>
      </p:sp>
      <p:sp>
        <p:nvSpPr>
          <p:cNvPr id="1159" name="Google Shape;1159;p85"/>
          <p:cNvSpPr txBox="1"/>
          <p:nvPr>
            <p:ph idx="4294967295" type="subTitle"/>
          </p:nvPr>
        </p:nvSpPr>
        <p:spPr>
          <a:xfrm>
            <a:off x="5277000" y="3689850"/>
            <a:ext cx="31647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2 × 10</a:t>
            </a:r>
            <a:r>
              <a:rPr baseline="30000" lang="en-GB" sz="1400">
                <a:latin typeface="Lexend"/>
              </a:rPr>
              <a:t>−2</a:t>
            </a:r>
            <a:r>
              <a:rPr lang="en-GB" sz="1400">
                <a:latin typeface="Lexend"/>
              </a:rPr>
              <a:t> + 3 × 10</a:t>
            </a:r>
            <a:r>
              <a:rPr baseline="30000" lang="en-GB" sz="1400">
                <a:latin typeface="Lexend"/>
              </a:rPr>
              <a:t>−3</a:t>
            </a:r>
            <a:r>
              <a:rPr lang="en-GB" sz="1400">
                <a:latin typeface="Lexend"/>
              </a:rPr>
              <a:t>  </a:t>
            </a:r>
            <a:endParaRPr/>
          </a:p>
        </p:txBody>
      </p:sp>
      <p:sp>
        <p:nvSpPr>
          <p:cNvPr id="1160" name="Google Shape;1160;p85"/>
          <p:cNvSpPr txBox="1"/>
          <p:nvPr>
            <p:ph idx="4294967295" type="subTitle"/>
          </p:nvPr>
        </p:nvSpPr>
        <p:spPr>
          <a:xfrm>
            <a:off x="5277000" y="4509000"/>
            <a:ext cx="31647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2 × 10</a:t>
            </a:r>
            <a:r>
              <a:rPr baseline="30000" lang="en-GB" sz="1400">
                <a:latin typeface="Lexend"/>
              </a:rPr>
              <a:t>−3</a:t>
            </a:r>
            <a:r>
              <a:rPr lang="en-GB" sz="1400">
                <a:latin typeface="Lexend"/>
              </a:rPr>
              <a:t> + 3 × 10</a:t>
            </a:r>
            <a:r>
              <a:rPr baseline="30000" lang="en-GB" sz="1400">
                <a:latin typeface="Lexend"/>
              </a:rPr>
              <a:t>−5</a:t>
            </a:r>
            <a:r>
              <a:rPr lang="en-GB" sz="1400">
                <a:latin typeface="Lexend"/>
              </a:rPr>
              <a:t>  </a:t>
            </a:r>
            <a:endParaRPr/>
          </a:p>
        </p:txBody>
      </p:sp>
      <p:cxnSp>
        <p:nvCxnSpPr>
          <p:cNvPr id="1161" name="Google Shape;1161;p85"/>
          <p:cNvCxnSpPr>
            <a:stCxn id="1151" idx="3"/>
          </p:cNvCxnSpPr>
          <p:nvPr/>
        </p:nvCxnSpPr>
        <p:spPr>
          <a:xfrm>
            <a:off x="3144000" y="1357650"/>
            <a:ext cx="1892100" cy="258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2" name="Google Shape;1162;p85"/>
          <p:cNvCxnSpPr>
            <a:stCxn id="1152" idx="3"/>
          </p:cNvCxnSpPr>
          <p:nvPr/>
        </p:nvCxnSpPr>
        <p:spPr>
          <a:xfrm>
            <a:off x="3144000" y="2176800"/>
            <a:ext cx="1821900" cy="845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3" name="Google Shape;1163;p85"/>
          <p:cNvCxnSpPr/>
          <p:nvPr/>
        </p:nvCxnSpPr>
        <p:spPr>
          <a:xfrm flipH="1" rot="10800000">
            <a:off x="3424325" y="2350000"/>
            <a:ext cx="1611600" cy="616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4" name="Google Shape;1164;p85"/>
          <p:cNvCxnSpPr/>
          <p:nvPr/>
        </p:nvCxnSpPr>
        <p:spPr>
          <a:xfrm>
            <a:off x="3445800" y="3815100"/>
            <a:ext cx="1694400" cy="819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5" name="Google Shape;1165;p85"/>
          <p:cNvCxnSpPr>
            <a:stCxn id="1155" idx="3"/>
          </p:cNvCxnSpPr>
          <p:nvPr/>
        </p:nvCxnSpPr>
        <p:spPr>
          <a:xfrm flipH="1" rot="10800000">
            <a:off x="3144000" y="1396950"/>
            <a:ext cx="1920000" cy="3237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Introducing negative exponents</a:t>
            </a:r>
            <a:endParaRPr/>
          </a:p>
        </p:txBody>
      </p:sp>
      <p:sp>
        <p:nvSpPr>
          <p:cNvPr id="1171" name="Google Shape;1171;p86"/>
          <p:cNvSpPr txBox="1"/>
          <p:nvPr>
            <p:ph idx="1" type="body"/>
          </p:nvPr>
        </p:nvSpPr>
        <p:spPr>
          <a:xfrm>
            <a:off x="324000" y="6069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1800">
                <a:latin typeface="Lexend"/>
              </a:rPr>
              <a:t>Buuxi meelaha bannaan:</a:t>
            </a:r>
            <a:endParaRPr sz="2100"/>
          </a:p>
        </p:txBody>
      </p:sp>
      <p:graphicFrame>
        <p:nvGraphicFramePr>
          <p:cNvPr id="1172" name="Google Shape;1172;p86"/>
          <p:cNvGraphicFramePr/>
          <p:nvPr/>
        </p:nvGraphicFramePr>
        <p:xfrm>
          <a:off x="647700" y="9615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279725"/>
                <a:gridCol w="1219025"/>
                <a:gridCol w="1245875"/>
                <a:gridCol w="2453450"/>
              </a:tblGrid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Jajab tobanle (Decimal)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Jajab (Fraction)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 jibbaaran (Exponential Form)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0.09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0.0007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−6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frac{4}{100\ 000\ }&quot;&gt;&lt;mfrac&gt;&lt;mn&gt;4&lt;/mn&gt;&lt;mrow&gt;&lt;mn&gt;100&lt;/mn&gt;&lt;mtext&gt;&lt;/mtext&gt;&lt;mn&gt;000&lt;/mn&gt;&lt;mtext&gt;&lt;/mtext&gt;&lt;/mrow&gt;&lt;/mfrac&gt;&lt;/math&gt;" id="1173" name="Google Shape;1173;p86" title="the fraction with numerator 4 and denominator 100 0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000" y="1854575"/>
            <a:ext cx="597225" cy="342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0}&quot;&gt;&lt;mfrac&gt;&lt;mn&gt;2&lt;/mn&gt;&lt;mn&gt;10&lt;/mn&gt;&lt;/mfrac&gt;&lt;/math&gt;" id="1174" name="Google Shape;1174;p86" title="two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2000" y="2710800"/>
            <a:ext cx="176400" cy="3258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1000}&quot;&gt;&lt;mfrac&gt;&lt;mn&gt;7&lt;/mn&gt;&lt;mn&gt;1000&lt;/mn&gt;&lt;/mfrac&gt;&lt;/math&gt;" id="1175" name="Google Shape;1175;p86" title="7 over 1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2000" y="3996000"/>
            <a:ext cx="331200" cy="321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181" name="Google Shape;1181;p87"/>
          <p:cNvSpPr txBox="1"/>
          <p:nvPr>
            <p:ph idx="1" type="body"/>
          </p:nvPr>
        </p:nvSpPr>
        <p:spPr>
          <a:xfrm>
            <a:off x="324000" y="7596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2) Khaladkee ayay Caasha samaysay?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qor 0.0003 qaab jibbaaran oo fidaysan (expanded exponential form).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Caasha waxay qortaa: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0.0003 = 3 × 10−3 sababtoo ah waxaa jira 3 eber (zeros) ka dib barta jajabka tobanle (decimal point).</a:t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82" name="Google Shape;1182;p87"/>
          <p:cNvSpPr txBox="1"/>
          <p:nvPr/>
        </p:nvSpPr>
        <p:spPr>
          <a:xfrm>
            <a:off x="403375" y="43795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3" name="Google Shape;1183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443" y="3164931"/>
            <a:ext cx="623342" cy="117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189" name="Google Shape;1189;p88"/>
          <p:cNvSpPr txBox="1"/>
          <p:nvPr>
            <p:ph idx="1" type="body"/>
          </p:nvPr>
        </p:nvSpPr>
        <p:spPr>
          <a:xfrm>
            <a:off x="324000" y="592885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3) Ku qor mid kasta oo ka mid ah kuwa soo socda qaabka kale (alternative format):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graphicFrame>
        <p:nvGraphicFramePr>
          <p:cNvPr id="1190" name="Google Shape;1190;p88"/>
          <p:cNvGraphicFramePr/>
          <p:nvPr/>
        </p:nvGraphicFramePr>
        <p:xfrm>
          <a:off x="647700" y="9615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544050"/>
                <a:gridCol w="1333875"/>
                <a:gridCol w="5808975"/>
              </a:tblGrid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Jajab tobanle (Decimal)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 jibbaaran (Exponential form)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+ 2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+ 7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+ 3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</a:t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0.049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0.000603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+ 3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+ 3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−6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17.02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+ 3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+ 5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+ 8 × 10</a:t>
                      </a:r>
                      <a:r>
                        <a:rPr baseline="30000"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196" name="Google Shape;1196;p89"/>
          <p:cNvSpPr txBox="1"/>
          <p:nvPr>
            <p:ph idx="1" type="body"/>
          </p:nvPr>
        </p:nvSpPr>
        <p:spPr>
          <a:xfrm>
            <a:off x="324000" y="606900"/>
            <a:ext cx="8237700" cy="3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1800">
                <a:latin typeface="Lexend"/>
              </a:rPr>
              <a:t>Buuxi meelaha bannaan:</a:t>
            </a:r>
            <a:endParaRPr sz="2100"/>
          </a:p>
        </p:txBody>
      </p:sp>
      <p:graphicFrame>
        <p:nvGraphicFramePr>
          <p:cNvPr id="1197" name="Google Shape;1197;p89"/>
          <p:cNvGraphicFramePr/>
          <p:nvPr/>
        </p:nvGraphicFramePr>
        <p:xfrm>
          <a:off x="647700" y="9615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279725"/>
                <a:gridCol w="1219025"/>
                <a:gridCol w="1245875"/>
                <a:gridCol w="2453450"/>
              </a:tblGrid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Jajab tobanle (Decimal)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Jajab (Fraction)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 jibbaaran (Exponential Form)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0.09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9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−2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0.00004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4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−5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0.3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0.2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2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−1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0.0007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7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−4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0.000008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−6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0.007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7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−3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0.0005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frac{9}{100}&quot;&gt;&lt;mfrac&gt;&lt;mn&gt;9&lt;/mn&gt;&lt;mn&gt;100&lt;/mn&gt;&lt;/mfrac&gt;&lt;/math&gt;" id="1198" name="Google Shape;1198;p89" title="9 over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7200" y="1422000"/>
            <a:ext cx="268691" cy="342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0}&quot;&gt;&lt;mfrac&gt;&lt;mn&gt;3&lt;/mn&gt;&lt;mn&gt;10&lt;/mn&gt;&lt;/mfrac&gt;&lt;/math&gt;" id="1199" name="Google Shape;1199;p89" title="three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2000" y="2286000"/>
            <a:ext cx="176400" cy="3294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10\ 000}&quot;&gt;&lt;mfrac&gt;&lt;mn&gt;7&lt;/mn&gt;&lt;mrow&gt;&lt;mn&gt;10&lt;/mn&gt;&lt;mtext&gt;&lt;/mtext&gt;&lt;mn&gt;000&lt;/mn&gt;&lt;/mrow&gt;&lt;/mfrac&gt;&lt;/math&gt;" id="1200" name="Google Shape;1200;p89" title="the fraction with numerator 7 and denominator 10 0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0000" y="3132000"/>
            <a:ext cx="478258" cy="342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1\ 000\ 000}&quot;&gt;&lt;mfrac&gt;&lt;mn&gt;8&lt;/mn&gt;&lt;mrow&gt;&lt;mn&gt;1&lt;/mn&gt;&lt;mtext&gt;&lt;/mtext&gt;&lt;mn&gt;000&lt;/mn&gt;&lt;mtext&gt;&lt;/mtext&gt;&lt;mn&gt;000&lt;/mn&gt;&lt;/mrow&gt;&lt;/mfrac&gt;&lt;/math&gt;" id="1201" name="Google Shape;1201;p89" title="the fraction with numerator 8 and denominator 1 000 0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12000" y="3564000"/>
            <a:ext cx="680371" cy="342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0\ 000}&quot;&gt;&lt;mfrac&gt;&lt;mn&gt;5&lt;/mn&gt;&lt;mrow&gt;&lt;mn&gt;10&lt;/mn&gt;&lt;mtext&gt;&lt;/mtext&gt;&lt;mn&gt;000&lt;/mn&gt;&lt;/mrow&gt;&lt;/mfrac&gt;&lt;/math&gt;" id="1202" name="Google Shape;1202;p89" title="the fraction with numerator 5 and denominator 10 0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20000" y="4410000"/>
            <a:ext cx="478800" cy="3462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100\ 000\ }&quot;&gt;&lt;mfrac&gt;&lt;mn&gt;4&lt;/mn&gt;&lt;mrow&gt;&lt;mn&gt;100&lt;/mn&gt;&lt;mtext&gt;&lt;/mtext&gt;&lt;mn&gt;000&lt;/mn&gt;&lt;mtext&gt;&lt;/mtext&gt;&lt;/mrow&gt;&lt;/mfrac&gt;&lt;/math&gt;" id="1203" name="Google Shape;1203;p89" title="the fraction with numerator 4 and denominator 100 0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48000" y="1854575"/>
            <a:ext cx="597225" cy="342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0}&quot;&gt;&lt;mfrac&gt;&lt;mn&gt;2&lt;/mn&gt;&lt;mn&gt;10&lt;/mn&gt;&lt;/mfrac&gt;&lt;/math&gt;" id="1204" name="Google Shape;1204;p89" title="two tenth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82000" y="2710800"/>
            <a:ext cx="176400" cy="3258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1000}&quot;&gt;&lt;mfrac&gt;&lt;mn&gt;7&lt;/mn&gt;&lt;mn&gt;1000&lt;/mn&gt;&lt;/mfrac&gt;&lt;/math&gt;" id="1205" name="Google Shape;1205;p89" title="7 over 100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92000" y="3996000"/>
            <a:ext cx="331200" cy="321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211" name="Google Shape;1211;p9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2) Waa maxay qaladka Caasha sameysay?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Qor 0.0003 qaabka exponential (exponential form) ee la fidiyay.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Caasha waxay qortay: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0.0003 = 3 × 10−3 sababtoo ah waxaa jira 3 eber (zeros) ka dib barta tobanle (decimal point).</a:t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12" name="Google Shape;1212;p90"/>
          <p:cNvSpPr txBox="1"/>
          <p:nvPr>
            <p:ph idx="1" type="body"/>
          </p:nvPr>
        </p:nvSpPr>
        <p:spPr>
          <a:xfrm>
            <a:off x="1693200" y="2969100"/>
            <a:ext cx="6639900" cy="15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 wuxuu ku jiraa tiirka meel- tobnaad ee kumanka (ten thousandths column).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10−3 waa kunmeel (one thousandth), ma aha meel-tobnaad kumanka (one ten thousandth).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 darteed, jawaabtu waa inay noqotaa 3 × 10−4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13" name="Google Shape;1213;p90"/>
          <p:cNvSpPr txBox="1"/>
          <p:nvPr/>
        </p:nvSpPr>
        <p:spPr>
          <a:xfrm>
            <a:off x="403375" y="43795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14" name="Google Shape;1214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443" y="3164931"/>
            <a:ext cx="623342" cy="117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220" name="Google Shape;1220;p91"/>
          <p:cNvSpPr txBox="1"/>
          <p:nvPr>
            <p:ph idx="1" type="body"/>
          </p:nvPr>
        </p:nvSpPr>
        <p:spPr>
          <a:xfrm>
            <a:off x="324000" y="592885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3) Qor mid kasta oo ka mid ah kuwan soo socda qaabka kale:</a:t>
            </a:r>
            <a:endParaRPr/>
          </a:p>
        </p:txBody>
      </p:sp>
      <p:graphicFrame>
        <p:nvGraphicFramePr>
          <p:cNvPr id="1221" name="Google Shape;1221;p91"/>
          <p:cNvGraphicFramePr/>
          <p:nvPr/>
        </p:nvGraphicFramePr>
        <p:xfrm>
          <a:off x="647700" y="9615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544050"/>
                <a:gridCol w="1333875"/>
                <a:gridCol w="5808975"/>
              </a:tblGrid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Tobanle (Decimal)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exponential (Exponential form)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3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−1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+ 4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−2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0.52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+ 2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0.0473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+ 7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+ 3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</a:t>
                      </a:r>
                      <a:endParaRPr sz="22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0.049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4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−2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+ 9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−3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0.000603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6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−4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+ 3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−6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0.200303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+ 3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+ 3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−6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17.02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+ 7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0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+ 2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−2 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  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Kalam"/>
                          <a:ea typeface="Kalam"/>
                          <a:cs typeface="Kalam"/>
                          <a:sym typeface="Kalam"/>
                        </a:rPr>
                        <a:t>200.3058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+ 3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+ 5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+ 8 × 10</a:t>
                      </a:r>
                      <a:r>
                        <a:rPr baseline="30000"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−4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2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9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bandhigida jibbaarada taban (negative exponents)</a:t>
            </a:r>
            <a:endParaRPr/>
          </a:p>
        </p:txBody>
      </p:sp>
      <p:sp>
        <p:nvSpPr>
          <p:cNvPr id="1227" name="Google Shape;1227;p9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Qorista tirooyinka (integers) qaabab kala duwan</a:t>
            </a:r>
            <a:endParaRPr/>
          </a:p>
        </p:txBody>
      </p:sp>
      <p:sp>
        <p:nvSpPr>
          <p:cNvPr id="1228" name="Google Shape;1228;p9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Tirooyinka 10 ee ku lug leh jibbaarada taban (negative exponents)</a:t>
            </a:r>
            <a:endParaRPr/>
          </a:p>
        </p:txBody>
      </p:sp>
      <p:pic>
        <p:nvPicPr>
          <p:cNvPr id="1229" name="Google Shape;1229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335" y="299028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tirooyinka (integers) qaabab kala duwan</a:t>
            </a:r>
            <a:endParaRPr/>
          </a:p>
        </p:txBody>
      </p:sp>
      <p:sp>
        <p:nvSpPr>
          <p:cNvPr id="1235" name="Google Shape;1235;p93"/>
          <p:cNvSpPr txBox="1"/>
          <p:nvPr>
            <p:ph idx="1" type="body"/>
          </p:nvPr>
        </p:nvSpPr>
        <p:spPr>
          <a:xfrm>
            <a:off x="324000" y="58676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Imisa siyaabood oo kala duwan ayaad u qori kartaa 6300?</a:t>
            </a:r>
            <a:endParaRPr sz="2000"/>
          </a:p>
        </p:txBody>
      </p:sp>
      <p:sp>
        <p:nvSpPr>
          <p:cNvPr id="1236" name="Google Shape;1236;p93"/>
          <p:cNvSpPr txBox="1"/>
          <p:nvPr>
            <p:ph idx="1" type="body"/>
          </p:nvPr>
        </p:nvSpPr>
        <p:spPr>
          <a:xfrm>
            <a:off x="324000" y="967554"/>
            <a:ext cx="1656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E.g. 63 × 100  </a:t>
            </a:r>
            <a:endParaRPr sz="2000"/>
          </a:p>
        </p:txBody>
      </p:sp>
      <p:sp>
        <p:nvSpPr>
          <p:cNvPr id="1237" name="Google Shape;1237;p93"/>
          <p:cNvSpPr txBox="1"/>
          <p:nvPr>
            <p:ph idx="1" type="body"/>
          </p:nvPr>
        </p:nvSpPr>
        <p:spPr>
          <a:xfrm>
            <a:off x="324000" y="1853512"/>
            <a:ext cx="1558800" cy="75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63 × 10 × 10  </a:t>
            </a:r>
            <a:endParaRPr sz="20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63 × 10</a:t>
            </a:r>
            <a:r>
              <a:rPr baseline="30000" lang="en-GB" sz="1100">
                <a:latin typeface="Lexend"/>
              </a:rPr>
              <a:t>2</a:t>
            </a:r>
            <a:r>
              <a:rPr lang="en-GB" sz="1100">
                <a:latin typeface="Lexend"/>
              </a:rPr>
              <a:t>  </a:t>
            </a:r>
            <a:endParaRPr sz="2000"/>
          </a:p>
        </p:txBody>
      </p:sp>
      <p:sp>
        <p:nvSpPr>
          <p:cNvPr id="1238" name="Google Shape;1238;p93"/>
          <p:cNvSpPr txBox="1"/>
          <p:nvPr>
            <p:ph idx="1" type="body"/>
          </p:nvPr>
        </p:nvSpPr>
        <p:spPr>
          <a:xfrm>
            <a:off x="324000" y="1396518"/>
            <a:ext cx="666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hayno 63, sidee kale loo qori karaa?</a:t>
            </a:r>
            <a:endParaRPr sz="2000"/>
          </a:p>
        </p:txBody>
      </p:sp>
      <p:sp>
        <p:nvSpPr>
          <p:cNvPr id="1239" name="Google Shape;1239;p93"/>
          <p:cNvSpPr txBox="1"/>
          <p:nvPr>
            <p:ph idx="1" type="body"/>
          </p:nvPr>
        </p:nvSpPr>
        <p:spPr>
          <a:xfrm>
            <a:off x="324000" y="2700426"/>
            <a:ext cx="666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 warran haddii aan 63 ka beddelo 6.3?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40" name="Google Shape;1240;p93"/>
          <p:cNvSpPr txBox="1"/>
          <p:nvPr>
            <p:ph idx="1" type="body"/>
          </p:nvPr>
        </p:nvSpPr>
        <p:spPr>
          <a:xfrm>
            <a:off x="352030" y="3157420"/>
            <a:ext cx="2177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6.3 × 1000</a:t>
            </a:r>
            <a:endParaRPr sz="20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6.3 × 10 × 10 × 10  </a:t>
            </a:r>
            <a:endParaRPr sz="2000"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6.3 × 10</a:t>
            </a:r>
            <a:r>
              <a:rPr baseline="30000" lang="en-GB" sz="1100">
                <a:latin typeface="Lexend"/>
              </a:rPr>
              <a:t>3</a:t>
            </a:r>
            <a:r>
              <a:rPr lang="en-GB" sz="1100">
                <a:latin typeface="Lexend"/>
              </a:rPr>
              <a:t>  </a:t>
            </a:r>
            <a:endParaRPr sz="2000"/>
          </a:p>
        </p:txBody>
      </p:sp>
      <p:sp>
        <p:nvSpPr>
          <p:cNvPr id="1241" name="Google Shape;1241;p93"/>
          <p:cNvSpPr txBox="1"/>
          <p:nvPr>
            <p:ph idx="1" type="body"/>
          </p:nvPr>
        </p:nvSpPr>
        <p:spPr>
          <a:xfrm>
            <a:off x="753170" y="4368730"/>
            <a:ext cx="1406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× 10</a:t>
            </a:r>
            <a:r>
              <a:rPr baseline="30000" lang="en-GB" sz="1100">
                <a:latin typeface="Lexend"/>
              </a:rPr>
              <a:t>3</a:t>
            </a:r>
            <a:r>
              <a:rPr lang="en-GB" sz="1100">
                <a:latin typeface="Lexend"/>
              </a:rPr>
              <a:t>  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63}{10}&quot;&gt;&lt;mfrac&gt;&lt;mn&gt;63&lt;/mn&gt;&lt;mn&gt;10&lt;/mn&gt;&lt;/mfrac&gt;&lt;/math&gt;" id="1242" name="Google Shape;1242;p93" title="63 over 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975" y="4298526"/>
            <a:ext cx="275375" cy="51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93"/>
          <p:cNvSpPr txBox="1"/>
          <p:nvPr>
            <p:ph idx="1" type="body"/>
          </p:nvPr>
        </p:nvSpPr>
        <p:spPr>
          <a:xfrm>
            <a:off x="1882400" y="4124225"/>
            <a:ext cx="666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jira tiro aan dhamaad lahayn oo siyaabo ah oo loo qori karo tiro kasta (integer).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94"/>
          <p:cNvSpPr/>
          <p:nvPr/>
        </p:nvSpPr>
        <p:spPr>
          <a:xfrm>
            <a:off x="3163775" y="1062250"/>
            <a:ext cx="2713200" cy="873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94"/>
          <p:cNvSpPr/>
          <p:nvPr/>
        </p:nvSpPr>
        <p:spPr>
          <a:xfrm>
            <a:off x="305725" y="2333025"/>
            <a:ext cx="2584500" cy="873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94"/>
          <p:cNvSpPr/>
          <p:nvPr/>
        </p:nvSpPr>
        <p:spPr>
          <a:xfrm>
            <a:off x="380404" y="1062250"/>
            <a:ext cx="2496600" cy="873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tirooyinka (integers) qaabab kala duwan</a:t>
            </a:r>
            <a:endParaRPr/>
          </a:p>
        </p:txBody>
      </p:sp>
      <p:sp>
        <p:nvSpPr>
          <p:cNvPr id="1252" name="Google Shape;1252;p94"/>
          <p:cNvSpPr txBox="1"/>
          <p:nvPr>
            <p:ph idx="1" type="body"/>
          </p:nvPr>
        </p:nvSpPr>
        <p:spPr>
          <a:xfrm>
            <a:off x="324000" y="606900"/>
            <a:ext cx="8496000" cy="44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Kee ka mid ah kuwan soo socda waa siyaabo kale oo loo qoro 27 000?</a:t>
            </a:r>
            <a:endParaRPr/>
          </a:p>
        </p:txBody>
      </p:sp>
      <p:sp>
        <p:nvSpPr>
          <p:cNvPr id="1253" name="Google Shape;1253;p94"/>
          <p:cNvSpPr/>
          <p:nvPr/>
        </p:nvSpPr>
        <p:spPr>
          <a:xfrm>
            <a:off x="430324" y="1194000"/>
            <a:ext cx="2362200" cy="613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2 700 000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−2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94"/>
          <p:cNvSpPr/>
          <p:nvPr/>
        </p:nvSpPr>
        <p:spPr>
          <a:xfrm>
            <a:off x="6298455" y="1194000"/>
            <a:ext cx="2362200" cy="613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27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55" name="Google Shape;1255;p94"/>
          <p:cNvGrpSpPr/>
          <p:nvPr/>
        </p:nvGrpSpPr>
        <p:grpSpPr>
          <a:xfrm>
            <a:off x="430286" y="2451800"/>
            <a:ext cx="2362169" cy="613500"/>
            <a:chOff x="762150" y="2727738"/>
            <a:chExt cx="1845300" cy="613500"/>
          </a:xfrm>
        </p:grpSpPr>
        <p:sp>
          <p:nvSpPr>
            <p:cNvPr id="1256" name="Google Shape;1256;p94"/>
            <p:cNvSpPr/>
            <p:nvPr/>
          </p:nvSpPr>
          <p:spPr>
            <a:xfrm>
              <a:off x="762150" y="2727738"/>
              <a:ext cx="1845300" cy="6135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      </a:t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× 100 000</a:t>
              </a: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270}{10}&quot;&gt;&lt;mfrac&gt;&lt;mn&gt;270&lt;/mn&gt;&lt;mn&gt;10&lt;/mn&gt;&lt;/mfrac&gt;&lt;/math&gt;" id="1257" name="Google Shape;1257;p94" title="270 over 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69846" y="2795938"/>
              <a:ext cx="245312" cy="441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58" name="Google Shape;1258;p94"/>
          <p:cNvSpPr/>
          <p:nvPr/>
        </p:nvSpPr>
        <p:spPr>
          <a:xfrm>
            <a:off x="3332002" y="3709600"/>
            <a:ext cx="2362200" cy="613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2.7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10 000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94"/>
          <p:cNvSpPr/>
          <p:nvPr/>
        </p:nvSpPr>
        <p:spPr>
          <a:xfrm>
            <a:off x="3332002" y="2451800"/>
            <a:ext cx="2362200" cy="613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2.7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94"/>
          <p:cNvSpPr/>
          <p:nvPr/>
        </p:nvSpPr>
        <p:spPr>
          <a:xfrm>
            <a:off x="430324" y="3709600"/>
            <a:ext cx="2362200" cy="613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0.27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baseline="30000"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61" name="Google Shape;1261;p94"/>
          <p:cNvGrpSpPr/>
          <p:nvPr/>
        </p:nvGrpSpPr>
        <p:grpSpPr>
          <a:xfrm>
            <a:off x="3331016" y="1194000"/>
            <a:ext cx="2361984" cy="613500"/>
            <a:chOff x="6329575" y="1843550"/>
            <a:chExt cx="1845300" cy="613500"/>
          </a:xfrm>
        </p:grpSpPr>
        <p:sp>
          <p:nvSpPr>
            <p:cNvPr id="1262" name="Google Shape;1262;p94"/>
            <p:cNvSpPr/>
            <p:nvPr/>
          </p:nvSpPr>
          <p:spPr>
            <a:xfrm>
              <a:off x="6329575" y="1843550"/>
              <a:ext cx="1845300" cy="6135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     </a:t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× 10</a:t>
              </a:r>
              <a:r>
                <a:rPr baseline="30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27}{10}&quot;&gt;&lt;mfrac&gt;&lt;mn&gt;27&lt;/mn&gt;&lt;mn&gt;10&lt;/mn&gt;&lt;/mfrac&gt;&lt;/math&gt;" id="1263" name="Google Shape;1263;p94" title="27 over 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64750" y="1923657"/>
              <a:ext cx="210937" cy="4412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4" name="Google Shape;1264;p94"/>
          <p:cNvSpPr/>
          <p:nvPr/>
        </p:nvSpPr>
        <p:spPr>
          <a:xfrm>
            <a:off x="6298455" y="2451800"/>
            <a:ext cx="2362200" cy="613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27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65" name="Google Shape;1265;p94"/>
          <p:cNvGrpSpPr/>
          <p:nvPr/>
        </p:nvGrpSpPr>
        <p:grpSpPr>
          <a:xfrm>
            <a:off x="6297333" y="3709600"/>
            <a:ext cx="2361984" cy="613500"/>
            <a:chOff x="7205450" y="3938200"/>
            <a:chExt cx="1845300" cy="613500"/>
          </a:xfrm>
        </p:grpSpPr>
        <p:sp>
          <p:nvSpPr>
            <p:cNvPr id="1266" name="Google Shape;1266;p94"/>
            <p:cNvSpPr/>
            <p:nvPr/>
          </p:nvSpPr>
          <p:spPr>
            <a:xfrm>
              <a:off x="7205450" y="3938200"/>
              <a:ext cx="1845300" cy="6135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      </a:t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× 10</a:t>
              </a:r>
              <a:r>
                <a:rPr baseline="30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  </a:t>
              </a: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2700}{10^2}&quot;&gt;&lt;mfrac&gt;&lt;mn&gt;2700&lt;/mn&gt;&lt;msup&gt;&lt;mn&gt;10&lt;/mn&gt;&lt;mn&gt;2&lt;/mn&gt;&lt;/msup&gt;&lt;/mfrac&gt;&lt;/math&gt;" id="1267" name="Google Shape;1267;p94" title="the fraction with numerator 2700 and denominator 10 squared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629286" y="4000384"/>
              <a:ext cx="377599" cy="5215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68" name="Google Shape;1268;p9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59008" y="14673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3613" y="15030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44863" y="14673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0393" y="40914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50238" y="289259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77613" y="289259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8913" y="289259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5643" y="40914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51243" y="40914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94"/>
          <p:cNvSpPr txBox="1"/>
          <p:nvPr>
            <p:ph idx="1" type="body"/>
          </p:nvPr>
        </p:nvSpPr>
        <p:spPr>
          <a:xfrm>
            <a:off x="324000" y="4493100"/>
            <a:ext cx="8496000" cy="44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Hadda waxaan eegi doonnaa qaar ka mid ah kuwa ugu adag.</a:t>
            </a:r>
            <a:endParaRPr/>
          </a:p>
        </p:txBody>
      </p:sp>
      <p:sp>
        <p:nvSpPr>
          <p:cNvPr id="1278" name="Google Shape;1278;p94"/>
          <p:cNvSpPr/>
          <p:nvPr/>
        </p:nvSpPr>
        <p:spPr>
          <a:xfrm>
            <a:off x="6190070" y="3572365"/>
            <a:ext cx="2584500" cy="873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 (integers) qaabab kala duwan</a:t>
            </a:r>
            <a:endParaRPr/>
          </a:p>
        </p:txBody>
      </p:sp>
      <p:grpSp>
        <p:nvGrpSpPr>
          <p:cNvPr id="1284" name="Google Shape;1284;p95"/>
          <p:cNvGrpSpPr/>
          <p:nvPr/>
        </p:nvGrpSpPr>
        <p:grpSpPr>
          <a:xfrm>
            <a:off x="400200" y="810000"/>
            <a:ext cx="1845300" cy="613500"/>
            <a:chOff x="6329575" y="1843550"/>
            <a:chExt cx="1845300" cy="613500"/>
          </a:xfrm>
        </p:grpSpPr>
        <p:sp>
          <p:nvSpPr>
            <p:cNvPr id="1285" name="Google Shape;1285;p95"/>
            <p:cNvSpPr/>
            <p:nvPr/>
          </p:nvSpPr>
          <p:spPr>
            <a:xfrm>
              <a:off x="6329575" y="1843550"/>
              <a:ext cx="1845300" cy="6135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     × 10</a:t>
              </a:r>
              <a:r>
                <a:rPr baseline="30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27}{10}&quot;&gt;&lt;mfrac&gt;&lt;mn&gt;27&lt;/mn&gt;&lt;mn&gt;10&lt;/mn&gt;&lt;/mfrac&gt;&lt;/math&gt;" id="1286" name="Google Shape;1286;p95" title="27 over 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64750" y="1923657"/>
              <a:ext cx="239550" cy="44129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87" name="Google Shape;1287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9763" y="11190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95"/>
          <p:cNvSpPr txBox="1"/>
          <p:nvPr>
            <p:ph idx="1" type="body"/>
          </p:nvPr>
        </p:nvSpPr>
        <p:spPr>
          <a:xfrm>
            <a:off x="324000" y="2223700"/>
            <a:ext cx="82377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dib u qori karnaa sidan: 27 ÷ 10 × 10 000</a:t>
            </a:r>
            <a:endParaRPr/>
          </a:p>
        </p:txBody>
      </p:sp>
      <p:sp>
        <p:nvSpPr>
          <p:cNvPr id="1289" name="Google Shape;1289;p95"/>
          <p:cNvSpPr/>
          <p:nvPr/>
        </p:nvSpPr>
        <p:spPr>
          <a:xfrm>
            <a:off x="3480400" y="2223700"/>
            <a:ext cx="10092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95"/>
          <p:cNvSpPr/>
          <p:nvPr/>
        </p:nvSpPr>
        <p:spPr>
          <a:xfrm>
            <a:off x="3480400" y="2237725"/>
            <a:ext cx="10092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95"/>
          <p:cNvSpPr txBox="1"/>
          <p:nvPr>
            <p:ph idx="1" type="body"/>
          </p:nvPr>
        </p:nvSpPr>
        <p:spPr>
          <a:xfrm>
            <a:off x="3281785" y="3214300"/>
            <a:ext cx="12783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27 000</a:t>
            </a:r>
            <a:endParaRPr/>
          </a:p>
        </p:txBody>
      </p:sp>
      <p:sp>
        <p:nvSpPr>
          <p:cNvPr id="1292" name="Google Shape;1292;p95"/>
          <p:cNvSpPr txBox="1"/>
          <p:nvPr>
            <p:ph idx="1" type="body"/>
          </p:nvPr>
        </p:nvSpPr>
        <p:spPr>
          <a:xfrm>
            <a:off x="3270300" y="2734100"/>
            <a:ext cx="18453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</a:t>
            </a:r>
            <a:r>
              <a:rPr lang="en-GB">
                <a:latin typeface="Lexend"/>
              </a:rPr>
              <a:t>2.7 × 10 000</a:t>
            </a:r>
            <a:endParaRPr/>
          </a:p>
        </p:txBody>
      </p:sp>
      <p:sp>
        <p:nvSpPr>
          <p:cNvPr id="1293" name="Google Shape;1293;p95"/>
          <p:cNvSpPr/>
          <p:nvPr/>
        </p:nvSpPr>
        <p:spPr>
          <a:xfrm>
            <a:off x="818250" y="810000"/>
            <a:ext cx="307500" cy="613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4" name="Google Shape;1294;p95"/>
          <p:cNvSpPr/>
          <p:nvPr/>
        </p:nvSpPr>
        <p:spPr>
          <a:xfrm>
            <a:off x="1166178" y="920025"/>
            <a:ext cx="7335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5" name="Google Shape;1295;p95"/>
          <p:cNvSpPr/>
          <p:nvPr/>
        </p:nvSpPr>
        <p:spPr>
          <a:xfrm>
            <a:off x="4471000" y="2223700"/>
            <a:ext cx="12783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95"/>
          <p:cNvSpPr/>
          <p:nvPr/>
        </p:nvSpPr>
        <p:spPr>
          <a:xfrm>
            <a:off x="3480390" y="2722950"/>
            <a:ext cx="3960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 (integers) qaabab kala duwan</a:t>
            </a:r>
            <a:endParaRPr/>
          </a:p>
        </p:txBody>
      </p:sp>
      <p:sp>
        <p:nvSpPr>
          <p:cNvPr id="1302" name="Google Shape;1302;p96"/>
          <p:cNvSpPr/>
          <p:nvPr/>
        </p:nvSpPr>
        <p:spPr>
          <a:xfrm>
            <a:off x="423650" y="852950"/>
            <a:ext cx="1845300" cy="613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2.7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03" name="Google Shape;1303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7213" y="1216192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96"/>
          <p:cNvSpPr txBox="1"/>
          <p:nvPr>
            <p:ph idx="1" type="body"/>
          </p:nvPr>
        </p:nvSpPr>
        <p:spPr>
          <a:xfrm>
            <a:off x="324000" y="2223700"/>
            <a:ext cx="82377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Waxaan dib u qori karnaa sidan: 2.7 × 1000</a:t>
            </a:r>
            <a:endParaRPr/>
          </a:p>
        </p:txBody>
      </p:sp>
      <p:sp>
        <p:nvSpPr>
          <p:cNvPr id="1305" name="Google Shape;1305;p96"/>
          <p:cNvSpPr txBox="1"/>
          <p:nvPr>
            <p:ph idx="1" type="body"/>
          </p:nvPr>
        </p:nvSpPr>
        <p:spPr>
          <a:xfrm>
            <a:off x="3267160" y="2820300"/>
            <a:ext cx="1069800" cy="41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= 2700</a:t>
            </a:r>
            <a:endParaRPr/>
          </a:p>
        </p:txBody>
      </p:sp>
      <p:sp>
        <p:nvSpPr>
          <p:cNvPr id="1306" name="Google Shape;1306;p96"/>
          <p:cNvSpPr/>
          <p:nvPr/>
        </p:nvSpPr>
        <p:spPr>
          <a:xfrm>
            <a:off x="1222238" y="968195"/>
            <a:ext cx="7335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96"/>
          <p:cNvSpPr/>
          <p:nvPr/>
        </p:nvSpPr>
        <p:spPr>
          <a:xfrm>
            <a:off x="3953254" y="2223700"/>
            <a:ext cx="9708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 (integers) qaabab kala duwan</a:t>
            </a:r>
            <a:endParaRPr/>
          </a:p>
        </p:txBody>
      </p:sp>
      <p:grpSp>
        <p:nvGrpSpPr>
          <p:cNvPr id="1313" name="Google Shape;1313;p97"/>
          <p:cNvGrpSpPr/>
          <p:nvPr/>
        </p:nvGrpSpPr>
        <p:grpSpPr>
          <a:xfrm>
            <a:off x="405875" y="895300"/>
            <a:ext cx="1845300" cy="613500"/>
            <a:chOff x="7205450" y="3938200"/>
            <a:chExt cx="1845300" cy="613500"/>
          </a:xfrm>
        </p:grpSpPr>
        <p:sp>
          <p:nvSpPr>
            <p:cNvPr id="1314" name="Google Shape;1314;p97"/>
            <p:cNvSpPr/>
            <p:nvPr/>
          </p:nvSpPr>
          <p:spPr>
            <a:xfrm>
              <a:off x="7205450" y="3938200"/>
              <a:ext cx="1845300" cy="6135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      × 10</a:t>
              </a:r>
              <a:r>
                <a:rPr baseline="30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  </a:t>
              </a: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2700}{10^2}&quot;&gt;&lt;mfrac&gt;&lt;mn&gt;2700&lt;/mn&gt;&lt;msup&gt;&lt;mn&gt;10&lt;/mn&gt;&lt;mn&gt;2&lt;/mn&gt;&lt;/msup&gt;&lt;/mfrac&gt;&lt;/math&gt;" id="1315" name="Google Shape;1315;p97" title="the fraction with numerator 2700 and denominator 10 squared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510224" y="4000384"/>
              <a:ext cx="483340" cy="5215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16" name="Google Shape;1316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0568" y="12009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97"/>
          <p:cNvSpPr txBox="1"/>
          <p:nvPr>
            <p:ph idx="1" type="body"/>
          </p:nvPr>
        </p:nvSpPr>
        <p:spPr>
          <a:xfrm>
            <a:off x="324000" y="2223700"/>
            <a:ext cx="82377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dib u qori karnaa sidan: 2700 ÷ 100 × 1000</a:t>
            </a:r>
            <a:endParaRPr/>
          </a:p>
        </p:txBody>
      </p:sp>
      <p:sp>
        <p:nvSpPr>
          <p:cNvPr id="1318" name="Google Shape;1318;p97"/>
          <p:cNvSpPr txBox="1"/>
          <p:nvPr>
            <p:ph idx="1" type="body"/>
          </p:nvPr>
        </p:nvSpPr>
        <p:spPr>
          <a:xfrm>
            <a:off x="3281785" y="2833300"/>
            <a:ext cx="15603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27 × 1000</a:t>
            </a:r>
            <a:endParaRPr/>
          </a:p>
        </p:txBody>
      </p:sp>
      <p:sp>
        <p:nvSpPr>
          <p:cNvPr id="1319" name="Google Shape;1319;p97"/>
          <p:cNvSpPr txBox="1"/>
          <p:nvPr>
            <p:ph idx="1" type="body"/>
          </p:nvPr>
        </p:nvSpPr>
        <p:spPr>
          <a:xfrm>
            <a:off x="3281785" y="3442900"/>
            <a:ext cx="44772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27 000</a:t>
            </a:r>
            <a:endParaRPr/>
          </a:p>
        </p:txBody>
      </p:sp>
      <p:sp>
        <p:nvSpPr>
          <p:cNvPr id="1320" name="Google Shape;1320;p97"/>
          <p:cNvSpPr/>
          <p:nvPr/>
        </p:nvSpPr>
        <p:spPr>
          <a:xfrm>
            <a:off x="646800" y="892000"/>
            <a:ext cx="591300" cy="613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1" name="Google Shape;1321;p97"/>
          <p:cNvSpPr/>
          <p:nvPr/>
        </p:nvSpPr>
        <p:spPr>
          <a:xfrm>
            <a:off x="3461909" y="2223700"/>
            <a:ext cx="15603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97"/>
          <p:cNvSpPr/>
          <p:nvPr/>
        </p:nvSpPr>
        <p:spPr>
          <a:xfrm>
            <a:off x="1228375" y="1024250"/>
            <a:ext cx="7806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97"/>
          <p:cNvSpPr/>
          <p:nvPr/>
        </p:nvSpPr>
        <p:spPr>
          <a:xfrm>
            <a:off x="4985903" y="2223700"/>
            <a:ext cx="9891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97"/>
          <p:cNvSpPr/>
          <p:nvPr/>
        </p:nvSpPr>
        <p:spPr>
          <a:xfrm>
            <a:off x="3461909" y="2223700"/>
            <a:ext cx="15603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5" name="Google Shape;1325;p97"/>
          <p:cNvSpPr/>
          <p:nvPr/>
        </p:nvSpPr>
        <p:spPr>
          <a:xfrm>
            <a:off x="3446128" y="2833300"/>
            <a:ext cx="3960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 (integers) qaabab kala duwan</a:t>
            </a:r>
            <a:endParaRPr/>
          </a:p>
        </p:txBody>
      </p:sp>
      <p:sp>
        <p:nvSpPr>
          <p:cNvPr id="1331" name="Google Shape;1331;p98"/>
          <p:cNvSpPr/>
          <p:nvPr/>
        </p:nvSpPr>
        <p:spPr>
          <a:xfrm>
            <a:off x="430324" y="889200"/>
            <a:ext cx="2362200" cy="6135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2 700 000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10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−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32" name="Google Shape;1332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9008" y="11625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3" name="Google Shape;1333;p98"/>
          <p:cNvSpPr txBox="1"/>
          <p:nvPr>
            <p:ph idx="1" type="body"/>
          </p:nvPr>
        </p:nvSpPr>
        <p:spPr>
          <a:xfrm>
            <a:off x="324000" y="2223700"/>
            <a:ext cx="82377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dib u qori karnaa sidan: 2 700 000 ×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1}{10^2}&quot;&gt;&lt;mfrac&gt;&lt;mn&gt;1&lt;/mn&gt;&lt;msup&gt;&lt;mn&gt;10&lt;/mn&gt;&lt;mn&gt;2&lt;/mn&gt;&lt;/msup&gt;&lt;/mfrac&gt;&lt;/math&gt;" id="1334" name="Google Shape;1334;p98" title="the fraction with numerator 1 and denominator 10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9775" y="2160000"/>
            <a:ext cx="396000" cy="56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98"/>
          <p:cNvSpPr txBox="1"/>
          <p:nvPr>
            <p:ph idx="1" type="body"/>
          </p:nvPr>
        </p:nvSpPr>
        <p:spPr>
          <a:xfrm>
            <a:off x="3295800" y="3061900"/>
            <a:ext cx="19512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</a:t>
            </a:r>
            <a:r>
              <a:rPr lang="en-GB">
                <a:latin typeface="Lexend"/>
              </a:rPr>
              <a:t>2 700 000 × </a:t>
            </a:r>
            <a:endParaRPr/>
          </a:p>
        </p:txBody>
      </p:sp>
      <p:pic>
        <p:nvPicPr>
          <p:cNvPr id="1336" name="Google Shape;1336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7225" y="2929150"/>
            <a:ext cx="481089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\ 700\ 000}{100}&quot;&gt;&lt;mfrac&gt;&lt;mrow&gt;&lt;mn&gt;2&lt;/mn&gt;&lt;mtext&gt;&lt;/mtext&gt;&lt;mn&gt;700&lt;/mn&gt;&lt;mtext&gt;&lt;/mtext&gt;&lt;mn&gt;000&lt;/mn&gt;&lt;/mrow&gt;&lt;mn&gt;100&lt;/mn&gt;&lt;/mfrac&gt;&lt;/math&gt;" id="1337" name="Google Shape;1337;p98" title="the fraction with numerator 2 700 000 and denominator 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0490" y="3780895"/>
            <a:ext cx="1126591" cy="56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98"/>
          <p:cNvSpPr txBox="1"/>
          <p:nvPr>
            <p:ph idx="1" type="body"/>
          </p:nvPr>
        </p:nvSpPr>
        <p:spPr>
          <a:xfrm>
            <a:off x="3295800" y="3747700"/>
            <a:ext cx="2967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</a:t>
            </a:r>
            <a:endParaRPr/>
          </a:p>
        </p:txBody>
      </p:sp>
      <p:sp>
        <p:nvSpPr>
          <p:cNvPr id="1339" name="Google Shape;1339;p98"/>
          <p:cNvSpPr txBox="1"/>
          <p:nvPr>
            <p:ph idx="1" type="body"/>
          </p:nvPr>
        </p:nvSpPr>
        <p:spPr>
          <a:xfrm>
            <a:off x="3281785" y="4509700"/>
            <a:ext cx="44772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= 27 000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9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3.4 × 10</a:t>
            </a:r>
            <a:r>
              <a:rPr baseline="30000" lang="en-GB">
                <a:latin typeface="Lexend"/>
              </a:rPr>
              <a:t>2</a:t>
            </a:r>
            <a:r>
              <a:rPr lang="en-GB">
                <a:latin typeface="Lexend"/>
              </a:rPr>
              <a:t> </a:t>
            </a:r>
            <a:endParaRPr/>
          </a:p>
        </p:txBody>
      </p:sp>
      <p:sp>
        <p:nvSpPr>
          <p:cNvPr id="1345" name="Google Shape;1345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 (integers) qaabab kala duwan</a:t>
            </a:r>
            <a:endParaRPr/>
          </a:p>
        </p:txBody>
      </p:sp>
      <p:sp>
        <p:nvSpPr>
          <p:cNvPr id="1346" name="Google Shape;1346;p9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Kuwee ka mid ah kuwan soo socda ayaa ah qaabab kale oo loo qoro 340?</a:t>
            </a:r>
            <a:endParaRPr/>
          </a:p>
        </p:txBody>
      </p:sp>
      <p:sp>
        <p:nvSpPr>
          <p:cNvPr id="1347" name="Google Shape;1347;p99"/>
          <p:cNvSpPr txBox="1"/>
          <p:nvPr>
            <p:ph idx="3" type="subTitle"/>
          </p:nvPr>
        </p:nvSpPr>
        <p:spPr>
          <a:xfrm>
            <a:off x="1618150" y="2489450"/>
            <a:ext cx="628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× 10</a:t>
            </a:r>
            <a:endParaRPr/>
          </a:p>
        </p:txBody>
      </p:sp>
      <p:sp>
        <p:nvSpPr>
          <p:cNvPr id="1348" name="Google Shape;1348;p9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34 000 × 10</a:t>
            </a:r>
            <a:r>
              <a:rPr baseline="30000" lang="en-GB">
                <a:latin typeface="Lexend"/>
              </a:rPr>
              <a:t>−2</a:t>
            </a:r>
            <a:r>
              <a:rPr lang="en-GB">
                <a:latin typeface="Lexend"/>
              </a:rPr>
              <a:t> </a:t>
            </a:r>
            <a:endParaRPr/>
          </a:p>
        </p:txBody>
      </p:sp>
      <p:sp>
        <p:nvSpPr>
          <p:cNvPr id="1349" name="Google Shape;1349;p99"/>
          <p:cNvSpPr txBox="1"/>
          <p:nvPr>
            <p:ph idx="5" type="subTitle"/>
          </p:nvPr>
        </p:nvSpPr>
        <p:spPr>
          <a:xfrm>
            <a:off x="1770625" y="4113825"/>
            <a:ext cx="67704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× 10</a:t>
            </a:r>
            <a:r>
              <a:rPr baseline="30000" lang="en-GB">
                <a:latin typeface="Lexend"/>
              </a:rPr>
              <a:t>−1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340}{10}&quot;&gt;&lt;mfrac&gt;&lt;mn&gt;340&lt;/mn&gt;&lt;mn&gt;10&lt;/mn&gt;&lt;/mfrac&gt;&lt;/math&gt;" id="1350" name="Google Shape;1350;p99" title="340 over 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418" y="2367650"/>
            <a:ext cx="455036" cy="584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4\ 000}{10^2}&quot;&gt;&lt;mfrac&gt;&lt;mrow&gt;&lt;mn&gt;34&lt;/mn&gt;&lt;mtext&gt;&lt;/mtext&gt;&lt;mn&gt;000&lt;/mn&gt;&lt;/mrow&gt;&lt;msup&gt;&lt;mn&gt;10&lt;/mn&gt;&lt;mn&gt;2&lt;/mn&gt;&lt;/msup&gt;&lt;/mfrac&gt;&lt;/math&gt;" id="1351" name="Google Shape;1351;p99" title="the fraction with numerator 34 000 and denominator 10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1793" y="3992050"/>
            <a:ext cx="773010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3013" y="403559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9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59008" y="16197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4" name="Google Shape;1354;p9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11408" y="23817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" name="Google Shape;1355;p9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92408" y="32199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99"/>
          <p:cNvSpPr txBox="1"/>
          <p:nvPr>
            <p:ph idx="1" type="subTitle"/>
          </p:nvPr>
        </p:nvSpPr>
        <p:spPr>
          <a:xfrm>
            <a:off x="3701425" y="1685375"/>
            <a:ext cx="2175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3.4 × 100 = 340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7" name="Google Shape;1357;p99"/>
          <p:cNvSpPr txBox="1"/>
          <p:nvPr>
            <p:ph idx="1" type="subTitle"/>
          </p:nvPr>
        </p:nvSpPr>
        <p:spPr>
          <a:xfrm>
            <a:off x="3701425" y="2447375"/>
            <a:ext cx="255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340 ÷ 10 × 10 = 340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8" name="Google Shape;1358;p99"/>
          <p:cNvSpPr txBox="1"/>
          <p:nvPr>
            <p:ph idx="1" type="subTitle"/>
          </p:nvPr>
        </p:nvSpPr>
        <p:spPr>
          <a:xfrm>
            <a:off x="3701425" y="3299590"/>
            <a:ext cx="255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34 000 ÷ 100 = 340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9" name="Google Shape;1359;p99"/>
          <p:cNvSpPr txBox="1"/>
          <p:nvPr>
            <p:ph idx="1" type="subTitle"/>
          </p:nvPr>
        </p:nvSpPr>
        <p:spPr>
          <a:xfrm>
            <a:off x="3701425" y="4137800"/>
            <a:ext cx="33108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34 000 ÷ 100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÷ 10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34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4" name="Google Shape;1364;p100"/>
          <p:cNvGraphicFramePr/>
          <p:nvPr/>
        </p:nvGraphicFramePr>
        <p:xfrm>
          <a:off x="459675" y="127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3850"/>
                <a:gridCol w="1877875"/>
                <a:gridCol w="1553925"/>
                <a:gridCol w="1694075"/>
                <a:gridCol w="1694075"/>
              </a:tblGrid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Tirada (Number)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Beddelka 1 (Alternative 1)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Beddelka 2 (Alternative 2)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Beddelka 3 (Alternative 3)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Beddelka 4 (Alternative 4)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74 000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7.4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7.4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1.2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1.2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1.2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4500 × 0.1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4.5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4.5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8 000 000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628 000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6 280 000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1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6.28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6.28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628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32 490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32.49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324.9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324 900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1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12 400 000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12.4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1.24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</a:tbl>
          </a:graphicData>
        </a:graphic>
      </p:graphicFrame>
      <p:sp>
        <p:nvSpPr>
          <p:cNvPr id="1365" name="Google Shape;1365;p100"/>
          <p:cNvSpPr txBox="1"/>
          <p:nvPr/>
        </p:nvSpPr>
        <p:spPr>
          <a:xfrm>
            <a:off x="6574000" y="439551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6" name="Google Shape;1366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 (integers) qaabab kala duwan</a:t>
            </a:r>
            <a:endParaRPr/>
          </a:p>
        </p:txBody>
      </p:sp>
      <p:sp>
        <p:nvSpPr>
          <p:cNvPr id="1367" name="Google Shape;1367;p100"/>
          <p:cNvSpPr txBox="1"/>
          <p:nvPr>
            <p:ph idx="1" type="body"/>
          </p:nvPr>
        </p:nvSpPr>
        <p:spPr>
          <a:xfrm>
            <a:off x="324000" y="606900"/>
            <a:ext cx="8237700" cy="56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>
                <a:latin typeface="Lexend"/>
              </a:rPr>
              <a:t>Aqoonso beddelka khaldan ee saf kasta. Qor xarafka oo dib u habeey si aad u samaysid eray.</a:t>
            </a:r>
            <a:endParaRPr sz="1800"/>
          </a:p>
        </p:txBody>
      </p:sp>
      <p:sp>
        <p:nvSpPr>
          <p:cNvPr id="1368" name="Google Shape;1368;p100"/>
          <p:cNvSpPr txBox="1"/>
          <p:nvPr/>
        </p:nvSpPr>
        <p:spPr>
          <a:xfrm>
            <a:off x="6574000" y="246397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9" name="Google Shape;1369;p100"/>
          <p:cNvSpPr txBox="1"/>
          <p:nvPr/>
        </p:nvSpPr>
        <p:spPr>
          <a:xfrm>
            <a:off x="3331785" y="39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0" name="Google Shape;1370;p100"/>
          <p:cNvSpPr txBox="1"/>
          <p:nvPr/>
        </p:nvSpPr>
        <p:spPr>
          <a:xfrm>
            <a:off x="6574000" y="20354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1" name="Google Shape;1371;p100"/>
          <p:cNvSpPr txBox="1"/>
          <p:nvPr/>
        </p:nvSpPr>
        <p:spPr>
          <a:xfrm>
            <a:off x="4883225" y="32546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2" name="Google Shape;1372;p100"/>
          <p:cNvSpPr txBox="1"/>
          <p:nvPr/>
        </p:nvSpPr>
        <p:spPr>
          <a:xfrm>
            <a:off x="8274915" y="28590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100"/>
          <p:cNvSpPr txBox="1"/>
          <p:nvPr/>
        </p:nvSpPr>
        <p:spPr>
          <a:xfrm>
            <a:off x="3331785" y="1714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4" name="Google Shape;1374;p100"/>
          <p:cNvSpPr txBox="1"/>
          <p:nvPr/>
        </p:nvSpPr>
        <p:spPr>
          <a:xfrm>
            <a:off x="6574000" y="35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100"/>
          <p:cNvSpPr txBox="1"/>
          <p:nvPr/>
        </p:nvSpPr>
        <p:spPr>
          <a:xfrm>
            <a:off x="8274915" y="432435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0}{10}&quot;&gt;&lt;mfrac&gt;&lt;mn&gt;30&lt;/mn&gt;&lt;mn&gt;10&lt;/mn&gt;&lt;/mfrac&gt;&lt;/math&gt;" id="1376" name="Google Shape;1376;p100" title="30 over 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652" y="1696200"/>
            <a:ext cx="165300" cy="3063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00}{10}&quot;&gt;&lt;mfrac&gt;&lt;mn&gt;300&lt;/mn&gt;&lt;mn&gt;10&lt;/mn&gt;&lt;/mfrac&gt;&lt;/math&gt;" id="1377" name="Google Shape;1377;p100" title="300 over 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8498" y="1681173"/>
            <a:ext cx="240226" cy="306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24}{10^2}&quot;&gt;&lt;mfrac&gt;&lt;mn&gt;124&lt;/mn&gt;&lt;msup&gt;&lt;mn&gt;10&lt;/mn&gt;&lt;mn&gt;2&lt;/mn&gt;&lt;/msup&gt;&lt;/mfrac&gt;&lt;/math&gt;" id="1378" name="Google Shape;1378;p100" title="the fraction with numerator 124 and denominator 10 squa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0450" y="4329925"/>
            <a:ext cx="240225" cy="333654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00"/>
          <p:cNvSpPr txBox="1"/>
          <p:nvPr/>
        </p:nvSpPr>
        <p:spPr>
          <a:xfrm>
            <a:off x="3331785" y="21235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100"/>
          <p:cNvSpPr txBox="1"/>
          <p:nvPr/>
        </p:nvSpPr>
        <p:spPr>
          <a:xfrm>
            <a:off x="3331785" y="2476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100"/>
          <p:cNvSpPr txBox="1"/>
          <p:nvPr/>
        </p:nvSpPr>
        <p:spPr>
          <a:xfrm>
            <a:off x="3331785" y="283736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100"/>
          <p:cNvSpPr txBox="1"/>
          <p:nvPr/>
        </p:nvSpPr>
        <p:spPr>
          <a:xfrm>
            <a:off x="3331785" y="31903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3" name="Google Shape;1383;p100"/>
          <p:cNvSpPr txBox="1"/>
          <p:nvPr/>
        </p:nvSpPr>
        <p:spPr>
          <a:xfrm>
            <a:off x="3331785" y="36475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4" name="Google Shape;1384;p100"/>
          <p:cNvSpPr txBox="1"/>
          <p:nvPr/>
        </p:nvSpPr>
        <p:spPr>
          <a:xfrm>
            <a:off x="3331785" y="439551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100"/>
          <p:cNvSpPr txBox="1"/>
          <p:nvPr/>
        </p:nvSpPr>
        <p:spPr>
          <a:xfrm>
            <a:off x="4883225" y="39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100"/>
          <p:cNvSpPr txBox="1"/>
          <p:nvPr/>
        </p:nvSpPr>
        <p:spPr>
          <a:xfrm>
            <a:off x="4883225" y="1714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100"/>
          <p:cNvSpPr txBox="1"/>
          <p:nvPr/>
        </p:nvSpPr>
        <p:spPr>
          <a:xfrm>
            <a:off x="4883225" y="21235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100"/>
          <p:cNvSpPr txBox="1"/>
          <p:nvPr/>
        </p:nvSpPr>
        <p:spPr>
          <a:xfrm>
            <a:off x="4883225" y="2476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100"/>
          <p:cNvSpPr txBox="1"/>
          <p:nvPr/>
        </p:nvSpPr>
        <p:spPr>
          <a:xfrm>
            <a:off x="4883225" y="283736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0" name="Google Shape;1390;p100"/>
          <p:cNvSpPr txBox="1"/>
          <p:nvPr/>
        </p:nvSpPr>
        <p:spPr>
          <a:xfrm>
            <a:off x="4883225" y="36475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1" name="Google Shape;1391;p100"/>
          <p:cNvSpPr txBox="1"/>
          <p:nvPr/>
        </p:nvSpPr>
        <p:spPr>
          <a:xfrm>
            <a:off x="4883225" y="439551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2" name="Google Shape;1392;p100"/>
          <p:cNvSpPr txBox="1"/>
          <p:nvPr/>
        </p:nvSpPr>
        <p:spPr>
          <a:xfrm>
            <a:off x="6574000" y="32546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3" name="Google Shape;1393;p100"/>
          <p:cNvSpPr txBox="1"/>
          <p:nvPr/>
        </p:nvSpPr>
        <p:spPr>
          <a:xfrm>
            <a:off x="6574000" y="39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4" name="Google Shape;1394;p100"/>
          <p:cNvSpPr txBox="1"/>
          <p:nvPr/>
        </p:nvSpPr>
        <p:spPr>
          <a:xfrm>
            <a:off x="6574000" y="1714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100"/>
          <p:cNvSpPr txBox="1"/>
          <p:nvPr/>
        </p:nvSpPr>
        <p:spPr>
          <a:xfrm>
            <a:off x="6574000" y="283736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6" name="Google Shape;1396;p100"/>
          <p:cNvSpPr txBox="1"/>
          <p:nvPr/>
        </p:nvSpPr>
        <p:spPr>
          <a:xfrm>
            <a:off x="8274915" y="246397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7" name="Google Shape;1397;p100"/>
          <p:cNvSpPr txBox="1"/>
          <p:nvPr/>
        </p:nvSpPr>
        <p:spPr>
          <a:xfrm>
            <a:off x="8274915" y="20354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100"/>
          <p:cNvSpPr txBox="1"/>
          <p:nvPr/>
        </p:nvSpPr>
        <p:spPr>
          <a:xfrm>
            <a:off x="8274915" y="35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100"/>
          <p:cNvSpPr txBox="1"/>
          <p:nvPr/>
        </p:nvSpPr>
        <p:spPr>
          <a:xfrm>
            <a:off x="8274915" y="32546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0" name="Google Shape;1400;p100"/>
          <p:cNvSpPr txBox="1"/>
          <p:nvPr/>
        </p:nvSpPr>
        <p:spPr>
          <a:xfrm>
            <a:off x="8274915" y="39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1" name="Google Shape;1401;p100"/>
          <p:cNvSpPr txBox="1"/>
          <p:nvPr/>
        </p:nvSpPr>
        <p:spPr>
          <a:xfrm>
            <a:off x="8274915" y="1714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2" name="Google Shape;1402;p100"/>
          <p:cNvSpPr txBox="1"/>
          <p:nvPr/>
        </p:nvSpPr>
        <p:spPr>
          <a:xfrm>
            <a:off x="4883225" y="284348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50}{10^3}&quot;&gt;&lt;mfrac&gt;&lt;mn&gt;450&lt;/mn&gt;&lt;msup&gt;&lt;mn&gt;10&lt;/mn&gt;&lt;mn&gt;3&lt;/mn&gt;&lt;/msup&gt;&lt;/mfrac&gt;&lt;/math&gt;" id="1403" name="Google Shape;1403;p100" title="the fraction with numerator 450 and denominator 10 cub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51950" y="2808000"/>
            <a:ext cx="240225" cy="3372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10^3}&quot;&gt;&lt;mfrac&gt;&lt;mn&gt;8&lt;/mn&gt;&lt;msup&gt;&lt;mn&gt;10&lt;/mn&gt;&lt;mn&gt;3&lt;/mn&gt;&lt;/msup&gt;&lt;/mfrac&gt;&lt;/math&gt;" id="1404" name="Google Shape;1404;p100" title="the fraction with numerator 8 and denominator 10 cube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6000" y="3204000"/>
            <a:ext cx="240225" cy="3441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249}{10^4}&quot;&gt;&lt;mfrac&gt;&lt;mn&gt;3249&lt;/mn&gt;&lt;msup&gt;&lt;mn&gt;10&lt;/mn&gt;&lt;mn&gt;4&lt;/mn&gt;&lt;/msup&gt;&lt;/mfrac&gt;&lt;/math&gt;" id="1405" name="Google Shape;1405;p100" title="the fraction with numerator 3249 and denominator 10 to the fourth power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95890" y="3990975"/>
            <a:ext cx="272675" cy="2900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000}{10^2}&quot;&gt;&lt;mfrac&gt;&lt;mn&gt;8000&lt;/mn&gt;&lt;msup&gt;&lt;mn&gt;10&lt;/mn&gt;&lt;mn&gt;2&lt;/mn&gt;&lt;/msup&gt;&lt;/mfrac&gt;&lt;/math&gt;" id="1406" name="Google Shape;1406;p100" title="the fraction with numerator 8000 and denominator 10 square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94000" y="3204000"/>
            <a:ext cx="313474" cy="333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40\ 000}{10}&quot;&gt;&lt;mfrac&gt;&lt;mrow&gt;&lt;mn&gt;740&lt;/mn&gt;&lt;mtext&gt;&lt;/mtext&gt;&lt;mn&gt;000&lt;/mn&gt;&lt;/mrow&gt;&lt;mn&gt;10&lt;/mn&gt;&lt;/mfrac&gt;&lt;/math&gt;" id="1407" name="Google Shape;1407;p100" title="the fraction with numerator 740 000 and denominator 1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76000" y="2070000"/>
            <a:ext cx="496719" cy="30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101"/>
          <p:cNvSpPr/>
          <p:nvPr/>
        </p:nvSpPr>
        <p:spPr>
          <a:xfrm>
            <a:off x="6791875" y="4330100"/>
            <a:ext cx="1674000" cy="390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3" name="Google Shape;1413;p101"/>
          <p:cNvSpPr/>
          <p:nvPr/>
        </p:nvSpPr>
        <p:spPr>
          <a:xfrm>
            <a:off x="6791875" y="2806100"/>
            <a:ext cx="1674000" cy="390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414" name="Google Shape;1414;p101"/>
          <p:cNvGraphicFramePr/>
          <p:nvPr/>
        </p:nvGraphicFramePr>
        <p:xfrm>
          <a:off x="459675" y="127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{DE3C3DF1-78F8-425E-8A84-D24758F159FC}</a:tableStyleId>
              </a:tblPr>
              <a:tblGrid>
                <a:gridCol w="1203850"/>
                <a:gridCol w="1877875"/>
                <a:gridCol w="1553925"/>
                <a:gridCol w="1694075"/>
                <a:gridCol w="1694075"/>
              </a:tblGrid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Tirada (Number)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Beddelka 1 (Alternative 1)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Beddelka 2 (Alternative 2)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Beddelka 3 (Alternative 3)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Beddelka 4 (Alternative 4)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74 000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7.4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7.4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1.2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1.2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1.2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4500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0.1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4.5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4.5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8 000 000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 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628 000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6 280 000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1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6.28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6.2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628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32 490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32.49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324.9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324 900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−1</a:t>
                      </a:r>
                      <a:endParaRPr sz="1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12 400 000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12.4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−3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     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1.24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  <a:tc>
                  <a:txBody>
                    <a:bodyPr/>
                    <a:lstStyle/>
                    <a:p>
                      <a:pPr indent="0" lvl="0" marL="35999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124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−2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 × 10</a:t>
                      </a:r>
                      <a:r>
                        <a:rPr baseline="30000"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 anchor="ctr"/>
                </a:tc>
              </a:tr>
            </a:tbl>
          </a:graphicData>
        </a:graphic>
      </p:graphicFrame>
      <p:sp>
        <p:nvSpPr>
          <p:cNvPr id="1415" name="Google Shape;1415;p101"/>
          <p:cNvSpPr txBox="1"/>
          <p:nvPr/>
        </p:nvSpPr>
        <p:spPr>
          <a:xfrm>
            <a:off x="6574000" y="439551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101"/>
          <p:cNvSpPr/>
          <p:nvPr/>
        </p:nvSpPr>
        <p:spPr>
          <a:xfrm>
            <a:off x="5115475" y="2044100"/>
            <a:ext cx="1674000" cy="390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7" name="Google Shape;1417;p101"/>
          <p:cNvSpPr/>
          <p:nvPr/>
        </p:nvSpPr>
        <p:spPr>
          <a:xfrm>
            <a:off x="5115475" y="2425100"/>
            <a:ext cx="1674000" cy="390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8" name="Google Shape;1418;p101"/>
          <p:cNvSpPr/>
          <p:nvPr/>
        </p:nvSpPr>
        <p:spPr>
          <a:xfrm>
            <a:off x="5115475" y="3568100"/>
            <a:ext cx="1674000" cy="390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9" name="Google Shape;1419;p101"/>
          <p:cNvSpPr/>
          <p:nvPr/>
        </p:nvSpPr>
        <p:spPr>
          <a:xfrm>
            <a:off x="3515275" y="3187100"/>
            <a:ext cx="1580100" cy="390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0" name="Google Shape;1420;p101"/>
          <p:cNvSpPr/>
          <p:nvPr/>
        </p:nvSpPr>
        <p:spPr>
          <a:xfrm>
            <a:off x="1686475" y="3949100"/>
            <a:ext cx="1854900" cy="390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1" name="Google Shape;1421;p101"/>
          <p:cNvSpPr/>
          <p:nvPr/>
        </p:nvSpPr>
        <p:spPr>
          <a:xfrm>
            <a:off x="1686475" y="1663100"/>
            <a:ext cx="1854900" cy="390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Qorista tirooyinka (integers) qaabab kala duwan</a:t>
            </a:r>
            <a:endParaRPr/>
          </a:p>
        </p:txBody>
      </p:sp>
      <p:sp>
        <p:nvSpPr>
          <p:cNvPr id="1423" name="Google Shape;1423;p101"/>
          <p:cNvSpPr txBox="1"/>
          <p:nvPr>
            <p:ph idx="1" type="body"/>
          </p:nvPr>
        </p:nvSpPr>
        <p:spPr>
          <a:xfrm>
            <a:off x="324000" y="608400"/>
            <a:ext cx="8237700" cy="59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>
                <a:latin typeface="Lexend"/>
              </a:rPr>
              <a:t>Aqoonso beddelka khaldan ee saf kasta. Qor xarafka oo dib u habeey si aad u samaysid eray. EXPONENT</a:t>
            </a:r>
            <a:r>
              <a:rPr lang="en-GB" sz="18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24" name="Google Shape;1424;p101"/>
          <p:cNvSpPr txBox="1"/>
          <p:nvPr/>
        </p:nvSpPr>
        <p:spPr>
          <a:xfrm>
            <a:off x="6574000" y="246397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5" name="Google Shape;1425;p101"/>
          <p:cNvSpPr txBox="1"/>
          <p:nvPr/>
        </p:nvSpPr>
        <p:spPr>
          <a:xfrm>
            <a:off x="3331785" y="39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6" name="Google Shape;1426;p101"/>
          <p:cNvSpPr txBox="1"/>
          <p:nvPr/>
        </p:nvSpPr>
        <p:spPr>
          <a:xfrm>
            <a:off x="6574000" y="20354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101"/>
          <p:cNvSpPr txBox="1"/>
          <p:nvPr/>
        </p:nvSpPr>
        <p:spPr>
          <a:xfrm>
            <a:off x="4883225" y="32546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101"/>
          <p:cNvSpPr txBox="1"/>
          <p:nvPr/>
        </p:nvSpPr>
        <p:spPr>
          <a:xfrm>
            <a:off x="8274915" y="28590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9" name="Google Shape;1429;p101"/>
          <p:cNvSpPr txBox="1"/>
          <p:nvPr/>
        </p:nvSpPr>
        <p:spPr>
          <a:xfrm>
            <a:off x="3331785" y="1714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101"/>
          <p:cNvSpPr txBox="1"/>
          <p:nvPr/>
        </p:nvSpPr>
        <p:spPr>
          <a:xfrm>
            <a:off x="6574000" y="35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101"/>
          <p:cNvSpPr txBox="1"/>
          <p:nvPr/>
        </p:nvSpPr>
        <p:spPr>
          <a:xfrm>
            <a:off x="8274915" y="432435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0}{10}&quot;&gt;&lt;mfrac&gt;&lt;mn&gt;30&lt;/mn&gt;&lt;mn&gt;10&lt;/mn&gt;&lt;/mfrac&gt;&lt;/math&gt;" id="1432" name="Google Shape;1432;p101" title="30 over 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5652" y="1696200"/>
            <a:ext cx="165300" cy="3063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00}{10}&quot;&gt;&lt;mfrac&gt;&lt;mn&gt;300&lt;/mn&gt;&lt;mn&gt;10&lt;/mn&gt;&lt;/mfrac&gt;&lt;/math&gt;" id="1433" name="Google Shape;1433;p101" title="300 over 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8498" y="1681173"/>
            <a:ext cx="240226" cy="306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40\ 000}{10}&quot;&gt;&lt;mfrac&gt;&lt;mrow&gt;&lt;mn&gt;740&lt;/mn&gt;&lt;mtext&gt;&lt;/mtext&gt;&lt;mn&gt;000&lt;/mn&gt;&lt;/mrow&gt;&lt;mn&gt;10&lt;/mn&gt;&lt;/mfrac&gt;&lt;/math&gt;" id="1434" name="Google Shape;1434;p101" title="the fraction with numerator 740 000 and denominator 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6000" y="2070000"/>
            <a:ext cx="496719" cy="306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50}{10^3}&quot;&gt;&lt;mfrac&gt;&lt;mn&gt;450&lt;/mn&gt;&lt;msup&gt;&lt;mn&gt;10&lt;/mn&gt;&lt;mn&gt;3&lt;/mn&gt;&lt;/msup&gt;&lt;/mfrac&gt;&lt;/math&gt;" id="1435" name="Google Shape;1435;p101" title="the fraction with numerator 450 and denominator 10 cub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51950" y="2808000"/>
            <a:ext cx="240225" cy="3372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10^3}&quot;&gt;&lt;mfrac&gt;&lt;mn&gt;8&lt;/mn&gt;&lt;msup&gt;&lt;mn&gt;10&lt;/mn&gt;&lt;mn&gt;3&lt;/mn&gt;&lt;/msup&gt;&lt;/mfrac&gt;&lt;/math&gt;" id="1436" name="Google Shape;1436;p101" title="the fraction with numerator 8 and denominator 10 cube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6000" y="3204000"/>
            <a:ext cx="240225" cy="3441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000}{10^2}&quot;&gt;&lt;mfrac&gt;&lt;mn&gt;8000&lt;/mn&gt;&lt;msup&gt;&lt;mn&gt;10&lt;/mn&gt;&lt;mn&gt;2&lt;/mn&gt;&lt;/msup&gt;&lt;/mfrac&gt;&lt;/math&gt;" id="1437" name="Google Shape;1437;p101" title="the fraction with numerator 8000 and denominator 10 squared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94000" y="3204000"/>
            <a:ext cx="313474" cy="333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249}{10^4}&quot;&gt;&lt;mfrac&gt;&lt;mn&gt;3249&lt;/mn&gt;&lt;msup&gt;&lt;mn&gt;10&lt;/mn&gt;&lt;mn&gt;4&lt;/mn&gt;&lt;/msup&gt;&lt;/mfrac&gt;&lt;/math&gt;" id="1438" name="Google Shape;1438;p101" title="the fraction with numerator 3249 and denominator 10 to the fourth power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95890" y="3990975"/>
            <a:ext cx="272675" cy="2900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24}{10^2}&quot;&gt;&lt;mfrac&gt;&lt;mn&gt;124&lt;/mn&gt;&lt;msup&gt;&lt;mn&gt;10&lt;/mn&gt;&lt;mn&gt;2&lt;/mn&gt;&lt;/msup&gt;&lt;/mfrac&gt;&lt;/math&gt;" id="1439" name="Google Shape;1439;p101" title="the fraction with numerator 124 and denominator 10 squared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00450" y="4329926"/>
            <a:ext cx="240225" cy="333654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101"/>
          <p:cNvSpPr txBox="1"/>
          <p:nvPr/>
        </p:nvSpPr>
        <p:spPr>
          <a:xfrm>
            <a:off x="3331785" y="21235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1" name="Google Shape;1441;p101"/>
          <p:cNvSpPr txBox="1"/>
          <p:nvPr/>
        </p:nvSpPr>
        <p:spPr>
          <a:xfrm>
            <a:off x="3331785" y="2476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101"/>
          <p:cNvSpPr txBox="1"/>
          <p:nvPr/>
        </p:nvSpPr>
        <p:spPr>
          <a:xfrm>
            <a:off x="3331785" y="283736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101"/>
          <p:cNvSpPr txBox="1"/>
          <p:nvPr/>
        </p:nvSpPr>
        <p:spPr>
          <a:xfrm>
            <a:off x="3331785" y="31903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101"/>
          <p:cNvSpPr txBox="1"/>
          <p:nvPr/>
        </p:nvSpPr>
        <p:spPr>
          <a:xfrm>
            <a:off x="3331785" y="36475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5" name="Google Shape;1445;p101"/>
          <p:cNvSpPr txBox="1"/>
          <p:nvPr/>
        </p:nvSpPr>
        <p:spPr>
          <a:xfrm>
            <a:off x="3331785" y="439551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101"/>
          <p:cNvSpPr txBox="1"/>
          <p:nvPr/>
        </p:nvSpPr>
        <p:spPr>
          <a:xfrm>
            <a:off x="4883225" y="39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101"/>
          <p:cNvSpPr txBox="1"/>
          <p:nvPr/>
        </p:nvSpPr>
        <p:spPr>
          <a:xfrm>
            <a:off x="4883225" y="1714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101"/>
          <p:cNvSpPr txBox="1"/>
          <p:nvPr/>
        </p:nvSpPr>
        <p:spPr>
          <a:xfrm>
            <a:off x="4883225" y="21235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101"/>
          <p:cNvSpPr txBox="1"/>
          <p:nvPr/>
        </p:nvSpPr>
        <p:spPr>
          <a:xfrm>
            <a:off x="4883225" y="2476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101"/>
          <p:cNvSpPr txBox="1"/>
          <p:nvPr/>
        </p:nvSpPr>
        <p:spPr>
          <a:xfrm>
            <a:off x="4883225" y="283736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101"/>
          <p:cNvSpPr txBox="1"/>
          <p:nvPr/>
        </p:nvSpPr>
        <p:spPr>
          <a:xfrm>
            <a:off x="4883225" y="364753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101"/>
          <p:cNvSpPr txBox="1"/>
          <p:nvPr/>
        </p:nvSpPr>
        <p:spPr>
          <a:xfrm>
            <a:off x="4883225" y="439551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101"/>
          <p:cNvSpPr txBox="1"/>
          <p:nvPr/>
        </p:nvSpPr>
        <p:spPr>
          <a:xfrm>
            <a:off x="6574000" y="32546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4" name="Google Shape;1454;p101"/>
          <p:cNvSpPr txBox="1"/>
          <p:nvPr/>
        </p:nvSpPr>
        <p:spPr>
          <a:xfrm>
            <a:off x="6574000" y="39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101"/>
          <p:cNvSpPr txBox="1"/>
          <p:nvPr/>
        </p:nvSpPr>
        <p:spPr>
          <a:xfrm>
            <a:off x="6574000" y="1714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6" name="Google Shape;1456;p101"/>
          <p:cNvSpPr txBox="1"/>
          <p:nvPr/>
        </p:nvSpPr>
        <p:spPr>
          <a:xfrm>
            <a:off x="6574000" y="283736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7" name="Google Shape;1457;p101"/>
          <p:cNvSpPr txBox="1"/>
          <p:nvPr/>
        </p:nvSpPr>
        <p:spPr>
          <a:xfrm>
            <a:off x="8274915" y="246397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8" name="Google Shape;1458;p101"/>
          <p:cNvSpPr txBox="1"/>
          <p:nvPr/>
        </p:nvSpPr>
        <p:spPr>
          <a:xfrm>
            <a:off x="8274915" y="20354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9" name="Google Shape;1459;p101"/>
          <p:cNvSpPr txBox="1"/>
          <p:nvPr/>
        </p:nvSpPr>
        <p:spPr>
          <a:xfrm>
            <a:off x="8274915" y="35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101"/>
          <p:cNvSpPr txBox="1"/>
          <p:nvPr/>
        </p:nvSpPr>
        <p:spPr>
          <a:xfrm>
            <a:off x="8274915" y="32546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101"/>
          <p:cNvSpPr txBox="1"/>
          <p:nvPr/>
        </p:nvSpPr>
        <p:spPr>
          <a:xfrm>
            <a:off x="8274915" y="396892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101"/>
          <p:cNvSpPr txBox="1"/>
          <p:nvPr/>
        </p:nvSpPr>
        <p:spPr>
          <a:xfrm>
            <a:off x="8274915" y="1714500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101"/>
          <p:cNvSpPr txBox="1"/>
          <p:nvPr/>
        </p:nvSpPr>
        <p:spPr>
          <a:xfrm>
            <a:off x="4883225" y="2843485"/>
            <a:ext cx="165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riginal editable version on slide 22" id="1468" name="Google Shape;1468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9900" y="1090250"/>
            <a:ext cx="4639400" cy="17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102"/>
          <p:cNvSpPr txBox="1"/>
          <p:nvPr>
            <p:ph idx="1" type="body"/>
          </p:nvPr>
        </p:nvSpPr>
        <p:spPr>
          <a:xfrm>
            <a:off x="324000" y="6228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Madaxyada jadwalka qiimaha (place value chart) ee jibbaarada (exponential) waxaa lagu kordhin karaa qaybaha jajabka (decimal).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r>
              <a:rPr baseline="30000" lang="en-GB">
                <a:latin typeface="Lexend"/>
              </a:rPr>
              <a:t>−2</a:t>
            </a:r>
            <a:r>
              <a:rPr lang="en-GB">
                <a:latin typeface="Lexend"/>
              </a:rPr>
              <a:t> = 0.01 =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Tirooyinka (integers) waxaa loo qori karaa qaabab kala duwan.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E.g. 450 = 4500 × 0.1 = 4500 ×       = </a:t>
            </a:r>
            <a:r>
              <a:rPr lang="en-GB">
                <a:latin typeface="Lexend"/>
              </a:rPr>
              <a:t>4500 × 10</a:t>
            </a:r>
            <a:r>
              <a:rPr baseline="30000" lang="en-GB">
                <a:latin typeface="Lexend"/>
              </a:rPr>
              <a:t>−1 </a:t>
            </a:r>
            <a:r>
              <a:rPr lang="en-GB">
                <a:latin typeface="Lexend"/>
              </a:rPr>
              <a:t>=       × 10</a:t>
            </a:r>
            <a:r>
              <a:rPr baseline="30000" lang="en-GB">
                <a:latin typeface="Lexend"/>
              </a:rPr>
              <a:t>3</a:t>
            </a:r>
            <a:r>
              <a:rPr lang="en-GB">
                <a:latin typeface="Lexend"/>
              </a:rPr>
              <a:t> </a:t>
            </a:r>
            <a:endParaRPr/>
          </a:p>
        </p:txBody>
      </p:sp>
      <p:sp>
        <p:nvSpPr>
          <p:cNvPr id="1470" name="Google Shape;1470;p102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Tirooyinka 10 ee leh jibbaarada (exponents) taban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begin{array}{l}\frac{1}{100}\end{array}&quot;&gt;&lt;mtable columnalign=&quot;left&quot; columnspacing=&quot;1em&quot; rowspacing=&quot;4pt&quot;&gt;&lt;mtr&gt;&lt;mtd&gt;&lt;mfrac&gt;&lt;mn&gt;1&lt;/mn&gt;&lt;mn&gt;100&lt;/mn&gt;&lt;/mfrac&gt;&lt;/mtd&gt;&lt;/mtr&gt;&lt;/mtable&gt;&lt;/math&gt;" id="1471" name="Google Shape;1471;p102" title="1 lines Line 1: 1 over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9750" y="2464020"/>
            <a:ext cx="443256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}{10}\end{array}&quot;&gt;&lt;mtable columnalign=&quot;left&quot; columnspacing=&quot;1em&quot; rowspacing=&quot;4pt&quot;&gt;&lt;mtr&gt;&lt;mtd&gt;&lt;mfrac&gt;&lt;mn&gt;1&lt;/mn&gt;&lt;mn&gt;10&lt;/mn&gt;&lt;/mfrac&gt;&lt;/mtd&gt;&lt;/mtr&gt;&lt;/mtable&gt;&lt;/math&gt;" id="1472" name="Google Shape;1472;p102" title="1 lines Line 1: one ten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20000" y="3497670"/>
            <a:ext cx="310279" cy="512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50}{10^3}&quot;&gt;&lt;mfrac&gt;&lt;mn&gt;450&lt;/mn&gt;&lt;msup&gt;&lt;mn&gt;10&lt;/mn&gt;&lt;mn&gt;3&lt;/mn&gt;&lt;/msup&gt;&lt;/mfrac&gt;&lt;/math&gt;" id="1473" name="Google Shape;1473;p102" title="the fraction with numerator 450 and denominator 10 cube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3625" y="3497675"/>
            <a:ext cx="365348" cy="51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