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  <p:sldId id="294" r:id="rId44"/>
    <p:sldId id="295" r:id="rId45"/>
    <p:sldId id="296" r:id="rId46"/>
    <p:sldId id="297" r:id="rId47"/>
    <p:sldId id="298" r:id="rId48"/>
    <p:sldId id="299" r:id="rId49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CE7A32CA-C581-4DC1-A799-BD3375EA923A}">
  <a:tblStyle styleId="{CE7A32CA-C581-4DC1-A799-BD3375EA923A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Relationship Id="rId44" Type="http://schemas.openxmlformats.org/officeDocument/2006/relationships/slide" Target="slides/slide39.xml"/><Relationship Id="rId45" Type="http://schemas.openxmlformats.org/officeDocument/2006/relationships/slide" Target="slides/slide40.xml"/><Relationship Id="rId46" Type="http://schemas.openxmlformats.org/officeDocument/2006/relationships/slide" Target="slides/slide41.xml"/><Relationship Id="rId47" Type="http://schemas.openxmlformats.org/officeDocument/2006/relationships/slide" Target="slides/slide42.xml"/><Relationship Id="rId48" Type="http://schemas.openxmlformats.org/officeDocument/2006/relationships/slide" Target="slides/slide43.xml"/><Relationship Id="rId49" Type="http://schemas.openxmlformats.org/officeDocument/2006/relationships/slide" Target="slides/slide4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0" name="Shape 7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1" name="Google Shape;751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2" name="Google Shape;752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6" name="Shape 7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" name="Google Shape;757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8" name="Google Shape;758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1" name="Shape 7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2" name="Google Shape;762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3" name="Google Shape;763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b0678a40ef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b0678a40ef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2" name="Shape 7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3" name="Google Shape;773;g2b0678a40ef_0_7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4" name="Google Shape;774;g2b0678a40ef_0_7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0" name="Shape 7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1" name="Google Shape;781;g2b0678a40ef_0_7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2" name="Google Shape;782;g2b0678a40ef_0_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07" name="Shape 8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" name="Google Shape;808;g2b0678a40ef_0_7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09" name="Google Shape;809;g2b0678a40ef_0_7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9" name="Shape 8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0" name="Google Shape;820;g2b0678a40ef_0_85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1" name="Google Shape;821;g2b0678a40ef_0_85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34" name="Shape 8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5" name="Google Shape;835;g2b0678a40ef_0_82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6" name="Google Shape;836;g2b0678a40ef_0_8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2" name="Shape 8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3" name="Google Shape;853;g2b0678a40ef_0_8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4" name="Google Shape;854;g2b0678a40ef_0_8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0" name="Shape 8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1" name="Google Shape;881;g2b0678a40ef_0_96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2" name="Google Shape;882;g2b0678a40ef_0_96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2" name="Google Shape;902;g2b0678a40ef_0_9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3" name="Google Shape;903;g2b0678a40ef_0_9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4" name="Shape 9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5" name="Google Shape;935;g2b0678a40ef_0_11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6" name="Google Shape;936;g2b0678a40ef_0_11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7" name="Shape 9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8" name="Google Shape;948;g2b06ec9b389_0_12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49" name="Google Shape;949;g2b06ec9b389_0_12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0" name="Shape 9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1" name="Google Shape;981;g2b06ec9b389_0_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2" name="Google Shape;982;g2b06ec9b389_0_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98" name="Shape 9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9" name="Google Shape;999;g2b06ec9b389_0_2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0" name="Google Shape;1000;g2b06ec9b389_0_2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2" name="Shape 10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3" name="Google Shape;1023;g2b06ec9b389_0_17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4" name="Google Shape;1024;g2b06ec9b389_0_17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9" name="Shape 10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0" name="Google Shape;1050;g2b06ec9b389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1" name="Google Shape;1051;g2b06ec9b389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27" name="Shape 1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8" name="Google Shape;1128;g2b06ec9b389_0_2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9" name="Google Shape;1129;g2b06ec9b389_0_2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50" name="Shape 1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1" name="Google Shape;1151;g2b06ec9b389_0_3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52" name="Google Shape;1152;g2b06ec9b389_0_3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28" name="Shape 1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" name="Google Shape;1229;g2b06ec9b389_0_5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0" name="Google Shape;1230;g2b06ec9b389_0_5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59" name="Shape 1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0" name="Google Shape;1260;g2b0678a40ef_0_87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1" name="Google Shape;1261;g2b0678a40ef_0_87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7" name="Shape 1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8" name="Google Shape;1268;g2b0807f70a4_0_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69" name="Google Shape;1269;g2b0807f70a4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92" name="Shape 1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3" name="Google Shape;1293;g2b0807f70a4_0_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94" name="Google Shape;1294;g2b0807f70a4_0_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17" name="Shape 1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8" name="Google Shape;1318;g2b0807f70a4_0_7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19" name="Google Shape;1319;g2b0807f70a4_0_7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41" name="Shape 1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2" name="Google Shape;1342;g2b0807f70a4_0_10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43" name="Google Shape;1343;g2b0807f70a4_0_10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2" name="Shape 1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3" name="Google Shape;1363;g2b0807f70a4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4" name="Google Shape;1364;g2b0807f70a4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7" name="Shape 13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8" name="Google Shape;1388;g2b0807f70a4_0_1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9" name="Google Shape;1389;g2b0807f70a4_0_1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07" name="Shape 1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8" name="Google Shape;1408;g2b0807f70a4_0_2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09" name="Google Shape;1409;g2b0807f70a4_0_2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24" name="Shape 14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5" name="Google Shape;1425;g2b0807f70a4_0_2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6" name="Google Shape;1426;g2b0807f70a4_0_2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0" name="Shape 1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1" name="Google Shape;1441;g2b0807f70a4_0_2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42" name="Google Shape;1442;g2b0807f70a4_0_2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54" name="Shape 14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5" name="Google Shape;1455;g2b0807f70a4_0_2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56" name="Google Shape;1456;g2b0807f70a4_0_2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7" name="Shape 14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8" name="Google Shape;1468;g2b0807f70a4_0_3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9" name="Google Shape;1469;g2b0807f70a4_0_3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85" name="Shape 1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6" name="Google Shape;1486;g2b0807f70a4_0_3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7" name="Google Shape;1487;g2b0807f70a4_0_3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2" name="Shape 15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3" name="Google Shape;1503;g2b0807f70a4_0_45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04" name="Google Shape;1504;g2b0807f70a4_0_45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17" name="Shape 15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8" name="Google Shape;1518;g2b0807f70a4_0_37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9" name="Google Shape;1519;g2b0807f70a4_0_37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95" name="Shape 15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6" name="Google Shape;1596;g2b06ec9b389_0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97" name="Google Shape;1597;g2b06ec9b389_0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20" name="Shape 1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1" name="Google Shape;1621;g2b0b5e650cd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2" name="Google Shape;1622;g2b0b5e650cd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2" name="Shape 1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3" name="Google Shape;1633;g2b0807f70a4_0_6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34" name="Google Shape;1634;g2b0807f70a4_0_6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0" name="Shape 1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1" name="Google Shape;1711;g2b0807f70a4_0_7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12" name="Google Shape;1712;g2b0807f70a4_0_7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35" name="Shape 17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6" name="Google Shape;1736;g2b0807f70a4_0_7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7" name="Google Shape;1737;g2b0807f70a4_0_7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62" name="Shape 1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3" name="Google Shape;1763;g2b2d0c29437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64" name="Google Shape;1764;g2b2d0c29437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1" name="Shape 17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2" name="Google Shape;1772;g2b0b5e650cd_0_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73" name="Google Shape;1773;g2b0b5e650cd_0_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94" name="Shape 17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5" name="Google Shape;1795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6" name="Google Shape;1796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0.png"/><Relationship Id="rId5" Type="http://schemas.openxmlformats.org/officeDocument/2006/relationships/image" Target="../media/image9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Relationship Id="rId3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1.png"/><Relationship Id="rId4" Type="http://schemas.openxmlformats.org/officeDocument/2006/relationships/image" Target="../media/image7.png"/><Relationship Id="rId5" Type="http://schemas.openxmlformats.org/officeDocument/2006/relationships/image" Target="../media/image13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14.png"/><Relationship Id="rId4" Type="http://schemas.openxmlformats.org/officeDocument/2006/relationships/image" Target="../media/image4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4.png"/><Relationship Id="rId4" Type="http://schemas.openxmlformats.org/officeDocument/2006/relationships/image" Target="../media/image11.png"/><Relationship Id="rId5" Type="http://schemas.openxmlformats.org/officeDocument/2006/relationships/image" Target="../media/image17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4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Relationship Id="rId3" Type="http://schemas.openxmlformats.org/officeDocument/2006/relationships/image" Target="../media/image19.png"/><Relationship Id="rId4" Type="http://schemas.openxmlformats.org/officeDocument/2006/relationships/image" Target="../media/image20.png"/><Relationship Id="rId5" Type="http://schemas.openxmlformats.org/officeDocument/2006/relationships/image" Target="../media/image18.png"/><Relationship Id="rId6" Type="http://schemas.openxmlformats.org/officeDocument/2006/relationships/image" Target="../media/image21.png"/><Relationship Id="rId7" Type="http://schemas.openxmlformats.org/officeDocument/2006/relationships/image" Target="../media/image23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Relationship Id="rId4" Type="http://schemas.openxmlformats.org/officeDocument/2006/relationships/image" Target="../media/image76.png"/><Relationship Id="rId5" Type="http://schemas.openxmlformats.org/officeDocument/2006/relationships/image" Target="../media/image28.png"/><Relationship Id="rId6" Type="http://schemas.openxmlformats.org/officeDocument/2006/relationships/image" Target="../media/image26.png"/><Relationship Id="rId7" Type="http://schemas.openxmlformats.org/officeDocument/2006/relationships/image" Target="../media/image22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76.png"/><Relationship Id="rId4" Type="http://schemas.openxmlformats.org/officeDocument/2006/relationships/image" Target="../media/image24.png"/><Relationship Id="rId5" Type="http://schemas.openxmlformats.org/officeDocument/2006/relationships/image" Target="../media/image25.png"/><Relationship Id="rId6" Type="http://schemas.openxmlformats.org/officeDocument/2006/relationships/image" Target="../media/image30.png"/><Relationship Id="rId7" Type="http://schemas.openxmlformats.org/officeDocument/2006/relationships/image" Target="../media/image28.png"/><Relationship Id="rId8" Type="http://schemas.openxmlformats.org/officeDocument/2006/relationships/image" Target="../media/image26.png"/><Relationship Id="rId9" Type="http://schemas.openxmlformats.org/officeDocument/2006/relationships/image" Target="../media/image22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7.png"/><Relationship Id="rId3" Type="http://schemas.openxmlformats.org/officeDocument/2006/relationships/image" Target="../media/image76.png"/><Relationship Id="rId4" Type="http://schemas.openxmlformats.org/officeDocument/2006/relationships/image" Target="../media/image33.png"/><Relationship Id="rId5" Type="http://schemas.openxmlformats.org/officeDocument/2006/relationships/image" Target="../media/image24.png"/><Relationship Id="rId6" Type="http://schemas.openxmlformats.org/officeDocument/2006/relationships/image" Target="../media/image25.png"/><Relationship Id="rId7" Type="http://schemas.openxmlformats.org/officeDocument/2006/relationships/image" Target="../media/image30.png"/><Relationship Id="rId8" Type="http://schemas.openxmlformats.org/officeDocument/2006/relationships/image" Target="../media/image28.png"/><Relationship Id="rId9" Type="http://schemas.openxmlformats.org/officeDocument/2006/relationships/image" Target="../media/image26.png"/><Relationship Id="rId10" Type="http://schemas.openxmlformats.org/officeDocument/2006/relationships/image" Target="../media/image38.png"/><Relationship Id="rId11" Type="http://schemas.openxmlformats.org/officeDocument/2006/relationships/image" Target="../media/image22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6.png"/><Relationship Id="rId4" Type="http://schemas.openxmlformats.org/officeDocument/2006/relationships/image" Target="../media/image42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3.png"/><Relationship Id="rId3" Type="http://schemas.openxmlformats.org/officeDocument/2006/relationships/image" Target="../media/image35.png"/><Relationship Id="rId4" Type="http://schemas.openxmlformats.org/officeDocument/2006/relationships/image" Target="../media/image42.png"/><Relationship Id="rId5" Type="http://schemas.openxmlformats.org/officeDocument/2006/relationships/image" Target="../media/image44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Relationship Id="rId5" Type="http://schemas.openxmlformats.org/officeDocument/2006/relationships/image" Target="../media/image43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Relationship Id="rId4" Type="http://schemas.openxmlformats.org/officeDocument/2006/relationships/image" Target="../media/image44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2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2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2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2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7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7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7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7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5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9.png"/><Relationship Id="rId3" Type="http://schemas.openxmlformats.org/officeDocument/2006/relationships/image" Target="../media/image45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>
            <a:pPr>
              <a:defRPr/>
            </a:pPr>
          </a:p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.1 Keywords definitions (3)">
  <p:cSld name="CUSTOM_3_1_1_2"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p62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45" name="Google Shape;745;p62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46" name="Google Shape;746;p6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47" name="Google Shape;747;p62"/>
          <p:cNvSpPr txBox="1"/>
          <p:nvPr>
            <p:ph idx="1" type="subTitle"/>
          </p:nvPr>
        </p:nvSpPr>
        <p:spPr>
          <a:xfrm>
            <a:off x="324000" y="993650"/>
            <a:ext cx="8496000" cy="544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48" name="Google Shape;748;p62"/>
          <p:cNvSpPr txBox="1"/>
          <p:nvPr>
            <p:ph idx="2" type="subTitle"/>
          </p:nvPr>
        </p:nvSpPr>
        <p:spPr>
          <a:xfrm>
            <a:off x="324001" y="22387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49" name="Google Shape;749;p62"/>
          <p:cNvSpPr txBox="1"/>
          <p:nvPr>
            <p:ph idx="3" type="subTitle"/>
          </p:nvPr>
        </p:nvSpPr>
        <p:spPr>
          <a:xfrm>
            <a:off x="324001" y="3483825"/>
            <a:ext cx="84960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200"/>
              <a:buNone/>
              <a:defRPr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200"/>
              <a:buFont typeface="Lexend"/>
              <a:buNone/>
              <a:defRPr sz="22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slideLayout" Target="../slideLayouts/slideLayout61.xml"/><Relationship Id="rId6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  <p:sldLayoutId id="2147483708" r:id="rId62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1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8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3.png"/><Relationship Id="rId4" Type="http://schemas.openxmlformats.org/officeDocument/2006/relationships/image" Target="../media/image54.png"/><Relationship Id="rId5" Type="http://schemas.openxmlformats.org/officeDocument/2006/relationships/image" Target="../media/image55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6.png"/><Relationship Id="rId4" Type="http://schemas.openxmlformats.org/officeDocument/2006/relationships/image" Target="../media/image5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6.png"/><Relationship Id="rId4" Type="http://schemas.openxmlformats.org/officeDocument/2006/relationships/image" Target="../media/image52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6.png"/><Relationship Id="rId4" Type="http://schemas.openxmlformats.org/officeDocument/2006/relationships/image" Target="../media/image52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9.png"/><Relationship Id="rId4" Type="http://schemas.openxmlformats.org/officeDocument/2006/relationships/image" Target="../media/image63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6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6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61.png"/><Relationship Id="rId4" Type="http://schemas.openxmlformats.org/officeDocument/2006/relationships/image" Target="../media/image67.png"/><Relationship Id="rId5" Type="http://schemas.openxmlformats.org/officeDocument/2006/relationships/image" Target="../media/image62.png"/><Relationship Id="rId6" Type="http://schemas.openxmlformats.org/officeDocument/2006/relationships/image" Target="../media/image65.png"/><Relationship Id="rId7" Type="http://schemas.openxmlformats.org/officeDocument/2006/relationships/image" Target="../media/image64.png"/><Relationship Id="rId8" Type="http://schemas.openxmlformats.org/officeDocument/2006/relationships/image" Target="../media/image60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66.png"/><Relationship Id="rId4" Type="http://schemas.openxmlformats.org/officeDocument/2006/relationships/image" Target="../media/image70.png"/><Relationship Id="rId5" Type="http://schemas.openxmlformats.org/officeDocument/2006/relationships/image" Target="../media/image68.png"/><Relationship Id="rId6" Type="http://schemas.openxmlformats.org/officeDocument/2006/relationships/image" Target="../media/image74.png"/><Relationship Id="rId7" Type="http://schemas.openxmlformats.org/officeDocument/2006/relationships/image" Target="../media/image69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75.png"/><Relationship Id="rId4" Type="http://schemas.openxmlformats.org/officeDocument/2006/relationships/image" Target="../media/image78.png"/><Relationship Id="rId5" Type="http://schemas.openxmlformats.org/officeDocument/2006/relationships/image" Target="../media/image77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6.png"/><Relationship Id="rId4" Type="http://schemas.openxmlformats.org/officeDocument/2006/relationships/image" Target="../media/image70.png"/><Relationship Id="rId5" Type="http://schemas.openxmlformats.org/officeDocument/2006/relationships/image" Target="../media/image68.png"/><Relationship Id="rId6" Type="http://schemas.openxmlformats.org/officeDocument/2006/relationships/image" Target="../media/image74.png"/><Relationship Id="rId7" Type="http://schemas.openxmlformats.org/officeDocument/2006/relationships/image" Target="../media/image69.png"/><Relationship Id="rId8" Type="http://schemas.openxmlformats.org/officeDocument/2006/relationships/image" Target="../media/image72.png"/><Relationship Id="rId9" Type="http://schemas.openxmlformats.org/officeDocument/2006/relationships/image" Target="../media/image73.png"/><Relationship Id="rId10" Type="http://schemas.openxmlformats.org/officeDocument/2006/relationships/image" Target="../media/image71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75.png"/><Relationship Id="rId4" Type="http://schemas.openxmlformats.org/officeDocument/2006/relationships/image" Target="../media/image78.png"/><Relationship Id="rId5" Type="http://schemas.openxmlformats.org/officeDocument/2006/relationships/image" Target="../media/image77.png"/><Relationship Id="rId6" Type="http://schemas.openxmlformats.org/officeDocument/2006/relationships/image" Target="../media/image79.png"/><Relationship Id="rId7" Type="http://schemas.openxmlformats.org/officeDocument/2006/relationships/image" Target="../media/image80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8.png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82.png"/><Relationship Id="rId4" Type="http://schemas.openxmlformats.org/officeDocument/2006/relationships/image" Target="../media/image85.png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82.png"/><Relationship Id="rId4" Type="http://schemas.openxmlformats.org/officeDocument/2006/relationships/image" Target="../media/image85.png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56.png"/><Relationship Id="rId4" Type="http://schemas.openxmlformats.org/officeDocument/2006/relationships/image" Target="../media/image84.png"/><Relationship Id="rId5" Type="http://schemas.openxmlformats.org/officeDocument/2006/relationships/image" Target="../media/image87.png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6.png"/><Relationship Id="rId4" Type="http://schemas.openxmlformats.org/officeDocument/2006/relationships/image" Target="../media/image52.png"/><Relationship Id="rId5" Type="http://schemas.openxmlformats.org/officeDocument/2006/relationships/image" Target="../media/image84.png"/><Relationship Id="rId6" Type="http://schemas.openxmlformats.org/officeDocument/2006/relationships/image" Target="../media/image87.png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71.png"/><Relationship Id="rId4" Type="http://schemas.openxmlformats.org/officeDocument/2006/relationships/image" Target="../media/image88.png"/><Relationship Id="rId5" Type="http://schemas.openxmlformats.org/officeDocument/2006/relationships/image" Target="../media/image90.png"/><Relationship Id="rId6" Type="http://schemas.openxmlformats.org/officeDocument/2006/relationships/image" Target="../media/image56.png"/><Relationship Id="rId7" Type="http://schemas.openxmlformats.org/officeDocument/2006/relationships/image" Target="../media/image84.png"/><Relationship Id="rId8" Type="http://schemas.openxmlformats.org/officeDocument/2006/relationships/image" Target="../media/image87.png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71.png"/><Relationship Id="rId4" Type="http://schemas.openxmlformats.org/officeDocument/2006/relationships/image" Target="../media/image88.png"/><Relationship Id="rId5" Type="http://schemas.openxmlformats.org/officeDocument/2006/relationships/image" Target="../media/image90.png"/><Relationship Id="rId6" Type="http://schemas.openxmlformats.org/officeDocument/2006/relationships/image" Target="../media/image73.png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92.png"/><Relationship Id="rId4" Type="http://schemas.openxmlformats.org/officeDocument/2006/relationships/image" Target="../media/image91.png"/><Relationship Id="rId5" Type="http://schemas.openxmlformats.org/officeDocument/2006/relationships/image" Target="../media/image93.png"/><Relationship Id="rId6" Type="http://schemas.openxmlformats.org/officeDocument/2006/relationships/image" Target="../media/image98.png"/><Relationship Id="rId7" Type="http://schemas.openxmlformats.org/officeDocument/2006/relationships/image" Target="../media/image64.png"/><Relationship Id="rId8" Type="http://schemas.openxmlformats.org/officeDocument/2006/relationships/image" Target="../media/image60.png"/><Relationship Id="rId9" Type="http://schemas.openxmlformats.org/officeDocument/2006/relationships/image" Target="../media/image94.png"/><Relationship Id="rId10" Type="http://schemas.openxmlformats.org/officeDocument/2006/relationships/image" Target="../media/image100.png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31.xml"/><Relationship Id="rId3" Type="http://schemas.openxmlformats.org/officeDocument/2006/relationships/image" Target="../media/image97.png"/><Relationship Id="rId4" Type="http://schemas.openxmlformats.org/officeDocument/2006/relationships/image" Target="../media/image96.png"/><Relationship Id="rId5" Type="http://schemas.openxmlformats.org/officeDocument/2006/relationships/image" Target="../media/image95.png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01.png"/><Relationship Id="rId4" Type="http://schemas.openxmlformats.org/officeDocument/2006/relationships/image" Target="../media/image99.png"/><Relationship Id="rId5" Type="http://schemas.openxmlformats.org/officeDocument/2006/relationships/image" Target="../media/image103.png"/><Relationship Id="rId6" Type="http://schemas.openxmlformats.org/officeDocument/2006/relationships/image" Target="../media/image102.png"/><Relationship Id="rId7" Type="http://schemas.openxmlformats.org/officeDocument/2006/relationships/image" Target="../media/image64.png"/><Relationship Id="rId8" Type="http://schemas.openxmlformats.org/officeDocument/2006/relationships/image" Target="../media/image60.png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60.png"/><Relationship Id="rId4" Type="http://schemas.openxmlformats.org/officeDocument/2006/relationships/image" Target="../media/image64.png"/><Relationship Id="rId5" Type="http://schemas.openxmlformats.org/officeDocument/2006/relationships/image" Target="../media/image101.png"/><Relationship Id="rId6" Type="http://schemas.openxmlformats.org/officeDocument/2006/relationships/image" Target="../media/image99.png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99.png"/><Relationship Id="rId4" Type="http://schemas.openxmlformats.org/officeDocument/2006/relationships/image" Target="../media/image60.png"/><Relationship Id="rId5" Type="http://schemas.openxmlformats.org/officeDocument/2006/relationships/image" Target="../media/image64.png"/><Relationship Id="rId6" Type="http://schemas.openxmlformats.org/officeDocument/2006/relationships/image" Target="../media/image101.png"/><Relationship Id="rId7" Type="http://schemas.openxmlformats.org/officeDocument/2006/relationships/image" Target="../media/image104.png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2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60.png"/><Relationship Id="rId4" Type="http://schemas.openxmlformats.org/officeDocument/2006/relationships/image" Target="../media/image64.png"/><Relationship Id="rId5" Type="http://schemas.openxmlformats.org/officeDocument/2006/relationships/image" Target="../media/image101.png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6.xml"/><Relationship Id="rId3" Type="http://schemas.openxmlformats.org/officeDocument/2006/relationships/image" Target="../media/image106.png"/><Relationship Id="rId4" Type="http://schemas.openxmlformats.org/officeDocument/2006/relationships/image" Target="../media/image109.png"/><Relationship Id="rId5" Type="http://schemas.openxmlformats.org/officeDocument/2006/relationships/image" Target="../media/image105.png"/><Relationship Id="rId6" Type="http://schemas.openxmlformats.org/officeDocument/2006/relationships/image" Target="../media/image111.png"/><Relationship Id="rId7" Type="http://schemas.openxmlformats.org/officeDocument/2006/relationships/image" Target="../media/image110.png"/><Relationship Id="rId8" Type="http://schemas.openxmlformats.org/officeDocument/2006/relationships/image" Target="../media/image108.png"/><Relationship Id="rId9" Type="http://schemas.openxmlformats.org/officeDocument/2006/relationships/image" Target="../media/image112.png"/><Relationship Id="rId10" Type="http://schemas.openxmlformats.org/officeDocument/2006/relationships/image" Target="../media/image116.png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07.png"/><Relationship Id="rId4" Type="http://schemas.openxmlformats.org/officeDocument/2006/relationships/image" Target="../media/image115.png"/><Relationship Id="rId5" Type="http://schemas.openxmlformats.org/officeDocument/2006/relationships/image" Target="../media/image118.png"/><Relationship Id="rId6" Type="http://schemas.openxmlformats.org/officeDocument/2006/relationships/image" Target="../media/image113.png"/><Relationship Id="rId7" Type="http://schemas.openxmlformats.org/officeDocument/2006/relationships/image" Target="../media/image117.png"/><Relationship Id="rId8" Type="http://schemas.openxmlformats.org/officeDocument/2006/relationships/image" Target="../media/image114.png"/><Relationship Id="rId9" Type="http://schemas.openxmlformats.org/officeDocument/2006/relationships/image" Target="../media/image119.png"/><Relationship Id="rId10" Type="http://schemas.openxmlformats.org/officeDocument/2006/relationships/image" Target="../media/image123.png"/><Relationship Id="rId11" Type="http://schemas.openxmlformats.org/officeDocument/2006/relationships/image" Target="../media/image29.png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38.xml"/><Relationship Id="rId3" Type="http://schemas.openxmlformats.org/officeDocument/2006/relationships/image" Target="../media/image122.png"/><Relationship Id="rId4" Type="http://schemas.openxmlformats.org/officeDocument/2006/relationships/image" Target="../media/image121.png"/><Relationship Id="rId5" Type="http://schemas.openxmlformats.org/officeDocument/2006/relationships/image" Target="../media/image120.png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06.png"/><Relationship Id="rId4" Type="http://schemas.openxmlformats.org/officeDocument/2006/relationships/image" Target="../media/image109.png"/><Relationship Id="rId5" Type="http://schemas.openxmlformats.org/officeDocument/2006/relationships/image" Target="../media/image105.png"/><Relationship Id="rId6" Type="http://schemas.openxmlformats.org/officeDocument/2006/relationships/image" Target="../media/image111.png"/><Relationship Id="rId7" Type="http://schemas.openxmlformats.org/officeDocument/2006/relationships/image" Target="../media/image110.png"/><Relationship Id="rId8" Type="http://schemas.openxmlformats.org/officeDocument/2006/relationships/image" Target="../media/image108.png"/><Relationship Id="rId9" Type="http://schemas.openxmlformats.org/officeDocument/2006/relationships/image" Target="../media/image112.png"/><Relationship Id="rId10" Type="http://schemas.openxmlformats.org/officeDocument/2006/relationships/image" Target="../media/image116.png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07.png"/><Relationship Id="rId4" Type="http://schemas.openxmlformats.org/officeDocument/2006/relationships/image" Target="../media/image115.png"/><Relationship Id="rId5" Type="http://schemas.openxmlformats.org/officeDocument/2006/relationships/image" Target="../media/image118.png"/><Relationship Id="rId6" Type="http://schemas.openxmlformats.org/officeDocument/2006/relationships/image" Target="../media/image113.png"/><Relationship Id="rId7" Type="http://schemas.openxmlformats.org/officeDocument/2006/relationships/image" Target="../media/image117.png"/><Relationship Id="rId8" Type="http://schemas.openxmlformats.org/officeDocument/2006/relationships/image" Target="../media/image114.png"/><Relationship Id="rId9" Type="http://schemas.openxmlformats.org/officeDocument/2006/relationships/image" Target="../media/image119.png"/><Relationship Id="rId10" Type="http://schemas.openxmlformats.org/officeDocument/2006/relationships/image" Target="../media/image123.png"/><Relationship Id="rId11" Type="http://schemas.openxmlformats.org/officeDocument/2006/relationships/image" Target="../media/image64.png"/><Relationship Id="rId12" Type="http://schemas.openxmlformats.org/officeDocument/2006/relationships/image" Target="../media/image29.png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07.png"/><Relationship Id="rId4" Type="http://schemas.openxmlformats.org/officeDocument/2006/relationships/image" Target="../media/image118.png"/><Relationship Id="rId5" Type="http://schemas.openxmlformats.org/officeDocument/2006/relationships/image" Target="../media/image113.png"/><Relationship Id="rId6" Type="http://schemas.openxmlformats.org/officeDocument/2006/relationships/image" Target="../media/image117.png"/><Relationship Id="rId7" Type="http://schemas.openxmlformats.org/officeDocument/2006/relationships/image" Target="../media/image114.png"/><Relationship Id="rId8" Type="http://schemas.openxmlformats.org/officeDocument/2006/relationships/image" Target="../media/image119.png"/><Relationship Id="rId9" Type="http://schemas.openxmlformats.org/officeDocument/2006/relationships/image" Target="../media/image123.png"/><Relationship Id="rId10" Type="http://schemas.openxmlformats.org/officeDocument/2006/relationships/image" Target="../media/image60.png"/><Relationship Id="rId11" Type="http://schemas.openxmlformats.org/officeDocument/2006/relationships/image" Target="../media/image64.png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15.png"/><Relationship Id="rId4" Type="http://schemas.openxmlformats.org/officeDocument/2006/relationships/image" Target="../media/image107.png"/><Relationship Id="rId5" Type="http://schemas.openxmlformats.org/officeDocument/2006/relationships/image" Target="../media/image29.png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2.png"/><Relationship Id="rId4" Type="http://schemas.openxmlformats.org/officeDocument/2006/relationships/image" Target="../media/image126.png"/><Relationship Id="rId5" Type="http://schemas.openxmlformats.org/officeDocument/2006/relationships/image" Target="../media/image125.png"/><Relationship Id="rId6" Type="http://schemas.openxmlformats.org/officeDocument/2006/relationships/image" Target="../media/image121.png"/><Relationship Id="rId7" Type="http://schemas.openxmlformats.org/officeDocument/2006/relationships/image" Target="../media/image124.png"/><Relationship Id="rId8" Type="http://schemas.openxmlformats.org/officeDocument/2006/relationships/image" Target="../media/image127.png"/><Relationship Id="rId9" Type="http://schemas.openxmlformats.org/officeDocument/2006/relationships/image" Target="../media/image120.png"/><Relationship Id="rId10" Type="http://schemas.openxmlformats.org/officeDocument/2006/relationships/image" Target="../media/image128.png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31.png"/><Relationship Id="rId4" Type="http://schemas.openxmlformats.org/officeDocument/2006/relationships/image" Target="../media/image13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3" name="Shape 7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" name="Google Shape;754;p6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Xiriirro isku dhufasho (Multiplicative) oo u dhexeeya ereyada</a:t>
            </a:r>
            <a:endParaRPr/>
          </a:p>
        </p:txBody>
      </p:sp>
      <p:sp>
        <p:nvSpPr>
          <p:cNvPr id="755" name="Google Shape;755;p6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Tibaaxaha (Expressions) iyo qaaciidooyinka (Formulae)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p64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4" name="Shape 7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5" name="Google Shape;765;p65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Waxaan qiimeyn karaa in xiriir isku dhufasho (Multiplicative) oo u dhexeeya doorsoomayaasha (Variables) loo qori karo siyaabo kala duwan.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idx="1" type="subTitle"/>
          </p:nvPr>
        </p:nvSpPr>
        <p:spPr>
          <a:xfrm>
            <a:off x="324000" y="1297659"/>
            <a:ext cx="84960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Isla'eg (Equation) waxaa loo isticmaalaa in lagu muujiyo laba tibaaxood oo isla eg.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771" name="Google Shape;771;p66"/>
          <p:cNvSpPr txBox="1"/>
          <p:nvPr>
            <p:ph idx="1" type="subTitle"/>
          </p:nvPr>
        </p:nvSpPr>
        <p:spPr>
          <a:xfrm>
            <a:off x="324000" y="2440659"/>
            <a:ext cx="8496000" cy="908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Wax soo saar (Product) aljebrada (Algebra) waa natiijada laba ama in ka badan oo erey ah oo la isku dhuftey.</a:t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>
              <a:solidFill>
                <a:schemeClr val="dk1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5" name="Shape 7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6" name="Google Shape;776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 dhismeedka xiriirrada isku dhufashada (Multiplicative)</a:t>
            </a:r>
            <a:endParaRPr/>
          </a:p>
        </p:txBody>
      </p:sp>
      <p:sp>
        <p:nvSpPr>
          <p:cNvPr id="777" name="Google Shape;777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Dib u habeynta xiriirrada isku dhufashada (Multiplicative)</a:t>
            </a:r>
            <a:endParaRPr/>
          </a:p>
        </p:txBody>
      </p:sp>
      <p:sp>
        <p:nvSpPr>
          <p:cNvPr id="778" name="Google Shape;778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Xiriirro isku dhufasho (Multiplicative)</a:t>
            </a:r>
            <a:endParaRPr/>
          </a:p>
        </p:txBody>
      </p:sp>
      <p:pic>
        <p:nvPicPr>
          <p:cNvPr id="779" name="Google Shape;779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843" y="206150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3" name="Shape 7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4" name="Google Shape;784;p68"/>
          <p:cNvSpPr txBox="1"/>
          <p:nvPr>
            <p:ph idx="1" type="body"/>
          </p:nvPr>
        </p:nvSpPr>
        <p:spPr>
          <a:xfrm>
            <a:off x="324000" y="759300"/>
            <a:ext cx="61689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Tani waa sawir muujinaya 4 × 3 = 12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5" name="Google Shape;785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Qaab dhismeedka xiriirrada isku dhufashada (Multiplicative)</a:t>
            </a:r>
            <a:endParaRPr/>
          </a:p>
        </p:txBody>
      </p:sp>
      <p:graphicFrame>
        <p:nvGraphicFramePr>
          <p:cNvPr id="786" name="Google Shape;786;p68"/>
          <p:cNvGraphicFramePr/>
          <p:nvPr/>
        </p:nvGraphicFramePr>
        <p:xfrm>
          <a:off x="1028700" y="161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{CE7A32CA-C581-4DC1-A799-BD3375EA923A}</a:tableStyleId>
              </a:tblPr>
              <a:tblGrid>
                <a:gridCol w="483675"/>
                <a:gridCol w="483675"/>
                <a:gridCol w="483675"/>
                <a:gridCol w="483675"/>
              </a:tblGrid>
              <a:tr h="47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787" name="Google Shape;787;p68"/>
          <p:cNvSpPr txBox="1"/>
          <p:nvPr>
            <p:ph idx="1" type="body"/>
          </p:nvPr>
        </p:nvSpPr>
        <p:spPr>
          <a:xfrm>
            <a:off x="324000" y="3491000"/>
            <a:ext cx="6732000" cy="828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Waa maxay xaqiiqooyinka kale ee ay noo tusinaysaa?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laga yaabaa inaad maqashay tan oo loo yaqaan 'Qoyska Xaqiiqda' (Fact Family).</a:t>
            </a:r>
            <a:endParaRPr/>
          </a:p>
        </p:txBody>
      </p:sp>
      <p:sp>
        <p:nvSpPr>
          <p:cNvPr id="788" name="Google Shape;788;p68"/>
          <p:cNvSpPr txBox="1"/>
          <p:nvPr>
            <p:ph idx="1" type="body"/>
          </p:nvPr>
        </p:nvSpPr>
        <p:spPr>
          <a:xfrm>
            <a:off x="3852213" y="15399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 × 3 = 12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89" name="Google Shape;789;p68"/>
          <p:cNvSpPr txBox="1"/>
          <p:nvPr>
            <p:ph idx="1" type="body"/>
          </p:nvPr>
        </p:nvSpPr>
        <p:spPr>
          <a:xfrm>
            <a:off x="3852213" y="2283300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4 = 12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0" name="Google Shape;790;p68"/>
          <p:cNvSpPr txBox="1"/>
          <p:nvPr>
            <p:ph idx="1" type="body"/>
          </p:nvPr>
        </p:nvSpPr>
        <p:spPr>
          <a:xfrm>
            <a:off x="5780227" y="15399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÷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3 = 4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791" name="Google Shape;791;p68"/>
          <p:cNvSpPr txBox="1"/>
          <p:nvPr>
            <p:ph idx="1" type="body"/>
          </p:nvPr>
        </p:nvSpPr>
        <p:spPr>
          <a:xfrm>
            <a:off x="5780227" y="2283300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÷ 4 =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792" name="Google Shape;792;p68"/>
          <p:cNvGrpSpPr/>
          <p:nvPr/>
        </p:nvGrpSpPr>
        <p:grpSpPr>
          <a:xfrm>
            <a:off x="3841656" y="2308500"/>
            <a:ext cx="1266542" cy="321600"/>
            <a:chOff x="4310363" y="2308500"/>
            <a:chExt cx="1266542" cy="321600"/>
          </a:xfrm>
        </p:grpSpPr>
        <p:sp>
          <p:nvSpPr>
            <p:cNvPr id="793" name="Google Shape;793;p68"/>
            <p:cNvSpPr/>
            <p:nvPr/>
          </p:nvSpPr>
          <p:spPr>
            <a:xfrm>
              <a:off x="4310363" y="230850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4" name="Google Shape;794;p68"/>
            <p:cNvSpPr/>
            <p:nvPr/>
          </p:nvSpPr>
          <p:spPr>
            <a:xfrm>
              <a:off x="4767563" y="230850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5" name="Google Shape;795;p68"/>
            <p:cNvSpPr/>
            <p:nvPr/>
          </p:nvSpPr>
          <p:spPr>
            <a:xfrm>
              <a:off x="5310504" y="2308500"/>
              <a:ext cx="2664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96" name="Google Shape;796;p68"/>
          <p:cNvGrpSpPr/>
          <p:nvPr/>
        </p:nvGrpSpPr>
        <p:grpSpPr>
          <a:xfrm>
            <a:off x="5832397" y="2308500"/>
            <a:ext cx="1223721" cy="321600"/>
            <a:chOff x="6301104" y="2308500"/>
            <a:chExt cx="1223721" cy="321600"/>
          </a:xfrm>
        </p:grpSpPr>
        <p:sp>
          <p:nvSpPr>
            <p:cNvPr id="797" name="Google Shape;797;p68"/>
            <p:cNvSpPr/>
            <p:nvPr/>
          </p:nvSpPr>
          <p:spPr>
            <a:xfrm>
              <a:off x="6301104" y="2308500"/>
              <a:ext cx="2664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8" name="Google Shape;798;p68"/>
            <p:cNvSpPr/>
            <p:nvPr/>
          </p:nvSpPr>
          <p:spPr>
            <a:xfrm>
              <a:off x="6848775" y="230850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9" name="Google Shape;799;p68"/>
            <p:cNvSpPr/>
            <p:nvPr/>
          </p:nvSpPr>
          <p:spPr>
            <a:xfrm>
              <a:off x="7325025" y="230850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00" name="Google Shape;800;p68"/>
          <p:cNvSpPr txBox="1"/>
          <p:nvPr>
            <p:ph idx="1" type="body"/>
          </p:nvPr>
        </p:nvSpPr>
        <p:spPr>
          <a:xfrm>
            <a:off x="3372000" y="2729000"/>
            <a:ext cx="20724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Isweydaarsiga (Commutativity) ee isku dhufashada.</a:t>
            </a:r>
            <a:endParaRPr sz="20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801" name="Google Shape;801;p68"/>
          <p:cNvSpPr txBox="1"/>
          <p:nvPr>
            <p:ph idx="1" type="body"/>
          </p:nvPr>
        </p:nvSpPr>
        <p:spPr>
          <a:xfrm>
            <a:off x="7334400" y="1357400"/>
            <a:ext cx="14856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 soo noqoshada (Inverse) ×3 waa ÷3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802" name="Google Shape;802;p68"/>
          <p:cNvGrpSpPr/>
          <p:nvPr/>
        </p:nvGrpSpPr>
        <p:grpSpPr>
          <a:xfrm>
            <a:off x="5832397" y="1579838"/>
            <a:ext cx="1242771" cy="321600"/>
            <a:chOff x="6301104" y="1579838"/>
            <a:chExt cx="1242771" cy="321600"/>
          </a:xfrm>
        </p:grpSpPr>
        <p:sp>
          <p:nvSpPr>
            <p:cNvPr id="803" name="Google Shape;803;p68"/>
            <p:cNvSpPr/>
            <p:nvPr/>
          </p:nvSpPr>
          <p:spPr>
            <a:xfrm>
              <a:off x="6301104" y="1579838"/>
              <a:ext cx="2664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4" name="Google Shape;804;p68"/>
            <p:cNvSpPr/>
            <p:nvPr/>
          </p:nvSpPr>
          <p:spPr>
            <a:xfrm>
              <a:off x="6853538" y="1579838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5" name="Google Shape;805;p68"/>
            <p:cNvSpPr/>
            <p:nvPr/>
          </p:nvSpPr>
          <p:spPr>
            <a:xfrm>
              <a:off x="7344075" y="1579838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06" name="Google Shape;806;p68"/>
          <p:cNvSpPr txBox="1"/>
          <p:nvPr>
            <p:ph idx="1" type="body"/>
          </p:nvPr>
        </p:nvSpPr>
        <p:spPr>
          <a:xfrm>
            <a:off x="7334400" y="2271800"/>
            <a:ext cx="1485600" cy="613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Ka soo noqoshada (Inverse) ×4 waa ÷4</a:t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0" name="Shape 8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1" name="Google Shape;811;p6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Qaab dhismeedka xiriirrada isku dhufashada (Multiplicative)</a:t>
            </a:r>
            <a:endParaRPr/>
          </a:p>
        </p:txBody>
      </p:sp>
      <p:graphicFrame>
        <p:nvGraphicFramePr>
          <p:cNvPr id="812" name="Google Shape;812;p69"/>
          <p:cNvGraphicFramePr/>
          <p:nvPr/>
        </p:nvGraphicFramePr>
        <p:xfrm>
          <a:off x="1028700" y="161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{CE7A32CA-C581-4DC1-A799-BD3375EA923A}</a:tableStyleId>
              </a:tblPr>
              <a:tblGrid>
                <a:gridCol w="483675"/>
                <a:gridCol w="483675"/>
                <a:gridCol w="483675"/>
                <a:gridCol w="483675"/>
              </a:tblGrid>
              <a:tr h="47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813" name="Google Shape;813;p69"/>
          <p:cNvSpPr txBox="1"/>
          <p:nvPr>
            <p:ph idx="1" type="body"/>
          </p:nvPr>
        </p:nvSpPr>
        <p:spPr>
          <a:xfrm>
            <a:off x="324000" y="747800"/>
            <a:ext cx="6732000" cy="299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laga yaabaa inaad maqashay tan oo loo yaqaan 'Qoyska Xaqiiqda' (Fact Family).</a:t>
            </a:r>
            <a:endParaRPr/>
          </a:p>
        </p:txBody>
      </p:sp>
      <p:sp>
        <p:nvSpPr>
          <p:cNvPr id="814" name="Google Shape;814;p69"/>
          <p:cNvSpPr txBox="1"/>
          <p:nvPr>
            <p:ph idx="1" type="body"/>
          </p:nvPr>
        </p:nvSpPr>
        <p:spPr>
          <a:xfrm>
            <a:off x="3852213" y="15399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 × 3 = 12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5" name="Google Shape;815;p69"/>
          <p:cNvSpPr txBox="1"/>
          <p:nvPr>
            <p:ph idx="1" type="body"/>
          </p:nvPr>
        </p:nvSpPr>
        <p:spPr>
          <a:xfrm>
            <a:off x="3852213" y="2283300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× 4 = 12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6" name="Google Shape;816;p69"/>
          <p:cNvSpPr txBox="1"/>
          <p:nvPr>
            <p:ph idx="1" type="body"/>
          </p:nvPr>
        </p:nvSpPr>
        <p:spPr>
          <a:xfrm>
            <a:off x="5780227" y="15399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÷ 3 = 4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7" name="Google Shape;817;p69"/>
          <p:cNvSpPr txBox="1"/>
          <p:nvPr>
            <p:ph idx="1" type="body"/>
          </p:nvPr>
        </p:nvSpPr>
        <p:spPr>
          <a:xfrm>
            <a:off x="5780227" y="2283300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÷ 4 =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18" name="Google Shape;818;p69"/>
          <p:cNvSpPr txBox="1"/>
          <p:nvPr>
            <p:ph idx="1" type="body"/>
          </p:nvPr>
        </p:nvSpPr>
        <p:spPr>
          <a:xfrm>
            <a:off x="324000" y="3514019"/>
            <a:ext cx="7077900" cy="692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Waxaad sidoo kale ugu yeeri kartaa qoyska dib-u-habaynta xiriirka isku dhufashada (Multiplicative) 4 × 3 = 12</a:t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solidFill>
                  <a:schemeClr val="accent4"/>
                </a:solidFill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2" name="Shape 8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3" name="Google Shape;823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Qaab dhismeedka xiriirrada isku dhufashada (Multiplicative)</a:t>
            </a:r>
            <a:endParaRPr/>
          </a:p>
        </p:txBody>
      </p:sp>
      <p:graphicFrame>
        <p:nvGraphicFramePr>
          <p:cNvPr id="824" name="Google Shape;824;p70"/>
          <p:cNvGraphicFramePr/>
          <p:nvPr/>
        </p:nvGraphicFramePr>
        <p:xfrm>
          <a:off x="1028700" y="161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{CE7A32CA-C581-4DC1-A799-BD3375EA923A}</a:tableStyleId>
              </a:tblPr>
              <a:tblGrid>
                <a:gridCol w="483675"/>
                <a:gridCol w="483675"/>
                <a:gridCol w="483675"/>
                <a:gridCol w="483675"/>
              </a:tblGrid>
              <a:tr h="47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825" name="Google Shape;825;p70"/>
          <p:cNvSpPr txBox="1"/>
          <p:nvPr>
            <p:ph idx="1" type="body"/>
          </p:nvPr>
        </p:nvSpPr>
        <p:spPr>
          <a:xfrm>
            <a:off x="324000" y="747800"/>
            <a:ext cx="67320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laga yaabaa inaad maqashay tan oo loo yaqaan 'Qoyska Xaqiiqda' (Fact Family).</a:t>
            </a:r>
            <a:endParaRPr/>
          </a:p>
        </p:txBody>
      </p:sp>
      <p:sp>
        <p:nvSpPr>
          <p:cNvPr id="826" name="Google Shape;826;p70"/>
          <p:cNvSpPr txBox="1"/>
          <p:nvPr>
            <p:ph idx="1" type="body"/>
          </p:nvPr>
        </p:nvSpPr>
        <p:spPr>
          <a:xfrm>
            <a:off x="3852213" y="15399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 × 3 = 12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7" name="Google Shape;827;p70"/>
          <p:cNvSpPr txBox="1"/>
          <p:nvPr>
            <p:ph idx="1" type="body"/>
          </p:nvPr>
        </p:nvSpPr>
        <p:spPr>
          <a:xfrm>
            <a:off x="3852213" y="2283300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× 4 = 12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8" name="Google Shape;828;p70"/>
          <p:cNvSpPr txBox="1"/>
          <p:nvPr>
            <p:ph idx="1" type="body"/>
          </p:nvPr>
        </p:nvSpPr>
        <p:spPr>
          <a:xfrm>
            <a:off x="5780227" y="15399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÷ 3 = 4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29" name="Google Shape;829;p70"/>
          <p:cNvSpPr txBox="1"/>
          <p:nvPr>
            <p:ph idx="1" type="body"/>
          </p:nvPr>
        </p:nvSpPr>
        <p:spPr>
          <a:xfrm>
            <a:off x="5780227" y="2283300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÷ 4 =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30" name="Google Shape;830;p70"/>
          <p:cNvSpPr txBox="1"/>
          <p:nvPr>
            <p:ph idx="1" type="body"/>
          </p:nvPr>
        </p:nvSpPr>
        <p:spPr>
          <a:xfrm>
            <a:off x="324000" y="3502516"/>
            <a:ext cx="7664700" cy="354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Aljebrada (Algebra) kuma aragtid xaqiiqooyinka qaybinta (Division) oo sidan loo qoray.</a:t>
            </a:r>
            <a:endParaRPr/>
          </a:p>
        </p:txBody>
      </p:sp>
      <p:grpSp>
        <p:nvGrpSpPr>
          <p:cNvPr id="831" name="Google Shape;831;p70"/>
          <p:cNvGrpSpPr/>
          <p:nvPr/>
        </p:nvGrpSpPr>
        <p:grpSpPr>
          <a:xfrm>
            <a:off x="5666469" y="1493462"/>
            <a:ext cx="1518900" cy="1228587"/>
            <a:chOff x="5666469" y="1493462"/>
            <a:chExt cx="1518900" cy="1228587"/>
          </a:xfrm>
        </p:grpSpPr>
        <p:sp>
          <p:nvSpPr>
            <p:cNvPr id="832" name="Google Shape;832;p70"/>
            <p:cNvSpPr/>
            <p:nvPr/>
          </p:nvSpPr>
          <p:spPr>
            <a:xfrm>
              <a:off x="5666469" y="1493462"/>
              <a:ext cx="1518900" cy="489600"/>
            </a:xfrm>
            <a:prstGeom prst="ellipse">
              <a:avLst/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33" name="Google Shape;833;p70"/>
            <p:cNvSpPr/>
            <p:nvPr/>
          </p:nvSpPr>
          <p:spPr>
            <a:xfrm>
              <a:off x="5666469" y="2232448"/>
              <a:ext cx="1518900" cy="489600"/>
            </a:xfrm>
            <a:prstGeom prst="ellipse">
              <a:avLst/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37" name="Shape 8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8" name="Google Shape;838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Qaabka xiriirka isku dhufashada (multiplicative relationships)</a:t>
            </a:r>
            <a:endParaRPr/>
          </a:p>
        </p:txBody>
      </p:sp>
      <p:graphicFrame>
        <p:nvGraphicFramePr>
          <p:cNvPr id="839" name="Google Shape;839;p71"/>
          <p:cNvGraphicFramePr/>
          <p:nvPr/>
        </p:nvGraphicFramePr>
        <p:xfrm>
          <a:off x="1028700" y="16192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{CE7A32CA-C581-4DC1-A799-BD3375EA923A}</a:tableStyleId>
              </a:tblPr>
              <a:tblGrid>
                <a:gridCol w="483675"/>
                <a:gridCol w="483675"/>
                <a:gridCol w="483675"/>
                <a:gridCol w="483675"/>
              </a:tblGrid>
              <a:tr h="47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840" name="Google Shape;840;p71"/>
          <p:cNvSpPr txBox="1"/>
          <p:nvPr>
            <p:ph idx="1" type="body"/>
          </p:nvPr>
        </p:nvSpPr>
        <p:spPr>
          <a:xfrm>
            <a:off x="324000" y="747800"/>
            <a:ext cx="67320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Waxaa laga yaabaa inaad maqashay tan oo loogu yeero 'Qoyska Xaqiiqda (Fact Family)'.</a:t>
            </a:r>
            <a:endParaRPr/>
          </a:p>
        </p:txBody>
      </p:sp>
      <p:sp>
        <p:nvSpPr>
          <p:cNvPr id="841" name="Google Shape;841;p71"/>
          <p:cNvSpPr txBox="1"/>
          <p:nvPr>
            <p:ph idx="1" type="body"/>
          </p:nvPr>
        </p:nvSpPr>
        <p:spPr>
          <a:xfrm>
            <a:off x="3852213" y="15399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 × 3 = 12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2" name="Google Shape;842;p71"/>
          <p:cNvSpPr txBox="1"/>
          <p:nvPr>
            <p:ph idx="1" type="body"/>
          </p:nvPr>
        </p:nvSpPr>
        <p:spPr>
          <a:xfrm>
            <a:off x="3852213" y="2283300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3 × 4 = 12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3" name="Google Shape;843;p71"/>
          <p:cNvSpPr txBox="1"/>
          <p:nvPr>
            <p:ph idx="1" type="body"/>
          </p:nvPr>
        </p:nvSpPr>
        <p:spPr>
          <a:xfrm>
            <a:off x="324000" y="3502525"/>
            <a:ext cx="7181400" cy="71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Xisaabta (algebra) waxaad arki doontaa xaqiiqooyin qaybin (division) oo lagu qoray xariiq jajab (fraction bar). Waxaan isticmaaleynaa guud ahaan (generalisation):</a:t>
            </a:r>
            <a:r>
              <a:rPr lang="en-GB" sz="1100">
                <a:latin typeface="Lexend"/>
              </a:rPr>
              <a:t/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12}{3}=4&quot;&gt;&lt;mfrac&gt;&lt;mn&gt;12&lt;/mn&gt;&lt;mn&gt;3&lt;/mn&gt;&lt;/mfrac&gt;&lt;mo&gt;=&lt;/mo&gt;&lt;mn&gt;4&lt;/mn&gt;&lt;/math&gt;" id="844" name="Google Shape;844;p71" title="twelve thirds equals 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628275" y="1412903"/>
            <a:ext cx="854907" cy="60017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2}{4}=3&quot;&gt;&lt;mfrac&gt;&lt;mn&gt;12&lt;/mn&gt;&lt;mn&gt;4&lt;/mn&gt;&lt;/mfrac&gt;&lt;mo&gt;=&lt;/mo&gt;&lt;mn&gt;3&lt;/mn&gt;&lt;/math&gt;" id="845" name="Google Shape;845;p71" title="twelve fourths equals 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659917" y="2151120"/>
            <a:ext cx="854906" cy="6006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a\div b=\frac{a}{b}&quot;&gt;&lt;mi&gt;a&lt;/mi&gt;&lt;mo&gt;÷&lt;/mo&gt;&lt;mi&gt;b&lt;/mi&gt;&lt;mo&gt;=&lt;/mo&gt;&lt;mfrac&gt;&lt;mi&gt;a&lt;/mi&gt;&lt;mi&gt;b&lt;/mi&gt;&lt;/mfrac&gt;&lt;/math&gt;" id="846" name="Google Shape;846;p71" title="a divided by b equals a over b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43213" y="3962448"/>
            <a:ext cx="1518900" cy="712345"/>
          </a:xfrm>
          <a:prstGeom prst="rect">
            <a:avLst/>
          </a:prstGeom>
          <a:noFill/>
          <a:ln>
            <a:noFill/>
          </a:ln>
        </p:spPr>
      </p:pic>
      <p:sp>
        <p:nvSpPr>
          <p:cNvPr id="847" name="Google Shape;847;p71"/>
          <p:cNvSpPr txBox="1"/>
          <p:nvPr>
            <p:ph idx="1" type="body"/>
          </p:nvPr>
        </p:nvSpPr>
        <p:spPr>
          <a:xfrm>
            <a:off x="5780227" y="15399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÷ 3 = 4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48" name="Google Shape;848;p71"/>
          <p:cNvSpPr txBox="1"/>
          <p:nvPr>
            <p:ph idx="1" type="body"/>
          </p:nvPr>
        </p:nvSpPr>
        <p:spPr>
          <a:xfrm>
            <a:off x="5780227" y="2283300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÷ 4 = 3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849" name="Google Shape;849;p71"/>
          <p:cNvGrpSpPr/>
          <p:nvPr/>
        </p:nvGrpSpPr>
        <p:grpSpPr>
          <a:xfrm>
            <a:off x="5666469" y="1493462"/>
            <a:ext cx="1518900" cy="1228587"/>
            <a:chOff x="5666469" y="1493462"/>
            <a:chExt cx="1518900" cy="1228587"/>
          </a:xfrm>
        </p:grpSpPr>
        <p:sp>
          <p:nvSpPr>
            <p:cNvPr id="850" name="Google Shape;850;p71"/>
            <p:cNvSpPr/>
            <p:nvPr/>
          </p:nvSpPr>
          <p:spPr>
            <a:xfrm>
              <a:off x="5666469" y="1493462"/>
              <a:ext cx="1518900" cy="489600"/>
            </a:xfrm>
            <a:prstGeom prst="ellipse">
              <a:avLst/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51" name="Google Shape;851;p71"/>
            <p:cNvSpPr/>
            <p:nvPr/>
          </p:nvSpPr>
          <p:spPr>
            <a:xfrm>
              <a:off x="5666469" y="2232448"/>
              <a:ext cx="1518900" cy="489600"/>
            </a:xfrm>
            <a:prstGeom prst="ellipse">
              <a:avLst/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5" name="Shape 8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6" name="Google Shape;856;p72"/>
          <p:cNvSpPr/>
          <p:nvPr/>
        </p:nvSpPr>
        <p:spPr>
          <a:xfrm>
            <a:off x="3553075" y="1786756"/>
            <a:ext cx="3682200" cy="20811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}=5&quot;&gt;&lt;mfrac&gt;&lt;mn&gt;10&lt;/mn&gt;&lt;mn&gt;2&lt;/mn&gt;&lt;/mfrac&gt;&lt;mo&gt;=&lt;/mo&gt;&lt;mn&gt;5&lt;/mn&gt;&lt;/math&gt;" id="857" name="Google Shape;857;p72" title="ten halves equals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995708" y="2014041"/>
            <a:ext cx="873236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0}{5}=2&quot;&gt;&lt;mfrac&gt;&lt;mn&gt;10&lt;/mn&gt;&lt;mn&gt;5&lt;/mn&gt;&lt;/mfrac&gt;&lt;mo&gt;=&lt;/mo&gt;&lt;mn&gt;2&lt;/mn&gt;&lt;/math&gt;" id="858" name="Google Shape;858;p72" title="ten fifths equals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014688" y="2916935"/>
            <a:ext cx="864280" cy="604544"/>
          </a:xfrm>
          <a:prstGeom prst="rect">
            <a:avLst/>
          </a:prstGeom>
          <a:noFill/>
          <a:ln>
            <a:noFill/>
          </a:ln>
        </p:spPr>
      </p:pic>
      <p:sp>
        <p:nvSpPr>
          <p:cNvPr id="859" name="Google Shape;859;p7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Qaabka xiriirka isku dhufashada (multiplicative relationships)</a:t>
            </a:r>
            <a:endParaRPr/>
          </a:p>
        </p:txBody>
      </p:sp>
      <p:graphicFrame>
        <p:nvGraphicFramePr>
          <p:cNvPr id="860" name="Google Shape;860;p72"/>
          <p:cNvGraphicFramePr/>
          <p:nvPr/>
        </p:nvGraphicFramePr>
        <p:xfrm>
          <a:off x="723900" y="20764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{CE7A32CA-C581-4DC1-A799-BD3375EA923A}</a:tableStyleId>
              </a:tblPr>
              <a:tblGrid>
                <a:gridCol w="468175"/>
                <a:gridCol w="468175"/>
                <a:gridCol w="468175"/>
                <a:gridCol w="468175"/>
                <a:gridCol w="468175"/>
              </a:tblGrid>
              <a:tr h="4785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  <a:tr h="46017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/>
                    </a:p>
                  </a:txBody>
                  <a:tcPr marT="91425" marB="91425" marR="91425" marL="91425">
                    <a:lnL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38100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4"/>
                    </a:solidFill>
                  </a:tcPr>
                </a:tc>
              </a:tr>
            </a:tbl>
          </a:graphicData>
        </a:graphic>
      </p:graphicFrame>
      <p:sp>
        <p:nvSpPr>
          <p:cNvPr id="861" name="Google Shape;861;p72"/>
          <p:cNvSpPr txBox="1"/>
          <p:nvPr>
            <p:ph idx="1" type="body"/>
          </p:nvPr>
        </p:nvSpPr>
        <p:spPr>
          <a:xfrm>
            <a:off x="324000" y="759300"/>
            <a:ext cx="7135200" cy="7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Dhammeystir qoyskan dib-u-habaynta (rearrangements) xiriirka isku dhufashada (multiplicative relationship) aad halkan ku aragto.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862" name="Google Shape;862;p72"/>
          <p:cNvSpPr txBox="1"/>
          <p:nvPr>
            <p:ph idx="1" type="body"/>
          </p:nvPr>
        </p:nvSpPr>
        <p:spPr>
          <a:xfrm>
            <a:off x="3852213" y="21495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2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63" name="Google Shape;863;p72"/>
          <p:cNvSpPr txBox="1"/>
          <p:nvPr>
            <p:ph idx="1" type="body"/>
          </p:nvPr>
        </p:nvSpPr>
        <p:spPr>
          <a:xfrm>
            <a:off x="3852213" y="3045300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5 = 10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864" name="Google Shape;864;p72"/>
          <p:cNvGrpSpPr/>
          <p:nvPr/>
        </p:nvGrpSpPr>
        <p:grpSpPr>
          <a:xfrm>
            <a:off x="3830149" y="2167607"/>
            <a:ext cx="1266542" cy="321600"/>
            <a:chOff x="4310363" y="2308500"/>
            <a:chExt cx="1266542" cy="321600"/>
          </a:xfrm>
        </p:grpSpPr>
        <p:sp>
          <p:nvSpPr>
            <p:cNvPr id="865" name="Google Shape;865;p72"/>
            <p:cNvSpPr/>
            <p:nvPr/>
          </p:nvSpPr>
          <p:spPr>
            <a:xfrm>
              <a:off x="4310363" y="230850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6" name="Google Shape;866;p72"/>
            <p:cNvSpPr/>
            <p:nvPr/>
          </p:nvSpPr>
          <p:spPr>
            <a:xfrm>
              <a:off x="4767563" y="230850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67" name="Google Shape;867;p72"/>
            <p:cNvSpPr/>
            <p:nvPr/>
          </p:nvSpPr>
          <p:spPr>
            <a:xfrm>
              <a:off x="5310504" y="2308500"/>
              <a:ext cx="2664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68" name="Google Shape;868;p72"/>
          <p:cNvGrpSpPr/>
          <p:nvPr/>
        </p:nvGrpSpPr>
        <p:grpSpPr>
          <a:xfrm>
            <a:off x="3830149" y="3058993"/>
            <a:ext cx="1266542" cy="321600"/>
            <a:chOff x="4310363" y="2308500"/>
            <a:chExt cx="1266542" cy="321600"/>
          </a:xfrm>
        </p:grpSpPr>
        <p:sp>
          <p:nvSpPr>
            <p:cNvPr id="869" name="Google Shape;869;p72"/>
            <p:cNvSpPr/>
            <p:nvPr/>
          </p:nvSpPr>
          <p:spPr>
            <a:xfrm>
              <a:off x="4310363" y="230850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0" name="Google Shape;870;p72"/>
            <p:cNvSpPr/>
            <p:nvPr/>
          </p:nvSpPr>
          <p:spPr>
            <a:xfrm>
              <a:off x="4767563" y="230850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1" name="Google Shape;871;p72"/>
            <p:cNvSpPr/>
            <p:nvPr/>
          </p:nvSpPr>
          <p:spPr>
            <a:xfrm>
              <a:off x="5310504" y="2308500"/>
              <a:ext cx="2664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2" name="Google Shape;872;p72"/>
          <p:cNvGrpSpPr/>
          <p:nvPr/>
        </p:nvGrpSpPr>
        <p:grpSpPr>
          <a:xfrm>
            <a:off x="6060997" y="2876420"/>
            <a:ext cx="841538" cy="725613"/>
            <a:chOff x="5310504" y="2308500"/>
            <a:chExt cx="841538" cy="725613"/>
          </a:xfrm>
        </p:grpSpPr>
        <p:sp>
          <p:nvSpPr>
            <p:cNvPr id="873" name="Google Shape;873;p72"/>
            <p:cNvSpPr/>
            <p:nvPr/>
          </p:nvSpPr>
          <p:spPr>
            <a:xfrm>
              <a:off x="5952242" y="249542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4" name="Google Shape;874;p72"/>
            <p:cNvSpPr/>
            <p:nvPr/>
          </p:nvSpPr>
          <p:spPr>
            <a:xfrm>
              <a:off x="5335483" y="2712513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5" name="Google Shape;875;p72"/>
            <p:cNvSpPr/>
            <p:nvPr/>
          </p:nvSpPr>
          <p:spPr>
            <a:xfrm>
              <a:off x="5310504" y="2308500"/>
              <a:ext cx="2664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876" name="Google Shape;876;p72"/>
          <p:cNvGrpSpPr/>
          <p:nvPr/>
        </p:nvGrpSpPr>
        <p:grpSpPr>
          <a:xfrm>
            <a:off x="6060997" y="1973527"/>
            <a:ext cx="841538" cy="725613"/>
            <a:chOff x="5310504" y="2308500"/>
            <a:chExt cx="841538" cy="725613"/>
          </a:xfrm>
        </p:grpSpPr>
        <p:sp>
          <p:nvSpPr>
            <p:cNvPr id="877" name="Google Shape;877;p72"/>
            <p:cNvSpPr/>
            <p:nvPr/>
          </p:nvSpPr>
          <p:spPr>
            <a:xfrm>
              <a:off x="5952242" y="249542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8" name="Google Shape;878;p72"/>
            <p:cNvSpPr/>
            <p:nvPr/>
          </p:nvSpPr>
          <p:spPr>
            <a:xfrm>
              <a:off x="5335483" y="2712513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79" name="Google Shape;879;p72"/>
            <p:cNvSpPr/>
            <p:nvPr/>
          </p:nvSpPr>
          <p:spPr>
            <a:xfrm>
              <a:off x="5310504" y="2308500"/>
              <a:ext cx="2664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83" name="Shape 8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4" name="Google Shape;884;p73"/>
          <p:cNvSpPr/>
          <p:nvPr/>
        </p:nvSpPr>
        <p:spPr>
          <a:xfrm>
            <a:off x="489235" y="1241846"/>
            <a:ext cx="36822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85" name="Google Shape;885;p73"/>
          <p:cNvSpPr txBox="1"/>
          <p:nvPr>
            <p:ph idx="1" type="body"/>
          </p:nvPr>
        </p:nvSpPr>
        <p:spPr>
          <a:xfrm>
            <a:off x="758187" y="14637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 × 2 = 10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}=5&quot;&gt;&lt;mfrac&gt;&lt;mn&gt;10&lt;/mn&gt;&lt;mn&gt;2&lt;/mn&gt;&lt;/mfrac&gt;&lt;mo&gt;=&lt;/mo&gt;&lt;mn&gt;5&lt;/mn&gt;&lt;/math&gt;" id="886" name="Google Shape;886;p73" title="ten halves equals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1681" y="1328241"/>
            <a:ext cx="873236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0}{5}=2&quot;&gt;&lt;mfrac&gt;&lt;mn&gt;10&lt;/mn&gt;&lt;mn&gt;5&lt;/mn&gt;&lt;/mfrac&gt;&lt;mo&gt;=&lt;/mo&gt;&lt;mn&gt;2&lt;/mn&gt;&lt;/math&gt;" id="887" name="Google Shape;887;p73" title="ten fifths equals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0661" y="2097401"/>
            <a:ext cx="864280" cy="604544"/>
          </a:xfrm>
          <a:prstGeom prst="rect">
            <a:avLst/>
          </a:prstGeom>
          <a:noFill/>
          <a:ln>
            <a:noFill/>
          </a:ln>
        </p:spPr>
      </p:pic>
      <p:sp>
        <p:nvSpPr>
          <p:cNvPr id="888" name="Google Shape;888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Qaabka xiriirka isku dhufashada (multiplicative relationships)</a:t>
            </a:r>
            <a:endParaRPr/>
          </a:p>
        </p:txBody>
      </p:sp>
      <p:sp>
        <p:nvSpPr>
          <p:cNvPr id="889" name="Google Shape;889;p73"/>
          <p:cNvSpPr txBox="1"/>
          <p:nvPr>
            <p:ph idx="1" type="body"/>
          </p:nvPr>
        </p:nvSpPr>
        <p:spPr>
          <a:xfrm>
            <a:off x="324000" y="759300"/>
            <a:ext cx="82377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Aynu tixgelinno qaabka qoyskan.</a:t>
            </a:r>
            <a:endParaRPr/>
          </a:p>
        </p:txBody>
      </p:sp>
      <p:sp>
        <p:nvSpPr>
          <p:cNvPr id="890" name="Google Shape;890;p73"/>
          <p:cNvSpPr txBox="1"/>
          <p:nvPr>
            <p:ph idx="1" type="body"/>
          </p:nvPr>
        </p:nvSpPr>
        <p:spPr>
          <a:xfrm>
            <a:off x="758187" y="22257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 × 5 = 10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1" name="Google Shape;891;p73"/>
          <p:cNvSpPr txBox="1"/>
          <p:nvPr>
            <p:ph idx="1" type="body"/>
          </p:nvPr>
        </p:nvSpPr>
        <p:spPr>
          <a:xfrm>
            <a:off x="5059898" y="3128662"/>
            <a:ext cx="18687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5 × 2 = 10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2" name="Google Shape;892;p73"/>
          <p:cNvSpPr txBox="1"/>
          <p:nvPr>
            <p:ph idx="1" type="body"/>
          </p:nvPr>
        </p:nvSpPr>
        <p:spPr>
          <a:xfrm>
            <a:off x="476400" y="3197700"/>
            <a:ext cx="3131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Markaan isku dhufano laba tiro (multiply two numbers) waxaan dhihi karnaa…</a:t>
            </a:r>
            <a:endParaRPr/>
          </a:p>
        </p:txBody>
      </p:sp>
      <p:sp>
        <p:nvSpPr>
          <p:cNvPr id="893" name="Google Shape;893;p73"/>
          <p:cNvSpPr txBox="1"/>
          <p:nvPr>
            <p:ph idx="1" type="body"/>
          </p:nvPr>
        </p:nvSpPr>
        <p:spPr>
          <a:xfrm>
            <a:off x="3852225" y="403590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qaybiye (factor)</a:t>
            </a:r>
            <a:endParaRPr/>
          </a:p>
        </p:txBody>
      </p:sp>
      <p:sp>
        <p:nvSpPr>
          <p:cNvPr id="894" name="Google Shape;894;p73"/>
          <p:cNvSpPr txBox="1"/>
          <p:nvPr>
            <p:ph idx="1" type="body"/>
          </p:nvPr>
        </p:nvSpPr>
        <p:spPr>
          <a:xfrm>
            <a:off x="5376225" y="403590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qaybiye (factor)</a:t>
            </a:r>
            <a:endParaRPr/>
          </a:p>
        </p:txBody>
      </p:sp>
      <p:sp>
        <p:nvSpPr>
          <p:cNvPr id="895" name="Google Shape;895;p73"/>
          <p:cNvSpPr txBox="1"/>
          <p:nvPr>
            <p:ph idx="1" type="body"/>
          </p:nvPr>
        </p:nvSpPr>
        <p:spPr>
          <a:xfrm>
            <a:off x="6999427" y="4035900"/>
            <a:ext cx="1255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wax soo saar (product)</a:t>
            </a:r>
            <a:endParaRPr b="1"/>
          </a:p>
        </p:txBody>
      </p:sp>
      <p:sp>
        <p:nvSpPr>
          <p:cNvPr id="896" name="Google Shape;896;p73"/>
          <p:cNvSpPr txBox="1"/>
          <p:nvPr>
            <p:ph idx="1" type="body"/>
          </p:nvPr>
        </p:nvSpPr>
        <p:spPr>
          <a:xfrm>
            <a:off x="6625589" y="403590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897" name="Google Shape;897;p73"/>
          <p:cNvSpPr txBox="1"/>
          <p:nvPr>
            <p:ph idx="1" type="body"/>
          </p:nvPr>
        </p:nvSpPr>
        <p:spPr>
          <a:xfrm>
            <a:off x="5078576" y="403590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898" name="Google Shape;898;p73"/>
          <p:cNvCxnSpPr>
            <a:stCxn id="893" idx="0"/>
          </p:cNvCxnSpPr>
          <p:nvPr/>
        </p:nvCxnSpPr>
        <p:spPr>
          <a:xfrm flipH="1" rot="10800000">
            <a:off x="4418925" y="3576300"/>
            <a:ext cx="608100" cy="4596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899" name="Google Shape;899;p73"/>
          <p:cNvCxnSpPr>
            <a:stCxn id="894" idx="0"/>
          </p:cNvCxnSpPr>
          <p:nvPr/>
        </p:nvCxnSpPr>
        <p:spPr>
          <a:xfrm rot="10800000">
            <a:off x="5712825" y="3576300"/>
            <a:ext cx="230100" cy="4596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00" name="Google Shape;900;p73"/>
          <p:cNvCxnSpPr/>
          <p:nvPr/>
        </p:nvCxnSpPr>
        <p:spPr>
          <a:xfrm rot="10800000">
            <a:off x="6525225" y="3576350"/>
            <a:ext cx="669600" cy="4716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4" name="Shape 9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5" name="Google Shape;905;p74"/>
          <p:cNvSpPr/>
          <p:nvPr/>
        </p:nvSpPr>
        <p:spPr>
          <a:xfrm>
            <a:off x="489235" y="1241846"/>
            <a:ext cx="36822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06" name="Google Shape;906;p74"/>
          <p:cNvSpPr txBox="1"/>
          <p:nvPr>
            <p:ph idx="1" type="body"/>
          </p:nvPr>
        </p:nvSpPr>
        <p:spPr>
          <a:xfrm>
            <a:off x="758187" y="14637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 × 2 = 10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}=5&quot;&gt;&lt;mfrac&gt;&lt;mn&gt;10&lt;/mn&gt;&lt;mn&gt;2&lt;/mn&gt;&lt;/mfrac&gt;&lt;mo&gt;=&lt;/mo&gt;&lt;mn&gt;5&lt;/mn&gt;&lt;/math&gt;" id="907" name="Google Shape;907;p74" title="ten halves equals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901681" y="1328241"/>
            <a:ext cx="873236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0}{5}=2&quot;&gt;&lt;mfrac&gt;&lt;mn&gt;10&lt;/mn&gt;&lt;mn&gt;5&lt;/mn&gt;&lt;/mfrac&gt;&lt;mo&gt;=&lt;/mo&gt;&lt;mn&gt;2&lt;/mn&gt;&lt;/math&gt;" id="908" name="Google Shape;908;p74" title="ten fifths equals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920661" y="2097401"/>
            <a:ext cx="864280" cy="604544"/>
          </a:xfrm>
          <a:prstGeom prst="rect">
            <a:avLst/>
          </a:prstGeom>
          <a:noFill/>
          <a:ln>
            <a:noFill/>
          </a:ln>
        </p:spPr>
      </p:pic>
      <p:sp>
        <p:nvSpPr>
          <p:cNvPr id="909" name="Google Shape;909;p7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Qaabka xiriirka isku dhufashada (multiplicative relationships)</a:t>
            </a:r>
            <a:endParaRPr/>
          </a:p>
        </p:txBody>
      </p:sp>
      <p:sp>
        <p:nvSpPr>
          <p:cNvPr id="910" name="Google Shape;910;p74"/>
          <p:cNvSpPr txBox="1"/>
          <p:nvPr>
            <p:ph idx="1" type="body"/>
          </p:nvPr>
        </p:nvSpPr>
        <p:spPr>
          <a:xfrm>
            <a:off x="324000" y="759300"/>
            <a:ext cx="82377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Aynu tixgelinno qaabka qoyskan.</a:t>
            </a:r>
            <a:endParaRPr/>
          </a:p>
        </p:txBody>
      </p:sp>
      <p:sp>
        <p:nvSpPr>
          <p:cNvPr id="911" name="Google Shape;911;p74"/>
          <p:cNvSpPr txBox="1"/>
          <p:nvPr>
            <p:ph idx="1" type="body"/>
          </p:nvPr>
        </p:nvSpPr>
        <p:spPr>
          <a:xfrm>
            <a:off x="758187" y="22257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 × 5 = 10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2" name="Google Shape;912;p74"/>
          <p:cNvSpPr txBox="1"/>
          <p:nvPr>
            <p:ph idx="1" type="body"/>
          </p:nvPr>
        </p:nvSpPr>
        <p:spPr>
          <a:xfrm>
            <a:off x="5059898" y="3128662"/>
            <a:ext cx="18687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5 × 2 = 10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3" name="Google Shape;913;p74"/>
          <p:cNvSpPr txBox="1"/>
          <p:nvPr>
            <p:ph idx="1" type="body"/>
          </p:nvPr>
        </p:nvSpPr>
        <p:spPr>
          <a:xfrm>
            <a:off x="476400" y="3197700"/>
            <a:ext cx="31311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Markaan isku dhufano laba tiro (multiply two numbers) waxaan dhihi karnaa…</a:t>
            </a:r>
            <a:endParaRPr/>
          </a:p>
        </p:txBody>
      </p:sp>
      <p:sp>
        <p:nvSpPr>
          <p:cNvPr id="914" name="Google Shape;914;p74"/>
          <p:cNvSpPr txBox="1"/>
          <p:nvPr>
            <p:ph idx="1" type="body"/>
          </p:nvPr>
        </p:nvSpPr>
        <p:spPr>
          <a:xfrm>
            <a:off x="3852225" y="403590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qaybiye 1 (factor 1)</a:t>
            </a:r>
            <a:endParaRPr/>
          </a:p>
        </p:txBody>
      </p:sp>
      <p:sp>
        <p:nvSpPr>
          <p:cNvPr id="915" name="Google Shape;915;p74"/>
          <p:cNvSpPr txBox="1"/>
          <p:nvPr>
            <p:ph idx="1" type="body"/>
          </p:nvPr>
        </p:nvSpPr>
        <p:spPr>
          <a:xfrm>
            <a:off x="5376225" y="403590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qaybiye 2 (factor 2)</a:t>
            </a:r>
            <a:endParaRPr/>
          </a:p>
        </p:txBody>
      </p:sp>
      <p:sp>
        <p:nvSpPr>
          <p:cNvPr id="916" name="Google Shape;916;p74"/>
          <p:cNvSpPr txBox="1"/>
          <p:nvPr>
            <p:ph idx="1" type="body"/>
          </p:nvPr>
        </p:nvSpPr>
        <p:spPr>
          <a:xfrm>
            <a:off x="6999609" y="4035900"/>
            <a:ext cx="1134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wax soo saar (product)</a:t>
            </a:r>
            <a:endParaRPr b="1"/>
          </a:p>
        </p:txBody>
      </p:sp>
      <p:sp>
        <p:nvSpPr>
          <p:cNvPr id="917" name="Google Shape;917;p74"/>
          <p:cNvSpPr txBox="1"/>
          <p:nvPr>
            <p:ph idx="1" type="body"/>
          </p:nvPr>
        </p:nvSpPr>
        <p:spPr>
          <a:xfrm>
            <a:off x="6625589" y="403590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18" name="Google Shape;918;p74"/>
          <p:cNvSpPr txBox="1"/>
          <p:nvPr>
            <p:ph idx="1" type="body"/>
          </p:nvPr>
        </p:nvSpPr>
        <p:spPr>
          <a:xfrm>
            <a:off x="5078576" y="403590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919" name="Google Shape;919;p74"/>
          <p:cNvCxnSpPr>
            <a:stCxn id="914" idx="0"/>
          </p:cNvCxnSpPr>
          <p:nvPr/>
        </p:nvCxnSpPr>
        <p:spPr>
          <a:xfrm flipH="1" rot="10800000">
            <a:off x="4418925" y="3576300"/>
            <a:ext cx="608100" cy="4596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0" name="Google Shape;920;p74"/>
          <p:cNvCxnSpPr>
            <a:stCxn id="915" idx="0"/>
          </p:cNvCxnSpPr>
          <p:nvPr/>
        </p:nvCxnSpPr>
        <p:spPr>
          <a:xfrm rot="10800000">
            <a:off x="5712825" y="3576300"/>
            <a:ext cx="230100" cy="4596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921" name="Google Shape;921;p74"/>
          <p:cNvCxnSpPr/>
          <p:nvPr/>
        </p:nvCxnSpPr>
        <p:spPr>
          <a:xfrm rot="10800000">
            <a:off x="6525225" y="3576350"/>
            <a:ext cx="669600" cy="471600"/>
          </a:xfrm>
          <a:prstGeom prst="straightConnector1">
            <a:avLst/>
          </a:prstGeom>
          <a:noFill/>
          <a:ln cap="flat" cmpd="sng" w="28575">
            <a:solidFill>
              <a:srgbClr val="4F7BE8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922" name="Google Shape;922;p74"/>
          <p:cNvSpPr txBox="1"/>
          <p:nvPr>
            <p:ph idx="1" type="body"/>
          </p:nvPr>
        </p:nvSpPr>
        <p:spPr>
          <a:xfrm>
            <a:off x="5025387" y="1216500"/>
            <a:ext cx="1134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wax soo saar (product)</a:t>
            </a:r>
            <a:endParaRPr b="1"/>
          </a:p>
        </p:txBody>
      </p:sp>
      <p:sp>
        <p:nvSpPr>
          <p:cNvPr id="923" name="Google Shape;923;p74"/>
          <p:cNvSpPr txBox="1"/>
          <p:nvPr>
            <p:ph idx="1" type="body"/>
          </p:nvPr>
        </p:nvSpPr>
        <p:spPr>
          <a:xfrm>
            <a:off x="5029745" y="1609007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qaybiye 2 (factor 2)</a:t>
            </a:r>
            <a:endParaRPr/>
          </a:p>
        </p:txBody>
      </p:sp>
      <p:sp>
        <p:nvSpPr>
          <p:cNvPr id="924" name="Google Shape;924;p74"/>
          <p:cNvSpPr txBox="1"/>
          <p:nvPr>
            <p:ph idx="1" type="body"/>
          </p:nvPr>
        </p:nvSpPr>
        <p:spPr>
          <a:xfrm>
            <a:off x="6473189" y="1380407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25" name="Google Shape;925;p74"/>
          <p:cNvSpPr txBox="1"/>
          <p:nvPr>
            <p:ph idx="1" type="body"/>
          </p:nvPr>
        </p:nvSpPr>
        <p:spPr>
          <a:xfrm>
            <a:off x="6808172" y="141058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qaybiye 1 (factor 1)</a:t>
            </a:r>
            <a:endParaRPr/>
          </a:p>
        </p:txBody>
      </p:sp>
      <p:cxnSp>
        <p:nvCxnSpPr>
          <p:cNvPr id="926" name="Google Shape;926;p74"/>
          <p:cNvCxnSpPr/>
          <p:nvPr/>
        </p:nvCxnSpPr>
        <p:spPr>
          <a:xfrm flipH="1" rot="10800000">
            <a:off x="4978113" y="1584913"/>
            <a:ext cx="1238700" cy="3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927" name="Google Shape;927;p74"/>
          <p:cNvSpPr/>
          <p:nvPr/>
        </p:nvSpPr>
        <p:spPr>
          <a:xfrm>
            <a:off x="2671662" y="1195804"/>
            <a:ext cx="1238700" cy="8670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8" name="Google Shape;928;p74"/>
          <p:cNvSpPr/>
          <p:nvPr/>
        </p:nvSpPr>
        <p:spPr>
          <a:xfrm>
            <a:off x="2671662" y="1969311"/>
            <a:ext cx="1238700" cy="867000"/>
          </a:xfrm>
          <a:prstGeom prst="ellipse">
            <a:avLst/>
          </a:prstGeom>
          <a:noFill/>
          <a:ln cap="flat" cmpd="sng" w="38100">
            <a:solidFill>
              <a:srgbClr val="4F7BE8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9" name="Google Shape;929;p74"/>
          <p:cNvSpPr txBox="1"/>
          <p:nvPr>
            <p:ph idx="1" type="body"/>
          </p:nvPr>
        </p:nvSpPr>
        <p:spPr>
          <a:xfrm>
            <a:off x="5025387" y="2153913"/>
            <a:ext cx="1134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wax soo saar (product)</a:t>
            </a:r>
            <a:endParaRPr b="1"/>
          </a:p>
        </p:txBody>
      </p:sp>
      <p:sp>
        <p:nvSpPr>
          <p:cNvPr id="930" name="Google Shape;930;p74"/>
          <p:cNvSpPr txBox="1"/>
          <p:nvPr>
            <p:ph idx="1" type="body"/>
          </p:nvPr>
        </p:nvSpPr>
        <p:spPr>
          <a:xfrm>
            <a:off x="5029745" y="254642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qaybiye 1 (factor 1)</a:t>
            </a:r>
            <a:endParaRPr/>
          </a:p>
        </p:txBody>
      </p:sp>
      <p:sp>
        <p:nvSpPr>
          <p:cNvPr id="931" name="Google Shape;931;p74"/>
          <p:cNvSpPr txBox="1"/>
          <p:nvPr>
            <p:ph idx="1" type="body"/>
          </p:nvPr>
        </p:nvSpPr>
        <p:spPr>
          <a:xfrm>
            <a:off x="6473189" y="231782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32" name="Google Shape;932;p74"/>
          <p:cNvSpPr txBox="1"/>
          <p:nvPr>
            <p:ph idx="1" type="body"/>
          </p:nvPr>
        </p:nvSpPr>
        <p:spPr>
          <a:xfrm>
            <a:off x="6808172" y="2347993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qodax 2</a:t>
            </a:r>
            <a:endParaRPr/>
          </a:p>
        </p:txBody>
      </p:sp>
      <p:cxnSp>
        <p:nvCxnSpPr>
          <p:cNvPr id="933" name="Google Shape;933;p74"/>
          <p:cNvCxnSpPr/>
          <p:nvPr/>
        </p:nvCxnSpPr>
        <p:spPr>
          <a:xfrm flipH="1" rot="10800000">
            <a:off x="4978113" y="2522326"/>
            <a:ext cx="1238700" cy="3600"/>
          </a:xfrm>
          <a:prstGeom prst="straightConnector1">
            <a:avLst/>
          </a:prstGeom>
          <a:noFill/>
          <a:ln cap="flat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7" name="Shape 9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8" name="Google Shape;938;p75"/>
          <p:cNvSpPr txBox="1"/>
          <p:nvPr>
            <p:ph idx="1" type="body"/>
          </p:nvPr>
        </p:nvSpPr>
        <p:spPr>
          <a:xfrm>
            <a:off x="324000" y="3121500"/>
            <a:ext cx="8496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Guud ahaan (generalisation) dib-u-habaynta xiriirka isku dhufashada (multiplicative relationships).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c}{b}=a&quot;&gt;&lt;mfrac&gt;&lt;mi&gt;c&lt;/mi&gt;&lt;mi&gt;b&lt;/mi&gt;&lt;/mfrac&gt;&lt;mo&gt;=&lt;/mo&gt;&lt;mi&gt;a&lt;/mi&gt;&lt;/math&gt;" id="939" name="Google Shape;939;p75" title="c over b equals a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022176" y="1368161"/>
            <a:ext cx="811242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c}{a}=b&quot;&gt;&lt;mfrac&gt;&lt;mi&gt;c&lt;/mi&gt;&lt;mi&gt;a&lt;/mi&gt;&lt;/mfrac&gt;&lt;mo&gt;=&lt;/mo&gt;&lt;mi&gt;b&lt;/mi&gt;&lt;/math&gt;" id="940" name="Google Shape;940;p75" title="c over a equals b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00142" y="2130161"/>
            <a:ext cx="816312" cy="608430"/>
          </a:xfrm>
          <a:prstGeom prst="rect">
            <a:avLst/>
          </a:prstGeom>
          <a:noFill/>
          <a:ln>
            <a:noFill/>
          </a:ln>
        </p:spPr>
      </p:pic>
      <p:sp>
        <p:nvSpPr>
          <p:cNvPr id="941" name="Google Shape;941;p75"/>
          <p:cNvSpPr/>
          <p:nvPr/>
        </p:nvSpPr>
        <p:spPr>
          <a:xfrm>
            <a:off x="489235" y="1241846"/>
            <a:ext cx="36822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42" name="Google Shape;942;p75"/>
          <p:cNvSpPr txBox="1"/>
          <p:nvPr>
            <p:ph idx="1" type="body"/>
          </p:nvPr>
        </p:nvSpPr>
        <p:spPr>
          <a:xfrm>
            <a:off x="758187" y="14637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3" name="Google Shape;943;p7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Qaabka xiriirka isku dhufashada</a:t>
            </a:r>
            <a:endParaRPr/>
          </a:p>
        </p:txBody>
      </p:sp>
      <p:sp>
        <p:nvSpPr>
          <p:cNvPr id="944" name="Google Shape;944;p75"/>
          <p:cNvSpPr txBox="1"/>
          <p:nvPr>
            <p:ph idx="1" type="body"/>
          </p:nvPr>
        </p:nvSpPr>
        <p:spPr>
          <a:xfrm>
            <a:off x="324000" y="759300"/>
            <a:ext cx="8496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Tani waxay noo ogolaaneysaa inaan guud ahaan (generalise) qaacido.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45" name="Google Shape;945;p75"/>
          <p:cNvSpPr txBox="1"/>
          <p:nvPr>
            <p:ph idx="1" type="body"/>
          </p:nvPr>
        </p:nvSpPr>
        <p:spPr>
          <a:xfrm>
            <a:off x="758187" y="2225766"/>
            <a:ext cx="1459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b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46" name="Google Shape;946;p75"/>
          <p:cNvSpPr txBox="1"/>
          <p:nvPr>
            <p:ph idx="1" type="body"/>
          </p:nvPr>
        </p:nvSpPr>
        <p:spPr>
          <a:xfrm>
            <a:off x="324000" y="3654900"/>
            <a:ext cx="8496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a, b, iyo c waxay qaadan karaan qaab kasta oo erey ah, ha ahaado tiro ama doorsoome aljabri (algebraic variable).</a:t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0" name="Shape 9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1" name="Google Shape;951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Qaabka xiriirka isku dhufashada</a:t>
            </a:r>
            <a:endParaRPr/>
          </a:p>
        </p:txBody>
      </p:sp>
      <p:sp>
        <p:nvSpPr>
          <p:cNvPr id="952" name="Google Shape;952;p76"/>
          <p:cNvSpPr txBox="1"/>
          <p:nvPr>
            <p:ph idx="1" type="body"/>
          </p:nvPr>
        </p:nvSpPr>
        <p:spPr>
          <a:xfrm>
            <a:off x="324000" y="759300"/>
            <a:ext cx="6168900" cy="780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Dhammeystir qoyska dib-u-habaynta ee xiriirkan isku dhufashada.</a:t>
            </a:r>
            <a:endParaRPr/>
          </a:p>
        </p:txBody>
      </p:sp>
      <p:sp>
        <p:nvSpPr>
          <p:cNvPr id="953" name="Google Shape;953;p76"/>
          <p:cNvSpPr txBox="1"/>
          <p:nvPr/>
        </p:nvSpPr>
        <p:spPr>
          <a:xfrm>
            <a:off x="2903750" y="1659925"/>
            <a:ext cx="36969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Wareegga (Circumference) = π × dhexroorka (diameter)</a:t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1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9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4" name="Google Shape;954;p76"/>
          <p:cNvSpPr/>
          <p:nvPr/>
        </p:nvSpPr>
        <p:spPr>
          <a:xfrm>
            <a:off x="522520" y="1757911"/>
            <a:ext cx="1909500" cy="19098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55" name="Google Shape;955;p76"/>
          <p:cNvCxnSpPr/>
          <p:nvPr/>
        </p:nvCxnSpPr>
        <p:spPr>
          <a:xfrm>
            <a:off x="565681" y="2460139"/>
            <a:ext cx="1807800" cy="498300"/>
          </a:xfrm>
          <a:prstGeom prst="straightConnector1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56" name="Google Shape;956;p76"/>
          <p:cNvSpPr/>
          <p:nvPr/>
        </p:nvSpPr>
        <p:spPr>
          <a:xfrm>
            <a:off x="1446323" y="2681780"/>
            <a:ext cx="61200" cy="61200"/>
          </a:xfrm>
          <a:prstGeom prst="ellipse">
            <a:avLst/>
          </a:prstGeom>
          <a:solidFill>
            <a:srgbClr val="00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57" name="Google Shape;957;p76"/>
          <p:cNvSpPr txBox="1"/>
          <p:nvPr/>
        </p:nvSpPr>
        <p:spPr>
          <a:xfrm>
            <a:off x="1412258" y="2316517"/>
            <a:ext cx="381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endParaRPr i="1"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58" name="Google Shape;958;p76"/>
          <p:cNvSpPr txBox="1"/>
          <p:nvPr/>
        </p:nvSpPr>
        <p:spPr>
          <a:xfrm>
            <a:off x="2210807" y="1822350"/>
            <a:ext cx="381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C}{d}=\pi&quot;&gt;&lt;mfrac&gt;&lt;mi&gt;C&lt;/mi&gt;&lt;mi&gt;d&lt;/mi&gt;&lt;/mfrac&gt;&lt;mo&gt;=&lt;/mo&gt;&lt;mi&gt;π&lt;/mi&gt;&lt;/math&gt;" id="959" name="Google Shape;959;p76" title="C over d equals pi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74099" y="2460678"/>
            <a:ext cx="795775" cy="588348"/>
          </a:xfrm>
          <a:prstGeom prst="rect">
            <a:avLst/>
          </a:prstGeom>
          <a:noFill/>
          <a:ln>
            <a:noFill/>
          </a:ln>
        </p:spPr>
      </p:pic>
      <p:sp>
        <p:nvSpPr>
          <p:cNvPr id="960" name="Google Shape;960;p76"/>
          <p:cNvSpPr/>
          <p:nvPr/>
        </p:nvSpPr>
        <p:spPr>
          <a:xfrm>
            <a:off x="3400675" y="2243950"/>
            <a:ext cx="3529500" cy="19098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1" name="Google Shape;961;p76"/>
          <p:cNvSpPr txBox="1"/>
          <p:nvPr/>
        </p:nvSpPr>
        <p:spPr>
          <a:xfrm>
            <a:off x="3717323" y="3266850"/>
            <a:ext cx="13599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962" name="Google Shape;962;p76"/>
          <p:cNvGrpSpPr/>
          <p:nvPr/>
        </p:nvGrpSpPr>
        <p:grpSpPr>
          <a:xfrm>
            <a:off x="5539104" y="2389047"/>
            <a:ext cx="853045" cy="760134"/>
            <a:chOff x="5310504" y="2308500"/>
            <a:chExt cx="853045" cy="760134"/>
          </a:xfrm>
        </p:grpSpPr>
        <p:sp>
          <p:nvSpPr>
            <p:cNvPr id="963" name="Google Shape;963;p76"/>
            <p:cNvSpPr/>
            <p:nvPr/>
          </p:nvSpPr>
          <p:spPr>
            <a:xfrm>
              <a:off x="5963749" y="2518434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4" name="Google Shape;964;p76"/>
            <p:cNvSpPr/>
            <p:nvPr/>
          </p:nvSpPr>
          <p:spPr>
            <a:xfrm>
              <a:off x="5346989" y="2747034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65" name="Google Shape;965;p76"/>
            <p:cNvSpPr/>
            <p:nvPr/>
          </p:nvSpPr>
          <p:spPr>
            <a:xfrm>
              <a:off x="5310504" y="2308500"/>
              <a:ext cx="2664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66" name="Google Shape;966;p76"/>
          <p:cNvSpPr txBox="1"/>
          <p:nvPr/>
        </p:nvSpPr>
        <p:spPr>
          <a:xfrm>
            <a:off x="3717323" y="2428650"/>
            <a:ext cx="13599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π 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C}{\pi}=d&quot;&gt;&lt;mfrac&gt;&lt;mi&gt;C&lt;/mi&gt;&lt;mi&gt;π&lt;/mi&gt;&lt;/mfrac&gt;&lt;mo&gt;=&lt;/mo&gt;&lt;mi&gt;d&lt;/mi&gt;&lt;/math&gt;" id="967" name="Google Shape;967;p76" title="C over pi equals d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71415" y="3276773"/>
            <a:ext cx="795782" cy="59791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968" name="Google Shape;968;p76"/>
          <p:cNvGrpSpPr/>
          <p:nvPr/>
        </p:nvGrpSpPr>
        <p:grpSpPr>
          <a:xfrm>
            <a:off x="3687291" y="3299100"/>
            <a:ext cx="1238392" cy="321600"/>
            <a:chOff x="3751984" y="2308500"/>
            <a:chExt cx="1238392" cy="321600"/>
          </a:xfrm>
        </p:grpSpPr>
        <p:sp>
          <p:nvSpPr>
            <p:cNvPr id="969" name="Google Shape;969;p76"/>
            <p:cNvSpPr/>
            <p:nvPr/>
          </p:nvSpPr>
          <p:spPr>
            <a:xfrm>
              <a:off x="4310363" y="230850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0" name="Google Shape;970;p76"/>
            <p:cNvSpPr/>
            <p:nvPr/>
          </p:nvSpPr>
          <p:spPr>
            <a:xfrm>
              <a:off x="4790576" y="2308500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1" name="Google Shape;971;p76"/>
            <p:cNvSpPr/>
            <p:nvPr/>
          </p:nvSpPr>
          <p:spPr>
            <a:xfrm>
              <a:off x="3751984" y="2308500"/>
              <a:ext cx="2664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72" name="Google Shape;972;p76"/>
          <p:cNvGrpSpPr/>
          <p:nvPr/>
        </p:nvGrpSpPr>
        <p:grpSpPr>
          <a:xfrm>
            <a:off x="5539104" y="3227247"/>
            <a:ext cx="853045" cy="760134"/>
            <a:chOff x="5310504" y="2308500"/>
            <a:chExt cx="853045" cy="760134"/>
          </a:xfrm>
        </p:grpSpPr>
        <p:sp>
          <p:nvSpPr>
            <p:cNvPr id="973" name="Google Shape;973;p76"/>
            <p:cNvSpPr/>
            <p:nvPr/>
          </p:nvSpPr>
          <p:spPr>
            <a:xfrm>
              <a:off x="5963749" y="2518434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4" name="Google Shape;974;p76"/>
            <p:cNvSpPr/>
            <p:nvPr/>
          </p:nvSpPr>
          <p:spPr>
            <a:xfrm>
              <a:off x="5346989" y="2747034"/>
              <a:ext cx="1998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5" name="Google Shape;975;p76"/>
            <p:cNvSpPr/>
            <p:nvPr/>
          </p:nvSpPr>
          <p:spPr>
            <a:xfrm>
              <a:off x="5310504" y="2308500"/>
              <a:ext cx="266400" cy="321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38100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76" name="Google Shape;976;p76"/>
          <p:cNvSpPr txBox="1"/>
          <p:nvPr/>
        </p:nvSpPr>
        <p:spPr>
          <a:xfrm flipH="1">
            <a:off x="1444686" y="4188618"/>
            <a:ext cx="69540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Ogsoonow in labada dib-u-habayn 'qaybin' (division) C, tirada sare (numerator), ay tahay wax soo saarka xiriirka isku dhufashada asalka ah.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977" name="Google Shape;977;p76"/>
          <p:cNvGrpSpPr/>
          <p:nvPr/>
        </p:nvGrpSpPr>
        <p:grpSpPr>
          <a:xfrm>
            <a:off x="5411377" y="2336670"/>
            <a:ext cx="517879" cy="1278426"/>
            <a:chOff x="5380363" y="2313012"/>
            <a:chExt cx="571800" cy="1399481"/>
          </a:xfrm>
        </p:grpSpPr>
        <p:sp>
          <p:nvSpPr>
            <p:cNvPr id="978" name="Google Shape;978;p76"/>
            <p:cNvSpPr/>
            <p:nvPr/>
          </p:nvSpPr>
          <p:spPr>
            <a:xfrm>
              <a:off x="5380363" y="2313012"/>
              <a:ext cx="571800" cy="498300"/>
            </a:xfrm>
            <a:prstGeom prst="ellipse">
              <a:avLst/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9" name="Google Shape;979;p76"/>
            <p:cNvSpPr/>
            <p:nvPr/>
          </p:nvSpPr>
          <p:spPr>
            <a:xfrm>
              <a:off x="5380363" y="3214193"/>
              <a:ext cx="571800" cy="498300"/>
            </a:xfrm>
            <a:prstGeom prst="ellipse">
              <a:avLst/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3" name="Shape 9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4" name="Google Shape;984;p7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Qaabka xiriirka isku dhufashada</a:t>
            </a:r>
            <a:endParaRPr/>
          </a:p>
        </p:txBody>
      </p:sp>
      <p:sp>
        <p:nvSpPr>
          <p:cNvPr id="985" name="Google Shape;985;p77"/>
          <p:cNvSpPr txBox="1"/>
          <p:nvPr>
            <p:ph idx="1" type="body"/>
          </p:nvPr>
        </p:nvSpPr>
        <p:spPr>
          <a:xfrm>
            <a:off x="324000" y="759300"/>
            <a:ext cx="7135200" cy="76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Mararka qaarkood waxaan u baahan doonnaa inaan tixgelinno wax soo saarka laba erey oo ah erey marka dib-u-habayn sameynayno.</a:t>
            </a:r>
            <a:endParaRPr/>
          </a:p>
        </p:txBody>
      </p:sp>
      <p:sp>
        <p:nvSpPr>
          <p:cNvPr id="986" name="Google Shape;986;p77"/>
          <p:cNvSpPr txBox="1"/>
          <p:nvPr/>
        </p:nvSpPr>
        <p:spPr>
          <a:xfrm>
            <a:off x="2903750" y="1549205"/>
            <a:ext cx="40263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Wareegga = 2 × π × gacan (radius)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7" name="Google Shape;987;p77"/>
          <p:cNvSpPr/>
          <p:nvPr/>
        </p:nvSpPr>
        <p:spPr>
          <a:xfrm>
            <a:off x="522520" y="1757911"/>
            <a:ext cx="1909500" cy="19098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988" name="Google Shape;988;p77"/>
          <p:cNvCxnSpPr/>
          <p:nvPr/>
        </p:nvCxnSpPr>
        <p:spPr>
          <a:xfrm>
            <a:off x="565658" y="2460217"/>
            <a:ext cx="846300" cy="23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989" name="Google Shape;989;p77"/>
          <p:cNvSpPr/>
          <p:nvPr/>
        </p:nvSpPr>
        <p:spPr>
          <a:xfrm>
            <a:off x="1446323" y="2681780"/>
            <a:ext cx="61200" cy="61200"/>
          </a:xfrm>
          <a:prstGeom prst="ellipse">
            <a:avLst/>
          </a:prstGeom>
          <a:solidFill>
            <a:srgbClr val="00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" name="Google Shape;990;p77"/>
          <p:cNvSpPr txBox="1"/>
          <p:nvPr/>
        </p:nvSpPr>
        <p:spPr>
          <a:xfrm>
            <a:off x="955050" y="2262825"/>
            <a:ext cx="169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i="1"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1" name="Google Shape;991;p77"/>
          <p:cNvSpPr txBox="1"/>
          <p:nvPr/>
        </p:nvSpPr>
        <p:spPr>
          <a:xfrm>
            <a:off x="2210807" y="1822350"/>
            <a:ext cx="381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2" name="Google Shape;992;p77"/>
          <p:cNvSpPr txBox="1"/>
          <p:nvPr/>
        </p:nvSpPr>
        <p:spPr>
          <a:xfrm>
            <a:off x="3656978" y="1982957"/>
            <a:ext cx="11214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3" name="Google Shape;993;p77"/>
          <p:cNvSpPr txBox="1"/>
          <p:nvPr/>
        </p:nvSpPr>
        <p:spPr>
          <a:xfrm>
            <a:off x="3192619" y="2440157"/>
            <a:ext cx="19875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π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4" name="Google Shape;994;p77"/>
          <p:cNvSpPr txBox="1"/>
          <p:nvPr/>
        </p:nvSpPr>
        <p:spPr>
          <a:xfrm>
            <a:off x="3188272" y="2897357"/>
            <a:ext cx="14352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 π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5" name="Google Shape;995;p77"/>
          <p:cNvSpPr txBox="1"/>
          <p:nvPr/>
        </p:nvSpPr>
        <p:spPr>
          <a:xfrm>
            <a:off x="2719565" y="3354557"/>
            <a:ext cx="22605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 π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996" name="Google Shape;996;p77"/>
          <p:cNvSpPr txBox="1"/>
          <p:nvPr/>
        </p:nvSpPr>
        <p:spPr>
          <a:xfrm>
            <a:off x="2719570" y="3811757"/>
            <a:ext cx="17277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 π ÷ 2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C}{2\pi}=r&quot;&gt;&lt;mfrac&gt;&lt;mi&gt;C&lt;/mi&gt;&lt;mrow&gt;&lt;mn&gt;2&lt;/mn&gt;&lt;mi&gt;π&lt;/mi&gt;&lt;/mrow&gt;&lt;/mfrac&gt;&lt;mo&gt;=&lt;/mo&gt;&lt;mi&gt;r&lt;/mi&gt;&lt;/math&gt;" id="997" name="Google Shape;997;p77" title="C over 2 pi equals 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5225" y="4268950"/>
            <a:ext cx="778700" cy="5450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1" name="Shape 10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2" name="Google Shape;1002;p7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Qaabka xiriirka isku dhufashada</a:t>
            </a:r>
            <a:endParaRPr/>
          </a:p>
        </p:txBody>
      </p:sp>
      <p:sp>
        <p:nvSpPr>
          <p:cNvPr id="1003" name="Google Shape;1003;p78"/>
          <p:cNvSpPr txBox="1"/>
          <p:nvPr>
            <p:ph idx="1" type="body"/>
          </p:nvPr>
        </p:nvSpPr>
        <p:spPr>
          <a:xfrm>
            <a:off x="324000" y="759300"/>
            <a:ext cx="7135200" cy="76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Mararka qaarkood waxaan u baahan doonnaa inaan tixgelinno wax soo saarka laba erey oo ah erey marka dib-u-habayn sameynayno.</a:t>
            </a:r>
            <a:endParaRPr/>
          </a:p>
        </p:txBody>
      </p:sp>
      <p:sp>
        <p:nvSpPr>
          <p:cNvPr id="1004" name="Google Shape;1004;p78"/>
          <p:cNvSpPr txBox="1"/>
          <p:nvPr/>
        </p:nvSpPr>
        <p:spPr>
          <a:xfrm>
            <a:off x="2903750" y="1549205"/>
            <a:ext cx="40263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Wareegga = 2 × π × gacan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Lexend"/>
                <a:cs typeface="Lexend"/>
                <a:sym typeface="Lexend"/>
              </a:rPr>
              <a:t/>
            </a:r>
            <a:endParaRPr sz="20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5" name="Google Shape;1005;p78"/>
          <p:cNvSpPr/>
          <p:nvPr/>
        </p:nvSpPr>
        <p:spPr>
          <a:xfrm>
            <a:off x="522520" y="1757911"/>
            <a:ext cx="1909500" cy="19098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06" name="Google Shape;1006;p78"/>
          <p:cNvCxnSpPr/>
          <p:nvPr/>
        </p:nvCxnSpPr>
        <p:spPr>
          <a:xfrm>
            <a:off x="565658" y="2460217"/>
            <a:ext cx="846300" cy="2331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07" name="Google Shape;1007;p78"/>
          <p:cNvSpPr/>
          <p:nvPr/>
        </p:nvSpPr>
        <p:spPr>
          <a:xfrm>
            <a:off x="1446323" y="2681780"/>
            <a:ext cx="61200" cy="61200"/>
          </a:xfrm>
          <a:prstGeom prst="ellipse">
            <a:avLst/>
          </a:prstGeom>
          <a:solidFill>
            <a:srgbClr val="00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08" name="Google Shape;1008;p78"/>
          <p:cNvSpPr txBox="1"/>
          <p:nvPr/>
        </p:nvSpPr>
        <p:spPr>
          <a:xfrm>
            <a:off x="955050" y="2262825"/>
            <a:ext cx="1692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i="1"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09" name="Google Shape;1009;p78"/>
          <p:cNvSpPr txBox="1"/>
          <p:nvPr/>
        </p:nvSpPr>
        <p:spPr>
          <a:xfrm>
            <a:off x="2210807" y="1822350"/>
            <a:ext cx="381000" cy="331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0" name="Google Shape;1010;p78"/>
          <p:cNvSpPr txBox="1"/>
          <p:nvPr/>
        </p:nvSpPr>
        <p:spPr>
          <a:xfrm>
            <a:off x="3656978" y="1982957"/>
            <a:ext cx="11214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1" name="Google Shape;1011;p78"/>
          <p:cNvSpPr txBox="1"/>
          <p:nvPr/>
        </p:nvSpPr>
        <p:spPr>
          <a:xfrm>
            <a:off x="3192619" y="2440157"/>
            <a:ext cx="19875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π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π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2" name="Google Shape;1012;p78"/>
          <p:cNvSpPr txBox="1"/>
          <p:nvPr/>
        </p:nvSpPr>
        <p:spPr>
          <a:xfrm>
            <a:off x="3188272" y="2897357"/>
            <a:ext cx="14352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 π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3" name="Google Shape;1013;p78"/>
          <p:cNvSpPr txBox="1"/>
          <p:nvPr/>
        </p:nvSpPr>
        <p:spPr>
          <a:xfrm>
            <a:off x="2719565" y="3354557"/>
            <a:ext cx="22605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 π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 ÷ 2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4" name="Google Shape;1014;p78"/>
          <p:cNvSpPr txBox="1"/>
          <p:nvPr/>
        </p:nvSpPr>
        <p:spPr>
          <a:xfrm>
            <a:off x="2719570" y="3811757"/>
            <a:ext cx="17277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 π ÷ 2</a:t>
            </a: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C}{2\pi}=r&quot;&gt;&lt;mfrac&gt;&lt;mi&gt;C&lt;/mi&gt;&lt;mrow&gt;&lt;mn&gt;2&lt;/mn&gt;&lt;mi&gt;π&lt;/mi&gt;&lt;/mrow&gt;&lt;/mfrac&gt;&lt;mo&gt;=&lt;/mo&gt;&lt;mi&gt;r&lt;/mi&gt;&lt;/math&gt;" id="1015" name="Google Shape;1015;p78" title="C over 2 pi equals 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515225" y="4268950"/>
            <a:ext cx="778700" cy="54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16" name="Google Shape;1016;p78"/>
          <p:cNvSpPr txBox="1"/>
          <p:nvPr/>
        </p:nvSpPr>
        <p:spPr>
          <a:xfrm>
            <a:off x="6247762" y="1982950"/>
            <a:ext cx="17757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7" name="Google Shape;1017;p78"/>
          <p:cNvSpPr txBox="1"/>
          <p:nvPr/>
        </p:nvSpPr>
        <p:spPr>
          <a:xfrm>
            <a:off x="6247767" y="2440150"/>
            <a:ext cx="15108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2π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8" name="Google Shape;1018;p78"/>
          <p:cNvSpPr txBox="1"/>
          <p:nvPr/>
        </p:nvSpPr>
        <p:spPr>
          <a:xfrm>
            <a:off x="5626662" y="2897350"/>
            <a:ext cx="25608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2π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2π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2π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19" name="Google Shape;1019;p78"/>
          <p:cNvSpPr txBox="1"/>
          <p:nvPr/>
        </p:nvSpPr>
        <p:spPr>
          <a:xfrm>
            <a:off x="5626662" y="3354550"/>
            <a:ext cx="15108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2π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C}{2\pi}=r&quot;&gt;&lt;mfrac&gt;&lt;mi&gt;C&lt;/mi&gt;&lt;mrow&gt;&lt;mn&gt;2&lt;/mn&gt;&lt;mi&gt;π&lt;/mi&gt;&lt;/mrow&gt;&lt;/mfrac&gt;&lt;mo&gt;=&lt;/mo&gt;&lt;mi&gt;r&lt;/mi&gt;&lt;/math&gt;" id="1020" name="Google Shape;1020;p78" title="C over 2 pi equals 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06025" y="3811750"/>
            <a:ext cx="778700" cy="545075"/>
          </a:xfrm>
          <a:prstGeom prst="rect">
            <a:avLst/>
          </a:prstGeom>
          <a:noFill/>
          <a:ln>
            <a:noFill/>
          </a:ln>
        </p:spPr>
      </p:pic>
      <p:sp>
        <p:nvSpPr>
          <p:cNvPr id="1021" name="Google Shape;1021;p78"/>
          <p:cNvSpPr txBox="1"/>
          <p:nvPr/>
        </p:nvSpPr>
        <p:spPr>
          <a:xfrm>
            <a:off x="5200275" y="4465625"/>
            <a:ext cx="3326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Tani waa mid waxtar badan.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25" name="Shape 10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Google Shape;1026;p7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Qaabka xiriirka isku dhufashada</a:t>
            </a:r>
            <a:endParaRPr/>
          </a:p>
        </p:txBody>
      </p:sp>
      <p:sp>
        <p:nvSpPr>
          <p:cNvPr id="1027" name="Google Shape;1027;p79"/>
          <p:cNvSpPr/>
          <p:nvPr/>
        </p:nvSpPr>
        <p:spPr>
          <a:xfrm>
            <a:off x="7045551" y="1141142"/>
            <a:ext cx="1570500" cy="1570800"/>
          </a:xfrm>
          <a:prstGeom prst="ellipse">
            <a:avLst/>
          </a:prstGeom>
          <a:noFill/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cxnSp>
        <p:nvCxnSpPr>
          <p:cNvPr id="1028" name="Google Shape;1028;p79"/>
          <p:cNvCxnSpPr/>
          <p:nvPr/>
        </p:nvCxnSpPr>
        <p:spPr>
          <a:xfrm>
            <a:off x="7081034" y="1718813"/>
            <a:ext cx="696000" cy="191700"/>
          </a:xfrm>
          <a:prstGeom prst="straightConnector1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029" name="Google Shape;1029;p79"/>
          <p:cNvSpPr/>
          <p:nvPr/>
        </p:nvSpPr>
        <p:spPr>
          <a:xfrm>
            <a:off x="7805405" y="1901056"/>
            <a:ext cx="50400" cy="50400"/>
          </a:xfrm>
          <a:prstGeom prst="ellipse">
            <a:avLst/>
          </a:prstGeom>
          <a:solidFill>
            <a:srgbClr val="000000"/>
          </a:solidFill>
          <a:ln cap="flat" cmpd="sng" w="381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30" name="Google Shape;1030;p79"/>
          <p:cNvSpPr txBox="1"/>
          <p:nvPr/>
        </p:nvSpPr>
        <p:spPr>
          <a:xfrm>
            <a:off x="7401319" y="1556451"/>
            <a:ext cx="139200" cy="19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i="1"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1" name="Google Shape;1031;p79"/>
          <p:cNvSpPr txBox="1"/>
          <p:nvPr/>
        </p:nvSpPr>
        <p:spPr>
          <a:xfrm>
            <a:off x="8457229" y="1171132"/>
            <a:ext cx="313500" cy="273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</a:t>
            </a:r>
            <a:endParaRPr i="1" sz="22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32" name="Google Shape;1032;p79"/>
          <p:cNvSpPr txBox="1"/>
          <p:nvPr/>
        </p:nvSpPr>
        <p:spPr>
          <a:xfrm>
            <a:off x="5698525" y="1590450"/>
            <a:ext cx="11214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= 2π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5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C}{2\pi}=r&quot;&gt;&lt;mfrac&gt;&lt;mi&gt;C&lt;/mi&gt;&lt;mrow&gt;&lt;mn&gt;2&lt;/mn&gt;&lt;mi&gt;π&lt;/mi&gt;&lt;/mrow&gt;&lt;/mfrac&gt;&lt;mo&gt;=&lt;/mo&gt;&lt;mi&gt;r&lt;/mi&gt;&lt;/math&gt;" id="1033" name="Google Shape;1033;p79" title="C over 2 pi equals r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713526" y="2401274"/>
            <a:ext cx="887175" cy="62100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C}{2r}=\pi&quot;&gt;&lt;mfrac&gt;&lt;mi&gt;C&lt;/mi&gt;&lt;mrow&gt;&lt;mn&gt;2&lt;/mn&gt;&lt;mi&gt;r&lt;/mi&gt;&lt;/mrow&gt;&lt;/mfrac&gt;&lt;mo&gt;=&lt;/mo&gt;&lt;mi&gt;π&lt;/mi&gt;&lt;/math&gt;" id="1034" name="Google Shape;1034;p79" title="C over 2 r equals pi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4825" y="2686751"/>
            <a:ext cx="887170" cy="6135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r}{2\pi}=C&quot;&gt;&lt;mfrac&gt;&lt;mi&gt;r&lt;/mi&gt;&lt;mrow&gt;&lt;mn&gt;2&lt;/mn&gt;&lt;mi&gt;π&lt;/mi&gt;&lt;/mrow&gt;&lt;/mfrac&gt;&lt;mo&gt;=&lt;/mo&gt;&lt;mi&gt;C&lt;/mi&gt;&lt;/math&gt;" id="1035" name="Google Shape;1035;p79" title="r over 2 pi equals C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10846" y="1769466"/>
            <a:ext cx="960452" cy="54305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2}{C}=\pi r&quot;&gt;&lt;mfrac&gt;&lt;mn&gt;2&lt;/mn&gt;&lt;mi&gt;C&lt;/mi&gt;&lt;/mfrac&gt;&lt;mo&gt;=&lt;/mo&gt;&lt;mi&gt;π&lt;/mi&gt;&lt;mi&gt;r&lt;/mi&gt;&lt;/math&gt;" id="1036" name="Google Shape;1036;p79" title="2 over C equals pi r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68600" y="3667507"/>
            <a:ext cx="946988" cy="619354"/>
          </a:xfrm>
          <a:prstGeom prst="rect">
            <a:avLst/>
          </a:prstGeom>
          <a:noFill/>
          <a:ln>
            <a:noFill/>
          </a:ln>
        </p:spPr>
      </p:pic>
      <p:sp>
        <p:nvSpPr>
          <p:cNvPr id="1037" name="Google Shape;1037;p79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Dib-u-habayn kale oo qoyskan ka mid ah waa kee?</a:t>
            </a:r>
            <a:endParaRPr/>
          </a:p>
        </p:txBody>
      </p:sp>
      <p:pic>
        <p:nvPicPr>
          <p:cNvPr id="1038" name="Google Shape;1038;p7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212983" y="28437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9" name="Google Shape;1039;p7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89764" y="18528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40" name="Google Shape;1040;p7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189764" y="3780830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41" name="Google Shape;1041;p79"/>
          <p:cNvSpPr txBox="1"/>
          <p:nvPr/>
        </p:nvSpPr>
        <p:spPr>
          <a:xfrm>
            <a:off x="3352162" y="2211550"/>
            <a:ext cx="17757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2" name="Google Shape;1042;p79"/>
          <p:cNvSpPr txBox="1"/>
          <p:nvPr/>
        </p:nvSpPr>
        <p:spPr>
          <a:xfrm>
            <a:off x="3352167" y="2645737"/>
            <a:ext cx="15108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3" name="Google Shape;1043;p79"/>
          <p:cNvSpPr txBox="1"/>
          <p:nvPr/>
        </p:nvSpPr>
        <p:spPr>
          <a:xfrm>
            <a:off x="2754075" y="3079923"/>
            <a:ext cx="25608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</a:t>
            </a:r>
            <a:r>
              <a:rPr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</a:t>
            </a:r>
            <a:r>
              <a:rPr i="1"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44" name="Google Shape;1044;p79"/>
          <p:cNvSpPr txBox="1"/>
          <p:nvPr/>
        </p:nvSpPr>
        <p:spPr>
          <a:xfrm>
            <a:off x="2754075" y="3537123"/>
            <a:ext cx="1510800" cy="384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C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÷ 2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lang="en-GB" sz="1800">
                <a:solidFill>
                  <a:schemeClr val="accent4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rgbClr val="000000"/>
                </a:solidFill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>π</a:t>
            </a:r>
            <a:endParaRPr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045" name="Google Shape;1045;p79"/>
          <p:cNvGrpSpPr/>
          <p:nvPr/>
        </p:nvGrpSpPr>
        <p:grpSpPr>
          <a:xfrm>
            <a:off x="850037" y="2335132"/>
            <a:ext cx="5821607" cy="1066220"/>
            <a:chOff x="850037" y="2335132"/>
            <a:chExt cx="5821607" cy="1066220"/>
          </a:xfrm>
        </p:grpSpPr>
        <p:sp>
          <p:nvSpPr>
            <p:cNvPr id="1046" name="Google Shape;1046;p79"/>
            <p:cNvSpPr/>
            <p:nvPr/>
          </p:nvSpPr>
          <p:spPr>
            <a:xfrm>
              <a:off x="5509743" y="2335132"/>
              <a:ext cx="1161900" cy="803100"/>
            </a:xfrm>
            <a:prstGeom prst="ellipse">
              <a:avLst/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47" name="Google Shape;1047;p79"/>
            <p:cNvSpPr/>
            <p:nvPr/>
          </p:nvSpPr>
          <p:spPr>
            <a:xfrm>
              <a:off x="850037" y="2598252"/>
              <a:ext cx="1161900" cy="803100"/>
            </a:xfrm>
            <a:prstGeom prst="ellipse">
              <a:avLst/>
            </a:prstGeom>
            <a:noFill/>
            <a:ln cap="flat" cmpd="sng" w="38100">
              <a:solidFill>
                <a:srgbClr val="4F7BE8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48" name="Google Shape;1048;p79"/>
          <p:cNvSpPr txBox="1"/>
          <p:nvPr/>
        </p:nvSpPr>
        <p:spPr>
          <a:xfrm flipH="1">
            <a:off x="4569899" y="3784600"/>
            <a:ext cx="42501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Ogsoonow labada dib-u-habayn saxda ah in C, tirada sare, ay tahay wax soo saarka xiriirka isku dhufashada asalka ah.</a:t>
            </a: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52" name="Shape 10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3" name="Google Shape;1053;p80"/>
          <p:cNvSpPr txBox="1"/>
          <p:nvPr>
            <p:ph idx="1" type="body"/>
          </p:nvPr>
        </p:nvSpPr>
        <p:spPr>
          <a:xfrm>
            <a:off x="324000" y="759300"/>
            <a:ext cx="8496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Qor qoyska dib-u-habaynta ee isla'egyada hoose.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054" name="Google Shape;1054;p80"/>
          <p:cNvSpPr txBox="1"/>
          <p:nvPr>
            <p:ph type="title"/>
          </p:nvPr>
        </p:nvSpPr>
        <p:spPr>
          <a:xfrm>
            <a:off x="1479300" y="39650"/>
            <a:ext cx="50712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Qaabka xiriirka isku dhufashada</a:t>
            </a:r>
            <a:endParaRPr/>
          </a:p>
        </p:txBody>
      </p:sp>
      <p:sp>
        <p:nvSpPr>
          <p:cNvPr id="1055" name="Google Shape;1055;p80"/>
          <p:cNvSpPr/>
          <p:nvPr/>
        </p:nvSpPr>
        <p:spPr>
          <a:xfrm>
            <a:off x="641288" y="1394250"/>
            <a:ext cx="33891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6" name="Google Shape;1056;p80"/>
          <p:cNvSpPr txBox="1"/>
          <p:nvPr>
            <p:ph idx="4294967295" type="body"/>
          </p:nvPr>
        </p:nvSpPr>
        <p:spPr>
          <a:xfrm>
            <a:off x="834374" y="1539975"/>
            <a:ext cx="16455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7 = 84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7" name="Google Shape;1057;p80"/>
          <p:cNvSpPr txBox="1"/>
          <p:nvPr>
            <p:ph idx="4294967295" type="body"/>
          </p:nvPr>
        </p:nvSpPr>
        <p:spPr>
          <a:xfrm>
            <a:off x="834373" y="2301975"/>
            <a:ext cx="16455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12 = 84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58" name="Google Shape;1058;p80"/>
          <p:cNvSpPr/>
          <p:nvPr/>
        </p:nvSpPr>
        <p:spPr>
          <a:xfrm>
            <a:off x="637275" y="3211552"/>
            <a:ext cx="33891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59" name="Google Shape;1059;p80"/>
          <p:cNvSpPr txBox="1"/>
          <p:nvPr>
            <p:ph idx="4294967295" type="body"/>
          </p:nvPr>
        </p:nvSpPr>
        <p:spPr>
          <a:xfrm>
            <a:off x="834387" y="33155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endParaRPr/>
          </a:p>
        </p:txBody>
      </p:sp>
      <p:sp>
        <p:nvSpPr>
          <p:cNvPr id="1060" name="Google Shape;1060;p80"/>
          <p:cNvSpPr txBox="1"/>
          <p:nvPr>
            <p:ph idx="4294967295" type="body"/>
          </p:nvPr>
        </p:nvSpPr>
        <p:spPr>
          <a:xfrm>
            <a:off x="834387" y="41537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7 = 3</a:t>
            </a:r>
            <a:endParaRPr/>
          </a:p>
        </p:txBody>
      </p:sp>
      <p:sp>
        <p:nvSpPr>
          <p:cNvPr id="1061" name="Google Shape;1061;p80"/>
          <p:cNvSpPr txBox="1"/>
          <p:nvPr/>
        </p:nvSpPr>
        <p:spPr>
          <a:xfrm>
            <a:off x="324000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2" name="Google Shape;1062;p80"/>
          <p:cNvSpPr txBox="1"/>
          <p:nvPr/>
        </p:nvSpPr>
        <p:spPr>
          <a:xfrm>
            <a:off x="324000" y="2969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3" name="Google Shape;1063;p80"/>
          <p:cNvSpPr txBox="1"/>
          <p:nvPr/>
        </p:nvSpPr>
        <p:spPr>
          <a:xfrm>
            <a:off x="4351093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4" name="Google Shape;1064;p80"/>
          <p:cNvSpPr txBox="1"/>
          <p:nvPr/>
        </p:nvSpPr>
        <p:spPr>
          <a:xfrm>
            <a:off x="4351093" y="2969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5" name="Google Shape;1065;p80"/>
          <p:cNvSpPr/>
          <p:nvPr/>
        </p:nvSpPr>
        <p:spPr>
          <a:xfrm>
            <a:off x="4678763" y="1394250"/>
            <a:ext cx="41412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6" name="Google Shape;1066;p80"/>
          <p:cNvSpPr txBox="1"/>
          <p:nvPr>
            <p:ph idx="4294967295" type="body"/>
          </p:nvPr>
        </p:nvSpPr>
        <p:spPr>
          <a:xfrm>
            <a:off x="4833139" y="1539975"/>
            <a:ext cx="21300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0.3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2.7 = 0.81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7" name="Google Shape;1067;p80"/>
          <p:cNvSpPr txBox="1"/>
          <p:nvPr>
            <p:ph idx="4294967295" type="body"/>
          </p:nvPr>
        </p:nvSpPr>
        <p:spPr>
          <a:xfrm>
            <a:off x="4833135" y="2301975"/>
            <a:ext cx="21864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2.7 × 0.3 = 0.81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068" name="Google Shape;1068;p80"/>
          <p:cNvSpPr/>
          <p:nvPr/>
        </p:nvSpPr>
        <p:spPr>
          <a:xfrm>
            <a:off x="4674500" y="3211550"/>
            <a:ext cx="31761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69" name="Google Shape;1069;p80"/>
          <p:cNvSpPr txBox="1"/>
          <p:nvPr>
            <p:ph idx="4294967295" type="body"/>
          </p:nvPr>
        </p:nvSpPr>
        <p:spPr>
          <a:xfrm>
            <a:off x="5101587" y="33155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/>
          </a:p>
        </p:txBody>
      </p:sp>
      <p:sp>
        <p:nvSpPr>
          <p:cNvPr id="1070" name="Google Shape;1070;p80"/>
          <p:cNvSpPr txBox="1"/>
          <p:nvPr>
            <p:ph idx="4294967295" type="body"/>
          </p:nvPr>
        </p:nvSpPr>
        <p:spPr>
          <a:xfrm>
            <a:off x="5101587" y="41537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84}{7}=12&quot;&gt;&lt;mfrac&gt;&lt;mn&gt;84&lt;/mn&gt;&lt;mn&gt;7&lt;/mn&gt;&lt;/mfrac&gt;&lt;mo&gt;=&lt;/mo&gt;&lt;mn&gt;12&lt;/mn&gt;&lt;/math&gt;" id="1071" name="Google Shape;1071;p80" title="84 over 7 equals 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6380" y="1475702"/>
            <a:ext cx="1125180" cy="671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4}{12}=7&quot;&gt;&lt;mfrac&gt;&lt;mn&gt;84&lt;/mn&gt;&lt;mn&gt;12&lt;/mn&gt;&lt;/mfrac&gt;&lt;mo&gt;=&lt;/mo&gt;&lt;mn&gt;7&lt;/mn&gt;&lt;/math&gt;" id="1072" name="Google Shape;1072;p80" title="84 over 12 equals 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9249" y="2270498"/>
            <a:ext cx="946504" cy="6664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0.81}{2.7}=0.3&quot;&gt;&lt;mfrac&gt;&lt;mn&gt;0.81&lt;/mn&gt;&lt;mn&gt;2.7&lt;/mn&gt;&lt;/mfrac&gt;&lt;mo&gt;=&lt;/mo&gt;&lt;mn&gt;0.3&lt;/mn&gt;&lt;/math&gt;" id="1073" name="Google Shape;1073;p80" title="0.81 over 2.7 equals 0.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3180" y="1475282"/>
            <a:ext cx="1348782" cy="633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0.81}{0.3}=2.7&quot;&gt;&lt;mfrac&gt;&lt;mn&gt;0.81&lt;/mn&gt;&lt;mn&gt;0.3&lt;/mn&gt;&lt;/mfrac&gt;&lt;mo&gt;=&lt;/mo&gt;&lt;mn&gt;2.7&lt;/mn&gt;&lt;/math&gt;" id="1074" name="Google Shape;1074;p80" title="0.81 over 0.3 equals 2.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45251" y="2295785"/>
            <a:ext cx="1357896" cy="633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7}=y&quot;&gt;&lt;mfrac&gt;&lt;mn&gt;3&lt;/mn&gt;&lt;mn&gt;7&lt;/mn&gt;&lt;/mfrac&gt;&lt;mo&gt;=&lt;/mo&gt;&lt;mi&gt;y&lt;/mi&gt;&lt;/math&gt;" id="1075" name="Google Shape;1075;p80" title="three sevenths equals y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60652" y="4091771"/>
            <a:ext cx="790575" cy="6572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y}=7&quot;&gt;&lt;mfrac&gt;&lt;mn&gt;3&lt;/mn&gt;&lt;mi&gt;y&lt;/mi&gt;&lt;/mfrac&gt;&lt;mo&gt;=&lt;/mo&gt;&lt;mn&gt;7&lt;/mn&gt;&lt;/math&gt;" id="1076" name="Google Shape;1076;p80" title="3 over y equals 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74950" y="3263975"/>
            <a:ext cx="734331" cy="67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077" name="Google Shape;1077;p80"/>
          <p:cNvGrpSpPr/>
          <p:nvPr/>
        </p:nvGrpSpPr>
        <p:grpSpPr>
          <a:xfrm>
            <a:off x="694853" y="2325325"/>
            <a:ext cx="1731516" cy="369600"/>
            <a:chOff x="694853" y="2325325"/>
            <a:chExt cx="1731516" cy="369600"/>
          </a:xfrm>
        </p:grpSpPr>
        <p:sp>
          <p:nvSpPr>
            <p:cNvPr id="1078" name="Google Shape;1078;p80"/>
            <p:cNvSpPr/>
            <p:nvPr/>
          </p:nvSpPr>
          <p:spPr>
            <a:xfrm>
              <a:off x="20249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79" name="Google Shape;1079;p80"/>
            <p:cNvSpPr/>
            <p:nvPr/>
          </p:nvSpPr>
          <p:spPr>
            <a:xfrm>
              <a:off x="131886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0" name="Google Shape;1080;p80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1" name="Google Shape;1081;p80"/>
          <p:cNvGrpSpPr/>
          <p:nvPr/>
        </p:nvGrpSpPr>
        <p:grpSpPr>
          <a:xfrm>
            <a:off x="2716648" y="2258994"/>
            <a:ext cx="1150505" cy="729320"/>
            <a:chOff x="2716648" y="2258994"/>
            <a:chExt cx="1150505" cy="729320"/>
          </a:xfrm>
        </p:grpSpPr>
        <p:sp>
          <p:nvSpPr>
            <p:cNvPr id="1082" name="Google Shape;1082;p80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3" name="Google Shape;1083;p80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4" name="Google Shape;1084;p80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5" name="Google Shape;1085;p80"/>
          <p:cNvGrpSpPr/>
          <p:nvPr/>
        </p:nvGrpSpPr>
        <p:grpSpPr>
          <a:xfrm>
            <a:off x="2716648" y="1473981"/>
            <a:ext cx="1150505" cy="729320"/>
            <a:chOff x="2716648" y="2258994"/>
            <a:chExt cx="1150505" cy="729320"/>
          </a:xfrm>
        </p:grpSpPr>
        <p:sp>
          <p:nvSpPr>
            <p:cNvPr id="1086" name="Google Shape;1086;p80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7" name="Google Shape;1087;p80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8" name="Google Shape;1088;p80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9" name="Google Shape;1089;p80"/>
          <p:cNvGrpSpPr/>
          <p:nvPr/>
        </p:nvGrpSpPr>
        <p:grpSpPr>
          <a:xfrm>
            <a:off x="7269883" y="1450961"/>
            <a:ext cx="1348737" cy="729320"/>
            <a:chOff x="2716648" y="2258994"/>
            <a:chExt cx="1150505" cy="729320"/>
          </a:xfrm>
        </p:grpSpPr>
        <p:sp>
          <p:nvSpPr>
            <p:cNvPr id="1090" name="Google Shape;1090;p80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1" name="Google Shape;1091;p80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2" name="Google Shape;1092;p80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3" name="Google Shape;1093;p80"/>
          <p:cNvGrpSpPr/>
          <p:nvPr/>
        </p:nvGrpSpPr>
        <p:grpSpPr>
          <a:xfrm>
            <a:off x="7269883" y="2270494"/>
            <a:ext cx="1348737" cy="729320"/>
            <a:chOff x="2716648" y="2258994"/>
            <a:chExt cx="1150505" cy="729320"/>
          </a:xfrm>
        </p:grpSpPr>
        <p:sp>
          <p:nvSpPr>
            <p:cNvPr id="1094" name="Google Shape;1094;p80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5" name="Google Shape;1095;p80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6" name="Google Shape;1096;p80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97" name="Google Shape;1097;p80"/>
          <p:cNvGrpSpPr/>
          <p:nvPr/>
        </p:nvGrpSpPr>
        <p:grpSpPr>
          <a:xfrm>
            <a:off x="4809624" y="2325327"/>
            <a:ext cx="2060897" cy="369600"/>
            <a:chOff x="694853" y="2325325"/>
            <a:chExt cx="1675390" cy="369600"/>
          </a:xfrm>
        </p:grpSpPr>
        <p:sp>
          <p:nvSpPr>
            <p:cNvPr id="1098" name="Google Shape;1098;p80"/>
            <p:cNvSpPr/>
            <p:nvPr/>
          </p:nvSpPr>
          <p:spPr>
            <a:xfrm>
              <a:off x="1968843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99" name="Google Shape;1099;p80"/>
            <p:cNvSpPr/>
            <p:nvPr/>
          </p:nvSpPr>
          <p:spPr>
            <a:xfrm>
              <a:off x="131886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0" name="Google Shape;1100;p80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1" name="Google Shape;1101;p80"/>
          <p:cNvGrpSpPr/>
          <p:nvPr/>
        </p:nvGrpSpPr>
        <p:grpSpPr>
          <a:xfrm>
            <a:off x="671840" y="4184298"/>
            <a:ext cx="1579116" cy="369602"/>
            <a:chOff x="694853" y="2325325"/>
            <a:chExt cx="1579116" cy="369602"/>
          </a:xfrm>
        </p:grpSpPr>
        <p:sp>
          <p:nvSpPr>
            <p:cNvPr id="1102" name="Google Shape;1102;p80"/>
            <p:cNvSpPr/>
            <p:nvPr/>
          </p:nvSpPr>
          <p:spPr>
            <a:xfrm>
              <a:off x="18725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3" name="Google Shape;1103;p80"/>
            <p:cNvSpPr/>
            <p:nvPr/>
          </p:nvSpPr>
          <p:spPr>
            <a:xfrm>
              <a:off x="1295850" y="2325327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4" name="Google Shape;1104;p80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5" name="Google Shape;1105;p80"/>
          <p:cNvGrpSpPr/>
          <p:nvPr/>
        </p:nvGrpSpPr>
        <p:grpSpPr>
          <a:xfrm>
            <a:off x="2647608" y="4087794"/>
            <a:ext cx="1092971" cy="729320"/>
            <a:chOff x="2716648" y="2258994"/>
            <a:chExt cx="1092971" cy="729320"/>
          </a:xfrm>
        </p:grpSpPr>
        <p:sp>
          <p:nvSpPr>
            <p:cNvPr id="1106" name="Google Shape;1106;p80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7" name="Google Shape;1107;p80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08" name="Google Shape;1108;p80"/>
            <p:cNvSpPr/>
            <p:nvPr/>
          </p:nvSpPr>
          <p:spPr>
            <a:xfrm>
              <a:off x="3452619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09" name="Google Shape;1109;p80"/>
          <p:cNvGrpSpPr/>
          <p:nvPr/>
        </p:nvGrpSpPr>
        <p:grpSpPr>
          <a:xfrm>
            <a:off x="2647608" y="3238087"/>
            <a:ext cx="1092971" cy="729320"/>
            <a:chOff x="2716648" y="2258994"/>
            <a:chExt cx="1092971" cy="729320"/>
          </a:xfrm>
        </p:grpSpPr>
        <p:sp>
          <p:nvSpPr>
            <p:cNvPr id="1110" name="Google Shape;1110;p80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1" name="Google Shape;1111;p80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2" name="Google Shape;1112;p80"/>
            <p:cNvSpPr/>
            <p:nvPr/>
          </p:nvSpPr>
          <p:spPr>
            <a:xfrm>
              <a:off x="3452619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d}{s}=t&quot;&gt;&lt;mfrac&gt;&lt;mi&gt;d&lt;/mi&gt;&lt;mi&gt;s&lt;/mi&gt;&lt;/mfrac&gt;&lt;mo&gt;=&lt;/mo&gt;&lt;mi&gt;t&lt;/mi&gt;&lt;/math&gt;" id="1113" name="Google Shape;1113;p80" title="d over s equals t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87712" y="4051555"/>
            <a:ext cx="751774" cy="6693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d}{t}=s&quot;&gt;&lt;mfrac&gt;&lt;mi&gt;d&lt;/mi&gt;&lt;mi&gt;t&lt;/mi&gt;&lt;/mfrac&gt;&lt;mo&gt;=&lt;/mo&gt;&lt;mi&gt;s&lt;/mi&gt;&lt;/math&gt;" id="1114" name="Google Shape;1114;p80" title="d over t equals s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91325" y="3256883"/>
            <a:ext cx="790575" cy="6741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15" name="Google Shape;1115;p80"/>
          <p:cNvGrpSpPr/>
          <p:nvPr/>
        </p:nvGrpSpPr>
        <p:grpSpPr>
          <a:xfrm>
            <a:off x="6579834" y="3238087"/>
            <a:ext cx="1092971" cy="729320"/>
            <a:chOff x="2716648" y="2258994"/>
            <a:chExt cx="1092971" cy="729320"/>
          </a:xfrm>
        </p:grpSpPr>
        <p:sp>
          <p:nvSpPr>
            <p:cNvPr id="1116" name="Google Shape;1116;p80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7" name="Google Shape;1117;p80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18" name="Google Shape;1118;p80"/>
            <p:cNvSpPr/>
            <p:nvPr/>
          </p:nvSpPr>
          <p:spPr>
            <a:xfrm>
              <a:off x="3452619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19" name="Google Shape;1119;p80"/>
          <p:cNvGrpSpPr/>
          <p:nvPr/>
        </p:nvGrpSpPr>
        <p:grpSpPr>
          <a:xfrm>
            <a:off x="6579834" y="4053274"/>
            <a:ext cx="1081464" cy="729320"/>
            <a:chOff x="2716648" y="2258994"/>
            <a:chExt cx="1081464" cy="729320"/>
          </a:xfrm>
        </p:grpSpPr>
        <p:sp>
          <p:nvSpPr>
            <p:cNvPr id="1120" name="Google Shape;1120;p80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1" name="Google Shape;1121;p80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2" name="Google Shape;1122;p80"/>
            <p:cNvSpPr/>
            <p:nvPr/>
          </p:nvSpPr>
          <p:spPr>
            <a:xfrm>
              <a:off x="3441112" y="2457421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23" name="Google Shape;1123;p80"/>
          <p:cNvGrpSpPr/>
          <p:nvPr/>
        </p:nvGrpSpPr>
        <p:grpSpPr>
          <a:xfrm>
            <a:off x="4973524" y="4184338"/>
            <a:ext cx="1404308" cy="369602"/>
            <a:chOff x="694853" y="2325325"/>
            <a:chExt cx="1579116" cy="369602"/>
          </a:xfrm>
        </p:grpSpPr>
        <p:sp>
          <p:nvSpPr>
            <p:cNvPr id="1124" name="Google Shape;1124;p80"/>
            <p:cNvSpPr/>
            <p:nvPr/>
          </p:nvSpPr>
          <p:spPr>
            <a:xfrm>
              <a:off x="18725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5" name="Google Shape;1125;p80"/>
            <p:cNvSpPr/>
            <p:nvPr/>
          </p:nvSpPr>
          <p:spPr>
            <a:xfrm>
              <a:off x="1295850" y="2325327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26" name="Google Shape;1126;p80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0" name="Shape 1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1" name="Google Shape;1131;p81"/>
          <p:cNvSpPr txBox="1"/>
          <p:nvPr>
            <p:ph idx="1" type="body"/>
          </p:nvPr>
        </p:nvSpPr>
        <p:spPr>
          <a:xfrm>
            <a:off x="324000" y="759300"/>
            <a:ext cx="7135200" cy="53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2) Mugga (volume) cuboid waxaa lagu xisaabin karaa 'dhererka × ballaca × joogga'</a:t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132" name="Google Shape;1132;p8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9403" y="1682725"/>
            <a:ext cx="1719383" cy="2662582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133" name="Google Shape;1133;p81"/>
          <p:cNvCxnSpPr/>
          <p:nvPr/>
        </p:nvCxnSpPr>
        <p:spPr>
          <a:xfrm>
            <a:off x="379425" y="4128618"/>
            <a:ext cx="402300" cy="2226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34" name="Google Shape;1134;p81"/>
          <p:cNvCxnSpPr/>
          <p:nvPr/>
        </p:nvCxnSpPr>
        <p:spPr>
          <a:xfrm flipH="1" rot="10800000">
            <a:off x="928984" y="3726106"/>
            <a:ext cx="1095000" cy="619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135" name="Google Shape;1135;p81"/>
          <p:cNvCxnSpPr/>
          <p:nvPr/>
        </p:nvCxnSpPr>
        <p:spPr>
          <a:xfrm rot="10800000">
            <a:off x="2048787" y="1896043"/>
            <a:ext cx="0" cy="17172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136" name="Google Shape;1136;p81"/>
          <p:cNvSpPr txBox="1"/>
          <p:nvPr/>
        </p:nvSpPr>
        <p:spPr>
          <a:xfrm>
            <a:off x="2092519" y="2640097"/>
            <a:ext cx="24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7" name="Google Shape;1137;p81"/>
          <p:cNvSpPr txBox="1"/>
          <p:nvPr/>
        </p:nvSpPr>
        <p:spPr>
          <a:xfrm>
            <a:off x="1542799" y="4003380"/>
            <a:ext cx="24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l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8" name="Google Shape;1138;p81"/>
          <p:cNvSpPr txBox="1"/>
          <p:nvPr/>
        </p:nvSpPr>
        <p:spPr>
          <a:xfrm>
            <a:off x="324449" y="4204505"/>
            <a:ext cx="245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39" name="Google Shape;1139;p81"/>
          <p:cNvSpPr txBox="1"/>
          <p:nvPr>
            <p:ph idx="1" type="body"/>
          </p:nvPr>
        </p:nvSpPr>
        <p:spPr>
          <a:xfrm>
            <a:off x="2200930" y="1555825"/>
            <a:ext cx="6685500" cy="53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Buuxi qaybaha maqan ee dib-u-habayntan.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V}{w}=lh&quot;&gt;&lt;mfrac&gt;&lt;mi&gt;V&lt;/mi&gt;&lt;mi&gt;w&lt;/mi&gt;&lt;/mfrac&gt;&lt;mo&gt;=&lt;/mo&gt;&lt;mi&gt;l&lt;/mi&gt;&lt;mi&gt;h&lt;/mi&gt;&lt;/math&gt;" id="1140" name="Google Shape;1140;p81" title="V over w equals l 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6222" y="2178434"/>
            <a:ext cx="1176105" cy="7821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V}{h}=lw&quot;&gt;&lt;mfrac&gt;&lt;mi&gt;V&lt;/mi&gt;&lt;mi&gt;h&lt;/mi&gt;&lt;/mfrac&gt;&lt;mo&gt;=&lt;/mo&gt;&lt;mi&gt;l&lt;/mi&gt;&lt;mi&gt;w&lt;/mi&gt;&lt;/math&gt;" id="1141" name="Google Shape;1141;p81" title="V over h equals l w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538" y="2174400"/>
            <a:ext cx="1273163" cy="7821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V}{lw}=h&quot;&gt;&lt;mfrac&gt;&lt;mi&gt;V&lt;/mi&gt;&lt;mrow&gt;&lt;mi&gt;l&lt;/mi&gt;&lt;mi&gt;w&lt;/mi&gt;&lt;/mrow&gt;&lt;/mfrac&gt;&lt;mo&gt;=&lt;/mo&gt;&lt;mi&gt;h&lt;/mi&gt;&lt;/math&gt;" id="1142" name="Google Shape;1142;p81" title="V over l w equals 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1538" y="3540413"/>
            <a:ext cx="1162428" cy="7730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V}{wh}=l&quot;&gt;&lt;mfrac&gt;&lt;mi&gt;V&lt;/mi&gt;&lt;mrow&gt;&lt;mi&gt;w&lt;/mi&gt;&lt;mi&gt;h&lt;/mi&gt;&lt;/mrow&gt;&lt;/mfrac&gt;&lt;mo&gt;=&lt;/mo&gt;&lt;mi&gt;l&lt;/mi&gt;&lt;/math&gt;" id="1143" name="Google Shape;1143;p81" title="V over w h equals l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94266" y="3537832"/>
            <a:ext cx="1176106" cy="782169"/>
          </a:xfrm>
          <a:prstGeom prst="rect">
            <a:avLst/>
          </a:prstGeom>
          <a:noFill/>
          <a:ln>
            <a:noFill/>
          </a:ln>
        </p:spPr>
      </p:pic>
      <p:sp>
        <p:nvSpPr>
          <p:cNvPr id="1144" name="Google Shape;1144;p81"/>
          <p:cNvSpPr txBox="1"/>
          <p:nvPr>
            <p:ph idx="1" type="body"/>
          </p:nvPr>
        </p:nvSpPr>
        <p:spPr>
          <a:xfrm>
            <a:off x="2727874" y="2073378"/>
            <a:ext cx="143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V = lwh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45" name="Google Shape;1145;p81"/>
          <p:cNvSpPr/>
          <p:nvPr/>
        </p:nvSpPr>
        <p:spPr>
          <a:xfrm>
            <a:off x="4555119" y="4036247"/>
            <a:ext cx="493800" cy="369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F7BE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6" name="Google Shape;1146;p81"/>
          <p:cNvSpPr/>
          <p:nvPr/>
        </p:nvSpPr>
        <p:spPr>
          <a:xfrm>
            <a:off x="7623113" y="2390020"/>
            <a:ext cx="439200" cy="369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F7BE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7" name="Google Shape;1147;p81"/>
          <p:cNvSpPr/>
          <p:nvPr/>
        </p:nvSpPr>
        <p:spPr>
          <a:xfrm>
            <a:off x="4569523" y="2694825"/>
            <a:ext cx="347100" cy="369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F7BE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8" name="Google Shape;1148;p81"/>
          <p:cNvSpPr/>
          <p:nvPr/>
        </p:nvSpPr>
        <p:spPr>
          <a:xfrm>
            <a:off x="7820212" y="3742954"/>
            <a:ext cx="493800" cy="369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F7BE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49" name="Google Shape;1149;p8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Qaabka xiriirka isku dhufashada (multiplicative relationships)</a:t>
            </a:r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53" name="Shape 1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4" name="Google Shape;1154;p82"/>
          <p:cNvSpPr txBox="1"/>
          <p:nvPr>
            <p:ph idx="1" type="body"/>
          </p:nvPr>
        </p:nvSpPr>
        <p:spPr>
          <a:xfrm>
            <a:off x="324000" y="759300"/>
            <a:ext cx="8496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Qor qoyska dib-u-habaynta ee isla'egyada hoose.</a:t>
            </a:r>
            <a:endParaRPr/>
          </a:p>
        </p:txBody>
      </p:sp>
      <p:sp>
        <p:nvSpPr>
          <p:cNvPr id="1155" name="Google Shape;1155;p8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Qaabka xiriirka isku dhufashada (multiplicative relationships)</a:t>
            </a:r>
            <a:endParaRPr/>
          </a:p>
        </p:txBody>
      </p:sp>
      <p:sp>
        <p:nvSpPr>
          <p:cNvPr id="1156" name="Google Shape;1156;p82"/>
          <p:cNvSpPr/>
          <p:nvPr/>
        </p:nvSpPr>
        <p:spPr>
          <a:xfrm>
            <a:off x="641288" y="1394250"/>
            <a:ext cx="33891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57" name="Google Shape;1157;p82"/>
          <p:cNvSpPr txBox="1"/>
          <p:nvPr>
            <p:ph idx="4294967295" type="body"/>
          </p:nvPr>
        </p:nvSpPr>
        <p:spPr>
          <a:xfrm>
            <a:off x="834374" y="1539975"/>
            <a:ext cx="16455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12 × 7 = 84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8" name="Google Shape;1158;p82"/>
          <p:cNvSpPr txBox="1"/>
          <p:nvPr>
            <p:ph idx="4294967295" type="body"/>
          </p:nvPr>
        </p:nvSpPr>
        <p:spPr>
          <a:xfrm>
            <a:off x="834373" y="2301975"/>
            <a:ext cx="16455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× 12 = 84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59" name="Google Shape;1159;p82"/>
          <p:cNvSpPr/>
          <p:nvPr/>
        </p:nvSpPr>
        <p:spPr>
          <a:xfrm>
            <a:off x="637275" y="3211552"/>
            <a:ext cx="33891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0" name="Google Shape;1160;p82"/>
          <p:cNvSpPr txBox="1"/>
          <p:nvPr>
            <p:ph idx="4294967295" type="body"/>
          </p:nvPr>
        </p:nvSpPr>
        <p:spPr>
          <a:xfrm>
            <a:off x="834387" y="33155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endParaRPr/>
          </a:p>
        </p:txBody>
      </p:sp>
      <p:sp>
        <p:nvSpPr>
          <p:cNvPr id="1161" name="Google Shape;1161;p82"/>
          <p:cNvSpPr txBox="1"/>
          <p:nvPr>
            <p:ph idx="4294967295" type="body"/>
          </p:nvPr>
        </p:nvSpPr>
        <p:spPr>
          <a:xfrm>
            <a:off x="834387" y="41537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7 = 3</a:t>
            </a:r>
            <a:endParaRPr/>
          </a:p>
        </p:txBody>
      </p:sp>
      <p:sp>
        <p:nvSpPr>
          <p:cNvPr id="1162" name="Google Shape;1162;p82"/>
          <p:cNvSpPr txBox="1"/>
          <p:nvPr/>
        </p:nvSpPr>
        <p:spPr>
          <a:xfrm>
            <a:off x="324000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3" name="Google Shape;1163;p82"/>
          <p:cNvSpPr txBox="1"/>
          <p:nvPr/>
        </p:nvSpPr>
        <p:spPr>
          <a:xfrm>
            <a:off x="324000" y="2969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4" name="Google Shape;1164;p82"/>
          <p:cNvSpPr txBox="1"/>
          <p:nvPr/>
        </p:nvSpPr>
        <p:spPr>
          <a:xfrm>
            <a:off x="4351093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5" name="Google Shape;1165;p82"/>
          <p:cNvSpPr txBox="1"/>
          <p:nvPr/>
        </p:nvSpPr>
        <p:spPr>
          <a:xfrm>
            <a:off x="4351093" y="2969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6" name="Google Shape;1166;p82"/>
          <p:cNvSpPr/>
          <p:nvPr/>
        </p:nvSpPr>
        <p:spPr>
          <a:xfrm>
            <a:off x="4678763" y="1394250"/>
            <a:ext cx="41412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67" name="Google Shape;1167;p82"/>
          <p:cNvSpPr txBox="1"/>
          <p:nvPr>
            <p:ph idx="4294967295" type="body"/>
          </p:nvPr>
        </p:nvSpPr>
        <p:spPr>
          <a:xfrm>
            <a:off x="4833139" y="1539975"/>
            <a:ext cx="21300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0.3 × 2.7 = 0.81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8" name="Google Shape;1168;p82"/>
          <p:cNvSpPr txBox="1"/>
          <p:nvPr>
            <p:ph idx="4294967295" type="body"/>
          </p:nvPr>
        </p:nvSpPr>
        <p:spPr>
          <a:xfrm>
            <a:off x="4833135" y="2301975"/>
            <a:ext cx="21864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2.7 × 0.3 = 0.81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169" name="Google Shape;1169;p82"/>
          <p:cNvSpPr/>
          <p:nvPr/>
        </p:nvSpPr>
        <p:spPr>
          <a:xfrm>
            <a:off x="4674500" y="3211550"/>
            <a:ext cx="31761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70" name="Google Shape;1170;p82"/>
          <p:cNvSpPr txBox="1"/>
          <p:nvPr>
            <p:ph idx="4294967295" type="body"/>
          </p:nvPr>
        </p:nvSpPr>
        <p:spPr>
          <a:xfrm>
            <a:off x="5101587" y="33155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/>
          </a:p>
        </p:txBody>
      </p:sp>
      <p:sp>
        <p:nvSpPr>
          <p:cNvPr id="1171" name="Google Shape;1171;p82"/>
          <p:cNvSpPr txBox="1"/>
          <p:nvPr>
            <p:ph idx="4294967295" type="body"/>
          </p:nvPr>
        </p:nvSpPr>
        <p:spPr>
          <a:xfrm>
            <a:off x="5101587" y="41537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84}{7}=12&quot;&gt;&lt;mfrac&gt;&lt;mn&gt;84&lt;/mn&gt;&lt;mn&gt;7&lt;/mn&gt;&lt;/mfrac&gt;&lt;mo&gt;=&lt;/mo&gt;&lt;mn&gt;12&lt;/mn&gt;&lt;/math&gt;" id="1172" name="Google Shape;1172;p82" title="84 over 7 equals 1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6380" y="1475702"/>
            <a:ext cx="1125180" cy="67124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84}{12}=7&quot;&gt;&lt;mfrac&gt;&lt;mn&gt;84&lt;/mn&gt;&lt;mn&gt;12&lt;/mn&gt;&lt;/mfrac&gt;&lt;mo&gt;=&lt;/mo&gt;&lt;mn&gt;7&lt;/mn&gt;&lt;/math&gt;" id="1173" name="Google Shape;1173;p82" title="84 over 12 equals 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49249" y="2270498"/>
            <a:ext cx="946504" cy="66641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0.81}{2.7}=0.3&quot;&gt;&lt;mfrac&gt;&lt;mn&gt;0.81&lt;/mn&gt;&lt;mn&gt;2.7&lt;/mn&gt;&lt;/mfrac&gt;&lt;mo&gt;=&lt;/mo&gt;&lt;mn&gt;0.3&lt;/mn&gt;&lt;/math&gt;" id="1174" name="Google Shape;1174;p82" title="0.81 over 2.7 equals 0.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243180" y="1475282"/>
            <a:ext cx="1348782" cy="633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0.81}{0.3}=2.7&quot;&gt;&lt;mfrac&gt;&lt;mn&gt;0.81&lt;/mn&gt;&lt;mn&gt;0.3&lt;/mn&gt;&lt;/mfrac&gt;&lt;mo&gt;=&lt;/mo&gt;&lt;mn&gt;2.7&lt;/mn&gt;&lt;/math&gt;" id="1175" name="Google Shape;1175;p82" title="0.81 over 0.3 equals 2.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45251" y="2295785"/>
            <a:ext cx="1357896" cy="63337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7}=y&quot;&gt;&lt;mfrac&gt;&lt;mn&gt;3&lt;/mn&gt;&lt;mn&gt;7&lt;/mn&gt;&lt;/mfrac&gt;&lt;mo&gt;=&lt;/mo&gt;&lt;mi&gt;y&lt;/mi&gt;&lt;/math&gt;" id="1176" name="Google Shape;1176;p82" title="three sevenths equals y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60652" y="4091771"/>
            <a:ext cx="790575" cy="65722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3}{y}=7&quot;&gt;&lt;mfrac&gt;&lt;mn&gt;3&lt;/mn&gt;&lt;mi&gt;y&lt;/mi&gt;&lt;/mfrac&gt;&lt;mo&gt;=&lt;/mo&gt;&lt;mn&gt;7&lt;/mn&gt;&lt;/math&gt;" id="1177" name="Google Shape;1177;p82" title="3 over y equals 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774950" y="3263975"/>
            <a:ext cx="734331" cy="67125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178" name="Google Shape;1178;p82"/>
          <p:cNvGrpSpPr/>
          <p:nvPr/>
        </p:nvGrpSpPr>
        <p:grpSpPr>
          <a:xfrm>
            <a:off x="694853" y="2325325"/>
            <a:ext cx="1731516" cy="369600"/>
            <a:chOff x="694853" y="2325325"/>
            <a:chExt cx="1731516" cy="369600"/>
          </a:xfrm>
        </p:grpSpPr>
        <p:sp>
          <p:nvSpPr>
            <p:cNvPr id="1179" name="Google Shape;1179;p82"/>
            <p:cNvSpPr/>
            <p:nvPr/>
          </p:nvSpPr>
          <p:spPr>
            <a:xfrm>
              <a:off x="20249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0" name="Google Shape;1180;p82"/>
            <p:cNvSpPr/>
            <p:nvPr/>
          </p:nvSpPr>
          <p:spPr>
            <a:xfrm>
              <a:off x="131886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1" name="Google Shape;1181;p82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2" name="Google Shape;1182;p82"/>
          <p:cNvGrpSpPr/>
          <p:nvPr/>
        </p:nvGrpSpPr>
        <p:grpSpPr>
          <a:xfrm>
            <a:off x="2716648" y="2258994"/>
            <a:ext cx="1150505" cy="729320"/>
            <a:chOff x="2716648" y="2258994"/>
            <a:chExt cx="1150505" cy="729320"/>
          </a:xfrm>
        </p:grpSpPr>
        <p:sp>
          <p:nvSpPr>
            <p:cNvPr id="1183" name="Google Shape;1183;p82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4" name="Google Shape;1184;p82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5" name="Google Shape;1185;p82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86" name="Google Shape;1186;p82"/>
          <p:cNvGrpSpPr/>
          <p:nvPr/>
        </p:nvGrpSpPr>
        <p:grpSpPr>
          <a:xfrm>
            <a:off x="2716648" y="1473981"/>
            <a:ext cx="1150505" cy="729320"/>
            <a:chOff x="2716648" y="2258994"/>
            <a:chExt cx="1150505" cy="729320"/>
          </a:xfrm>
        </p:grpSpPr>
        <p:sp>
          <p:nvSpPr>
            <p:cNvPr id="1187" name="Google Shape;1187;p82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8" name="Google Shape;1188;p82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89" name="Google Shape;1189;p82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0" name="Google Shape;1190;p82"/>
          <p:cNvGrpSpPr/>
          <p:nvPr/>
        </p:nvGrpSpPr>
        <p:grpSpPr>
          <a:xfrm>
            <a:off x="7269883" y="1450961"/>
            <a:ext cx="1348737" cy="729320"/>
            <a:chOff x="2716648" y="2258994"/>
            <a:chExt cx="1150505" cy="729320"/>
          </a:xfrm>
        </p:grpSpPr>
        <p:sp>
          <p:nvSpPr>
            <p:cNvPr id="1191" name="Google Shape;1191;p82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2" name="Google Shape;1192;p82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3" name="Google Shape;1193;p82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4" name="Google Shape;1194;p82"/>
          <p:cNvGrpSpPr/>
          <p:nvPr/>
        </p:nvGrpSpPr>
        <p:grpSpPr>
          <a:xfrm>
            <a:off x="7269883" y="2270494"/>
            <a:ext cx="1348737" cy="729320"/>
            <a:chOff x="2716648" y="2258994"/>
            <a:chExt cx="1150505" cy="729320"/>
          </a:xfrm>
        </p:grpSpPr>
        <p:sp>
          <p:nvSpPr>
            <p:cNvPr id="1195" name="Google Shape;1195;p82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6" name="Google Shape;1196;p82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197" name="Google Shape;1197;p82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198" name="Google Shape;1198;p82"/>
          <p:cNvGrpSpPr/>
          <p:nvPr/>
        </p:nvGrpSpPr>
        <p:grpSpPr>
          <a:xfrm>
            <a:off x="4809624" y="2325327"/>
            <a:ext cx="2060897" cy="369600"/>
            <a:chOff x="694853" y="2325325"/>
            <a:chExt cx="1675390" cy="369600"/>
          </a:xfrm>
        </p:grpSpPr>
        <p:sp>
          <p:nvSpPr>
            <p:cNvPr id="1199" name="Google Shape;1199;p82"/>
            <p:cNvSpPr/>
            <p:nvPr/>
          </p:nvSpPr>
          <p:spPr>
            <a:xfrm>
              <a:off x="1968843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0" name="Google Shape;1200;p82"/>
            <p:cNvSpPr/>
            <p:nvPr/>
          </p:nvSpPr>
          <p:spPr>
            <a:xfrm>
              <a:off x="131886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1" name="Google Shape;1201;p82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2" name="Google Shape;1202;p82"/>
          <p:cNvGrpSpPr/>
          <p:nvPr/>
        </p:nvGrpSpPr>
        <p:grpSpPr>
          <a:xfrm>
            <a:off x="671840" y="4184298"/>
            <a:ext cx="1579116" cy="369602"/>
            <a:chOff x="694853" y="2325325"/>
            <a:chExt cx="1579116" cy="369602"/>
          </a:xfrm>
        </p:grpSpPr>
        <p:sp>
          <p:nvSpPr>
            <p:cNvPr id="1203" name="Google Shape;1203;p82"/>
            <p:cNvSpPr/>
            <p:nvPr/>
          </p:nvSpPr>
          <p:spPr>
            <a:xfrm>
              <a:off x="18725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4" name="Google Shape;1204;p82"/>
            <p:cNvSpPr/>
            <p:nvPr/>
          </p:nvSpPr>
          <p:spPr>
            <a:xfrm>
              <a:off x="1295850" y="2325327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5" name="Google Shape;1205;p82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06" name="Google Shape;1206;p82"/>
          <p:cNvGrpSpPr/>
          <p:nvPr/>
        </p:nvGrpSpPr>
        <p:grpSpPr>
          <a:xfrm>
            <a:off x="2647608" y="4087794"/>
            <a:ext cx="1092971" cy="729320"/>
            <a:chOff x="2716648" y="2258994"/>
            <a:chExt cx="1092971" cy="729320"/>
          </a:xfrm>
        </p:grpSpPr>
        <p:sp>
          <p:nvSpPr>
            <p:cNvPr id="1207" name="Google Shape;1207;p82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8" name="Google Shape;1208;p82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09" name="Google Shape;1209;p82"/>
            <p:cNvSpPr/>
            <p:nvPr/>
          </p:nvSpPr>
          <p:spPr>
            <a:xfrm>
              <a:off x="3452619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10" name="Google Shape;1210;p82"/>
          <p:cNvGrpSpPr/>
          <p:nvPr/>
        </p:nvGrpSpPr>
        <p:grpSpPr>
          <a:xfrm>
            <a:off x="2647608" y="3238087"/>
            <a:ext cx="1092971" cy="729320"/>
            <a:chOff x="2716648" y="2258994"/>
            <a:chExt cx="1092971" cy="729320"/>
          </a:xfrm>
        </p:grpSpPr>
        <p:sp>
          <p:nvSpPr>
            <p:cNvPr id="1211" name="Google Shape;1211;p82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2" name="Google Shape;1212;p82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3" name="Google Shape;1213;p82"/>
            <p:cNvSpPr/>
            <p:nvPr/>
          </p:nvSpPr>
          <p:spPr>
            <a:xfrm>
              <a:off x="3452619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descr="&lt;math xmlns=&quot;http://www.w3.org/1998/Math/MathML&quot; display=&quot;block&quot; data-is-equatio=&quot;1&quot; data-latex=&quot;\frac{d}{s}=t&quot;&gt;&lt;mfrac&gt;&lt;mi&gt;d&lt;/mi&gt;&lt;mi&gt;s&lt;/mi&gt;&lt;/mfrac&gt;&lt;mo&gt;=&lt;/mo&gt;&lt;mi&gt;t&lt;/mi&gt;&lt;/math&gt;" id="1214" name="Google Shape;1214;p82" title="d over s equals t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687712" y="4051555"/>
            <a:ext cx="751774" cy="6693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d}{t}=s&quot;&gt;&lt;mfrac&gt;&lt;mi&gt;d&lt;/mi&gt;&lt;mi&gt;t&lt;/mi&gt;&lt;/mfrac&gt;&lt;mo&gt;=&lt;/mo&gt;&lt;mi&gt;s&lt;/mi&gt;&lt;/math&gt;" id="1215" name="Google Shape;1215;p82" title="d over t equals s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691325" y="3256883"/>
            <a:ext cx="790575" cy="674173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216" name="Google Shape;1216;p82"/>
          <p:cNvGrpSpPr/>
          <p:nvPr/>
        </p:nvGrpSpPr>
        <p:grpSpPr>
          <a:xfrm>
            <a:off x="6579834" y="3238087"/>
            <a:ext cx="1092971" cy="729320"/>
            <a:chOff x="2716648" y="2258994"/>
            <a:chExt cx="1092971" cy="729320"/>
          </a:xfrm>
        </p:grpSpPr>
        <p:sp>
          <p:nvSpPr>
            <p:cNvPr id="1217" name="Google Shape;1217;p82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8" name="Google Shape;1218;p82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19" name="Google Shape;1219;p82"/>
            <p:cNvSpPr/>
            <p:nvPr/>
          </p:nvSpPr>
          <p:spPr>
            <a:xfrm>
              <a:off x="3452619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0" name="Google Shape;1220;p82"/>
          <p:cNvGrpSpPr/>
          <p:nvPr/>
        </p:nvGrpSpPr>
        <p:grpSpPr>
          <a:xfrm>
            <a:off x="6579834" y="4053274"/>
            <a:ext cx="1081464" cy="729320"/>
            <a:chOff x="2716648" y="2258994"/>
            <a:chExt cx="1081464" cy="729320"/>
          </a:xfrm>
        </p:grpSpPr>
        <p:sp>
          <p:nvSpPr>
            <p:cNvPr id="1221" name="Google Shape;1221;p82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2" name="Google Shape;1222;p82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3" name="Google Shape;1223;p82"/>
            <p:cNvSpPr/>
            <p:nvPr/>
          </p:nvSpPr>
          <p:spPr>
            <a:xfrm>
              <a:off x="3441112" y="2457421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224" name="Google Shape;1224;p82"/>
          <p:cNvGrpSpPr/>
          <p:nvPr/>
        </p:nvGrpSpPr>
        <p:grpSpPr>
          <a:xfrm>
            <a:off x="4973524" y="4184338"/>
            <a:ext cx="1404308" cy="369602"/>
            <a:chOff x="694853" y="2325325"/>
            <a:chExt cx="1579116" cy="369602"/>
          </a:xfrm>
        </p:grpSpPr>
        <p:sp>
          <p:nvSpPr>
            <p:cNvPr id="1225" name="Google Shape;1225;p82"/>
            <p:cNvSpPr/>
            <p:nvPr/>
          </p:nvSpPr>
          <p:spPr>
            <a:xfrm>
              <a:off x="18725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6" name="Google Shape;1226;p82"/>
            <p:cNvSpPr/>
            <p:nvPr/>
          </p:nvSpPr>
          <p:spPr>
            <a:xfrm>
              <a:off x="1295850" y="2325327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227" name="Google Shape;1227;p82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rgbClr val="4F7BE8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31" name="Shape 1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2" name="Google Shape;1232;p83"/>
          <p:cNvSpPr txBox="1"/>
          <p:nvPr>
            <p:ph idx="1" type="body"/>
          </p:nvPr>
        </p:nvSpPr>
        <p:spPr>
          <a:xfrm>
            <a:off x="324000" y="759300"/>
            <a:ext cx="7135200" cy="75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>
                <a:latin typeface="Lexend"/>
              </a:rPr>
              <a:t>2) Mugga (volume) cuboid-ka waxaa loo xisaabin karaa 'dherer × ballac × joog'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>
                <a:latin typeface="Lexend"/>
              </a:rPr>
              <a:t/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233" name="Google Shape;1233;p8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8693" y="1559790"/>
            <a:ext cx="1472689" cy="228055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34" name="Google Shape;1234;p83"/>
          <p:cNvCxnSpPr/>
          <p:nvPr/>
        </p:nvCxnSpPr>
        <p:spPr>
          <a:xfrm>
            <a:off x="371538" y="3654743"/>
            <a:ext cx="344700" cy="1908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35" name="Google Shape;1235;p83"/>
          <p:cNvCxnSpPr/>
          <p:nvPr/>
        </p:nvCxnSpPr>
        <p:spPr>
          <a:xfrm flipH="1" rot="10800000">
            <a:off x="842248" y="3309940"/>
            <a:ext cx="937800" cy="5304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cxnSp>
        <p:nvCxnSpPr>
          <p:cNvPr id="1236" name="Google Shape;1236;p83"/>
          <p:cNvCxnSpPr/>
          <p:nvPr/>
        </p:nvCxnSpPr>
        <p:spPr>
          <a:xfrm rot="10800000">
            <a:off x="1797300" y="1815578"/>
            <a:ext cx="1200" cy="1422900"/>
          </a:xfrm>
          <a:prstGeom prst="straightConnector1">
            <a:avLst/>
          </a:prstGeom>
          <a:noFill/>
          <a:ln cap="flat" cmpd="sng" w="19050">
            <a:solidFill>
              <a:srgbClr val="000000"/>
            </a:solidFill>
            <a:prstDash val="solid"/>
            <a:round/>
            <a:headEnd len="med" w="med" type="triangle"/>
            <a:tailEnd len="med" w="med" type="triangle"/>
          </a:ln>
        </p:spPr>
      </p:cxnSp>
      <p:sp>
        <p:nvSpPr>
          <p:cNvPr id="1237" name="Google Shape;1237;p83"/>
          <p:cNvSpPr txBox="1"/>
          <p:nvPr/>
        </p:nvSpPr>
        <p:spPr>
          <a:xfrm>
            <a:off x="1838841" y="2379797"/>
            <a:ext cx="2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8" name="Google Shape;1238;p83"/>
          <p:cNvSpPr txBox="1"/>
          <p:nvPr/>
        </p:nvSpPr>
        <p:spPr>
          <a:xfrm>
            <a:off x="1367993" y="3547474"/>
            <a:ext cx="2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l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39" name="Google Shape;1239;p83"/>
          <p:cNvSpPr txBox="1"/>
          <p:nvPr/>
        </p:nvSpPr>
        <p:spPr>
          <a:xfrm>
            <a:off x="324450" y="3719741"/>
            <a:ext cx="2100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w</a:t>
            </a:r>
            <a:endParaRPr i="1" sz="24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0" name="Google Shape;1240;p83"/>
          <p:cNvSpPr txBox="1"/>
          <p:nvPr>
            <p:ph idx="1" type="body"/>
          </p:nvPr>
        </p:nvSpPr>
        <p:spPr>
          <a:xfrm>
            <a:off x="2200930" y="1555825"/>
            <a:ext cx="6685500" cy="535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Buuxi qaybaha maqan ee dib-u-habayntan.</a:t>
            </a:r>
            <a:endParaRPr i="1"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V}{w}=lh&quot;&gt;&lt;mfrac&gt;&lt;mi&gt;V&lt;/mi&gt;&lt;mi&gt;w&lt;/mi&gt;&lt;/mfrac&gt;&lt;mo&gt;=&lt;/mo&gt;&lt;mi&gt;l&lt;/mi&gt;&lt;mi&gt;h&lt;/mi&gt;&lt;/math&gt;" id="1241" name="Google Shape;1241;p83" title="V over w equals l 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786222" y="2178434"/>
            <a:ext cx="1176105" cy="7821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V}{h}=lw&quot;&gt;&lt;mfrac&gt;&lt;mi&gt;V&lt;/mi&gt;&lt;mi&gt;h&lt;/mi&gt;&lt;/mfrac&gt;&lt;mo&gt;=&lt;/mo&gt;&lt;mi&gt;l&lt;/mi&gt;&lt;mi&gt;w&lt;/mi&gt;&lt;/math&gt;" id="1242" name="Google Shape;1242;p83" title="V over h equals l w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571538" y="2174400"/>
            <a:ext cx="1273163" cy="78216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V}{lw}=h&quot;&gt;&lt;mfrac&gt;&lt;mi&gt;V&lt;/mi&gt;&lt;mrow&gt;&lt;mi&gt;l&lt;/mi&gt;&lt;mi&gt;w&lt;/mi&gt;&lt;/mrow&gt;&lt;/mfrac&gt;&lt;mo&gt;=&lt;/mo&gt;&lt;mi&gt;h&lt;/mi&gt;&lt;/math&gt;" id="1243" name="Google Shape;1243;p83" title="V over l w equals 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571538" y="3540413"/>
            <a:ext cx="1162428" cy="77307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V}{wh}=l&quot;&gt;&lt;mfrac&gt;&lt;mi&gt;V&lt;/mi&gt;&lt;mrow&gt;&lt;mi&gt;w&lt;/mi&gt;&lt;mi&gt;h&lt;/mi&gt;&lt;/mrow&gt;&lt;/mfrac&gt;&lt;mo&gt;=&lt;/mo&gt;&lt;mi&gt;l&lt;/mi&gt;&lt;/math&gt;" id="1244" name="Google Shape;1244;p83" title="V over w h equals l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794266" y="3537832"/>
            <a:ext cx="1176106" cy="782169"/>
          </a:xfrm>
          <a:prstGeom prst="rect">
            <a:avLst/>
          </a:prstGeom>
          <a:noFill/>
          <a:ln>
            <a:noFill/>
          </a:ln>
        </p:spPr>
      </p:pic>
      <p:sp>
        <p:nvSpPr>
          <p:cNvPr id="1245" name="Google Shape;1245;p83"/>
          <p:cNvSpPr txBox="1"/>
          <p:nvPr>
            <p:ph idx="1" type="body"/>
          </p:nvPr>
        </p:nvSpPr>
        <p:spPr>
          <a:xfrm>
            <a:off x="2727874" y="2073378"/>
            <a:ext cx="1439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>V = lwh</a:t>
            </a:r>
            <a:endParaRPr i="1"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46" name="Google Shape;1246;p83"/>
          <p:cNvSpPr/>
          <p:nvPr/>
        </p:nvSpPr>
        <p:spPr>
          <a:xfrm>
            <a:off x="4555119" y="4036247"/>
            <a:ext cx="493800" cy="369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F7BE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7" name="Google Shape;1247;p83"/>
          <p:cNvSpPr/>
          <p:nvPr/>
        </p:nvSpPr>
        <p:spPr>
          <a:xfrm>
            <a:off x="7623113" y="2390020"/>
            <a:ext cx="439200" cy="369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F7BE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8" name="Google Shape;1248;p83"/>
          <p:cNvSpPr/>
          <p:nvPr/>
        </p:nvSpPr>
        <p:spPr>
          <a:xfrm>
            <a:off x="4569523" y="2694825"/>
            <a:ext cx="347100" cy="369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F7BE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49" name="Google Shape;1249;p83"/>
          <p:cNvSpPr/>
          <p:nvPr/>
        </p:nvSpPr>
        <p:spPr>
          <a:xfrm>
            <a:off x="7820212" y="3742954"/>
            <a:ext cx="493800" cy="369600"/>
          </a:xfrm>
          <a:prstGeom prst="roundRect">
            <a:avLst>
              <a:gd fmla="val 16667" name="adj"/>
            </a:avLst>
          </a:prstGeom>
          <a:solidFill>
            <a:srgbClr val="FFFFFF"/>
          </a:solidFill>
          <a:ln cap="flat" cmpd="sng" w="28575">
            <a:solidFill>
              <a:srgbClr val="4F7BE8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250" name="Google Shape;1250;p83"/>
          <p:cNvGrpSpPr/>
          <p:nvPr/>
        </p:nvGrpSpPr>
        <p:grpSpPr>
          <a:xfrm>
            <a:off x="4485470" y="2073550"/>
            <a:ext cx="2801067" cy="1811826"/>
            <a:chOff x="4485470" y="2073550"/>
            <a:chExt cx="2801067" cy="1811826"/>
          </a:xfrm>
        </p:grpSpPr>
        <p:grpSp>
          <p:nvGrpSpPr>
            <p:cNvPr id="1251" name="Google Shape;1251;p83"/>
            <p:cNvGrpSpPr/>
            <p:nvPr/>
          </p:nvGrpSpPr>
          <p:grpSpPr>
            <a:xfrm>
              <a:off x="4485470" y="2073550"/>
              <a:ext cx="552399" cy="1811826"/>
              <a:chOff x="5380363" y="2313012"/>
              <a:chExt cx="609914" cy="1983389"/>
            </a:xfrm>
          </p:grpSpPr>
          <p:sp>
            <p:nvSpPr>
              <p:cNvPr id="1252" name="Google Shape;1252;p83"/>
              <p:cNvSpPr/>
              <p:nvPr/>
            </p:nvSpPr>
            <p:spPr>
              <a:xfrm>
                <a:off x="5380363" y="2313012"/>
                <a:ext cx="571800" cy="498300"/>
              </a:xfrm>
              <a:prstGeom prst="ellipse">
                <a:avLst/>
              </a:prstGeom>
              <a:noFill/>
              <a:ln cap="flat" cmpd="sng" w="3810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53" name="Google Shape;1253;p83"/>
              <p:cNvSpPr/>
              <p:nvPr/>
            </p:nvSpPr>
            <p:spPr>
              <a:xfrm>
                <a:off x="5418478" y="3798101"/>
                <a:ext cx="571800" cy="498300"/>
              </a:xfrm>
              <a:prstGeom prst="ellipse">
                <a:avLst/>
              </a:prstGeom>
              <a:noFill/>
              <a:ln cap="flat" cmpd="sng" w="3810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  <p:grpSp>
          <p:nvGrpSpPr>
            <p:cNvPr id="1254" name="Google Shape;1254;p83"/>
            <p:cNvGrpSpPr/>
            <p:nvPr/>
          </p:nvGrpSpPr>
          <p:grpSpPr>
            <a:xfrm>
              <a:off x="6688110" y="2073550"/>
              <a:ext cx="598426" cy="1811826"/>
              <a:chOff x="5380363" y="2313012"/>
              <a:chExt cx="660733" cy="1983389"/>
            </a:xfrm>
          </p:grpSpPr>
          <p:sp>
            <p:nvSpPr>
              <p:cNvPr id="1255" name="Google Shape;1255;p83"/>
              <p:cNvSpPr/>
              <p:nvPr/>
            </p:nvSpPr>
            <p:spPr>
              <a:xfrm>
                <a:off x="5380363" y="2313012"/>
                <a:ext cx="571800" cy="498300"/>
              </a:xfrm>
              <a:prstGeom prst="ellipse">
                <a:avLst/>
              </a:prstGeom>
              <a:noFill/>
              <a:ln cap="flat" cmpd="sng" w="3810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sp>
            <p:nvSpPr>
              <p:cNvPr id="1256" name="Google Shape;1256;p83"/>
              <p:cNvSpPr/>
              <p:nvPr/>
            </p:nvSpPr>
            <p:spPr>
              <a:xfrm>
                <a:off x="5469297" y="3798101"/>
                <a:ext cx="571800" cy="498300"/>
              </a:xfrm>
              <a:prstGeom prst="ellipse">
                <a:avLst/>
              </a:prstGeom>
              <a:noFill/>
              <a:ln cap="flat" cmpd="sng" w="38100">
                <a:solidFill>
                  <a:srgbClr val="4F7BE8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</p:grpSp>
      </p:grpSp>
      <p:sp>
        <p:nvSpPr>
          <p:cNvPr id="1257" name="Google Shape;1257;p83"/>
          <p:cNvSpPr txBox="1"/>
          <p:nvPr/>
        </p:nvSpPr>
        <p:spPr>
          <a:xfrm flipH="1">
            <a:off x="2043773" y="2886050"/>
            <a:ext cx="22302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GB" sz="1400">
                <a:latin typeface="Lexend"/>
                <a:ea typeface="Times New Roman"/>
                <a:cs typeface="Times New Roman"/>
                <a:sym typeface="Times New Roman"/>
              </a:rPr>
              <a:t>V, soosaarka (product) xiriirkii asalka ahaa ee isku dhufashada, ayaa ku sii hadhay tireeyaha (numerator).</a:t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258" name="Google Shape;1258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Qaabka xiriirka isku dhufashada (multiplicative relationships)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62" name="Shape 1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3" name="Google Shape;1263;p84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Qaabka xiriirka isku dhufashada (multiplicative relationships)</a:t>
            </a:r>
            <a:endParaRPr/>
          </a:p>
        </p:txBody>
      </p:sp>
      <p:sp>
        <p:nvSpPr>
          <p:cNvPr id="1264" name="Google Shape;1264;p84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Dib-u-habaynta xiriirka isku dhufashada (multiplicative relationships)</a:t>
            </a:r>
            <a:endParaRPr/>
          </a:p>
        </p:txBody>
      </p:sp>
      <p:sp>
        <p:nvSpPr>
          <p:cNvPr id="1265" name="Google Shape;1265;p84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Xiriirka isku dhufashada (multiplicative relationships)</a:t>
            </a:r>
            <a:endParaRPr/>
          </a:p>
        </p:txBody>
      </p:sp>
      <p:pic>
        <p:nvPicPr>
          <p:cNvPr id="1266" name="Google Shape;1266;p8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0843" y="2987411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70" name="Shape 1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1" name="Google Shape;1271;p85"/>
          <p:cNvSpPr txBox="1"/>
          <p:nvPr>
            <p:ph idx="1" type="body"/>
          </p:nvPr>
        </p:nvSpPr>
        <p:spPr>
          <a:xfrm>
            <a:off x="324000" y="759300"/>
            <a:ext cx="59328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Xiriirka isku dhufashada (multiplicative relationships) wuxuu ka kooban yahay:</a:t>
            </a:r>
            <a:endParaRPr sz="2000"/>
          </a:p>
        </p:txBody>
      </p:sp>
      <p:sp>
        <p:nvSpPr>
          <p:cNvPr id="1272" name="Google Shape;1272;p8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Dib-u-habaynta xiriirka isku dhufashada (multiplicative relationships)</a:t>
            </a:r>
            <a:endParaRPr/>
          </a:p>
        </p:txBody>
      </p:sp>
      <p:sp>
        <p:nvSpPr>
          <p:cNvPr id="1273" name="Google Shape;1273;p85"/>
          <p:cNvSpPr txBox="1"/>
          <p:nvPr>
            <p:ph idx="1" type="body"/>
          </p:nvPr>
        </p:nvSpPr>
        <p:spPr>
          <a:xfrm>
            <a:off x="3436685" y="1071262"/>
            <a:ext cx="18687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6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 × 8 = 48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4" name="Google Shape;1274;p85"/>
          <p:cNvSpPr txBox="1"/>
          <p:nvPr>
            <p:ph idx="1" type="body"/>
          </p:nvPr>
        </p:nvSpPr>
        <p:spPr>
          <a:xfrm>
            <a:off x="2229012" y="197850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qaybiyaha 1 (factor 1)</a:t>
            </a:r>
            <a:endParaRPr/>
          </a:p>
        </p:txBody>
      </p:sp>
      <p:sp>
        <p:nvSpPr>
          <p:cNvPr id="1275" name="Google Shape;1275;p85"/>
          <p:cNvSpPr txBox="1"/>
          <p:nvPr>
            <p:ph idx="1" type="body"/>
          </p:nvPr>
        </p:nvSpPr>
        <p:spPr>
          <a:xfrm>
            <a:off x="3753012" y="197850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qaybiyaha 2 (factor 2)</a:t>
            </a:r>
            <a:endParaRPr/>
          </a:p>
        </p:txBody>
      </p:sp>
      <p:sp>
        <p:nvSpPr>
          <p:cNvPr id="1276" name="Google Shape;1276;p85"/>
          <p:cNvSpPr txBox="1"/>
          <p:nvPr>
            <p:ph idx="1" type="body"/>
          </p:nvPr>
        </p:nvSpPr>
        <p:spPr>
          <a:xfrm>
            <a:off x="5002376" y="197850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77" name="Google Shape;1277;p85"/>
          <p:cNvSpPr txBox="1"/>
          <p:nvPr>
            <p:ph idx="1" type="body"/>
          </p:nvPr>
        </p:nvSpPr>
        <p:spPr>
          <a:xfrm>
            <a:off x="3455362" y="197850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278" name="Google Shape;1278;p85"/>
          <p:cNvCxnSpPr>
            <a:stCxn id="1274" idx="0"/>
          </p:cNvCxnSpPr>
          <p:nvPr/>
        </p:nvCxnSpPr>
        <p:spPr>
          <a:xfrm flipH="1" rot="10800000">
            <a:off x="2795712" y="1518900"/>
            <a:ext cx="608100" cy="459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79" name="Google Shape;1279;p85"/>
          <p:cNvCxnSpPr>
            <a:stCxn id="1275" idx="0"/>
          </p:cNvCxnSpPr>
          <p:nvPr/>
        </p:nvCxnSpPr>
        <p:spPr>
          <a:xfrm rot="10800000">
            <a:off x="4089612" y="1518900"/>
            <a:ext cx="230100" cy="459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280" name="Google Shape;1280;p85"/>
          <p:cNvCxnSpPr/>
          <p:nvPr/>
        </p:nvCxnSpPr>
        <p:spPr>
          <a:xfrm rot="10800000">
            <a:off x="4902012" y="1518950"/>
            <a:ext cx="669600" cy="471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281" name="Google Shape;1281;p85"/>
          <p:cNvSpPr txBox="1"/>
          <p:nvPr>
            <p:ph idx="1" type="body"/>
          </p:nvPr>
        </p:nvSpPr>
        <p:spPr>
          <a:xfrm>
            <a:off x="5376396" y="1978500"/>
            <a:ext cx="1134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soosaarka (product)</a:t>
            </a:r>
            <a:endParaRPr b="1"/>
          </a:p>
        </p:txBody>
      </p:sp>
      <p:sp>
        <p:nvSpPr>
          <p:cNvPr id="1282" name="Google Shape;1282;p85"/>
          <p:cNvSpPr txBox="1"/>
          <p:nvPr>
            <p:ph idx="1" type="body"/>
          </p:nvPr>
        </p:nvSpPr>
        <p:spPr>
          <a:xfrm>
            <a:off x="324000" y="2511912"/>
            <a:ext cx="23142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dib u habaynaynaa marka hore anagoo beddelaya (commuting)…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283" name="Google Shape;1283;p85"/>
          <p:cNvSpPr txBox="1"/>
          <p:nvPr>
            <p:ph idx="1" type="body"/>
          </p:nvPr>
        </p:nvSpPr>
        <p:spPr>
          <a:xfrm>
            <a:off x="974838" y="4061716"/>
            <a:ext cx="1585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6 = 48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4" name="Google Shape;1284;p85"/>
          <p:cNvSpPr txBox="1"/>
          <p:nvPr>
            <p:ph idx="1" type="body"/>
          </p:nvPr>
        </p:nvSpPr>
        <p:spPr>
          <a:xfrm>
            <a:off x="972451" y="3311223"/>
            <a:ext cx="1585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× 8 = 48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5" name="Google Shape;1285;p85"/>
          <p:cNvSpPr txBox="1"/>
          <p:nvPr>
            <p:ph idx="1" type="body"/>
          </p:nvPr>
        </p:nvSpPr>
        <p:spPr>
          <a:xfrm>
            <a:off x="4320920" y="2523418"/>
            <a:ext cx="3325200" cy="6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Kadibna anagoo samaynayna rogaal celinta (inverse) isku dhufashada.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286" name="Google Shape;1286;p85"/>
          <p:cNvSpPr txBox="1"/>
          <p:nvPr>
            <p:ph idx="1" type="body"/>
          </p:nvPr>
        </p:nvSpPr>
        <p:spPr>
          <a:xfrm>
            <a:off x="3445370" y="3315685"/>
            <a:ext cx="15858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× 8 = 48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7" name="Google Shape;1287;p85"/>
          <p:cNvSpPr txBox="1"/>
          <p:nvPr>
            <p:ph idx="1" type="body"/>
          </p:nvPr>
        </p:nvSpPr>
        <p:spPr>
          <a:xfrm>
            <a:off x="2988170" y="3768412"/>
            <a:ext cx="2386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× 8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8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48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8" name="Google Shape;1288;p85"/>
          <p:cNvSpPr txBox="1"/>
          <p:nvPr>
            <p:ph idx="1" type="body"/>
          </p:nvPr>
        </p:nvSpPr>
        <p:spPr>
          <a:xfrm>
            <a:off x="3937093" y="4225600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= 48 ÷ 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89" name="Google Shape;1289;p85"/>
          <p:cNvSpPr txBox="1"/>
          <p:nvPr>
            <p:ph idx="1" type="body"/>
          </p:nvPr>
        </p:nvSpPr>
        <p:spPr>
          <a:xfrm>
            <a:off x="6230250" y="3315685"/>
            <a:ext cx="15858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6 = 48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0" name="Google Shape;1290;p85"/>
          <p:cNvSpPr txBox="1"/>
          <p:nvPr>
            <p:ph idx="1" type="body"/>
          </p:nvPr>
        </p:nvSpPr>
        <p:spPr>
          <a:xfrm>
            <a:off x="5773050" y="3768412"/>
            <a:ext cx="2386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6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6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48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6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291" name="Google Shape;1291;p85"/>
          <p:cNvSpPr txBox="1"/>
          <p:nvPr>
            <p:ph idx="1" type="body"/>
          </p:nvPr>
        </p:nvSpPr>
        <p:spPr>
          <a:xfrm>
            <a:off x="6721973" y="4225600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48 ÷ 6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95" name="Shape 1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8=\frac{48}{6}&quot;&gt;&lt;mn&gt;8&lt;/mn&gt;&lt;mo&gt;=&lt;/mo&gt;&lt;mfrac&gt;&lt;mn&gt;48&lt;/mn&gt;&lt;mn&gt;6&lt;/mn&gt;&lt;/mfrac&gt;&lt;/math&gt;" id="1296" name="Google Shape;1296;p86" title="8 equals 48 over 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6693" y="4229912"/>
            <a:ext cx="820128" cy="580912"/>
          </a:xfrm>
          <a:prstGeom prst="rect">
            <a:avLst/>
          </a:prstGeom>
          <a:noFill/>
          <a:ln>
            <a:noFill/>
          </a:ln>
        </p:spPr>
      </p:pic>
      <p:sp>
        <p:nvSpPr>
          <p:cNvPr id="1297" name="Google Shape;1297;p86"/>
          <p:cNvSpPr txBox="1"/>
          <p:nvPr>
            <p:ph idx="1" type="body"/>
          </p:nvPr>
        </p:nvSpPr>
        <p:spPr>
          <a:xfrm>
            <a:off x="324000" y="759300"/>
            <a:ext cx="59328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Xiriirka isku dhufashada (multiplicative relationships) wuxuu ka kooban yahay:</a:t>
            </a:r>
            <a:endParaRPr sz="2000"/>
          </a:p>
        </p:txBody>
      </p:sp>
      <p:sp>
        <p:nvSpPr>
          <p:cNvPr id="1298" name="Google Shape;1298;p8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Dib-u-habaynta xiriirka isku dhufashada (multiplicative relationships)</a:t>
            </a:r>
            <a:endParaRPr/>
          </a:p>
        </p:txBody>
      </p:sp>
      <p:sp>
        <p:nvSpPr>
          <p:cNvPr id="1299" name="Google Shape;1299;p86"/>
          <p:cNvSpPr txBox="1"/>
          <p:nvPr>
            <p:ph idx="1" type="body"/>
          </p:nvPr>
        </p:nvSpPr>
        <p:spPr>
          <a:xfrm>
            <a:off x="3436685" y="1071262"/>
            <a:ext cx="18687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6 × 8 = 48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0" name="Google Shape;1300;p86"/>
          <p:cNvSpPr txBox="1"/>
          <p:nvPr>
            <p:ph idx="1" type="body"/>
          </p:nvPr>
        </p:nvSpPr>
        <p:spPr>
          <a:xfrm>
            <a:off x="2229012" y="197850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qodob 1</a:t>
            </a:r>
            <a:endParaRPr/>
          </a:p>
        </p:txBody>
      </p:sp>
      <p:sp>
        <p:nvSpPr>
          <p:cNvPr id="1301" name="Google Shape;1301;p86"/>
          <p:cNvSpPr txBox="1"/>
          <p:nvPr>
            <p:ph idx="1" type="body"/>
          </p:nvPr>
        </p:nvSpPr>
        <p:spPr>
          <a:xfrm>
            <a:off x="3753012" y="197850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qodob 2</a:t>
            </a:r>
            <a:endParaRPr/>
          </a:p>
        </p:txBody>
      </p:sp>
      <p:sp>
        <p:nvSpPr>
          <p:cNvPr id="1302" name="Google Shape;1302;p86"/>
          <p:cNvSpPr txBox="1"/>
          <p:nvPr>
            <p:ph idx="1" type="body"/>
          </p:nvPr>
        </p:nvSpPr>
        <p:spPr>
          <a:xfrm>
            <a:off x="5002376" y="197850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03" name="Google Shape;1303;p86"/>
          <p:cNvSpPr txBox="1"/>
          <p:nvPr>
            <p:ph idx="1" type="body"/>
          </p:nvPr>
        </p:nvSpPr>
        <p:spPr>
          <a:xfrm>
            <a:off x="3455362" y="197850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04" name="Google Shape;1304;p86"/>
          <p:cNvCxnSpPr>
            <a:stCxn id="1300" idx="0"/>
          </p:cNvCxnSpPr>
          <p:nvPr/>
        </p:nvCxnSpPr>
        <p:spPr>
          <a:xfrm flipH="1" rot="10800000">
            <a:off x="2795712" y="1518900"/>
            <a:ext cx="608100" cy="459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05" name="Google Shape;1305;p86"/>
          <p:cNvCxnSpPr>
            <a:stCxn id="1301" idx="0"/>
          </p:cNvCxnSpPr>
          <p:nvPr/>
        </p:nvCxnSpPr>
        <p:spPr>
          <a:xfrm rot="10800000">
            <a:off x="4089612" y="1518900"/>
            <a:ext cx="230100" cy="459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06" name="Google Shape;1306;p86"/>
          <p:cNvCxnSpPr/>
          <p:nvPr/>
        </p:nvCxnSpPr>
        <p:spPr>
          <a:xfrm rot="10800000">
            <a:off x="4902012" y="1518950"/>
            <a:ext cx="669600" cy="471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07" name="Google Shape;1307;p86"/>
          <p:cNvSpPr txBox="1"/>
          <p:nvPr>
            <p:ph idx="1" type="body"/>
          </p:nvPr>
        </p:nvSpPr>
        <p:spPr>
          <a:xfrm>
            <a:off x="5376396" y="1978500"/>
            <a:ext cx="1134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wax soo saar (product)</a:t>
            </a:r>
            <a:endParaRPr b="1"/>
          </a:p>
        </p:txBody>
      </p:sp>
      <p:sp>
        <p:nvSpPr>
          <p:cNvPr id="1308" name="Google Shape;1308;p86"/>
          <p:cNvSpPr txBox="1"/>
          <p:nvPr>
            <p:ph idx="1" type="body"/>
          </p:nvPr>
        </p:nvSpPr>
        <p:spPr>
          <a:xfrm>
            <a:off x="324000" y="2511912"/>
            <a:ext cx="23142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Waxaan dib u habeynay marka hore isku beddel…</a:t>
            </a:r>
            <a:endParaRPr sz="2000"/>
          </a:p>
        </p:txBody>
      </p:sp>
      <p:sp>
        <p:nvSpPr>
          <p:cNvPr id="1309" name="Google Shape;1309;p86"/>
          <p:cNvSpPr txBox="1"/>
          <p:nvPr>
            <p:ph idx="1" type="body"/>
          </p:nvPr>
        </p:nvSpPr>
        <p:spPr>
          <a:xfrm>
            <a:off x="974838" y="4061716"/>
            <a:ext cx="1585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 × 6 = 48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0" name="Google Shape;1310;p86"/>
          <p:cNvSpPr txBox="1"/>
          <p:nvPr>
            <p:ph idx="1" type="body"/>
          </p:nvPr>
        </p:nvSpPr>
        <p:spPr>
          <a:xfrm>
            <a:off x="972451" y="3311223"/>
            <a:ext cx="1585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× 8 = 48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1" name="Google Shape;1311;p86"/>
          <p:cNvSpPr txBox="1"/>
          <p:nvPr>
            <p:ph idx="1" type="body"/>
          </p:nvPr>
        </p:nvSpPr>
        <p:spPr>
          <a:xfrm>
            <a:off x="4320920" y="2523418"/>
            <a:ext cx="3325200" cy="6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Kadibna adoo sameynaya rogaal celinta isku dhufashada.</a:t>
            </a:r>
            <a:endParaRPr sz="2000"/>
          </a:p>
        </p:txBody>
      </p:sp>
      <p:sp>
        <p:nvSpPr>
          <p:cNvPr id="1312" name="Google Shape;1312;p86"/>
          <p:cNvSpPr txBox="1"/>
          <p:nvPr>
            <p:ph idx="1" type="body"/>
          </p:nvPr>
        </p:nvSpPr>
        <p:spPr>
          <a:xfrm>
            <a:off x="3445370" y="3315685"/>
            <a:ext cx="15858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× 8 = 48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3" name="Google Shape;1313;p86"/>
          <p:cNvSpPr txBox="1"/>
          <p:nvPr>
            <p:ph idx="1" type="body"/>
          </p:nvPr>
        </p:nvSpPr>
        <p:spPr>
          <a:xfrm>
            <a:off x="2988170" y="3768412"/>
            <a:ext cx="2386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× 8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8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48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4" name="Google Shape;1314;p86"/>
          <p:cNvSpPr txBox="1"/>
          <p:nvPr>
            <p:ph idx="1" type="body"/>
          </p:nvPr>
        </p:nvSpPr>
        <p:spPr>
          <a:xfrm>
            <a:off x="6230250" y="3315685"/>
            <a:ext cx="15858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 × 6 = 48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15" name="Google Shape;1315;p86"/>
          <p:cNvSpPr txBox="1"/>
          <p:nvPr>
            <p:ph idx="1" type="body"/>
          </p:nvPr>
        </p:nvSpPr>
        <p:spPr>
          <a:xfrm>
            <a:off x="5773050" y="3768412"/>
            <a:ext cx="2386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 × 6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6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48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÷ 6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6=\frac{48}{8}&quot;&gt;&lt;mn&gt;6&lt;/mn&gt;&lt;mo&gt;=&lt;/mo&gt;&lt;mfrac&gt;&lt;mn&gt;48&lt;/mn&gt;&lt;mn&gt;8&lt;/mn&gt;&lt;/mfrac&gt;&lt;/math&gt;" id="1316" name="Google Shape;1316;p86" title="6 equals 48 over 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1106" y="4225599"/>
            <a:ext cx="825729" cy="5809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20" name="Shape 1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8=\frac{48}{6}&quot;&gt;&lt;mn&gt;8&lt;/mn&gt;&lt;mo&gt;=&lt;/mo&gt;&lt;mfrac&gt;&lt;mn&gt;48&lt;/mn&gt;&lt;mn&gt;6&lt;/mn&gt;&lt;/mfrac&gt;&lt;/math&gt;" id="1321" name="Google Shape;1321;p87" title="8 equals 48 over 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56693" y="4229912"/>
            <a:ext cx="820128" cy="580912"/>
          </a:xfrm>
          <a:prstGeom prst="rect">
            <a:avLst/>
          </a:prstGeom>
          <a:noFill/>
          <a:ln>
            <a:noFill/>
          </a:ln>
        </p:spPr>
      </p:pic>
      <p:sp>
        <p:nvSpPr>
          <p:cNvPr id="1322" name="Google Shape;1322;p87"/>
          <p:cNvSpPr txBox="1"/>
          <p:nvPr>
            <p:ph idx="1" type="body"/>
          </p:nvPr>
        </p:nvSpPr>
        <p:spPr>
          <a:xfrm>
            <a:off x="324000" y="759300"/>
            <a:ext cx="59328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Xiriirrada isku dhufashada (multiplicative) waxay ka kooban yihiin:</a:t>
            </a:r>
            <a:endParaRPr sz="2000"/>
          </a:p>
        </p:txBody>
      </p:sp>
      <p:sp>
        <p:nvSpPr>
          <p:cNvPr id="1323" name="Google Shape;1323;p8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Dib u habeynta xiriirrada isku dhufashada</a:t>
            </a:r>
            <a:endParaRPr/>
          </a:p>
        </p:txBody>
      </p:sp>
      <p:sp>
        <p:nvSpPr>
          <p:cNvPr id="1324" name="Google Shape;1324;p87"/>
          <p:cNvSpPr txBox="1"/>
          <p:nvPr>
            <p:ph idx="1" type="body"/>
          </p:nvPr>
        </p:nvSpPr>
        <p:spPr>
          <a:xfrm>
            <a:off x="3436685" y="1071262"/>
            <a:ext cx="18687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6 × 8 = 48</a:t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5" name="Google Shape;1325;p87"/>
          <p:cNvSpPr txBox="1"/>
          <p:nvPr>
            <p:ph idx="1" type="body"/>
          </p:nvPr>
        </p:nvSpPr>
        <p:spPr>
          <a:xfrm>
            <a:off x="2229012" y="197850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qodob 1</a:t>
            </a:r>
            <a:endParaRPr/>
          </a:p>
        </p:txBody>
      </p:sp>
      <p:sp>
        <p:nvSpPr>
          <p:cNvPr id="1326" name="Google Shape;1326;p87"/>
          <p:cNvSpPr txBox="1"/>
          <p:nvPr>
            <p:ph idx="1" type="body"/>
          </p:nvPr>
        </p:nvSpPr>
        <p:spPr>
          <a:xfrm>
            <a:off x="3753012" y="1978500"/>
            <a:ext cx="11334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qodob 2</a:t>
            </a:r>
            <a:endParaRPr/>
          </a:p>
        </p:txBody>
      </p:sp>
      <p:sp>
        <p:nvSpPr>
          <p:cNvPr id="1327" name="Google Shape;1327;p87"/>
          <p:cNvSpPr txBox="1"/>
          <p:nvPr>
            <p:ph idx="1" type="body"/>
          </p:nvPr>
        </p:nvSpPr>
        <p:spPr>
          <a:xfrm>
            <a:off x="5002376" y="197850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28" name="Google Shape;1328;p87"/>
          <p:cNvSpPr txBox="1"/>
          <p:nvPr>
            <p:ph idx="1" type="body"/>
          </p:nvPr>
        </p:nvSpPr>
        <p:spPr>
          <a:xfrm>
            <a:off x="3455362" y="1978500"/>
            <a:ext cx="2763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329" name="Google Shape;1329;p87"/>
          <p:cNvCxnSpPr>
            <a:stCxn id="1325" idx="0"/>
          </p:cNvCxnSpPr>
          <p:nvPr/>
        </p:nvCxnSpPr>
        <p:spPr>
          <a:xfrm flipH="1" rot="10800000">
            <a:off x="2795712" y="1518900"/>
            <a:ext cx="608100" cy="459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0" name="Google Shape;1330;p87"/>
          <p:cNvCxnSpPr>
            <a:stCxn id="1326" idx="0"/>
          </p:cNvCxnSpPr>
          <p:nvPr/>
        </p:nvCxnSpPr>
        <p:spPr>
          <a:xfrm rot="10800000">
            <a:off x="4089612" y="1518900"/>
            <a:ext cx="230100" cy="459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1331" name="Google Shape;1331;p87"/>
          <p:cNvCxnSpPr/>
          <p:nvPr/>
        </p:nvCxnSpPr>
        <p:spPr>
          <a:xfrm rot="10800000">
            <a:off x="4902012" y="1518950"/>
            <a:ext cx="669600" cy="471600"/>
          </a:xfrm>
          <a:prstGeom prst="straightConnector1">
            <a:avLst/>
          </a:prstGeom>
          <a:noFill/>
          <a:ln cap="flat" cmpd="sng" w="28575">
            <a:solidFill>
              <a:schemeClr val="accent5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332" name="Google Shape;1332;p87"/>
          <p:cNvSpPr txBox="1"/>
          <p:nvPr>
            <p:ph idx="1" type="body"/>
          </p:nvPr>
        </p:nvSpPr>
        <p:spPr>
          <a:xfrm>
            <a:off x="5376396" y="1978500"/>
            <a:ext cx="1134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100">
                <a:latin typeface="Lexend"/>
              </a:rPr>
              <a:t>wax soo saar (product)</a:t>
            </a:r>
            <a:endParaRPr b="1"/>
          </a:p>
        </p:txBody>
      </p:sp>
      <p:sp>
        <p:nvSpPr>
          <p:cNvPr id="1333" name="Google Shape;1333;p87"/>
          <p:cNvSpPr txBox="1"/>
          <p:nvPr>
            <p:ph idx="1" type="body"/>
          </p:nvPr>
        </p:nvSpPr>
        <p:spPr>
          <a:xfrm>
            <a:off x="324000" y="2511912"/>
            <a:ext cx="23142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Waxaan dib u habeynay marka hore isku beddel…</a:t>
            </a:r>
            <a:endParaRPr sz="2000"/>
          </a:p>
        </p:txBody>
      </p:sp>
      <p:sp>
        <p:nvSpPr>
          <p:cNvPr id="1334" name="Google Shape;1334;p87"/>
          <p:cNvSpPr txBox="1"/>
          <p:nvPr>
            <p:ph idx="1" type="body"/>
          </p:nvPr>
        </p:nvSpPr>
        <p:spPr>
          <a:xfrm>
            <a:off x="974838" y="4061716"/>
            <a:ext cx="1585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8 × 6 = 48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5" name="Google Shape;1335;p87"/>
          <p:cNvSpPr txBox="1"/>
          <p:nvPr>
            <p:ph idx="1" type="body"/>
          </p:nvPr>
        </p:nvSpPr>
        <p:spPr>
          <a:xfrm>
            <a:off x="972451" y="3311223"/>
            <a:ext cx="15858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6 × 8 = 48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36" name="Google Shape;1336;p87"/>
          <p:cNvSpPr txBox="1"/>
          <p:nvPr>
            <p:ph idx="1" type="body"/>
          </p:nvPr>
        </p:nvSpPr>
        <p:spPr>
          <a:xfrm>
            <a:off x="4320920" y="2523418"/>
            <a:ext cx="3325200" cy="6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Kadibna adoo sameynaya rogaal celinta isku dhufashada.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6=\frac{48}{8}&quot;&gt;&lt;mn&gt;6&lt;/mn&gt;&lt;mo&gt;=&lt;/mo&gt;&lt;mfrac&gt;&lt;mn&gt;48&lt;/mn&gt;&lt;mn&gt;8&lt;/mn&gt;&lt;/mfrac&gt;&lt;/math&gt;" id="1337" name="Google Shape;1337;p87" title="6 equals 48 over 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931106" y="4225599"/>
            <a:ext cx="825729" cy="580912"/>
          </a:xfrm>
          <a:prstGeom prst="rect">
            <a:avLst/>
          </a:prstGeom>
          <a:noFill/>
          <a:ln>
            <a:noFill/>
          </a:ln>
        </p:spPr>
      </p:pic>
      <p:sp>
        <p:nvSpPr>
          <p:cNvPr id="1338" name="Google Shape;1338;p87"/>
          <p:cNvSpPr txBox="1"/>
          <p:nvPr>
            <p:ph idx="1" type="body"/>
          </p:nvPr>
        </p:nvSpPr>
        <p:spPr>
          <a:xfrm>
            <a:off x="2718725" y="3361625"/>
            <a:ext cx="6101400" cy="6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Ogsoonow in wax soo saarka (product) uu ku xidhan yahay booska tirada sare (numerator). Qodobadu waxay beddelaan boosaska.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</p:txBody>
      </p:sp>
      <p:sp>
        <p:nvSpPr>
          <p:cNvPr id="1339" name="Google Shape;1339;p87"/>
          <p:cNvSpPr/>
          <p:nvPr/>
        </p:nvSpPr>
        <p:spPr>
          <a:xfrm>
            <a:off x="4348918" y="4134644"/>
            <a:ext cx="517800" cy="3861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340" name="Google Shape;1340;p87"/>
          <p:cNvSpPr/>
          <p:nvPr/>
        </p:nvSpPr>
        <p:spPr>
          <a:xfrm>
            <a:off x="7168318" y="4134644"/>
            <a:ext cx="517800" cy="3861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44" name="Shape 1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5" name="Google Shape;1345;p88"/>
          <p:cNvSpPr txBox="1"/>
          <p:nvPr>
            <p:ph idx="1" type="body"/>
          </p:nvPr>
        </p:nvSpPr>
        <p:spPr>
          <a:xfrm>
            <a:off x="324000" y="759300"/>
            <a:ext cx="7135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Mararka qaarkood waa inaan dib u habeynaa min 'wax soo saar (product) korka qodob'.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900"/>
          </a:p>
        </p:txBody>
      </p:sp>
      <p:sp>
        <p:nvSpPr>
          <p:cNvPr id="1346" name="Google Shape;1346;p8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Dib u habeynta xiriirrada isku dhufashada</a:t>
            </a:r>
            <a:endParaRPr/>
          </a:p>
        </p:txBody>
      </p:sp>
      <p:sp>
        <p:nvSpPr>
          <p:cNvPr id="1347" name="Google Shape;1347;p88"/>
          <p:cNvSpPr txBox="1"/>
          <p:nvPr>
            <p:ph idx="1" type="body"/>
          </p:nvPr>
        </p:nvSpPr>
        <p:spPr>
          <a:xfrm>
            <a:off x="835907" y="2960373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÷ 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48" name="Google Shape;1348;p88"/>
          <p:cNvSpPr txBox="1"/>
          <p:nvPr>
            <p:ph idx="1" type="body"/>
          </p:nvPr>
        </p:nvSpPr>
        <p:spPr>
          <a:xfrm>
            <a:off x="324000" y="1902300"/>
            <a:ext cx="49263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jira siyaabo badan oo loo tixgeliyo.</a:t>
            </a:r>
            <a:endParaRPr sz="2000"/>
          </a:p>
        </p:txBody>
      </p:sp>
      <p:sp>
        <p:nvSpPr>
          <p:cNvPr id="1349" name="Google Shape;1349;p88"/>
          <p:cNvSpPr txBox="1"/>
          <p:nvPr>
            <p:ph idx="1" type="body"/>
          </p:nvPr>
        </p:nvSpPr>
        <p:spPr>
          <a:xfrm>
            <a:off x="324000" y="1288350"/>
            <a:ext cx="18885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Tusaale ahaan, dib u habeyn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frac{10}{2}=5&quot;&gt;&lt;mfrac&gt;&lt;mn&gt;10&lt;/mn&gt;&lt;mn&gt;2&lt;/mn&gt;&lt;/mfrac&gt;&lt;mo&gt;=&lt;/mo&gt;&lt;mn&gt;5&lt;/mn&gt;&lt;/math&gt;" id="1350" name="Google Shape;1350;p88" title="ten halves equals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9800" y="1173307"/>
            <a:ext cx="829188" cy="582561"/>
          </a:xfrm>
          <a:prstGeom prst="rect">
            <a:avLst/>
          </a:prstGeom>
          <a:noFill/>
          <a:ln>
            <a:noFill/>
          </a:ln>
        </p:spPr>
      </p:pic>
      <p:sp>
        <p:nvSpPr>
          <p:cNvPr id="1351" name="Google Shape;1351;p88"/>
          <p:cNvSpPr txBox="1"/>
          <p:nvPr>
            <p:ph idx="1" type="body"/>
          </p:nvPr>
        </p:nvSpPr>
        <p:spPr>
          <a:xfrm>
            <a:off x="378713" y="3417573"/>
            <a:ext cx="23202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÷ 2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2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5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52" name="Google Shape;1352;p88"/>
          <p:cNvSpPr txBox="1"/>
          <p:nvPr>
            <p:ph idx="1" type="body"/>
          </p:nvPr>
        </p:nvSpPr>
        <p:spPr>
          <a:xfrm>
            <a:off x="1316127" y="3950973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= 5 ×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}=5&quot;&gt;&lt;mfrac&gt;&lt;mn&gt;10&lt;/mn&gt;&lt;mn&gt;2&lt;/mn&gt;&lt;/mfrac&gt;&lt;mo&gt;=&lt;/mo&gt;&lt;mn&gt;5&lt;/mn&gt;&lt;/math&gt;" id="1353" name="Google Shape;1353;p88" title="ten halves equals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42213" y="2263120"/>
            <a:ext cx="829188" cy="582561"/>
          </a:xfrm>
          <a:prstGeom prst="rect">
            <a:avLst/>
          </a:prstGeom>
          <a:noFill/>
          <a:ln>
            <a:noFill/>
          </a:ln>
        </p:spPr>
      </p:pic>
      <p:sp>
        <p:nvSpPr>
          <p:cNvPr id="1354" name="Google Shape;1354;p88"/>
          <p:cNvSpPr txBox="1"/>
          <p:nvPr>
            <p:ph idx="1" type="body"/>
          </p:nvPr>
        </p:nvSpPr>
        <p:spPr>
          <a:xfrm>
            <a:off x="5384900" y="4354987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= 5 ×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}=5&quot;&gt;&lt;mfrac&gt;&lt;mn&gt;10&lt;/mn&gt;&lt;mn&gt;2&lt;/mn&gt;&lt;/mfrac&gt;&lt;mo&gt;=&lt;/mo&gt;&lt;mn&gt;5&lt;/mn&gt;&lt;/math&gt;" id="1355" name="Google Shape;1355;p88" title="ten halves equals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2493" y="2263120"/>
            <a:ext cx="829188" cy="582561"/>
          </a:xfrm>
          <a:prstGeom prst="rect">
            <a:avLst/>
          </a:prstGeom>
          <a:noFill/>
          <a:ln>
            <a:noFill/>
          </a:ln>
        </p:spPr>
      </p:pic>
      <p:sp>
        <p:nvSpPr>
          <p:cNvPr id="1356" name="Google Shape;1356;p88"/>
          <p:cNvSpPr txBox="1"/>
          <p:nvPr/>
        </p:nvSpPr>
        <p:spPr>
          <a:xfrm flipH="1">
            <a:off x="6997000" y="2352650"/>
            <a:ext cx="1523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Nuska 10 waa 5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10\times\frac{1}{2}=5&quot;&gt;&lt;mn&gt;10&lt;/mn&gt;&lt;mo&gt;×&lt;/mo&gt;&lt;mfrac&gt;&lt;mn&gt;1&lt;/mn&gt;&lt;mn&gt;2&lt;/mn&gt;&lt;/mfrac&gt;&lt;mo&gt;=&lt;/mo&gt;&lt;mn&gt;5&lt;/mn&gt;&lt;/math&gt;" id="1357" name="Google Shape;1357;p88" title="10 times one half equals 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942455" y="2963087"/>
            <a:ext cx="1197679" cy="5469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10\times\frac{1}{2}&quot;&gt;&lt;mn&gt;10&lt;/mn&gt;&lt;mo&gt;×&lt;/mo&gt;&lt;mfrac&gt;&lt;mn&gt;1&lt;/mn&gt;&lt;mn&gt;2&lt;/mn&gt;&lt;/mfrac&gt;&lt;/math&gt;" id="1358" name="Google Shape;1358;p88" title="10 times one half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458699" y="3635490"/>
            <a:ext cx="718608" cy="546935"/>
          </a:xfrm>
          <a:prstGeom prst="rect">
            <a:avLst/>
          </a:prstGeom>
          <a:noFill/>
          <a:ln>
            <a:noFill/>
          </a:ln>
        </p:spPr>
      </p:pic>
      <p:sp>
        <p:nvSpPr>
          <p:cNvPr id="1359" name="Google Shape;1359;p88"/>
          <p:cNvSpPr txBox="1"/>
          <p:nvPr/>
        </p:nvSpPr>
        <p:spPr>
          <a:xfrm flipH="1">
            <a:off x="6997000" y="3114650"/>
            <a:ext cx="1523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Nuska 10 waa 5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60" name="Google Shape;1360;p88"/>
          <p:cNvSpPr txBox="1"/>
          <p:nvPr>
            <p:ph idx="1" type="body"/>
          </p:nvPr>
        </p:nvSpPr>
        <p:spPr>
          <a:xfrm>
            <a:off x="5285687" y="3733880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5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61" name="Google Shape;1361;p88"/>
          <p:cNvSpPr txBox="1"/>
          <p:nvPr/>
        </p:nvSpPr>
        <p:spPr>
          <a:xfrm flipH="1">
            <a:off x="6911713" y="3685383"/>
            <a:ext cx="1888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Ku dhufo rogaal celinta nuska (reciprocal)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65" name="Shape 1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6" name="Google Shape;1366;p89"/>
          <p:cNvSpPr txBox="1"/>
          <p:nvPr>
            <p:ph idx="1" type="body"/>
          </p:nvPr>
        </p:nvSpPr>
        <p:spPr>
          <a:xfrm>
            <a:off x="324000" y="759300"/>
            <a:ext cx="7135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Mararka qaarkood waa inaan dib u habeynaa min 'wax soo saar (product) korka qodob'.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900"/>
          </a:p>
        </p:txBody>
      </p:sp>
      <p:sp>
        <p:nvSpPr>
          <p:cNvPr id="1367" name="Google Shape;1367;p8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Dib u habeynta xiriirrada isku dhufashada</a:t>
            </a:r>
            <a:endParaRPr/>
          </a:p>
        </p:txBody>
      </p:sp>
      <p:sp>
        <p:nvSpPr>
          <p:cNvPr id="1368" name="Google Shape;1368;p89"/>
          <p:cNvSpPr txBox="1"/>
          <p:nvPr>
            <p:ph idx="1" type="body"/>
          </p:nvPr>
        </p:nvSpPr>
        <p:spPr>
          <a:xfrm>
            <a:off x="324000" y="1902300"/>
            <a:ext cx="49263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Waxaa jira siyaabo badan oo looga fikiri karo tan.</a:t>
            </a:r>
            <a:endParaRPr sz="2000"/>
          </a:p>
        </p:txBody>
      </p:sp>
      <p:sp>
        <p:nvSpPr>
          <p:cNvPr id="1369" name="Google Shape;1369;p89"/>
          <p:cNvSpPr txBox="1"/>
          <p:nvPr>
            <p:ph idx="1" type="body"/>
          </p:nvPr>
        </p:nvSpPr>
        <p:spPr>
          <a:xfrm>
            <a:off x="324000" y="1288350"/>
            <a:ext cx="18885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Tusaale ahaan, Dib-u-habayn (Rearrange)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frac{10}{2}=5&quot;&gt;&lt;mfrac&gt;&lt;mn&gt;10&lt;/mn&gt;&lt;mn&gt;2&lt;/mn&gt;&lt;/mfrac&gt;&lt;mo&gt;=&lt;/mo&gt;&lt;mn&gt;5&lt;/mn&gt;&lt;/math&gt;" id="1370" name="Google Shape;1370;p89" title="ten halves equals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09800" y="1173307"/>
            <a:ext cx="829188" cy="5825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0}{5}=2&quot;&gt;&lt;mfrac&gt;&lt;mn&gt;10&lt;/mn&gt;&lt;mn&gt;5&lt;/mn&gt;&lt;/mfrac&gt;&lt;mo&gt;=&lt;/mo&gt;&lt;mn&gt;2&lt;/mn&gt;&lt;/math&gt;" id="1371" name="Google Shape;1371;p89" title="ten fifths equals 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65585" y="2964888"/>
            <a:ext cx="820683" cy="574056"/>
          </a:xfrm>
          <a:prstGeom prst="rect">
            <a:avLst/>
          </a:prstGeom>
          <a:noFill/>
          <a:ln>
            <a:noFill/>
          </a:ln>
        </p:spPr>
      </p:pic>
      <p:sp>
        <p:nvSpPr>
          <p:cNvPr id="1372" name="Google Shape;1372;p89"/>
          <p:cNvSpPr txBox="1"/>
          <p:nvPr>
            <p:ph idx="1" type="body"/>
          </p:nvPr>
        </p:nvSpPr>
        <p:spPr>
          <a:xfrm>
            <a:off x="5384900" y="4354987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= 5 ×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}=5&quot;&gt;&lt;mfrac&gt;&lt;mn&gt;10&lt;/mn&gt;&lt;mn&gt;2&lt;/mn&gt;&lt;/mfrac&gt;&lt;mo&gt;=&lt;/mo&gt;&lt;mn&gt;5&lt;/mn&gt;&lt;/math&gt;" id="1373" name="Google Shape;1373;p89" title="ten halves equals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322493" y="2263120"/>
            <a:ext cx="829188" cy="582561"/>
          </a:xfrm>
          <a:prstGeom prst="rect">
            <a:avLst/>
          </a:prstGeom>
          <a:noFill/>
          <a:ln>
            <a:noFill/>
          </a:ln>
        </p:spPr>
      </p:pic>
      <p:sp>
        <p:nvSpPr>
          <p:cNvPr id="1374" name="Google Shape;1374;p89"/>
          <p:cNvSpPr txBox="1"/>
          <p:nvPr/>
        </p:nvSpPr>
        <p:spPr>
          <a:xfrm flipH="1">
            <a:off x="6997000" y="2352650"/>
            <a:ext cx="1523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Nus 10 waa 5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descr="&lt;math xmlns=&quot;http://www.w3.org/1998/Math/MathML&quot; display=&quot;block&quot; data-is-equatio=&quot;1&quot; data-latex=&quot;10\times\frac{1}{2}=5&quot;&gt;&lt;mn&gt;10&lt;/mn&gt;&lt;mo&gt;×&lt;/mo&gt;&lt;mfrac&gt;&lt;mn&gt;1&lt;/mn&gt;&lt;mn&gt;2&lt;/mn&gt;&lt;/mfrac&gt;&lt;mo&gt;=&lt;/mo&gt;&lt;mn&gt;5&lt;/mn&gt;&lt;/math&gt;" id="1375" name="Google Shape;1375;p89" title="10 times one half equals 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42455" y="2963087"/>
            <a:ext cx="1197679" cy="5469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10\times\frac{1}{2}&quot;&gt;&lt;mn&gt;10&lt;/mn&gt;&lt;mo&gt;×&lt;/mo&gt;&lt;mfrac&gt;&lt;mn&gt;1&lt;/mn&gt;&lt;mn&gt;2&lt;/mn&gt;&lt;/mfrac&gt;&lt;/math&gt;" id="1376" name="Google Shape;1376;p89" title="10 times one half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458699" y="3635490"/>
            <a:ext cx="718608" cy="546935"/>
          </a:xfrm>
          <a:prstGeom prst="rect">
            <a:avLst/>
          </a:prstGeom>
          <a:noFill/>
          <a:ln>
            <a:noFill/>
          </a:ln>
        </p:spPr>
      </p:pic>
      <p:sp>
        <p:nvSpPr>
          <p:cNvPr id="1377" name="Google Shape;1377;p89"/>
          <p:cNvSpPr txBox="1"/>
          <p:nvPr/>
        </p:nvSpPr>
        <p:spPr>
          <a:xfrm flipH="1">
            <a:off x="6997000" y="3114650"/>
            <a:ext cx="1523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Nus 10 waa 5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78" name="Google Shape;1378;p89"/>
          <p:cNvSpPr txBox="1"/>
          <p:nvPr>
            <p:ph idx="1" type="body"/>
          </p:nvPr>
        </p:nvSpPr>
        <p:spPr>
          <a:xfrm>
            <a:off x="5285687" y="3733880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5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79" name="Google Shape;1379;p89"/>
          <p:cNvSpPr txBox="1"/>
          <p:nvPr>
            <p:ph idx="1" type="body"/>
          </p:nvPr>
        </p:nvSpPr>
        <p:spPr>
          <a:xfrm>
            <a:off x="1300273" y="2396800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= 2 × 5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grpSp>
        <p:nvGrpSpPr>
          <p:cNvPr id="1380" name="Google Shape;1380;p89"/>
          <p:cNvGrpSpPr/>
          <p:nvPr/>
        </p:nvGrpSpPr>
        <p:grpSpPr>
          <a:xfrm>
            <a:off x="1063594" y="1059103"/>
            <a:ext cx="5843420" cy="3713247"/>
            <a:chOff x="1063594" y="1059103"/>
            <a:chExt cx="5843420" cy="3713247"/>
          </a:xfrm>
        </p:grpSpPr>
        <p:sp>
          <p:nvSpPr>
            <p:cNvPr id="1381" name="Google Shape;1381;p89"/>
            <p:cNvSpPr/>
            <p:nvPr/>
          </p:nvSpPr>
          <p:spPr>
            <a:xfrm>
              <a:off x="1063594" y="2370357"/>
              <a:ext cx="1770300" cy="4323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2" name="Google Shape;1382;p89"/>
            <p:cNvSpPr/>
            <p:nvPr/>
          </p:nvSpPr>
          <p:spPr>
            <a:xfrm>
              <a:off x="5136715" y="4340050"/>
              <a:ext cx="1770300" cy="4323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3" name="Google Shape;1383;p89"/>
            <p:cNvSpPr/>
            <p:nvPr/>
          </p:nvSpPr>
          <p:spPr>
            <a:xfrm>
              <a:off x="1082271" y="2834716"/>
              <a:ext cx="1118700" cy="8415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384" name="Google Shape;1384;p89"/>
            <p:cNvSpPr/>
            <p:nvPr/>
          </p:nvSpPr>
          <p:spPr>
            <a:xfrm>
              <a:off x="2019685" y="1059103"/>
              <a:ext cx="1118700" cy="8415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385" name="Google Shape;1385;p89"/>
          <p:cNvSpPr txBox="1"/>
          <p:nvPr/>
        </p:nvSpPr>
        <p:spPr>
          <a:xfrm flipH="1">
            <a:off x="1151450" y="3765925"/>
            <a:ext cx="24648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Dhammaan afarta dib-u-habayn.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386" name="Google Shape;1386;p89"/>
          <p:cNvSpPr txBox="1"/>
          <p:nvPr/>
        </p:nvSpPr>
        <p:spPr>
          <a:xfrm flipH="1">
            <a:off x="6911713" y="3685383"/>
            <a:ext cx="1888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Ku dhufo isdhaafsiga (reciprocal) nus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0" name="Shape 1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d}{t}=s&quot;&gt;&lt;mfrac&gt;&lt;mi&gt;d&lt;/mi&gt;&lt;mi&gt;t&lt;/mi&gt;&lt;/mfrac&gt;&lt;mo&gt;=&lt;/mo&gt;&lt;mi&gt;s&lt;/mi&gt;&lt;/math&gt;" id="1391" name="Google Shape;1391;p90" title="d over t equals 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6890" y="1590423"/>
            <a:ext cx="784449" cy="66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392" name="Google Shape;1392;p90"/>
          <p:cNvSpPr txBox="1"/>
          <p:nvPr>
            <p:ph idx="1" type="body"/>
          </p:nvPr>
        </p:nvSpPr>
        <p:spPr>
          <a:xfrm>
            <a:off x="324000" y="759300"/>
            <a:ext cx="7135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Dib-u-habaynta 'wax soo saar (product) korka qaybiye (factor)' oo leh doorsoomayaal aljabra (algebraic variables) isku mid bay tahay.</a:t>
            </a:r>
            <a:r>
              <a:rPr lang="en-GB" sz="1800">
                <a:latin typeface="Lexend"/>
              </a:rPr>
              <a:t/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900"/>
          </a:p>
        </p:txBody>
      </p:sp>
      <p:sp>
        <p:nvSpPr>
          <p:cNvPr id="1393" name="Google Shape;1393;p9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Dib-u-habaynta xiriirrada isku dhufashada (multiplicative relationships)</a:t>
            </a:r>
            <a:endParaRPr/>
          </a:p>
        </p:txBody>
      </p:sp>
      <p:sp>
        <p:nvSpPr>
          <p:cNvPr id="1394" name="Google Shape;1394;p90"/>
          <p:cNvSpPr txBox="1"/>
          <p:nvPr>
            <p:ph idx="1" type="body"/>
          </p:nvPr>
        </p:nvSpPr>
        <p:spPr>
          <a:xfrm>
            <a:off x="324000" y="1745550"/>
            <a:ext cx="18885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Tusaale ahaan, Dib-u-habayn (Rearrange)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d\times\frac{1}{t}=s&quot;&gt;&lt;mi&gt;d&lt;/mi&gt;&lt;mo&gt;×&lt;/mo&gt;&lt;mfrac&gt;&lt;mn&gt;1&lt;/mn&gt;&lt;mi&gt;t&lt;/mi&gt;&lt;/mfrac&gt;&lt;mo&gt;=&lt;/mo&gt;&lt;mi&gt;s&lt;/mi&gt;&lt;/math&gt;" id="1395" name="Google Shape;1395;p90" title="d times 1 over t equals 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4276" y="2499885"/>
            <a:ext cx="1318518" cy="668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d\times\frac{1}{t}&quot;&gt;&lt;mi&gt;d&lt;/mi&gt;&lt;mo&gt;×&lt;/mo&gt;&lt;mfrac&gt;&lt;mn&gt;1&lt;/mn&gt;&lt;mi&gt;t&lt;/mi&gt;&lt;/mfrac&gt;&lt;/math&gt;" id="1396" name="Google Shape;1396;p90" title="d times 1 over 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0987" y="3423850"/>
            <a:ext cx="718600" cy="639784"/>
          </a:xfrm>
          <a:prstGeom prst="rect">
            <a:avLst/>
          </a:prstGeom>
          <a:noFill/>
          <a:ln>
            <a:noFill/>
          </a:ln>
        </p:spPr>
      </p:pic>
      <p:sp>
        <p:nvSpPr>
          <p:cNvPr id="1397" name="Google Shape;1397;p90"/>
          <p:cNvSpPr txBox="1"/>
          <p:nvPr>
            <p:ph idx="1" type="body"/>
          </p:nvPr>
        </p:nvSpPr>
        <p:spPr>
          <a:xfrm>
            <a:off x="2313887" y="3561279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398" name="Google Shape;1398;p90"/>
          <p:cNvSpPr txBox="1"/>
          <p:nvPr>
            <p:ph idx="1" type="body"/>
          </p:nvPr>
        </p:nvSpPr>
        <p:spPr>
          <a:xfrm>
            <a:off x="2477785" y="4247075"/>
            <a:ext cx="10557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10}{2}=5&quot;&gt;&lt;mfrac&gt;&lt;mn&gt;10&lt;/mn&gt;&lt;mn&gt;2&lt;/mn&gt;&lt;/mfrac&gt;&lt;mo&gt;=&lt;/mo&gt;&lt;mn&gt;5&lt;/mn&gt;&lt;/math&gt;" id="1399" name="Google Shape;1399;p90" title="ten halves equals 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74893" y="1653520"/>
            <a:ext cx="829188" cy="582561"/>
          </a:xfrm>
          <a:prstGeom prst="rect">
            <a:avLst/>
          </a:prstGeom>
          <a:noFill/>
          <a:ln>
            <a:noFill/>
          </a:ln>
        </p:spPr>
      </p:pic>
      <p:sp>
        <p:nvSpPr>
          <p:cNvPr id="1400" name="Google Shape;1400;p90"/>
          <p:cNvSpPr txBox="1"/>
          <p:nvPr/>
        </p:nvSpPr>
        <p:spPr>
          <a:xfrm flipH="1">
            <a:off x="7149400" y="1743050"/>
            <a:ext cx="1523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Nus 10 waa 5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01" name="Google Shape;1401;p90"/>
          <p:cNvSpPr txBox="1"/>
          <p:nvPr>
            <p:ph idx="1" type="body"/>
          </p:nvPr>
        </p:nvSpPr>
        <p:spPr>
          <a:xfrm>
            <a:off x="5537300" y="4252960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10 = 5 ×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10\times\frac{1}{2}=5&quot;&gt;&lt;mn&gt;10&lt;/mn&gt;&lt;mo&gt;×&lt;/mo&gt;&lt;mfrac&gt;&lt;mn&gt;1&lt;/mn&gt;&lt;mn&gt;2&lt;/mn&gt;&lt;/mfrac&gt;&lt;mo&gt;=&lt;/mo&gt;&lt;mn&gt;5&lt;/mn&gt;&lt;/math&gt;" id="1402" name="Google Shape;1402;p90" title="10 times one half equals 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5094855" y="2582087"/>
            <a:ext cx="1197679" cy="54693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10\times\frac{1}{2}&quot;&gt;&lt;mn&gt;10&lt;/mn&gt;&lt;mo&gt;×&lt;/mo&gt;&lt;mfrac&gt;&lt;mn&gt;1&lt;/mn&gt;&lt;mn&gt;2&lt;/mn&gt;&lt;/mfrac&gt;&lt;/math&gt;" id="1403" name="Google Shape;1403;p90" title="10 times one half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611099" y="3464423"/>
            <a:ext cx="718608" cy="546935"/>
          </a:xfrm>
          <a:prstGeom prst="rect">
            <a:avLst/>
          </a:prstGeom>
          <a:noFill/>
          <a:ln>
            <a:noFill/>
          </a:ln>
        </p:spPr>
      </p:pic>
      <p:sp>
        <p:nvSpPr>
          <p:cNvPr id="1404" name="Google Shape;1404;p90"/>
          <p:cNvSpPr txBox="1"/>
          <p:nvPr/>
        </p:nvSpPr>
        <p:spPr>
          <a:xfrm flipH="1">
            <a:off x="7149400" y="2733650"/>
            <a:ext cx="15234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Nus 10 waa 5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405" name="Google Shape;1405;p90"/>
          <p:cNvSpPr txBox="1"/>
          <p:nvPr>
            <p:ph idx="1" type="body"/>
          </p:nvPr>
        </p:nvSpPr>
        <p:spPr>
          <a:xfrm>
            <a:off x="5438087" y="3562813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2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5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06" name="Google Shape;1406;p90"/>
          <p:cNvSpPr txBox="1"/>
          <p:nvPr/>
        </p:nvSpPr>
        <p:spPr>
          <a:xfrm flipH="1">
            <a:off x="7064113" y="3514316"/>
            <a:ext cx="1888500" cy="320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Ku dhufo isdhaafsiga (reciprocal) nus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10" name="Shape 1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&lt;math xmlns=&quot;http://www.w3.org/1998/Math/MathML&quot; display=&quot;block&quot; data-is-equatio=&quot;1&quot; data-latex=&quot;\frac{d}{t}=s&quot;&gt;&lt;mfrac&gt;&lt;mi&gt;d&lt;/mi&gt;&lt;mi&gt;t&lt;/mi&gt;&lt;/mfrac&gt;&lt;mo&gt;=&lt;/mo&gt;&lt;mi&gt;s&lt;/mi&gt;&lt;/math&gt;" id="1411" name="Google Shape;1411;p91" title="d over t equals s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26890" y="1590423"/>
            <a:ext cx="784449" cy="668950"/>
          </a:xfrm>
          <a:prstGeom prst="rect">
            <a:avLst/>
          </a:prstGeom>
          <a:noFill/>
          <a:ln>
            <a:noFill/>
          </a:ln>
        </p:spPr>
      </p:pic>
      <p:sp>
        <p:nvSpPr>
          <p:cNvPr id="1412" name="Google Shape;1412;p91"/>
          <p:cNvSpPr txBox="1"/>
          <p:nvPr>
            <p:ph idx="1" type="body"/>
          </p:nvPr>
        </p:nvSpPr>
        <p:spPr>
          <a:xfrm>
            <a:off x="324000" y="759300"/>
            <a:ext cx="7135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Dib-u-habaynta 'wax soo saar (product) korka qaybiye (factor)' oo leh doorsoomayaal aljabra (algebraic variables) isku mid bay tahay.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900"/>
          </a:p>
        </p:txBody>
      </p:sp>
      <p:sp>
        <p:nvSpPr>
          <p:cNvPr id="1413" name="Google Shape;1413;p9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 dhufashada (multiplicative relationships)</a:t>
            </a:r>
            <a:endParaRPr/>
          </a:p>
        </p:txBody>
      </p:sp>
      <p:sp>
        <p:nvSpPr>
          <p:cNvPr id="1414" name="Google Shape;1414;p91"/>
          <p:cNvSpPr txBox="1"/>
          <p:nvPr>
            <p:ph idx="1" type="body"/>
          </p:nvPr>
        </p:nvSpPr>
        <p:spPr>
          <a:xfrm>
            <a:off x="324000" y="1745550"/>
            <a:ext cx="18885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Tusaale ahaan, Dib-u-habayn (Rearrange)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d\times\frac{1}{t}=s&quot;&gt;&lt;mi&gt;d&lt;/mi&gt;&lt;mo&gt;×&lt;/mo&gt;&lt;mfrac&gt;&lt;mn&gt;1&lt;/mn&gt;&lt;mi&gt;t&lt;/mi&gt;&lt;/mfrac&gt;&lt;mo&gt;=&lt;/mo&gt;&lt;mi&gt;s&lt;/mi&gt;&lt;/math&gt;" id="1415" name="Google Shape;1415;p91" title="d times 1 over t equals s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94276" y="2499885"/>
            <a:ext cx="1318518" cy="6689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d\times\frac{1}{t}&quot;&gt;&lt;mi&gt;d&lt;/mi&gt;&lt;mo&gt;×&lt;/mo&gt;&lt;mfrac&gt;&lt;mn&gt;1&lt;/mn&gt;&lt;mi&gt;t&lt;/mi&gt;&lt;/mfrac&gt;&lt;/math&gt;" id="1416" name="Google Shape;1416;p91" title="d times 1 over t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500987" y="3423850"/>
            <a:ext cx="718600" cy="639784"/>
          </a:xfrm>
          <a:prstGeom prst="rect">
            <a:avLst/>
          </a:prstGeom>
          <a:noFill/>
          <a:ln>
            <a:noFill/>
          </a:ln>
        </p:spPr>
      </p:pic>
      <p:sp>
        <p:nvSpPr>
          <p:cNvPr id="1417" name="Google Shape;1417;p91"/>
          <p:cNvSpPr txBox="1"/>
          <p:nvPr>
            <p:ph idx="1" type="body"/>
          </p:nvPr>
        </p:nvSpPr>
        <p:spPr>
          <a:xfrm>
            <a:off x="2313887" y="3561279"/>
            <a:ext cx="1431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8" name="Google Shape;1418;p91"/>
          <p:cNvSpPr txBox="1"/>
          <p:nvPr>
            <p:ph idx="1" type="body"/>
          </p:nvPr>
        </p:nvSpPr>
        <p:spPr>
          <a:xfrm>
            <a:off x="2477785" y="4247075"/>
            <a:ext cx="10557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19" name="Google Shape;1419;p91"/>
          <p:cNvSpPr txBox="1"/>
          <p:nvPr>
            <p:ph idx="1" type="body"/>
          </p:nvPr>
        </p:nvSpPr>
        <p:spPr>
          <a:xfrm>
            <a:off x="4828478" y="4247075"/>
            <a:ext cx="10557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t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s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d}{s}=t&quot;&gt;&lt;mfrac&gt;&lt;mi&gt;d&lt;/mi&gt;&lt;mi&gt;s&lt;/mi&gt;&lt;/mfrac&gt;&lt;mo&gt;=&lt;/mo&gt;&lt;mi&gt;t&lt;/mi&gt;&lt;/math&gt;" id="1420" name="Google Shape;1420;p91" title="d over s equals t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825450" y="1606834"/>
            <a:ext cx="718600" cy="639796"/>
          </a:xfrm>
          <a:prstGeom prst="rect">
            <a:avLst/>
          </a:prstGeom>
          <a:noFill/>
          <a:ln>
            <a:noFill/>
          </a:ln>
        </p:spPr>
      </p:pic>
      <p:sp>
        <p:nvSpPr>
          <p:cNvPr id="1421" name="Google Shape;1421;p91"/>
          <p:cNvSpPr txBox="1"/>
          <p:nvPr>
            <p:ph idx="1" type="body"/>
          </p:nvPr>
        </p:nvSpPr>
        <p:spPr>
          <a:xfrm>
            <a:off x="3862800" y="2569450"/>
            <a:ext cx="4500000" cy="676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Mar kale, wax soo saarka (product) wuxuu ku xidhan yahay booska tireeyaha (numerator). Qaybiyeyaashu (factors) waxay beddelaan boosaska.</a:t>
            </a:r>
            <a:r>
              <a:rPr lang="en-GB" sz="1100">
                <a:latin typeface="Lexend"/>
              </a:rPr>
              <a:t/>
            </a:r>
            <a:r>
              <a:rPr b="1"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</p:txBody>
      </p:sp>
      <p:sp>
        <p:nvSpPr>
          <p:cNvPr id="1422" name="Google Shape;1422;p91"/>
          <p:cNvSpPr/>
          <p:nvPr/>
        </p:nvSpPr>
        <p:spPr>
          <a:xfrm>
            <a:off x="2215312" y="1543850"/>
            <a:ext cx="451200" cy="3861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423" name="Google Shape;1423;p91"/>
          <p:cNvSpPr/>
          <p:nvPr/>
        </p:nvSpPr>
        <p:spPr>
          <a:xfrm>
            <a:off x="4718409" y="1543850"/>
            <a:ext cx="451200" cy="386100"/>
          </a:xfrm>
          <a:prstGeom prst="ellipse">
            <a:avLst/>
          </a:prstGeom>
          <a:noFill/>
          <a:ln cap="flat" cmpd="sng" w="381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27" name="Shape 1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8" name="Google Shape;1428;p92"/>
          <p:cNvSpPr txBox="1"/>
          <p:nvPr>
            <p:ph type="title"/>
          </p:nvPr>
        </p:nvSpPr>
        <p:spPr>
          <a:xfrm>
            <a:off x="324000" y="748775"/>
            <a:ext cx="65370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Kee mid ka mid ah kuwani waa habaynta saxda ah ee isla'egtan?</a:t>
            </a:r>
            <a:endParaRPr/>
          </a:p>
        </p:txBody>
      </p:sp>
      <p:sp>
        <p:nvSpPr>
          <p:cNvPr id="1429" name="Google Shape;1429;p9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Dib-u-habaynta xiriirrada isku dhufashada (multiplicative relationships)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d=\frac{m}{V}&quot;&gt;&lt;mi&gt;d&lt;/mi&gt;&lt;mo&gt;=&lt;/mo&gt;&lt;mfrac&gt;&lt;mi&gt;m&lt;/mi&gt;&lt;mi&gt;V&lt;/mi&gt;&lt;/mfrac&gt;&lt;/math&gt;" id="1430" name="Google Shape;1430;p92" title="d equals m over V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44823" y="1168537"/>
            <a:ext cx="832022" cy="56080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d=m\times\frac{1}{V}&quot;&gt;&lt;mi&gt;d&lt;/mi&gt;&lt;mo&gt;=&lt;/mo&gt;&lt;mi&gt;m&lt;/mi&gt;&lt;mo&gt;×&lt;/mo&gt;&lt;mfrac&gt;&lt;mn&gt;1&lt;/mn&gt;&lt;mi&gt;V&lt;/mi&gt;&lt;/mfrac&gt;&lt;/math&gt;" id="1431" name="Google Shape;1431;p92" title="d equals m times 1 over V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9681" y="2653601"/>
            <a:ext cx="1397429" cy="63894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d=V\times\frac{1}{m}&quot;&gt;&lt;mi&gt;d&lt;/mi&gt;&lt;mo&gt;=&lt;/mo&gt;&lt;mi&gt;V&lt;/mi&gt;&lt;mo&gt;×&lt;/mo&gt;&lt;mfrac&gt;&lt;mn&gt;1&lt;/mn&gt;&lt;mi&gt;m&lt;/mi&gt;&lt;/mfrac&gt;&lt;/math&gt;" id="1432" name="Google Shape;1432;p92" title="d equals V times 1 over m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99681" y="1704312"/>
            <a:ext cx="1392833" cy="63435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d=m\times\frac{m}{V}&quot;&gt;&lt;mi&gt;d&lt;/mi&gt;&lt;mo&gt;=&lt;/mo&gt;&lt;mi&gt;m&lt;/mi&gt;&lt;mo&gt;×&lt;/mo&gt;&lt;mfrac&gt;&lt;mi&gt;m&lt;/mi&gt;&lt;mi&gt;V&lt;/mi&gt;&lt;/mfrac&gt;&lt;/math&gt;" id="1433" name="Google Shape;1433;p92" title="d equals m times m over V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999681" y="3707171"/>
            <a:ext cx="1379042" cy="560804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4" name="Google Shape;1434;p9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93983" y="2843750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5" name="Google Shape;1435;p9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70764" y="1852817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36" name="Google Shape;1436;p9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570764" y="3780830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d=\frac{V}{m}&quot;&gt;&lt;mi&gt;d&lt;/mi&gt;&lt;mo&gt;=&lt;/mo&gt;&lt;mfrac&gt;&lt;mi&gt;V&lt;/mi&gt;&lt;mi&gt;m&lt;/mi&gt;&lt;/mfrac&gt;&lt;/math&gt;" id="1437" name="Google Shape;1437;p92" title="d equals V over m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172548" y="1719417"/>
            <a:ext cx="827594" cy="6161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d=\frac{m^2}{V}&quot;&gt;&lt;mi&gt;d&lt;/mi&gt;&lt;mo&gt;=&lt;/mo&gt;&lt;mfrac&gt;&lt;msup&gt;&lt;mi&gt;m&lt;/mi&gt;&lt;mn&gt;2&lt;/mn&gt;&lt;/msup&gt;&lt;mi&gt;V&lt;/mi&gt;&lt;/mfrac&gt;&lt;/math&gt;" id="1438" name="Google Shape;1438;p92" title="d equals the fraction with numerator m squared and denominator V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187880" y="3598168"/>
            <a:ext cx="935541" cy="661167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d=\frac{m}{V}&quot;&gt;&lt;mi&gt;d&lt;/mi&gt;&lt;mo&gt;=&lt;/mo&gt;&lt;mfrac&gt;&lt;mi&gt;m&lt;/mi&gt;&lt;mi&gt;V&lt;/mi&gt;&lt;/mfrac&gt;&lt;/math&gt;" id="1439" name="Google Shape;1439;p92" title="d equals m over V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75916" y="2722710"/>
            <a:ext cx="832022" cy="560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3" name="Shape 1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4" name="Google Shape;1444;p93"/>
          <p:cNvSpPr txBox="1"/>
          <p:nvPr>
            <p:ph idx="1" type="body"/>
          </p:nvPr>
        </p:nvSpPr>
        <p:spPr>
          <a:xfrm>
            <a:off x="324000" y="759300"/>
            <a:ext cx="7135200" cy="3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Dib-u-habaynta 'wax soo saar (product) korka qaybiye (factor)' oo leh ereyo badan oo la isku daray sida hal erey isku mid bay tahay.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1900"/>
          </a:p>
        </p:txBody>
      </p:sp>
      <p:sp>
        <p:nvSpPr>
          <p:cNvPr id="1445" name="Google Shape;1445;p9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 dhufashada (multiplicative relationships)</a:t>
            </a:r>
            <a:endParaRPr/>
          </a:p>
        </p:txBody>
      </p:sp>
      <p:sp>
        <p:nvSpPr>
          <p:cNvPr id="1446" name="Google Shape;1446;p93"/>
          <p:cNvSpPr txBox="1"/>
          <p:nvPr>
            <p:ph idx="1" type="body"/>
          </p:nvPr>
        </p:nvSpPr>
        <p:spPr>
          <a:xfrm>
            <a:off x="324000" y="1745550"/>
            <a:ext cx="1888500" cy="397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Tusaale ahaan, Dib-u-habayn (Rearrange)</a:t>
            </a:r>
            <a:endParaRPr sz="2000"/>
          </a:p>
        </p:txBody>
      </p:sp>
      <p:sp>
        <p:nvSpPr>
          <p:cNvPr id="1447" name="Google Shape;1447;p93"/>
          <p:cNvSpPr txBox="1"/>
          <p:nvPr>
            <p:ph idx="1" type="body"/>
          </p:nvPr>
        </p:nvSpPr>
        <p:spPr>
          <a:xfrm>
            <a:off x="2161471" y="3561275"/>
            <a:ext cx="19593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𝜋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baseline="30000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𝜋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baseline="30000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V}{\pi r^2}=h&quot;&gt;&lt;mfrac&gt;&lt;mi&gt;V&lt;/mi&gt;&lt;mrow&gt;&lt;mi&gt;π&lt;/mi&gt;&lt;msup&gt;&lt;mi&gt;r&lt;/mi&gt;&lt;mn&gt;2&lt;/mn&gt;&lt;/msup&gt;&lt;/mrow&gt;&lt;/mfrac&gt;&lt;mo&gt;=&lt;/mo&gt;&lt;mi&gt;h&lt;/mi&gt;&lt;/math&gt;" id="1448" name="Google Shape;1448;p93" title="V over pi r squared equals h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259230" y="1622102"/>
            <a:ext cx="1073172" cy="67935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V\times\frac{1}{\pi r^2}=h&quot;&gt;&lt;mi&gt;V&lt;/mi&gt;&lt;mo&gt;×&lt;/mo&gt;&lt;mfrac&gt;&lt;mn&gt;1&lt;/mn&gt;&lt;mrow&gt;&lt;mi&gt;π&lt;/mi&gt;&lt;msup&gt;&lt;mi&gt;r&lt;/mi&gt;&lt;mn&gt;2&lt;/mn&gt;&lt;/msup&gt;&lt;/mrow&gt;&lt;/mfrac&gt;&lt;mo&gt;=&lt;/mo&gt;&lt;mi&gt;h&lt;/mi&gt;&lt;/math&gt;" id="1449" name="Google Shape;1449;p93" title="V times 1 over pi r squared equals h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62025" y="2567142"/>
            <a:ext cx="1668832" cy="679355"/>
          </a:xfrm>
          <a:prstGeom prst="rect">
            <a:avLst/>
          </a:prstGeom>
          <a:noFill/>
          <a:ln>
            <a:noFill/>
          </a:ln>
        </p:spPr>
      </p:pic>
      <p:sp>
        <p:nvSpPr>
          <p:cNvPr id="1450" name="Google Shape;1450;p93"/>
          <p:cNvSpPr/>
          <p:nvPr/>
        </p:nvSpPr>
        <p:spPr>
          <a:xfrm>
            <a:off x="7160300" y="1354100"/>
            <a:ext cx="1150675" cy="1482825"/>
          </a:xfrm>
          <a:prstGeom prst="flowChartMagneticDisk">
            <a:avLst/>
          </a:prstGeom>
          <a:solidFill>
            <a:schemeClr val="accent5"/>
          </a:solidFill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V\times\frac{1}{\pi r^2}&quot;&gt;&lt;mi&gt;V&lt;/mi&gt;&lt;mo&gt;×&lt;/mo&gt;&lt;mfrac&gt;&lt;mn&gt;1&lt;/mn&gt;&lt;mrow&gt;&lt;mi&gt;π&lt;/mi&gt;&lt;msup&gt;&lt;mi&gt;r&lt;/mi&gt;&lt;mn&gt;2&lt;/mn&gt;&lt;/msup&gt;&lt;/mrow&gt;&lt;/mfrac&gt;&lt;/math&gt;" id="1451" name="Google Shape;1451;p93" title="V times 1 over pi r squar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85168" y="3421356"/>
            <a:ext cx="1073175" cy="670108"/>
          </a:xfrm>
          <a:prstGeom prst="rect">
            <a:avLst/>
          </a:prstGeom>
          <a:noFill/>
          <a:ln>
            <a:noFill/>
          </a:ln>
        </p:spPr>
      </p:pic>
      <p:sp>
        <p:nvSpPr>
          <p:cNvPr id="1452" name="Google Shape;1452;p93"/>
          <p:cNvSpPr txBox="1"/>
          <p:nvPr>
            <p:ph idx="1" type="body"/>
          </p:nvPr>
        </p:nvSpPr>
        <p:spPr>
          <a:xfrm>
            <a:off x="2611514" y="4326088"/>
            <a:ext cx="12081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𝜋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53" name="Google Shape;1453;p93"/>
          <p:cNvSpPr txBox="1"/>
          <p:nvPr>
            <p:ph idx="1" type="body"/>
          </p:nvPr>
        </p:nvSpPr>
        <p:spPr>
          <a:xfrm>
            <a:off x="5773047" y="1864674"/>
            <a:ext cx="12081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V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𝜋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r</a:t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h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57" name="Shape 14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8" name="Google Shape;1458;p9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xiriirrada isku dhufashada (multiplicative relationships)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7}{xy^3}=5&quot;&gt;&lt;mfrac&gt;&lt;mn&gt;7&lt;/mn&gt;&lt;mrow&gt;&lt;mi&gt;x&lt;/mi&gt;&lt;msup&gt;&lt;mi&gt;y&lt;/mi&gt;&lt;mn&gt;3&lt;/mn&gt;&lt;/msup&gt;&lt;/mrow&gt;&lt;/mfrac&gt;&lt;mo&gt;=&lt;/mo&gt;&lt;mn&gt;5&lt;/mn&gt;&lt;/math&gt;" id="1459" name="Google Shape;1459;p94" title="7 over x y cubed equals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88525" y="1173375"/>
            <a:ext cx="1148500" cy="77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60" name="Google Shape;1460;p94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>
                <a:latin typeface="Lexend"/>
              </a:rPr>
              <a:t>Mid ka mid ah kuwani waa tillaabada koowaad ee dib-u-habaynta isla'egtan?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7\times\frac{1}{xy^3}=5&quot;&gt;&lt;mn&gt;7&lt;/mn&gt;&lt;mo&gt;×&lt;/mo&gt;&lt;mfrac&gt;&lt;mn&gt;1&lt;/mn&gt;&lt;mrow&gt;&lt;mi&gt;x&lt;/mi&gt;&lt;msup&gt;&lt;mi&gt;y&lt;/mi&gt;&lt;mn&gt;3&lt;/mn&gt;&lt;/msup&gt;&lt;/mrow&gt;&lt;/mfrac&gt;&lt;mo&gt;=&lt;/mo&gt;&lt;mn&gt;5&lt;/mn&gt;&lt;/math&gt;" id="1461" name="Google Shape;1461;p94" title="7 times 1 over x y cubed equals 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51273" y="1695702"/>
            <a:ext cx="1391819" cy="63566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xy^3\times\frac{1}{7}=5&quot;&gt;&lt;mi&gt;x&lt;/mi&gt;&lt;msup&gt;&lt;mi&gt;y&lt;/mi&gt;&lt;mn&gt;3&lt;/mn&gt;&lt;/msup&gt;&lt;mo&gt;×&lt;/mo&gt;&lt;mfrac&gt;&lt;mn&gt;1&lt;/mn&gt;&lt;mn&gt;7&lt;/mn&gt;&lt;/mfrac&gt;&lt;mo&gt;=&lt;/mo&gt;&lt;mn&gt;5&lt;/mn&gt;&lt;/math&gt;" id="1462" name="Google Shape;1462;p94" title="x y cubed times one seventh equals 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1273" y="2682817"/>
            <a:ext cx="1420901" cy="57334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1\times\frac{xy^3}{7}=5&quot;&gt;&lt;mn&gt;1&lt;/mn&gt;&lt;mo&gt;×&lt;/mo&gt;&lt;mfrac&gt;&lt;mrow&gt;&lt;mi&gt;x&lt;/mi&gt;&lt;msup&gt;&lt;mi&gt;y&lt;/mi&gt;&lt;mn&gt;3&lt;/mn&gt;&lt;/msup&gt;&lt;/mrow&gt;&lt;mn&gt;7&lt;/mn&gt;&lt;/mfrac&gt;&lt;mo&gt;=&lt;/mo&gt;&lt;mn&gt;5&lt;/mn&gt;&lt;/math&gt;" id="1463" name="Google Shape;1463;p94" title="1 times x y cubed over 7 equals 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051273" y="3655980"/>
            <a:ext cx="1379355" cy="6148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4" name="Google Shape;1464;p9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700356" y="1830137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5" name="Google Shape;1465;p9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77138" y="2820403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66" name="Google Shape;1466;p9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677138" y="3811003"/>
            <a:ext cx="396000" cy="41976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0" name="Shape 14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1" name="Google Shape;1471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738312" y="3811003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72" name="Google Shape;1472;p95"/>
          <p:cNvSpPr txBox="1"/>
          <p:nvPr>
            <p:ph type="title"/>
          </p:nvPr>
        </p:nvSpPr>
        <p:spPr>
          <a:xfrm>
            <a:off x="1771800" y="2912548"/>
            <a:ext cx="1702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labada dhinacba.</a:t>
            </a:r>
            <a:endParaRPr/>
          </a:p>
        </p:txBody>
      </p:sp>
      <p:sp>
        <p:nvSpPr>
          <p:cNvPr id="1473" name="Google Shape;1473;p95"/>
          <p:cNvSpPr txBox="1"/>
          <p:nvPr>
            <p:ph type="title"/>
          </p:nvPr>
        </p:nvSpPr>
        <p:spPr>
          <a:xfrm>
            <a:off x="1771800" y="3826950"/>
            <a:ext cx="2044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dhinaca LHS kaliya.</a:t>
            </a:r>
            <a:endParaRPr/>
          </a:p>
        </p:txBody>
      </p:sp>
      <p:pic>
        <p:nvPicPr>
          <p:cNvPr id="1474" name="Google Shape;1474;p9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519890" y="2843750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75" name="Google Shape;1475;p9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xiriirka isku dhufashada (multiplicative relationships)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7}{xy^3}=5&quot;&gt;&lt;mfrac&gt;&lt;mn&gt;7&lt;/mn&gt;&lt;mrow&gt;&lt;mi&gt;x&lt;/mi&gt;&lt;msup&gt;&lt;mi&gt;y&lt;/mi&gt;&lt;mn&gt;3&lt;/mn&gt;&lt;/msup&gt;&lt;/mrow&gt;&lt;/mfrac&gt;&lt;mo&gt;=&lt;/mo&gt;&lt;mn&gt;5&lt;/mn&gt;&lt;/math&gt;" id="1476" name="Google Shape;1476;p95" title="7 over x y cubed equals 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8525" y="1173375"/>
            <a:ext cx="1148500" cy="77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477" name="Google Shape;1477;p95"/>
          <p:cNvSpPr txBox="1"/>
          <p:nvPr>
            <p:ph type="title"/>
          </p:nvPr>
        </p:nvSpPr>
        <p:spPr>
          <a:xfrm>
            <a:off x="324000" y="748775"/>
            <a:ext cx="713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tillaabada xigta ee dib-u-habaynta isla'egtan?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7\times\frac{1}{xy^3}=5&quot;&gt;&lt;mn&gt;7&lt;/mn&gt;&lt;mo&gt;×&lt;/mo&gt;&lt;mfrac&gt;&lt;mn&gt;1&lt;/mn&gt;&lt;mrow&gt;&lt;mi&gt;x&lt;/mi&gt;&lt;msup&gt;&lt;mi&gt;y&lt;/mi&gt;&lt;mn&gt;3&lt;/mn&gt;&lt;/msup&gt;&lt;/mrow&gt;&lt;/mfrac&gt;&lt;mo&gt;=&lt;/mo&gt;&lt;mn&gt;5&lt;/mn&gt;&lt;/math&gt;" id="1478" name="Google Shape;1478;p95" title="7 times 1 over x y cubed equals 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936069" y="2229100"/>
            <a:ext cx="1702358" cy="77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79" name="Google Shape;1479;p9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73658" y="1906003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80" name="Google Shape;1480;p95"/>
          <p:cNvSpPr txBox="1"/>
          <p:nvPr>
            <p:ph idx="4" type="subTitle"/>
          </p:nvPr>
        </p:nvSpPr>
        <p:spPr>
          <a:xfrm>
            <a:off x="1034425" y="1861975"/>
            <a:ext cx="775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÷ xy3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1" name="Google Shape;1481;p95"/>
          <p:cNvSpPr txBox="1"/>
          <p:nvPr>
            <p:ph idx="4" type="subTitle"/>
          </p:nvPr>
        </p:nvSpPr>
        <p:spPr>
          <a:xfrm>
            <a:off x="1034425" y="2829562"/>
            <a:ext cx="775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xy3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2" name="Google Shape;1482;p95"/>
          <p:cNvSpPr txBox="1"/>
          <p:nvPr>
            <p:ph type="title"/>
          </p:nvPr>
        </p:nvSpPr>
        <p:spPr>
          <a:xfrm>
            <a:off x="1771800" y="1944962"/>
            <a:ext cx="1702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labada dhinacba.</a:t>
            </a:r>
            <a:endParaRPr/>
          </a:p>
        </p:txBody>
      </p:sp>
      <p:sp>
        <p:nvSpPr>
          <p:cNvPr id="1483" name="Google Shape;1483;p95"/>
          <p:cNvSpPr txBox="1"/>
          <p:nvPr>
            <p:ph idx="4" type="subTitle"/>
          </p:nvPr>
        </p:nvSpPr>
        <p:spPr>
          <a:xfrm>
            <a:off x="1034425" y="3743962"/>
            <a:ext cx="775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xy3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84" name="Google Shape;1484;p95"/>
          <p:cNvSpPr txBox="1"/>
          <p:nvPr/>
        </p:nvSpPr>
        <p:spPr>
          <a:xfrm flipH="1">
            <a:off x="4930600" y="3209525"/>
            <a:ext cx="2736000" cy="541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Ku dhufo labada dhinac isku-dhufashada (reciprocal) xy3</a:t>
            </a:r>
            <a:r>
              <a:rPr i="1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4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16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88" name="Shape 1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9" name="Google Shape;1489;p96"/>
          <p:cNvSpPr txBox="1"/>
          <p:nvPr>
            <p:ph idx="4" type="subTitle"/>
          </p:nvPr>
        </p:nvSpPr>
        <p:spPr>
          <a:xfrm>
            <a:off x="988398" y="2852575"/>
            <a:ext cx="1702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7 = 5 × xy3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7\times\frac{1}{xy^3}=5&quot;&gt;&lt;mn&gt;7&lt;/mn&gt;&lt;mo&gt;×&lt;/mo&gt;&lt;mfrac&gt;&lt;mn&gt;1&lt;/mn&gt;&lt;mrow&gt;&lt;mi&gt;x&lt;/mi&gt;&lt;msup&gt;&lt;mi&gt;y&lt;/mi&gt;&lt;mn&gt;3&lt;/mn&gt;&lt;/msup&gt;&lt;/mrow&gt;&lt;/mfrac&gt;&lt;mo&gt;=&lt;/mo&gt;&lt;mn&gt;5&lt;/mn&gt;&lt;/math&gt;" id="1490" name="Google Shape;1490;p96" title="7 times 1 over x y cubed equals 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936069" y="2229100"/>
            <a:ext cx="1702358" cy="7775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1" name="Google Shape;1491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671512" y="2896603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2" name="Google Shape;1492;p9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319356" y="3811337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493" name="Google Shape;1493;p9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Dib-u-habaynta xiriirka isku dhufashada (multiplicative relationships)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7}{xy^3}=5&quot;&gt;&lt;mfrac&gt;&lt;mn&gt;7&lt;/mn&gt;&lt;mrow&gt;&lt;mi&gt;x&lt;/mi&gt;&lt;msup&gt;&lt;mi&gt;y&lt;/mi&gt;&lt;mn&gt;3&lt;/mn&gt;&lt;/msup&gt;&lt;/mrow&gt;&lt;/mfrac&gt;&lt;mo&gt;=&lt;/mo&gt;&lt;mn&gt;5&lt;/mn&gt;&lt;/math&gt;" id="1494" name="Google Shape;1494;p96" title="7 over x y cubed equals 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488525" y="1173375"/>
            <a:ext cx="1148500" cy="7775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7\times\frac{1}{xy^3}&quot;&gt;&lt;mn&gt;7&lt;/mn&gt;&lt;mo&gt;×&lt;/mo&gt;&lt;mfrac&gt;&lt;mn&gt;1&lt;/mn&gt;&lt;mrow&gt;&lt;mi&gt;x&lt;/mi&gt;&lt;msup&gt;&lt;mi&gt;y&lt;/mi&gt;&lt;mn&gt;3&lt;/mn&gt;&lt;/msup&gt;&lt;/mrow&gt;&lt;/mfrac&gt;&lt;/math&gt;" id="1495" name="Google Shape;1495;p96" title="7 times 1 over x y cubed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4162568" y="3334808"/>
            <a:ext cx="1148500" cy="806056"/>
          </a:xfrm>
          <a:prstGeom prst="rect">
            <a:avLst/>
          </a:prstGeom>
          <a:noFill/>
          <a:ln>
            <a:noFill/>
          </a:ln>
        </p:spPr>
      </p:pic>
      <p:sp>
        <p:nvSpPr>
          <p:cNvPr id="1496" name="Google Shape;1496;p96"/>
          <p:cNvSpPr txBox="1"/>
          <p:nvPr>
            <p:ph type="title"/>
          </p:nvPr>
        </p:nvSpPr>
        <p:spPr>
          <a:xfrm>
            <a:off x="324000" y="748775"/>
            <a:ext cx="476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dib-u-habaynta kama dambaysta ah?</a:t>
            </a:r>
            <a:endParaRPr/>
          </a:p>
        </p:txBody>
      </p:sp>
      <p:pic>
        <p:nvPicPr>
          <p:cNvPr id="1497" name="Google Shape;1497;p9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30658" y="1906003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498" name="Google Shape;1498;p96"/>
          <p:cNvSpPr txBox="1"/>
          <p:nvPr>
            <p:ph idx="4" type="subTitle"/>
          </p:nvPr>
        </p:nvSpPr>
        <p:spPr>
          <a:xfrm>
            <a:off x="5377825" y="3462175"/>
            <a:ext cx="2179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xy3 = 5 × xy3</a:t>
            </a:r>
            <a:r>
              <a:rPr i="1" lang="en-GB" sz="2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2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2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2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2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2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499" name="Google Shape;1499;p96"/>
          <p:cNvSpPr txBox="1"/>
          <p:nvPr>
            <p:ph idx="4" type="subTitle"/>
          </p:nvPr>
        </p:nvSpPr>
        <p:spPr>
          <a:xfrm>
            <a:off x="988400" y="3743950"/>
            <a:ext cx="1281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7 = 5xy3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0" name="Google Shape;1500;p96"/>
          <p:cNvSpPr txBox="1"/>
          <p:nvPr>
            <p:ph idx="4" type="subTitle"/>
          </p:nvPr>
        </p:nvSpPr>
        <p:spPr>
          <a:xfrm>
            <a:off x="988400" y="1815950"/>
            <a:ext cx="1342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5 = 7xy3</a:t>
            </a: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01" name="Google Shape;1501;p96"/>
          <p:cNvSpPr txBox="1"/>
          <p:nvPr/>
        </p:nvSpPr>
        <p:spPr>
          <a:xfrm flipH="1">
            <a:off x="3189482" y="2851538"/>
            <a:ext cx="10608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Si buuxda looma fududeyn</a:t>
            </a:r>
            <a:endParaRPr sz="18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5" name="Shape 1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6" name="Google Shape;1506;p97"/>
          <p:cNvSpPr txBox="1"/>
          <p:nvPr>
            <p:ph idx="4" type="subTitle"/>
          </p:nvPr>
        </p:nvSpPr>
        <p:spPr>
          <a:xfrm>
            <a:off x="988398" y="2852575"/>
            <a:ext cx="1702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7 = 5 × xy3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507" name="Google Shape;1507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71512" y="2896603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508" name="Google Shape;1508;p9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319356" y="3811337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9" name="Google Shape;1509;p9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xiriirka isku dhufashada (multiplicative relationships)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7}{xy^3}=5&quot;&gt;&lt;mfrac&gt;&lt;mn&gt;7&lt;/mn&gt;&lt;mrow&gt;&lt;mi&gt;x&lt;/mi&gt;&lt;msup&gt;&lt;mi&gt;y&lt;/mi&gt;&lt;mn&gt;3&lt;/mn&gt;&lt;/msup&gt;&lt;/mrow&gt;&lt;/mfrac&gt;&lt;mo&gt;=&lt;/mo&gt;&lt;mn&gt;5&lt;/mn&gt;&lt;/math&gt;" id="1510" name="Google Shape;1510;p97" title="7 over x y cubed equals 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488525" y="1173375"/>
            <a:ext cx="1148500" cy="777525"/>
          </a:xfrm>
          <a:prstGeom prst="rect">
            <a:avLst/>
          </a:prstGeom>
          <a:noFill/>
          <a:ln>
            <a:noFill/>
          </a:ln>
        </p:spPr>
      </p:pic>
      <p:sp>
        <p:nvSpPr>
          <p:cNvPr id="1511" name="Google Shape;1511;p97"/>
          <p:cNvSpPr txBox="1"/>
          <p:nvPr>
            <p:ph type="title"/>
          </p:nvPr>
        </p:nvSpPr>
        <p:spPr>
          <a:xfrm>
            <a:off x="324000" y="748775"/>
            <a:ext cx="4765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Waa maxay dib-u-habaynta kama dambaysta ah?</a:t>
            </a:r>
            <a:endParaRPr/>
          </a:p>
        </p:txBody>
      </p:sp>
      <p:pic>
        <p:nvPicPr>
          <p:cNvPr id="1512" name="Google Shape;1512;p9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330658" y="1906003"/>
            <a:ext cx="396000" cy="419760"/>
          </a:xfrm>
          <a:prstGeom prst="rect">
            <a:avLst/>
          </a:prstGeom>
          <a:noFill/>
          <a:ln>
            <a:noFill/>
          </a:ln>
        </p:spPr>
      </p:pic>
      <p:sp>
        <p:nvSpPr>
          <p:cNvPr id="1513" name="Google Shape;1513;p97"/>
          <p:cNvSpPr txBox="1"/>
          <p:nvPr>
            <p:ph idx="4" type="subTitle"/>
          </p:nvPr>
        </p:nvSpPr>
        <p:spPr>
          <a:xfrm>
            <a:off x="988398" y="3743962"/>
            <a:ext cx="1702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7 = 5xy3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4" name="Google Shape;1514;p97"/>
          <p:cNvSpPr txBox="1"/>
          <p:nvPr>
            <p:ph idx="4" type="subTitle"/>
          </p:nvPr>
        </p:nvSpPr>
        <p:spPr>
          <a:xfrm>
            <a:off x="988398" y="1815948"/>
            <a:ext cx="1702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5 = 7xy3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5" name="Google Shape;1515;p97"/>
          <p:cNvSpPr txBox="1"/>
          <p:nvPr>
            <p:ph idx="4" type="subTitle"/>
          </p:nvPr>
        </p:nvSpPr>
        <p:spPr>
          <a:xfrm>
            <a:off x="5906878" y="2296162"/>
            <a:ext cx="1702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2800">
                <a:latin typeface="Lexend"/>
                <a:ea typeface="Times New Roman"/>
                <a:cs typeface="Times New Roman"/>
                <a:sym typeface="Times New Roman"/>
              </a:rPr>
              <a:t>7 = 5xy3</a:t>
            </a:r>
            <a:r>
              <a:rPr i="1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2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16" name="Google Shape;1516;p97"/>
          <p:cNvSpPr txBox="1"/>
          <p:nvPr/>
        </p:nvSpPr>
        <p:spPr>
          <a:xfrm flipH="1">
            <a:off x="4789751" y="3156350"/>
            <a:ext cx="30579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Marka aad noqoto mid aad u kalsoon, waxaad samayn kartaa hal tallaabo oo degdeg ah, × xy3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20" name="Shape 1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1" name="Google Shape;1521;p98"/>
          <p:cNvSpPr/>
          <p:nvPr/>
        </p:nvSpPr>
        <p:spPr>
          <a:xfrm>
            <a:off x="4678763" y="1394250"/>
            <a:ext cx="41412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0.82}{0.2}=4.1&quot;&gt;&lt;mfrac&gt;&lt;mn&gt;0.82&lt;/mn&gt;&lt;mn&gt;0.2&lt;/mn&gt;&lt;/mfrac&gt;&lt;mo&gt;=&lt;/mo&gt;&lt;mn&gt;4.1&lt;/mn&gt;&lt;/math&gt;" id="1522" name="Google Shape;1522;p98" title="0.82 over 0.2 equals 4.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1967" y="2253134"/>
            <a:ext cx="1369464" cy="647464"/>
          </a:xfrm>
          <a:prstGeom prst="rect">
            <a:avLst/>
          </a:prstGeom>
          <a:noFill/>
          <a:ln>
            <a:noFill/>
          </a:ln>
        </p:spPr>
      </p:pic>
      <p:sp>
        <p:nvSpPr>
          <p:cNvPr id="1523" name="Google Shape;1523;p98"/>
          <p:cNvSpPr txBox="1"/>
          <p:nvPr>
            <p:ph idx="1" type="body"/>
          </p:nvPr>
        </p:nvSpPr>
        <p:spPr>
          <a:xfrm>
            <a:off x="324000" y="759300"/>
            <a:ext cx="8496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Qor qoyska dib-u-habaynta isla'egyada hoose.</a:t>
            </a:r>
            <a:endParaRPr/>
          </a:p>
        </p:txBody>
      </p:sp>
      <p:sp>
        <p:nvSpPr>
          <p:cNvPr id="1524" name="Google Shape;1524;p9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xidhiidhada isku dhufashada (multiplicative)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1525" name="Google Shape;1525;p98"/>
          <p:cNvSpPr/>
          <p:nvPr/>
        </p:nvSpPr>
        <p:spPr>
          <a:xfrm>
            <a:off x="641288" y="1394250"/>
            <a:ext cx="33891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6" name="Google Shape;1526;p98"/>
          <p:cNvSpPr txBox="1"/>
          <p:nvPr>
            <p:ph idx="4294967295" type="body"/>
          </p:nvPr>
        </p:nvSpPr>
        <p:spPr>
          <a:xfrm>
            <a:off x="834374" y="1539975"/>
            <a:ext cx="16455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19 × 5 = 95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7" name="Google Shape;1527;p98"/>
          <p:cNvSpPr txBox="1"/>
          <p:nvPr>
            <p:ph idx="4294967295" type="body"/>
          </p:nvPr>
        </p:nvSpPr>
        <p:spPr>
          <a:xfrm>
            <a:off x="834373" y="2301975"/>
            <a:ext cx="16455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19 = 95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28" name="Google Shape;1528;p98"/>
          <p:cNvSpPr/>
          <p:nvPr/>
        </p:nvSpPr>
        <p:spPr>
          <a:xfrm>
            <a:off x="637275" y="3092000"/>
            <a:ext cx="3389100" cy="1710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29" name="Google Shape;1529;p98"/>
          <p:cNvSpPr txBox="1"/>
          <p:nvPr>
            <p:ph idx="4294967295" type="body"/>
          </p:nvPr>
        </p:nvSpPr>
        <p:spPr>
          <a:xfrm>
            <a:off x="834387" y="33155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56</a:t>
            </a:r>
            <a:endParaRPr/>
          </a:p>
        </p:txBody>
      </p:sp>
      <p:sp>
        <p:nvSpPr>
          <p:cNvPr id="1530" name="Google Shape;1530;p98"/>
          <p:cNvSpPr txBox="1"/>
          <p:nvPr>
            <p:ph idx="4294967295" type="body"/>
          </p:nvPr>
        </p:nvSpPr>
        <p:spPr>
          <a:xfrm>
            <a:off x="834387" y="41537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7 = 56</a:t>
            </a:r>
            <a:endParaRPr/>
          </a:p>
        </p:txBody>
      </p:sp>
      <p:sp>
        <p:nvSpPr>
          <p:cNvPr id="1531" name="Google Shape;1531;p98"/>
          <p:cNvSpPr txBox="1"/>
          <p:nvPr/>
        </p:nvSpPr>
        <p:spPr>
          <a:xfrm>
            <a:off x="324000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2" name="Google Shape;1532;p98"/>
          <p:cNvSpPr txBox="1"/>
          <p:nvPr/>
        </p:nvSpPr>
        <p:spPr>
          <a:xfrm>
            <a:off x="324000" y="2969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3" name="Google Shape;1533;p98"/>
          <p:cNvSpPr txBox="1"/>
          <p:nvPr/>
        </p:nvSpPr>
        <p:spPr>
          <a:xfrm>
            <a:off x="4351093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4" name="Google Shape;1534;p98"/>
          <p:cNvSpPr txBox="1"/>
          <p:nvPr/>
        </p:nvSpPr>
        <p:spPr>
          <a:xfrm>
            <a:off x="4351093" y="2969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5" name="Google Shape;1535;p98"/>
          <p:cNvSpPr txBox="1"/>
          <p:nvPr>
            <p:ph idx="4294967295" type="body"/>
          </p:nvPr>
        </p:nvSpPr>
        <p:spPr>
          <a:xfrm>
            <a:off x="4833139" y="1539975"/>
            <a:ext cx="21300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0.2 × 4.1 = 0.82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6" name="Google Shape;1536;p98"/>
          <p:cNvSpPr txBox="1"/>
          <p:nvPr>
            <p:ph idx="4294967295" type="body"/>
          </p:nvPr>
        </p:nvSpPr>
        <p:spPr>
          <a:xfrm>
            <a:off x="4833135" y="2301975"/>
            <a:ext cx="21864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.1 × 0.2 = 0.82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537" name="Google Shape;1537;p98"/>
          <p:cNvSpPr/>
          <p:nvPr/>
        </p:nvSpPr>
        <p:spPr>
          <a:xfrm>
            <a:off x="4674500" y="3092150"/>
            <a:ext cx="3602100" cy="17109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538" name="Google Shape;1538;p98"/>
          <p:cNvSpPr txBox="1"/>
          <p:nvPr>
            <p:ph idx="4294967295" type="body"/>
          </p:nvPr>
        </p:nvSpPr>
        <p:spPr>
          <a:xfrm>
            <a:off x="4872987" y="33155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/>
          </a:p>
        </p:txBody>
      </p:sp>
      <p:sp>
        <p:nvSpPr>
          <p:cNvPr id="1539" name="Google Shape;1539;p98"/>
          <p:cNvSpPr txBox="1"/>
          <p:nvPr>
            <p:ph idx="4294967295" type="body"/>
          </p:nvPr>
        </p:nvSpPr>
        <p:spPr>
          <a:xfrm>
            <a:off x="4872987" y="41537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95}{19}=5&quot;&gt;&lt;mfrac&gt;&lt;mn&gt;95&lt;/mn&gt;&lt;mn&gt;19&lt;/mn&gt;&lt;/mfrac&gt;&lt;mo&gt;=&lt;/mo&gt;&lt;mn&gt;5&lt;/mn&gt;&lt;/math&gt;" id="1540" name="Google Shape;1540;p98" title="95 over 19 equals 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5486" y="2260768"/>
            <a:ext cx="909303" cy="6438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95}{5}=19&quot;&gt;&lt;mfrac&gt;&lt;mn&gt;95&lt;/mn&gt;&lt;mn&gt;5&lt;/mn&gt;&lt;/mfrac&gt;&lt;mo&gt;=&lt;/mo&gt;&lt;mn&gt;19&lt;/mn&gt;&lt;/math&gt;" id="1541" name="Google Shape;1541;p98" title="95 over 5 equals 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0586" y="1466138"/>
            <a:ext cx="1071503" cy="6487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0.82}{4.1}=0.2&quot;&gt;&lt;mfrac&gt;&lt;mn&gt;0.82&lt;/mn&gt;&lt;mn&gt;4.1&lt;/mn&gt;&lt;/mfrac&gt;&lt;mo&gt;=&lt;/mo&gt;&lt;mn&gt;0.2&lt;/mn&gt;&lt;/math&gt;" id="1542" name="Google Shape;1542;p98" title="0.82 over 4.1 equals 0.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14980" y="1477073"/>
            <a:ext cx="1383438" cy="6428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56}{y}=7\end{array}&quot;&gt;&lt;mtable columnalign=&quot;left&quot; columnspacing=&quot;1em&quot; rowspacing=&quot;4pt&quot;&gt;&lt;mtr&gt;&lt;mtd&gt;&lt;mfrac&gt;&lt;mn&gt;56&lt;/mn&gt;&lt;mi&gt;y&lt;/mi&gt;&lt;/mfrac&gt;&lt;mo&gt;=&lt;/mo&gt;&lt;mn&gt;7&lt;/mn&gt;&lt;/mtd&gt;&lt;/mtr&gt;&lt;/mtable&gt;&lt;/math&gt;" id="1543" name="Google Shape;1543;p98" title="1 lines Line 1: 56 over y equals 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72194" y="3327266"/>
            <a:ext cx="1047830" cy="5637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P}{F}=A\end{array}&quot;&gt;&lt;mtable columnalign=&quot;left&quot; columnspacing=&quot;1em&quot; rowspacing=&quot;4pt&quot;&gt;&lt;mtr&gt;&lt;mtd&gt;&lt;mfrac&gt;&lt;mi&gt;P&lt;/mi&gt;&lt;mi&gt;F&lt;/mi&gt;&lt;/mfrac&gt;&lt;mo&gt;=&lt;/mo&gt;&lt;mi&gt;A&lt;/mi&gt;&lt;/mtd&gt;&lt;/mtr&gt;&lt;/mtable&gt;&lt;/math&gt;" id="1544" name="Google Shape;1544;p98" title="1 lines Line 1: P over F equals A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00318" y="4109161"/>
            <a:ext cx="1054461" cy="5239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P}{A}=F\end{array}&quot;&gt;&lt;mtable columnalign=&quot;left&quot; columnspacing=&quot;1em&quot; rowspacing=&quot;4pt&quot;&gt;&lt;mtr&gt;&lt;mtd&gt;&lt;mfrac&gt;&lt;mi&gt;P&lt;/mi&gt;&lt;mi&gt;A&lt;/mi&gt;&lt;/mfrac&gt;&lt;mo&gt;=&lt;/mo&gt;&lt;mi&gt;F&lt;/mi&gt;&lt;/mtd&gt;&lt;/mtr&gt;&lt;/mtable&gt;&lt;/math&gt;" id="1545" name="Google Shape;1545;p98" title="1 lines Line 1: P over A equals F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00846" y="3294106"/>
            <a:ext cx="1067725" cy="5239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56}{7}=y\end{array}&quot;&gt;&lt;mtable columnalign=&quot;left&quot; columnspacing=&quot;1em&quot; rowspacing=&quot;4pt&quot;&gt;&lt;mtr&gt;&lt;mtd&gt;&lt;mfrac&gt;&lt;mn&gt;56&lt;/mn&gt;&lt;mn&gt;7&lt;/mn&gt;&lt;/mfrac&gt;&lt;mo&gt;=&lt;/mo&gt;&lt;mi&gt;y&lt;/mi&gt;&lt;/mtd&gt;&lt;/mtr&gt;&lt;/mtable&gt;&lt;/math&gt;" id="1546" name="Google Shape;1546;p98" title="1 lines Line 1: 56 over 7 equals y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82092" y="4101031"/>
            <a:ext cx="1034230" cy="523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547" name="Google Shape;1547;p98"/>
          <p:cNvGrpSpPr/>
          <p:nvPr/>
        </p:nvGrpSpPr>
        <p:grpSpPr>
          <a:xfrm>
            <a:off x="697666" y="2305124"/>
            <a:ext cx="1731516" cy="369600"/>
            <a:chOff x="694853" y="2325325"/>
            <a:chExt cx="1731516" cy="369600"/>
          </a:xfrm>
        </p:grpSpPr>
        <p:sp>
          <p:nvSpPr>
            <p:cNvPr id="1548" name="Google Shape;1548;p98"/>
            <p:cNvSpPr/>
            <p:nvPr/>
          </p:nvSpPr>
          <p:spPr>
            <a:xfrm>
              <a:off x="20249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49" name="Google Shape;1549;p98"/>
            <p:cNvSpPr/>
            <p:nvPr/>
          </p:nvSpPr>
          <p:spPr>
            <a:xfrm>
              <a:off x="131886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0" name="Google Shape;1550;p98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51" name="Google Shape;1551;p98"/>
          <p:cNvGrpSpPr/>
          <p:nvPr/>
        </p:nvGrpSpPr>
        <p:grpSpPr>
          <a:xfrm>
            <a:off x="2684940" y="2238793"/>
            <a:ext cx="1150505" cy="729320"/>
            <a:chOff x="2716648" y="2258994"/>
            <a:chExt cx="1150505" cy="729320"/>
          </a:xfrm>
        </p:grpSpPr>
        <p:sp>
          <p:nvSpPr>
            <p:cNvPr id="1552" name="Google Shape;1552;p98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3" name="Google Shape;1553;p98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4" name="Google Shape;1554;p98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55" name="Google Shape;1555;p98"/>
          <p:cNvGrpSpPr/>
          <p:nvPr/>
        </p:nvGrpSpPr>
        <p:grpSpPr>
          <a:xfrm>
            <a:off x="778213" y="1543124"/>
            <a:ext cx="1662475" cy="369601"/>
            <a:chOff x="763893" y="2325325"/>
            <a:chExt cx="1662475" cy="369601"/>
          </a:xfrm>
        </p:grpSpPr>
        <p:sp>
          <p:nvSpPr>
            <p:cNvPr id="1556" name="Google Shape;1556;p98"/>
            <p:cNvSpPr/>
            <p:nvPr/>
          </p:nvSpPr>
          <p:spPr>
            <a:xfrm>
              <a:off x="20249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7" name="Google Shape;1557;p98"/>
            <p:cNvSpPr/>
            <p:nvPr/>
          </p:nvSpPr>
          <p:spPr>
            <a:xfrm>
              <a:off x="1453475" y="2325326"/>
              <a:ext cx="245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58" name="Google Shape;1558;p98"/>
            <p:cNvSpPr/>
            <p:nvPr/>
          </p:nvSpPr>
          <p:spPr>
            <a:xfrm>
              <a:off x="76389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59" name="Google Shape;1559;p98"/>
          <p:cNvGrpSpPr/>
          <p:nvPr/>
        </p:nvGrpSpPr>
        <p:grpSpPr>
          <a:xfrm>
            <a:off x="7249672" y="1442236"/>
            <a:ext cx="1413733" cy="729320"/>
            <a:chOff x="2752924" y="2258994"/>
            <a:chExt cx="1114229" cy="729320"/>
          </a:xfrm>
        </p:grpSpPr>
        <p:sp>
          <p:nvSpPr>
            <p:cNvPr id="1560" name="Google Shape;1560;p98"/>
            <p:cNvSpPr/>
            <p:nvPr/>
          </p:nvSpPr>
          <p:spPr>
            <a:xfrm>
              <a:off x="2752924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1" name="Google Shape;1561;p98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2" name="Google Shape;1562;p98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63" name="Google Shape;1563;p98"/>
          <p:cNvGrpSpPr/>
          <p:nvPr/>
        </p:nvGrpSpPr>
        <p:grpSpPr>
          <a:xfrm>
            <a:off x="4846957" y="2305125"/>
            <a:ext cx="2116117" cy="369602"/>
            <a:chOff x="694853" y="2325323"/>
            <a:chExt cx="1952858" cy="369602"/>
          </a:xfrm>
        </p:grpSpPr>
        <p:sp>
          <p:nvSpPr>
            <p:cNvPr id="1564" name="Google Shape;1564;p98"/>
            <p:cNvSpPr/>
            <p:nvPr/>
          </p:nvSpPr>
          <p:spPr>
            <a:xfrm>
              <a:off x="2099312" y="2325323"/>
              <a:ext cx="548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5" name="Google Shape;1565;p98"/>
            <p:cNvSpPr/>
            <p:nvPr/>
          </p:nvSpPr>
          <p:spPr>
            <a:xfrm>
              <a:off x="141042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6" name="Google Shape;1566;p98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67" name="Google Shape;1567;p98"/>
          <p:cNvGrpSpPr/>
          <p:nvPr/>
        </p:nvGrpSpPr>
        <p:grpSpPr>
          <a:xfrm>
            <a:off x="4846957" y="1566138"/>
            <a:ext cx="2116117" cy="369602"/>
            <a:chOff x="694853" y="2325323"/>
            <a:chExt cx="1952858" cy="369602"/>
          </a:xfrm>
        </p:grpSpPr>
        <p:sp>
          <p:nvSpPr>
            <p:cNvPr id="1568" name="Google Shape;1568;p98"/>
            <p:cNvSpPr/>
            <p:nvPr/>
          </p:nvSpPr>
          <p:spPr>
            <a:xfrm>
              <a:off x="2099312" y="2325323"/>
              <a:ext cx="548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69" name="Google Shape;1569;p98"/>
            <p:cNvSpPr/>
            <p:nvPr/>
          </p:nvSpPr>
          <p:spPr>
            <a:xfrm>
              <a:off x="141042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0" name="Google Shape;1570;p98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1" name="Google Shape;1571;p98"/>
          <p:cNvGrpSpPr/>
          <p:nvPr/>
        </p:nvGrpSpPr>
        <p:grpSpPr>
          <a:xfrm>
            <a:off x="697666" y="3348900"/>
            <a:ext cx="1579116" cy="369611"/>
            <a:chOff x="694853" y="2325314"/>
            <a:chExt cx="1579116" cy="369611"/>
          </a:xfrm>
        </p:grpSpPr>
        <p:sp>
          <p:nvSpPr>
            <p:cNvPr id="1572" name="Google Shape;1572;p98"/>
            <p:cNvSpPr/>
            <p:nvPr/>
          </p:nvSpPr>
          <p:spPr>
            <a:xfrm>
              <a:off x="18725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3" name="Google Shape;1573;p98"/>
            <p:cNvSpPr/>
            <p:nvPr/>
          </p:nvSpPr>
          <p:spPr>
            <a:xfrm>
              <a:off x="1284348" y="2325314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4" name="Google Shape;1574;p98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5" name="Google Shape;1575;p98"/>
          <p:cNvGrpSpPr/>
          <p:nvPr/>
        </p:nvGrpSpPr>
        <p:grpSpPr>
          <a:xfrm>
            <a:off x="2638914" y="4010060"/>
            <a:ext cx="1185025" cy="729320"/>
            <a:chOff x="2716648" y="2258994"/>
            <a:chExt cx="1185025" cy="729320"/>
          </a:xfrm>
        </p:grpSpPr>
        <p:sp>
          <p:nvSpPr>
            <p:cNvPr id="1576" name="Google Shape;1576;p98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7" name="Google Shape;1577;p98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78" name="Google Shape;1578;p98"/>
            <p:cNvSpPr/>
            <p:nvPr/>
          </p:nvSpPr>
          <p:spPr>
            <a:xfrm>
              <a:off x="354467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79" name="Google Shape;1579;p98"/>
          <p:cNvGrpSpPr/>
          <p:nvPr/>
        </p:nvGrpSpPr>
        <p:grpSpPr>
          <a:xfrm>
            <a:off x="686159" y="4164087"/>
            <a:ext cx="1579116" cy="369611"/>
            <a:chOff x="694853" y="2325314"/>
            <a:chExt cx="1579116" cy="369611"/>
          </a:xfrm>
        </p:grpSpPr>
        <p:sp>
          <p:nvSpPr>
            <p:cNvPr id="1580" name="Google Shape;1580;p98"/>
            <p:cNvSpPr/>
            <p:nvPr/>
          </p:nvSpPr>
          <p:spPr>
            <a:xfrm>
              <a:off x="18725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1" name="Google Shape;1581;p98"/>
            <p:cNvSpPr/>
            <p:nvPr/>
          </p:nvSpPr>
          <p:spPr>
            <a:xfrm>
              <a:off x="1284348" y="2325314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2" name="Google Shape;1582;p98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83" name="Google Shape;1583;p98"/>
          <p:cNvGrpSpPr/>
          <p:nvPr/>
        </p:nvGrpSpPr>
        <p:grpSpPr>
          <a:xfrm>
            <a:off x="4766439" y="4164087"/>
            <a:ext cx="1510071" cy="369613"/>
            <a:chOff x="694853" y="2325314"/>
            <a:chExt cx="1510071" cy="369613"/>
          </a:xfrm>
        </p:grpSpPr>
        <p:sp>
          <p:nvSpPr>
            <p:cNvPr id="1584" name="Google Shape;1584;p98"/>
            <p:cNvSpPr/>
            <p:nvPr/>
          </p:nvSpPr>
          <p:spPr>
            <a:xfrm>
              <a:off x="1881525" y="2325328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5" name="Google Shape;1585;p98"/>
            <p:cNvSpPr/>
            <p:nvPr/>
          </p:nvSpPr>
          <p:spPr>
            <a:xfrm>
              <a:off x="1307361" y="2325314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6" name="Google Shape;1586;p98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87" name="Google Shape;1587;p98"/>
          <p:cNvGrpSpPr/>
          <p:nvPr/>
        </p:nvGrpSpPr>
        <p:grpSpPr>
          <a:xfrm>
            <a:off x="4766439" y="3337393"/>
            <a:ext cx="1510071" cy="369613"/>
            <a:chOff x="694853" y="2325314"/>
            <a:chExt cx="1510071" cy="369613"/>
          </a:xfrm>
        </p:grpSpPr>
        <p:sp>
          <p:nvSpPr>
            <p:cNvPr id="1588" name="Google Shape;1588;p98"/>
            <p:cNvSpPr/>
            <p:nvPr/>
          </p:nvSpPr>
          <p:spPr>
            <a:xfrm>
              <a:off x="1881525" y="2325328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89" name="Google Shape;1589;p98"/>
            <p:cNvSpPr/>
            <p:nvPr/>
          </p:nvSpPr>
          <p:spPr>
            <a:xfrm>
              <a:off x="1307361" y="2325314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90" name="Google Shape;1590;p98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591" name="Google Shape;1591;p98"/>
          <p:cNvGrpSpPr/>
          <p:nvPr/>
        </p:nvGrpSpPr>
        <p:grpSpPr>
          <a:xfrm>
            <a:off x="6598501" y="3190526"/>
            <a:ext cx="1185025" cy="729320"/>
            <a:chOff x="2716648" y="2258994"/>
            <a:chExt cx="1185025" cy="729320"/>
          </a:xfrm>
        </p:grpSpPr>
        <p:sp>
          <p:nvSpPr>
            <p:cNvPr id="1592" name="Google Shape;1592;p98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93" name="Google Shape;1593;p98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594" name="Google Shape;1594;p98"/>
            <p:cNvSpPr/>
            <p:nvPr/>
          </p:nvSpPr>
          <p:spPr>
            <a:xfrm>
              <a:off x="354467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98" name="Shape 15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99" name="Google Shape;1599;p9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5" y="2417332"/>
            <a:ext cx="4121349" cy="984423"/>
          </a:xfrm>
          <a:prstGeom prst="rect">
            <a:avLst/>
          </a:prstGeom>
          <a:noFill/>
          <a:ln>
            <a:noFill/>
          </a:ln>
        </p:spPr>
      </p:pic>
      <p:sp>
        <p:nvSpPr>
          <p:cNvPr id="1600" name="Google Shape;1600;p99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2) Cabdi wuxuu dib u habaynayaa isla'egyada.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601" name="Google Shape;1601;p9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Dib-u-habaynta xidhiidhada isku dhufashada (multiplicative)</a:t>
            </a:r>
            <a:endParaRPr/>
          </a:p>
        </p:txBody>
      </p:sp>
      <p:sp>
        <p:nvSpPr>
          <p:cNvPr id="1602" name="Google Shape;1602;p99"/>
          <p:cNvSpPr txBox="1"/>
          <p:nvPr>
            <p:ph idx="1" type="body"/>
          </p:nvPr>
        </p:nvSpPr>
        <p:spPr>
          <a:xfrm>
            <a:off x="324000" y="112879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a)</a:t>
            </a:r>
            <a:endParaRPr/>
          </a:p>
        </p:txBody>
      </p:sp>
      <p:sp>
        <p:nvSpPr>
          <p:cNvPr id="1603" name="Google Shape;1603;p99"/>
          <p:cNvSpPr txBox="1"/>
          <p:nvPr>
            <p:ph idx="1" type="body"/>
          </p:nvPr>
        </p:nvSpPr>
        <p:spPr>
          <a:xfrm>
            <a:off x="324000" y="35787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c)</a:t>
            </a:r>
            <a:endParaRPr/>
          </a:p>
        </p:txBody>
      </p:sp>
      <p:sp>
        <p:nvSpPr>
          <p:cNvPr id="1604" name="Google Shape;1604;p99"/>
          <p:cNvSpPr txBox="1"/>
          <p:nvPr>
            <p:ph idx="1" type="body"/>
          </p:nvPr>
        </p:nvSpPr>
        <p:spPr>
          <a:xfrm>
            <a:off x="312493" y="2359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b)</a:t>
            </a:r>
            <a:endParaRPr/>
          </a:p>
        </p:txBody>
      </p:sp>
      <p:pic>
        <p:nvPicPr>
          <p:cNvPr id="1605" name="Google Shape;1605;p9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708294" y="2201354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606" name="Google Shape;1606;p9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 flipH="1">
            <a:off x="5044284" y="1250625"/>
            <a:ext cx="3754675" cy="860701"/>
          </a:xfrm>
          <a:prstGeom prst="rect">
            <a:avLst/>
          </a:prstGeom>
          <a:noFill/>
          <a:ln>
            <a:noFill/>
          </a:ln>
        </p:spPr>
      </p:pic>
      <p:sp>
        <p:nvSpPr>
          <p:cNvPr id="1607" name="Google Shape;1607;p99"/>
          <p:cNvSpPr txBox="1"/>
          <p:nvPr/>
        </p:nvSpPr>
        <p:spPr>
          <a:xfrm flipH="1">
            <a:off x="5377780" y="1293000"/>
            <a:ext cx="3327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Waxaan kaliya 'beddelaa boosaska' isla'egta dhexdeeda.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08" name="Google Shape;1608;p9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6" y="1189450"/>
            <a:ext cx="4039414" cy="984423"/>
          </a:xfrm>
          <a:prstGeom prst="rect">
            <a:avLst/>
          </a:prstGeom>
          <a:noFill/>
          <a:ln>
            <a:noFill/>
          </a:ln>
        </p:spPr>
      </p:pic>
      <p:sp>
        <p:nvSpPr>
          <p:cNvPr id="1609" name="Google Shape;1609;p99"/>
          <p:cNvSpPr txBox="1"/>
          <p:nvPr/>
        </p:nvSpPr>
        <p:spPr>
          <a:xfrm flipH="1">
            <a:off x="1884468" y="1445395"/>
            <a:ext cx="13761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loo beddeli karaa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610" name="Google Shape;1610;p99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5" y="3666702"/>
            <a:ext cx="4121349" cy="984423"/>
          </a:xfrm>
          <a:prstGeom prst="rect">
            <a:avLst/>
          </a:prstGeom>
          <a:noFill/>
          <a:ln>
            <a:noFill/>
          </a:ln>
        </p:spPr>
      </p:pic>
      <p:sp>
        <p:nvSpPr>
          <p:cNvPr id="1611" name="Google Shape;1611;p99"/>
          <p:cNvSpPr txBox="1"/>
          <p:nvPr>
            <p:ph idx="1" type="body"/>
          </p:nvPr>
        </p:nvSpPr>
        <p:spPr>
          <a:xfrm>
            <a:off x="4819425" y="3243725"/>
            <a:ext cx="4000500" cy="10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Xaalad kasta, go'aami haddii Cabdi sax yahay oo qor jumlad ku caddaynaysa go'aankaaga.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begin{array}{l}\frac{72}{9}=8\end{array}&quot;&gt;&lt;mtable columnalign=&quot;left&quot; columnspacing=&quot;1em&quot; rowspacing=&quot;4pt&quot;&gt;&lt;mtr&gt;&lt;mtd&gt;&lt;mfrac&gt;&lt;mn&gt;72&lt;/mn&gt;&lt;mn&gt;9&lt;/mn&gt;&lt;/mfrac&gt;&lt;mo&gt;=&lt;/mo&gt;&lt;mn&gt;8&lt;/mn&gt;&lt;/mtd&gt;&lt;/mtr&gt;&lt;/mtable&gt;&lt;/math&gt;" id="1612" name="Google Shape;1612;p99" title="1 lines Line 1: 72 over 9 equals 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216" y="1358205"/>
            <a:ext cx="995664" cy="518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72}{8}=9\end{array}&quot;&gt;&lt;mtable columnalign=&quot;left&quot; columnspacing=&quot;1em&quot; rowspacing=&quot;4pt&quot;&gt;&lt;mtr&gt;&lt;mtd&gt;&lt;mfrac&gt;&lt;mn&gt;72&lt;/mn&gt;&lt;mn&gt;8&lt;/mn&gt;&lt;/mfrac&gt;&lt;mo&gt;=&lt;/mo&gt;&lt;mn&gt;9&lt;/mn&gt;&lt;/mtd&gt;&lt;/mtr&gt;&lt;/mtable&gt;&lt;/math&gt;" id="1613" name="Google Shape;1613;p99" title="1 lines Line 1: 72 over 8 equals 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8280" y="1348325"/>
            <a:ext cx="1010556" cy="518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5}{b}=h\end{array}&quot;&gt;&lt;mtable columnalign=&quot;left&quot; columnspacing=&quot;1em&quot; rowspacing=&quot;4pt&quot;&gt;&lt;mtr&gt;&lt;mtd&gt;&lt;mfrac&gt;&lt;mn&gt;5&lt;/mn&gt;&lt;mi&gt;b&lt;/mi&gt;&lt;/mfrac&gt;&lt;mo&gt;=&lt;/mo&gt;&lt;mi&gt;h&lt;/mi&gt;&lt;/mtd&gt;&lt;/mtr&gt;&lt;/mtable&gt;&lt;/math&gt;" id="1614" name="Google Shape;1614;p99" title="1 lines Line 1: 5 over b equals h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2756" y="2567525"/>
            <a:ext cx="871206" cy="518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5}{h}=b\end{array}&quot;&gt;&lt;mtable columnalign=&quot;left&quot; columnspacing=&quot;1em&quot; rowspacing=&quot;4pt&quot;&gt;&lt;mtr&gt;&lt;mtd&gt;&lt;mfrac&gt;&lt;mn&gt;5&lt;/mn&gt;&lt;mi&gt;h&lt;/mi&gt;&lt;/mfrac&gt;&lt;mo&gt;=&lt;/mo&gt;&lt;mi&gt;b&lt;/mi&gt;&lt;/mtd&gt;&lt;/mtr&gt;&lt;/mtable&gt;&lt;/math&gt;" id="1615" name="Google Shape;1615;p99" title="1 lines Line 1: 5 over h equals b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3880" y="2566541"/>
            <a:ext cx="871200" cy="519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3}{x}=2\end{array}&quot;&gt;&lt;mtable columnalign=&quot;left&quot; columnspacing=&quot;1em&quot; rowspacing=&quot;4pt&quot;&gt;&lt;mtr&gt;&lt;mtd&gt;&lt;mfrac&gt;&lt;mn&gt;13&lt;/mn&gt;&lt;mi&gt;x&lt;/mi&gt;&lt;/mfrac&gt;&lt;mo&gt;=&lt;/mo&gt;&lt;mn&gt;2&lt;/mn&gt;&lt;/mtd&gt;&lt;/mtr&gt;&lt;/mtable&gt;&lt;/math&gt;" id="1616" name="Google Shape;1616;p99" title="1 lines Line 1: 13 over x equals 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7850" y="3844130"/>
            <a:ext cx="1011550" cy="4961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2}{x}=13\end{array}&quot;&gt;&lt;mtable columnalign=&quot;left&quot; columnspacing=&quot;1em&quot; rowspacing=&quot;4pt&quot;&gt;&lt;mtr&gt;&lt;mtd&gt;&lt;mfrac&gt;&lt;mn&gt;2&lt;/mn&gt;&lt;mi&gt;x&lt;/mi&gt;&lt;/mfrac&gt;&lt;mo&gt;=&lt;/mo&gt;&lt;mn&gt;13&lt;/mn&gt;&lt;/mtd&gt;&lt;/mtr&gt;&lt;/mtable&gt;&lt;/math&gt;" id="1617" name="Google Shape;1617;p99" title="1 lines Line 1: 2 over x equals 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65905" y="3852749"/>
            <a:ext cx="1069537" cy="489672"/>
          </a:xfrm>
          <a:prstGeom prst="rect">
            <a:avLst/>
          </a:prstGeom>
          <a:noFill/>
          <a:ln>
            <a:noFill/>
          </a:ln>
        </p:spPr>
      </p:pic>
      <p:sp>
        <p:nvSpPr>
          <p:cNvPr id="1618" name="Google Shape;1618;p99"/>
          <p:cNvSpPr txBox="1"/>
          <p:nvPr/>
        </p:nvSpPr>
        <p:spPr>
          <a:xfrm flipH="1">
            <a:off x="1884468" y="2671755"/>
            <a:ext cx="13761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loo beddeli karaa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19" name="Google Shape;1619;p99"/>
          <p:cNvSpPr txBox="1"/>
          <p:nvPr/>
        </p:nvSpPr>
        <p:spPr>
          <a:xfrm flipH="1">
            <a:off x="1884468" y="3932635"/>
            <a:ext cx="13761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loo beddeli karaa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23" name="Shape 16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4" name="Google Shape;1624;p10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Dib-u-habaynta xidhiidhada isku dhufashada (multiplicative)</a:t>
            </a:r>
            <a:endParaRPr/>
          </a:p>
        </p:txBody>
      </p:sp>
      <p:sp>
        <p:nvSpPr>
          <p:cNvPr id="1625" name="Google Shape;1625;p100"/>
          <p:cNvSpPr txBox="1"/>
          <p:nvPr>
            <p:ph idx="4294967295" type="title"/>
          </p:nvPr>
        </p:nvSpPr>
        <p:spPr>
          <a:xfrm>
            <a:off x="324000" y="748775"/>
            <a:ext cx="7135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800">
                <a:latin typeface="Lexend"/>
              </a:rPr>
              <a:t>3) Dib u habeey isla'eg kasta qaab a × b = c</a:t>
            </a:r>
            <a:r>
              <a:rPr b="0" lang="en-GB" sz="1800">
                <a:latin typeface="Lexend"/>
              </a:rPr>
              <a:t/>
            </a:r>
            <a:r>
              <a:rPr b="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b="0"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26" name="Google Shape;1626;p100"/>
          <p:cNvSpPr txBox="1"/>
          <p:nvPr/>
        </p:nvSpPr>
        <p:spPr>
          <a:xfrm>
            <a:off x="324000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7" name="Google Shape;1627;p100"/>
          <p:cNvSpPr txBox="1"/>
          <p:nvPr/>
        </p:nvSpPr>
        <p:spPr>
          <a:xfrm>
            <a:off x="3360493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28" name="Google Shape;1628;p100"/>
          <p:cNvSpPr txBox="1"/>
          <p:nvPr/>
        </p:nvSpPr>
        <p:spPr>
          <a:xfrm>
            <a:off x="5787387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x}{8}=y&quot;&gt;&lt;mfrac&gt;&lt;mi&gt;x&lt;/mi&gt;&lt;mn&gt;8&lt;/mn&gt;&lt;/mfrac&gt;&lt;mo&gt;=&lt;/mo&gt;&lt;mi&gt;y&lt;/mi&gt;&lt;/math&gt;" id="1629" name="Google Shape;1629;p100" title="x over 8 equals 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6014" y="1237650"/>
            <a:ext cx="928131" cy="674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x}{3y}=y&quot;&gt;&lt;mfrac&gt;&lt;mi&gt;x&lt;/mi&gt;&lt;mrow&gt;&lt;mn&gt;3&lt;/mn&gt;&lt;mi&gt;y&lt;/mi&gt;&lt;/mrow&gt;&lt;/mfrac&gt;&lt;mo&gt;=&lt;/mo&gt;&lt;mi&gt;y&lt;/mi&gt;&lt;/math&gt;" id="1630" name="Google Shape;1630;p100" title="x over 3 y equals 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19336" y="1268200"/>
            <a:ext cx="1000788" cy="674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x}{3yz}=4z^2&quot;&gt;&lt;mfrac&gt;&lt;mrow&gt;&lt;mn&gt;5&lt;/mn&gt;&lt;mi&gt;x&lt;/mi&gt;&lt;/mrow&gt;&lt;mrow&gt;&lt;mn&gt;3&lt;/mn&gt;&lt;mi&gt;y&lt;/mi&gt;&lt;mi&gt;z&lt;/mi&gt;&lt;/mrow&gt;&lt;/mfrac&gt;&lt;mo&gt;=&lt;/mo&gt;&lt;mn&gt;4&lt;/mn&gt;&lt;msup&gt;&lt;mi&gt;z&lt;/mi&gt;&lt;mn&gt;2&lt;/mn&gt;&lt;/msup&gt;&lt;/math&gt;" id="1631" name="Google Shape;1631;p100" title="5 x over 3 y z equals 4 z squared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745731" y="1245505"/>
            <a:ext cx="1292612" cy="674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5" name="Shape 1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6" name="Google Shape;1636;p101"/>
          <p:cNvSpPr/>
          <p:nvPr/>
        </p:nvSpPr>
        <p:spPr>
          <a:xfrm>
            <a:off x="4678763" y="1394250"/>
            <a:ext cx="41412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0.82}{0.2}=4.1&quot;&gt;&lt;mfrac&gt;&lt;mn&gt;0.82&lt;/mn&gt;&lt;mn&gt;0.2&lt;/mn&gt;&lt;/mfrac&gt;&lt;mo&gt;=&lt;/mo&gt;&lt;mn&gt;4.1&lt;/mn&gt;&lt;/math&gt;" id="1637" name="Google Shape;1637;p101" title="0.82 over 0.2 equals 4.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221967" y="2253134"/>
            <a:ext cx="1369464" cy="647464"/>
          </a:xfrm>
          <a:prstGeom prst="rect">
            <a:avLst/>
          </a:prstGeom>
          <a:noFill/>
          <a:ln>
            <a:noFill/>
          </a:ln>
        </p:spPr>
      </p:pic>
      <p:sp>
        <p:nvSpPr>
          <p:cNvPr id="1638" name="Google Shape;1638;p101"/>
          <p:cNvSpPr txBox="1"/>
          <p:nvPr>
            <p:ph idx="1" type="body"/>
          </p:nvPr>
        </p:nvSpPr>
        <p:spPr>
          <a:xfrm>
            <a:off x="324000" y="759300"/>
            <a:ext cx="84960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1) Qor qoyska dib-u-habaynta isla'egyada hoose.</a:t>
            </a:r>
            <a:endParaRPr/>
          </a:p>
        </p:txBody>
      </p:sp>
      <p:sp>
        <p:nvSpPr>
          <p:cNvPr id="1639" name="Google Shape;1639;p10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Dib-u-habaynta xidhiidhada isku dhufashada (multiplicative)</a:t>
            </a:r>
            <a:endParaRPr/>
          </a:p>
        </p:txBody>
      </p:sp>
      <p:sp>
        <p:nvSpPr>
          <p:cNvPr id="1640" name="Google Shape;1640;p101"/>
          <p:cNvSpPr/>
          <p:nvPr/>
        </p:nvSpPr>
        <p:spPr>
          <a:xfrm>
            <a:off x="641288" y="1394250"/>
            <a:ext cx="3389100" cy="15915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1" name="Google Shape;1641;p101"/>
          <p:cNvSpPr txBox="1"/>
          <p:nvPr>
            <p:ph idx="4294967295" type="body"/>
          </p:nvPr>
        </p:nvSpPr>
        <p:spPr>
          <a:xfrm>
            <a:off x="834374" y="1539975"/>
            <a:ext cx="16455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19 × 5 = 95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2" name="Google Shape;1642;p101"/>
          <p:cNvSpPr txBox="1"/>
          <p:nvPr>
            <p:ph idx="4294967295" type="body"/>
          </p:nvPr>
        </p:nvSpPr>
        <p:spPr>
          <a:xfrm>
            <a:off x="834373" y="2301975"/>
            <a:ext cx="16455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 × 19 = 95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43" name="Google Shape;1643;p101"/>
          <p:cNvSpPr/>
          <p:nvPr/>
        </p:nvSpPr>
        <p:spPr>
          <a:xfrm>
            <a:off x="637275" y="3092000"/>
            <a:ext cx="3389100" cy="17112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4" name="Google Shape;1644;p101"/>
          <p:cNvSpPr txBox="1"/>
          <p:nvPr>
            <p:ph idx="4294967295" type="body"/>
          </p:nvPr>
        </p:nvSpPr>
        <p:spPr>
          <a:xfrm>
            <a:off x="834387" y="33155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7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56</a:t>
            </a:r>
            <a:endParaRPr/>
          </a:p>
        </p:txBody>
      </p:sp>
      <p:sp>
        <p:nvSpPr>
          <p:cNvPr id="1645" name="Google Shape;1645;p101"/>
          <p:cNvSpPr txBox="1"/>
          <p:nvPr>
            <p:ph idx="4294967295" type="body"/>
          </p:nvPr>
        </p:nvSpPr>
        <p:spPr>
          <a:xfrm>
            <a:off x="834387" y="41537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× 7 = 56</a:t>
            </a:r>
            <a:endParaRPr/>
          </a:p>
        </p:txBody>
      </p:sp>
      <p:sp>
        <p:nvSpPr>
          <p:cNvPr id="1646" name="Google Shape;1646;p101"/>
          <p:cNvSpPr txBox="1"/>
          <p:nvPr/>
        </p:nvSpPr>
        <p:spPr>
          <a:xfrm>
            <a:off x="324000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7" name="Google Shape;1647;p101"/>
          <p:cNvSpPr txBox="1"/>
          <p:nvPr/>
        </p:nvSpPr>
        <p:spPr>
          <a:xfrm>
            <a:off x="324000" y="2969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c)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8" name="Google Shape;1648;p101"/>
          <p:cNvSpPr txBox="1"/>
          <p:nvPr/>
        </p:nvSpPr>
        <p:spPr>
          <a:xfrm>
            <a:off x="4351093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9" name="Google Shape;1649;p101"/>
          <p:cNvSpPr txBox="1"/>
          <p:nvPr/>
        </p:nvSpPr>
        <p:spPr>
          <a:xfrm>
            <a:off x="4351093" y="29691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d)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0" name="Google Shape;1650;p101"/>
          <p:cNvSpPr txBox="1"/>
          <p:nvPr>
            <p:ph idx="4294967295" type="body"/>
          </p:nvPr>
        </p:nvSpPr>
        <p:spPr>
          <a:xfrm>
            <a:off x="4833139" y="1539975"/>
            <a:ext cx="21300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0.2 × 4.1 = 0.82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1" name="Google Shape;1651;p101"/>
          <p:cNvSpPr txBox="1"/>
          <p:nvPr>
            <p:ph idx="4294967295" type="body"/>
          </p:nvPr>
        </p:nvSpPr>
        <p:spPr>
          <a:xfrm>
            <a:off x="4833135" y="2301975"/>
            <a:ext cx="2186400" cy="432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4.1 × 0.2 = 0.82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652" name="Google Shape;1652;p101"/>
          <p:cNvSpPr/>
          <p:nvPr/>
        </p:nvSpPr>
        <p:spPr>
          <a:xfrm>
            <a:off x="4674500" y="3091850"/>
            <a:ext cx="3602100" cy="1711200"/>
          </a:xfrm>
          <a:prstGeom prst="rect">
            <a:avLst/>
          </a:prstGeom>
          <a:noFill/>
          <a:ln cap="flat" cmpd="sng" w="2857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53" name="Google Shape;1653;p101"/>
          <p:cNvSpPr txBox="1"/>
          <p:nvPr>
            <p:ph idx="4294967295" type="body"/>
          </p:nvPr>
        </p:nvSpPr>
        <p:spPr>
          <a:xfrm>
            <a:off x="4872987" y="33155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endParaRPr/>
          </a:p>
        </p:txBody>
      </p:sp>
      <p:sp>
        <p:nvSpPr>
          <p:cNvPr id="1654" name="Google Shape;1654;p101"/>
          <p:cNvSpPr txBox="1"/>
          <p:nvPr>
            <p:ph idx="4294967295" type="body"/>
          </p:nvPr>
        </p:nvSpPr>
        <p:spPr>
          <a:xfrm>
            <a:off x="4872987" y="4153775"/>
            <a:ext cx="1459800" cy="38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P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A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×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F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95}{19}=5&quot;&gt;&lt;mfrac&gt;&lt;mn&gt;95&lt;/mn&gt;&lt;mn&gt;19&lt;/mn&gt;&lt;/mfrac&gt;&lt;mo&gt;=&lt;/mo&gt;&lt;mn&gt;5&lt;/mn&gt;&lt;/math&gt;" id="1655" name="Google Shape;1655;p101" title="95 over 19 equals 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735486" y="2260768"/>
            <a:ext cx="909303" cy="643881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95}{5}=19&quot;&gt;&lt;mfrac&gt;&lt;mn&gt;95&lt;/mn&gt;&lt;mn&gt;5&lt;/mn&gt;&lt;/mfrac&gt;&lt;mo&gt;=&lt;/mo&gt;&lt;mn&gt;19&lt;/mn&gt;&lt;/math&gt;" id="1656" name="Google Shape;1656;p101" title="95 over 5 equals 1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730586" y="1466138"/>
            <a:ext cx="1071503" cy="64879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0.82}{4.1}=0.2&quot;&gt;&lt;mfrac&gt;&lt;mn&gt;0.82&lt;/mn&gt;&lt;mn&gt;4.1&lt;/mn&gt;&lt;/mfrac&gt;&lt;mo&gt;=&lt;/mo&gt;&lt;mn&gt;0.2&lt;/mn&gt;&lt;/math&gt;" id="1657" name="Google Shape;1657;p101" title="0.82 over 4.1 equals 0.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7214980" y="1477073"/>
            <a:ext cx="1383438" cy="6428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56}{y}=7\end{array}&quot;&gt;&lt;mtable columnalign=&quot;left&quot; columnspacing=&quot;1em&quot; rowspacing=&quot;4pt&quot;&gt;&lt;mtr&gt;&lt;mtd&gt;&lt;mfrac&gt;&lt;mn&gt;56&lt;/mn&gt;&lt;mi&gt;y&lt;/mi&gt;&lt;/mfrac&gt;&lt;mo&gt;=&lt;/mo&gt;&lt;mn&gt;7&lt;/mn&gt;&lt;/mtd&gt;&lt;/mtr&gt;&lt;/mtable&gt;&lt;/math&gt;" id="1658" name="Google Shape;1658;p101" title="1 lines Line 1: 56 over y equals 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672194" y="3327266"/>
            <a:ext cx="1047830" cy="563706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P}{F}=A\end{array}&quot;&gt;&lt;mtable columnalign=&quot;left&quot; columnspacing=&quot;1em&quot; rowspacing=&quot;4pt&quot;&gt;&lt;mtr&gt;&lt;mtd&gt;&lt;mfrac&gt;&lt;mi&gt;P&lt;/mi&gt;&lt;mi&gt;F&lt;/mi&gt;&lt;/mfrac&gt;&lt;mo&gt;=&lt;/mo&gt;&lt;mi&gt;A&lt;/mi&gt;&lt;/mtd&gt;&lt;/mtr&gt;&lt;/mtable&gt;&lt;/math&gt;" id="1659" name="Google Shape;1659;p101" title="1 lines Line 1: P over F equals A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700318" y="4109161"/>
            <a:ext cx="1054461" cy="5239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P}{A}=F\end{array}&quot;&gt;&lt;mtable columnalign=&quot;left&quot; columnspacing=&quot;1em&quot; rowspacing=&quot;4pt&quot;&gt;&lt;mtr&gt;&lt;mtd&gt;&lt;mfrac&gt;&lt;mi&gt;P&lt;/mi&gt;&lt;mi&gt;A&lt;/mi&gt;&lt;/mfrac&gt;&lt;mo&gt;=&lt;/mo&gt;&lt;mi&gt;F&lt;/mi&gt;&lt;/mtd&gt;&lt;/mtr&gt;&lt;/mtable&gt;&lt;/math&gt;" id="1660" name="Google Shape;1660;p101" title="1 lines Line 1: P over A equals F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00846" y="3294106"/>
            <a:ext cx="1067725" cy="5239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56}{7}=y\end{array}&quot;&gt;&lt;mtable columnalign=&quot;left&quot; columnspacing=&quot;1em&quot; rowspacing=&quot;4pt&quot;&gt;&lt;mtr&gt;&lt;mtd&gt;&lt;mfrac&gt;&lt;mn&gt;56&lt;/mn&gt;&lt;mn&gt;7&lt;/mn&gt;&lt;/mfrac&gt;&lt;mo&gt;=&lt;/mo&gt;&lt;mi&gt;y&lt;/mi&gt;&lt;/mtd&gt;&lt;/mtr&gt;&lt;/mtable&gt;&lt;/math&gt;" id="1661" name="Google Shape;1661;p101" title="1 lines Line 1: 56 over 7 equals y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2682092" y="4101031"/>
            <a:ext cx="1034230" cy="52392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1662" name="Google Shape;1662;p101"/>
          <p:cNvGrpSpPr/>
          <p:nvPr/>
        </p:nvGrpSpPr>
        <p:grpSpPr>
          <a:xfrm>
            <a:off x="697666" y="2305124"/>
            <a:ext cx="1731516" cy="369600"/>
            <a:chOff x="694853" y="2325325"/>
            <a:chExt cx="1731516" cy="369600"/>
          </a:xfrm>
        </p:grpSpPr>
        <p:sp>
          <p:nvSpPr>
            <p:cNvPr id="1663" name="Google Shape;1663;p101"/>
            <p:cNvSpPr/>
            <p:nvPr/>
          </p:nvSpPr>
          <p:spPr>
            <a:xfrm>
              <a:off x="20249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4" name="Google Shape;1664;p101"/>
            <p:cNvSpPr/>
            <p:nvPr/>
          </p:nvSpPr>
          <p:spPr>
            <a:xfrm>
              <a:off x="131886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5" name="Google Shape;1665;p101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66" name="Google Shape;1666;p101"/>
          <p:cNvGrpSpPr/>
          <p:nvPr/>
        </p:nvGrpSpPr>
        <p:grpSpPr>
          <a:xfrm>
            <a:off x="2684940" y="2238793"/>
            <a:ext cx="1150505" cy="729320"/>
            <a:chOff x="2716648" y="2258994"/>
            <a:chExt cx="1150505" cy="729320"/>
          </a:xfrm>
        </p:grpSpPr>
        <p:sp>
          <p:nvSpPr>
            <p:cNvPr id="1667" name="Google Shape;1667;p101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8" name="Google Shape;1668;p101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69" name="Google Shape;1669;p101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70" name="Google Shape;1670;p101"/>
          <p:cNvGrpSpPr/>
          <p:nvPr/>
        </p:nvGrpSpPr>
        <p:grpSpPr>
          <a:xfrm>
            <a:off x="778213" y="1543124"/>
            <a:ext cx="1662475" cy="369601"/>
            <a:chOff x="763893" y="2325325"/>
            <a:chExt cx="1662475" cy="369601"/>
          </a:xfrm>
        </p:grpSpPr>
        <p:sp>
          <p:nvSpPr>
            <p:cNvPr id="1671" name="Google Shape;1671;p101"/>
            <p:cNvSpPr/>
            <p:nvPr/>
          </p:nvSpPr>
          <p:spPr>
            <a:xfrm>
              <a:off x="20249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2" name="Google Shape;1672;p101"/>
            <p:cNvSpPr/>
            <p:nvPr/>
          </p:nvSpPr>
          <p:spPr>
            <a:xfrm>
              <a:off x="1453475" y="2325326"/>
              <a:ext cx="245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3" name="Google Shape;1673;p101"/>
            <p:cNvSpPr/>
            <p:nvPr/>
          </p:nvSpPr>
          <p:spPr>
            <a:xfrm>
              <a:off x="76389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74" name="Google Shape;1674;p101"/>
          <p:cNvGrpSpPr/>
          <p:nvPr/>
        </p:nvGrpSpPr>
        <p:grpSpPr>
          <a:xfrm>
            <a:off x="7249672" y="1442236"/>
            <a:ext cx="1413733" cy="729320"/>
            <a:chOff x="2752924" y="2258994"/>
            <a:chExt cx="1114229" cy="729320"/>
          </a:xfrm>
        </p:grpSpPr>
        <p:sp>
          <p:nvSpPr>
            <p:cNvPr id="1675" name="Google Shape;1675;p101"/>
            <p:cNvSpPr/>
            <p:nvPr/>
          </p:nvSpPr>
          <p:spPr>
            <a:xfrm>
              <a:off x="2752924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6" name="Google Shape;1676;p101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77" name="Google Shape;1677;p101"/>
            <p:cNvSpPr/>
            <p:nvPr/>
          </p:nvSpPr>
          <p:spPr>
            <a:xfrm>
              <a:off x="351015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78" name="Google Shape;1678;p101"/>
          <p:cNvGrpSpPr/>
          <p:nvPr/>
        </p:nvGrpSpPr>
        <p:grpSpPr>
          <a:xfrm>
            <a:off x="4846957" y="2305125"/>
            <a:ext cx="2116117" cy="369602"/>
            <a:chOff x="694853" y="2325323"/>
            <a:chExt cx="1952858" cy="369602"/>
          </a:xfrm>
        </p:grpSpPr>
        <p:sp>
          <p:nvSpPr>
            <p:cNvPr id="1679" name="Google Shape;1679;p101"/>
            <p:cNvSpPr/>
            <p:nvPr/>
          </p:nvSpPr>
          <p:spPr>
            <a:xfrm>
              <a:off x="2099312" y="2325323"/>
              <a:ext cx="548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0" name="Google Shape;1680;p101"/>
            <p:cNvSpPr/>
            <p:nvPr/>
          </p:nvSpPr>
          <p:spPr>
            <a:xfrm>
              <a:off x="141042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1" name="Google Shape;1681;p101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82" name="Google Shape;1682;p101"/>
          <p:cNvGrpSpPr/>
          <p:nvPr/>
        </p:nvGrpSpPr>
        <p:grpSpPr>
          <a:xfrm>
            <a:off x="4846957" y="1566138"/>
            <a:ext cx="2116117" cy="369602"/>
            <a:chOff x="694853" y="2325323"/>
            <a:chExt cx="1952858" cy="369602"/>
          </a:xfrm>
        </p:grpSpPr>
        <p:sp>
          <p:nvSpPr>
            <p:cNvPr id="1683" name="Google Shape;1683;p101"/>
            <p:cNvSpPr/>
            <p:nvPr/>
          </p:nvSpPr>
          <p:spPr>
            <a:xfrm>
              <a:off x="2099312" y="2325323"/>
              <a:ext cx="548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4" name="Google Shape;1684;p101"/>
            <p:cNvSpPr/>
            <p:nvPr/>
          </p:nvSpPr>
          <p:spPr>
            <a:xfrm>
              <a:off x="141042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5" name="Google Shape;1685;p101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86" name="Google Shape;1686;p101"/>
          <p:cNvGrpSpPr/>
          <p:nvPr/>
        </p:nvGrpSpPr>
        <p:grpSpPr>
          <a:xfrm>
            <a:off x="697666" y="3348900"/>
            <a:ext cx="1579116" cy="369611"/>
            <a:chOff x="694853" y="2325314"/>
            <a:chExt cx="1579116" cy="369611"/>
          </a:xfrm>
        </p:grpSpPr>
        <p:sp>
          <p:nvSpPr>
            <p:cNvPr id="1687" name="Google Shape;1687;p101"/>
            <p:cNvSpPr/>
            <p:nvPr/>
          </p:nvSpPr>
          <p:spPr>
            <a:xfrm>
              <a:off x="18725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8" name="Google Shape;1688;p101"/>
            <p:cNvSpPr/>
            <p:nvPr/>
          </p:nvSpPr>
          <p:spPr>
            <a:xfrm>
              <a:off x="1284348" y="2325314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89" name="Google Shape;1689;p101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90" name="Google Shape;1690;p101"/>
          <p:cNvGrpSpPr/>
          <p:nvPr/>
        </p:nvGrpSpPr>
        <p:grpSpPr>
          <a:xfrm>
            <a:off x="2638914" y="4010060"/>
            <a:ext cx="1185025" cy="729320"/>
            <a:chOff x="2716648" y="2258994"/>
            <a:chExt cx="1185025" cy="729320"/>
          </a:xfrm>
        </p:grpSpPr>
        <p:sp>
          <p:nvSpPr>
            <p:cNvPr id="1691" name="Google Shape;1691;p101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2" name="Google Shape;1692;p101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3" name="Google Shape;1693;p101"/>
            <p:cNvSpPr/>
            <p:nvPr/>
          </p:nvSpPr>
          <p:spPr>
            <a:xfrm>
              <a:off x="354467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94" name="Google Shape;1694;p101"/>
          <p:cNvGrpSpPr/>
          <p:nvPr/>
        </p:nvGrpSpPr>
        <p:grpSpPr>
          <a:xfrm>
            <a:off x="686159" y="4164087"/>
            <a:ext cx="1579116" cy="369611"/>
            <a:chOff x="694853" y="2325314"/>
            <a:chExt cx="1579116" cy="369611"/>
          </a:xfrm>
        </p:grpSpPr>
        <p:sp>
          <p:nvSpPr>
            <p:cNvPr id="1695" name="Google Shape;1695;p101"/>
            <p:cNvSpPr/>
            <p:nvPr/>
          </p:nvSpPr>
          <p:spPr>
            <a:xfrm>
              <a:off x="1872569" y="2325325"/>
              <a:ext cx="401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6" name="Google Shape;1696;p101"/>
            <p:cNvSpPr/>
            <p:nvPr/>
          </p:nvSpPr>
          <p:spPr>
            <a:xfrm>
              <a:off x="1284348" y="2325314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697" name="Google Shape;1697;p101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698" name="Google Shape;1698;p101"/>
          <p:cNvGrpSpPr/>
          <p:nvPr/>
        </p:nvGrpSpPr>
        <p:grpSpPr>
          <a:xfrm>
            <a:off x="4766439" y="4164087"/>
            <a:ext cx="1510071" cy="369613"/>
            <a:chOff x="694853" y="2325314"/>
            <a:chExt cx="1510071" cy="369613"/>
          </a:xfrm>
        </p:grpSpPr>
        <p:sp>
          <p:nvSpPr>
            <p:cNvPr id="1699" name="Google Shape;1699;p101"/>
            <p:cNvSpPr/>
            <p:nvPr/>
          </p:nvSpPr>
          <p:spPr>
            <a:xfrm>
              <a:off x="1881525" y="2325328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0" name="Google Shape;1700;p101"/>
            <p:cNvSpPr/>
            <p:nvPr/>
          </p:nvSpPr>
          <p:spPr>
            <a:xfrm>
              <a:off x="1307361" y="2325314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1" name="Google Shape;1701;p101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02" name="Google Shape;1702;p101"/>
          <p:cNvGrpSpPr/>
          <p:nvPr/>
        </p:nvGrpSpPr>
        <p:grpSpPr>
          <a:xfrm>
            <a:off x="4766439" y="3337393"/>
            <a:ext cx="1510071" cy="369613"/>
            <a:chOff x="694853" y="2325314"/>
            <a:chExt cx="1510071" cy="369613"/>
          </a:xfrm>
        </p:grpSpPr>
        <p:sp>
          <p:nvSpPr>
            <p:cNvPr id="1703" name="Google Shape;1703;p101"/>
            <p:cNvSpPr/>
            <p:nvPr/>
          </p:nvSpPr>
          <p:spPr>
            <a:xfrm>
              <a:off x="1881525" y="2325328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4" name="Google Shape;1704;p101"/>
            <p:cNvSpPr/>
            <p:nvPr/>
          </p:nvSpPr>
          <p:spPr>
            <a:xfrm>
              <a:off x="1307361" y="2325314"/>
              <a:ext cx="3234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5" name="Google Shape;1705;p101"/>
            <p:cNvSpPr/>
            <p:nvPr/>
          </p:nvSpPr>
          <p:spPr>
            <a:xfrm>
              <a:off x="694853" y="2325325"/>
              <a:ext cx="357000" cy="3696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706" name="Google Shape;1706;p101"/>
          <p:cNvGrpSpPr/>
          <p:nvPr/>
        </p:nvGrpSpPr>
        <p:grpSpPr>
          <a:xfrm>
            <a:off x="6598501" y="3190526"/>
            <a:ext cx="1185025" cy="729320"/>
            <a:chOff x="2716648" y="2258994"/>
            <a:chExt cx="1185025" cy="729320"/>
          </a:xfrm>
        </p:grpSpPr>
        <p:sp>
          <p:nvSpPr>
            <p:cNvPr id="1707" name="Google Shape;1707;p101"/>
            <p:cNvSpPr/>
            <p:nvPr/>
          </p:nvSpPr>
          <p:spPr>
            <a:xfrm>
              <a:off x="2716648" y="2258994"/>
              <a:ext cx="4014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8" name="Google Shape;1708;p101"/>
            <p:cNvSpPr/>
            <p:nvPr/>
          </p:nvSpPr>
          <p:spPr>
            <a:xfrm>
              <a:off x="2758219" y="26745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709" name="Google Shape;1709;p101"/>
            <p:cNvSpPr/>
            <p:nvPr/>
          </p:nvSpPr>
          <p:spPr>
            <a:xfrm>
              <a:off x="3544673" y="2445914"/>
              <a:ext cx="357000" cy="313800"/>
            </a:xfrm>
            <a:prstGeom prst="roundRect">
              <a:avLst>
                <a:gd fmla="val 16667" name="adj"/>
              </a:avLst>
            </a:prstGeom>
            <a:solidFill>
              <a:srgbClr val="FFFFFF"/>
            </a:solidFill>
            <a:ln cap="flat" cmpd="sng" w="28575">
              <a:solidFill>
                <a:schemeClr val="accent5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xit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3" name="Shape 1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14" name="Google Shape;1714;p10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5" y="2417332"/>
            <a:ext cx="4121349" cy="984423"/>
          </a:xfrm>
          <a:prstGeom prst="rect">
            <a:avLst/>
          </a:prstGeom>
          <a:noFill/>
          <a:ln>
            <a:noFill/>
          </a:ln>
        </p:spPr>
      </p:pic>
      <p:sp>
        <p:nvSpPr>
          <p:cNvPr id="1715" name="Google Shape;1715;p102"/>
          <p:cNvSpPr txBox="1"/>
          <p:nvPr>
            <p:ph idx="1" type="body"/>
          </p:nvPr>
        </p:nvSpPr>
        <p:spPr>
          <a:xfrm>
            <a:off x="324000" y="759300"/>
            <a:ext cx="48009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2) Cabdi wuxuu dib u habaynayaa isla'egyada.</a:t>
            </a:r>
            <a:endParaRPr/>
          </a:p>
        </p:txBody>
      </p:sp>
      <p:sp>
        <p:nvSpPr>
          <p:cNvPr id="1716" name="Google Shape;1716;p10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Dib-u-habaynta xidhiidhada isku dhufashada (multiplicative)</a:t>
            </a:r>
            <a:endParaRPr/>
          </a:p>
        </p:txBody>
      </p:sp>
      <p:sp>
        <p:nvSpPr>
          <p:cNvPr id="1717" name="Google Shape;1717;p102"/>
          <p:cNvSpPr txBox="1"/>
          <p:nvPr>
            <p:ph idx="1" type="body"/>
          </p:nvPr>
        </p:nvSpPr>
        <p:spPr>
          <a:xfrm>
            <a:off x="324000" y="112879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a)</a:t>
            </a:r>
            <a:endParaRPr/>
          </a:p>
        </p:txBody>
      </p:sp>
      <p:sp>
        <p:nvSpPr>
          <p:cNvPr id="1718" name="Google Shape;1718;p102"/>
          <p:cNvSpPr txBox="1"/>
          <p:nvPr>
            <p:ph idx="1" type="body"/>
          </p:nvPr>
        </p:nvSpPr>
        <p:spPr>
          <a:xfrm>
            <a:off x="324000" y="35787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c)</a:t>
            </a:r>
            <a:endParaRPr/>
          </a:p>
        </p:txBody>
      </p:sp>
      <p:sp>
        <p:nvSpPr>
          <p:cNvPr id="1719" name="Google Shape;1719;p102"/>
          <p:cNvSpPr txBox="1"/>
          <p:nvPr>
            <p:ph idx="1" type="body"/>
          </p:nvPr>
        </p:nvSpPr>
        <p:spPr>
          <a:xfrm>
            <a:off x="312493" y="2359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b)</a:t>
            </a:r>
            <a:endParaRPr/>
          </a:p>
        </p:txBody>
      </p:sp>
      <p:pic>
        <p:nvPicPr>
          <p:cNvPr id="1720" name="Google Shape;1720;p10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>
            <a:off x="4708294" y="2201354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21" name="Google Shape;1721;p10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6" y="1189450"/>
            <a:ext cx="4039414" cy="984423"/>
          </a:xfrm>
          <a:prstGeom prst="rect">
            <a:avLst/>
          </a:prstGeom>
          <a:noFill/>
          <a:ln>
            <a:noFill/>
          </a:ln>
        </p:spPr>
      </p:pic>
      <p:sp>
        <p:nvSpPr>
          <p:cNvPr id="1722" name="Google Shape;1722;p102"/>
          <p:cNvSpPr txBox="1"/>
          <p:nvPr/>
        </p:nvSpPr>
        <p:spPr>
          <a:xfrm flipH="1">
            <a:off x="1884468" y="1445395"/>
            <a:ext cx="13761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loo beddeli karaa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23" name="Google Shape;1723;p102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5" y="3666702"/>
            <a:ext cx="4121349" cy="984423"/>
          </a:xfrm>
          <a:prstGeom prst="rect">
            <a:avLst/>
          </a:prstGeom>
          <a:noFill/>
          <a:ln>
            <a:noFill/>
          </a:ln>
        </p:spPr>
      </p:pic>
      <p:sp>
        <p:nvSpPr>
          <p:cNvPr id="1724" name="Google Shape;1724;p102"/>
          <p:cNvSpPr txBox="1"/>
          <p:nvPr>
            <p:ph idx="1" type="body"/>
          </p:nvPr>
        </p:nvSpPr>
        <p:spPr>
          <a:xfrm>
            <a:off x="4819425" y="3243725"/>
            <a:ext cx="4000500" cy="1076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</a:rPr>
              <a:t>Xaalad kasta, go'aami haddii Cabdi sax yahay oo qor jumlad ku caddaynaysa go'aankaaga.</a:t>
            </a:r>
            <a:endParaRPr sz="2000"/>
          </a:p>
        </p:txBody>
      </p:sp>
      <p:pic>
        <p:nvPicPr>
          <p:cNvPr descr="&lt;math xmlns=&quot;http://www.w3.org/1998/Math/MathML&quot; display=&quot;block&quot; data-is-equatio=&quot;1&quot; data-latex=&quot;\begin{array}{l}\frac{72}{9}=8\end{array}&quot;&gt;&lt;mtable columnalign=&quot;left&quot; columnspacing=&quot;1em&quot; rowspacing=&quot;4pt&quot;&gt;&lt;mtr&gt;&lt;mtd&gt;&lt;mfrac&gt;&lt;mn&gt;72&lt;/mn&gt;&lt;mn&gt;9&lt;/mn&gt;&lt;/mfrac&gt;&lt;mo&gt;=&lt;/mo&gt;&lt;mn&gt;8&lt;/mn&gt;&lt;/mtd&gt;&lt;/mtr&gt;&lt;/mtable&gt;&lt;/math&gt;" id="1725" name="Google Shape;1725;p102" title="1 lines Line 1: 72 over 9 equals 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05216" y="1358205"/>
            <a:ext cx="995664" cy="518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72}{8}=9\end{array}&quot;&gt;&lt;mtable columnalign=&quot;left&quot; columnspacing=&quot;1em&quot; rowspacing=&quot;4pt&quot;&gt;&lt;mtr&gt;&lt;mtd&gt;&lt;mfrac&gt;&lt;mn&gt;72&lt;/mn&gt;&lt;mn&gt;8&lt;/mn&gt;&lt;/mfrac&gt;&lt;mo&gt;=&lt;/mo&gt;&lt;mn&gt;9&lt;/mn&gt;&lt;/mtd&gt;&lt;/mtr&gt;&lt;/mtable&gt;&lt;/math&gt;" id="1726" name="Google Shape;1726;p102" title="1 lines Line 1: 72 over 8 equals 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18280" y="1348325"/>
            <a:ext cx="1010556" cy="518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5}{b}=h\end{array}&quot;&gt;&lt;mtable columnalign=&quot;left&quot; columnspacing=&quot;1em&quot; rowspacing=&quot;4pt&quot;&gt;&lt;mtr&gt;&lt;mtd&gt;&lt;mfrac&gt;&lt;mn&gt;5&lt;/mn&gt;&lt;mi&gt;b&lt;/mi&gt;&lt;/mfrac&gt;&lt;mo&gt;=&lt;/mo&gt;&lt;mi&gt;h&lt;/mi&gt;&lt;/mtd&gt;&lt;/mtr&gt;&lt;/mtable&gt;&lt;/math&gt;" id="1727" name="Google Shape;1727;p102" title="1 lines Line 1: 5 over b equals h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372756" y="2567525"/>
            <a:ext cx="871206" cy="518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5}{h}=b\end{array}&quot;&gt;&lt;mtable columnalign=&quot;left&quot; columnspacing=&quot;1em&quot; rowspacing=&quot;4pt&quot;&gt;&lt;mtr&gt;&lt;mtd&gt;&lt;mfrac&gt;&lt;mn&gt;5&lt;/mn&gt;&lt;mi&gt;h&lt;/mi&gt;&lt;/mfrac&gt;&lt;mo&gt;=&lt;/mo&gt;&lt;mi&gt;b&lt;/mi&gt;&lt;/mtd&gt;&lt;/mtr&gt;&lt;/mtable&gt;&lt;/math&gt;" id="1728" name="Google Shape;1728;p102" title="1 lines Line 1: 5 over h equals b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23880" y="2566541"/>
            <a:ext cx="871200" cy="519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3}{x}=2\end{array}&quot;&gt;&lt;mtable columnalign=&quot;left&quot; columnspacing=&quot;1em&quot; rowspacing=&quot;4pt&quot;&gt;&lt;mtr&gt;&lt;mtd&gt;&lt;mfrac&gt;&lt;mn&gt;13&lt;/mn&gt;&lt;mi&gt;x&lt;/mi&gt;&lt;/mfrac&gt;&lt;mo&gt;=&lt;/mo&gt;&lt;mn&gt;2&lt;/mn&gt;&lt;/mtd&gt;&lt;/mtr&gt;&lt;/mtable&gt;&lt;/math&gt;" id="1729" name="Google Shape;1729;p102" title="1 lines Line 1: 13 over x equals 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757850" y="3844130"/>
            <a:ext cx="1011550" cy="4961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2}{x}=13\end{array}&quot;&gt;&lt;mtable columnalign=&quot;left&quot; columnspacing=&quot;1em&quot; rowspacing=&quot;4pt&quot;&gt;&lt;mtr&gt;&lt;mtd&gt;&lt;mfrac&gt;&lt;mn&gt;2&lt;/mn&gt;&lt;mi&gt;x&lt;/mi&gt;&lt;/mfrac&gt;&lt;mo&gt;=&lt;/mo&gt;&lt;mn&gt;13&lt;/mn&gt;&lt;/mtd&gt;&lt;/mtr&gt;&lt;/mtable&gt;&lt;/math&gt;" id="1730" name="Google Shape;1730;p102" title="1 lines Line 1: 2 over x equals 1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365905" y="3852749"/>
            <a:ext cx="1069537" cy="489672"/>
          </a:xfrm>
          <a:prstGeom prst="rect">
            <a:avLst/>
          </a:prstGeom>
          <a:noFill/>
          <a:ln>
            <a:noFill/>
          </a:ln>
        </p:spPr>
      </p:pic>
      <p:sp>
        <p:nvSpPr>
          <p:cNvPr id="1731" name="Google Shape;1731;p102"/>
          <p:cNvSpPr txBox="1"/>
          <p:nvPr/>
        </p:nvSpPr>
        <p:spPr>
          <a:xfrm flipH="1">
            <a:off x="1884468" y="2671755"/>
            <a:ext cx="13761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loo beddeli karaa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32" name="Google Shape;1732;p102"/>
          <p:cNvSpPr txBox="1"/>
          <p:nvPr/>
        </p:nvSpPr>
        <p:spPr>
          <a:xfrm flipH="1">
            <a:off x="1884468" y="3932635"/>
            <a:ext cx="13761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loo beddeli karaa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33" name="Google Shape;1733;p10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81556" y="1449137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34" name="Google Shape;1734;p102"/>
          <p:cNvSpPr txBox="1"/>
          <p:nvPr/>
        </p:nvSpPr>
        <p:spPr>
          <a:xfrm flipH="1">
            <a:off x="5399350" y="1098950"/>
            <a:ext cx="27894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Labaduba waa dib-u-habayn 8 × 9 = 72 halkaas oo 72 uu yahay badeecada (product).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38" name="Shape 1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39" name="Google Shape;1739;p10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5" y="2417332"/>
            <a:ext cx="4121349" cy="984423"/>
          </a:xfrm>
          <a:prstGeom prst="rect">
            <a:avLst/>
          </a:prstGeom>
          <a:noFill/>
          <a:ln>
            <a:noFill/>
          </a:ln>
        </p:spPr>
      </p:pic>
      <p:sp>
        <p:nvSpPr>
          <p:cNvPr id="1740" name="Google Shape;1740;p103"/>
          <p:cNvSpPr txBox="1"/>
          <p:nvPr>
            <p:ph idx="1" type="body"/>
          </p:nvPr>
        </p:nvSpPr>
        <p:spPr>
          <a:xfrm>
            <a:off x="324000" y="759300"/>
            <a:ext cx="48009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2) Cabdi wuxuu dib u habeynayaa isla'egyada.</a:t>
            </a:r>
            <a:endParaRPr/>
          </a:p>
        </p:txBody>
      </p:sp>
      <p:sp>
        <p:nvSpPr>
          <p:cNvPr id="1741" name="Google Shape;1741;p10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Dib u habaynta xiriirka isku dhufashada (multiplicative relationships)</a:t>
            </a:r>
            <a:endParaRPr/>
          </a:p>
        </p:txBody>
      </p:sp>
      <p:sp>
        <p:nvSpPr>
          <p:cNvPr id="1742" name="Google Shape;1742;p103"/>
          <p:cNvSpPr txBox="1"/>
          <p:nvPr>
            <p:ph idx="1" type="body"/>
          </p:nvPr>
        </p:nvSpPr>
        <p:spPr>
          <a:xfrm>
            <a:off x="324000" y="1128793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a)</a:t>
            </a:r>
            <a:endParaRPr/>
          </a:p>
        </p:txBody>
      </p:sp>
      <p:sp>
        <p:nvSpPr>
          <p:cNvPr id="1743" name="Google Shape;1743;p103"/>
          <p:cNvSpPr txBox="1"/>
          <p:nvPr>
            <p:ph idx="1" type="body"/>
          </p:nvPr>
        </p:nvSpPr>
        <p:spPr>
          <a:xfrm>
            <a:off x="324000" y="35787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c)</a:t>
            </a:r>
            <a:endParaRPr/>
          </a:p>
        </p:txBody>
      </p:sp>
      <p:sp>
        <p:nvSpPr>
          <p:cNvPr id="1744" name="Google Shape;1744;p103"/>
          <p:cNvSpPr txBox="1"/>
          <p:nvPr>
            <p:ph idx="1" type="body"/>
          </p:nvPr>
        </p:nvSpPr>
        <p:spPr>
          <a:xfrm>
            <a:off x="312493" y="2359500"/>
            <a:ext cx="3234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b)</a:t>
            </a:r>
            <a:endParaRPr/>
          </a:p>
        </p:txBody>
      </p:sp>
      <p:pic>
        <p:nvPicPr>
          <p:cNvPr id="1745" name="Google Shape;1745;p10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6" y="1189450"/>
            <a:ext cx="4039414" cy="984423"/>
          </a:xfrm>
          <a:prstGeom prst="rect">
            <a:avLst/>
          </a:prstGeom>
          <a:noFill/>
          <a:ln>
            <a:noFill/>
          </a:ln>
        </p:spPr>
      </p:pic>
      <p:sp>
        <p:nvSpPr>
          <p:cNvPr id="1746" name="Google Shape;1746;p103"/>
          <p:cNvSpPr txBox="1"/>
          <p:nvPr/>
        </p:nvSpPr>
        <p:spPr>
          <a:xfrm flipH="1">
            <a:off x="1884468" y="1445395"/>
            <a:ext cx="13761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loo beddeli karaa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47" name="Google Shape;1747;p103"/>
          <p:cNvPicPr preferRelativeResize="0"/>
          <p:nvPr/>
        </p:nvPicPr>
        <p:blipFill rotWithShape="1">
          <a:blip r:embed="rId3">
            <a:alphaModFix/>
          </a:blip>
          <a:srcRect b="43690" l="0" r="57905" t="0"/>
          <a:stretch/>
        </p:blipFill>
        <p:spPr>
          <a:xfrm>
            <a:off x="698075" y="3666702"/>
            <a:ext cx="4121349" cy="984423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72}{9}=8\end{array}&quot;&gt;&lt;mtable columnalign=&quot;left&quot; columnspacing=&quot;1em&quot; rowspacing=&quot;4pt&quot;&gt;&lt;mtr&gt;&lt;mtd&gt;&lt;mfrac&gt;&lt;mn&gt;72&lt;/mn&gt;&lt;mn&gt;9&lt;/mn&gt;&lt;/mfrac&gt;&lt;mo&gt;=&lt;/mo&gt;&lt;mn&gt;8&lt;/mn&gt;&lt;/mtd&gt;&lt;/mtr&gt;&lt;/mtable&gt;&lt;/math&gt;" id="1748" name="Google Shape;1748;p103" title="1 lines Line 1: 72 over 9 equals 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05216" y="1358205"/>
            <a:ext cx="995664" cy="518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72}{8}=9\end{array}&quot;&gt;&lt;mtable columnalign=&quot;left&quot; columnspacing=&quot;1em&quot; rowspacing=&quot;4pt&quot;&gt;&lt;mtr&gt;&lt;mtd&gt;&lt;mfrac&gt;&lt;mn&gt;72&lt;/mn&gt;&lt;mn&gt;8&lt;/mn&gt;&lt;/mfrac&gt;&lt;mo&gt;=&lt;/mo&gt;&lt;mn&gt;9&lt;/mn&gt;&lt;/mtd&gt;&lt;/mtr&gt;&lt;/mtable&gt;&lt;/math&gt;" id="1749" name="Google Shape;1749;p103" title="1 lines Line 1: 72 over 8 equals 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318280" y="1348325"/>
            <a:ext cx="1010556" cy="518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5}{b}=h\end{array}&quot;&gt;&lt;mtable columnalign=&quot;left&quot; columnspacing=&quot;1em&quot; rowspacing=&quot;4pt&quot;&gt;&lt;mtr&gt;&lt;mtd&gt;&lt;mfrac&gt;&lt;mn&gt;5&lt;/mn&gt;&lt;mi&gt;b&lt;/mi&gt;&lt;/mfrac&gt;&lt;mo&gt;=&lt;/mo&gt;&lt;mi&gt;h&lt;/mi&gt;&lt;/mtd&gt;&lt;/mtr&gt;&lt;/mtable&gt;&lt;/math&gt;" id="1750" name="Google Shape;1750;p103" title="1 lines Line 1: 5 over b equals h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372756" y="2567525"/>
            <a:ext cx="871206" cy="5185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5}{h}=b\end{array}&quot;&gt;&lt;mtable columnalign=&quot;left&quot; columnspacing=&quot;1em&quot; rowspacing=&quot;4pt&quot;&gt;&lt;mtr&gt;&lt;mtd&gt;&lt;mfrac&gt;&lt;mn&gt;5&lt;/mn&gt;&lt;mi&gt;h&lt;/mi&gt;&lt;/mfrac&gt;&lt;mo&gt;=&lt;/mo&gt;&lt;mi&gt;b&lt;/mi&gt;&lt;/mtd&gt;&lt;/mtr&gt;&lt;/mtable&gt;&lt;/math&gt;" id="1751" name="Google Shape;1751;p103" title="1 lines Line 1: 5 over h equals b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823880" y="2566541"/>
            <a:ext cx="871200" cy="519914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13}{x}=2\end{array}&quot;&gt;&lt;mtable columnalign=&quot;left&quot; columnspacing=&quot;1em&quot; rowspacing=&quot;4pt&quot;&gt;&lt;mtr&gt;&lt;mtd&gt;&lt;mfrac&gt;&lt;mn&gt;13&lt;/mn&gt;&lt;mi&gt;x&lt;/mi&gt;&lt;/mfrac&gt;&lt;mo&gt;=&lt;/mo&gt;&lt;mn&gt;2&lt;/mn&gt;&lt;/mtd&gt;&lt;/mtr&gt;&lt;/mtable&gt;&lt;/math&gt;" id="1752" name="Google Shape;1752;p103" title="1 lines Line 1: 13 over x equals 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57850" y="3844130"/>
            <a:ext cx="1011550" cy="49611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begin{array}{l}\frac{2}{x}=13\end{array}&quot;&gt;&lt;mtable columnalign=&quot;left&quot; columnspacing=&quot;1em&quot; rowspacing=&quot;4pt&quot;&gt;&lt;mtr&gt;&lt;mtd&gt;&lt;mfrac&gt;&lt;mn&gt;2&lt;/mn&gt;&lt;mi&gt;x&lt;/mi&gt;&lt;/mfrac&gt;&lt;mo&gt;=&lt;/mo&gt;&lt;mn&gt;13&lt;/mn&gt;&lt;/mtd&gt;&lt;/mtr&gt;&lt;/mtable&gt;&lt;/math&gt;" id="1753" name="Google Shape;1753;p103" title="1 lines Line 1: 2 over x equals 1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365905" y="3852749"/>
            <a:ext cx="1069537" cy="489672"/>
          </a:xfrm>
          <a:prstGeom prst="rect">
            <a:avLst/>
          </a:prstGeom>
          <a:noFill/>
          <a:ln>
            <a:noFill/>
          </a:ln>
        </p:spPr>
      </p:pic>
      <p:sp>
        <p:nvSpPr>
          <p:cNvPr id="1754" name="Google Shape;1754;p103"/>
          <p:cNvSpPr txBox="1"/>
          <p:nvPr/>
        </p:nvSpPr>
        <p:spPr>
          <a:xfrm flipH="1">
            <a:off x="1884468" y="2671755"/>
            <a:ext cx="13761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loo beddeli karaa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55" name="Google Shape;1755;p103"/>
          <p:cNvSpPr txBox="1"/>
          <p:nvPr/>
        </p:nvSpPr>
        <p:spPr>
          <a:xfrm flipH="1">
            <a:off x="1884468" y="3932635"/>
            <a:ext cx="1376100" cy="253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 loo beddeli karaa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id="1756" name="Google Shape;1756;p10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4728912" y="3963403"/>
            <a:ext cx="396000" cy="41976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57" name="Google Shape;1757;p10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81556" y="1449137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58" name="Google Shape;1758;p103"/>
          <p:cNvSpPr txBox="1"/>
          <p:nvPr/>
        </p:nvSpPr>
        <p:spPr>
          <a:xfrm flipH="1">
            <a:off x="5399350" y="1098950"/>
            <a:ext cx="27894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Labaduba waa dib u habayn 8 × 9 = 72 halkaas oo 72 uu yahay natiijada (product).</a:t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pic>
        <p:nvPicPr>
          <p:cNvPr id="1759" name="Google Shape;1759;p10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4681556" y="2744537"/>
            <a:ext cx="396000" cy="419100"/>
          </a:xfrm>
          <a:prstGeom prst="rect">
            <a:avLst/>
          </a:prstGeom>
          <a:noFill/>
          <a:ln>
            <a:noFill/>
          </a:ln>
        </p:spPr>
      </p:pic>
      <p:sp>
        <p:nvSpPr>
          <p:cNvPr id="1760" name="Google Shape;1760;p103"/>
          <p:cNvSpPr txBox="1"/>
          <p:nvPr/>
        </p:nvSpPr>
        <p:spPr>
          <a:xfrm flipH="1">
            <a:off x="5399350" y="2394350"/>
            <a:ext cx="27894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Labaduba waa dib u habayn bh = 5 halkaas oo 5 uu yahay natiijada (product).</a:t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b="1"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1" name="Google Shape;1761;p103"/>
          <p:cNvSpPr txBox="1"/>
          <p:nvPr/>
        </p:nvSpPr>
        <p:spPr>
          <a:xfrm flipH="1">
            <a:off x="5399275" y="3689750"/>
            <a:ext cx="30498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Mid waa dib u habayn 2x = 13, kan kalena waa dib u habayn 13x = 2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000">
              <a:solidFill>
                <a:srgbClr val="000000"/>
              </a:solidFill>
              <a:latin typeface="Kalam"/>
              <a:ea typeface="Kalam"/>
              <a:cs typeface="Kalam"/>
              <a:sym typeface="Kalam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65" name="Shape 17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6" name="Google Shape;1766;p104"/>
          <p:cNvSpPr txBox="1"/>
          <p:nvPr>
            <p:ph idx="1" type="body"/>
          </p:nvPr>
        </p:nvSpPr>
        <p:spPr>
          <a:xfrm>
            <a:off x="324000" y="759300"/>
            <a:ext cx="40746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Waxaa laga yaabaa inaad qortay talo Cabdi: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Waa muhiim in si sax ah loo dib u habeeyo isla'egyada.</a:t>
            </a:r>
            <a:endParaRPr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Ma aha oo kaliya in la beddelo boosaska ereyada.</a:t>
            </a:r>
            <a:endParaRPr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767" name="Google Shape;1767;p10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Dib u habaynta xiriirka isku dhufashada (multiplicative relationships)</a:t>
            </a:r>
            <a:endParaRPr/>
          </a:p>
        </p:txBody>
      </p:sp>
      <p:pic>
        <p:nvPicPr>
          <p:cNvPr id="1768" name="Google Shape;1768;p10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08294" y="2201354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1769" name="Google Shape;1769;p104"/>
          <p:cNvPicPr preferRelativeResize="0"/>
          <p:nvPr/>
        </p:nvPicPr>
        <p:blipFill rotWithShape="1">
          <a:blip r:embed="rId4">
            <a:alphaModFix/>
          </a:blip>
          <a:srcRect b="43690" l="0" r="57905" t="0"/>
          <a:stretch/>
        </p:blipFill>
        <p:spPr>
          <a:xfrm flipH="1">
            <a:off x="5044284" y="1250625"/>
            <a:ext cx="3754675" cy="860701"/>
          </a:xfrm>
          <a:prstGeom prst="rect">
            <a:avLst/>
          </a:prstGeom>
          <a:noFill/>
          <a:ln>
            <a:noFill/>
          </a:ln>
        </p:spPr>
      </p:pic>
      <p:sp>
        <p:nvSpPr>
          <p:cNvPr id="1770" name="Google Shape;1770;p104"/>
          <p:cNvSpPr txBox="1"/>
          <p:nvPr/>
        </p:nvSpPr>
        <p:spPr>
          <a:xfrm flipH="1">
            <a:off x="5377780" y="1293000"/>
            <a:ext cx="3327300" cy="65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Waxaan kaliya 'beddelaa boosaska' isla'egta.</a:t>
            </a:r>
            <a:endParaRPr sz="2000">
              <a:solidFill>
                <a:srgbClr val="000000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74" name="Shape 17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5" name="Google Shape;1775;p10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Dib u habaynta xiriirka isku dhufashada (multiplicative relationships)</a:t>
            </a:r>
            <a:endParaRPr/>
          </a:p>
        </p:txBody>
      </p:sp>
      <p:sp>
        <p:nvSpPr>
          <p:cNvPr id="1776" name="Google Shape;1776;p105"/>
          <p:cNvSpPr txBox="1"/>
          <p:nvPr>
            <p:ph idx="4294967295" type="title"/>
          </p:nvPr>
        </p:nvSpPr>
        <p:spPr>
          <a:xfrm>
            <a:off x="324000" y="748775"/>
            <a:ext cx="7135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b="0" lang="en-GB" sz="1800">
                <a:latin typeface="Lexend"/>
              </a:rPr>
              <a:t>3) Dib u habeey isla'eg kasta qaab a × b = c</a:t>
            </a:r>
            <a:r>
              <a:rPr b="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b="0"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7" name="Google Shape;1777;p105"/>
          <p:cNvSpPr txBox="1"/>
          <p:nvPr>
            <p:ph idx="4294967295" type="subTitle"/>
          </p:nvPr>
        </p:nvSpPr>
        <p:spPr>
          <a:xfrm>
            <a:off x="6569104" y="2328463"/>
            <a:ext cx="2320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3yz = 4z2 × 3yz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78" name="Google Shape;1778;p105"/>
          <p:cNvSpPr txBox="1"/>
          <p:nvPr/>
        </p:nvSpPr>
        <p:spPr>
          <a:xfrm>
            <a:off x="324000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a)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79" name="Google Shape;1779;p105"/>
          <p:cNvSpPr txBox="1"/>
          <p:nvPr/>
        </p:nvSpPr>
        <p:spPr>
          <a:xfrm>
            <a:off x="3360493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780" name="Google Shape;1780;p105"/>
          <p:cNvSpPr txBox="1"/>
          <p:nvPr/>
        </p:nvSpPr>
        <p:spPr>
          <a:xfrm>
            <a:off x="5787387" y="1140300"/>
            <a:ext cx="3234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Lexend"/>
                <a:cs typeface="Lexend"/>
                <a:sym typeface="Lexend"/>
              </a:rPr>
              <a:t>c</a:t>
            </a:r>
            <a:r>
              <a:rPr lang="en-GB" sz="18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)</a:t>
            </a:r>
            <a:endParaRPr sz="22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x}{8}=y&quot;&gt;&lt;mfrac&gt;&lt;mi&gt;x&lt;/mi&gt;&lt;mn&gt;8&lt;/mn&gt;&lt;/mfrac&gt;&lt;mo&gt;=&lt;/mo&gt;&lt;mi&gt;y&lt;/mi&gt;&lt;/math&gt;" id="1781" name="Google Shape;1781;p105" title="x over 8 equals y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256014" y="1237650"/>
            <a:ext cx="928131" cy="674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x\times\frac{1}{8}=y&quot;&gt;&lt;mi&gt;x&lt;/mi&gt;&lt;mo&gt;×&lt;/mo&gt;&lt;mfrac&gt;&lt;mn&gt;1&lt;/mn&gt;&lt;mn&gt;8&lt;/mn&gt;&lt;/mfrac&gt;&lt;mo&gt;=&lt;/mo&gt;&lt;mi&gt;y&lt;/mi&gt;&lt;/math&gt;" id="1782" name="Google Shape;1782;p105" title="x times one eighth equals y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89532" y="2158907"/>
            <a:ext cx="1364200" cy="6724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x\times\frac{1}{8}&quot;&gt;&lt;mi&gt;x&lt;/mi&gt;&lt;mo&gt;×&lt;/mo&gt;&lt;mfrac&gt;&lt;mn&gt;1&lt;/mn&gt;&lt;mn&gt;8&lt;/mn&gt;&lt;/mfrac&gt;&lt;/math&gt;" id="1783" name="Google Shape;1783;p105" title="x times one eighth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27900" y="3024775"/>
            <a:ext cx="759504" cy="67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84" name="Google Shape;1784;p105"/>
          <p:cNvSpPr txBox="1"/>
          <p:nvPr>
            <p:ph idx="4294967295" type="subTitle"/>
          </p:nvPr>
        </p:nvSpPr>
        <p:spPr>
          <a:xfrm>
            <a:off x="1147404" y="3185118"/>
            <a:ext cx="16242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8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8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85" name="Google Shape;1785;p105"/>
          <p:cNvSpPr txBox="1"/>
          <p:nvPr>
            <p:ph idx="4294967295" type="subTitle"/>
          </p:nvPr>
        </p:nvSpPr>
        <p:spPr>
          <a:xfrm>
            <a:off x="1452196" y="4023318"/>
            <a:ext cx="1208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8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x}{3y}=y&quot;&gt;&lt;mfrac&gt;&lt;mi&gt;x&lt;/mi&gt;&lt;mrow&gt;&lt;mn&gt;3&lt;/mn&gt;&lt;mi&gt;y&lt;/mi&gt;&lt;/mrow&gt;&lt;/mfrac&gt;&lt;mo&gt;=&lt;/mo&gt;&lt;mi&gt;y&lt;/mi&gt;&lt;/math&gt;" id="1786" name="Google Shape;1786;p105" title="x over 3 y equals y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119336" y="1268200"/>
            <a:ext cx="1000788" cy="674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x\times\frac{1}{3y}=y&quot;&gt;&lt;mi&gt;x&lt;/mi&gt;&lt;mo&gt;×&lt;/mo&gt;&lt;mfrac&gt;&lt;mn&gt;1&lt;/mn&gt;&lt;mrow&gt;&lt;mn&gt;3&lt;/mn&gt;&lt;mi&gt;y&lt;/mi&gt;&lt;/mrow&gt;&lt;/mfrac&gt;&lt;mo&gt;=&lt;/mo&gt;&lt;mi&gt;y&lt;/mi&gt;&lt;/math&gt;" id="1787" name="Google Shape;1787;p105" title="x times 1 over 3 y equals y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57399" y="2197126"/>
            <a:ext cx="1410906" cy="674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x\times\frac{1}{3y}&quot;&gt;&lt;mi&gt;x&lt;/mi&gt;&lt;mo&gt;×&lt;/mo&gt;&lt;mfrac&gt;&lt;mn&gt;1&lt;/mn&gt;&lt;mrow&gt;&lt;mn&gt;3&lt;/mn&gt;&lt;mi&gt;y&lt;/mi&gt;&lt;/mrow&gt;&lt;/mfrac&gt;&lt;/math&gt;" id="1788" name="Google Shape;1788;p105" title="x times 1 over 3 y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063824" y="3051063"/>
            <a:ext cx="853733" cy="674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9" name="Google Shape;1789;p105"/>
          <p:cNvSpPr txBox="1"/>
          <p:nvPr>
            <p:ph idx="4294967295" type="subTitle"/>
          </p:nvPr>
        </p:nvSpPr>
        <p:spPr>
          <a:xfrm>
            <a:off x="3976092" y="3196624"/>
            <a:ext cx="21795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3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</a:t>
            </a:r>
            <a:r>
              <a:rPr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× 3</a:t>
            </a:r>
            <a:r>
              <a:rPr i="1" lang="en-GB" sz="1800">
                <a:solidFill>
                  <a:schemeClr val="accent5"/>
                </a:solidFill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0" name="Google Shape;1790;p105"/>
          <p:cNvSpPr txBox="1"/>
          <p:nvPr>
            <p:ph idx="4294967295" type="subTitle"/>
          </p:nvPr>
        </p:nvSpPr>
        <p:spPr>
          <a:xfrm>
            <a:off x="4405751" y="4023318"/>
            <a:ext cx="12081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x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y</a:t>
            </a:r>
            <a:r>
              <a:rPr baseline="30000" i="1" lang="en-GB" sz="1800">
                <a:latin typeface="Lexend"/>
                <a:ea typeface="Times New Roman"/>
                <a:cs typeface="Times New Roman"/>
                <a:sym typeface="Times New Roman"/>
              </a:rPr>
              <a:t>2</a:t>
            </a:r>
            <a:endParaRPr baseline="30000"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pic>
        <p:nvPicPr>
          <p:cNvPr descr="&lt;math xmlns=&quot;http://www.w3.org/1998/Math/MathML&quot; display=&quot;block&quot; data-is-equatio=&quot;1&quot; data-latex=&quot;\frac{5x}{3yz}=4z^2&quot;&gt;&lt;mfrac&gt;&lt;mrow&gt;&lt;mn&gt;5&lt;/mn&gt;&lt;mi&gt;x&lt;/mi&gt;&lt;/mrow&gt;&lt;mrow&gt;&lt;mn&gt;3&lt;/mn&gt;&lt;mi&gt;y&lt;/mi&gt;&lt;mi&gt;z&lt;/mi&gt;&lt;/mrow&gt;&lt;/mfrac&gt;&lt;mo&gt;=&lt;/mo&gt;&lt;mn&gt;4&lt;/mn&gt;&lt;msup&gt;&lt;mi&gt;z&lt;/mi&gt;&lt;mn&gt;2&lt;/mn&gt;&lt;/msup&gt;&lt;/math&gt;" id="1791" name="Google Shape;1791;p105" title="5 x over 3 y z equals 4 z squared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6745731" y="1245505"/>
            <a:ext cx="1292612" cy="6740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5x}{3yz}&quot;&gt;&lt;mfrac&gt;&lt;mrow&gt;&lt;mn&gt;5&lt;/mn&gt;&lt;mi&gt;x&lt;/mi&gt;&lt;/mrow&gt;&lt;mrow&gt;&lt;mn&gt;3&lt;/mn&gt;&lt;mi&gt;y&lt;/mi&gt;&lt;mi&gt;z&lt;/mi&gt;&lt;/mrow&gt;&lt;/mfrac&gt;&lt;/math&gt;" id="1792" name="Google Shape;1792;p105" title="5 x over 3 y z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5993723" y="2215044"/>
            <a:ext cx="488206" cy="672425"/>
          </a:xfrm>
          <a:prstGeom prst="rect">
            <a:avLst/>
          </a:prstGeom>
          <a:noFill/>
          <a:ln>
            <a:noFill/>
          </a:ln>
        </p:spPr>
      </p:pic>
      <p:sp>
        <p:nvSpPr>
          <p:cNvPr id="1793" name="Google Shape;1793;p105"/>
          <p:cNvSpPr txBox="1"/>
          <p:nvPr>
            <p:ph idx="4294967295" type="subTitle"/>
          </p:nvPr>
        </p:nvSpPr>
        <p:spPr>
          <a:xfrm>
            <a:off x="6968595" y="3166675"/>
            <a:ext cx="16242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5x = 12yz3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r>
              <a:rPr baseline="30000" lang="en-GB" sz="1800">
                <a:latin typeface="Lexend"/>
                <a:ea typeface="Times New Roman"/>
                <a:cs typeface="Times New Roman"/>
                <a:sym typeface="Times New Roman"/>
              </a:rPr>
              <a:t/>
            </a:r>
            <a:endParaRPr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97" name="Shape 17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8" name="Google Shape;1798;p106"/>
          <p:cNvSpPr txBox="1"/>
          <p:nvPr>
            <p:ph idx="1" type="body"/>
          </p:nvPr>
        </p:nvSpPr>
        <p:spPr>
          <a:xfrm>
            <a:off x="324000" y="1080000"/>
            <a:ext cx="8113800" cy="77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Xiriirka isku dhufashada (multiplicative relationships) ee u dhexeeya doorsoomayaasha waxaa loo qori karaa siyaabo kala duwan.</a:t>
            </a:r>
            <a:r>
              <a:rPr lang="en-GB" sz="1800">
                <a:latin typeface="Lexend"/>
              </a:rPr>
              <a:t/>
            </a:r>
            <a:endParaRPr/>
          </a:p>
        </p:txBody>
      </p:sp>
      <p:sp>
        <p:nvSpPr>
          <p:cNvPr id="1799" name="Google Shape;1799;p10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Xiriirka isku dhufashada (multiplicative relationships) ee u dhexeeya ereyada</a:t>
            </a:r>
            <a:endParaRPr/>
          </a:p>
        </p:txBody>
      </p:sp>
      <p:sp>
        <p:nvSpPr>
          <p:cNvPr id="1800" name="Google Shape;1800;p106"/>
          <p:cNvSpPr txBox="1"/>
          <p:nvPr>
            <p:ph idx="1" type="body"/>
          </p:nvPr>
        </p:nvSpPr>
        <p:spPr>
          <a:xfrm>
            <a:off x="324000" y="2146800"/>
            <a:ext cx="8113800" cy="778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latin typeface="Lexend"/>
              </a:rPr>
              <a:t>Tusaale ahaan, isla'egta waxaan ka heli karnaa qoys dib u habayn ah.</a:t>
            </a:r>
            <a:endParaRPr/>
          </a:p>
        </p:txBody>
      </p:sp>
      <p:pic>
        <p:nvPicPr>
          <p:cNvPr descr="&lt;math xmlns=&quot;http://www.w3.org/1998/Math/MathML&quot; display=&quot;block&quot; data-is-equatio=&quot;1&quot; data-latex=&quot;\frac{15}{c}=d&quot;&gt;&lt;mfrac&gt;&lt;mn&gt;15&lt;/mn&gt;&lt;mi&gt;c&lt;/mi&gt;&lt;/mfrac&gt;&lt;mo&gt;=&lt;/mo&gt;&lt;mi&gt;d&lt;/mi&gt;&lt;/math&gt;" id="1801" name="Google Shape;1801;p106" title="15 over c equals 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401372" y="1965174"/>
            <a:ext cx="968051" cy="665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5}{d}=c&quot;&gt;&lt;mfrac&gt;&lt;mn&gt;15&lt;/mn&gt;&lt;mi&gt;d&lt;/mi&gt;&lt;/mfrac&gt;&lt;mo&gt;=&lt;/mo&gt;&lt;mi&gt;c&lt;/mi&gt;&lt;/math&gt;" id="1802" name="Google Shape;1802;p106" title="15 over d equals c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086519" y="2962934"/>
            <a:ext cx="923372" cy="665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&lt;math xmlns=&quot;http://www.w3.org/1998/Math/MathML&quot; display=&quot;block&quot; data-is-equatio=&quot;1&quot; data-latex=&quot;\frac{15}{c}=d&quot;&gt;&lt;mfrac&gt;&lt;mn&gt;15&lt;/mn&gt;&lt;mi&gt;c&lt;/mi&gt;&lt;/mfrac&gt;&lt;mo&gt;=&lt;/mo&gt;&lt;mi&gt;d&lt;/mi&gt;&lt;/math&gt;" id="1803" name="Google Shape;1803;p106" title="15 over c equals d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572572" y="2967281"/>
            <a:ext cx="968051" cy="665225"/>
          </a:xfrm>
          <a:prstGeom prst="rect">
            <a:avLst/>
          </a:prstGeom>
          <a:noFill/>
          <a:ln>
            <a:noFill/>
          </a:ln>
        </p:spPr>
      </p:pic>
      <p:sp>
        <p:nvSpPr>
          <p:cNvPr id="1804" name="Google Shape;1804;p106"/>
          <p:cNvSpPr txBox="1"/>
          <p:nvPr>
            <p:ph idx="4294967295" type="subTitle"/>
          </p:nvPr>
        </p:nvSpPr>
        <p:spPr>
          <a:xfrm>
            <a:off x="2641652" y="4023325"/>
            <a:ext cx="14550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15</a:t>
            </a: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c × d</a:t>
            </a:r>
            <a:endParaRPr baseline="30000"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5" name="Google Shape;1805;p106"/>
          <p:cNvSpPr txBox="1"/>
          <p:nvPr>
            <p:ph idx="4294967295" type="subTitle"/>
          </p:nvPr>
        </p:nvSpPr>
        <p:spPr>
          <a:xfrm>
            <a:off x="5091559" y="4023325"/>
            <a:ext cx="14550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800">
                <a:latin typeface="Lexend"/>
                <a:ea typeface="Times New Roman"/>
                <a:cs typeface="Times New Roman"/>
                <a:sym typeface="Times New Roman"/>
              </a:rPr>
              <a:t>15 = 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d</a:t>
            </a:r>
            <a:r>
              <a:rPr i="1" lang="en-GB" sz="1800">
                <a:latin typeface="Lexend"/>
                <a:ea typeface="Times New Roman"/>
                <a:cs typeface="Times New Roman"/>
                <a:sym typeface="Times New Roman"/>
              </a:rPr>
              <a:t> × c</a:t>
            </a:r>
            <a:endParaRPr baseline="30000" sz="26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