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0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CB97A92-A90A-46E5-BA07-DEAE5810B519}">
  <a:tblStyle styleId="{0CB97A92-A90A-46E5-BA07-DEAE5810B51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g279955a40ae_0_8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5" name="Google Shape;745;g279955a40ae_0_8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g279955a40ae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" name="Google Shape;751;g279955a40ae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6" name="Google Shape;756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g1ed86c15d6d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1" name="Google Shape;761;g1ed86c15d6d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1ed86c15d6d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1ed86c15d6d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g2ad4bb28622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5" name="Google Shape;775;g2ad4bb28622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g1ed86c15d6d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4" name="Google Shape;784;g1ed86c15d6d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g2ad4bb2862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1" name="Google Shape;791;g2ad4bb2862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6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g2ad4bb28622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8" name="Google Shape;808;g2ad4bb28622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8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g1ed86c15d6d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0" name="Google Shape;840;g1ed86c15d6d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g1ed86c15d6d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2" name="Google Shape;852;g1ed86c15d6d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g1ed86c15d6d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5" name="Google Shape;865;g1ed86c15d6d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g1ed86c15d6d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2" name="Google Shape;872;g1ed86c15d6d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5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g2ad4bb28622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7" name="Google Shape;887;g2ad4bb28622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4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g2ad4bb28622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6" name="Google Shape;896;g2ad4bb28622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3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g2ad4bb28622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5" name="Google Shape;915;g2ad4bb28622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0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g1ed86c15d6d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2" name="Google Shape;922;g1ed86c15d6d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3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g1ed86c15d6d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5" name="Google Shape;935;g1ed86c15d6d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3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g1ed86c15d6d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5" name="Google Shape;945;g1ed86c15d6d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8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g2ad4bb28622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0" name="Google Shape;960;g2ad4bb28622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5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g2ad4bb28622_0_2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7" name="Google Shape;967;g2ad4bb28622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g2ad4bb28622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3" name="Google Shape;983;g2ad4bb28622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0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g2ad4bb28622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2" name="Google Shape;992;g2ad4bb28622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7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g1ed86c15d6d_0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9" name="Google Shape;999;g1ed86c15d6d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7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g2a90f174db9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9" name="Google Shape;1009;g2a90f174db9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9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g2a90f174db9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1" name="Google Shape;1021;g2a90f174db9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9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g1ed86c15d6d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1" name="Google Shape;1031;g1ed86c15d6d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7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g2a90f174db9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9" name="Google Shape;1049;g2a90f174db9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9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g2a90f174db9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1" name="Google Shape;1071;g2a90f174db9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0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Google Shape;1091;g2a90f174db9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2" name="Google Shape;1092;g2a90f174db9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3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Google Shape;1124;g279955a40ae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5" name="Google Shape;1125;g279955a40ae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5" Type="http://schemas.openxmlformats.org/officeDocument/2006/relationships/image" Target="../media/image8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1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14.png"/><Relationship Id="rId5" Type="http://schemas.openxmlformats.org/officeDocument/2006/relationships/image" Target="../media/image12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4.png"/><Relationship Id="rId4" Type="http://schemas.openxmlformats.org/officeDocument/2006/relationships/image" Target="../media/image5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Relationship Id="rId3" Type="http://schemas.openxmlformats.org/officeDocument/2006/relationships/image" Target="../media/image25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image" Target="../media/image23.png"/><Relationship Id="rId4" Type="http://schemas.openxmlformats.org/officeDocument/2006/relationships/image" Target="../media/image61.png"/><Relationship Id="rId5" Type="http://schemas.openxmlformats.org/officeDocument/2006/relationships/image" Target="../media/image26.png"/><Relationship Id="rId6" Type="http://schemas.openxmlformats.org/officeDocument/2006/relationships/image" Target="../media/image33.png"/><Relationship Id="rId7" Type="http://schemas.openxmlformats.org/officeDocument/2006/relationships/image" Target="../media/image22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Relationship Id="rId3" Type="http://schemas.openxmlformats.org/officeDocument/2006/relationships/image" Target="../media/image61.png"/><Relationship Id="rId4" Type="http://schemas.openxmlformats.org/officeDocument/2006/relationships/image" Target="../media/image19.png"/><Relationship Id="rId5" Type="http://schemas.openxmlformats.org/officeDocument/2006/relationships/image" Target="../media/image23.png"/><Relationship Id="rId6" Type="http://schemas.openxmlformats.org/officeDocument/2006/relationships/image" Target="../media/image32.png"/><Relationship Id="rId7" Type="http://schemas.openxmlformats.org/officeDocument/2006/relationships/image" Target="../media/image26.png"/><Relationship Id="rId8" Type="http://schemas.openxmlformats.org/officeDocument/2006/relationships/image" Target="../media/image33.png"/><Relationship Id="rId9" Type="http://schemas.openxmlformats.org/officeDocument/2006/relationships/image" Target="../media/image22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Relationship Id="rId3" Type="http://schemas.openxmlformats.org/officeDocument/2006/relationships/image" Target="../media/image61.png"/><Relationship Id="rId4" Type="http://schemas.openxmlformats.org/officeDocument/2006/relationships/image" Target="../media/image34.png"/><Relationship Id="rId5" Type="http://schemas.openxmlformats.org/officeDocument/2006/relationships/image" Target="../media/image19.png"/><Relationship Id="rId6" Type="http://schemas.openxmlformats.org/officeDocument/2006/relationships/image" Target="../media/image23.png"/><Relationship Id="rId7" Type="http://schemas.openxmlformats.org/officeDocument/2006/relationships/image" Target="../media/image32.png"/><Relationship Id="rId8" Type="http://schemas.openxmlformats.org/officeDocument/2006/relationships/image" Target="../media/image26.png"/><Relationship Id="rId9" Type="http://schemas.openxmlformats.org/officeDocument/2006/relationships/image" Target="../media/image33.png"/><Relationship Id="rId10" Type="http://schemas.openxmlformats.org/officeDocument/2006/relationships/image" Target="../media/image37.png"/><Relationship Id="rId11" Type="http://schemas.openxmlformats.org/officeDocument/2006/relationships/image" Target="../media/image22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6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6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36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image" Target="../media/image42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6.png"/><Relationship Id="rId4" Type="http://schemas.openxmlformats.org/officeDocument/2006/relationships/image" Target="../media/image42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6.png"/><Relationship Id="rId4" Type="http://schemas.openxmlformats.org/officeDocument/2006/relationships/image" Target="../media/image42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36.png"/><Relationship Id="rId4" Type="http://schemas.openxmlformats.org/officeDocument/2006/relationships/image" Target="../media/image42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3.png"/><Relationship Id="rId3" Type="http://schemas.openxmlformats.org/officeDocument/2006/relationships/image" Target="../media/image35.png"/><Relationship Id="rId4" Type="http://schemas.openxmlformats.org/officeDocument/2006/relationships/image" Target="../media/image42.png"/><Relationship Id="rId5" Type="http://schemas.openxmlformats.org/officeDocument/2006/relationships/image" Target="../media/image44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5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5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5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5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6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6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6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6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2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" name="Google Shape;99;p12"/>
          <p:cNvSpPr txBox="1"/>
          <p:nvPr/>
        </p:nvSpPr>
        <p:spPr>
          <a:xfrm>
            <a:off x="4901925" y="953475"/>
            <a:ext cx="4012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Advice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on                                          to </a:t>
            </a:r>
            <a:r>
              <a:rPr lang="en-GB" sz="1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bring the lesson to life in your classroom and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best fit the needs of your pupils.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0" name="Google Shape;100;p12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01" name="Google Shape;101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4" name="Google Shape;104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7" name="Google Shape;107;p1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0" name="Google Shape;110;p1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3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13" name="Google Shape;113;p13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15" name="Google Shape;115;p13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17" name="Google Shape;117;p13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0" name="Google Shape;120;p1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4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4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4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9" name="Google Shape;129;p14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2" name="Google Shape;132;p1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" name="Google Shape;135;p1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" name="Google Shape;136;p15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" name="Google Shape;137;p15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8" name="Google Shape;138;p15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0" name="Google Shape;140;p15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" name="Google Shape;141;p15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" name="Google Shape;142;p15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3" name="Google Shape;143;p15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1" name="Google Shape;151;p16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4" name="Google Shape;154;p17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7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7" name="Google Shape;157;p17"/>
          <p:cNvCxnSpPr>
            <a:endCxn id="15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59" name="Google Shape;15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61" name="Google Shape;161;p1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58" name="Google Shape;158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7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" name="Google Shape;164;p1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8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2" name="Google Shape;172;p18"/>
          <p:cNvCxnSpPr>
            <a:endCxn id="173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3" name="Google Shape;173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76" name="Google Shape;176;p18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77" name="Google Shape;177;p18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78" name="Google Shape;178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0" name="Google Shape;180;p18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" name="Google Shape;182;p18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1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93" name="Google Shape;193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19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" name="Google Shape;198;p19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9" name="Google Shape;199;p19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00" name="Google Shape;200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2" name="Google Shape;202;p19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" name="Google Shape;204;p19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09" name="Google Shape;209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0" name="Google Shape;21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2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16" name="Google Shape;216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8" name="Google Shape;21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2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2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23" name="Google Shape;223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" name="Google Shape;224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25" name="Google Shape;22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2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0" name="Google Shape;230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" name="Google Shape;231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2" name="Google Shape;23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5" name="Google Shape;235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4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8" name="Google Shape;238;p24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9" name="Google Shape;239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40" name="Google Shape;240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1" name="Google Shape;241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2" name="Google Shape;242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3" name="Google Shape;243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4" name="Google Shape;244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5" name="Google Shape;245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8" name="Google Shape;248;p2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1" name="Google Shape;251;p2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2" name="Google Shape;252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3" name="Google Shape;253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4" name="Google Shape;254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6" name="Google Shape;256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7" name="Google Shape;257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8" name="Google Shape;258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1" name="Google Shape;261;p2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2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5" name="Google Shape;265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6" name="Google Shape;266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7" name="Google Shape;267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8" name="Google Shape;268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9" name="Google Shape;269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70" name="Google Shape;270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p2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2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8" name="Google Shape;278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9" name="Google Shape;279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80" name="Google Shape;280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1" name="Google Shape;281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2" name="Google Shape;282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3" name="Google Shape;283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4" name="Google Shape;284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3" name="Google Shape;293;p28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4" name="Google Shape;294;p28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5" name="Google Shape;295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6" name="Google Shape;296;p28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7" name="Google Shape;297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8" name="Google Shape;298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9" name="Google Shape;299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1" name="Google Shape;301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02" name="Google Shape;302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3" name="Google Shape;303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4" name="Google Shape;304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5" name="Google Shape;305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6" name="Google Shape;306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7" name="Google Shape;307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2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4" name="Google Shape;314;p29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15" name="Google Shape;315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6" name="Google Shape;31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8" name="Google Shape;318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19" name="Google Shape;319;p29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20" name="Google Shape;320;p2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321" name="Google Shape;321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2" name="Google Shape;322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4" name="Google Shape;324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5" name="Google Shape;325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6" name="Google Shape;326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7" name="Google Shape;32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0" name="Google Shape;330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3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8" name="Google Shape;338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9" name="Google Shape;33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1" name="Google Shape;341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3" name="Google Shape;343;p3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4" name="Google Shape;344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5" name="Google Shape;345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6" name="Google Shape;346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7" name="Google Shape;347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8" name="Google Shape;348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9" name="Google Shape;349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50" name="Google Shape;35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3" name="Google Shape;353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3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0" name="Google Shape;360;p3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1" name="Google Shape;361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2" name="Google Shape;36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4" name="Google Shape;364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6" name="Google Shape;366;p3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7" name="Google Shape;367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8" name="Google Shape;368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9" name="Google Shape;369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0" name="Google Shape;370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1" name="Google Shape;371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2" name="Google Shape;372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3" name="Google Shape;37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6" name="Google Shape;376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Google Shape;378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81" name="Google Shape;381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3" name="Google Shape;383;p3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84" name="Google Shape;384;p32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85" name="Google Shape;385;p32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86" name="Google Shape;386;p32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387" name="Google Shape;387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8" name="Google Shape;388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9" name="Google Shape;389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0" name="Google Shape;390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1" name="Google Shape;391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2" name="Google Shape;392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3" name="Google Shape;393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4" name="Google Shape;394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5" name="Google Shape;395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00" name="Google Shape;400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2" name="Google Shape;402;p3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3" name="Google Shape;403;p3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4" name="Google Shape;404;p3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5" name="Google Shape;405;p3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6" name="Google Shape;406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7" name="Google Shape;407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8" name="Google Shape;408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9" name="Google Shape;409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10" name="Google Shape;410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1" name="Google Shape;411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2" name="Google Shape;412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3" name="Google Shape;413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4" name="Google Shape;414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" name="Google Shape;416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419" name="Google Shape;419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1" name="Google Shape;421;p3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22" name="Google Shape;422;p3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23" name="Google Shape;423;p3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24" name="Google Shape;424;p3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425" name="Google Shape;425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6" name="Google Shape;426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Google Shape;427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8" name="Google Shape;428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9" name="Google Shape;429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0" name="Google Shape;430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1" name="Google Shape;431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2" name="Google Shape;432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3" name="Google Shape;433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Google Shape;435;p3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8" name="Google Shape;438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0" name="Google Shape;440;p3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3" name="Google Shape;443;p3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4" name="Google Shape;444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5" name="Google Shape;445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6" name="Google Shape;446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7" name="Google Shape;447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8" name="Google Shape;448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9" name="Google Shape;449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50" name="Google Shape;450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1" name="Google Shape;451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2" name="Google Shape;452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Google Shape;454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457" name="Google Shape;45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9" name="Google Shape;459;p3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60" name="Google Shape;460;p36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61" name="Google Shape;461;p36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62" name="Google Shape;462;p36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63" name="Google Shape;463;p36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464" name="Google Shape;464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5" name="Google Shape;465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7" name="Google Shape;467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8" name="Google Shape;468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0" name="Google Shape;470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1" name="Google Shape;471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2" name="Google Shape;472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3" name="Google Shape;473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4" name="Google Shape;474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5" name="Google Shape;47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" name="Google Shape;477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480" name="Google Shape;480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2" name="Google Shape;482;p3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83" name="Google Shape;483;p3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84" name="Google Shape;484;p3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85" name="Google Shape;485;p3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86" name="Google Shape;486;p3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487" name="Google Shape;487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8" name="Google Shape;488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9" name="Google Shape;489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0" name="Google Shape;490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1" name="Google Shape;491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3" name="Google Shape;493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4" name="Google Shape;494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5" name="Google Shape;495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6" name="Google Shape;496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7" name="Google Shape;497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8" name="Google Shape;49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Google Shape;500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3" name="Google Shape;503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5" name="Google Shape;505;p3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9" name="Google Shape;509;p3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10" name="Google Shape;510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1" name="Google Shape;511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2" name="Google Shape;512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3" name="Google Shape;513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4" name="Google Shape;514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6" name="Google Shape;516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7" name="Google Shape;517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8" name="Google Shape;518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9" name="Google Shape;519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20" name="Google Shape;520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1" name="Google Shape;52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3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6" name="Google Shape;526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8" name="Google Shape;528;p3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2" name="Google Shape;532;p3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3" name="Google Shape;533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4" name="Google Shape;534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5" name="Google Shape;535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6" name="Google Shape;536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7" name="Google Shape;537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8" name="Google Shape;538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9" name="Google Shape;539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40" name="Google Shape;540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1" name="Google Shape;541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2" name="Google Shape;542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3" name="Google Shape;543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4" name="Google Shape;54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Google Shape;546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9" name="Google Shape;549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1" name="Google Shape;551;p4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2" name="Google Shape;552;p40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3" name="Google Shape;553;p40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4" name="Google Shape;554;p40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55" name="Google Shape;555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6" name="Google Shape;556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7" name="Google Shape;557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8" name="Google Shape;558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9" name="Google Shape;559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0" name="Google Shape;560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1" name="Google Shape;561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2" name="Google Shape;562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3" name="Google Shape;563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" name="Google Shape;565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8" name="Google Shape;56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0" name="Google Shape;570;p4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1" name="Google Shape;571;p4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2" name="Google Shape;572;p4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3" name="Google Shape;573;p4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74" name="Google Shape;574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5" name="Google Shape;575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6" name="Google Shape;576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7" name="Google Shape;577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8" name="Google Shape;578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9" name="Google Shape;579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0" name="Google Shape;580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1" name="Google Shape;581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2" name="Google Shape;582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4" name="Google Shape;584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7" name="Google Shape;587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9" name="Google Shape;589;p4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90" name="Google Shape;590;p4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1" name="Google Shape;591;p4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2" name="Google Shape;592;p4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93" name="Google Shape;593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4" name="Google Shape;594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5" name="Google Shape;595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6" name="Google Shape;596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7" name="Google Shape;597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8" name="Google Shape;598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9" name="Google Shape;599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00" name="Google Shape;600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1" name="Google Shape;601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3" name="Google Shape;603;p4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6" name="Google Shape;606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8" name="Google Shape;608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9" name="Google Shape;609;p4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0" name="Google Shape;610;p4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1" name="Google Shape;611;p4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12" name="Google Shape;612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3" name="Google Shape;613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4" name="Google Shape;614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5" name="Google Shape;615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6" name="Google Shape;616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7" name="Google Shape;617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8" name="Google Shape;618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9" name="Google Shape;619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0" name="Google Shape;620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2" name="Google Shape;622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3" name="Google Shape;623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4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25" name="Google Shape;625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7" name="Google Shape;627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9" name="Google Shape;629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4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2" name="Google Shape;632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4" name="Google Shape;634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6" name="Google Shape;636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4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9" name="Google Shape;639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1" name="Google Shape;641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3" name="Google Shape;643;p4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4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6" name="Google Shape;646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8" name="Google Shape;648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0" name="Google Shape;650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4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53" name="Google Shape;653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5" name="Google Shape;655;p4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6" name="Google Shape;656;p4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8" name="Google Shape;658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4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661" name="Google Shape;661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2" name="Google Shape;662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3" name="Google Shape;663;p4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64" name="Google Shape;664;p4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5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669" name="Google Shape;669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0" name="Google Shape;670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1" name="Google Shape;671;p5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2" name="Google Shape;672;p5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4" name="Google Shape;674;p5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5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7" name="Google Shape;677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8" name="Google Shape;678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9" name="Google Shape;679;p5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80" name="Google Shape;680;p5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2" name="Google Shape;682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Google Shape;683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p5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85" name="Google Shape;685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7" name="Google Shape;687;p5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88" name="Google Shape;688;p5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0" name="Google Shape;690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5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693" name="Google Shape;693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4" name="Google Shape;694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5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96" name="Google Shape;696;p5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8" name="Google Shape;698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9" name="Google Shape;699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5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1" name="Google Shape;701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2" name="Google Shape;702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3" name="Google Shape;703;p5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4" name="Google Shape;704;p5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" name="Google Shape;706;p5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7" name="Google Shape;707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8" name="Google Shape;708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9" name="Google Shape;709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10" name="Google Shape;710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5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2" name="Google Shape;712;p5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5" name="Google Shape;715;p5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6" name="Google Shape;716;p56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17" name="Google Shape;717;p5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8" name="Google Shape;718;p5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1" name="Google Shape;721;p5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2" name="Google Shape;722;p5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3" name="Google Shape;723;p5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4" name="Google Shape;724;p5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7" name="Google Shape;737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9" name="Google Shape;739;p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40" name="Google Shape;740;p60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0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2.png"/><Relationship Id="rId4" Type="http://schemas.openxmlformats.org/officeDocument/2006/relationships/image" Target="../media/image53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2.png"/><Relationship Id="rId4" Type="http://schemas.openxmlformats.org/officeDocument/2006/relationships/image" Target="../media/image55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7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2.png"/><Relationship Id="rId4" Type="http://schemas.openxmlformats.org/officeDocument/2006/relationships/image" Target="../media/image54.jpg"/><Relationship Id="rId5" Type="http://schemas.openxmlformats.org/officeDocument/2006/relationships/image" Target="../media/image58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7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2.png"/><Relationship Id="rId4" Type="http://schemas.openxmlformats.org/officeDocument/2006/relationships/image" Target="../media/image60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5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2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9.png"/><Relationship Id="rId4" Type="http://schemas.openxmlformats.org/officeDocument/2006/relationships/image" Target="../media/image57.png"/><Relationship Id="rId5" Type="http://schemas.openxmlformats.org/officeDocument/2006/relationships/image" Target="../media/image56.png"/><Relationship Id="rId6" Type="http://schemas.openxmlformats.org/officeDocument/2006/relationships/image" Target="../media/image28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6.png"/><Relationship Id="rId4" Type="http://schemas.openxmlformats.org/officeDocument/2006/relationships/image" Target="../media/image59.png"/><Relationship Id="rId5" Type="http://schemas.openxmlformats.org/officeDocument/2006/relationships/image" Target="../media/image57.png"/><Relationship Id="rId6" Type="http://schemas.openxmlformats.org/officeDocument/2006/relationships/image" Target="../media/image28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6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Magacaabista xeryahooda (compounds)</a:t>
            </a:r>
            <a:endParaRPr/>
          </a:p>
        </p:txBody>
      </p:sp>
      <p:sp>
        <p:nvSpPr>
          <p:cNvPr id="748" name="Google Shape;748;p62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Atamka (Atoms), curiyeyaasha (elements) iyo xeryahooda (compounds)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63"/>
          <p:cNvSpPr txBox="1"/>
          <p:nvPr/>
        </p:nvSpPr>
        <p:spPr>
          <a:xfrm>
            <a:off x="5655175" y="953025"/>
            <a:ext cx="1928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loo isticmaalo darasyada Oak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p64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Waxaan magacaabi karaa xeryahooda (compounds) iyadoo laga eegayo qaacidada kiimikada.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6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salfayt bir ah (metal sulfate)</a:t>
            </a:r>
            <a:endParaRPr/>
          </a:p>
        </p:txBody>
      </p:sp>
      <p:sp>
        <p:nvSpPr>
          <p:cNvPr id="764" name="Google Shape;764;p65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kaarboonayt bir ah (metal carbonate)</a:t>
            </a:r>
            <a:endParaRPr/>
          </a:p>
        </p:txBody>
      </p:sp>
      <p:sp>
        <p:nvSpPr>
          <p:cNvPr id="765" name="Google Shape;765;p65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naytarayt bir ah (metal nitrate)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66"/>
          <p:cNvSpPr txBox="1"/>
          <p:nvPr>
            <p:ph idx="2" type="subTitle"/>
          </p:nvPr>
        </p:nvSpPr>
        <p:spPr>
          <a:xfrm>
            <a:off x="324000" y="810000"/>
            <a:ext cx="7135200" cy="61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Xarun salfayt bir ah (metal sulfate) waxay ka samaysan tahay bir ku xidhan koox salfayt ah. Kooxda salfaytku waa -SO4.</a:t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baseline="-25000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771" name="Google Shape;771;p66"/>
          <p:cNvSpPr txBox="1"/>
          <p:nvPr>
            <p:ph idx="4" type="subTitle"/>
          </p:nvPr>
        </p:nvSpPr>
        <p:spPr>
          <a:xfrm>
            <a:off x="324000" y="2447750"/>
            <a:ext cx="7792200" cy="61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Xarun kaarboonayt bir ah (metal carbonate) waxay ka samaysan tahay bir ku xidhan koox kaarboonayt ah. Kooxda kaarboonaytku waa -CO3.</a:t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baseline="-25000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772" name="Google Shape;772;p66"/>
          <p:cNvSpPr txBox="1"/>
          <p:nvPr>
            <p:ph idx="6" type="subTitle"/>
          </p:nvPr>
        </p:nvSpPr>
        <p:spPr>
          <a:xfrm>
            <a:off x="324000" y="4085525"/>
            <a:ext cx="7792200" cy="61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Xarun naytarayt bir ah (metal nitrate) waxay ka samaysan tahay bir ku xidhan koox naytarayt ah. Kooxda naytaraytku waa -NO3.</a:t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baseline="-25000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67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Xeryaha ay ku jirto oksijiin (oxygen)</a:t>
            </a:r>
            <a:endParaRPr/>
          </a:p>
        </p:txBody>
      </p:sp>
      <p:sp>
        <p:nvSpPr>
          <p:cNvPr id="778" name="Google Shape;778;p67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Magacaabista xeryaha birta iyo kuwa aan bir ahayn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779" name="Google Shape;779;p67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Salfaytyada (sulfates), kaarboonaytyada (carbonates) iyo naytaraytyada (nitrates)</a:t>
            </a:r>
            <a:endParaRPr/>
          </a:p>
        </p:txBody>
      </p:sp>
      <p:sp>
        <p:nvSpPr>
          <p:cNvPr id="780" name="Google Shape;780;p67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Magacaabista xeryahooda (compounds)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pic>
        <p:nvPicPr>
          <p:cNvPr id="781" name="Google Shape;781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1600" y="17410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68"/>
          <p:cNvSpPr txBox="1"/>
          <p:nvPr>
            <p:ph idx="1" type="body"/>
          </p:nvPr>
        </p:nvSpPr>
        <p:spPr>
          <a:xfrm>
            <a:off x="324000" y="637200"/>
            <a:ext cx="7135200" cy="65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Xeryuhu waxay leeyihiin magacyo kala duwan iyadoo ku xiran isku darka curiyeyaasha (elements) ay ka kooban yihiin.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2000"/>
          </a:p>
        </p:txBody>
      </p:sp>
      <p:sp>
        <p:nvSpPr>
          <p:cNvPr id="787" name="Google Shape;787;p6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Magacaabista xeryaha birta iyo kuwa aan bir ahayn</a:t>
            </a:r>
            <a:endParaRPr/>
          </a:p>
        </p:txBody>
      </p:sp>
      <p:pic>
        <p:nvPicPr>
          <p:cNvPr id="788" name="Google Shape;788;p68"/>
          <p:cNvPicPr preferRelativeResize="0"/>
          <p:nvPr/>
        </p:nvPicPr>
        <p:blipFill rotWithShape="1">
          <a:blip r:embed="rId3">
            <a:alphaModFix/>
          </a:blip>
          <a:srcRect b="11645" l="3870" r="-3869" t="21732"/>
          <a:stretch/>
        </p:blipFill>
        <p:spPr>
          <a:xfrm>
            <a:off x="324000" y="1503204"/>
            <a:ext cx="8496000" cy="28881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69"/>
          <p:cNvSpPr txBox="1"/>
          <p:nvPr>
            <p:ph idx="1" type="body"/>
          </p:nvPr>
        </p:nvSpPr>
        <p:spPr>
          <a:xfrm>
            <a:off x="324000" y="759300"/>
            <a:ext cx="7135200" cy="47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Magacaabista xarun ka samaysan bir iyo aan bir ahayn:</a:t>
            </a:r>
            <a:endParaRPr/>
          </a:p>
        </p:txBody>
      </p:sp>
      <p:sp>
        <p:nvSpPr>
          <p:cNvPr id="794" name="Google Shape;794;p6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Magacaabista xeryaha birta iyo kuwa aan bir ahayn</a:t>
            </a:r>
            <a:endParaRPr/>
          </a:p>
        </p:txBody>
      </p:sp>
      <p:sp>
        <p:nvSpPr>
          <p:cNvPr id="795" name="Google Shape;795;p69"/>
          <p:cNvSpPr txBox="1"/>
          <p:nvPr>
            <p:ph idx="1" type="body"/>
          </p:nvPr>
        </p:nvSpPr>
        <p:spPr>
          <a:xfrm>
            <a:off x="944575" y="2339725"/>
            <a:ext cx="8661900" cy="47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solidFill>
                  <a:schemeClr val="accent4"/>
                </a:solidFill>
                <a:latin typeface="Lexend"/>
              </a:rPr>
              <a:t>magnesium + oxygen →</a:t>
            </a:r>
            <a:r>
              <a:rPr lang="en-GB">
                <a:latin typeface="Lexend"/>
              </a:rPr>
              <a:t/>
            </a:r>
            <a:r>
              <a:rPr lang="en-GB">
                <a:solidFill>
                  <a:srgbClr val="CC0000"/>
                </a:solidFill>
                <a:latin typeface="Lexend"/>
              </a:rPr>
              <a:t/>
            </a:r>
            <a:r>
              <a:rPr lang="en-GB">
                <a:solidFill>
                  <a:schemeClr val="accent6"/>
                </a:solidFill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>
              <a:highlight>
                <a:schemeClr val="accent1"/>
              </a:highlight>
            </a:endParaRPr>
          </a:p>
        </p:txBody>
      </p:sp>
      <p:sp>
        <p:nvSpPr>
          <p:cNvPr id="796" name="Google Shape;796;p69"/>
          <p:cNvSpPr txBox="1"/>
          <p:nvPr>
            <p:ph idx="1" type="body"/>
          </p:nvPr>
        </p:nvSpPr>
        <p:spPr>
          <a:xfrm>
            <a:off x="253475" y="3971875"/>
            <a:ext cx="8271900" cy="57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Haddii ay jiraan laba curiye (elements) oo isku xidhaya, dhammaadka magaca aan birta ahayn waxaa loo beddelaa -ide.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grpSp>
        <p:nvGrpSpPr>
          <p:cNvPr id="797" name="Google Shape;797;p69"/>
          <p:cNvGrpSpPr/>
          <p:nvPr/>
        </p:nvGrpSpPr>
        <p:grpSpPr>
          <a:xfrm>
            <a:off x="2150625" y="1309138"/>
            <a:ext cx="4959850" cy="1443663"/>
            <a:chOff x="1364150" y="1282238"/>
            <a:chExt cx="4959850" cy="1443663"/>
          </a:xfrm>
        </p:grpSpPr>
        <p:sp>
          <p:nvSpPr>
            <p:cNvPr id="798" name="Google Shape;798;p69"/>
            <p:cNvSpPr/>
            <p:nvPr/>
          </p:nvSpPr>
          <p:spPr>
            <a:xfrm>
              <a:off x="1364150" y="1734600"/>
              <a:ext cx="3090900" cy="578100"/>
            </a:xfrm>
            <a:prstGeom prst="curvedDownArrow">
              <a:avLst>
                <a:gd fmla="val 25000" name="adj1"/>
                <a:gd fmla="val 50000" name="adj2"/>
                <a:gd fmla="val 25000" name="adj3"/>
              </a:avLst>
            </a:prstGeom>
            <a:solidFill>
              <a:schemeClr val="accent4"/>
            </a:solidFill>
            <a:ln cap="flat" cmpd="sng" w="952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799" name="Google Shape;799;p69"/>
            <p:cNvSpPr txBox="1"/>
            <p:nvPr/>
          </p:nvSpPr>
          <p:spPr>
            <a:xfrm>
              <a:off x="2046900" y="1282238"/>
              <a:ext cx="2645400" cy="25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magaca birta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00" name="Google Shape;800;p69"/>
            <p:cNvSpPr txBox="1"/>
            <p:nvPr/>
          </p:nvSpPr>
          <p:spPr>
            <a:xfrm>
              <a:off x="3324000" y="2202700"/>
              <a:ext cx="30000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magnesium</a:t>
              </a:r>
              <a:r>
                <a:rPr lang="en-GB" sz="1200">
                  <a:solidFill>
                    <a:schemeClr val="accent4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>
                <a:solidFill>
                  <a:schemeClr val="accent4"/>
                </a:solidFill>
              </a:endParaRPr>
            </a:p>
          </p:txBody>
        </p:sp>
      </p:grpSp>
      <p:grpSp>
        <p:nvGrpSpPr>
          <p:cNvPr id="801" name="Google Shape;801;p69"/>
          <p:cNvGrpSpPr/>
          <p:nvPr/>
        </p:nvGrpSpPr>
        <p:grpSpPr>
          <a:xfrm>
            <a:off x="3286100" y="2229600"/>
            <a:ext cx="5573950" cy="1241788"/>
            <a:chOff x="2499625" y="2202700"/>
            <a:chExt cx="5573950" cy="1241788"/>
          </a:xfrm>
        </p:grpSpPr>
        <p:sp>
          <p:nvSpPr>
            <p:cNvPr id="802" name="Google Shape;802;p69"/>
            <p:cNvSpPr/>
            <p:nvPr/>
          </p:nvSpPr>
          <p:spPr>
            <a:xfrm flipH="1" rot="10800000">
              <a:off x="2499625" y="2677325"/>
              <a:ext cx="3005700" cy="613500"/>
            </a:xfrm>
            <a:prstGeom prst="curvedDownArrow">
              <a:avLst>
                <a:gd fmla="val 25000" name="adj1"/>
                <a:gd fmla="val 50000" name="adj2"/>
                <a:gd fmla="val 25000" name="adj3"/>
              </a:avLst>
            </a:prstGeom>
            <a:solidFill>
              <a:schemeClr val="accent6"/>
            </a:solidFill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03" name="Google Shape;803;p69"/>
            <p:cNvSpPr txBox="1"/>
            <p:nvPr/>
          </p:nvSpPr>
          <p:spPr>
            <a:xfrm>
              <a:off x="3210000" y="3192788"/>
              <a:ext cx="2645400" cy="25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magaca birta ah (non-metal name)</a:t>
              </a: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04" name="Google Shape;804;p69"/>
            <p:cNvSpPr txBox="1"/>
            <p:nvPr/>
          </p:nvSpPr>
          <p:spPr>
            <a:xfrm>
              <a:off x="5073575" y="2202700"/>
              <a:ext cx="30000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200">
                  <a:solidFill>
                    <a:schemeClr val="accent6"/>
                  </a:solidFill>
                  <a:latin typeface="Lexend"/>
                  <a:ea typeface="Lexend"/>
                  <a:cs typeface="Lexend"/>
                  <a:sym typeface="Lexend"/>
                </a:rPr>
                <a:t>ox</a:t>
              </a:r>
              <a:endParaRPr>
                <a:solidFill>
                  <a:schemeClr val="accent6"/>
                </a:solidFill>
              </a:endParaRPr>
            </a:p>
          </p:txBody>
        </p:sp>
      </p:grpSp>
      <p:sp>
        <p:nvSpPr>
          <p:cNvPr id="805" name="Google Shape;805;p69"/>
          <p:cNvSpPr txBox="1"/>
          <p:nvPr/>
        </p:nvSpPr>
        <p:spPr>
          <a:xfrm>
            <a:off x="6206900" y="222960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1100">
                <a:solidFill>
                  <a:schemeClr val="accent6"/>
                </a:solidFill>
                <a:latin typeface="Lexend"/>
                <a:ea typeface="Lexend"/>
                <a:cs typeface="Lexend"/>
                <a:sym typeface="Lexend"/>
              </a:rPr>
              <a:t>ide</a:t>
            </a:r>
            <a:endParaRPr>
              <a:solidFill>
                <a:schemeClr val="accent6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70"/>
          <p:cNvSpPr txBox="1"/>
          <p:nvPr>
            <p:ph idx="1" type="body"/>
          </p:nvPr>
        </p:nvSpPr>
        <p:spPr>
          <a:xfrm>
            <a:off x="324000" y="759300"/>
            <a:ext cx="7135200" cy="96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Jadwalku wuxuu muujinayaa tusaalooyin kala duwan oo birta ah (non-metals) oo ku jira isku-dhafka (compounds). Dhammaantood waxay ku dhamaanayaan -ide.</a:t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811" name="Google Shape;811;p7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Magacawnta isku-dhafka birta (metal) iyo birta ah (non-metal)</a:t>
            </a:r>
            <a:endParaRPr/>
          </a:p>
        </p:txBody>
      </p:sp>
      <p:graphicFrame>
        <p:nvGraphicFramePr>
          <p:cNvPr id="812" name="Google Shape;812;p70"/>
          <p:cNvGraphicFramePr/>
          <p:nvPr/>
        </p:nvGraphicFramePr>
        <p:xfrm>
          <a:off x="324000" y="1619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{0CB97A92-A90A-46E5-BA07-DEAE5810B519}</a:tableStyleId>
              </a:tblPr>
              <a:tblGrid>
                <a:gridCol w="2618550"/>
                <a:gridCol w="2938725"/>
                <a:gridCol w="2938725"/>
              </a:tblGrid>
              <a:tr h="421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magaca birta (metal name)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magaca birta ah (non-metal name)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magaca isku-dhafka (compound name)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395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95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95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95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95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95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13" name="Google Shape;813;p70"/>
          <p:cNvSpPr txBox="1"/>
          <p:nvPr/>
        </p:nvSpPr>
        <p:spPr>
          <a:xfrm>
            <a:off x="4019425" y="3275875"/>
            <a:ext cx="13275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4" name="Google Shape;814;p70"/>
          <p:cNvSpPr txBox="1"/>
          <p:nvPr/>
        </p:nvSpPr>
        <p:spPr>
          <a:xfrm>
            <a:off x="411480" y="4389120"/>
            <a:ext cx="13275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silver oxide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5" name="Google Shape;815;p70"/>
          <p:cNvSpPr txBox="1"/>
          <p:nvPr/>
        </p:nvSpPr>
        <p:spPr>
          <a:xfrm>
            <a:off x="3578544" y="4389120"/>
            <a:ext cx="26493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lithium chloride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6" name="Google Shape;816;p70"/>
          <p:cNvSpPr txBox="1"/>
          <p:nvPr/>
        </p:nvSpPr>
        <p:spPr>
          <a:xfrm>
            <a:off x="411480" y="4663440"/>
            <a:ext cx="27075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potassium fluoride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7" name="Google Shape;817;p70"/>
          <p:cNvSpPr txBox="1"/>
          <p:nvPr/>
        </p:nvSpPr>
        <p:spPr>
          <a:xfrm>
            <a:off x="3375012" y="4663440"/>
            <a:ext cx="26493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silver bromide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8" name="Google Shape;818;p70"/>
          <p:cNvSpPr txBox="1"/>
          <p:nvPr/>
        </p:nvSpPr>
        <p:spPr>
          <a:xfrm>
            <a:off x="6280344" y="4663440"/>
            <a:ext cx="13275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zinc iodide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9" name="Google Shape;819;p70"/>
          <p:cNvSpPr txBox="1"/>
          <p:nvPr/>
        </p:nvSpPr>
        <p:spPr>
          <a:xfrm>
            <a:off x="1995012" y="4389120"/>
            <a:ext cx="13275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iron sulfide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20" name="Google Shape;820;p70"/>
          <p:cNvGrpSpPr/>
          <p:nvPr/>
        </p:nvGrpSpPr>
        <p:grpSpPr>
          <a:xfrm>
            <a:off x="518100" y="2078525"/>
            <a:ext cx="3801900" cy="333475"/>
            <a:chOff x="518100" y="2078525"/>
            <a:chExt cx="3801900" cy="333475"/>
          </a:xfrm>
        </p:grpSpPr>
        <p:sp>
          <p:nvSpPr>
            <p:cNvPr id="821" name="Google Shape;821;p70"/>
            <p:cNvSpPr txBox="1"/>
            <p:nvPr/>
          </p:nvSpPr>
          <p:spPr>
            <a:xfrm>
              <a:off x="2992500" y="2078525"/>
              <a:ext cx="13275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oxygen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22" name="Google Shape;822;p70"/>
            <p:cNvSpPr txBox="1"/>
            <p:nvPr/>
          </p:nvSpPr>
          <p:spPr>
            <a:xfrm>
              <a:off x="518100" y="2100000"/>
              <a:ext cx="13275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silver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23" name="Google Shape;823;p70"/>
          <p:cNvGrpSpPr/>
          <p:nvPr/>
        </p:nvGrpSpPr>
        <p:grpSpPr>
          <a:xfrm>
            <a:off x="518100" y="2869853"/>
            <a:ext cx="3801900" cy="333475"/>
            <a:chOff x="518100" y="2869853"/>
            <a:chExt cx="3801900" cy="333475"/>
          </a:xfrm>
        </p:grpSpPr>
        <p:sp>
          <p:nvSpPr>
            <p:cNvPr id="824" name="Google Shape;824;p70"/>
            <p:cNvSpPr txBox="1"/>
            <p:nvPr/>
          </p:nvSpPr>
          <p:spPr>
            <a:xfrm>
              <a:off x="2992500" y="2869853"/>
              <a:ext cx="13275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chlorine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25" name="Google Shape;825;p70"/>
            <p:cNvSpPr txBox="1"/>
            <p:nvPr/>
          </p:nvSpPr>
          <p:spPr>
            <a:xfrm>
              <a:off x="518100" y="2891328"/>
              <a:ext cx="13275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lithium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26" name="Google Shape;826;p70"/>
          <p:cNvGrpSpPr/>
          <p:nvPr/>
        </p:nvGrpSpPr>
        <p:grpSpPr>
          <a:xfrm>
            <a:off x="518100" y="3313085"/>
            <a:ext cx="3801900" cy="333475"/>
            <a:chOff x="518100" y="3313085"/>
            <a:chExt cx="3801900" cy="333475"/>
          </a:xfrm>
        </p:grpSpPr>
        <p:sp>
          <p:nvSpPr>
            <p:cNvPr id="827" name="Google Shape;827;p70"/>
            <p:cNvSpPr txBox="1"/>
            <p:nvPr/>
          </p:nvSpPr>
          <p:spPr>
            <a:xfrm>
              <a:off x="2992500" y="3313085"/>
              <a:ext cx="13275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fluorine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28" name="Google Shape;828;p70"/>
            <p:cNvSpPr txBox="1"/>
            <p:nvPr/>
          </p:nvSpPr>
          <p:spPr>
            <a:xfrm>
              <a:off x="518100" y="3334560"/>
              <a:ext cx="13275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potassium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29" name="Google Shape;829;p70"/>
          <p:cNvGrpSpPr/>
          <p:nvPr/>
        </p:nvGrpSpPr>
        <p:grpSpPr>
          <a:xfrm>
            <a:off x="518100" y="3661205"/>
            <a:ext cx="3801900" cy="333475"/>
            <a:chOff x="518100" y="3661205"/>
            <a:chExt cx="3801900" cy="333475"/>
          </a:xfrm>
        </p:grpSpPr>
        <p:sp>
          <p:nvSpPr>
            <p:cNvPr id="830" name="Google Shape;830;p70"/>
            <p:cNvSpPr txBox="1"/>
            <p:nvPr/>
          </p:nvSpPr>
          <p:spPr>
            <a:xfrm>
              <a:off x="2992500" y="3661205"/>
              <a:ext cx="13275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bromine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31" name="Google Shape;831;p70"/>
            <p:cNvSpPr txBox="1"/>
            <p:nvPr/>
          </p:nvSpPr>
          <p:spPr>
            <a:xfrm>
              <a:off x="518100" y="3682680"/>
              <a:ext cx="13275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silver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32" name="Google Shape;832;p70"/>
          <p:cNvGrpSpPr/>
          <p:nvPr/>
        </p:nvGrpSpPr>
        <p:grpSpPr>
          <a:xfrm>
            <a:off x="518100" y="4046525"/>
            <a:ext cx="3801900" cy="333475"/>
            <a:chOff x="518100" y="4046525"/>
            <a:chExt cx="3801900" cy="333475"/>
          </a:xfrm>
        </p:grpSpPr>
        <p:sp>
          <p:nvSpPr>
            <p:cNvPr id="833" name="Google Shape;833;p70"/>
            <p:cNvSpPr txBox="1"/>
            <p:nvPr/>
          </p:nvSpPr>
          <p:spPr>
            <a:xfrm>
              <a:off x="2992500" y="4046525"/>
              <a:ext cx="13275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iodine (iodine)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34" name="Google Shape;834;p70"/>
            <p:cNvSpPr txBox="1"/>
            <p:nvPr/>
          </p:nvSpPr>
          <p:spPr>
            <a:xfrm>
              <a:off x="518100" y="4068000"/>
              <a:ext cx="13275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zinc (zinc)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35" name="Google Shape;835;p70"/>
          <p:cNvGrpSpPr/>
          <p:nvPr/>
        </p:nvGrpSpPr>
        <p:grpSpPr>
          <a:xfrm>
            <a:off x="518100" y="2483145"/>
            <a:ext cx="3801900" cy="333475"/>
            <a:chOff x="518100" y="2483145"/>
            <a:chExt cx="3801900" cy="333475"/>
          </a:xfrm>
        </p:grpSpPr>
        <p:sp>
          <p:nvSpPr>
            <p:cNvPr id="836" name="Google Shape;836;p70"/>
            <p:cNvSpPr txBox="1"/>
            <p:nvPr/>
          </p:nvSpPr>
          <p:spPr>
            <a:xfrm>
              <a:off x="2992500" y="2483145"/>
              <a:ext cx="13275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sulfur (sulfur)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37" name="Google Shape;837;p70"/>
            <p:cNvSpPr txBox="1"/>
            <p:nvPr/>
          </p:nvSpPr>
          <p:spPr>
            <a:xfrm>
              <a:off x="518100" y="2504620"/>
              <a:ext cx="1327500" cy="31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iron (iron)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838" name="TextBox 837"/>
          <p:cNvSpPr txBox="1"/>
          <p:nvPr/>
        </p:nvSpPr>
        <p:spPr>
          <a:xfrm>
            <a:off x="411480" y="411480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p71"/>
          <p:cNvSpPr txBox="1"/>
          <p:nvPr>
            <p:ph type="title"/>
          </p:nvPr>
        </p:nvSpPr>
        <p:spPr>
          <a:xfrm>
            <a:off x="324000" y="748782"/>
            <a:ext cx="8179200" cy="75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Sodium (Sodium) wax la falgalaa chlorine (chlorine) si loo sameeyo iskudhis (compound).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Waa maxay magaca iskudhiska (compound)?</a:t>
            </a:r>
            <a:endParaRPr/>
          </a:p>
        </p:txBody>
      </p:sp>
      <p:sp>
        <p:nvSpPr>
          <p:cNvPr id="843" name="Google Shape;843;p7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Magacaabista iskudhisyada birta iyo aan-birta ahayn (metal and non-metal compounds)</a:t>
            </a:r>
            <a:endParaRPr/>
          </a:p>
        </p:txBody>
      </p:sp>
      <p:sp>
        <p:nvSpPr>
          <p:cNvPr id="844" name="Google Shape;844;p71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sodium (sodium) chlorine (chlorine)</a:t>
            </a:r>
            <a:endParaRPr/>
          </a:p>
        </p:txBody>
      </p:sp>
      <p:sp>
        <p:nvSpPr>
          <p:cNvPr id="845" name="Google Shape;845;p71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sodium chloride (sodium chloride)</a:t>
            </a:r>
            <a:endParaRPr/>
          </a:p>
        </p:txBody>
      </p:sp>
      <p:sp>
        <p:nvSpPr>
          <p:cNvPr id="846" name="Google Shape;846;p71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chloride (chloride) sodium (sodium)</a:t>
            </a:r>
            <a:endParaRPr/>
          </a:p>
        </p:txBody>
      </p:sp>
      <p:pic>
        <p:nvPicPr>
          <p:cNvPr id="847" name="Google Shape;847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9608" y="27000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8" name="Google Shape;848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81896" y="1577875"/>
            <a:ext cx="3859126" cy="2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849" name="Google Shape;849;p71"/>
          <p:cNvSpPr txBox="1"/>
          <p:nvPr/>
        </p:nvSpPr>
        <p:spPr>
          <a:xfrm>
            <a:off x="4681900" y="4226325"/>
            <a:ext cx="621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cusbo (salt)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p72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Waa maxay iskudhiska (compound) copper chloride (copper chloride) laga sameeyay?</a:t>
            </a:r>
            <a:endParaRPr/>
          </a:p>
        </p:txBody>
      </p:sp>
      <p:sp>
        <p:nvSpPr>
          <p:cNvPr id="855" name="Google Shape;855;p7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Magacaabista iskudhisyada birta iyo aan-birta ahayn (metal and non-metal compounds)</a:t>
            </a:r>
            <a:endParaRPr/>
          </a:p>
        </p:txBody>
      </p:sp>
      <p:sp>
        <p:nvSpPr>
          <p:cNvPr id="856" name="Google Shape;856;p72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copper (copper) iyo fluorine (fluorine)</a:t>
            </a:r>
            <a:endParaRPr/>
          </a:p>
        </p:txBody>
      </p:sp>
      <p:sp>
        <p:nvSpPr>
          <p:cNvPr id="857" name="Google Shape;857;p72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copper (copper) iyo chloride (chloride)</a:t>
            </a:r>
            <a:endParaRPr/>
          </a:p>
        </p:txBody>
      </p:sp>
      <p:sp>
        <p:nvSpPr>
          <p:cNvPr id="858" name="Google Shape;858;p72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copper (copper) iyo chlorine (chlorine)</a:t>
            </a:r>
            <a:endParaRPr/>
          </a:p>
        </p:txBody>
      </p:sp>
      <p:sp>
        <p:nvSpPr>
          <p:cNvPr id="859" name="Google Shape;859;p72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copper (copper) iyo oxygen (oxygen)</a:t>
            </a:r>
            <a:endParaRPr/>
          </a:p>
        </p:txBody>
      </p:sp>
      <p:pic>
        <p:nvPicPr>
          <p:cNvPr id="860" name="Google Shape;860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4008" y="326252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1" name="Google Shape;861;p72"/>
          <p:cNvPicPr preferRelativeResize="0"/>
          <p:nvPr/>
        </p:nvPicPr>
        <p:blipFill rotWithShape="1">
          <a:blip r:embed="rId4">
            <a:alphaModFix/>
          </a:blip>
          <a:srcRect b="6956" l="23529" r="48438" t="72046"/>
          <a:stretch/>
        </p:blipFill>
        <p:spPr>
          <a:xfrm>
            <a:off x="5138669" y="1496100"/>
            <a:ext cx="3806228" cy="2138273"/>
          </a:xfrm>
          <a:prstGeom prst="rect">
            <a:avLst/>
          </a:prstGeom>
          <a:noFill/>
          <a:ln>
            <a:noFill/>
          </a:ln>
        </p:spPr>
      </p:pic>
      <p:sp>
        <p:nvSpPr>
          <p:cNvPr id="862" name="Google Shape;862;p72"/>
          <p:cNvSpPr txBox="1"/>
          <p:nvPr>
            <p:ph idx="1" type="subTitle"/>
          </p:nvPr>
        </p:nvSpPr>
        <p:spPr>
          <a:xfrm>
            <a:off x="5138675" y="3634375"/>
            <a:ext cx="29193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copper chloride (copper chloride)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6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73"/>
          <p:cNvSpPr txBox="1"/>
          <p:nvPr>
            <p:ph idx="1" type="body"/>
          </p:nvPr>
        </p:nvSpPr>
        <p:spPr>
          <a:xfrm>
            <a:off x="324000" y="759300"/>
            <a:ext cx="8237700" cy="49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</a:rPr>
              <a:t>Buuxi macluumaadka maqan:</a:t>
            </a:r>
            <a:endParaRPr/>
          </a:p>
        </p:txBody>
      </p:sp>
      <p:sp>
        <p:nvSpPr>
          <p:cNvPr id="868" name="Google Shape;868;p73"/>
          <p:cNvSpPr txBox="1"/>
          <p:nvPr>
            <p:ph type="title"/>
          </p:nvPr>
        </p:nvSpPr>
        <p:spPr>
          <a:xfrm>
            <a:off x="1396350" y="65275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Magacaabista iskudhisyada birta iyo aan-birta ahayn (metal and non-metal compounds)</a:t>
            </a:r>
            <a:endParaRPr sz="2000"/>
          </a:p>
        </p:txBody>
      </p:sp>
      <p:graphicFrame>
        <p:nvGraphicFramePr>
          <p:cNvPr id="869" name="Google Shape;869;p73"/>
          <p:cNvGraphicFramePr/>
          <p:nvPr/>
        </p:nvGraphicFramePr>
        <p:xfrm>
          <a:off x="324000" y="14068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{0CB97A92-A90A-46E5-BA07-DEAE5810B519}</a:tableStyleId>
              </a:tblPr>
              <a:tblGrid>
                <a:gridCol w="2832000"/>
                <a:gridCol w="2832000"/>
                <a:gridCol w="2832000"/>
              </a:tblGrid>
              <a:tr h="483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magaca birta (metal name)</a:t>
                      </a:r>
                      <a:endParaRPr sz="20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magaca aan-birta ahayn (non-metal name)</a:t>
                      </a:r>
                      <a:endParaRPr sz="20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magaca isku-dhafka (compound name)</a:t>
                      </a:r>
                      <a:endParaRPr sz="20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69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silver (silver)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oxygen (oxygen)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silver oxide (silver oxide)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469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iron (iron)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oxygen (oxygen)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469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sodium (sodium)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sng">
                          <a:latin typeface="Kalam"/>
                          <a:ea typeface="Kalam"/>
                          <a:cs typeface="Kalam"/>
                          <a:sym typeface="Kalam"/>
                        </a:rPr>
                        <a:t>sulfide (sulfide)</a:t>
                      </a: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469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iodine (iodine)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potassium _______ (potassium _______ )</a:t>
                      </a:r>
                      <a:r>
                        <a:rPr lang="en-GB" sz="1200" u="sng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2000" u="sng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469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zinc (zinc)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u="sng">
                          <a:latin typeface="Lexend"/>
                          <a:ea typeface="Lexend"/>
                          <a:cs typeface="Lexend"/>
                          <a:sym typeface="Lexend"/>
                        </a:rPr>
                        <a:t>chloride (chloride)</a:t>
                      </a: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469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sodium fluoride (sodium fluoride)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3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p7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Magacaabista isku-dhafka birta iyo birta ahayn (Naming metal and non-metal compounds)</a:t>
            </a:r>
            <a:endParaRPr sz="2000"/>
          </a:p>
        </p:txBody>
      </p:sp>
      <p:graphicFrame>
        <p:nvGraphicFramePr>
          <p:cNvPr id="875" name="Google Shape;875;p74"/>
          <p:cNvGraphicFramePr/>
          <p:nvPr/>
        </p:nvGraphicFramePr>
        <p:xfrm>
          <a:off x="324000" y="11429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{0CB97A92-A90A-46E5-BA07-DEAE5810B519}</a:tableStyleId>
              </a:tblPr>
              <a:tblGrid>
                <a:gridCol w="2832000"/>
                <a:gridCol w="2832000"/>
                <a:gridCol w="2832000"/>
              </a:tblGrid>
              <a:tr h="725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magaca birta (metal name)</a:t>
                      </a:r>
                      <a:endParaRPr sz="20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magaca birta ahayn (non-metal name)</a:t>
                      </a:r>
                      <a:endParaRPr sz="20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magaca isku-dhafka (compound name)</a:t>
                      </a:r>
                      <a:endParaRPr sz="20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7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silver (silver)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oxygen (oxygen)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silver oxide (silver oxide)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47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iron (iron)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oxygen (oxygen)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47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sodium (sodium)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sulfide (sulfide)</a:t>
                      </a: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47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iodine (iodine)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potassium (potassium)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47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zinc (zinc)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chloride (chloride)</a:t>
                      </a: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470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sodium fluoride (sodium fluoride)</a:t>
                      </a:r>
                      <a:endParaRPr sz="20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76" name="Google Shape;876;p74"/>
          <p:cNvSpPr txBox="1"/>
          <p:nvPr/>
        </p:nvSpPr>
        <p:spPr>
          <a:xfrm>
            <a:off x="5162076" y="4389120"/>
            <a:ext cx="13275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potassium (potassium)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7" name="Google Shape;877;p74"/>
          <p:cNvSpPr txBox="1"/>
          <p:nvPr/>
        </p:nvSpPr>
        <p:spPr>
          <a:xfrm>
            <a:off x="2880144" y="4663440"/>
            <a:ext cx="13275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sodium (sodium)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8" name="Google Shape;878;p74"/>
          <p:cNvSpPr txBox="1"/>
          <p:nvPr/>
        </p:nvSpPr>
        <p:spPr>
          <a:xfrm>
            <a:off x="1995012" y="4389120"/>
            <a:ext cx="13275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sulfur (sulfur)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9" name="Google Shape;879;p74"/>
          <p:cNvSpPr txBox="1"/>
          <p:nvPr/>
        </p:nvSpPr>
        <p:spPr>
          <a:xfrm>
            <a:off x="411480" y="4663440"/>
            <a:ext cx="13275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chlorine (chlorine)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0" name="Google Shape;880;p74"/>
          <p:cNvSpPr txBox="1"/>
          <p:nvPr/>
        </p:nvSpPr>
        <p:spPr>
          <a:xfrm>
            <a:off x="4463676" y="4663440"/>
            <a:ext cx="13275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fluorine (fluorine)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1" name="Google Shape;881;p74"/>
          <p:cNvSpPr txBox="1"/>
          <p:nvPr/>
        </p:nvSpPr>
        <p:spPr>
          <a:xfrm>
            <a:off x="411480" y="4389120"/>
            <a:ext cx="13275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iron oxide (iron oxide)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2" name="Google Shape;882;p74"/>
          <p:cNvSpPr txBox="1"/>
          <p:nvPr/>
        </p:nvSpPr>
        <p:spPr>
          <a:xfrm>
            <a:off x="3578544" y="4389120"/>
            <a:ext cx="13275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sodium (sodium)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3" name="Google Shape;883;p74"/>
          <p:cNvSpPr txBox="1"/>
          <p:nvPr/>
        </p:nvSpPr>
        <p:spPr>
          <a:xfrm>
            <a:off x="6745608" y="4389120"/>
            <a:ext cx="13275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iodide (iodide)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4" name="Google Shape;884;p74"/>
          <p:cNvSpPr txBox="1"/>
          <p:nvPr/>
        </p:nvSpPr>
        <p:spPr>
          <a:xfrm>
            <a:off x="1995012" y="4663440"/>
            <a:ext cx="6291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zinc (zinc)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5" name="TextBox 884"/>
          <p:cNvSpPr txBox="1"/>
          <p:nvPr/>
        </p:nvSpPr>
        <p:spPr>
          <a:xfrm>
            <a:off x="411480" y="411480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8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75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Xeryo ay ku jirto oxygen (Compounds including oxygen)</a:t>
            </a:r>
            <a:endParaRPr/>
          </a:p>
        </p:txBody>
      </p:sp>
      <p:sp>
        <p:nvSpPr>
          <p:cNvPr id="890" name="Google Shape;890;p75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Magacaabista xeryaha birta iyo kuwa aan birta ahayn (Naming metal and non-metal compounds)</a:t>
            </a:r>
            <a:endParaRPr/>
          </a:p>
        </p:txBody>
      </p:sp>
      <p:sp>
        <p:nvSpPr>
          <p:cNvPr id="891" name="Google Shape;891;p75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Sulfates, carbonates iyo nitrates (Sulfates, carbonates and nitrates)</a:t>
            </a:r>
            <a:endParaRPr/>
          </a:p>
        </p:txBody>
      </p:sp>
      <p:sp>
        <p:nvSpPr>
          <p:cNvPr id="892" name="Google Shape;892;p75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Magacaabista xeryaha (Naming compounds)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pic>
        <p:nvPicPr>
          <p:cNvPr id="893" name="Google Shape;893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325" y="27660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7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p76"/>
          <p:cNvSpPr txBox="1"/>
          <p:nvPr>
            <p:ph idx="1" type="body"/>
          </p:nvPr>
        </p:nvSpPr>
        <p:spPr>
          <a:xfrm>
            <a:off x="324000" y="759300"/>
            <a:ext cx="7135200" cy="80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Marka bir ay falgalto (reaction) si ay u samayso xeryo leh non-metal iyo oxygen, qaybta non-metal ee magaca xeryaha waxay ku dhammaataa -ate.</a:t>
            </a:r>
            <a:r>
              <a:rPr lang="en-GB" sz="1800">
                <a:solidFill>
                  <a:schemeClr val="accent5"/>
                </a:solidFill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100"/>
          </a:p>
        </p:txBody>
      </p:sp>
      <p:sp>
        <p:nvSpPr>
          <p:cNvPr id="899" name="Google Shape;899;p76"/>
          <p:cNvSpPr txBox="1"/>
          <p:nvPr>
            <p:ph idx="1" type="body"/>
          </p:nvPr>
        </p:nvSpPr>
        <p:spPr>
          <a:xfrm>
            <a:off x="1443450" y="3079000"/>
            <a:ext cx="8661900" cy="47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solidFill>
                  <a:srgbClr val="1155CC"/>
                </a:solidFill>
                <a:latin typeface="Lexend"/>
              </a:rPr>
              <a:t>iron + sulfur + oxygen →</a:t>
            </a:r>
            <a:r>
              <a:rPr lang="en-GB">
                <a:latin typeface="Lexend"/>
              </a:rPr>
              <a:t/>
            </a:r>
            <a:r>
              <a:rPr lang="en-GB">
                <a:solidFill>
                  <a:srgbClr val="CC0000"/>
                </a:solidFill>
                <a:latin typeface="Lexend"/>
              </a:rPr>
              <a:t/>
            </a:r>
            <a:r>
              <a:rPr lang="en-GB">
                <a:solidFill>
                  <a:schemeClr val="accent6"/>
                </a:solidFill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lang="en-GB">
                <a:solidFill>
                  <a:srgbClr val="CC0000"/>
                </a:solidFill>
                <a:latin typeface="Lexend"/>
              </a:rPr>
              <a:t/>
            </a:r>
            <a:r>
              <a:rPr lang="en-GB">
                <a:solidFill>
                  <a:schemeClr val="accent5"/>
                </a:solidFill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>
              <a:highlight>
                <a:schemeClr val="accent1"/>
              </a:highlight>
            </a:endParaRPr>
          </a:p>
        </p:txBody>
      </p:sp>
      <p:grpSp>
        <p:nvGrpSpPr>
          <p:cNvPr id="900" name="Google Shape;900;p76"/>
          <p:cNvGrpSpPr/>
          <p:nvPr/>
        </p:nvGrpSpPr>
        <p:grpSpPr>
          <a:xfrm>
            <a:off x="1713600" y="2114438"/>
            <a:ext cx="5966550" cy="1377638"/>
            <a:chOff x="1364150" y="1282238"/>
            <a:chExt cx="5966550" cy="1377638"/>
          </a:xfrm>
        </p:grpSpPr>
        <p:sp>
          <p:nvSpPr>
            <p:cNvPr id="901" name="Google Shape;901;p76"/>
            <p:cNvSpPr/>
            <p:nvPr/>
          </p:nvSpPr>
          <p:spPr>
            <a:xfrm>
              <a:off x="1364150" y="1734600"/>
              <a:ext cx="3417600" cy="578100"/>
            </a:xfrm>
            <a:prstGeom prst="curvedDownArrow">
              <a:avLst>
                <a:gd fmla="val 25000" name="adj1"/>
                <a:gd fmla="val 50000" name="adj2"/>
                <a:gd fmla="val 25000" name="adj3"/>
              </a:avLst>
            </a:prstGeom>
            <a:solidFill>
              <a:schemeClr val="accent2"/>
            </a:solidFill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02" name="Google Shape;902;p76"/>
            <p:cNvSpPr txBox="1"/>
            <p:nvPr/>
          </p:nvSpPr>
          <p:spPr>
            <a:xfrm>
              <a:off x="2046900" y="1282238"/>
              <a:ext cx="2645400" cy="25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magaca birta (metal name)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03" name="Google Shape;903;p76"/>
            <p:cNvSpPr txBox="1"/>
            <p:nvPr/>
          </p:nvSpPr>
          <p:spPr>
            <a:xfrm>
              <a:off x="4330700" y="2136675"/>
              <a:ext cx="30000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4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bir (iron)</a:t>
              </a:r>
              <a:r>
                <a:rPr lang="en-GB" sz="1400">
                  <a:solidFill>
                    <a:srgbClr val="1155CC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4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/>
            </a:p>
          </p:txBody>
        </p:sp>
      </p:grpSp>
      <p:grpSp>
        <p:nvGrpSpPr>
          <p:cNvPr id="904" name="Google Shape;904;p76"/>
          <p:cNvGrpSpPr/>
          <p:nvPr/>
        </p:nvGrpSpPr>
        <p:grpSpPr>
          <a:xfrm>
            <a:off x="2590300" y="2968875"/>
            <a:ext cx="5684050" cy="1243125"/>
            <a:chOff x="2499625" y="2131900"/>
            <a:chExt cx="5684050" cy="1243125"/>
          </a:xfrm>
        </p:grpSpPr>
        <p:sp>
          <p:nvSpPr>
            <p:cNvPr id="905" name="Google Shape;905;p76"/>
            <p:cNvSpPr/>
            <p:nvPr/>
          </p:nvSpPr>
          <p:spPr>
            <a:xfrm flipH="1" rot="10800000">
              <a:off x="2499625" y="2607900"/>
              <a:ext cx="3178800" cy="613500"/>
            </a:xfrm>
            <a:prstGeom prst="curvedDownArrow">
              <a:avLst>
                <a:gd fmla="val 25000" name="adj1"/>
                <a:gd fmla="val 50000" name="adj2"/>
                <a:gd fmla="val 25000" name="adj3"/>
              </a:avLst>
            </a:prstGeom>
            <a:solidFill>
              <a:schemeClr val="accent6"/>
            </a:solidFill>
            <a:ln cap="flat" cmpd="sng" w="952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06" name="Google Shape;906;p76"/>
            <p:cNvSpPr txBox="1"/>
            <p:nvPr/>
          </p:nvSpPr>
          <p:spPr>
            <a:xfrm>
              <a:off x="2942925" y="3123325"/>
              <a:ext cx="1790400" cy="25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magaca birta ahayn (non-metal name)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07" name="Google Shape;907;p76"/>
            <p:cNvSpPr txBox="1"/>
            <p:nvPr/>
          </p:nvSpPr>
          <p:spPr>
            <a:xfrm>
              <a:off x="5183675" y="2131900"/>
              <a:ext cx="30000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400">
                  <a:solidFill>
                    <a:srgbClr val="990000"/>
                  </a:solidFill>
                  <a:latin typeface="Lexend"/>
                  <a:ea typeface="Lexend"/>
                  <a:cs typeface="Lexend"/>
                  <a:sym typeface="Lexend"/>
                </a:rPr>
                <a:t>sulf</a:t>
              </a:r>
              <a:r>
                <a:rPr lang="en-GB" sz="1400">
                  <a:solidFill>
                    <a:schemeClr val="accent6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>
                <a:solidFill>
                  <a:schemeClr val="accent6"/>
                </a:solidFill>
              </a:endParaRPr>
            </a:p>
          </p:txBody>
        </p:sp>
      </p:grpSp>
      <p:grpSp>
        <p:nvGrpSpPr>
          <p:cNvPr id="908" name="Google Shape;908;p76"/>
          <p:cNvGrpSpPr/>
          <p:nvPr/>
        </p:nvGrpSpPr>
        <p:grpSpPr>
          <a:xfrm>
            <a:off x="3787875" y="2968875"/>
            <a:ext cx="5043225" cy="1068875"/>
            <a:chOff x="3414850" y="2913825"/>
            <a:chExt cx="5043225" cy="1068875"/>
          </a:xfrm>
        </p:grpSpPr>
        <p:sp>
          <p:nvSpPr>
            <p:cNvPr id="909" name="Google Shape;909;p76"/>
            <p:cNvSpPr/>
            <p:nvPr/>
          </p:nvSpPr>
          <p:spPr>
            <a:xfrm flipH="1" rot="10800000">
              <a:off x="3414850" y="3413300"/>
              <a:ext cx="2523000" cy="569400"/>
            </a:xfrm>
            <a:prstGeom prst="curvedDownArrow">
              <a:avLst>
                <a:gd fmla="val 25000" name="adj1"/>
                <a:gd fmla="val 50000" name="adj2"/>
                <a:gd fmla="val 25000" name="adj3"/>
              </a:avLst>
            </a:prstGeom>
            <a:solidFill>
              <a:schemeClr val="accent5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10" name="Google Shape;910;p76"/>
            <p:cNvSpPr txBox="1"/>
            <p:nvPr/>
          </p:nvSpPr>
          <p:spPr>
            <a:xfrm>
              <a:off x="5458075" y="2913825"/>
              <a:ext cx="30000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400">
                  <a:solidFill>
                    <a:schemeClr val="accent5"/>
                  </a:solidFill>
                  <a:latin typeface="Lexend"/>
                  <a:ea typeface="Lexend"/>
                  <a:cs typeface="Lexend"/>
                  <a:sym typeface="Lexend"/>
                </a:rPr>
                <a:t>ate</a:t>
              </a:r>
              <a:endParaRPr/>
            </a:p>
          </p:txBody>
        </p:sp>
      </p:grpSp>
      <p:sp>
        <p:nvSpPr>
          <p:cNvPr id="911" name="Google Shape;911;p76"/>
          <p:cNvSpPr txBox="1"/>
          <p:nvPr/>
        </p:nvSpPr>
        <p:spPr>
          <a:xfrm>
            <a:off x="4572000" y="3948075"/>
            <a:ext cx="1958400" cy="4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+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oxygen (oxygen)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2" name="Google Shape;912;p7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Xeryahooda ay ku jirto oxygen (Compounds including oxygen)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6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p7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Xeryahooda ay ku jirto oxygen (Compounds including oxygen)</a:t>
            </a:r>
            <a:endParaRPr/>
          </a:p>
        </p:txBody>
      </p:sp>
      <p:graphicFrame>
        <p:nvGraphicFramePr>
          <p:cNvPr id="918" name="Google Shape;918;p77"/>
          <p:cNvGraphicFramePr/>
          <p:nvPr/>
        </p:nvGraphicFramePr>
        <p:xfrm>
          <a:off x="927613" y="2035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{0CB97A92-A90A-46E5-BA07-DEAE5810B519}</a:tableStyleId>
              </a:tblPr>
              <a:tblGrid>
                <a:gridCol w="1619975"/>
                <a:gridCol w="1619975"/>
                <a:gridCol w="1619975"/>
                <a:gridCol w="1818050"/>
              </a:tblGrid>
              <a:tr h="570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magaca birta (metal name)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magaca birta ahayn (non-metal name)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waxaa sidoo kale ku jira (also includes)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magaca xeryaha (compound name)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</a:tr>
              <a:tr h="318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bir (iron)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sulfur (sulfur)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oxygen (oxygen)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iron sulfate (iron sulfate)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18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lithium (lithium)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carbon (carbon)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oxygen (oxygen)</a:t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lithium carbonate (lithium carbonate)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570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potassium (potassium)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nitrogen (nitrogen)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oksijiin (oxygen)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potassium nitrate (potassium nitrate)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19" name="Google Shape;919;p77"/>
          <p:cNvSpPr txBox="1"/>
          <p:nvPr/>
        </p:nvSpPr>
        <p:spPr>
          <a:xfrm>
            <a:off x="324000" y="893488"/>
            <a:ext cx="8496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Jadwalku wuxuu tusaalayaa xeryahooda (compounds) la sameeyo marka falgalku (reaction) uu ku jiro bir (metal), aan-bir ahayn (non-metal) iyo oksijiin (oxygen).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3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p7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Xeryaha (compounds) kee/kuwee ka kooban yahay oksijiin (oxygen)?</a:t>
            </a:r>
            <a:endParaRPr/>
          </a:p>
        </p:txBody>
      </p:sp>
      <p:sp>
        <p:nvSpPr>
          <p:cNvPr id="925" name="Google Shape;925;p7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Xeryaha ay ku jirto oksijiin (oxygen)</a:t>
            </a:r>
            <a:endParaRPr/>
          </a:p>
        </p:txBody>
      </p:sp>
      <p:sp>
        <p:nvSpPr>
          <p:cNvPr id="926" name="Google Shape;926;p7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sulfides (sulfides)</a:t>
            </a:r>
            <a:endParaRPr/>
          </a:p>
        </p:txBody>
      </p:sp>
      <p:sp>
        <p:nvSpPr>
          <p:cNvPr id="927" name="Google Shape;927;p7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sulfates (sulfates)</a:t>
            </a:r>
            <a:endParaRPr/>
          </a:p>
        </p:txBody>
      </p:sp>
      <p:sp>
        <p:nvSpPr>
          <p:cNvPr id="928" name="Google Shape;928;p7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carbonates (carbonates)</a:t>
            </a:r>
            <a:endParaRPr/>
          </a:p>
        </p:txBody>
      </p:sp>
      <p:sp>
        <p:nvSpPr>
          <p:cNvPr id="929" name="Google Shape;929;p7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nitrates (nitrates)</a:t>
            </a:r>
            <a:endParaRPr/>
          </a:p>
        </p:txBody>
      </p:sp>
      <p:pic>
        <p:nvPicPr>
          <p:cNvPr id="930" name="Google Shape;930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7208" y="3286638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1" name="Google Shape;931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7208" y="40656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2" name="Google Shape;932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7208" y="23957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6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79"/>
          <p:cNvSpPr txBox="1"/>
          <p:nvPr>
            <p:ph idx="1" type="subTitle"/>
          </p:nvPr>
        </p:nvSpPr>
        <p:spPr>
          <a:xfrm>
            <a:off x="324000" y="1080000"/>
            <a:ext cx="84960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Haddii bir (metal), aan-bir ahayn (non-metal) iyo oksijiin (oxygen) ay falgalaan (react) oo sameeyaan xar (compound), magaca xaruhu (compound) wuxuu ku dhammaanayaa -ide.</a:t>
            </a:r>
            <a:endParaRPr/>
          </a:p>
        </p:txBody>
      </p:sp>
      <p:sp>
        <p:nvSpPr>
          <p:cNvPr id="938" name="Google Shape;938;p7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Xeryaha ay ku jirto oksijiin (oxygen)</a:t>
            </a:r>
            <a:endParaRPr/>
          </a:p>
        </p:txBody>
      </p:sp>
      <p:sp>
        <p:nvSpPr>
          <p:cNvPr id="939" name="Google Shape;939;p79"/>
          <p:cNvSpPr txBox="1"/>
          <p:nvPr>
            <p:ph idx="2" type="subTitle"/>
          </p:nvPr>
        </p:nvSpPr>
        <p:spPr>
          <a:xfrm>
            <a:off x="980575" y="30437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Marka bir (metal) iyo oksijiin (oxygen) ay ku lug yeeshaan falgal (reaction), xaruhu (compound) wuxuu ku dhammaanayaa -ate.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940" name="Google Shape;940;p79"/>
          <p:cNvSpPr txBox="1"/>
          <p:nvPr>
            <p:ph idx="3" type="subTitle"/>
          </p:nvPr>
        </p:nvSpPr>
        <p:spPr>
          <a:xfrm>
            <a:off x="980575" y="38879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Marka bir (metal), aan-bir ahayn (non-metal) iyo oksijiin (oxygen) ay ku lug yeeshaan falgal (reaction), xaruhu (compound) wuxuu ku dhammaanayaa -ate.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pic>
        <p:nvPicPr>
          <p:cNvPr id="941" name="Google Shape;941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6808" y="1770438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2" name="Google Shape;942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44908" y="4248913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6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80"/>
          <p:cNvSpPr txBox="1"/>
          <p:nvPr>
            <p:ph type="title"/>
          </p:nvPr>
        </p:nvSpPr>
        <p:spPr>
          <a:xfrm>
            <a:off x="324000" y="810000"/>
            <a:ext cx="7135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Waa maxay magaca xaraha (compound) la sameeyo marka calcium, carbon iyo oksijiin (oxygen) ay falgalaan (react)?</a:t>
            </a:r>
            <a:endParaRPr sz="2100"/>
          </a:p>
        </p:txBody>
      </p:sp>
      <p:sp>
        <p:nvSpPr>
          <p:cNvPr id="948" name="Google Shape;948;p8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Xeryaha ay ku jirto oksijiin (oxygen)</a:t>
            </a:r>
            <a:endParaRPr/>
          </a:p>
        </p:txBody>
      </p:sp>
      <p:sp>
        <p:nvSpPr>
          <p:cNvPr id="949" name="Google Shape;949;p8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calcium carbonite (calcium carbonite)</a:t>
            </a:r>
            <a:endParaRPr/>
          </a:p>
        </p:txBody>
      </p:sp>
      <p:sp>
        <p:nvSpPr>
          <p:cNvPr id="950" name="Google Shape;950;p80"/>
          <p:cNvSpPr txBox="1"/>
          <p:nvPr>
            <p:ph idx="3" type="subTitle"/>
          </p:nvPr>
        </p:nvSpPr>
        <p:spPr>
          <a:xfrm>
            <a:off x="1070700" y="2501272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calcium carbonate (calcium carbonate)</a:t>
            </a:r>
            <a:endParaRPr/>
          </a:p>
        </p:txBody>
      </p:sp>
      <p:sp>
        <p:nvSpPr>
          <p:cNvPr id="951" name="Google Shape;951;p80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carbonate calcium (carbonate calcium)</a:t>
            </a:r>
            <a:endParaRPr/>
          </a:p>
        </p:txBody>
      </p:sp>
      <p:sp>
        <p:nvSpPr>
          <p:cNvPr id="952" name="Google Shape;952;p80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carbon calcate (carbon calcate)</a:t>
            </a:r>
            <a:endParaRPr/>
          </a:p>
        </p:txBody>
      </p:sp>
      <p:pic>
        <p:nvPicPr>
          <p:cNvPr id="953" name="Google Shape;953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4158" y="2450325"/>
            <a:ext cx="396000" cy="419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54" name="Google Shape;954;p80"/>
          <p:cNvGrpSpPr/>
          <p:nvPr/>
        </p:nvGrpSpPr>
        <p:grpSpPr>
          <a:xfrm>
            <a:off x="5405925" y="1651625"/>
            <a:ext cx="3441300" cy="1758538"/>
            <a:chOff x="5749575" y="1191313"/>
            <a:chExt cx="3441300" cy="1758538"/>
          </a:xfrm>
        </p:grpSpPr>
        <p:pic>
          <p:nvPicPr>
            <p:cNvPr id="955" name="Google Shape;955;p80"/>
            <p:cNvPicPr preferRelativeResize="0"/>
            <p:nvPr/>
          </p:nvPicPr>
          <p:blipFill rotWithShape="1">
            <a:blip r:embed="rId4">
              <a:alphaModFix/>
            </a:blip>
            <a:srcRect b="19815" l="22928" r="39041" t="45971"/>
            <a:stretch/>
          </p:blipFill>
          <p:spPr>
            <a:xfrm>
              <a:off x="7109875" y="1191313"/>
              <a:ext cx="1246349" cy="15868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6" name="Google Shape;956;p80"/>
            <p:cNvSpPr txBox="1"/>
            <p:nvPr/>
          </p:nvSpPr>
          <p:spPr>
            <a:xfrm>
              <a:off x="5749575" y="2395750"/>
              <a:ext cx="3441300" cy="554100"/>
            </a:xfrm>
            <a:prstGeom prst="rect">
              <a:avLst/>
            </a:prstGeom>
            <a:solidFill>
              <a:srgbClr val="EBEDFE"/>
            </a:solidFill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marble chips iyo chalk waxay ka samaysan yihiin calcium carbonate (calcium carbonate)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957" name="Google Shape;957;p80"/>
          <p:cNvPicPr preferRelativeResize="0"/>
          <p:nvPr/>
        </p:nvPicPr>
        <p:blipFill rotWithShape="1">
          <a:blip r:embed="rId5">
            <a:alphaModFix/>
          </a:blip>
          <a:srcRect b="0" l="28177" r="16365" t="0"/>
          <a:stretch/>
        </p:blipFill>
        <p:spPr>
          <a:xfrm>
            <a:off x="6860550" y="3381675"/>
            <a:ext cx="1197299" cy="1438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p8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Xeryaha ay ku jirto oksijiin (oxygen)</a:t>
            </a:r>
            <a:endParaRPr sz="2000"/>
          </a:p>
        </p:txBody>
      </p:sp>
      <p:sp>
        <p:nvSpPr>
          <p:cNvPr id="963" name="Google Shape;963;p81"/>
          <p:cNvSpPr txBox="1"/>
          <p:nvPr>
            <p:ph idx="1" type="body"/>
          </p:nvPr>
        </p:nvSpPr>
        <p:spPr>
          <a:xfrm>
            <a:off x="324000" y="759300"/>
            <a:ext cx="29511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Buuxi jadwalka.</a:t>
            </a:r>
            <a:endParaRPr/>
          </a:p>
        </p:txBody>
      </p:sp>
      <p:graphicFrame>
        <p:nvGraphicFramePr>
          <p:cNvPr id="964" name="Google Shape;964;p81"/>
          <p:cNvGraphicFramePr/>
          <p:nvPr/>
        </p:nvGraphicFramePr>
        <p:xfrm>
          <a:off x="488475" y="1343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{0CB97A92-A90A-46E5-BA07-DEAE5810B519}</a:tableStyleId>
              </a:tblPr>
              <a:tblGrid>
                <a:gridCol w="1844150"/>
                <a:gridCol w="1922800"/>
                <a:gridCol w="1946400"/>
                <a:gridCol w="25755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magaca birta (metal name)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magaca birta ahayn (non-metal name)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waxaa kaloo ku jira (also includes)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Magaca isku-dhafka (Name of the compound)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bir (iron)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nitrojiin (nitrogen)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oksijiin (oxygen)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magnesium (magnesium)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oksijiin (oxygen)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nikel (nickel)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bromiin (bromine)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oksijiin (oxygen)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naxaas (copper)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kloriin (chlorine)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oksijiin (oxygen)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potassium sulfate (potassium sulfate)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lithium carbonate (lithium carbonate)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8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" name="Google Shape;969;p8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Isku-dhafka oo ay ku jirto oksijiin (Compounds including oxygen)</a:t>
            </a:r>
            <a:endParaRPr sz="2000"/>
          </a:p>
        </p:txBody>
      </p:sp>
      <p:sp>
        <p:nvSpPr>
          <p:cNvPr id="970" name="Google Shape;970;p8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Buuxi shaxda. (Complete the table.)</a:t>
            </a:r>
            <a:endParaRPr/>
          </a:p>
        </p:txBody>
      </p:sp>
      <p:graphicFrame>
        <p:nvGraphicFramePr>
          <p:cNvPr id="971" name="Google Shape;971;p82"/>
          <p:cNvGraphicFramePr/>
          <p:nvPr/>
        </p:nvGraphicFramePr>
        <p:xfrm>
          <a:off x="488475" y="1343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{0CB97A92-A90A-46E5-BA07-DEAE5810B519}</a:tableStyleId>
              </a:tblPr>
              <a:tblGrid>
                <a:gridCol w="1844150"/>
                <a:gridCol w="1922800"/>
                <a:gridCol w="1946400"/>
                <a:gridCol w="25755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magaca birta (metal name)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magaca birta ahayn (non-metal name)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waxaa kaloo ku jira (also includes)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Magaca isku-darka (compound)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bir (iron)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nitrojiin (nitrogen)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oksijiin (oxygen)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magnesium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oksijiin (oxygen)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nikel (nickel)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bromine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oksijiin (oxygen)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naxaas (copper)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koloriin (chlorine)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oksijiin (oxygen)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potassium sulfate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lithium carbonate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noFill/>
                  </a:tcPr>
                </a:tc>
              </a:tr>
            </a:tbl>
          </a:graphicData>
        </a:graphic>
      </p:graphicFrame>
      <p:sp>
        <p:nvSpPr>
          <p:cNvPr id="972" name="Google Shape;972;p82"/>
          <p:cNvSpPr txBox="1"/>
          <p:nvPr/>
        </p:nvSpPr>
        <p:spPr>
          <a:xfrm>
            <a:off x="411480" y="4389120"/>
            <a:ext cx="3000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iron nitrate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73" name="Google Shape;973;p82"/>
          <p:cNvSpPr txBox="1"/>
          <p:nvPr/>
        </p:nvSpPr>
        <p:spPr>
          <a:xfrm>
            <a:off x="3667512" y="4389120"/>
            <a:ext cx="2575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magnesium oxide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74" name="Google Shape;974;p82"/>
          <p:cNvSpPr txBox="1"/>
          <p:nvPr/>
        </p:nvSpPr>
        <p:spPr>
          <a:xfrm>
            <a:off x="411480" y="4663440"/>
            <a:ext cx="3000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nickel bromate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75" name="Google Shape;975;p82"/>
          <p:cNvSpPr txBox="1"/>
          <p:nvPr/>
        </p:nvSpPr>
        <p:spPr>
          <a:xfrm>
            <a:off x="3667512" y="4663440"/>
            <a:ext cx="3000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copper chloride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76" name="Google Shape;976;p82"/>
          <p:cNvSpPr txBox="1"/>
          <p:nvPr/>
        </p:nvSpPr>
        <p:spPr>
          <a:xfrm>
            <a:off x="411480" y="4937760"/>
            <a:ext cx="3000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sulfur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77" name="Google Shape;977;p82"/>
          <p:cNvSpPr txBox="1"/>
          <p:nvPr/>
        </p:nvSpPr>
        <p:spPr>
          <a:xfrm>
            <a:off x="6923544" y="4663440"/>
            <a:ext cx="1716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potassium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78" name="Google Shape;978;p82"/>
          <p:cNvSpPr txBox="1"/>
          <p:nvPr/>
        </p:nvSpPr>
        <p:spPr>
          <a:xfrm>
            <a:off x="411480" y="5212080"/>
            <a:ext cx="3000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oksijiin (oxygen)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79" name="Google Shape;979;p82"/>
          <p:cNvSpPr txBox="1"/>
          <p:nvPr/>
        </p:nvSpPr>
        <p:spPr>
          <a:xfrm>
            <a:off x="5266944" y="4937760"/>
            <a:ext cx="1631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kaarboon (carbon)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80" name="Google Shape;980;p82"/>
          <p:cNvSpPr txBox="1"/>
          <p:nvPr/>
        </p:nvSpPr>
        <p:spPr>
          <a:xfrm>
            <a:off x="3667512" y="4937760"/>
            <a:ext cx="1343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lithium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81" name="TextBox 980"/>
          <p:cNvSpPr txBox="1"/>
          <p:nvPr/>
        </p:nvSpPr>
        <p:spPr>
          <a:xfrm>
            <a:off x="411480" y="411480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4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83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Compounds including oxygen</a:t>
            </a:r>
            <a:endParaRPr/>
          </a:p>
        </p:txBody>
      </p:sp>
      <p:sp>
        <p:nvSpPr>
          <p:cNvPr id="986" name="Google Shape;986;p83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Naming metal and non-metal compounds</a:t>
            </a:r>
            <a:endParaRPr/>
          </a:p>
        </p:txBody>
      </p:sp>
      <p:sp>
        <p:nvSpPr>
          <p:cNvPr id="987" name="Google Shape;987;p83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Sulfates, carbonates and nitrates</a:t>
            </a:r>
            <a:endParaRPr/>
          </a:p>
        </p:txBody>
      </p:sp>
      <p:sp>
        <p:nvSpPr>
          <p:cNvPr id="988" name="Google Shape;988;p83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Naming compounds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pic>
        <p:nvPicPr>
          <p:cNvPr id="989" name="Google Shape;989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5200" y="37004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3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p8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Sulfates, carbonates and nitrates are examples of compounds ending in -ate.  </a:t>
            </a:r>
            <a:endParaRPr/>
          </a:p>
        </p:txBody>
      </p:sp>
      <p:sp>
        <p:nvSpPr>
          <p:cNvPr id="995" name="Google Shape;995;p8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Sulfates, carbonates and nitrates</a:t>
            </a:r>
            <a:endParaRPr/>
          </a:p>
        </p:txBody>
      </p:sp>
      <p:graphicFrame>
        <p:nvGraphicFramePr>
          <p:cNvPr id="996" name="Google Shape;996;p84"/>
          <p:cNvGraphicFramePr/>
          <p:nvPr/>
        </p:nvGraphicFramePr>
        <p:xfrm>
          <a:off x="2652725" y="19682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{0CB97A92-A90A-46E5-BA07-DEAE5810B519}</a:tableStyleId>
              </a:tblPr>
              <a:tblGrid>
                <a:gridCol w="2124000"/>
                <a:gridCol w="2124000"/>
              </a:tblGrid>
              <a:tr h="570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compound ending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general name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318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sulfate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metal sulfate</a:t>
                      </a:r>
                      <a:endParaRPr b="1"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18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carbonate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metal </a:t>
                      </a:r>
                      <a:r>
                        <a:rPr b="1"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carbonate</a:t>
                      </a:r>
                      <a:endParaRPr b="1"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72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nitrate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metal </a:t>
                      </a:r>
                      <a:r>
                        <a:rPr b="1"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nitrate</a:t>
                      </a:r>
                      <a:endParaRPr b="1"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0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p85"/>
          <p:cNvSpPr txBox="1"/>
          <p:nvPr>
            <p:ph idx="1" type="body"/>
          </p:nvPr>
        </p:nvSpPr>
        <p:spPr>
          <a:xfrm>
            <a:off x="324000" y="759300"/>
            <a:ext cx="71352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Sulfate, carbonates iyo nitrates waxaa lagu matali karaa astaamo (symbols).</a:t>
            </a:r>
            <a:endParaRPr/>
          </a:p>
        </p:txBody>
      </p:sp>
      <p:sp>
        <p:nvSpPr>
          <p:cNvPr id="1002" name="Google Shape;1002;p8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Sulfates, carbonates and nitrates</a:t>
            </a:r>
            <a:endParaRPr/>
          </a:p>
        </p:txBody>
      </p:sp>
      <p:graphicFrame>
        <p:nvGraphicFramePr>
          <p:cNvPr id="1003" name="Google Shape;1003;p85"/>
          <p:cNvGraphicFramePr/>
          <p:nvPr/>
        </p:nvGraphicFramePr>
        <p:xfrm>
          <a:off x="320988" y="1620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{0CB97A92-A90A-46E5-BA07-DEAE5810B519}</a:tableStyleId>
              </a:tblPr>
              <a:tblGrid>
                <a:gridCol w="2506575"/>
                <a:gridCol w="2997725"/>
                <a:gridCol w="2997725"/>
              </a:tblGrid>
              <a:tr h="387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compound ending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compound ending symbol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atoms involved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447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sulfate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SO₄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 × sulfur, 4 × oxygen</a:t>
                      </a: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447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carbonate (carbonate)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CO3</a:t>
                      </a:r>
                      <a:r>
                        <a:rPr baseline="-25000"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baseline="-25000"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 × carbon, 3 × oxygen</a:t>
                      </a: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447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nitrate (nitrate)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NO3</a:t>
                      </a: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r>
                        <a:rPr baseline="-25000"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 × nitrogen, 3 × oxygen</a:t>
                      </a: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04" name="Google Shape;1004;p85"/>
          <p:cNvSpPr txBox="1"/>
          <p:nvPr>
            <p:ph idx="1" type="body"/>
          </p:nvPr>
        </p:nvSpPr>
        <p:spPr>
          <a:xfrm>
            <a:off x="327038" y="3738775"/>
            <a:ext cx="8237700" cy="40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>
                <a:latin typeface="Lexend"/>
              </a:rPr>
              <a:t>copper sulfate waxaa loo qori lahaa CuSO₄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 sz="2600"/>
          </a:p>
        </p:txBody>
      </p:sp>
      <p:sp>
        <p:nvSpPr>
          <p:cNvPr id="1005" name="Google Shape;1005;p85"/>
          <p:cNvSpPr txBox="1"/>
          <p:nvPr>
            <p:ph idx="1" type="body"/>
          </p:nvPr>
        </p:nvSpPr>
        <p:spPr>
          <a:xfrm>
            <a:off x="327038" y="4098307"/>
            <a:ext cx="8237700" cy="40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>
                <a:latin typeface="Lexend"/>
              </a:rPr>
              <a:t>calcium carbonate waxaa loo qori lahaa CaCO3</a:t>
            </a:r>
            <a:r>
              <a:rPr baseline="-25000" lang="en-GB">
                <a:latin typeface="Lexend"/>
              </a:rPr>
              <a:t/>
            </a:r>
            <a:endParaRPr baseline="-25000" sz="2600"/>
          </a:p>
        </p:txBody>
      </p:sp>
      <p:sp>
        <p:nvSpPr>
          <p:cNvPr id="1006" name="Google Shape;1006;p85"/>
          <p:cNvSpPr txBox="1"/>
          <p:nvPr>
            <p:ph idx="1" type="body"/>
          </p:nvPr>
        </p:nvSpPr>
        <p:spPr>
          <a:xfrm>
            <a:off x="327038" y="4457838"/>
            <a:ext cx="8237700" cy="40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>
                <a:latin typeface="Lexend"/>
              </a:rPr>
              <a:t>potassium nitrate waxaa loo qori lahaa KNO3</a:t>
            </a:r>
            <a:r>
              <a:rPr baseline="-25000" lang="en-GB">
                <a:latin typeface="Lexend"/>
              </a:rPr>
              <a:t/>
            </a:r>
            <a:endParaRPr baseline="-25000" sz="26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0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p8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Na waa astaanta sodium. Magacow xarunta NaNO3.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baseline="-25000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012" name="Google Shape;1012;p8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Sulfates, carbonates iyo nitrates</a:t>
            </a:r>
            <a:endParaRPr/>
          </a:p>
        </p:txBody>
      </p:sp>
      <p:sp>
        <p:nvSpPr>
          <p:cNvPr id="1013" name="Google Shape;1013;p8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sodium sulfate</a:t>
            </a:r>
            <a:endParaRPr/>
          </a:p>
        </p:txBody>
      </p:sp>
      <p:sp>
        <p:nvSpPr>
          <p:cNvPr id="1014" name="Google Shape;1014;p86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sodium nitrate</a:t>
            </a:r>
            <a:endParaRPr/>
          </a:p>
        </p:txBody>
      </p:sp>
      <p:sp>
        <p:nvSpPr>
          <p:cNvPr id="1015" name="Google Shape;1015;p86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sodium carbonate</a:t>
            </a:r>
            <a:endParaRPr/>
          </a:p>
        </p:txBody>
      </p:sp>
      <p:pic>
        <p:nvPicPr>
          <p:cNvPr id="1016" name="Google Shape;1016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02283" y="275512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7" name="Google Shape;1017;p86"/>
          <p:cNvPicPr preferRelativeResize="0"/>
          <p:nvPr/>
        </p:nvPicPr>
        <p:blipFill rotWithShape="1">
          <a:blip r:embed="rId4">
            <a:alphaModFix/>
          </a:blip>
          <a:srcRect b="3375" l="0" r="0" t="3375"/>
          <a:stretch/>
        </p:blipFill>
        <p:spPr>
          <a:xfrm>
            <a:off x="4934850" y="1505813"/>
            <a:ext cx="3415174" cy="2388374"/>
          </a:xfrm>
          <a:prstGeom prst="rect">
            <a:avLst/>
          </a:prstGeom>
          <a:noFill/>
          <a:ln>
            <a:noFill/>
          </a:ln>
        </p:spPr>
      </p:pic>
      <p:sp>
        <p:nvSpPr>
          <p:cNvPr id="1018" name="Google Shape;1018;p86"/>
          <p:cNvSpPr txBox="1"/>
          <p:nvPr>
            <p:ph idx="1" type="subTitle"/>
          </p:nvPr>
        </p:nvSpPr>
        <p:spPr>
          <a:xfrm>
            <a:off x="4934850" y="3931975"/>
            <a:ext cx="26928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NaNO3</a:t>
            </a:r>
            <a:r>
              <a:rPr baseline="-25000" lang="en-GB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2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p87"/>
          <p:cNvSpPr txBox="1"/>
          <p:nvPr>
            <p:ph idx="4294967295" type="title"/>
          </p:nvPr>
        </p:nvSpPr>
        <p:spPr>
          <a:xfrm>
            <a:off x="324000" y="748775"/>
            <a:ext cx="68508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b="0" lang="en-GB">
                <a:latin typeface="Lexend"/>
              </a:rPr>
              <a:t>Waa maxay dhammaadka qaacidada zinc sulfate?</a:t>
            </a:r>
            <a:endParaRPr b="0"/>
          </a:p>
        </p:txBody>
      </p:sp>
      <p:sp>
        <p:nvSpPr>
          <p:cNvPr id="1024" name="Google Shape;1024;p8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Sulfates, carbonates iyo nitrates</a:t>
            </a:r>
            <a:endParaRPr/>
          </a:p>
        </p:txBody>
      </p:sp>
      <p:sp>
        <p:nvSpPr>
          <p:cNvPr id="1025" name="Google Shape;1025;p87"/>
          <p:cNvSpPr txBox="1"/>
          <p:nvPr/>
        </p:nvSpPr>
        <p:spPr>
          <a:xfrm>
            <a:off x="1077375" y="2571750"/>
            <a:ext cx="1099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SO4</a:t>
            </a:r>
            <a:r>
              <a:rPr lang="en-GB"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600"/>
          </a:p>
        </p:txBody>
      </p:sp>
      <p:sp>
        <p:nvSpPr>
          <p:cNvPr id="1026" name="Google Shape;1026;p87"/>
          <p:cNvSpPr txBox="1"/>
          <p:nvPr/>
        </p:nvSpPr>
        <p:spPr>
          <a:xfrm>
            <a:off x="4077656" y="2571750"/>
            <a:ext cx="1099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CO3</a:t>
            </a:r>
            <a:r>
              <a:rPr lang="en-GB"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600"/>
          </a:p>
        </p:txBody>
      </p:sp>
      <p:sp>
        <p:nvSpPr>
          <p:cNvPr id="1027" name="Google Shape;1027;p87"/>
          <p:cNvSpPr txBox="1"/>
          <p:nvPr/>
        </p:nvSpPr>
        <p:spPr>
          <a:xfrm>
            <a:off x="7077937" y="2571750"/>
            <a:ext cx="1099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NO3</a:t>
            </a:r>
            <a:r>
              <a:rPr baseline="-25000" lang="en-GB"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600"/>
          </a:p>
        </p:txBody>
      </p:sp>
      <p:pic>
        <p:nvPicPr>
          <p:cNvPr id="1028" name="Google Shape;1028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67433" y="26854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2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p8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Sulfates, carbonates iyo nitrates</a:t>
            </a:r>
            <a:endParaRPr sz="2000"/>
          </a:p>
        </p:txBody>
      </p:sp>
      <p:sp>
        <p:nvSpPr>
          <p:cNvPr id="1034" name="Google Shape;1034;p8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Isra waxay qoraysaa xeerar magacaabista xeryahooda (compounds) ay ku jirto oksijiin (oxygen). Dhammaystir ama six fikiradeeda.</a:t>
            </a:r>
            <a:endParaRPr sz="2000"/>
          </a:p>
        </p:txBody>
      </p:sp>
      <p:pic>
        <p:nvPicPr>
          <p:cNvPr id="1035" name="Google Shape;1035;p8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289225" y="1730500"/>
            <a:ext cx="1114250" cy="10783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36" name="Google Shape;1036;p88"/>
          <p:cNvGrpSpPr/>
          <p:nvPr/>
        </p:nvGrpSpPr>
        <p:grpSpPr>
          <a:xfrm>
            <a:off x="124275" y="3550750"/>
            <a:ext cx="2114750" cy="1302275"/>
            <a:chOff x="72900" y="3612775"/>
            <a:chExt cx="2114750" cy="1302275"/>
          </a:xfrm>
        </p:grpSpPr>
        <p:pic>
          <p:nvPicPr>
            <p:cNvPr id="1037" name="Google Shape;1037;p8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2900" y="3612775"/>
              <a:ext cx="2063473" cy="13022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8" name="Google Shape;1038;p88"/>
            <p:cNvSpPr txBox="1"/>
            <p:nvPr/>
          </p:nvSpPr>
          <p:spPr>
            <a:xfrm flipH="1">
              <a:off x="190250" y="3768250"/>
              <a:ext cx="1997400" cy="67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CuSO4 waa qaacidada (formula) __________</a:t>
              </a:r>
              <a:r>
                <a:rPr baseline="-25000" lang="en-GB" sz="1000"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000" u="sng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baseline="-25000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39" name="Google Shape;1039;p88"/>
          <p:cNvGrpSpPr/>
          <p:nvPr/>
        </p:nvGrpSpPr>
        <p:grpSpPr>
          <a:xfrm>
            <a:off x="1459574" y="1423753"/>
            <a:ext cx="3533148" cy="2200518"/>
            <a:chOff x="1459575" y="1423775"/>
            <a:chExt cx="3533148" cy="2085602"/>
          </a:xfrm>
        </p:grpSpPr>
        <p:pic>
          <p:nvPicPr>
            <p:cNvPr id="1040" name="Google Shape;1040;p8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459575" y="1423775"/>
              <a:ext cx="3533148" cy="208560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1" name="Google Shape;1041;p88"/>
            <p:cNvSpPr txBox="1"/>
            <p:nvPr/>
          </p:nvSpPr>
          <p:spPr>
            <a:xfrm flipH="1">
              <a:off x="1620901" y="1471019"/>
              <a:ext cx="3203100" cy="1655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Marka bir (metal) falgal (reaction) ku sameyso curiye (element) aan bir ahayn iyo oksijiin (oxygen), xeryaha (compound) wuxuu yeelanayaa magac ku bilaabma -ate.</a:t>
              </a:r>
              <a:endParaRPr baseline="-25000" sz="18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pic>
        <p:nvPicPr>
          <p:cNvPr id="1042" name="Google Shape;1042;p8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92725" y="1456325"/>
            <a:ext cx="3822300" cy="297964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43" name="Google Shape;1043;p88"/>
          <p:cNvGraphicFramePr/>
          <p:nvPr/>
        </p:nvGraphicFramePr>
        <p:xfrm>
          <a:off x="5238725" y="16063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{0CB97A92-A90A-46E5-BA07-DEAE5810B519}</a:tableStyleId>
              </a:tblPr>
              <a:tblGrid>
                <a:gridCol w="1516575"/>
                <a:gridCol w="1813725"/>
              </a:tblGrid>
              <a:tr h="779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dhammaadka xeryaha (compound ending)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calaamadda dhammaadka xeryaha (compound ending symbol)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435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sulfate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435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CO3</a:t>
                      </a:r>
                      <a:r>
                        <a:rPr baseline="-25000"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baseline="-25000"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435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nitrate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1044" name="Google Shape;1044;p88"/>
          <p:cNvGrpSpPr/>
          <p:nvPr/>
        </p:nvGrpSpPr>
        <p:grpSpPr>
          <a:xfrm>
            <a:off x="2239025" y="3504075"/>
            <a:ext cx="2584973" cy="1302275"/>
            <a:chOff x="2239025" y="3504075"/>
            <a:chExt cx="2584973" cy="1302275"/>
          </a:xfrm>
        </p:grpSpPr>
        <p:pic>
          <p:nvPicPr>
            <p:cNvPr id="1045" name="Google Shape;1045;p8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239025" y="3504075"/>
              <a:ext cx="2584973" cy="13022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6" name="Google Shape;1046;p88"/>
            <p:cNvSpPr txBox="1"/>
            <p:nvPr/>
          </p:nvSpPr>
          <p:spPr>
            <a:xfrm flipH="1">
              <a:off x="2393938" y="3658400"/>
              <a:ext cx="2341200" cy="67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 u="sng">
                  <a:latin typeface="Lexend"/>
                  <a:ea typeface="Lexend"/>
                  <a:cs typeface="Lexend"/>
                  <a:sym typeface="Lexend"/>
                </a:rPr>
                <a:t>__________ wuxuu leeyahay qaacidada (formula) PbCO3 .</a:t>
              </a: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baseline="-25000" lang="en-GB" sz="1000"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baseline="-25000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0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1" name="Google Shape;1051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9575" y="1423775"/>
            <a:ext cx="3163940" cy="2085608"/>
          </a:xfrm>
          <a:prstGeom prst="rect">
            <a:avLst/>
          </a:prstGeom>
          <a:noFill/>
          <a:ln>
            <a:noFill/>
          </a:ln>
        </p:spPr>
      </p:pic>
      <p:sp>
        <p:nvSpPr>
          <p:cNvPr id="1052" name="Google Shape;1052;p8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Sulfates, carbonates iyo nitrates</a:t>
            </a:r>
            <a:endParaRPr sz="2000"/>
          </a:p>
        </p:txBody>
      </p:sp>
      <p:sp>
        <p:nvSpPr>
          <p:cNvPr id="1053" name="Google Shape;1053;p8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Isra waxay qoraysaa xeerar magacaabista xeryahooda (compounds) ay ku jirto oksijiin (oxygen). Dhammaystir ama six fikiradeeda.</a:t>
            </a:r>
            <a:endParaRPr sz="2000"/>
          </a:p>
        </p:txBody>
      </p:sp>
      <p:pic>
        <p:nvPicPr>
          <p:cNvPr id="1054" name="Google Shape;1054;p8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289225" y="1730500"/>
            <a:ext cx="1114250" cy="107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5" name="Google Shape;1055;p8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1475" y="3612775"/>
            <a:ext cx="1814899" cy="1302263"/>
          </a:xfrm>
          <a:prstGeom prst="rect">
            <a:avLst/>
          </a:prstGeom>
          <a:noFill/>
          <a:ln>
            <a:noFill/>
          </a:ln>
        </p:spPr>
      </p:pic>
      <p:sp>
        <p:nvSpPr>
          <p:cNvPr id="1056" name="Google Shape;1056;p89"/>
          <p:cNvSpPr txBox="1"/>
          <p:nvPr/>
        </p:nvSpPr>
        <p:spPr>
          <a:xfrm flipH="1">
            <a:off x="392100" y="3706325"/>
            <a:ext cx="1678200" cy="67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CuSO4 waa qaacidada (formula)</a:t>
            </a:r>
            <a:r>
              <a:rPr baseline="-25000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baseline="-25000"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57" name="Google Shape;1057;p89"/>
          <p:cNvSpPr txBox="1"/>
          <p:nvPr/>
        </p:nvSpPr>
        <p:spPr>
          <a:xfrm flipH="1">
            <a:off x="1620638" y="1471025"/>
            <a:ext cx="28455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Marka bir (metal) falgal (reaction) ku sameyso bir la'aan (non-metal) iyo oksijiin (oxygen), xeryaha (compound) wuxuu yeelanayaa magac -ate.</a:t>
            </a:r>
            <a:endParaRPr baseline="-25000" sz="18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058" name="Google Shape;1058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2725" y="1456325"/>
            <a:ext cx="3822300" cy="297964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59" name="Google Shape;1059;p89"/>
          <p:cNvGraphicFramePr/>
          <p:nvPr/>
        </p:nvGraphicFramePr>
        <p:xfrm>
          <a:off x="5238725" y="16063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{0CB97A92-A90A-46E5-BA07-DEAE5810B519}</a:tableStyleId>
              </a:tblPr>
              <a:tblGrid>
                <a:gridCol w="1516575"/>
                <a:gridCol w="1813725"/>
              </a:tblGrid>
              <a:tr h="779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dhammaadka xeryaha (compound ending)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calaamadda dhammaadka xeryaha (compound ending symbol)</a:t>
                      </a:r>
                      <a:endParaRPr b="1"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2"/>
                    </a:solidFill>
                  </a:tcPr>
                </a:tc>
              </a:tr>
              <a:tr h="435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sulfate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435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CO3</a:t>
                      </a:r>
                      <a:r>
                        <a:rPr baseline="-25000" lang="en-GB" sz="10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baseline="-25000"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435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nitrate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36000" marB="36000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60" name="Google Shape;1060;p8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39024" y="3504075"/>
            <a:ext cx="2584973" cy="10783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1" name="Google Shape;1061;p89"/>
          <p:cNvSpPr txBox="1"/>
          <p:nvPr/>
        </p:nvSpPr>
        <p:spPr>
          <a:xfrm flipH="1">
            <a:off x="2393938" y="3658400"/>
            <a:ext cx="2341200" cy="67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wuxuu leeyahay qaacidada (formula) PbCO3 .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baseline="-25000"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2" name="Google Shape;1062;p89"/>
          <p:cNvSpPr txBox="1"/>
          <p:nvPr/>
        </p:nvSpPr>
        <p:spPr>
          <a:xfrm>
            <a:off x="411480" y="4883045"/>
            <a:ext cx="13275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xerye (compound)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3" name="Google Shape;1063;p89"/>
          <p:cNvSpPr txBox="1"/>
          <p:nvPr/>
        </p:nvSpPr>
        <p:spPr>
          <a:xfrm>
            <a:off x="3578544" y="4883045"/>
            <a:ext cx="13275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ku dhammaada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4" name="Google Shape;1064;p89"/>
          <p:cNvSpPr txBox="1"/>
          <p:nvPr/>
        </p:nvSpPr>
        <p:spPr>
          <a:xfrm>
            <a:off x="411480" y="5157365"/>
            <a:ext cx="17442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Lead carbonate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5" name="Google Shape;1065;p89"/>
          <p:cNvSpPr txBox="1"/>
          <p:nvPr/>
        </p:nvSpPr>
        <p:spPr>
          <a:xfrm>
            <a:off x="2411712" y="5157365"/>
            <a:ext cx="16203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copper sulfate (naxaas sulfate)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6" name="Google Shape;1066;p89"/>
          <p:cNvSpPr txBox="1"/>
          <p:nvPr/>
        </p:nvSpPr>
        <p:spPr>
          <a:xfrm>
            <a:off x="5162076" y="4883045"/>
            <a:ext cx="13275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carbonate (kaarboonayt)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67" name="Google Shape;1067;p89"/>
          <p:cNvSpPr txBox="1"/>
          <p:nvPr/>
        </p:nvSpPr>
        <p:spPr>
          <a:xfrm>
            <a:off x="1995012" y="4883045"/>
            <a:ext cx="13275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SO₄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68" name="Google Shape;1068;p89"/>
          <p:cNvSpPr txBox="1"/>
          <p:nvPr/>
        </p:nvSpPr>
        <p:spPr>
          <a:xfrm>
            <a:off x="6745608" y="4883045"/>
            <a:ext cx="13275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NO3</a:t>
            </a:r>
            <a:r>
              <a:rPr baseline="-25000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9" name="TextBox 1068"/>
          <p:cNvSpPr txBox="1"/>
          <p:nvPr/>
        </p:nvSpPr>
        <p:spPr>
          <a:xfrm>
            <a:off x="411480" y="4608725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2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p9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Isku dhig foomka (formula) iyo magaca isku-darka (compound).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074" name="Google Shape;1074;p9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Sulfates (sulfaato), carbonates (kaarboonayt) iyo nitrates (nitraat)</a:t>
            </a:r>
            <a:endParaRPr sz="2000"/>
          </a:p>
        </p:txBody>
      </p:sp>
      <p:grpSp>
        <p:nvGrpSpPr>
          <p:cNvPr id="1075" name="Google Shape;1075;p90"/>
          <p:cNvGrpSpPr/>
          <p:nvPr/>
        </p:nvGrpSpPr>
        <p:grpSpPr>
          <a:xfrm>
            <a:off x="6830199" y="1218900"/>
            <a:ext cx="1653900" cy="3598644"/>
            <a:chOff x="6830199" y="1218900"/>
            <a:chExt cx="1653900" cy="3598644"/>
          </a:xfrm>
        </p:grpSpPr>
        <p:sp>
          <p:nvSpPr>
            <p:cNvPr id="1076" name="Google Shape;1076;p90"/>
            <p:cNvSpPr txBox="1"/>
            <p:nvPr/>
          </p:nvSpPr>
          <p:spPr>
            <a:xfrm>
              <a:off x="6830199" y="1218900"/>
              <a:ext cx="1298700" cy="5541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nitrate (nitraat)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77" name="Google Shape;1077;p90"/>
            <p:cNvSpPr txBox="1"/>
            <p:nvPr/>
          </p:nvSpPr>
          <p:spPr>
            <a:xfrm>
              <a:off x="6830199" y="2731657"/>
              <a:ext cx="1574100" cy="5637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sulfate (sulfaat)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78" name="Google Shape;1078;p90"/>
            <p:cNvSpPr txBox="1"/>
            <p:nvPr/>
          </p:nvSpPr>
          <p:spPr>
            <a:xfrm>
              <a:off x="6830199" y="4253844"/>
              <a:ext cx="1653900" cy="5637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carbonate (kaarboonayt)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79" name="Google Shape;1079;p90"/>
          <p:cNvGrpSpPr/>
          <p:nvPr/>
        </p:nvGrpSpPr>
        <p:grpSpPr>
          <a:xfrm>
            <a:off x="3380873" y="1218900"/>
            <a:ext cx="1653900" cy="3602302"/>
            <a:chOff x="3380873" y="1218900"/>
            <a:chExt cx="1653900" cy="3602302"/>
          </a:xfrm>
        </p:grpSpPr>
        <p:sp>
          <p:nvSpPr>
            <p:cNvPr id="1080" name="Google Shape;1080;p90"/>
            <p:cNvSpPr txBox="1"/>
            <p:nvPr/>
          </p:nvSpPr>
          <p:spPr>
            <a:xfrm>
              <a:off x="3380873" y="1218900"/>
              <a:ext cx="921300" cy="4677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lead (leed)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81" name="Google Shape;1081;p90"/>
            <p:cNvSpPr txBox="1"/>
            <p:nvPr/>
          </p:nvSpPr>
          <p:spPr>
            <a:xfrm>
              <a:off x="3380873" y="3562048"/>
              <a:ext cx="1472400" cy="4755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sodium (soodhiyaam)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82" name="Google Shape;1082;p90"/>
            <p:cNvSpPr txBox="1"/>
            <p:nvPr/>
          </p:nvSpPr>
          <p:spPr>
            <a:xfrm>
              <a:off x="3380873" y="2778394"/>
              <a:ext cx="1653900" cy="4755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potassium (botashiyaam)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83" name="Google Shape;1083;p90"/>
            <p:cNvSpPr txBox="1"/>
            <p:nvPr/>
          </p:nvSpPr>
          <p:spPr>
            <a:xfrm>
              <a:off x="3380873" y="1994741"/>
              <a:ext cx="1183500" cy="4755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copper (naxaas)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84" name="Google Shape;1084;p90"/>
            <p:cNvSpPr txBox="1"/>
            <p:nvPr/>
          </p:nvSpPr>
          <p:spPr>
            <a:xfrm>
              <a:off x="3380873" y="4345702"/>
              <a:ext cx="1248900" cy="4755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barium (baariyaam)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85" name="Google Shape;1085;p90"/>
          <p:cNvSpPr txBox="1"/>
          <p:nvPr/>
        </p:nvSpPr>
        <p:spPr>
          <a:xfrm>
            <a:off x="353075" y="1218900"/>
            <a:ext cx="1365000" cy="467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PbSO4</a:t>
            </a:r>
            <a:r>
              <a:rPr baseline="-25000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baseline="-25000"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6" name="Google Shape;1086;p90"/>
          <p:cNvSpPr txBox="1"/>
          <p:nvPr/>
        </p:nvSpPr>
        <p:spPr>
          <a:xfrm>
            <a:off x="353075" y="1994555"/>
            <a:ext cx="1365000" cy="475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NaNO3</a:t>
            </a:r>
            <a:r>
              <a:rPr baseline="-25000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baseline="-25000"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7" name="Google Shape;1087;p90"/>
          <p:cNvSpPr txBox="1"/>
          <p:nvPr/>
        </p:nvSpPr>
        <p:spPr>
          <a:xfrm>
            <a:off x="353075" y="2778024"/>
            <a:ext cx="1365000" cy="475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BaSO4</a:t>
            </a:r>
            <a:r>
              <a:rPr baseline="-25000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baseline="-25000"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8" name="Google Shape;1088;p90"/>
          <p:cNvSpPr txBox="1"/>
          <p:nvPr/>
        </p:nvSpPr>
        <p:spPr>
          <a:xfrm>
            <a:off x="353075" y="3561492"/>
            <a:ext cx="1365000" cy="475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CuCO3</a:t>
            </a:r>
            <a:r>
              <a:rPr baseline="-25000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baseline="-25000"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9" name="Google Shape;1089;p90"/>
          <p:cNvSpPr txBox="1"/>
          <p:nvPr/>
        </p:nvSpPr>
        <p:spPr>
          <a:xfrm>
            <a:off x="353075" y="4344961"/>
            <a:ext cx="1365000" cy="475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KNO3</a:t>
            </a:r>
            <a:r>
              <a:rPr baseline="-25000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baseline="-25000"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3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9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Sulfates (sulfaato), carbonates (kaarboonayt) iyo nitrates (nitraat)</a:t>
            </a:r>
            <a:endParaRPr sz="2000"/>
          </a:p>
        </p:txBody>
      </p:sp>
      <p:sp>
        <p:nvSpPr>
          <p:cNvPr id="1095" name="Google Shape;1095;p91"/>
          <p:cNvSpPr txBox="1"/>
          <p:nvPr/>
        </p:nvSpPr>
        <p:spPr>
          <a:xfrm>
            <a:off x="3380876" y="810000"/>
            <a:ext cx="921300" cy="5208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lead (leed)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6" name="Google Shape;1096;p91"/>
          <p:cNvSpPr txBox="1"/>
          <p:nvPr/>
        </p:nvSpPr>
        <p:spPr>
          <a:xfrm>
            <a:off x="3380876" y="3419119"/>
            <a:ext cx="1472400" cy="529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sodium (soodhiyaam)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7" name="Google Shape;1097;p91"/>
          <p:cNvSpPr txBox="1"/>
          <p:nvPr/>
        </p:nvSpPr>
        <p:spPr>
          <a:xfrm>
            <a:off x="6830200" y="810000"/>
            <a:ext cx="1298700" cy="6171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nitrate (nitrate)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8" name="Google Shape;1098;p91"/>
          <p:cNvSpPr txBox="1"/>
          <p:nvPr/>
        </p:nvSpPr>
        <p:spPr>
          <a:xfrm>
            <a:off x="6830200" y="2494470"/>
            <a:ext cx="1574100" cy="6276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sulfate (sulfate)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9" name="Google Shape;1099;p91"/>
          <p:cNvSpPr txBox="1"/>
          <p:nvPr/>
        </p:nvSpPr>
        <p:spPr>
          <a:xfrm>
            <a:off x="3380876" y="2546513"/>
            <a:ext cx="1653900" cy="529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potassium (potassium)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0" name="Google Shape;1100;p91"/>
          <p:cNvSpPr txBox="1"/>
          <p:nvPr/>
        </p:nvSpPr>
        <p:spPr>
          <a:xfrm>
            <a:off x="6830200" y="4189440"/>
            <a:ext cx="1653900" cy="6276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carbonate (carbonate)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1" name="Google Shape;1101;p91"/>
          <p:cNvSpPr txBox="1"/>
          <p:nvPr/>
        </p:nvSpPr>
        <p:spPr>
          <a:xfrm>
            <a:off x="3380876" y="1673906"/>
            <a:ext cx="1183500" cy="529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copper (copper)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2" name="Google Shape;1102;p91"/>
          <p:cNvSpPr txBox="1"/>
          <p:nvPr/>
        </p:nvSpPr>
        <p:spPr>
          <a:xfrm>
            <a:off x="3380876" y="4291725"/>
            <a:ext cx="1248900" cy="529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barium (barium)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3" name="Google Shape;1103;p91"/>
          <p:cNvSpPr txBox="1"/>
          <p:nvPr/>
        </p:nvSpPr>
        <p:spPr>
          <a:xfrm>
            <a:off x="353080" y="810000"/>
            <a:ext cx="1365000" cy="5208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PbSO4</a:t>
            </a:r>
            <a:r>
              <a:rPr baseline="-25000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baseline="-25000"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4" name="Google Shape;1104;p91"/>
          <p:cNvSpPr txBox="1"/>
          <p:nvPr/>
        </p:nvSpPr>
        <p:spPr>
          <a:xfrm>
            <a:off x="353080" y="1673700"/>
            <a:ext cx="1365000" cy="529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NaNO3</a:t>
            </a:r>
            <a:r>
              <a:rPr baseline="-25000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baseline="-25000"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5" name="Google Shape;1105;p91"/>
          <p:cNvSpPr txBox="1"/>
          <p:nvPr/>
        </p:nvSpPr>
        <p:spPr>
          <a:xfrm>
            <a:off x="353080" y="2546100"/>
            <a:ext cx="1365000" cy="529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BaSO4</a:t>
            </a:r>
            <a:r>
              <a:rPr baseline="-25000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baseline="-25000"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6" name="Google Shape;1106;p91"/>
          <p:cNvSpPr txBox="1"/>
          <p:nvPr/>
        </p:nvSpPr>
        <p:spPr>
          <a:xfrm>
            <a:off x="353080" y="3418500"/>
            <a:ext cx="1365000" cy="529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CuCO3</a:t>
            </a:r>
            <a:r>
              <a:rPr baseline="-25000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baseline="-25000"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7" name="Google Shape;1107;p91"/>
          <p:cNvSpPr txBox="1"/>
          <p:nvPr/>
        </p:nvSpPr>
        <p:spPr>
          <a:xfrm>
            <a:off x="353080" y="4290900"/>
            <a:ext cx="1365000" cy="5295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KNO3</a:t>
            </a:r>
            <a:r>
              <a:rPr baseline="-25000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baseline="-25000"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08" name="Google Shape;1108;p91"/>
          <p:cNvGrpSpPr/>
          <p:nvPr/>
        </p:nvGrpSpPr>
        <p:grpSpPr>
          <a:xfrm>
            <a:off x="1718080" y="1070400"/>
            <a:ext cx="5112196" cy="1737900"/>
            <a:chOff x="1718080" y="1070400"/>
            <a:chExt cx="5112196" cy="1737900"/>
          </a:xfrm>
        </p:grpSpPr>
        <p:cxnSp>
          <p:nvCxnSpPr>
            <p:cNvPr id="1109" name="Google Shape;1109;p91"/>
            <p:cNvCxnSpPr>
              <a:stCxn id="1103" idx="3"/>
              <a:endCxn id="1095" idx="1"/>
            </p:cNvCxnSpPr>
            <p:nvPr/>
          </p:nvCxnSpPr>
          <p:spPr>
            <a:xfrm>
              <a:off x="1718080" y="1070400"/>
              <a:ext cx="1662900" cy="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10" name="Google Shape;1110;p91"/>
            <p:cNvCxnSpPr>
              <a:stCxn id="1095" idx="3"/>
              <a:endCxn id="1098" idx="1"/>
            </p:cNvCxnSpPr>
            <p:nvPr/>
          </p:nvCxnSpPr>
          <p:spPr>
            <a:xfrm>
              <a:off x="4302176" y="1070400"/>
              <a:ext cx="2528100" cy="17379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11" name="Google Shape;1111;p91"/>
          <p:cNvGrpSpPr/>
          <p:nvPr/>
        </p:nvGrpSpPr>
        <p:grpSpPr>
          <a:xfrm>
            <a:off x="1718080" y="1118569"/>
            <a:ext cx="5112196" cy="2565300"/>
            <a:chOff x="1718080" y="1118569"/>
            <a:chExt cx="5112196" cy="2565300"/>
          </a:xfrm>
        </p:grpSpPr>
        <p:cxnSp>
          <p:nvCxnSpPr>
            <p:cNvPr id="1112" name="Google Shape;1112;p91"/>
            <p:cNvCxnSpPr>
              <a:stCxn id="1104" idx="3"/>
              <a:endCxn id="1096" idx="1"/>
            </p:cNvCxnSpPr>
            <p:nvPr/>
          </p:nvCxnSpPr>
          <p:spPr>
            <a:xfrm>
              <a:off x="1718080" y="1938450"/>
              <a:ext cx="1662900" cy="17454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13" name="Google Shape;1113;p91"/>
            <p:cNvCxnSpPr>
              <a:stCxn id="1096" idx="3"/>
              <a:endCxn id="1097" idx="1"/>
            </p:cNvCxnSpPr>
            <p:nvPr/>
          </p:nvCxnSpPr>
          <p:spPr>
            <a:xfrm flipH="1" rot="10800000">
              <a:off x="4853276" y="1118569"/>
              <a:ext cx="1977000" cy="25653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14" name="Google Shape;1114;p91"/>
          <p:cNvGrpSpPr/>
          <p:nvPr/>
        </p:nvGrpSpPr>
        <p:grpSpPr>
          <a:xfrm>
            <a:off x="1718080" y="2808375"/>
            <a:ext cx="5112196" cy="1748175"/>
            <a:chOff x="1718080" y="2808375"/>
            <a:chExt cx="5112196" cy="1748175"/>
          </a:xfrm>
        </p:grpSpPr>
        <p:cxnSp>
          <p:nvCxnSpPr>
            <p:cNvPr id="1115" name="Google Shape;1115;p91"/>
            <p:cNvCxnSpPr>
              <a:stCxn id="1105" idx="3"/>
              <a:endCxn id="1102" idx="1"/>
            </p:cNvCxnSpPr>
            <p:nvPr/>
          </p:nvCxnSpPr>
          <p:spPr>
            <a:xfrm>
              <a:off x="1718080" y="2810850"/>
              <a:ext cx="1662900" cy="17457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16" name="Google Shape;1116;p91"/>
            <p:cNvCxnSpPr>
              <a:stCxn id="1102" idx="3"/>
              <a:endCxn id="1098" idx="1"/>
            </p:cNvCxnSpPr>
            <p:nvPr/>
          </p:nvCxnSpPr>
          <p:spPr>
            <a:xfrm flipH="1" rot="10800000">
              <a:off x="4629776" y="2808375"/>
              <a:ext cx="2200500" cy="17481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17" name="Google Shape;1117;p91"/>
          <p:cNvGrpSpPr/>
          <p:nvPr/>
        </p:nvGrpSpPr>
        <p:grpSpPr>
          <a:xfrm>
            <a:off x="1718080" y="1938656"/>
            <a:ext cx="5112196" cy="2564700"/>
            <a:chOff x="1718080" y="1938656"/>
            <a:chExt cx="5112196" cy="2564700"/>
          </a:xfrm>
        </p:grpSpPr>
        <p:cxnSp>
          <p:nvCxnSpPr>
            <p:cNvPr id="1118" name="Google Shape;1118;p91"/>
            <p:cNvCxnSpPr>
              <a:stCxn id="1106" idx="3"/>
              <a:endCxn id="1101" idx="1"/>
            </p:cNvCxnSpPr>
            <p:nvPr/>
          </p:nvCxnSpPr>
          <p:spPr>
            <a:xfrm flipH="1" rot="10800000">
              <a:off x="1718080" y="1938750"/>
              <a:ext cx="1662900" cy="17445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19" name="Google Shape;1119;p91"/>
            <p:cNvCxnSpPr>
              <a:stCxn id="1101" idx="3"/>
              <a:endCxn id="1100" idx="1"/>
            </p:cNvCxnSpPr>
            <p:nvPr/>
          </p:nvCxnSpPr>
          <p:spPr>
            <a:xfrm>
              <a:off x="4564376" y="1938656"/>
              <a:ext cx="2265900" cy="25647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20" name="Google Shape;1120;p91"/>
          <p:cNvGrpSpPr/>
          <p:nvPr/>
        </p:nvGrpSpPr>
        <p:grpSpPr>
          <a:xfrm>
            <a:off x="1718080" y="1118550"/>
            <a:ext cx="5112120" cy="3437100"/>
            <a:chOff x="1718080" y="1118550"/>
            <a:chExt cx="5112120" cy="3437100"/>
          </a:xfrm>
        </p:grpSpPr>
        <p:cxnSp>
          <p:nvCxnSpPr>
            <p:cNvPr id="1121" name="Google Shape;1121;p91"/>
            <p:cNvCxnSpPr>
              <a:stCxn id="1107" idx="3"/>
              <a:endCxn id="1099" idx="1"/>
            </p:cNvCxnSpPr>
            <p:nvPr/>
          </p:nvCxnSpPr>
          <p:spPr>
            <a:xfrm flipH="1" rot="10800000">
              <a:off x="1718080" y="2811150"/>
              <a:ext cx="1662900" cy="17445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22" name="Google Shape;1122;p91"/>
            <p:cNvCxnSpPr>
              <a:stCxn id="1097" idx="1"/>
              <a:endCxn id="1099" idx="3"/>
            </p:cNvCxnSpPr>
            <p:nvPr/>
          </p:nvCxnSpPr>
          <p:spPr>
            <a:xfrm flipH="1">
              <a:off x="5034700" y="1118550"/>
              <a:ext cx="1795500" cy="16926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6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" name="Google Shape;1127;p92"/>
          <p:cNvSpPr txBox="1"/>
          <p:nvPr>
            <p:ph idx="1" type="body"/>
          </p:nvPr>
        </p:nvSpPr>
        <p:spPr>
          <a:xfrm>
            <a:off x="324000" y="829800"/>
            <a:ext cx="83151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Magaca iskudhafka bir-furan ee fudud wuxuu ku dhamaadaa -ide si loo muujiyo in isku-xidhku dhacay.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Magaca iskudhafka bir-furan ee fudud wuxuu ku dhamaadaa -ate haddii oksijiin (oxygen) sidoo kale ku lug leedahay.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Iskudhafka birlaha (metals) ee ku xidhan -CO₃ waxaa loo yaqaan carbonates-ka birlaha (metal carbonates).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Iskudhafka birlaha (metals) ee ku xidhan -SO₄ waxaa loo yaqaan sulfates-ka birlaha (metal sulfates).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Iskudhafka birlaha (metals) ee ku xidhan -NO₃ waxaa loo yaqaan nitrates-ka birlaha (metal nitrates).</a:t>
            </a:r>
            <a:endParaRPr sz="2000"/>
          </a:p>
        </p:txBody>
      </p:sp>
      <p:sp>
        <p:nvSpPr>
          <p:cNvPr id="1128" name="Google Shape;1128;p92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Magacaynta iskudhafka (compounds)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