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1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g279955a40ae_0_8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8" name="Google Shape;748;g279955a40ae_0_8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g279955a40ae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4" name="Google Shape;754;g279955a40ae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g279955a40ae_0_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9" name="Google Shape;759;g279955a40ae_0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g287f703b82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4" name="Google Shape;764;g287f703b82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287f703b821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3" name="Google Shape;773;g287f703b821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g287f703b821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2" name="Google Shape;782;g287f703b821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g287f703b821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1" name="Google Shape;791;g287f703b821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g1eb6000ce88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3" name="Google Shape;803;g1eb6000ce88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5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g293f9854a4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7" name="Google Shape;817;g293f9854a4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0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293f9854a40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293f9854a40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0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g1eb6000ce88_0_8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2" name="Google Shape;852;g1eb6000ce88_0_8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0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g29790a9325b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2" name="Google Shape;902;g29790a9325b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7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Google Shape;928;g29790a9325b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9" name="Google Shape;929;g29790a9325b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9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g29790a9325b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1" name="Google Shape;951;g29790a9325b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8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g29790a9325b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0" name="Google Shape;960;g29790a9325b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9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g1eb6000ce88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1" name="Google Shape;971;g1eb6000ce88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g29790a9325b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3" name="Google Shape;983;g29790a9325b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4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g29790a9325b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6" name="Google Shape;996;g29790a9325b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5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Google Shape;1006;g29790a9325b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7" name="Google Shape;1007;g29790a9325b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0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" name="Google Shape;1021;g29790a9325b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2" name="Google Shape;1022;g29790a9325b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Google Shape;1032;g29790a9325b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3" name="Google Shape;1033;g29790a9325b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0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g29790a9325b_0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2" name="Google Shape;1042;g29790a9325b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9" name="Shape 1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Google Shape;1060;g29d4aa5235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1" name="Google Shape;1061;g29d4aa5235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g298973f3439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3" name="Google Shape;1083;g298973f3439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9" name="Shape 1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" name="Google Shape;1090;g29790a9325b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1" name="Google Shape;1091;g29790a9325b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0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Google Shape;1101;g29790a9325b_0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2" name="Google Shape;1102;g29790a9325b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4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g29790a9325b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6" name="Google Shape;1116;g29790a9325b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4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Google Shape;1125;g29790a9325b_0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6" name="Google Shape;1126;g29790a9325b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2" name="Shape 1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" name="Google Shape;1133;g279955a40ae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4" name="Google Shape;1134;g279955a40ae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8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Relationship Id="rId4" Type="http://schemas.openxmlformats.org/officeDocument/2006/relationships/image" Target="../media/image10.png"/><Relationship Id="rId5" Type="http://schemas.openxmlformats.org/officeDocument/2006/relationships/image" Target="../media/image18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4.png"/><Relationship Id="rId4" Type="http://schemas.openxmlformats.org/officeDocument/2006/relationships/image" Target="../media/image4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23.png"/><Relationship Id="rId5" Type="http://schemas.openxmlformats.org/officeDocument/2006/relationships/image" Target="../media/image15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Relationship Id="rId3" Type="http://schemas.openxmlformats.org/officeDocument/2006/relationships/image" Target="../media/image11.png"/><Relationship Id="rId4" Type="http://schemas.openxmlformats.org/officeDocument/2006/relationships/image" Target="../media/image13.png"/><Relationship Id="rId5" Type="http://schemas.openxmlformats.org/officeDocument/2006/relationships/image" Target="../media/image21.png"/><Relationship Id="rId6" Type="http://schemas.openxmlformats.org/officeDocument/2006/relationships/image" Target="../media/image20.png"/><Relationship Id="rId7" Type="http://schemas.openxmlformats.org/officeDocument/2006/relationships/image" Target="../media/image12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Relationship Id="rId3" Type="http://schemas.openxmlformats.org/officeDocument/2006/relationships/image" Target="../media/image25.png"/><Relationship Id="rId4" Type="http://schemas.openxmlformats.org/officeDocument/2006/relationships/image" Target="../media/image77.png"/><Relationship Id="rId5" Type="http://schemas.openxmlformats.org/officeDocument/2006/relationships/image" Target="../media/image26.png"/><Relationship Id="rId6" Type="http://schemas.openxmlformats.org/officeDocument/2006/relationships/image" Target="../media/image31.png"/><Relationship Id="rId7" Type="http://schemas.openxmlformats.org/officeDocument/2006/relationships/image" Target="../media/image19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png"/><Relationship Id="rId3" Type="http://schemas.openxmlformats.org/officeDocument/2006/relationships/image" Target="../media/image77.png"/><Relationship Id="rId4" Type="http://schemas.openxmlformats.org/officeDocument/2006/relationships/image" Target="../media/image22.png"/><Relationship Id="rId5" Type="http://schemas.openxmlformats.org/officeDocument/2006/relationships/image" Target="../media/image25.png"/><Relationship Id="rId6" Type="http://schemas.openxmlformats.org/officeDocument/2006/relationships/image" Target="../media/image30.png"/><Relationship Id="rId7" Type="http://schemas.openxmlformats.org/officeDocument/2006/relationships/image" Target="../media/image26.png"/><Relationship Id="rId8" Type="http://schemas.openxmlformats.org/officeDocument/2006/relationships/image" Target="../media/image31.png"/><Relationship Id="rId9" Type="http://schemas.openxmlformats.org/officeDocument/2006/relationships/image" Target="../media/image19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png"/><Relationship Id="rId3" Type="http://schemas.openxmlformats.org/officeDocument/2006/relationships/image" Target="../media/image77.png"/><Relationship Id="rId4" Type="http://schemas.openxmlformats.org/officeDocument/2006/relationships/image" Target="../media/image28.png"/><Relationship Id="rId5" Type="http://schemas.openxmlformats.org/officeDocument/2006/relationships/image" Target="../media/image22.png"/><Relationship Id="rId6" Type="http://schemas.openxmlformats.org/officeDocument/2006/relationships/image" Target="../media/image25.png"/><Relationship Id="rId7" Type="http://schemas.openxmlformats.org/officeDocument/2006/relationships/image" Target="../media/image30.png"/><Relationship Id="rId8" Type="http://schemas.openxmlformats.org/officeDocument/2006/relationships/image" Target="../media/image26.png"/><Relationship Id="rId9" Type="http://schemas.openxmlformats.org/officeDocument/2006/relationships/image" Target="../media/image31.png"/><Relationship Id="rId10" Type="http://schemas.openxmlformats.org/officeDocument/2006/relationships/image" Target="../media/image37.png"/><Relationship Id="rId11" Type="http://schemas.openxmlformats.org/officeDocument/2006/relationships/image" Target="../media/image19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35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5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35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Relationship Id="rId4" Type="http://schemas.openxmlformats.org/officeDocument/2006/relationships/image" Target="../media/image40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35.png"/><Relationship Id="rId4" Type="http://schemas.openxmlformats.org/officeDocument/2006/relationships/image" Target="../media/image40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5.png"/><Relationship Id="rId4" Type="http://schemas.openxmlformats.org/officeDocument/2006/relationships/image" Target="../media/image40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35.png"/><Relationship Id="rId4" Type="http://schemas.openxmlformats.org/officeDocument/2006/relationships/image" Target="../media/image40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png"/><Relationship Id="rId3" Type="http://schemas.openxmlformats.org/officeDocument/2006/relationships/image" Target="../media/image34.png"/><Relationship Id="rId4" Type="http://schemas.openxmlformats.org/officeDocument/2006/relationships/image" Target="../media/image40.png"/><Relationship Id="rId5" Type="http://schemas.openxmlformats.org/officeDocument/2006/relationships/image" Target="../media/image43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0.png"/><Relationship Id="rId4" Type="http://schemas.openxmlformats.org/officeDocument/2006/relationships/image" Target="../media/image43.png"/><Relationship Id="rId5" Type="http://schemas.openxmlformats.org/officeDocument/2006/relationships/image" Target="../media/image42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0.png"/><Relationship Id="rId4" Type="http://schemas.openxmlformats.org/officeDocument/2006/relationships/image" Target="../media/image43.png"/><Relationship Id="rId5" Type="http://schemas.openxmlformats.org/officeDocument/2006/relationships/image" Target="../media/image42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0.png"/><Relationship Id="rId4" Type="http://schemas.openxmlformats.org/officeDocument/2006/relationships/image" Target="../media/image43.png"/><Relationship Id="rId5" Type="http://schemas.openxmlformats.org/officeDocument/2006/relationships/image" Target="../media/image42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40.png"/><Relationship Id="rId4" Type="http://schemas.openxmlformats.org/officeDocument/2006/relationships/image" Target="../media/image43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0.png"/><Relationship Id="rId4" Type="http://schemas.openxmlformats.org/officeDocument/2006/relationships/image" Target="../media/image43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0.png"/><Relationship Id="rId4" Type="http://schemas.openxmlformats.org/officeDocument/2006/relationships/image" Target="../media/image43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0.png"/><Relationship Id="rId4" Type="http://schemas.openxmlformats.org/officeDocument/2006/relationships/image" Target="../media/image43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40.png"/><Relationship Id="rId4" Type="http://schemas.openxmlformats.org/officeDocument/2006/relationships/image" Target="../media/image43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0.png"/><Relationship Id="rId4" Type="http://schemas.openxmlformats.org/officeDocument/2006/relationships/image" Target="../media/image43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0.png"/><Relationship Id="rId4" Type="http://schemas.openxmlformats.org/officeDocument/2006/relationships/image" Target="../media/image43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0.png"/><Relationship Id="rId4" Type="http://schemas.openxmlformats.org/officeDocument/2006/relationships/image" Target="../media/image43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40.png"/><Relationship Id="rId4" Type="http://schemas.openxmlformats.org/officeDocument/2006/relationships/image" Target="../media/image43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0.png"/><Relationship Id="rId4" Type="http://schemas.openxmlformats.org/officeDocument/2006/relationships/image" Target="../media/image43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0.png"/><Relationship Id="rId4" Type="http://schemas.openxmlformats.org/officeDocument/2006/relationships/image" Target="../media/image43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0.png"/><Relationship Id="rId4" Type="http://schemas.openxmlformats.org/officeDocument/2006/relationships/image" Target="../media/image43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40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0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0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0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46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6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6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6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44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4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4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4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2"/>
          <p:cNvSpPr txBox="1"/>
          <p:nvPr/>
        </p:nvSpPr>
        <p:spPr>
          <a:xfrm>
            <a:off x="177375" y="7248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177375" y="248475"/>
            <a:ext cx="4241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825725" y="248475"/>
            <a:ext cx="4012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177375" y="30535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" name="Google Shape;99;p12"/>
          <p:cNvSpPr txBox="1"/>
          <p:nvPr/>
        </p:nvSpPr>
        <p:spPr>
          <a:xfrm>
            <a:off x="4825725" y="724875"/>
            <a:ext cx="4012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Advice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on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                                         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to </a:t>
            </a: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bring the lesson to life in your classroom and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best fit the needs of your pupils.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0" name="Google Shape;100;p12"/>
          <p:cNvGrpSpPr/>
          <p:nvPr/>
        </p:nvGrpSpPr>
        <p:grpSpPr>
          <a:xfrm>
            <a:off x="2498516" y="1415817"/>
            <a:ext cx="1745270" cy="1430724"/>
            <a:chOff x="2642961" y="1644312"/>
            <a:chExt cx="1454634" cy="1195657"/>
          </a:xfrm>
        </p:grpSpPr>
        <p:pic>
          <p:nvPicPr>
            <p:cNvPr id="101" name="Google Shape;101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4" name="Google Shape;104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252313" y="34173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6350" y="15494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9" name="Google Shape;109;p1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3"/>
          <p:cNvSpPr txBox="1"/>
          <p:nvPr>
            <p:ph idx="1" type="subTitle"/>
          </p:nvPr>
        </p:nvSpPr>
        <p:spPr>
          <a:xfrm>
            <a:off x="323994" y="99364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2" name="Google Shape;112;p13"/>
          <p:cNvSpPr txBox="1"/>
          <p:nvPr>
            <p:ph idx="2" type="subTitle"/>
          </p:nvPr>
        </p:nvSpPr>
        <p:spPr>
          <a:xfrm>
            <a:off x="323994" y="223873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idx="3" type="subTitle"/>
          </p:nvPr>
        </p:nvSpPr>
        <p:spPr>
          <a:xfrm>
            <a:off x="323994" y="348382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.1 Keywords definitions (3)">
  <p:cSld name="CUSTOM_3_1_1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6" name="Google Shape;116;p1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4"/>
          <p:cNvSpPr txBox="1"/>
          <p:nvPr>
            <p:ph idx="1" type="subTitle"/>
          </p:nvPr>
        </p:nvSpPr>
        <p:spPr>
          <a:xfrm>
            <a:off x="324000" y="993650"/>
            <a:ext cx="8496000" cy="54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9" name="Google Shape;119;p14"/>
          <p:cNvSpPr txBox="1"/>
          <p:nvPr>
            <p:ph idx="2" type="subTitle"/>
          </p:nvPr>
        </p:nvSpPr>
        <p:spPr>
          <a:xfrm>
            <a:off x="324001" y="2238725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0" name="Google Shape;120;p14"/>
          <p:cNvSpPr txBox="1"/>
          <p:nvPr>
            <p:ph idx="3" type="subTitle"/>
          </p:nvPr>
        </p:nvSpPr>
        <p:spPr>
          <a:xfrm>
            <a:off x="324001" y="3483825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1 Keyword (4)">
  <p:cSld name="CUSTOM_27_1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3" name="Google Shape;123;p1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5"/>
          <p:cNvSpPr txBox="1"/>
          <p:nvPr>
            <p:ph idx="1" type="subTitle"/>
          </p:nvPr>
        </p:nvSpPr>
        <p:spPr>
          <a:xfrm>
            <a:off x="324000" y="908475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5" name="Google Shape;125;p15"/>
          <p:cNvSpPr txBox="1"/>
          <p:nvPr>
            <p:ph idx="2" type="subTitle"/>
          </p:nvPr>
        </p:nvSpPr>
        <p:spPr>
          <a:xfrm>
            <a:off x="324000" y="1905625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5"/>
          <p:cNvSpPr txBox="1"/>
          <p:nvPr>
            <p:ph idx="3" type="subTitle"/>
          </p:nvPr>
        </p:nvSpPr>
        <p:spPr>
          <a:xfrm>
            <a:off x="324000" y="2897675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7" name="Google Shape;127;p15"/>
          <p:cNvSpPr txBox="1"/>
          <p:nvPr>
            <p:ph idx="4" type="subTitle"/>
          </p:nvPr>
        </p:nvSpPr>
        <p:spPr>
          <a:xfrm>
            <a:off x="324000" y="3887250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8" name="Google Shape;128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1.1 Keyword definitions (4)">
  <p:cSld name="CUSTOM_27_1_2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1" name="Google Shape;131;p1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6"/>
          <p:cNvSpPr txBox="1"/>
          <p:nvPr>
            <p:ph idx="1" type="subTitle"/>
          </p:nvPr>
        </p:nvSpPr>
        <p:spPr>
          <a:xfrm>
            <a:off x="324000" y="90847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3" name="Google Shape;133;p16"/>
          <p:cNvSpPr txBox="1"/>
          <p:nvPr>
            <p:ph idx="2" type="subTitle"/>
          </p:nvPr>
        </p:nvSpPr>
        <p:spPr>
          <a:xfrm>
            <a:off x="324000" y="19056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4" name="Google Shape;134;p16"/>
          <p:cNvSpPr txBox="1"/>
          <p:nvPr>
            <p:ph idx="3" type="subTitle"/>
          </p:nvPr>
        </p:nvSpPr>
        <p:spPr>
          <a:xfrm>
            <a:off x="324000" y="289767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5" name="Google Shape;135;p16"/>
          <p:cNvSpPr txBox="1"/>
          <p:nvPr>
            <p:ph idx="4" type="subTitle"/>
          </p:nvPr>
        </p:nvSpPr>
        <p:spPr>
          <a:xfrm>
            <a:off x="324000" y="3887250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6" name="Google Shape;136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2 Keywords (5)">
  <p:cSld name="CUSTOM_27_1_1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9" name="Google Shape;139;p1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7"/>
          <p:cNvSpPr txBox="1"/>
          <p:nvPr>
            <p:ph idx="1" type="subTitle"/>
          </p:nvPr>
        </p:nvSpPr>
        <p:spPr>
          <a:xfrm>
            <a:off x="324000" y="744038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" name="Google Shape;141;p17"/>
          <p:cNvSpPr txBox="1"/>
          <p:nvPr>
            <p:ph idx="2" type="subTitle"/>
          </p:nvPr>
        </p:nvSpPr>
        <p:spPr>
          <a:xfrm>
            <a:off x="324000" y="1588788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2" name="Google Shape;142;p17"/>
          <p:cNvSpPr txBox="1"/>
          <p:nvPr>
            <p:ph idx="3" type="subTitle"/>
          </p:nvPr>
        </p:nvSpPr>
        <p:spPr>
          <a:xfrm>
            <a:off x="324000" y="2428437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3" name="Google Shape;143;p17"/>
          <p:cNvSpPr txBox="1"/>
          <p:nvPr>
            <p:ph idx="4" type="subTitle"/>
          </p:nvPr>
        </p:nvSpPr>
        <p:spPr>
          <a:xfrm>
            <a:off x="324000" y="3265613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4" name="Google Shape;144;p17"/>
          <p:cNvSpPr txBox="1"/>
          <p:nvPr>
            <p:ph idx="5" type="subTitle"/>
          </p:nvPr>
        </p:nvSpPr>
        <p:spPr>
          <a:xfrm>
            <a:off x="324000" y="4103813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5" name="Google Shape;145;p1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2.1 Keywords definitions (5)">
  <p:cSld name="CUSTOM_27_1_1_1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8" name="Google Shape;148;p18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8"/>
          <p:cNvSpPr txBox="1"/>
          <p:nvPr>
            <p:ph idx="1" type="subTitle"/>
          </p:nvPr>
        </p:nvSpPr>
        <p:spPr>
          <a:xfrm>
            <a:off x="324000" y="744050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50" name="Google Shape;150;p18"/>
          <p:cNvSpPr txBox="1"/>
          <p:nvPr>
            <p:ph idx="2" type="subTitle"/>
          </p:nvPr>
        </p:nvSpPr>
        <p:spPr>
          <a:xfrm>
            <a:off x="324000" y="1588800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51" name="Google Shape;151;p18"/>
          <p:cNvSpPr txBox="1"/>
          <p:nvPr>
            <p:ph idx="3" type="subTitle"/>
          </p:nvPr>
        </p:nvSpPr>
        <p:spPr>
          <a:xfrm>
            <a:off x="324000" y="24284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152" name="Google Shape;152;p18"/>
          <p:cNvSpPr txBox="1"/>
          <p:nvPr>
            <p:ph idx="4" type="subTitle"/>
          </p:nvPr>
        </p:nvSpPr>
        <p:spPr>
          <a:xfrm>
            <a:off x="324000" y="32656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153" name="Google Shape;153;p18"/>
          <p:cNvSpPr txBox="1"/>
          <p:nvPr>
            <p:ph idx="5" type="subTitle"/>
          </p:nvPr>
        </p:nvSpPr>
        <p:spPr>
          <a:xfrm>
            <a:off x="324000" y="41038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54" name="Google Shape;154;p18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7" name="Google Shape;157;p19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9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9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0" name="Google Shape;160;p19"/>
          <p:cNvCxnSpPr>
            <a:endCxn id="161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62" name="Google Shape;162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9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64" name="Google Shape;164;p19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61" name="Google Shape;161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9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" name="Google Shape;167;p19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20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0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0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5" name="Google Shape;175;p20"/>
          <p:cNvCxnSpPr>
            <a:endCxn id="176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6" name="Google Shape;176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0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79" name="Google Shape;179;p20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80" name="Google Shape;180;p20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81" name="Google Shape;181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0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3" name="Google Shape;183;p20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" name="Google Shape;185;p20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21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1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1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1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5" name="Google Shape;195;p21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96" name="Google Shape;196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1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00" name="Google Shape;200;p21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01" name="Google Shape;201;p21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02" name="Google Shape;202;p21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03" name="Google Shape;203;p2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1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5" name="Google Shape;205;p21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1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7" name="Google Shape;207;p21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2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2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12" name="Google Shape;212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3" name="Google Shape;21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2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2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19" name="Google Shape;219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0" name="Google Shape;220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21" name="Google Shape;22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2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2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26" name="Google Shape;226;p2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7" name="Google Shape;227;p2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28" name="Google Shape;228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2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2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3" name="Google Shape;233;p25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4" name="Google Shape;234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5" name="Google Shape;235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6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8" name="Google Shape;238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2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41" name="Google Shape;241;p2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42" name="Google Shape;242;p26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43" name="Google Shape;243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4" name="Google Shape;244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5" name="Google Shape;245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6" name="Google Shape;246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7" name="Google Shape;247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8" name="Google Shape;248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1" name="Google Shape;251;p2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2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2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4" name="Google Shape;254;p2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5" name="Google Shape;255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56" name="Google Shape;256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7" name="Google Shape;257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8" name="Google Shape;258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9" name="Google Shape;259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60" name="Google Shape;260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1" name="Google Shape;261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8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4" name="Google Shape;264;p2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28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7" name="Google Shape;267;p28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8" name="Google Shape;268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9" name="Google Shape;269;p2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70" name="Google Shape;270;p2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2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72" name="Google Shape;272;p2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73" name="Google Shape;273;p2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4" name="Google Shape;274;p2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9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7" name="Google Shape;277;p2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2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29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80" name="Google Shape;280;p29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81" name="Google Shape;281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82" name="Google Shape;282;p29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83" name="Google Shape;283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4" name="Google Shape;284;p29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5" name="Google Shape;285;p29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6" name="Google Shape;286;p2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29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4" name="Google Shape;294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5" name="Google Shape;295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6" name="Google Shape;296;p30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7" name="Google Shape;297;p30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8" name="Google Shape;298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9" name="Google Shape;299;p3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00" name="Google Shape;300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1" name="Google Shape;301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02" name="Google Shape;302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4" name="Google Shape;304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05" name="Google Shape;305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6" name="Google Shape;306;p3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7" name="Google Shape;307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8" name="Google Shape;308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9" name="Google Shape;309;p3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0" name="Google Shape;310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p3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3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5" name="Google Shape;315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6" name="Google Shape;316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7" name="Google Shape;317;p3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8" name="Google Shape;318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9" name="Google Shape;319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1" name="Google Shape;321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22" name="Google Shape;322;p3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23" name="Google Shape;323;p3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24" name="Google Shape;324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5" name="Google Shape;325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6" name="Google Shape;326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7" name="Google Shape;327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8" name="Google Shape;328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9" name="Google Shape;329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30" name="Google Shape;330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3" name="Google Shape;333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Google Shape;335;p3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32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8" name="Google Shape;338;p32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9" name="Google Shape;339;p32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0" name="Google Shape;340;p32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1" name="Google Shape;341;p3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42" name="Google Shape;342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4" name="Google Shape;344;p3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5" name="Google Shape;345;p32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6" name="Google Shape;346;p32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47" name="Google Shape;347;p32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8" name="Google Shape;348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9" name="Google Shape;349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50" name="Google Shape;350;p32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51" name="Google Shape;351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2" name="Google Shape;352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53" name="Google Shape;353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2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6" name="Google Shape;356;p32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" name="Google Shape;358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3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33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1" name="Google Shape;361;p33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2" name="Google Shape;362;p33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3" name="Google Shape;363;p33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4" name="Google Shape;364;p33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5" name="Google Shape;36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7" name="Google Shape;367;p3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8" name="Google Shape;368;p33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9" name="Google Shape;369;p33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70" name="Google Shape;370;p33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71" name="Google Shape;371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2" name="Google Shape;372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3" name="Google Shape;373;p33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4" name="Google Shape;374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5" name="Google Shape;375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6" name="Google Shape;376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33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9" name="Google Shape;379;p33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Google Shape;381;p3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84" name="Google Shape;384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6" name="Google Shape;386;p3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87" name="Google Shape;387;p3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88" name="Google Shape;388;p3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89" name="Google Shape;389;p3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390" name="Google Shape;390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91" name="Google Shape;391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2" name="Google Shape;392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3" name="Google Shape;393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4" name="Google Shape;394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5" name="Google Shape;395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6" name="Google Shape;396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7" name="Google Shape;397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8" name="Google Shape;398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Google Shape;400;p3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3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03" name="Google Shape;403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5" name="Google Shape;405;p3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6" name="Google Shape;406;p3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7" name="Google Shape;407;p3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8" name="Google Shape;408;p3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9" name="Google Shape;409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10" name="Google Shape;410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1" name="Google Shape;411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2" name="Google Shape;412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13" name="Google Shape;413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4" name="Google Shape;414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5" name="Google Shape;415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6" name="Google Shape;416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7" name="Google Shape;417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" name="Google Shape;419;p3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3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22" name="Google Shape;422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4" name="Google Shape;424;p3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5" name="Google Shape;425;p36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6" name="Google Shape;426;p36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7" name="Google Shape;427;p36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28" name="Google Shape;428;p3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9" name="Google Shape;429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0" name="Google Shape;430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1" name="Google Shape;431;p3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32" name="Google Shape;432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3" name="Google Shape;433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4" name="Google Shape;434;p3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5" name="Google Shape;435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6" name="Google Shape;436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8" name="Google Shape;438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3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37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41" name="Google Shape;441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3" name="Google Shape;443;p3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4" name="Google Shape;444;p37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5" name="Google Shape;445;p37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6" name="Google Shape;446;p37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7" name="Google Shape;447;p37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8" name="Google Shape;448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9" name="Google Shape;449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50" name="Google Shape;450;p37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51" name="Google Shape;451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2" name="Google Shape;452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53" name="Google Shape;453;p37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4" name="Google Shape;454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5" name="Google Shape;455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7" name="Google Shape;457;p3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60" name="Google Shape;460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2" name="Google Shape;462;p3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3" name="Google Shape;463;p3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4" name="Google Shape;464;p3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5" name="Google Shape;465;p3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6" name="Google Shape;466;p3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7" name="Google Shape;467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8" name="Google Shape;468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9" name="Google Shape;469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0" name="Google Shape;470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71" name="Google Shape;471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2" name="Google Shape;472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3" name="Google Shape;473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4" name="Google Shape;474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5" name="Google Shape;475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6" name="Google Shape;476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7" name="Google Shape;477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8" name="Google Shape;478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0" name="Google Shape;480;p3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3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83" name="Google Shape;483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4" name="Google Shape;484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5" name="Google Shape;485;p3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86" name="Google Shape;486;p3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87" name="Google Shape;487;p3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88" name="Google Shape;488;p3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89" name="Google Shape;489;p3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490" name="Google Shape;490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91" name="Google Shape;491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2" name="Google Shape;492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3" name="Google Shape;493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4" name="Google Shape;494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5" name="Google Shape;495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6" name="Google Shape;496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7" name="Google Shape;497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8" name="Google Shape;498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9" name="Google Shape;499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00" name="Google Shape;500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1" name="Google Shape;501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3" name="Google Shape;503;p4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5" name="Google Shape;505;p4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6" name="Google Shape;506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7" name="Google Shape;507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8" name="Google Shape;508;p4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09" name="Google Shape;509;p4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10" name="Google Shape;510;p40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11" name="Google Shape;511;p40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12" name="Google Shape;512;p40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13" name="Google Shape;513;p4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4" name="Google Shape;514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6" name="Google Shape;516;p4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7" name="Google Shape;517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8" name="Google Shape;518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9" name="Google Shape;519;p4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20" name="Google Shape;520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1" name="Google Shape;521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22" name="Google Shape;522;p4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23" name="Google Shape;523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4" name="Google Shape;524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6" name="Google Shape;526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4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p41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9" name="Google Shape;529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30" name="Google Shape;530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31" name="Google Shape;531;p4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32" name="Google Shape;532;p41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3" name="Google Shape;533;p41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4" name="Google Shape;534;p41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5" name="Google Shape;535;p41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6" name="Google Shape;536;p41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7" name="Google Shape;537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8" name="Google Shape;538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9" name="Google Shape;539;p41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40" name="Google Shape;540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1" name="Google Shape;541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2" name="Google Shape;542;p41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43" name="Google Shape;543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4" name="Google Shape;544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5" name="Google Shape;545;p41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6" name="Google Shape;546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7" name="Google Shape;547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9" name="Google Shape;549;p4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1" name="Google Shape;551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52" name="Google Shape;552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3" name="Google Shape;553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4" name="Google Shape;554;p4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5" name="Google Shape;555;p4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6" name="Google Shape;556;p4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7" name="Google Shape;557;p4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58" name="Google Shape;558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9" name="Google Shape;559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0" name="Google Shape;560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1" name="Google Shape;561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62" name="Google Shape;562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3" name="Google Shape;563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4" name="Google Shape;564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5" name="Google Shape;565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6" name="Google Shape;566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8" name="Google Shape;568;p4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4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" name="Google Shape;570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71" name="Google Shape;571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72" name="Google Shape;572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3" name="Google Shape;573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4" name="Google Shape;574;p4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5" name="Google Shape;575;p4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6" name="Google Shape;576;p4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77" name="Google Shape;577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8" name="Google Shape;578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9" name="Google Shape;579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0" name="Google Shape;580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81" name="Google Shape;581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2" name="Google Shape;582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3" name="Google Shape;583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4" name="Google Shape;584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5" name="Google Shape;585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7" name="Google Shape;587;p4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9" name="Google Shape;589;p4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90" name="Google Shape;590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91" name="Google Shape;591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92" name="Google Shape;592;p4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93" name="Google Shape;593;p44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4" name="Google Shape;594;p44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5" name="Google Shape;595;p44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96" name="Google Shape;596;p4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7" name="Google Shape;597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8" name="Google Shape;598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9" name="Google Shape;599;p4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00" name="Google Shape;600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1" name="Google Shape;601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02" name="Google Shape;602;p4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03" name="Google Shape;603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4" name="Google Shape;604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6" name="Google Shape;606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4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8" name="Google Shape;608;p4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9" name="Google Shape;609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10" name="Google Shape;610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11" name="Google Shape;611;p4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2" name="Google Shape;612;p45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3" name="Google Shape;613;p45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4" name="Google Shape;614;p45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15" name="Google Shape;615;p45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6" name="Google Shape;616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7" name="Google Shape;617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8" name="Google Shape;618;p45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9" name="Google Shape;619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0" name="Google Shape;620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21" name="Google Shape;621;p45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22" name="Google Shape;622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3" name="Google Shape;623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5" name="Google Shape;625;p4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7" name="Google Shape;627;p4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28" name="Google Shape;628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0" name="Google Shape;630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2" name="Google Shape;632;p4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Google Shape;633;p4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4" name="Google Shape;634;p4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5" name="Google Shape;635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7" name="Google Shape;637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9" name="Google Shape;639;p4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1" name="Google Shape;641;p4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642" name="Google Shape;642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4" name="Google Shape;644;p4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6" name="Google Shape;646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4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8" name="Google Shape;648;p4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9" name="Google Shape;649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1" name="Google Shape;651;p4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3" name="Google Shape;653;p5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5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56" name="Google Shape;656;p50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7" name="Google Shape;657;p50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658" name="Google Shape;658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1" name="Google Shape;661;p5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p5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3" name="Google Shape;663;p5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4" name="Google Shape;664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65" name="Google Shape;665;p51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66" name="Google Shape;666;p51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667" name="Google Shape;667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9" name="Google Shape;669;p5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1" name="Google Shape;671;p5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672" name="Google Shape;672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3" name="Google Shape;673;p52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4" name="Google Shape;674;p52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675" name="Google Shape;675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7" name="Google Shape;677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p5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9" name="Google Shape;679;p5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80" name="Google Shape;680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1" name="Google Shape;681;p53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2" name="Google Shape;682;p53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683" name="Google Shape;683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5" name="Google Shape;685;p5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7" name="Google Shape;687;p5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88" name="Google Shape;688;p54"/>
          <p:cNvSpPr txBox="1"/>
          <p:nvPr/>
        </p:nvSpPr>
        <p:spPr>
          <a:xfrm>
            <a:off x="324000" y="45525"/>
            <a:ext cx="1293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9" name="Google Shape;689;p54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690" name="Google Shape;690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3" name="Google Shape;693;p5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4" name="Google Shape;694;p5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5" name="Google Shape;695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96" name="Google Shape;696;p55"/>
          <p:cNvSpPr txBox="1"/>
          <p:nvPr/>
        </p:nvSpPr>
        <p:spPr>
          <a:xfrm>
            <a:off x="324000" y="45525"/>
            <a:ext cx="1142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97" name="Google Shape;697;p55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98" name="Google Shape;698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9" name="Google Shape;699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1" name="Google Shape;701;p5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Google Shape;702;p5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3" name="Google Shape;703;p5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04" name="Google Shape;704;p56"/>
          <p:cNvSpPr txBox="1"/>
          <p:nvPr/>
        </p:nvSpPr>
        <p:spPr>
          <a:xfrm>
            <a:off x="324000" y="45525"/>
            <a:ext cx="1142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05" name="Google Shape;705;p56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06" name="Google Shape;706;p5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7" name="Google Shape;707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9" name="Google Shape;709;p5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5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1" name="Google Shape;711;p5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12" name="Google Shape;712;p57"/>
          <p:cNvSpPr txBox="1"/>
          <p:nvPr/>
        </p:nvSpPr>
        <p:spPr>
          <a:xfrm>
            <a:off x="324000" y="45525"/>
            <a:ext cx="1142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3" name="Google Shape;713;p57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14" name="Google Shape;714;p5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15" name="Google Shape;715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"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58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8" name="Google Shape;718;p58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9" name="Google Shape;719;p58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20" name="Google Shape;720;p58"/>
          <p:cNvSpPr txBox="1"/>
          <p:nvPr/>
        </p:nvSpPr>
        <p:spPr>
          <a:xfrm>
            <a:off x="324000" y="112500"/>
            <a:ext cx="1316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1" name="Google Shape;721;p58"/>
          <p:cNvSpPr txBox="1"/>
          <p:nvPr>
            <p:ph type="title"/>
          </p:nvPr>
        </p:nvSpPr>
        <p:spPr>
          <a:xfrm>
            <a:off x="1684800" y="157525"/>
            <a:ext cx="5741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59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4" name="Google Shape;724;p59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5" name="Google Shape;725;p59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26" name="Google Shape;726;p59"/>
          <p:cNvSpPr txBox="1"/>
          <p:nvPr/>
        </p:nvSpPr>
        <p:spPr>
          <a:xfrm>
            <a:off x="324000" y="112500"/>
            <a:ext cx="1316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7" name="Google Shape;727;p59"/>
          <p:cNvSpPr txBox="1"/>
          <p:nvPr>
            <p:ph type="title"/>
          </p:nvPr>
        </p:nvSpPr>
        <p:spPr>
          <a:xfrm>
            <a:off x="1684800" y="157525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60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61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61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4" name="Google Shape;734;p61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61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61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7" name="Google Shape;737;p61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8" name="Google Shape;738;p61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9" name="Google Shape;739;p61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40" name="Google Shape;740;p61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2" name="Google Shape;742;p6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43" name="Google Shape;743;p62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63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slideLayout" Target="../slideLayouts/slideLayout62.xml"/><Relationship Id="rId6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08" r:id="rId62"/>
    <p:sldLayoutId id="2147483709" r:id="rId6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9.jpg"/><Relationship Id="rId4" Type="http://schemas.openxmlformats.org/officeDocument/2006/relationships/image" Target="../media/image4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2.jpg"/><Relationship Id="rId4" Type="http://schemas.openxmlformats.org/officeDocument/2006/relationships/image" Target="../media/image54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3.png"/><Relationship Id="rId4" Type="http://schemas.openxmlformats.org/officeDocument/2006/relationships/image" Target="../media/image5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1.png"/><Relationship Id="rId4" Type="http://schemas.openxmlformats.org/officeDocument/2006/relationships/image" Target="../media/image59.png"/><Relationship Id="rId5" Type="http://schemas.openxmlformats.org/officeDocument/2006/relationships/image" Target="../media/image55.png"/><Relationship Id="rId6" Type="http://schemas.openxmlformats.org/officeDocument/2006/relationships/image" Target="../media/image62.png"/><Relationship Id="rId7" Type="http://schemas.openxmlformats.org/officeDocument/2006/relationships/image" Target="../media/image57.png"/><Relationship Id="rId8" Type="http://schemas.openxmlformats.org/officeDocument/2006/relationships/image" Target="../media/image56.png"/><Relationship Id="rId9" Type="http://schemas.openxmlformats.org/officeDocument/2006/relationships/image" Target="../media/image58.png"/><Relationship Id="rId10" Type="http://schemas.openxmlformats.org/officeDocument/2006/relationships/image" Target="../media/image60.png"/><Relationship Id="rId11" Type="http://schemas.openxmlformats.org/officeDocument/2006/relationships/image" Target="../media/image29.png"/><Relationship Id="rId12" Type="http://schemas.openxmlformats.org/officeDocument/2006/relationships/image" Target="../media/image32.png"/><Relationship Id="rId13" Type="http://schemas.openxmlformats.org/officeDocument/2006/relationships/image" Target="../media/image33.png"/><Relationship Id="rId14" Type="http://schemas.openxmlformats.org/officeDocument/2006/relationships/image" Target="../media/image39.png"/><Relationship Id="rId15" Type="http://schemas.openxmlformats.org/officeDocument/2006/relationships/image" Target="../media/image50.png"/><Relationship Id="rId16" Type="http://schemas.openxmlformats.org/officeDocument/2006/relationships/image" Target="../media/image53.png"/><Relationship Id="rId17" Type="http://schemas.openxmlformats.org/officeDocument/2006/relationships/image" Target="../media/image69.png"/><Relationship Id="rId18" Type="http://schemas.openxmlformats.org/officeDocument/2006/relationships/image" Target="../media/image7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7.png"/><Relationship Id="rId4" Type="http://schemas.openxmlformats.org/officeDocument/2006/relationships/image" Target="../media/image56.png"/><Relationship Id="rId5" Type="http://schemas.openxmlformats.org/officeDocument/2006/relationships/image" Target="../media/image58.png"/><Relationship Id="rId6" Type="http://schemas.openxmlformats.org/officeDocument/2006/relationships/image" Target="../media/image60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5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6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5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2.png"/><Relationship Id="rId4" Type="http://schemas.openxmlformats.org/officeDocument/2006/relationships/image" Target="../media/image67.png"/><Relationship Id="rId5" Type="http://schemas.openxmlformats.org/officeDocument/2006/relationships/image" Target="../media/image4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4.png"/><Relationship Id="rId4" Type="http://schemas.openxmlformats.org/officeDocument/2006/relationships/image" Target="../media/image74.png"/><Relationship Id="rId5" Type="http://schemas.openxmlformats.org/officeDocument/2006/relationships/image" Target="../media/image63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8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5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5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5.png"/><Relationship Id="rId4" Type="http://schemas.openxmlformats.org/officeDocument/2006/relationships/image" Target="../media/image5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://oaknationalacademy-res.cloudinary.com/video/upload/v1699454208/apcahawdmjklzn4rbqwb.mp4" TargetMode="External"/><Relationship Id="rId4" Type="http://schemas.openxmlformats.org/officeDocument/2006/relationships/image" Target="../media/image70.png"/><Relationship Id="rId5" Type="http://schemas.openxmlformats.org/officeDocument/2006/relationships/image" Target="../media/image76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5.png"/><Relationship Id="rId4" Type="http://schemas.openxmlformats.org/officeDocument/2006/relationships/image" Target="../media/image71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71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75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7.xml"/><Relationship Id="rId2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6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Ku fiirinta unugyada (cells) mikroskoob iftiin (light microscope)</a:t>
            </a:r>
            <a:endParaRPr sz="3200"/>
          </a:p>
        </p:txBody>
      </p:sp>
      <p:sp>
        <p:nvSpPr>
          <p:cNvPr id="751" name="Google Shape;751;p64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Unugyo (Cells)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65"/>
          <p:cNvSpPr txBox="1"/>
          <p:nvPr/>
        </p:nvSpPr>
        <p:spPr>
          <a:xfrm>
            <a:off x="5578975" y="724425"/>
            <a:ext cx="1928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loo isticmaalo darasyada Oak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66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Waxaan isticmaali karaa mikroskoob iftiin (light microscope) si aan u fiiriyo unugyada (cells).</a:t>
            </a:r>
            <a:endParaRPr sz="2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67"/>
          <p:cNvSpPr txBox="1"/>
          <p:nvPr>
            <p:ph idx="2" type="subTitle"/>
          </p:nvPr>
        </p:nvSpPr>
        <p:spPr>
          <a:xfrm>
            <a:off x="324000" y="4255800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b="1" lang="en-GB">
                <a:latin typeface="Lexend"/>
              </a:rPr>
              <a:t>weyneynta (magnification)</a:t>
            </a:r>
            <a:endParaRPr b="1"/>
          </a:p>
        </p:txBody>
      </p:sp>
      <p:sp>
        <p:nvSpPr>
          <p:cNvPr id="767" name="Google Shape;767;p67"/>
          <p:cNvSpPr txBox="1"/>
          <p:nvPr>
            <p:ph idx="1" type="subTitle"/>
          </p:nvPr>
        </p:nvSpPr>
        <p:spPr>
          <a:xfrm>
            <a:off x="324000" y="2503413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b="1" lang="en-GB">
                <a:latin typeface="Lexend"/>
              </a:rPr>
              <a:t>mikroskoob iftiin (light microscope)</a:t>
            </a:r>
            <a:endParaRPr b="1"/>
          </a:p>
        </p:txBody>
      </p:sp>
      <p:sp>
        <p:nvSpPr>
          <p:cNvPr id="768" name="Google Shape;768;p67"/>
          <p:cNvSpPr txBox="1"/>
          <p:nvPr>
            <p:ph idx="3" type="subTitle"/>
          </p:nvPr>
        </p:nvSpPr>
        <p:spPr>
          <a:xfrm>
            <a:off x="324000" y="3379606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b="1" lang="en-GB">
                <a:latin typeface="Lexend"/>
              </a:rPr>
              <a:t>fiiro (focus)</a:t>
            </a:r>
            <a:endParaRPr b="1"/>
          </a:p>
        </p:txBody>
      </p:sp>
      <p:sp>
        <p:nvSpPr>
          <p:cNvPr id="769" name="Google Shape;769;p67"/>
          <p:cNvSpPr txBox="1"/>
          <p:nvPr>
            <p:ph idx="4" type="subTitle"/>
          </p:nvPr>
        </p:nvSpPr>
        <p:spPr>
          <a:xfrm>
            <a:off x="324000" y="7510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b="1" lang="en-GB">
                <a:latin typeface="Lexend"/>
              </a:rPr>
              <a:t>unug (cell)</a:t>
            </a:r>
            <a:endParaRPr b="1"/>
          </a:p>
        </p:txBody>
      </p:sp>
      <p:sp>
        <p:nvSpPr>
          <p:cNvPr id="770" name="Google Shape;770;p67"/>
          <p:cNvSpPr txBox="1"/>
          <p:nvPr>
            <p:ph idx="5" type="subTitle"/>
          </p:nvPr>
        </p:nvSpPr>
        <p:spPr>
          <a:xfrm>
            <a:off x="324000" y="1627219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b="1" lang="en-GB">
                <a:latin typeface="Lexend"/>
              </a:rPr>
              <a:t>muraayad (lens)</a:t>
            </a:r>
            <a:endParaRPr b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68"/>
          <p:cNvSpPr txBox="1"/>
          <p:nvPr>
            <p:ph idx="2" type="subTitle"/>
          </p:nvPr>
        </p:nvSpPr>
        <p:spPr>
          <a:xfrm>
            <a:off x="324000" y="4254825"/>
            <a:ext cx="84960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Kordhinta weyneynta (magnification) shay waxay ka dhigaysaa mid ka weyn.</a:t>
            </a:r>
            <a:r>
              <a:rPr b="1"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776" name="Google Shape;776;p68"/>
          <p:cNvSpPr txBox="1"/>
          <p:nvPr>
            <p:ph idx="1" type="subTitle"/>
          </p:nvPr>
        </p:nvSpPr>
        <p:spPr>
          <a:xfrm>
            <a:off x="324000" y="2529463"/>
            <a:ext cx="84960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Mikroskoob iftiin (light microscope) waa qalab isticmaala muraayado (lenses) si uu u fiiro iftiinka oo u weyneeyo sawirka shayga.</a:t>
            </a:r>
            <a:r>
              <a:rPr b="1"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highlight>
                  <a:srgbClr val="FFFFFF"/>
                </a:highlight>
                <a:latin typeface="Lexend"/>
              </a:rPr>
              <a:t/>
            </a:r>
            <a:endParaRPr/>
          </a:p>
        </p:txBody>
      </p:sp>
      <p:sp>
        <p:nvSpPr>
          <p:cNvPr id="777" name="Google Shape;777;p68"/>
          <p:cNvSpPr txBox="1"/>
          <p:nvPr>
            <p:ph idx="3" type="subTitle"/>
          </p:nvPr>
        </p:nvSpPr>
        <p:spPr>
          <a:xfrm>
            <a:off x="324000" y="3569144"/>
            <a:ext cx="84960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Hagaajinta fiirada (focus) muraayadda (lens) waxay ka dhigaysaa sawirka mid cad.</a:t>
            </a:r>
            <a:r>
              <a:rPr b="1"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778" name="Google Shape;778;p68"/>
          <p:cNvSpPr txBox="1"/>
          <p:nvPr>
            <p:ph idx="4" type="subTitle"/>
          </p:nvPr>
        </p:nvSpPr>
        <p:spPr>
          <a:xfrm>
            <a:off x="324000" y="804100"/>
            <a:ext cx="84960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Unuggu (cell) waa qaybta ugu yar ee nool ee ka dhisan noole (organism).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779" name="Google Shape;779;p68"/>
          <p:cNvSpPr txBox="1"/>
          <p:nvPr>
            <p:ph idx="5" type="subTitle"/>
          </p:nvPr>
        </p:nvSpPr>
        <p:spPr>
          <a:xfrm>
            <a:off x="324000" y="1489781"/>
            <a:ext cx="84960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Muraayaddu (lens) waa qayb muraayad qaloocan oo fiira iftiinka si ay u beddesho cabbirka sawirka.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69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Noolayaasha (organisms) waxay ka kooban yihiin unugyo (cells)</a:t>
            </a:r>
            <a:endParaRPr/>
          </a:p>
        </p:txBody>
      </p:sp>
      <p:sp>
        <p:nvSpPr>
          <p:cNvPr id="785" name="Google Shape;785;p69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Mikroskoobyada waxaa loo isticmaalaa in lagu fiiriyo unugyada (cells)</a:t>
            </a:r>
            <a:endParaRPr/>
          </a:p>
        </p:txBody>
      </p:sp>
      <p:sp>
        <p:nvSpPr>
          <p:cNvPr id="786" name="Google Shape;786;p69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Isticmaalka mikroskoobka</a:t>
            </a:r>
            <a:endParaRPr/>
          </a:p>
        </p:txBody>
      </p:sp>
      <p:sp>
        <p:nvSpPr>
          <p:cNvPr id="787" name="Google Shape;787;p69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Ku fiirinta unugyada (cells) mikroskoob iftiin (light microscope)</a:t>
            </a:r>
            <a:endParaRPr/>
          </a:p>
        </p:txBody>
      </p:sp>
      <p:pic>
        <p:nvPicPr>
          <p:cNvPr id="788" name="Google Shape;788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250" y="174100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7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Noolayaasha (organisms) waxay ka kooban yihiin unugyo (cells)</a:t>
            </a:r>
            <a:endParaRPr/>
          </a:p>
        </p:txBody>
      </p:sp>
      <p:sp>
        <p:nvSpPr>
          <p:cNvPr id="794" name="Google Shape;794;p70"/>
          <p:cNvSpPr txBox="1"/>
          <p:nvPr>
            <p:ph idx="1" type="body"/>
          </p:nvPr>
        </p:nvSpPr>
        <p:spPr>
          <a:xfrm>
            <a:off x="358250" y="725850"/>
            <a:ext cx="835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Dhammaan noolayaasha (organisms) waxay ka kooban yihiin qaybo nool oo dhisme ah.</a:t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795" name="Google Shape;795;p70"/>
          <p:cNvSpPr txBox="1"/>
          <p:nvPr/>
        </p:nvSpPr>
        <p:spPr>
          <a:xfrm>
            <a:off x="3931200" y="4013250"/>
            <a:ext cx="31131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aragti weyneyn (magnified) unugyada (cells) ee ka sameysan wadnaha xayawaanka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6" name="Google Shape;796;p70"/>
          <p:cNvPicPr preferRelativeResize="0"/>
          <p:nvPr/>
        </p:nvPicPr>
        <p:blipFill rotWithShape="1">
          <a:blip r:embed="rId3">
            <a:alphaModFix/>
          </a:blip>
          <a:srcRect b="19271" l="6925" r="37626" t="16402"/>
          <a:stretch/>
        </p:blipFill>
        <p:spPr>
          <a:xfrm>
            <a:off x="1046338" y="2272874"/>
            <a:ext cx="2145651" cy="1658850"/>
          </a:xfrm>
          <a:prstGeom prst="rect">
            <a:avLst/>
          </a:prstGeom>
          <a:noFill/>
          <a:ln>
            <a:noFill/>
          </a:ln>
        </p:spPr>
      </p:pic>
      <p:sp>
        <p:nvSpPr>
          <p:cNvPr id="797" name="Google Shape;797;p70"/>
          <p:cNvSpPr txBox="1"/>
          <p:nvPr/>
        </p:nvSpPr>
        <p:spPr>
          <a:xfrm>
            <a:off x="1043550" y="4089450"/>
            <a:ext cx="22587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xayawaan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8" name="Google Shape;798;p70"/>
          <p:cNvSpPr txBox="1"/>
          <p:nvPr>
            <p:ph idx="1" type="body"/>
          </p:nvPr>
        </p:nvSpPr>
        <p:spPr>
          <a:xfrm>
            <a:off x="358250" y="1118475"/>
            <a:ext cx="835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Dhismayaasha nool ee dhismaha ayaa loo yaqaan unugyo (cells).</a:t>
            </a:r>
            <a:r>
              <a:rPr b="1" lang="en-GB" sz="1400">
                <a:latin typeface="Lexend"/>
              </a:rPr>
              <a:t/>
            </a:r>
            <a:endParaRPr sz="2000"/>
          </a:p>
        </p:txBody>
      </p:sp>
      <p:sp>
        <p:nvSpPr>
          <p:cNvPr id="799" name="Google Shape;799;p70"/>
          <p:cNvSpPr txBox="1"/>
          <p:nvPr>
            <p:ph idx="1" type="body"/>
          </p:nvPr>
        </p:nvSpPr>
        <p:spPr>
          <a:xfrm>
            <a:off x="358250" y="1511088"/>
            <a:ext cx="85719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Unugyadu (cells) inta badan aad bay u yar yihiin inaan indhaha ku arki karno. Waa inaan weyneyno (magnify) si aan u aragno.</a:t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pic>
        <p:nvPicPr>
          <p:cNvPr id="800" name="Google Shape;800;p70"/>
          <p:cNvPicPr preferRelativeResize="0"/>
          <p:nvPr/>
        </p:nvPicPr>
        <p:blipFill rotWithShape="1">
          <a:blip r:embed="rId4">
            <a:alphaModFix/>
          </a:blip>
          <a:srcRect b="17811" l="70920" r="3871" t="11761"/>
          <a:stretch/>
        </p:blipFill>
        <p:spPr>
          <a:xfrm>
            <a:off x="4325350" y="2272875"/>
            <a:ext cx="2374951" cy="165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p7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Noolaha (organisms) wuxuu ka kooban yahay unugyo (cells)</a:t>
            </a:r>
            <a:endParaRPr/>
          </a:p>
        </p:txBody>
      </p:sp>
      <p:sp>
        <p:nvSpPr>
          <p:cNvPr id="806" name="Google Shape;806;p71"/>
          <p:cNvSpPr txBox="1"/>
          <p:nvPr>
            <p:ph idx="1" type="body"/>
          </p:nvPr>
        </p:nvSpPr>
        <p:spPr>
          <a:xfrm>
            <a:off x="416800" y="4143000"/>
            <a:ext cx="8049600" cy="67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solidFill>
                  <a:schemeClr val="accent4"/>
                </a:solidFill>
                <a:latin typeface="Lexend"/>
              </a:rPr>
              <a:t>Dhammaan unugyadayada (tissues), tusaale ahaan murqaha iyo lafaha; iyo dhammaan xubnaheena (organs) sida wadnaha iyo maqaarka, waxay ka samaysan yihiin unugyo (cells).</a:t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807" name="Google Shape;807;p71"/>
          <p:cNvSpPr txBox="1"/>
          <p:nvPr>
            <p:ph idx="1" type="body"/>
          </p:nvPr>
        </p:nvSpPr>
        <p:spPr>
          <a:xfrm>
            <a:off x="274050" y="1046538"/>
            <a:ext cx="8595900" cy="101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Dadka, xayawaanka kale, iyo dhirta, kooxaha unugyada (cells) isku midka ah waxay si wada jir ah u shaqeeyaan unugyada (tissues). Kooxaha unugyada (tissues) si wada jir ah u shaqeeya si ay u gutaan hawl gaar ah waxaa loo yaqaan xubno (organs).</a:t>
            </a:r>
            <a:endParaRPr/>
          </a:p>
        </p:txBody>
      </p:sp>
      <p:grpSp>
        <p:nvGrpSpPr>
          <p:cNvPr id="808" name="Google Shape;808;p71"/>
          <p:cNvGrpSpPr/>
          <p:nvPr/>
        </p:nvGrpSpPr>
        <p:grpSpPr>
          <a:xfrm>
            <a:off x="1131694" y="2495385"/>
            <a:ext cx="5604906" cy="1424625"/>
            <a:chOff x="1514469" y="1195535"/>
            <a:chExt cx="5604906" cy="1424625"/>
          </a:xfrm>
        </p:grpSpPr>
        <p:pic>
          <p:nvPicPr>
            <p:cNvPr id="809" name="Google Shape;809;p7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8150" y="1195535"/>
              <a:ext cx="2654326" cy="14246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10" name="Google Shape;810;p71"/>
            <p:cNvSpPr txBox="1"/>
            <p:nvPr/>
          </p:nvSpPr>
          <p:spPr>
            <a:xfrm>
              <a:off x="1514469" y="1929625"/>
              <a:ext cx="790800" cy="30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latin typeface="Lexend"/>
                  <a:ea typeface="Lexend"/>
                  <a:cs typeface="Lexend"/>
                  <a:sym typeface="Lexend"/>
                </a:rPr>
                <a:t>unugyo (cells)</a:t>
              </a:r>
              <a:endParaRPr sz="2000"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811" name="Google Shape;811;p71"/>
            <p:cNvCxnSpPr/>
            <p:nvPr/>
          </p:nvCxnSpPr>
          <p:spPr>
            <a:xfrm flipH="1" rot="10800000">
              <a:off x="2149850" y="1936075"/>
              <a:ext cx="700500" cy="2112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2" name="Google Shape;812;p71"/>
            <p:cNvCxnSpPr/>
            <p:nvPr/>
          </p:nvCxnSpPr>
          <p:spPr>
            <a:xfrm>
              <a:off x="2165300" y="2147275"/>
              <a:ext cx="664200" cy="1854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813" name="Google Shape;813;p71"/>
            <p:cNvSpPr/>
            <p:nvPr/>
          </p:nvSpPr>
          <p:spPr>
            <a:xfrm>
              <a:off x="5465050" y="1282300"/>
              <a:ext cx="294600" cy="1232100"/>
            </a:xfrm>
            <a:prstGeom prst="rightBrace">
              <a:avLst>
                <a:gd fmla="val 50000" name="adj1"/>
                <a:gd fmla="val 50000" name="adj2"/>
              </a:avLst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14" name="Google Shape;814;p71"/>
            <p:cNvSpPr txBox="1"/>
            <p:nvPr/>
          </p:nvSpPr>
          <p:spPr>
            <a:xfrm>
              <a:off x="5857875" y="1777225"/>
              <a:ext cx="1261500" cy="30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latin typeface="Lexend"/>
                  <a:ea typeface="Lexend"/>
                  <a:cs typeface="Lexend"/>
                  <a:sym typeface="Lexend"/>
                </a:rPr>
                <a:t>unug (tissue)</a:t>
              </a:r>
              <a:endParaRPr sz="20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8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p72"/>
          <p:cNvSpPr txBox="1"/>
          <p:nvPr>
            <p:ph idx="1" type="body"/>
          </p:nvPr>
        </p:nvSpPr>
        <p:spPr>
          <a:xfrm>
            <a:off x="324000" y="3502500"/>
            <a:ext cx="8496000" cy="124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Unugyadu (cells) waa nool sababtoo ah waxay fuliyaan dhammaan hababka guud ee noolaha (organisms).</a:t>
            </a:r>
            <a:r>
              <a:rPr lang="en-GB" sz="1800">
                <a:latin typeface="Lexend"/>
              </a:rPr>
              <a:t/>
            </a:r>
            <a:endParaRPr sz="21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Kee ka mid ah hababkan guud ayaad xusuusan kartaa?</a:t>
            </a:r>
            <a:endParaRPr sz="2100"/>
          </a:p>
        </p:txBody>
      </p:sp>
      <p:sp>
        <p:nvSpPr>
          <p:cNvPr id="820" name="Google Shape;820;p7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Noolaha (organisms) wuxuu ka kooban yahay unugyo (cells)</a:t>
            </a:r>
            <a:endParaRPr/>
          </a:p>
        </p:txBody>
      </p:sp>
      <p:grpSp>
        <p:nvGrpSpPr>
          <p:cNvPr id="821" name="Google Shape;821;p72"/>
          <p:cNvGrpSpPr/>
          <p:nvPr/>
        </p:nvGrpSpPr>
        <p:grpSpPr>
          <a:xfrm>
            <a:off x="3790814" y="939275"/>
            <a:ext cx="1962786" cy="1952202"/>
            <a:chOff x="6749220" y="2495879"/>
            <a:chExt cx="1799400" cy="1841700"/>
          </a:xfrm>
        </p:grpSpPr>
        <p:pic>
          <p:nvPicPr>
            <p:cNvPr id="822" name="Google Shape;822;p72"/>
            <p:cNvPicPr preferRelativeResize="0"/>
            <p:nvPr/>
          </p:nvPicPr>
          <p:blipFill rotWithShape="1">
            <a:blip r:embed="rId3">
              <a:alphaModFix/>
            </a:blip>
            <a:srcRect b="12824" l="25831" r="5576" t="22177"/>
            <a:stretch/>
          </p:blipFill>
          <p:spPr>
            <a:xfrm>
              <a:off x="6961325" y="2729133"/>
              <a:ext cx="1375200" cy="1375200"/>
            </a:xfrm>
            <a:prstGeom prst="ellipse">
              <a:avLst/>
            </a:prstGeom>
            <a:noFill/>
            <a:ln>
              <a:noFill/>
            </a:ln>
          </p:spPr>
        </p:pic>
        <p:sp>
          <p:nvSpPr>
            <p:cNvPr id="823" name="Google Shape;823;p72"/>
            <p:cNvSpPr/>
            <p:nvPr/>
          </p:nvSpPr>
          <p:spPr>
            <a:xfrm rot="-6804545">
              <a:off x="6951954" y="2733368"/>
              <a:ext cx="1393932" cy="1366721"/>
            </a:xfrm>
            <a:prstGeom prst="ellipse">
              <a:avLst/>
            </a:prstGeom>
            <a:noFill/>
            <a:ln cap="flat" cmpd="sng" w="38100">
              <a:solidFill>
                <a:srgbClr val="4F7B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824" name="Google Shape;824;p72"/>
          <p:cNvPicPr preferRelativeResize="0"/>
          <p:nvPr/>
        </p:nvPicPr>
        <p:blipFill rotWithShape="1">
          <a:blip r:embed="rId4">
            <a:alphaModFix/>
          </a:blip>
          <a:srcRect b="13573" l="4873" r="4547" t="14762"/>
          <a:stretch/>
        </p:blipFill>
        <p:spPr>
          <a:xfrm>
            <a:off x="324000" y="951525"/>
            <a:ext cx="2634851" cy="14893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25" name="Google Shape;825;p72"/>
          <p:cNvCxnSpPr>
            <a:stCxn id="823" idx="1"/>
            <a:endCxn id="826" idx="0"/>
          </p:cNvCxnSpPr>
          <p:nvPr/>
        </p:nvCxnSpPr>
        <p:spPr>
          <a:xfrm rot="10800000">
            <a:off x="2195710" y="1928183"/>
            <a:ext cx="2309700" cy="677400"/>
          </a:xfrm>
          <a:prstGeom prst="straightConnector1">
            <a:avLst/>
          </a:prstGeom>
          <a:noFill/>
          <a:ln cap="flat" cmpd="sng" w="38100">
            <a:solidFill>
              <a:srgbClr val="4F7BE8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827" name="Google Shape;827;p72"/>
          <p:cNvCxnSpPr>
            <a:stCxn id="823" idx="6"/>
            <a:endCxn id="826" idx="3"/>
          </p:cNvCxnSpPr>
          <p:nvPr/>
        </p:nvCxnSpPr>
        <p:spPr>
          <a:xfrm flipH="1">
            <a:off x="2156264" y="1237400"/>
            <a:ext cx="2313900" cy="645300"/>
          </a:xfrm>
          <a:prstGeom prst="straightConnector1">
            <a:avLst/>
          </a:prstGeom>
          <a:noFill/>
          <a:ln cap="flat" cmpd="sng" w="38100">
            <a:solidFill>
              <a:srgbClr val="4F7BE8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826" name="Google Shape;826;p72"/>
          <p:cNvSpPr/>
          <p:nvPr/>
        </p:nvSpPr>
        <p:spPr>
          <a:xfrm rot="6778929">
            <a:off x="2130129" y="1883605"/>
            <a:ext cx="72994" cy="63541"/>
          </a:xfrm>
          <a:prstGeom prst="ellipse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28" name="Google Shape;828;p72"/>
          <p:cNvGrpSpPr/>
          <p:nvPr/>
        </p:nvGrpSpPr>
        <p:grpSpPr>
          <a:xfrm>
            <a:off x="6503376" y="941004"/>
            <a:ext cx="2003338" cy="1954800"/>
            <a:chOff x="6040976" y="2885312"/>
            <a:chExt cx="2003338" cy="1954800"/>
          </a:xfrm>
        </p:grpSpPr>
        <p:grpSp>
          <p:nvGrpSpPr>
            <p:cNvPr id="829" name="Google Shape;829;p72"/>
            <p:cNvGrpSpPr/>
            <p:nvPr/>
          </p:nvGrpSpPr>
          <p:grpSpPr>
            <a:xfrm>
              <a:off x="6040976" y="2902447"/>
              <a:ext cx="2003338" cy="1918115"/>
              <a:chOff x="3083625" y="875294"/>
              <a:chExt cx="2673970" cy="2631881"/>
            </a:xfrm>
          </p:grpSpPr>
          <p:pic>
            <p:nvPicPr>
              <p:cNvPr id="830" name="Google Shape;830;p72"/>
              <p:cNvPicPr preferRelativeResize="0"/>
              <p:nvPr/>
            </p:nvPicPr>
            <p:blipFill rotWithShape="1">
              <a:blip r:embed="rId3">
                <a:alphaModFix/>
              </a:blip>
              <a:srcRect b="38688" l="29363" r="28508" t="22658"/>
              <a:stretch/>
            </p:blipFill>
            <p:spPr>
              <a:xfrm>
                <a:off x="3492000" y="1201725"/>
                <a:ext cx="1917000" cy="1988400"/>
              </a:xfrm>
              <a:prstGeom prst="ellipse">
                <a:avLst/>
              </a:prstGeom>
              <a:noFill/>
              <a:ln>
                <a:noFill/>
              </a:ln>
            </p:spPr>
          </p:pic>
          <p:sp>
            <p:nvSpPr>
              <p:cNvPr id="831" name="Google Shape;831;p72"/>
              <p:cNvSpPr/>
              <p:nvPr/>
            </p:nvSpPr>
            <p:spPr>
              <a:xfrm rot="-6364077">
                <a:off x="3676147" y="1400767"/>
                <a:ext cx="1791694" cy="1951416"/>
              </a:xfrm>
              <a:prstGeom prst="chord">
                <a:avLst>
                  <a:gd fmla="val 4130370" name="adj1"/>
                  <a:gd fmla="val 15043035" name="adj2"/>
                </a:avLst>
              </a:prstGeom>
              <a:solidFill>
                <a:srgbClr val="FFFFFF">
                  <a:alpha val="6391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32" name="Google Shape;832;p72"/>
              <p:cNvSpPr/>
              <p:nvPr/>
            </p:nvSpPr>
            <p:spPr>
              <a:xfrm rot="4346328">
                <a:off x="3388374" y="1047848"/>
                <a:ext cx="1791702" cy="1951392"/>
              </a:xfrm>
              <a:prstGeom prst="chord">
                <a:avLst>
                  <a:gd fmla="val 4130370" name="adj1"/>
                  <a:gd fmla="val 15043035" name="adj2"/>
                </a:avLst>
              </a:prstGeom>
              <a:solidFill>
                <a:srgbClr val="FFFFFF">
                  <a:alpha val="6391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833" name="Google Shape;833;p72"/>
            <p:cNvSpPr/>
            <p:nvPr/>
          </p:nvSpPr>
          <p:spPr>
            <a:xfrm rot="-6834925">
              <a:off x="6323555" y="3121076"/>
              <a:ext cx="1483025" cy="1483273"/>
            </a:xfrm>
            <a:prstGeom prst="ellipse">
              <a:avLst/>
            </a:prstGeom>
            <a:noFill/>
            <a:ln cap="flat" cmpd="sng" w="38100">
              <a:solidFill>
                <a:srgbClr val="4F7B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834" name="Google Shape;834;p72"/>
          <p:cNvSpPr/>
          <p:nvPr/>
        </p:nvSpPr>
        <p:spPr>
          <a:xfrm rot="6778929">
            <a:off x="5024887" y="1950052"/>
            <a:ext cx="72994" cy="63541"/>
          </a:xfrm>
          <a:prstGeom prst="ellipse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835" name="Google Shape;835;p72"/>
          <p:cNvCxnSpPr>
            <a:stCxn id="833" idx="6"/>
            <a:endCxn id="834" idx="2"/>
          </p:cNvCxnSpPr>
          <p:nvPr/>
        </p:nvCxnSpPr>
        <p:spPr>
          <a:xfrm flipH="1">
            <a:off x="5075568" y="1240554"/>
            <a:ext cx="2151300" cy="707700"/>
          </a:xfrm>
          <a:prstGeom prst="straightConnector1">
            <a:avLst/>
          </a:prstGeom>
          <a:noFill/>
          <a:ln cap="flat" cmpd="sng" w="38100">
            <a:solidFill>
              <a:srgbClr val="4F7BE8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836" name="Google Shape;836;p72"/>
          <p:cNvCxnSpPr>
            <a:stCxn id="837" idx="0"/>
          </p:cNvCxnSpPr>
          <p:nvPr/>
        </p:nvCxnSpPr>
        <p:spPr>
          <a:xfrm rot="10800000">
            <a:off x="5090350" y="2035834"/>
            <a:ext cx="2414700" cy="636900"/>
          </a:xfrm>
          <a:prstGeom prst="straightConnector1">
            <a:avLst/>
          </a:prstGeom>
          <a:noFill/>
          <a:ln cap="flat" cmpd="sng" w="38100">
            <a:solidFill>
              <a:srgbClr val="4F7BE8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838" name="Google Shape;838;p72"/>
          <p:cNvSpPr txBox="1"/>
          <p:nvPr/>
        </p:nvSpPr>
        <p:spPr>
          <a:xfrm>
            <a:off x="3148763" y="2669650"/>
            <a:ext cx="32469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unugyada (cells) sameeya caleemaha dhirta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7" name="Google Shape;837;p72"/>
          <p:cNvSpPr txBox="1"/>
          <p:nvPr/>
        </p:nvSpPr>
        <p:spPr>
          <a:xfrm>
            <a:off x="6715450" y="2672734"/>
            <a:ext cx="1579200" cy="2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hal unug (cell) oo dhir ah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9" name="Google Shape;839;p72"/>
          <p:cNvSpPr txBox="1"/>
          <p:nvPr/>
        </p:nvSpPr>
        <p:spPr>
          <a:xfrm>
            <a:off x="329372" y="2669650"/>
            <a:ext cx="24147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dhir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3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p7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noolaha (organism) nool wuxuu ka kooban yahay unugyo (cells)</a:t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845" name="Google Shape;845;p7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Noolaha (organisms) wuxuu ka kooban yahay unugyo (cells)</a:t>
            </a:r>
            <a:endParaRPr/>
          </a:p>
        </p:txBody>
      </p:sp>
      <p:sp>
        <p:nvSpPr>
          <p:cNvPr id="846" name="Google Shape;846;p7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ma jiraan unugyo (cells) gudaha noolaha (organism) nool</a:t>
            </a:r>
            <a:endParaRPr/>
          </a:p>
        </p:txBody>
      </p:sp>
      <p:sp>
        <p:nvSpPr>
          <p:cNvPr id="847" name="Google Shape;847;p7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Bayaanka (statement) kee ee ku saabsan noolaha (organisms) waa run?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848" name="Google Shape;848;p7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noolaha (organism) nool wuxuu ka kooban yahay unugyo (cells)</a:t>
            </a:r>
            <a:endParaRPr/>
          </a:p>
        </p:txBody>
      </p:sp>
      <p:pic>
        <p:nvPicPr>
          <p:cNvPr id="849" name="Google Shape;849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89083" y="27000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3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p74"/>
          <p:cNvSpPr txBox="1"/>
          <p:nvPr>
            <p:ph idx="1" type="body"/>
          </p:nvPr>
        </p:nvSpPr>
        <p:spPr>
          <a:xfrm>
            <a:off x="324000" y="759300"/>
            <a:ext cx="5370600" cy="105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Bayaannada (statements) kee ayaad u malaynaysaa inay sax yihiin, kuwaasna khaldan yihiin?</a:t>
            </a:r>
            <a:endParaRPr sz="2000"/>
          </a:p>
        </p:txBody>
      </p:sp>
      <p:sp>
        <p:nvSpPr>
          <p:cNvPr id="855" name="Google Shape;855;p7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Noolaha (organisms) wuxuu ka kooban yahay unugyo (cells)</a:t>
            </a:r>
            <a:endParaRPr/>
          </a:p>
        </p:txBody>
      </p:sp>
      <p:sp>
        <p:nvSpPr>
          <p:cNvPr id="856" name="Google Shape;856;p74"/>
          <p:cNvSpPr txBox="1"/>
          <p:nvPr>
            <p:ph idx="4294967295" type="subTitle"/>
          </p:nvPr>
        </p:nvSpPr>
        <p:spPr>
          <a:xfrm>
            <a:off x="839750" y="2123950"/>
            <a:ext cx="47268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Xayawaanku waxay ka kooban yihiin unugyo (cells).</a:t>
            </a:r>
            <a:endParaRPr sz="1900"/>
          </a:p>
        </p:txBody>
      </p:sp>
      <p:sp>
        <p:nvSpPr>
          <p:cNvPr id="857" name="Google Shape;857;p74"/>
          <p:cNvSpPr txBox="1"/>
          <p:nvPr>
            <p:ph idx="4294967295" type="subTitle"/>
          </p:nvPr>
        </p:nvSpPr>
        <p:spPr>
          <a:xfrm>
            <a:off x="847500" y="2762325"/>
            <a:ext cx="48603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Dhammaan noolaha (organisms) nool waxay ka kooban yihiin unugyo (cells).</a:t>
            </a:r>
            <a:endParaRPr sz="1900"/>
          </a:p>
        </p:txBody>
      </p:sp>
      <p:sp>
        <p:nvSpPr>
          <p:cNvPr id="858" name="Google Shape;858;p74"/>
          <p:cNvSpPr txBox="1"/>
          <p:nvPr>
            <p:ph idx="4294967295" type="subTitle"/>
          </p:nvPr>
        </p:nvSpPr>
        <p:spPr>
          <a:xfrm>
            <a:off x="795575" y="3368325"/>
            <a:ext cx="49305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Unugyadu (cells) caadi ahaan way ku filan yihiin inaan aragno iyagoon weyneyn (magnifying).</a:t>
            </a:r>
            <a:endParaRPr sz="1900"/>
          </a:p>
        </p:txBody>
      </p:sp>
      <p:sp>
        <p:nvSpPr>
          <p:cNvPr id="859" name="Google Shape;859;p74"/>
          <p:cNvSpPr txBox="1"/>
          <p:nvPr>
            <p:ph idx="4294967295" type="subTitle"/>
          </p:nvPr>
        </p:nvSpPr>
        <p:spPr>
          <a:xfrm>
            <a:off x="795575" y="4198725"/>
            <a:ext cx="4930500" cy="6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Unugyadu (cells) waxay la mid yihiin Lego® - waa dhismo (building blocks) oo aan noolayn.</a:t>
            </a:r>
            <a:endParaRPr sz="1900"/>
          </a:p>
        </p:txBody>
      </p:sp>
      <p:sp>
        <p:nvSpPr>
          <p:cNvPr id="860" name="Google Shape;860;p74"/>
          <p:cNvSpPr txBox="1"/>
          <p:nvPr/>
        </p:nvSpPr>
        <p:spPr>
          <a:xfrm>
            <a:off x="5774450" y="839011"/>
            <a:ext cx="712200" cy="971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54000" lIns="54000" spcFirstLastPara="1" rIns="54000" wrap="square" tIns="54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Waxaan ahay</a:t>
            </a:r>
            <a:endParaRPr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>hubaa inay sax tahay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1" name="Google Shape;861;p74"/>
          <p:cNvSpPr txBox="1"/>
          <p:nvPr/>
        </p:nvSpPr>
        <p:spPr>
          <a:xfrm>
            <a:off x="6535042" y="839011"/>
            <a:ext cx="712200" cy="971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54000" lIns="54000" spcFirstLastPara="1" rIns="54000" wrap="square" tIns="54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</a:t>
            </a:r>
            <a:endParaRPr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>qiyaasaa inay sax tahay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2" name="Google Shape;862;p74"/>
          <p:cNvSpPr txBox="1"/>
          <p:nvPr/>
        </p:nvSpPr>
        <p:spPr>
          <a:xfrm>
            <a:off x="7295633" y="839011"/>
            <a:ext cx="712200" cy="971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54000" lIns="54000" spcFirstLastPara="1" rIns="54000" wrap="square" tIns="54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</a:t>
            </a:r>
            <a:endParaRPr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>qiyaasaa inay khalad tahay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3" name="Google Shape;863;p74"/>
          <p:cNvSpPr txBox="1"/>
          <p:nvPr/>
        </p:nvSpPr>
        <p:spPr>
          <a:xfrm>
            <a:off x="8056225" y="839011"/>
            <a:ext cx="712200" cy="971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54000" lIns="54000" spcFirstLastPara="1" rIns="54000" wrap="square" tIns="54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Waxaan ahay</a:t>
            </a:r>
            <a:endParaRPr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>hubaa inay khalad tahay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4" name="Google Shape;864;p74"/>
          <p:cNvSpPr/>
          <p:nvPr/>
        </p:nvSpPr>
        <p:spPr>
          <a:xfrm>
            <a:off x="5774450" y="1999450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865" name="Google Shape;865;p74"/>
          <p:cNvSpPr/>
          <p:nvPr/>
        </p:nvSpPr>
        <p:spPr>
          <a:xfrm>
            <a:off x="6535042" y="1999450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866" name="Google Shape;866;p74"/>
          <p:cNvSpPr/>
          <p:nvPr/>
        </p:nvSpPr>
        <p:spPr>
          <a:xfrm>
            <a:off x="7295633" y="1999450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867" name="Google Shape;867;p74"/>
          <p:cNvSpPr/>
          <p:nvPr/>
        </p:nvSpPr>
        <p:spPr>
          <a:xfrm>
            <a:off x="8056225" y="1999450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868" name="Google Shape;868;p74"/>
          <p:cNvSpPr/>
          <p:nvPr/>
        </p:nvSpPr>
        <p:spPr>
          <a:xfrm>
            <a:off x="5774450" y="2715421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869" name="Google Shape;869;p74"/>
          <p:cNvSpPr/>
          <p:nvPr/>
        </p:nvSpPr>
        <p:spPr>
          <a:xfrm>
            <a:off x="6535042" y="2715421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870" name="Google Shape;870;p74"/>
          <p:cNvSpPr/>
          <p:nvPr/>
        </p:nvSpPr>
        <p:spPr>
          <a:xfrm>
            <a:off x="7295633" y="2715421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871" name="Google Shape;871;p74"/>
          <p:cNvSpPr/>
          <p:nvPr/>
        </p:nvSpPr>
        <p:spPr>
          <a:xfrm>
            <a:off x="8056225" y="2715421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872" name="Google Shape;872;p74"/>
          <p:cNvSpPr/>
          <p:nvPr/>
        </p:nvSpPr>
        <p:spPr>
          <a:xfrm>
            <a:off x="5774450" y="3495175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873" name="Google Shape;873;p74"/>
          <p:cNvSpPr/>
          <p:nvPr/>
        </p:nvSpPr>
        <p:spPr>
          <a:xfrm>
            <a:off x="6535042" y="3495175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874" name="Google Shape;874;p74"/>
          <p:cNvSpPr/>
          <p:nvPr/>
        </p:nvSpPr>
        <p:spPr>
          <a:xfrm>
            <a:off x="7295633" y="3495175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875" name="Google Shape;875;p74"/>
          <p:cNvSpPr/>
          <p:nvPr/>
        </p:nvSpPr>
        <p:spPr>
          <a:xfrm>
            <a:off x="8056225" y="3495175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876" name="Google Shape;876;p74"/>
          <p:cNvSpPr/>
          <p:nvPr/>
        </p:nvSpPr>
        <p:spPr>
          <a:xfrm>
            <a:off x="5774450" y="4198713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877" name="Google Shape;877;p74"/>
          <p:cNvSpPr/>
          <p:nvPr/>
        </p:nvSpPr>
        <p:spPr>
          <a:xfrm>
            <a:off x="6535042" y="4198713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878" name="Google Shape;878;p74"/>
          <p:cNvSpPr/>
          <p:nvPr/>
        </p:nvSpPr>
        <p:spPr>
          <a:xfrm>
            <a:off x="7295633" y="4198713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879" name="Google Shape;879;p74"/>
          <p:cNvSpPr/>
          <p:nvPr/>
        </p:nvSpPr>
        <p:spPr>
          <a:xfrm>
            <a:off x="8056225" y="4198713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grpSp>
        <p:nvGrpSpPr>
          <p:cNvPr id="880" name="Google Shape;880;p74"/>
          <p:cNvGrpSpPr/>
          <p:nvPr/>
        </p:nvGrpSpPr>
        <p:grpSpPr>
          <a:xfrm>
            <a:off x="323653" y="2051663"/>
            <a:ext cx="457200" cy="457200"/>
            <a:chOff x="1020916" y="1442088"/>
            <a:chExt cx="457200" cy="457200"/>
          </a:xfrm>
        </p:grpSpPr>
        <p:pic>
          <p:nvPicPr>
            <p:cNvPr id="881" name="Google Shape;881;p7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82" name="Google Shape;882;p7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83" name="Google Shape;883;p74"/>
          <p:cNvGrpSpPr/>
          <p:nvPr/>
        </p:nvGrpSpPr>
        <p:grpSpPr>
          <a:xfrm>
            <a:off x="323653" y="2767600"/>
            <a:ext cx="457200" cy="457200"/>
            <a:chOff x="1020916" y="1442088"/>
            <a:chExt cx="457200" cy="457200"/>
          </a:xfrm>
        </p:grpSpPr>
        <p:pic>
          <p:nvPicPr>
            <p:cNvPr id="884" name="Google Shape;884;p7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85" name="Google Shape;885;p7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86" name="Google Shape;886;p74"/>
          <p:cNvGrpSpPr/>
          <p:nvPr/>
        </p:nvGrpSpPr>
        <p:grpSpPr>
          <a:xfrm>
            <a:off x="323653" y="3559650"/>
            <a:ext cx="457200" cy="457200"/>
            <a:chOff x="1020916" y="1442088"/>
            <a:chExt cx="457200" cy="457200"/>
          </a:xfrm>
        </p:grpSpPr>
        <p:pic>
          <p:nvPicPr>
            <p:cNvPr id="887" name="Google Shape;887;p7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88" name="Google Shape;888;p7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89" name="Google Shape;889;p74"/>
          <p:cNvGrpSpPr/>
          <p:nvPr/>
        </p:nvGrpSpPr>
        <p:grpSpPr>
          <a:xfrm>
            <a:off x="323653" y="4275363"/>
            <a:ext cx="457200" cy="457200"/>
            <a:chOff x="1020916" y="1442088"/>
            <a:chExt cx="457200" cy="457200"/>
          </a:xfrm>
        </p:grpSpPr>
        <p:pic>
          <p:nvPicPr>
            <p:cNvPr id="890" name="Google Shape;890;p7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91" name="Google Shape;891;p7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892" name="Google Shape;892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2558" y="2091313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3" name="Google Shape;893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2558" y="2780463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4" name="Google Shape;894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75833" y="356642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5" name="Google Shape;895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75833" y="425222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6" name="Google Shape;896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94558" y="2091313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7" name="Google Shape;897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94558" y="2777113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8" name="Google Shape;898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13833" y="356642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9" name="Google Shape;899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13833" y="42522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3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p75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b="1" lang="en-GB" sz="1100">
                <a:latin typeface="Lexend"/>
              </a:rPr>
              <a:t>Noolaha (organism) waxay ka kooban yihiin unugyo (cells)</a:t>
            </a:r>
            <a:endParaRPr/>
          </a:p>
        </p:txBody>
      </p:sp>
      <p:pic>
        <p:nvPicPr>
          <p:cNvPr id="905" name="Google Shape;905;p75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24000" y="1172118"/>
            <a:ext cx="623346" cy="1177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6" name="Google Shape;906;p75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459209" y="3049063"/>
            <a:ext cx="777007" cy="896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07" name="Google Shape;907;p75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7459188" y="1312762"/>
            <a:ext cx="727175" cy="895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08" name="Google Shape;908;p75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324002" y="3015890"/>
            <a:ext cx="807750" cy="1057915"/>
          </a:xfrm>
          <a:prstGeom prst="rect">
            <a:avLst/>
          </a:prstGeom>
          <a:noFill/>
          <a:ln>
            <a:noFill/>
          </a:ln>
        </p:spPr>
      </p:pic>
      <p:sp>
        <p:nvSpPr>
          <p:cNvPr id="909" name="Google Shape;909;p75"/>
          <p:cNvSpPr txBox="1"/>
          <p:nvPr/>
        </p:nvSpPr>
        <p:spPr>
          <a:xfrm>
            <a:off x="324000" y="2353000"/>
            <a:ext cx="727200" cy="25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>Caasha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0" name="Google Shape;910;p75"/>
          <p:cNvSpPr txBox="1"/>
          <p:nvPr/>
        </p:nvSpPr>
        <p:spPr>
          <a:xfrm>
            <a:off x="324000" y="4073800"/>
            <a:ext cx="727200" cy="25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>Layla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1" name="Google Shape;911;p75"/>
          <p:cNvSpPr txBox="1"/>
          <p:nvPr/>
        </p:nvSpPr>
        <p:spPr>
          <a:xfrm>
            <a:off x="7484100" y="4073800"/>
            <a:ext cx="727200" cy="25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>Axmed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2" name="Google Shape;912;p75"/>
          <p:cNvSpPr txBox="1"/>
          <p:nvPr/>
        </p:nvSpPr>
        <p:spPr>
          <a:xfrm>
            <a:off x="7484100" y="2318250"/>
            <a:ext cx="727200" cy="25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>Yacquub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3" name="Google Shape;913;p75"/>
          <p:cNvSpPr txBox="1"/>
          <p:nvPr/>
        </p:nvSpPr>
        <p:spPr>
          <a:xfrm>
            <a:off x="324000" y="735525"/>
            <a:ext cx="8496000" cy="6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Qaar ka mid ah ardayda ayaa la weydiiyay inay sawiraan unugyo xayawaan (animal cells) oo ku jira unug (tissue).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4" name="Google Shape;914;p75"/>
          <p:cNvSpPr txBox="1"/>
          <p:nvPr/>
        </p:nvSpPr>
        <p:spPr>
          <a:xfrm>
            <a:off x="324000" y="4483200"/>
            <a:ext cx="74067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Kee yahay sawirka ugu fiican ee unugyada xayawaanka (animal cells) ee unugga (tissue), iyo sababta?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15" name="Google Shape;915;p75"/>
          <p:cNvGrpSpPr/>
          <p:nvPr/>
        </p:nvGrpSpPr>
        <p:grpSpPr>
          <a:xfrm>
            <a:off x="1763050" y="1273500"/>
            <a:ext cx="1859700" cy="1426500"/>
            <a:chOff x="1763050" y="1273500"/>
            <a:chExt cx="1859700" cy="1426500"/>
          </a:xfrm>
        </p:grpSpPr>
        <p:sp>
          <p:nvSpPr>
            <p:cNvPr id="916" name="Google Shape;916;p75"/>
            <p:cNvSpPr/>
            <p:nvPr/>
          </p:nvSpPr>
          <p:spPr>
            <a:xfrm>
              <a:off x="1763050" y="1273500"/>
              <a:ext cx="1859700" cy="1426500"/>
            </a:xfrm>
            <a:prstGeom prst="rect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917" name="Google Shape;917;p75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1882075" y="1385425"/>
              <a:ext cx="1621651" cy="125033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18" name="Google Shape;918;p75"/>
          <p:cNvGrpSpPr/>
          <p:nvPr/>
        </p:nvGrpSpPr>
        <p:grpSpPr>
          <a:xfrm>
            <a:off x="5064538" y="1273500"/>
            <a:ext cx="1859700" cy="1426500"/>
            <a:chOff x="5064538" y="1273500"/>
            <a:chExt cx="1859700" cy="1426500"/>
          </a:xfrm>
        </p:grpSpPr>
        <p:sp>
          <p:nvSpPr>
            <p:cNvPr id="919" name="Google Shape;919;p75"/>
            <p:cNvSpPr/>
            <p:nvPr/>
          </p:nvSpPr>
          <p:spPr>
            <a:xfrm>
              <a:off x="5064538" y="1273500"/>
              <a:ext cx="1859700" cy="1426500"/>
            </a:xfrm>
            <a:prstGeom prst="rect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920" name="Google Shape;920;p75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5281200" y="1302225"/>
              <a:ext cx="1333526" cy="133352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21" name="Google Shape;921;p75"/>
          <p:cNvGrpSpPr/>
          <p:nvPr/>
        </p:nvGrpSpPr>
        <p:grpSpPr>
          <a:xfrm>
            <a:off x="1763050" y="2846225"/>
            <a:ext cx="1859700" cy="1426500"/>
            <a:chOff x="1763050" y="2846225"/>
            <a:chExt cx="1859700" cy="1426500"/>
          </a:xfrm>
        </p:grpSpPr>
        <p:sp>
          <p:nvSpPr>
            <p:cNvPr id="922" name="Google Shape;922;p75"/>
            <p:cNvSpPr/>
            <p:nvPr/>
          </p:nvSpPr>
          <p:spPr>
            <a:xfrm>
              <a:off x="1763050" y="2846225"/>
              <a:ext cx="1859700" cy="1426500"/>
            </a:xfrm>
            <a:prstGeom prst="rect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923" name="Google Shape;923;p75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1952700" y="2910200"/>
              <a:ext cx="1516062" cy="133352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24" name="Google Shape;924;p75"/>
          <p:cNvGrpSpPr/>
          <p:nvPr/>
        </p:nvGrpSpPr>
        <p:grpSpPr>
          <a:xfrm>
            <a:off x="5064550" y="2831837"/>
            <a:ext cx="1859700" cy="1426500"/>
            <a:chOff x="5064550" y="2831837"/>
            <a:chExt cx="1859700" cy="1426500"/>
          </a:xfrm>
        </p:grpSpPr>
        <p:sp>
          <p:nvSpPr>
            <p:cNvPr id="925" name="Google Shape;925;p75"/>
            <p:cNvSpPr/>
            <p:nvPr/>
          </p:nvSpPr>
          <p:spPr>
            <a:xfrm>
              <a:off x="5064550" y="2831837"/>
              <a:ext cx="1859700" cy="1426500"/>
            </a:xfrm>
            <a:prstGeom prst="rect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926" name="Google Shape;926;p75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5151225" y="2899575"/>
              <a:ext cx="1684700" cy="131032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0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p76"/>
          <p:cNvSpPr txBox="1"/>
          <p:nvPr>
            <p:ph idx="1" type="body"/>
          </p:nvPr>
        </p:nvSpPr>
        <p:spPr>
          <a:xfrm>
            <a:off x="171600" y="2054700"/>
            <a:ext cx="83361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Kee yahay sawirka ugu fiican ee unugyada xayawaanka (animal cells) ee unugga (tissue), iyo sababta?</a:t>
            </a:r>
            <a:endParaRPr sz="2000"/>
          </a:p>
          <a:p>
            <a:pPr indent="-355600" lvl="0" marL="45720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000"/>
              <a:buFont typeface="Kalam"/>
              <a:buChar char="-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Sawirka Yacquub ayaa ugu fiican.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Kalam"/>
              <a:buChar char="-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Unugyadu (cells) waxay isku urursan yihiin sida dhismo (building blocks) si ay u sameeyaan unug (tissue).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Kalam"/>
              <a:buChar char="-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Unug kasta (cell) waa qaab dhismeed (structure) ama cutub (unit) dhammaystiran.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Kalam"/>
              <a:buChar char="-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Unugyada Caasha waa qaab dhismeedyo (structures) aan dhammaystirnayn.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Kalam"/>
              <a:buChar char="-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Unugyada Axmed waa kala firdhiyeen oo isku urursan sida dhismo (building blocks).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Kalam"/>
              <a:buChar char="-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Unugyada Layla aad bay u weyn yihiin oo waxay noqon lahaayeen kuwo aan arki karno iyagoon weyneyn (magnifying).</a:t>
            </a:r>
            <a:endParaRPr sz="2000"/>
          </a:p>
        </p:txBody>
      </p:sp>
      <p:sp>
        <p:nvSpPr>
          <p:cNvPr id="932" name="Google Shape;932;p76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b="1" lang="en-GB">
                <a:latin typeface="Lexend"/>
              </a:rPr>
              <a:t>Noole (organism) waxay ka kooban yihiin unugyo (cells)</a:t>
            </a:r>
            <a:endParaRPr/>
          </a:p>
        </p:txBody>
      </p:sp>
      <p:grpSp>
        <p:nvGrpSpPr>
          <p:cNvPr id="933" name="Google Shape;933;p76"/>
          <p:cNvGrpSpPr/>
          <p:nvPr/>
        </p:nvGrpSpPr>
        <p:grpSpPr>
          <a:xfrm>
            <a:off x="1992388" y="709407"/>
            <a:ext cx="1308485" cy="998265"/>
            <a:chOff x="1763050" y="1273500"/>
            <a:chExt cx="1859700" cy="1426500"/>
          </a:xfrm>
        </p:grpSpPr>
        <p:sp>
          <p:nvSpPr>
            <p:cNvPr id="934" name="Google Shape;934;p76"/>
            <p:cNvSpPr/>
            <p:nvPr/>
          </p:nvSpPr>
          <p:spPr>
            <a:xfrm>
              <a:off x="1763050" y="1273500"/>
              <a:ext cx="1859700" cy="1426500"/>
            </a:xfrm>
            <a:prstGeom prst="rect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935" name="Google Shape;935;p7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882075" y="1385425"/>
              <a:ext cx="1621651" cy="125033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36" name="Google Shape;936;p76"/>
          <p:cNvGrpSpPr/>
          <p:nvPr/>
        </p:nvGrpSpPr>
        <p:grpSpPr>
          <a:xfrm>
            <a:off x="321675" y="709407"/>
            <a:ext cx="1308485" cy="998265"/>
            <a:chOff x="5064538" y="1273500"/>
            <a:chExt cx="1859700" cy="1426500"/>
          </a:xfrm>
        </p:grpSpPr>
        <p:sp>
          <p:nvSpPr>
            <p:cNvPr id="937" name="Google Shape;937;p76"/>
            <p:cNvSpPr/>
            <p:nvPr/>
          </p:nvSpPr>
          <p:spPr>
            <a:xfrm>
              <a:off x="5064538" y="1273500"/>
              <a:ext cx="1859700" cy="1426500"/>
            </a:xfrm>
            <a:prstGeom prst="rect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938" name="Google Shape;938;p7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281200" y="1302225"/>
              <a:ext cx="1333526" cy="133352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39" name="Google Shape;939;p76"/>
          <p:cNvGrpSpPr/>
          <p:nvPr/>
        </p:nvGrpSpPr>
        <p:grpSpPr>
          <a:xfrm>
            <a:off x="5311112" y="709407"/>
            <a:ext cx="1308485" cy="998265"/>
            <a:chOff x="1763050" y="2846225"/>
            <a:chExt cx="1859700" cy="1426500"/>
          </a:xfrm>
        </p:grpSpPr>
        <p:sp>
          <p:nvSpPr>
            <p:cNvPr id="940" name="Google Shape;940;p76"/>
            <p:cNvSpPr/>
            <p:nvPr/>
          </p:nvSpPr>
          <p:spPr>
            <a:xfrm>
              <a:off x="1763050" y="2846225"/>
              <a:ext cx="1859700" cy="1426500"/>
            </a:xfrm>
            <a:prstGeom prst="rect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941" name="Google Shape;941;p7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952700" y="2910200"/>
              <a:ext cx="1516062" cy="133352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42" name="Google Shape;942;p76"/>
          <p:cNvGrpSpPr/>
          <p:nvPr/>
        </p:nvGrpSpPr>
        <p:grpSpPr>
          <a:xfrm>
            <a:off x="3651749" y="709407"/>
            <a:ext cx="1308485" cy="998265"/>
            <a:chOff x="5064550" y="2831837"/>
            <a:chExt cx="1859700" cy="1426500"/>
          </a:xfrm>
        </p:grpSpPr>
        <p:sp>
          <p:nvSpPr>
            <p:cNvPr id="943" name="Google Shape;943;p76"/>
            <p:cNvSpPr/>
            <p:nvPr/>
          </p:nvSpPr>
          <p:spPr>
            <a:xfrm>
              <a:off x="5064550" y="2831837"/>
              <a:ext cx="1859700" cy="1426500"/>
            </a:xfrm>
            <a:prstGeom prst="rect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944" name="Google Shape;944;p76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5151225" y="2899575"/>
              <a:ext cx="1684700" cy="131032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45" name="Google Shape;945;p76"/>
          <p:cNvSpPr txBox="1"/>
          <p:nvPr/>
        </p:nvSpPr>
        <p:spPr>
          <a:xfrm>
            <a:off x="2211950" y="1708650"/>
            <a:ext cx="727200" cy="25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b="1" lang="en-GB">
                <a:latin typeface="Lexend"/>
                <a:ea typeface="Lexend"/>
                <a:cs typeface="Lexend"/>
                <a:sym typeface="Lexend"/>
              </a:rPr>
              <a:t>Caasha</a:t>
            </a:r>
            <a:r>
              <a:rPr lang="en-GB">
                <a:latin typeface="Lexend"/>
                <a:ea typeface="Lexend"/>
                <a:cs typeface="Lexend"/>
                <a:sym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6" name="Google Shape;946;p76"/>
          <p:cNvSpPr txBox="1"/>
          <p:nvPr/>
        </p:nvSpPr>
        <p:spPr>
          <a:xfrm>
            <a:off x="5553400" y="1708650"/>
            <a:ext cx="727200" cy="25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b="1" lang="en-GB">
                <a:latin typeface="Lexend"/>
                <a:ea typeface="Lexend"/>
                <a:cs typeface="Lexend"/>
                <a:sym typeface="Lexend"/>
              </a:rPr>
              <a:t>Layla</a:t>
            </a:r>
            <a:r>
              <a:rPr lang="en-GB">
                <a:latin typeface="Lexend"/>
                <a:ea typeface="Lexend"/>
                <a:cs typeface="Lexend"/>
                <a:sym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7" name="Google Shape;947;p76"/>
          <p:cNvSpPr txBox="1"/>
          <p:nvPr/>
        </p:nvSpPr>
        <p:spPr>
          <a:xfrm>
            <a:off x="3902700" y="1708650"/>
            <a:ext cx="727200" cy="25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b="1" lang="en-GB">
                <a:latin typeface="Lexend"/>
                <a:ea typeface="Lexend"/>
                <a:cs typeface="Lexend"/>
                <a:sym typeface="Lexend"/>
              </a:rPr>
              <a:t>Axmed</a:t>
            </a:r>
            <a:r>
              <a:rPr lang="en-GB">
                <a:latin typeface="Lexend"/>
                <a:ea typeface="Lexend"/>
                <a:cs typeface="Lexend"/>
                <a:sym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8" name="Google Shape;948;p76"/>
          <p:cNvSpPr txBox="1"/>
          <p:nvPr/>
        </p:nvSpPr>
        <p:spPr>
          <a:xfrm>
            <a:off x="626100" y="1708650"/>
            <a:ext cx="727200" cy="25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b="1" lang="en-GB">
                <a:latin typeface="Lexend"/>
                <a:ea typeface="Lexend"/>
                <a:cs typeface="Lexend"/>
                <a:sym typeface="Lexend"/>
              </a:rPr>
              <a:t>Yacquub</a:t>
            </a:r>
            <a:r>
              <a:rPr lang="en-GB">
                <a:latin typeface="Lexend"/>
                <a:ea typeface="Lexend"/>
                <a:cs typeface="Lexend"/>
                <a:sym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2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p77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Noole (organism) waxay ka kooban yihiin unugyo (cells)</a:t>
            </a:r>
            <a:endParaRPr/>
          </a:p>
        </p:txBody>
      </p:sp>
      <p:sp>
        <p:nvSpPr>
          <p:cNvPr id="954" name="Google Shape;954;p77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Mikroskoobyada (Microscopes) waxaa loo isticmaalaa in lagu eego unugyada (cells)</a:t>
            </a:r>
            <a:endParaRPr/>
          </a:p>
        </p:txBody>
      </p:sp>
      <p:sp>
        <p:nvSpPr>
          <p:cNvPr id="955" name="Google Shape;955;p77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Isticmaalka mikroskoob (microscope)</a:t>
            </a:r>
            <a:endParaRPr/>
          </a:p>
        </p:txBody>
      </p:sp>
      <p:sp>
        <p:nvSpPr>
          <p:cNvPr id="956" name="Google Shape;956;p77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Ku fiirsashada unugyada (cells) iyadoo la isticmaalayo mikroskoob iftiin (light microscope)</a:t>
            </a:r>
            <a:endParaRPr/>
          </a:p>
        </p:txBody>
      </p:sp>
      <p:pic>
        <p:nvPicPr>
          <p:cNvPr id="957" name="Google Shape;957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250" y="276607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" name="Google Shape;962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5552504" y="1834625"/>
            <a:ext cx="3097600" cy="2323200"/>
          </a:xfrm>
          <a:prstGeom prst="rect">
            <a:avLst/>
          </a:prstGeom>
          <a:noFill/>
          <a:ln>
            <a:noFill/>
          </a:ln>
        </p:spPr>
      </p:pic>
      <p:sp>
        <p:nvSpPr>
          <p:cNvPr id="963" name="Google Shape;963;p7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Mikroskoobyada (Microscopes) waxaa loo isticmaalaa in lagu eego unugyada (cells)</a:t>
            </a:r>
            <a:endParaRPr/>
          </a:p>
        </p:txBody>
      </p:sp>
      <p:sp>
        <p:nvSpPr>
          <p:cNvPr id="964" name="Google Shape;964;p78"/>
          <p:cNvSpPr txBox="1"/>
          <p:nvPr>
            <p:ph idx="1" type="body"/>
          </p:nvPr>
        </p:nvSpPr>
        <p:spPr>
          <a:xfrm>
            <a:off x="324000" y="926475"/>
            <a:ext cx="4248000" cy="67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Inta badan unugyada (cells) aad bay u yar yihiin in aan ku arki karno indhaha (unaided eyes).</a:t>
            </a:r>
            <a:endParaRPr/>
          </a:p>
        </p:txBody>
      </p:sp>
      <p:sp>
        <p:nvSpPr>
          <p:cNvPr id="965" name="Google Shape;965;p78"/>
          <p:cNvSpPr txBox="1"/>
          <p:nvPr/>
        </p:nvSpPr>
        <p:spPr>
          <a:xfrm>
            <a:off x="5691813" y="1310700"/>
            <a:ext cx="15630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muraayad (lens)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66" name="Google Shape;966;p78"/>
          <p:cNvCxnSpPr/>
          <p:nvPr/>
        </p:nvCxnSpPr>
        <p:spPr>
          <a:xfrm>
            <a:off x="6085700" y="1660450"/>
            <a:ext cx="567600" cy="6942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67" name="Google Shape;967;p78"/>
          <p:cNvSpPr txBox="1"/>
          <p:nvPr>
            <p:ph idx="1" type="body"/>
          </p:nvPr>
        </p:nvSpPr>
        <p:spPr>
          <a:xfrm>
            <a:off x="324000" y="2069475"/>
            <a:ext cx="4248000" cy="67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Unugyada (cells) waa la weynayn karaa (magnified) iyadoo la isticmaalayo muraayad (lens).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968" name="Google Shape;968;p78"/>
          <p:cNvSpPr txBox="1"/>
          <p:nvPr>
            <p:ph idx="1" type="body"/>
          </p:nvPr>
        </p:nvSpPr>
        <p:spPr>
          <a:xfrm>
            <a:off x="324000" y="3212475"/>
            <a:ext cx="4248000" cy="135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Muraayad weyneyn (magnifying glass) waxay leedahay muraayad (lens), laakiin xataa tani kama dhigi karto unugyada (cells) kuwa ku filan oo aan arki karno.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2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p7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Mikroskoobyada (Microscopes) waxaa loo isticmaalaa in lagu eego unugyada (cells)</a:t>
            </a:r>
            <a:endParaRPr/>
          </a:p>
        </p:txBody>
      </p:sp>
      <p:sp>
        <p:nvSpPr>
          <p:cNvPr id="974" name="Google Shape;974;p79"/>
          <p:cNvSpPr txBox="1"/>
          <p:nvPr>
            <p:ph idx="1" type="body"/>
          </p:nvPr>
        </p:nvSpPr>
        <p:spPr>
          <a:xfrm>
            <a:off x="324000" y="926475"/>
            <a:ext cx="4101300" cy="135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Mikroskoob iftiin (light microscope) wuxuu leeyahay laba muraayadood oo weyneyn (magnifying lenses) si unugyada (cells) ugu weynaadaan oo aan ku arki karno indhaha (eyes).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975" name="Google Shape;975;p79"/>
          <p:cNvSpPr txBox="1"/>
          <p:nvPr/>
        </p:nvSpPr>
        <p:spPr>
          <a:xfrm>
            <a:off x="6737663" y="1368001"/>
            <a:ext cx="18816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muraayad indhaha (eyepiece lens)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6" name="Google Shape;976;p79"/>
          <p:cNvSpPr txBox="1"/>
          <p:nvPr/>
        </p:nvSpPr>
        <p:spPr>
          <a:xfrm>
            <a:off x="3745613" y="2739900"/>
            <a:ext cx="15630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muraayad ujeeddo (objective lens)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77" name="Google Shape;977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24526" y="1189650"/>
            <a:ext cx="2902123" cy="36307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78" name="Google Shape;978;p79"/>
          <p:cNvCxnSpPr/>
          <p:nvPr/>
        </p:nvCxnSpPr>
        <p:spPr>
          <a:xfrm>
            <a:off x="5623925" y="1285200"/>
            <a:ext cx="1025700" cy="2052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9" name="Google Shape;979;p79"/>
          <p:cNvCxnSpPr/>
          <p:nvPr/>
        </p:nvCxnSpPr>
        <p:spPr>
          <a:xfrm>
            <a:off x="4981325" y="3027400"/>
            <a:ext cx="1607400" cy="618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80" name="Google Shape;980;p79"/>
          <p:cNvSpPr txBox="1"/>
          <p:nvPr>
            <p:ph idx="1" type="body"/>
          </p:nvPr>
        </p:nvSpPr>
        <p:spPr>
          <a:xfrm>
            <a:off x="371100" y="3547650"/>
            <a:ext cx="4101300" cy="101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Muunad (sample) unug (tissue) waa la weynayn karaa (magnified) si unugyada (cells) gaarka ah loo arko.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4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80"/>
          <p:cNvSpPr txBox="1"/>
          <p:nvPr>
            <p:ph idx="1" type="body"/>
          </p:nvPr>
        </p:nvSpPr>
        <p:spPr>
          <a:xfrm>
            <a:off x="324000" y="759300"/>
            <a:ext cx="7005000" cy="91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Mikroskoob iftiin (light microscope) waxaan ku arki karnaa qaar ka mid ah qaababka unugyada (cell structures), laakiin kuma weynayn karno (magnify) si aan u aragno atamka (atoms) iyo molikyuulada (molecules).</a:t>
            </a:r>
            <a:endParaRPr/>
          </a:p>
        </p:txBody>
      </p:sp>
      <p:sp>
        <p:nvSpPr>
          <p:cNvPr id="986" name="Google Shape;986;p8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Mikroskoobyada (Microscopes) waxaa loo isticmaalaa in lagu eego unugyada (cells)</a:t>
            </a:r>
            <a:endParaRPr/>
          </a:p>
        </p:txBody>
      </p:sp>
      <p:pic>
        <p:nvPicPr>
          <p:cNvPr id="987" name="Google Shape;987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92077" y="2086958"/>
            <a:ext cx="1735622" cy="1607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988" name="Google Shape;988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09919" y="1975296"/>
            <a:ext cx="2151374" cy="1423648"/>
          </a:xfrm>
          <a:prstGeom prst="rect">
            <a:avLst/>
          </a:prstGeom>
          <a:noFill/>
          <a:ln>
            <a:noFill/>
          </a:ln>
        </p:spPr>
      </p:pic>
      <p:sp>
        <p:nvSpPr>
          <p:cNvPr id="989" name="Google Shape;989;p80"/>
          <p:cNvSpPr txBox="1"/>
          <p:nvPr/>
        </p:nvSpPr>
        <p:spPr>
          <a:xfrm>
            <a:off x="6634088" y="3861525"/>
            <a:ext cx="1556400" cy="3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molikyuul (molecule)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" name="Google Shape;990;p80"/>
          <p:cNvSpPr txBox="1"/>
          <p:nvPr/>
        </p:nvSpPr>
        <p:spPr>
          <a:xfrm>
            <a:off x="324000" y="3748975"/>
            <a:ext cx="2093400" cy="9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unugyada xayawaanka ee lagu arko mikroskoob iftiin (light microscope)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1" name="Google Shape;991;p80"/>
          <p:cNvSpPr txBox="1"/>
          <p:nvPr/>
        </p:nvSpPr>
        <p:spPr>
          <a:xfrm>
            <a:off x="3162000" y="3778850"/>
            <a:ext cx="2536200" cy="84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jaantus unug oo ay ku jiraan qaab dhismeedkiisa gudaha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2" name="Google Shape;992;p80"/>
          <p:cNvSpPr txBox="1"/>
          <p:nvPr/>
        </p:nvSpPr>
        <p:spPr>
          <a:xfrm>
            <a:off x="5774400" y="4533900"/>
            <a:ext cx="2754900" cy="2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Sawirrada ma aha cabbir sax ah (not to scale)</a:t>
            </a:r>
            <a:r>
              <a:rPr lang="en-GB" sz="11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1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93" name="Google Shape;993;p80"/>
          <p:cNvPicPr preferRelativeResize="0"/>
          <p:nvPr/>
        </p:nvPicPr>
        <p:blipFill rotWithShape="1">
          <a:blip r:embed="rId5">
            <a:alphaModFix/>
          </a:blip>
          <a:srcRect b="17811" l="70920" r="3871" t="11761"/>
          <a:stretch/>
        </p:blipFill>
        <p:spPr>
          <a:xfrm>
            <a:off x="324000" y="1975300"/>
            <a:ext cx="2374951" cy="165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7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81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unug (cell)</a:t>
            </a:r>
            <a:endParaRPr/>
          </a:p>
        </p:txBody>
      </p:sp>
      <p:sp>
        <p:nvSpPr>
          <p:cNvPr id="999" name="Google Shape;999;p8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Mikroskoobyada (Microscopes) waxaa loo isticmaalaa in lagu eego unugyada (cells)</a:t>
            </a:r>
            <a:endParaRPr/>
          </a:p>
        </p:txBody>
      </p:sp>
      <p:sp>
        <p:nvSpPr>
          <p:cNvPr id="1000" name="Google Shape;1000;p81"/>
          <p:cNvSpPr txBox="1"/>
          <p:nvPr>
            <p:ph type="title"/>
          </p:nvPr>
        </p:nvSpPr>
        <p:spPr>
          <a:xfrm>
            <a:off x="324000" y="764575"/>
            <a:ext cx="7135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Kuwee ka mid ah kuwan aad kaliya ku arki kartaa adigoo isticmaalaya mikroskoob iftiin (light microscope)?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solidFill>
                  <a:schemeClr val="accent5"/>
                </a:solidFill>
                <a:latin typeface="Lexend"/>
              </a:rPr>
              <a:t/>
            </a:r>
            <a:r>
              <a:rPr b="1" lang="en-GB" sz="1800">
                <a:solidFill>
                  <a:schemeClr val="accent5"/>
                </a:solidFill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100"/>
          </a:p>
        </p:txBody>
      </p:sp>
      <p:sp>
        <p:nvSpPr>
          <p:cNvPr id="1001" name="Google Shape;1001;p81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moleekul (molecule)</a:t>
            </a:r>
            <a:endParaRPr/>
          </a:p>
        </p:txBody>
      </p:sp>
      <p:sp>
        <p:nvSpPr>
          <p:cNvPr id="1002" name="Google Shape;1002;p81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unugyo (tissue)</a:t>
            </a:r>
            <a:endParaRPr/>
          </a:p>
        </p:txBody>
      </p:sp>
      <p:sp>
        <p:nvSpPr>
          <p:cNvPr id="1003" name="Google Shape;1003;p81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biyo (water)</a:t>
            </a:r>
            <a:endParaRPr/>
          </a:p>
        </p:txBody>
      </p:sp>
      <p:pic>
        <p:nvPicPr>
          <p:cNvPr id="1004" name="Google Shape;1004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39258" y="1662263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8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" name="Google Shape;1009;p82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b="1" lang="en-GB" sz="1100">
                <a:latin typeface="Lexend"/>
              </a:rPr>
              <a:t>Mikroskoobyada (Microscopes) waxaa loo isticmaalaa in lagu eego unugyada (cells)</a:t>
            </a:r>
            <a:endParaRPr b="1"/>
          </a:p>
        </p:txBody>
      </p:sp>
      <p:sp>
        <p:nvSpPr>
          <p:cNvPr id="1010" name="Google Shape;1010;p82"/>
          <p:cNvSpPr txBox="1"/>
          <p:nvPr>
            <p:ph idx="1" type="body"/>
          </p:nvPr>
        </p:nvSpPr>
        <p:spPr>
          <a:xfrm>
            <a:off x="284175" y="759300"/>
            <a:ext cx="86259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Cali iyo Nuur waxay ka wada hadlayaan ujeedooyinkooda isticmaalka mikroskoob iftiin (light microscope).</a:t>
            </a:r>
            <a:endParaRPr sz="1900"/>
          </a:p>
        </p:txBody>
      </p:sp>
      <p:pic>
        <p:nvPicPr>
          <p:cNvPr id="1011" name="Google Shape;1011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0025" y="1298526"/>
            <a:ext cx="557075" cy="2304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2" name="Google Shape;1012;p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59650" y="1389375"/>
            <a:ext cx="858132" cy="2214026"/>
          </a:xfrm>
          <a:prstGeom prst="rect">
            <a:avLst/>
          </a:prstGeom>
          <a:noFill/>
          <a:ln>
            <a:noFill/>
          </a:ln>
        </p:spPr>
      </p:pic>
      <p:sp>
        <p:nvSpPr>
          <p:cNvPr id="1013" name="Google Shape;1013;p82"/>
          <p:cNvSpPr txBox="1"/>
          <p:nvPr/>
        </p:nvSpPr>
        <p:spPr>
          <a:xfrm>
            <a:off x="7689463" y="3603558"/>
            <a:ext cx="5985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>Nuur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4" name="Google Shape;1014;p82"/>
          <p:cNvSpPr txBox="1"/>
          <p:nvPr/>
        </p:nvSpPr>
        <p:spPr>
          <a:xfrm>
            <a:off x="479850" y="3639600"/>
            <a:ext cx="1025700" cy="21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>Cali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15" name="Google Shape;1015;p8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4515877" y="1336200"/>
            <a:ext cx="2726649" cy="1799999"/>
          </a:xfrm>
          <a:prstGeom prst="rect">
            <a:avLst/>
          </a:prstGeom>
          <a:noFill/>
          <a:ln>
            <a:noFill/>
          </a:ln>
        </p:spPr>
      </p:pic>
      <p:sp>
        <p:nvSpPr>
          <p:cNvPr id="1016" name="Google Shape;1016;p82"/>
          <p:cNvSpPr txBox="1"/>
          <p:nvPr/>
        </p:nvSpPr>
        <p:spPr>
          <a:xfrm>
            <a:off x="4638126" y="1492650"/>
            <a:ext cx="2548500" cy="115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Waxaan isticmaali doonaa mikroskoob iftiin (light microscope) si aan u eego hal unug (cell).</a:t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17" name="Google Shape;1017;p8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30968" y="1336200"/>
            <a:ext cx="2726649" cy="1799999"/>
          </a:xfrm>
          <a:prstGeom prst="rect">
            <a:avLst/>
          </a:prstGeom>
          <a:noFill/>
          <a:ln>
            <a:noFill/>
          </a:ln>
        </p:spPr>
      </p:pic>
      <p:sp>
        <p:nvSpPr>
          <p:cNvPr id="1018" name="Google Shape;1018;p82"/>
          <p:cNvSpPr txBox="1"/>
          <p:nvPr/>
        </p:nvSpPr>
        <p:spPr>
          <a:xfrm flipH="1">
            <a:off x="1716524" y="1492650"/>
            <a:ext cx="2548500" cy="115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Waxaan isticmaali doonaa mikroskoob iftiin (light microscope) si aan u raadiyo moleekul biyo (water molecule) gudaha unug (cell).</a:t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9" name="Google Shape;1019;p82"/>
          <p:cNvSpPr txBox="1"/>
          <p:nvPr/>
        </p:nvSpPr>
        <p:spPr>
          <a:xfrm>
            <a:off x="451350" y="4165375"/>
            <a:ext cx="7974000" cy="8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U sharax Cali iyo Nuur inay awoodi doonaan inay gaadhaan ujeedooyinkooda iyagoo isticmaalaya mikroskoob iftiin (light microscope), iyo sababta.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9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3" name="Shape 1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" name="Google Shape;1024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9185" y="664750"/>
            <a:ext cx="3524101" cy="12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Google Shape;1025;p83"/>
          <p:cNvSpPr txBox="1"/>
          <p:nvPr>
            <p:ph idx="1" type="body"/>
          </p:nvPr>
        </p:nvSpPr>
        <p:spPr>
          <a:xfrm>
            <a:off x="324000" y="2064050"/>
            <a:ext cx="8496000" cy="55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U sharax Cali iyo Nuur inay awoodi doonaan inay gaadhaan ujeedooyinkooda iyagoo isticmaalaya mikroskoob iftiin (light microscope), iyo sababta.</a:t>
            </a:r>
            <a:endParaRPr sz="1800"/>
          </a:p>
        </p:txBody>
      </p:sp>
      <p:sp>
        <p:nvSpPr>
          <p:cNvPr id="1026" name="Google Shape;1026;p83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b="1" lang="en-GB" sz="1100">
                <a:latin typeface="Lexend"/>
              </a:rPr>
              <a:t>Mikroskoobyada (Microscopes) waxaa loo isticmaalaa in lagu eego unugyada (cells)</a:t>
            </a:r>
            <a:endParaRPr b="1"/>
          </a:p>
        </p:txBody>
      </p:sp>
      <p:sp>
        <p:nvSpPr>
          <p:cNvPr id="1027" name="Google Shape;1027;p83"/>
          <p:cNvSpPr txBox="1"/>
          <p:nvPr/>
        </p:nvSpPr>
        <p:spPr>
          <a:xfrm>
            <a:off x="277025" y="2767900"/>
            <a:ext cx="8469000" cy="22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212725" lvl="0" marL="269999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Cali ma arki doono wax moleekul biyo (water molecules) ah.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212725" lvl="0" marL="269999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Moleekulada (molecules) aad bay u yar yihiin.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212725" lvl="0" marL="269999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Muraayadaha (lenses) mikroskoobka (microscope) ma weynayn karaan moleekulada (molecules) si loo arko.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85725" lvl="0" marL="269999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212725" lvl="0" marL="269999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Nuur wuu arki karaa qaab dhismeedka unugga (cell).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212725" lvl="0" marL="269999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Muraayadaha microscope-ku waxay weynayn karaan (magnify) unugyada (cells) si loo arko.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212725" lvl="0" marL="269999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Isagu ma arki karo dhammaan qaab-dhismeedka (structures) unugga (cell) gudahiisa.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28" name="Google Shape;1028;p83"/>
          <p:cNvSpPr txBox="1"/>
          <p:nvPr>
            <p:ph idx="1" type="body"/>
          </p:nvPr>
        </p:nvSpPr>
        <p:spPr>
          <a:xfrm>
            <a:off x="429425" y="788688"/>
            <a:ext cx="3524100" cy="8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1100">
                <a:latin typeface="Lexend"/>
              </a:rPr>
              <a:t>Cali: Waxaan isticmaali doonaa microscope iftiin (light microscope) si aan u raadiyo molecule biyo (water molecule) unug (cell) gudahiisa.</a:t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pic>
        <p:nvPicPr>
          <p:cNvPr id="1029" name="Google Shape;1029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4175377" y="664750"/>
            <a:ext cx="3307299" cy="12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0" name="Google Shape;1030;p83"/>
          <p:cNvSpPr txBox="1"/>
          <p:nvPr/>
        </p:nvSpPr>
        <p:spPr>
          <a:xfrm>
            <a:off x="4320000" y="788700"/>
            <a:ext cx="3123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>Nuur: Waxaan isticmaali doonaa microscope iftiin (light microscope) si aan u eego hal unug (single cell).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4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p84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Nooleyaasha (living organisms) waxay ka kooban yihiin unugyo (cells)</a:t>
            </a:r>
            <a:endParaRPr/>
          </a:p>
        </p:txBody>
      </p:sp>
      <p:sp>
        <p:nvSpPr>
          <p:cNvPr id="1036" name="Google Shape;1036;p84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Microscope-yada waxaa loo isticmaalaa in lagu arko unugyada (cells)</a:t>
            </a:r>
            <a:endParaRPr/>
          </a:p>
        </p:txBody>
      </p:sp>
      <p:sp>
        <p:nvSpPr>
          <p:cNvPr id="1037" name="Google Shape;1037;p84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Isticmaalka microscope-ka</a:t>
            </a:r>
            <a:endParaRPr/>
          </a:p>
        </p:txBody>
      </p:sp>
      <p:sp>
        <p:nvSpPr>
          <p:cNvPr id="1038" name="Google Shape;1038;p84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Ku fiirsashada unugyada (cells) iyadoo la isticmaalayo microscope iftiin (light microscope)</a:t>
            </a:r>
            <a:endParaRPr/>
          </a:p>
        </p:txBody>
      </p:sp>
      <p:pic>
        <p:nvPicPr>
          <p:cNvPr id="1039" name="Google Shape;1039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875" y="370047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3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p8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Isticmaalka microscope-ka</a:t>
            </a:r>
            <a:endParaRPr/>
          </a:p>
        </p:txBody>
      </p:sp>
      <p:sp>
        <p:nvSpPr>
          <p:cNvPr id="1045" name="Google Shape;1045;p85"/>
          <p:cNvSpPr txBox="1"/>
          <p:nvPr>
            <p:ph idx="1" type="body"/>
          </p:nvPr>
        </p:nvSpPr>
        <p:spPr>
          <a:xfrm>
            <a:off x="324000" y="759300"/>
            <a:ext cx="84960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Tani waa jaantus (diagram) calaamadeysan oo microscope iftiin (light microscope) ah.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pic>
        <p:nvPicPr>
          <p:cNvPr id="1046" name="Google Shape;1046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6737" y="1382500"/>
            <a:ext cx="2690524" cy="3366052"/>
          </a:xfrm>
          <a:prstGeom prst="rect">
            <a:avLst/>
          </a:prstGeom>
          <a:noFill/>
          <a:ln>
            <a:noFill/>
          </a:ln>
        </p:spPr>
      </p:pic>
      <p:sp>
        <p:nvSpPr>
          <p:cNvPr id="1047" name="Google Shape;1047;p85"/>
          <p:cNvSpPr txBox="1"/>
          <p:nvPr/>
        </p:nvSpPr>
        <p:spPr>
          <a:xfrm>
            <a:off x="1194228" y="1310700"/>
            <a:ext cx="17481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muraayadda indhaha (eyepiece lens)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48" name="Google Shape;1048;p85"/>
          <p:cNvCxnSpPr/>
          <p:nvPr/>
        </p:nvCxnSpPr>
        <p:spPr>
          <a:xfrm flipH="1" rot="10800000">
            <a:off x="2883808" y="1464150"/>
            <a:ext cx="404400" cy="240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49" name="Google Shape;1049;p85"/>
          <p:cNvSpPr txBox="1"/>
          <p:nvPr/>
        </p:nvSpPr>
        <p:spPr>
          <a:xfrm>
            <a:off x="6297858" y="4104500"/>
            <a:ext cx="25632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taayirada diiradda fiican (fine focus wheel)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0" name="Google Shape;1050;p85"/>
          <p:cNvSpPr txBox="1"/>
          <p:nvPr/>
        </p:nvSpPr>
        <p:spPr>
          <a:xfrm>
            <a:off x="6297858" y="3009300"/>
            <a:ext cx="25632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taayirada diiradda qallafsan (coarse focus wheel)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1" name="Google Shape;1051;p85"/>
          <p:cNvSpPr txBox="1"/>
          <p:nvPr/>
        </p:nvSpPr>
        <p:spPr>
          <a:xfrm>
            <a:off x="1139078" y="2700000"/>
            <a:ext cx="17481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muraayadda ujeedada (objective lens)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2" name="Google Shape;1052;p85"/>
          <p:cNvSpPr txBox="1"/>
          <p:nvPr/>
        </p:nvSpPr>
        <p:spPr>
          <a:xfrm>
            <a:off x="2089406" y="3355350"/>
            <a:ext cx="7944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masraxa (stage)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3" name="Google Shape;1053;p85"/>
          <p:cNvSpPr txBox="1"/>
          <p:nvPr/>
        </p:nvSpPr>
        <p:spPr>
          <a:xfrm>
            <a:off x="1239188" y="3945787"/>
            <a:ext cx="16281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il iftiin (light source)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54" name="Google Shape;1054;p85"/>
          <p:cNvCxnSpPr/>
          <p:nvPr/>
        </p:nvCxnSpPr>
        <p:spPr>
          <a:xfrm>
            <a:off x="2924850" y="2904325"/>
            <a:ext cx="1385700" cy="23610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55" name="Google Shape;1055;p85"/>
          <p:cNvCxnSpPr/>
          <p:nvPr/>
        </p:nvCxnSpPr>
        <p:spPr>
          <a:xfrm flipH="1" rot="10800000">
            <a:off x="2883800" y="3530400"/>
            <a:ext cx="1067400" cy="1020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56" name="Google Shape;1056;p85"/>
          <p:cNvCxnSpPr/>
          <p:nvPr/>
        </p:nvCxnSpPr>
        <p:spPr>
          <a:xfrm flipH="1" rot="10800000">
            <a:off x="2894050" y="3951150"/>
            <a:ext cx="1334100" cy="15390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57" name="Google Shape;1057;p85"/>
          <p:cNvCxnSpPr>
            <a:endCxn id="1050" idx="1"/>
          </p:cNvCxnSpPr>
          <p:nvPr/>
        </p:nvCxnSpPr>
        <p:spPr>
          <a:xfrm flipH="1" rot="10800000">
            <a:off x="5335158" y="3163950"/>
            <a:ext cx="962700" cy="50310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58" name="Google Shape;1058;p85"/>
          <p:cNvCxnSpPr>
            <a:endCxn id="1049" idx="1"/>
          </p:cNvCxnSpPr>
          <p:nvPr/>
        </p:nvCxnSpPr>
        <p:spPr>
          <a:xfrm>
            <a:off x="5335158" y="3953450"/>
            <a:ext cx="962700" cy="30570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2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p86"/>
          <p:cNvSpPr txBox="1"/>
          <p:nvPr>
            <p:ph idx="1" type="body"/>
          </p:nvPr>
        </p:nvSpPr>
        <p:spPr>
          <a:xfrm>
            <a:off x="324000" y="759300"/>
            <a:ext cx="8237700" cy="39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Ku dar calaamadaha (labels) maqan qaybaha microscope-ka</a:t>
            </a:r>
            <a:endParaRPr/>
          </a:p>
        </p:txBody>
      </p:sp>
      <p:sp>
        <p:nvSpPr>
          <p:cNvPr id="1064" name="Google Shape;1064;p8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microscope-ka</a:t>
            </a:r>
            <a:endParaRPr/>
          </a:p>
        </p:txBody>
      </p:sp>
      <p:pic>
        <p:nvPicPr>
          <p:cNvPr id="1065" name="Google Shape;1065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6737" y="1382500"/>
            <a:ext cx="2690524" cy="3366052"/>
          </a:xfrm>
          <a:prstGeom prst="rect">
            <a:avLst/>
          </a:prstGeom>
          <a:noFill/>
          <a:ln>
            <a:noFill/>
          </a:ln>
        </p:spPr>
      </p:pic>
      <p:sp>
        <p:nvSpPr>
          <p:cNvPr id="1066" name="Google Shape;1066;p86"/>
          <p:cNvSpPr txBox="1"/>
          <p:nvPr/>
        </p:nvSpPr>
        <p:spPr>
          <a:xfrm>
            <a:off x="1194228" y="1310700"/>
            <a:ext cx="17481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muraayadda indhaha (eyepiece lens)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67" name="Google Shape;1067;p86"/>
          <p:cNvCxnSpPr/>
          <p:nvPr/>
        </p:nvCxnSpPr>
        <p:spPr>
          <a:xfrm flipH="1" rot="10800000">
            <a:off x="2883808" y="1464150"/>
            <a:ext cx="404400" cy="240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68" name="Google Shape;1068;p86"/>
          <p:cNvSpPr txBox="1"/>
          <p:nvPr/>
        </p:nvSpPr>
        <p:spPr>
          <a:xfrm>
            <a:off x="6297858" y="4104500"/>
            <a:ext cx="25632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taayirada diiradda fiican (fine focus wheel)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9" name="Google Shape;1069;p86"/>
          <p:cNvSpPr txBox="1"/>
          <p:nvPr/>
        </p:nvSpPr>
        <p:spPr>
          <a:xfrm>
            <a:off x="6297852" y="3009300"/>
            <a:ext cx="18348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taayirada diiradda qallafsan (coarse focus wheel)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b="1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1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70" name="Google Shape;1070;p86"/>
          <p:cNvSpPr txBox="1"/>
          <p:nvPr/>
        </p:nvSpPr>
        <p:spPr>
          <a:xfrm>
            <a:off x="1139078" y="2700000"/>
            <a:ext cx="17481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muraayadda ujeedada (objective lens)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1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71" name="Google Shape;1071;p86"/>
          <p:cNvSpPr txBox="1"/>
          <p:nvPr/>
        </p:nvSpPr>
        <p:spPr>
          <a:xfrm>
            <a:off x="2089406" y="3355350"/>
            <a:ext cx="7944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goob (stage)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2" name="Google Shape;1072;p86"/>
          <p:cNvSpPr txBox="1"/>
          <p:nvPr/>
        </p:nvSpPr>
        <p:spPr>
          <a:xfrm>
            <a:off x="1239188" y="3945787"/>
            <a:ext cx="1628100" cy="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isha iftiinka (light source)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1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073" name="Google Shape;1073;p86"/>
          <p:cNvCxnSpPr/>
          <p:nvPr/>
        </p:nvCxnSpPr>
        <p:spPr>
          <a:xfrm>
            <a:off x="2924850" y="2904325"/>
            <a:ext cx="1385700" cy="23610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74" name="Google Shape;1074;p86"/>
          <p:cNvCxnSpPr/>
          <p:nvPr/>
        </p:nvCxnSpPr>
        <p:spPr>
          <a:xfrm flipH="1" rot="10800000">
            <a:off x="2883800" y="3530400"/>
            <a:ext cx="1067400" cy="1020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75" name="Google Shape;1075;p86"/>
          <p:cNvCxnSpPr/>
          <p:nvPr/>
        </p:nvCxnSpPr>
        <p:spPr>
          <a:xfrm flipH="1" rot="10800000">
            <a:off x="2894050" y="3951150"/>
            <a:ext cx="1334100" cy="15390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76" name="Google Shape;1076;p86"/>
          <p:cNvCxnSpPr>
            <a:endCxn id="1069" idx="1"/>
          </p:cNvCxnSpPr>
          <p:nvPr/>
        </p:nvCxnSpPr>
        <p:spPr>
          <a:xfrm flipH="1" rot="10800000">
            <a:off x="5335152" y="3163950"/>
            <a:ext cx="962700" cy="50310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77" name="Google Shape;1077;p86"/>
          <p:cNvCxnSpPr>
            <a:endCxn id="1068" idx="1"/>
          </p:cNvCxnSpPr>
          <p:nvPr/>
        </p:nvCxnSpPr>
        <p:spPr>
          <a:xfrm>
            <a:off x="5271558" y="3879350"/>
            <a:ext cx="1026300" cy="37980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078" name="Google Shape;1078;p8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2233" y="31113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9" name="Google Shape;1079;p8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8233" y="26451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0" name="Google Shape;1080;p8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01583" y="389087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4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Google Shape;1085;p8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Isticmaalka microscope-ka</a:t>
            </a:r>
            <a:endParaRPr/>
          </a:p>
        </p:txBody>
      </p:sp>
      <p:sp>
        <p:nvSpPr>
          <p:cNvPr id="1086" name="Google Shape;1086;p87"/>
          <p:cNvSpPr txBox="1"/>
          <p:nvPr>
            <p:ph idx="1" type="body"/>
          </p:nvPr>
        </p:nvSpPr>
        <p:spPr>
          <a:xfrm>
            <a:off x="324000" y="810000"/>
            <a:ext cx="7135200" cy="127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Daawo muuqaalka si aad u aragto sida loo isticmaalo microscope-ka si aad u fiiriso unugyada (cells) ku jira muunadda (specimen).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100"/>
          </a:p>
        </p:txBody>
      </p:sp>
      <p:pic>
        <p:nvPicPr>
          <p:cNvPr id="1087" name="Google Shape;1087;p87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75000" y="4055450"/>
            <a:ext cx="1133728" cy="515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8" name="Google Shape;1088;p8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87351" y="1761875"/>
            <a:ext cx="2595551" cy="2185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2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Google Shape;1093;p88"/>
          <p:cNvSpPr txBox="1"/>
          <p:nvPr>
            <p:ph type="title"/>
          </p:nvPr>
        </p:nvSpPr>
        <p:spPr>
          <a:xfrm>
            <a:off x="2743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Isticmaalka microscope-ka</a:t>
            </a:r>
            <a:endParaRPr/>
          </a:p>
        </p:txBody>
      </p:sp>
      <p:sp>
        <p:nvSpPr>
          <p:cNvPr id="1094" name="Google Shape;1094;p88"/>
          <p:cNvSpPr txBox="1"/>
          <p:nvPr>
            <p:ph idx="1" type="body"/>
          </p:nvPr>
        </p:nvSpPr>
        <p:spPr>
          <a:xfrm>
            <a:off x="1365050" y="810450"/>
            <a:ext cx="52299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Habka isticmaalka microscope-ka waa: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sp>
        <p:nvSpPr>
          <p:cNvPr id="1095" name="Google Shape;1095;p88"/>
          <p:cNvSpPr txBox="1"/>
          <p:nvPr>
            <p:ph idx="1" type="body"/>
          </p:nvPr>
        </p:nvSpPr>
        <p:spPr>
          <a:xfrm>
            <a:off x="324000" y="1327525"/>
            <a:ext cx="6750600" cy="338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AutoNum type="arabicPeriod"/>
            </a:pPr>
            <a:r>
              <a:rPr lang="en-GB" sz="1400">
                <a:latin typeface="Lexend"/>
              </a:rPr>
              <a:t>U wareeji lens-ka (objective lens) ee hooseeya (lowest magnification).</a:t>
            </a:r>
            <a:r>
              <a:rPr lang="en-GB" sz="1400">
                <a:solidFill>
                  <a:schemeClr val="accent2"/>
                </a:solidFill>
                <a:latin typeface="Lexend"/>
              </a:rPr>
              <a:t/>
            </a:r>
            <a:r>
              <a:rPr b="1" lang="en-GB" sz="1400">
                <a:solidFill>
                  <a:schemeClr val="accent2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  <a:p>
            <a:pPr indent="-3429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AutoNum type="arabicPeriod"/>
            </a:pPr>
            <a:r>
              <a:rPr lang="en-GB" sz="1400">
                <a:latin typeface="Lexend"/>
              </a:rPr>
              <a:t>Dhig slide-ga goobta (stage) oo hoos yimaada qabsadaha (clips).</a:t>
            </a:r>
            <a:r>
              <a:rPr lang="en-GB" sz="1400">
                <a:latin typeface="Lexend"/>
              </a:rPr>
              <a:t/>
            </a:r>
            <a:endParaRPr sz="1800"/>
          </a:p>
          <a:p>
            <a:pPr indent="-3429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AutoNum type="arabicPeriod"/>
            </a:pPr>
            <a:r>
              <a:rPr lang="en-GB" sz="1400">
                <a:latin typeface="Lexend"/>
              </a:rPr>
              <a:t>Daar isha iftiinka (light source).</a:t>
            </a:r>
            <a:endParaRPr sz="1800"/>
          </a:p>
          <a:p>
            <a:pPr indent="-3429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AutoNum type="arabicPeriod"/>
            </a:pPr>
            <a:r>
              <a:rPr lang="en-GB" sz="1400">
                <a:latin typeface="Lexend"/>
              </a:rPr>
              <a:t>Adigoo ka eegaya dhinaca, u wareeji giraangirta (coarse focus wheel) si aad goobta (stage) kor ugu qaaddo oo u dhowaato lens-ka (objective lens).</a:t>
            </a:r>
            <a:r>
              <a:rPr lang="en-GB" sz="1400">
                <a:solidFill>
                  <a:schemeClr val="accent2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  <a:p>
            <a:pPr indent="-3429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AutoNum type="arabicPeriod"/>
            </a:pPr>
            <a:r>
              <a:rPr lang="en-GB" sz="1400">
                <a:latin typeface="Lexend"/>
              </a:rPr>
              <a:t>Adigoo eegaya eyepiece-ka, u wareeji giraangirta (coarse focus wheel) si aad muunaddaada (specimen) u soo saarto.</a:t>
            </a:r>
            <a:r>
              <a:rPr lang="en-GB" sz="1400">
                <a:solidFill>
                  <a:schemeClr val="accent2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  <a:p>
            <a:pPr indent="-3429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AutoNum type="arabicPeriod"/>
            </a:pPr>
            <a:r>
              <a:rPr lang="en-GB" sz="1400">
                <a:latin typeface="Lexend"/>
              </a:rPr>
              <a:t>U wareeji giraangirta (fine focus wheel) si aad sawirka u caddeyso.</a:t>
            </a:r>
            <a:r>
              <a:rPr lang="en-GB" sz="1400">
                <a:solidFill>
                  <a:schemeClr val="accent2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  <a:p>
            <a:pPr indent="-3429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AutoNum type="arabicPeriod"/>
            </a:pPr>
            <a:r>
              <a:rPr lang="en-GB" sz="1400">
                <a:latin typeface="Lexend"/>
              </a:rPr>
              <a:t>Weyneyn (magnification) waa la kordhin karaa isagoo beddelaya lens-ka (objective lens) ee awoodda sare leh.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pic>
        <p:nvPicPr>
          <p:cNvPr id="1096" name="Google Shape;1096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14250" y="1467976"/>
            <a:ext cx="2105751" cy="2675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97" name="Google Shape;1097;p88"/>
          <p:cNvGrpSpPr/>
          <p:nvPr/>
        </p:nvGrpSpPr>
        <p:grpSpPr>
          <a:xfrm>
            <a:off x="324009" y="725862"/>
            <a:ext cx="920928" cy="601675"/>
            <a:chOff x="6700947" y="3542562"/>
            <a:chExt cx="920928" cy="601675"/>
          </a:xfrm>
        </p:grpSpPr>
        <p:pic>
          <p:nvPicPr>
            <p:cNvPr id="1098" name="Google Shape;1098;p8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700947" y="3542562"/>
              <a:ext cx="920928" cy="6016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99" name="Google Shape;1099;p88"/>
            <p:cNvSpPr txBox="1"/>
            <p:nvPr/>
          </p:nvSpPr>
          <p:spPr>
            <a:xfrm>
              <a:off x="6784225" y="3609600"/>
              <a:ext cx="747900" cy="38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3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Google Shape;1104;p8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Isticmaal giraangirta (fine focus wheel) si aad sawirka u caddeyso.</a:t>
            </a:r>
            <a:endParaRPr sz="2000"/>
          </a:p>
        </p:txBody>
      </p:sp>
      <p:sp>
        <p:nvSpPr>
          <p:cNvPr id="1105" name="Google Shape;1105;p8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Isticmaalka microscope-ka</a:t>
            </a:r>
            <a:endParaRPr/>
          </a:p>
        </p:txBody>
      </p:sp>
      <p:sp>
        <p:nvSpPr>
          <p:cNvPr id="1106" name="Google Shape;1106;p89"/>
          <p:cNvSpPr txBox="1"/>
          <p:nvPr>
            <p:ph type="title"/>
          </p:nvPr>
        </p:nvSpPr>
        <p:spPr>
          <a:xfrm>
            <a:off x="324000" y="810000"/>
            <a:ext cx="856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Dhig weedhahan si habboon oo loo isticmaalo microscope-ka si aad u fiiriso slide:</a:t>
            </a:r>
            <a:endParaRPr sz="2000"/>
          </a:p>
        </p:txBody>
      </p:sp>
      <p:sp>
        <p:nvSpPr>
          <p:cNvPr id="1107" name="Google Shape;1107;p8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Dhig slide-ga goobta (stage).</a:t>
            </a:r>
            <a:endParaRPr sz="2000"/>
          </a:p>
        </p:txBody>
      </p:sp>
      <p:sp>
        <p:nvSpPr>
          <p:cNvPr id="1108" name="Google Shape;1108;p8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U wareeji lens-ka (objective lens) ee awoodda hoose (lowest power).</a:t>
            </a:r>
            <a:endParaRPr sz="2000"/>
          </a:p>
        </p:txBody>
      </p:sp>
      <p:sp>
        <p:nvSpPr>
          <p:cNvPr id="1109" name="Google Shape;1109;p8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Isticmaal giraangirta (coarse focus wheel) si aad u fiiriso muunadda (specimen).</a:t>
            </a:r>
            <a:endParaRPr sz="2000"/>
          </a:p>
        </p:txBody>
      </p:sp>
      <p:sp>
        <p:nvSpPr>
          <p:cNvPr id="1110" name="Google Shape;1110;p89"/>
          <p:cNvSpPr txBox="1"/>
          <p:nvPr/>
        </p:nvSpPr>
        <p:spPr>
          <a:xfrm>
            <a:off x="8133075" y="3257688"/>
            <a:ext cx="3930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</a:t>
            </a:r>
            <a:endParaRPr sz="24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11" name="Google Shape;1111;p89"/>
          <p:cNvSpPr txBox="1"/>
          <p:nvPr/>
        </p:nvSpPr>
        <p:spPr>
          <a:xfrm>
            <a:off x="8103150" y="1619988"/>
            <a:ext cx="3930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</a:t>
            </a:r>
            <a:endParaRPr sz="24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12" name="Google Shape;1112;p89"/>
          <p:cNvSpPr txBox="1"/>
          <p:nvPr/>
        </p:nvSpPr>
        <p:spPr>
          <a:xfrm>
            <a:off x="8032650" y="3961450"/>
            <a:ext cx="3930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</a:t>
            </a:r>
            <a:endParaRPr sz="24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13" name="Google Shape;1113;p89"/>
          <p:cNvSpPr txBox="1"/>
          <p:nvPr/>
        </p:nvSpPr>
        <p:spPr>
          <a:xfrm>
            <a:off x="8091150" y="2544413"/>
            <a:ext cx="3930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</a:t>
            </a:r>
            <a:endParaRPr sz="24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7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Google Shape;1118;p90"/>
          <p:cNvSpPr txBox="1"/>
          <p:nvPr>
            <p:ph idx="1" type="body"/>
          </p:nvPr>
        </p:nvSpPr>
        <p:spPr>
          <a:xfrm>
            <a:off x="1314600" y="927600"/>
            <a:ext cx="53889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Raac habka isticmaalka microscope-ka iftiinka (light microscope) si aad:</a:t>
            </a:r>
            <a:endParaRPr/>
          </a:p>
        </p:txBody>
      </p:sp>
      <p:sp>
        <p:nvSpPr>
          <p:cNvPr id="1119" name="Google Shape;1119;p90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b="1" lang="en-GB" sz="1100">
                <a:latin typeface="Lexend"/>
              </a:rPr>
              <a:t>Isticmaalka microscope-ka</a:t>
            </a:r>
            <a:endParaRPr/>
          </a:p>
        </p:txBody>
      </p:sp>
      <p:sp>
        <p:nvSpPr>
          <p:cNvPr id="1120" name="Google Shape;1120;p90"/>
          <p:cNvSpPr txBox="1"/>
          <p:nvPr>
            <p:ph idx="1" type="body"/>
          </p:nvPr>
        </p:nvSpPr>
        <p:spPr>
          <a:xfrm>
            <a:off x="1314600" y="1765800"/>
            <a:ext cx="7059000" cy="124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100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 sz="1100">
                <a:latin typeface="Lexend"/>
              </a:rPr>
              <a:t>Weyneey (magnify) oo fiiri unugyada (cells) ku jira muunadda (specimen) ee unugyada (tissue) ee dhirta ama xayawaanka.</a:t>
            </a:r>
            <a:r>
              <a:rPr lang="en-GB" sz="1100">
                <a:latin typeface="Lexend"/>
              </a:rPr>
              <a:t/>
            </a:r>
            <a:endParaRPr/>
          </a:p>
          <a:p>
            <a:pPr indent="-368300" lvl="0" marL="457200" rtl="0" algn="l">
              <a:spcBef>
                <a:spcPts val="1000"/>
              </a:spcBef>
              <a:spcAft>
                <a:spcPts val="1000"/>
              </a:spcAft>
              <a:buSzPts val="2200"/>
              <a:buChar char="●"/>
              <a:defRPr/>
            </a:pPr>
            <a:r>
              <a:rPr lang="en-GB" sz="1100">
                <a:latin typeface="Lexend"/>
              </a:rPr>
              <a:t>Aqoonso hal unug (cell).</a:t>
            </a:r>
            <a:endParaRPr/>
          </a:p>
        </p:txBody>
      </p:sp>
      <p:grpSp>
        <p:nvGrpSpPr>
          <p:cNvPr id="1121" name="Google Shape;1121;p90"/>
          <p:cNvGrpSpPr/>
          <p:nvPr/>
        </p:nvGrpSpPr>
        <p:grpSpPr>
          <a:xfrm>
            <a:off x="229359" y="927599"/>
            <a:ext cx="1234053" cy="1500176"/>
            <a:chOff x="6298072" y="2498524"/>
            <a:chExt cx="1234053" cy="1500176"/>
          </a:xfrm>
        </p:grpSpPr>
        <p:pic>
          <p:nvPicPr>
            <p:cNvPr id="1122" name="Google Shape;1122;p9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298072" y="2498524"/>
              <a:ext cx="920928" cy="6016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3" name="Google Shape;1123;p90"/>
            <p:cNvSpPr txBox="1"/>
            <p:nvPr/>
          </p:nvSpPr>
          <p:spPr>
            <a:xfrm>
              <a:off x="6784225" y="3609600"/>
              <a:ext cx="747900" cy="38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7" name="Shape 1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" name="Google Shape;1128;p91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b="1" lang="en-GB">
                <a:latin typeface="Lexend"/>
              </a:rPr>
              <a:t>Isticmaalka microscope-ka</a:t>
            </a:r>
            <a:endParaRPr/>
          </a:p>
        </p:txBody>
      </p:sp>
      <p:sp>
        <p:nvSpPr>
          <p:cNvPr id="1129" name="Google Shape;1129;p9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Halkan waxaa ah tusaale sawir la mid ah waxa aad ku aragtay microscope-ka iftiinka (light microscope).</a:t>
            </a:r>
            <a:endParaRPr/>
          </a:p>
        </p:txBody>
      </p:sp>
      <p:pic>
        <p:nvPicPr>
          <p:cNvPr id="1130" name="Google Shape;1130;p91"/>
          <p:cNvPicPr preferRelativeResize="0"/>
          <p:nvPr/>
        </p:nvPicPr>
        <p:blipFill rotWithShape="1">
          <a:blip r:embed="rId3">
            <a:alphaModFix/>
          </a:blip>
          <a:srcRect b="0" l="12732" r="0" t="0"/>
          <a:stretch/>
        </p:blipFill>
        <p:spPr>
          <a:xfrm>
            <a:off x="2250675" y="1682108"/>
            <a:ext cx="3365901" cy="2892676"/>
          </a:xfrm>
          <a:prstGeom prst="rect">
            <a:avLst/>
          </a:prstGeom>
          <a:noFill/>
          <a:ln>
            <a:noFill/>
          </a:ln>
        </p:spPr>
      </p:pic>
      <p:sp>
        <p:nvSpPr>
          <p:cNvPr id="1131" name="Google Shape;1131;p91"/>
          <p:cNvSpPr txBox="1"/>
          <p:nvPr/>
        </p:nvSpPr>
        <p:spPr>
          <a:xfrm>
            <a:off x="5815675" y="4320000"/>
            <a:ext cx="2010900" cy="2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unug muruq (muscle tissue)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5" name="Shape 1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" name="Google Shape;1136;p92"/>
          <p:cNvSpPr txBox="1"/>
          <p:nvPr>
            <p:ph idx="1" type="body"/>
          </p:nvPr>
        </p:nvSpPr>
        <p:spPr>
          <a:xfrm>
            <a:off x="295650" y="534150"/>
            <a:ext cx="8552700" cy="4075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GB" sz="1100">
                <a:latin typeface="Lexend"/>
              </a:rPr>
              <a:t>Noolaha (organism) waxay ka kooban yihiin dhismooyin nool oo la yiraahdo unugyo (cells).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900"/>
          </a:p>
          <a:p>
            <a:pPr indent="-349250" lvl="0" marL="457200" rtl="0" algn="l">
              <a:spcBef>
                <a:spcPts val="1000"/>
              </a:spcBef>
              <a:spcAft>
                <a:spcPts val="0"/>
              </a:spcAft>
              <a:buSzPts val="1900"/>
              <a:buChar char="●"/>
            </a:pPr>
            <a:r>
              <a:rPr lang="en-GB" sz="1100">
                <a:latin typeface="Lexend"/>
              </a:rPr>
              <a:t>Muunad unugyo ah (sample of cells) waxaa lagu weynayn karaa (magnified) iyadoo la isticmaalayo microscope-ka iftiinka (light microscope), si unugyada gaarka ah (individual cells) uga soo baxaan kuwa ku filan in la arko.</a:t>
            </a:r>
            <a:endParaRPr sz="1900"/>
          </a:p>
          <a:p>
            <a:pPr indent="-349250" lvl="0" marL="457200" rtl="0" algn="l">
              <a:spcBef>
                <a:spcPts val="1000"/>
              </a:spcBef>
              <a:spcAft>
                <a:spcPts val="0"/>
              </a:spcAft>
              <a:buSzPts val="1900"/>
              <a:buChar char="●"/>
            </a:pPr>
            <a:r>
              <a:rPr lang="en-GB" sz="1100">
                <a:latin typeface="Lexend"/>
              </a:rPr>
              <a:t>Unugyadu (cells) waxay ka kooban yihiin unugyo (tissues), muunad unug (specimen of tissue) ayaa loo diyaarin karaa in lagu eego iyadoo la isticmaalayo microscope.</a:t>
            </a:r>
            <a:endParaRPr sz="19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Si loo isticmaalo microscope-ka:</a:t>
            </a:r>
            <a:endParaRPr sz="1900"/>
          </a:p>
          <a:p>
            <a:pPr indent="-3492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-GB" sz="1100">
                <a:latin typeface="Lexend"/>
              </a:rPr>
              <a:t>Muunadda (specimen), oo ku taal slide-ga, waxaa la dhigaa masraxa (stage).</a:t>
            </a:r>
            <a:endParaRPr sz="1900"/>
          </a:p>
          <a:p>
            <a:pPr indent="-3492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-GB" sz="1100">
                <a:latin typeface="Lexend"/>
              </a:rPr>
              <a:t>Microscope-ka waxaa loo rogaa muraayadda ugu hooseysa ee weynaynta (lowest power objective lens).</a:t>
            </a:r>
            <a:endParaRPr sz="1900"/>
          </a:p>
          <a:p>
            <a:pPr indent="-3492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-GB" sz="1100">
                <a:latin typeface="Lexend"/>
              </a:rPr>
              <a:t>Muraayaddu (lens) waxay weynayn doontaa (magnify) sawirka; tani waxay ka dhigaysaa unugyada (cells) iyo qaar ka mid ah qaab-dhismeedka gudahooda kuwa ku filan in la arko.</a:t>
            </a:r>
            <a:endParaRPr sz="1900"/>
          </a:p>
          <a:p>
            <a:pPr indent="-3492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-GB" sz="1100">
                <a:latin typeface="Lexend"/>
              </a:rPr>
              <a:t>Iyadoo la eegayo muraayadda indhaha (eyepiece lens), taayirada weyn iyo kuwa yaryar ee diiradda (coarse and fine focus wheels) ayaa loo isticmaalaa in lagu diirado (focus) sawirka, si qaab-dhismeedka unugyada (cell structures) u noqdo kuwa cad.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900"/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9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900">
              <a:solidFill>
                <a:srgbClr val="434343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900">
              <a:solidFill>
                <a:srgbClr val="434343"/>
              </a:solidFill>
            </a:endParaRPr>
          </a:p>
        </p:txBody>
      </p:sp>
      <p:sp>
        <p:nvSpPr>
          <p:cNvPr id="1137" name="Google Shape;1137;p92"/>
          <p:cNvSpPr txBox="1"/>
          <p:nvPr>
            <p:ph type="title"/>
          </p:nvPr>
        </p:nvSpPr>
        <p:spPr>
          <a:xfrm>
            <a:off x="1684800" y="157525"/>
            <a:ext cx="5741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Ku fiirsashada unugyada (cells) iyadoo la isticmaalayo microscope-ka iftiinka (light microscope)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