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5FE50B0-BE2C-4485-AFEB-CFB95A8A326E}">
  <a:tblStyle styleId="{85FE50B0-BE2C-4485-AFEB-CFB95A8A326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2cfa4f2141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2cfa4f2141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d06956f137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d06956f137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2cfa4f2141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2cfa4f2141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2cfa4f2141d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2cfa4f2141d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2d06956f13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2d06956f13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d06956f13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d06956f13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2d06956f137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2d06956f137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2cfa4f2141d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2cfa4f2141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2d06956f137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2d06956f137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2d06956f137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2d06956f137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2cfa4f2141d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2cfa4f2141d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2d06956f137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2d06956f137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2d06956f137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2d06956f137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2d06956f137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2d06956f137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2d20e15355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2d20e15355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2d20e15355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2d20e15355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2cfa4f2141d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2cfa4f2141d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2d06956f137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2d06956f137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2cfa4f2141d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2cfa4f2141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g2cfa4f2141d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" name="Google Shape;1163;g2cfa4f2141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2d06956f137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2d06956f137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2d06956f137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2d06956f137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2d06956f137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2d06956f137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2d06956f137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" name="Google Shape;1248;g2d06956f137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2cfa4f2141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2cfa4f2141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2cfa4f2141d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2cfa4f2141d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2d06956f137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2d06956f137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2d06956f137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2d06956f137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7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24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8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2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2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2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7.png"/><Relationship Id="rId4" Type="http://schemas.openxmlformats.org/officeDocument/2006/relationships/image" Target="../media/image30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Relationship Id="rId7" Type="http://schemas.openxmlformats.org/officeDocument/2006/relationships/image" Target="../media/image34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36.png"/><Relationship Id="rId4" Type="http://schemas.openxmlformats.org/officeDocument/2006/relationships/image" Target="../media/image81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32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81.png"/><Relationship Id="rId4" Type="http://schemas.openxmlformats.org/officeDocument/2006/relationships/image" Target="../media/image31.png"/><Relationship Id="rId5" Type="http://schemas.openxmlformats.org/officeDocument/2006/relationships/image" Target="../media/image36.png"/><Relationship Id="rId6" Type="http://schemas.openxmlformats.org/officeDocument/2006/relationships/image" Target="../media/image46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32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81.png"/><Relationship Id="rId4" Type="http://schemas.openxmlformats.org/officeDocument/2006/relationships/image" Target="../media/image42.png"/><Relationship Id="rId5" Type="http://schemas.openxmlformats.org/officeDocument/2006/relationships/image" Target="../media/image31.png"/><Relationship Id="rId6" Type="http://schemas.openxmlformats.org/officeDocument/2006/relationships/image" Target="../media/image36.png"/><Relationship Id="rId7" Type="http://schemas.openxmlformats.org/officeDocument/2006/relationships/image" Target="../media/image46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9.png"/><Relationship Id="rId11" Type="http://schemas.openxmlformats.org/officeDocument/2006/relationships/image" Target="../media/image32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Relationship Id="rId4" Type="http://schemas.openxmlformats.org/officeDocument/2006/relationships/image" Target="../media/image52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9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9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9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9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2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2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2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2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6.png"/><Relationship Id="rId4" Type="http://schemas.openxmlformats.org/officeDocument/2006/relationships/image" Target="../media/image69.png"/><Relationship Id="rId5" Type="http://schemas.openxmlformats.org/officeDocument/2006/relationships/image" Target="../media/image68.png"/><Relationship Id="rId6" Type="http://schemas.openxmlformats.org/officeDocument/2006/relationships/image" Target="../media/image64.png"/><Relationship Id="rId7" Type="http://schemas.openxmlformats.org/officeDocument/2006/relationships/image" Target="../media/image67.png"/><Relationship Id="rId8" Type="http://schemas.openxmlformats.org/officeDocument/2006/relationships/image" Target="../media/image70.png"/><Relationship Id="rId9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6.png"/><Relationship Id="rId4" Type="http://schemas.openxmlformats.org/officeDocument/2006/relationships/image" Target="../media/image69.png"/><Relationship Id="rId5" Type="http://schemas.openxmlformats.org/officeDocument/2006/relationships/image" Target="../media/image68.png"/><Relationship Id="rId6" Type="http://schemas.openxmlformats.org/officeDocument/2006/relationships/image" Target="../media/image67.png"/><Relationship Id="rId7" Type="http://schemas.openxmlformats.org/officeDocument/2006/relationships/image" Target="../media/image64.png"/><Relationship Id="rId8" Type="http://schemas.openxmlformats.org/officeDocument/2006/relationships/image" Target="../media/image70.png"/><Relationship Id="rId9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6.png"/><Relationship Id="rId4" Type="http://schemas.openxmlformats.org/officeDocument/2006/relationships/image" Target="../media/image69.png"/><Relationship Id="rId5" Type="http://schemas.openxmlformats.org/officeDocument/2006/relationships/image" Target="../media/image68.png"/><Relationship Id="rId6" Type="http://schemas.openxmlformats.org/officeDocument/2006/relationships/image" Target="../media/image67.png"/><Relationship Id="rId7" Type="http://schemas.openxmlformats.org/officeDocument/2006/relationships/image" Target="../media/image64.png"/><Relationship Id="rId8" Type="http://schemas.openxmlformats.org/officeDocument/2006/relationships/image" Target="../media/image70.png"/><Relationship Id="rId9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5.png"/><Relationship Id="rId4" Type="http://schemas.openxmlformats.org/officeDocument/2006/relationships/image" Target="../media/image69.png"/><Relationship Id="rId5" Type="http://schemas.openxmlformats.org/officeDocument/2006/relationships/image" Target="../media/image68.png"/><Relationship Id="rId6" Type="http://schemas.openxmlformats.org/officeDocument/2006/relationships/image" Target="../media/image67.png"/><Relationship Id="rId7" Type="http://schemas.openxmlformats.org/officeDocument/2006/relationships/image" Target="../media/image70.png"/><Relationship Id="rId8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3.jpg"/><Relationship Id="rId4" Type="http://schemas.openxmlformats.org/officeDocument/2006/relationships/image" Target="../media/image72.jpg"/><Relationship Id="rId5" Type="http://schemas.openxmlformats.org/officeDocument/2006/relationships/image" Target="../media/image7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4.png"/><Relationship Id="rId4" Type="http://schemas.openxmlformats.org/officeDocument/2006/relationships/image" Target="../media/image79.png"/><Relationship Id="rId5" Type="http://schemas.openxmlformats.org/officeDocument/2006/relationships/image" Target="../media/image76.png"/><Relationship Id="rId6" Type="http://schemas.openxmlformats.org/officeDocument/2006/relationships/image" Target="../media/image80.jpg"/><Relationship Id="rId7" Type="http://schemas.openxmlformats.org/officeDocument/2006/relationships/image" Target="../media/image56.png"/><Relationship Id="rId8" Type="http://schemas.openxmlformats.org/officeDocument/2006/relationships/image" Target="../media/image6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 iyo milan (solution) tilmaame guud</a:t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Aashito (acids) iyo saldhigyo (bases)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ku qiyaasi karaa pH-ga aashitada (acid) ama alkaliyada (alkali) adigoo isticmaalaya miisaanka pH.</a:t>
            </a:r>
            <a:endParaRPr/>
          </a:p>
        </p:txBody>
      </p:sp>
      <p:pic>
        <p:nvPicPr>
          <p:cNvPr id="879" name="Google Shape;87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4975" y="3240000"/>
            <a:ext cx="7239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Miisaanka pH</a:t>
            </a:r>
            <a:endParaRPr/>
          </a:p>
        </p:txBody>
      </p:sp>
      <p:sp>
        <p:nvSpPr>
          <p:cNvPr id="885" name="Google Shape;885;p7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alkali (alkaline)</a:t>
            </a:r>
            <a:endParaRPr/>
          </a:p>
        </p:txBody>
      </p:sp>
      <p:sp>
        <p:nvSpPr>
          <p:cNvPr id="886" name="Google Shape;886;p7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uruurinta (concentration)</a:t>
            </a:r>
            <a:endParaRPr/>
          </a:p>
        </p:txBody>
      </p:sp>
      <p:sp>
        <p:nvSpPr>
          <p:cNvPr id="887" name="Google Shape;887;p7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aashito (acidic)</a:t>
            </a:r>
            <a:endParaRPr/>
          </a:p>
        </p:txBody>
      </p:sp>
      <p:sp>
        <p:nvSpPr>
          <p:cNvPr id="888" name="Google Shape;888;p7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milan dhexdhexaad (neutral solution)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77"/>
          <p:cNvSpPr txBox="1"/>
          <p:nvPr>
            <p:ph idx="2" type="subTitle"/>
          </p:nvPr>
        </p:nvSpPr>
        <p:spPr>
          <a:xfrm>
            <a:off x="324000" y="810000"/>
            <a:ext cx="71352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Miisaanka pH waa miisaan ka bilaabma 1 ilaa 14 oo loo isticmaalo in lagu qiyaaso aashitada (acidity) ama alkaliga (alkalinity) ee milannada (solutions). pH7 waxay u taagan tahay milannada dhexdhexaadka (neutral).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4" name="Google Shape;894;p77"/>
          <p:cNvSpPr txBox="1"/>
          <p:nvPr>
            <p:ph idx="4" type="subTitle"/>
          </p:nvPr>
        </p:nvSpPr>
        <p:spPr>
          <a:xfrm>
            <a:off x="324000" y="24864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Milan (solution) leh pH ka badan 7 waa alkali (alkaline).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5" name="Google Shape;895;p77"/>
          <p:cNvSpPr txBox="1"/>
          <p:nvPr>
            <p:ph idx="6" type="subTitle"/>
          </p:nvPr>
        </p:nvSpPr>
        <p:spPr>
          <a:xfrm>
            <a:off x="324000" y="397645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solidFill>
                  <a:schemeClr val="dk1"/>
                </a:solidFill>
                <a:latin typeface="Lexend"/>
              </a:rPr>
              <a:t>Uruurinta (concentration) waa xadiga kiimikada ku milan mugga milan (solution).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6" name="Google Shape;896;p77"/>
          <p:cNvSpPr txBox="1"/>
          <p:nvPr>
            <p:ph idx="8" type="subTitle"/>
          </p:nvPr>
        </p:nvSpPr>
        <p:spPr>
          <a:xfrm>
            <a:off x="324000" y="16482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Milan (solution) leh pH ka yar 7 waa aashito (acidic).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7" name="Google Shape;897;p77"/>
          <p:cNvSpPr txBox="1"/>
          <p:nvPr>
            <p:ph idx="13" type="subTitle"/>
          </p:nvPr>
        </p:nvSpPr>
        <p:spPr>
          <a:xfrm>
            <a:off x="324000" y="33246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Milan (solution) leh pH 7 waa dhexdhexaad (neutral).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</a:t>
            </a:r>
            <a:endParaRPr/>
          </a:p>
        </p:txBody>
      </p:sp>
      <p:sp>
        <p:nvSpPr>
          <p:cNvPr id="903" name="Google Shape;903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Tilmaame guud (Universal indicator)</a:t>
            </a:r>
            <a:endParaRPr/>
          </a:p>
        </p:txBody>
      </p:sp>
      <p:sp>
        <p:nvSpPr>
          <p:cNvPr id="904" name="Google Shape;904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 iyo milan (solution) tilmaame guud</a:t>
            </a:r>
            <a:endParaRPr/>
          </a:p>
        </p:txBody>
      </p:sp>
      <p:pic>
        <p:nvPicPr>
          <p:cNvPr id="905" name="Google Shape;90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87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</a:t>
            </a:r>
            <a:endParaRPr/>
          </a:p>
        </p:txBody>
      </p:sp>
      <p:sp>
        <p:nvSpPr>
          <p:cNvPr id="911" name="Google Shape;911;p79"/>
          <p:cNvSpPr txBox="1"/>
          <p:nvPr/>
        </p:nvSpPr>
        <p:spPr>
          <a:xfrm>
            <a:off x="324000" y="1146550"/>
            <a:ext cx="7014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Miisaanka pH waa miisaan tirooyin ah oo u dhexeeya pH 1 ilaa pH 14.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79"/>
          <p:cNvSpPr txBox="1"/>
          <p:nvPr>
            <p:ph idx="1" type="body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pH waxay u taagan tahay 'awoodda hydrogen' (potential of hydrogen).</a:t>
            </a:r>
            <a:endParaRPr sz="1800"/>
          </a:p>
        </p:txBody>
      </p:sp>
      <p:grpSp>
        <p:nvGrpSpPr>
          <p:cNvPr id="913" name="Google Shape;913;p79"/>
          <p:cNvGrpSpPr/>
          <p:nvPr/>
        </p:nvGrpSpPr>
        <p:grpSpPr>
          <a:xfrm>
            <a:off x="331480" y="2575565"/>
            <a:ext cx="8606872" cy="686275"/>
            <a:chOff x="331480" y="2575565"/>
            <a:chExt cx="8606872" cy="686275"/>
          </a:xfrm>
        </p:grpSpPr>
        <p:cxnSp>
          <p:nvCxnSpPr>
            <p:cNvPr id="914" name="Google Shape;914;p79"/>
            <p:cNvCxnSpPr/>
            <p:nvPr/>
          </p:nvCxnSpPr>
          <p:spPr>
            <a:xfrm>
              <a:off x="411475" y="2575565"/>
              <a:ext cx="82905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5" name="Google Shape;915;p79"/>
            <p:cNvCxnSpPr/>
            <p:nvPr/>
          </p:nvCxnSpPr>
          <p:spPr>
            <a:xfrm>
              <a:off x="434340" y="2583190"/>
              <a:ext cx="0" cy="29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6" name="Google Shape;916;p79"/>
            <p:cNvCxnSpPr/>
            <p:nvPr/>
          </p:nvCxnSpPr>
          <p:spPr>
            <a:xfrm>
              <a:off x="8686800" y="2583190"/>
              <a:ext cx="0" cy="29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7" name="Google Shape;917;p79"/>
            <p:cNvCxnSpPr/>
            <p:nvPr/>
          </p:nvCxnSpPr>
          <p:spPr>
            <a:xfrm>
              <a:off x="4571990" y="2575565"/>
              <a:ext cx="0" cy="29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18" name="Google Shape;918;p79"/>
            <p:cNvSpPr txBox="1"/>
            <p:nvPr/>
          </p:nvSpPr>
          <p:spPr>
            <a:xfrm>
              <a:off x="331480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9" name="Google Shape;919;p79"/>
            <p:cNvSpPr txBox="1"/>
            <p:nvPr/>
          </p:nvSpPr>
          <p:spPr>
            <a:xfrm>
              <a:off x="8435252" y="2923140"/>
              <a:ext cx="503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14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0" name="Google Shape;920;p79"/>
            <p:cNvSpPr txBox="1"/>
            <p:nvPr/>
          </p:nvSpPr>
          <p:spPr>
            <a:xfrm>
              <a:off x="4476751" y="2891040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1" name="Google Shape;921;p79"/>
          <p:cNvGrpSpPr/>
          <p:nvPr/>
        </p:nvGrpSpPr>
        <p:grpSpPr>
          <a:xfrm>
            <a:off x="853450" y="3299465"/>
            <a:ext cx="3124200" cy="448410"/>
            <a:chOff x="853450" y="3299465"/>
            <a:chExt cx="3124200" cy="448410"/>
          </a:xfrm>
        </p:grpSpPr>
        <p:sp>
          <p:nvSpPr>
            <p:cNvPr id="922" name="Google Shape;922;p79"/>
            <p:cNvSpPr txBox="1"/>
            <p:nvPr/>
          </p:nvSpPr>
          <p:spPr>
            <a:xfrm>
              <a:off x="857226" y="3409175"/>
              <a:ext cx="2213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hydrogen badan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23" name="Google Shape;923;p79"/>
            <p:cNvCxnSpPr/>
            <p:nvPr/>
          </p:nvCxnSpPr>
          <p:spPr>
            <a:xfrm rot="10800000">
              <a:off x="853450" y="3299465"/>
              <a:ext cx="31242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924" name="Google Shape;924;p79"/>
          <p:cNvGrpSpPr/>
          <p:nvPr/>
        </p:nvGrpSpPr>
        <p:grpSpPr>
          <a:xfrm>
            <a:off x="5135875" y="3299465"/>
            <a:ext cx="3329950" cy="448410"/>
            <a:chOff x="5135875" y="3299465"/>
            <a:chExt cx="3329950" cy="448410"/>
          </a:xfrm>
        </p:grpSpPr>
        <p:cxnSp>
          <p:nvCxnSpPr>
            <p:cNvPr id="925" name="Google Shape;925;p79"/>
            <p:cNvCxnSpPr/>
            <p:nvPr/>
          </p:nvCxnSpPr>
          <p:spPr>
            <a:xfrm rot="10800000">
              <a:off x="5135875" y="3299465"/>
              <a:ext cx="31242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926" name="Google Shape;926;p79"/>
            <p:cNvSpPr txBox="1"/>
            <p:nvPr/>
          </p:nvSpPr>
          <p:spPr>
            <a:xfrm>
              <a:off x="6522725" y="3409175"/>
              <a:ext cx="1943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hydrogen yar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27" name="Google Shape;927;p79"/>
          <p:cNvSpPr txBox="1"/>
          <p:nvPr/>
        </p:nvSpPr>
        <p:spPr>
          <a:xfrm>
            <a:off x="658475" y="4320000"/>
            <a:ext cx="347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pH-ga ka yar 7 waa aashito (acidic)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="1"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8" name="Google Shape;928;p79"/>
          <p:cNvSpPr txBox="1"/>
          <p:nvPr/>
        </p:nvSpPr>
        <p:spPr>
          <a:xfrm>
            <a:off x="5107349" y="4320000"/>
            <a:ext cx="383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pH-ga ka badan 7 waa alkali (alkaline)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="1"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9"/>
          <p:cNvSpPr txBox="1"/>
          <p:nvPr/>
        </p:nvSpPr>
        <p:spPr>
          <a:xfrm>
            <a:off x="3851425" y="3409175"/>
            <a:ext cx="17643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pH-ga saxda ah 7 waa dhexdhexaad (neutral)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="1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79"/>
          <p:cNvSpPr txBox="1"/>
          <p:nvPr/>
        </p:nvSpPr>
        <p:spPr>
          <a:xfrm>
            <a:off x="324000" y="1501375"/>
            <a:ext cx="8107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Aashitada (Acids) waxay ka kooban tahay hydrogen.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9"/>
          <p:cNvSpPr txBox="1"/>
          <p:nvPr/>
        </p:nvSpPr>
        <p:spPr>
          <a:xfrm>
            <a:off x="324000" y="1835818"/>
            <a:ext cx="8107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hydrogen-ka uu sareeyo, pH-ga ayaa hooseeya.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79"/>
          <p:cNvSpPr txBox="1"/>
          <p:nvPr/>
        </p:nvSpPr>
        <p:spPr>
          <a:xfrm>
            <a:off x="324000" y="2170262"/>
            <a:ext cx="8107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hydrogen-ka uu hooseeyo, pH-ga ayaa sareeya.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8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pH-ga (pH scale) wuxuu ka bilaabmaa:</a:t>
            </a:r>
            <a:endParaRPr/>
          </a:p>
        </p:txBody>
      </p:sp>
      <p:sp>
        <p:nvSpPr>
          <p:cNvPr id="938" name="Google Shape;938;p8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pH-ga (pH scale)</a:t>
            </a:r>
            <a:endParaRPr/>
          </a:p>
        </p:txBody>
      </p:sp>
      <p:sp>
        <p:nvSpPr>
          <p:cNvPr id="939" name="Google Shape;939;p8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1-10</a:t>
            </a:r>
            <a:endParaRPr/>
          </a:p>
        </p:txBody>
      </p:sp>
      <p:sp>
        <p:nvSpPr>
          <p:cNvPr id="940" name="Google Shape;940;p8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1-100</a:t>
            </a:r>
            <a:endParaRPr/>
          </a:p>
        </p:txBody>
      </p:sp>
      <p:sp>
        <p:nvSpPr>
          <p:cNvPr id="941" name="Google Shape;941;p8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1-7</a:t>
            </a:r>
            <a:endParaRPr/>
          </a:p>
        </p:txBody>
      </p:sp>
      <p:sp>
        <p:nvSpPr>
          <p:cNvPr id="942" name="Google Shape;942;p8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1-14</a:t>
            </a:r>
            <a:endParaRPr/>
          </a:p>
        </p:txBody>
      </p:sp>
      <p:pic>
        <p:nvPicPr>
          <p:cNvPr id="943" name="Google Shape;94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5783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8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Milan (Solution) leh pH sax ah 7 waa …</a:t>
            </a:r>
            <a:endParaRPr/>
          </a:p>
        </p:txBody>
      </p:sp>
      <p:sp>
        <p:nvSpPr>
          <p:cNvPr id="949" name="Google Shape;949;p8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pH-ga (pH scale)</a:t>
            </a:r>
            <a:endParaRPr/>
          </a:p>
        </p:txBody>
      </p:sp>
      <p:sp>
        <p:nvSpPr>
          <p:cNvPr id="950" name="Google Shape;950;p81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aashito (acidic).</a:t>
            </a:r>
            <a:endParaRPr/>
          </a:p>
        </p:txBody>
      </p:sp>
      <p:sp>
        <p:nvSpPr>
          <p:cNvPr id="951" name="Google Shape;951;p8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dhexdhexaad (neutral).</a:t>
            </a:r>
            <a:endParaRPr/>
          </a:p>
        </p:txBody>
      </p:sp>
      <p:sp>
        <p:nvSpPr>
          <p:cNvPr id="952" name="Google Shape;952;p8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alkali (alkaline).</a:t>
            </a:r>
            <a:endParaRPr/>
          </a:p>
        </p:txBody>
      </p:sp>
      <p:pic>
        <p:nvPicPr>
          <p:cNvPr id="953" name="Google Shape;95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583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8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Marka hydrogen-ka uu sareeyo …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59" name="Google Shape;959;p8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pH-ga (pH scale)</a:t>
            </a:r>
            <a:endParaRPr/>
          </a:p>
        </p:txBody>
      </p:sp>
      <p:sp>
        <p:nvSpPr>
          <p:cNvPr id="960" name="Google Shape;960;p8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pH-ga ayaa hooseeya.</a:t>
            </a:r>
            <a:endParaRPr/>
          </a:p>
        </p:txBody>
      </p:sp>
      <p:sp>
        <p:nvSpPr>
          <p:cNvPr id="961" name="Google Shape;961;p8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pH-ga ayaa sareeya.</a:t>
            </a:r>
            <a:endParaRPr/>
          </a:p>
        </p:txBody>
      </p:sp>
      <p:sp>
        <p:nvSpPr>
          <p:cNvPr id="962" name="Google Shape;962;p8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hydrogen-ka isku xadka kuma beddelo pH-ga.</a:t>
            </a:r>
            <a:endParaRPr/>
          </a:p>
        </p:txBody>
      </p:sp>
      <p:pic>
        <p:nvPicPr>
          <p:cNvPr id="963" name="Google Shape;96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9008" y="18067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83"/>
          <p:cNvSpPr txBox="1"/>
          <p:nvPr>
            <p:ph idx="1" type="body"/>
          </p:nvPr>
        </p:nvSpPr>
        <p:spPr>
          <a:xfrm>
            <a:off x="324000" y="759300"/>
            <a:ext cx="71352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Miisaanka pH-ga (pH scale) wuxuu kor iyo hoos u socdaa qaybo toban ah, sidaas darteed aashito (acid) pH 2 ah waxay tahay toban jeer oo aashito (acidic) badan marka loo eego pH 3.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69" name="Google Shape;969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miisaanka pH-ga (pH scale)</a:t>
            </a:r>
            <a:endParaRPr/>
          </a:p>
        </p:txBody>
      </p:sp>
      <p:cxnSp>
        <p:nvCxnSpPr>
          <p:cNvPr id="970" name="Google Shape;970;p83"/>
          <p:cNvCxnSpPr/>
          <p:nvPr/>
        </p:nvCxnSpPr>
        <p:spPr>
          <a:xfrm>
            <a:off x="8686800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1" name="Google Shape;971;p83"/>
          <p:cNvCxnSpPr/>
          <p:nvPr/>
        </p:nvCxnSpPr>
        <p:spPr>
          <a:xfrm>
            <a:off x="4243168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2" name="Google Shape;972;p83"/>
          <p:cNvCxnSpPr/>
          <p:nvPr/>
        </p:nvCxnSpPr>
        <p:spPr>
          <a:xfrm>
            <a:off x="2973558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3" name="Google Shape;973;p83"/>
          <p:cNvCxnSpPr/>
          <p:nvPr/>
        </p:nvCxnSpPr>
        <p:spPr>
          <a:xfrm>
            <a:off x="1069145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4" name="Google Shape;974;p83"/>
          <p:cNvCxnSpPr/>
          <p:nvPr/>
        </p:nvCxnSpPr>
        <p:spPr>
          <a:xfrm>
            <a:off x="1703949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5" name="Google Shape;975;p83"/>
          <p:cNvCxnSpPr/>
          <p:nvPr/>
        </p:nvCxnSpPr>
        <p:spPr>
          <a:xfrm>
            <a:off x="2338754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6" name="Google Shape;976;p83"/>
          <p:cNvCxnSpPr/>
          <p:nvPr/>
        </p:nvCxnSpPr>
        <p:spPr>
          <a:xfrm>
            <a:off x="3608363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7" name="Google Shape;977;p83"/>
          <p:cNvCxnSpPr/>
          <p:nvPr/>
        </p:nvCxnSpPr>
        <p:spPr>
          <a:xfrm>
            <a:off x="6782386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8" name="Google Shape;978;p83"/>
          <p:cNvCxnSpPr/>
          <p:nvPr/>
        </p:nvCxnSpPr>
        <p:spPr>
          <a:xfrm>
            <a:off x="4877972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9" name="Google Shape;979;p83"/>
          <p:cNvCxnSpPr/>
          <p:nvPr/>
        </p:nvCxnSpPr>
        <p:spPr>
          <a:xfrm>
            <a:off x="5512777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0" name="Google Shape;980;p83"/>
          <p:cNvCxnSpPr/>
          <p:nvPr/>
        </p:nvCxnSpPr>
        <p:spPr>
          <a:xfrm>
            <a:off x="6147582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1" name="Google Shape;981;p83"/>
          <p:cNvCxnSpPr/>
          <p:nvPr/>
        </p:nvCxnSpPr>
        <p:spPr>
          <a:xfrm>
            <a:off x="7417191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82" name="Google Shape;982;p83"/>
          <p:cNvGrpSpPr/>
          <p:nvPr/>
        </p:nvGrpSpPr>
        <p:grpSpPr>
          <a:xfrm>
            <a:off x="331480" y="2560325"/>
            <a:ext cx="8606872" cy="651240"/>
            <a:chOff x="331480" y="2560325"/>
            <a:chExt cx="8606872" cy="651240"/>
          </a:xfrm>
        </p:grpSpPr>
        <p:cxnSp>
          <p:nvCxnSpPr>
            <p:cNvPr id="983" name="Google Shape;983;p83"/>
            <p:cNvCxnSpPr/>
            <p:nvPr/>
          </p:nvCxnSpPr>
          <p:spPr>
            <a:xfrm>
              <a:off x="411475" y="2575565"/>
              <a:ext cx="82905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4" name="Google Shape;984;p83"/>
            <p:cNvCxnSpPr/>
            <p:nvPr/>
          </p:nvCxnSpPr>
          <p:spPr>
            <a:xfrm>
              <a:off x="434340" y="2560325"/>
              <a:ext cx="0" cy="29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85" name="Google Shape;985;p83"/>
            <p:cNvSpPr txBox="1"/>
            <p:nvPr/>
          </p:nvSpPr>
          <p:spPr>
            <a:xfrm>
              <a:off x="331480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6" name="Google Shape;986;p83"/>
            <p:cNvSpPr txBox="1"/>
            <p:nvPr/>
          </p:nvSpPr>
          <p:spPr>
            <a:xfrm>
              <a:off x="8435252" y="2872865"/>
              <a:ext cx="503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14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7" name="Google Shape;987;p83"/>
            <p:cNvSpPr txBox="1"/>
            <p:nvPr/>
          </p:nvSpPr>
          <p:spPr>
            <a:xfrm>
              <a:off x="4140696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8" name="Google Shape;988;p83"/>
            <p:cNvSpPr txBox="1"/>
            <p:nvPr/>
          </p:nvSpPr>
          <p:spPr>
            <a:xfrm>
              <a:off x="973889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9" name="Google Shape;989;p83"/>
            <p:cNvSpPr txBox="1"/>
            <p:nvPr/>
          </p:nvSpPr>
          <p:spPr>
            <a:xfrm>
              <a:off x="1608704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0" name="Google Shape;990;p83"/>
            <p:cNvSpPr txBox="1"/>
            <p:nvPr/>
          </p:nvSpPr>
          <p:spPr>
            <a:xfrm>
              <a:off x="2239698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1" name="Google Shape;991;p83"/>
            <p:cNvSpPr txBox="1"/>
            <p:nvPr/>
          </p:nvSpPr>
          <p:spPr>
            <a:xfrm>
              <a:off x="2881118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2" name="Google Shape;992;p83"/>
            <p:cNvSpPr txBox="1"/>
            <p:nvPr/>
          </p:nvSpPr>
          <p:spPr>
            <a:xfrm>
              <a:off x="3522337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3" name="Google Shape;993;p83"/>
            <p:cNvSpPr txBox="1"/>
            <p:nvPr/>
          </p:nvSpPr>
          <p:spPr>
            <a:xfrm>
              <a:off x="4781916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4" name="Google Shape;994;p83"/>
            <p:cNvSpPr txBox="1"/>
            <p:nvPr/>
          </p:nvSpPr>
          <p:spPr>
            <a:xfrm>
              <a:off x="5415515" y="2872865"/>
              <a:ext cx="190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5" name="Google Shape;995;p83"/>
            <p:cNvSpPr txBox="1"/>
            <p:nvPr/>
          </p:nvSpPr>
          <p:spPr>
            <a:xfrm>
              <a:off x="5980534" y="2872865"/>
              <a:ext cx="330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6" name="Google Shape;996;p83"/>
            <p:cNvSpPr txBox="1"/>
            <p:nvPr/>
          </p:nvSpPr>
          <p:spPr>
            <a:xfrm>
              <a:off x="6609454" y="2872865"/>
              <a:ext cx="330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11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7" name="Google Shape;997;p83"/>
            <p:cNvSpPr txBox="1"/>
            <p:nvPr/>
          </p:nvSpPr>
          <p:spPr>
            <a:xfrm>
              <a:off x="7253613" y="2872865"/>
              <a:ext cx="330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12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8" name="Google Shape;998;p83"/>
            <p:cNvSpPr txBox="1"/>
            <p:nvPr/>
          </p:nvSpPr>
          <p:spPr>
            <a:xfrm>
              <a:off x="7882533" y="2872865"/>
              <a:ext cx="330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13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999" name="Google Shape;999;p83"/>
          <p:cNvCxnSpPr/>
          <p:nvPr/>
        </p:nvCxnSpPr>
        <p:spPr>
          <a:xfrm>
            <a:off x="8051995" y="2560325"/>
            <a:ext cx="0" cy="297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0" name="Google Shape;1000;p83"/>
          <p:cNvCxnSpPr>
            <a:stCxn id="988" idx="2"/>
            <a:endCxn id="989" idx="2"/>
          </p:cNvCxnSpPr>
          <p:nvPr/>
        </p:nvCxnSpPr>
        <p:spPr>
          <a:xfrm flipH="1" rot="-5400000">
            <a:off x="1386239" y="2894465"/>
            <a:ext cx="600" cy="634800"/>
          </a:xfrm>
          <a:prstGeom prst="curvedConnector3">
            <a:avLst>
              <a:gd fmla="val 83230833" name="adj1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001" name="Google Shape;1001;p83"/>
          <p:cNvCxnSpPr/>
          <p:nvPr/>
        </p:nvCxnSpPr>
        <p:spPr>
          <a:xfrm flipH="1" rot="-5400000">
            <a:off x="5155564" y="2894465"/>
            <a:ext cx="600" cy="634800"/>
          </a:xfrm>
          <a:prstGeom prst="curvedConnector3">
            <a:avLst>
              <a:gd fmla="val 83230833" name="adj1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2" name="Google Shape;1002;p83"/>
          <p:cNvSpPr txBox="1"/>
          <p:nvPr>
            <p:ph idx="1" type="body"/>
          </p:nvPr>
        </p:nvSpPr>
        <p:spPr>
          <a:xfrm>
            <a:off x="324000" y="1704175"/>
            <a:ext cx="82377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Alkali (alkali) pH 9 ah waxay tahay toban jeer oo alkali (alkaline) badan marka loo eego pH 8.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grpSp>
        <p:nvGrpSpPr>
          <p:cNvPr id="1003" name="Google Shape;1003;p83"/>
          <p:cNvGrpSpPr/>
          <p:nvPr/>
        </p:nvGrpSpPr>
        <p:grpSpPr>
          <a:xfrm>
            <a:off x="293375" y="3158215"/>
            <a:ext cx="3038100" cy="1339860"/>
            <a:chOff x="293375" y="3158215"/>
            <a:chExt cx="3038100" cy="1339860"/>
          </a:xfrm>
        </p:grpSpPr>
        <p:cxnSp>
          <p:nvCxnSpPr>
            <p:cNvPr id="1004" name="Google Shape;1004;p83"/>
            <p:cNvCxnSpPr/>
            <p:nvPr/>
          </p:nvCxnSpPr>
          <p:spPr>
            <a:xfrm flipH="1" rot="-5400000">
              <a:off x="2612827" y="2841115"/>
              <a:ext cx="600" cy="634800"/>
            </a:xfrm>
            <a:prstGeom prst="curvedConnector3">
              <a:avLst>
                <a:gd fmla="val 83230833" name="adj1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005" name="Google Shape;1005;p83"/>
            <p:cNvSpPr txBox="1"/>
            <p:nvPr/>
          </p:nvSpPr>
          <p:spPr>
            <a:xfrm>
              <a:off x="293375" y="3836275"/>
              <a:ext cx="3038100" cy="66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pH 4 waa 10 jeer oo aashito (acidic) badan marka loo eego pH 5.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="1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6" name="Google Shape;1006;p83"/>
          <p:cNvGrpSpPr/>
          <p:nvPr/>
        </p:nvGrpSpPr>
        <p:grpSpPr>
          <a:xfrm>
            <a:off x="4877975" y="3211565"/>
            <a:ext cx="3174000" cy="1286510"/>
            <a:chOff x="4877975" y="3211565"/>
            <a:chExt cx="3174000" cy="1286510"/>
          </a:xfrm>
        </p:grpSpPr>
        <p:cxnSp>
          <p:nvCxnSpPr>
            <p:cNvPr id="1007" name="Google Shape;1007;p83"/>
            <p:cNvCxnSpPr>
              <a:stCxn id="996" idx="2"/>
              <a:endCxn id="998" idx="2"/>
            </p:cNvCxnSpPr>
            <p:nvPr/>
          </p:nvCxnSpPr>
          <p:spPr>
            <a:xfrm flipH="1" rot="-5400000">
              <a:off x="7411054" y="2575265"/>
              <a:ext cx="600" cy="1273200"/>
            </a:xfrm>
            <a:prstGeom prst="curvedConnector3">
              <a:avLst>
                <a:gd fmla="val 78960000" name="adj1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08" name="Google Shape;1008;p83"/>
            <p:cNvSpPr txBox="1"/>
            <p:nvPr/>
          </p:nvSpPr>
          <p:spPr>
            <a:xfrm>
              <a:off x="4877975" y="3836275"/>
              <a:ext cx="3174000" cy="66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pH 13 waa 100 jeer ka alkaline (alkaline) badan pH 11.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="1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84"/>
          <p:cNvSpPr txBox="1"/>
          <p:nvPr>
            <p:ph idx="1" type="subTitle"/>
          </p:nvPr>
        </p:nvSpPr>
        <p:spPr>
          <a:xfrm>
            <a:off x="980575" y="3049188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Milan (solution) pH 5 waa 10 jeer ka acidic (acidic) badan milan (solution) pH 6.</a:t>
            </a:r>
            <a:endParaRPr/>
          </a:p>
        </p:txBody>
      </p:sp>
      <p:sp>
        <p:nvSpPr>
          <p:cNvPr id="1014" name="Google Shape;1014;p84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Miisaanka pH wuxuu kor iyo hoos u socdaa qodobo 14 ah.</a:t>
            </a:r>
            <a:endParaRPr/>
          </a:p>
        </p:txBody>
      </p:sp>
      <p:sp>
        <p:nvSpPr>
          <p:cNvPr id="1015" name="Google Shape;1015;p8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Milan (solution) pH 5 waa 10 jeer ka yar acidic (acidic) marka loo eego milan (solution) pH 6.</a:t>
            </a:r>
            <a:endParaRPr/>
          </a:p>
        </p:txBody>
      </p:sp>
      <p:sp>
        <p:nvSpPr>
          <p:cNvPr id="1016" name="Google Shape;1016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Miisaanka pH (pH scale)</a:t>
            </a:r>
            <a:endParaRPr/>
          </a:p>
        </p:txBody>
      </p:sp>
      <p:pic>
        <p:nvPicPr>
          <p:cNvPr id="1017" name="Google Shape;101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1658" y="31480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85"/>
          <p:cNvSpPr txBox="1"/>
          <p:nvPr>
            <p:ph type="title"/>
          </p:nvPr>
        </p:nvSpPr>
        <p:spPr>
          <a:xfrm>
            <a:off x="324000" y="810000"/>
            <a:ext cx="69837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Dooro dhammaan weedhaha saxda ah. Marka alkaline (alkaline) badan yahay milan (solution), pH-ga sareeyo, sidaas darteed …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24" name="Google Shape;1024;p8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 (pH scale)</a:t>
            </a:r>
            <a:endParaRPr/>
          </a:p>
        </p:txBody>
      </p:sp>
      <p:sp>
        <p:nvSpPr>
          <p:cNvPr id="1025" name="Google Shape;1025;p85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pH 9 waa 10 jeer ka alkaline (alkaline) badan pH 8.</a:t>
            </a:r>
            <a:endParaRPr/>
          </a:p>
        </p:txBody>
      </p:sp>
      <p:sp>
        <p:nvSpPr>
          <p:cNvPr id="1026" name="Google Shape;1026;p85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pH 9 waa 14 jeer ka alkaline (alkaline) badan pH 8.</a:t>
            </a:r>
            <a:endParaRPr/>
          </a:p>
        </p:txBody>
      </p:sp>
      <p:sp>
        <p:nvSpPr>
          <p:cNvPr id="1027" name="Google Shape;1027;p85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pH 9 waa 10 jeer ka yar alkaline (alkaline) marka loo eego pH 8.</a:t>
            </a:r>
            <a:endParaRPr/>
          </a:p>
        </p:txBody>
      </p:sp>
      <p:sp>
        <p:nvSpPr>
          <p:cNvPr id="1028" name="Google Shape;1028;p85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pH 11 waa 100 jeer ka alkaline (alkaline) badan pH 9.</a:t>
            </a:r>
            <a:endParaRPr/>
          </a:p>
        </p:txBody>
      </p:sp>
      <p:pic>
        <p:nvPicPr>
          <p:cNvPr id="1029" name="Google Shape;102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833" y="16849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833" y="4065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86"/>
          <p:cNvSpPr txBox="1"/>
          <p:nvPr>
            <p:ph idx="1" type="body"/>
          </p:nvPr>
        </p:nvSpPr>
        <p:spPr>
          <a:xfrm>
            <a:off x="324000" y="759300"/>
            <a:ext cx="8237700" cy="41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Sheeg haddii milan (solution) yahay acidic (acidic), neutral (neutral) ama alkaline (alkaline).</a:t>
            </a:r>
            <a:endParaRPr/>
          </a:p>
        </p:txBody>
      </p:sp>
      <p:sp>
        <p:nvSpPr>
          <p:cNvPr id="1036" name="Google Shape;1036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Miisaanka pH (pH scale)</a:t>
            </a:r>
            <a:endParaRPr/>
          </a:p>
        </p:txBody>
      </p:sp>
      <p:sp>
        <p:nvSpPr>
          <p:cNvPr id="1037" name="Google Shape;1037;p86"/>
          <p:cNvSpPr txBox="1"/>
          <p:nvPr>
            <p:ph idx="1" type="body"/>
          </p:nvPr>
        </p:nvSpPr>
        <p:spPr>
          <a:xfrm>
            <a:off x="324000" y="1441500"/>
            <a:ext cx="8237700" cy="27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wuxuu leeyahay pH 5.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nadiifin ah wuxuu leeyahay pH 8.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Biyo (water) waxay leeyihiin pH 7 sax ah.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Caano waxay leeyihiin pH 6.5.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Khal wuxuu leeyahay pH 3.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furitaanka biyo-mareenka wuxuu leeyahay pH 10.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Weji-nadiifiye wuxuu leeyahay pH 7.5.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Sheeg haddii milan (solution) yahay acidic (acidic), neutral (neutral) ama alkaline (alkaline).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wuxuu leeyahay pH 5.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nadiifin (cleaning) waxay leedahay pH 8.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Biyo (water) waxay leeyihiin pH 7 sax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Caano (milk) waxay leeyihiin pH 6.5.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Khal (vinegar) wuxuu leeyahay pH 3.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furitaan biyo-mareen (drain unblocker) wuxuu leeyahay pH 10.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Nadiifiye weji (facial cleanser) wuxuu leeyahay pH 7.5.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43" name="Google Shape;1043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Miisaanka pH (pH scale)</a:t>
            </a:r>
            <a:endParaRPr/>
          </a:p>
        </p:txBody>
      </p:sp>
      <p:sp>
        <p:nvSpPr>
          <p:cNvPr id="1044" name="Google Shape;1044;p87"/>
          <p:cNvSpPr txBox="1"/>
          <p:nvPr/>
        </p:nvSpPr>
        <p:spPr>
          <a:xfrm>
            <a:off x="411480" y="4721832"/>
            <a:ext cx="80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Aashito (acidic)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36676" y="4721832"/>
            <a:ext cx="80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Aashito (acidic)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5801808" y="4721832"/>
            <a:ext cx="809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Aashito (acidic)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7" name="Google Shape;1047;p87"/>
          <p:cNvSpPr txBox="1"/>
          <p:nvPr/>
        </p:nvSpPr>
        <p:spPr>
          <a:xfrm>
            <a:off x="1476612" y="4721832"/>
            <a:ext cx="1374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Alkali (alkaline)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8" name="Google Shape;1048;p87"/>
          <p:cNvSpPr txBox="1"/>
          <p:nvPr/>
        </p:nvSpPr>
        <p:spPr>
          <a:xfrm>
            <a:off x="6866940" y="4721832"/>
            <a:ext cx="1374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Alkali (alkaline)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9" name="Google Shape;1049;p87"/>
          <p:cNvSpPr txBox="1"/>
          <p:nvPr/>
        </p:nvSpPr>
        <p:spPr>
          <a:xfrm>
            <a:off x="411480" y="4996152"/>
            <a:ext cx="1374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Alkali (alkaline)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0" name="Google Shape;1050;p87"/>
          <p:cNvSpPr txBox="1"/>
          <p:nvPr/>
        </p:nvSpPr>
        <p:spPr>
          <a:xfrm>
            <a:off x="3106644" y="4721832"/>
            <a:ext cx="1374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Dhexdhexaad (neutral)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2" name="TextBox 1051"/>
          <p:cNvSpPr txBox="1"/>
          <p:nvPr/>
        </p:nvSpPr>
        <p:spPr>
          <a:xfrm>
            <a:off x="411480" y="4447512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5" name="Google Shape;1055;p88"/>
          <p:cNvGrpSpPr/>
          <p:nvPr/>
        </p:nvGrpSpPr>
        <p:grpSpPr>
          <a:xfrm>
            <a:off x="4126325" y="1694175"/>
            <a:ext cx="3822300" cy="1769087"/>
            <a:chOff x="4126325" y="1694175"/>
            <a:chExt cx="3822300" cy="1769087"/>
          </a:xfrm>
        </p:grpSpPr>
        <p:pic>
          <p:nvPicPr>
            <p:cNvPr id="1056" name="Google Shape;1056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126325" y="1790700"/>
              <a:ext cx="3822300" cy="16725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7" name="Google Shape;1057;p88"/>
            <p:cNvSpPr txBox="1"/>
            <p:nvPr/>
          </p:nvSpPr>
          <p:spPr>
            <a:xfrm>
              <a:off x="4366200" y="1694175"/>
              <a:ext cx="3348600" cy="16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Milan (solution) A wuxuu leeyahay pH 3, milan (solution) B waa 100 jeer ka aashito badan (acidic). Sidaas darteed, milan (solution) B wuxuu leeyahay pH 2.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58" name="Google Shape;1058;p88"/>
          <p:cNvSpPr txBox="1"/>
          <p:nvPr>
            <p:ph idx="1" type="body"/>
          </p:nvPr>
        </p:nvSpPr>
        <p:spPr>
          <a:xfrm>
            <a:off x="3664200" y="759175"/>
            <a:ext cx="5185200" cy="84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Hadallada Yacquub iyo Axmed ma run baa mise been?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059" name="Google Shape;1059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Miisaanka pH (pH scale)</a:t>
            </a:r>
            <a:endParaRPr/>
          </a:p>
        </p:txBody>
      </p:sp>
      <p:pic>
        <p:nvPicPr>
          <p:cNvPr id="1060" name="Google Shape;1060;p8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33909" y="3760333"/>
            <a:ext cx="1234438" cy="123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8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85549" y="2461886"/>
            <a:ext cx="1234439" cy="12326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2" name="Google Shape;1062;p88"/>
          <p:cNvGrpSpPr/>
          <p:nvPr/>
        </p:nvGrpSpPr>
        <p:grpSpPr>
          <a:xfrm>
            <a:off x="805652" y="1111875"/>
            <a:ext cx="2726649" cy="1799999"/>
            <a:chOff x="805652" y="1111875"/>
            <a:chExt cx="2726649" cy="1799999"/>
          </a:xfrm>
        </p:grpSpPr>
        <p:pic>
          <p:nvPicPr>
            <p:cNvPr id="1063" name="Google Shape;1063;p8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805652" y="1111875"/>
              <a:ext cx="2726649" cy="1799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4" name="Google Shape;1064;p88"/>
            <p:cNvSpPr txBox="1"/>
            <p:nvPr/>
          </p:nvSpPr>
          <p:spPr>
            <a:xfrm>
              <a:off x="1021650" y="1306575"/>
              <a:ext cx="2341200" cy="115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Milan (solution) leh pH 2 wuu ka aashito badan yahay (more acidic) milan (solution) leh pH 7.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5" name="Google Shape;1065;p88"/>
          <p:cNvGrpSpPr/>
          <p:nvPr/>
        </p:nvGrpSpPr>
        <p:grpSpPr>
          <a:xfrm>
            <a:off x="855685" y="3076425"/>
            <a:ext cx="1956959" cy="1296000"/>
            <a:chOff x="855685" y="3076425"/>
            <a:chExt cx="1956959" cy="1296000"/>
          </a:xfrm>
        </p:grpSpPr>
        <p:pic>
          <p:nvPicPr>
            <p:cNvPr id="1066" name="Google Shape;1066;p8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855685" y="3076425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7" name="Google Shape;1067;p88"/>
            <p:cNvSpPr txBox="1"/>
            <p:nvPr/>
          </p:nvSpPr>
          <p:spPr>
            <a:xfrm>
              <a:off x="1021650" y="3256900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Miisaanka pH (pH scale) wuxuu u dhexeeyaa 1-20.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8" name="Google Shape;1068;p88"/>
          <p:cNvGrpSpPr/>
          <p:nvPr/>
        </p:nvGrpSpPr>
        <p:grpSpPr>
          <a:xfrm>
            <a:off x="3876375" y="3623725"/>
            <a:ext cx="4072250" cy="924875"/>
            <a:chOff x="3876375" y="3623725"/>
            <a:chExt cx="4072250" cy="924875"/>
          </a:xfrm>
        </p:grpSpPr>
        <p:pic>
          <p:nvPicPr>
            <p:cNvPr id="1069" name="Google Shape;1069;p8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876375" y="3623725"/>
              <a:ext cx="3996047" cy="924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0" name="Google Shape;1070;p88"/>
            <p:cNvSpPr txBox="1"/>
            <p:nvPr/>
          </p:nvSpPr>
          <p:spPr>
            <a:xfrm flipH="1">
              <a:off x="3988925" y="3702925"/>
              <a:ext cx="3959700" cy="53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pH waxay u taagan tahay ‘awooda helium’ (potential of helium).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71" name="Google Shape;1071;p88"/>
          <p:cNvSpPr txBox="1"/>
          <p:nvPr/>
        </p:nvSpPr>
        <p:spPr>
          <a:xfrm>
            <a:off x="3573600" y="4548875"/>
            <a:ext cx="79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/>
          </a:p>
        </p:txBody>
      </p:sp>
      <p:sp>
        <p:nvSpPr>
          <p:cNvPr id="1072" name="Google Shape;1072;p88"/>
          <p:cNvSpPr txBox="1"/>
          <p:nvPr/>
        </p:nvSpPr>
        <p:spPr>
          <a:xfrm>
            <a:off x="2887200" y="3293075"/>
            <a:ext cx="79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" name="Google Shape;107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325" y="1790700"/>
            <a:ext cx="3822300" cy="1672562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89"/>
          <p:cNvSpPr txBox="1"/>
          <p:nvPr/>
        </p:nvSpPr>
        <p:spPr>
          <a:xfrm>
            <a:off x="4366200" y="1694175"/>
            <a:ext cx="33486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Milan (solution) A wuxuu leeyahay pH 3, milan (solution) B wuxuu 100 jeer ka badan yahay aashito. Sidaas darteed, milan (solution) B wuxuu leeyahay pH 2.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Miisaanka pH</a:t>
            </a:r>
            <a:endParaRPr/>
          </a:p>
        </p:txBody>
      </p:sp>
      <p:pic>
        <p:nvPicPr>
          <p:cNvPr id="1080" name="Google Shape;1080;p8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33909" y="3760333"/>
            <a:ext cx="1234438" cy="123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8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85549" y="2461886"/>
            <a:ext cx="1234439" cy="123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55685" y="3076425"/>
            <a:ext cx="1956959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05652" y="1111875"/>
            <a:ext cx="2726649" cy="17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89"/>
          <p:cNvSpPr txBox="1"/>
          <p:nvPr/>
        </p:nvSpPr>
        <p:spPr>
          <a:xfrm>
            <a:off x="1021650" y="1306575"/>
            <a:ext cx="2341200" cy="11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Milan (solution) leh pH 2 wuxuu ka aashito badan yahay milan (solution) leh pH 7.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89"/>
          <p:cNvSpPr txBox="1"/>
          <p:nvPr/>
        </p:nvSpPr>
        <p:spPr>
          <a:xfrm>
            <a:off x="1021650" y="3256900"/>
            <a:ext cx="16038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Miisaanka pH wuxuu u dhexeeyaa 1-20.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86" name="Google Shape;1086;p8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76375" y="3623725"/>
            <a:ext cx="3996047" cy="92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89"/>
          <p:cNvSpPr txBox="1"/>
          <p:nvPr/>
        </p:nvSpPr>
        <p:spPr>
          <a:xfrm flipH="1">
            <a:off x="3981650" y="3739813"/>
            <a:ext cx="38922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pH waxay u taagan tahay 'awooda helium'.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89"/>
          <p:cNvSpPr txBox="1"/>
          <p:nvPr/>
        </p:nvSpPr>
        <p:spPr>
          <a:xfrm>
            <a:off x="3573600" y="4548875"/>
            <a:ext cx="79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/>
          </a:p>
        </p:txBody>
      </p:sp>
      <p:sp>
        <p:nvSpPr>
          <p:cNvPr id="1089" name="Google Shape;1089;p89"/>
          <p:cNvSpPr txBox="1"/>
          <p:nvPr/>
        </p:nvSpPr>
        <p:spPr>
          <a:xfrm>
            <a:off x="2887200" y="3293075"/>
            <a:ext cx="79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/>
          </a:p>
        </p:txBody>
      </p:sp>
      <p:sp>
        <p:nvSpPr>
          <p:cNvPr id="1090" name="Google Shape;1090;p89"/>
          <p:cNvSpPr txBox="1"/>
          <p:nvPr>
            <p:ph idx="1" type="body"/>
          </p:nvPr>
        </p:nvSpPr>
        <p:spPr>
          <a:xfrm>
            <a:off x="3634750" y="759300"/>
            <a:ext cx="5185200" cy="135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Ma run ama been bay yihiin hadalada Yacquub iyo Axmed?</a:t>
            </a:r>
            <a:br>
              <a:rPr lang="en-GB" sz="2000"/>
            </a:b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091" name="Google Shape;1091;p89"/>
          <p:cNvSpPr txBox="1"/>
          <p:nvPr/>
        </p:nvSpPr>
        <p:spPr>
          <a:xfrm>
            <a:off x="2156100" y="2160000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run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2" name="Google Shape;1092;p89"/>
          <p:cNvSpPr txBox="1"/>
          <p:nvPr/>
        </p:nvSpPr>
        <p:spPr>
          <a:xfrm>
            <a:off x="6712875" y="2777225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been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3" name="Google Shape;1093;p89"/>
          <p:cNvSpPr txBox="1"/>
          <p:nvPr/>
        </p:nvSpPr>
        <p:spPr>
          <a:xfrm>
            <a:off x="6802500" y="4320000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been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4" name="Google Shape;1094;p89"/>
          <p:cNvSpPr txBox="1"/>
          <p:nvPr/>
        </p:nvSpPr>
        <p:spPr>
          <a:xfrm>
            <a:off x="1863900" y="3760325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been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9" name="Google Shape;1099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325" y="1790700"/>
            <a:ext cx="3822300" cy="1672562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90"/>
          <p:cNvSpPr txBox="1"/>
          <p:nvPr/>
        </p:nvSpPr>
        <p:spPr>
          <a:xfrm>
            <a:off x="4366200" y="1694175"/>
            <a:ext cx="33486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Milan (solution) A wuxuu leeyahay pH 3, milan (solution) B wuxuu 100 jeer ka badan yahay aashito. Sidaas darteed, milan (solution) B wuxuu leeyahay pH 2.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Miisaanka pH</a:t>
            </a:r>
            <a:endParaRPr/>
          </a:p>
        </p:txBody>
      </p:sp>
      <p:pic>
        <p:nvPicPr>
          <p:cNvPr id="1102" name="Google Shape;1102;p9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33909" y="3760333"/>
            <a:ext cx="1234438" cy="123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9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85549" y="2461886"/>
            <a:ext cx="1234439" cy="123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55685" y="3076425"/>
            <a:ext cx="1956959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05652" y="1111875"/>
            <a:ext cx="2726649" cy="17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90"/>
          <p:cNvSpPr txBox="1"/>
          <p:nvPr/>
        </p:nvSpPr>
        <p:spPr>
          <a:xfrm>
            <a:off x="1021650" y="1306575"/>
            <a:ext cx="2341200" cy="11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Milan (solution) leh pH 2 wuxuu ka aashito badan yahay milan (solution) leh pH 7.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90"/>
          <p:cNvSpPr txBox="1"/>
          <p:nvPr/>
        </p:nvSpPr>
        <p:spPr>
          <a:xfrm>
            <a:off x="1021650" y="3256900"/>
            <a:ext cx="16038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Miisaanka pH wuxuu u dhexeeyaa 1-20.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08" name="Google Shape;1108;p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76375" y="3623725"/>
            <a:ext cx="3996047" cy="92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90"/>
          <p:cNvSpPr txBox="1"/>
          <p:nvPr/>
        </p:nvSpPr>
        <p:spPr>
          <a:xfrm flipH="1">
            <a:off x="3981650" y="3739813"/>
            <a:ext cx="38922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pH waxay u taagan tahay 'awooda helium'.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0" name="Google Shape;1110;p90"/>
          <p:cNvSpPr txBox="1"/>
          <p:nvPr/>
        </p:nvSpPr>
        <p:spPr>
          <a:xfrm>
            <a:off x="3573600" y="4548875"/>
            <a:ext cx="79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/>
          </a:p>
        </p:txBody>
      </p:sp>
      <p:sp>
        <p:nvSpPr>
          <p:cNvPr id="1111" name="Google Shape;1111;p90"/>
          <p:cNvSpPr txBox="1"/>
          <p:nvPr/>
        </p:nvSpPr>
        <p:spPr>
          <a:xfrm>
            <a:off x="2887200" y="3293075"/>
            <a:ext cx="79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/>
          </a:p>
        </p:txBody>
      </p:sp>
      <p:sp>
        <p:nvSpPr>
          <p:cNvPr id="1112" name="Google Shape;1112;p90"/>
          <p:cNvSpPr txBox="1"/>
          <p:nvPr>
            <p:ph idx="1" type="body"/>
          </p:nvPr>
        </p:nvSpPr>
        <p:spPr>
          <a:xfrm>
            <a:off x="324000" y="759300"/>
            <a:ext cx="8496000" cy="140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3"/>
            </a:pPr>
            <a:r>
              <a:rPr lang="en-GB" sz="1800">
                <a:latin typeface="Lexend"/>
              </a:rPr>
              <a:t>Six hadalada beenta ah si ay u noqdaan kuwo cilmi ahaan sax ah.</a:t>
            </a:r>
            <a:endParaRPr sz="2000"/>
          </a:p>
        </p:txBody>
      </p:sp>
      <p:sp>
        <p:nvSpPr>
          <p:cNvPr id="1113" name="Google Shape;1113;p90"/>
          <p:cNvSpPr txBox="1"/>
          <p:nvPr/>
        </p:nvSpPr>
        <p:spPr>
          <a:xfrm>
            <a:off x="2156100" y="2160000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run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4" name="Google Shape;1114;p90"/>
          <p:cNvSpPr txBox="1"/>
          <p:nvPr/>
        </p:nvSpPr>
        <p:spPr>
          <a:xfrm>
            <a:off x="6712875" y="2777225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been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5" name="Google Shape;1115;p90"/>
          <p:cNvSpPr txBox="1"/>
          <p:nvPr/>
        </p:nvSpPr>
        <p:spPr>
          <a:xfrm>
            <a:off x="6802500" y="4320000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been (false)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6" name="Google Shape;1116;p90"/>
          <p:cNvSpPr txBox="1"/>
          <p:nvPr/>
        </p:nvSpPr>
        <p:spPr>
          <a:xfrm>
            <a:off x="1863900" y="3760325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been (false)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1" name="Google Shape;1121;p91"/>
          <p:cNvGrpSpPr/>
          <p:nvPr/>
        </p:nvGrpSpPr>
        <p:grpSpPr>
          <a:xfrm>
            <a:off x="2756700" y="827375"/>
            <a:ext cx="6050898" cy="2714801"/>
            <a:chOff x="2756700" y="827375"/>
            <a:chExt cx="6050898" cy="2714801"/>
          </a:xfrm>
        </p:grpSpPr>
        <p:pic>
          <p:nvPicPr>
            <p:cNvPr id="1122" name="Google Shape;1122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56700" y="827375"/>
              <a:ext cx="6050898" cy="27148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3" name="Google Shape;1123;p91"/>
            <p:cNvSpPr txBox="1"/>
            <p:nvPr/>
          </p:nvSpPr>
          <p:spPr>
            <a:xfrm>
              <a:off x="2945200" y="989888"/>
              <a:ext cx="5804400" cy="206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Kalam"/>
                  <a:ea typeface="Kalam"/>
                  <a:cs typeface="Kalam"/>
                  <a:sym typeface="Kalam"/>
                </a:rPr>
                <a:t>Milan (Solution) A waxay leedahay pH 3, milan (solution) B waa 100 jeer aashito badan (more acidic). Sidaas darteed, milan (solution) B waxay leedahay pH 1.</a:t>
              </a:r>
              <a:r>
                <a:rPr lang="en-GB" sz="1800">
                  <a:solidFill>
                    <a:schemeClr val="accent4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8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200">
                <a:latin typeface="Kalam"/>
                <a:ea typeface="Kalam"/>
                <a:cs typeface="Kalam"/>
                <a:sym typeface="Kalam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4"/>
                  </a:solidFill>
                  <a:latin typeface="Kalam"/>
                  <a:ea typeface="Kalam"/>
                  <a:cs typeface="Kalam"/>
                  <a:sym typeface="Kalam"/>
                </a:rPr>
                <a:t>ama</a:t>
              </a:r>
              <a:endParaRPr sz="22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Kalam"/>
                  <a:ea typeface="Kalam"/>
                  <a:cs typeface="Kalam"/>
                  <a:sym typeface="Kalam"/>
                </a:rPr>
                <a:t>Milan (Solution) A waxay leedahay pH 3, milan (solution) B waa 10 jeer aashito badan (more acidic). Sidaas darteed, milan (solution) B waxay leedahay pH 2.</a:t>
              </a:r>
              <a:r>
                <a:rPr lang="en-GB" sz="1800">
                  <a:solidFill>
                    <a:schemeClr val="accent4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8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24" name="Google Shape;1124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miisaanka pH (pH scale)</a:t>
            </a:r>
            <a:endParaRPr/>
          </a:p>
        </p:txBody>
      </p:sp>
      <p:pic>
        <p:nvPicPr>
          <p:cNvPr id="1125" name="Google Shape;1125;p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33909" y="3760333"/>
            <a:ext cx="1234438" cy="123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84799" y="2391036"/>
            <a:ext cx="1234439" cy="12326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7" name="Google Shape;1127;p91"/>
          <p:cNvGrpSpPr/>
          <p:nvPr/>
        </p:nvGrpSpPr>
        <p:grpSpPr>
          <a:xfrm>
            <a:off x="550885" y="3533625"/>
            <a:ext cx="1956959" cy="1296000"/>
            <a:chOff x="550885" y="3533625"/>
            <a:chExt cx="1956959" cy="1296000"/>
          </a:xfrm>
        </p:grpSpPr>
        <p:pic>
          <p:nvPicPr>
            <p:cNvPr id="1128" name="Google Shape;1128;p9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50885" y="3533625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9" name="Google Shape;1129;p91"/>
            <p:cNvSpPr txBox="1"/>
            <p:nvPr/>
          </p:nvSpPr>
          <p:spPr>
            <a:xfrm>
              <a:off x="716850" y="3714100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>Miisaanka pH (pH scale) wuxuu u dhexeeyaa 1-14.</a:t>
              </a:r>
              <a:r>
                <a:rPr lang="en-GB" sz="1400">
                  <a:solidFill>
                    <a:schemeClr val="accent4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0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130" name="Google Shape;1130;p91"/>
          <p:cNvGrpSpPr/>
          <p:nvPr/>
        </p:nvGrpSpPr>
        <p:grpSpPr>
          <a:xfrm>
            <a:off x="3876375" y="3623725"/>
            <a:ext cx="4284652" cy="924875"/>
            <a:chOff x="3876375" y="3623725"/>
            <a:chExt cx="4284652" cy="924875"/>
          </a:xfrm>
        </p:grpSpPr>
        <p:pic>
          <p:nvPicPr>
            <p:cNvPr id="1131" name="Google Shape;1131;p9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876375" y="3623725"/>
              <a:ext cx="4284652" cy="924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2" name="Google Shape;1132;p91"/>
            <p:cNvSpPr txBox="1"/>
            <p:nvPr/>
          </p:nvSpPr>
          <p:spPr>
            <a:xfrm flipH="1">
              <a:off x="3985175" y="3702925"/>
              <a:ext cx="4104600" cy="53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>pH waxay u taagan tahay 'awoodda hydrogen' (potential of hydrogen).</a:t>
              </a:r>
              <a:r>
                <a:rPr lang="en-GB" sz="1400">
                  <a:solidFill>
                    <a:schemeClr val="accent4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0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133" name="Google Shape;1133;p91"/>
          <p:cNvSpPr txBox="1"/>
          <p:nvPr/>
        </p:nvSpPr>
        <p:spPr>
          <a:xfrm>
            <a:off x="3573600" y="4548875"/>
            <a:ext cx="79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/>
          </a:p>
        </p:txBody>
      </p:sp>
      <p:sp>
        <p:nvSpPr>
          <p:cNvPr id="1134" name="Google Shape;1134;p91"/>
          <p:cNvSpPr txBox="1"/>
          <p:nvPr/>
        </p:nvSpPr>
        <p:spPr>
          <a:xfrm>
            <a:off x="2887200" y="3240000"/>
            <a:ext cx="792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/>
          </a:p>
        </p:txBody>
      </p:sp>
      <p:sp>
        <p:nvSpPr>
          <p:cNvPr id="1135" name="Google Shape;1135;p91"/>
          <p:cNvSpPr txBox="1"/>
          <p:nvPr>
            <p:ph idx="1" type="body"/>
          </p:nvPr>
        </p:nvSpPr>
        <p:spPr>
          <a:xfrm>
            <a:off x="294600" y="827375"/>
            <a:ext cx="2462100" cy="192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3"/>
            </a:pPr>
            <a:r>
              <a:rPr lang="en-GB" sz="1400">
                <a:latin typeface="Lexend"/>
              </a:rPr>
              <a:t>Sax (Correct) odhaahyada been (false) ah si ay u noqdaan kuwa cilmi ahaan sax ah (scientifically correct).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92"/>
          <p:cNvSpPr txBox="1"/>
          <p:nvPr>
            <p:ph idx="1" type="body"/>
          </p:nvPr>
        </p:nvSpPr>
        <p:spPr>
          <a:xfrm>
            <a:off x="397575" y="759300"/>
            <a:ext cx="8164200" cy="45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4"/>
              <a:defRPr/>
            </a:pPr>
            <a:r>
              <a:rPr lang="en-GB" sz="1400">
                <a:latin typeface="Lexend"/>
              </a:rPr>
              <a:t>Qor pH-ga milanada (solutions).</a:t>
            </a:r>
            <a:endParaRPr/>
          </a:p>
        </p:txBody>
      </p:sp>
      <p:sp>
        <p:nvSpPr>
          <p:cNvPr id="1141" name="Google Shape;1141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miisaanka pH (pH scale)</a:t>
            </a:r>
            <a:endParaRPr/>
          </a:p>
        </p:txBody>
      </p:sp>
      <p:sp>
        <p:nvSpPr>
          <p:cNvPr id="1142" name="Google Shape;1142;p92"/>
          <p:cNvSpPr txBox="1"/>
          <p:nvPr>
            <p:ph idx="1" type="body"/>
          </p:nvPr>
        </p:nvSpPr>
        <p:spPr>
          <a:xfrm>
            <a:off x="324000" y="1299300"/>
            <a:ext cx="81642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A waxay leedahay pH 3, milan (solution) B waa 10 jeer aashito badan (more acidic). Waa maxay pH-ga milan (solution) B?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C waa dhexdhexaad (neutral). Waa maxay pH-ga milan (solution) C?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D waxay leedahay pH 8, milan (solution) E waa 1000 jeer alkalin badan (more alkaline). Waa maxay pH-ga milan (solution) E?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F waxay leedahay pH 7, milan (solution) G waa 100 jeer aashito badan (more acidic). Waa maxay pH-ga milan (solution) G?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9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4"/>
              <a:defRPr/>
            </a:pPr>
            <a:r>
              <a:rPr lang="en-GB" sz="1400">
                <a:latin typeface="Lexend"/>
              </a:rPr>
              <a:t>Qor pH-ga milanada (solutions).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A waxay leedahay pH 3, milan (solution) B waa 10 jeer aashito badan (more acidic). Waa maxay pH-ga milan (solution) B?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C waa dhexdhexaad (neutral). Waa maxay pH-ga milan (solution) C?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D waxay leedahay pH 8, milan (solution) E waa 1000 jeer alkalin badan (more alkaline). Waa maxay pH-ga milan (solution) E?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400">
                <a:latin typeface="Lexend"/>
              </a:rPr>
              <a:t>Milan (Solution) F waxay leedahay pH 7, milan (solution) G waa 100 jeer aashito badan (more acidic). Waa maxay pH-ga milan (solution) G?</a:t>
            </a:r>
            <a:endParaRPr/>
          </a:p>
        </p:txBody>
      </p:sp>
      <p:sp>
        <p:nvSpPr>
          <p:cNvPr id="1148" name="Google Shape;1148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miisaanka pH (pH scale)</a:t>
            </a:r>
            <a:endParaRPr/>
          </a:p>
        </p:txBody>
      </p:sp>
      <p:sp>
        <p:nvSpPr>
          <p:cNvPr id="1149" name="Google Shape;1149;p93"/>
          <p:cNvSpPr txBox="1"/>
          <p:nvPr/>
        </p:nvSpPr>
        <p:spPr>
          <a:xfrm>
            <a:off x="411480" y="4328640"/>
            <a:ext cx="146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pH 2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0" name="Google Shape;1150;p93"/>
          <p:cNvSpPr txBox="1"/>
          <p:nvPr/>
        </p:nvSpPr>
        <p:spPr>
          <a:xfrm>
            <a:off x="2129712" y="4328640"/>
            <a:ext cx="8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pH 7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1" name="Google Shape;1151;p93"/>
          <p:cNvSpPr txBox="1"/>
          <p:nvPr/>
        </p:nvSpPr>
        <p:spPr>
          <a:xfrm>
            <a:off x="3217944" y="4328640"/>
            <a:ext cx="8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pH 11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2" name="Google Shape;1152;p93"/>
          <p:cNvSpPr txBox="1"/>
          <p:nvPr/>
        </p:nvSpPr>
        <p:spPr>
          <a:xfrm>
            <a:off x="4306176" y="4328640"/>
            <a:ext cx="8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pH 5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3" name="TextBox 1152"/>
          <p:cNvSpPr txBox="1"/>
          <p:nvPr/>
        </p:nvSpPr>
        <p:spPr>
          <a:xfrm>
            <a:off x="411480" y="4054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94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miisaanka pH (pH scale)</a:t>
            </a:r>
            <a:endParaRPr/>
          </a:p>
        </p:txBody>
      </p:sp>
      <p:sp>
        <p:nvSpPr>
          <p:cNvPr id="1158" name="Google Shape;1158;p94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indicator-ka guud (Universal indicator)</a:t>
            </a:r>
            <a:endParaRPr/>
          </a:p>
        </p:txBody>
      </p:sp>
      <p:sp>
        <p:nvSpPr>
          <p:cNvPr id="1159" name="Google Shape;1159;p94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miisaanka pH (pH scale) iyo milanka indicator-ka guud (universal indicator solution)</a:t>
            </a:r>
            <a:endParaRPr/>
          </a:p>
        </p:txBody>
      </p:sp>
      <p:pic>
        <p:nvPicPr>
          <p:cNvPr id="1160" name="Google Shape;116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87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indicator-ka guud (Universal indicator)</a:t>
            </a:r>
            <a:endParaRPr/>
          </a:p>
        </p:txBody>
      </p:sp>
      <p:sp>
        <p:nvSpPr>
          <p:cNvPr id="1166" name="Google Shape;1166;p95"/>
          <p:cNvSpPr txBox="1"/>
          <p:nvPr>
            <p:ph idx="1" type="body"/>
          </p:nvPr>
        </p:nvSpPr>
        <p:spPr>
          <a:xfrm>
            <a:off x="324000" y="759300"/>
            <a:ext cx="71352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Inta badan asiidhyada (acids) iyo alkaliyada (alkalis) waa milano (solutions) aan midab lahayn, sidaas darteed indicator-ka ayaa loo isticmaali karaa in lagu garto.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grpSp>
        <p:nvGrpSpPr>
          <p:cNvPr id="1167" name="Google Shape;1167;p95"/>
          <p:cNvGrpSpPr/>
          <p:nvPr/>
        </p:nvGrpSpPr>
        <p:grpSpPr>
          <a:xfrm>
            <a:off x="324000" y="1604775"/>
            <a:ext cx="4152125" cy="2144625"/>
            <a:chOff x="324000" y="1604775"/>
            <a:chExt cx="4152125" cy="2144625"/>
          </a:xfrm>
        </p:grpSpPr>
        <p:pic>
          <p:nvPicPr>
            <p:cNvPr id="1168" name="Google Shape;1168;p95"/>
            <p:cNvPicPr preferRelativeResize="0"/>
            <p:nvPr/>
          </p:nvPicPr>
          <p:blipFill rotWithShape="1">
            <a:blip r:embed="rId3">
              <a:alphaModFix/>
            </a:blip>
            <a:srcRect b="21628" l="9333" r="2116" t="25631"/>
            <a:stretch/>
          </p:blipFill>
          <p:spPr>
            <a:xfrm>
              <a:off x="324000" y="1604775"/>
              <a:ext cx="4152125" cy="1854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9" name="Google Shape;1169;p95"/>
            <p:cNvSpPr txBox="1"/>
            <p:nvPr/>
          </p:nvSpPr>
          <p:spPr>
            <a:xfrm>
              <a:off x="324000" y="3472200"/>
              <a:ext cx="4152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waraaqda indicator-ka guud (universal indicator paper)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0" name="Google Shape;1170;p95"/>
          <p:cNvGrpSpPr/>
          <p:nvPr/>
        </p:nvGrpSpPr>
        <p:grpSpPr>
          <a:xfrm>
            <a:off x="4824000" y="1620000"/>
            <a:ext cx="1249200" cy="3204175"/>
            <a:chOff x="4824000" y="1620000"/>
            <a:chExt cx="1249200" cy="3204175"/>
          </a:xfrm>
        </p:grpSpPr>
        <p:pic>
          <p:nvPicPr>
            <p:cNvPr id="1171" name="Google Shape;1171;p95"/>
            <p:cNvPicPr preferRelativeResize="0"/>
            <p:nvPr/>
          </p:nvPicPr>
          <p:blipFill rotWithShape="1">
            <a:blip r:embed="rId4">
              <a:alphaModFix/>
            </a:blip>
            <a:srcRect b="14932" l="33476" r="31711" t="11435"/>
            <a:stretch/>
          </p:blipFill>
          <p:spPr>
            <a:xfrm>
              <a:off x="4824000" y="1620000"/>
              <a:ext cx="997452" cy="2372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95"/>
            <p:cNvSpPr txBox="1"/>
            <p:nvPr/>
          </p:nvSpPr>
          <p:spPr>
            <a:xfrm>
              <a:off x="4824000" y="3992875"/>
              <a:ext cx="12492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milanka indicator-ka guud (universal indicator solution)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73" name="Google Shape;1173;p95"/>
          <p:cNvSpPr txBox="1"/>
          <p:nvPr/>
        </p:nvSpPr>
        <p:spPr>
          <a:xfrm>
            <a:off x="6280200" y="4131475"/>
            <a:ext cx="235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waraaqaha litmus-ka (litmus paper) ee cas iyo buluug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74" name="Google Shape;1174;p95"/>
          <p:cNvPicPr preferRelativeResize="0"/>
          <p:nvPr/>
        </p:nvPicPr>
        <p:blipFill rotWithShape="1">
          <a:blip r:embed="rId5">
            <a:alphaModFix/>
          </a:blip>
          <a:srcRect b="0" l="2125" r="2125" t="0"/>
          <a:stretch/>
        </p:blipFill>
        <p:spPr>
          <a:xfrm>
            <a:off x="6280225" y="1604775"/>
            <a:ext cx="2357950" cy="241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9" name="Google Shape;1179;p96"/>
          <p:cNvGrpSpPr/>
          <p:nvPr/>
        </p:nvGrpSpPr>
        <p:grpSpPr>
          <a:xfrm>
            <a:off x="1333485" y="3279635"/>
            <a:ext cx="6480545" cy="1470640"/>
            <a:chOff x="1333485" y="3279635"/>
            <a:chExt cx="6480545" cy="1470640"/>
          </a:xfrm>
        </p:grpSpPr>
        <p:grpSp>
          <p:nvGrpSpPr>
            <p:cNvPr id="1180" name="Google Shape;1180;p96"/>
            <p:cNvGrpSpPr/>
            <p:nvPr/>
          </p:nvGrpSpPr>
          <p:grpSpPr>
            <a:xfrm>
              <a:off x="1333505" y="3592775"/>
              <a:ext cx="6480525" cy="784200"/>
              <a:chOff x="1333505" y="3592775"/>
              <a:chExt cx="6480525" cy="784200"/>
            </a:xfrm>
          </p:grpSpPr>
          <p:sp>
            <p:nvSpPr>
              <p:cNvPr id="1181" name="Google Shape;1181;p96"/>
              <p:cNvSpPr/>
              <p:nvPr/>
            </p:nvSpPr>
            <p:spPr>
              <a:xfrm>
                <a:off x="1333505" y="3592775"/>
                <a:ext cx="411600" cy="784200"/>
              </a:xfrm>
              <a:prstGeom prst="rect">
                <a:avLst/>
              </a:prstGeom>
              <a:solidFill>
                <a:srgbClr val="CB3B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82" name="Google Shape;1182;p96"/>
              <p:cNvSpPr/>
              <p:nvPr/>
            </p:nvSpPr>
            <p:spPr>
              <a:xfrm>
                <a:off x="1800345" y="3592775"/>
                <a:ext cx="411600" cy="784200"/>
              </a:xfrm>
              <a:prstGeom prst="rect">
                <a:avLst/>
              </a:prstGeom>
              <a:solidFill>
                <a:srgbClr val="DC49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83" name="Google Shape;1183;p96"/>
              <p:cNvSpPr/>
              <p:nvPr/>
            </p:nvSpPr>
            <p:spPr>
              <a:xfrm>
                <a:off x="2267186" y="3592775"/>
                <a:ext cx="411600" cy="784200"/>
              </a:xfrm>
              <a:prstGeom prst="rect">
                <a:avLst/>
              </a:prstGeom>
              <a:solidFill>
                <a:srgbClr val="E04D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84" name="Google Shape;1184;p96"/>
              <p:cNvSpPr/>
              <p:nvPr/>
            </p:nvSpPr>
            <p:spPr>
              <a:xfrm>
                <a:off x="2734026" y="3592775"/>
                <a:ext cx="411600" cy="784200"/>
              </a:xfrm>
              <a:prstGeom prst="rect">
                <a:avLst/>
              </a:prstGeom>
              <a:solidFill>
                <a:srgbClr val="D56D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85" name="Google Shape;1185;p96"/>
              <p:cNvSpPr/>
              <p:nvPr/>
            </p:nvSpPr>
            <p:spPr>
              <a:xfrm>
                <a:off x="3200867" y="3592775"/>
                <a:ext cx="411600" cy="784200"/>
              </a:xfrm>
              <a:prstGeom prst="rect">
                <a:avLst/>
              </a:prstGeom>
              <a:solidFill>
                <a:srgbClr val="D18C3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86" name="Google Shape;1186;p96"/>
              <p:cNvSpPr/>
              <p:nvPr/>
            </p:nvSpPr>
            <p:spPr>
              <a:xfrm>
                <a:off x="3667707" y="3592775"/>
                <a:ext cx="411600" cy="784200"/>
              </a:xfrm>
              <a:prstGeom prst="rect">
                <a:avLst/>
              </a:prstGeom>
              <a:solidFill>
                <a:srgbClr val="D29D2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87" name="Google Shape;1187;p96"/>
              <p:cNvSpPr/>
              <p:nvPr/>
            </p:nvSpPr>
            <p:spPr>
              <a:xfrm>
                <a:off x="4134547" y="3592775"/>
                <a:ext cx="411600" cy="784200"/>
              </a:xfrm>
              <a:prstGeom prst="rect">
                <a:avLst/>
              </a:prstGeom>
              <a:solidFill>
                <a:srgbClr val="B3954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88" name="Google Shape;1188;p96"/>
              <p:cNvSpPr/>
              <p:nvPr/>
            </p:nvSpPr>
            <p:spPr>
              <a:xfrm>
                <a:off x="5068228" y="3592775"/>
                <a:ext cx="411600" cy="784200"/>
              </a:xfrm>
              <a:prstGeom prst="rect">
                <a:avLst/>
              </a:prstGeom>
              <a:solidFill>
                <a:srgbClr val="3E52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89" name="Google Shape;1189;p96"/>
              <p:cNvSpPr/>
              <p:nvPr/>
            </p:nvSpPr>
            <p:spPr>
              <a:xfrm>
                <a:off x="4601388" y="3592775"/>
                <a:ext cx="411600" cy="784200"/>
              </a:xfrm>
              <a:prstGeom prst="rect">
                <a:avLst/>
              </a:prstGeom>
              <a:solidFill>
                <a:srgbClr val="757A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90" name="Google Shape;1190;p96"/>
              <p:cNvSpPr/>
              <p:nvPr/>
            </p:nvSpPr>
            <p:spPr>
              <a:xfrm>
                <a:off x="5535068" y="3592775"/>
                <a:ext cx="411600" cy="784200"/>
              </a:xfrm>
              <a:prstGeom prst="rect">
                <a:avLst/>
              </a:prstGeom>
              <a:solidFill>
                <a:srgbClr val="30323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91" name="Google Shape;1191;p96"/>
              <p:cNvSpPr/>
              <p:nvPr/>
            </p:nvSpPr>
            <p:spPr>
              <a:xfrm>
                <a:off x="6001909" y="3592775"/>
                <a:ext cx="411600" cy="784200"/>
              </a:xfrm>
              <a:prstGeom prst="rect">
                <a:avLst/>
              </a:prstGeom>
              <a:solidFill>
                <a:srgbClr val="3432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92" name="Google Shape;1192;p96"/>
              <p:cNvSpPr/>
              <p:nvPr/>
            </p:nvSpPr>
            <p:spPr>
              <a:xfrm>
                <a:off x="6468749" y="3592775"/>
                <a:ext cx="411600" cy="784200"/>
              </a:xfrm>
              <a:prstGeom prst="rect">
                <a:avLst/>
              </a:prstGeom>
              <a:solidFill>
                <a:srgbClr val="39315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93" name="Google Shape;1193;p96"/>
              <p:cNvSpPr/>
              <p:nvPr/>
            </p:nvSpPr>
            <p:spPr>
              <a:xfrm>
                <a:off x="6935590" y="3592775"/>
                <a:ext cx="411600" cy="784200"/>
              </a:xfrm>
              <a:prstGeom prst="rect">
                <a:avLst/>
              </a:prstGeom>
              <a:solidFill>
                <a:srgbClr val="3523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94" name="Google Shape;1194;p96"/>
              <p:cNvSpPr/>
              <p:nvPr/>
            </p:nvSpPr>
            <p:spPr>
              <a:xfrm>
                <a:off x="7402430" y="3592775"/>
                <a:ext cx="411600" cy="784200"/>
              </a:xfrm>
              <a:prstGeom prst="rect">
                <a:avLst/>
              </a:prstGeom>
              <a:solidFill>
                <a:srgbClr val="3F25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195" name="Google Shape;1195;p96"/>
            <p:cNvSpPr txBox="1"/>
            <p:nvPr/>
          </p:nvSpPr>
          <p:spPr>
            <a:xfrm>
              <a:off x="1333500" y="3279635"/>
              <a:ext cx="443400" cy="313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cas (red)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6" name="Google Shape;1196;p96"/>
            <p:cNvSpPr txBox="1"/>
            <p:nvPr/>
          </p:nvSpPr>
          <p:spPr>
            <a:xfrm>
              <a:off x="1957775" y="3279635"/>
              <a:ext cx="839700" cy="313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oranji (orange)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7" name="Google Shape;1197;p96"/>
            <p:cNvSpPr txBox="1"/>
            <p:nvPr/>
          </p:nvSpPr>
          <p:spPr>
            <a:xfrm>
              <a:off x="4172088" y="3279635"/>
              <a:ext cx="672000" cy="313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cagaar (green)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8" name="Google Shape;1198;p96"/>
            <p:cNvSpPr txBox="1"/>
            <p:nvPr/>
          </p:nvSpPr>
          <p:spPr>
            <a:xfrm>
              <a:off x="5652500" y="3279635"/>
              <a:ext cx="518100" cy="313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buluug (blue)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9" name="Google Shape;1199;p96"/>
            <p:cNvSpPr txBox="1"/>
            <p:nvPr/>
          </p:nvSpPr>
          <p:spPr>
            <a:xfrm>
              <a:off x="6773275" y="3279635"/>
              <a:ext cx="746100" cy="313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guduudan (purple)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0" name="Google Shape;1200;p96"/>
            <p:cNvSpPr txBox="1"/>
            <p:nvPr/>
          </p:nvSpPr>
          <p:spPr>
            <a:xfrm>
              <a:off x="3222700" y="3279635"/>
              <a:ext cx="746100" cy="313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jaalle (yellow)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01" name="Google Shape;1201;p96"/>
            <p:cNvGrpSpPr/>
            <p:nvPr/>
          </p:nvGrpSpPr>
          <p:grpSpPr>
            <a:xfrm>
              <a:off x="1333485" y="4473075"/>
              <a:ext cx="6480114" cy="277200"/>
              <a:chOff x="331480" y="2872865"/>
              <a:chExt cx="8606872" cy="277200"/>
            </a:xfrm>
          </p:grpSpPr>
          <p:sp>
            <p:nvSpPr>
              <p:cNvPr id="1202" name="Google Shape;1202;p96"/>
              <p:cNvSpPr txBox="1"/>
              <p:nvPr/>
            </p:nvSpPr>
            <p:spPr>
              <a:xfrm>
                <a:off x="331480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03" name="Google Shape;1203;p96"/>
              <p:cNvSpPr txBox="1"/>
              <p:nvPr/>
            </p:nvSpPr>
            <p:spPr>
              <a:xfrm>
                <a:off x="8435252" y="2872865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14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04" name="Google Shape;1204;p96"/>
              <p:cNvSpPr txBox="1"/>
              <p:nvPr/>
            </p:nvSpPr>
            <p:spPr>
              <a:xfrm>
                <a:off x="4140696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05" name="Google Shape;1205;p96"/>
              <p:cNvSpPr txBox="1"/>
              <p:nvPr/>
            </p:nvSpPr>
            <p:spPr>
              <a:xfrm>
                <a:off x="973889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06" name="Google Shape;1206;p96"/>
              <p:cNvSpPr txBox="1"/>
              <p:nvPr/>
            </p:nvSpPr>
            <p:spPr>
              <a:xfrm>
                <a:off x="1608704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07" name="Google Shape;1207;p96"/>
              <p:cNvSpPr txBox="1"/>
              <p:nvPr/>
            </p:nvSpPr>
            <p:spPr>
              <a:xfrm>
                <a:off x="2239698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08" name="Google Shape;1208;p96"/>
              <p:cNvSpPr txBox="1"/>
              <p:nvPr/>
            </p:nvSpPr>
            <p:spPr>
              <a:xfrm>
                <a:off x="2881118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09" name="Google Shape;1209;p96"/>
              <p:cNvSpPr txBox="1"/>
              <p:nvPr/>
            </p:nvSpPr>
            <p:spPr>
              <a:xfrm>
                <a:off x="3522337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10" name="Google Shape;1210;p96"/>
              <p:cNvSpPr txBox="1"/>
              <p:nvPr/>
            </p:nvSpPr>
            <p:spPr>
              <a:xfrm>
                <a:off x="4781916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8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11" name="Google Shape;1211;p96"/>
              <p:cNvSpPr txBox="1"/>
              <p:nvPr/>
            </p:nvSpPr>
            <p:spPr>
              <a:xfrm>
                <a:off x="5415515" y="2872865"/>
                <a:ext cx="190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9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12" name="Google Shape;1212;p96"/>
              <p:cNvSpPr txBox="1"/>
              <p:nvPr/>
            </p:nvSpPr>
            <p:spPr>
              <a:xfrm>
                <a:off x="5980520" y="287286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10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13" name="Google Shape;1213;p96"/>
              <p:cNvSpPr txBox="1"/>
              <p:nvPr/>
            </p:nvSpPr>
            <p:spPr>
              <a:xfrm>
                <a:off x="6609454" y="287286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11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14" name="Google Shape;1214;p96"/>
              <p:cNvSpPr txBox="1"/>
              <p:nvPr/>
            </p:nvSpPr>
            <p:spPr>
              <a:xfrm>
                <a:off x="7253613" y="287286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12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15" name="Google Shape;1215;p96"/>
              <p:cNvSpPr txBox="1"/>
              <p:nvPr/>
            </p:nvSpPr>
            <p:spPr>
              <a:xfrm>
                <a:off x="7882533" y="287286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13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216" name="Google Shape;1216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indicator-ka guud (Universal indicator)</a:t>
            </a:r>
            <a:endParaRPr/>
          </a:p>
        </p:txBody>
      </p:sp>
      <p:sp>
        <p:nvSpPr>
          <p:cNvPr id="1217" name="Google Shape;1217;p96"/>
          <p:cNvSpPr txBox="1"/>
          <p:nvPr>
            <p:ph idx="1" type="body"/>
          </p:nvPr>
        </p:nvSpPr>
        <p:spPr>
          <a:xfrm>
            <a:off x="324000" y="810000"/>
            <a:ext cx="3996000" cy="396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indicator-ka guud (Universal indicator):</a:t>
            </a:r>
            <a:endParaRPr sz="20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Wuxuu ku helmi karaa qaab milan (solution) ama waraaq (paper).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Waxay ka samaysan tahay isku darka midabyo (dyes) oo isu beddeli doona midab kale iyadoo ku xiran pH-ga milanka (solution).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18" name="Google Shape;1218;p96"/>
          <p:cNvSpPr txBox="1"/>
          <p:nvPr>
            <p:ph idx="1" type="body"/>
          </p:nvPr>
        </p:nvSpPr>
        <p:spPr>
          <a:xfrm>
            <a:off x="4320000" y="810000"/>
            <a:ext cx="4500000" cy="23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T</a:t>
            </a:r>
            <a:r>
              <a:rPr lang="en-GB" sz="1100">
                <a:latin typeface="Lexend"/>
              </a:rPr>
              <a:t>he paper </a:t>
            </a:r>
            <a:r>
              <a:rPr lang="en-GB" sz="1100">
                <a:latin typeface="Lexend"/>
              </a:rPr>
              <a:t>can be dipped in the solution being tested or drops of the solution form can be added to the solution being tested.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Si looga hortago wasakhaynta, dhibic ka mid ah milanka la tijaabinayo ayaa lagu dari karaa warqadda.</a:t>
            </a:r>
            <a:endParaRPr sz="1800"/>
          </a:p>
        </p:txBody>
      </p:sp>
      <p:grpSp>
        <p:nvGrpSpPr>
          <p:cNvPr id="1219" name="Google Shape;1219;p96"/>
          <p:cNvGrpSpPr/>
          <p:nvPr/>
        </p:nvGrpSpPr>
        <p:grpSpPr>
          <a:xfrm>
            <a:off x="1333526" y="3756642"/>
            <a:ext cx="2644323" cy="599136"/>
            <a:chOff x="1333515" y="3756749"/>
            <a:chExt cx="2644323" cy="2285035"/>
          </a:xfrm>
        </p:grpSpPr>
        <p:sp>
          <p:nvSpPr>
            <p:cNvPr id="1220" name="Google Shape;1220;p96"/>
            <p:cNvSpPr txBox="1"/>
            <p:nvPr/>
          </p:nvSpPr>
          <p:spPr>
            <a:xfrm>
              <a:off x="1756412" y="4750284"/>
              <a:ext cx="1873800" cy="129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highlight>
                    <a:schemeClr val="lt1"/>
                  </a:highlight>
                  <a:latin typeface="Lexend"/>
                  <a:ea typeface="Lexend"/>
                  <a:cs typeface="Lexend"/>
                  <a:sym typeface="Lexend"/>
                </a:rPr>
                <a:t>acidic</a:t>
              </a:r>
              <a:endParaRPr sz="2200">
                <a:solidFill>
                  <a:schemeClr val="dk1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21" name="Google Shape;1221;p96"/>
            <p:cNvCxnSpPr/>
            <p:nvPr/>
          </p:nvCxnSpPr>
          <p:spPr>
            <a:xfrm rot="10800000">
              <a:off x="1333515" y="3756749"/>
              <a:ext cx="2644323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222" name="Google Shape;1222;p96"/>
          <p:cNvGrpSpPr/>
          <p:nvPr/>
        </p:nvGrpSpPr>
        <p:grpSpPr>
          <a:xfrm>
            <a:off x="5135848" y="3756661"/>
            <a:ext cx="2562231" cy="597071"/>
            <a:chOff x="5135837" y="3756822"/>
            <a:chExt cx="2562231" cy="2277160"/>
          </a:xfrm>
        </p:grpSpPr>
        <p:cxnSp>
          <p:nvCxnSpPr>
            <p:cNvPr id="1223" name="Google Shape;1223;p96"/>
            <p:cNvCxnSpPr/>
            <p:nvPr/>
          </p:nvCxnSpPr>
          <p:spPr>
            <a:xfrm rot="10800000">
              <a:off x="5135837" y="3756822"/>
              <a:ext cx="2562156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1224" name="Google Shape;1224;p96"/>
            <p:cNvSpPr txBox="1"/>
            <p:nvPr/>
          </p:nvSpPr>
          <p:spPr>
            <a:xfrm>
              <a:off x="6104468" y="4742482"/>
              <a:ext cx="1593600" cy="129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highlight>
                    <a:schemeClr val="lt1"/>
                  </a:highlight>
                  <a:latin typeface="Lexend"/>
                  <a:ea typeface="Lexend"/>
                  <a:cs typeface="Lexend"/>
                  <a:sym typeface="Lexend"/>
                </a:rPr>
                <a:t>alkaline</a:t>
              </a:r>
              <a:endParaRPr sz="2200">
                <a:solidFill>
                  <a:schemeClr val="dk1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25" name="Google Shape;1225;p96"/>
          <p:cNvSpPr txBox="1"/>
          <p:nvPr/>
        </p:nvSpPr>
        <p:spPr>
          <a:xfrm>
            <a:off x="3902783" y="4017280"/>
            <a:ext cx="1021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neutral</a:t>
            </a:r>
            <a:endParaRPr sz="2200">
              <a:solidFill>
                <a:schemeClr val="dk1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97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Universal indicator solution in an acidic solution will be …</a:t>
            </a:r>
            <a:endParaRPr/>
          </a:p>
        </p:txBody>
      </p:sp>
      <p:sp>
        <p:nvSpPr>
          <p:cNvPr id="1231" name="Google Shape;1231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Universal indicator</a:t>
            </a:r>
            <a:endParaRPr/>
          </a:p>
        </p:txBody>
      </p:sp>
      <p:sp>
        <p:nvSpPr>
          <p:cNvPr id="1232" name="Google Shape;1232;p9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red / orange / yellow</a:t>
            </a:r>
            <a:endParaRPr/>
          </a:p>
        </p:txBody>
      </p:sp>
      <p:sp>
        <p:nvSpPr>
          <p:cNvPr id="1233" name="Google Shape;1233;p9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green</a:t>
            </a:r>
            <a:endParaRPr/>
          </a:p>
        </p:txBody>
      </p:sp>
      <p:sp>
        <p:nvSpPr>
          <p:cNvPr id="1234" name="Google Shape;1234;p9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blue / purple</a:t>
            </a:r>
            <a:endParaRPr/>
          </a:p>
        </p:txBody>
      </p:sp>
      <p:pic>
        <p:nvPicPr>
          <p:cNvPr id="1235" name="Google Shape;123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008" y="18377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98"/>
          <p:cNvSpPr txBox="1"/>
          <p:nvPr>
            <p:ph idx="1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Universal indicator has a wide range of colours in </a:t>
            </a:r>
            <a:r>
              <a:rPr lang="en-GB" sz="1800">
                <a:latin typeface="Lexend"/>
              </a:rPr>
              <a:t>different</a:t>
            </a:r>
            <a:r>
              <a:rPr lang="en-GB" sz="1800">
                <a:latin typeface="Lexend"/>
              </a:rPr>
              <a:t> pH solutions.</a:t>
            </a:r>
            <a:endParaRPr sz="2100"/>
          </a:p>
        </p:txBody>
      </p:sp>
      <p:sp>
        <p:nvSpPr>
          <p:cNvPr id="1241" name="Google Shape;1241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Universal indicator</a:t>
            </a:r>
            <a:endParaRPr/>
          </a:p>
        </p:txBody>
      </p:sp>
      <p:sp>
        <p:nvSpPr>
          <p:cNvPr id="1242" name="Google Shape;1242;p98"/>
          <p:cNvSpPr txBox="1"/>
          <p:nvPr>
            <p:ph idx="2" type="subTitle"/>
          </p:nvPr>
        </p:nvSpPr>
        <p:spPr>
          <a:xfrm>
            <a:off x="980575" y="3049188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Midabka milanka ama warqadda tilmaanta (indicator) ayaa kuu sheegi doona pH-ga milanka aad tijaabinayso.</a:t>
            </a:r>
            <a:endParaRPr/>
          </a:p>
        </p:txBody>
      </p:sp>
      <p:sp>
        <p:nvSpPr>
          <p:cNvPr id="1243" name="Google Shape;1243;p9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 kala saari kartid milannada leh pH kala duwan.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244" name="Google Shape;124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9833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9208" y="31475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99"/>
          <p:cNvSpPr/>
          <p:nvPr/>
        </p:nvSpPr>
        <p:spPr>
          <a:xfrm>
            <a:off x="5143500" y="1722125"/>
            <a:ext cx="3231000" cy="2926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99"/>
          <p:cNvSpPr txBox="1"/>
          <p:nvPr>
            <p:ph idx="4294967295" type="title"/>
          </p:nvPr>
        </p:nvSpPr>
        <p:spPr>
          <a:xfrm>
            <a:off x="324000" y="748775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800">
                <a:latin typeface="Lexend"/>
              </a:rPr>
              <a:t>Which is the indicator paper that has been dipped in an           alkaline solution? Use the universal indicator pH chart to help you.</a:t>
            </a:r>
            <a:r>
              <a:rPr b="0" lang="en-GB">
                <a:latin typeface="Lexend"/>
              </a:rPr>
              <a:t> </a:t>
            </a:r>
            <a:endParaRPr b="0"/>
          </a:p>
        </p:txBody>
      </p:sp>
      <p:sp>
        <p:nvSpPr>
          <p:cNvPr id="1252" name="Google Shape;1252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Universal indicator</a:t>
            </a:r>
            <a:endParaRPr/>
          </a:p>
        </p:txBody>
      </p:sp>
      <p:pic>
        <p:nvPicPr>
          <p:cNvPr id="1253" name="Google Shape;125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781" y="1874556"/>
            <a:ext cx="1015850" cy="225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647559" y="1874556"/>
            <a:ext cx="1015850" cy="225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003" y="1874556"/>
            <a:ext cx="1015850" cy="225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99"/>
          <p:cNvPicPr preferRelativeResize="0"/>
          <p:nvPr/>
        </p:nvPicPr>
        <p:blipFill rotWithShape="1">
          <a:blip r:embed="rId6">
            <a:alphaModFix/>
          </a:blip>
          <a:srcRect b="10661" l="0" r="0" t="10653"/>
          <a:stretch/>
        </p:blipFill>
        <p:spPr>
          <a:xfrm>
            <a:off x="5231000" y="1874538"/>
            <a:ext cx="3047476" cy="20726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7" name="Google Shape;1257;p99"/>
          <p:cNvGrpSpPr/>
          <p:nvPr/>
        </p:nvGrpSpPr>
        <p:grpSpPr>
          <a:xfrm>
            <a:off x="613366" y="4239075"/>
            <a:ext cx="457200" cy="457200"/>
            <a:chOff x="1020916" y="1442088"/>
            <a:chExt cx="457200" cy="457200"/>
          </a:xfrm>
        </p:grpSpPr>
        <p:pic>
          <p:nvPicPr>
            <p:cNvPr id="1258" name="Google Shape;1258;p9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9" name="Google Shape;1259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0" name="Google Shape;1260;p99"/>
          <p:cNvGrpSpPr/>
          <p:nvPr/>
        </p:nvGrpSpPr>
        <p:grpSpPr>
          <a:xfrm>
            <a:off x="2265966" y="4239075"/>
            <a:ext cx="457200" cy="457200"/>
            <a:chOff x="1020916" y="1442088"/>
            <a:chExt cx="457200" cy="457200"/>
          </a:xfrm>
        </p:grpSpPr>
        <p:pic>
          <p:nvPicPr>
            <p:cNvPr id="1261" name="Google Shape;1261;p9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2" name="Google Shape;1262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3" name="Google Shape;1263;p99"/>
          <p:cNvGrpSpPr/>
          <p:nvPr/>
        </p:nvGrpSpPr>
        <p:grpSpPr>
          <a:xfrm>
            <a:off x="3918566" y="4239075"/>
            <a:ext cx="457200" cy="457200"/>
            <a:chOff x="1020916" y="1442088"/>
            <a:chExt cx="457200" cy="457200"/>
          </a:xfrm>
        </p:grpSpPr>
        <p:pic>
          <p:nvPicPr>
            <p:cNvPr id="1264" name="Google Shape;1264;p9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5" name="Google Shape;1265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66" name="Google Shape;1266;p99"/>
          <p:cNvSpPr txBox="1"/>
          <p:nvPr/>
        </p:nvSpPr>
        <p:spPr>
          <a:xfrm>
            <a:off x="5353200" y="3961875"/>
            <a:ext cx="2925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universal indicator pH chart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67" name="Google Shape;1267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81358" y="42581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99"/>
          <p:cNvSpPr txBox="1"/>
          <p:nvPr/>
        </p:nvSpPr>
        <p:spPr>
          <a:xfrm>
            <a:off x="495913" y="1620000"/>
            <a:ext cx="6720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green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99"/>
          <p:cNvSpPr txBox="1"/>
          <p:nvPr/>
        </p:nvSpPr>
        <p:spPr>
          <a:xfrm>
            <a:off x="2157688" y="1620000"/>
            <a:ext cx="6720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99"/>
          <p:cNvSpPr txBox="1"/>
          <p:nvPr/>
        </p:nvSpPr>
        <p:spPr>
          <a:xfrm>
            <a:off x="3530272" y="1620000"/>
            <a:ext cx="11721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dark blue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100"/>
          <p:cNvSpPr txBox="1"/>
          <p:nvPr>
            <p:ph idx="1" type="body"/>
          </p:nvPr>
        </p:nvSpPr>
        <p:spPr>
          <a:xfrm>
            <a:off x="324000" y="759300"/>
            <a:ext cx="8237700" cy="4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Samee shax natiijooyin (results table) tijaabada hoos ku qoran.</a:t>
            </a:r>
            <a:endParaRPr sz="1900"/>
          </a:p>
        </p:txBody>
      </p:sp>
      <p:sp>
        <p:nvSpPr>
          <p:cNvPr id="1276" name="Google Shape;1276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Muuqashada guud (Universal indicator)</a:t>
            </a:r>
            <a:endParaRPr/>
          </a:p>
        </p:txBody>
      </p:sp>
      <p:sp>
        <p:nvSpPr>
          <p:cNvPr id="1277" name="Google Shape;1277;p100"/>
          <p:cNvSpPr txBox="1"/>
          <p:nvPr>
            <p:ph idx="1" type="body"/>
          </p:nvPr>
        </p:nvSpPr>
        <p:spPr>
          <a:xfrm>
            <a:off x="324000" y="2077500"/>
            <a:ext cx="8496000" cy="254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Habka (Method):</a:t>
            </a:r>
            <a:endParaRPr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Adigoo isticmaalaya pipette, ku rid 3-4 dhibco oo milan (solution) tijaabo ah gudaha ceelka saxanka spotting.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Ama ku dar 1-2 dhibco oo milan (solution) muuqashada guud (universal indicator) ah ama dhig dhamaadka warqadda muuqashada guud (universal indicator paper) gudaha ceel kasta oo saxanka spotting ah.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Adigoo isticmaalaya jaantuska miisaanka pH, fiiri oo qor midabka iyo pH-ga milanka (solution) gudaha shaxda natiijooyinkaaga.</a:t>
            </a:r>
            <a:endParaRPr sz="1900"/>
          </a:p>
        </p:txBody>
      </p:sp>
      <p:sp>
        <p:nvSpPr>
          <p:cNvPr id="1278" name="Google Shape;1278;p100"/>
          <p:cNvSpPr txBox="1"/>
          <p:nvPr>
            <p:ph idx="1" type="body"/>
          </p:nvPr>
        </p:nvSpPr>
        <p:spPr>
          <a:xfrm>
            <a:off x="324000" y="1226700"/>
            <a:ext cx="8237700" cy="76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 sz="1400">
                <a:latin typeface="Lexend"/>
              </a:rPr>
              <a:t>Tijaabi taxane ah milano (solutions) si aad u go'aamiso pH-ga iyadoo la isticmaalayo milan (solution) muuqashada guud (universal indicator) ama warqad.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101"/>
          <p:cNvSpPr txBox="1"/>
          <p:nvPr>
            <p:ph idx="1" type="body"/>
          </p:nvPr>
        </p:nvSpPr>
        <p:spPr>
          <a:xfrm>
            <a:off x="324000" y="759300"/>
            <a:ext cx="8237700" cy="49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1) iyo 2) Shaxda natiijooyinkaadu waxay u ekaan kartaa tan.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4" name="Google Shape;1284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Muuqashada guud (Universal indicator)</a:t>
            </a:r>
            <a:endParaRPr/>
          </a:p>
        </p:txBody>
      </p:sp>
      <p:graphicFrame>
        <p:nvGraphicFramePr>
          <p:cNvPr id="1285" name="Google Shape;1285;p101"/>
          <p:cNvGraphicFramePr/>
          <p:nvPr/>
        </p:nvGraphicFramePr>
        <p:xfrm>
          <a:off x="95250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{85FE50B0-BE2C-4485-AFEB-CFB95A8A326E}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magaca milanka (solution)</a:t>
                      </a:r>
                      <a:r>
                        <a:rPr lang="en-GB" sz="12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r>
                        <a:rPr lang="en-GB" sz="12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20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midabka muuqashada guud (universal indicator)</a:t>
                      </a:r>
                      <a:endParaRPr sz="20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pH-ga muuqashada (indicator)</a:t>
                      </a:r>
                      <a:endParaRPr sz="20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18000" marR="0" marL="18000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18000" marR="0" marL="18000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18000" marR="0" marL="18000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18000" marR="0" marL="18000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18000" marR="0" marL="18000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18000" marR="0" marL="18000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86" name="Google Shape;1286;p101"/>
          <p:cNvSpPr txBox="1"/>
          <p:nvPr/>
        </p:nvSpPr>
        <p:spPr>
          <a:xfrm>
            <a:off x="2518050" y="2096475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7" name="Google Shape;1287;p101"/>
          <p:cNvSpPr txBox="1"/>
          <p:nvPr/>
        </p:nvSpPr>
        <p:spPr>
          <a:xfrm>
            <a:off x="3672300" y="2037852"/>
            <a:ext cx="65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guduud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8" name="Google Shape;1288;p101"/>
          <p:cNvSpPr txBox="1"/>
          <p:nvPr/>
        </p:nvSpPr>
        <p:spPr>
          <a:xfrm>
            <a:off x="3672300" y="2396400"/>
            <a:ext cx="11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oranji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9" name="Google Shape;1289;p101"/>
          <p:cNvSpPr txBox="1"/>
          <p:nvPr/>
        </p:nvSpPr>
        <p:spPr>
          <a:xfrm>
            <a:off x="3672300" y="28572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buluug madow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0" name="Google Shape;1290;p101"/>
          <p:cNvSpPr txBox="1"/>
          <p:nvPr/>
        </p:nvSpPr>
        <p:spPr>
          <a:xfrm>
            <a:off x="6302950" y="2037852"/>
            <a:ext cx="11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1" name="Google Shape;1291;p101"/>
          <p:cNvSpPr txBox="1"/>
          <p:nvPr/>
        </p:nvSpPr>
        <p:spPr>
          <a:xfrm>
            <a:off x="6302950" y="2447525"/>
            <a:ext cx="11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2" name="Google Shape;1292;p101"/>
          <p:cNvSpPr txBox="1"/>
          <p:nvPr/>
        </p:nvSpPr>
        <p:spPr>
          <a:xfrm>
            <a:off x="6302950" y="2857200"/>
            <a:ext cx="11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11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3" name="Google Shape;1293;p101"/>
          <p:cNvSpPr txBox="1"/>
          <p:nvPr/>
        </p:nvSpPr>
        <p:spPr>
          <a:xfrm>
            <a:off x="6302950" y="3318000"/>
            <a:ext cx="11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4" name="Google Shape;1294;p101"/>
          <p:cNvSpPr txBox="1"/>
          <p:nvPr/>
        </p:nvSpPr>
        <p:spPr>
          <a:xfrm>
            <a:off x="6302950" y="3723300"/>
            <a:ext cx="11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5" name="Google Shape;1295;p101"/>
          <p:cNvSpPr txBox="1"/>
          <p:nvPr/>
        </p:nvSpPr>
        <p:spPr>
          <a:xfrm>
            <a:off x="6302950" y="4128600"/>
            <a:ext cx="1132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6" name="Google Shape;1296;p101"/>
          <p:cNvSpPr txBox="1"/>
          <p:nvPr/>
        </p:nvSpPr>
        <p:spPr>
          <a:xfrm>
            <a:off x="3672300" y="33180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cagaar madow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7" name="Google Shape;1297;p101"/>
          <p:cNvSpPr txBox="1"/>
          <p:nvPr/>
        </p:nvSpPr>
        <p:spPr>
          <a:xfrm>
            <a:off x="3672300" y="36798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cagaar khafiif ah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8" name="Google Shape;1298;p101"/>
          <p:cNvSpPr txBox="1"/>
          <p:nvPr/>
        </p:nvSpPr>
        <p:spPr>
          <a:xfrm>
            <a:off x="3672300" y="41286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jaalle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9" name="Google Shape;1299;p101"/>
          <p:cNvSpPr txBox="1"/>
          <p:nvPr/>
        </p:nvSpPr>
        <p:spPr>
          <a:xfrm>
            <a:off x="1116300" y="2037852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liin dhanaan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0" name="Google Shape;1300;p101"/>
          <p:cNvSpPr txBox="1"/>
          <p:nvPr/>
        </p:nvSpPr>
        <p:spPr>
          <a:xfrm>
            <a:off x="1116300" y="23964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khal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1" name="Google Shape;1301;p101"/>
          <p:cNvSpPr txBox="1"/>
          <p:nvPr/>
        </p:nvSpPr>
        <p:spPr>
          <a:xfrm>
            <a:off x="1116300" y="28572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nadiifiye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2" name="Google Shape;1302;p101"/>
          <p:cNvSpPr txBox="1"/>
          <p:nvPr/>
        </p:nvSpPr>
        <p:spPr>
          <a:xfrm>
            <a:off x="1116300" y="33180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buuris ilkaha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3" name="Google Shape;1303;p101"/>
          <p:cNvSpPr txBox="1"/>
          <p:nvPr/>
        </p:nvSpPr>
        <p:spPr>
          <a:xfrm>
            <a:off x="1116300" y="36798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biyo (water) saafi ah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4" name="Google Shape;1304;p101"/>
          <p:cNvSpPr txBox="1"/>
          <p:nvPr/>
        </p:nvSpPr>
        <p:spPr>
          <a:xfrm>
            <a:off x="1116300" y="4128600"/>
            <a:ext cx="1770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cabitaan fizz (fizzy drink)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102"/>
          <p:cNvSpPr txBox="1"/>
          <p:nvPr>
            <p:ph idx="1" type="body"/>
          </p:nvPr>
        </p:nvSpPr>
        <p:spPr>
          <a:xfrm>
            <a:off x="324000" y="759300"/>
            <a:ext cx="8237700" cy="81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3"/>
              <a:defRPr/>
            </a:pPr>
            <a:r>
              <a:rPr lang="en-GB" sz="1100">
                <a:latin typeface="Lexend"/>
              </a:rPr>
              <a:t>Qor gunaanad (conclusion) tijaabadaada (experiment) adoo buuxinaya bilowgan weedha: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0" name="Google Shape;1310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Indheecade guud (Universal indicator)</a:t>
            </a:r>
            <a:endParaRPr/>
          </a:p>
        </p:txBody>
      </p:sp>
      <p:sp>
        <p:nvSpPr>
          <p:cNvPr id="1311" name="Google Shape;1311;p102"/>
          <p:cNvSpPr txBox="1"/>
          <p:nvPr>
            <p:ph idx="4294967295" type="body"/>
          </p:nvPr>
        </p:nvSpPr>
        <p:spPr>
          <a:xfrm>
            <a:off x="324000" y="1704175"/>
            <a:ext cx="82377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Milanka (solution) aashinka (acidic) ugu xoogga badnaa ee aan tijaabiyey waa __________, waxaan tan uga ogahay sababtoo ah …</a:t>
            </a:r>
            <a:r>
              <a:rPr lang="en-GB" u="sng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12" name="Google Shape;1312;p102"/>
          <p:cNvSpPr txBox="1"/>
          <p:nvPr>
            <p:ph idx="4294967295" type="body"/>
          </p:nvPr>
        </p:nvSpPr>
        <p:spPr>
          <a:xfrm>
            <a:off x="324000" y="2820913"/>
            <a:ext cx="82377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Milanka (solution) alkaline-ga (alkaline) ugu xoogga badnaa ee aan tijaabiyey waa __________, waxaan tan uga ogahay sababtoo ah …</a:t>
            </a:r>
            <a:r>
              <a:rPr lang="en-GB" u="sng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13" name="Google Shape;1313;p102"/>
          <p:cNvSpPr txBox="1"/>
          <p:nvPr>
            <p:ph idx="4294967295" type="body"/>
          </p:nvPr>
        </p:nvSpPr>
        <p:spPr>
          <a:xfrm>
            <a:off x="324000" y="3937650"/>
            <a:ext cx="84960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(tijaabiyey / ma tijaabin) milan (solution) dhexdhexaad (neutral), waxaan tan uga ogahay sababtoo ah 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103"/>
          <p:cNvSpPr txBox="1"/>
          <p:nvPr>
            <p:ph idx="1" type="body"/>
          </p:nvPr>
        </p:nvSpPr>
        <p:spPr>
          <a:xfrm>
            <a:off x="324000" y="759300"/>
            <a:ext cx="8237700" cy="48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AutoNum type="arabicParenR" startAt="3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Gunaanadkaaga (conclusion) waxaa laga yaabaa inuu la mid yahay kan hoose.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9" name="Google Shape;1319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Indheecade guud (Universal indicator)</a:t>
            </a:r>
            <a:endParaRPr/>
          </a:p>
        </p:txBody>
      </p:sp>
      <p:sp>
        <p:nvSpPr>
          <p:cNvPr id="1320" name="Google Shape;1320;p103"/>
          <p:cNvSpPr txBox="1"/>
          <p:nvPr>
            <p:ph idx="4294967295" type="body"/>
          </p:nvPr>
        </p:nvSpPr>
        <p:spPr>
          <a:xfrm>
            <a:off x="324000" y="1246975"/>
            <a:ext cx="84960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Milanka (solution) aashinka (acidic) ugu xoogga badnaa ee aan tijaabiyey waa __ ________, waxaan tan uga ogahay sababtoo ah …</a:t>
            </a:r>
            <a:r>
              <a:rPr lang="en-GB" u="sng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21" name="Google Shape;1321;p103"/>
          <p:cNvSpPr txBox="1"/>
          <p:nvPr>
            <p:ph idx="4294967295" type="body"/>
          </p:nvPr>
        </p:nvSpPr>
        <p:spPr>
          <a:xfrm>
            <a:off x="324000" y="2135125"/>
            <a:ext cx="84960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Milanka (solution) alkaline-ga (alkaline) ugu xoogga badnaa ee aan tijaabiyey waa ___ _______, waxaan tan uga ogahay sababtoo ah …</a:t>
            </a:r>
            <a:r>
              <a:rPr lang="en-GB" u="sng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22" name="Google Shape;1322;p103"/>
          <p:cNvSpPr txBox="1"/>
          <p:nvPr>
            <p:ph idx="4294967295" type="body"/>
          </p:nvPr>
        </p:nvSpPr>
        <p:spPr>
          <a:xfrm>
            <a:off x="788100" y="3295650"/>
            <a:ext cx="82377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tijaabiyey milan (solution) dhexdhexaad (neutral), waxaan tan uga ogahay sababtoo ah …</a:t>
            </a: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323" name="Google Shape;1323;p103"/>
          <p:cNvSpPr txBox="1"/>
          <p:nvPr/>
        </p:nvSpPr>
        <p:spPr>
          <a:xfrm>
            <a:off x="5372100" y="1120150"/>
            <a:ext cx="2232600" cy="3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magaca milan (solution)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4" name="Google Shape;1324;p103"/>
          <p:cNvSpPr txBox="1"/>
          <p:nvPr/>
        </p:nvSpPr>
        <p:spPr>
          <a:xfrm>
            <a:off x="5577825" y="2058925"/>
            <a:ext cx="2232600" cy="3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magaca milan (solution)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5" name="Google Shape;1325;p103"/>
          <p:cNvSpPr txBox="1"/>
          <p:nvPr/>
        </p:nvSpPr>
        <p:spPr>
          <a:xfrm>
            <a:off x="2264275" y="1611438"/>
            <a:ext cx="6339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milan (solution) wuxuu noqday midab cas / wuxuu lahaa pH hoose oo ah 1.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6" name="Google Shape;1326;p103"/>
          <p:cNvSpPr txBox="1"/>
          <p:nvPr/>
        </p:nvSpPr>
        <p:spPr>
          <a:xfrm>
            <a:off x="3056275" y="2505225"/>
            <a:ext cx="5770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milan (solution) wuxuu ahaa midab guduud / wuxuu lahaa pH sare oo ah 12.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7" name="Google Shape;1327;p103"/>
          <p:cNvSpPr txBox="1"/>
          <p:nvPr/>
        </p:nvSpPr>
        <p:spPr>
          <a:xfrm>
            <a:off x="2487000" y="3627600"/>
            <a:ext cx="63399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milan (solution) wuxuu noqday midab cagaar / wuxuu lahaa pH ah 7.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8" name="Google Shape;1328;p103"/>
          <p:cNvSpPr txBox="1"/>
          <p:nvPr>
            <p:ph idx="4294967295" type="body"/>
          </p:nvPr>
        </p:nvSpPr>
        <p:spPr>
          <a:xfrm>
            <a:off x="788100" y="4055700"/>
            <a:ext cx="8237700" cy="7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 tijaabin milan (solution) dhexdhexaad (neutral), waxaan tan uga ogahay sababtoo ah …</a:t>
            </a: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29" name="Google Shape;1329;p103"/>
          <p:cNvSpPr txBox="1"/>
          <p:nvPr/>
        </p:nvSpPr>
        <p:spPr>
          <a:xfrm>
            <a:off x="788100" y="4387650"/>
            <a:ext cx="80388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milan (solution) kuma noqon midab cagaar / kuma lahayn pH ah 7.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0" name="Google Shape;1330;p103"/>
          <p:cNvSpPr txBox="1"/>
          <p:nvPr>
            <p:ph idx="4294967295" type="body"/>
          </p:nvPr>
        </p:nvSpPr>
        <p:spPr>
          <a:xfrm>
            <a:off x="324000" y="3789950"/>
            <a:ext cx="483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ama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104"/>
          <p:cNvSpPr txBox="1"/>
          <p:nvPr>
            <p:ph idx="1" type="body"/>
          </p:nvPr>
        </p:nvSpPr>
        <p:spPr>
          <a:xfrm>
            <a:off x="324000" y="810000"/>
            <a:ext cx="84960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Inta badan aashinka (acids) iyo alkaline-ga (alkalis) waa milan (solutions) aan midab lahayn, marka indheecadaha (indicators) ayaa loo isticmaali karaa in lagu garto.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pH waxay u taagan tahay 'awoodda hydrogen' (potential of hydrogen) iyo aashinka (acids) waxay ka kooban yihiin hydrogen.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Marka uu sareeyo uruurinta (concentration) hydrogen, hooseeyaa pH.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Miisaanka pH wuxuu kor u kacaa oo hoos u dhacaa qodobo toban ah, sidaas darteed aashito pH 2 waa toban jeer aashito badan marka loo eego pH 3.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pH hoose waxaa loola jeedaa aashito, pH sare waxaa loola jeedaa alkaline, iyo milan (solution) leh pH 7 waa dhexdhexaad.</a:t>
            </a:r>
            <a:endParaRPr/>
          </a:p>
        </p:txBody>
      </p:sp>
      <p:sp>
        <p:nvSpPr>
          <p:cNvPr id="1336" name="Google Shape;1336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Miisaanka pH iyo milan (solution) tilmaame universal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